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SZxuYdZAawaAXeEMxHo5ZGEbH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1792288" y="612775"/>
            <a:ext cx="5486400" cy="4114800"/>
          </a:xfrm>
          <a:prstGeom prst="rect">
            <a:avLst/>
          </a:prstGeom>
          <a:noFill/>
          <a:ln>
            <a:noFill/>
          </a:ln>
        </p:spPr>
      </p:sp>
      <p:sp>
        <p:nvSpPr>
          <p:cNvPr id="68" name="Google Shape;68;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1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7.png"/><Relationship Id="rId13" Type="http://schemas.openxmlformats.org/officeDocument/2006/relationships/image" Target="../media/image10.png"/><Relationship Id="rId12"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4.png"/><Relationship Id="rId14" Type="http://schemas.openxmlformats.org/officeDocument/2006/relationships/image" Target="../media/image6.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hyperlink" Target="https://www.facebook.com/profile.php?id=61573707797009" TargetMode="External"/><Relationship Id="rId13" Type="http://schemas.openxmlformats.org/officeDocument/2006/relationships/image" Target="../media/image11.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image" Target="../media/image15.png"/><Relationship Id="rId5" Type="http://schemas.openxmlformats.org/officeDocument/2006/relationships/image" Target="../media/image17.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4" y="716280"/>
            <a:ext cx="8274272"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2" y="8815645"/>
            <a:ext cx="4305776" cy="911829"/>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5" y="1096356"/>
            <a:ext cx="4059555" cy="981932"/>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2" l="0" r="0" t="0"/>
            </a:stretch>
          </a:blipFill>
          <a:ln>
            <a:noFill/>
          </a:ln>
        </p:spPr>
      </p:sp>
      <p:grpSp>
        <p:nvGrpSpPr>
          <p:cNvPr id="95" name="Google Shape;95;p2"/>
          <p:cNvGrpSpPr/>
          <p:nvPr/>
        </p:nvGrpSpPr>
        <p:grpSpPr>
          <a:xfrm>
            <a:off x="581025" y="2393689"/>
            <a:ext cx="8827895" cy="3233019"/>
            <a:chOff x="0" y="-47625"/>
            <a:chExt cx="11770526" cy="4310691"/>
          </a:xfrm>
        </p:grpSpPr>
        <p:sp>
          <p:nvSpPr>
            <p:cNvPr id="96" name="Google Shape;96;p2"/>
            <p:cNvSpPr/>
            <p:nvPr/>
          </p:nvSpPr>
          <p:spPr>
            <a:xfrm>
              <a:off x="0" y="0"/>
              <a:ext cx="11770526" cy="4263062"/>
            </a:xfrm>
            <a:custGeom>
              <a:rect b="b" l="l" r="r" t="t"/>
              <a:pathLst>
                <a:path extrusionOk="0" h="4263062" w="11770526">
                  <a:moveTo>
                    <a:pt x="0" y="0"/>
                  </a:moveTo>
                  <a:lnTo>
                    <a:pt x="11770526" y="0"/>
                  </a:lnTo>
                  <a:lnTo>
                    <a:pt x="11770526" y="4263062"/>
                  </a:lnTo>
                  <a:lnTo>
                    <a:pt x="0" y="4263062"/>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97" name="Google Shape;97;p2"/>
            <p:cNvSpPr txBox="1"/>
            <p:nvPr/>
          </p:nvSpPr>
          <p:spPr>
            <a:xfrm>
              <a:off x="0" y="-47625"/>
              <a:ext cx="11770525" cy="4310691"/>
            </a:xfrm>
            <a:prstGeom prst="rect">
              <a:avLst/>
            </a:prstGeom>
            <a:noFill/>
            <a:ln cap="flat" cmpd="sng" w="9525">
              <a:solidFill>
                <a:schemeClr val="lt1"/>
              </a:solidFill>
              <a:prstDash val="solid"/>
              <a:round/>
              <a:headEnd len="sm" w="sm" type="none"/>
              <a:tailEnd len="sm" w="sm" type="none"/>
            </a:ln>
          </p:spPr>
          <p:txBody>
            <a:bodyPr anchorCtr="0" anchor="b" bIns="0" lIns="0" spcFirstLastPara="1" rIns="0" wrap="square" tIns="0">
              <a:noAutofit/>
            </a:bodyPr>
            <a:lstStyle/>
            <a:p>
              <a:pPr indent="0" lvl="0" marL="0" marR="0" rtl="0" algn="l">
                <a:lnSpc>
                  <a:spcPct val="107996"/>
                </a:lnSpc>
                <a:spcBef>
                  <a:spcPts val="0"/>
                </a:spcBef>
                <a:spcAft>
                  <a:spcPts val="0"/>
                </a:spcAft>
                <a:buNone/>
              </a:pPr>
              <a:r>
                <a:rPr b="1" i="0" lang="en-US" sz="5265" u="none" cap="none" strike="noStrike">
                  <a:solidFill>
                    <a:srgbClr val="000000"/>
                  </a:solidFill>
                  <a:latin typeface="Calibri"/>
                  <a:ea typeface="Calibri"/>
                  <a:cs typeface="Calibri"/>
                  <a:sym typeface="Calibri"/>
                </a:rPr>
                <a:t>РОЗДІЛ 5: ОБІЗНАНІСТЬ ПРО ЛИХА, ПОВ'ЯЗАНІ З ВОДОЮ, ТА РЕАГУВАННЯ НА Н</a:t>
              </a:r>
              <a:r>
                <a:rPr b="1" lang="en-US" sz="5265">
                  <a:latin typeface="Calibri"/>
                  <a:ea typeface="Calibri"/>
                  <a:cs typeface="Calibri"/>
                  <a:sym typeface="Calibri"/>
                </a:rPr>
                <a:t>ИХ</a:t>
              </a:r>
              <a:endParaRPr/>
            </a:p>
          </p:txBody>
        </p:sp>
      </p:grpSp>
      <p:sp>
        <p:nvSpPr>
          <p:cNvPr id="98" name="Google Shape;98;p2"/>
          <p:cNvSpPr txBox="1"/>
          <p:nvPr/>
        </p:nvSpPr>
        <p:spPr>
          <a:xfrm>
            <a:off x="672446" y="5923931"/>
            <a:ext cx="8961000" cy="1743000"/>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Огляд розділу</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Автор: Денізлі AFAD / Проектне партнерство VETREADY</a:t>
            </a:r>
            <a:endParaRPr/>
          </a:p>
        </p:txBody>
      </p:sp>
      <p:sp>
        <p:nvSpPr>
          <p:cNvPr id="99" name="Google Shape;99;p2"/>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100" name="Google Shape;100;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Синій текст на чорному фоні  Опис згенеровано автоматично" id="226" name="Google Shape;226;p2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7" name="Google Shape;227;p2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8" name="Google Shape;228;p20"/>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29" name="Google Shape;229;p20"/>
          <p:cNvGrpSpPr/>
          <p:nvPr/>
        </p:nvGrpSpPr>
        <p:grpSpPr>
          <a:xfrm>
            <a:off x="1259681" y="308305"/>
            <a:ext cx="12033304" cy="2450306"/>
            <a:chOff x="0" y="-66675"/>
            <a:chExt cx="16044405" cy="3267075"/>
          </a:xfrm>
        </p:grpSpPr>
        <p:sp>
          <p:nvSpPr>
            <p:cNvPr id="230" name="Google Shape;230;p2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31" name="Google Shape;231;p20"/>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Підтримка освітян</a:t>
              </a:r>
              <a:endParaRPr/>
            </a:p>
          </p:txBody>
        </p:sp>
      </p:grpSp>
      <p:sp>
        <p:nvSpPr>
          <p:cNvPr id="232" name="Google Shape;232;p20"/>
          <p:cNvSpPr txBox="1"/>
          <p:nvPr/>
        </p:nvSpPr>
        <p:spPr>
          <a:xfrm>
            <a:off x="923630" y="2225964"/>
            <a:ext cx="10743600" cy="66597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i="0" lang="en-US" sz="3129" u="none" cap="none" strike="noStrike">
                <a:solidFill>
                  <a:srgbClr val="4892DC"/>
                </a:solidFill>
                <a:latin typeface="Calibri"/>
                <a:ea typeface="Calibri"/>
                <a:cs typeface="Calibri"/>
                <a:sym typeface="Calibri"/>
              </a:rPr>
              <a:t>Кожен із шести навчальних модулів у цьому розділі супроводжується спеціальним файлом підтримки викладача, який містить:</a:t>
            </a:r>
            <a:endParaRPr sz="1200"/>
          </a:p>
          <a:p>
            <a:pPr indent="0" lvl="0" marL="0" marR="0" rtl="0" algn="l">
              <a:lnSpc>
                <a:spcPct val="86422"/>
              </a:lnSpc>
              <a:spcBef>
                <a:spcPts val="0"/>
              </a:spcBef>
              <a:spcAft>
                <a:spcPts val="0"/>
              </a:spcAft>
              <a:buNone/>
            </a:pPr>
            <a:r>
              <a:t/>
            </a:r>
            <a:endParaRPr i="0" sz="3129" u="none" cap="none" strike="noStrike">
              <a:solidFill>
                <a:srgbClr val="4892DC"/>
              </a:solidFill>
              <a:latin typeface="Calibri"/>
              <a:ea typeface="Calibri"/>
              <a:cs typeface="Calibri"/>
              <a:sym typeface="Calibri"/>
            </a:endParaRPr>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Запропоновані методи та інструменти навчання, адаптовані до змісту модуля</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Поради щодо залучення учнів професійно-технічної освіти, безперервної професійно-технічної освіти та діаспори</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Стратегії адаптації для різних форматів проведення занять (очне, онлайн, змішане)</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Інструкції з проведення занять та нотатки щодо аналізу</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Керівництво з узгодження та оцінювання навичок ESCO</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Додаткові довідкові матеріали, пов’язані з темою, включаючи рекомендовану літературу, пояснювальні відео та наочні посібники</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22"/>
          <p:cNvGrpSpPr/>
          <p:nvPr/>
        </p:nvGrpSpPr>
        <p:grpSpPr>
          <a:xfrm>
            <a:off x="657415" y="635794"/>
            <a:ext cx="14500167" cy="1522125"/>
            <a:chOff x="0" y="-66675"/>
            <a:chExt cx="19333556" cy="2029500"/>
          </a:xfrm>
        </p:grpSpPr>
        <p:sp>
          <p:nvSpPr>
            <p:cNvPr id="242" name="Google Shape;242;p22"/>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43" name="Google Shape;243;p22"/>
            <p:cNvSpPr txBox="1"/>
            <p:nvPr/>
          </p:nvSpPr>
          <p:spPr>
            <a:xfrm>
              <a:off x="0" y="-66675"/>
              <a:ext cx="19333553" cy="2029499"/>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244" name="Google Shape;244;p22"/>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22"/>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22"/>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22"/>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22"/>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9" name="Google Shape;249;p22"/>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250" name="Google Shape;250;p22"/>
          <p:cNvSpPr/>
          <p:nvPr/>
        </p:nvSpPr>
        <p:spPr>
          <a:xfrm>
            <a:off x="7714107" y="2478605"/>
            <a:ext cx="2564415"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251" name="Google Shape;251;p22"/>
          <p:cNvSpPr/>
          <p:nvPr/>
        </p:nvSpPr>
        <p:spPr>
          <a:xfrm>
            <a:off x="1452782"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252" name="Google Shape;252;p22"/>
          <p:cNvSpPr/>
          <p:nvPr/>
        </p:nvSpPr>
        <p:spPr>
          <a:xfrm>
            <a:off x="14153702" y="2938567"/>
            <a:ext cx="1869472" cy="1517523"/>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253" name="Google Shape;253;p22"/>
          <p:cNvSpPr/>
          <p:nvPr/>
        </p:nvSpPr>
        <p:spPr>
          <a:xfrm>
            <a:off x="2227955" y="2835297"/>
            <a:ext cx="1718119" cy="1639634"/>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254" name="Google Shape;254;p22"/>
          <p:cNvSpPr/>
          <p:nvPr/>
        </p:nvSpPr>
        <p:spPr>
          <a:xfrm>
            <a:off x="6650669" y="6711601"/>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255" name="Google Shape;255;p22"/>
          <p:cNvSpPr/>
          <p:nvPr/>
        </p:nvSpPr>
        <p:spPr>
          <a:xfrm>
            <a:off x="12654810" y="6974519"/>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4"/>
          <p:cNvSpPr/>
          <p:nvPr/>
        </p:nvSpPr>
        <p:spPr>
          <a:xfrm>
            <a:off x="0" y="0"/>
            <a:ext cx="18288000"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265" name="Google Shape;265;p24"/>
          <p:cNvGrpSpPr/>
          <p:nvPr/>
        </p:nvGrpSpPr>
        <p:grpSpPr>
          <a:xfrm>
            <a:off x="1751990" y="887340"/>
            <a:ext cx="14784012" cy="2285715"/>
            <a:chOff x="0" y="-66675"/>
            <a:chExt cx="19712015" cy="3047621"/>
          </a:xfrm>
        </p:grpSpPr>
        <p:sp>
          <p:nvSpPr>
            <p:cNvPr id="266" name="Google Shape;266;p24"/>
            <p:cNvSpPr/>
            <p:nvPr/>
          </p:nvSpPr>
          <p:spPr>
            <a:xfrm>
              <a:off x="0" y="0"/>
              <a:ext cx="19712015" cy="2980946"/>
            </a:xfrm>
            <a:custGeom>
              <a:rect b="b" l="l" r="r" t="t"/>
              <a:pathLst>
                <a:path extrusionOk="0" h="2980946" w="19712015">
                  <a:moveTo>
                    <a:pt x="0" y="0"/>
                  </a:moveTo>
                  <a:lnTo>
                    <a:pt x="19712015" y="0"/>
                  </a:lnTo>
                  <a:lnTo>
                    <a:pt x="19712015" y="2980946"/>
                  </a:lnTo>
                  <a:lnTo>
                    <a:pt x="0" y="2980946"/>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24"/>
            <p:cNvSpPr txBox="1"/>
            <p:nvPr/>
          </p:nvSpPr>
          <p:spPr>
            <a:xfrm>
              <a:off x="0" y="-66675"/>
              <a:ext cx="19712013" cy="304762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Бажа</a:t>
              </a:r>
              <a:r>
                <a:rPr b="1" lang="en-US" sz="6600">
                  <a:latin typeface="Calibri"/>
                  <a:ea typeface="Calibri"/>
                  <a:cs typeface="Calibri"/>
                  <a:sym typeface="Calibri"/>
                </a:rPr>
                <a:t>ємо</a:t>
              </a:r>
              <a:r>
                <a:rPr b="1" i="0" lang="en-US" sz="6600" u="none" cap="none" strike="noStrike">
                  <a:solidFill>
                    <a:srgbClr val="000000"/>
                  </a:solidFill>
                  <a:latin typeface="Calibri"/>
                  <a:ea typeface="Calibri"/>
                  <a:cs typeface="Calibri"/>
                  <a:sym typeface="Calibri"/>
                </a:rPr>
                <a:t> весело провести час з VET-READY Unit 5!</a:t>
              </a:r>
              <a:endParaRPr/>
            </a:p>
          </p:txBody>
        </p:sp>
      </p:grpSp>
      <p:sp>
        <p:nvSpPr>
          <p:cNvPr id="268" name="Google Shape;268;p24"/>
          <p:cNvSpPr txBox="1"/>
          <p:nvPr/>
        </p:nvSpPr>
        <p:spPr>
          <a:xfrm>
            <a:off x="7733214" y="4365136"/>
            <a:ext cx="2821572"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269" name="Google Shape;269;p24"/>
          <p:cNvSpPr/>
          <p:nvPr/>
        </p:nvSpPr>
        <p:spPr>
          <a:xfrm>
            <a:off x="12797266" y="8928173"/>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70" name="Google Shape;270;p24"/>
          <p:cNvSpPr/>
          <p:nvPr/>
        </p:nvSpPr>
        <p:spPr>
          <a:xfrm>
            <a:off x="1751990" y="8928173"/>
            <a:ext cx="3700462" cy="842962"/>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71" name="Google Shape;271;p2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24">
            <a:hlinkClick r:id="rId7"/>
          </p:cNvPr>
          <p:cNvSpPr/>
          <p:nvPr/>
        </p:nvSpPr>
        <p:spPr>
          <a:xfrm>
            <a:off x="9144000" y="5553570"/>
            <a:ext cx="688085"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273" name="Google Shape;273;p24"/>
          <p:cNvSpPr/>
          <p:nvPr/>
        </p:nvSpPr>
        <p:spPr>
          <a:xfrm>
            <a:off x="8276282" y="5542769"/>
            <a:ext cx="707994" cy="707994"/>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0" l="0" r="0" t="0"/>
            </a:stretch>
          </a:blipFill>
          <a:ln>
            <a:noFill/>
          </a:ln>
        </p:spPr>
      </p:sp>
      <p:sp>
        <p:nvSpPr>
          <p:cNvPr id="274" name="Google Shape;274;p24">
            <a:hlinkClick r:id="rId10"/>
          </p:cNvPr>
          <p:cNvSpPr/>
          <p:nvPr/>
        </p:nvSpPr>
        <p:spPr>
          <a:xfrm>
            <a:off x="7445759" y="5565810"/>
            <a:ext cx="670751" cy="665512"/>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275" name="Google Shape;275;p24">
            <a:hlinkClick r:id="rId12"/>
          </p:cNvPr>
          <p:cNvSpPr/>
          <p:nvPr/>
        </p:nvSpPr>
        <p:spPr>
          <a:xfrm>
            <a:off x="9991792" y="5557885"/>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Синій текст на чорному фоні  Опис згенеровано автоматично" id="109" name="Google Shape;109;p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 name="Google Shape;110;p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11" name="Google Shape;111;p4"/>
          <p:cNvGrpSpPr/>
          <p:nvPr/>
        </p:nvGrpSpPr>
        <p:grpSpPr>
          <a:xfrm>
            <a:off x="1259681" y="709651"/>
            <a:ext cx="15773400" cy="2038351"/>
            <a:chOff x="0" y="-66675"/>
            <a:chExt cx="21031200" cy="2717802"/>
          </a:xfrm>
        </p:grpSpPr>
        <p:sp>
          <p:nvSpPr>
            <p:cNvPr id="112" name="Google Shape;112;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13" name="Google Shape;113;p4"/>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розділу</a:t>
              </a:r>
              <a:endParaRPr/>
            </a:p>
          </p:txBody>
        </p:sp>
      </p:grpSp>
      <p:sp>
        <p:nvSpPr>
          <p:cNvPr id="114" name="Google Shape;114;p4"/>
          <p:cNvSpPr txBox="1"/>
          <p:nvPr/>
        </p:nvSpPr>
        <p:spPr>
          <a:xfrm>
            <a:off x="1351112" y="3125353"/>
            <a:ext cx="15590549" cy="4410014"/>
          </a:xfrm>
          <a:prstGeom prst="rect">
            <a:avLst/>
          </a:prstGeom>
          <a:noFill/>
          <a:ln>
            <a:noFill/>
          </a:ln>
        </p:spPr>
        <p:txBody>
          <a:bodyPr anchorCtr="0" anchor="t" bIns="0" lIns="0" spcFirstLastPara="1" rIns="0" wrap="square" tIns="0">
            <a:spAutoFit/>
          </a:bodyPr>
          <a:lstStyle/>
          <a:p>
            <a:pPr indent="0" lvl="0" marL="0" marR="0" rtl="0" algn="just">
              <a:lnSpc>
                <a:spcPct val="86386"/>
              </a:lnSpc>
              <a:spcBef>
                <a:spcPts val="0"/>
              </a:spcBef>
              <a:spcAft>
                <a:spcPts val="0"/>
              </a:spcAft>
              <a:buNone/>
            </a:pPr>
            <a:r>
              <a:rPr b="0" i="0" lang="en-US" sz="3570" u="none" cap="none" strike="noStrike">
                <a:solidFill>
                  <a:srgbClr val="000000"/>
                </a:solidFill>
                <a:latin typeface="Calibri"/>
                <a:ea typeface="Calibri"/>
                <a:cs typeface="Calibri"/>
                <a:sym typeface="Calibri"/>
              </a:rPr>
              <a:t>Цей модуль має на меті підготувати фахівців з необхідними знаннями, практичними навичками та впевненістю в собі, необхідними для управління небезпеками, пов'язаними з водою, та ефективного реагування в умовах, що постраждали від повеней, сильних течій або інших водних небезпек. Учасники дослідять, як розпізнавати ранні ознаки попередження, планувати та організовувати заходи безпеки, приймати обґрунтовані рішення у стресових ситуаціях та швидко діяти у разі виникнення надзвичайних ситуацій на воді. Поєднуючи практичні методи реагування з ґрунтовними знаннями про поведінку на воді та готовність до стихійних лих, цей модуль дозволяє учням захищати себе та інших, діючи впевнено та відповідально у складних умовах, що постраждали від води.</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Синій текст на чорному фоні  Опис згенеровано автоматично" id="123" name="Google Shape;123;p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4" name="Google Shape;124;p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25" name="Google Shape;125;p6"/>
          <p:cNvGrpSpPr/>
          <p:nvPr/>
        </p:nvGrpSpPr>
        <p:grpSpPr>
          <a:xfrm>
            <a:off x="1259681" y="709651"/>
            <a:ext cx="15773400" cy="2038351"/>
            <a:chOff x="0" y="-66675"/>
            <a:chExt cx="21031200" cy="2717802"/>
          </a:xfrm>
        </p:grpSpPr>
        <p:sp>
          <p:nvSpPr>
            <p:cNvPr id="126" name="Google Shape;126;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27" name="Google Shape;127;p6"/>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розділ важливий</a:t>
              </a:r>
              <a:endParaRPr/>
            </a:p>
          </p:txBody>
        </p:sp>
      </p:grpSp>
      <p:sp>
        <p:nvSpPr>
          <p:cNvPr id="128" name="Google Shape;128;p6"/>
          <p:cNvSpPr txBox="1"/>
          <p:nvPr/>
        </p:nvSpPr>
        <p:spPr>
          <a:xfrm>
            <a:off x="1351112" y="2549595"/>
            <a:ext cx="15590400" cy="6712500"/>
          </a:xfrm>
          <a:prstGeom prst="rect">
            <a:avLst/>
          </a:prstGeom>
          <a:noFill/>
          <a:ln>
            <a:noFill/>
          </a:ln>
        </p:spPr>
        <p:txBody>
          <a:bodyPr anchorCtr="0" anchor="t" bIns="0" lIns="0" spcFirstLastPara="1" rIns="0" wrap="square" tIns="0">
            <a:spAutoFit/>
          </a:bodyPr>
          <a:lstStyle/>
          <a:p>
            <a:pPr indent="-326286" lvl="1" marL="665273" marR="0" rtl="0" algn="just">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Водні середовища, такі як річки, озера, берегові лінії та райони, схильні до повеней, пропонують важливі ресурси та можливості для відпочинку, але вони також створюють значні ризики та швидкозмінні небезпеки. Раптові повені, сильні течії, проливні дощі та надзвичайні ситуації, пов'язані з водою, можуть швидко загострюватися, перетворюючи повсякденні ситуації на події, що загрожують життю. Підготовка може мати вирішальне значення між безпекою та серйозною шкодою в таких сценаріях.</a:t>
            </a:r>
            <a:endParaRPr sz="1300"/>
          </a:p>
          <a:p>
            <a:pPr indent="-326286" lvl="1" marL="665273" marR="0" rtl="0" algn="just">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Цей модуль надає учасникам практичні знання, необхідні навички та впевненість для оцінки небезпек, пов’язаних з водою, прийняття швидких та обґрунтованих рішень, а також ефективного реагування під час надзвичайних ситуацій, пов’язаних з водою. Вивчаючи методи реагування, методи обізнаності про стихійні лиха та належне планування безпеки, люди отримують можливість захищати себе та інших, безпечно пересуватися в небезпечних водних середовищах та залишатися дієздатними навіть у складних або непередбачуваних умовах.</a:t>
            </a:r>
            <a:endParaRPr sz="1300"/>
          </a:p>
          <a:p>
            <a:pPr indent="-326286" lvl="1" marL="665273" marR="0" rtl="0" algn="just">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Розуміння цих принципів є основою для того, щоб стати стійким, відповідальним та добре підготовленим рятувальником у надзвичайних ситуаціях, пов’язаних з водою.</a:t>
            </a:r>
            <a:endParaRPr sz="13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Синій текст на чорному фоні  Опис згенеровано автоматично" id="137" name="Google Shape;137;p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8" name="Google Shape;138;p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39" name="Google Shape;139;p8"/>
          <p:cNvGrpSpPr/>
          <p:nvPr/>
        </p:nvGrpSpPr>
        <p:grpSpPr>
          <a:xfrm>
            <a:off x="1259681" y="709651"/>
            <a:ext cx="15773400" cy="2038351"/>
            <a:chOff x="0" y="-66675"/>
            <a:chExt cx="21031200" cy="2717802"/>
          </a:xfrm>
        </p:grpSpPr>
        <p:sp>
          <p:nvSpPr>
            <p:cNvPr id="140" name="Google Shape;140;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41" name="Google Shape;141;p8"/>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Структура розділу</a:t>
              </a:r>
              <a:endParaRPr/>
            </a:p>
          </p:txBody>
        </p:sp>
      </p:grpSp>
      <p:sp>
        <p:nvSpPr>
          <p:cNvPr id="142" name="Google Shape;142;p8"/>
          <p:cNvSpPr txBox="1"/>
          <p:nvPr/>
        </p:nvSpPr>
        <p:spPr>
          <a:xfrm>
            <a:off x="1351100" y="2540925"/>
            <a:ext cx="16085100" cy="5195400"/>
          </a:xfrm>
          <a:prstGeom prst="rect">
            <a:avLst/>
          </a:prstGeom>
          <a:noFill/>
          <a:ln>
            <a:noFill/>
          </a:ln>
        </p:spPr>
        <p:txBody>
          <a:bodyPr anchorCtr="0" anchor="t" bIns="0" lIns="0" spcFirstLastPara="1" rIns="0" wrap="square" tIns="0">
            <a:spAutoFit/>
          </a:bodyPr>
          <a:lstStyle/>
          <a:p>
            <a:pPr indent="0" lvl="0" marL="0" marR="0" rtl="0" algn="l">
              <a:lnSpc>
                <a:spcPct val="115224"/>
              </a:lnSpc>
              <a:spcBef>
                <a:spcPts val="0"/>
              </a:spcBef>
              <a:spcAft>
                <a:spcPts val="0"/>
              </a:spcAft>
              <a:buNone/>
            </a:pPr>
            <a:r>
              <a:rPr b="1" i="0" lang="en-US" sz="2858" u="none" cap="none" strike="noStrike">
                <a:solidFill>
                  <a:srgbClr val="000000"/>
                </a:solidFill>
                <a:latin typeface="Calibri"/>
                <a:ea typeface="Calibri"/>
                <a:cs typeface="Calibri"/>
                <a:sym typeface="Calibri"/>
              </a:rPr>
              <a:t>Навчальний модуль 25 </a:t>
            </a:r>
            <a:r>
              <a:rPr i="0" lang="en-US" sz="2858" u="none" cap="none" strike="noStrike">
                <a:solidFill>
                  <a:srgbClr val="000000"/>
                </a:solidFill>
                <a:latin typeface="Calibri"/>
                <a:ea typeface="Calibri"/>
                <a:cs typeface="Calibri"/>
                <a:sym typeface="Calibri"/>
              </a:rPr>
              <a:t>– Розуміння ризиків стихійних лих, пов’язаних з водою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b="1" i="0" lang="en-US" sz="2858" u="none" cap="none" strike="noStrike">
                <a:solidFill>
                  <a:srgbClr val="000000"/>
                </a:solidFill>
                <a:latin typeface="Calibri"/>
                <a:ea typeface="Calibri"/>
                <a:cs typeface="Calibri"/>
                <a:sym typeface="Calibri"/>
              </a:rPr>
              <a:t>Навчальний модуль 26</a:t>
            </a:r>
            <a:r>
              <a:rPr i="0" lang="en-US" sz="2858" u="none" cap="none" strike="noStrike">
                <a:solidFill>
                  <a:srgbClr val="000000"/>
                </a:solidFill>
                <a:latin typeface="Calibri"/>
                <a:ea typeface="Calibri"/>
                <a:cs typeface="Calibri"/>
                <a:sym typeface="Calibri"/>
              </a:rPr>
              <a:t> – Розвінчання міфів та дезінформації про стихійні лиха, пов’язані з водою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b="1" i="0" lang="en-US" sz="2858" u="none" cap="none" strike="noStrike">
                <a:solidFill>
                  <a:srgbClr val="000000"/>
                </a:solidFill>
                <a:latin typeface="Calibri"/>
                <a:ea typeface="Calibri"/>
                <a:cs typeface="Calibri"/>
                <a:sym typeface="Calibri"/>
              </a:rPr>
              <a:t>Навчальний модуль 27 </a:t>
            </a:r>
            <a:r>
              <a:rPr i="0" lang="en-US" sz="2858" u="none" cap="none" strike="noStrike">
                <a:solidFill>
                  <a:srgbClr val="000000"/>
                </a:solidFill>
                <a:latin typeface="Calibri"/>
                <a:ea typeface="Calibri"/>
                <a:cs typeface="Calibri"/>
                <a:sym typeface="Calibri"/>
              </a:rPr>
              <a:t>– Системи раннього попередження про небезпеки, пов’язані з водою </a:t>
            </a:r>
            <a:r>
              <a:rPr b="1" i="0" lang="en-US" sz="2858" u="none" cap="none" strike="noStrike">
                <a:solidFill>
                  <a:srgbClr val="000000"/>
                </a:solidFill>
                <a:latin typeface="Calibri"/>
                <a:ea typeface="Calibri"/>
                <a:cs typeface="Calibri"/>
                <a:sym typeface="Calibri"/>
              </a:rPr>
              <a:t>Навчальний модуль 28 </a:t>
            </a:r>
            <a:r>
              <a:rPr i="0" lang="en-US" sz="2858" u="none" cap="none" strike="noStrike">
                <a:solidFill>
                  <a:srgbClr val="000000"/>
                </a:solidFill>
                <a:latin typeface="Calibri"/>
                <a:ea typeface="Calibri"/>
                <a:cs typeface="Calibri"/>
                <a:sym typeface="Calibri"/>
              </a:rPr>
              <a:t>– Основні навички порятунку життя під час стихійних лих, пов’язаних з водою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b="1" i="0" lang="en-US" sz="2858" u="none" cap="none" strike="noStrike">
                <a:solidFill>
                  <a:srgbClr val="000000"/>
                </a:solidFill>
                <a:latin typeface="Calibri"/>
                <a:ea typeface="Calibri"/>
                <a:cs typeface="Calibri"/>
                <a:sym typeface="Calibri"/>
              </a:rPr>
              <a:t>Навчальний модуль 29</a:t>
            </a:r>
            <a:r>
              <a:rPr i="0" lang="en-US" sz="2858" u="none" cap="none" strike="noStrike">
                <a:solidFill>
                  <a:srgbClr val="000000"/>
                </a:solidFill>
                <a:latin typeface="Calibri"/>
                <a:ea typeface="Calibri"/>
                <a:cs typeface="Calibri"/>
                <a:sym typeface="Calibri"/>
              </a:rPr>
              <a:t> – Розуміння психології жертв стихійних лих у середовищах, пов’язаних з водою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b="1" i="0" lang="en-US" sz="2858" u="none" cap="none" strike="noStrike">
                <a:solidFill>
                  <a:srgbClr val="000000"/>
                </a:solidFill>
                <a:latin typeface="Calibri"/>
                <a:ea typeface="Calibri"/>
                <a:cs typeface="Calibri"/>
                <a:sym typeface="Calibri"/>
              </a:rPr>
              <a:t>Навчальний модуль 30</a:t>
            </a:r>
            <a:r>
              <a:rPr i="0" lang="en-US" sz="2858" u="none" cap="none" strike="noStrike">
                <a:solidFill>
                  <a:srgbClr val="000000"/>
                </a:solidFill>
                <a:latin typeface="Calibri"/>
                <a:ea typeface="Calibri"/>
                <a:cs typeface="Calibri"/>
                <a:sym typeface="Calibri"/>
              </a:rPr>
              <a:t> – Навички виживання на самоті в умовах стихійного лиха, пов’язаного з водою </a:t>
            </a:r>
            <a:endParaRPr sz="1000"/>
          </a:p>
          <a:p>
            <a:pPr indent="0" lvl="0" marL="0" marR="0" rtl="0" algn="l">
              <a:lnSpc>
                <a:spcPct val="115224"/>
              </a:lnSpc>
              <a:spcBef>
                <a:spcPts val="0"/>
              </a:spcBef>
              <a:spcAft>
                <a:spcPts val="0"/>
              </a:spcAft>
              <a:buNone/>
            </a:pPr>
            <a:r>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i="0" lang="en-US" sz="2858" u="none" cap="none" strike="noStrike">
                <a:solidFill>
                  <a:srgbClr val="000000"/>
                </a:solidFill>
                <a:latin typeface="Calibri"/>
                <a:ea typeface="Calibri"/>
                <a:cs typeface="Calibri"/>
                <a:sym typeface="Calibri"/>
              </a:rPr>
              <a:t>Навчальні модулі призначені для виконання в зазначеному порядку.</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Кожен модуль поєднує основний теоретичний матеріал з практичними навчальними заняттями.</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Теоретичний матеріал подається у вигляді поєднання тексту, візуальних елементів та відеоресурсів для підтримки різних стилів навчання.</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Синій текст на чорному фоні  Опис згенеровано автоматично" id="151" name="Google Shape;151;p1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52" name="Google Shape;152;p1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53" name="Google Shape;153;p10"/>
          <p:cNvGrpSpPr/>
          <p:nvPr/>
        </p:nvGrpSpPr>
        <p:grpSpPr>
          <a:xfrm>
            <a:off x="1259681" y="709651"/>
            <a:ext cx="15773400" cy="2038351"/>
            <a:chOff x="0" y="-66675"/>
            <a:chExt cx="21031200" cy="2717802"/>
          </a:xfrm>
        </p:grpSpPr>
        <p:sp>
          <p:nvSpPr>
            <p:cNvPr id="154" name="Google Shape;154;p1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55" name="Google Shape;155;p10"/>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Загальна інформація про розділ</a:t>
              </a:r>
              <a:endParaRPr/>
            </a:p>
          </p:txBody>
        </p:sp>
      </p:grpSp>
      <p:sp>
        <p:nvSpPr>
          <p:cNvPr id="156" name="Google Shape;156;p10"/>
          <p:cNvSpPr txBox="1"/>
          <p:nvPr/>
        </p:nvSpPr>
        <p:spPr>
          <a:xfrm>
            <a:off x="1351100" y="2603974"/>
            <a:ext cx="15590400" cy="5810400"/>
          </a:xfrm>
          <a:prstGeom prst="rect">
            <a:avLst/>
          </a:prstGeom>
          <a:noFill/>
          <a:ln>
            <a:noFill/>
          </a:ln>
        </p:spPr>
        <p:txBody>
          <a:bodyPr anchorCtr="0" anchor="t" bIns="0" lIns="0" spcFirstLastPara="1" rIns="0" wrap="square" tIns="0">
            <a:spAutoFit/>
          </a:bodyPr>
          <a:lstStyle/>
          <a:p>
            <a:pPr indent="-346673" lvl="1" marL="769547" marR="0" rtl="0" algn="l">
              <a:lnSpc>
                <a:spcPct val="97210"/>
              </a:lnSpc>
              <a:spcBef>
                <a:spcPts val="0"/>
              </a:spcBef>
              <a:spcAft>
                <a:spcPts val="0"/>
              </a:spcAft>
              <a:buClr>
                <a:srgbClr val="000000"/>
              </a:buClr>
              <a:buSzPts val="3236"/>
              <a:buChar char="•"/>
            </a:pPr>
            <a:r>
              <a:rPr b="1" i="0" lang="en-US" sz="3236" u="none" cap="none" strike="noStrike">
                <a:solidFill>
                  <a:srgbClr val="000000"/>
                </a:solidFill>
                <a:latin typeface="Calibri"/>
                <a:ea typeface="Calibri"/>
                <a:cs typeface="Calibri"/>
                <a:sym typeface="Calibri"/>
              </a:rPr>
              <a:t>Орієнтовна тривалість:</a:t>
            </a:r>
            <a:r>
              <a:rPr i="0" lang="en-US" sz="3236" u="none" cap="none" strike="noStrike">
                <a:solidFill>
                  <a:srgbClr val="000000"/>
                </a:solidFill>
                <a:latin typeface="Calibri"/>
                <a:ea typeface="Calibri"/>
                <a:cs typeface="Calibri"/>
                <a:sym typeface="Calibri"/>
              </a:rPr>
              <a:t> 16 академічних годин</a:t>
            </a:r>
            <a:endParaRPr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(приблизно 2,6 години на навчальний модуль)</a:t>
            </a:r>
            <a:endParaRPr sz="800"/>
          </a:p>
          <a:p>
            <a:pPr indent="-346673" lvl="1" marL="769547" marR="0" rtl="0" algn="l">
              <a:lnSpc>
                <a:spcPct val="97210"/>
              </a:lnSpc>
              <a:spcBef>
                <a:spcPts val="0"/>
              </a:spcBef>
              <a:spcAft>
                <a:spcPts val="0"/>
              </a:spcAft>
              <a:buClr>
                <a:srgbClr val="000000"/>
              </a:buClr>
              <a:buSzPts val="3236"/>
              <a:buChar char="•"/>
            </a:pPr>
            <a:r>
              <a:rPr b="1" i="1" lang="en-US" sz="3236" u="none" cap="none" strike="noStrike">
                <a:solidFill>
                  <a:srgbClr val="000000"/>
                </a:solidFill>
                <a:latin typeface="Calibri"/>
                <a:ea typeface="Calibri"/>
                <a:cs typeface="Calibri"/>
                <a:sym typeface="Calibri"/>
              </a:rPr>
              <a:t>Кількість заходів:</a:t>
            </a:r>
            <a:r>
              <a:rPr i="1" lang="en-US" sz="3236" u="none" cap="none" strike="noStrike">
                <a:solidFill>
                  <a:srgbClr val="000000"/>
                </a:solidFill>
                <a:latin typeface="Calibri"/>
                <a:ea typeface="Calibri"/>
                <a:cs typeface="Calibri"/>
                <a:sym typeface="Calibri"/>
              </a:rPr>
              <a:t> 12 запланованих навчальних заходів</a:t>
            </a:r>
            <a:endParaRPr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(включаючи дискусії з розвінчування міфів, групові рефлексії та інші заходи, що відповідають змісту кожного модуля)</a:t>
            </a:r>
            <a:endParaRPr sz="800"/>
          </a:p>
          <a:p>
            <a:pPr indent="-346673" lvl="1" marL="769547" marR="0" rtl="0" algn="l">
              <a:lnSpc>
                <a:spcPct val="97210"/>
              </a:lnSpc>
              <a:spcBef>
                <a:spcPts val="0"/>
              </a:spcBef>
              <a:spcAft>
                <a:spcPts val="0"/>
              </a:spcAft>
              <a:buClr>
                <a:srgbClr val="000000"/>
              </a:buClr>
              <a:buSzPts val="3236"/>
              <a:buChar char="•"/>
            </a:pPr>
            <a:r>
              <a:rPr b="1" i="1" lang="en-US" sz="3236" u="none" cap="none" strike="noStrike">
                <a:solidFill>
                  <a:srgbClr val="000000"/>
                </a:solidFill>
                <a:latin typeface="Calibri"/>
                <a:ea typeface="Calibri"/>
                <a:cs typeface="Calibri"/>
                <a:sym typeface="Calibri"/>
              </a:rPr>
              <a:t>Метод оцінювання:</a:t>
            </a:r>
            <a:endParaRPr b="1"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Кожен навчальний модуль включає два окремі оцінювання:</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Вікторина з 10 запитань з кількома варіантами відповідей для учнів, розроблена для оцінки їхнього розуміння ключових концепцій обізнаності про стихійні лиха</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Тест із 10 запитань з вибором однієї правильної відповіді для викладачів, спрямований на оцінку їхньої педагогічної компетентності та здатності ефективно викладати модуль</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Синій текст на чорному фоні  Опис згенеровано автоматично" id="165" name="Google Shape;165;p12"/>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6" name="Google Shape;166;p12"/>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67" name="Google Shape;167;p12"/>
          <p:cNvGrpSpPr/>
          <p:nvPr/>
        </p:nvGrpSpPr>
        <p:grpSpPr>
          <a:xfrm>
            <a:off x="1259675" y="709650"/>
            <a:ext cx="15773406" cy="2285716"/>
            <a:chOff x="-8" y="-66675"/>
            <a:chExt cx="21031208" cy="3047623"/>
          </a:xfrm>
        </p:grpSpPr>
        <p:sp>
          <p:nvSpPr>
            <p:cNvPr id="168" name="Google Shape;168;p12"/>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9" name="Google Shape;169;p12"/>
            <p:cNvSpPr txBox="1"/>
            <p:nvPr/>
          </p:nvSpPr>
          <p:spPr>
            <a:xfrm>
              <a:off x="-8" y="-66676"/>
              <a:ext cx="21031200" cy="1499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знання</a:t>
              </a:r>
              <a:endParaRPr/>
            </a:p>
          </p:txBody>
        </p:sp>
      </p:grpSp>
      <p:sp>
        <p:nvSpPr>
          <p:cNvPr id="170" name="Google Shape;170;p12"/>
          <p:cNvSpPr txBox="1"/>
          <p:nvPr/>
        </p:nvSpPr>
        <p:spPr>
          <a:xfrm>
            <a:off x="1348721" y="3856272"/>
            <a:ext cx="15590400" cy="4740900"/>
          </a:xfrm>
          <a:prstGeom prst="rect">
            <a:avLst/>
          </a:prstGeom>
          <a:noFill/>
          <a:ln>
            <a:noFill/>
          </a:ln>
        </p:spPr>
        <p:txBody>
          <a:bodyPr anchorCtr="0" anchor="t" bIns="0" lIns="0" spcFirstLastPara="1" rIns="0" wrap="square" tIns="0">
            <a:spAutoFit/>
          </a:bodyPr>
          <a:lstStyle/>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Розпізнавати основні небезпеки та екологічні проблеми, пов'язані з водними катастрофами, включаючи повені, сильні течії, прибережні ризики та швидкозмінні водні умови.</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Розрізняти дезінформацію та неправдиву інформацію під час надзвичайних ситуацій у сфері води, а також пояснювати, як ненадійна або неправдива інформація може впливати на прийняття рішень, поведінку та комунікацію в критичних ситуаціях.</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Опишіть, як працюють системи раннього попередження, гідрологічні індикатори, сповіщення про погоду та інструменти моніторингу рівня води, а також інтерпретуйте, як ці сигнали підтримують своєчасне та скоординоване реагування під час інцидентів, пов'язаних з водою.</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Розуміти основні принципи безпеки та виживання у надзвичайних ситуаціях на воді, включаючи підтримку ситуаційної обізнаності, безпечне пересування поблизу води або на воді, використання ефективних методів евакуації та використання сигналів для виклику допомоги.</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Розпізнавати поширені психологічні та емоційні реакції під час катастроф, пов'язаних з водою, такі як страх, тривога або стрес, та описувати стратегії підтримки психічної стійкості та допомоги іншим.</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Продемонструвати усвідомлення важливості особистої безпеки, відповідальності та самостійного прийняття рішень під час навігації у водному середовищі або реагування на надзвичайні ситуації без негайної підтримки.</a:t>
            </a:r>
            <a:endParaRPr sz="1500"/>
          </a:p>
        </p:txBody>
      </p:sp>
      <p:grpSp>
        <p:nvGrpSpPr>
          <p:cNvPr id="171" name="Google Shape;171;p12"/>
          <p:cNvGrpSpPr/>
          <p:nvPr/>
        </p:nvGrpSpPr>
        <p:grpSpPr>
          <a:xfrm>
            <a:off x="1417720" y="2414721"/>
            <a:ext cx="15773400" cy="1250156"/>
            <a:chOff x="0" y="-19050"/>
            <a:chExt cx="21031200" cy="1666874"/>
          </a:xfrm>
        </p:grpSpPr>
        <p:sp>
          <p:nvSpPr>
            <p:cNvPr id="172" name="Google Shape;172;p12"/>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73" name="Google Shape;173;p12"/>
            <p:cNvSpPr txBox="1"/>
            <p:nvPr/>
          </p:nvSpPr>
          <p:spPr>
            <a:xfrm>
              <a:off x="0" y="-19050"/>
              <a:ext cx="21031200" cy="1666874"/>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Після завершення шести навчальних модулів цього розділу слухачі отримають знання для:</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Синій текст на чорному фоні  Опис згенеровано автоматично" id="182" name="Google Shape;182;p1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83" name="Google Shape;183;p1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84" name="Google Shape;184;p14"/>
          <p:cNvGrpSpPr/>
          <p:nvPr/>
        </p:nvGrpSpPr>
        <p:grpSpPr>
          <a:xfrm>
            <a:off x="1259675" y="709650"/>
            <a:ext cx="15773406" cy="2285716"/>
            <a:chOff x="-8" y="-66676"/>
            <a:chExt cx="21031208" cy="3047623"/>
          </a:xfrm>
        </p:grpSpPr>
        <p:sp>
          <p:nvSpPr>
            <p:cNvPr id="185" name="Google Shape;185;p1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86" name="Google Shape;186;p14"/>
            <p:cNvSpPr txBox="1"/>
            <p:nvPr/>
          </p:nvSpPr>
          <p:spPr>
            <a:xfrm>
              <a:off x="-8" y="-66676"/>
              <a:ext cx="21031200" cy="18078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Навички</a:t>
              </a:r>
              <a:endParaRPr/>
            </a:p>
          </p:txBody>
        </p:sp>
      </p:grpSp>
      <p:sp>
        <p:nvSpPr>
          <p:cNvPr id="187" name="Google Shape;187;p14"/>
          <p:cNvSpPr txBox="1"/>
          <p:nvPr/>
        </p:nvSpPr>
        <p:spPr>
          <a:xfrm>
            <a:off x="1351112" y="2493836"/>
            <a:ext cx="14400300" cy="64809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i="0" lang="en-US" sz="2566" u="none" cap="none" strike="noStrike">
                <a:solidFill>
                  <a:srgbClr val="4892DC"/>
                </a:solidFill>
                <a:latin typeface="Calibri"/>
                <a:ea typeface="Calibri"/>
                <a:cs typeface="Calibri"/>
                <a:sym typeface="Calibri"/>
              </a:rPr>
              <a:t>Після завершення шести навчальних модулів цього розділу слухачі зможуть:</a:t>
            </a:r>
            <a:endParaRPr sz="1900"/>
          </a:p>
          <a:p>
            <a:pPr indent="0" lvl="0" marL="0" marR="0" rtl="0" algn="l">
              <a:lnSpc>
                <a:spcPct val="107260"/>
              </a:lnSpc>
              <a:spcBef>
                <a:spcPts val="0"/>
              </a:spcBef>
              <a:spcAft>
                <a:spcPts val="0"/>
              </a:spcAft>
              <a:buNone/>
            </a:pPr>
            <a:r>
              <a:t/>
            </a:r>
            <a:endParaRPr i="0" sz="2066" u="none" cap="none" strike="noStrike">
              <a:solidFill>
                <a:srgbClr val="4892DC"/>
              </a:solidFill>
              <a:latin typeface="Calibri"/>
              <a:ea typeface="Calibri"/>
              <a:cs typeface="Calibri"/>
              <a:sym typeface="Calibri"/>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1: Застосовувати ефективні методи планування, організації та підготовки під час координації діяльності на воді або реагування на надзвичайні ситуації, пов’язані з водою.</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2: Виявляти оманливу або неправдиву інформацію під час стихійних лих на воді та використовувати методи перевірки для оцінки точності та достовірності інформації про безпеку та виживання.</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3: Вживати відповідних заходів безпеки та правильно реагувати на сигнали раннього попередження, такі як підвищення рівня води, штормові оповіщення або попередження про повінь, під час навчань або реальних надзвичайних ситуацій на воді.</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4: Ефективно співпрацювати з іншими у водних або повенях середовищах для забезпечення безпечного пересування, надання допомоги нужденним, розподілу обов'язків та збереження самовладання в критичних ситуаціях.</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5: Демонструвати емпатію та надавати як емоційну підтримку, так і практичну допомогу особам, які відчувають страх, стрес або невпевненість під час надзвичайних ситуацій, пов’язаних з водою.</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6: Застосовуйте особисту стійкість, навички управління стресом та прийняття рішень, щоб зберігати спокій, діяти швидко та брати на себе відповідальність у непередбачуваних або високоризикових ситуаціях, пов’язаних із водними катастрофами.</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Синій текст на чорному фоні  Опис згенеровано автоматично" id="196" name="Google Shape;196;p1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7" name="Google Shape;197;p1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8" name="Google Shape;198;p16"/>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199" name="Google Shape;199;p16"/>
          <p:cNvGrpSpPr/>
          <p:nvPr/>
        </p:nvGrpSpPr>
        <p:grpSpPr>
          <a:xfrm>
            <a:off x="1136390" y="536810"/>
            <a:ext cx="12033304" cy="2450306"/>
            <a:chOff x="0" y="-66675"/>
            <a:chExt cx="16044405" cy="3267075"/>
          </a:xfrm>
        </p:grpSpPr>
        <p:sp>
          <p:nvSpPr>
            <p:cNvPr id="200" name="Google Shape;200;p16"/>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01" name="Google Shape;201;p16"/>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Перевірка</a:t>
              </a:r>
              <a:endParaRPr/>
            </a:p>
          </p:txBody>
        </p:sp>
      </p:grpSp>
      <p:sp>
        <p:nvSpPr>
          <p:cNvPr id="202" name="Google Shape;202;p16"/>
          <p:cNvSpPr txBox="1"/>
          <p:nvPr/>
        </p:nvSpPr>
        <p:spPr>
          <a:xfrm>
            <a:off x="1351112" y="2341226"/>
            <a:ext cx="10767300" cy="65007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i="0" lang="en-US" sz="2242" u="none" cap="none" strike="noStrike">
                <a:solidFill>
                  <a:srgbClr val="4892DC"/>
                </a:solidFill>
                <a:latin typeface="Calibri"/>
                <a:ea typeface="Calibri"/>
                <a:cs typeface="Calibri"/>
                <a:sym typeface="Calibri"/>
              </a:rPr>
              <a:t>Цей модуль безпосередньо сприяє розвитку наступних перехресних навичок ESCO:</a:t>
            </a:r>
            <a:endParaRPr sz="1700"/>
          </a:p>
          <a:p>
            <a:pPr indent="0" lvl="0" marL="0" marR="0" rtl="0" algn="just">
              <a:lnSpc>
                <a:spcPct val="100000"/>
              </a:lnSpc>
              <a:spcBef>
                <a:spcPts val="0"/>
              </a:spcBef>
              <a:spcAft>
                <a:spcPts val="0"/>
              </a:spcAft>
              <a:buNone/>
            </a:pPr>
            <a:r>
              <a:t/>
            </a:r>
            <a:endParaRPr i="0" sz="2042" u="none" cap="none" strike="noStrike">
              <a:solidFill>
                <a:srgbClr val="4892DC"/>
              </a:solidFill>
              <a:latin typeface="Calibri"/>
              <a:ea typeface="Calibri"/>
              <a:cs typeface="Calibri"/>
              <a:sym typeface="Calibri"/>
            </a:endParaRPr>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T2.2 – Планування та організація</a:t>
            </a:r>
            <a:endParaRPr b="1" sz="1500"/>
          </a:p>
          <a:p>
            <a:pPr indent="0" lvl="0" marL="0" marR="0" rtl="0" algn="l">
              <a:lnSpc>
                <a:spcPct val="100000"/>
              </a:lnSpc>
              <a:spcBef>
                <a:spcPts val="0"/>
              </a:spcBef>
              <a:spcAft>
                <a:spcPts val="0"/>
              </a:spcAft>
              <a:buNone/>
            </a:pPr>
            <a:r>
              <a:rPr i="0" lang="en-US" sz="1764" u="none" cap="none" strike="noStrike">
                <a:solidFill>
                  <a:srgbClr val="000000"/>
                </a:solidFill>
                <a:latin typeface="Calibri"/>
                <a:ea typeface="Calibri"/>
                <a:cs typeface="Calibri"/>
                <a:sym typeface="Calibri"/>
              </a:rPr>
              <a:t>Здатність розробляти ефективні плани та ефективно організовувати завдання під час підготовки до стихійних лих, пов'язаних з водою, або реагування на них. Це включає координацію ресурсів, визначення пріоритетів дій, постановку чітких цілей та забезпечення вжиття всіх необхідних заходів для управління надзвичайними ситуаціями, такими як повені, шторми чи інші водні небезпеки. </a:t>
            </a:r>
            <a:endParaRPr sz="1500"/>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T.2.1 - Вирішення проблем та прийняття рішень у непередбачуваних ситуаціях</a:t>
            </a:r>
            <a:endParaRPr b="1" sz="1500"/>
          </a:p>
          <a:p>
            <a:pPr indent="0" lvl="0" marL="0" marR="0" rtl="0" algn="l">
              <a:lnSpc>
                <a:spcPct val="100000"/>
              </a:lnSpc>
              <a:spcBef>
                <a:spcPts val="0"/>
              </a:spcBef>
              <a:spcAft>
                <a:spcPts val="0"/>
              </a:spcAft>
              <a:buNone/>
            </a:pPr>
            <a:r>
              <a:rPr i="0" lang="en-US" sz="1626" u="none" cap="none" strike="noStrike">
                <a:solidFill>
                  <a:srgbClr val="000000"/>
                </a:solidFill>
                <a:latin typeface="Calibri"/>
                <a:ea typeface="Calibri"/>
                <a:cs typeface="Calibri"/>
                <a:sym typeface="Calibri"/>
              </a:rPr>
              <a:t>Здатність об'єктивно аналізувати інформацію, виявляти потенційні ризики побутових катастроф та приймати обґрунтовані рішення для зменшення цих ризиків.</a:t>
            </a:r>
            <a:endParaRPr sz="1500"/>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T3.1 – Ефективна робота</a:t>
            </a:r>
            <a:endParaRPr b="1" sz="1500"/>
          </a:p>
          <a:p>
            <a:pPr indent="0" lvl="0" marL="0" marR="0" rtl="0" algn="l">
              <a:lnSpc>
                <a:spcPct val="100000"/>
              </a:lnSpc>
              <a:spcBef>
                <a:spcPts val="0"/>
              </a:spcBef>
              <a:spcAft>
                <a:spcPts val="0"/>
              </a:spcAft>
              <a:buNone/>
            </a:pPr>
            <a:r>
              <a:rPr i="0" lang="en-US" sz="1626" u="none" cap="none" strike="noStrike">
                <a:solidFill>
                  <a:srgbClr val="000000"/>
                </a:solidFill>
                <a:latin typeface="Calibri"/>
                <a:ea typeface="Calibri"/>
                <a:cs typeface="Calibri"/>
                <a:sym typeface="Calibri"/>
              </a:rPr>
              <a:t>Здатність залишатися зосередженим, організованим та самостійним під час виконання завдань безпеки у критично важливих ситуаціях. Це включає управління ресурсами, дотримання встановлених процедур дій у надзвичайних ситуаціях та збереження самовладання в стресових ситуаціях під час стихійних лих, пов'язаних з водою, таких як повені чи цунамі.</a:t>
            </a:r>
            <a:endParaRPr sz="1500"/>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T3.2 – Застосування проактивного підходу</a:t>
            </a:r>
            <a:endParaRPr b="1" sz="1500"/>
          </a:p>
          <a:p>
            <a:pPr indent="0" lvl="0" marL="0" marR="0" rtl="0" algn="l">
              <a:lnSpc>
                <a:spcPct val="100000"/>
              </a:lnSpc>
              <a:spcBef>
                <a:spcPts val="0"/>
              </a:spcBef>
              <a:spcAft>
                <a:spcPts val="0"/>
              </a:spcAft>
              <a:buNone/>
            </a:pPr>
            <a:r>
              <a:rPr i="0" lang="en-US" sz="1626" u="none" cap="none" strike="noStrike">
                <a:solidFill>
                  <a:srgbClr val="000000"/>
                </a:solidFill>
                <a:latin typeface="Calibri"/>
                <a:ea typeface="Calibri"/>
                <a:cs typeface="Calibri"/>
                <a:sym typeface="Calibri"/>
              </a:rPr>
              <a:t>Здатність брати на себе відповідальність, проявляти ініціативу, швидко приймати обґрунтовані рішення та проявляти рішучість під час реагування на стихійні лиха у школі.</a:t>
            </a:r>
            <a:endParaRPr sz="1500"/>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T3.3 – Підтримка позитивного ставлення</a:t>
            </a:r>
            <a:endParaRPr b="1" sz="1500"/>
          </a:p>
          <a:p>
            <a:pPr indent="0" lvl="0" marL="0" marR="0" rtl="0" algn="l">
              <a:lnSpc>
                <a:spcPct val="100000"/>
              </a:lnSpc>
              <a:spcBef>
                <a:spcPts val="0"/>
              </a:spcBef>
              <a:spcAft>
                <a:spcPts val="0"/>
              </a:spcAft>
              <a:buNone/>
            </a:pPr>
            <a:r>
              <a:rPr i="0" lang="en-US" sz="1626" u="none" cap="none" strike="noStrike">
                <a:solidFill>
                  <a:srgbClr val="000000"/>
                </a:solidFill>
                <a:latin typeface="Calibri"/>
                <a:ea typeface="Calibri"/>
                <a:cs typeface="Calibri"/>
                <a:sym typeface="Calibri"/>
              </a:rPr>
              <a:t>Здатність зберігати стійкий та конструктивний настрій у складних ситуаціях, пов'язаних з водними катастрофами, надавати емоційну підтримку жертвам, справлятися з невизначеністю та приймати обдумані рішення для сприяння психологічному благополуччю та безпеці.</a:t>
            </a:r>
            <a:endParaRPr sz="1500"/>
          </a:p>
          <a:p>
            <a:pPr indent="0" lvl="0" marL="0" marR="0" rtl="0" algn="l">
              <a:lnSpc>
                <a:spcPct val="100000"/>
              </a:lnSpc>
              <a:spcBef>
                <a:spcPts val="0"/>
              </a:spcBef>
              <a:spcAft>
                <a:spcPts val="0"/>
              </a:spcAft>
              <a:buNone/>
            </a:pPr>
            <a:r>
              <a:rPr b="1" i="0" lang="en-US" sz="1626" u="none" cap="none" strike="noStrike">
                <a:solidFill>
                  <a:srgbClr val="000000"/>
                </a:solidFill>
                <a:latin typeface="Calibri"/>
                <a:ea typeface="Calibri"/>
                <a:cs typeface="Calibri"/>
                <a:sym typeface="Calibri"/>
              </a:rPr>
              <a:t>T6.2 – Застосування екологічних навичок та компетенцій: </a:t>
            </a:r>
            <a:endParaRPr b="1" sz="1500"/>
          </a:p>
          <a:p>
            <a:pPr indent="0" lvl="0" marL="0" marR="0" rtl="0" algn="l">
              <a:lnSpc>
                <a:spcPct val="100000"/>
              </a:lnSpc>
              <a:spcBef>
                <a:spcPts val="0"/>
              </a:spcBef>
              <a:spcAft>
                <a:spcPts val="0"/>
              </a:spcAft>
              <a:buNone/>
            </a:pPr>
            <a:r>
              <a:rPr i="0" lang="en-US" sz="1626" u="none" cap="none" strike="noStrike">
                <a:solidFill>
                  <a:srgbClr val="000000"/>
                </a:solidFill>
                <a:latin typeface="Calibri"/>
                <a:ea typeface="Calibri"/>
                <a:cs typeface="Calibri"/>
                <a:sym typeface="Calibri"/>
              </a:rPr>
              <a:t>Здатність розуміти екологічні процеси, розпізнавати ранні ознаки лісових небезпек та вживати превентивних або коригувальних заходів для захисту як людей, так і екосистем</a:t>
            </a:r>
            <a:endParaRPr sz="15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Синій текст на чорному фоні  Опис згенеровано автоматично" id="211" name="Google Shape;211;p1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12" name="Google Shape;212;p1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3" name="Google Shape;213;p18"/>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14" name="Google Shape;214;p18"/>
          <p:cNvGrpSpPr/>
          <p:nvPr/>
        </p:nvGrpSpPr>
        <p:grpSpPr>
          <a:xfrm>
            <a:off x="1136390" y="536810"/>
            <a:ext cx="12033304" cy="2450306"/>
            <a:chOff x="0" y="-66675"/>
            <a:chExt cx="16044405" cy="3267075"/>
          </a:xfrm>
        </p:grpSpPr>
        <p:sp>
          <p:nvSpPr>
            <p:cNvPr id="215" name="Google Shape;215;p1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16" name="Google Shape;216;p18"/>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Визнання</a:t>
              </a:r>
              <a:endParaRPr/>
            </a:p>
          </p:txBody>
        </p:sp>
      </p:grpSp>
      <p:sp>
        <p:nvSpPr>
          <p:cNvPr id="217" name="Google Shape;217;p18"/>
          <p:cNvSpPr txBox="1"/>
          <p:nvPr/>
        </p:nvSpPr>
        <p:spPr>
          <a:xfrm>
            <a:off x="1351112" y="2606211"/>
            <a:ext cx="10455000" cy="2456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учнів:</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освітян:</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розвиток професійної компетентності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