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gQCvnNJHJjY5pMKAahqa4j0QuLz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g3b1ee38f9b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g3b1ee38f9b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b1ee38f9b7_0_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g3b1ee38f9b7_0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b1ee38f9b7_0_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g3b1ee38f9b7_0_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b1ee38f9b7_0_1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g3b1ee38f9b7_0_1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b1ee38f9b7_0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g3b1ee38f9b7_0_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b1ee38f9b7_0_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g3b1ee38f9b7_0_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9.png"/><Relationship Id="rId13" Type="http://schemas.openxmlformats.org/officeDocument/2006/relationships/image" Target="../media/image15.png"/><Relationship Id="rId12" Type="http://schemas.openxmlformats.org/officeDocument/2006/relationships/image" Target="../media/image7.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8.png"/><Relationship Id="rId14" Type="http://schemas.openxmlformats.org/officeDocument/2006/relationships/image" Target="../media/image16.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facebook.com/profile.php?id=61573707797009" TargetMode="External"/><Relationship Id="rId10" Type="http://schemas.openxmlformats.org/officeDocument/2006/relationships/image" Target="../media/image17.png"/><Relationship Id="rId13" Type="http://schemas.openxmlformats.org/officeDocument/2006/relationships/hyperlink" Target="https://www.youtube.com/@VET-READYEUProgram" TargetMode="External"/><Relationship Id="rId12" Type="http://schemas.openxmlformats.org/officeDocument/2006/relationships/image" Target="../media/image12.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14.png"/><Relationship Id="rId9" Type="http://schemas.openxmlformats.org/officeDocument/2006/relationships/image" Target="../media/image11.png"/><Relationship Id="rId14" Type="http://schemas.openxmlformats.org/officeDocument/2006/relationships/image" Target="../media/image20.png"/><Relationship Id="rId5" Type="http://schemas.openxmlformats.org/officeDocument/2006/relationships/hyperlink" Target="https://vetready.eu/" TargetMode="External"/><Relationship Id="rId6" Type="http://schemas.openxmlformats.org/officeDocument/2006/relationships/hyperlink" Target="https://vetready.eu/" TargetMode="External"/><Relationship Id="rId7" Type="http://schemas.openxmlformats.org/officeDocument/2006/relationships/hyperlink" Target="https://vetready.eu/" TargetMode="External"/><Relationship Id="rId8" Type="http://schemas.openxmlformats.org/officeDocument/2006/relationships/hyperlink" Target="http://www.linkedin.com/company/vet-ready-projec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g3b1ee38f9b7_0_0"/>
          <p:cNvSpPr txBox="1"/>
          <p:nvPr>
            <p:ph type="title"/>
          </p:nvPr>
        </p:nvSpPr>
        <p:spPr>
          <a:xfrm>
            <a:off x="387350" y="1615175"/>
            <a:ext cx="6551400" cy="18141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Calibri"/>
              <a:buNone/>
            </a:pPr>
            <a:r>
              <a:rPr lang="es-ES" sz="4000"/>
              <a:t>ÜNİTE 5: SUYLA İLİŞKİLİ AFET BİLİNCİ VE MÜDAHALE</a:t>
            </a:r>
            <a:endParaRPr sz="4000"/>
          </a:p>
        </p:txBody>
      </p:sp>
      <p:sp>
        <p:nvSpPr>
          <p:cNvPr id="46" name="Google Shape;46;g3b1ee38f9b7_0_0"/>
          <p:cNvSpPr txBox="1"/>
          <p:nvPr>
            <p:ph idx="1" type="body"/>
          </p:nvPr>
        </p:nvSpPr>
        <p:spPr>
          <a:xfrm>
            <a:off x="387350" y="3893421"/>
            <a:ext cx="6096000" cy="917700"/>
          </a:xfrm>
          <a:prstGeom prst="rect">
            <a:avLst/>
          </a:prstGeom>
          <a:noFill/>
          <a:ln>
            <a:noFill/>
          </a:ln>
        </p:spPr>
        <p:txBody>
          <a:bodyPr anchorCtr="0" anchor="t" bIns="45700" lIns="91425" spcFirstLastPara="1" rIns="91425" wrap="square" tIns="45700">
            <a:normAutofit fontScale="47500" lnSpcReduction="10000"/>
          </a:bodyPr>
          <a:lstStyle/>
          <a:p>
            <a:pPr indent="0" lvl="0" marL="0" rtl="0" algn="l">
              <a:spcBef>
                <a:spcPts val="0"/>
              </a:spcBef>
              <a:spcAft>
                <a:spcPts val="0"/>
              </a:spcAft>
              <a:buClr>
                <a:schemeClr val="dk1"/>
              </a:buClr>
              <a:buSzPct val="109838"/>
              <a:buFont typeface="Arial"/>
              <a:buNone/>
            </a:pPr>
            <a:r>
              <a:rPr b="1" lang="es-ES" sz="4600"/>
              <a:t>Üniteye Genel Bakış</a:t>
            </a:r>
            <a:endParaRPr b="1" sz="4600"/>
          </a:p>
          <a:p>
            <a:pPr indent="0" lvl="0" marL="0" rtl="0" algn="l">
              <a:spcBef>
                <a:spcPts val="0"/>
              </a:spcBef>
              <a:spcAft>
                <a:spcPts val="0"/>
              </a:spcAft>
              <a:buClr>
                <a:schemeClr val="dk1"/>
              </a:buClr>
              <a:buSzPct val="210525"/>
              <a:buFont typeface="Arial"/>
              <a:buNone/>
            </a:pPr>
            <a:r>
              <a:t/>
            </a:r>
            <a:endParaRPr b="1"/>
          </a:p>
          <a:p>
            <a:pPr indent="0" lvl="0" marL="0" rtl="0" algn="l">
              <a:spcBef>
                <a:spcPts val="0"/>
              </a:spcBef>
              <a:spcAft>
                <a:spcPts val="0"/>
              </a:spcAft>
              <a:buSzPct val="109838"/>
              <a:buNone/>
            </a:pPr>
            <a:r>
              <a:rPr b="1" lang="es-ES" sz="4600"/>
              <a:t>Yazar:</a:t>
            </a:r>
            <a:r>
              <a:rPr lang="es-ES" sz="4600"/>
              <a:t> Denizli AFAD/ VETREADY Proje Ortaklığı</a:t>
            </a:r>
            <a:endParaRPr b="1" sz="4600"/>
          </a:p>
          <a:p>
            <a:pPr indent="0" lvl="0" marL="0" rtl="0" algn="l">
              <a:lnSpc>
                <a:spcPct val="90000"/>
              </a:lnSpc>
              <a:spcBef>
                <a:spcPts val="0"/>
              </a:spcBef>
              <a:spcAft>
                <a:spcPts val="0"/>
              </a:spcAft>
              <a:buSzPct val="210525"/>
              <a:buNone/>
            </a:pPr>
            <a:r>
              <a:t/>
            </a:r>
            <a:endParaRPr/>
          </a:p>
        </p:txBody>
      </p:sp>
      <p:sp>
        <p:nvSpPr>
          <p:cNvPr id="47" name="Google Shape;47;g3b1ee38f9b7_0_0"/>
          <p:cNvSpPr txBox="1"/>
          <p:nvPr/>
        </p:nvSpPr>
        <p:spPr>
          <a:xfrm>
            <a:off x="387348" y="5398936"/>
            <a:ext cx="5885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 num</a:t>
            </a:r>
            <a:r>
              <a:rPr b="1" lang="es-ES" sz="1200">
                <a:solidFill>
                  <a:schemeClr val="dk1"/>
                </a:solidFill>
                <a:latin typeface="Calibri"/>
                <a:ea typeface="Calibri"/>
                <a:cs typeface="Calibri"/>
                <a:sym typeface="Calibri"/>
              </a:rPr>
              <a:t>arası</a:t>
            </a:r>
            <a:r>
              <a:rPr b="1" i="0" lang="es-ES" sz="1200" u="none" cap="none" strike="noStrike">
                <a:solidFill>
                  <a:schemeClr val="dk1"/>
                </a:solidFill>
                <a:latin typeface="Calibri"/>
                <a:ea typeface="Calibri"/>
                <a:cs typeface="Calibri"/>
                <a:sym typeface="Calibri"/>
              </a:rPr>
              <a:t>: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g3b1ee38f9b7_0_0"/>
          <p:cNvSpPr/>
          <p:nvPr/>
        </p:nvSpPr>
        <p:spPr>
          <a:xfrm>
            <a:off x="387348" y="4811169"/>
            <a:ext cx="60960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g3b1ee38f9b7_0_0"/>
          <p:cNvSpPr txBox="1"/>
          <p:nvPr/>
        </p:nvSpPr>
        <p:spPr>
          <a:xfrm>
            <a:off x="3435347" y="5919281"/>
            <a:ext cx="5330100" cy="5496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200"/>
              </a:spcBef>
              <a:spcAft>
                <a:spcPts val="1200"/>
              </a:spcAft>
              <a:buClr>
                <a:schemeClr val="dk1"/>
              </a:buClr>
              <a:buSzPts val="1100"/>
              <a:buFont typeface="Arial"/>
              <a:buNone/>
            </a:pPr>
            <a:r>
              <a:rPr lang="es-ES" sz="900">
                <a:solidFill>
                  <a:schemeClr val="dk1"/>
                </a:solidFill>
                <a:latin typeface="Calibri"/>
                <a:ea typeface="Calibri"/>
                <a:cs typeface="Calibri"/>
                <a:sym typeface="Calibri"/>
              </a:rPr>
              <a:t>Avrupa Birliği tarafından finanse edilmiştir. Ancak, burada ifade edilen görüş ve fikirler yalnızca yazar(lar)a aittir ve Avrupa Birliği veya Servicio Español para la Internacionalización de la Educación (SEPIE) görüşlerini yansıtmayabilir. Avrupa Birliği veya hibe veren kurum bu görüş ve fikirlerden sorumlu tutulamaz.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3b1ee38f9b7_0_97"/>
          <p:cNvSpPr txBox="1"/>
          <p:nvPr>
            <p:ph type="title"/>
          </p:nvPr>
        </p:nvSpPr>
        <p:spPr>
          <a:xfrm>
            <a:off x="839787" y="238873"/>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Eğitimcilere Destek</a:t>
            </a:r>
            <a:endParaRPr sz="4400"/>
          </a:p>
        </p:txBody>
      </p:sp>
      <p:sp>
        <p:nvSpPr>
          <p:cNvPr id="104" name="Google Shape;104;g3b1ee38f9b7_0_97"/>
          <p:cNvSpPr txBox="1"/>
          <p:nvPr>
            <p:ph idx="1" type="body"/>
          </p:nvPr>
        </p:nvSpPr>
        <p:spPr>
          <a:xfrm>
            <a:off x="554804" y="1428108"/>
            <a:ext cx="7284300" cy="453090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5000"/>
              </a:lnSpc>
              <a:spcBef>
                <a:spcPts val="1200"/>
              </a:spcBef>
              <a:spcAft>
                <a:spcPts val="0"/>
              </a:spcAft>
              <a:buClr>
                <a:schemeClr val="dk1"/>
              </a:buClr>
              <a:buSzPct val="45833"/>
              <a:buFont typeface="Arial"/>
              <a:buNone/>
            </a:pPr>
            <a:r>
              <a:rPr b="1" lang="es-ES" sz="2400">
                <a:solidFill>
                  <a:srgbClr val="4892DC"/>
                </a:solidFill>
              </a:rPr>
              <a:t>Bu ünitedeki altı eğitim modülünün her birine, özel bir Eğitimci Destek dosyası eşlik etmektedir. Bu dosyada şunlar bulunmaktadır:</a:t>
            </a:r>
            <a:endParaRPr b="1" sz="2400">
              <a:solidFill>
                <a:srgbClr val="4892DC"/>
              </a:solidFill>
            </a:endParaRPr>
          </a:p>
          <a:p>
            <a:pPr indent="-215900" lvl="0" marL="571500" rtl="0" algn="l">
              <a:lnSpc>
                <a:spcPct val="90000"/>
              </a:lnSpc>
              <a:spcBef>
                <a:spcPts val="1200"/>
              </a:spcBef>
              <a:spcAft>
                <a:spcPts val="0"/>
              </a:spcAft>
              <a:buSzPct val="108107"/>
              <a:buFont typeface="Arial"/>
              <a:buNone/>
            </a:pPr>
            <a:r>
              <a:t/>
            </a:r>
            <a:endParaRPr/>
          </a:p>
          <a:p>
            <a:pPr indent="-345301" lvl="0" marL="457200" rtl="0" algn="l">
              <a:lnSpc>
                <a:spcPct val="115000"/>
              </a:lnSpc>
              <a:spcBef>
                <a:spcPts val="1200"/>
              </a:spcBef>
              <a:spcAft>
                <a:spcPts val="0"/>
              </a:spcAft>
              <a:buSzPct val="90089"/>
              <a:buChar char="•"/>
            </a:pPr>
            <a:r>
              <a:rPr lang="es-ES" sz="2400"/>
              <a:t>Modül içeriğine uygun önerilen </a:t>
            </a:r>
            <a:r>
              <a:rPr b="1" lang="es-ES" sz="2400"/>
              <a:t>öğretim yöntemleri ve araçları</a:t>
            </a:r>
            <a:endParaRPr b="1" sz="2400"/>
          </a:p>
          <a:p>
            <a:pPr indent="-345301" lvl="0" marL="457200" rtl="0" algn="l">
              <a:lnSpc>
                <a:spcPct val="115000"/>
              </a:lnSpc>
              <a:spcBef>
                <a:spcPts val="0"/>
              </a:spcBef>
              <a:spcAft>
                <a:spcPts val="0"/>
              </a:spcAft>
              <a:buSzPct val="90089"/>
              <a:buChar char="•"/>
            </a:pPr>
            <a:r>
              <a:rPr b="1" lang="es-ES" sz="2400"/>
              <a:t>Mesleki eğitim (VET), mesleki devam eğitimi(CVET)  ve diaspora öğrencilerinin katılımını </a:t>
            </a:r>
            <a:r>
              <a:rPr lang="es-ES" sz="2400"/>
              <a:t>sağlamak için ipuçları</a:t>
            </a:r>
            <a:endParaRPr sz="2400"/>
          </a:p>
          <a:p>
            <a:pPr indent="-345301" lvl="0" marL="457200" rtl="0" algn="l">
              <a:lnSpc>
                <a:spcPct val="115000"/>
              </a:lnSpc>
              <a:spcBef>
                <a:spcPts val="0"/>
              </a:spcBef>
              <a:spcAft>
                <a:spcPts val="0"/>
              </a:spcAft>
              <a:buSzPct val="90089"/>
              <a:buChar char="•"/>
            </a:pPr>
            <a:r>
              <a:rPr lang="es-ES" sz="2400"/>
              <a:t>Farklı sunum formatları (yüz yüze, çevrimiçi, karma) için </a:t>
            </a:r>
            <a:r>
              <a:rPr b="1" lang="es-ES" sz="2400"/>
              <a:t>adaptasyon stratejileri</a:t>
            </a:r>
            <a:endParaRPr b="1" sz="2400"/>
          </a:p>
          <a:p>
            <a:pPr indent="-345301" lvl="0" marL="457200" rtl="0" algn="l">
              <a:lnSpc>
                <a:spcPct val="115000"/>
              </a:lnSpc>
              <a:spcBef>
                <a:spcPts val="0"/>
              </a:spcBef>
              <a:spcAft>
                <a:spcPts val="0"/>
              </a:spcAft>
              <a:buSzPct val="90089"/>
              <a:buChar char="•"/>
            </a:pPr>
            <a:r>
              <a:rPr lang="es-ES" sz="2400"/>
              <a:t>Etkinlik kolaylaştırma </a:t>
            </a:r>
            <a:r>
              <a:rPr b="1" lang="es-ES" sz="2400"/>
              <a:t>kılavuzu</a:t>
            </a:r>
            <a:r>
              <a:rPr lang="es-ES" sz="2400"/>
              <a:t> ve özet notları</a:t>
            </a:r>
            <a:endParaRPr sz="2400"/>
          </a:p>
          <a:p>
            <a:pPr indent="-345301" lvl="0" marL="457200" rtl="0" algn="l">
              <a:lnSpc>
                <a:spcPct val="115000"/>
              </a:lnSpc>
              <a:spcBef>
                <a:spcPts val="0"/>
              </a:spcBef>
              <a:spcAft>
                <a:spcPts val="0"/>
              </a:spcAft>
              <a:buSzPct val="90089"/>
              <a:buChar char="•"/>
            </a:pPr>
            <a:r>
              <a:rPr b="1" lang="es-ES" sz="2400"/>
              <a:t>ESCO beceri </a:t>
            </a:r>
            <a:r>
              <a:rPr lang="es-ES" sz="2400"/>
              <a:t>uyumu ve değerlendirme kılavuzu</a:t>
            </a:r>
            <a:endParaRPr sz="2400"/>
          </a:p>
          <a:p>
            <a:pPr indent="-345301" lvl="0" marL="457200" rtl="0" algn="l">
              <a:lnSpc>
                <a:spcPct val="115000"/>
              </a:lnSpc>
              <a:spcBef>
                <a:spcPts val="0"/>
              </a:spcBef>
              <a:spcAft>
                <a:spcPts val="0"/>
              </a:spcAft>
              <a:buSzPct val="90089"/>
              <a:buChar char="•"/>
            </a:pPr>
            <a:r>
              <a:rPr lang="es-ES" sz="2400"/>
              <a:t>Önerilen okumalar, açıklayıcı videolar ve görsel yardımcılar dahil olmak üzere konuyla ilgili </a:t>
            </a:r>
            <a:r>
              <a:rPr b="1" lang="es-ES" sz="2400"/>
              <a:t>ek arka plan materyalleri</a:t>
            </a:r>
            <a:endParaRPr b="1" sz="2400">
              <a:solidFill>
                <a:srgbClr val="4892D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g3b1ee38f9b7_0_102"/>
          <p:cNvSpPr txBox="1"/>
          <p:nvPr>
            <p:ph type="title"/>
          </p:nvPr>
        </p:nvSpPr>
        <p:spPr>
          <a:xfrm>
            <a:off x="-25" y="457200"/>
            <a:ext cx="12192000" cy="981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ORTAKLIK</a:t>
            </a:r>
            <a:endParaRPr sz="4400"/>
          </a:p>
        </p:txBody>
      </p:sp>
      <p:sp>
        <p:nvSpPr>
          <p:cNvPr id="110" name="Google Shape;110;g3b1ee38f9b7_0_102"/>
          <p:cNvSpPr txBox="1"/>
          <p:nvPr>
            <p:ph idx="1" type="body"/>
          </p:nvPr>
        </p:nvSpPr>
        <p:spPr>
          <a:xfrm>
            <a:off x="4382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g3b1ee38f9b7_0_102"/>
          <p:cNvSpPr txBox="1"/>
          <p:nvPr>
            <p:ph idx="2" type="body"/>
          </p:nvPr>
        </p:nvSpPr>
        <p:spPr>
          <a:xfrm>
            <a:off x="4473129" y="3212396"/>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g3b1ee38f9b7_0_102"/>
          <p:cNvSpPr txBox="1"/>
          <p:nvPr>
            <p:ph idx="3" type="body"/>
          </p:nvPr>
        </p:nvSpPr>
        <p:spPr>
          <a:xfrm>
            <a:off x="85088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g3b1ee38f9b7_0_102"/>
          <p:cNvSpPr txBox="1"/>
          <p:nvPr>
            <p:ph idx="4" type="body"/>
          </p:nvPr>
        </p:nvSpPr>
        <p:spPr>
          <a:xfrm>
            <a:off x="510608"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g3b1ee38f9b7_0_102"/>
          <p:cNvSpPr txBox="1"/>
          <p:nvPr>
            <p:ph idx="5" type="body"/>
          </p:nvPr>
        </p:nvSpPr>
        <p:spPr>
          <a:xfrm>
            <a:off x="4473575"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g3b1ee38f9b7_0_102"/>
          <p:cNvSpPr txBox="1"/>
          <p:nvPr>
            <p:ph idx="6" type="body"/>
          </p:nvPr>
        </p:nvSpPr>
        <p:spPr>
          <a:xfrm>
            <a:off x="8436542"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g3b1ee38f9b7_0_102"/>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g3b1ee38f9b7_0_102"/>
          <p:cNvPicPr preferRelativeResize="0"/>
          <p:nvPr/>
        </p:nvPicPr>
        <p:blipFill rotWithShape="1">
          <a:blip r:embed="rId10">
            <a:alphaModFix/>
          </a:blip>
          <a:srcRect b="0" l="0" r="0" t="0"/>
          <a:stretch/>
        </p:blipFill>
        <p:spPr>
          <a:xfrm>
            <a:off x="968518" y="4661446"/>
            <a:ext cx="2011681" cy="574088"/>
          </a:xfrm>
          <a:prstGeom prst="rect">
            <a:avLst/>
          </a:prstGeom>
          <a:noFill/>
          <a:ln>
            <a:noFill/>
          </a:ln>
        </p:spPr>
      </p:pic>
      <p:pic>
        <p:nvPicPr>
          <p:cNvPr descr="A red and blue logo&#10;&#10;AI-generated content may be incorrect." id="118" name="Google Shape;118;g3b1ee38f9b7_0_102"/>
          <p:cNvPicPr preferRelativeResize="0"/>
          <p:nvPr/>
        </p:nvPicPr>
        <p:blipFill rotWithShape="1">
          <a:blip r:embed="rId11">
            <a:alphaModFix/>
          </a:blip>
          <a:srcRect b="0" l="0" r="0" t="0"/>
          <a:stretch/>
        </p:blipFill>
        <p:spPr>
          <a:xfrm>
            <a:off x="9435800" y="1959048"/>
            <a:ext cx="1246333" cy="1011672"/>
          </a:xfrm>
          <a:prstGeom prst="rect">
            <a:avLst/>
          </a:prstGeom>
          <a:noFill/>
          <a:ln>
            <a:noFill/>
          </a:ln>
        </p:spPr>
      </p:pic>
      <p:pic>
        <p:nvPicPr>
          <p:cNvPr descr="A logo of a sailboat&#10;&#10;AI-generated content may be incorrect." id="119" name="Google Shape;119;g3b1ee38f9b7_0_102"/>
          <p:cNvPicPr preferRelativeResize="0"/>
          <p:nvPr/>
        </p:nvPicPr>
        <p:blipFill rotWithShape="1">
          <a:blip r:embed="rId12">
            <a:alphaModFix/>
          </a:blip>
          <a:srcRect b="0" l="0" r="0" t="0"/>
          <a:stretch/>
        </p:blipFill>
        <p:spPr>
          <a:xfrm>
            <a:off x="1485303" y="1890196"/>
            <a:ext cx="1145435" cy="1093072"/>
          </a:xfrm>
          <a:prstGeom prst="rect">
            <a:avLst/>
          </a:prstGeom>
          <a:noFill/>
          <a:ln>
            <a:noFill/>
          </a:ln>
        </p:spPr>
      </p:pic>
      <p:pic>
        <p:nvPicPr>
          <p:cNvPr id="120" name="Google Shape;120;g3b1ee38f9b7_0_102"/>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g3b1ee38f9b7_0_102"/>
          <p:cNvPicPr preferRelativeResize="0"/>
          <p:nvPr/>
        </p:nvPicPr>
        <p:blipFill rotWithShape="1">
          <a:blip r:embed="rId14">
            <a:alphaModFix/>
          </a:blip>
          <a:srcRect b="0" l="0" r="0" t="0"/>
          <a:stretch/>
        </p:blipFill>
        <p:spPr>
          <a:xfrm>
            <a:off x="8436542" y="4649682"/>
            <a:ext cx="2866370"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g3b1ee38f9b7_0_118"/>
          <p:cNvSpPr txBox="1"/>
          <p:nvPr>
            <p:ph type="title"/>
          </p:nvPr>
        </p:nvSpPr>
        <p:spPr>
          <a:xfrm>
            <a:off x="1168000" y="624902"/>
            <a:ext cx="9855900" cy="16863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30555"/>
              <a:buFont typeface="Arial"/>
              <a:buNone/>
            </a:pPr>
            <a:r>
              <a:rPr lang="es-ES" sz="3600"/>
              <a:t>Değerli ve ilham verici bir öğrenme deneyimi için VET-READY</a:t>
            </a:r>
            <a:endParaRPr sz="3600"/>
          </a:p>
          <a:p>
            <a:pPr indent="0" lvl="0" marL="0" rtl="0" algn="ctr">
              <a:spcBef>
                <a:spcPts val="0"/>
              </a:spcBef>
              <a:spcAft>
                <a:spcPts val="0"/>
              </a:spcAft>
              <a:buClr>
                <a:schemeClr val="dk1"/>
              </a:buClr>
              <a:buSzPct val="135211"/>
              <a:buFont typeface="Calibri"/>
              <a:buNone/>
            </a:pPr>
            <a:r>
              <a:rPr lang="es-ES" sz="3550"/>
              <a:t>5. ÜNİTE “</a:t>
            </a:r>
            <a:r>
              <a:rPr lang="es-ES" sz="3550"/>
              <a:t>SUYLA İLİŞKİLİ AFET BİLİNCİ VE MÜDAHALE”</a:t>
            </a:r>
            <a:endParaRPr sz="3550"/>
          </a:p>
          <a:p>
            <a:pPr indent="0" lvl="0" marL="0" rtl="0" algn="ctr">
              <a:lnSpc>
                <a:spcPct val="90000"/>
              </a:lnSpc>
              <a:spcBef>
                <a:spcPts val="0"/>
              </a:spcBef>
              <a:spcAft>
                <a:spcPts val="0"/>
              </a:spcAft>
              <a:buSzPct val="90909"/>
              <a:buNone/>
            </a:pPr>
            <a:r>
              <a:t/>
            </a:r>
            <a:endParaRPr/>
          </a:p>
        </p:txBody>
      </p:sp>
      <p:sp>
        <p:nvSpPr>
          <p:cNvPr id="127" name="Google Shape;127;g3b1ee38f9b7_0_118"/>
          <p:cNvSpPr txBox="1"/>
          <p:nvPr/>
        </p:nvSpPr>
        <p:spPr>
          <a:xfrm>
            <a:off x="4821300" y="2638727"/>
            <a:ext cx="2549400" cy="7443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lang="es-ES" sz="2000">
                <a:solidFill>
                  <a:srgbClr val="F2F2F2"/>
                </a:solidFill>
                <a:latin typeface="Montserrat SemiBold"/>
                <a:ea typeface="Montserrat SemiBold"/>
                <a:cs typeface="Montserrat SemiBold"/>
                <a:sym typeface="Montserrat SemiBold"/>
              </a:rPr>
              <a:t>BİZİ TAKİP EDİN</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g3b1ee38f9b7_0_118"/>
          <p:cNvPicPr preferRelativeResize="0"/>
          <p:nvPr/>
        </p:nvPicPr>
        <p:blipFill rotWithShape="1">
          <a:blip r:embed="rId3">
            <a:alphaModFix/>
          </a:blip>
          <a:srcRect b="0" l="0" r="0" t="0"/>
          <a:stretch/>
        </p:blipFill>
        <p:spPr>
          <a:xfrm>
            <a:off x="8531508" y="5952117"/>
            <a:ext cx="2631006" cy="587010"/>
          </a:xfrm>
          <a:prstGeom prst="rect">
            <a:avLst/>
          </a:prstGeom>
          <a:noFill/>
          <a:ln>
            <a:noFill/>
          </a:ln>
        </p:spPr>
      </p:pic>
      <p:pic>
        <p:nvPicPr>
          <p:cNvPr id="129" name="Google Shape;129;g3b1ee38f9b7_0_11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g3b1ee38f9b7_0_118"/>
          <p:cNvSpPr txBox="1"/>
          <p:nvPr/>
        </p:nvSpPr>
        <p:spPr>
          <a:xfrm>
            <a:off x="4440998" y="4586309"/>
            <a:ext cx="3309900" cy="4977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a:t>
            </a:r>
            <a:r>
              <a:rPr b="1" lang="es-ES" sz="2000" u="sng">
                <a:solidFill>
                  <a:srgbClr val="F2F2F2"/>
                </a:solidFill>
                <a:latin typeface="Montserrat SemiBold"/>
                <a:ea typeface="Montserrat SemiBold"/>
                <a:cs typeface="Montserrat SemiBold"/>
                <a:sym typeface="Montserrat SemiBold"/>
                <a:hlinkClick r:id="rId6">
                  <a:extLst>
                    <a:ext uri="{A12FA001-AC4F-418D-AE19-62706E023703}">
                      <ahyp:hlinkClr val="tx"/>
                    </a:ext>
                  </a:extLst>
                </a:hlinkClick>
              </a:rPr>
              <a:t>tr</a:t>
            </a:r>
            <a:r>
              <a:rPr b="1" i="0" lang="es-ES" sz="2000" u="sng" cap="none" strike="noStrike">
                <a:solidFill>
                  <a:srgbClr val="F2F2F2"/>
                </a:solidFill>
                <a:latin typeface="Montserrat SemiBold"/>
                <a:ea typeface="Montserrat SemiBold"/>
                <a:cs typeface="Montserrat SemiBold"/>
                <a:sym typeface="Montserrat SemiBold"/>
                <a:hlinkClick r:id="rId7">
                  <a:extLst>
                    <a:ext uri="{A12FA001-AC4F-418D-AE19-62706E023703}">
                      <ahyp:hlinkClr val="tx"/>
                    </a:ext>
                  </a:extLst>
                </a:hlinkClick>
              </a:rPr>
              <a:t>/</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g3b1ee38f9b7_0_118">
            <a:hlinkClick r:id="rId8"/>
          </p:cNvPr>
          <p:cNvPicPr preferRelativeResize="0"/>
          <p:nvPr/>
        </p:nvPicPr>
        <p:blipFill rotWithShape="1">
          <a:blip r:embed="rId9">
            <a:alphaModFix/>
          </a:blip>
          <a:srcRect b="0" l="0" r="0" t="0"/>
          <a:stretch/>
        </p:blipFill>
        <p:spPr>
          <a:xfrm>
            <a:off x="6096000" y="3702378"/>
            <a:ext cx="458703" cy="458703"/>
          </a:xfrm>
          <a:prstGeom prst="rect">
            <a:avLst/>
          </a:prstGeom>
          <a:noFill/>
          <a:ln>
            <a:noFill/>
          </a:ln>
        </p:spPr>
      </p:pic>
      <p:pic>
        <p:nvPicPr>
          <p:cNvPr id="132" name="Google Shape;132;g3b1ee38f9b7_0_118"/>
          <p:cNvPicPr preferRelativeResize="0"/>
          <p:nvPr/>
        </p:nvPicPr>
        <p:blipFill rotWithShape="1">
          <a:blip r:embed="rId10">
            <a:alphaModFix/>
          </a:blip>
          <a:srcRect b="0" l="0" r="0" t="0"/>
          <a:stretch/>
        </p:blipFill>
        <p:spPr>
          <a:xfrm>
            <a:off x="5517522" y="3695180"/>
            <a:ext cx="471986" cy="471986"/>
          </a:xfrm>
          <a:prstGeom prst="rect">
            <a:avLst/>
          </a:prstGeom>
          <a:noFill/>
          <a:ln>
            <a:noFill/>
          </a:ln>
        </p:spPr>
      </p:pic>
      <p:pic>
        <p:nvPicPr>
          <p:cNvPr id="133" name="Google Shape;133;g3b1ee38f9b7_0_118">
            <a:hlinkClick r:id="rId11"/>
          </p:cNvPr>
          <p:cNvPicPr preferRelativeResize="0"/>
          <p:nvPr/>
        </p:nvPicPr>
        <p:blipFill rotWithShape="1">
          <a:blip r:embed="rId12">
            <a:alphaModFix/>
          </a:blip>
          <a:srcRect b="0" l="0" r="0" t="0"/>
          <a:stretch/>
        </p:blipFill>
        <p:spPr>
          <a:xfrm>
            <a:off x="4963839" y="3710538"/>
            <a:ext cx="447192" cy="443649"/>
          </a:xfrm>
          <a:prstGeom prst="rect">
            <a:avLst/>
          </a:prstGeom>
          <a:noFill/>
          <a:ln>
            <a:noFill/>
          </a:ln>
        </p:spPr>
      </p:pic>
      <p:pic>
        <p:nvPicPr>
          <p:cNvPr id="134" name="Google Shape;134;g3b1ee38f9b7_0_118">
            <a:hlinkClick r:id="rId13"/>
          </p:cNvPr>
          <p:cNvPicPr preferRelativeResize="0"/>
          <p:nvPr/>
        </p:nvPicPr>
        <p:blipFill rotWithShape="1">
          <a:blip r:embed="rId14">
            <a:alphaModFix/>
          </a:blip>
          <a:srcRect b="0" l="0" r="0" t="0"/>
          <a:stretch/>
        </p:blipFill>
        <p:spPr>
          <a:xfrm>
            <a:off x="6661195" y="3705258"/>
            <a:ext cx="453389" cy="45338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4400"/>
              <a:buNone/>
            </a:pPr>
            <a:r>
              <a:rPr lang="es-ES">
                <a:solidFill>
                  <a:srgbClr val="FF0000"/>
                </a:solidFill>
              </a:rPr>
              <a:t>Ünitenin Amacı</a:t>
            </a:r>
            <a:endParaRPr>
              <a:solidFill>
                <a:srgbClr val="FF0000"/>
              </a:solidFill>
            </a:endParaRPr>
          </a:p>
        </p:txBody>
      </p:sp>
      <p:sp>
        <p:nvSpPr>
          <p:cNvPr id="55" name="Google Shape;55;p4"/>
          <p:cNvSpPr txBox="1"/>
          <p:nvPr>
            <p:ph idx="2" type="body"/>
          </p:nvPr>
        </p:nvSpPr>
        <p:spPr>
          <a:xfrm>
            <a:off x="839800" y="2027700"/>
            <a:ext cx="10631700" cy="3357300"/>
          </a:xfrm>
          <a:prstGeom prst="rect">
            <a:avLst/>
          </a:prstGeom>
          <a:noFill/>
          <a:ln>
            <a:noFill/>
          </a:ln>
        </p:spPr>
        <p:txBody>
          <a:bodyPr anchorCtr="0" anchor="t" bIns="45700" lIns="91425" spcFirstLastPara="1" rIns="91425" wrap="square" tIns="45700">
            <a:noAutofit/>
          </a:bodyPr>
          <a:lstStyle/>
          <a:p>
            <a:pPr indent="0" lvl="0" marL="0" rtl="0" algn="just">
              <a:lnSpc>
                <a:spcPct val="95000"/>
              </a:lnSpc>
              <a:spcBef>
                <a:spcPts val="1200"/>
              </a:spcBef>
              <a:spcAft>
                <a:spcPts val="0"/>
              </a:spcAft>
              <a:buSzPts val="770"/>
              <a:buNone/>
            </a:pPr>
            <a:r>
              <a:rPr lang="es-ES" sz="2060"/>
              <a:t>Bu ünite, suyla ilgili tehlikeleri yönetmek ve sel, güçlü akıntılar veya diğer su tehlikelerinden etkilenen ortamlarda etkili bir şekilde müdahale etmek için gerekli temel bilgileri, pratik becerileri ve özgüveni bireylere kazandırmayı amaçlamaktadır. </a:t>
            </a:r>
            <a:endParaRPr sz="2060"/>
          </a:p>
          <a:p>
            <a:pPr indent="0" lvl="0" marL="0" rtl="0" algn="just">
              <a:lnSpc>
                <a:spcPct val="95000"/>
              </a:lnSpc>
              <a:spcBef>
                <a:spcPts val="1200"/>
              </a:spcBef>
              <a:spcAft>
                <a:spcPts val="1200"/>
              </a:spcAft>
              <a:buSzPts val="770"/>
              <a:buNone/>
            </a:pPr>
            <a:r>
              <a:rPr lang="es-ES" sz="2060"/>
              <a:t>Katılımcılar, erken uyarı işaretlerini nasıl tanıyacaklarını, güvenlik önlemlerini nasıl planlayıp organize edeceklerini, yüksek stresli durumlarda nasıl doğru kararlar vereceklerini ve suyla ilgili acil durumlarla karşılaştıklarında nasıl hızlı hareket edeceklerini keşfedeceklerdir. Pratik müdahale uygulamalarını su davranışları ve afetlere hazırlık konusunda kapsamlı bilgilerle birleştiren bu ünite, öğrencilerin zorlu suyla ilgili ortamlarda kendilerini ve başkalarını korurken, aynı zamanda kendinden emin ve sorumlu bir şekilde hareket etmelerini sağlar.</a:t>
            </a:r>
            <a:endParaRPr sz="206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a:solidFill>
                  <a:srgbClr val="FF0000"/>
                </a:solidFill>
              </a:rPr>
              <a:t>Bu Ünite Neden Önemlidir?</a:t>
            </a:r>
            <a:endParaRPr>
              <a:solidFill>
                <a:srgbClr val="FF0000"/>
              </a:solidFill>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70000" lnSpcReduction="20000"/>
          </a:bodyPr>
          <a:lstStyle/>
          <a:p>
            <a:pPr indent="-389193" lvl="0" marL="457200" rtl="0" algn="just">
              <a:lnSpc>
                <a:spcPct val="115000"/>
              </a:lnSpc>
              <a:spcBef>
                <a:spcPts val="1200"/>
              </a:spcBef>
              <a:spcAft>
                <a:spcPts val="0"/>
              </a:spcAft>
              <a:buSzPct val="129032"/>
              <a:buChar char="•"/>
            </a:pPr>
            <a:r>
              <a:rPr lang="es-ES"/>
              <a:t>Nehirler, göller, kıyı şeridi ve sel baskınına maruz kalan alanlar gibi su ortamları önemli kaynaklar ve rekreasyon olanakları sunmakla birlikte, aynı zamanda önemli riskler ve hızla değişen tehlikeler de barındırmaktadır. Ani seller, güçlü akıntılar, şiddetli yağışlar ve su kaynaklı acil durumlar hızla tırmanarak gündelik durumları hayati tehlike arz eden olaylara dönüştürebilir. Bu tür senaryolarda hazırlıklı olmak, güvenlik ile ciddi zararlar arasında kritik bir fark yaratabilir.</a:t>
            </a:r>
            <a:endParaRPr/>
          </a:p>
          <a:p>
            <a:pPr indent="-389193" lvl="0" marL="457200" rtl="0" algn="just">
              <a:lnSpc>
                <a:spcPct val="115000"/>
              </a:lnSpc>
              <a:spcBef>
                <a:spcPts val="0"/>
              </a:spcBef>
              <a:spcAft>
                <a:spcPts val="0"/>
              </a:spcAft>
              <a:buSzPct val="129032"/>
              <a:buChar char="•"/>
            </a:pPr>
            <a:r>
              <a:rPr lang="es-ES"/>
              <a:t>Bu ünite, katılımcılara suyla ilgili tehlikeleri değerlendirmek, hızlı ve bilinçli kararlar almak ve suyla ilgili acil durumlarda etkili bir şekilde müdahale etmek için pratik bilgiler, temel beceriler ve güven sağlar. Müdahale tekniklerini, afet farkındalığı yöntemlerini ve uygun güvenlik planlamasını öğrenerek, bireyler kendilerini ve başkalarını korumak, tehlikeli su ortamlarında güvenli bir şekilde hareket etmek ve zorlu veya öngörülemeyen koşullarda bile yeteneklerini korumak için güçlendirilir.</a:t>
            </a:r>
            <a:endParaRPr/>
          </a:p>
          <a:p>
            <a:pPr indent="-389193" lvl="0" marL="457200" rtl="0" algn="just">
              <a:lnSpc>
                <a:spcPct val="115000"/>
              </a:lnSpc>
              <a:spcBef>
                <a:spcPts val="0"/>
              </a:spcBef>
              <a:spcAft>
                <a:spcPts val="0"/>
              </a:spcAft>
              <a:buSzPct val="129032"/>
              <a:buChar char="•"/>
            </a:pPr>
            <a:r>
              <a:rPr lang="es-ES"/>
              <a:t>Bu ilkeleri anlamak, suyla ilgili acil durumlarda dayanıklı, sorumlu ve iyi hazırlanmış bir müdahaleci olmanın temelidir.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4400"/>
              <a:buNone/>
            </a:pPr>
            <a:r>
              <a:rPr lang="es-ES">
                <a:solidFill>
                  <a:srgbClr val="FF0000"/>
                </a:solidFill>
              </a:rPr>
              <a:t>Ünitenin Yapısı</a:t>
            </a:r>
            <a:endParaRPr>
              <a:solidFill>
                <a:srgbClr val="FF0000"/>
              </a:solidFill>
            </a:endParaRPr>
          </a:p>
        </p:txBody>
      </p:sp>
      <p:sp>
        <p:nvSpPr>
          <p:cNvPr id="67" name="Google Shape;67;p19"/>
          <p:cNvSpPr txBox="1"/>
          <p:nvPr>
            <p:ph idx="2" type="body"/>
          </p:nvPr>
        </p:nvSpPr>
        <p:spPr>
          <a:xfrm>
            <a:off x="839800" y="1542675"/>
            <a:ext cx="11139300" cy="47121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115000"/>
              </a:lnSpc>
              <a:spcBef>
                <a:spcPts val="1200"/>
              </a:spcBef>
              <a:spcAft>
                <a:spcPts val="0"/>
              </a:spcAft>
              <a:buClr>
                <a:schemeClr val="dk1"/>
              </a:buClr>
              <a:buSzPct val="27500"/>
              <a:buFont typeface="Arial"/>
              <a:buNone/>
            </a:pPr>
            <a:r>
              <a:rPr b="1" lang="es-ES" sz="4000"/>
              <a:t>Eğitim Modülü 25 –</a:t>
            </a:r>
            <a:r>
              <a:rPr lang="es-ES" sz="4000"/>
              <a:t> Suyla İlgili Afet Risklerini Anlamak</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26 –</a:t>
            </a:r>
            <a:r>
              <a:rPr lang="es-ES" sz="4000"/>
              <a:t> Suyla İlgili Afet Mitlerini ve Yanlış Bilgileri Çürütmek</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27 – </a:t>
            </a:r>
            <a:r>
              <a:rPr lang="es-ES" sz="4000"/>
              <a:t>Suyla İlgili Tehlikeler için Erken Uyarı Sistemleri</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28 – </a:t>
            </a:r>
            <a:r>
              <a:rPr lang="es-ES" sz="4000"/>
              <a:t>Suyla İlgili Afetler için Hayati Önem Taşıyan Beceriler</a:t>
            </a:r>
            <a:endParaRPr sz="4000"/>
          </a:p>
          <a:p>
            <a:pPr indent="0" lvl="0" marL="0" rtl="0" algn="l">
              <a:lnSpc>
                <a:spcPct val="115000"/>
              </a:lnSpc>
              <a:spcBef>
                <a:spcPts val="1200"/>
              </a:spcBef>
              <a:spcAft>
                <a:spcPts val="0"/>
              </a:spcAft>
              <a:buClr>
                <a:schemeClr val="dk1"/>
              </a:buClr>
              <a:buSzPct val="27500"/>
              <a:buFont typeface="Arial"/>
              <a:buNone/>
            </a:pPr>
            <a:r>
              <a:rPr b="1" lang="es-ES" sz="4000"/>
              <a:t>Eğitim Modülü 29 –</a:t>
            </a:r>
            <a:r>
              <a:rPr lang="es-ES" sz="4000"/>
              <a:t> Suyla İlgili Ortamlarda Afet Mağdurlarının Psikolojisini Anlamak</a:t>
            </a:r>
            <a:endParaRPr sz="4000"/>
          </a:p>
          <a:p>
            <a:pPr indent="0" lvl="0" marL="0" rtl="0" algn="l">
              <a:lnSpc>
                <a:spcPct val="115000"/>
              </a:lnSpc>
              <a:spcBef>
                <a:spcPts val="1200"/>
              </a:spcBef>
              <a:spcAft>
                <a:spcPts val="0"/>
              </a:spcAft>
              <a:buSzPct val="27500"/>
              <a:buNone/>
            </a:pPr>
            <a:r>
              <a:rPr b="1" lang="es-ES" sz="4000"/>
              <a:t>Eğitim Modülü 30 – </a:t>
            </a:r>
            <a:r>
              <a:rPr lang="es-ES" sz="4000"/>
              <a:t>Suyla İlgili Afet Senaryolarında Tek Başına Hayatta Kalma Becerileri </a:t>
            </a:r>
            <a:endParaRPr sz="4000"/>
          </a:p>
          <a:p>
            <a:pPr indent="0" lvl="0" marL="0" rtl="0" algn="l">
              <a:lnSpc>
                <a:spcPct val="115000"/>
              </a:lnSpc>
              <a:spcBef>
                <a:spcPts val="1200"/>
              </a:spcBef>
              <a:spcAft>
                <a:spcPts val="0"/>
              </a:spcAft>
              <a:buClr>
                <a:schemeClr val="dk1"/>
              </a:buClr>
              <a:buSzPct val="43541"/>
              <a:buFont typeface="Arial"/>
              <a:buNone/>
            </a:pPr>
            <a:r>
              <a:t/>
            </a:r>
            <a:endParaRPr sz="2526"/>
          </a:p>
          <a:p>
            <a:pPr indent="0" lvl="0" marL="50800" rtl="0" algn="l">
              <a:lnSpc>
                <a:spcPct val="95000"/>
              </a:lnSpc>
              <a:spcBef>
                <a:spcPts val="1200"/>
              </a:spcBef>
              <a:spcAft>
                <a:spcPts val="0"/>
              </a:spcAft>
              <a:buClr>
                <a:schemeClr val="dk1"/>
              </a:buClr>
              <a:buSzPts val="242"/>
              <a:buFont typeface="Arial"/>
              <a:buNone/>
            </a:pPr>
            <a:r>
              <a:rPr lang="es-ES" sz="3292"/>
              <a:t>Eğitim modülleri, sunulan sırayla tamamlanmalıdır.</a:t>
            </a:r>
            <a:endParaRPr sz="3292"/>
          </a:p>
          <a:p>
            <a:pPr indent="0" lvl="0" marL="50800" rtl="0" algn="l">
              <a:lnSpc>
                <a:spcPct val="95000"/>
              </a:lnSpc>
              <a:spcBef>
                <a:spcPts val="1200"/>
              </a:spcBef>
              <a:spcAft>
                <a:spcPts val="0"/>
              </a:spcAft>
              <a:buClr>
                <a:schemeClr val="dk1"/>
              </a:buClr>
              <a:buSzPts val="242"/>
              <a:buFont typeface="Arial"/>
              <a:buNone/>
            </a:pPr>
            <a:r>
              <a:rPr lang="es-ES" sz="3292"/>
              <a:t>Her modül, temel teorik içeriği pratik öğrenme etkinlikleriyle birleştirir.</a:t>
            </a:r>
            <a:endParaRPr sz="3292"/>
          </a:p>
          <a:p>
            <a:pPr indent="0" lvl="0" marL="50800" rtl="0" algn="l">
              <a:lnSpc>
                <a:spcPct val="95000"/>
              </a:lnSpc>
              <a:spcBef>
                <a:spcPts val="1200"/>
              </a:spcBef>
              <a:spcAft>
                <a:spcPts val="1200"/>
              </a:spcAft>
              <a:buSzPts val="242"/>
              <a:buNone/>
            </a:pPr>
            <a:r>
              <a:rPr lang="es-ES" sz="3292"/>
              <a:t>Teorik materyal, farklı öğrenme stillerini desteklemek için metin, görsel öğeler ve video kaynaklarının bir karışımıyla sunulur.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g3b1ee38f9b7_0_48"/>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Genel Ünite Bilgileri</a:t>
            </a:r>
            <a:endParaRPr/>
          </a:p>
        </p:txBody>
      </p:sp>
      <p:sp>
        <p:nvSpPr>
          <p:cNvPr id="73" name="Google Shape;73;g3b1ee38f9b7_0_48"/>
          <p:cNvSpPr txBox="1"/>
          <p:nvPr>
            <p:ph idx="2" type="body"/>
          </p:nvPr>
        </p:nvSpPr>
        <p:spPr>
          <a:xfrm>
            <a:off x="839788" y="1705510"/>
            <a:ext cx="10515600" cy="4259400"/>
          </a:xfrm>
          <a:prstGeom prst="rect">
            <a:avLst/>
          </a:prstGeom>
          <a:noFill/>
          <a:ln>
            <a:noFill/>
          </a:ln>
        </p:spPr>
        <p:txBody>
          <a:bodyPr anchorCtr="0" anchor="t" bIns="45700" lIns="91425" spcFirstLastPara="1" rIns="91425" wrap="square" tIns="45700">
            <a:noAutofit/>
          </a:bodyPr>
          <a:lstStyle/>
          <a:p>
            <a:pPr indent="-346075" lvl="0" marL="457200" rtl="0" algn="l">
              <a:lnSpc>
                <a:spcPct val="115000"/>
              </a:lnSpc>
              <a:spcBef>
                <a:spcPts val="1200"/>
              </a:spcBef>
              <a:spcAft>
                <a:spcPts val="0"/>
              </a:spcAft>
              <a:buSzPts val="1850"/>
              <a:buChar char="•"/>
            </a:pPr>
            <a:r>
              <a:rPr b="1" lang="es-ES" sz="1850"/>
              <a:t>Tahmini Süre:</a:t>
            </a:r>
            <a:r>
              <a:rPr lang="es-ES" sz="1850"/>
              <a:t> 16 akademik saat</a:t>
            </a:r>
            <a:endParaRPr sz="1850"/>
          </a:p>
          <a:p>
            <a:pPr indent="0" lvl="0" marL="457200" rtl="0" algn="l">
              <a:lnSpc>
                <a:spcPct val="115000"/>
              </a:lnSpc>
              <a:spcBef>
                <a:spcPts val="1200"/>
              </a:spcBef>
              <a:spcAft>
                <a:spcPts val="0"/>
              </a:spcAft>
              <a:buNone/>
            </a:pPr>
            <a:r>
              <a:rPr lang="es-ES" sz="1850"/>
              <a:t>(eğitim modülü başına yaklaşık 2,6 saat)</a:t>
            </a:r>
            <a:endParaRPr sz="1850"/>
          </a:p>
          <a:p>
            <a:pPr indent="-346075" lvl="0" marL="457200" rtl="0" algn="l">
              <a:lnSpc>
                <a:spcPct val="115000"/>
              </a:lnSpc>
              <a:spcBef>
                <a:spcPts val="1200"/>
              </a:spcBef>
              <a:spcAft>
                <a:spcPts val="0"/>
              </a:spcAft>
              <a:buSzPts val="1850"/>
              <a:buChar char="•"/>
            </a:pPr>
            <a:r>
              <a:rPr b="1" lang="es-ES" sz="1850"/>
              <a:t>Etkinlik Sayısı:</a:t>
            </a:r>
            <a:r>
              <a:rPr lang="es-ES" sz="1850"/>
              <a:t> 12 planlanmış öğrenme etkinliği</a:t>
            </a:r>
            <a:endParaRPr sz="1850"/>
          </a:p>
          <a:p>
            <a:pPr indent="0" lvl="0" marL="457200" rtl="0" algn="l">
              <a:lnSpc>
                <a:spcPct val="115000"/>
              </a:lnSpc>
              <a:spcBef>
                <a:spcPts val="1200"/>
              </a:spcBef>
              <a:spcAft>
                <a:spcPts val="0"/>
              </a:spcAft>
              <a:buNone/>
            </a:pPr>
            <a:r>
              <a:rPr lang="es-ES" sz="1850"/>
              <a:t>(mitleri çürüten tartışmalar, grup yansımaları ve her modülün içeriğine uygun diğer etkinlikler dahil)</a:t>
            </a:r>
            <a:endParaRPr sz="1850"/>
          </a:p>
          <a:p>
            <a:pPr indent="-346075" lvl="0" marL="457200" rtl="0" algn="l">
              <a:lnSpc>
                <a:spcPct val="115000"/>
              </a:lnSpc>
              <a:spcBef>
                <a:spcPts val="1200"/>
              </a:spcBef>
              <a:spcAft>
                <a:spcPts val="0"/>
              </a:spcAft>
              <a:buSzPts val="1850"/>
              <a:buChar char="•"/>
            </a:pPr>
            <a:r>
              <a:rPr b="1" lang="es-ES" sz="1850"/>
              <a:t>Değerlendirme Yöntemi:</a:t>
            </a:r>
            <a:endParaRPr b="1" sz="1850"/>
          </a:p>
          <a:p>
            <a:pPr indent="0" lvl="0" marL="457200" rtl="0" algn="l">
              <a:lnSpc>
                <a:spcPct val="115000"/>
              </a:lnSpc>
              <a:spcBef>
                <a:spcPts val="1200"/>
              </a:spcBef>
              <a:spcAft>
                <a:spcPts val="0"/>
              </a:spcAft>
              <a:buNone/>
            </a:pPr>
            <a:r>
              <a:rPr lang="es-ES" sz="1850"/>
              <a:t>Her eğitim modülü iki ayrı değerlendirme içerir:</a:t>
            </a:r>
            <a:endParaRPr sz="1850"/>
          </a:p>
          <a:p>
            <a:pPr indent="-346075" lvl="0" marL="457200" rtl="0" algn="l">
              <a:lnSpc>
                <a:spcPct val="115000"/>
              </a:lnSpc>
              <a:spcBef>
                <a:spcPts val="1200"/>
              </a:spcBef>
              <a:spcAft>
                <a:spcPts val="0"/>
              </a:spcAft>
              <a:buSzPts val="1850"/>
              <a:buChar char="•"/>
            </a:pPr>
            <a:r>
              <a:rPr b="1" lang="es-ES" sz="1850"/>
              <a:t>Öğrencilerin</a:t>
            </a:r>
            <a:r>
              <a:rPr lang="es-ES" sz="1850"/>
              <a:t> temel afet farkındalığı kavramlarını ne kadar anladıklarını değerlendirmek için tasarlanmış </a:t>
            </a:r>
            <a:r>
              <a:rPr b="1" lang="es-ES" sz="1850"/>
              <a:t>10 soruluk çoktan seçmeli test</a:t>
            </a:r>
            <a:r>
              <a:rPr lang="es-ES" sz="1850"/>
              <a:t>.</a:t>
            </a:r>
            <a:endParaRPr sz="1850"/>
          </a:p>
          <a:p>
            <a:pPr indent="-346075" lvl="0" marL="457200" rtl="0" algn="l">
              <a:lnSpc>
                <a:spcPct val="115000"/>
              </a:lnSpc>
              <a:spcBef>
                <a:spcPts val="0"/>
              </a:spcBef>
              <a:spcAft>
                <a:spcPts val="0"/>
              </a:spcAft>
              <a:buSzPts val="1850"/>
              <a:buChar char="•"/>
            </a:pPr>
            <a:r>
              <a:rPr b="1" lang="es-ES" sz="1850"/>
              <a:t>Eğitimcilerin</a:t>
            </a:r>
            <a:r>
              <a:rPr lang="es-ES" sz="1850"/>
              <a:t> öğretim yeterliliklerini ve modülü etkili bir şekilde sunma becerilerini değerlendirmek için tasarlanmış </a:t>
            </a:r>
            <a:r>
              <a:rPr b="1" lang="es-ES" sz="1850"/>
              <a:t>10 soruluk çoktan seçmeli test</a:t>
            </a:r>
            <a:r>
              <a:rPr lang="es-ES" sz="1850"/>
              <a:t>.</a:t>
            </a:r>
            <a:endParaRPr sz="185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a:solidFill>
                  <a:srgbClr val="FF0000"/>
                </a:solidFill>
              </a:rPr>
              <a:t>Bu Ünitenin Öğrenim Çıktıları - Bilgi</a:t>
            </a:r>
            <a:endParaRPr>
              <a:solidFill>
                <a:srgbClr val="FF0000"/>
              </a:solidFill>
            </a:endParaRPr>
          </a:p>
        </p:txBody>
      </p:sp>
      <p:sp>
        <p:nvSpPr>
          <p:cNvPr id="79" name="Google Shape;79;p21"/>
          <p:cNvSpPr txBox="1"/>
          <p:nvPr>
            <p:ph idx="2" type="body"/>
          </p:nvPr>
        </p:nvSpPr>
        <p:spPr>
          <a:xfrm>
            <a:off x="838200" y="2603879"/>
            <a:ext cx="10515600" cy="3621741"/>
          </a:xfrm>
          <a:prstGeom prst="rect">
            <a:avLst/>
          </a:prstGeom>
          <a:noFill/>
          <a:ln>
            <a:noFill/>
          </a:ln>
        </p:spPr>
        <p:txBody>
          <a:bodyPr anchorCtr="0" anchor="t" bIns="45700" lIns="91425" spcFirstLastPara="1" rIns="91425" wrap="square" tIns="45700">
            <a:normAutofit/>
          </a:bodyPr>
          <a:lstStyle/>
          <a:p>
            <a:pPr indent="-333188" lvl="0" marL="457200" rtl="0" algn="l">
              <a:lnSpc>
                <a:spcPct val="115000"/>
              </a:lnSpc>
              <a:spcBef>
                <a:spcPts val="1200"/>
              </a:spcBef>
              <a:spcAft>
                <a:spcPts val="0"/>
              </a:spcAft>
              <a:buSzPts val="1647"/>
              <a:buAutoNum type="arabicPeriod"/>
            </a:pPr>
            <a:r>
              <a:rPr lang="es-ES" sz="1400"/>
              <a:t>Sel, güçlü akıntılar, kıyı riskleri ve hızla değişen su koşulları dahil olmak üzere suyla ilgili afetlerle ilişkili başlıca tehlikeleri ve çevresel zorlukları tanıyın.</a:t>
            </a:r>
            <a:endParaRPr sz="1400"/>
          </a:p>
          <a:p>
            <a:pPr indent="-333188" lvl="0" marL="457200" rtl="0" algn="l">
              <a:lnSpc>
                <a:spcPct val="115000"/>
              </a:lnSpc>
              <a:spcBef>
                <a:spcPts val="0"/>
              </a:spcBef>
              <a:spcAft>
                <a:spcPts val="0"/>
              </a:spcAft>
              <a:buSzPts val="1647"/>
              <a:buAutoNum type="arabicPeriod"/>
            </a:pPr>
            <a:r>
              <a:rPr lang="es-ES" sz="1400"/>
              <a:t>Su ile ilgili acil durumlarda yanlış bilgi ve dezenformasyon arasındaki farkı ayırt edin ve güvenilmez veya yanlış bilgilerin kritik durumlarda karar verme, davranış ve iletişimi nasıl etkileyebileceğini açıklayın.</a:t>
            </a:r>
            <a:endParaRPr sz="1400"/>
          </a:p>
          <a:p>
            <a:pPr indent="-333188" lvl="0" marL="457200" rtl="0" algn="l">
              <a:lnSpc>
                <a:spcPct val="115000"/>
              </a:lnSpc>
              <a:spcBef>
                <a:spcPts val="0"/>
              </a:spcBef>
              <a:spcAft>
                <a:spcPts val="0"/>
              </a:spcAft>
              <a:buSzPts val="1647"/>
              <a:buAutoNum type="arabicPeriod"/>
            </a:pPr>
            <a:r>
              <a:rPr lang="es-ES" sz="1400"/>
              <a:t>Erken uyarı sistemleri, hidrolojik göstergeler, hava durumu uyarıları ve su seviyesi izleme araçlarının nasıl çalıştığını açıklayın ve bu sinyallerin suyla ilgili olaylar sırasında zamanında ve koordineli müdahaleleri nasıl desteklediğini yorumlayın.</a:t>
            </a:r>
            <a:endParaRPr sz="1400"/>
          </a:p>
          <a:p>
            <a:pPr indent="-333188" lvl="0" marL="457200" rtl="0" algn="l">
              <a:lnSpc>
                <a:spcPct val="115000"/>
              </a:lnSpc>
              <a:spcBef>
                <a:spcPts val="0"/>
              </a:spcBef>
              <a:spcAft>
                <a:spcPts val="0"/>
              </a:spcAft>
              <a:buSzPts val="1647"/>
              <a:buAutoNum type="arabicPeriod"/>
            </a:pPr>
            <a:r>
              <a:rPr lang="es-ES" sz="1400"/>
              <a:t>Durum farkındalığını korumak, suya yakın veya su üzerinde güvenli bir şekilde hareket etmek, etkili tahliye teknikleri kullanmak ve yardım istemek için sinyaller kullanmak dahil olmak üzere, suyla ilgili acil durumlarda temel güvenlik ve hayatta kalma ilkelerini anlayın.</a:t>
            </a:r>
            <a:endParaRPr sz="1400"/>
          </a:p>
          <a:p>
            <a:pPr indent="-333188" lvl="0" marL="457200" rtl="0" algn="l">
              <a:lnSpc>
                <a:spcPct val="115000"/>
              </a:lnSpc>
              <a:spcBef>
                <a:spcPts val="0"/>
              </a:spcBef>
              <a:spcAft>
                <a:spcPts val="0"/>
              </a:spcAft>
              <a:buSzPts val="1647"/>
              <a:buAutoNum type="arabicPeriod"/>
            </a:pPr>
            <a:r>
              <a:rPr lang="es-ES" sz="1400"/>
              <a:t>Su ile ilgili afetler sırasında korku, endişe veya stres gibi yaygın psikolojik ve duygusal tepkileri tanıyın ve zihinsel dayanıklılığı korumak ve başkalarına yardım etmek için stratejiler açıklayın.</a:t>
            </a:r>
            <a:endParaRPr sz="1400"/>
          </a:p>
          <a:p>
            <a:pPr indent="-333188" lvl="0" marL="457200" rtl="0" algn="l">
              <a:lnSpc>
                <a:spcPct val="115000"/>
              </a:lnSpc>
              <a:spcBef>
                <a:spcPts val="0"/>
              </a:spcBef>
              <a:spcAft>
                <a:spcPts val="0"/>
              </a:spcAft>
              <a:buSzPts val="1647"/>
              <a:buAutoNum type="arabicPeriod"/>
            </a:pPr>
            <a:r>
              <a:rPr lang="es-ES" sz="1400"/>
              <a:t>Su ortamlarında gezinirken veya acil durumlara anında destek olmadan müdahale ederken kişisel güvenlik, sorumluluk ve bağımsız karar vermenin öneminin farkında olduğunuzu gösterin.</a:t>
            </a:r>
            <a:endParaRPr sz="1400"/>
          </a:p>
        </p:txBody>
      </p:sp>
      <p:sp>
        <p:nvSpPr>
          <p:cNvPr id="80" name="Google Shape;80;p21"/>
          <p:cNvSpPr txBox="1"/>
          <p:nvPr>
            <p:ph idx="1" type="body"/>
          </p:nvPr>
        </p:nvSpPr>
        <p:spPr>
          <a:xfrm>
            <a:off x="945148" y="1619339"/>
            <a:ext cx="10515600" cy="823912"/>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1200"/>
              </a:spcBef>
              <a:spcAft>
                <a:spcPts val="1200"/>
              </a:spcAft>
              <a:buClr>
                <a:schemeClr val="dk1"/>
              </a:buClr>
              <a:buSzPts val="1100"/>
              <a:buNone/>
            </a:pPr>
            <a:r>
              <a:rPr lang="es-ES" sz="2400"/>
              <a:t>Bu ünitedeki altı eğitim modülünü tamamlayan öğrenciler, aşağıdaki bilgileri edinmiş olacaklardır:</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Beceriler</a:t>
            </a:r>
            <a:endParaRPr>
              <a:solidFill>
                <a:srgbClr val="FF0000"/>
              </a:solidFill>
            </a:endParaRPr>
          </a:p>
        </p:txBody>
      </p:sp>
      <p:sp>
        <p:nvSpPr>
          <p:cNvPr id="86" name="Google Shape;86;p22"/>
          <p:cNvSpPr txBox="1"/>
          <p:nvPr>
            <p:ph idx="2" type="body"/>
          </p:nvPr>
        </p:nvSpPr>
        <p:spPr>
          <a:xfrm>
            <a:off x="839788" y="1613043"/>
            <a:ext cx="9722046" cy="3990342"/>
          </a:xfrm>
          <a:prstGeom prst="rect">
            <a:avLst/>
          </a:prstGeom>
          <a:noFill/>
          <a:ln>
            <a:noFill/>
          </a:ln>
        </p:spPr>
        <p:txBody>
          <a:bodyPr anchorCtr="0" anchor="t" bIns="45700" lIns="91425" spcFirstLastPara="1" rIns="91425" wrap="square" tIns="45700">
            <a:noAutofit/>
          </a:bodyPr>
          <a:lstStyle/>
          <a:p>
            <a:pPr indent="0" lvl="0" marL="0" rtl="0" algn="l">
              <a:lnSpc>
                <a:spcPct val="95000"/>
              </a:lnSpc>
              <a:spcBef>
                <a:spcPts val="1200"/>
              </a:spcBef>
              <a:spcAft>
                <a:spcPts val="0"/>
              </a:spcAft>
              <a:buSzPts val="116"/>
              <a:buNone/>
            </a:pPr>
            <a:r>
              <a:rPr b="1" lang="es-ES" sz="1573">
                <a:solidFill>
                  <a:srgbClr val="4892DC"/>
                </a:solidFill>
              </a:rPr>
              <a:t>Bu ünitedeki altı eğitim modülünü tamamlayan öğrenciler şunları yapabileceklerdir:</a:t>
            </a:r>
            <a:endParaRPr b="1" sz="2073">
              <a:solidFill>
                <a:srgbClr val="4892DC"/>
              </a:solidFill>
            </a:endParaRPr>
          </a:p>
          <a:p>
            <a:pPr indent="0" lvl="0" marL="50800" rtl="0" algn="l">
              <a:lnSpc>
                <a:spcPct val="90000"/>
              </a:lnSpc>
              <a:spcBef>
                <a:spcPts val="1200"/>
              </a:spcBef>
              <a:spcAft>
                <a:spcPts val="0"/>
              </a:spcAft>
              <a:buSzPts val="984"/>
              <a:buNone/>
            </a:pPr>
            <a:r>
              <a:t/>
            </a:r>
            <a:endParaRPr b="1" sz="1110"/>
          </a:p>
          <a:p>
            <a:pPr indent="-362952" lvl="0" marL="457200" rtl="0" algn="l">
              <a:lnSpc>
                <a:spcPct val="115000"/>
              </a:lnSpc>
              <a:spcBef>
                <a:spcPts val="1200"/>
              </a:spcBef>
              <a:spcAft>
                <a:spcPts val="0"/>
              </a:spcAft>
              <a:buSzPts val="2116"/>
              <a:buChar char="•"/>
            </a:pPr>
            <a:r>
              <a:rPr b="1" lang="es-ES" sz="1370"/>
              <a:t>Beceri 1: </a:t>
            </a:r>
            <a:r>
              <a:rPr lang="es-ES" sz="1370"/>
              <a:t>Suyla ilgili faaliyetleri koordine ederken veya suyla ilgili acil durumlara müdahale ederken etkili planlama, organizasyon ve hazırlık yöntemlerini uygulamak.</a:t>
            </a:r>
            <a:endParaRPr sz="1370"/>
          </a:p>
          <a:p>
            <a:pPr indent="-362952" lvl="0" marL="457200" rtl="0" algn="l">
              <a:lnSpc>
                <a:spcPct val="115000"/>
              </a:lnSpc>
              <a:spcBef>
                <a:spcPts val="0"/>
              </a:spcBef>
              <a:spcAft>
                <a:spcPts val="0"/>
              </a:spcAft>
              <a:buSzPts val="2116"/>
              <a:buChar char="•"/>
            </a:pPr>
            <a:r>
              <a:rPr b="1" lang="es-ES" sz="1370"/>
              <a:t>Beceri 2: </a:t>
            </a:r>
            <a:r>
              <a:rPr lang="es-ES" sz="1370"/>
              <a:t>Su felaketleri sırasında yanıltıcı veya yanlış bilgileri tespit etmek ve doğrulama tekniklerini kullanarak güvenlik ve hayatta kalma bilgilerinin doğruluğunu ve güvenilirliğini değerlendirmek.</a:t>
            </a:r>
            <a:endParaRPr sz="1370"/>
          </a:p>
          <a:p>
            <a:pPr indent="-362952" lvl="0" marL="457200" rtl="0" algn="l">
              <a:lnSpc>
                <a:spcPct val="115000"/>
              </a:lnSpc>
              <a:spcBef>
                <a:spcPts val="0"/>
              </a:spcBef>
              <a:spcAft>
                <a:spcPts val="0"/>
              </a:spcAft>
              <a:buSzPts val="2116"/>
              <a:buChar char="•"/>
            </a:pPr>
            <a:r>
              <a:rPr b="1" lang="es-ES" sz="1370"/>
              <a:t>Beceri 3: </a:t>
            </a:r>
            <a:r>
              <a:rPr lang="es-ES" sz="1370"/>
              <a:t>Tatbikatlar veya gerçek sula ilgili acil durum senaryoları sırasında uygun güvenlik önlemlerini almak ve su seviyesinin yükselmesi, fırtına uyarıları veya sel uyarıları gibi erken uyarı sinyallerine doğru şekilde yanıt vermek.</a:t>
            </a:r>
            <a:endParaRPr sz="1370"/>
          </a:p>
          <a:p>
            <a:pPr indent="-362952" lvl="0" marL="457200" rtl="0" algn="l">
              <a:lnSpc>
                <a:spcPct val="115000"/>
              </a:lnSpc>
              <a:spcBef>
                <a:spcPts val="0"/>
              </a:spcBef>
              <a:spcAft>
                <a:spcPts val="0"/>
              </a:spcAft>
              <a:buSzPts val="2116"/>
              <a:buChar char="•"/>
            </a:pPr>
            <a:r>
              <a:rPr b="1" lang="es-ES" sz="1370"/>
              <a:t>Beceri 4:</a:t>
            </a:r>
            <a:r>
              <a:rPr lang="es-ES" sz="1370"/>
              <a:t> Suyla ilgili veya sele maruz kalan ortamlarda diğer kişilerle verimli bir şekilde işbirliği yapmak, güvenli hareket etmeyi sağlamak, ihtiyacı olanlara yardım etmek, sorumlulukları dağıtmak ve kritik durumlarda sakinliğini korumak.</a:t>
            </a:r>
            <a:endParaRPr sz="1370"/>
          </a:p>
          <a:p>
            <a:pPr indent="-362952" lvl="0" marL="457200" rtl="0" algn="l">
              <a:lnSpc>
                <a:spcPct val="115000"/>
              </a:lnSpc>
              <a:spcBef>
                <a:spcPts val="0"/>
              </a:spcBef>
              <a:spcAft>
                <a:spcPts val="0"/>
              </a:spcAft>
              <a:buSzPts val="2116"/>
              <a:buChar char="•"/>
            </a:pPr>
            <a:r>
              <a:rPr b="1" lang="es-ES" sz="1370"/>
              <a:t>Beceri 5: </a:t>
            </a:r>
            <a:r>
              <a:rPr lang="es-ES" sz="1370"/>
              <a:t>Suyla ilgili acil durumlarda korku, stres veya belirsizlik yaşayan kişilere empati gösterin ve hem duygusal destek hem de pratik yardım sağlayın.</a:t>
            </a:r>
            <a:endParaRPr sz="1370"/>
          </a:p>
          <a:p>
            <a:pPr indent="-362952" lvl="0" marL="457200" rtl="0" algn="l">
              <a:lnSpc>
                <a:spcPct val="115000"/>
              </a:lnSpc>
              <a:spcBef>
                <a:spcPts val="0"/>
              </a:spcBef>
              <a:spcAft>
                <a:spcPts val="0"/>
              </a:spcAft>
              <a:buSzPts val="2116"/>
              <a:buChar char="•"/>
            </a:pPr>
            <a:r>
              <a:rPr b="1" lang="es-ES" sz="1370"/>
              <a:t>Beceri 6:</a:t>
            </a:r>
            <a:r>
              <a:rPr lang="es-ES" sz="1370"/>
              <a:t> Kişisel dayanıklılık, stres yönetimi ve karar verme becerilerini kullanarak sakin kalın, hızlı hareket edin ve öngörülemeyen veya yüksek riskli su felaketleri durumlarında sorumluluk alın.</a:t>
            </a:r>
            <a:endParaRPr sz="111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Doğrulama Sistemi</a:t>
            </a:r>
            <a:endParaRPr sz="4400"/>
          </a:p>
        </p:txBody>
      </p:sp>
      <p:sp>
        <p:nvSpPr>
          <p:cNvPr id="92" name="Google Shape;92;p23"/>
          <p:cNvSpPr txBox="1"/>
          <p:nvPr>
            <p:ph idx="1" type="body"/>
          </p:nvPr>
        </p:nvSpPr>
        <p:spPr>
          <a:xfrm>
            <a:off x="839788" y="1543049"/>
            <a:ext cx="7300165" cy="457088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1000"/>
              </a:spcBef>
              <a:spcAft>
                <a:spcPts val="0"/>
              </a:spcAft>
              <a:buSzPts val="605"/>
              <a:buNone/>
            </a:pPr>
            <a:r>
              <a:rPr b="1" lang="es-ES" sz="1400">
                <a:solidFill>
                  <a:srgbClr val="4892DC"/>
                </a:solidFill>
              </a:rPr>
              <a:t>Bu ünite, aşağıdaki çapraz ESCO becerilerinin geliştirilmesine doğrudan katkıda bulunur:</a:t>
            </a:r>
            <a:endParaRPr b="1" sz="1400">
              <a:solidFill>
                <a:srgbClr val="4892DC"/>
              </a:solidFill>
            </a:endParaRPr>
          </a:p>
          <a:p>
            <a:pPr indent="0" lvl="0" marL="0" rtl="0" algn="l">
              <a:lnSpc>
                <a:spcPct val="70000"/>
              </a:lnSpc>
              <a:spcBef>
                <a:spcPts val="1000"/>
              </a:spcBef>
              <a:spcAft>
                <a:spcPts val="0"/>
              </a:spcAft>
              <a:buClr>
                <a:schemeClr val="dk1"/>
              </a:buClr>
              <a:buSzPts val="1100"/>
              <a:buFont typeface="Arial"/>
              <a:buNone/>
            </a:pPr>
            <a:r>
              <a:rPr b="1" lang="es-ES" sz="1200"/>
              <a:t>T2.2 – Planlama ve organize etme</a:t>
            </a:r>
            <a:endParaRPr b="1" sz="1200"/>
          </a:p>
          <a:p>
            <a:pPr indent="0" lvl="0" marL="0" rtl="0" algn="l">
              <a:lnSpc>
                <a:spcPct val="70000"/>
              </a:lnSpc>
              <a:spcBef>
                <a:spcPts val="1000"/>
              </a:spcBef>
              <a:spcAft>
                <a:spcPts val="0"/>
              </a:spcAft>
              <a:buClr>
                <a:schemeClr val="dk1"/>
              </a:buClr>
              <a:buSzPts val="1100"/>
              <a:buFont typeface="Arial"/>
              <a:buNone/>
            </a:pPr>
            <a:r>
              <a:rPr lang="es-ES" sz="1200"/>
              <a:t>Su ile ilgili afetlere hazırlık yaparken veya bunlara müdahale ederken etkili planlar geliştirme ve görevleri verimli bir şekilde organize etme becerisi. Bu, kaynakları koordine etme, eylemlerin önceliklerini belirleme, net hedefler belirleme ve sel, fırtına veya diğer su kaynaklı tehlikeler gibi acil durumları yönetmek için gerekli tüm adımların atılmasını sağlama becerisini içerir.</a:t>
            </a:r>
            <a:endParaRPr sz="1200"/>
          </a:p>
          <a:p>
            <a:pPr indent="0" lvl="0" marL="0" rtl="0" algn="l">
              <a:lnSpc>
                <a:spcPct val="70000"/>
              </a:lnSpc>
              <a:spcBef>
                <a:spcPts val="1000"/>
              </a:spcBef>
              <a:spcAft>
                <a:spcPts val="0"/>
              </a:spcAft>
              <a:buClr>
                <a:schemeClr val="dk1"/>
              </a:buClr>
              <a:buSzPts val="1100"/>
              <a:buFont typeface="Arial"/>
              <a:buNone/>
            </a:pPr>
            <a:r>
              <a:rPr b="1" lang="es-ES" sz="1200"/>
              <a:t>T.2.1 – Öngörülemeyen durumlarda problem çözme ve karar verme</a:t>
            </a:r>
            <a:endParaRPr b="1" sz="1200"/>
          </a:p>
          <a:p>
            <a:pPr indent="0" lvl="0" marL="0" rtl="0" algn="l">
              <a:lnSpc>
                <a:spcPct val="70000"/>
              </a:lnSpc>
              <a:spcBef>
                <a:spcPts val="1000"/>
              </a:spcBef>
              <a:spcAft>
                <a:spcPts val="0"/>
              </a:spcAft>
              <a:buClr>
                <a:schemeClr val="dk1"/>
              </a:buClr>
              <a:buSzPts val="1100"/>
              <a:buFont typeface="Arial"/>
              <a:buNone/>
            </a:pPr>
            <a:r>
              <a:rPr lang="es-ES" sz="1200"/>
              <a:t>Bilgileri objektif olarak analiz etme, potansiyel ev afet risklerini belirleme ve bu riskleri azaltmak için mantıklı kararlar alma becerisi.</a:t>
            </a:r>
            <a:endParaRPr sz="1200"/>
          </a:p>
          <a:p>
            <a:pPr indent="0" lvl="0" marL="0" rtl="0" algn="l">
              <a:lnSpc>
                <a:spcPct val="70000"/>
              </a:lnSpc>
              <a:spcBef>
                <a:spcPts val="1000"/>
              </a:spcBef>
              <a:spcAft>
                <a:spcPts val="0"/>
              </a:spcAft>
              <a:buClr>
                <a:schemeClr val="dk1"/>
              </a:buClr>
              <a:buSzPts val="1100"/>
              <a:buFont typeface="Arial"/>
              <a:buNone/>
            </a:pPr>
            <a:r>
              <a:rPr b="1" lang="es-ES" sz="1200"/>
              <a:t>T3.1 – Verimli çalışma</a:t>
            </a:r>
            <a:endParaRPr b="1" sz="1200"/>
          </a:p>
          <a:p>
            <a:pPr indent="0" lvl="0" marL="0" rtl="0" algn="l">
              <a:lnSpc>
                <a:spcPct val="70000"/>
              </a:lnSpc>
              <a:spcBef>
                <a:spcPts val="1000"/>
              </a:spcBef>
              <a:spcAft>
                <a:spcPts val="0"/>
              </a:spcAft>
              <a:buClr>
                <a:schemeClr val="dk1"/>
              </a:buClr>
              <a:buSzPts val="1100"/>
              <a:buFont typeface="Arial"/>
              <a:buNone/>
            </a:pPr>
            <a:r>
              <a:rPr lang="es-ES" sz="1200"/>
              <a:t>Zamanın kritik olduğu durumlarda güvenlik görevlerini yerine getirirken odaklanmayı, organize olmayı ve kendi kendini yönetmeyi sürdürme becerisi. Bu, kaynakları yönetmeyi, belirlenmiş acil durum prosedürlerini takip etmeyi ve sel veya tsunami gibi suyla ilgili afetler sırasında stres altında sakinliğini korumayı içerir.</a:t>
            </a:r>
            <a:endParaRPr sz="1200"/>
          </a:p>
          <a:p>
            <a:pPr indent="0" lvl="0" marL="0" rtl="0" algn="l">
              <a:lnSpc>
                <a:spcPct val="70000"/>
              </a:lnSpc>
              <a:spcBef>
                <a:spcPts val="1000"/>
              </a:spcBef>
              <a:spcAft>
                <a:spcPts val="0"/>
              </a:spcAft>
              <a:buClr>
                <a:schemeClr val="dk1"/>
              </a:buClr>
              <a:buSzPts val="1100"/>
              <a:buFont typeface="Arial"/>
              <a:buNone/>
            </a:pPr>
            <a:r>
              <a:rPr b="1" lang="es-ES" sz="1200"/>
              <a:t>T3.2 – Proaktif bir yaklaşım benimseme</a:t>
            </a:r>
            <a:endParaRPr b="1" sz="1200"/>
          </a:p>
          <a:p>
            <a:pPr indent="0" lvl="0" marL="0" rtl="0" algn="l">
              <a:lnSpc>
                <a:spcPct val="70000"/>
              </a:lnSpc>
              <a:spcBef>
                <a:spcPts val="1000"/>
              </a:spcBef>
              <a:spcAft>
                <a:spcPts val="0"/>
              </a:spcAft>
              <a:buClr>
                <a:schemeClr val="dk1"/>
              </a:buClr>
              <a:buSzPts val="1100"/>
              <a:buFont typeface="Arial"/>
              <a:buNone/>
            </a:pPr>
            <a:r>
              <a:rPr lang="es-ES" sz="1200"/>
              <a:t>Okul afet senaryolarına müdahale ederken sorumluluk üstlenme, inisiyatif alma, hızlı ve bilinçli kararlar alma ve kararlılık gösterme becerisi.</a:t>
            </a:r>
            <a:endParaRPr sz="1200"/>
          </a:p>
          <a:p>
            <a:pPr indent="0" lvl="0" marL="0" rtl="0" algn="l">
              <a:lnSpc>
                <a:spcPct val="70000"/>
              </a:lnSpc>
              <a:spcBef>
                <a:spcPts val="1000"/>
              </a:spcBef>
              <a:spcAft>
                <a:spcPts val="0"/>
              </a:spcAft>
              <a:buClr>
                <a:schemeClr val="dk1"/>
              </a:buClr>
              <a:buSzPts val="1100"/>
              <a:buFont typeface="Arial"/>
              <a:buNone/>
            </a:pPr>
            <a:r>
              <a:rPr b="1" lang="es-ES" sz="1200"/>
              <a:t>T3.3 – Olumlu bir tutum sergileme</a:t>
            </a:r>
            <a:endParaRPr b="1" sz="1200"/>
          </a:p>
          <a:p>
            <a:pPr indent="0" lvl="0" marL="0" rtl="0" algn="l">
              <a:lnSpc>
                <a:spcPct val="70000"/>
              </a:lnSpc>
              <a:spcBef>
                <a:spcPts val="1000"/>
              </a:spcBef>
              <a:spcAft>
                <a:spcPts val="0"/>
              </a:spcAft>
              <a:buClr>
                <a:schemeClr val="dk1"/>
              </a:buClr>
              <a:buSzPts val="1100"/>
              <a:buFont typeface="Arial"/>
              <a:buNone/>
            </a:pPr>
            <a:r>
              <a:rPr lang="es-ES" sz="1200"/>
              <a:t>Su ile ilgili zorlu afet durumlarında dirençli ve yapıcı bir zihniyet sergileme, mağdurlara duygusal destek sağlama, belirsizlikle başa çıkma ve psikolojik refahı ve güvenliği teşvik etmek için düşünceli kararlar alma becerisi.</a:t>
            </a:r>
            <a:endParaRPr sz="1200"/>
          </a:p>
          <a:p>
            <a:pPr indent="0" lvl="0" marL="0" rtl="0" algn="l">
              <a:lnSpc>
                <a:spcPct val="70000"/>
              </a:lnSpc>
              <a:spcBef>
                <a:spcPts val="1000"/>
              </a:spcBef>
              <a:spcAft>
                <a:spcPts val="0"/>
              </a:spcAft>
              <a:buClr>
                <a:schemeClr val="dk1"/>
              </a:buClr>
              <a:buSzPts val="1100"/>
              <a:buFont typeface="Arial"/>
              <a:buNone/>
            </a:pPr>
            <a:r>
              <a:rPr b="1" lang="es-ES" sz="1200"/>
              <a:t>T6.2 – Çevresel beceri ve yetkinlikleri uygulama:</a:t>
            </a:r>
            <a:endParaRPr b="1" sz="1200"/>
          </a:p>
          <a:p>
            <a:pPr indent="0" lvl="0" marL="0" rtl="0" algn="l">
              <a:lnSpc>
                <a:spcPct val="70000"/>
              </a:lnSpc>
              <a:spcBef>
                <a:spcPts val="1000"/>
              </a:spcBef>
              <a:spcAft>
                <a:spcPts val="1000"/>
              </a:spcAft>
              <a:buSzPts val="1100"/>
              <a:buNone/>
            </a:pPr>
            <a:r>
              <a:rPr lang="es-ES" sz="1200"/>
              <a:t>Çevresel süreçleri anlama, orman tehlikelerinin erken uyarı işaretlerini tanıma ve hem insanları hem de ekosistemleri korumak için önleyici veya düzeltici önlemler alma becerisi.</a:t>
            </a:r>
            <a:endParaRPr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3b1ee38f9b7_0_92"/>
          <p:cNvSpPr txBox="1"/>
          <p:nvPr>
            <p:ph type="title"/>
          </p:nvPr>
        </p:nvSpPr>
        <p:spPr>
          <a:xfrm>
            <a:off x="757594" y="391211"/>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Tanınma</a:t>
            </a:r>
            <a:endParaRPr sz="4400"/>
          </a:p>
        </p:txBody>
      </p:sp>
      <p:sp>
        <p:nvSpPr>
          <p:cNvPr id="98" name="Google Shape;98;g3b1ee38f9b7_0_92"/>
          <p:cNvSpPr txBox="1"/>
          <p:nvPr>
            <p:ph idx="1" type="body"/>
          </p:nvPr>
        </p:nvSpPr>
        <p:spPr>
          <a:xfrm>
            <a:off x="839788" y="1726058"/>
            <a:ext cx="7092000" cy="36597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Clr>
                <a:schemeClr val="dk1"/>
              </a:buClr>
              <a:buSzPts val="1100"/>
              <a:buFont typeface="Arial"/>
              <a:buNone/>
            </a:pPr>
            <a:r>
              <a:rPr b="1" lang="es-ES"/>
              <a:t>Öğrenciler için Tanıma:</a:t>
            </a:r>
            <a:endParaRPr b="1"/>
          </a:p>
          <a:p>
            <a:pPr indent="0" lvl="0" marL="0" rtl="0" algn="l">
              <a:lnSpc>
                <a:spcPct val="115000"/>
              </a:lnSpc>
              <a:spcBef>
                <a:spcPts val="1200"/>
              </a:spcBef>
              <a:spcAft>
                <a:spcPts val="0"/>
              </a:spcAft>
              <a:buClr>
                <a:schemeClr val="dk1"/>
              </a:buClr>
              <a:buSzPts val="1100"/>
              <a:buFont typeface="Arial"/>
              <a:buNone/>
            </a:pPr>
            <a:r>
              <a:rPr lang="es-ES"/>
              <a:t>Bitirme Sertifikası (resmi olmayan eğitim programı)</a:t>
            </a:r>
            <a:endParaRPr/>
          </a:p>
          <a:p>
            <a:pPr indent="0" lvl="0" marL="0" rtl="0" algn="l">
              <a:lnSpc>
                <a:spcPct val="115000"/>
              </a:lnSpc>
              <a:spcBef>
                <a:spcPts val="1200"/>
              </a:spcBef>
              <a:spcAft>
                <a:spcPts val="0"/>
              </a:spcAft>
              <a:buClr>
                <a:schemeClr val="dk1"/>
              </a:buClr>
              <a:buSzPts val="1100"/>
              <a:buFont typeface="Arial"/>
              <a:buNone/>
            </a:pPr>
            <a:r>
              <a:rPr b="1" lang="es-ES"/>
              <a:t>Eğitimciler için Tanıma:</a:t>
            </a:r>
            <a:endParaRPr b="1"/>
          </a:p>
          <a:p>
            <a:pPr indent="0" lvl="0" marL="0" rtl="0" algn="l">
              <a:lnSpc>
                <a:spcPct val="115000"/>
              </a:lnSpc>
              <a:spcBef>
                <a:spcPts val="1200"/>
              </a:spcBef>
              <a:spcAft>
                <a:spcPts val="0"/>
              </a:spcAft>
              <a:buClr>
                <a:schemeClr val="dk1"/>
              </a:buClr>
              <a:buSzPts val="1100"/>
              <a:buFont typeface="Arial"/>
              <a:buNone/>
            </a:pPr>
            <a:r>
              <a:rPr lang="es-ES"/>
              <a:t>Mesleki Yeterlilik Geliştirme Sertifikası</a:t>
            </a:r>
            <a:endParaRPr/>
          </a:p>
          <a:p>
            <a:pPr indent="-228600" lvl="0" marL="457200" rtl="0" algn="l">
              <a:lnSpc>
                <a:spcPct val="90000"/>
              </a:lnSpc>
              <a:spcBef>
                <a:spcPts val="1200"/>
              </a:spcBef>
              <a:spcAft>
                <a:spcPts val="0"/>
              </a:spcAft>
              <a:buClr>
                <a:schemeClr val="dk1"/>
              </a:buClr>
              <a:buSzPts val="2000"/>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