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embeddedFontLst>
    <p:embeddedFont>
      <p:font typeface="Montserrat SemiBold" panose="00000700000000000000" pitchFamily="2" charset="-70"/>
      <p:regular r:id="rId15"/>
      <p:bold r:id="rId16"/>
      <p:italic r:id="rId17"/>
      <p:bold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3" roundtripDataSignature="AMtx7mij9a8SWxa/j4kjFGQPYAHimb6OQ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691"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customschemas.google.com/relationships/presentationmetadata" Target="metadata"/><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 name="Google Shape;4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 name="Google Shape;5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 name="Google Shape;5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3" name="Google Shape;6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 name="Google Shape;6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5" name="Google Shape;7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8" name="Google Shape;88;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4" name="Google Shape;94;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a:stretch/>
        </p:blipFill>
        <p:spPr>
          <a:xfrm>
            <a:off x="6529085" y="477520"/>
            <a:ext cx="5516179" cy="5598160"/>
          </a:xfrm>
          <a:prstGeom prst="rect">
            <a:avLst/>
          </a:prstGeom>
          <a:noFill/>
          <a:ln>
            <a:noFill/>
          </a:ln>
        </p:spPr>
      </p:pic>
      <p:sp>
        <p:nvSpPr>
          <p:cNvPr id="13" name="Google Shape;13;p10"/>
          <p:cNvSpPr txBox="1">
            <a:spLocks noGrp="1"/>
          </p:cNvSpPr>
          <p:nvPr>
            <p:ph type="title"/>
          </p:nvPr>
        </p:nvSpPr>
        <p:spPr>
          <a:xfrm>
            <a:off x="387349" y="2187723"/>
            <a:ext cx="5885263" cy="149436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Calibri"/>
              <a:buNone/>
              <a:defRPr sz="4800"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10"/>
          <p:cNvSpPr txBox="1">
            <a:spLocks noGrp="1"/>
          </p:cNvSpPr>
          <p:nvPr>
            <p:ph type="body" idx="1"/>
          </p:nvPr>
        </p:nvSpPr>
        <p:spPr>
          <a:xfrm>
            <a:off x="387350" y="3893421"/>
            <a:ext cx="5391150" cy="91774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pic>
        <p:nvPicPr>
          <p:cNvPr id="15" name="Google Shape;15;p10"/>
          <p:cNvPicPr preferRelativeResize="0"/>
          <p:nvPr/>
        </p:nvPicPr>
        <p:blipFill rotWithShape="1">
          <a:blip r:embed="rId3">
            <a:alphaModFix/>
          </a:blip>
          <a:srcRect/>
          <a:stretch/>
        </p:blipFill>
        <p:spPr>
          <a:xfrm>
            <a:off x="488463" y="5877098"/>
            <a:ext cx="2870493" cy="607869"/>
          </a:xfrm>
          <a:prstGeom prst="rect">
            <a:avLst/>
          </a:prstGeom>
          <a:noFill/>
          <a:ln>
            <a:noFill/>
          </a:ln>
        </p:spPr>
      </p:pic>
      <p:pic>
        <p:nvPicPr>
          <p:cNvPr id="16" name="Google Shape;16;p10" descr="A close up of a logo&#10;&#10;AI-generated content may be incorrect."/>
          <p:cNvPicPr preferRelativeResize="0"/>
          <p:nvPr/>
        </p:nvPicPr>
        <p:blipFill rotWithShape="1">
          <a:blip r:embed="rId4">
            <a:alphaModFix/>
          </a:blip>
          <a:srcRect/>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3"/>
          <p:cNvSpPr txBox="1">
            <a:spLocks noGrp="1"/>
          </p:cNvSpPr>
          <p:nvPr>
            <p:ph type="body" idx="1"/>
          </p:nvPr>
        </p:nvSpPr>
        <p:spPr>
          <a:xfrm>
            <a:off x="839788" y="2203859"/>
            <a:ext cx="10515600" cy="823912"/>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chemeClr val="accent3"/>
              </a:buClr>
              <a:buSzPts val="2800"/>
              <a:buNone/>
              <a:defRPr sz="2800" b="1">
                <a:solidFill>
                  <a:schemeClr val="accent3"/>
                </a:solidFill>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 name="Google Shape;20;p13"/>
          <p:cNvSpPr txBox="1">
            <a:spLocks noGrp="1"/>
          </p:cNvSpPr>
          <p:nvPr>
            <p:ph type="body" idx="2"/>
          </p:nvPr>
        </p:nvSpPr>
        <p:spPr>
          <a:xfrm>
            <a:off x="839788" y="3162300"/>
            <a:ext cx="10515600" cy="280272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 name="Google Shape;21;p13" descr="Blue text on a black background&#10;&#10;Description automatically generated"/>
          <p:cNvPicPr preferRelativeResize="0"/>
          <p:nvPr/>
        </p:nvPicPr>
        <p:blipFill rotWithShape="1">
          <a:blip r:embed="rId2">
            <a:alphaModFix/>
          </a:blip>
          <a:srcRect/>
          <a:stretch/>
        </p:blipFill>
        <p:spPr>
          <a:xfrm>
            <a:off x="9097738" y="6099558"/>
            <a:ext cx="2371222" cy="529049"/>
          </a:xfrm>
          <a:prstGeom prst="rect">
            <a:avLst/>
          </a:prstGeom>
          <a:noFill/>
          <a:ln>
            <a:noFill/>
          </a:ln>
        </p:spPr>
      </p:pic>
      <p:pic>
        <p:nvPicPr>
          <p:cNvPr id="22" name="Google Shape;22;p13" descr="A close up of a logo&#10;&#10;AI-generated content may be incorrect."/>
          <p:cNvPicPr preferRelativeResize="0"/>
          <p:nvPr/>
        </p:nvPicPr>
        <p:blipFill rotWithShape="1">
          <a:blip r:embed="rId3">
            <a:alphaModFix/>
          </a:blip>
          <a:srcRect/>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23"/>
        <p:cNvGrpSpPr/>
        <p:nvPr/>
      </p:nvGrpSpPr>
      <p:grpSpPr>
        <a:xfrm>
          <a:off x="0" y="0"/>
          <a:ext cx="0" cy="0"/>
          <a:chOff x="0" y="0"/>
          <a:chExt cx="0" cy="0"/>
        </a:xfrm>
      </p:grpSpPr>
      <p:sp>
        <p:nvSpPr>
          <p:cNvPr id="24" name="Google Shape;24;p15"/>
          <p:cNvSpPr txBox="1">
            <a:spLocks noGrp="1"/>
          </p:cNvSpPr>
          <p:nvPr>
            <p:ph type="title"/>
          </p:nvPr>
        </p:nvSpPr>
        <p:spPr>
          <a:xfrm>
            <a:off x="839787" y="1634384"/>
            <a:ext cx="8022201" cy="1600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Calibri"/>
              <a:buNone/>
              <a:defRPr sz="32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5"/>
          <p:cNvSpPr txBox="1">
            <a:spLocks noGrp="1"/>
          </p:cNvSpPr>
          <p:nvPr>
            <p:ph type="body" idx="1"/>
          </p:nvPr>
        </p:nvSpPr>
        <p:spPr>
          <a:xfrm>
            <a:off x="839788" y="3429000"/>
            <a:ext cx="8022200" cy="19569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000"/>
              <a:buNone/>
              <a:defRPr sz="20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6" name="Google Shape;26;p15" descr="Blue text on a black background&#10;&#10;Description automatically generated"/>
          <p:cNvPicPr preferRelativeResize="0"/>
          <p:nvPr/>
        </p:nvPicPr>
        <p:blipFill rotWithShape="1">
          <a:blip r:embed="rId2">
            <a:alphaModFix/>
          </a:blip>
          <a:srcRect/>
          <a:stretch/>
        </p:blipFill>
        <p:spPr>
          <a:xfrm>
            <a:off x="9097738" y="6099558"/>
            <a:ext cx="2371222" cy="529049"/>
          </a:xfrm>
          <a:prstGeom prst="rect">
            <a:avLst/>
          </a:prstGeom>
          <a:noFill/>
          <a:ln>
            <a:noFill/>
          </a:ln>
        </p:spPr>
      </p:pic>
      <p:pic>
        <p:nvPicPr>
          <p:cNvPr id="27" name="Google Shape;27;p15" descr="A close up of a logo&#10;&#10;AI-generated content may be incorrect."/>
          <p:cNvPicPr preferRelativeResize="0"/>
          <p:nvPr/>
        </p:nvPicPr>
        <p:blipFill rotWithShape="1">
          <a:blip r:embed="rId3">
            <a:alphaModFix/>
          </a:blip>
          <a:srcRect/>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29"/>
        <p:cNvGrpSpPr/>
        <p:nvPr/>
      </p:nvGrpSpPr>
      <p:grpSpPr>
        <a:xfrm>
          <a:off x="0" y="0"/>
          <a:ext cx="0" cy="0"/>
          <a:chOff x="0" y="0"/>
          <a:chExt cx="0" cy="0"/>
        </a:xfrm>
      </p:grpSpPr>
      <p:sp>
        <p:nvSpPr>
          <p:cNvPr id="30" name="Google Shape;30;p16"/>
          <p:cNvSpPr txBox="1">
            <a:spLocks noGrp="1"/>
          </p:cNvSpPr>
          <p:nvPr>
            <p:ph type="title"/>
          </p:nvPr>
        </p:nvSpPr>
        <p:spPr>
          <a:xfrm>
            <a:off x="438275" y="457200"/>
            <a:ext cx="4734654" cy="98141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4000"/>
              <a:buFont typeface="Calibri"/>
              <a:buNone/>
              <a:defRPr sz="4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6"/>
          <p:cNvSpPr txBox="1">
            <a:spLocks noGrp="1"/>
          </p:cNvSpPr>
          <p:nvPr>
            <p:ph type="body" idx="1"/>
          </p:nvPr>
        </p:nvSpPr>
        <p:spPr>
          <a:xfrm>
            <a:off x="438275" y="3199849"/>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2" name="Google Shape;32;p16"/>
          <p:cNvSpPr txBox="1">
            <a:spLocks noGrp="1"/>
          </p:cNvSpPr>
          <p:nvPr>
            <p:ph type="body" idx="2"/>
          </p:nvPr>
        </p:nvSpPr>
        <p:spPr>
          <a:xfrm>
            <a:off x="4473129" y="3212396"/>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3" name="Google Shape;33;p16"/>
          <p:cNvSpPr txBox="1">
            <a:spLocks noGrp="1"/>
          </p:cNvSpPr>
          <p:nvPr>
            <p:ph type="body" idx="3"/>
          </p:nvPr>
        </p:nvSpPr>
        <p:spPr>
          <a:xfrm>
            <a:off x="8508875" y="3199849"/>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6"/>
          <p:cNvSpPr txBox="1">
            <a:spLocks noGrp="1"/>
          </p:cNvSpPr>
          <p:nvPr>
            <p:ph type="body" idx="4"/>
          </p:nvPr>
        </p:nvSpPr>
        <p:spPr>
          <a:xfrm>
            <a:off x="510608" y="5687217"/>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5" name="Google Shape;35;p16"/>
          <p:cNvSpPr txBox="1">
            <a:spLocks noGrp="1"/>
          </p:cNvSpPr>
          <p:nvPr>
            <p:ph type="body" idx="5"/>
          </p:nvPr>
        </p:nvSpPr>
        <p:spPr>
          <a:xfrm>
            <a:off x="4473575" y="5687217"/>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6" name="Google Shape;36;p16"/>
          <p:cNvSpPr txBox="1">
            <a:spLocks noGrp="1"/>
          </p:cNvSpPr>
          <p:nvPr>
            <p:ph type="body" idx="6"/>
          </p:nvPr>
        </p:nvSpPr>
        <p:spPr>
          <a:xfrm>
            <a:off x="8436542" y="5687217"/>
            <a:ext cx="3244850" cy="71358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accent3"/>
              </a:buClr>
              <a:buSzPts val="1800"/>
              <a:buNone/>
              <a:defRPr sz="1800">
                <a:solidFill>
                  <a:schemeClr val="accent3"/>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a:stretch/>
        </p:blipFill>
        <p:spPr>
          <a:xfrm>
            <a:off x="0" y="0"/>
            <a:ext cx="12191999" cy="6949440"/>
          </a:xfrm>
          <a:prstGeom prst="rect">
            <a:avLst/>
          </a:prstGeom>
          <a:noFill/>
          <a:ln>
            <a:noFill/>
          </a:ln>
        </p:spPr>
      </p:pic>
      <p:sp>
        <p:nvSpPr>
          <p:cNvPr id="39" name="Google Shape;39;p17"/>
          <p:cNvSpPr txBox="1">
            <a:spLocks noGrp="1"/>
          </p:cNvSpPr>
          <p:nvPr>
            <p:ph type="title"/>
          </p:nvPr>
        </p:nvSpPr>
        <p:spPr>
          <a:xfrm>
            <a:off x="501650" y="581025"/>
            <a:ext cx="9856008" cy="12731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17"/>
          <p:cNvSpPr txBox="1">
            <a:spLocks noGrp="1"/>
          </p:cNvSpPr>
          <p:nvPr>
            <p:ph type="body" idx="1"/>
          </p:nvPr>
        </p:nvSpPr>
        <p:spPr>
          <a:xfrm>
            <a:off x="501650" y="2272666"/>
            <a:ext cx="539115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vonhope.is/" TargetMode="External"/><Relationship Id="rId13" Type="http://schemas.openxmlformats.org/officeDocument/2006/relationships/image" Target="../media/image11.png"/><Relationship Id="rId3" Type="http://schemas.openxmlformats.org/officeDocument/2006/relationships/hyperlink" Target="https://ied.eu/" TargetMode="External"/><Relationship Id="rId7" Type="http://schemas.openxmlformats.org/officeDocument/2006/relationships/hyperlink" Target="https://ngo-nfe4y.com.ua/en" TargetMode="External"/><Relationship Id="rId12"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hyperlink" Target="https://www.eva93.lv/" TargetMode="External"/><Relationship Id="rId11" Type="http://schemas.openxmlformats.org/officeDocument/2006/relationships/image" Target="../media/image9.png"/><Relationship Id="rId5" Type="http://schemas.openxmlformats.org/officeDocument/2006/relationships/hyperlink" Target="https://neotalentway.com/" TargetMode="External"/><Relationship Id="rId10" Type="http://schemas.openxmlformats.org/officeDocument/2006/relationships/image" Target="../media/image8.png"/><Relationship Id="rId4" Type="http://schemas.openxmlformats.org/officeDocument/2006/relationships/hyperlink" Target="https://denizli.afad.gov.tr/" TargetMode="External"/><Relationship Id="rId9" Type="http://schemas.openxmlformats.org/officeDocument/2006/relationships/image" Target="../media/image7.png"/><Relationship Id="rId14"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hyperlink" Target="http://www.linkedin.com/company/vet-ready-project" TargetMode="External"/><Relationship Id="rId11" Type="http://schemas.openxmlformats.org/officeDocument/2006/relationships/hyperlink" Target="https://www.youtube.com/@VET-READYEUProgram" TargetMode="External"/><Relationship Id="rId5" Type="http://schemas.openxmlformats.org/officeDocument/2006/relationships/hyperlink" Target="https://vetready.eu/" TargetMode="External"/><Relationship Id="rId10"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hyperlink" Target="https://www.facebook.com/profile.php?id=61573707797009"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Google Shape;45;p1"/>
          <p:cNvSpPr txBox="1">
            <a:spLocks noGrp="1"/>
          </p:cNvSpPr>
          <p:nvPr>
            <p:ph type="title"/>
          </p:nvPr>
        </p:nvSpPr>
        <p:spPr>
          <a:xfrm>
            <a:off x="387347" y="1619603"/>
            <a:ext cx="5885263" cy="1494363"/>
          </a:xfrm>
          <a:prstGeom prst="rect">
            <a:avLst/>
          </a:prstGeom>
          <a:noFill/>
          <a:ln>
            <a:noFill/>
          </a:ln>
        </p:spPr>
        <p:txBody>
          <a:bodyPr spcFirstLastPara="1" wrap="square" lIns="91425" tIns="45700" rIns="91425" bIns="45700" anchor="b" anchorCtr="0">
            <a:noAutofit/>
          </a:bodyPr>
          <a:lstStyle/>
          <a:p>
            <a:pPr lvl="0"/>
            <a:r>
              <a:rPr lang="lv-LV" sz="4000" dirty="0"/>
              <a:t>5. NODAĻA: ŪDENS APDRAUDĒJUMU IZPRATNE UN RĪCĪBA</a:t>
            </a:r>
            <a:endParaRPr sz="4000" dirty="0"/>
          </a:p>
        </p:txBody>
      </p:sp>
      <p:sp>
        <p:nvSpPr>
          <p:cNvPr id="46" name="Google Shape;46;p1"/>
          <p:cNvSpPr txBox="1">
            <a:spLocks noGrp="1"/>
          </p:cNvSpPr>
          <p:nvPr>
            <p:ph type="body" idx="1"/>
          </p:nvPr>
        </p:nvSpPr>
        <p:spPr>
          <a:xfrm>
            <a:off x="387350" y="3893421"/>
            <a:ext cx="6095998" cy="917748"/>
          </a:xfrm>
          <a:prstGeom prst="rect">
            <a:avLst/>
          </a:prstGeom>
          <a:noFill/>
          <a:ln>
            <a:noFill/>
          </a:ln>
        </p:spPr>
        <p:txBody>
          <a:bodyPr spcFirstLastPara="1" wrap="square" lIns="91425" tIns="45700" rIns="91425" bIns="45700" anchor="t" anchorCtr="0">
            <a:normAutofit fontScale="47500" lnSpcReduction="20000"/>
          </a:bodyPr>
          <a:lstStyle/>
          <a:p>
            <a:pPr marL="0" lvl="0" indent="0">
              <a:spcBef>
                <a:spcPts val="0"/>
              </a:spcBef>
              <a:buSzPct val="109839"/>
            </a:pPr>
            <a:r>
              <a:rPr lang="lv-LV" sz="4600" b="1" dirty="0"/>
              <a:t>Nodaļas pārskats</a:t>
            </a:r>
          </a:p>
          <a:p>
            <a:pPr marL="0" lvl="0" indent="0" algn="l" rtl="0">
              <a:lnSpc>
                <a:spcPct val="90000"/>
              </a:lnSpc>
              <a:spcBef>
                <a:spcPts val="0"/>
              </a:spcBef>
              <a:spcAft>
                <a:spcPts val="0"/>
              </a:spcAft>
              <a:buSzPct val="210526"/>
              <a:buNone/>
            </a:pPr>
            <a:endParaRPr b="1" dirty="0"/>
          </a:p>
          <a:p>
            <a:pPr marL="0" lvl="0" indent="0" algn="l" rtl="0">
              <a:lnSpc>
                <a:spcPct val="90000"/>
              </a:lnSpc>
              <a:spcBef>
                <a:spcPts val="0"/>
              </a:spcBef>
              <a:spcAft>
                <a:spcPts val="0"/>
              </a:spcAft>
              <a:buSzPct val="109839"/>
              <a:buNone/>
            </a:pPr>
            <a:r>
              <a:rPr lang="es-ES" sz="4600" b="1" dirty="0" err="1"/>
              <a:t>Aut</a:t>
            </a:r>
            <a:r>
              <a:rPr lang="lv-LV" sz="4600" b="1" dirty="0" err="1"/>
              <a:t>ors</a:t>
            </a:r>
            <a:r>
              <a:rPr lang="es-ES" sz="4600" b="1" dirty="0"/>
              <a:t>:</a:t>
            </a:r>
            <a:r>
              <a:rPr lang="es-ES" sz="4600" dirty="0"/>
              <a:t> </a:t>
            </a:r>
            <a:r>
              <a:rPr lang="tr-TR" sz="4600" dirty="0"/>
              <a:t>Denizli AFAD </a:t>
            </a:r>
            <a:r>
              <a:rPr lang="es-ES" sz="4600" dirty="0"/>
              <a:t>/ VETREADY </a:t>
            </a:r>
            <a:r>
              <a:rPr lang="lv-LV" sz="4600" dirty="0"/>
              <a:t>projekta partnerība</a:t>
            </a:r>
            <a:endParaRPr dirty="0"/>
          </a:p>
          <a:p>
            <a:pPr marL="0" lvl="0" indent="0" algn="l" rtl="0">
              <a:lnSpc>
                <a:spcPct val="90000"/>
              </a:lnSpc>
              <a:spcBef>
                <a:spcPts val="0"/>
              </a:spcBef>
              <a:spcAft>
                <a:spcPts val="0"/>
              </a:spcAft>
              <a:buSzPct val="210526"/>
              <a:buNone/>
            </a:pPr>
            <a:endParaRPr dirty="0"/>
          </a:p>
        </p:txBody>
      </p:sp>
      <p:sp>
        <p:nvSpPr>
          <p:cNvPr id="47" name="Google Shape;47;p1"/>
          <p:cNvSpPr txBox="1"/>
          <p:nvPr/>
        </p:nvSpPr>
        <p:spPr>
          <a:xfrm>
            <a:off x="387348" y="5398936"/>
            <a:ext cx="5885263"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200" b="0" i="0" u="none" strike="noStrike" cap="none" dirty="0">
                <a:solidFill>
                  <a:schemeClr val="dk1"/>
                </a:solidFill>
                <a:latin typeface="Calibri"/>
                <a:ea typeface="Calibri"/>
                <a:cs typeface="Calibri"/>
                <a:sym typeface="Calibri"/>
              </a:rPr>
              <a:t> </a:t>
            </a:r>
            <a:r>
              <a:rPr lang="es-ES" sz="1200" b="1" i="0" u="none" strike="noStrike" cap="none" dirty="0" err="1">
                <a:solidFill>
                  <a:schemeClr val="dk1"/>
                </a:solidFill>
                <a:latin typeface="Calibri"/>
                <a:ea typeface="Calibri"/>
                <a:cs typeface="Calibri"/>
                <a:sym typeface="Calibri"/>
              </a:rPr>
              <a:t>Proje</a:t>
            </a:r>
            <a:r>
              <a:rPr lang="lv-LV" sz="1200" b="1" dirty="0" err="1">
                <a:solidFill>
                  <a:schemeClr val="dk1"/>
                </a:solidFill>
                <a:latin typeface="Calibri"/>
                <a:ea typeface="Calibri"/>
                <a:cs typeface="Calibri"/>
                <a:sym typeface="Calibri"/>
              </a:rPr>
              <a:t>kta</a:t>
            </a:r>
            <a:r>
              <a:rPr lang="es-ES" sz="1200" b="1" i="0" u="none" strike="noStrike" cap="none" dirty="0">
                <a:solidFill>
                  <a:schemeClr val="dk1"/>
                </a:solidFill>
                <a:latin typeface="Calibri"/>
                <a:ea typeface="Calibri"/>
                <a:cs typeface="Calibri"/>
                <a:sym typeface="Calibri"/>
              </a:rPr>
              <a:t> </a:t>
            </a:r>
            <a:r>
              <a:rPr lang="es-ES" sz="1200" b="1" i="0" u="none" strike="noStrike" cap="none" dirty="0" err="1">
                <a:solidFill>
                  <a:schemeClr val="dk1"/>
                </a:solidFill>
                <a:latin typeface="Calibri"/>
                <a:ea typeface="Calibri"/>
                <a:cs typeface="Calibri"/>
                <a:sym typeface="Calibri"/>
              </a:rPr>
              <a:t>num</a:t>
            </a:r>
            <a:r>
              <a:rPr lang="lv-LV" sz="1200" b="1" i="0" u="none" strike="noStrike" cap="none" dirty="0" err="1">
                <a:solidFill>
                  <a:schemeClr val="dk1"/>
                </a:solidFill>
                <a:latin typeface="Calibri"/>
                <a:ea typeface="Calibri"/>
                <a:cs typeface="Calibri"/>
                <a:sym typeface="Calibri"/>
              </a:rPr>
              <a:t>urs</a:t>
            </a:r>
            <a:r>
              <a:rPr lang="es-ES" sz="1200" b="1" i="0" u="none" strike="noStrike" cap="none" dirty="0">
                <a:solidFill>
                  <a:schemeClr val="dk1"/>
                </a:solidFill>
                <a:latin typeface="Calibri"/>
                <a:ea typeface="Calibri"/>
                <a:cs typeface="Calibri"/>
                <a:sym typeface="Calibri"/>
              </a:rPr>
              <a:t>: 2024-1-ES01-KA220-VET-000257287</a:t>
            </a:r>
            <a:endParaRPr sz="1200" b="0" i="0" u="none" strike="noStrike" cap="none" dirty="0">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br>
              <a:rPr lang="es-ES" sz="1400" b="0" i="0" u="none" strike="noStrike" cap="none">
                <a:solidFill>
                  <a:srgbClr val="000000"/>
                </a:solidFill>
                <a:latin typeface="Arial"/>
                <a:ea typeface="Arial"/>
                <a:cs typeface="Arial"/>
                <a:sym typeface="Arial"/>
              </a:rPr>
            </a:br>
            <a:endParaRPr sz="1400" b="0" i="0" u="none" strike="noStrike" cap="none">
              <a:solidFill>
                <a:srgbClr val="000000"/>
              </a:solidFill>
              <a:latin typeface="Arial"/>
              <a:ea typeface="Arial"/>
              <a:cs typeface="Arial"/>
              <a:sym typeface="Arial"/>
            </a:endParaRPr>
          </a:p>
        </p:txBody>
      </p:sp>
      <p:sp>
        <p:nvSpPr>
          <p:cNvPr id="3" name="TextBox 2">
            <a:extLst>
              <a:ext uri="{FF2B5EF4-FFF2-40B4-BE49-F238E27FC236}">
                <a16:creationId xmlns:a16="http://schemas.microsoft.com/office/drawing/2014/main" id="{23270AD5-DB97-B125-6062-091A8314E0A7}"/>
              </a:ext>
            </a:extLst>
          </p:cNvPr>
          <p:cNvSpPr txBox="1"/>
          <p:nvPr/>
        </p:nvSpPr>
        <p:spPr>
          <a:xfrm>
            <a:off x="3570262" y="5780782"/>
            <a:ext cx="5051475" cy="1215717"/>
          </a:xfrm>
          <a:prstGeom prst="rect">
            <a:avLst/>
          </a:prstGeom>
          <a:noFill/>
        </p:spPr>
        <p:txBody>
          <a:bodyPr wrap="square">
            <a:spAutoFit/>
          </a:bodyPr>
          <a:lstStyle/>
          <a:p>
            <a:r>
              <a:rPr lang="lv-LV" sz="900" dirty="0">
                <a:latin typeface="Calibri" panose="020F0502020204030204" pitchFamily="34" charset="0"/>
                <a:cs typeface="Calibri" panose="020F0502020204030204" pitchFamily="34" charset="0"/>
              </a:rPr>
              <a:t>Finansēts ar Eiropas Savienības atbalstu. Izteiktie uzskati un viedokļi ir tikai autora(-u) atbildība un neatspoguļo Eiropas Savienības vai </a:t>
            </a:r>
            <a:r>
              <a:rPr lang="lv-LV" sz="900" dirty="0" err="1">
                <a:latin typeface="Calibri" panose="020F0502020204030204" pitchFamily="34" charset="0"/>
                <a:cs typeface="Calibri" panose="020F0502020204030204" pitchFamily="34" charset="0"/>
              </a:rPr>
              <a:t>Servicio</a:t>
            </a:r>
            <a:r>
              <a:rPr lang="lv-LV" sz="900" dirty="0">
                <a:latin typeface="Calibri" panose="020F0502020204030204" pitchFamily="34" charset="0"/>
                <a:cs typeface="Calibri" panose="020F0502020204030204" pitchFamily="34" charset="0"/>
              </a:rPr>
              <a:t> </a:t>
            </a:r>
            <a:r>
              <a:rPr lang="lv-LV" sz="900" dirty="0" err="1">
                <a:latin typeface="Calibri" panose="020F0502020204030204" pitchFamily="34" charset="0"/>
                <a:cs typeface="Calibri" panose="020F0502020204030204" pitchFamily="34" charset="0"/>
              </a:rPr>
              <a:t>Español</a:t>
            </a:r>
            <a:r>
              <a:rPr lang="lv-LV" sz="900" dirty="0">
                <a:latin typeface="Calibri" panose="020F0502020204030204" pitchFamily="34" charset="0"/>
                <a:cs typeface="Calibri" panose="020F0502020204030204" pitchFamily="34" charset="0"/>
              </a:rPr>
              <a:t> </a:t>
            </a:r>
            <a:r>
              <a:rPr lang="lv-LV" sz="900" dirty="0" err="1">
                <a:latin typeface="Calibri" panose="020F0502020204030204" pitchFamily="34" charset="0"/>
                <a:cs typeface="Calibri" panose="020F0502020204030204" pitchFamily="34" charset="0"/>
              </a:rPr>
              <a:t>para</a:t>
            </a:r>
            <a:r>
              <a:rPr lang="lv-LV" sz="900" dirty="0">
                <a:latin typeface="Calibri" panose="020F0502020204030204" pitchFamily="34" charset="0"/>
                <a:cs typeface="Calibri" panose="020F0502020204030204" pitchFamily="34" charset="0"/>
              </a:rPr>
              <a:t> </a:t>
            </a:r>
            <a:r>
              <a:rPr lang="lv-LV" sz="900" dirty="0" err="1">
                <a:latin typeface="Calibri" panose="020F0502020204030204" pitchFamily="34" charset="0"/>
                <a:cs typeface="Calibri" panose="020F0502020204030204" pitchFamily="34" charset="0"/>
              </a:rPr>
              <a:t>la</a:t>
            </a:r>
            <a:r>
              <a:rPr lang="lv-LV" sz="900" dirty="0">
                <a:latin typeface="Calibri" panose="020F0502020204030204" pitchFamily="34" charset="0"/>
                <a:cs typeface="Calibri" panose="020F0502020204030204" pitchFamily="34" charset="0"/>
              </a:rPr>
              <a:t> </a:t>
            </a:r>
            <a:r>
              <a:rPr lang="lv-LV" sz="900" dirty="0" err="1">
                <a:latin typeface="Calibri" panose="020F0502020204030204" pitchFamily="34" charset="0"/>
                <a:cs typeface="Calibri" panose="020F0502020204030204" pitchFamily="34" charset="0"/>
              </a:rPr>
              <a:t>Internacionalización</a:t>
            </a:r>
            <a:r>
              <a:rPr lang="lv-LV" sz="900" dirty="0">
                <a:latin typeface="Calibri" panose="020F0502020204030204" pitchFamily="34" charset="0"/>
                <a:cs typeface="Calibri" panose="020F0502020204030204" pitchFamily="34" charset="0"/>
              </a:rPr>
              <a:t> </a:t>
            </a:r>
            <a:r>
              <a:rPr lang="lv-LV" sz="900" dirty="0" err="1">
                <a:latin typeface="Calibri" panose="020F0502020204030204" pitchFamily="34" charset="0"/>
                <a:cs typeface="Calibri" panose="020F0502020204030204" pitchFamily="34" charset="0"/>
              </a:rPr>
              <a:t>de</a:t>
            </a:r>
            <a:r>
              <a:rPr lang="lv-LV" sz="900" dirty="0">
                <a:latin typeface="Calibri" panose="020F0502020204030204" pitchFamily="34" charset="0"/>
                <a:cs typeface="Calibri" panose="020F0502020204030204" pitchFamily="34" charset="0"/>
              </a:rPr>
              <a:t> </a:t>
            </a:r>
            <a:r>
              <a:rPr lang="lv-LV" sz="900" dirty="0" err="1">
                <a:latin typeface="Calibri" panose="020F0502020204030204" pitchFamily="34" charset="0"/>
                <a:cs typeface="Calibri" panose="020F0502020204030204" pitchFamily="34" charset="0"/>
              </a:rPr>
              <a:t>la</a:t>
            </a:r>
            <a:r>
              <a:rPr lang="lv-LV" sz="900" dirty="0">
                <a:latin typeface="Calibri" panose="020F0502020204030204" pitchFamily="34" charset="0"/>
                <a:cs typeface="Calibri" panose="020F0502020204030204" pitchFamily="34" charset="0"/>
              </a:rPr>
              <a:t> </a:t>
            </a:r>
            <a:r>
              <a:rPr lang="lv-LV" sz="900" dirty="0" err="1">
                <a:latin typeface="Calibri" panose="020F0502020204030204" pitchFamily="34" charset="0"/>
                <a:cs typeface="Calibri" panose="020F0502020204030204" pitchFamily="34" charset="0"/>
              </a:rPr>
              <a:t>Educación</a:t>
            </a:r>
            <a:r>
              <a:rPr lang="lv-LV" sz="900" dirty="0">
                <a:latin typeface="Calibri" panose="020F0502020204030204" pitchFamily="34" charset="0"/>
                <a:cs typeface="Calibri" panose="020F0502020204030204" pitchFamily="34" charset="0"/>
              </a:rPr>
              <a:t> (SEPIE) oficiālo nostāju. Ne Eiropas Savienība, ne finansējuma </a:t>
            </a:r>
            <a:r>
              <a:rPr lang="lv-LV" sz="900" dirty="0" err="1">
                <a:latin typeface="Calibri" panose="020F0502020204030204" pitchFamily="34" charset="0"/>
                <a:cs typeface="Calibri" panose="020F0502020204030204" pitchFamily="34" charset="0"/>
              </a:rPr>
              <a:t>piešķīrējinstanse</a:t>
            </a:r>
            <a:r>
              <a:rPr lang="lv-LV" sz="900" dirty="0">
                <a:latin typeface="Calibri" panose="020F0502020204030204" pitchFamily="34" charset="0"/>
                <a:cs typeface="Calibri" panose="020F0502020204030204" pitchFamily="34" charset="0"/>
              </a:rPr>
              <a:t> nav atbildīga par šeit sniegto informāciju.</a:t>
            </a:r>
          </a:p>
          <a:p>
            <a:br>
              <a:rPr lang="lv-LV" sz="900" dirty="0"/>
            </a:br>
            <a:br>
              <a:rPr lang="en-US" dirty="0"/>
            </a:br>
            <a:endParaRPr lang="lv-LV"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5"/>
          <p:cNvSpPr txBox="1">
            <a:spLocks noGrp="1"/>
          </p:cNvSpPr>
          <p:nvPr>
            <p:ph type="title"/>
          </p:nvPr>
        </p:nvSpPr>
        <p:spPr>
          <a:xfrm>
            <a:off x="839787" y="238873"/>
            <a:ext cx="8022201" cy="1600200"/>
          </a:xfrm>
          <a:prstGeom prst="rect">
            <a:avLst/>
          </a:prstGeom>
          <a:noFill/>
          <a:ln>
            <a:noFill/>
          </a:ln>
        </p:spPr>
        <p:txBody>
          <a:bodyPr spcFirstLastPara="1" wrap="square" lIns="91425" tIns="45700" rIns="91425" bIns="45700" anchor="ctr" anchorCtr="0">
            <a:normAutofit/>
          </a:bodyPr>
          <a:lstStyle/>
          <a:p>
            <a:pPr lvl="0"/>
            <a:r>
              <a:rPr lang="lv-LV" sz="4400" dirty="0"/>
              <a:t>Atbalsts izglītotājiem</a:t>
            </a:r>
            <a:endParaRPr sz="4400" dirty="0"/>
          </a:p>
        </p:txBody>
      </p:sp>
      <p:sp>
        <p:nvSpPr>
          <p:cNvPr id="103" name="Google Shape;103;p25"/>
          <p:cNvSpPr txBox="1">
            <a:spLocks noGrp="1"/>
          </p:cNvSpPr>
          <p:nvPr>
            <p:ph type="body" idx="1"/>
          </p:nvPr>
        </p:nvSpPr>
        <p:spPr>
          <a:xfrm>
            <a:off x="554804" y="1428108"/>
            <a:ext cx="7284377" cy="4530903"/>
          </a:xfrm>
          <a:prstGeom prst="rect">
            <a:avLst/>
          </a:prstGeom>
          <a:noFill/>
          <a:ln>
            <a:noFill/>
          </a:ln>
        </p:spPr>
        <p:txBody>
          <a:bodyPr spcFirstLastPara="1" wrap="square" lIns="91425" tIns="45700" rIns="91425" bIns="45700" anchor="t" anchorCtr="0">
            <a:normAutofit fontScale="85000" lnSpcReduction="20000"/>
          </a:bodyPr>
          <a:lstStyle/>
          <a:p>
            <a:pPr>
              <a:lnSpc>
                <a:spcPct val="120000"/>
              </a:lnSpc>
              <a:spcBef>
                <a:spcPts val="0"/>
              </a:spcBef>
            </a:pPr>
            <a:r>
              <a:rPr lang="lv-LV" sz="2400" b="1" dirty="0">
                <a:solidFill>
                  <a:schemeClr val="accent3"/>
                </a:solidFill>
              </a:rPr>
              <a:t>Katrs no sešiem mācību moduļiem šajā mācību nodaļā ir papildināta ar atsevišķu atbalsta materiālu izglītotājiem, kas ietver:</a:t>
            </a:r>
            <a:endParaRPr lang="lv-LV" sz="2400" dirty="0">
              <a:solidFill>
                <a:schemeClr val="accent3"/>
              </a:solidFill>
            </a:endParaRPr>
          </a:p>
          <a:p>
            <a:pPr marL="571500" indent="-342900">
              <a:lnSpc>
                <a:spcPct val="120000"/>
              </a:lnSpc>
              <a:spcBef>
                <a:spcPts val="0"/>
              </a:spcBef>
              <a:buClr>
                <a:schemeClr val="accent3"/>
              </a:buClr>
              <a:buSzPct val="100000"/>
              <a:buFont typeface="Arial" panose="020B0604020202020204" pitchFamily="34" charset="0"/>
              <a:buChar char="•"/>
            </a:pPr>
            <a:r>
              <a:rPr lang="lv-LV" sz="2400" dirty="0"/>
              <a:t>ieteiktās mācību metodes un rīkus, kas pielāgoti konkrētā moduļa saturam;</a:t>
            </a:r>
          </a:p>
          <a:p>
            <a:pPr marL="571500" indent="-342900">
              <a:lnSpc>
                <a:spcPct val="120000"/>
              </a:lnSpc>
              <a:spcBef>
                <a:spcPts val="0"/>
              </a:spcBef>
              <a:buClr>
                <a:schemeClr val="accent3"/>
              </a:buClr>
              <a:buSzPct val="100000"/>
              <a:buFont typeface="Arial" panose="020B0604020202020204" pitchFamily="34" charset="0"/>
              <a:buChar char="•"/>
            </a:pPr>
            <a:r>
              <a:rPr lang="lv-LV" sz="2400" dirty="0"/>
              <a:t>ieteikumus profesionālās izglītības, profesionālās tālākizglītības pieaugušo un diasporas izglītojamo iesaistei;</a:t>
            </a:r>
          </a:p>
          <a:p>
            <a:pPr marL="571500" indent="-342900">
              <a:lnSpc>
                <a:spcPct val="120000"/>
              </a:lnSpc>
              <a:spcBef>
                <a:spcPts val="0"/>
              </a:spcBef>
              <a:buClr>
                <a:schemeClr val="accent3"/>
              </a:buClr>
              <a:buSzPct val="100000"/>
              <a:buFont typeface="Arial" panose="020B0604020202020204" pitchFamily="34" charset="0"/>
              <a:buChar char="•"/>
            </a:pPr>
            <a:r>
              <a:rPr lang="lv-LV" sz="2400" dirty="0"/>
              <a:t>pielāgošanas stratēģijas dažādiem mācību īstenošanas formātiem (klātienē, tiešsaistē, kombinētā formā);</a:t>
            </a:r>
          </a:p>
          <a:p>
            <a:pPr marL="571500" indent="-342900">
              <a:lnSpc>
                <a:spcPct val="120000"/>
              </a:lnSpc>
              <a:spcBef>
                <a:spcPts val="0"/>
              </a:spcBef>
              <a:buClr>
                <a:schemeClr val="accent3"/>
              </a:buClr>
              <a:buSzPct val="100000"/>
              <a:buFont typeface="Arial" panose="020B0604020202020204" pitchFamily="34" charset="0"/>
              <a:buChar char="•"/>
            </a:pPr>
            <a:r>
              <a:rPr lang="lv-LV" sz="2400" dirty="0"/>
              <a:t>norādījumus mācību aktivitāšu vadīšanai un refleksijas (</a:t>
            </a:r>
            <a:r>
              <a:rPr lang="lv-LV" sz="2400" dirty="0" err="1"/>
              <a:t>debriefing</a:t>
            </a:r>
            <a:r>
              <a:rPr lang="lv-LV" sz="2400" dirty="0"/>
              <a:t>) piezīmes;</a:t>
            </a:r>
          </a:p>
          <a:p>
            <a:pPr marL="571500" indent="-342900">
              <a:lnSpc>
                <a:spcPct val="120000"/>
              </a:lnSpc>
              <a:spcBef>
                <a:spcPts val="0"/>
              </a:spcBef>
              <a:buClr>
                <a:schemeClr val="accent3"/>
              </a:buClr>
              <a:buSzPct val="100000"/>
              <a:buFont typeface="Arial" panose="020B0604020202020204" pitchFamily="34" charset="0"/>
              <a:buChar char="•"/>
            </a:pPr>
            <a:r>
              <a:rPr lang="lv-LV" sz="2400" dirty="0"/>
              <a:t>ESCO prasmju sasaisti un ieteikumus vērtēšanai;</a:t>
            </a:r>
          </a:p>
          <a:p>
            <a:pPr marL="571500" indent="-342900">
              <a:lnSpc>
                <a:spcPct val="120000"/>
              </a:lnSpc>
              <a:spcBef>
                <a:spcPts val="0"/>
              </a:spcBef>
              <a:buClr>
                <a:schemeClr val="accent3"/>
              </a:buClr>
              <a:buSzPct val="100000"/>
              <a:buFont typeface="Arial" panose="020B0604020202020204" pitchFamily="34" charset="0"/>
              <a:buChar char="•"/>
            </a:pPr>
            <a:r>
              <a:rPr lang="lv-LV" sz="2400" dirty="0"/>
              <a:t>papildu fona materiālus par attiecīgo tēmu, tostarp ieteicamo literatūru, skaidrojošos video un vizuālos materiālus.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7"/>
          <p:cNvSpPr txBox="1">
            <a:spLocks noGrp="1"/>
          </p:cNvSpPr>
          <p:nvPr>
            <p:ph type="title"/>
          </p:nvPr>
        </p:nvSpPr>
        <p:spPr>
          <a:xfrm>
            <a:off x="438275" y="457200"/>
            <a:ext cx="9666778" cy="981412"/>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000"/>
              <a:buNone/>
            </a:pPr>
            <a:r>
              <a:rPr lang="es-ES" sz="4400" dirty="0"/>
              <a:t>PARTNER</a:t>
            </a:r>
            <a:r>
              <a:rPr lang="lv-LV" sz="4400" dirty="0"/>
              <a:t>ĪBA</a:t>
            </a:r>
            <a:endParaRPr sz="4400" dirty="0"/>
          </a:p>
        </p:txBody>
      </p:sp>
      <p:sp>
        <p:nvSpPr>
          <p:cNvPr id="109" name="Google Shape;109;p7"/>
          <p:cNvSpPr txBox="1">
            <a:spLocks noGrp="1"/>
          </p:cNvSpPr>
          <p:nvPr>
            <p:ph type="body" idx="1"/>
          </p:nvPr>
        </p:nvSpPr>
        <p:spPr>
          <a:xfrm>
            <a:off x="438275" y="3199849"/>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0" name="Google Shape;110;p7"/>
          <p:cNvSpPr txBox="1">
            <a:spLocks noGrp="1"/>
          </p:cNvSpPr>
          <p:nvPr>
            <p:ph type="body" idx="2"/>
          </p:nvPr>
        </p:nvSpPr>
        <p:spPr>
          <a:xfrm>
            <a:off x="4473129" y="3212396"/>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1" name="Google Shape;111;p7"/>
          <p:cNvSpPr txBox="1">
            <a:spLocks noGrp="1"/>
          </p:cNvSpPr>
          <p:nvPr>
            <p:ph type="body" idx="3"/>
          </p:nvPr>
        </p:nvSpPr>
        <p:spPr>
          <a:xfrm>
            <a:off x="8508875" y="3199849"/>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2" name="Google Shape;112;p7"/>
          <p:cNvSpPr txBox="1">
            <a:spLocks noGrp="1"/>
          </p:cNvSpPr>
          <p:nvPr>
            <p:ph type="body" idx="4"/>
          </p:nvPr>
        </p:nvSpPr>
        <p:spPr>
          <a:xfrm>
            <a:off x="510608" y="5687217"/>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3" name="Google Shape;113;p7"/>
          <p:cNvSpPr txBox="1">
            <a:spLocks noGrp="1"/>
          </p:cNvSpPr>
          <p:nvPr>
            <p:ph type="body" idx="5"/>
          </p:nvPr>
        </p:nvSpPr>
        <p:spPr>
          <a:xfrm>
            <a:off x="4473575" y="5687217"/>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4" name="Google Shape;114;p7"/>
          <p:cNvSpPr txBox="1">
            <a:spLocks noGrp="1"/>
          </p:cNvSpPr>
          <p:nvPr>
            <p:ph type="body" idx="6"/>
          </p:nvPr>
        </p:nvSpPr>
        <p:spPr>
          <a:xfrm>
            <a:off x="8436542" y="5687217"/>
            <a:ext cx="3244850" cy="71358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id="115" name="Google Shape;115;p7" descr="A blue and red text on a black background&#10;&#10;AI-generated content may be incorrect."/>
          <p:cNvPicPr preferRelativeResize="0"/>
          <p:nvPr/>
        </p:nvPicPr>
        <p:blipFill rotWithShape="1">
          <a:blip r:embed="rId9">
            <a:alphaModFix/>
          </a:blip>
          <a:srcRect/>
          <a:stretch/>
        </p:blipFill>
        <p:spPr>
          <a:xfrm>
            <a:off x="5142736" y="1652404"/>
            <a:ext cx="1709620" cy="1464896"/>
          </a:xfrm>
          <a:prstGeom prst="rect">
            <a:avLst/>
          </a:prstGeom>
          <a:noFill/>
          <a:ln>
            <a:noFill/>
          </a:ln>
        </p:spPr>
      </p:pic>
      <p:pic>
        <p:nvPicPr>
          <p:cNvPr id="116" name="Google Shape;116;p7"/>
          <p:cNvPicPr preferRelativeResize="0"/>
          <p:nvPr/>
        </p:nvPicPr>
        <p:blipFill rotWithShape="1">
          <a:blip r:embed="rId10">
            <a:alphaModFix/>
          </a:blip>
          <a:srcRect/>
          <a:stretch/>
        </p:blipFill>
        <p:spPr>
          <a:xfrm>
            <a:off x="968518" y="4661446"/>
            <a:ext cx="2011680" cy="574088"/>
          </a:xfrm>
          <a:prstGeom prst="rect">
            <a:avLst/>
          </a:prstGeom>
          <a:noFill/>
          <a:ln>
            <a:noFill/>
          </a:ln>
        </p:spPr>
      </p:pic>
      <p:pic>
        <p:nvPicPr>
          <p:cNvPr id="117" name="Google Shape;117;p7" descr="A red and blue logo&#10;&#10;AI-generated content may be incorrect."/>
          <p:cNvPicPr preferRelativeResize="0"/>
          <p:nvPr/>
        </p:nvPicPr>
        <p:blipFill rotWithShape="1">
          <a:blip r:embed="rId11">
            <a:alphaModFix/>
          </a:blip>
          <a:srcRect/>
          <a:stretch/>
        </p:blipFill>
        <p:spPr>
          <a:xfrm>
            <a:off x="9435800" y="1959048"/>
            <a:ext cx="1246334" cy="1011673"/>
          </a:xfrm>
          <a:prstGeom prst="rect">
            <a:avLst/>
          </a:prstGeom>
          <a:noFill/>
          <a:ln>
            <a:noFill/>
          </a:ln>
        </p:spPr>
      </p:pic>
      <p:pic>
        <p:nvPicPr>
          <p:cNvPr id="118" name="Google Shape;118;p7" descr="A logo of a sailboat&#10;&#10;AI-generated content may be incorrect."/>
          <p:cNvPicPr preferRelativeResize="0"/>
          <p:nvPr/>
        </p:nvPicPr>
        <p:blipFill rotWithShape="1">
          <a:blip r:embed="rId12">
            <a:alphaModFix/>
          </a:blip>
          <a:srcRect/>
          <a:stretch/>
        </p:blipFill>
        <p:spPr>
          <a:xfrm>
            <a:off x="1485303" y="1890196"/>
            <a:ext cx="1145434" cy="1093071"/>
          </a:xfrm>
          <a:prstGeom prst="rect">
            <a:avLst/>
          </a:prstGeom>
          <a:noFill/>
          <a:ln>
            <a:noFill/>
          </a:ln>
        </p:spPr>
      </p:pic>
      <p:pic>
        <p:nvPicPr>
          <p:cNvPr id="119" name="Google Shape;119;p7"/>
          <p:cNvPicPr preferRelativeResize="0"/>
          <p:nvPr/>
        </p:nvPicPr>
        <p:blipFill rotWithShape="1">
          <a:blip r:embed="rId13">
            <a:alphaModFix/>
          </a:blip>
          <a:srcRect/>
          <a:stretch/>
        </p:blipFill>
        <p:spPr>
          <a:xfrm>
            <a:off x="4433777" y="4474402"/>
            <a:ext cx="2796363" cy="880130"/>
          </a:xfrm>
          <a:prstGeom prst="rect">
            <a:avLst/>
          </a:prstGeom>
          <a:noFill/>
          <a:ln>
            <a:noFill/>
          </a:ln>
        </p:spPr>
      </p:pic>
      <p:pic>
        <p:nvPicPr>
          <p:cNvPr id="120" name="Google Shape;120;p7"/>
          <p:cNvPicPr preferRelativeResize="0"/>
          <p:nvPr/>
        </p:nvPicPr>
        <p:blipFill rotWithShape="1">
          <a:blip r:embed="rId14">
            <a:alphaModFix/>
          </a:blip>
          <a:srcRect/>
          <a:stretch/>
        </p:blipFill>
        <p:spPr>
          <a:xfrm>
            <a:off x="8436542" y="4649682"/>
            <a:ext cx="2866369"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8"/>
          <p:cNvSpPr txBox="1">
            <a:spLocks noGrp="1"/>
          </p:cNvSpPr>
          <p:nvPr>
            <p:ph type="title"/>
          </p:nvPr>
        </p:nvSpPr>
        <p:spPr>
          <a:xfrm>
            <a:off x="1167996" y="624895"/>
            <a:ext cx="9856008" cy="1273175"/>
          </a:xfrm>
          <a:prstGeom prst="rect">
            <a:avLst/>
          </a:prstGeom>
          <a:noFill/>
          <a:ln>
            <a:noFill/>
          </a:ln>
        </p:spPr>
        <p:txBody>
          <a:bodyPr spcFirstLastPara="1" wrap="square" lIns="91425" tIns="45700" rIns="91425" bIns="45700" anchor="ctr" anchorCtr="0">
            <a:noAutofit/>
          </a:bodyPr>
          <a:lstStyle/>
          <a:p>
            <a:pPr lvl="0" algn="ctr">
              <a:buSzPts val="4000"/>
            </a:pPr>
            <a:r>
              <a:rPr lang="lv-LV" sz="3600" dirty="0"/>
              <a:t>Lai vērtīga un iedvesmojoša mācīšanās ar VET-READY</a:t>
            </a:r>
            <a:br>
              <a:rPr lang="lv-LV" sz="3600" dirty="0"/>
            </a:br>
            <a:r>
              <a:rPr lang="lv-LV" sz="3600" dirty="0"/>
              <a:t>5. nodaļu «ŪDENS APDRAUDĒJUMU IZPRATNE UN RĪCĪBA»!</a:t>
            </a:r>
            <a:br>
              <a:rPr lang="lv-LV" sz="3600" dirty="0"/>
            </a:br>
            <a:endParaRPr sz="3600" dirty="0"/>
          </a:p>
        </p:txBody>
      </p:sp>
      <p:sp>
        <p:nvSpPr>
          <p:cNvPr id="126" name="Google Shape;126;p8"/>
          <p:cNvSpPr txBox="1"/>
          <p:nvPr/>
        </p:nvSpPr>
        <p:spPr>
          <a:xfrm>
            <a:off x="5094526" y="2911372"/>
            <a:ext cx="2002949" cy="497824"/>
          </a:xfrm>
          <a:prstGeom prst="rect">
            <a:avLst/>
          </a:prstGeom>
          <a:noFill/>
          <a:ln>
            <a:noFill/>
          </a:ln>
        </p:spPr>
        <p:txBody>
          <a:bodyPr spcFirstLastPara="1" wrap="square" lIns="91425" tIns="45700" rIns="91425" bIns="45700" anchor="t" anchorCtr="0">
            <a:normAutofit/>
          </a:bodyPr>
          <a:lstStyle/>
          <a:p>
            <a:pPr marL="0" marR="0" lvl="0" indent="0" algn="ctr" rtl="0">
              <a:lnSpc>
                <a:spcPct val="120000"/>
              </a:lnSpc>
              <a:spcBef>
                <a:spcPts val="0"/>
              </a:spcBef>
              <a:spcAft>
                <a:spcPts val="0"/>
              </a:spcAft>
              <a:buClr>
                <a:srgbClr val="F2F2F2"/>
              </a:buClr>
              <a:buSzPts val="2000"/>
              <a:buFont typeface="Arial"/>
              <a:buNone/>
            </a:pPr>
            <a:r>
              <a:rPr lang="lv-LV" sz="2000" b="1" i="0" u="none" strike="noStrike" cap="none" dirty="0">
                <a:solidFill>
                  <a:srgbClr val="F2F2F2"/>
                </a:solidFill>
                <a:latin typeface="Montserrat SemiBold"/>
                <a:ea typeface="Montserrat SemiBold"/>
                <a:cs typeface="Montserrat SemiBold"/>
                <a:sym typeface="Montserrat SemiBold"/>
              </a:rPr>
              <a:t>SEKO MUMS</a:t>
            </a:r>
            <a:endParaRPr sz="2000" b="1" i="0" u="none" strike="noStrike" cap="none" dirty="0">
              <a:solidFill>
                <a:srgbClr val="F2F2F2"/>
              </a:solidFill>
              <a:latin typeface="Montserrat SemiBold"/>
              <a:ea typeface="Montserrat SemiBold"/>
              <a:cs typeface="Montserrat SemiBold"/>
              <a:sym typeface="Montserrat SemiBold"/>
            </a:endParaRPr>
          </a:p>
        </p:txBody>
      </p:sp>
      <p:pic>
        <p:nvPicPr>
          <p:cNvPr id="127" name="Google Shape;127;p8" descr="A black background with white text&#10;&#10;Description automatically generated"/>
          <p:cNvPicPr preferRelativeResize="0"/>
          <p:nvPr/>
        </p:nvPicPr>
        <p:blipFill rotWithShape="1">
          <a:blip r:embed="rId3">
            <a:alphaModFix/>
          </a:blip>
          <a:srcRect/>
          <a:stretch/>
        </p:blipFill>
        <p:spPr>
          <a:xfrm>
            <a:off x="8531508" y="5952117"/>
            <a:ext cx="2631004" cy="587010"/>
          </a:xfrm>
          <a:prstGeom prst="rect">
            <a:avLst/>
          </a:prstGeom>
          <a:noFill/>
          <a:ln>
            <a:noFill/>
          </a:ln>
        </p:spPr>
      </p:pic>
      <p:pic>
        <p:nvPicPr>
          <p:cNvPr id="128" name="Google Shape;128;p8"/>
          <p:cNvPicPr preferRelativeResize="0"/>
          <p:nvPr/>
        </p:nvPicPr>
        <p:blipFill rotWithShape="1">
          <a:blip r:embed="rId4">
            <a:alphaModFix/>
          </a:blip>
          <a:srcRect/>
          <a:stretch/>
        </p:blipFill>
        <p:spPr>
          <a:xfrm>
            <a:off x="1167996" y="5952117"/>
            <a:ext cx="2466975" cy="561975"/>
          </a:xfrm>
          <a:prstGeom prst="rect">
            <a:avLst/>
          </a:prstGeom>
          <a:noFill/>
          <a:ln>
            <a:noFill/>
          </a:ln>
        </p:spPr>
      </p:pic>
      <p:sp>
        <p:nvSpPr>
          <p:cNvPr id="129" name="Google Shape;129;p8"/>
          <p:cNvSpPr txBox="1"/>
          <p:nvPr/>
        </p:nvSpPr>
        <p:spPr>
          <a:xfrm>
            <a:off x="4440998" y="4586309"/>
            <a:ext cx="3310003" cy="497824"/>
          </a:xfrm>
          <a:prstGeom prst="rect">
            <a:avLst/>
          </a:prstGeom>
          <a:noFill/>
          <a:ln>
            <a:noFill/>
          </a:ln>
        </p:spPr>
        <p:txBody>
          <a:bodyPr spcFirstLastPara="1" wrap="square" lIns="91425" tIns="45700" rIns="91425" bIns="45700" anchor="t" anchorCtr="0">
            <a:normAutofit/>
          </a:bodyPr>
          <a:lstStyle/>
          <a:p>
            <a:pPr marL="0" marR="0" lvl="0" indent="0" algn="ctr" rtl="0">
              <a:lnSpc>
                <a:spcPct val="120000"/>
              </a:lnSpc>
              <a:spcBef>
                <a:spcPts val="0"/>
              </a:spcBef>
              <a:spcAft>
                <a:spcPts val="0"/>
              </a:spcAft>
              <a:buNone/>
            </a:pPr>
            <a:r>
              <a:rPr lang="es-ES" sz="2000" b="1" i="0" u="sng" strike="noStrike" cap="none">
                <a:solidFill>
                  <a:srgbClr val="F2F2F2"/>
                </a:solidFill>
                <a:latin typeface="Montserrat SemiBold"/>
                <a:ea typeface="Montserrat SemiBold"/>
                <a:cs typeface="Montserrat SemiBold"/>
                <a:sym typeface="Montserrat SemiBold"/>
                <a:hlinkClick r:id="rId5">
                  <a:extLst>
                    <a:ext uri="{A12FA001-AC4F-418D-AE19-62706E023703}">
                      <ahyp:hlinkClr xmlns:ahyp="http://schemas.microsoft.com/office/drawing/2018/hyperlinkcolor" val="tx"/>
                    </a:ext>
                  </a:extLst>
                </a:hlinkClick>
              </a:rPr>
              <a:t>https://vetready.eu/</a:t>
            </a:r>
            <a:r>
              <a:rPr lang="es-ES" sz="2000" b="1" i="0" u="none" strike="noStrike" cap="none">
                <a:solidFill>
                  <a:srgbClr val="F2F2F2"/>
                </a:solidFill>
                <a:latin typeface="Montserrat SemiBold"/>
                <a:ea typeface="Montserrat SemiBold"/>
                <a:cs typeface="Montserrat SemiBold"/>
                <a:sym typeface="Montserrat SemiBold"/>
              </a:rPr>
              <a:t> </a:t>
            </a:r>
            <a:endParaRPr sz="2000" b="1" i="0" u="none" strike="noStrike" cap="none">
              <a:solidFill>
                <a:srgbClr val="F2F2F2"/>
              </a:solidFill>
              <a:latin typeface="Montserrat SemiBold"/>
              <a:ea typeface="Montserrat SemiBold"/>
              <a:cs typeface="Montserrat SemiBold"/>
              <a:sym typeface="Montserrat SemiBold"/>
            </a:endParaRPr>
          </a:p>
        </p:txBody>
      </p:sp>
      <p:pic>
        <p:nvPicPr>
          <p:cNvPr id="130" name="Google Shape;130;p8">
            <a:hlinkClick r:id="rId6"/>
          </p:cNvPr>
          <p:cNvPicPr preferRelativeResize="0"/>
          <p:nvPr/>
        </p:nvPicPr>
        <p:blipFill rotWithShape="1">
          <a:blip r:embed="rId7">
            <a:alphaModFix/>
          </a:blip>
          <a:srcRect/>
          <a:stretch/>
        </p:blipFill>
        <p:spPr>
          <a:xfrm>
            <a:off x="6096000" y="3702378"/>
            <a:ext cx="458703" cy="458703"/>
          </a:xfrm>
          <a:prstGeom prst="rect">
            <a:avLst/>
          </a:prstGeom>
          <a:noFill/>
          <a:ln>
            <a:noFill/>
          </a:ln>
        </p:spPr>
      </p:pic>
      <p:pic>
        <p:nvPicPr>
          <p:cNvPr id="131" name="Google Shape;131;p8"/>
          <p:cNvPicPr preferRelativeResize="0"/>
          <p:nvPr/>
        </p:nvPicPr>
        <p:blipFill rotWithShape="1">
          <a:blip r:embed="rId8">
            <a:alphaModFix/>
          </a:blip>
          <a:srcRect/>
          <a:stretch/>
        </p:blipFill>
        <p:spPr>
          <a:xfrm>
            <a:off x="5517522" y="3695180"/>
            <a:ext cx="471986" cy="471986"/>
          </a:xfrm>
          <a:prstGeom prst="rect">
            <a:avLst/>
          </a:prstGeom>
          <a:noFill/>
          <a:ln>
            <a:noFill/>
          </a:ln>
        </p:spPr>
      </p:pic>
      <p:pic>
        <p:nvPicPr>
          <p:cNvPr id="132" name="Google Shape;132;p8">
            <a:hlinkClick r:id="rId9"/>
          </p:cNvPr>
          <p:cNvPicPr preferRelativeResize="0"/>
          <p:nvPr/>
        </p:nvPicPr>
        <p:blipFill rotWithShape="1">
          <a:blip r:embed="rId10">
            <a:alphaModFix/>
          </a:blip>
          <a:srcRect/>
          <a:stretch/>
        </p:blipFill>
        <p:spPr>
          <a:xfrm>
            <a:off x="4963839" y="3710538"/>
            <a:ext cx="447191" cy="443649"/>
          </a:xfrm>
          <a:prstGeom prst="rect">
            <a:avLst/>
          </a:prstGeom>
          <a:noFill/>
          <a:ln>
            <a:noFill/>
          </a:ln>
        </p:spPr>
      </p:pic>
      <p:pic>
        <p:nvPicPr>
          <p:cNvPr id="133" name="Google Shape;133;p8">
            <a:hlinkClick r:id="rId11"/>
          </p:cNvPr>
          <p:cNvPicPr preferRelativeResize="0"/>
          <p:nvPr/>
        </p:nvPicPr>
        <p:blipFill rotWithShape="1">
          <a:blip r:embed="rId12">
            <a:alphaModFix/>
          </a:blip>
          <a:srcRect/>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p4"/>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lvl="0"/>
            <a:r>
              <a:rPr lang="lv-LV" dirty="0">
                <a:solidFill>
                  <a:srgbClr val="FF0000"/>
                </a:solidFill>
              </a:rPr>
              <a:t>Nodaļas mērķis</a:t>
            </a:r>
            <a:endParaRPr dirty="0">
              <a:solidFill>
                <a:srgbClr val="FF0000"/>
              </a:solidFill>
            </a:endParaRPr>
          </a:p>
        </p:txBody>
      </p:sp>
      <p:sp>
        <p:nvSpPr>
          <p:cNvPr id="54" name="Google Shape;54;p4"/>
          <p:cNvSpPr txBox="1">
            <a:spLocks noGrp="1"/>
          </p:cNvSpPr>
          <p:nvPr>
            <p:ph type="body" idx="2"/>
          </p:nvPr>
        </p:nvSpPr>
        <p:spPr>
          <a:xfrm>
            <a:off x="839788" y="2027700"/>
            <a:ext cx="10515600" cy="2802600"/>
          </a:xfrm>
          <a:prstGeom prst="rect">
            <a:avLst/>
          </a:prstGeom>
          <a:noFill/>
          <a:ln>
            <a:noFill/>
          </a:ln>
        </p:spPr>
        <p:txBody>
          <a:bodyPr spcFirstLastPara="1" wrap="square" lIns="91425" tIns="45700" rIns="91425" bIns="45700" anchor="t" anchorCtr="0">
            <a:normAutofit fontScale="77500" lnSpcReduction="20000"/>
          </a:bodyPr>
          <a:lstStyle/>
          <a:p>
            <a:pPr marL="228600" lvl="0" indent="-50800" algn="just">
              <a:lnSpc>
                <a:spcPct val="120000"/>
              </a:lnSpc>
              <a:spcBef>
                <a:spcPts val="0"/>
              </a:spcBef>
              <a:buNone/>
            </a:pPr>
            <a:r>
              <a:rPr lang="lv-LV" dirty="0"/>
              <a:t>Šīs mācību nodaļas mērķis ir sagatavot izglītojamos drošai rīcībai ar ūdeni saistītu apdraudējumu gadījumos, sniedzot būtisku izpratni, praktiskas prasmes un pārliecību darbībai plūdu, spēcīgu straumju un citu ūdens bīstamību apstākļos. Izglītojamie apgūs, kā atpazīt agrīnās brīdinājuma pazīmes, plānot drošības pasākumus, pieņemt pamatotus lēmumus paaugstināta stresa situācijās un savlaicīgi reaģēt ārkārtas situācijās. Apvienojot praktiskas rīcības iemaņas ar izpratni par ūdens uzvedību un gatavību katastrofām, mācību nodaļa veicina spēju aizsargāt sevi un citus, rīkojoties atbildīgi un droši ar ūdeni saistītās vidēs.</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8"/>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lvl="0"/>
            <a:r>
              <a:rPr lang="lv-LV" dirty="0">
                <a:solidFill>
                  <a:srgbClr val="FF0000"/>
                </a:solidFill>
              </a:rPr>
              <a:t>Kāpēc šī mācību nodaļa ir svarīga</a:t>
            </a:r>
            <a:endParaRPr dirty="0"/>
          </a:p>
        </p:txBody>
      </p:sp>
      <p:sp>
        <p:nvSpPr>
          <p:cNvPr id="60" name="Google Shape;60;p18"/>
          <p:cNvSpPr txBox="1">
            <a:spLocks noGrp="1"/>
          </p:cNvSpPr>
          <p:nvPr>
            <p:ph type="body" idx="2"/>
          </p:nvPr>
        </p:nvSpPr>
        <p:spPr>
          <a:xfrm>
            <a:off x="839788" y="1643866"/>
            <a:ext cx="10515600" cy="4321164"/>
          </a:xfrm>
          <a:prstGeom prst="rect">
            <a:avLst/>
          </a:prstGeom>
          <a:noFill/>
          <a:ln>
            <a:noFill/>
          </a:ln>
        </p:spPr>
        <p:txBody>
          <a:bodyPr spcFirstLastPara="1" wrap="square" lIns="91425" tIns="45700" rIns="91425" bIns="45700" anchor="t" anchorCtr="0">
            <a:normAutofit fontScale="85000" lnSpcReduction="20000"/>
          </a:bodyPr>
          <a:lstStyle/>
          <a:p>
            <a:r>
              <a:rPr lang="lv-LV" dirty="0"/>
              <a:t>Ūdens vide — upes, ezeri, piekrastes zonas un plūdu apdraudētās teritorijas — piedāvā nozīmīgus resursus un atpūtas iespējas, taču vienlaikus tās var būt saistītas ar būtiskiem riskiem un strauji mainīgiem apdraudējumiem. Pēkšņi plūdi, spēcīgas straumes, intensīvi nokrišņi un ar ūdeni saistītas ārkārtas situācijas var ātri </a:t>
            </a:r>
            <a:r>
              <a:rPr lang="lv-LV" dirty="0" err="1"/>
              <a:t>eskalēties</a:t>
            </a:r>
            <a:r>
              <a:rPr lang="lv-LV" dirty="0"/>
              <a:t>, pārvēršot ikdienišķas situācijas dzīvībai bīstamos notikumos. Gatavība šādos apstākļos var būt izšķiroša starp drošību un nopietnu apdraudējumu.</a:t>
            </a:r>
          </a:p>
          <a:p>
            <a:r>
              <a:rPr lang="lv-LV" dirty="0"/>
              <a:t>Šī mācību nodaļa nodrošina dalībniekiem praktiskas zināšanas, būtiskas prasmes un pārliecību, lai izvērtētu ar ūdeni saistītos riskus, pieņemtu ātrus un pamatotus lēmumus un efektīvi rīkotos ārkārtas situācijās. Apgūstot reaģēšanas paņēmienus, katastrofu izpratnes principus un atbilstošu drošības plānošanu, izglītojamie spēj aizsargāt sevi un citus, droši pārvietoties bīstamās ūdens vidēs un saglabāt rīcībspēju arī sarežģītos vai neparedzamos apstākļos.</a:t>
            </a:r>
          </a:p>
          <a:p>
            <a:r>
              <a:rPr lang="lv-LV" dirty="0"/>
              <a:t>Izpratne par šiem principiem veido pamatu noturīgai, atbildīgai un sagatavotai rīcībai ar ūdeni saistītās ārkārtas situācijās.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9"/>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lvl="0"/>
            <a:r>
              <a:rPr lang="lv-LV" dirty="0">
                <a:solidFill>
                  <a:srgbClr val="FF0000"/>
                </a:solidFill>
              </a:rPr>
              <a:t>Mācību nodaļas struktūra</a:t>
            </a:r>
            <a:endParaRPr dirty="0">
              <a:solidFill>
                <a:srgbClr val="FF0000"/>
              </a:solidFill>
            </a:endParaRPr>
          </a:p>
        </p:txBody>
      </p:sp>
      <p:sp>
        <p:nvSpPr>
          <p:cNvPr id="66" name="Google Shape;66;p19"/>
          <p:cNvSpPr txBox="1">
            <a:spLocks noGrp="1"/>
          </p:cNvSpPr>
          <p:nvPr>
            <p:ph type="body" idx="2"/>
          </p:nvPr>
        </p:nvSpPr>
        <p:spPr>
          <a:xfrm>
            <a:off x="839788" y="1695236"/>
            <a:ext cx="10515600" cy="4212404"/>
          </a:xfrm>
          <a:prstGeom prst="rect">
            <a:avLst/>
          </a:prstGeom>
          <a:noFill/>
          <a:ln>
            <a:noFill/>
          </a:ln>
        </p:spPr>
        <p:txBody>
          <a:bodyPr spcFirstLastPara="1" wrap="square" lIns="91425" tIns="45700" rIns="91425" bIns="45700" anchor="t" anchorCtr="0">
            <a:normAutofit fontScale="47500" lnSpcReduction="20000"/>
          </a:bodyPr>
          <a:lstStyle/>
          <a:p>
            <a:pPr marL="50800" indent="0">
              <a:lnSpc>
                <a:spcPct val="120000"/>
              </a:lnSpc>
              <a:spcBef>
                <a:spcPts val="0"/>
              </a:spcBef>
              <a:buNone/>
            </a:pPr>
            <a:r>
              <a:rPr lang="lv-LV" sz="4000" dirty="0"/>
              <a:t>25. mācību modulis – Izpratne par ar ūdeni saistītajiem katastrofu riskiem</a:t>
            </a:r>
            <a:br>
              <a:rPr lang="lv-LV" sz="4000" dirty="0"/>
            </a:br>
            <a:r>
              <a:rPr lang="lv-LV" sz="4000" dirty="0"/>
              <a:t>26. mācību modulis – Ar ūdeni saistītu katastrofu mītu un dezinformācijas atspēkošana</a:t>
            </a:r>
            <a:br>
              <a:rPr lang="lv-LV" sz="4000" dirty="0"/>
            </a:br>
            <a:r>
              <a:rPr lang="lv-LV" sz="4000" dirty="0"/>
              <a:t>27. mācību modulis – Agrīnās brīdināšanas sistēmas ar ūdeni saistītu apdraudējumu gadījumos</a:t>
            </a:r>
            <a:br>
              <a:rPr lang="lv-LV" sz="4000" dirty="0"/>
            </a:br>
            <a:r>
              <a:rPr lang="lv-LV" sz="4000" dirty="0"/>
              <a:t>28. mācību modulis – Būtiskās dzīvības glābšanas prasmes ar ūdeni saistītu katastrofu gadījumos</a:t>
            </a:r>
            <a:br>
              <a:rPr lang="lv-LV" sz="4000" dirty="0"/>
            </a:br>
            <a:r>
              <a:rPr lang="lv-LV" sz="4000" dirty="0"/>
              <a:t>29. mācību modulis – Izpratne par katastrofu skarto personu psiholoģiju ar ūdeni saistītās situācijās</a:t>
            </a:r>
            <a:br>
              <a:rPr lang="lv-LV" sz="4000" dirty="0"/>
            </a:br>
            <a:r>
              <a:rPr lang="lv-LV" sz="4000" dirty="0"/>
              <a:t>30. mācību modulis – Individuālās izdzīvošanas prasmes ar ūdeni saistītas katastrofas situācijā</a:t>
            </a:r>
          </a:p>
          <a:p>
            <a:pPr marL="50800" indent="0">
              <a:lnSpc>
                <a:spcPct val="120000"/>
              </a:lnSpc>
              <a:spcBef>
                <a:spcPts val="0"/>
              </a:spcBef>
              <a:buNone/>
            </a:pPr>
            <a:endParaRPr lang="lv-LV" sz="4000" dirty="0"/>
          </a:p>
          <a:p>
            <a:pPr marL="50800" indent="0">
              <a:lnSpc>
                <a:spcPct val="120000"/>
              </a:lnSpc>
              <a:spcBef>
                <a:spcPts val="0"/>
              </a:spcBef>
              <a:buNone/>
            </a:pPr>
            <a:r>
              <a:rPr lang="lv-LV" sz="4000" b="1" dirty="0"/>
              <a:t>Mācību moduļi ir paredzēti apgūšanai secībā, kādā tie ir izklāstīti. Katrs modulis apvieno būtisku teorētisko saturu ar praktiskām mācību aktivitātēm. Teorētiskais materiāls tiek nodrošināts, izmantojot tekstu, vizuālos elementus un video resursus, lai atbalstītu dažādus mācīšanās stilus.</a:t>
            </a:r>
          </a:p>
          <a:p>
            <a:pPr marL="228600" lvl="0" indent="-50800" algn="l" rtl="0">
              <a:lnSpc>
                <a:spcPct val="120000"/>
              </a:lnSpc>
              <a:spcBef>
                <a:spcPts val="0"/>
              </a:spcBef>
              <a:spcAft>
                <a:spcPts val="0"/>
              </a:spcAft>
              <a:buSzPct val="142857"/>
              <a:buNone/>
            </a:pPr>
            <a:endParaRPr dirty="0"/>
          </a:p>
          <a:p>
            <a:pPr marL="228600" lvl="0" indent="-50800" algn="l" rtl="0">
              <a:lnSpc>
                <a:spcPct val="90000"/>
              </a:lnSpc>
              <a:spcBef>
                <a:spcPts val="0"/>
              </a:spcBef>
              <a:spcAft>
                <a:spcPts val="0"/>
              </a:spcAft>
              <a:buSzPct val="142857"/>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20"/>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lvl="0"/>
            <a:r>
              <a:rPr lang="lv-LV" dirty="0">
                <a:solidFill>
                  <a:srgbClr val="FF0000"/>
                </a:solidFill>
              </a:rPr>
              <a:t>Vispārīgā informācija par mācību nodaļu</a:t>
            </a:r>
            <a:endParaRPr dirty="0"/>
          </a:p>
        </p:txBody>
      </p:sp>
      <p:sp>
        <p:nvSpPr>
          <p:cNvPr id="72" name="Google Shape;72;p20"/>
          <p:cNvSpPr txBox="1">
            <a:spLocks noGrp="1"/>
          </p:cNvSpPr>
          <p:nvPr>
            <p:ph type="body" idx="2"/>
          </p:nvPr>
        </p:nvSpPr>
        <p:spPr>
          <a:xfrm>
            <a:off x="839788" y="1705510"/>
            <a:ext cx="10515600" cy="4259519"/>
          </a:xfrm>
          <a:prstGeom prst="rect">
            <a:avLst/>
          </a:prstGeom>
          <a:noFill/>
          <a:ln>
            <a:noFill/>
          </a:ln>
        </p:spPr>
        <p:txBody>
          <a:bodyPr spcFirstLastPara="1" wrap="square" lIns="91425" tIns="45700" rIns="91425" bIns="45700" anchor="t" anchorCtr="0">
            <a:normAutofit fontScale="92500" lnSpcReduction="10000"/>
          </a:bodyPr>
          <a:lstStyle/>
          <a:p>
            <a:r>
              <a:rPr lang="lv-LV" b="1" dirty="0"/>
              <a:t>Plānotais ilgums:</a:t>
            </a:r>
            <a:r>
              <a:rPr lang="lv-LV" dirty="0"/>
              <a:t> 16 akadēmiskās stundas</a:t>
            </a:r>
            <a:br>
              <a:rPr lang="lv-LV" dirty="0"/>
            </a:br>
            <a:r>
              <a:rPr lang="lv-LV" i="1" dirty="0"/>
              <a:t>(aptuveni 2,6 stundas katram mācību modulim)</a:t>
            </a:r>
            <a:endParaRPr lang="lv-LV" dirty="0"/>
          </a:p>
          <a:p>
            <a:r>
              <a:rPr lang="lv-LV" b="1" dirty="0"/>
              <a:t>Aktivitāšu skaits:</a:t>
            </a:r>
            <a:r>
              <a:rPr lang="lv-LV" dirty="0"/>
              <a:t> 12 plānotas mācību aktivitātes</a:t>
            </a:r>
            <a:br>
              <a:rPr lang="lv-LV" dirty="0"/>
            </a:br>
            <a:r>
              <a:rPr lang="lv-LV" i="1" dirty="0"/>
              <a:t>(tostarp mītu atspēkošanas diskusijas, grupu refleksijas un citas aktivitātes, kas saskaņotas ar katra moduļa saturu)</a:t>
            </a:r>
            <a:endParaRPr lang="lv-LV" dirty="0"/>
          </a:p>
          <a:p>
            <a:r>
              <a:rPr lang="lv-LV" b="1" dirty="0"/>
              <a:t>Vērtēšanas metode:</a:t>
            </a:r>
            <a:br>
              <a:rPr lang="lv-LV" dirty="0"/>
            </a:br>
            <a:r>
              <a:rPr lang="lv-LV" dirty="0"/>
              <a:t>Katrs mācību modulis ietver divus atsevišķus vērtēšanas elementus:</a:t>
            </a:r>
            <a:br>
              <a:rPr lang="lv-LV" dirty="0"/>
            </a:br>
            <a:r>
              <a:rPr lang="lv-LV" dirty="0"/>
              <a:t>– 10 jautājumu </a:t>
            </a:r>
            <a:r>
              <a:rPr lang="lv-LV" dirty="0" err="1"/>
              <a:t>daudzizvēļu</a:t>
            </a:r>
            <a:r>
              <a:rPr lang="lv-LV" dirty="0"/>
              <a:t> tests izglītojamiem, kas paredzēts galveno katastrofu izpratnes jēdzienu apguves novērtēšanai;</a:t>
            </a:r>
            <a:br>
              <a:rPr lang="lv-LV" dirty="0"/>
            </a:br>
            <a:r>
              <a:rPr lang="lv-LV" dirty="0"/>
              <a:t>– 10 jautājumu </a:t>
            </a:r>
            <a:r>
              <a:rPr lang="lv-LV" dirty="0" err="1"/>
              <a:t>daudzizvēļu</a:t>
            </a:r>
            <a:r>
              <a:rPr lang="lv-LV" dirty="0"/>
              <a:t> tests pedagogiem, kura mērķis ir novērtēt viņu pedagoģisko kompetenci un spēju efektīvi īstenot mācību moduli.</a:t>
            </a:r>
          </a:p>
          <a:p>
            <a:pPr marL="457200" lvl="0" indent="-228600" algn="l" rtl="0">
              <a:lnSpc>
                <a:spcPct val="90000"/>
              </a:lnSpc>
              <a:spcBef>
                <a:spcPts val="1000"/>
              </a:spcBef>
              <a:spcAft>
                <a:spcPts val="0"/>
              </a:spcAft>
              <a:buClr>
                <a:schemeClr val="accent3"/>
              </a:buClr>
              <a:buSzPct val="108108"/>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21"/>
          <p:cNvSpPr txBox="1">
            <a:spLocks noGrp="1"/>
          </p:cNvSpPr>
          <p:nvPr>
            <p:ph type="title"/>
          </p:nvPr>
        </p:nvSpPr>
        <p:spPr>
          <a:xfrm>
            <a:off x="784726" y="207862"/>
            <a:ext cx="10515600" cy="1325563"/>
          </a:xfrm>
          <a:prstGeom prst="rect">
            <a:avLst/>
          </a:prstGeom>
          <a:noFill/>
          <a:ln>
            <a:noFill/>
          </a:ln>
        </p:spPr>
        <p:txBody>
          <a:bodyPr spcFirstLastPara="1" wrap="square" lIns="91425" tIns="45700" rIns="91425" bIns="45700" anchor="ctr" anchorCtr="0">
            <a:normAutofit/>
          </a:bodyPr>
          <a:lstStyle/>
          <a:p>
            <a:pPr lvl="0"/>
            <a:r>
              <a:rPr lang="lv-LV" sz="4000" dirty="0">
                <a:solidFill>
                  <a:srgbClr val="FF0000"/>
                </a:solidFill>
              </a:rPr>
              <a:t>Šīs mācību nodaļas sasniedzamie mācību rezultāti – zināšanas</a:t>
            </a:r>
            <a:endParaRPr sz="4000" dirty="0">
              <a:solidFill>
                <a:srgbClr val="FF0000"/>
              </a:solidFill>
            </a:endParaRPr>
          </a:p>
        </p:txBody>
      </p:sp>
      <p:sp>
        <p:nvSpPr>
          <p:cNvPr id="79" name="Google Shape;79;p21"/>
          <p:cNvSpPr txBox="1">
            <a:spLocks noGrp="1"/>
          </p:cNvSpPr>
          <p:nvPr>
            <p:ph type="body" idx="1"/>
          </p:nvPr>
        </p:nvSpPr>
        <p:spPr>
          <a:xfrm>
            <a:off x="571923" y="1311429"/>
            <a:ext cx="10515600" cy="823912"/>
          </a:xfrm>
          <a:prstGeom prst="rect">
            <a:avLst/>
          </a:prstGeom>
          <a:noFill/>
          <a:ln>
            <a:noFill/>
          </a:ln>
        </p:spPr>
        <p:txBody>
          <a:bodyPr spcFirstLastPara="1" wrap="square" lIns="91425" tIns="45700" rIns="91425" bIns="45700" anchor="ctr" anchorCtr="0">
            <a:noAutofit/>
          </a:bodyPr>
          <a:lstStyle/>
          <a:p>
            <a:r>
              <a:rPr lang="lv-LV" sz="2400" dirty="0"/>
              <a:t>Pēc visu sešu mācību moduļu apguves šajā mācību nodaļā izglītojamie būs ieguvuši zināšanas:</a:t>
            </a:r>
          </a:p>
        </p:txBody>
      </p:sp>
      <p:sp>
        <p:nvSpPr>
          <p:cNvPr id="3" name="Rectangle 2">
            <a:extLst>
              <a:ext uri="{FF2B5EF4-FFF2-40B4-BE49-F238E27FC236}">
                <a16:creationId xmlns:a16="http://schemas.microsoft.com/office/drawing/2014/main" id="{2FA5826C-600D-5D7B-1CD6-59DA7177D584}"/>
              </a:ext>
            </a:extLst>
          </p:cNvPr>
          <p:cNvSpPr>
            <a:spLocks noGrp="1" noChangeArrowheads="1"/>
          </p:cNvSpPr>
          <p:nvPr>
            <p:ph type="body" idx="2"/>
          </p:nvPr>
        </p:nvSpPr>
        <p:spPr bwMode="auto">
          <a:xfrm>
            <a:off x="731252" y="2135341"/>
            <a:ext cx="10622548" cy="3754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lv-LV" altLang="lv-LV" sz="17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Atpazīt galvenos apdraudējumus un vides izaicinājumus, kas saistīti ar </a:t>
            </a:r>
            <a:r>
              <a:rPr kumimoji="0" lang="lv-LV" altLang="lv-LV" sz="1700" b="0" i="0" u="none" strike="noStrike" cap="none" normalizeH="0" baseline="0" dirty="0" err="1">
                <a:ln>
                  <a:noFill/>
                </a:ln>
                <a:solidFill>
                  <a:schemeClr val="tx1"/>
                </a:solidFill>
                <a:effectLst/>
                <a:latin typeface="Calibri" panose="020F0502020204030204" pitchFamily="34" charset="0"/>
                <a:cs typeface="Calibri" panose="020F0502020204030204" pitchFamily="34" charset="0"/>
              </a:rPr>
              <a:t>ar</a:t>
            </a:r>
            <a:r>
              <a:rPr kumimoji="0" lang="lv-LV" altLang="lv-LV" sz="17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 ūdeni saistītām katastrofām, tostarp plūdiem, spēcīgām straumēm, piekrastes riskiem un strauji mainīgiem ūdens apstākļiem.</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lv-LV" altLang="lv-LV" sz="17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Atšķirt maldinošu informāciju no dezinformācijas ar ūdeni saistītu ārkārtas situāciju laikā un izskaidrot, kā neuzticama vai nepatiesa informācija var ietekmēt lēmumu pieņemšanu, rīcību un saziņu kritiskos brīžos.</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lv-LV" altLang="lv-LV" sz="17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Raksturot agrīnās brīdināšanas sistēmu, hidroloģisko rādītāju, meteoroloģisko brīdinājumu un ūdens līmeņa uzraudzības rīku darbību, kā arī interpretēt šo signālu nozīmi savlaicīgai un koordinētai rīcībai ar ūdeni saistītu incidentu gadījumos.</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lv-LV" altLang="lv-LV" sz="17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Izprast būtiskos drošības un izdzīvošanas principus ar ūdeni saistītās ārkārtas situācijās, tostarp situācijas apzināšanos, drošu pārvietošanos ūdens tuvumā vai uz ūdens, efektīvu evakuāciju un signālu izmantošanu palīdzības izsaukšanai.</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lv-LV" altLang="lv-LV" sz="17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Atpazīt biežākās psiholoģiskās un emocionālās reakcijas ar ūdeni saistītu katastrofu laikā, piemēram, bailes, trauksmi vai stresu, un raksturot stratēģijas psiholoģiskās noturības saglabāšanai un citu personu atbalstīšanai.</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lv-LV" altLang="lv-LV" sz="17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Apzināties personīgās drošības, atbildības un patstāvīgas lēmumu pieņemšanas nozīmi, pārvietojoties ūdens vidē vai reaģējot ārkārtas situācijās bez tūlītēja atbalsta.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22"/>
          <p:cNvSpPr txBox="1">
            <a:spLocks noGrp="1"/>
          </p:cNvSpPr>
          <p:nvPr>
            <p:ph type="title"/>
          </p:nvPr>
        </p:nvSpPr>
        <p:spPr>
          <a:xfrm>
            <a:off x="839788" y="506441"/>
            <a:ext cx="10515600" cy="1325563"/>
          </a:xfrm>
          <a:prstGeom prst="rect">
            <a:avLst/>
          </a:prstGeom>
          <a:noFill/>
          <a:ln>
            <a:noFill/>
          </a:ln>
        </p:spPr>
        <p:txBody>
          <a:bodyPr spcFirstLastPara="1" wrap="square" lIns="91425" tIns="45700" rIns="91425" bIns="45700" anchor="ctr" anchorCtr="0">
            <a:normAutofit/>
          </a:bodyPr>
          <a:lstStyle/>
          <a:p>
            <a:pPr lvl="0"/>
            <a:r>
              <a:rPr lang="lv-LV" dirty="0">
                <a:solidFill>
                  <a:srgbClr val="FF0000"/>
                </a:solidFill>
              </a:rPr>
              <a:t>Šīs mācību nodaļas sasniedzamie mācību rezultāti – prasmes</a:t>
            </a:r>
            <a:endParaRPr b="0" dirty="0">
              <a:solidFill>
                <a:srgbClr val="FF0000"/>
              </a:solidFill>
            </a:endParaRPr>
          </a:p>
        </p:txBody>
      </p:sp>
      <p:sp>
        <p:nvSpPr>
          <p:cNvPr id="85" name="Google Shape;85;p22"/>
          <p:cNvSpPr txBox="1">
            <a:spLocks noGrp="1"/>
          </p:cNvSpPr>
          <p:nvPr>
            <p:ph type="body" idx="2"/>
          </p:nvPr>
        </p:nvSpPr>
        <p:spPr>
          <a:xfrm>
            <a:off x="839788" y="1731753"/>
            <a:ext cx="10512424" cy="4619806"/>
          </a:xfrm>
          <a:prstGeom prst="rect">
            <a:avLst/>
          </a:prstGeom>
          <a:noFill/>
          <a:ln>
            <a:noFill/>
          </a:ln>
        </p:spPr>
        <p:txBody>
          <a:bodyPr spcFirstLastPara="1" wrap="square" lIns="91425" tIns="45700" rIns="91425" bIns="45700" anchor="t" anchorCtr="0">
            <a:normAutofit fontScale="25000" lnSpcReduction="20000"/>
          </a:bodyPr>
          <a:lstStyle/>
          <a:p>
            <a:pPr marL="50800" indent="0">
              <a:lnSpc>
                <a:spcPct val="120000"/>
              </a:lnSpc>
              <a:spcBef>
                <a:spcPts val="0"/>
              </a:spcBef>
              <a:buNone/>
            </a:pPr>
            <a:r>
              <a:rPr lang="lv-LV" sz="6800" b="1" dirty="0">
                <a:solidFill>
                  <a:schemeClr val="accent3"/>
                </a:solidFill>
              </a:rPr>
              <a:t>Pēc visu sešu mācību moduļu apguves šajā mācību nodaļā izglītojamie spēs:</a:t>
            </a:r>
          </a:p>
          <a:p>
            <a:pPr marL="50800" lvl="0" indent="0" algn="l" rtl="0">
              <a:lnSpc>
                <a:spcPct val="90000"/>
              </a:lnSpc>
              <a:spcBef>
                <a:spcPts val="1000"/>
              </a:spcBef>
              <a:spcAft>
                <a:spcPts val="0"/>
              </a:spcAft>
              <a:buSzPct val="108108"/>
              <a:buNone/>
            </a:pPr>
            <a:endParaRPr sz="6800" b="1" dirty="0"/>
          </a:p>
          <a:p>
            <a:pPr marL="50800" indent="0">
              <a:lnSpc>
                <a:spcPct val="120000"/>
              </a:lnSpc>
              <a:spcBef>
                <a:spcPts val="0"/>
              </a:spcBef>
              <a:buNone/>
            </a:pPr>
            <a:r>
              <a:rPr lang="lv-LV" sz="6800" b="1" dirty="0"/>
              <a:t>1. prasme:</a:t>
            </a:r>
            <a:r>
              <a:rPr lang="lv-LV" sz="6800" dirty="0"/>
              <a:t> Pielietot efektīvas plānošanas, organizēšanas un sagatavotības metodes, koordinējot ar ūdeni saistītas aktivitātes vai reaģējot ar ūdeni saistītās ārkārtas situācijās.</a:t>
            </a:r>
          </a:p>
          <a:p>
            <a:pPr marL="50800" indent="0">
              <a:lnSpc>
                <a:spcPct val="120000"/>
              </a:lnSpc>
              <a:spcBef>
                <a:spcPts val="0"/>
              </a:spcBef>
              <a:buNone/>
            </a:pPr>
            <a:r>
              <a:rPr lang="lv-LV" sz="6800" b="1" dirty="0"/>
              <a:t>2. prasme:</a:t>
            </a:r>
            <a:r>
              <a:rPr lang="lv-LV" sz="6800" dirty="0"/>
              <a:t> Identificēt maldinošu vai nepatiesu informāciju ar ūdeni saistītu katastrofu laikā un izmantot informācijas pārbaudes paņēmienus drošības un izdzīvošanas informācijas precizitātes un ticamības izvērtēšanai.</a:t>
            </a:r>
          </a:p>
          <a:p>
            <a:pPr marL="50800" indent="0">
              <a:lnSpc>
                <a:spcPct val="120000"/>
              </a:lnSpc>
              <a:spcBef>
                <a:spcPts val="0"/>
              </a:spcBef>
              <a:buNone/>
            </a:pPr>
            <a:r>
              <a:rPr lang="lv-LV" sz="6800" b="1" dirty="0"/>
              <a:t>3. prasme:</a:t>
            </a:r>
            <a:r>
              <a:rPr lang="lv-LV" sz="6800" dirty="0"/>
              <a:t> Veikt atbilstošus drošības pasākumus un pareizi reaģēt uz agrīnās brīdināšanas signāliem — piemēram, ūdens līmeņa celšanos, vētru paziņojumiem vai plūdu brīdinājumiem — mācību vingrinājumos vai reālās ārkārtas situācijās.</a:t>
            </a:r>
          </a:p>
          <a:p>
            <a:pPr marL="50800" indent="0">
              <a:lnSpc>
                <a:spcPct val="120000"/>
              </a:lnSpc>
              <a:spcBef>
                <a:spcPts val="0"/>
              </a:spcBef>
              <a:buNone/>
            </a:pPr>
            <a:r>
              <a:rPr lang="lv-LV" sz="6800" b="1" dirty="0"/>
              <a:t>4. prasme:</a:t>
            </a:r>
            <a:r>
              <a:rPr lang="lv-LV" sz="6800" dirty="0"/>
              <a:t> Efektīvi sadarboties ar citiem ūdens vidē vai plūdu apdraudētās teritorijās, nodrošinot drošu pārvietošanos, sniedzot palīdzību personām, kurām tā nepieciešama, sadalot pienākumus un saglabājot mieru kritiskās situācijās.</a:t>
            </a:r>
          </a:p>
          <a:p>
            <a:pPr marL="50800" indent="0">
              <a:lnSpc>
                <a:spcPct val="120000"/>
              </a:lnSpc>
              <a:spcBef>
                <a:spcPts val="0"/>
              </a:spcBef>
              <a:buNone/>
            </a:pPr>
            <a:r>
              <a:rPr lang="lv-LV" sz="6800" b="1" dirty="0"/>
              <a:t>5. prasme:</a:t>
            </a:r>
            <a:r>
              <a:rPr lang="lv-LV" sz="6800" dirty="0"/>
              <a:t> Demonstrēt empātiju un sniegt gan emocionālu atbalstu, gan praktisku palīdzību personām, kuras ar ūdeni saistītu ārkārtas situāciju laikā piedzīvo bailes, stresu vai nenoteiktību.</a:t>
            </a:r>
          </a:p>
          <a:p>
            <a:pPr marL="50800" indent="0">
              <a:lnSpc>
                <a:spcPct val="120000"/>
              </a:lnSpc>
              <a:spcBef>
                <a:spcPts val="0"/>
              </a:spcBef>
              <a:buNone/>
            </a:pPr>
            <a:r>
              <a:rPr lang="lv-LV" sz="6800" b="1" dirty="0"/>
              <a:t>6. prasme:</a:t>
            </a:r>
            <a:r>
              <a:rPr lang="lv-LV" sz="6800" dirty="0"/>
              <a:t> Pielietot personīgās noturības, stresa pārvaldības un lēmumu pieņemšanas prasmes, lai saglabātu mieru, rīkotos savlaicīgi un uzņemtos atbildību neparedzamās vai paaugstināta riska ar ūdeni saistītās katastrofu situācijās.</a:t>
            </a:r>
          </a:p>
          <a:p>
            <a:pPr marL="457200" lvl="0" indent="-228600" algn="l" rtl="0">
              <a:lnSpc>
                <a:spcPct val="90000"/>
              </a:lnSpc>
              <a:spcBef>
                <a:spcPts val="1000"/>
              </a:spcBef>
              <a:spcAft>
                <a:spcPts val="0"/>
              </a:spcAft>
              <a:buSzPct val="108108"/>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757594" y="391211"/>
            <a:ext cx="8022201" cy="1600200"/>
          </a:xfrm>
          <a:prstGeom prst="rect">
            <a:avLst/>
          </a:prstGeom>
          <a:noFill/>
          <a:ln>
            <a:noFill/>
          </a:ln>
        </p:spPr>
        <p:txBody>
          <a:bodyPr spcFirstLastPara="1" wrap="square" lIns="91425" tIns="45700" rIns="91425" bIns="45700" anchor="ctr" anchorCtr="0">
            <a:normAutofit/>
          </a:bodyPr>
          <a:lstStyle/>
          <a:p>
            <a:pPr lvl="0"/>
            <a:r>
              <a:rPr lang="lv-LV" sz="4400" dirty="0"/>
              <a:t>Validācija</a:t>
            </a:r>
            <a:endParaRPr sz="4400" dirty="0"/>
          </a:p>
        </p:txBody>
      </p:sp>
      <p:sp>
        <p:nvSpPr>
          <p:cNvPr id="91" name="Google Shape;91;p23"/>
          <p:cNvSpPr txBox="1">
            <a:spLocks noGrp="1"/>
          </p:cNvSpPr>
          <p:nvPr>
            <p:ph type="body" idx="1"/>
          </p:nvPr>
        </p:nvSpPr>
        <p:spPr>
          <a:xfrm>
            <a:off x="839788" y="1543048"/>
            <a:ext cx="7300165" cy="4643147"/>
          </a:xfrm>
          <a:prstGeom prst="rect">
            <a:avLst/>
          </a:prstGeom>
          <a:noFill/>
          <a:ln>
            <a:noFill/>
          </a:ln>
        </p:spPr>
        <p:txBody>
          <a:bodyPr spcFirstLastPara="1" wrap="square" lIns="91425" tIns="45700" rIns="91425" bIns="45700" anchor="t" anchorCtr="0">
            <a:normAutofit fontScale="85000" lnSpcReduction="10000"/>
          </a:bodyPr>
          <a:lstStyle/>
          <a:p>
            <a:pPr>
              <a:lnSpc>
                <a:spcPct val="120000"/>
              </a:lnSpc>
              <a:spcBef>
                <a:spcPts val="0"/>
              </a:spcBef>
            </a:pPr>
            <a:r>
              <a:rPr lang="lv-LV" sz="1400" b="1" dirty="0">
                <a:solidFill>
                  <a:schemeClr val="accent3"/>
                </a:solidFill>
              </a:rPr>
              <a:t>Šī mācību nodaļa tieši veicina šādu ESCO transversālo prasmju un kompetenču attīstību:</a:t>
            </a:r>
            <a:endParaRPr lang="lv-LV" sz="1400" dirty="0">
              <a:solidFill>
                <a:schemeClr val="accent3"/>
              </a:solidFill>
            </a:endParaRPr>
          </a:p>
          <a:p>
            <a:pPr>
              <a:lnSpc>
                <a:spcPct val="120000"/>
              </a:lnSpc>
              <a:spcBef>
                <a:spcPts val="0"/>
              </a:spcBef>
            </a:pPr>
            <a:r>
              <a:rPr lang="lv-LV" sz="1400" b="1" dirty="0"/>
              <a:t>T2.2 – Plānot un organizēt</a:t>
            </a:r>
            <a:br>
              <a:rPr lang="lv-LV" sz="1400" dirty="0"/>
            </a:br>
            <a:r>
              <a:rPr lang="lv-LV" sz="1400" dirty="0"/>
              <a:t>Spēja izstrādāt efektīvus rīcības plānus un organizēt uzdevumus, sagatavojoties ar ūdeni saistītām katastrofām vai reaģējot uz tām. Tas ietver resursu koordinēšanu, darbību </a:t>
            </a:r>
            <a:r>
              <a:rPr lang="lv-LV" sz="1400" dirty="0" err="1"/>
              <a:t>prioritizēšanu</a:t>
            </a:r>
            <a:r>
              <a:rPr lang="lv-LV" sz="1400" dirty="0"/>
              <a:t>, skaidru mērķu noteikšanu un visu nepieciešamo pasākumu nodrošināšanu ārkārtas situāciju, piemēram, plūdu, vētru vai citu ar ūdeni saistītu apdraudējumu, pārvaldībai.</a:t>
            </a:r>
          </a:p>
          <a:p>
            <a:pPr>
              <a:lnSpc>
                <a:spcPct val="120000"/>
              </a:lnSpc>
              <a:spcBef>
                <a:spcPts val="0"/>
              </a:spcBef>
            </a:pPr>
            <a:r>
              <a:rPr lang="lv-LV" sz="1400" b="1" dirty="0"/>
              <a:t>T2.1 – Apstrādāt informāciju, idejas un jēdzienus</a:t>
            </a:r>
            <a:br>
              <a:rPr lang="lv-LV" sz="1400" dirty="0"/>
            </a:br>
            <a:r>
              <a:rPr lang="lv-LV" sz="1400" dirty="0"/>
              <a:t>Spēja objektīvi analizēt informāciju, identificēt ar ūdeni saistītos apdraudējumus un pieņemt pamatotus lēmumus, lai mazinātu riskus neparedzamās un strauji mainīgās situācijās.</a:t>
            </a:r>
          </a:p>
          <a:p>
            <a:pPr>
              <a:lnSpc>
                <a:spcPct val="120000"/>
              </a:lnSpc>
              <a:spcBef>
                <a:spcPts val="0"/>
              </a:spcBef>
            </a:pPr>
            <a:r>
              <a:rPr lang="lv-LV" sz="1400" b="1" dirty="0"/>
              <a:t>T3.1 – Strādāt efektīvi</a:t>
            </a:r>
            <a:br>
              <a:rPr lang="lv-LV" sz="1400" dirty="0"/>
            </a:br>
            <a:r>
              <a:rPr lang="lv-LV" sz="1400" dirty="0"/>
              <a:t>Spēja saglabāt koncentrēšanos, organizētību un patstāvību, veicot drošības uzdevumus laika ziņā kritiskās situācijās. Tā ietver resursu pārvaldību, noteikto ārkārtas procedūru ievērošanu un spēju saglabāt mieru stresa apstākļos ar ūdeni saistītu katastrofu, piemēram, plūdu vai spēcīgu vētru, laikā.</a:t>
            </a:r>
          </a:p>
          <a:p>
            <a:pPr>
              <a:lnSpc>
                <a:spcPct val="120000"/>
              </a:lnSpc>
              <a:spcBef>
                <a:spcPts val="0"/>
              </a:spcBef>
            </a:pPr>
            <a:r>
              <a:rPr lang="lv-LV" sz="1400" b="1" dirty="0"/>
              <a:t>T3.2 – Rīkoties </a:t>
            </a:r>
            <a:r>
              <a:rPr lang="lv-LV" sz="1400" b="1" dirty="0" err="1"/>
              <a:t>proaktīvi</a:t>
            </a:r>
            <a:br>
              <a:rPr lang="lv-LV" sz="1400" dirty="0"/>
            </a:br>
            <a:r>
              <a:rPr lang="lv-LV" sz="1400" dirty="0"/>
              <a:t>Spēja uzņemties atbildību, izrādīt iniciatīvu, savlaicīgi pieņemt pamatotus lēmumus un rīkoties izlēmīgi, reaģējot uz ar ūdeni saistītām ārkārtas situācijām.</a:t>
            </a:r>
          </a:p>
          <a:p>
            <a:pPr>
              <a:lnSpc>
                <a:spcPct val="120000"/>
              </a:lnSpc>
              <a:spcBef>
                <a:spcPts val="0"/>
              </a:spcBef>
            </a:pPr>
            <a:r>
              <a:rPr lang="lv-LV" sz="1400" b="1" dirty="0"/>
              <a:t>T3.3 – Saglabāt pozitīvu attieksmi</a:t>
            </a:r>
            <a:br>
              <a:rPr lang="lv-LV" sz="1400" dirty="0"/>
            </a:br>
            <a:r>
              <a:rPr lang="lv-LV" sz="1400" dirty="0"/>
              <a:t>Spēja saglabāt noturīgu un konstruktīvu attieksmi sarežģītās ar ūdeni saistītās katastrofu situācijās, sniegt emocionālu atbalstu cietušajiem, tikt galā ar nenoteiktību un veicināt psiholoģisko labklājību un drošību.</a:t>
            </a:r>
          </a:p>
          <a:p>
            <a:pPr>
              <a:lnSpc>
                <a:spcPct val="120000"/>
              </a:lnSpc>
              <a:spcBef>
                <a:spcPts val="0"/>
              </a:spcBef>
            </a:pPr>
            <a:r>
              <a:rPr lang="lv-LV" sz="1400" b="1" dirty="0"/>
              <a:t>T6.2 – Piemērot ar vidi saistītas prasmes un kompetences</a:t>
            </a:r>
            <a:br>
              <a:rPr lang="lv-LV" sz="1400" dirty="0"/>
            </a:br>
            <a:r>
              <a:rPr lang="lv-LV" sz="1400" dirty="0"/>
              <a:t>Spēja izprast vides procesus, atpazīt agrīnās brīdinājuma pazīmes ar ūdeni saistītu apdraudējumu gadījumos un īstenot preventīvus vai koriģējošus pasākumus cilvēku un vides aizsardzībai.</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4"/>
          <p:cNvSpPr txBox="1">
            <a:spLocks noGrp="1"/>
          </p:cNvSpPr>
          <p:nvPr>
            <p:ph type="title"/>
          </p:nvPr>
        </p:nvSpPr>
        <p:spPr>
          <a:xfrm>
            <a:off x="757594" y="391211"/>
            <a:ext cx="8022201" cy="1600200"/>
          </a:xfrm>
          <a:prstGeom prst="rect">
            <a:avLst/>
          </a:prstGeom>
          <a:noFill/>
          <a:ln>
            <a:noFill/>
          </a:ln>
        </p:spPr>
        <p:txBody>
          <a:bodyPr spcFirstLastPara="1" wrap="square" lIns="91425" tIns="45700" rIns="91425" bIns="45700" anchor="ctr" anchorCtr="0">
            <a:normAutofit/>
          </a:bodyPr>
          <a:lstStyle/>
          <a:p>
            <a:pPr lvl="0"/>
            <a:r>
              <a:rPr lang="lv-LV" sz="4400" dirty="0"/>
              <a:t>Mācību sasniegumu atzīšana</a:t>
            </a:r>
            <a:endParaRPr sz="4400" dirty="0"/>
          </a:p>
        </p:txBody>
      </p:sp>
      <p:sp>
        <p:nvSpPr>
          <p:cNvPr id="97" name="Google Shape;97;p24"/>
          <p:cNvSpPr txBox="1">
            <a:spLocks noGrp="1"/>
          </p:cNvSpPr>
          <p:nvPr>
            <p:ph type="body" idx="1"/>
          </p:nvPr>
        </p:nvSpPr>
        <p:spPr>
          <a:xfrm>
            <a:off x="839788" y="1726058"/>
            <a:ext cx="7091861" cy="3659842"/>
          </a:xfrm>
          <a:prstGeom prst="rect">
            <a:avLst/>
          </a:prstGeom>
          <a:noFill/>
          <a:ln>
            <a:noFill/>
          </a:ln>
        </p:spPr>
        <p:txBody>
          <a:bodyPr spcFirstLastPara="1" wrap="square" lIns="91425" tIns="45700" rIns="91425" bIns="45700" anchor="t" anchorCtr="0">
            <a:normAutofit/>
          </a:bodyPr>
          <a:lstStyle/>
          <a:p>
            <a:pPr>
              <a:lnSpc>
                <a:spcPct val="100000"/>
              </a:lnSpc>
              <a:spcBef>
                <a:spcPts val="0"/>
              </a:spcBef>
            </a:pPr>
            <a:r>
              <a:rPr lang="lv-LV" b="1" dirty="0"/>
              <a:t>Sasniegumu atzīšana izglītojamiem:</a:t>
            </a:r>
            <a:br>
              <a:rPr lang="lv-LV" dirty="0"/>
            </a:br>
            <a:r>
              <a:rPr lang="lv-LV" dirty="0"/>
              <a:t>Apliecinājums par mācību programmas apguvi </a:t>
            </a:r>
            <a:r>
              <a:rPr lang="lv-LV" i="1" dirty="0"/>
              <a:t>(neformālās izglītības programma)</a:t>
            </a:r>
            <a:endParaRPr lang="lv-LV" dirty="0"/>
          </a:p>
          <a:p>
            <a:pPr>
              <a:lnSpc>
                <a:spcPct val="100000"/>
              </a:lnSpc>
              <a:spcBef>
                <a:spcPts val="0"/>
              </a:spcBef>
            </a:pPr>
            <a:r>
              <a:rPr lang="lv-LV" b="1" dirty="0"/>
              <a:t>Sasniegumu atzīšana pedagogiem:</a:t>
            </a:r>
            <a:br>
              <a:rPr lang="lv-LV" dirty="0"/>
            </a:br>
            <a:r>
              <a:rPr lang="lv-LV" dirty="0"/>
              <a:t>Profesionālās kompetences pilnveides apliecinājums</a:t>
            </a:r>
          </a:p>
        </p:txBody>
      </p:sp>
    </p:spTree>
  </p:cSld>
  <p:clrMapOvr>
    <a:masterClrMapping/>
  </p:clrMapOvr>
</p:sld>
</file>

<file path=ppt/theme/theme1.xml><?xml version="1.0" encoding="utf-8"?>
<a:theme xmlns:a="http://schemas.openxmlformats.org/drawingml/2006/main"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1418</Words>
  <Application>Microsoft Office PowerPoint</Application>
  <PresentationFormat>Platekrāna</PresentationFormat>
  <Paragraphs>68</Paragraphs>
  <Slides>12</Slides>
  <Notes>12</Notes>
  <HiddenSlides>0</HiddenSlides>
  <MMClips>0</MMClips>
  <ScaleCrop>false</ScaleCrop>
  <HeadingPairs>
    <vt:vector size="6" baseType="variant">
      <vt:variant>
        <vt:lpstr>Lietotie fonti</vt:lpstr>
      </vt:variant>
      <vt:variant>
        <vt:i4>3</vt:i4>
      </vt:variant>
      <vt:variant>
        <vt:lpstr>Dizains</vt:lpstr>
      </vt:variant>
      <vt:variant>
        <vt:i4>1</vt:i4>
      </vt:variant>
      <vt:variant>
        <vt:lpstr>Slaidu virsraksti</vt:lpstr>
      </vt:variant>
      <vt:variant>
        <vt:i4>12</vt:i4>
      </vt:variant>
    </vt:vector>
  </HeadingPairs>
  <TitlesOfParts>
    <vt:vector size="16" baseType="lpstr">
      <vt:lpstr>Calibri</vt:lpstr>
      <vt:lpstr>Arial</vt:lpstr>
      <vt:lpstr>Montserrat SemiBold</vt:lpstr>
      <vt:lpstr>Office Theme</vt:lpstr>
      <vt:lpstr>5. NODAĻA: ŪDENS APDRAUDĒJUMU IZPRATNE UN RĪCĪBA</vt:lpstr>
      <vt:lpstr>Nodaļas mērķis</vt:lpstr>
      <vt:lpstr>Kāpēc šī mācību nodaļa ir svarīga</vt:lpstr>
      <vt:lpstr>Mācību nodaļas struktūra</vt:lpstr>
      <vt:lpstr>Vispārīgā informācija par mācību nodaļu</vt:lpstr>
      <vt:lpstr>Šīs mācību nodaļas sasniedzamie mācību rezultāti – zināšanas</vt:lpstr>
      <vt:lpstr>Šīs mācību nodaļas sasniedzamie mācību rezultāti – prasmes</vt:lpstr>
      <vt:lpstr>Validācija</vt:lpstr>
      <vt:lpstr>Mācību sasniegumu atzīšana</vt:lpstr>
      <vt:lpstr>Atbalsts izglītotājiem</vt:lpstr>
      <vt:lpstr>PARTNERĪBA</vt:lpstr>
      <vt:lpstr>Lai vērtīga un iedvesmojoša mācīšanās ar VET-READY 5. nodaļu «ŪDENS APDRAUDĒJUMU IZPRATNE UN RĪCĪBA»!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4: SCHOOL DISASTER PREPAREDNESS AND SAFE LEARNING ENVIRONMENTS</dc:title>
  <dc:creator>Maria Karapostolou</dc:creator>
  <cp:lastModifiedBy>SIA eva93</cp:lastModifiedBy>
  <cp:revision>13</cp:revision>
  <dcterms:created xsi:type="dcterms:W3CDTF">2024-02-15T12:50:33Z</dcterms:created>
  <dcterms:modified xsi:type="dcterms:W3CDTF">2025-12-17T08:47:57Z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