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Montserrat SemiBold" panose="00000700000000000000" pitchFamily="2" charset="-94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ij9a8SWxa/j4kjFGQPYAHimb6O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43" y="5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" name="Google Shape;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3" name="Google Shape;1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1" name="Google Shape;5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5" name="Google Shape;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8" name="Google Shape;8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" name="Google Shape;9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29085" y="477520"/>
            <a:ext cx="5516179" cy="55981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0"/>
          <p:cNvSpPr txBox="1">
            <a:spLocks noGrp="1"/>
          </p:cNvSpPr>
          <p:nvPr>
            <p:ph type="title"/>
          </p:nvPr>
        </p:nvSpPr>
        <p:spPr>
          <a:xfrm>
            <a:off x="387349" y="218772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5391150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5" name="Google Shape;1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463" y="5877098"/>
            <a:ext cx="2870493" cy="607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 descr="A close up of a logo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349" y="730907"/>
            <a:ext cx="2706371" cy="654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1"/>
          </p:nvPr>
        </p:nvSpPr>
        <p:spPr>
          <a:xfrm>
            <a:off x="839788" y="2203859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sz="2800" b="1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2"/>
          </p:nvPr>
        </p:nvSpPr>
        <p:spPr>
          <a:xfrm>
            <a:off x="839788" y="3162300"/>
            <a:ext cx="10515600" cy="280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13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3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9787" y="1634384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sz="32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9788" y="3429000"/>
            <a:ext cx="8022200" cy="195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26" name="Google Shape;26;p15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1352" y="998981"/>
            <a:ext cx="4420648" cy="4758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4734654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alibri"/>
              <a:buNone/>
              <a:defRPr sz="4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949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7"/>
          <p:cNvSpPr txBox="1">
            <a:spLocks noGrp="1"/>
          </p:cNvSpPr>
          <p:nvPr>
            <p:ph type="title"/>
          </p:nvPr>
        </p:nvSpPr>
        <p:spPr>
          <a:xfrm>
            <a:off x="501650" y="58102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501650" y="2272666"/>
            <a:ext cx="5391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onhope.is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s://ied.eu/" TargetMode="External"/><Relationship Id="rId7" Type="http://schemas.openxmlformats.org/officeDocument/2006/relationships/hyperlink" Target="https://ngo-nfe4y.com.ua/en" TargetMode="Externa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va93.lv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neotalentway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denizli.afad.gov.tr/" TargetMode="Externa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linkedin.com/company/vet-ready-project" TargetMode="External"/><Relationship Id="rId11" Type="http://schemas.openxmlformats.org/officeDocument/2006/relationships/hyperlink" Target="https://www.youtube.com/@VET-READYEUProgram" TargetMode="External"/><Relationship Id="rId5" Type="http://schemas.openxmlformats.org/officeDocument/2006/relationships/hyperlink" Target="https://vetready.eu/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hyperlink" Target="https://www.facebook.com/profile.php?id=6157370779700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"/>
          <p:cNvSpPr txBox="1">
            <a:spLocks noGrp="1"/>
          </p:cNvSpPr>
          <p:nvPr>
            <p:ph type="title"/>
          </p:nvPr>
        </p:nvSpPr>
        <p:spPr>
          <a:xfrm>
            <a:off x="387347" y="161960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sz="3200" dirty="0"/>
              <a:t>5. EINING: VITUND OG VIÐBRÖGÐ VIÐ VATNSTENGDUM HAMFÖRUM</a:t>
            </a:r>
            <a:endParaRPr sz="3200" dirty="0"/>
          </a:p>
        </p:txBody>
      </p:sp>
      <p:sp>
        <p:nvSpPr>
          <p:cNvPr id="46" name="Google Shape;46;p1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6095998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2500" lnSpcReduction="20000"/>
          </a:bodyPr>
          <a:lstStyle/>
          <a:p>
            <a:r>
              <a:rPr lang="tr-TR" sz="4800" b="1" dirty="0" err="1"/>
              <a:t>Yfirlit</a:t>
            </a:r>
            <a:r>
              <a:rPr lang="tr-TR" sz="4800" b="1" dirty="0"/>
              <a:t> </a:t>
            </a:r>
            <a:r>
              <a:rPr lang="tr-TR" sz="4800" b="1" dirty="0" err="1"/>
              <a:t>yfir</a:t>
            </a:r>
            <a:r>
              <a:rPr lang="tr-TR" sz="4800" b="1" dirty="0"/>
              <a:t> </a:t>
            </a:r>
            <a:r>
              <a:rPr lang="tr-TR" sz="4800" b="1" dirty="0" err="1"/>
              <a:t>einingu</a:t>
            </a:r>
            <a:endParaRPr lang="tr-TR" sz="4800" b="1" dirty="0"/>
          </a:p>
          <a:p>
            <a:r>
              <a:rPr lang="tr-TR" sz="4800" dirty="0"/>
              <a:t> </a:t>
            </a:r>
            <a:r>
              <a:rPr lang="tr-TR" sz="4800" b="1" dirty="0" err="1"/>
              <a:t>Höfundur</a:t>
            </a:r>
            <a:r>
              <a:rPr lang="tr-TR" sz="4800" b="1" dirty="0"/>
              <a:t>: Denizli AFAD / VETREADY Project </a:t>
            </a:r>
            <a:r>
              <a:rPr lang="tr-TR" sz="4800" b="1" dirty="0" err="1"/>
              <a:t>Partnership</a:t>
            </a:r>
            <a:endParaRPr lang="tr-TR" sz="4800" dirty="0"/>
          </a:p>
        </p:txBody>
      </p:sp>
      <p:sp>
        <p:nvSpPr>
          <p:cNvPr id="47" name="Google Shape;47;p1"/>
          <p:cNvSpPr txBox="1"/>
          <p:nvPr/>
        </p:nvSpPr>
        <p:spPr>
          <a:xfrm>
            <a:off x="387348" y="5398936"/>
            <a:ext cx="588526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tr-TR" sz="1200" b="1" dirty="0" err="1"/>
              <a:t>Verkefnanúmer</a:t>
            </a:r>
            <a:r>
              <a:rPr lang="tr-TR" sz="1200" b="1" dirty="0"/>
              <a:t>: 2024-1-ES01-KA220-VET-000257287</a:t>
            </a:r>
            <a:endParaRPr lang="tr-TR" sz="1200" dirty="0"/>
          </a:p>
        </p:txBody>
      </p:sp>
      <p:sp>
        <p:nvSpPr>
          <p:cNvPr id="48" name="Google Shape;48;p1"/>
          <p:cNvSpPr/>
          <p:nvPr/>
        </p:nvSpPr>
        <p:spPr>
          <a:xfrm>
            <a:off x="387348" y="4811169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70AD5-DB97-B125-6062-091A8314E0A7}"/>
              </a:ext>
            </a:extLst>
          </p:cNvPr>
          <p:cNvSpPr txBox="1"/>
          <p:nvPr/>
        </p:nvSpPr>
        <p:spPr>
          <a:xfrm>
            <a:off x="3570262" y="5780782"/>
            <a:ext cx="50514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900" dirty="0" err="1"/>
              <a:t>Fjármagnað</a:t>
            </a:r>
            <a:r>
              <a:rPr lang="tr-TR" sz="900" dirty="0"/>
              <a:t> af </a:t>
            </a:r>
            <a:r>
              <a:rPr lang="tr-TR" sz="900" dirty="0" err="1"/>
              <a:t>Evrópusambandinu</a:t>
            </a:r>
            <a:r>
              <a:rPr lang="tr-TR" sz="900" dirty="0"/>
              <a:t>. </a:t>
            </a:r>
            <a:r>
              <a:rPr lang="tr-TR" sz="900" dirty="0" err="1"/>
              <a:t>Skoðanir</a:t>
            </a:r>
            <a:r>
              <a:rPr lang="tr-TR" sz="900" dirty="0"/>
              <a:t> </a:t>
            </a:r>
            <a:r>
              <a:rPr lang="tr-TR" sz="900" dirty="0" err="1"/>
              <a:t>og</a:t>
            </a:r>
            <a:r>
              <a:rPr lang="tr-TR" sz="900" dirty="0"/>
              <a:t> </a:t>
            </a:r>
            <a:r>
              <a:rPr lang="tr-TR" sz="900" dirty="0" err="1"/>
              <a:t>viðhorf</a:t>
            </a:r>
            <a:r>
              <a:rPr lang="tr-TR" sz="900" dirty="0"/>
              <a:t> sem </a:t>
            </a:r>
            <a:r>
              <a:rPr lang="tr-TR" sz="900" dirty="0" err="1"/>
              <a:t>fram</a:t>
            </a:r>
            <a:r>
              <a:rPr lang="tr-TR" sz="900" dirty="0"/>
              <a:t> koma </a:t>
            </a:r>
            <a:r>
              <a:rPr lang="tr-TR" sz="900" dirty="0" err="1"/>
              <a:t>eru</a:t>
            </a:r>
            <a:r>
              <a:rPr lang="tr-TR" sz="900" dirty="0"/>
              <a:t> </a:t>
            </a:r>
            <a:r>
              <a:rPr lang="tr-TR" sz="900" dirty="0" err="1"/>
              <a:t>eingöngu</a:t>
            </a:r>
            <a:r>
              <a:rPr lang="tr-TR" sz="900" dirty="0"/>
              <a:t> </a:t>
            </a:r>
            <a:r>
              <a:rPr lang="tr-TR" sz="900" dirty="0" err="1"/>
              <a:t>höfundar</a:t>
            </a:r>
            <a:r>
              <a:rPr lang="tr-TR" sz="900" dirty="0"/>
              <a:t>/</a:t>
            </a:r>
            <a:r>
              <a:rPr lang="tr-TR" sz="900" dirty="0" err="1"/>
              <a:t>höfunda</a:t>
            </a:r>
            <a:r>
              <a:rPr lang="tr-TR" sz="900" dirty="0"/>
              <a:t> </a:t>
            </a:r>
            <a:r>
              <a:rPr lang="tr-TR" sz="900" dirty="0" err="1"/>
              <a:t>og</a:t>
            </a:r>
            <a:r>
              <a:rPr lang="tr-TR" sz="900" dirty="0"/>
              <a:t> </a:t>
            </a:r>
            <a:r>
              <a:rPr lang="tr-TR" sz="900" dirty="0" err="1"/>
              <a:t>endurspegla</a:t>
            </a:r>
            <a:r>
              <a:rPr lang="tr-TR" sz="900" dirty="0"/>
              <a:t> </a:t>
            </a:r>
            <a:r>
              <a:rPr lang="tr-TR" sz="900" dirty="0" err="1"/>
              <a:t>ekki</a:t>
            </a:r>
            <a:r>
              <a:rPr lang="tr-TR" sz="900" dirty="0"/>
              <a:t> </a:t>
            </a:r>
            <a:r>
              <a:rPr lang="tr-TR" sz="900" dirty="0" err="1"/>
              <a:t>endilega</a:t>
            </a:r>
            <a:r>
              <a:rPr lang="tr-TR" sz="900" dirty="0"/>
              <a:t> </a:t>
            </a:r>
            <a:r>
              <a:rPr lang="tr-TR" sz="900" dirty="0" err="1"/>
              <a:t>skoðanir</a:t>
            </a:r>
            <a:r>
              <a:rPr lang="tr-TR" sz="900" dirty="0"/>
              <a:t> </a:t>
            </a:r>
            <a:r>
              <a:rPr lang="tr-TR" sz="900" dirty="0" err="1"/>
              <a:t>Evrópusambandsins</a:t>
            </a:r>
            <a:r>
              <a:rPr lang="tr-TR" sz="900" dirty="0"/>
              <a:t> </a:t>
            </a:r>
            <a:r>
              <a:rPr lang="tr-TR" sz="900" dirty="0" err="1"/>
              <a:t>eða</a:t>
            </a:r>
            <a:r>
              <a:rPr lang="tr-TR" sz="900" dirty="0"/>
              <a:t> </a:t>
            </a:r>
            <a:r>
              <a:rPr lang="tr-TR" sz="900" dirty="0" err="1"/>
              <a:t>Servicio</a:t>
            </a:r>
            <a:r>
              <a:rPr lang="tr-TR" sz="900" dirty="0"/>
              <a:t> </a:t>
            </a:r>
            <a:r>
              <a:rPr lang="tr-TR" sz="900" dirty="0" err="1"/>
              <a:t>Español</a:t>
            </a:r>
            <a:r>
              <a:rPr lang="tr-TR" sz="900" dirty="0"/>
              <a:t> para la </a:t>
            </a:r>
            <a:r>
              <a:rPr lang="tr-TR" sz="900" dirty="0" err="1"/>
              <a:t>Internacionalización</a:t>
            </a:r>
            <a:r>
              <a:rPr lang="tr-TR" sz="900" dirty="0"/>
              <a:t> de la </a:t>
            </a:r>
            <a:r>
              <a:rPr lang="tr-TR" sz="900" dirty="0" err="1"/>
              <a:t>Educación</a:t>
            </a:r>
            <a:r>
              <a:rPr lang="tr-TR" sz="900" dirty="0"/>
              <a:t> (SEPIE). </a:t>
            </a:r>
            <a:r>
              <a:rPr lang="tr-TR" sz="900" dirty="0" err="1"/>
              <a:t>Hvorki</a:t>
            </a:r>
            <a:r>
              <a:rPr lang="tr-TR" sz="900" dirty="0"/>
              <a:t> </a:t>
            </a:r>
            <a:r>
              <a:rPr lang="tr-TR" sz="900" dirty="0" err="1"/>
              <a:t>Evrópusambandið</a:t>
            </a:r>
            <a:r>
              <a:rPr lang="tr-TR" sz="900" dirty="0"/>
              <a:t> </a:t>
            </a:r>
            <a:r>
              <a:rPr lang="tr-TR" sz="900" dirty="0" err="1"/>
              <a:t>né</a:t>
            </a:r>
            <a:r>
              <a:rPr lang="tr-TR" sz="900" dirty="0"/>
              <a:t> </a:t>
            </a:r>
            <a:r>
              <a:rPr lang="tr-TR" sz="900" dirty="0" err="1"/>
              <a:t>veitingaraðilinn</a:t>
            </a:r>
            <a:r>
              <a:rPr lang="tr-TR" sz="900" dirty="0"/>
              <a:t> </a:t>
            </a:r>
            <a:r>
              <a:rPr lang="tr-TR" sz="900" dirty="0" err="1"/>
              <a:t>geta</a:t>
            </a:r>
            <a:r>
              <a:rPr lang="tr-TR" sz="900" dirty="0"/>
              <a:t> </a:t>
            </a:r>
            <a:r>
              <a:rPr lang="tr-TR" sz="900" dirty="0" err="1"/>
              <a:t>borið</a:t>
            </a:r>
            <a:r>
              <a:rPr lang="tr-TR" sz="900" dirty="0"/>
              <a:t> </a:t>
            </a:r>
            <a:r>
              <a:rPr lang="tr-TR" sz="900" dirty="0" err="1"/>
              <a:t>ábyrgð</a:t>
            </a:r>
            <a:r>
              <a:rPr lang="tr-TR" sz="900" dirty="0"/>
              <a:t> á </a:t>
            </a:r>
            <a:r>
              <a:rPr lang="tr-TR" sz="900" dirty="0" err="1"/>
              <a:t>þeim</a:t>
            </a:r>
            <a:r>
              <a:rPr lang="tr-TR" sz="900" dirty="0"/>
              <a:t>.</a:t>
            </a:r>
          </a:p>
          <a:p>
            <a:pPr>
              <a:buNone/>
            </a:pPr>
            <a:br>
              <a:rPr lang="en-US" dirty="0"/>
            </a:br>
            <a:endParaRPr lang="lv-LV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>
            <a:spLocks noGrp="1"/>
          </p:cNvSpPr>
          <p:nvPr>
            <p:ph type="title"/>
          </p:nvPr>
        </p:nvSpPr>
        <p:spPr>
          <a:xfrm>
            <a:off x="839787" y="238873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 dirty="0" err="1"/>
              <a:t>Stuðningur</a:t>
            </a:r>
            <a:r>
              <a:rPr lang="es-ES" sz="4400" dirty="0"/>
              <a:t> </a:t>
            </a:r>
            <a:r>
              <a:rPr lang="es-ES" sz="4400" dirty="0" err="1"/>
              <a:t>við</a:t>
            </a:r>
            <a:r>
              <a:rPr lang="es-ES" sz="4400" dirty="0"/>
              <a:t> </a:t>
            </a:r>
            <a:r>
              <a:rPr lang="es-ES" sz="4400" dirty="0" err="1"/>
              <a:t>kennara</a:t>
            </a:r>
            <a:endParaRPr lang="es-ES" sz="4400" dirty="0"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1"/>
          </p:nvPr>
        </p:nvSpPr>
        <p:spPr>
          <a:xfrm>
            <a:off x="554804" y="1428108"/>
            <a:ext cx="7284377" cy="4530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None/>
            </a:pPr>
            <a:r>
              <a:rPr lang="es-ES" sz="2400" b="1" dirty="0" err="1">
                <a:solidFill>
                  <a:srgbClr val="4892DC"/>
                </a:solidFill>
              </a:rPr>
              <a:t>Hverri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af</a:t>
            </a:r>
            <a:r>
              <a:rPr lang="es-ES" sz="2400" b="1" dirty="0">
                <a:solidFill>
                  <a:srgbClr val="4892DC"/>
                </a:solidFill>
              </a:rPr>
              <a:t> sex </a:t>
            </a:r>
            <a:r>
              <a:rPr lang="es-ES" sz="2400" b="1" dirty="0" err="1">
                <a:solidFill>
                  <a:srgbClr val="4892DC"/>
                </a:solidFill>
              </a:rPr>
              <a:t>þjálfunareiningunum</a:t>
            </a:r>
            <a:r>
              <a:rPr lang="es-ES" sz="2400" b="1" dirty="0">
                <a:solidFill>
                  <a:srgbClr val="4892DC"/>
                </a:solidFill>
              </a:rPr>
              <a:t> í </a:t>
            </a:r>
            <a:r>
              <a:rPr lang="es-ES" sz="2400" b="1" dirty="0" err="1">
                <a:solidFill>
                  <a:srgbClr val="4892DC"/>
                </a:solidFill>
              </a:rPr>
              <a:t>þessari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einingu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fylgir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sérstök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stuðningsskrá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fyrir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kennara</a:t>
            </a:r>
            <a:r>
              <a:rPr lang="es-ES" sz="2400" b="1" dirty="0">
                <a:solidFill>
                  <a:srgbClr val="4892DC"/>
                </a:solidFill>
              </a:rPr>
              <a:t>, </a:t>
            </a:r>
            <a:r>
              <a:rPr lang="es-ES" sz="2400" b="1" dirty="0" err="1">
                <a:solidFill>
                  <a:srgbClr val="4892DC"/>
                </a:solidFill>
              </a:rPr>
              <a:t>sem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inniheldur</a:t>
            </a:r>
            <a:r>
              <a:rPr lang="es-ES" sz="2400" b="1" dirty="0">
                <a:solidFill>
                  <a:srgbClr val="4892DC"/>
                </a:solidFill>
              </a:rPr>
              <a:t>:</a:t>
            </a:r>
          </a:p>
          <a:p>
            <a:pPr marL="571500" lvl="0" indent="-215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Font typeface="Arial"/>
              <a:buNone/>
            </a:pP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Tillögur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kennsluaðferðum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verkfærum</a:t>
            </a:r>
            <a:r>
              <a:rPr lang="es-ES" sz="2400" dirty="0"/>
              <a:t> </a:t>
            </a:r>
            <a:r>
              <a:rPr lang="es-ES" sz="2400" dirty="0" err="1"/>
              <a:t>sem</a:t>
            </a:r>
            <a:r>
              <a:rPr lang="es-ES" sz="2400" dirty="0"/>
              <a:t> </a:t>
            </a:r>
            <a:r>
              <a:rPr lang="es-ES" sz="2400" dirty="0" err="1"/>
              <a:t>eru</a:t>
            </a:r>
            <a:r>
              <a:rPr lang="es-ES" sz="2400" dirty="0"/>
              <a:t> </a:t>
            </a:r>
            <a:r>
              <a:rPr lang="es-ES" sz="2400" dirty="0" err="1"/>
              <a:t>sniðin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efni</a:t>
            </a:r>
            <a:r>
              <a:rPr lang="es-ES" sz="2400" dirty="0"/>
              <a:t> </a:t>
            </a:r>
            <a:r>
              <a:rPr lang="es-ES" sz="2400" dirty="0" err="1"/>
              <a:t>námskeiðsins</a:t>
            </a:r>
            <a:endParaRPr lang="es-ES" sz="240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Ráð</a:t>
            </a:r>
            <a:r>
              <a:rPr lang="es-ES" sz="2400" dirty="0"/>
              <a:t> </a:t>
            </a:r>
            <a:r>
              <a:rPr lang="es-ES" sz="2400" dirty="0" err="1"/>
              <a:t>til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virkja</a:t>
            </a:r>
            <a:r>
              <a:rPr lang="es-ES" sz="2400" dirty="0"/>
              <a:t> </a:t>
            </a:r>
            <a:r>
              <a:rPr lang="es-ES" sz="2400" dirty="0" err="1"/>
              <a:t>starfsmenntun</a:t>
            </a:r>
            <a:r>
              <a:rPr lang="es-ES" sz="2400" dirty="0"/>
              <a:t>, </a:t>
            </a:r>
            <a:r>
              <a:rPr lang="es-ES" sz="2400" dirty="0" err="1"/>
              <a:t>símenntun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aðra</a:t>
            </a:r>
            <a:r>
              <a:rPr lang="es-ES" sz="2400" dirty="0"/>
              <a:t> </a:t>
            </a:r>
            <a:r>
              <a:rPr lang="es-ES" sz="2400" dirty="0" err="1"/>
              <a:t>nemendur</a:t>
            </a:r>
            <a:r>
              <a:rPr lang="es-ES" sz="2400" dirty="0"/>
              <a:t> </a:t>
            </a:r>
            <a:r>
              <a:rPr lang="es-ES" sz="2400" dirty="0" err="1"/>
              <a:t>erlendis</a:t>
            </a:r>
            <a:endParaRPr lang="es-ES" sz="240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Aðlögunaraðferðir</a:t>
            </a:r>
            <a:r>
              <a:rPr lang="es-ES" sz="2400" dirty="0"/>
              <a:t> </a:t>
            </a:r>
            <a:r>
              <a:rPr lang="es-ES" sz="2400" dirty="0" err="1"/>
              <a:t>fyrir</a:t>
            </a:r>
            <a:r>
              <a:rPr lang="es-ES" sz="2400" dirty="0"/>
              <a:t> </a:t>
            </a:r>
            <a:r>
              <a:rPr lang="es-ES" sz="2400" dirty="0" err="1"/>
              <a:t>mismunandi</a:t>
            </a:r>
            <a:r>
              <a:rPr lang="es-ES" sz="2400" dirty="0"/>
              <a:t> </a:t>
            </a:r>
            <a:r>
              <a:rPr lang="es-ES" sz="2400" dirty="0" err="1"/>
              <a:t>kennsluform</a:t>
            </a:r>
            <a:r>
              <a:rPr lang="es-ES" sz="2400" dirty="0"/>
              <a:t> (í </a:t>
            </a:r>
            <a:r>
              <a:rPr lang="es-ES" sz="2400" dirty="0" err="1"/>
              <a:t>eigin</a:t>
            </a:r>
            <a:r>
              <a:rPr lang="es-ES" sz="2400" dirty="0"/>
              <a:t> </a:t>
            </a:r>
            <a:r>
              <a:rPr lang="es-ES" sz="2400" dirty="0" err="1"/>
              <a:t>persónu</a:t>
            </a:r>
            <a:r>
              <a:rPr lang="es-ES" sz="2400" dirty="0"/>
              <a:t>, á </a:t>
            </a:r>
            <a:r>
              <a:rPr lang="es-ES" sz="2400" dirty="0" err="1"/>
              <a:t>netinu</a:t>
            </a:r>
            <a:r>
              <a:rPr lang="es-ES" sz="2400" dirty="0"/>
              <a:t>, </a:t>
            </a:r>
            <a:r>
              <a:rPr lang="es-ES" sz="2400" dirty="0" err="1"/>
              <a:t>blandað</a:t>
            </a:r>
            <a:r>
              <a:rPr lang="es-ES" sz="2400" dirty="0"/>
              <a:t>)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skipulagningu</a:t>
            </a:r>
            <a:r>
              <a:rPr lang="es-ES" sz="2400" dirty="0"/>
              <a:t> </a:t>
            </a:r>
            <a:r>
              <a:rPr lang="es-ES" sz="2400" dirty="0" err="1"/>
              <a:t>verkefna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samantektarmiða</a:t>
            </a:r>
            <a:endParaRPr lang="es-ES" sz="2400"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færniþróun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mat</a:t>
            </a:r>
            <a:r>
              <a:rPr lang="es-ES" sz="2400" dirty="0"/>
              <a:t> á ESCO</a:t>
            </a:r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Viðbótarefni</a:t>
            </a:r>
            <a:r>
              <a:rPr lang="es-ES" sz="2400" dirty="0"/>
              <a:t> </a:t>
            </a:r>
            <a:r>
              <a:rPr lang="es-ES" sz="2400" dirty="0" err="1"/>
              <a:t>tengt</a:t>
            </a:r>
            <a:r>
              <a:rPr lang="es-ES" sz="2400" dirty="0"/>
              <a:t> </a:t>
            </a:r>
            <a:r>
              <a:rPr lang="es-ES" sz="2400" dirty="0" err="1"/>
              <a:t>efninu</a:t>
            </a:r>
            <a:r>
              <a:rPr lang="es-ES" sz="2400" dirty="0"/>
              <a:t>, </a:t>
            </a:r>
            <a:r>
              <a:rPr lang="es-ES" sz="2400" dirty="0" err="1"/>
              <a:t>þar</a:t>
            </a:r>
            <a:r>
              <a:rPr lang="es-ES" sz="2400" dirty="0"/>
              <a:t> á </a:t>
            </a:r>
            <a:r>
              <a:rPr lang="es-ES" sz="2400" dirty="0" err="1"/>
              <a:t>meðal</a:t>
            </a:r>
            <a:r>
              <a:rPr lang="es-ES" sz="2400" dirty="0"/>
              <a:t> </a:t>
            </a:r>
            <a:r>
              <a:rPr lang="es-ES" sz="2400" dirty="0" err="1"/>
              <a:t>ráðlagður</a:t>
            </a:r>
            <a:r>
              <a:rPr lang="es-ES" sz="2400" dirty="0"/>
              <a:t> </a:t>
            </a:r>
            <a:r>
              <a:rPr lang="es-ES" sz="2400" dirty="0" err="1"/>
              <a:t>lestur</a:t>
            </a:r>
            <a:r>
              <a:rPr lang="es-ES" sz="2400" dirty="0"/>
              <a:t>, </a:t>
            </a:r>
            <a:r>
              <a:rPr lang="es-ES" sz="2400" dirty="0" err="1"/>
              <a:t>útskýringarmyndbönd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sjónræn</a:t>
            </a:r>
            <a:r>
              <a:rPr lang="es-ES" sz="2400" dirty="0"/>
              <a:t> </a:t>
            </a:r>
            <a:r>
              <a:rPr lang="es-ES" sz="2400" dirty="0" err="1"/>
              <a:t>hjálpargögn</a:t>
            </a:r>
            <a:endParaRPr sz="2400" b="1" dirty="0">
              <a:solidFill>
                <a:srgbClr val="4892D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9666778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sz="4400" dirty="0"/>
              <a:t>SAMSTARF</a:t>
            </a:r>
          </a:p>
        </p:txBody>
      </p:sp>
      <p:sp>
        <p:nvSpPr>
          <p:cNvPr id="109" name="Google Shape;109;p7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3"/>
              </a:rPr>
              <a:t>https://ied.eu/</a:t>
            </a:r>
            <a:r>
              <a:rPr lang="es-ES"/>
              <a:t> </a:t>
            </a:r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4"/>
              </a:rPr>
              <a:t>https://denizli.afad.gov.tr/</a:t>
            </a:r>
            <a:r>
              <a:rPr lang="es-ES"/>
              <a:t> </a:t>
            </a:r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5"/>
              </a:rPr>
              <a:t>https://neotalentway.com/</a:t>
            </a:r>
            <a:r>
              <a:rPr lang="es-ES"/>
              <a:t> </a:t>
            </a:r>
            <a:endParaRPr/>
          </a:p>
        </p:txBody>
      </p:sp>
      <p:sp>
        <p:nvSpPr>
          <p:cNvPr id="112" name="Google Shape;112;p7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6"/>
              </a:rPr>
              <a:t>https://www.eva93.lv/</a:t>
            </a:r>
            <a:r>
              <a:rPr lang="es-ES"/>
              <a:t> </a:t>
            </a:r>
            <a:endParaRPr/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7"/>
              </a:rPr>
              <a:t>https://ngo-nfe4y.com.ua/en</a:t>
            </a:r>
            <a:r>
              <a:rPr lang="es-ES"/>
              <a:t> </a:t>
            </a:r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8"/>
              </a:rPr>
              <a:t>https://vonhope.is/</a:t>
            </a:r>
            <a:r>
              <a:rPr lang="es-ES"/>
              <a:t> </a:t>
            </a:r>
            <a:endParaRPr/>
          </a:p>
        </p:txBody>
      </p:sp>
      <p:pic>
        <p:nvPicPr>
          <p:cNvPr id="115" name="Google Shape;115;p7" descr="A blue and red text on a black background&#10;&#10;AI-generated content may be incorrect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142736" y="1652404"/>
            <a:ext cx="1709620" cy="1464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518" y="4661446"/>
            <a:ext cx="2011680" cy="57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 descr="A red and blue logo&#10;&#10;AI-generated content may be incorrect.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435800" y="1959048"/>
            <a:ext cx="1246334" cy="101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7" descr="A logo of a sailboat&#10;&#10;AI-generated content may be incorrect.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485303" y="1890196"/>
            <a:ext cx="1145434" cy="1093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433777" y="4474402"/>
            <a:ext cx="2796363" cy="88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436542" y="4649682"/>
            <a:ext cx="2866369" cy="88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1167996" y="62489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dirty="0" err="1"/>
              <a:t>Skemmtu</a:t>
            </a:r>
            <a:r>
              <a:rPr lang="es-ES" dirty="0"/>
              <a:t> </a:t>
            </a:r>
            <a:r>
              <a:rPr lang="es-ES" dirty="0" err="1"/>
              <a:t>þér</a:t>
            </a:r>
            <a:r>
              <a:rPr lang="es-ES" dirty="0"/>
              <a:t> </a:t>
            </a:r>
            <a:r>
              <a:rPr lang="es-ES" dirty="0" err="1"/>
              <a:t>með</a:t>
            </a:r>
            <a:r>
              <a:rPr lang="es-ES" dirty="0"/>
              <a:t> VET-READY </a:t>
            </a:r>
            <a:r>
              <a:rPr lang="es-ES" dirty="0" err="1"/>
              <a:t>einingunni</a:t>
            </a:r>
            <a:r>
              <a:rPr lang="es-ES" dirty="0"/>
              <a:t> 5!</a:t>
            </a:r>
          </a:p>
        </p:txBody>
      </p:sp>
      <p:sp>
        <p:nvSpPr>
          <p:cNvPr id="126" name="Google Shape;126;p8"/>
          <p:cNvSpPr txBox="1"/>
          <p:nvPr/>
        </p:nvSpPr>
        <p:spPr>
          <a:xfrm>
            <a:off x="5094526" y="2911372"/>
            <a:ext cx="2002949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Arial"/>
              <a:buNone/>
            </a:pPr>
            <a:r>
              <a:rPr lang="es-ES" sz="2000" b="1" i="0" u="none" strike="noStrike" cap="none" dirty="0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FYLGJU OKKUR</a:t>
            </a:r>
          </a:p>
        </p:txBody>
      </p:sp>
      <p:pic>
        <p:nvPicPr>
          <p:cNvPr id="127" name="Google Shape;127;p8" descr="A black background with whit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1508" y="5952117"/>
            <a:ext cx="2631004" cy="58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7996" y="5952117"/>
            <a:ext cx="2466975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8"/>
          <p:cNvSpPr txBox="1"/>
          <p:nvPr/>
        </p:nvSpPr>
        <p:spPr>
          <a:xfrm>
            <a:off x="4440998" y="4586309"/>
            <a:ext cx="3310003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i="0" u="sng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https://vetready.eu/</a:t>
            </a:r>
            <a:r>
              <a:rPr lang="es-ES" sz="2000" b="1" i="0" u="none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2000" b="1" i="0" u="none" strike="noStrike" cap="none">
              <a:solidFill>
                <a:srgbClr val="F2F2F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30" name="Google Shape;130;p8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96000" y="3702378"/>
            <a:ext cx="458703" cy="45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17522" y="3695180"/>
            <a:ext cx="471986" cy="471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8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963839" y="3710538"/>
            <a:ext cx="447191" cy="44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8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661195" y="3705258"/>
            <a:ext cx="453390" cy="453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Markmið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einingarinnar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2"/>
          </p:nvPr>
        </p:nvSpPr>
        <p:spPr>
          <a:xfrm>
            <a:off x="839788" y="2060358"/>
            <a:ext cx="10515600" cy="28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r>
              <a:rPr lang="is-IS" dirty="0"/>
              <a:t>Þessi eining miðar að því að undirbúa einstaklinga með nauðsynlegum skilningi, verklegum hæfni og sjálfstrausti sem þarf til að takast á við vatnstengdar hættur og bregðast á skilvirkan hátt við í umhverfi sem verður fyrir áhrifum af flóðum, sterkum strauma eða öðrum vatnshættu. Þátttakendur munu kanna hvernig á að þekkja snemma viðvörunarmerki, skipuleggja og skipuleggja öryggisráðstafanir, taka skynsamlegar ákvarðanir í streituvaldandi aðstæðum og bregðast hratt við þegar upp koma vatnsneyðarástand. Með því að sameina verklegar viðbragðsaðferðir við ítarlega þekkingu á hegðun vatns og viðbúnaði við hamförum gerir þessi eining nemendum kleift að vernda sjálfa sig og aðra á meðan þeir starfa af öryggi og ábyrgt í krefjandi umhverfi sem verða fyrir áhrifum vatns.</a:t>
            </a:r>
          </a:p>
          <a:p>
            <a:pPr marL="5080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 dirty="0" err="1">
                <a:solidFill>
                  <a:srgbClr val="FF0000"/>
                </a:solidFill>
              </a:rPr>
              <a:t>Af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hverju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þessi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skiptir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máli</a:t>
            </a:r>
            <a:endParaRPr dirty="0"/>
          </a:p>
        </p:txBody>
      </p:sp>
      <p:sp>
        <p:nvSpPr>
          <p:cNvPr id="60" name="Google Shape;60;p18"/>
          <p:cNvSpPr txBox="1">
            <a:spLocks noGrp="1"/>
          </p:cNvSpPr>
          <p:nvPr>
            <p:ph type="body" idx="2"/>
          </p:nvPr>
        </p:nvSpPr>
        <p:spPr>
          <a:xfrm>
            <a:off x="839788" y="1643866"/>
            <a:ext cx="10515600" cy="432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Vatnsumhverfi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—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eins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stöðuvötn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strandlengjur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flóðasvæði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—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bjóða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upp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mikilvægar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auðlindir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tækifæri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afþreyingar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en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þeim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fylgja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einnig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veruleg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áhætta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hraðbreytileg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hætta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Skyndileg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flóð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sterkir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straumar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úrhellisrigning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neyðarástand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geta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magnast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hratt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breytt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hversdagslegum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aðstæðum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lífshættulega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atburði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viðbúinn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getur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skipt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sköpum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milli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öryggis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alvarlegs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skaða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slíkum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aðstæðum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Þessi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eining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veitir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þátttakendum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hagnýta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þekkingu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nauðsynlega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sjálfstraust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meta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vatnstengdar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hættur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taka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hraðar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upplýstar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ákvarðanir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bregðast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áhrifaríkan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hátt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neyðartilfellum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sem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tengjast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Með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því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læra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viðbragðstækni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aðferðir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vitundarvakningu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um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hamfarir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viðeigandi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öryggisáætlun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er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einstaklingum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gert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kleift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vernda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sjálfa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sig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hreyfa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sig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öruggan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hátt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hættulegu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vatnsumhverfi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viðhalda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getu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sinni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jafnvel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krefjandi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ófyrirsjáanlegar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aðstæður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Skilningur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þessum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meginreglum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er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grunnurinn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því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verða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seigur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ábyrgur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undirbúinn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viðbragðsaðili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vatnstengdum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neyðaraðstæðum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Uppbygging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einingarinnar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66" name="Google Shape;66;p19"/>
          <p:cNvSpPr txBox="1">
            <a:spLocks noGrp="1"/>
          </p:cNvSpPr>
          <p:nvPr>
            <p:ph type="body" idx="2"/>
          </p:nvPr>
        </p:nvSpPr>
        <p:spPr>
          <a:xfrm>
            <a:off x="839788" y="1695236"/>
            <a:ext cx="10515600" cy="4212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50800" indent="0">
              <a:buNone/>
            </a:pPr>
            <a:r>
              <a:rPr lang="tr-TR" sz="4000" b="1" dirty="0" err="1"/>
              <a:t>Þjálfunareining</a:t>
            </a:r>
            <a:r>
              <a:rPr lang="tr-TR" sz="4000" b="1" dirty="0"/>
              <a:t> 25 – </a:t>
            </a:r>
            <a:r>
              <a:rPr lang="tr-TR" sz="4000" b="1" dirty="0" err="1"/>
              <a:t>Skilningur</a:t>
            </a:r>
            <a:r>
              <a:rPr lang="tr-TR" sz="4000" b="1" dirty="0"/>
              <a:t> á </a:t>
            </a:r>
            <a:r>
              <a:rPr lang="tr-TR" sz="4000" b="1" dirty="0" err="1"/>
              <a:t>áhættu</a:t>
            </a:r>
            <a:r>
              <a:rPr lang="tr-TR" sz="4000" b="1" dirty="0"/>
              <a:t> </a:t>
            </a:r>
            <a:r>
              <a:rPr lang="tr-TR" sz="4000" b="1" dirty="0" err="1"/>
              <a:t>vegna</a:t>
            </a:r>
            <a:r>
              <a:rPr lang="tr-TR" sz="4000" b="1" dirty="0"/>
              <a:t> </a:t>
            </a:r>
            <a:r>
              <a:rPr lang="tr-TR" sz="4000" b="1" dirty="0" err="1"/>
              <a:t>vatnstengdra</a:t>
            </a:r>
            <a:r>
              <a:rPr lang="tr-TR" sz="4000" b="1" dirty="0"/>
              <a:t> </a:t>
            </a:r>
            <a:r>
              <a:rPr lang="tr-TR" sz="4000" b="1" dirty="0" err="1"/>
              <a:t>hamfara</a:t>
            </a:r>
            <a:r>
              <a:rPr lang="tr-TR" sz="4000" dirty="0"/>
              <a:t> </a:t>
            </a:r>
            <a:r>
              <a:rPr lang="tr-TR" sz="4000" b="1" dirty="0" err="1"/>
              <a:t>Þjálfunareining</a:t>
            </a:r>
            <a:r>
              <a:rPr lang="tr-TR" sz="4000" b="1" dirty="0"/>
              <a:t> 26 – </a:t>
            </a:r>
            <a:r>
              <a:rPr lang="tr-TR" sz="4000" b="1" dirty="0" err="1"/>
              <a:t>Afsönnun</a:t>
            </a:r>
            <a:r>
              <a:rPr lang="tr-TR" sz="4000" b="1" dirty="0"/>
              <a:t> </a:t>
            </a:r>
            <a:r>
              <a:rPr lang="tr-TR" sz="4000" b="1" dirty="0" err="1"/>
              <a:t>mýta</a:t>
            </a:r>
            <a:r>
              <a:rPr lang="tr-TR" sz="4000" b="1" dirty="0"/>
              <a:t> </a:t>
            </a:r>
            <a:r>
              <a:rPr lang="tr-TR" sz="4000" b="1" dirty="0" err="1"/>
              <a:t>og</a:t>
            </a:r>
            <a:r>
              <a:rPr lang="tr-TR" sz="4000" b="1" dirty="0"/>
              <a:t> </a:t>
            </a:r>
            <a:r>
              <a:rPr lang="tr-TR" sz="4000" b="1" dirty="0" err="1"/>
              <a:t>rangupplýsinga</a:t>
            </a:r>
            <a:r>
              <a:rPr lang="tr-TR" sz="4000" b="1" dirty="0"/>
              <a:t> um </a:t>
            </a:r>
            <a:r>
              <a:rPr lang="tr-TR" sz="4000" b="1" dirty="0" err="1"/>
              <a:t>vatnstengdar</a:t>
            </a:r>
            <a:r>
              <a:rPr lang="tr-TR" sz="4000" b="1" dirty="0"/>
              <a:t> </a:t>
            </a:r>
            <a:r>
              <a:rPr lang="tr-TR" sz="4000" b="1" dirty="0" err="1"/>
              <a:t>hamfarir</a:t>
            </a:r>
            <a:r>
              <a:rPr lang="tr-TR" sz="4000" dirty="0"/>
              <a:t> </a:t>
            </a:r>
          </a:p>
          <a:p>
            <a:pPr marL="50800" indent="0">
              <a:buNone/>
            </a:pPr>
            <a:r>
              <a:rPr lang="tr-TR" sz="4000" b="1" dirty="0" err="1"/>
              <a:t>Þjálfunareining</a:t>
            </a:r>
            <a:r>
              <a:rPr lang="tr-TR" sz="4000" b="1" dirty="0"/>
              <a:t> 27 – </a:t>
            </a:r>
            <a:r>
              <a:rPr lang="tr-TR" sz="4000" b="1" dirty="0" err="1"/>
              <a:t>Snemmbúin</a:t>
            </a:r>
            <a:r>
              <a:rPr lang="tr-TR" sz="4000" b="1" dirty="0"/>
              <a:t> </a:t>
            </a:r>
            <a:r>
              <a:rPr lang="tr-TR" sz="4000" b="1" dirty="0" err="1"/>
              <a:t>viðvörunarkerfi</a:t>
            </a:r>
            <a:r>
              <a:rPr lang="tr-TR" sz="4000" b="1" dirty="0"/>
              <a:t> </a:t>
            </a:r>
            <a:r>
              <a:rPr lang="tr-TR" sz="4000" b="1" dirty="0" err="1"/>
              <a:t>fyrir</a:t>
            </a:r>
            <a:r>
              <a:rPr lang="tr-TR" sz="4000" b="1" dirty="0"/>
              <a:t> </a:t>
            </a:r>
            <a:r>
              <a:rPr lang="tr-TR" sz="4000" b="1" dirty="0" err="1"/>
              <a:t>vatnstengda</a:t>
            </a:r>
            <a:r>
              <a:rPr lang="tr-TR" sz="4000" b="1" dirty="0"/>
              <a:t> </a:t>
            </a:r>
            <a:r>
              <a:rPr lang="tr-TR" sz="4000" b="1" dirty="0" err="1"/>
              <a:t>hættu</a:t>
            </a:r>
            <a:r>
              <a:rPr lang="tr-TR" sz="4000" dirty="0"/>
              <a:t> </a:t>
            </a:r>
            <a:r>
              <a:rPr lang="tr-TR" sz="4000" b="1" dirty="0" err="1"/>
              <a:t>Þjálfunareining</a:t>
            </a:r>
            <a:r>
              <a:rPr lang="tr-TR" sz="4000" b="1" dirty="0"/>
              <a:t> 28 – </a:t>
            </a:r>
            <a:r>
              <a:rPr lang="tr-TR" sz="4000" b="1" dirty="0" err="1"/>
              <a:t>Nauðsynleg</a:t>
            </a:r>
            <a:r>
              <a:rPr lang="tr-TR" sz="4000" b="1" dirty="0"/>
              <a:t> </a:t>
            </a:r>
            <a:r>
              <a:rPr lang="tr-TR" sz="4000" b="1" dirty="0" err="1"/>
              <a:t>lífsbjargandi</a:t>
            </a:r>
            <a:r>
              <a:rPr lang="tr-TR" sz="4000" b="1" dirty="0"/>
              <a:t> </a:t>
            </a:r>
            <a:r>
              <a:rPr lang="tr-TR" sz="4000" b="1" dirty="0" err="1"/>
              <a:t>færni</a:t>
            </a:r>
            <a:r>
              <a:rPr lang="tr-TR" sz="4000" b="1" dirty="0"/>
              <a:t> </a:t>
            </a:r>
            <a:r>
              <a:rPr lang="tr-TR" sz="4000" b="1" dirty="0" err="1"/>
              <a:t>fyrir</a:t>
            </a:r>
            <a:r>
              <a:rPr lang="tr-TR" sz="4000" b="1" dirty="0"/>
              <a:t> </a:t>
            </a:r>
            <a:r>
              <a:rPr lang="tr-TR" sz="4000" b="1" dirty="0" err="1"/>
              <a:t>vatnstengdar</a:t>
            </a:r>
            <a:r>
              <a:rPr lang="tr-TR" sz="4000" b="1" dirty="0"/>
              <a:t> </a:t>
            </a:r>
            <a:r>
              <a:rPr lang="tr-TR" sz="4000" b="1" dirty="0" err="1"/>
              <a:t>hamfarir</a:t>
            </a:r>
            <a:r>
              <a:rPr lang="tr-TR" sz="4000" dirty="0"/>
              <a:t> </a:t>
            </a:r>
          </a:p>
          <a:p>
            <a:pPr marL="50800" indent="0">
              <a:buNone/>
            </a:pPr>
            <a:r>
              <a:rPr lang="tr-TR" sz="4000" b="1" dirty="0" err="1"/>
              <a:t>Þjálfunareining</a:t>
            </a:r>
            <a:r>
              <a:rPr lang="tr-TR" sz="4000" b="1" dirty="0"/>
              <a:t> 29 – </a:t>
            </a:r>
            <a:r>
              <a:rPr lang="tr-TR" sz="4000" b="1" dirty="0" err="1"/>
              <a:t>Skilningur</a:t>
            </a:r>
            <a:r>
              <a:rPr lang="tr-TR" sz="4000" b="1" dirty="0"/>
              <a:t> á </a:t>
            </a:r>
            <a:r>
              <a:rPr lang="tr-TR" sz="4000" b="1" dirty="0" err="1"/>
              <a:t>sálfræði</a:t>
            </a:r>
            <a:r>
              <a:rPr lang="tr-TR" sz="4000" b="1" dirty="0"/>
              <a:t> </a:t>
            </a:r>
            <a:r>
              <a:rPr lang="tr-TR" sz="4000" b="1" dirty="0" err="1"/>
              <a:t>fórnarlamba</a:t>
            </a:r>
            <a:r>
              <a:rPr lang="tr-TR" sz="4000" b="1" dirty="0"/>
              <a:t> </a:t>
            </a:r>
            <a:r>
              <a:rPr lang="tr-TR" sz="4000" b="1" dirty="0" err="1"/>
              <a:t>hamfara</a:t>
            </a:r>
            <a:r>
              <a:rPr lang="tr-TR" sz="4000" b="1" dirty="0"/>
              <a:t> í </a:t>
            </a:r>
            <a:r>
              <a:rPr lang="tr-TR" sz="4000" b="1" dirty="0" err="1"/>
              <a:t>vatnstengdu</a:t>
            </a:r>
            <a:r>
              <a:rPr lang="tr-TR" sz="4000" b="1" dirty="0"/>
              <a:t> </a:t>
            </a:r>
            <a:r>
              <a:rPr lang="tr-TR" sz="4000" b="1" dirty="0" err="1"/>
              <a:t>umhverfi</a:t>
            </a:r>
            <a:r>
              <a:rPr lang="tr-TR" sz="4000" dirty="0"/>
              <a:t> </a:t>
            </a:r>
          </a:p>
          <a:p>
            <a:pPr marL="50800" indent="0">
              <a:buNone/>
            </a:pPr>
            <a:r>
              <a:rPr lang="tr-TR" sz="4000" b="1" dirty="0" err="1"/>
              <a:t>Þjálfunareining</a:t>
            </a:r>
            <a:r>
              <a:rPr lang="tr-TR" sz="4000" b="1" dirty="0"/>
              <a:t> 30 – </a:t>
            </a:r>
            <a:r>
              <a:rPr lang="tr-TR" sz="4000" b="1" dirty="0" err="1"/>
              <a:t>Sjálfsbjargarfærni</a:t>
            </a:r>
            <a:r>
              <a:rPr lang="tr-TR" sz="4000" b="1" dirty="0"/>
              <a:t> í </a:t>
            </a:r>
            <a:r>
              <a:rPr lang="tr-TR" sz="4000" b="1" dirty="0" err="1"/>
              <a:t>vatnstengdum</a:t>
            </a:r>
            <a:r>
              <a:rPr lang="tr-TR" sz="4000" b="1" dirty="0"/>
              <a:t> </a:t>
            </a:r>
            <a:r>
              <a:rPr lang="tr-TR" sz="4000" b="1" dirty="0" err="1"/>
              <a:t>hamfaraaðstæðum</a:t>
            </a:r>
            <a:endParaRPr lang="tr-TR" sz="4000" dirty="0"/>
          </a:p>
          <a:p>
            <a:r>
              <a:rPr lang="tr-TR" sz="4000" b="1" dirty="0" err="1"/>
              <a:t>Gert</a:t>
            </a:r>
            <a:r>
              <a:rPr lang="tr-TR" sz="4000" b="1" dirty="0"/>
              <a:t> er </a:t>
            </a:r>
            <a:r>
              <a:rPr lang="tr-TR" sz="4000" b="1" dirty="0" err="1"/>
              <a:t>ráð</a:t>
            </a:r>
            <a:r>
              <a:rPr lang="tr-TR" sz="4000" b="1" dirty="0"/>
              <a:t> </a:t>
            </a:r>
            <a:r>
              <a:rPr lang="tr-TR" sz="4000" b="1" dirty="0" err="1"/>
              <a:t>fyrir</a:t>
            </a:r>
            <a:r>
              <a:rPr lang="tr-TR" sz="4000" b="1" dirty="0"/>
              <a:t> </a:t>
            </a:r>
            <a:r>
              <a:rPr lang="tr-TR" sz="4000" b="1" dirty="0" err="1"/>
              <a:t>að</a:t>
            </a:r>
            <a:r>
              <a:rPr lang="tr-TR" sz="4000" b="1" dirty="0"/>
              <a:t> </a:t>
            </a:r>
            <a:r>
              <a:rPr lang="tr-TR" sz="4000" b="1" dirty="0" err="1"/>
              <a:t>þjálfunareiningunum</a:t>
            </a:r>
            <a:r>
              <a:rPr lang="tr-TR" sz="4000" b="1" dirty="0"/>
              <a:t> </a:t>
            </a:r>
            <a:r>
              <a:rPr lang="tr-TR" sz="4000" b="1" dirty="0" err="1"/>
              <a:t>sé</a:t>
            </a:r>
            <a:r>
              <a:rPr lang="tr-TR" sz="4000" b="1" dirty="0"/>
              <a:t> </a:t>
            </a:r>
            <a:r>
              <a:rPr lang="tr-TR" sz="4000" b="1" dirty="0" err="1"/>
              <a:t>lokið</a:t>
            </a:r>
            <a:r>
              <a:rPr lang="tr-TR" sz="4000" b="1" dirty="0"/>
              <a:t> í </a:t>
            </a:r>
            <a:r>
              <a:rPr lang="tr-TR" sz="4000" b="1" dirty="0" err="1"/>
              <a:t>þeirri</a:t>
            </a:r>
            <a:r>
              <a:rPr lang="tr-TR" sz="4000" b="1" dirty="0"/>
              <a:t> </a:t>
            </a:r>
            <a:r>
              <a:rPr lang="tr-TR" sz="4000" b="1" dirty="0" err="1"/>
              <a:t>röð</a:t>
            </a:r>
            <a:r>
              <a:rPr lang="tr-TR" sz="4000" b="1" dirty="0"/>
              <a:t> sem </a:t>
            </a:r>
            <a:r>
              <a:rPr lang="tr-TR" sz="4000" b="1" dirty="0" err="1"/>
              <a:t>þær</a:t>
            </a:r>
            <a:r>
              <a:rPr lang="tr-TR" sz="4000" b="1" dirty="0"/>
              <a:t> </a:t>
            </a:r>
            <a:r>
              <a:rPr lang="tr-TR" sz="4000" b="1" dirty="0" err="1"/>
              <a:t>birtast</a:t>
            </a:r>
            <a:r>
              <a:rPr lang="tr-TR" sz="4000" b="1" dirty="0"/>
              <a:t>.</a:t>
            </a:r>
            <a:r>
              <a:rPr lang="tr-TR" sz="4000" dirty="0"/>
              <a:t> </a:t>
            </a:r>
            <a:r>
              <a:rPr lang="tr-TR" sz="4000" b="1" dirty="0" err="1"/>
              <a:t>Hver</a:t>
            </a:r>
            <a:r>
              <a:rPr lang="tr-TR" sz="4000" b="1" dirty="0"/>
              <a:t> </a:t>
            </a:r>
            <a:r>
              <a:rPr lang="tr-TR" sz="4000" b="1" dirty="0" err="1"/>
              <a:t>eining</a:t>
            </a:r>
            <a:r>
              <a:rPr lang="tr-TR" sz="4000" b="1" dirty="0"/>
              <a:t> </a:t>
            </a:r>
            <a:r>
              <a:rPr lang="tr-TR" sz="4000" b="1" dirty="0" err="1"/>
              <a:t>sameinar</a:t>
            </a:r>
            <a:r>
              <a:rPr lang="tr-TR" sz="4000" b="1" dirty="0"/>
              <a:t> </a:t>
            </a:r>
            <a:r>
              <a:rPr lang="tr-TR" sz="4000" b="1" dirty="0" err="1"/>
              <a:t>nauðsynlegt</a:t>
            </a:r>
            <a:r>
              <a:rPr lang="tr-TR" sz="4000" b="1" dirty="0"/>
              <a:t> </a:t>
            </a:r>
            <a:r>
              <a:rPr lang="tr-TR" sz="4000" b="1" dirty="0" err="1"/>
              <a:t>fræðilegt</a:t>
            </a:r>
            <a:r>
              <a:rPr lang="tr-TR" sz="4000" b="1" dirty="0"/>
              <a:t> </a:t>
            </a:r>
            <a:r>
              <a:rPr lang="tr-TR" sz="4000" b="1" dirty="0" err="1"/>
              <a:t>efni</a:t>
            </a:r>
            <a:r>
              <a:rPr lang="tr-TR" sz="4000" b="1" dirty="0"/>
              <a:t> </a:t>
            </a:r>
            <a:r>
              <a:rPr lang="tr-TR" sz="4000" b="1" dirty="0" err="1"/>
              <a:t>og</a:t>
            </a:r>
            <a:r>
              <a:rPr lang="tr-TR" sz="4000" b="1" dirty="0"/>
              <a:t> </a:t>
            </a:r>
            <a:r>
              <a:rPr lang="tr-TR" sz="4000" b="1" dirty="0" err="1"/>
              <a:t>hagnýta</a:t>
            </a:r>
            <a:r>
              <a:rPr lang="tr-TR" sz="4000" b="1" dirty="0"/>
              <a:t> </a:t>
            </a:r>
            <a:r>
              <a:rPr lang="tr-TR" sz="4000" b="1" dirty="0" err="1"/>
              <a:t>námsþætti</a:t>
            </a:r>
            <a:r>
              <a:rPr lang="tr-TR" sz="4000" b="1" dirty="0"/>
              <a:t>.</a:t>
            </a:r>
            <a:r>
              <a:rPr lang="tr-TR" sz="4000" dirty="0"/>
              <a:t> </a:t>
            </a:r>
            <a:r>
              <a:rPr lang="tr-TR" sz="4000" b="1" dirty="0" err="1"/>
              <a:t>Fræðilegt</a:t>
            </a:r>
            <a:r>
              <a:rPr lang="tr-TR" sz="4000" b="1" dirty="0"/>
              <a:t> </a:t>
            </a:r>
            <a:r>
              <a:rPr lang="tr-TR" sz="4000" b="1" dirty="0" err="1"/>
              <a:t>efni</a:t>
            </a:r>
            <a:r>
              <a:rPr lang="tr-TR" sz="4000" b="1" dirty="0"/>
              <a:t> er </a:t>
            </a:r>
            <a:r>
              <a:rPr lang="tr-TR" sz="4000" b="1" dirty="0" err="1"/>
              <a:t>miðlað</a:t>
            </a:r>
            <a:r>
              <a:rPr lang="tr-TR" sz="4000" b="1" dirty="0"/>
              <a:t> </a:t>
            </a:r>
            <a:r>
              <a:rPr lang="tr-TR" sz="4000" b="1" dirty="0" err="1"/>
              <a:t>með</a:t>
            </a:r>
            <a:r>
              <a:rPr lang="tr-TR" sz="4000" b="1" dirty="0"/>
              <a:t> </a:t>
            </a:r>
            <a:r>
              <a:rPr lang="tr-TR" sz="4000" b="1" dirty="0" err="1"/>
              <a:t>blöndu</a:t>
            </a:r>
            <a:r>
              <a:rPr lang="tr-TR" sz="4000" b="1" dirty="0"/>
              <a:t> af </a:t>
            </a:r>
            <a:r>
              <a:rPr lang="tr-TR" sz="4000" b="1" dirty="0" err="1"/>
              <a:t>texta</a:t>
            </a:r>
            <a:r>
              <a:rPr lang="tr-TR" sz="4000" b="1" dirty="0"/>
              <a:t>, </a:t>
            </a:r>
            <a:r>
              <a:rPr lang="tr-TR" sz="4000" b="1" dirty="0" err="1"/>
              <a:t>myndrænum</a:t>
            </a:r>
            <a:r>
              <a:rPr lang="tr-TR" sz="4000" b="1" dirty="0"/>
              <a:t> </a:t>
            </a:r>
            <a:r>
              <a:rPr lang="tr-TR" sz="4000" b="1" dirty="0" err="1"/>
              <a:t>þáttum</a:t>
            </a:r>
            <a:r>
              <a:rPr lang="tr-TR" sz="4000" b="1" dirty="0"/>
              <a:t> </a:t>
            </a:r>
            <a:r>
              <a:rPr lang="tr-TR" sz="4000" b="1" dirty="0" err="1"/>
              <a:t>og</a:t>
            </a:r>
            <a:r>
              <a:rPr lang="tr-TR" sz="4000" b="1" dirty="0"/>
              <a:t> </a:t>
            </a:r>
            <a:r>
              <a:rPr lang="tr-TR" sz="4000" b="1" dirty="0" err="1"/>
              <a:t>myndbandsuppsprettum</a:t>
            </a:r>
            <a:r>
              <a:rPr lang="tr-TR" sz="4000" b="1" dirty="0"/>
              <a:t> </a:t>
            </a:r>
            <a:r>
              <a:rPr lang="tr-TR" sz="4000" b="1" dirty="0" err="1"/>
              <a:t>til</a:t>
            </a:r>
            <a:r>
              <a:rPr lang="tr-TR" sz="4000" b="1" dirty="0"/>
              <a:t> </a:t>
            </a:r>
            <a:r>
              <a:rPr lang="tr-TR" sz="4000" b="1" dirty="0" err="1"/>
              <a:t>að</a:t>
            </a:r>
            <a:r>
              <a:rPr lang="tr-TR" sz="4000" b="1" dirty="0"/>
              <a:t> </a:t>
            </a:r>
            <a:r>
              <a:rPr lang="tr-TR" sz="4000" b="1" dirty="0" err="1"/>
              <a:t>styðja</a:t>
            </a:r>
            <a:r>
              <a:rPr lang="tr-TR" sz="4000" b="1" dirty="0"/>
              <a:t> </a:t>
            </a:r>
            <a:r>
              <a:rPr lang="tr-TR" sz="4000" b="1" dirty="0" err="1"/>
              <a:t>við</a:t>
            </a:r>
            <a:r>
              <a:rPr lang="tr-TR" sz="4000" b="1" dirty="0"/>
              <a:t> </a:t>
            </a:r>
            <a:r>
              <a:rPr lang="tr-TR" sz="4000" b="1" dirty="0" err="1"/>
              <a:t>fjölbreytta</a:t>
            </a:r>
            <a:r>
              <a:rPr lang="tr-TR" sz="4000" b="1" dirty="0"/>
              <a:t> </a:t>
            </a:r>
            <a:r>
              <a:rPr lang="tr-TR" sz="4000" b="1" dirty="0" err="1"/>
              <a:t>námsstíla</a:t>
            </a:r>
            <a:r>
              <a:rPr lang="tr-TR" sz="4000" b="1" dirty="0"/>
              <a:t>.</a:t>
            </a:r>
            <a:endParaRPr lang="tr-TR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 dirty="0" err="1">
                <a:solidFill>
                  <a:srgbClr val="FF0000"/>
                </a:solidFill>
              </a:rPr>
              <a:t>Almennar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upplýsingar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um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einingu</a:t>
            </a:r>
            <a:endParaRPr dirty="0"/>
          </a:p>
        </p:txBody>
      </p:sp>
      <p:sp>
        <p:nvSpPr>
          <p:cNvPr id="72" name="Google Shape;72;p20"/>
          <p:cNvSpPr txBox="1">
            <a:spLocks noGrp="1"/>
          </p:cNvSpPr>
          <p:nvPr>
            <p:ph type="body" idx="2"/>
          </p:nvPr>
        </p:nvSpPr>
        <p:spPr>
          <a:xfrm>
            <a:off x="839788" y="1705510"/>
            <a:ext cx="10515600" cy="4259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Áætlaður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tími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16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kennslustundir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(um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bil 2,6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klukkustundir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hverja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þjálfunareiningu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Fjöldi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verkefna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12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skipulögð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námsverkefni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(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meðal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umræður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hrekja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mýtur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hópígrundun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önnur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verkefni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samræmi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innihald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hverrar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einingar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Matsaðferð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Hver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þjálfunareining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inniheldur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tvö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aðskilin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möt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10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spurninga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fjölvalspróf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fyrir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nemendur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hannað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meta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skilning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þeirra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lykilhugtökum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varðandi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hamfaravitund</a:t>
            </a:r>
            <a:endParaRPr lang="tr-TR" altLang="tr-TR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10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spurninga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fjölvalspróf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fyrir</a:t>
            </a:r>
            <a:r>
              <a:rPr lang="tr-TR" altLang="tr-TR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b="1" dirty="0" err="1">
                <a:solidFill>
                  <a:schemeClr val="tx1"/>
                </a:solidFill>
                <a:latin typeface="Arial" panose="020B0604020202020204" pitchFamily="34" charset="0"/>
              </a:rPr>
              <a:t>kennara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, sem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miðar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því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meta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kennsluhæfni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þeirra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getu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miðla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námsefninu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áhrifaríkan</a:t>
            </a:r>
            <a:r>
              <a:rPr lang="tr-TR" altLang="tr-TR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dirty="0" err="1">
                <a:solidFill>
                  <a:schemeClr val="tx1"/>
                </a:solidFill>
                <a:latin typeface="Arial" panose="020B0604020202020204" pitchFamily="34" charset="0"/>
              </a:rPr>
              <a:t>hátt</a:t>
            </a:r>
            <a:endParaRPr lang="tr-TR" altLang="tr-TR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1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Námsárangur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þessarar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</a:t>
            </a:r>
            <a:r>
              <a:rPr lang="es-ES" dirty="0">
                <a:solidFill>
                  <a:srgbClr val="FF0000"/>
                </a:solidFill>
              </a:rPr>
              <a:t> – </a:t>
            </a:r>
            <a:r>
              <a:rPr lang="es-ES" dirty="0" err="1">
                <a:solidFill>
                  <a:srgbClr val="FF0000"/>
                </a:solidFill>
              </a:rPr>
              <a:t>Þekking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2"/>
          </p:nvPr>
        </p:nvSpPr>
        <p:spPr>
          <a:xfrm>
            <a:off x="838200" y="2603879"/>
            <a:ext cx="10515600" cy="3621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Font typeface="+mj-lt"/>
              <a:buAutoNum type="arabicPeriod"/>
            </a:pPr>
            <a:r>
              <a:rPr lang="tr-TR" sz="1400" dirty="0" err="1"/>
              <a:t>Þekkja</a:t>
            </a:r>
            <a:r>
              <a:rPr lang="tr-TR" sz="1400" dirty="0"/>
              <a:t> </a:t>
            </a:r>
            <a:r>
              <a:rPr lang="tr-TR" sz="1400" dirty="0" err="1"/>
              <a:t>helstu</a:t>
            </a:r>
            <a:r>
              <a:rPr lang="tr-TR" sz="1400" dirty="0"/>
              <a:t> </a:t>
            </a:r>
            <a:r>
              <a:rPr lang="tr-TR" sz="1400" dirty="0" err="1"/>
              <a:t>hættur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umhverfisáskoranir</a:t>
            </a:r>
            <a:r>
              <a:rPr lang="tr-TR" sz="1400" dirty="0"/>
              <a:t> </a:t>
            </a:r>
            <a:r>
              <a:rPr lang="tr-TR" sz="1400" dirty="0" err="1"/>
              <a:t>tengdar</a:t>
            </a:r>
            <a:r>
              <a:rPr lang="tr-TR" sz="1400" dirty="0"/>
              <a:t> </a:t>
            </a:r>
            <a:r>
              <a:rPr lang="tr-TR" sz="1400" dirty="0" err="1"/>
              <a:t>vatnstengdum</a:t>
            </a:r>
            <a:r>
              <a:rPr lang="tr-TR" sz="1400" dirty="0"/>
              <a:t> </a:t>
            </a:r>
            <a:r>
              <a:rPr lang="tr-TR" sz="1400" dirty="0" err="1"/>
              <a:t>hamförum</a:t>
            </a:r>
            <a:r>
              <a:rPr lang="tr-TR" sz="1400" dirty="0"/>
              <a:t>, </a:t>
            </a:r>
            <a:r>
              <a:rPr lang="tr-TR" sz="1400" dirty="0" err="1"/>
              <a:t>þar</a:t>
            </a:r>
            <a:r>
              <a:rPr lang="tr-TR" sz="1400" dirty="0"/>
              <a:t> á </a:t>
            </a:r>
            <a:r>
              <a:rPr lang="tr-TR" sz="1400" dirty="0" err="1"/>
              <a:t>meðal</a:t>
            </a:r>
            <a:r>
              <a:rPr lang="tr-TR" sz="1400" dirty="0"/>
              <a:t> </a:t>
            </a:r>
            <a:r>
              <a:rPr lang="tr-TR" sz="1400" dirty="0" err="1"/>
              <a:t>flóð</a:t>
            </a:r>
            <a:r>
              <a:rPr lang="tr-TR" sz="1400" dirty="0"/>
              <a:t>, </a:t>
            </a:r>
            <a:r>
              <a:rPr lang="tr-TR" sz="1400" dirty="0" err="1"/>
              <a:t>sterka</a:t>
            </a:r>
            <a:r>
              <a:rPr lang="tr-TR" sz="1400" dirty="0"/>
              <a:t> </a:t>
            </a:r>
            <a:r>
              <a:rPr lang="tr-TR" sz="1400" dirty="0" err="1"/>
              <a:t>strauma</a:t>
            </a:r>
            <a:r>
              <a:rPr lang="tr-TR" sz="1400" dirty="0"/>
              <a:t>, </a:t>
            </a:r>
            <a:r>
              <a:rPr lang="tr-TR" sz="1400" dirty="0" err="1"/>
              <a:t>strandhættu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hraðbreytilegar</a:t>
            </a:r>
            <a:r>
              <a:rPr lang="tr-TR" sz="1400" dirty="0"/>
              <a:t> </a:t>
            </a:r>
            <a:r>
              <a:rPr lang="tr-TR" sz="1400" dirty="0" err="1"/>
              <a:t>aðstæður</a:t>
            </a:r>
            <a:r>
              <a:rPr lang="tr-TR" sz="1400" dirty="0"/>
              <a:t> í </a:t>
            </a:r>
            <a:r>
              <a:rPr lang="tr-TR" sz="1400" dirty="0" err="1"/>
              <a:t>vatni</a:t>
            </a:r>
            <a:r>
              <a:rPr lang="tr-TR" sz="1400" dirty="0"/>
              <a:t>.</a:t>
            </a:r>
          </a:p>
          <a:p>
            <a:pPr>
              <a:buFont typeface="+mj-lt"/>
              <a:buAutoNum type="arabicPeriod"/>
            </a:pPr>
            <a:r>
              <a:rPr lang="tr-TR" sz="1400" dirty="0" err="1"/>
              <a:t>Greina</a:t>
            </a:r>
            <a:r>
              <a:rPr lang="tr-TR" sz="1400" dirty="0"/>
              <a:t> á milli </a:t>
            </a:r>
            <a:r>
              <a:rPr lang="tr-TR" sz="1400" dirty="0" err="1"/>
              <a:t>rangupplýsinga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vísvitandi</a:t>
            </a:r>
            <a:r>
              <a:rPr lang="tr-TR" sz="1400" dirty="0"/>
              <a:t> </a:t>
            </a:r>
            <a:r>
              <a:rPr lang="tr-TR" sz="1400" dirty="0" err="1"/>
              <a:t>blekkinga</a:t>
            </a:r>
            <a:r>
              <a:rPr lang="tr-TR" sz="1400" dirty="0"/>
              <a:t> í </a:t>
            </a:r>
            <a:r>
              <a:rPr lang="tr-TR" sz="1400" dirty="0" err="1"/>
              <a:t>neyðartilfellum</a:t>
            </a:r>
            <a:r>
              <a:rPr lang="tr-TR" sz="1400" dirty="0"/>
              <a:t> á </a:t>
            </a:r>
            <a:r>
              <a:rPr lang="tr-TR" sz="1400" dirty="0" err="1"/>
              <a:t>vatni</a:t>
            </a:r>
            <a:r>
              <a:rPr lang="tr-TR" sz="1400" dirty="0"/>
              <a:t>,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útskýra</a:t>
            </a:r>
            <a:r>
              <a:rPr lang="tr-TR" sz="1400" dirty="0"/>
              <a:t> </a:t>
            </a:r>
            <a:r>
              <a:rPr lang="tr-TR" sz="1400" dirty="0" err="1"/>
              <a:t>hvernig</a:t>
            </a:r>
            <a:r>
              <a:rPr lang="tr-TR" sz="1400" dirty="0"/>
              <a:t> </a:t>
            </a:r>
            <a:r>
              <a:rPr lang="tr-TR" sz="1400" dirty="0" err="1"/>
              <a:t>óáreiðanlegar</a:t>
            </a:r>
            <a:r>
              <a:rPr lang="tr-TR" sz="1400" dirty="0"/>
              <a:t> </a:t>
            </a:r>
            <a:r>
              <a:rPr lang="tr-TR" sz="1400" dirty="0" err="1"/>
              <a:t>eða</a:t>
            </a:r>
            <a:r>
              <a:rPr lang="tr-TR" sz="1400" dirty="0"/>
              <a:t> </a:t>
            </a:r>
            <a:r>
              <a:rPr lang="tr-TR" sz="1400" dirty="0" err="1"/>
              <a:t>rangar</a:t>
            </a:r>
            <a:r>
              <a:rPr lang="tr-TR" sz="1400" dirty="0"/>
              <a:t> </a:t>
            </a:r>
            <a:r>
              <a:rPr lang="tr-TR" sz="1400" dirty="0" err="1"/>
              <a:t>upplýsingar</a:t>
            </a:r>
            <a:r>
              <a:rPr lang="tr-TR" sz="1400" dirty="0"/>
              <a:t> </a:t>
            </a:r>
            <a:r>
              <a:rPr lang="tr-TR" sz="1400" dirty="0" err="1"/>
              <a:t>geta</a:t>
            </a:r>
            <a:r>
              <a:rPr lang="tr-TR" sz="1400" dirty="0"/>
              <a:t> </a:t>
            </a:r>
            <a:r>
              <a:rPr lang="tr-TR" sz="1400" dirty="0" err="1"/>
              <a:t>haft</a:t>
            </a:r>
            <a:r>
              <a:rPr lang="tr-TR" sz="1400" dirty="0"/>
              <a:t> </a:t>
            </a:r>
            <a:r>
              <a:rPr lang="tr-TR" sz="1400" dirty="0" err="1"/>
              <a:t>áhrif</a:t>
            </a:r>
            <a:r>
              <a:rPr lang="tr-TR" sz="1400" dirty="0"/>
              <a:t> á </a:t>
            </a:r>
            <a:r>
              <a:rPr lang="tr-TR" sz="1400" dirty="0" err="1"/>
              <a:t>ákvarðanatöku</a:t>
            </a:r>
            <a:r>
              <a:rPr lang="tr-TR" sz="1400" dirty="0"/>
              <a:t>, </a:t>
            </a:r>
            <a:r>
              <a:rPr lang="tr-TR" sz="1400" dirty="0" err="1"/>
              <a:t>hegðun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samskipti</a:t>
            </a:r>
            <a:r>
              <a:rPr lang="tr-TR" sz="1400" dirty="0"/>
              <a:t> í </a:t>
            </a:r>
            <a:r>
              <a:rPr lang="tr-TR" sz="1400" dirty="0" err="1"/>
              <a:t>krítískum</a:t>
            </a:r>
            <a:r>
              <a:rPr lang="tr-TR" sz="1400" dirty="0"/>
              <a:t> </a:t>
            </a:r>
            <a:r>
              <a:rPr lang="tr-TR" sz="1400" dirty="0" err="1"/>
              <a:t>aðstæðum</a:t>
            </a:r>
            <a:r>
              <a:rPr lang="tr-TR" sz="1400" dirty="0"/>
              <a:t>.</a:t>
            </a:r>
          </a:p>
          <a:p>
            <a:pPr>
              <a:buFont typeface="+mj-lt"/>
              <a:buAutoNum type="arabicPeriod"/>
            </a:pPr>
            <a:r>
              <a:rPr lang="tr-TR" sz="1400" dirty="0" err="1"/>
              <a:t>Lýsa</a:t>
            </a:r>
            <a:r>
              <a:rPr lang="tr-TR" sz="1400" dirty="0"/>
              <a:t> </a:t>
            </a:r>
            <a:r>
              <a:rPr lang="tr-TR" sz="1400" dirty="0" err="1"/>
              <a:t>því</a:t>
            </a:r>
            <a:r>
              <a:rPr lang="tr-TR" sz="1400" dirty="0"/>
              <a:t> </a:t>
            </a:r>
            <a:r>
              <a:rPr lang="tr-TR" sz="1400" dirty="0" err="1"/>
              <a:t>hvernig</a:t>
            </a:r>
            <a:r>
              <a:rPr lang="tr-TR" sz="1400" dirty="0"/>
              <a:t> </a:t>
            </a:r>
            <a:r>
              <a:rPr lang="tr-TR" sz="1400" dirty="0" err="1"/>
              <a:t>snemmbúin</a:t>
            </a:r>
            <a:r>
              <a:rPr lang="tr-TR" sz="1400" dirty="0"/>
              <a:t> </a:t>
            </a:r>
            <a:r>
              <a:rPr lang="tr-TR" sz="1400" dirty="0" err="1"/>
              <a:t>viðvörunarkerfi</a:t>
            </a:r>
            <a:r>
              <a:rPr lang="tr-TR" sz="1400" dirty="0"/>
              <a:t>, </a:t>
            </a:r>
            <a:r>
              <a:rPr lang="tr-TR" sz="1400" dirty="0" err="1"/>
              <a:t>vatnafræðilegir</a:t>
            </a:r>
            <a:r>
              <a:rPr lang="tr-TR" sz="1400" dirty="0"/>
              <a:t> </a:t>
            </a:r>
            <a:r>
              <a:rPr lang="tr-TR" sz="1400" dirty="0" err="1"/>
              <a:t>vísar</a:t>
            </a:r>
            <a:r>
              <a:rPr lang="tr-TR" sz="1400" dirty="0"/>
              <a:t>, </a:t>
            </a:r>
            <a:r>
              <a:rPr lang="tr-TR" sz="1400" dirty="0" err="1"/>
              <a:t>veðurviðvaranir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tæki</a:t>
            </a:r>
            <a:r>
              <a:rPr lang="tr-TR" sz="1400" dirty="0"/>
              <a:t> </a:t>
            </a:r>
            <a:r>
              <a:rPr lang="tr-TR" sz="1400" dirty="0" err="1"/>
              <a:t>til</a:t>
            </a:r>
            <a:r>
              <a:rPr lang="tr-TR" sz="1400" dirty="0"/>
              <a:t> </a:t>
            </a:r>
            <a:r>
              <a:rPr lang="tr-TR" sz="1400" dirty="0" err="1"/>
              <a:t>vöktunar</a:t>
            </a:r>
            <a:r>
              <a:rPr lang="tr-TR" sz="1400" dirty="0"/>
              <a:t> á </a:t>
            </a:r>
            <a:r>
              <a:rPr lang="tr-TR" sz="1400" dirty="0" err="1"/>
              <a:t>vatnsborði</a:t>
            </a:r>
            <a:r>
              <a:rPr lang="tr-TR" sz="1400" dirty="0"/>
              <a:t> </a:t>
            </a:r>
            <a:r>
              <a:rPr lang="tr-TR" sz="1400" dirty="0" err="1"/>
              <a:t>starfa</a:t>
            </a:r>
            <a:r>
              <a:rPr lang="tr-TR" sz="1400" dirty="0"/>
              <a:t>,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túlka</a:t>
            </a:r>
            <a:r>
              <a:rPr lang="tr-TR" sz="1400" dirty="0"/>
              <a:t> </a:t>
            </a:r>
            <a:r>
              <a:rPr lang="tr-TR" sz="1400" dirty="0" err="1"/>
              <a:t>hvernig</a:t>
            </a:r>
            <a:r>
              <a:rPr lang="tr-TR" sz="1400" dirty="0"/>
              <a:t> </a:t>
            </a:r>
            <a:r>
              <a:rPr lang="tr-TR" sz="1400" dirty="0" err="1"/>
              <a:t>þessi</a:t>
            </a:r>
            <a:r>
              <a:rPr lang="tr-TR" sz="1400" dirty="0"/>
              <a:t> </a:t>
            </a:r>
            <a:r>
              <a:rPr lang="tr-TR" sz="1400" dirty="0" err="1"/>
              <a:t>merki</a:t>
            </a:r>
            <a:r>
              <a:rPr lang="tr-TR" sz="1400" dirty="0"/>
              <a:t> </a:t>
            </a:r>
            <a:r>
              <a:rPr lang="tr-TR" sz="1400" dirty="0" err="1"/>
              <a:t>styðja</a:t>
            </a:r>
            <a:r>
              <a:rPr lang="tr-TR" sz="1400" dirty="0"/>
              <a:t> </a:t>
            </a:r>
            <a:r>
              <a:rPr lang="tr-TR" sz="1400" dirty="0" err="1"/>
              <a:t>við</a:t>
            </a:r>
            <a:r>
              <a:rPr lang="tr-TR" sz="1400" dirty="0"/>
              <a:t> </a:t>
            </a:r>
            <a:r>
              <a:rPr lang="tr-TR" sz="1400" dirty="0" err="1"/>
              <a:t>tímabær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samræmd</a:t>
            </a:r>
            <a:r>
              <a:rPr lang="tr-TR" sz="1400" dirty="0"/>
              <a:t> </a:t>
            </a:r>
            <a:r>
              <a:rPr lang="tr-TR" sz="1400" dirty="0" err="1"/>
              <a:t>viðbrögð</a:t>
            </a:r>
            <a:r>
              <a:rPr lang="tr-TR" sz="1400" dirty="0"/>
              <a:t> í </a:t>
            </a:r>
            <a:r>
              <a:rPr lang="tr-TR" sz="1400" dirty="0" err="1"/>
              <a:t>vatnstengdum</a:t>
            </a:r>
            <a:r>
              <a:rPr lang="tr-TR" sz="1400" dirty="0"/>
              <a:t> </a:t>
            </a:r>
            <a:r>
              <a:rPr lang="tr-TR" sz="1400" dirty="0" err="1"/>
              <a:t>atvikum</a:t>
            </a:r>
            <a:r>
              <a:rPr lang="tr-TR" sz="1400" dirty="0"/>
              <a:t>.</a:t>
            </a:r>
          </a:p>
          <a:p>
            <a:pPr>
              <a:buFont typeface="+mj-lt"/>
              <a:buAutoNum type="arabicPeriod"/>
            </a:pPr>
            <a:r>
              <a:rPr lang="tr-TR" sz="1400" dirty="0" err="1"/>
              <a:t>Skilja</a:t>
            </a:r>
            <a:r>
              <a:rPr lang="tr-TR" sz="1400" dirty="0"/>
              <a:t> </a:t>
            </a:r>
            <a:r>
              <a:rPr lang="tr-TR" sz="1400" dirty="0" err="1"/>
              <a:t>grundvallarreglur</a:t>
            </a:r>
            <a:r>
              <a:rPr lang="tr-TR" sz="1400" dirty="0"/>
              <a:t> um </a:t>
            </a:r>
            <a:r>
              <a:rPr lang="tr-TR" sz="1400" dirty="0" err="1"/>
              <a:t>öryggi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sjálfsbjörg</a:t>
            </a:r>
            <a:r>
              <a:rPr lang="tr-TR" sz="1400" dirty="0"/>
              <a:t> í </a:t>
            </a:r>
            <a:r>
              <a:rPr lang="tr-TR" sz="1400" dirty="0" err="1"/>
              <a:t>neyðartilfellum</a:t>
            </a:r>
            <a:r>
              <a:rPr lang="tr-TR" sz="1400" dirty="0"/>
              <a:t> á </a:t>
            </a:r>
            <a:r>
              <a:rPr lang="tr-TR" sz="1400" dirty="0" err="1"/>
              <a:t>vatni</a:t>
            </a:r>
            <a:r>
              <a:rPr lang="tr-TR" sz="1400" dirty="0"/>
              <a:t>, </a:t>
            </a:r>
            <a:r>
              <a:rPr lang="tr-TR" sz="1400" dirty="0" err="1"/>
              <a:t>þar</a:t>
            </a:r>
            <a:r>
              <a:rPr lang="tr-TR" sz="1400" dirty="0"/>
              <a:t> á </a:t>
            </a:r>
            <a:r>
              <a:rPr lang="tr-TR" sz="1400" dirty="0" err="1"/>
              <a:t>meðal</a:t>
            </a:r>
            <a:r>
              <a:rPr lang="tr-TR" sz="1400" dirty="0"/>
              <a:t> </a:t>
            </a:r>
            <a:r>
              <a:rPr lang="tr-TR" sz="1400" dirty="0" err="1"/>
              <a:t>að</a:t>
            </a:r>
            <a:r>
              <a:rPr lang="tr-TR" sz="1400" dirty="0"/>
              <a:t> </a:t>
            </a:r>
            <a:r>
              <a:rPr lang="tr-TR" sz="1400" dirty="0" err="1"/>
              <a:t>viðhalda</a:t>
            </a:r>
            <a:r>
              <a:rPr lang="tr-TR" sz="1400" dirty="0"/>
              <a:t> </a:t>
            </a:r>
            <a:r>
              <a:rPr lang="tr-TR" sz="1400" dirty="0" err="1"/>
              <a:t>vitund</a:t>
            </a:r>
            <a:r>
              <a:rPr lang="tr-TR" sz="1400" dirty="0"/>
              <a:t> um </a:t>
            </a:r>
            <a:r>
              <a:rPr lang="tr-TR" sz="1400" dirty="0" err="1"/>
              <a:t>aðstæður</a:t>
            </a:r>
            <a:r>
              <a:rPr lang="tr-TR" sz="1400" dirty="0"/>
              <a:t>, </a:t>
            </a:r>
            <a:r>
              <a:rPr lang="tr-TR" sz="1400" dirty="0" err="1"/>
              <a:t>hreyfa</a:t>
            </a:r>
            <a:r>
              <a:rPr lang="tr-TR" sz="1400" dirty="0"/>
              <a:t> </a:t>
            </a:r>
            <a:r>
              <a:rPr lang="tr-TR" sz="1400" dirty="0" err="1"/>
              <a:t>sig</a:t>
            </a:r>
            <a:r>
              <a:rPr lang="tr-TR" sz="1400" dirty="0"/>
              <a:t> á </a:t>
            </a:r>
            <a:r>
              <a:rPr lang="tr-TR" sz="1400" dirty="0" err="1"/>
              <a:t>öruggan</a:t>
            </a:r>
            <a:r>
              <a:rPr lang="tr-TR" sz="1400" dirty="0"/>
              <a:t> </a:t>
            </a:r>
            <a:r>
              <a:rPr lang="tr-TR" sz="1400" dirty="0" err="1"/>
              <a:t>hátt</a:t>
            </a:r>
            <a:r>
              <a:rPr lang="tr-TR" sz="1400" dirty="0"/>
              <a:t> </a:t>
            </a:r>
            <a:r>
              <a:rPr lang="tr-TR" sz="1400" dirty="0" err="1"/>
              <a:t>nálægt</a:t>
            </a:r>
            <a:r>
              <a:rPr lang="tr-TR" sz="1400" dirty="0"/>
              <a:t> </a:t>
            </a:r>
            <a:r>
              <a:rPr lang="tr-TR" sz="1400" dirty="0" err="1"/>
              <a:t>eða</a:t>
            </a:r>
            <a:r>
              <a:rPr lang="tr-TR" sz="1400" dirty="0"/>
              <a:t> á </a:t>
            </a:r>
            <a:r>
              <a:rPr lang="tr-TR" sz="1400" dirty="0" err="1"/>
              <a:t>vatni</a:t>
            </a:r>
            <a:r>
              <a:rPr lang="tr-TR" sz="1400" dirty="0"/>
              <a:t>, </a:t>
            </a:r>
            <a:r>
              <a:rPr lang="tr-TR" sz="1400" dirty="0" err="1"/>
              <a:t>beita</a:t>
            </a:r>
            <a:r>
              <a:rPr lang="tr-TR" sz="1400" dirty="0"/>
              <a:t> </a:t>
            </a:r>
            <a:r>
              <a:rPr lang="tr-TR" sz="1400" dirty="0" err="1"/>
              <a:t>árangursríkum</a:t>
            </a:r>
            <a:r>
              <a:rPr lang="tr-TR" sz="1400" dirty="0"/>
              <a:t> </a:t>
            </a:r>
            <a:r>
              <a:rPr lang="tr-TR" sz="1400" dirty="0" err="1"/>
              <a:t>rýmingaraðferðum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nota </a:t>
            </a:r>
            <a:r>
              <a:rPr lang="tr-TR" sz="1400" dirty="0" err="1"/>
              <a:t>merki</a:t>
            </a:r>
            <a:r>
              <a:rPr lang="tr-TR" sz="1400" dirty="0"/>
              <a:t> </a:t>
            </a:r>
            <a:r>
              <a:rPr lang="tr-TR" sz="1400" dirty="0" err="1"/>
              <a:t>til</a:t>
            </a:r>
            <a:r>
              <a:rPr lang="tr-TR" sz="1400" dirty="0"/>
              <a:t> </a:t>
            </a:r>
            <a:r>
              <a:rPr lang="tr-TR" sz="1400" dirty="0" err="1"/>
              <a:t>að</a:t>
            </a:r>
            <a:r>
              <a:rPr lang="tr-TR" sz="1400" dirty="0"/>
              <a:t> </a:t>
            </a:r>
            <a:r>
              <a:rPr lang="tr-TR" sz="1400" dirty="0" err="1"/>
              <a:t>biðja</a:t>
            </a:r>
            <a:r>
              <a:rPr lang="tr-TR" sz="1400" dirty="0"/>
              <a:t> um </a:t>
            </a:r>
            <a:r>
              <a:rPr lang="tr-TR" sz="1400" dirty="0" err="1"/>
              <a:t>hjálp</a:t>
            </a:r>
            <a:r>
              <a:rPr lang="tr-TR" sz="1400" dirty="0"/>
              <a:t>.</a:t>
            </a:r>
          </a:p>
          <a:p>
            <a:pPr>
              <a:buFont typeface="+mj-lt"/>
              <a:buAutoNum type="arabicPeriod"/>
            </a:pPr>
            <a:r>
              <a:rPr lang="tr-TR" sz="1400" dirty="0" err="1"/>
              <a:t>Þekkja</a:t>
            </a:r>
            <a:r>
              <a:rPr lang="tr-TR" sz="1400" dirty="0"/>
              <a:t> </a:t>
            </a:r>
            <a:r>
              <a:rPr lang="tr-TR" sz="1400" dirty="0" err="1"/>
              <a:t>algeng</a:t>
            </a:r>
            <a:r>
              <a:rPr lang="tr-TR" sz="1400" dirty="0"/>
              <a:t> </a:t>
            </a:r>
            <a:r>
              <a:rPr lang="tr-TR" sz="1400" dirty="0" err="1"/>
              <a:t>sálfræðileg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tilfinningaleg</a:t>
            </a:r>
            <a:r>
              <a:rPr lang="tr-TR" sz="1400" dirty="0"/>
              <a:t> </a:t>
            </a:r>
            <a:r>
              <a:rPr lang="tr-TR" sz="1400" dirty="0" err="1"/>
              <a:t>viðbrögð</a:t>
            </a:r>
            <a:r>
              <a:rPr lang="tr-TR" sz="1400" dirty="0"/>
              <a:t> í </a:t>
            </a:r>
            <a:r>
              <a:rPr lang="tr-TR" sz="1400" dirty="0" err="1"/>
              <a:t>vatnstengdum</a:t>
            </a:r>
            <a:r>
              <a:rPr lang="tr-TR" sz="1400" dirty="0"/>
              <a:t> </a:t>
            </a:r>
            <a:r>
              <a:rPr lang="tr-TR" sz="1400" dirty="0" err="1"/>
              <a:t>hamförum</a:t>
            </a:r>
            <a:r>
              <a:rPr lang="tr-TR" sz="1400" dirty="0"/>
              <a:t>, </a:t>
            </a:r>
            <a:r>
              <a:rPr lang="tr-TR" sz="1400" dirty="0" err="1"/>
              <a:t>svo</a:t>
            </a:r>
            <a:r>
              <a:rPr lang="tr-TR" sz="1400" dirty="0"/>
              <a:t> sem </a:t>
            </a:r>
            <a:r>
              <a:rPr lang="tr-TR" sz="1400" dirty="0" err="1"/>
              <a:t>ótta</a:t>
            </a:r>
            <a:r>
              <a:rPr lang="tr-TR" sz="1400" dirty="0"/>
              <a:t>, </a:t>
            </a:r>
            <a:r>
              <a:rPr lang="tr-TR" sz="1400" dirty="0" err="1"/>
              <a:t>kvíða</a:t>
            </a:r>
            <a:r>
              <a:rPr lang="tr-TR" sz="1400" dirty="0"/>
              <a:t> </a:t>
            </a:r>
            <a:r>
              <a:rPr lang="tr-TR" sz="1400" dirty="0" err="1"/>
              <a:t>eða</a:t>
            </a:r>
            <a:r>
              <a:rPr lang="tr-TR" sz="1400" dirty="0"/>
              <a:t> </a:t>
            </a:r>
            <a:r>
              <a:rPr lang="tr-TR" sz="1400" dirty="0" err="1"/>
              <a:t>streitu</a:t>
            </a:r>
            <a:r>
              <a:rPr lang="tr-TR" sz="1400" dirty="0"/>
              <a:t>,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lýsa</a:t>
            </a:r>
            <a:r>
              <a:rPr lang="tr-TR" sz="1400" dirty="0"/>
              <a:t> </a:t>
            </a:r>
            <a:r>
              <a:rPr lang="tr-TR" sz="1400" dirty="0" err="1"/>
              <a:t>aðferðum</a:t>
            </a:r>
            <a:r>
              <a:rPr lang="tr-TR" sz="1400" dirty="0"/>
              <a:t> </a:t>
            </a:r>
            <a:r>
              <a:rPr lang="tr-TR" sz="1400" dirty="0" err="1"/>
              <a:t>til</a:t>
            </a:r>
            <a:r>
              <a:rPr lang="tr-TR" sz="1400" dirty="0"/>
              <a:t> </a:t>
            </a:r>
            <a:r>
              <a:rPr lang="tr-TR" sz="1400" dirty="0" err="1"/>
              <a:t>að</a:t>
            </a:r>
            <a:r>
              <a:rPr lang="tr-TR" sz="1400" dirty="0"/>
              <a:t> </a:t>
            </a:r>
            <a:r>
              <a:rPr lang="tr-TR" sz="1400" dirty="0" err="1"/>
              <a:t>viðhalda</a:t>
            </a:r>
            <a:r>
              <a:rPr lang="tr-TR" sz="1400" dirty="0"/>
              <a:t> </a:t>
            </a:r>
            <a:r>
              <a:rPr lang="tr-TR" sz="1400" dirty="0" err="1"/>
              <a:t>andlegu</a:t>
            </a:r>
            <a:r>
              <a:rPr lang="tr-TR" sz="1400" dirty="0"/>
              <a:t> </a:t>
            </a:r>
            <a:r>
              <a:rPr lang="tr-TR" sz="1400" dirty="0" err="1"/>
              <a:t>seiglu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aðstoða</a:t>
            </a:r>
            <a:r>
              <a:rPr lang="tr-TR" sz="1400" dirty="0"/>
              <a:t> </a:t>
            </a:r>
            <a:r>
              <a:rPr lang="tr-TR" sz="1400" dirty="0" err="1"/>
              <a:t>aðra</a:t>
            </a:r>
            <a:r>
              <a:rPr lang="tr-TR" sz="1400" dirty="0"/>
              <a:t>.</a:t>
            </a:r>
          </a:p>
          <a:p>
            <a:pPr>
              <a:buFont typeface="+mj-lt"/>
              <a:buAutoNum type="arabicPeriod"/>
            </a:pPr>
            <a:r>
              <a:rPr lang="tr-TR" sz="1400" dirty="0" err="1"/>
              <a:t>Sýna</a:t>
            </a:r>
            <a:r>
              <a:rPr lang="tr-TR" sz="1400" dirty="0"/>
              <a:t> </a:t>
            </a:r>
            <a:r>
              <a:rPr lang="tr-TR" sz="1400" dirty="0" err="1"/>
              <a:t>fram</a:t>
            </a:r>
            <a:r>
              <a:rPr lang="tr-TR" sz="1400" dirty="0"/>
              <a:t> á </a:t>
            </a:r>
            <a:r>
              <a:rPr lang="tr-TR" sz="1400" dirty="0" err="1"/>
              <a:t>meðvitund</a:t>
            </a:r>
            <a:r>
              <a:rPr lang="tr-TR" sz="1400" dirty="0"/>
              <a:t> um </a:t>
            </a:r>
            <a:r>
              <a:rPr lang="tr-TR" sz="1400" dirty="0" err="1"/>
              <a:t>mikilvægi</a:t>
            </a:r>
            <a:r>
              <a:rPr lang="tr-TR" sz="1400" dirty="0"/>
              <a:t> </a:t>
            </a:r>
            <a:r>
              <a:rPr lang="tr-TR" sz="1400" dirty="0" err="1"/>
              <a:t>persónulegs</a:t>
            </a:r>
            <a:r>
              <a:rPr lang="tr-TR" sz="1400" dirty="0"/>
              <a:t> </a:t>
            </a:r>
            <a:r>
              <a:rPr lang="tr-TR" sz="1400" dirty="0" err="1"/>
              <a:t>öryggis</a:t>
            </a:r>
            <a:r>
              <a:rPr lang="tr-TR" sz="1400" dirty="0"/>
              <a:t>, </a:t>
            </a:r>
            <a:r>
              <a:rPr lang="tr-TR" sz="1400" dirty="0" err="1"/>
              <a:t>ábyrgðar</a:t>
            </a:r>
            <a:r>
              <a:rPr lang="tr-TR" sz="1400" dirty="0"/>
              <a:t> </a:t>
            </a:r>
            <a:r>
              <a:rPr lang="tr-TR" sz="1400" dirty="0" err="1"/>
              <a:t>og</a:t>
            </a:r>
            <a:r>
              <a:rPr lang="tr-TR" sz="1400" dirty="0"/>
              <a:t> </a:t>
            </a:r>
            <a:r>
              <a:rPr lang="tr-TR" sz="1400" dirty="0" err="1"/>
              <a:t>sjálfstæðrar</a:t>
            </a:r>
            <a:r>
              <a:rPr lang="tr-TR" sz="1400" dirty="0"/>
              <a:t> </a:t>
            </a:r>
            <a:r>
              <a:rPr lang="tr-TR" sz="1400" dirty="0" err="1"/>
              <a:t>ákvarðanatöku</a:t>
            </a:r>
            <a:r>
              <a:rPr lang="tr-TR" sz="1400" dirty="0"/>
              <a:t> </a:t>
            </a:r>
            <a:r>
              <a:rPr lang="tr-TR" sz="1400" dirty="0" err="1"/>
              <a:t>þegar</a:t>
            </a:r>
            <a:r>
              <a:rPr lang="tr-TR" sz="1400" dirty="0"/>
              <a:t> </a:t>
            </a:r>
            <a:r>
              <a:rPr lang="tr-TR" sz="1400" dirty="0" err="1"/>
              <a:t>hreyft</a:t>
            </a:r>
            <a:r>
              <a:rPr lang="tr-TR" sz="1400" dirty="0"/>
              <a:t> er um </a:t>
            </a:r>
            <a:r>
              <a:rPr lang="tr-TR" sz="1400" dirty="0" err="1"/>
              <a:t>vatnsumhverfi</a:t>
            </a:r>
            <a:r>
              <a:rPr lang="tr-TR" sz="1400" dirty="0"/>
              <a:t> </a:t>
            </a:r>
            <a:r>
              <a:rPr lang="tr-TR" sz="1400" dirty="0" err="1"/>
              <a:t>eða</a:t>
            </a:r>
            <a:r>
              <a:rPr lang="tr-TR" sz="1400" dirty="0"/>
              <a:t> </a:t>
            </a:r>
            <a:r>
              <a:rPr lang="tr-TR" sz="1400" dirty="0" err="1"/>
              <a:t>brugðist</a:t>
            </a:r>
            <a:r>
              <a:rPr lang="tr-TR" sz="1400" dirty="0"/>
              <a:t> </a:t>
            </a:r>
            <a:r>
              <a:rPr lang="tr-TR" sz="1400" dirty="0" err="1"/>
              <a:t>við</a:t>
            </a:r>
            <a:r>
              <a:rPr lang="tr-TR" sz="1400" dirty="0"/>
              <a:t> </a:t>
            </a:r>
            <a:r>
              <a:rPr lang="tr-TR" sz="1400" dirty="0" err="1"/>
              <a:t>neyðartilfellum</a:t>
            </a:r>
            <a:r>
              <a:rPr lang="tr-TR" sz="1400" dirty="0"/>
              <a:t> </a:t>
            </a:r>
            <a:r>
              <a:rPr lang="tr-TR" sz="1400" dirty="0" err="1"/>
              <a:t>án</a:t>
            </a:r>
            <a:r>
              <a:rPr lang="tr-TR" sz="1400" dirty="0"/>
              <a:t> </a:t>
            </a:r>
            <a:r>
              <a:rPr lang="tr-TR" sz="1400" dirty="0" err="1"/>
              <a:t>tafarlausrar</a:t>
            </a:r>
            <a:r>
              <a:rPr lang="tr-TR" sz="1400" dirty="0"/>
              <a:t> </a:t>
            </a:r>
            <a:r>
              <a:rPr lang="tr-TR" sz="1400" dirty="0" err="1"/>
              <a:t>aðstoðar</a:t>
            </a:r>
            <a:r>
              <a:rPr lang="tr-TR" sz="1400" dirty="0"/>
              <a:t>.</a:t>
            </a:r>
          </a:p>
        </p:txBody>
      </p:sp>
      <p:sp>
        <p:nvSpPr>
          <p:cNvPr id="79" name="Google Shape;79;p21"/>
          <p:cNvSpPr txBox="1">
            <a:spLocks noGrp="1"/>
          </p:cNvSpPr>
          <p:nvPr>
            <p:ph type="body" idx="1"/>
          </p:nvPr>
        </p:nvSpPr>
        <p:spPr>
          <a:xfrm>
            <a:off x="945148" y="1619339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tr-TR" sz="2400" dirty="0" err="1"/>
              <a:t>Að</a:t>
            </a:r>
            <a:r>
              <a:rPr lang="tr-TR" sz="2400" dirty="0"/>
              <a:t> </a:t>
            </a:r>
            <a:r>
              <a:rPr lang="tr-TR" sz="2400" dirty="0" err="1"/>
              <a:t>loknum</a:t>
            </a:r>
            <a:r>
              <a:rPr lang="tr-TR" sz="2400" dirty="0"/>
              <a:t> </a:t>
            </a:r>
            <a:r>
              <a:rPr lang="tr-TR" sz="2400" dirty="0" err="1"/>
              <a:t>sex</a:t>
            </a:r>
            <a:r>
              <a:rPr lang="tr-TR" sz="2400" dirty="0"/>
              <a:t> </a:t>
            </a:r>
            <a:r>
              <a:rPr lang="tr-TR" sz="2400" dirty="0" err="1"/>
              <a:t>þjálfunareiningum</a:t>
            </a:r>
            <a:r>
              <a:rPr lang="tr-TR" sz="2400" dirty="0"/>
              <a:t> </a:t>
            </a:r>
            <a:r>
              <a:rPr lang="tr-TR" sz="2400" dirty="0" err="1"/>
              <a:t>þessarar</a:t>
            </a:r>
            <a:r>
              <a:rPr lang="tr-TR" sz="2400" dirty="0"/>
              <a:t> </a:t>
            </a:r>
            <a:r>
              <a:rPr lang="tr-TR" sz="2400" dirty="0" err="1"/>
              <a:t>einingar</a:t>
            </a:r>
            <a:r>
              <a:rPr lang="tr-TR" sz="2400" dirty="0"/>
              <a:t> </a:t>
            </a:r>
            <a:r>
              <a:rPr lang="tr-TR" sz="2400" dirty="0" err="1"/>
              <a:t>munu</a:t>
            </a:r>
            <a:r>
              <a:rPr lang="tr-TR" sz="2400" dirty="0"/>
              <a:t> </a:t>
            </a:r>
            <a:r>
              <a:rPr lang="tr-TR" sz="2400" dirty="0" err="1"/>
              <a:t>nemendur</a:t>
            </a:r>
            <a:r>
              <a:rPr lang="tr-TR" sz="2400" dirty="0"/>
              <a:t> hafa </a:t>
            </a:r>
            <a:r>
              <a:rPr lang="tr-TR" sz="2400" dirty="0" err="1"/>
              <a:t>öðlast</a:t>
            </a:r>
            <a:r>
              <a:rPr lang="tr-TR" sz="2400" dirty="0"/>
              <a:t> </a:t>
            </a:r>
            <a:r>
              <a:rPr lang="tr-TR" sz="2400" dirty="0" err="1"/>
              <a:t>þekkingu</a:t>
            </a:r>
            <a:r>
              <a:rPr lang="tr-TR" sz="2400" dirty="0"/>
              <a:t> </a:t>
            </a:r>
            <a:r>
              <a:rPr lang="tr-TR" sz="2400" dirty="0" err="1"/>
              <a:t>til</a:t>
            </a:r>
            <a:r>
              <a:rPr lang="tr-TR" sz="2400" dirty="0"/>
              <a:t> </a:t>
            </a:r>
            <a:r>
              <a:rPr lang="tr-TR" sz="2400" dirty="0" err="1"/>
              <a:t>að</a:t>
            </a:r>
            <a:r>
              <a:rPr lang="tr-TR" sz="2400" dirty="0"/>
              <a:t>:</a:t>
            </a:r>
            <a:endParaRPr lang="tr-TR" sz="2400" dirty="0"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Námsárangur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þessarar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</a:t>
            </a:r>
            <a:r>
              <a:rPr lang="es-ES" dirty="0">
                <a:solidFill>
                  <a:srgbClr val="FF0000"/>
                </a:solidFill>
              </a:rPr>
              <a:t> – </a:t>
            </a:r>
            <a:r>
              <a:rPr lang="es-ES" dirty="0" err="1">
                <a:solidFill>
                  <a:srgbClr val="FF0000"/>
                </a:solidFill>
              </a:rPr>
              <a:t>Færni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85" name="Google Shape;85;p22"/>
          <p:cNvSpPr txBox="1">
            <a:spLocks noGrp="1"/>
          </p:cNvSpPr>
          <p:nvPr>
            <p:ph type="body" idx="2"/>
          </p:nvPr>
        </p:nvSpPr>
        <p:spPr>
          <a:xfrm>
            <a:off x="839788" y="1613043"/>
            <a:ext cx="9722046" cy="3990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6424"/>
              <a:buNone/>
            </a:pPr>
            <a:r>
              <a:rPr lang="es-ES" sz="2900" b="1" dirty="0" err="1">
                <a:solidFill>
                  <a:srgbClr val="4892DC"/>
                </a:solidFill>
              </a:rPr>
              <a:t>Hér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er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samantekt</a:t>
            </a:r>
            <a:r>
              <a:rPr lang="es-ES" sz="2900" b="1" dirty="0">
                <a:solidFill>
                  <a:srgbClr val="4892DC"/>
                </a:solidFill>
              </a:rPr>
              <a:t> á </a:t>
            </a:r>
            <a:r>
              <a:rPr lang="es-ES" sz="2900" b="1" dirty="0" err="1">
                <a:solidFill>
                  <a:srgbClr val="4892DC"/>
                </a:solidFill>
              </a:rPr>
              <a:t>námsmarkmiðum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fyrir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þessa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einingu</a:t>
            </a:r>
            <a:r>
              <a:rPr lang="es-ES" sz="2900" b="1" dirty="0">
                <a:solidFill>
                  <a:srgbClr val="4892DC"/>
                </a:solidFill>
              </a:rPr>
              <a:t>, </a:t>
            </a:r>
            <a:r>
              <a:rPr lang="es-ES" sz="2900" b="1" dirty="0" err="1">
                <a:solidFill>
                  <a:srgbClr val="4892DC"/>
                </a:solidFill>
              </a:rPr>
              <a:t>byggð</a:t>
            </a:r>
            <a:r>
              <a:rPr lang="es-ES" sz="2900" b="1" dirty="0">
                <a:solidFill>
                  <a:srgbClr val="4892DC"/>
                </a:solidFill>
              </a:rPr>
              <a:t> á </a:t>
            </a:r>
            <a:r>
              <a:rPr lang="es-ES" sz="2900" b="1" dirty="0" err="1">
                <a:solidFill>
                  <a:srgbClr val="4892DC"/>
                </a:solidFill>
              </a:rPr>
              <a:t>þeim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gögnum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sem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þú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sendir</a:t>
            </a:r>
            <a:r>
              <a:rPr lang="es-ES" sz="2900" b="1" dirty="0">
                <a:solidFill>
                  <a:srgbClr val="4892DC"/>
                </a:solidFill>
              </a:rPr>
              <a:t>:</a:t>
            </a:r>
            <a:endParaRPr lang="tr-TR" sz="2900" b="1" dirty="0">
              <a:solidFill>
                <a:srgbClr val="4892DC"/>
              </a:solidFill>
            </a:endParaRPr>
          </a:p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6424"/>
              <a:buNone/>
            </a:pPr>
            <a:endParaRPr b="1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1: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Beitt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árangursríkum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aðferðum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skipulagningu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undirbúning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þegar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samræmd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er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starfsemi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þegar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brugðist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er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neyðartilfellum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tengdum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2: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Greint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villandi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rangar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upplýsingar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hamfaraaðstæðum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notað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sannprófunaraðferðir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meta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nákvæmni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áreiðanleika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upplýsinga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um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öryggi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sjálfsbjörg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3: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Framkvæmt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viðeigandi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öryggisráðstafanir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brugðist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rétt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snemmbúnum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viðvörunarmerkjum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—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svo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sem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hækkandi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vatnsborði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stormviðvörunum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flóðaviðvörunum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—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æfingum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raunverulegum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neyðaraðstæðum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4: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skilvirku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samstarfi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aðra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flóðasvæðum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tryggja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örugga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hreyfingu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aðstoða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þá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sem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eru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neyð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deila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ábyrgð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halda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rónni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krítískum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aðstæðum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5: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Sýnt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samkennd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veitt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bæði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tilfinningalegan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stuðning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hagnýta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aðstoð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einstaklingum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sem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upplifa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ótta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streitu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óvissu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neyðartilfellum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tr-TR" altLang="tr-TR" sz="3600" b="1" dirty="0" err="1">
                <a:solidFill>
                  <a:schemeClr val="tx1"/>
                </a:solidFill>
                <a:latin typeface="Arial" panose="020B0604020202020204" pitchFamily="34" charset="0"/>
              </a:rPr>
              <a:t>Færni</a:t>
            </a:r>
            <a:r>
              <a:rPr lang="tr-TR" altLang="tr-TR" sz="3600" b="1" dirty="0">
                <a:solidFill>
                  <a:schemeClr val="tx1"/>
                </a:solidFill>
                <a:latin typeface="Arial" panose="020B0604020202020204" pitchFamily="34" charset="0"/>
              </a:rPr>
              <a:t> 6: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Beitt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persónulegri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seiglu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streitustjórnun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ákvarðanatökufærni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til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að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halda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ró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sinni,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bregðast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hratt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við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og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taka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ábyrgð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í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ófyrirsjáanlegum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eða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áhættusömum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hamfaraaðstæðum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 á </a:t>
            </a:r>
            <a:r>
              <a:rPr lang="tr-TR" altLang="tr-TR" sz="3600" dirty="0" err="1">
                <a:solidFill>
                  <a:schemeClr val="tx1"/>
                </a:solidFill>
                <a:latin typeface="Arial" panose="020B0604020202020204" pitchFamily="34" charset="0"/>
              </a:rPr>
              <a:t>vatni</a:t>
            </a:r>
            <a:r>
              <a:rPr lang="tr-TR" altLang="tr-TR" sz="36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7B2093-61AB-70D2-6D8E-668B198CA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alt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r>
              <a:rPr lang="tr-TR" sz="4400" dirty="0" err="1"/>
              <a:t>Staðfesting</a:t>
            </a:r>
            <a:endParaRPr lang="tr-TR" sz="4400" dirty="0"/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839788" y="1543049"/>
            <a:ext cx="7300165" cy="4570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s-ES" sz="1400" b="1" dirty="0" err="1">
                <a:solidFill>
                  <a:srgbClr val="4892DC"/>
                </a:solidFill>
              </a:rPr>
              <a:t>Hér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er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þýðing</a:t>
            </a:r>
            <a:r>
              <a:rPr lang="es-ES" sz="1400" b="1" dirty="0">
                <a:solidFill>
                  <a:srgbClr val="4892DC"/>
                </a:solidFill>
              </a:rPr>
              <a:t> á </a:t>
            </a:r>
            <a:r>
              <a:rPr lang="es-ES" sz="1400" b="1" dirty="0" err="1">
                <a:solidFill>
                  <a:srgbClr val="4892DC"/>
                </a:solidFill>
              </a:rPr>
              <a:t>þeim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texta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sem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þú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hefur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hlaðið</a:t>
            </a:r>
            <a:r>
              <a:rPr lang="es-ES" sz="1400" b="1" dirty="0">
                <a:solidFill>
                  <a:srgbClr val="4892DC"/>
                </a:solidFill>
              </a:rPr>
              <a:t> </a:t>
            </a:r>
            <a:r>
              <a:rPr lang="es-ES" sz="1400" b="1" dirty="0" err="1">
                <a:solidFill>
                  <a:srgbClr val="4892DC"/>
                </a:solidFill>
              </a:rPr>
              <a:t>upp</a:t>
            </a:r>
            <a:r>
              <a:rPr lang="es-ES" sz="1400" b="1" dirty="0">
                <a:solidFill>
                  <a:srgbClr val="4892DC"/>
                </a:solidFill>
              </a:rPr>
              <a:t>:</a:t>
            </a:r>
            <a:endParaRPr sz="900" b="1" dirty="0">
              <a:solidFill>
                <a:srgbClr val="4892DC"/>
              </a:solidFill>
            </a:endParaRPr>
          </a:p>
          <a:p>
            <a:r>
              <a:rPr lang="is-IS" dirty="0"/>
              <a:t>T2.2 – Skipulagning og skipulagning</a:t>
            </a:r>
          </a:p>
          <a:p>
            <a:r>
              <a:rPr lang="is-IS" dirty="0"/>
              <a:t>Hæfni til að þróa árangursríkar áætlanir og skipuleggja verkefni á skilvirkan hátt þegar verið er að undirbúa sig fyrir eða bregðast við vatnstengdum hamförum. Þetta felur í sér að samhæfa auðlindir, forgangsraða aðgerðum, setja skýr markmið og tryggja að allar nauðsynlegar ráðstafanir séu gerðar til að stjórna neyðarástandi eins og flóðum, stormum eða öðrum vatnshættu.</a:t>
            </a:r>
          </a:p>
          <a:p>
            <a:r>
              <a:rPr lang="is-IS" dirty="0"/>
              <a:t>T.2.1 - Vandamálalausn og ákvarðanataka í ófyrirsjáanlegum aðstæðum</a:t>
            </a:r>
          </a:p>
          <a:p>
            <a:r>
              <a:rPr lang="is-IS" dirty="0"/>
              <a:t>Hæfni til að greina upplýsingar hlutlægt, bera kennsl á hugsanlega hættu á heimilishamförum og taka rökstuddar ákvarðanir til að draga úr þeirri áhættu.</a:t>
            </a:r>
          </a:p>
          <a:p>
            <a:r>
              <a:rPr lang="is-IS" dirty="0"/>
              <a:t>T3.1 – Vinna á skilvirkan hátt</a:t>
            </a:r>
          </a:p>
          <a:p>
            <a:r>
              <a:rPr lang="is-IS" dirty="0"/>
              <a:t>Hæfni til að vera einbeittur, skipulagður og sjálfstýrður við framkvæmd öryggisverkefna í tímabundnum aðstæðum. Þetta felur í sér að stjórna auðlindum, fylgja viðurkenndum neyðarferlum og viðhalda ró undir álagi í vatnstengdum hamförum eins og flóðum eða flóðbylgjum.</a:t>
            </a:r>
          </a:p>
          <a:p>
            <a:r>
              <a:rPr lang="is-IS" dirty="0"/>
              <a:t>T3.2 – Að taka frumkvæði</a:t>
            </a:r>
          </a:p>
          <a:p>
            <a:r>
              <a:rPr lang="is-IS" dirty="0"/>
              <a:t>Hæfni til að taka ábyrgð, taka frumkvæði, taka upplýstar ákvarðanir hratt og sýna ákveðni þegar brugðist er við hamförum í skóla.</a:t>
            </a:r>
          </a:p>
          <a:p>
            <a:r>
              <a:rPr lang="is-IS" dirty="0"/>
              <a:t>T3.3 – Að viðhalda jákvæðu viðhorfi</a:t>
            </a:r>
          </a:p>
          <a:p>
            <a:r>
              <a:rPr lang="is-IS" dirty="0"/>
              <a:t>Hæfni til að viðhalda seiglu og uppbyggilegu hugarfari í krefjandi vatnstengdum hamförum, veita fórnarlömbum tilfinningalegan stuðning, takast á við óvissu og taka ígrundaðar ákvarðanir til að efla andlega vellíðan og öryggi.</a:t>
            </a:r>
          </a:p>
          <a:p>
            <a:r>
              <a:rPr lang="is-IS" dirty="0"/>
              <a:t>T6.2 – Að beita umhverfishæfni og færni:</a:t>
            </a:r>
          </a:p>
          <a:p>
            <a:r>
              <a:rPr lang="is-IS" dirty="0"/>
              <a:t>Hæfni til að skilja umhverfisferli, þekkja snemmbúin viðvörunarmerki um skógarhættur og grípa til fyrirbyggjandi eða leiðréttandi aðgerða til að vernda bæði fólk og vistkerfi.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 dirty="0" err="1"/>
              <a:t>Viðurkenning</a:t>
            </a:r>
            <a:endParaRPr lang="es-ES" sz="4400" dirty="0"/>
          </a:p>
        </p:txBody>
      </p:sp>
      <p:sp>
        <p:nvSpPr>
          <p:cNvPr id="97" name="Google Shape;97;p24"/>
          <p:cNvSpPr txBox="1">
            <a:spLocks noGrp="1"/>
          </p:cNvSpPr>
          <p:nvPr>
            <p:ph type="body" idx="1"/>
          </p:nvPr>
        </p:nvSpPr>
        <p:spPr>
          <a:xfrm>
            <a:off x="839788" y="1726058"/>
            <a:ext cx="7091861" cy="3659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is-IS" b="1" dirty="0"/>
              <a:t>Viðurkenning fyrir nemendur:</a:t>
            </a:r>
          </a:p>
          <a:p>
            <a:r>
              <a:rPr lang="is-IS" dirty="0"/>
              <a:t>Skírteini um lok náms (óformlegt nám)</a:t>
            </a:r>
          </a:p>
          <a:p>
            <a:r>
              <a:rPr lang="is-IS" b="1" dirty="0"/>
              <a:t>Viðurkenning fyrir kennara:</a:t>
            </a:r>
          </a:p>
          <a:p>
            <a:r>
              <a:rPr lang="is-IS" dirty="0"/>
              <a:t>Skírteini um þróun faglegrar hæfni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T READY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ED2527"/>
      </a:accent1>
      <a:accent2>
        <a:srgbClr val="E48363"/>
      </a:accent2>
      <a:accent3>
        <a:srgbClr val="139AD6"/>
      </a:accent3>
      <a:accent4>
        <a:srgbClr val="F6BB38"/>
      </a:accent4>
      <a:accent5>
        <a:srgbClr val="F7AEA5"/>
      </a:accent5>
      <a:accent6>
        <a:srgbClr val="F7A7A8"/>
      </a:accent6>
      <a:hlink>
        <a:srgbClr val="139AD6"/>
      </a:hlink>
      <a:folHlink>
        <a:srgbClr val="ED25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1390</Words>
  <Application>Microsoft Office PowerPoint</Application>
  <PresentationFormat>Geniş ekran</PresentationFormat>
  <Paragraphs>80</Paragraphs>
  <Slides>12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Montserrat SemiBold</vt:lpstr>
      <vt:lpstr>Calibri</vt:lpstr>
      <vt:lpstr>Arial</vt:lpstr>
      <vt:lpstr>Office Theme</vt:lpstr>
      <vt:lpstr>5. EINING: VITUND OG VIÐBRÖGÐ VIÐ VATNSTENGDUM HAMFÖRUM</vt:lpstr>
      <vt:lpstr>Markmið einingarinnar</vt:lpstr>
      <vt:lpstr>Af hverju þessi eining skiptir máli</vt:lpstr>
      <vt:lpstr>Uppbygging einingarinnar</vt:lpstr>
      <vt:lpstr>Almennar upplýsingar um einingu</vt:lpstr>
      <vt:lpstr>Námsárangur þessarar einingar – Þekking</vt:lpstr>
      <vt:lpstr>Námsárangur þessarar einingar – Færni</vt:lpstr>
      <vt:lpstr>Staðfesting</vt:lpstr>
      <vt:lpstr>Viðurkenning</vt:lpstr>
      <vt:lpstr>Stuðningur við kennara</vt:lpstr>
      <vt:lpstr>SAMSTARF</vt:lpstr>
      <vt:lpstr>Skemmtu þér með VET-READY einingunni 5!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SCHOOL DISASTER PREPAREDNESS AND SAFE LEARNING ENVIRONMENTS</dc:title>
  <dc:creator>Maria Karapostolou</dc:creator>
  <cp:lastModifiedBy>Office</cp:lastModifiedBy>
  <cp:revision>13</cp:revision>
  <dcterms:created xsi:type="dcterms:W3CDTF">2024-02-15T12:50:33Z</dcterms:created>
  <dcterms:modified xsi:type="dcterms:W3CDTF">2026-01-28T17:28:51Z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0x010100B688FCE479FC304A9ED734F8C118CCC4</vt:lpwstr>
  </property>
</Properties>
</file>