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y="10287000" cx="18288000"/>
  <p:notesSz cx="6858000" cy="9144000"/>
  <p:embeddedFontLst>
    <p:embeddedFont>
      <p:font typeface="Montserrat"/>
      <p:bold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22" roundtripDataSignature="AMtx7mgDIkGXudf2SfToZ8UvPuY9Vhw8F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Montserrat-bold.fntdata"/><Relationship Id="rId11" Type="http://schemas.openxmlformats.org/officeDocument/2006/relationships/slide" Target="slides/slide6.xml"/><Relationship Id="rId22" Type="http://customschemas.google.com/relationships/presentationmetadata" Target="metadata"/><Relationship Id="rId10" Type="http://schemas.openxmlformats.org/officeDocument/2006/relationships/slide" Target="slides/slide5.xml"/><Relationship Id="rId21" Type="http://schemas.openxmlformats.org/officeDocument/2006/relationships/font" Target="fonts/Montserrat-boldItalic.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86" name="Google Shape;86;p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7" name="Google Shape;87;p1: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 name="Google Shape;88;p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 name="Google Shape;89;p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90" name="Google Shape;90;p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1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62" name="Google Shape;262;p1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263" name="Google Shape;263;p10: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4" name="Google Shape;264;p1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5" name="Google Shape;265;p1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66" name="Google Shape;266;p1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p1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76" name="Google Shape;276;p1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277" name="Google Shape;277;p11: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8" name="Google Shape;278;p1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9" name="Google Shape;279;p1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80" name="Google Shape;280;p1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p1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88" name="Google Shape;288;p1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289" name="Google Shape;289;p12: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0" name="Google Shape;290;p1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1" name="Google Shape;291;p1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92" name="Google Shape;292;p1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p1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02" name="Google Shape;302;p1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303" name="Google Shape;303;p13: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4" name="Google Shape;304;p1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5" name="Google Shape;305;p1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06" name="Google Shape;306;p1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p1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25" name="Google Shape;325;p1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326" name="Google Shape;326;p14: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7" name="Google Shape;327;p1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8" name="Google Shape;328;p1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29" name="Google Shape;329;p1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03" name="Google Shape;103;p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104" name="Google Shape;104;p2: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 name="Google Shape;105;p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p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07" name="Google Shape;107;p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17" name="Google Shape;117;p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118" name="Google Shape;118;p3: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 name="Google Shape;119;p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0" name="Google Shape;120;p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21" name="Google Shape;121;p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32" name="Google Shape;132;p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133" name="Google Shape;133;p4: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4" name="Google Shape;134;p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5" name="Google Shape;135;p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36" name="Google Shape;136;p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46" name="Google Shape;146;p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147" name="Google Shape;147;p5: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8" name="Google Shape;148;p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9" name="Google Shape;149;p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50" name="Google Shape;150;p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60" name="Google Shape;160;p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161" name="Google Shape;161;p6: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2" name="Google Shape;162;p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3" name="Google Shape;163;p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64" name="Google Shape;164;p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p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74" name="Google Shape;174;p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175" name="Google Shape;175;p7: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6" name="Google Shape;176;p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7" name="Google Shape;177;p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78" name="Google Shape;178;p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p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14" name="Google Shape;214;p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215" name="Google Shape;215;p8: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6" name="Google Shape;216;p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7" name="Google Shape;217;p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18" name="Google Shape;218;p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9: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48" name="Google Shape;248;p9: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249" name="Google Shape;249;p9: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0" name="Google Shape;250;p9: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1" name="Google Shape;251;p9: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52" name="Google Shape;252;p9: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2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25"/>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2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2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26"/>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26"/>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2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2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2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17"/>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17"/>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2" name="Google Shape;22;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18"/>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19"/>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19"/>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4" name="Google Shape;34;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20"/>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20"/>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2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21"/>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21"/>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21"/>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21"/>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2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23"/>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23"/>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23"/>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24"/>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24"/>
          <p:cNvSpPr/>
          <p:nvPr>
            <p:ph idx="2" type="pic"/>
          </p:nvPr>
        </p:nvSpPr>
        <p:spPr>
          <a:xfrm>
            <a:off x="1792288" y="612775"/>
            <a:ext cx="5486400" cy="4114800"/>
          </a:xfrm>
          <a:prstGeom prst="rect">
            <a:avLst/>
          </a:prstGeom>
          <a:noFill/>
          <a:ln>
            <a:noFill/>
          </a:ln>
        </p:spPr>
      </p:sp>
      <p:sp>
        <p:nvSpPr>
          <p:cNvPr id="68" name="Google Shape;68;p24"/>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2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2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5.png"/><Relationship Id="rId5"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3.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3.png"/><Relationship Id="rId4" Type="http://schemas.openxmlformats.org/officeDocument/2006/relationships/image" Target="../media/image2.png"/><Relationship Id="rId11" Type="http://schemas.openxmlformats.org/officeDocument/2006/relationships/hyperlink" Target="https://www.ready.gov/floods" TargetMode="External"/><Relationship Id="rId10" Type="http://schemas.openxmlformats.org/officeDocument/2006/relationships/hyperlink" Target="https://www.undrr.org/publications/words-into-action" TargetMode="External"/><Relationship Id="rId12" Type="http://schemas.openxmlformats.org/officeDocument/2006/relationships/hyperlink" Target="https://www.ready.gov/floods" TargetMode="External"/><Relationship Id="rId9" Type="http://schemas.openxmlformats.org/officeDocument/2006/relationships/hyperlink" Target="https://www.undrr.org/publications/words-into-action" TargetMode="External"/><Relationship Id="rId5" Type="http://schemas.openxmlformats.org/officeDocument/2006/relationships/hyperlink" Target="https://www.globalfloods.eu/" TargetMode="External"/><Relationship Id="rId6" Type="http://schemas.openxmlformats.org/officeDocument/2006/relationships/hyperlink" Target="https://www.globalfloods.eu/" TargetMode="External"/><Relationship Id="rId7" Type="http://schemas.openxmlformats.org/officeDocument/2006/relationships/hyperlink" Target="https://www.globalfloods.eu/" TargetMode="External"/><Relationship Id="rId8" Type="http://schemas.openxmlformats.org/officeDocument/2006/relationships/hyperlink" Target="https://www.undrr.org/publications/words-into-action"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3.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11" Type="http://schemas.openxmlformats.org/officeDocument/2006/relationships/image" Target="../media/image7.png"/><Relationship Id="rId10" Type="http://schemas.openxmlformats.org/officeDocument/2006/relationships/image" Target="../media/image9.png"/><Relationship Id="rId13" Type="http://schemas.openxmlformats.org/officeDocument/2006/relationships/image" Target="../media/image13.png"/><Relationship Id="rId12" Type="http://schemas.openxmlformats.org/officeDocument/2006/relationships/image" Target="../media/image17.png"/><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14.png"/><Relationship Id="rId14" Type="http://schemas.openxmlformats.org/officeDocument/2006/relationships/image" Target="../media/image8.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14.xml.rels><?xml version="1.0" encoding="UTF-8" standalone="yes"?><Relationships xmlns="http://schemas.openxmlformats.org/package/2006/relationships"><Relationship Id="rId11" Type="http://schemas.openxmlformats.org/officeDocument/2006/relationships/image" Target="../media/image12.png"/><Relationship Id="rId10" Type="http://schemas.openxmlformats.org/officeDocument/2006/relationships/hyperlink" Target="https://www.facebook.com/profile.php?id=61573707797009" TargetMode="External"/><Relationship Id="rId13" Type="http://schemas.openxmlformats.org/officeDocument/2006/relationships/image" Target="../media/image11.png"/><Relationship Id="rId12" Type="http://schemas.openxmlformats.org/officeDocument/2006/relationships/hyperlink" Target="https://www.youtube.com/@VET-READYEUProgram" TargetMode="External"/><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6.png"/><Relationship Id="rId4" Type="http://schemas.openxmlformats.org/officeDocument/2006/relationships/image" Target="../media/image18.png"/><Relationship Id="rId9" Type="http://schemas.openxmlformats.org/officeDocument/2006/relationships/image" Target="../media/image15.png"/><Relationship Id="rId5" Type="http://schemas.openxmlformats.org/officeDocument/2006/relationships/image" Target="../media/image10.png"/><Relationship Id="rId6" Type="http://schemas.openxmlformats.org/officeDocument/2006/relationships/hyperlink" Target="https://vetready.eu/" TargetMode="External"/><Relationship Id="rId7" Type="http://schemas.openxmlformats.org/officeDocument/2006/relationships/hyperlink" Target="http://www.linkedin.com/company/vet-ready-project" TargetMode="External"/><Relationship Id="rId8"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3.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
          <p:cNvSpPr/>
          <p:nvPr/>
        </p:nvSpPr>
        <p:spPr>
          <a:xfrm>
            <a:off x="9793624" y="716280"/>
            <a:ext cx="8274272" cy="8397240"/>
          </a:xfrm>
          <a:custGeom>
            <a:rect b="b" l="l" r="r" t="t"/>
            <a:pathLst>
              <a:path extrusionOk="0" h="8397240" w="8274272">
                <a:moveTo>
                  <a:pt x="0" y="0"/>
                </a:moveTo>
                <a:lnTo>
                  <a:pt x="8274272" y="0"/>
                </a:lnTo>
                <a:lnTo>
                  <a:pt x="8274272" y="8397240"/>
                </a:lnTo>
                <a:lnTo>
                  <a:pt x="0" y="839724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3" name="Google Shape;93;p1"/>
          <p:cNvSpPr/>
          <p:nvPr/>
        </p:nvSpPr>
        <p:spPr>
          <a:xfrm>
            <a:off x="732692" y="8815645"/>
            <a:ext cx="4305738" cy="911800"/>
          </a:xfrm>
          <a:custGeom>
            <a:rect b="b" l="l" r="r" t="t"/>
            <a:pathLst>
              <a:path extrusionOk="0" h="911800" w="4305738">
                <a:moveTo>
                  <a:pt x="0" y="0"/>
                </a:moveTo>
                <a:lnTo>
                  <a:pt x="4305738" y="0"/>
                </a:lnTo>
                <a:lnTo>
                  <a:pt x="4305738" y="911799"/>
                </a:lnTo>
                <a:lnTo>
                  <a:pt x="0" y="91179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94" name="Google Shape;94;p1"/>
          <p:cNvSpPr/>
          <p:nvPr/>
        </p:nvSpPr>
        <p:spPr>
          <a:xfrm>
            <a:off x="581025" y="1096356"/>
            <a:ext cx="4059555" cy="981894"/>
          </a:xfrm>
          <a:custGeom>
            <a:rect b="b" l="l" r="r" t="t"/>
            <a:pathLst>
              <a:path extrusionOk="0" h="981894" w="4059555">
                <a:moveTo>
                  <a:pt x="0" y="0"/>
                </a:moveTo>
                <a:lnTo>
                  <a:pt x="4059555" y="0"/>
                </a:lnTo>
                <a:lnTo>
                  <a:pt x="4059555" y="981894"/>
                </a:lnTo>
                <a:lnTo>
                  <a:pt x="0" y="981894"/>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95" name="Google Shape;95;p1"/>
          <p:cNvGrpSpPr/>
          <p:nvPr/>
        </p:nvGrpSpPr>
        <p:grpSpPr>
          <a:xfrm>
            <a:off x="581025" y="2650046"/>
            <a:ext cx="8827895" cy="2417291"/>
            <a:chOff x="0" y="-38100"/>
            <a:chExt cx="11770526" cy="3223054"/>
          </a:xfrm>
        </p:grpSpPr>
        <p:sp>
          <p:nvSpPr>
            <p:cNvPr id="96" name="Google Shape;96;p1"/>
            <p:cNvSpPr/>
            <p:nvPr/>
          </p:nvSpPr>
          <p:spPr>
            <a:xfrm>
              <a:off x="0" y="0"/>
              <a:ext cx="11770526" cy="3184951"/>
            </a:xfrm>
            <a:custGeom>
              <a:rect b="b" l="l" r="r" t="t"/>
              <a:pathLst>
                <a:path extrusionOk="0" h="3184951" w="11770526">
                  <a:moveTo>
                    <a:pt x="0" y="0"/>
                  </a:moveTo>
                  <a:lnTo>
                    <a:pt x="11770526" y="0"/>
                  </a:lnTo>
                  <a:lnTo>
                    <a:pt x="11770526" y="3184951"/>
                  </a:lnTo>
                  <a:lnTo>
                    <a:pt x="0" y="3184951"/>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7" name="Google Shape;97;p1"/>
            <p:cNvSpPr txBox="1"/>
            <p:nvPr/>
          </p:nvSpPr>
          <p:spPr>
            <a:xfrm>
              <a:off x="0" y="-38100"/>
              <a:ext cx="11770525" cy="3223054"/>
            </a:xfrm>
            <a:prstGeom prst="rect">
              <a:avLst/>
            </a:prstGeom>
            <a:noFill/>
            <a:ln>
              <a:noFill/>
            </a:ln>
          </p:spPr>
          <p:txBody>
            <a:bodyPr anchorCtr="0" anchor="b" bIns="0" lIns="0" spcFirstLastPara="1" rIns="0" wrap="square" tIns="0">
              <a:noAutofit/>
            </a:bodyPr>
            <a:lstStyle/>
            <a:p>
              <a:pPr indent="0" lvl="0" marL="0" marR="0" rtl="0" algn="l">
                <a:lnSpc>
                  <a:spcPct val="108021"/>
                </a:lnSpc>
                <a:spcBef>
                  <a:spcPts val="0"/>
                </a:spcBef>
                <a:spcAft>
                  <a:spcPts val="0"/>
                </a:spcAft>
                <a:buNone/>
              </a:pPr>
              <a:r>
                <a:rPr b="1" lang="en-US" sz="3952">
                  <a:solidFill>
                    <a:srgbClr val="000000"/>
                  </a:solidFill>
                  <a:latin typeface="Calibri"/>
                  <a:ea typeface="Calibri"/>
                  <a:cs typeface="Calibri"/>
                  <a:sym typeface="Calibri"/>
                </a:rPr>
                <a:t>Υποστήριξη Εκπαιδευτικού για την ΕΝΟΤΗΤΑ 5: ΕΝΗΜΕΡΩΣΗ ΚΑΙ ΑΝΤΙΔΡΑΣΗ ΓΙΑ ΚΑΤΑΣΤΡΟΦΕΣ ΠΟΥ ΣΧΕΤΙΖΟΝΤΑΙ ΜΕ ΤΟ ΝΕΡΟ</a:t>
              </a:r>
              <a:endParaRPr/>
            </a:p>
          </p:txBody>
        </p:sp>
      </p:grpSp>
      <p:sp>
        <p:nvSpPr>
          <p:cNvPr id="98" name="Google Shape;98;p1"/>
          <p:cNvSpPr txBox="1"/>
          <p:nvPr/>
        </p:nvSpPr>
        <p:spPr>
          <a:xfrm>
            <a:off x="672446" y="5151101"/>
            <a:ext cx="9185700" cy="2643900"/>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lang="en-US" sz="3600">
                <a:solidFill>
                  <a:srgbClr val="000000"/>
                </a:solidFill>
                <a:latin typeface="Calibri"/>
                <a:ea typeface="Calibri"/>
                <a:cs typeface="Calibri"/>
                <a:sym typeface="Calibri"/>
              </a:rPr>
              <a:t>ΕΚΠΑΙΔΕΥΤΙΚΗ ΕΝΟΤΗΤΑ 27: Συστήματα Έγκαιρης Προειδοποίησης για Κινδύνους που Σχετίζονται με το Νερό</a:t>
            </a:r>
            <a:endParaRPr sz="1100"/>
          </a:p>
          <a:p>
            <a:pPr indent="0" lvl="0" marL="0" marR="0" rtl="0" algn="l">
              <a:lnSpc>
                <a:spcPct val="108000"/>
              </a:lnSpc>
              <a:spcBef>
                <a:spcPts val="0"/>
              </a:spcBef>
              <a:spcAft>
                <a:spcPts val="0"/>
              </a:spcAft>
              <a:buNone/>
            </a:pPr>
            <a:r>
              <a:rPr b="1" lang="en-US" sz="2650">
                <a:solidFill>
                  <a:srgbClr val="000000"/>
                </a:solidFill>
                <a:latin typeface="Calibri"/>
                <a:ea typeface="Calibri"/>
                <a:cs typeface="Calibri"/>
                <a:sym typeface="Calibri"/>
              </a:rPr>
              <a:t>Συγγραφέας:</a:t>
            </a:r>
            <a:r>
              <a:rPr lang="en-US" sz="2650">
                <a:solidFill>
                  <a:srgbClr val="000000"/>
                </a:solidFill>
                <a:latin typeface="Calibri"/>
                <a:ea typeface="Calibri"/>
                <a:cs typeface="Calibri"/>
                <a:sym typeface="Calibri"/>
              </a:rPr>
              <a:t> Ινστιτούτο Ανάπτυξης Επιχειρηματικότητας / Συνεργασία Έργου VETREADY</a:t>
            </a:r>
            <a:endParaRPr sz="1500"/>
          </a:p>
        </p:txBody>
      </p:sp>
      <p:sp>
        <p:nvSpPr>
          <p:cNvPr id="99" name="Google Shape;99;p1"/>
          <p:cNvSpPr txBox="1"/>
          <p:nvPr/>
        </p:nvSpPr>
        <p:spPr>
          <a:xfrm>
            <a:off x="672446" y="8106004"/>
            <a:ext cx="8645042" cy="3048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lang="en-US" sz="1800">
                <a:solidFill>
                  <a:srgbClr val="000000"/>
                </a:solidFill>
                <a:latin typeface="Calibri"/>
                <a:ea typeface="Calibri"/>
                <a:cs typeface="Calibri"/>
                <a:sym typeface="Calibri"/>
              </a:rPr>
              <a:t> Αριθμός έργου: 2024-1-ES01-KA220-VET-000257287</a:t>
            </a:r>
            <a:endParaRPr/>
          </a:p>
        </p:txBody>
      </p:sp>
      <p:sp>
        <p:nvSpPr>
          <p:cNvPr id="100" name="Google Shape;100;p1"/>
          <p:cNvSpPr txBox="1"/>
          <p:nvPr/>
        </p:nvSpPr>
        <p:spPr>
          <a:xfrm>
            <a:off x="5606253" y="8586264"/>
            <a:ext cx="6466799" cy="1162050"/>
          </a:xfrm>
          <a:prstGeom prst="rect">
            <a:avLst/>
          </a:prstGeom>
          <a:noFill/>
          <a:ln>
            <a:noFill/>
          </a:ln>
        </p:spPr>
        <p:txBody>
          <a:bodyPr anchorCtr="0" anchor="t" bIns="0" lIns="0" spcFirstLastPara="1" rIns="0" wrap="square" tIns="0">
            <a:spAutoFit/>
          </a:bodyPr>
          <a:lstStyle/>
          <a:p>
            <a:pPr indent="0" lvl="0" marL="0" marR="0" rtl="0" algn="just">
              <a:lnSpc>
                <a:spcPct val="120000"/>
              </a:lnSpc>
              <a:spcBef>
                <a:spcPts val="0"/>
              </a:spcBef>
              <a:spcAft>
                <a:spcPts val="0"/>
              </a:spcAft>
              <a:buNone/>
            </a:pPr>
            <a:r>
              <a:rPr lang="en-US" sz="1500">
                <a:solidFill>
                  <a:srgbClr val="000000"/>
                </a:solidFill>
                <a:latin typeface="Arial"/>
                <a:ea typeface="Arial"/>
                <a:cs typeface="Arial"/>
                <a:sym typeface="Arial"/>
              </a:rPr>
              <a:t>Χρηματοδοτείται από την Ευρωπαϊκή Ένωση. Οι απόψεις και οι γνώμες που εκφράζονται είναι, ωστόσο, μόνο του/των συγγραφέα/ων και δεν αντικατοπτρίζουν απαραίτητα εκείνες της Ευρωπαϊκής Ένωσης ή της Servicio Español para la Internacionalización de la Educación (SEPIE). Ούτε η Ευρωπαϊκή Ένωση ούτε η χορηγούσα αρχή φέρουν ευθύνη γι' αυτές.</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descr="Μπλε κείμενο σε μαύρο φόντο  Η περιγραφή δημιουργήθηκε αυτόματα" id="268" name="Google Shape;268;p10"/>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269" name="Google Shape;269;p10"/>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270" name="Google Shape;270;p10"/>
          <p:cNvGrpSpPr/>
          <p:nvPr/>
        </p:nvGrpSpPr>
        <p:grpSpPr>
          <a:xfrm>
            <a:off x="1254925" y="480950"/>
            <a:ext cx="16722000" cy="2514417"/>
            <a:chOff x="-6341" y="-371609"/>
            <a:chExt cx="22296000" cy="3352556"/>
          </a:xfrm>
        </p:grpSpPr>
        <p:sp>
          <p:nvSpPr>
            <p:cNvPr id="271" name="Google Shape;271;p10"/>
            <p:cNvSpPr/>
            <p:nvPr/>
          </p:nvSpPr>
          <p:spPr>
            <a:xfrm>
              <a:off x="0" y="0"/>
              <a:ext cx="21031200" cy="2980947"/>
            </a:xfrm>
            <a:custGeom>
              <a:rect b="b" l="l" r="r" t="t"/>
              <a:pathLst>
                <a:path extrusionOk="0" h="2980947" w="21031200">
                  <a:moveTo>
                    <a:pt x="0" y="0"/>
                  </a:moveTo>
                  <a:lnTo>
                    <a:pt x="21031200" y="0"/>
                  </a:lnTo>
                  <a:lnTo>
                    <a:pt x="21031200" y="2980947"/>
                  </a:lnTo>
                  <a:lnTo>
                    <a:pt x="0" y="2980947"/>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72" name="Google Shape;272;p10"/>
            <p:cNvSpPr txBox="1"/>
            <p:nvPr/>
          </p:nvSpPr>
          <p:spPr>
            <a:xfrm>
              <a:off x="-6341" y="-371609"/>
              <a:ext cx="22296000" cy="1680000"/>
            </a:xfrm>
            <a:prstGeom prst="rect">
              <a:avLst/>
            </a:prstGeom>
            <a:noFill/>
            <a:ln>
              <a:noFill/>
            </a:ln>
          </p:spPr>
          <p:txBody>
            <a:bodyPr anchorCtr="0" anchor="ctr" bIns="0" lIns="0" spcFirstLastPara="1" rIns="0" wrap="square" tIns="0">
              <a:noAutofit/>
            </a:bodyPr>
            <a:lstStyle/>
            <a:p>
              <a:pPr indent="0" lvl="0" marL="0" marR="0" rtl="0" algn="l">
                <a:lnSpc>
                  <a:spcPct val="162000"/>
                </a:lnSpc>
                <a:spcBef>
                  <a:spcPts val="0"/>
                </a:spcBef>
                <a:spcAft>
                  <a:spcPts val="0"/>
                </a:spcAft>
                <a:buNone/>
              </a:pPr>
              <a:r>
                <a:rPr b="1" lang="en-US" sz="4400">
                  <a:solidFill>
                    <a:srgbClr val="FF0000"/>
                  </a:solidFill>
                  <a:latin typeface="Calibri"/>
                  <a:ea typeface="Calibri"/>
                  <a:cs typeface="Calibri"/>
                  <a:sym typeface="Calibri"/>
                </a:rPr>
                <a:t>Υποστήριξη Αξιολόγησης – Πώς να Ελέγχετε την Πρόοδο του Μαθητή</a:t>
              </a:r>
              <a:endParaRPr b="1" sz="4400">
                <a:solidFill>
                  <a:srgbClr val="FF0000"/>
                </a:solidFill>
                <a:latin typeface="Calibri"/>
                <a:ea typeface="Calibri"/>
                <a:cs typeface="Calibri"/>
                <a:sym typeface="Calibri"/>
              </a:endParaRPr>
            </a:p>
          </p:txBody>
        </p:sp>
      </p:grpSp>
      <p:sp>
        <p:nvSpPr>
          <p:cNvPr id="273" name="Google Shape;273;p10"/>
          <p:cNvSpPr txBox="1"/>
          <p:nvPr/>
        </p:nvSpPr>
        <p:spPr>
          <a:xfrm>
            <a:off x="1254925" y="1957100"/>
            <a:ext cx="16050000" cy="6854700"/>
          </a:xfrm>
          <a:prstGeom prst="rect">
            <a:avLst/>
          </a:prstGeom>
          <a:noFill/>
          <a:ln>
            <a:noFill/>
          </a:ln>
        </p:spPr>
        <p:txBody>
          <a:bodyPr anchorCtr="0" anchor="t" bIns="0" lIns="0" spcFirstLastPara="1" rIns="0" wrap="square" tIns="0">
            <a:spAutoFit/>
          </a:bodyPr>
          <a:lstStyle/>
          <a:p>
            <a:pPr indent="0" lvl="0" marL="0" marR="0" rtl="0" algn="just">
              <a:lnSpc>
                <a:spcPct val="86398"/>
              </a:lnSpc>
              <a:spcBef>
                <a:spcPts val="0"/>
              </a:spcBef>
              <a:spcAft>
                <a:spcPts val="0"/>
              </a:spcAft>
              <a:buNone/>
            </a:pPr>
            <a:r>
              <a:rPr lang="en-US" sz="3032">
                <a:solidFill>
                  <a:srgbClr val="000000"/>
                </a:solidFill>
                <a:latin typeface="Calibri"/>
                <a:ea typeface="Calibri"/>
                <a:cs typeface="Calibri"/>
                <a:sym typeface="Calibri"/>
              </a:rPr>
              <a:t>Στο τέλος αυτής της εκπαιδευτικής ενότητας, οι εκπαιδευόμενοι συμπληρώνουν </a:t>
            </a:r>
            <a:r>
              <a:rPr b="1" lang="en-US" sz="3032">
                <a:solidFill>
                  <a:srgbClr val="000000"/>
                </a:solidFill>
                <a:latin typeface="Calibri"/>
                <a:ea typeface="Calibri"/>
                <a:cs typeface="Calibri"/>
                <a:sym typeface="Calibri"/>
              </a:rPr>
              <a:t>ένα κουίζ πολλαπλής επιλογής 10 ερωτήσεων</a:t>
            </a:r>
            <a:r>
              <a:rPr lang="en-US" sz="3032">
                <a:solidFill>
                  <a:srgbClr val="000000"/>
                </a:solidFill>
                <a:latin typeface="Calibri"/>
                <a:ea typeface="Calibri"/>
                <a:cs typeface="Calibri"/>
                <a:sym typeface="Calibri"/>
              </a:rPr>
              <a:t>, το οποίο έχει σχεδιαστεί για να αξιολογήσει την κατανόησή τους σχετικά με τις βασικές έννοιες που καλύπτονται στη συνεδρία.</a:t>
            </a:r>
            <a:endParaRPr sz="1300"/>
          </a:p>
          <a:p>
            <a:pPr indent="0" lvl="0" marL="0" marR="0" rtl="0" algn="just">
              <a:lnSpc>
                <a:spcPct val="86398"/>
              </a:lnSpc>
              <a:spcBef>
                <a:spcPts val="0"/>
              </a:spcBef>
              <a:spcAft>
                <a:spcPts val="0"/>
              </a:spcAft>
              <a:buNone/>
            </a:pPr>
            <a:r>
              <a:t/>
            </a:r>
            <a:endParaRPr sz="3032">
              <a:solidFill>
                <a:srgbClr val="000000"/>
              </a:solidFill>
              <a:latin typeface="Calibri"/>
              <a:ea typeface="Calibri"/>
              <a:cs typeface="Calibri"/>
              <a:sym typeface="Calibri"/>
            </a:endParaRPr>
          </a:p>
          <a:p>
            <a:pPr indent="-313813" lvl="1" marL="640325" marR="0" rtl="0" algn="just">
              <a:lnSpc>
                <a:spcPct val="86398"/>
              </a:lnSpc>
              <a:spcBef>
                <a:spcPts val="0"/>
              </a:spcBef>
              <a:spcAft>
                <a:spcPts val="0"/>
              </a:spcAft>
              <a:buClr>
                <a:srgbClr val="00B0F0"/>
              </a:buClr>
              <a:buSzPts val="3032"/>
              <a:buFont typeface="Arial"/>
              <a:buChar char="•"/>
            </a:pPr>
            <a:r>
              <a:rPr b="1" i="0" lang="en-US" sz="3032" u="none" cap="none" strike="noStrike">
                <a:solidFill>
                  <a:srgbClr val="00B0F0"/>
                </a:solidFill>
                <a:latin typeface="Calibri"/>
                <a:ea typeface="Calibri"/>
                <a:cs typeface="Calibri"/>
                <a:sym typeface="Calibri"/>
              </a:rPr>
              <a:t>Άσκηση Χάρτη Αντιμετώπισης Πλημμυρών Κοινότητας</a:t>
            </a:r>
            <a:endParaRPr sz="1300"/>
          </a:p>
          <a:p>
            <a:pPr indent="-320163" lvl="1" marL="640325" marR="0" rtl="0" algn="just">
              <a:lnSpc>
                <a:spcPct val="86398"/>
              </a:lnSpc>
              <a:spcBef>
                <a:spcPts val="0"/>
              </a:spcBef>
              <a:spcAft>
                <a:spcPts val="0"/>
              </a:spcAft>
              <a:buNone/>
            </a:pPr>
            <a:r>
              <a:rPr b="1" i="0" lang="en-US" sz="3032" u="none" cap="none" strike="noStrike">
                <a:solidFill>
                  <a:srgbClr val="000000"/>
                </a:solidFill>
                <a:latin typeface="Calibri"/>
                <a:ea typeface="Calibri"/>
                <a:cs typeface="Calibri"/>
                <a:sym typeface="Calibri"/>
              </a:rPr>
              <a:t>Πώς λειτουργεί </a:t>
            </a:r>
            <a:r>
              <a:rPr b="0" i="0" lang="en-US" sz="3032" u="none" cap="none" strike="noStrike">
                <a:solidFill>
                  <a:srgbClr val="000000"/>
                </a:solidFill>
                <a:latin typeface="Calibri"/>
                <a:ea typeface="Calibri"/>
                <a:cs typeface="Calibri"/>
                <a:sym typeface="Calibri"/>
              </a:rPr>
              <a:t>Παρέχετε στους μαθητές έναν απλοποιημένο χάρτη που δείχνει ποτάμια, δρόμους και κατοικημένες περιοχές. Ζητήστε τους να εντοπίσουν ζώνες υψηλού κινδύνου και να επισημάνουν ασφαλείς διαδρομές εκκένωσης και καταφύγια.</a:t>
            </a:r>
            <a:endParaRPr sz="1300"/>
          </a:p>
          <a:p>
            <a:pPr indent="-320163" lvl="1" marL="640325" marR="0" rtl="0" algn="just">
              <a:lnSpc>
                <a:spcPct val="86398"/>
              </a:lnSpc>
              <a:spcBef>
                <a:spcPts val="0"/>
              </a:spcBef>
              <a:spcAft>
                <a:spcPts val="0"/>
              </a:spcAft>
              <a:buNone/>
            </a:pPr>
            <a:r>
              <a:rPr b="1" i="0" lang="en-US" sz="3032" u="none" cap="none" strike="noStrike">
                <a:solidFill>
                  <a:srgbClr val="000000"/>
                </a:solidFill>
                <a:latin typeface="Calibri"/>
                <a:ea typeface="Calibri"/>
                <a:cs typeface="Calibri"/>
                <a:sym typeface="Calibri"/>
              </a:rPr>
              <a:t>Τι αποκαλύπτει:</a:t>
            </a:r>
            <a:r>
              <a:rPr b="0" i="0" lang="en-US" sz="3032" u="none" cap="none" strike="noStrike">
                <a:solidFill>
                  <a:srgbClr val="000000"/>
                </a:solidFill>
                <a:latin typeface="Calibri"/>
                <a:ea typeface="Calibri"/>
                <a:cs typeface="Calibri"/>
                <a:sym typeface="Calibri"/>
              </a:rPr>
              <a:t> Ελέγχει την ικανότητα των μαθητών να εφαρμόζουν την χωρική επίγνωση και να συνδέουν τα δεδομένα κινδύνου πλημμύρας με συγκεκριμένες δράσεις προστασίας.</a:t>
            </a:r>
            <a:endParaRPr sz="1300"/>
          </a:p>
          <a:p>
            <a:pPr indent="-313813" lvl="1" marL="640325" marR="0" rtl="0" algn="just">
              <a:lnSpc>
                <a:spcPct val="86398"/>
              </a:lnSpc>
              <a:spcBef>
                <a:spcPts val="0"/>
              </a:spcBef>
              <a:spcAft>
                <a:spcPts val="0"/>
              </a:spcAft>
              <a:buClr>
                <a:srgbClr val="00B0F0"/>
              </a:buClr>
              <a:buSzPts val="3032"/>
              <a:buFont typeface="Arial"/>
              <a:buChar char="•"/>
            </a:pPr>
            <a:r>
              <a:rPr b="1" i="0" lang="en-US" sz="3032" u="none" cap="none" strike="noStrike">
                <a:solidFill>
                  <a:srgbClr val="00B0F0"/>
                </a:solidFill>
                <a:latin typeface="Calibri"/>
                <a:ea typeface="Calibri"/>
                <a:cs typeface="Calibri"/>
                <a:sym typeface="Calibri"/>
              </a:rPr>
              <a:t>Άσκηση προειδοποίησης για δράση</a:t>
            </a:r>
            <a:endParaRPr sz="1300"/>
          </a:p>
          <a:p>
            <a:pPr indent="-320163" lvl="1" marL="640325" marR="0" rtl="0" algn="just">
              <a:lnSpc>
                <a:spcPct val="86398"/>
              </a:lnSpc>
              <a:spcBef>
                <a:spcPts val="0"/>
              </a:spcBef>
              <a:spcAft>
                <a:spcPts val="0"/>
              </a:spcAft>
              <a:buNone/>
            </a:pPr>
            <a:r>
              <a:rPr b="1" i="0" lang="en-US" sz="3032" u="none" cap="none" strike="noStrike">
                <a:solidFill>
                  <a:srgbClr val="000000"/>
                </a:solidFill>
                <a:latin typeface="Calibri"/>
                <a:ea typeface="Calibri"/>
                <a:cs typeface="Calibri"/>
                <a:sym typeface="Calibri"/>
              </a:rPr>
              <a:t>Πώς λειτουργεί:</a:t>
            </a:r>
            <a:r>
              <a:rPr b="0" i="0" lang="en-US" sz="3032" u="none" cap="none" strike="noStrike">
                <a:solidFill>
                  <a:srgbClr val="000000"/>
                </a:solidFill>
                <a:latin typeface="Calibri"/>
                <a:ea typeface="Calibri"/>
                <a:cs typeface="Calibri"/>
                <a:sym typeface="Calibri"/>
              </a:rPr>
              <a:t> Παρουσιάστε διαφορετικές ειδοποιήσεις κινδύνου που σχετίζονται με το νερό (π.χ. προειδοποίηση για έντονες βροχοπτώσεις, υπερχείλιση φράγματος, προειδοποίηση για ξαφνικές πλημμύρες). Οι μαθητές πρέπει να επιλέξουν και να εκτελέσουν τις σωστές άμεσες ενέργειες για κάθε μία.</a:t>
            </a:r>
            <a:endParaRPr sz="1300"/>
          </a:p>
          <a:p>
            <a:pPr indent="-320163" lvl="1" marL="640325" marR="0" rtl="0" algn="just">
              <a:lnSpc>
                <a:spcPct val="86398"/>
              </a:lnSpc>
              <a:spcBef>
                <a:spcPts val="0"/>
              </a:spcBef>
              <a:spcAft>
                <a:spcPts val="0"/>
              </a:spcAft>
              <a:buNone/>
            </a:pPr>
            <a:r>
              <a:rPr b="1" i="0" lang="en-US" sz="3032" u="none" cap="none" strike="noStrike">
                <a:solidFill>
                  <a:srgbClr val="000000"/>
                </a:solidFill>
                <a:latin typeface="Calibri"/>
                <a:ea typeface="Calibri"/>
                <a:cs typeface="Calibri"/>
                <a:sym typeface="Calibri"/>
              </a:rPr>
              <a:t>Τι αποκαλύπτει: </a:t>
            </a:r>
            <a:r>
              <a:rPr b="0" i="0" lang="en-US" sz="3032" u="none" cap="none" strike="noStrike">
                <a:solidFill>
                  <a:srgbClr val="000000"/>
                </a:solidFill>
                <a:latin typeface="Calibri"/>
                <a:ea typeface="Calibri"/>
                <a:cs typeface="Calibri"/>
                <a:sym typeface="Calibri"/>
              </a:rPr>
              <a:t>Αξιολογεί την ικανότητα ερμηνείας των έγκαιρων προειδοποιήσεων και μετατροπής τους σε γρήγορες και ασφαλείς αποφάσεις.</a:t>
            </a:r>
            <a:endParaRPr sz="13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descr="Μπλε κείμενο σε μαύρο φόντο  Η περιγραφή δημιουργήθηκε αυτόματα" id="282" name="Google Shape;282;p11"/>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283" name="Google Shape;283;p11"/>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84" name="Google Shape;284;p11"/>
          <p:cNvSpPr txBox="1"/>
          <p:nvPr/>
        </p:nvSpPr>
        <p:spPr>
          <a:xfrm>
            <a:off x="3326789" y="490235"/>
            <a:ext cx="15773400" cy="121595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6600">
                <a:solidFill>
                  <a:srgbClr val="FF0000"/>
                </a:solidFill>
                <a:latin typeface="Calibri"/>
                <a:ea typeface="Calibri"/>
                <a:cs typeface="Calibri"/>
                <a:sym typeface="Calibri"/>
              </a:rPr>
              <a:t>Πρόσθετο Εκαπιδευτικό Υλικό</a:t>
            </a:r>
            <a:endParaRPr/>
          </a:p>
        </p:txBody>
      </p:sp>
      <p:sp>
        <p:nvSpPr>
          <p:cNvPr id="285" name="Google Shape;285;p11"/>
          <p:cNvSpPr txBox="1"/>
          <p:nvPr/>
        </p:nvSpPr>
        <p:spPr>
          <a:xfrm>
            <a:off x="1254915" y="2163974"/>
            <a:ext cx="15590400" cy="6268800"/>
          </a:xfrm>
          <a:prstGeom prst="rect">
            <a:avLst/>
          </a:prstGeom>
          <a:noFill/>
          <a:ln>
            <a:noFill/>
          </a:ln>
        </p:spPr>
        <p:txBody>
          <a:bodyPr anchorCtr="0" anchor="t" bIns="0" lIns="0" spcFirstLastPara="1" rIns="0" wrap="square" tIns="0">
            <a:spAutoFit/>
          </a:bodyPr>
          <a:lstStyle/>
          <a:p>
            <a:pPr indent="-313170" lvl="1" marL="677139" marR="0" rtl="0" algn="l">
              <a:lnSpc>
                <a:spcPct val="86401"/>
              </a:lnSpc>
              <a:spcBef>
                <a:spcPts val="0"/>
              </a:spcBef>
              <a:spcAft>
                <a:spcPts val="0"/>
              </a:spcAft>
              <a:buClr>
                <a:srgbClr val="000000"/>
              </a:buClr>
              <a:buSzPts val="2946"/>
              <a:buFont typeface="Arial"/>
              <a:buChar char="•"/>
            </a:pPr>
            <a:r>
              <a:rPr b="1" i="0" lang="en-US" sz="2946" u="none" cap="none" strike="noStrike">
                <a:solidFill>
                  <a:srgbClr val="000000"/>
                </a:solidFill>
                <a:latin typeface="Calibri"/>
                <a:ea typeface="Calibri"/>
                <a:cs typeface="Calibri"/>
                <a:sym typeface="Calibri"/>
              </a:rPr>
              <a:t>1. Παγκόσμιο Σύστημα Ευαισθητοποίησης για τις Πλημμύρες (GloFAS)</a:t>
            </a:r>
            <a:endParaRPr sz="1000"/>
          </a:p>
          <a:p>
            <a:pPr indent="-338570" lvl="1" marL="677139" marR="0" rtl="0" algn="l">
              <a:lnSpc>
                <a:spcPct val="86401"/>
              </a:lnSpc>
              <a:spcBef>
                <a:spcPts val="0"/>
              </a:spcBef>
              <a:spcAft>
                <a:spcPts val="0"/>
              </a:spcAft>
              <a:buNone/>
            </a:pPr>
            <a:r>
              <a:rPr b="1" i="0" lang="en-US" sz="2946" u="sng" cap="none" strike="noStrike">
                <a:solidFill>
                  <a:srgbClr val="139AD6"/>
                </a:solidFill>
                <a:latin typeface="Calibri"/>
                <a:ea typeface="Calibri"/>
                <a:cs typeface="Calibri"/>
                <a:sym typeface="Calibri"/>
                <a:hlinkClick r:id="rId5">
                  <a:extLst>
                    <a:ext uri="{A12FA001-AC4F-418D-AE19-62706E023703}">
                      <ahyp:hlinkClr val="tx"/>
                    </a:ext>
                  </a:extLst>
                </a:hlinkClick>
              </a:rPr>
              <a:t>https://www.globalfloods.eu </a:t>
            </a:r>
            <a:endParaRPr sz="1000"/>
          </a:p>
          <a:p>
            <a:pPr indent="-338570" lvl="1" marL="677139" marR="0" rtl="0" algn="l">
              <a:lnSpc>
                <a:spcPct val="86401"/>
              </a:lnSpc>
              <a:spcBef>
                <a:spcPts val="0"/>
              </a:spcBef>
              <a:spcAft>
                <a:spcPts val="0"/>
              </a:spcAft>
              <a:buNone/>
            </a:pPr>
            <a:r>
              <a:rPr b="0" i="1" lang="en-US" sz="2946" cap="none" strike="noStrike">
                <a:solidFill>
                  <a:srgbClr val="000000"/>
                </a:solidFill>
                <a:uFill>
                  <a:noFill/>
                </a:uFill>
                <a:latin typeface="Calibri"/>
                <a:ea typeface="Calibri"/>
                <a:cs typeface="Calibri"/>
                <a:sym typeface="Calibri"/>
                <a:hlinkClick r:id="rId6">
                  <a:extLst>
                    <a:ext uri="{A12FA001-AC4F-418D-AE19-62706E023703}">
                      <ahyp:hlinkClr val="tx"/>
                    </a:ext>
                  </a:extLst>
                </a:hlinkClick>
              </a:rPr>
              <a:t>Ένα επιχειρησιακό εργαλείο πρόβλεψης από την Υπηρεσία Διαχείρισης Έκτακτης Ανάγκης Copernicus που παρέχει παγκόσμιες προβλέψεις πλημμυρών έως και 30 ημέρες νωρίτερα. Εξαιρετικό για να δείξει πώς τα μετεωρολογικά δεδομένα υποστηρίζουν τις έγκαιρες προειδοποιήσεις. </a:t>
            </a:r>
            <a:endParaRPr sz="1000"/>
          </a:p>
          <a:p>
            <a:pPr indent="-313170" lvl="1" marL="677139" marR="0" rtl="0" algn="l">
              <a:lnSpc>
                <a:spcPct val="86401"/>
              </a:lnSpc>
              <a:spcBef>
                <a:spcPts val="0"/>
              </a:spcBef>
              <a:spcAft>
                <a:spcPts val="0"/>
              </a:spcAft>
              <a:buClr>
                <a:srgbClr val="000000"/>
              </a:buClr>
              <a:buSzPts val="2946"/>
              <a:buFont typeface="Arial"/>
              <a:buChar char="•"/>
            </a:pPr>
            <a:r>
              <a:rPr b="1" i="1" lang="en-US" sz="2946" u="sng" cap="none" strike="noStrike">
                <a:solidFill>
                  <a:srgbClr val="000000"/>
                </a:solidFill>
                <a:latin typeface="Calibri"/>
                <a:ea typeface="Calibri"/>
                <a:cs typeface="Calibri"/>
                <a:sym typeface="Calibri"/>
                <a:hlinkClick r:id="rId7">
                  <a:extLst>
                    <a:ext uri="{A12FA001-AC4F-418D-AE19-62706E023703}">
                      <ahyp:hlinkClr val="tx"/>
                    </a:ext>
                  </a:extLst>
                </a:hlinkClick>
              </a:rPr>
              <a:t>2. UNDRR – Από τα Λόγια στην Πράξη: Οδηγός Εφαρμογής για τη Μείωση του Κινδύνου Καταστροφών από Πλημμύρες</a:t>
            </a:r>
            <a:endParaRPr sz="1000"/>
          </a:p>
          <a:p>
            <a:pPr indent="-338570" lvl="1" marL="677139" marR="0" rtl="0" algn="l">
              <a:lnSpc>
                <a:spcPct val="86401"/>
              </a:lnSpc>
              <a:spcBef>
                <a:spcPts val="0"/>
              </a:spcBef>
              <a:spcAft>
                <a:spcPts val="0"/>
              </a:spcAft>
              <a:buNone/>
            </a:pPr>
            <a:r>
              <a:rPr b="1" i="1" lang="en-US" sz="2946" u="sng" cap="none" strike="noStrike">
                <a:solidFill>
                  <a:srgbClr val="139AD6"/>
                </a:solidFill>
                <a:latin typeface="Calibri"/>
                <a:ea typeface="Calibri"/>
                <a:cs typeface="Calibri"/>
                <a:sym typeface="Calibri"/>
                <a:hlinkClick r:id="rId8">
                  <a:extLst>
                    <a:ext uri="{A12FA001-AC4F-418D-AE19-62706E023703}">
                      <ahyp:hlinkClr val="tx"/>
                    </a:ext>
                  </a:extLst>
                </a:hlinkClick>
              </a:rPr>
              <a:t>https://www.undrr.org/publications/words-into-action </a:t>
            </a:r>
            <a:endParaRPr sz="1000"/>
          </a:p>
          <a:p>
            <a:pPr indent="-338570" lvl="1" marL="677139" marR="0" rtl="0" algn="l">
              <a:lnSpc>
                <a:spcPct val="86401"/>
              </a:lnSpc>
              <a:spcBef>
                <a:spcPts val="0"/>
              </a:spcBef>
              <a:spcAft>
                <a:spcPts val="0"/>
              </a:spcAft>
              <a:buNone/>
            </a:pPr>
            <a:r>
              <a:rPr b="0" i="1" lang="en-US" sz="2946" cap="none" strike="noStrike">
                <a:solidFill>
                  <a:srgbClr val="000000"/>
                </a:solidFill>
                <a:uFill>
                  <a:noFill/>
                </a:uFill>
                <a:latin typeface="Calibri"/>
                <a:ea typeface="Calibri"/>
                <a:cs typeface="Calibri"/>
                <a:sym typeface="Calibri"/>
                <a:hlinkClick r:id="rId9">
                  <a:extLst>
                    <a:ext uri="{A12FA001-AC4F-418D-AE19-62706E023703}">
                      <ahyp:hlinkClr val="tx"/>
                    </a:ext>
                  </a:extLst>
                </a:hlinkClick>
              </a:rPr>
              <a:t>Προσφέρει λεπτομερή καθοδήγηση σχετικά με την ετοιμότητα για πλημμύρες, την επικοινωνία για κινδύνους και τις πρακτικές έγκαιρης προειδοποίησης με βάση την κοινότητα.</a:t>
            </a:r>
            <a:endParaRPr sz="1000"/>
          </a:p>
          <a:p>
            <a:pPr indent="-313170" lvl="1" marL="677139" marR="0" rtl="0" algn="l">
              <a:lnSpc>
                <a:spcPct val="86401"/>
              </a:lnSpc>
              <a:spcBef>
                <a:spcPts val="0"/>
              </a:spcBef>
              <a:spcAft>
                <a:spcPts val="0"/>
              </a:spcAft>
              <a:buClr>
                <a:srgbClr val="000000"/>
              </a:buClr>
              <a:buSzPts val="2946"/>
              <a:buFont typeface="Arial"/>
              <a:buChar char="•"/>
            </a:pPr>
            <a:r>
              <a:rPr b="1" i="1" lang="en-US" sz="2946" cap="none" strike="noStrike">
                <a:solidFill>
                  <a:srgbClr val="000000"/>
                </a:solidFill>
                <a:uFill>
                  <a:noFill/>
                </a:uFill>
                <a:latin typeface="Calibri"/>
                <a:ea typeface="Calibri"/>
                <a:cs typeface="Calibri"/>
                <a:sym typeface="Calibri"/>
                <a:hlinkClick r:id="rId10">
                  <a:extLst>
                    <a:ext uri="{A12FA001-AC4F-418D-AE19-62706E023703}">
                      <ahyp:hlinkClr val="tx"/>
                    </a:ext>
                  </a:extLst>
                </a:hlinkClick>
              </a:rPr>
              <a:t>3. Εκπαιδευτικά βίντεο FEMA για την ασφάλεια από τις πλημμύρες</a:t>
            </a:r>
            <a:endParaRPr sz="1000"/>
          </a:p>
          <a:p>
            <a:pPr indent="-338570" lvl="1" marL="677139" marR="0" rtl="0" algn="l">
              <a:lnSpc>
                <a:spcPct val="86401"/>
              </a:lnSpc>
              <a:spcBef>
                <a:spcPts val="0"/>
              </a:spcBef>
              <a:spcAft>
                <a:spcPts val="0"/>
              </a:spcAft>
              <a:buNone/>
            </a:pPr>
            <a:r>
              <a:rPr b="1" i="1" lang="en-US" sz="2946" u="sng" cap="none" strike="noStrike">
                <a:solidFill>
                  <a:srgbClr val="139AD6"/>
                </a:solidFill>
                <a:latin typeface="Calibri"/>
                <a:ea typeface="Calibri"/>
                <a:cs typeface="Calibri"/>
                <a:sym typeface="Calibri"/>
                <a:hlinkClick r:id="rId11">
                  <a:extLst>
                    <a:ext uri="{A12FA001-AC4F-418D-AE19-62706E023703}">
                      <ahyp:hlinkClr val="tx"/>
                    </a:ext>
                  </a:extLst>
                </a:hlinkClick>
              </a:rPr>
              <a:t>https://www.ready.gov/floods </a:t>
            </a:r>
            <a:endParaRPr sz="1000"/>
          </a:p>
          <a:p>
            <a:pPr indent="-338570" lvl="1" marL="677139" marR="0" rtl="0" algn="l">
              <a:lnSpc>
                <a:spcPct val="86401"/>
              </a:lnSpc>
              <a:spcBef>
                <a:spcPts val="0"/>
              </a:spcBef>
              <a:spcAft>
                <a:spcPts val="0"/>
              </a:spcAft>
              <a:buNone/>
            </a:pPr>
            <a:r>
              <a:rPr b="0" i="1" lang="en-US" sz="2946" cap="none" strike="noStrike">
                <a:solidFill>
                  <a:srgbClr val="000000"/>
                </a:solidFill>
                <a:uFill>
                  <a:noFill/>
                </a:uFill>
                <a:latin typeface="Calibri"/>
                <a:ea typeface="Calibri"/>
                <a:cs typeface="Calibri"/>
                <a:sym typeface="Calibri"/>
                <a:hlinkClick r:id="rId12">
                  <a:extLst>
                    <a:ext uri="{A12FA001-AC4F-418D-AE19-62706E023703}">
                      <ahyp:hlinkClr val="tx"/>
                    </a:ext>
                  </a:extLst>
                </a:hlinkClick>
              </a:rPr>
              <a:t>Ένα σύνολο σύντομων, προσβάσιμων βίντεο που δείχνουν πώς τα άτομα και τα σχολεία μπορούν να προετοιμαστούν και να ανταποκριθούν σε πλημμύρες. Ιδανικό για χρήση σε συζητήσεις στην τάξη ή εκστρατείες ευαισθητοποίησης.</a:t>
            </a:r>
            <a:endParaRPr sz="10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descr="Μπλε κείμενο σε μαύρο φόντο  Η περιγραφή δημιουργήθηκε αυτόματα" id="294" name="Google Shape;294;p12"/>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295" name="Google Shape;295;p12"/>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296" name="Google Shape;296;p12"/>
          <p:cNvGrpSpPr/>
          <p:nvPr/>
        </p:nvGrpSpPr>
        <p:grpSpPr>
          <a:xfrm>
            <a:off x="1259681" y="709651"/>
            <a:ext cx="16231150" cy="1242990"/>
            <a:chOff x="0" y="-66675"/>
            <a:chExt cx="21641533" cy="1657319"/>
          </a:xfrm>
        </p:grpSpPr>
        <p:sp>
          <p:nvSpPr>
            <p:cNvPr id="297" name="Google Shape;297;p12"/>
            <p:cNvSpPr/>
            <p:nvPr/>
          </p:nvSpPr>
          <p:spPr>
            <a:xfrm>
              <a:off x="0" y="0"/>
              <a:ext cx="21031200" cy="1590644"/>
            </a:xfrm>
            <a:custGeom>
              <a:rect b="b" l="l" r="r" t="t"/>
              <a:pathLst>
                <a:path extrusionOk="0" h="1590644" w="21031200">
                  <a:moveTo>
                    <a:pt x="0" y="0"/>
                  </a:moveTo>
                  <a:lnTo>
                    <a:pt x="21031200" y="0"/>
                  </a:lnTo>
                  <a:lnTo>
                    <a:pt x="21031200" y="1590644"/>
                  </a:lnTo>
                  <a:lnTo>
                    <a:pt x="0" y="1590644"/>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98" name="Google Shape;298;p12"/>
            <p:cNvSpPr txBox="1"/>
            <p:nvPr/>
          </p:nvSpPr>
          <p:spPr>
            <a:xfrm>
              <a:off x="610333" y="-66675"/>
              <a:ext cx="21031200" cy="1657200"/>
            </a:xfrm>
            <a:prstGeom prst="rect">
              <a:avLst/>
            </a:prstGeom>
            <a:noFill/>
            <a:ln>
              <a:noFill/>
            </a:ln>
          </p:spPr>
          <p:txBody>
            <a:bodyPr anchorCtr="0" anchor="ctr" bIns="0" lIns="0" spcFirstLastPara="1" rIns="0" wrap="square" tIns="0">
              <a:noAutofit/>
            </a:bodyPr>
            <a:lstStyle/>
            <a:p>
              <a:pPr indent="0" lvl="0" marL="0" marR="0" rtl="0" algn="l">
                <a:lnSpc>
                  <a:spcPct val="107996"/>
                </a:lnSpc>
                <a:spcBef>
                  <a:spcPts val="0"/>
                </a:spcBef>
                <a:spcAft>
                  <a:spcPts val="0"/>
                </a:spcAft>
                <a:buNone/>
              </a:pPr>
              <a:r>
                <a:rPr b="1" lang="en-US" sz="5940">
                  <a:solidFill>
                    <a:srgbClr val="FF0000"/>
                  </a:solidFill>
                  <a:latin typeface="Calibri"/>
                  <a:ea typeface="Calibri"/>
                  <a:cs typeface="Calibri"/>
                  <a:sym typeface="Calibri"/>
                </a:rPr>
                <a:t>Πηγές</a:t>
              </a:r>
              <a:endParaRPr/>
            </a:p>
          </p:txBody>
        </p:sp>
      </p:grpSp>
      <p:sp>
        <p:nvSpPr>
          <p:cNvPr id="299" name="Google Shape;299;p12"/>
          <p:cNvSpPr txBox="1"/>
          <p:nvPr/>
        </p:nvSpPr>
        <p:spPr>
          <a:xfrm>
            <a:off x="1348721" y="2537165"/>
            <a:ext cx="15590400" cy="4451400"/>
          </a:xfrm>
          <a:prstGeom prst="rect">
            <a:avLst/>
          </a:prstGeom>
          <a:noFill/>
          <a:ln>
            <a:noFill/>
          </a:ln>
        </p:spPr>
        <p:txBody>
          <a:bodyPr anchorCtr="0" anchor="t" bIns="0" lIns="0" spcFirstLastPara="1" rIns="0" wrap="square" tIns="0">
            <a:spAutoFit/>
          </a:bodyPr>
          <a:lstStyle/>
          <a:p>
            <a:pPr indent="-309562" lvl="1" marL="619125" marR="0" rtl="0" algn="just">
              <a:lnSpc>
                <a:spcPct val="108000"/>
              </a:lnSpc>
              <a:spcBef>
                <a:spcPts val="0"/>
              </a:spcBef>
              <a:spcAft>
                <a:spcPts val="0"/>
              </a:spcAft>
              <a:buClr>
                <a:srgbClr val="000000"/>
              </a:buClr>
              <a:buSzPts val="3000"/>
              <a:buFont typeface="Arial"/>
              <a:buChar char="•"/>
            </a:pPr>
            <a:r>
              <a:rPr b="1" i="0" lang="en-US" sz="3000" u="none" cap="none" strike="noStrike">
                <a:solidFill>
                  <a:srgbClr val="000000"/>
                </a:solidFill>
                <a:latin typeface="Calibri"/>
                <a:ea typeface="Calibri"/>
                <a:cs typeface="Calibri"/>
                <a:sym typeface="Calibri"/>
              </a:rPr>
              <a:t>Υπηρεσία Διαχείρισης Εκτάκτων Αναγκών Copernicus. (χ.η.). Παγκόσμιο Σύστημα Ευαισθητοποίησης για τις Πλημμύρες (GloFAS). https://www.globalfloods.eu</a:t>
            </a:r>
            <a:endParaRPr/>
          </a:p>
          <a:p>
            <a:pPr indent="-309562" lvl="1" marL="619125" marR="0" rtl="0" algn="just">
              <a:lnSpc>
                <a:spcPct val="108000"/>
              </a:lnSpc>
              <a:spcBef>
                <a:spcPts val="0"/>
              </a:spcBef>
              <a:spcAft>
                <a:spcPts val="0"/>
              </a:spcAft>
              <a:buClr>
                <a:srgbClr val="000000"/>
              </a:buClr>
              <a:buSzPts val="3000"/>
              <a:buFont typeface="Arial"/>
              <a:buChar char="•"/>
            </a:pPr>
            <a:r>
              <a:rPr b="1" i="0" lang="en-US" sz="3000" u="none" cap="none" strike="noStrike">
                <a:solidFill>
                  <a:srgbClr val="000000"/>
                </a:solidFill>
                <a:latin typeface="Calibri"/>
                <a:ea typeface="Calibri"/>
                <a:cs typeface="Calibri"/>
                <a:sym typeface="Calibri"/>
              </a:rPr>
              <a:t>ESCO (Ευρωπαϊκές Δεξιότητες, Ικανότητες, Προσόντα και Επαγγέλματα). (2024). Ευρωπαϊκή Επιτροπή. https://esco.ec.europa.eu </a:t>
            </a:r>
            <a:endParaRPr/>
          </a:p>
          <a:p>
            <a:pPr indent="-309562" lvl="1" marL="619125" marR="0" rtl="0" algn="just">
              <a:lnSpc>
                <a:spcPct val="108000"/>
              </a:lnSpc>
              <a:spcBef>
                <a:spcPts val="0"/>
              </a:spcBef>
              <a:spcAft>
                <a:spcPts val="0"/>
              </a:spcAft>
              <a:buClr>
                <a:srgbClr val="000000"/>
              </a:buClr>
              <a:buSzPts val="3000"/>
              <a:buFont typeface="Arial"/>
              <a:buChar char="•"/>
            </a:pPr>
            <a:r>
              <a:rPr b="1" i="0" lang="en-US" sz="3000" u="none" cap="none" strike="noStrike">
                <a:solidFill>
                  <a:srgbClr val="000000"/>
                </a:solidFill>
                <a:latin typeface="Calibri"/>
                <a:ea typeface="Calibri"/>
                <a:cs typeface="Calibri"/>
                <a:sym typeface="Calibri"/>
              </a:rPr>
              <a:t>FEMA. (χ.η.). Εκπαιδευτικά βίντεο για την ασφάλεια από τις πλημμύρες. https://www.ready.gov/floods</a:t>
            </a:r>
            <a:endParaRPr/>
          </a:p>
          <a:p>
            <a:pPr indent="-309562" lvl="1" marL="619125" marR="0" rtl="0" algn="just">
              <a:lnSpc>
                <a:spcPct val="108000"/>
              </a:lnSpc>
              <a:spcBef>
                <a:spcPts val="0"/>
              </a:spcBef>
              <a:spcAft>
                <a:spcPts val="0"/>
              </a:spcAft>
              <a:buClr>
                <a:srgbClr val="000000"/>
              </a:buClr>
              <a:buSzPts val="3000"/>
              <a:buFont typeface="Arial"/>
              <a:buChar char="•"/>
            </a:pPr>
            <a:r>
              <a:rPr b="1" i="0" lang="en-US" sz="3000" u="none" cap="none" strike="noStrike">
                <a:solidFill>
                  <a:srgbClr val="000000"/>
                </a:solidFill>
                <a:latin typeface="Calibri"/>
                <a:ea typeface="Calibri"/>
                <a:cs typeface="Calibri"/>
                <a:sym typeface="Calibri"/>
              </a:rPr>
              <a:t>UNDRR (Γραφείο των Ηνωμένων Εθνών για τη Μείωση του Κινδύνου Καταστροφών). (χ.η.). Λόγια σε Δράση: Οδηγός Εφαρμογής για τη Μείωση του Κινδύνου Καταστροφών από Πλημμύρες. https://www.undrr.org/publications/words-into-action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grpSp>
        <p:nvGrpSpPr>
          <p:cNvPr id="308" name="Google Shape;308;p13"/>
          <p:cNvGrpSpPr/>
          <p:nvPr/>
        </p:nvGrpSpPr>
        <p:grpSpPr>
          <a:xfrm>
            <a:off x="657415" y="635794"/>
            <a:ext cx="15735997" cy="1619411"/>
            <a:chOff x="0" y="-66675"/>
            <a:chExt cx="20981329" cy="2159215"/>
          </a:xfrm>
        </p:grpSpPr>
        <p:sp>
          <p:nvSpPr>
            <p:cNvPr id="309" name="Google Shape;309;p13"/>
            <p:cNvSpPr/>
            <p:nvPr/>
          </p:nvSpPr>
          <p:spPr>
            <a:xfrm>
              <a:off x="1647773" y="129715"/>
              <a:ext cx="19333556" cy="1962825"/>
            </a:xfrm>
            <a:custGeom>
              <a:rect b="b" l="l" r="r" t="t"/>
              <a:pathLst>
                <a:path extrusionOk="0" h="1962825" w="19333556">
                  <a:moveTo>
                    <a:pt x="0" y="0"/>
                  </a:moveTo>
                  <a:lnTo>
                    <a:pt x="19333556" y="0"/>
                  </a:lnTo>
                  <a:lnTo>
                    <a:pt x="19333556" y="1962825"/>
                  </a:lnTo>
                  <a:lnTo>
                    <a:pt x="0" y="1962825"/>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10" name="Google Shape;310;p13"/>
            <p:cNvSpPr txBox="1"/>
            <p:nvPr/>
          </p:nvSpPr>
          <p:spPr>
            <a:xfrm>
              <a:off x="0" y="-66675"/>
              <a:ext cx="19333553" cy="2029499"/>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lang="en-US" sz="6600">
                  <a:solidFill>
                    <a:srgbClr val="ED2527"/>
                  </a:solidFill>
                  <a:latin typeface="Calibri"/>
                  <a:ea typeface="Calibri"/>
                  <a:cs typeface="Calibri"/>
                  <a:sym typeface="Calibri"/>
                </a:rPr>
                <a:t>ΣΥΝΕΡΓΑΤΕΣ</a:t>
              </a:r>
              <a:endParaRPr/>
            </a:p>
          </p:txBody>
        </p:sp>
      </p:grpSp>
      <p:sp>
        <p:nvSpPr>
          <p:cNvPr id="311" name="Google Shape;311;p13"/>
          <p:cNvSpPr txBox="1"/>
          <p:nvPr/>
        </p:nvSpPr>
        <p:spPr>
          <a:xfrm>
            <a:off x="748836" y="4816897"/>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lang="en-US" sz="2700" u="sng">
                <a:solidFill>
                  <a:srgbClr val="139AD6"/>
                </a:solidFill>
                <a:latin typeface="Calibri"/>
                <a:ea typeface="Calibri"/>
                <a:cs typeface="Calibri"/>
                <a:sym typeface="Calibri"/>
                <a:hlinkClick r:id="rId3">
                  <a:extLst>
                    <a:ext uri="{A12FA001-AC4F-418D-AE19-62706E023703}">
                      <ahyp:hlinkClr val="tx"/>
                    </a:ext>
                  </a:extLst>
                </a:hlinkClick>
              </a:rPr>
              <a:t>https://ied.eu/ </a:t>
            </a:r>
            <a:endParaRPr/>
          </a:p>
        </p:txBody>
      </p:sp>
      <p:sp>
        <p:nvSpPr>
          <p:cNvPr id="312" name="Google Shape;312;p13"/>
          <p:cNvSpPr txBox="1"/>
          <p:nvPr/>
        </p:nvSpPr>
        <p:spPr>
          <a:xfrm>
            <a:off x="6801117" y="4835719"/>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lang="en-US" sz="2700" u="sng">
                <a:solidFill>
                  <a:srgbClr val="139AD6"/>
                </a:solidFill>
                <a:latin typeface="Calibri"/>
                <a:ea typeface="Calibri"/>
                <a:cs typeface="Calibri"/>
                <a:sym typeface="Calibri"/>
                <a:hlinkClick r:id="rId4">
                  <a:extLst>
                    <a:ext uri="{A12FA001-AC4F-418D-AE19-62706E023703}">
                      <ahyp:hlinkClr val="tx"/>
                    </a:ext>
                  </a:extLst>
                </a:hlinkClick>
              </a:rPr>
              <a:t>https://denizli.afad.gov.tr/ </a:t>
            </a:r>
            <a:endParaRPr/>
          </a:p>
        </p:txBody>
      </p:sp>
      <p:sp>
        <p:nvSpPr>
          <p:cNvPr id="313" name="Google Shape;313;p13"/>
          <p:cNvSpPr txBox="1"/>
          <p:nvPr/>
        </p:nvSpPr>
        <p:spPr>
          <a:xfrm>
            <a:off x="12854740" y="4816897"/>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lang="en-US" sz="2700" u="sng">
                <a:solidFill>
                  <a:srgbClr val="139AD6"/>
                </a:solidFill>
                <a:latin typeface="Calibri"/>
                <a:ea typeface="Calibri"/>
                <a:cs typeface="Calibri"/>
                <a:sym typeface="Calibri"/>
                <a:hlinkClick r:id="rId5">
                  <a:extLst>
                    <a:ext uri="{A12FA001-AC4F-418D-AE19-62706E023703}">
                      <ahyp:hlinkClr val="tx"/>
                    </a:ext>
                  </a:extLst>
                </a:hlinkClick>
              </a:rPr>
              <a:t>https://neotalentway.com/ </a:t>
            </a:r>
            <a:endParaRPr/>
          </a:p>
        </p:txBody>
      </p:sp>
      <p:sp>
        <p:nvSpPr>
          <p:cNvPr id="314" name="Google Shape;314;p13"/>
          <p:cNvSpPr txBox="1"/>
          <p:nvPr/>
        </p:nvSpPr>
        <p:spPr>
          <a:xfrm>
            <a:off x="857336"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lang="en-US" sz="2700" u="sng">
                <a:solidFill>
                  <a:srgbClr val="139AD6"/>
                </a:solidFill>
                <a:latin typeface="Calibri"/>
                <a:ea typeface="Calibri"/>
                <a:cs typeface="Calibri"/>
                <a:sym typeface="Calibri"/>
                <a:hlinkClick r:id="rId6">
                  <a:extLst>
                    <a:ext uri="{A12FA001-AC4F-418D-AE19-62706E023703}">
                      <ahyp:hlinkClr val="tx"/>
                    </a:ext>
                  </a:extLst>
                </a:hlinkClick>
              </a:rPr>
              <a:t>https://www.eva93.lv/ </a:t>
            </a:r>
            <a:endParaRPr/>
          </a:p>
        </p:txBody>
      </p:sp>
      <p:sp>
        <p:nvSpPr>
          <p:cNvPr id="315" name="Google Shape;315;p13"/>
          <p:cNvSpPr txBox="1"/>
          <p:nvPr/>
        </p:nvSpPr>
        <p:spPr>
          <a:xfrm>
            <a:off x="6801783"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lang="en-US" sz="2700" u="sng">
                <a:solidFill>
                  <a:srgbClr val="139AD6"/>
                </a:solidFill>
                <a:latin typeface="Calibri"/>
                <a:ea typeface="Calibri"/>
                <a:cs typeface="Calibri"/>
                <a:sym typeface="Calibri"/>
                <a:hlinkClick r:id="rId7">
                  <a:extLst>
                    <a:ext uri="{A12FA001-AC4F-418D-AE19-62706E023703}">
                      <ahyp:hlinkClr val="tx"/>
                    </a:ext>
                  </a:extLst>
                </a:hlinkClick>
              </a:rPr>
              <a:t>https://ngo-nfe4y.com.ua/en </a:t>
            </a:r>
            <a:endParaRPr/>
          </a:p>
        </p:txBody>
      </p:sp>
      <p:sp>
        <p:nvSpPr>
          <p:cNvPr id="316" name="Google Shape;316;p13"/>
          <p:cNvSpPr txBox="1"/>
          <p:nvPr/>
        </p:nvSpPr>
        <p:spPr>
          <a:xfrm>
            <a:off x="12746241"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lang="en-US" sz="2700" u="sng">
                <a:solidFill>
                  <a:srgbClr val="139AD6"/>
                </a:solidFill>
                <a:latin typeface="Calibri"/>
                <a:ea typeface="Calibri"/>
                <a:cs typeface="Calibri"/>
                <a:sym typeface="Calibri"/>
                <a:hlinkClick r:id="rId8">
                  <a:extLst>
                    <a:ext uri="{A12FA001-AC4F-418D-AE19-62706E023703}">
                      <ahyp:hlinkClr val="tx"/>
                    </a:ext>
                  </a:extLst>
                </a:hlinkClick>
              </a:rPr>
              <a:t>https://vonhope.is/ </a:t>
            </a:r>
            <a:endParaRPr/>
          </a:p>
        </p:txBody>
      </p:sp>
      <p:sp>
        <p:nvSpPr>
          <p:cNvPr descr="Ένα μπλε και κόκκινο κείμενο σε μαύρο φόντο  Το περιεχόμενο που δημιουργείται από τεχνητή νοημοσύνη ενδέχεται να είναι εσφαλμένο." id="317" name="Google Shape;317;p13"/>
          <p:cNvSpPr/>
          <p:nvPr/>
        </p:nvSpPr>
        <p:spPr>
          <a:xfrm>
            <a:off x="7714107" y="2478605"/>
            <a:ext cx="2564425" cy="2197341"/>
          </a:xfrm>
          <a:custGeom>
            <a:rect b="b" l="l" r="r" t="t"/>
            <a:pathLst>
              <a:path extrusionOk="0" h="2197341" w="2564425">
                <a:moveTo>
                  <a:pt x="0" y="0"/>
                </a:moveTo>
                <a:lnTo>
                  <a:pt x="2564425" y="0"/>
                </a:lnTo>
                <a:lnTo>
                  <a:pt x="2564425" y="2197341"/>
                </a:lnTo>
                <a:lnTo>
                  <a:pt x="0" y="2197341"/>
                </a:lnTo>
                <a:lnTo>
                  <a:pt x="0" y="0"/>
                </a:lnTo>
                <a:close/>
              </a:path>
            </a:pathLst>
          </a:custGeom>
          <a:blipFill rotWithShape="1">
            <a:blip r:embed="rId9">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18" name="Google Shape;318;p13"/>
          <p:cNvSpPr/>
          <p:nvPr/>
        </p:nvSpPr>
        <p:spPr>
          <a:xfrm>
            <a:off x="1452782" y="6992169"/>
            <a:ext cx="3017520" cy="861136"/>
          </a:xfrm>
          <a:custGeom>
            <a:rect b="b" l="l" r="r" t="t"/>
            <a:pathLst>
              <a:path extrusionOk="0" h="861136" w="3017520">
                <a:moveTo>
                  <a:pt x="0" y="0"/>
                </a:moveTo>
                <a:lnTo>
                  <a:pt x="3017520" y="0"/>
                </a:lnTo>
                <a:lnTo>
                  <a:pt x="3017520" y="861136"/>
                </a:lnTo>
                <a:lnTo>
                  <a:pt x="0" y="861136"/>
                </a:lnTo>
                <a:lnTo>
                  <a:pt x="0" y="0"/>
                </a:lnTo>
                <a:close/>
              </a:path>
            </a:pathLst>
          </a:custGeom>
          <a:blipFill rotWithShape="1">
            <a:blip r:embed="rId10">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Ένα κόκκινο και μπλε λογότυπο  Το περιεχόμενο που δημιουργείται από τεχνητή νοημοσύνη ενδέχεται να είναι εσφαλμένο." id="319" name="Google Shape;319;p13"/>
          <p:cNvSpPr/>
          <p:nvPr/>
        </p:nvSpPr>
        <p:spPr>
          <a:xfrm>
            <a:off x="14153702" y="2938567"/>
            <a:ext cx="1869500" cy="1517513"/>
          </a:xfrm>
          <a:custGeom>
            <a:rect b="b" l="l" r="r" t="t"/>
            <a:pathLst>
              <a:path extrusionOk="0" h="1517513" w="1869500">
                <a:moveTo>
                  <a:pt x="0" y="0"/>
                </a:moveTo>
                <a:lnTo>
                  <a:pt x="1869501" y="0"/>
                </a:lnTo>
                <a:lnTo>
                  <a:pt x="1869501" y="1517514"/>
                </a:lnTo>
                <a:lnTo>
                  <a:pt x="0" y="1517514"/>
                </a:lnTo>
                <a:lnTo>
                  <a:pt x="0" y="0"/>
                </a:lnTo>
                <a:close/>
              </a:path>
            </a:pathLst>
          </a:custGeom>
          <a:blipFill rotWithShape="1">
            <a:blip r:embed="rId11">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Ένα λογότυπο ιστιοπλοϊκού σκάφους  Το περιεχόμενο που δημιουργείται από τεχνητή νοημοσύνη ενδέχεται να είναι εσφαλμένο." id="320" name="Google Shape;320;p13"/>
          <p:cNvSpPr/>
          <p:nvPr/>
        </p:nvSpPr>
        <p:spPr>
          <a:xfrm>
            <a:off x="2227955" y="2835297"/>
            <a:ext cx="1718148" cy="1639605"/>
          </a:xfrm>
          <a:custGeom>
            <a:rect b="b" l="l" r="r" t="t"/>
            <a:pathLst>
              <a:path extrusionOk="0" h="1639605" w="1718148">
                <a:moveTo>
                  <a:pt x="0" y="0"/>
                </a:moveTo>
                <a:lnTo>
                  <a:pt x="1718148" y="0"/>
                </a:lnTo>
                <a:lnTo>
                  <a:pt x="1718148" y="1639605"/>
                </a:lnTo>
                <a:lnTo>
                  <a:pt x="0" y="1639605"/>
                </a:lnTo>
                <a:lnTo>
                  <a:pt x="0" y="0"/>
                </a:lnTo>
                <a:close/>
              </a:path>
            </a:pathLst>
          </a:custGeom>
          <a:blipFill rotWithShape="1">
            <a:blip r:embed="rId12">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21" name="Google Shape;321;p13"/>
          <p:cNvSpPr/>
          <p:nvPr/>
        </p:nvSpPr>
        <p:spPr>
          <a:xfrm>
            <a:off x="6650669" y="6711601"/>
            <a:ext cx="4194543" cy="1320194"/>
          </a:xfrm>
          <a:custGeom>
            <a:rect b="b" l="l" r="r" t="t"/>
            <a:pathLst>
              <a:path extrusionOk="0" h="1320194" w="4194543">
                <a:moveTo>
                  <a:pt x="0" y="0"/>
                </a:moveTo>
                <a:lnTo>
                  <a:pt x="4194544" y="0"/>
                </a:lnTo>
                <a:lnTo>
                  <a:pt x="4194544" y="1320193"/>
                </a:lnTo>
                <a:lnTo>
                  <a:pt x="0" y="1320193"/>
                </a:lnTo>
                <a:lnTo>
                  <a:pt x="0" y="0"/>
                </a:lnTo>
                <a:close/>
              </a:path>
            </a:pathLst>
          </a:custGeom>
          <a:blipFill rotWithShape="1">
            <a:blip r:embed="rId1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22" name="Google Shape;322;p13"/>
          <p:cNvSpPr/>
          <p:nvPr/>
        </p:nvSpPr>
        <p:spPr>
          <a:xfrm>
            <a:off x="12654810" y="6974519"/>
            <a:ext cx="4299556" cy="1320194"/>
          </a:xfrm>
          <a:custGeom>
            <a:rect b="b" l="l" r="r" t="t"/>
            <a:pathLst>
              <a:path extrusionOk="0" h="1320194" w="4299556">
                <a:moveTo>
                  <a:pt x="0" y="0"/>
                </a:moveTo>
                <a:lnTo>
                  <a:pt x="4299557" y="0"/>
                </a:lnTo>
                <a:lnTo>
                  <a:pt x="4299557" y="1320194"/>
                </a:lnTo>
                <a:lnTo>
                  <a:pt x="0" y="1320194"/>
                </a:lnTo>
                <a:lnTo>
                  <a:pt x="0" y="0"/>
                </a:lnTo>
                <a:close/>
              </a:path>
            </a:pathLst>
          </a:custGeom>
          <a:blipFill rotWithShape="1">
            <a:blip r:embed="rId1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14"/>
          <p:cNvSpPr/>
          <p:nvPr/>
        </p:nvSpPr>
        <p:spPr>
          <a:xfrm>
            <a:off x="0" y="0"/>
            <a:ext cx="18288000" cy="10424160"/>
          </a:xfrm>
          <a:custGeom>
            <a:rect b="b" l="l" r="r" t="t"/>
            <a:pathLst>
              <a:path extrusionOk="0" h="10424160" w="18288000">
                <a:moveTo>
                  <a:pt x="0" y="0"/>
                </a:moveTo>
                <a:lnTo>
                  <a:pt x="18288000" y="0"/>
                </a:lnTo>
                <a:lnTo>
                  <a:pt x="18288000" y="10424160"/>
                </a:lnTo>
                <a:lnTo>
                  <a:pt x="0" y="10424160"/>
                </a:lnTo>
                <a:lnTo>
                  <a:pt x="0" y="0"/>
                </a:lnTo>
                <a:close/>
              </a:path>
            </a:pathLst>
          </a:custGeom>
          <a:blipFill rotWithShape="1">
            <a:blip r:embed="rId3">
              <a:alphaModFix/>
            </a:blip>
            <a:stretch>
              <a:fillRect b="0" l="0" r="-46005"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332" name="Google Shape;332;p14"/>
          <p:cNvGrpSpPr/>
          <p:nvPr/>
        </p:nvGrpSpPr>
        <p:grpSpPr>
          <a:xfrm>
            <a:off x="1592256" y="1469203"/>
            <a:ext cx="14784012" cy="2311067"/>
            <a:chOff x="0" y="-38100"/>
            <a:chExt cx="19712015" cy="3081423"/>
          </a:xfrm>
        </p:grpSpPr>
        <p:sp>
          <p:nvSpPr>
            <p:cNvPr id="333" name="Google Shape;333;p14"/>
            <p:cNvSpPr/>
            <p:nvPr/>
          </p:nvSpPr>
          <p:spPr>
            <a:xfrm>
              <a:off x="0" y="0"/>
              <a:ext cx="19712015" cy="3043323"/>
            </a:xfrm>
            <a:custGeom>
              <a:rect b="b" l="l" r="r" t="t"/>
              <a:pathLst>
                <a:path extrusionOk="0" h="3043323" w="19712015">
                  <a:moveTo>
                    <a:pt x="0" y="0"/>
                  </a:moveTo>
                  <a:lnTo>
                    <a:pt x="19712015" y="0"/>
                  </a:lnTo>
                  <a:lnTo>
                    <a:pt x="19712015" y="3043323"/>
                  </a:lnTo>
                  <a:lnTo>
                    <a:pt x="0" y="3043323"/>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34" name="Google Shape;334;p14"/>
            <p:cNvSpPr txBox="1"/>
            <p:nvPr/>
          </p:nvSpPr>
          <p:spPr>
            <a:xfrm>
              <a:off x="0" y="-38100"/>
              <a:ext cx="19712013" cy="3081423"/>
            </a:xfrm>
            <a:prstGeom prst="rect">
              <a:avLst/>
            </a:prstGeom>
            <a:noFill/>
            <a:ln>
              <a:noFill/>
            </a:ln>
          </p:spPr>
          <p:txBody>
            <a:bodyPr anchorCtr="0" anchor="ctr" bIns="0" lIns="0" spcFirstLastPara="1" rIns="0" wrap="square" tIns="0">
              <a:noAutofit/>
            </a:bodyPr>
            <a:lstStyle/>
            <a:p>
              <a:pPr indent="0" lvl="0" marL="0" marR="0" rtl="0" algn="ctr">
                <a:lnSpc>
                  <a:spcPct val="108016"/>
                </a:lnSpc>
                <a:spcBef>
                  <a:spcPts val="0"/>
                </a:spcBef>
                <a:spcAft>
                  <a:spcPts val="0"/>
                </a:spcAft>
                <a:buNone/>
              </a:pPr>
              <a:r>
                <a:rPr b="1" lang="en-US" sz="4815">
                  <a:solidFill>
                    <a:srgbClr val="000000"/>
                  </a:solidFill>
                  <a:latin typeface="Calibri"/>
                  <a:ea typeface="Calibri"/>
                  <a:cs typeface="Calibri"/>
                  <a:sym typeface="Calibri"/>
                </a:rPr>
                <a:t>Διασκεδάστε με την Ενότητα 5 VET-READY - Εκπαιδευτική Ενότητα 27 - Συστήματα Έγκαιρης Προειδοποίησης για Κινδύνους που Σχετίζονται με το Νερό!</a:t>
              </a:r>
              <a:endParaRPr/>
            </a:p>
          </p:txBody>
        </p:sp>
      </p:grpSp>
      <p:sp>
        <p:nvSpPr>
          <p:cNvPr id="335" name="Google Shape;335;p14"/>
          <p:cNvSpPr txBox="1"/>
          <p:nvPr/>
        </p:nvSpPr>
        <p:spPr>
          <a:xfrm>
            <a:off x="7733214" y="4365136"/>
            <a:ext cx="2821572" cy="364131"/>
          </a:xfrm>
          <a:prstGeom prst="rect">
            <a:avLst/>
          </a:prstGeom>
          <a:noFill/>
          <a:ln>
            <a:noFill/>
          </a:ln>
        </p:spPr>
        <p:txBody>
          <a:bodyPr anchorCtr="0" anchor="t" bIns="0" lIns="0" spcFirstLastPara="1" rIns="0" wrap="square" tIns="0">
            <a:spAutoFit/>
          </a:bodyPr>
          <a:lstStyle/>
          <a:p>
            <a:pPr indent="0" lvl="0" marL="0" marR="0" rtl="0" algn="ctr">
              <a:lnSpc>
                <a:spcPct val="144018"/>
              </a:lnSpc>
              <a:spcBef>
                <a:spcPts val="0"/>
              </a:spcBef>
              <a:spcAft>
                <a:spcPts val="0"/>
              </a:spcAft>
              <a:buNone/>
            </a:pPr>
            <a:r>
              <a:rPr b="1" lang="en-US" sz="2115">
                <a:solidFill>
                  <a:srgbClr val="F2F2F2"/>
                </a:solidFill>
                <a:latin typeface="Montserrat"/>
                <a:ea typeface="Montserrat"/>
                <a:cs typeface="Montserrat"/>
                <a:sym typeface="Montserrat"/>
              </a:rPr>
              <a:t>ΑΚΟΛΟΥΘΗΣΤΕ ΜΑΣ</a:t>
            </a:r>
            <a:endParaRPr/>
          </a:p>
        </p:txBody>
      </p:sp>
      <p:sp>
        <p:nvSpPr>
          <p:cNvPr descr="Μαύρο φόντο με λευκό κείμενο  Η περιγραφή δημιουργείται αυτόματα" id="336" name="Google Shape;336;p14"/>
          <p:cNvSpPr/>
          <p:nvPr/>
        </p:nvSpPr>
        <p:spPr>
          <a:xfrm>
            <a:off x="12797266" y="8928173"/>
            <a:ext cx="3946503" cy="880520"/>
          </a:xfrm>
          <a:custGeom>
            <a:rect b="b" l="l" r="r" t="t"/>
            <a:pathLst>
              <a:path extrusionOk="0" h="880520" w="3946503">
                <a:moveTo>
                  <a:pt x="0" y="0"/>
                </a:moveTo>
                <a:lnTo>
                  <a:pt x="3946503" y="0"/>
                </a:lnTo>
                <a:lnTo>
                  <a:pt x="3946503" y="880520"/>
                </a:lnTo>
                <a:lnTo>
                  <a:pt x="0" y="880520"/>
                </a:lnTo>
                <a:lnTo>
                  <a:pt x="0" y="0"/>
                </a:lnTo>
                <a:close/>
              </a:path>
            </a:pathLst>
          </a:custGeom>
          <a:blipFill rotWithShape="1">
            <a:blip r:embed="rId4">
              <a:alphaModFix/>
            </a:blip>
            <a:stretch>
              <a:fillRect b="-38"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37" name="Google Shape;337;p14"/>
          <p:cNvSpPr/>
          <p:nvPr/>
        </p:nvSpPr>
        <p:spPr>
          <a:xfrm>
            <a:off x="1751990" y="8928173"/>
            <a:ext cx="3700462" cy="842962"/>
          </a:xfrm>
          <a:custGeom>
            <a:rect b="b" l="l" r="r" t="t"/>
            <a:pathLst>
              <a:path extrusionOk="0" h="842962" w="3700462">
                <a:moveTo>
                  <a:pt x="0" y="0"/>
                </a:moveTo>
                <a:lnTo>
                  <a:pt x="3700463" y="0"/>
                </a:lnTo>
                <a:lnTo>
                  <a:pt x="3700463" y="842963"/>
                </a:lnTo>
                <a:lnTo>
                  <a:pt x="0" y="842963"/>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38" name="Google Shape;338;p14"/>
          <p:cNvSpPr txBox="1"/>
          <p:nvPr/>
        </p:nvSpPr>
        <p:spPr>
          <a:xfrm>
            <a:off x="6752920" y="6858486"/>
            <a:ext cx="4782150" cy="518160"/>
          </a:xfrm>
          <a:prstGeom prst="rect">
            <a:avLst/>
          </a:prstGeom>
          <a:noFill/>
          <a:ln>
            <a:noFill/>
          </a:ln>
        </p:spPr>
        <p:txBody>
          <a:bodyPr anchorCtr="0" anchor="t" bIns="0" lIns="0" spcFirstLastPara="1" rIns="0" wrap="square" tIns="0">
            <a:spAutoFit/>
          </a:bodyPr>
          <a:lstStyle/>
          <a:p>
            <a:pPr indent="0" lvl="0" marL="0" marR="0" rtl="0" algn="ctr">
              <a:lnSpc>
                <a:spcPct val="144000"/>
              </a:lnSpc>
              <a:spcBef>
                <a:spcPts val="0"/>
              </a:spcBef>
              <a:spcAft>
                <a:spcPts val="0"/>
              </a:spcAft>
              <a:buNone/>
            </a:pPr>
            <a:r>
              <a:rPr b="1" lang="en-US" sz="3000" u="sng">
                <a:solidFill>
                  <a:srgbClr val="F2F2F2"/>
                </a:solidFill>
                <a:latin typeface="Montserrat"/>
                <a:ea typeface="Montserrat"/>
                <a:cs typeface="Montserrat"/>
                <a:sym typeface="Montserrat"/>
                <a:hlinkClick r:id="rId6">
                  <a:extLst>
                    <a:ext uri="{A12FA001-AC4F-418D-AE19-62706E023703}">
                      <ahyp:hlinkClr val="tx"/>
                    </a:ext>
                  </a:extLst>
                </a:hlinkClick>
              </a:rPr>
              <a:t>https://vetready.eu/ </a:t>
            </a:r>
            <a:endParaRPr/>
          </a:p>
        </p:txBody>
      </p:sp>
      <p:sp>
        <p:nvSpPr>
          <p:cNvPr id="339" name="Google Shape;339;p14">
            <a:hlinkClick r:id="rId7"/>
          </p:cNvPr>
          <p:cNvSpPr/>
          <p:nvPr/>
        </p:nvSpPr>
        <p:spPr>
          <a:xfrm>
            <a:off x="9144000" y="5553570"/>
            <a:ext cx="688057" cy="688057"/>
          </a:xfrm>
          <a:custGeom>
            <a:rect b="b" l="l" r="r" t="t"/>
            <a:pathLst>
              <a:path extrusionOk="0" h="688057" w="688057">
                <a:moveTo>
                  <a:pt x="0" y="0"/>
                </a:moveTo>
                <a:lnTo>
                  <a:pt x="688057" y="0"/>
                </a:lnTo>
                <a:lnTo>
                  <a:pt x="688057" y="688058"/>
                </a:lnTo>
                <a:lnTo>
                  <a:pt x="0" y="688058"/>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40" name="Google Shape;340;p14"/>
          <p:cNvSpPr/>
          <p:nvPr/>
        </p:nvSpPr>
        <p:spPr>
          <a:xfrm>
            <a:off x="8276282" y="5542769"/>
            <a:ext cx="707984" cy="707984"/>
          </a:xfrm>
          <a:custGeom>
            <a:rect b="b" l="l" r="r" t="t"/>
            <a:pathLst>
              <a:path extrusionOk="0" h="707984" w="707984">
                <a:moveTo>
                  <a:pt x="0" y="0"/>
                </a:moveTo>
                <a:lnTo>
                  <a:pt x="707984" y="0"/>
                </a:lnTo>
                <a:lnTo>
                  <a:pt x="707984" y="707984"/>
                </a:lnTo>
                <a:lnTo>
                  <a:pt x="0" y="707984"/>
                </a:lnTo>
                <a:lnTo>
                  <a:pt x="0" y="0"/>
                </a:lnTo>
                <a:close/>
              </a:path>
            </a:pathLst>
          </a:custGeom>
          <a:blipFill rotWithShape="1">
            <a:blip r:embed="rId9">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41" name="Google Shape;341;p14">
            <a:hlinkClick r:id="rId10"/>
          </p:cNvPr>
          <p:cNvSpPr/>
          <p:nvPr/>
        </p:nvSpPr>
        <p:spPr>
          <a:xfrm>
            <a:off x="7445759" y="5565810"/>
            <a:ext cx="670789" cy="665474"/>
          </a:xfrm>
          <a:custGeom>
            <a:rect b="b" l="l" r="r" t="t"/>
            <a:pathLst>
              <a:path extrusionOk="0" h="665474" w="670789">
                <a:moveTo>
                  <a:pt x="0" y="0"/>
                </a:moveTo>
                <a:lnTo>
                  <a:pt x="670789" y="0"/>
                </a:lnTo>
                <a:lnTo>
                  <a:pt x="670789" y="665474"/>
                </a:lnTo>
                <a:lnTo>
                  <a:pt x="0" y="665474"/>
                </a:lnTo>
                <a:lnTo>
                  <a:pt x="0" y="0"/>
                </a:lnTo>
                <a:close/>
              </a:path>
            </a:pathLst>
          </a:custGeom>
          <a:blipFill rotWithShape="1">
            <a:blip r:embed="rId11">
              <a:alphaModFix/>
            </a:blip>
            <a:stretch>
              <a:fillRect b="-51"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42" name="Google Shape;342;p14">
            <a:hlinkClick r:id="rId12"/>
          </p:cNvPr>
          <p:cNvSpPr/>
          <p:nvPr/>
        </p:nvSpPr>
        <p:spPr>
          <a:xfrm>
            <a:off x="9991792" y="5557885"/>
            <a:ext cx="680085" cy="680085"/>
          </a:xfrm>
          <a:custGeom>
            <a:rect b="b" l="l" r="r" t="t"/>
            <a:pathLst>
              <a:path extrusionOk="0" h="680085" w="680085">
                <a:moveTo>
                  <a:pt x="0" y="0"/>
                </a:moveTo>
                <a:lnTo>
                  <a:pt x="680085" y="0"/>
                </a:lnTo>
                <a:lnTo>
                  <a:pt x="680085" y="680085"/>
                </a:lnTo>
                <a:lnTo>
                  <a:pt x="0" y="680085"/>
                </a:lnTo>
                <a:lnTo>
                  <a:pt x="0" y="0"/>
                </a:lnTo>
                <a:close/>
              </a:path>
            </a:pathLst>
          </a:custGeom>
          <a:blipFill rotWithShape="1">
            <a:blip r:embed="rId1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descr="Μπλε κείμενο σε μαύρο φόντο  Η περιγραφή δημιουργήθηκε αυτόματα" id="109" name="Google Shape;109;p2"/>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110" name="Google Shape;110;p2"/>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111" name="Google Shape;111;p2"/>
          <p:cNvGrpSpPr/>
          <p:nvPr/>
        </p:nvGrpSpPr>
        <p:grpSpPr>
          <a:xfrm>
            <a:off x="1257306" y="125651"/>
            <a:ext cx="15775775" cy="2622351"/>
            <a:chOff x="-3167" y="-845342"/>
            <a:chExt cx="21034367" cy="3496469"/>
          </a:xfrm>
        </p:grpSpPr>
        <p:sp>
          <p:nvSpPr>
            <p:cNvPr id="112" name="Google Shape;112;p2"/>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3" name="Google Shape;113;p2"/>
            <p:cNvSpPr txBox="1"/>
            <p:nvPr/>
          </p:nvSpPr>
          <p:spPr>
            <a:xfrm>
              <a:off x="-3167" y="-845342"/>
              <a:ext cx="21031200" cy="27177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6600">
                  <a:solidFill>
                    <a:srgbClr val="FF0000"/>
                  </a:solidFill>
                  <a:latin typeface="Calibri"/>
                  <a:ea typeface="Calibri"/>
                  <a:cs typeface="Calibri"/>
                  <a:sym typeface="Calibri"/>
                </a:rPr>
                <a:t>Επισκόπηση Οδηγιών για Εκπαιδευτικούς</a:t>
              </a:r>
              <a:endParaRPr/>
            </a:p>
          </p:txBody>
        </p:sp>
      </p:grpSp>
      <p:sp>
        <p:nvSpPr>
          <p:cNvPr id="114" name="Google Shape;114;p2"/>
          <p:cNvSpPr txBox="1"/>
          <p:nvPr/>
        </p:nvSpPr>
        <p:spPr>
          <a:xfrm>
            <a:off x="1258493" y="2178604"/>
            <a:ext cx="15773400" cy="6308400"/>
          </a:xfrm>
          <a:prstGeom prst="rect">
            <a:avLst/>
          </a:prstGeom>
          <a:noFill/>
          <a:ln>
            <a:noFill/>
          </a:ln>
        </p:spPr>
        <p:txBody>
          <a:bodyPr anchorCtr="0" anchor="t" bIns="0" lIns="0" spcFirstLastPara="1" rIns="0" wrap="square" tIns="0">
            <a:spAutoFit/>
          </a:bodyPr>
          <a:lstStyle/>
          <a:p>
            <a:pPr indent="0" lvl="0" marL="0" marR="0" rtl="0" algn="just">
              <a:lnSpc>
                <a:spcPct val="108000"/>
              </a:lnSpc>
              <a:spcBef>
                <a:spcPts val="0"/>
              </a:spcBef>
              <a:spcAft>
                <a:spcPts val="0"/>
              </a:spcAft>
              <a:buNone/>
            </a:pPr>
            <a:r>
              <a:rPr lang="en-US" sz="2725">
                <a:solidFill>
                  <a:srgbClr val="000000"/>
                </a:solidFill>
                <a:latin typeface="Calibri"/>
                <a:ea typeface="Calibri"/>
                <a:cs typeface="Calibri"/>
                <a:sym typeface="Calibri"/>
              </a:rPr>
              <a:t>Αυτό το Αρχείο Υποστήριξης Εκπαιδευτικού έχει σχεδιαστεί για να συνοδεύει την εκπαιδευτική ενότητα </a:t>
            </a:r>
            <a:r>
              <a:rPr b="1" lang="en-US" sz="2725">
                <a:solidFill>
                  <a:srgbClr val="000000"/>
                </a:solidFill>
                <a:latin typeface="Calibri"/>
                <a:ea typeface="Calibri"/>
                <a:cs typeface="Calibri"/>
                <a:sym typeface="Calibri"/>
              </a:rPr>
              <a:t>Συστήματα Έγκαιρης Προειδοποίησης για Κινδύνους που Σχετίζονται με το Νερό</a:t>
            </a:r>
            <a:r>
              <a:rPr lang="en-US" sz="2725">
                <a:solidFill>
                  <a:srgbClr val="000000"/>
                </a:solidFill>
                <a:latin typeface="Calibri"/>
                <a:ea typeface="Calibri"/>
                <a:cs typeface="Calibri"/>
                <a:sym typeface="Calibri"/>
              </a:rPr>
              <a:t>, παρέχοντας εξατομικευμένη μεθοδολογική και διδακτική καθοδήγηση για την ενίσχυση της αποτελεσματικής εφαρμογής της.</a:t>
            </a:r>
            <a:endParaRPr sz="1200"/>
          </a:p>
          <a:p>
            <a:pPr indent="0" lvl="0" marL="0" marR="0" rtl="0" algn="just">
              <a:lnSpc>
                <a:spcPct val="108000"/>
              </a:lnSpc>
              <a:spcBef>
                <a:spcPts val="0"/>
              </a:spcBef>
              <a:spcAft>
                <a:spcPts val="0"/>
              </a:spcAft>
              <a:buNone/>
            </a:pPr>
            <a:r>
              <a:rPr lang="en-US" sz="2725">
                <a:solidFill>
                  <a:srgbClr val="000000"/>
                </a:solidFill>
                <a:latin typeface="Calibri"/>
                <a:ea typeface="Calibri"/>
                <a:cs typeface="Calibri"/>
                <a:sym typeface="Calibri"/>
              </a:rPr>
              <a:t>Στόχος του είναι να βοηθήσει τους εκπαιδευτικούς:</a:t>
            </a:r>
            <a:endParaRPr sz="1200"/>
          </a:p>
          <a:p>
            <a:pPr indent="-326271" lvl="1" marL="677942" marR="0" rtl="0" algn="just">
              <a:lnSpc>
                <a:spcPct val="108000"/>
              </a:lnSpc>
              <a:spcBef>
                <a:spcPts val="0"/>
              </a:spcBef>
              <a:spcAft>
                <a:spcPts val="0"/>
              </a:spcAft>
              <a:buClr>
                <a:srgbClr val="000000"/>
              </a:buClr>
              <a:buSzPts val="2725"/>
              <a:buFont typeface="Arial"/>
              <a:buChar char="•"/>
            </a:pPr>
            <a:r>
              <a:rPr b="0" i="0" lang="en-US" sz="2725" u="none" cap="none" strike="noStrike">
                <a:solidFill>
                  <a:srgbClr val="000000"/>
                </a:solidFill>
                <a:latin typeface="Calibri"/>
                <a:ea typeface="Calibri"/>
                <a:cs typeface="Calibri"/>
                <a:sym typeface="Calibri"/>
              </a:rPr>
              <a:t>Κατανοήστε τους συγκεκριμένους </a:t>
            </a:r>
            <a:r>
              <a:rPr b="1" i="0" lang="en-US" sz="2725" u="none" cap="none" strike="noStrike">
                <a:solidFill>
                  <a:srgbClr val="000000"/>
                </a:solidFill>
                <a:latin typeface="Calibri"/>
                <a:ea typeface="Calibri"/>
                <a:cs typeface="Calibri"/>
                <a:sym typeface="Calibri"/>
              </a:rPr>
              <a:t>παιδαγωγικούς στόχους</a:t>
            </a:r>
            <a:r>
              <a:rPr b="0" i="0" lang="en-US" sz="2725" u="none" cap="none" strike="noStrike">
                <a:solidFill>
                  <a:srgbClr val="000000"/>
                </a:solidFill>
                <a:latin typeface="Calibri"/>
                <a:ea typeface="Calibri"/>
                <a:cs typeface="Calibri"/>
                <a:sym typeface="Calibri"/>
              </a:rPr>
              <a:t> αυτής της ενότητας εντός της ενότητας</a:t>
            </a:r>
            <a:endParaRPr sz="1200"/>
          </a:p>
          <a:p>
            <a:pPr indent="-326271" lvl="1" marL="677942" marR="0" rtl="0" algn="just">
              <a:lnSpc>
                <a:spcPct val="108000"/>
              </a:lnSpc>
              <a:spcBef>
                <a:spcPts val="0"/>
              </a:spcBef>
              <a:spcAft>
                <a:spcPts val="0"/>
              </a:spcAft>
              <a:buClr>
                <a:srgbClr val="000000"/>
              </a:buClr>
              <a:buSzPts val="2725"/>
              <a:buFont typeface="Arial"/>
              <a:buChar char="•"/>
            </a:pPr>
            <a:r>
              <a:rPr b="0" i="0" lang="en-US" sz="2725" u="none" cap="none" strike="noStrike">
                <a:solidFill>
                  <a:srgbClr val="000000"/>
                </a:solidFill>
                <a:latin typeface="Calibri"/>
                <a:ea typeface="Calibri"/>
                <a:cs typeface="Calibri"/>
                <a:sym typeface="Calibri"/>
              </a:rPr>
              <a:t>Εφαρμογή </a:t>
            </a:r>
            <a:r>
              <a:rPr b="1" i="0" lang="en-US" sz="2725" u="none" cap="none" strike="noStrike">
                <a:solidFill>
                  <a:srgbClr val="000000"/>
                </a:solidFill>
                <a:latin typeface="Calibri"/>
                <a:ea typeface="Calibri"/>
                <a:cs typeface="Calibri"/>
                <a:sym typeface="Calibri"/>
              </a:rPr>
              <a:t>κατάλληλων στρατηγικών και εργαλείων διδασκαλίας</a:t>
            </a:r>
            <a:r>
              <a:rPr b="0" i="0" lang="en-US" sz="2725" u="none" cap="none" strike="noStrike">
                <a:solidFill>
                  <a:srgbClr val="000000"/>
                </a:solidFill>
                <a:latin typeface="Calibri"/>
                <a:ea typeface="Calibri"/>
                <a:cs typeface="Calibri"/>
                <a:sym typeface="Calibri"/>
              </a:rPr>
              <a:t> για την εμπλοκή μαθητών ΕΕΚ, Συνεχιζόμενης Επαγγελματικής Κατάρτισης και Εκπαίδευσης και Κατάρτισης (ΣΕΚ) και της διασποράς</a:t>
            </a:r>
            <a:endParaRPr sz="1200"/>
          </a:p>
          <a:p>
            <a:pPr indent="-326271" lvl="1" marL="677942" marR="0" rtl="0" algn="just">
              <a:lnSpc>
                <a:spcPct val="108000"/>
              </a:lnSpc>
              <a:spcBef>
                <a:spcPts val="0"/>
              </a:spcBef>
              <a:spcAft>
                <a:spcPts val="0"/>
              </a:spcAft>
              <a:buClr>
                <a:srgbClr val="000000"/>
              </a:buClr>
              <a:buSzPts val="2725"/>
              <a:buFont typeface="Arial"/>
              <a:buChar char="•"/>
            </a:pPr>
            <a:r>
              <a:rPr b="0" i="0" lang="en-US" sz="2725" u="none" cap="none" strike="noStrike">
                <a:solidFill>
                  <a:srgbClr val="000000"/>
                </a:solidFill>
                <a:latin typeface="Calibri"/>
                <a:ea typeface="Calibri"/>
                <a:cs typeface="Calibri"/>
                <a:sym typeface="Calibri"/>
              </a:rPr>
              <a:t>Διευκολύνετε με σιγουριά τις </a:t>
            </a:r>
            <a:r>
              <a:rPr b="1" i="0" lang="en-US" sz="2725" u="none" cap="none" strike="noStrike">
                <a:solidFill>
                  <a:srgbClr val="000000"/>
                </a:solidFill>
                <a:latin typeface="Calibri"/>
                <a:ea typeface="Calibri"/>
                <a:cs typeface="Calibri"/>
                <a:sym typeface="Calibri"/>
              </a:rPr>
              <a:t>βασικές δραστηριότητε</a:t>
            </a:r>
            <a:r>
              <a:rPr b="0" i="0" lang="en-US" sz="2725" u="none" cap="none" strike="noStrike">
                <a:solidFill>
                  <a:srgbClr val="000000"/>
                </a:solidFill>
                <a:latin typeface="Calibri"/>
                <a:ea typeface="Calibri"/>
                <a:cs typeface="Calibri"/>
                <a:sym typeface="Calibri"/>
              </a:rPr>
              <a:t>ς, προωθήστε τον αναστοχασμό και υποστηρίξτε τη διατήρηση της γνώσης</a:t>
            </a:r>
            <a:endParaRPr sz="1200"/>
          </a:p>
          <a:p>
            <a:pPr indent="-326271" lvl="1" marL="677942" marR="0" rtl="0" algn="just">
              <a:lnSpc>
                <a:spcPct val="108000"/>
              </a:lnSpc>
              <a:spcBef>
                <a:spcPts val="0"/>
              </a:spcBef>
              <a:spcAft>
                <a:spcPts val="0"/>
              </a:spcAft>
              <a:buClr>
                <a:srgbClr val="000000"/>
              </a:buClr>
              <a:buSzPts val="2725"/>
              <a:buFont typeface="Arial"/>
              <a:buChar char="•"/>
            </a:pPr>
            <a:r>
              <a:rPr b="0" i="0" lang="en-US" sz="2725" u="none" cap="none" strike="noStrike">
                <a:solidFill>
                  <a:srgbClr val="000000"/>
                </a:solidFill>
                <a:latin typeface="Calibri"/>
                <a:ea typeface="Calibri"/>
                <a:cs typeface="Calibri"/>
                <a:sym typeface="Calibri"/>
              </a:rPr>
              <a:t>Προσαρμόστε την παράδοση σε </a:t>
            </a:r>
            <a:r>
              <a:rPr b="1" i="0" lang="en-US" sz="2725" u="none" cap="none" strike="noStrike">
                <a:solidFill>
                  <a:srgbClr val="000000"/>
                </a:solidFill>
                <a:latin typeface="Calibri"/>
                <a:ea typeface="Calibri"/>
                <a:cs typeface="Calibri"/>
                <a:sym typeface="Calibri"/>
              </a:rPr>
              <a:t>διαφορετικές μορφές </a:t>
            </a:r>
            <a:r>
              <a:rPr b="0" i="0" lang="en-US" sz="2725" u="none" cap="none" strike="noStrike">
                <a:solidFill>
                  <a:srgbClr val="000000"/>
                </a:solidFill>
                <a:latin typeface="Calibri"/>
                <a:ea typeface="Calibri"/>
                <a:cs typeface="Calibri"/>
                <a:sym typeface="Calibri"/>
              </a:rPr>
              <a:t>(πρόσωπο με πρόσωπο, διαδικτυακά, μικτά) και στις ποικίλες ανάγκες των μαθητών</a:t>
            </a:r>
            <a:endParaRPr sz="1200"/>
          </a:p>
          <a:p>
            <a:pPr indent="-338971" lvl="1" marL="677942" marR="0" rtl="0" algn="just">
              <a:lnSpc>
                <a:spcPct val="108000"/>
              </a:lnSpc>
              <a:spcBef>
                <a:spcPts val="0"/>
              </a:spcBef>
              <a:spcAft>
                <a:spcPts val="0"/>
              </a:spcAft>
              <a:buNone/>
            </a:pPr>
            <a:r>
              <a:rPr b="0" i="1" lang="en-US" sz="2725" u="none" cap="none" strike="noStrike">
                <a:solidFill>
                  <a:srgbClr val="000000"/>
                </a:solidFill>
                <a:latin typeface="Calibri"/>
                <a:ea typeface="Calibri"/>
                <a:cs typeface="Calibri"/>
                <a:sym typeface="Calibri"/>
              </a:rPr>
              <a:t>Σημείωση: Η ολοκλήρωση αυτής της ενότητας και του σχετικού κουίζ συμβάλλει στην επαγγελματική ανάπτυξη του εκπαιδευτικού και μπορεί να οδηγήσει στην απόκτηση πιστοποίησης.</a:t>
            </a:r>
            <a:endParaRPr sz="12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descr="Μπλε κείμενο σε μαύρο φόντο  Η περιγραφή δημιουργήθηκε αυτόματα" id="123" name="Google Shape;123;p3"/>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124" name="Google Shape;124;p3"/>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125" name="Google Shape;125;p3"/>
          <p:cNvGrpSpPr/>
          <p:nvPr/>
        </p:nvGrpSpPr>
        <p:grpSpPr>
          <a:xfrm>
            <a:off x="784925" y="-255500"/>
            <a:ext cx="20854041" cy="2853450"/>
            <a:chOff x="-16795" y="-823648"/>
            <a:chExt cx="21855000" cy="3804600"/>
          </a:xfrm>
        </p:grpSpPr>
        <p:sp>
          <p:nvSpPr>
            <p:cNvPr id="126" name="Google Shape;126;p3"/>
            <p:cNvSpPr/>
            <p:nvPr/>
          </p:nvSpPr>
          <p:spPr>
            <a:xfrm>
              <a:off x="0" y="0"/>
              <a:ext cx="21031200" cy="2980947"/>
            </a:xfrm>
            <a:custGeom>
              <a:rect b="b" l="l" r="r" t="t"/>
              <a:pathLst>
                <a:path extrusionOk="0" h="2980947" w="21031200">
                  <a:moveTo>
                    <a:pt x="0" y="0"/>
                  </a:moveTo>
                  <a:lnTo>
                    <a:pt x="21031200" y="0"/>
                  </a:lnTo>
                  <a:lnTo>
                    <a:pt x="21031200" y="2980947"/>
                  </a:lnTo>
                  <a:lnTo>
                    <a:pt x="0" y="2980947"/>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7" name="Google Shape;127;p3"/>
            <p:cNvSpPr txBox="1"/>
            <p:nvPr/>
          </p:nvSpPr>
          <p:spPr>
            <a:xfrm>
              <a:off x="-16795" y="-823648"/>
              <a:ext cx="21855000" cy="38046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5200">
                  <a:solidFill>
                    <a:srgbClr val="FF0000"/>
                  </a:solidFill>
                  <a:latin typeface="Calibri"/>
                  <a:ea typeface="Calibri"/>
                  <a:cs typeface="Calibri"/>
                  <a:sym typeface="Calibri"/>
                </a:rPr>
                <a:t>Εκπαιδευτικό Περιεχόμενο αυτής της Εκπαιδευτικής Ενότητας</a:t>
              </a:r>
              <a:endParaRPr sz="100"/>
            </a:p>
          </p:txBody>
        </p:sp>
      </p:grpSp>
      <p:sp>
        <p:nvSpPr>
          <p:cNvPr id="128" name="Google Shape;128;p3"/>
          <p:cNvSpPr txBox="1"/>
          <p:nvPr/>
        </p:nvSpPr>
        <p:spPr>
          <a:xfrm>
            <a:off x="538775" y="2370575"/>
            <a:ext cx="7681200" cy="4167000"/>
          </a:xfrm>
          <a:prstGeom prst="rect">
            <a:avLst/>
          </a:prstGeom>
          <a:noFill/>
          <a:ln>
            <a:noFill/>
          </a:ln>
        </p:spPr>
        <p:txBody>
          <a:bodyPr anchorCtr="0" anchor="t" bIns="0" lIns="0" spcFirstLastPara="1" rIns="0" wrap="square" tIns="0">
            <a:spAutoFit/>
          </a:bodyPr>
          <a:lstStyle/>
          <a:p>
            <a:pPr indent="-277178" lvl="1" marL="554355" marR="0" rtl="0" algn="l">
              <a:lnSpc>
                <a:spcPct val="108000"/>
              </a:lnSpc>
              <a:spcBef>
                <a:spcPts val="0"/>
              </a:spcBef>
              <a:spcAft>
                <a:spcPts val="0"/>
              </a:spcAft>
              <a:buClr>
                <a:srgbClr val="000000"/>
              </a:buClr>
              <a:buSzPts val="1800"/>
              <a:buFont typeface="Arial"/>
              <a:buChar char="•"/>
            </a:pPr>
            <a:r>
              <a:rPr b="1" i="0" lang="en-US" sz="1800" u="none" cap="none" strike="noStrike">
                <a:solidFill>
                  <a:srgbClr val="000000"/>
                </a:solidFill>
                <a:latin typeface="Calibri"/>
                <a:ea typeface="Calibri"/>
                <a:cs typeface="Calibri"/>
                <a:sym typeface="Calibri"/>
              </a:rPr>
              <a:t>Στόχος της Εκπαιδευτικής Ενότητας</a:t>
            </a:r>
            <a:endParaRPr/>
          </a:p>
          <a:p>
            <a:pPr indent="-277178" lvl="1" marL="554355" marR="0" rtl="0" algn="l">
              <a:lnSpc>
                <a:spcPct val="108000"/>
              </a:lnSpc>
              <a:spcBef>
                <a:spcPts val="0"/>
              </a:spcBef>
              <a:spcAft>
                <a:spcPts val="0"/>
              </a:spcAft>
              <a:buClr>
                <a:srgbClr val="000000"/>
              </a:buClr>
              <a:buSzPts val="1800"/>
              <a:buFont typeface="Arial"/>
              <a:buChar char="•"/>
            </a:pPr>
            <a:r>
              <a:rPr b="1" i="0" lang="en-US" sz="1800" u="none" cap="none" strike="noStrike">
                <a:solidFill>
                  <a:srgbClr val="000000"/>
                </a:solidFill>
                <a:latin typeface="Calibri"/>
                <a:ea typeface="Calibri"/>
                <a:cs typeface="Calibri"/>
                <a:sym typeface="Calibri"/>
              </a:rPr>
              <a:t>Μαθησιακά Αποτελέσματα της Εκπαιδευτικής Ενότητας</a:t>
            </a:r>
            <a:endParaRPr/>
          </a:p>
          <a:p>
            <a:pPr indent="-277178" lvl="1" marL="554355" marR="0" rtl="0" algn="l">
              <a:lnSpc>
                <a:spcPct val="108000"/>
              </a:lnSpc>
              <a:spcBef>
                <a:spcPts val="0"/>
              </a:spcBef>
              <a:spcAft>
                <a:spcPts val="0"/>
              </a:spcAft>
              <a:buClr>
                <a:srgbClr val="000000"/>
              </a:buClr>
              <a:buSzPts val="1800"/>
              <a:buFont typeface="Arial"/>
              <a:buChar char="•"/>
            </a:pPr>
            <a:r>
              <a:rPr b="1" i="0" lang="en-US" sz="1800" u="none" cap="none" strike="noStrike">
                <a:solidFill>
                  <a:srgbClr val="000000"/>
                </a:solidFill>
                <a:latin typeface="Calibri"/>
                <a:ea typeface="Calibri"/>
                <a:cs typeface="Calibri"/>
                <a:sym typeface="Calibri"/>
              </a:rPr>
              <a:t>Τι είναι ένα Σύστημα Έγκαιρης Προειδοποίησης για Κινδύνους που Σχετίζονται με το Νερό;</a:t>
            </a:r>
            <a:endParaRPr/>
          </a:p>
          <a:p>
            <a:pPr indent="-277178" lvl="1" marL="554355" marR="0" rtl="0" algn="l">
              <a:lnSpc>
                <a:spcPct val="108000"/>
              </a:lnSpc>
              <a:spcBef>
                <a:spcPts val="0"/>
              </a:spcBef>
              <a:spcAft>
                <a:spcPts val="0"/>
              </a:spcAft>
              <a:buClr>
                <a:srgbClr val="000000"/>
              </a:buClr>
              <a:buSzPts val="1800"/>
              <a:buFont typeface="Arial"/>
              <a:buChar char="•"/>
            </a:pPr>
            <a:r>
              <a:rPr b="1" i="0" lang="en-US" sz="1800" u="none" cap="none" strike="noStrike">
                <a:solidFill>
                  <a:srgbClr val="000000"/>
                </a:solidFill>
                <a:latin typeface="Calibri"/>
                <a:ea typeface="Calibri"/>
                <a:cs typeface="Calibri"/>
                <a:sym typeface="Calibri"/>
              </a:rPr>
              <a:t>Βασικές Έννοιες και Ορολογία</a:t>
            </a:r>
            <a:endParaRPr/>
          </a:p>
          <a:p>
            <a:pPr indent="-277178" lvl="1" marL="554355" marR="0" rtl="0" algn="l">
              <a:lnSpc>
                <a:spcPct val="108000"/>
              </a:lnSpc>
              <a:spcBef>
                <a:spcPts val="0"/>
              </a:spcBef>
              <a:spcAft>
                <a:spcPts val="0"/>
              </a:spcAft>
              <a:buClr>
                <a:srgbClr val="000000"/>
              </a:buClr>
              <a:buSzPts val="1800"/>
              <a:buFont typeface="Arial"/>
              <a:buChar char="•"/>
            </a:pPr>
            <a:r>
              <a:rPr b="1" i="0" lang="en-US" sz="1800" u="none" cap="none" strike="noStrike">
                <a:solidFill>
                  <a:srgbClr val="000000"/>
                </a:solidFill>
                <a:latin typeface="Calibri"/>
                <a:ea typeface="Calibri"/>
                <a:cs typeface="Calibri"/>
                <a:sym typeface="Calibri"/>
              </a:rPr>
              <a:t>Κατανόηση της Σημασίας</a:t>
            </a:r>
            <a:endParaRPr/>
          </a:p>
          <a:p>
            <a:pPr indent="-277178" lvl="1" marL="554355" marR="0" rtl="0" algn="l">
              <a:lnSpc>
                <a:spcPct val="108000"/>
              </a:lnSpc>
              <a:spcBef>
                <a:spcPts val="0"/>
              </a:spcBef>
              <a:spcAft>
                <a:spcPts val="0"/>
              </a:spcAft>
              <a:buClr>
                <a:srgbClr val="000000"/>
              </a:buClr>
              <a:buSzPts val="1800"/>
              <a:buFont typeface="Arial"/>
              <a:buChar char="•"/>
            </a:pPr>
            <a:r>
              <a:rPr b="1" i="0" lang="en-US" sz="1800" u="none" cap="none" strike="noStrike">
                <a:solidFill>
                  <a:srgbClr val="000000"/>
                </a:solidFill>
                <a:latin typeface="Calibri"/>
                <a:ea typeface="Calibri"/>
                <a:cs typeface="Calibri"/>
                <a:sym typeface="Calibri"/>
              </a:rPr>
              <a:t>Γιατί είναι σημαντική αυτή η εκπαιδευτική ενότητα</a:t>
            </a:r>
            <a:endParaRPr/>
          </a:p>
          <a:p>
            <a:pPr indent="-277178" lvl="1" marL="554355" marR="0" rtl="0" algn="l">
              <a:lnSpc>
                <a:spcPct val="108000"/>
              </a:lnSpc>
              <a:spcBef>
                <a:spcPts val="0"/>
              </a:spcBef>
              <a:spcAft>
                <a:spcPts val="0"/>
              </a:spcAft>
              <a:buClr>
                <a:srgbClr val="000000"/>
              </a:buClr>
              <a:buSzPts val="1800"/>
              <a:buFont typeface="Arial"/>
              <a:buChar char="•"/>
            </a:pPr>
            <a:r>
              <a:rPr b="1" i="0" lang="en-US" sz="1800" u="none" cap="none" strike="noStrike">
                <a:solidFill>
                  <a:srgbClr val="000000"/>
                </a:solidFill>
                <a:latin typeface="Calibri"/>
                <a:ea typeface="Calibri"/>
                <a:cs typeface="Calibri"/>
                <a:sym typeface="Calibri"/>
              </a:rPr>
              <a:t>Φυσικές Καταστροφές στο Πλαίσιο Συστημάτων Έγκαιρης Προειδοποίησης για Κινδύνους που Σχετίζονται με το Νερό</a:t>
            </a:r>
            <a:endParaRPr/>
          </a:p>
          <a:p>
            <a:pPr indent="-277178" lvl="1" marL="554355" marR="0" rtl="0" algn="l">
              <a:lnSpc>
                <a:spcPct val="108000"/>
              </a:lnSpc>
              <a:spcBef>
                <a:spcPts val="0"/>
              </a:spcBef>
              <a:spcAft>
                <a:spcPts val="0"/>
              </a:spcAft>
              <a:buClr>
                <a:srgbClr val="000000"/>
              </a:buClr>
              <a:buSzPts val="1800"/>
              <a:buFont typeface="Arial"/>
              <a:buChar char="•"/>
            </a:pPr>
            <a:r>
              <a:rPr b="0" i="0" lang="en-US" sz="1800" u="none" cap="none" strike="noStrike">
                <a:solidFill>
                  <a:srgbClr val="000000"/>
                </a:solidFill>
                <a:latin typeface="Calibri"/>
                <a:ea typeface="Calibri"/>
                <a:cs typeface="Calibri"/>
                <a:sym typeface="Calibri"/>
              </a:rPr>
              <a:t>Πλημμύρα</a:t>
            </a:r>
            <a:endParaRPr/>
          </a:p>
          <a:p>
            <a:pPr indent="-277178" lvl="1" marL="554355" marR="0" rtl="0" algn="l">
              <a:lnSpc>
                <a:spcPct val="108000"/>
              </a:lnSpc>
              <a:spcBef>
                <a:spcPts val="0"/>
              </a:spcBef>
              <a:spcAft>
                <a:spcPts val="0"/>
              </a:spcAft>
              <a:buClr>
                <a:srgbClr val="000000"/>
              </a:buClr>
              <a:buSzPts val="1800"/>
              <a:buFont typeface="Arial"/>
              <a:buChar char="•"/>
            </a:pPr>
            <a:r>
              <a:rPr b="0" i="0" lang="en-US" sz="1800" u="none" cap="none" strike="noStrike">
                <a:solidFill>
                  <a:srgbClr val="000000"/>
                </a:solidFill>
                <a:latin typeface="Calibri"/>
                <a:ea typeface="Calibri"/>
                <a:cs typeface="Calibri"/>
                <a:sym typeface="Calibri"/>
              </a:rPr>
              <a:t>Πλημμύρα – Πώς να αναγνωρίζετε τις προειδοποιήσεις;</a:t>
            </a:r>
            <a:endParaRPr/>
          </a:p>
          <a:p>
            <a:pPr indent="-277178" lvl="1" marL="554355" marR="0" rtl="0" algn="l">
              <a:lnSpc>
                <a:spcPct val="108000"/>
              </a:lnSpc>
              <a:spcBef>
                <a:spcPts val="0"/>
              </a:spcBef>
              <a:spcAft>
                <a:spcPts val="0"/>
              </a:spcAft>
              <a:buClr>
                <a:srgbClr val="000000"/>
              </a:buClr>
              <a:buSzPts val="1800"/>
              <a:buFont typeface="Arial"/>
              <a:buChar char="•"/>
            </a:pPr>
            <a:r>
              <a:rPr b="0" i="0" lang="en-US" sz="1800" u="none" cap="none" strike="noStrike">
                <a:solidFill>
                  <a:srgbClr val="000000"/>
                </a:solidFill>
                <a:latin typeface="Calibri"/>
                <a:ea typeface="Calibri"/>
                <a:cs typeface="Calibri"/>
                <a:sym typeface="Calibri"/>
              </a:rPr>
              <a:t>Δυνατή βροχή</a:t>
            </a:r>
            <a:endParaRPr/>
          </a:p>
          <a:p>
            <a:pPr indent="-277178" lvl="1" marL="554355" marR="0" rtl="0" algn="l">
              <a:lnSpc>
                <a:spcPct val="108000"/>
              </a:lnSpc>
              <a:spcBef>
                <a:spcPts val="0"/>
              </a:spcBef>
              <a:spcAft>
                <a:spcPts val="0"/>
              </a:spcAft>
              <a:buClr>
                <a:srgbClr val="000000"/>
              </a:buClr>
              <a:buSzPts val="1800"/>
              <a:buFont typeface="Arial"/>
              <a:buChar char="•"/>
            </a:pPr>
            <a:r>
              <a:rPr b="0" i="0" lang="en-US" sz="1800" u="none" cap="none" strike="noStrike">
                <a:solidFill>
                  <a:srgbClr val="000000"/>
                </a:solidFill>
                <a:latin typeface="Calibri"/>
                <a:ea typeface="Calibri"/>
                <a:cs typeface="Calibri"/>
                <a:sym typeface="Calibri"/>
              </a:rPr>
              <a:t>Έντονη βροχή – Πώς να αναγνωρίζετε τις προειδοποιήσεις;</a:t>
            </a:r>
            <a:endParaRPr/>
          </a:p>
          <a:p>
            <a:pPr indent="-277178" lvl="1" marL="554355" marR="0" rtl="0" algn="l">
              <a:lnSpc>
                <a:spcPct val="108000"/>
              </a:lnSpc>
              <a:spcBef>
                <a:spcPts val="0"/>
              </a:spcBef>
              <a:spcAft>
                <a:spcPts val="0"/>
              </a:spcAft>
              <a:buClr>
                <a:srgbClr val="000000"/>
              </a:buClr>
              <a:buSzPts val="1800"/>
              <a:buFont typeface="Arial"/>
              <a:buChar char="•"/>
            </a:pPr>
            <a:r>
              <a:rPr b="0" i="1" lang="en-US" sz="1800" u="none" cap="none" strike="noStrike">
                <a:solidFill>
                  <a:srgbClr val="000000"/>
                </a:solidFill>
                <a:latin typeface="Calibri"/>
                <a:ea typeface="Calibri"/>
                <a:cs typeface="Calibri"/>
                <a:sym typeface="Calibri"/>
              </a:rPr>
              <a:t>Παύση και αναστοχασμός</a:t>
            </a:r>
            <a:endParaRPr/>
          </a:p>
        </p:txBody>
      </p:sp>
      <p:sp>
        <p:nvSpPr>
          <p:cNvPr id="129" name="Google Shape;129;p3"/>
          <p:cNvSpPr txBox="1"/>
          <p:nvPr/>
        </p:nvSpPr>
        <p:spPr>
          <a:xfrm>
            <a:off x="8219975" y="2194400"/>
            <a:ext cx="10068000" cy="6843600"/>
          </a:xfrm>
          <a:prstGeom prst="rect">
            <a:avLst/>
          </a:prstGeom>
          <a:noFill/>
          <a:ln>
            <a:noFill/>
          </a:ln>
        </p:spPr>
        <p:txBody>
          <a:bodyPr anchorCtr="0" anchor="t" bIns="0" lIns="0" spcFirstLastPara="1" rIns="0" wrap="square" tIns="0">
            <a:spAutoFit/>
          </a:bodyPr>
          <a:lstStyle/>
          <a:p>
            <a:pPr indent="-248031" lvl="4" marL="1240155" marR="0" rtl="0" algn="l">
              <a:lnSpc>
                <a:spcPct val="108000"/>
              </a:lnSpc>
              <a:spcBef>
                <a:spcPts val="0"/>
              </a:spcBef>
              <a:spcAft>
                <a:spcPts val="0"/>
              </a:spcAft>
              <a:buClr>
                <a:srgbClr val="000000"/>
              </a:buClr>
              <a:buSzPts val="1800"/>
              <a:buFont typeface="Arial"/>
              <a:buChar char="•"/>
            </a:pPr>
            <a:r>
              <a:rPr b="1" i="0" lang="en-US" sz="1800" u="none" cap="none" strike="noStrike">
                <a:solidFill>
                  <a:srgbClr val="000000"/>
                </a:solidFill>
                <a:latin typeface="Arial"/>
                <a:ea typeface="Arial"/>
                <a:cs typeface="Arial"/>
                <a:sym typeface="Arial"/>
              </a:rPr>
              <a:t>Τεχνολογικές / Βιομηχανικές Καταστροφές στο Πλαίσιο Κινδύνων που Σχετίζονται με το Νερό</a:t>
            </a:r>
            <a:endParaRPr/>
          </a:p>
          <a:p>
            <a:pPr indent="-177165" lvl="6" marL="1240155" marR="0" rtl="0" algn="l">
              <a:lnSpc>
                <a:spcPct val="108000"/>
              </a:lnSpc>
              <a:spcBef>
                <a:spcPts val="0"/>
              </a:spcBef>
              <a:spcAft>
                <a:spcPts val="0"/>
              </a:spcAft>
              <a:buClr>
                <a:srgbClr val="000000"/>
              </a:buClr>
              <a:buSzPts val="1800"/>
              <a:buFont typeface="Arial"/>
              <a:buChar char="￭"/>
            </a:pPr>
            <a:r>
              <a:rPr b="0" i="0" lang="en-US" sz="1800" u="none" cap="none" strike="noStrike">
                <a:solidFill>
                  <a:srgbClr val="000000"/>
                </a:solidFill>
                <a:latin typeface="Calibri"/>
                <a:ea typeface="Calibri"/>
                <a:cs typeface="Calibri"/>
                <a:sym typeface="Calibri"/>
              </a:rPr>
              <a:t>Χημική διαρροή σε ποτάμι κατά τη διάρκεια πλημμύρας</a:t>
            </a:r>
            <a:endParaRPr/>
          </a:p>
          <a:p>
            <a:pPr indent="-177165" lvl="6" marL="1240155" marR="0" rtl="0" algn="l">
              <a:lnSpc>
                <a:spcPct val="108000"/>
              </a:lnSpc>
              <a:spcBef>
                <a:spcPts val="0"/>
              </a:spcBef>
              <a:spcAft>
                <a:spcPts val="0"/>
              </a:spcAft>
              <a:buClr>
                <a:srgbClr val="000000"/>
              </a:buClr>
              <a:buSzPts val="1800"/>
              <a:buFont typeface="Arial"/>
              <a:buChar char="￭"/>
            </a:pPr>
            <a:r>
              <a:rPr b="0" i="0" lang="en-US" sz="1800" u="none" cap="none" strike="noStrike">
                <a:solidFill>
                  <a:srgbClr val="000000"/>
                </a:solidFill>
                <a:latin typeface="Calibri"/>
                <a:ea typeface="Calibri"/>
                <a:cs typeface="Calibri"/>
                <a:sym typeface="Calibri"/>
              </a:rPr>
              <a:t>Πώς να αναγνωρίσετε σημάδια διαρροής χημικών ουσιών σε ποτάμι κατά τη διάρκεια πλημμύρας;</a:t>
            </a:r>
            <a:endParaRPr/>
          </a:p>
          <a:p>
            <a:pPr indent="-177165" lvl="6" marL="1240155" marR="0" rtl="0" algn="l">
              <a:lnSpc>
                <a:spcPct val="108000"/>
              </a:lnSpc>
              <a:spcBef>
                <a:spcPts val="0"/>
              </a:spcBef>
              <a:spcAft>
                <a:spcPts val="0"/>
              </a:spcAft>
              <a:buClr>
                <a:srgbClr val="000000"/>
              </a:buClr>
              <a:buSzPts val="1800"/>
              <a:buFont typeface="Arial"/>
              <a:buChar char="￭"/>
            </a:pPr>
            <a:r>
              <a:rPr b="0" i="0" lang="en-US" sz="1800" u="none" cap="none" strike="noStrike">
                <a:solidFill>
                  <a:srgbClr val="000000"/>
                </a:solidFill>
                <a:latin typeface="Calibri"/>
                <a:ea typeface="Calibri"/>
                <a:cs typeface="Calibri"/>
                <a:sym typeface="Calibri"/>
              </a:rPr>
              <a:t>Βλάβη φράγματος ή υποδομής ύδρευσης</a:t>
            </a:r>
            <a:endParaRPr/>
          </a:p>
          <a:p>
            <a:pPr indent="-177165" lvl="6" marL="1240155" marR="0" rtl="0" algn="l">
              <a:lnSpc>
                <a:spcPct val="108000"/>
              </a:lnSpc>
              <a:spcBef>
                <a:spcPts val="0"/>
              </a:spcBef>
              <a:spcAft>
                <a:spcPts val="0"/>
              </a:spcAft>
              <a:buClr>
                <a:srgbClr val="000000"/>
              </a:buClr>
              <a:buSzPts val="1800"/>
              <a:buFont typeface="Arial"/>
              <a:buChar char="￭"/>
            </a:pPr>
            <a:r>
              <a:rPr b="0" i="0" lang="en-US" sz="1800" u="none" cap="none" strike="noStrike">
                <a:solidFill>
                  <a:srgbClr val="000000"/>
                </a:solidFill>
                <a:latin typeface="Calibri"/>
                <a:ea typeface="Calibri"/>
                <a:cs typeface="Calibri"/>
                <a:sym typeface="Calibri"/>
              </a:rPr>
              <a:t>Πώς να αναγνωρίσετε σημάδια αστοχίας φράγματος ή υποδομής ύδρευσης;</a:t>
            </a:r>
            <a:endParaRPr/>
          </a:p>
          <a:p>
            <a:pPr indent="-177165" lvl="6" marL="1240155" marR="0" rtl="0" algn="l">
              <a:lnSpc>
                <a:spcPct val="108000"/>
              </a:lnSpc>
              <a:spcBef>
                <a:spcPts val="0"/>
              </a:spcBef>
              <a:spcAft>
                <a:spcPts val="0"/>
              </a:spcAft>
              <a:buClr>
                <a:srgbClr val="000000"/>
              </a:buClr>
              <a:buSzPts val="1800"/>
              <a:buFont typeface="Arial"/>
              <a:buChar char="￭"/>
            </a:pPr>
            <a:r>
              <a:rPr b="0" i="0" lang="en-US" sz="1800" u="none" cap="none" strike="noStrike">
                <a:solidFill>
                  <a:srgbClr val="000000"/>
                </a:solidFill>
                <a:latin typeface="Calibri"/>
                <a:ea typeface="Calibri"/>
                <a:cs typeface="Calibri"/>
                <a:sym typeface="Calibri"/>
              </a:rPr>
              <a:t>Πώς να αναγνωρίσετε σημάδια αστοχίας φράγματος ή υποδομής ύδρευσης;</a:t>
            </a:r>
            <a:endParaRPr/>
          </a:p>
          <a:p>
            <a:pPr indent="-248031" lvl="4" marL="1240155" marR="0" rtl="0" algn="l">
              <a:lnSpc>
                <a:spcPct val="108000"/>
              </a:lnSpc>
              <a:spcBef>
                <a:spcPts val="0"/>
              </a:spcBef>
              <a:spcAft>
                <a:spcPts val="0"/>
              </a:spcAft>
              <a:buClr>
                <a:srgbClr val="000000"/>
              </a:buClr>
              <a:buSzPts val="1800"/>
              <a:buFont typeface="Arial"/>
              <a:buChar char="•"/>
            </a:pPr>
            <a:r>
              <a:rPr b="0" i="1" lang="en-US" sz="1800" u="none" cap="none" strike="noStrike">
                <a:solidFill>
                  <a:srgbClr val="000000"/>
                </a:solidFill>
                <a:latin typeface="Calibri"/>
                <a:ea typeface="Calibri"/>
                <a:cs typeface="Calibri"/>
                <a:sym typeface="Calibri"/>
              </a:rPr>
              <a:t>Παύση και αναστοχασμός</a:t>
            </a:r>
            <a:endParaRPr/>
          </a:p>
          <a:p>
            <a:pPr indent="0" lvl="0" marL="0" marR="0" rtl="0" algn="l">
              <a:lnSpc>
                <a:spcPct val="126000"/>
              </a:lnSpc>
              <a:spcBef>
                <a:spcPts val="0"/>
              </a:spcBef>
              <a:spcAft>
                <a:spcPts val="0"/>
              </a:spcAft>
              <a:buNone/>
            </a:pPr>
            <a:r>
              <a:t/>
            </a:r>
            <a:endParaRPr i="1" sz="1800">
              <a:solidFill>
                <a:srgbClr val="000000"/>
              </a:solidFill>
              <a:latin typeface="Calibri"/>
              <a:ea typeface="Calibri"/>
              <a:cs typeface="Calibri"/>
              <a:sym typeface="Calibri"/>
            </a:endParaRPr>
          </a:p>
          <a:p>
            <a:pPr indent="-248031" lvl="4" marL="1240155" marR="0" rtl="0" algn="l">
              <a:lnSpc>
                <a:spcPct val="108000"/>
              </a:lnSpc>
              <a:spcBef>
                <a:spcPts val="0"/>
              </a:spcBef>
              <a:spcAft>
                <a:spcPts val="0"/>
              </a:spcAft>
              <a:buClr>
                <a:srgbClr val="000000"/>
              </a:buClr>
              <a:buSzPts val="1800"/>
              <a:buFont typeface="Arial"/>
              <a:buChar char="•"/>
            </a:pPr>
            <a:r>
              <a:rPr b="1" i="1" lang="en-US" sz="1800" u="none" cap="none" strike="noStrike">
                <a:solidFill>
                  <a:srgbClr val="000000"/>
                </a:solidFill>
                <a:latin typeface="Calibri"/>
                <a:ea typeface="Calibri"/>
                <a:cs typeface="Calibri"/>
                <a:sym typeface="Calibri"/>
              </a:rPr>
              <a:t>Βιολογικές / Υγειονομικές Καταστροφές σε Συστήματα Έγκαιρης Προειδοποίησης για Κινδύνους που Σχετίζονται με το Νερό</a:t>
            </a:r>
            <a:endParaRPr/>
          </a:p>
          <a:p>
            <a:pPr indent="-413385" lvl="2" marL="1240155" marR="0" rtl="0" algn="l">
              <a:lnSpc>
                <a:spcPct val="108000"/>
              </a:lnSpc>
              <a:spcBef>
                <a:spcPts val="0"/>
              </a:spcBef>
              <a:spcAft>
                <a:spcPts val="0"/>
              </a:spcAft>
              <a:buClr>
                <a:srgbClr val="000000"/>
              </a:buClr>
              <a:buSzPts val="1800"/>
              <a:buFont typeface="Arial"/>
              <a:buChar char="⚬"/>
            </a:pPr>
            <a:r>
              <a:rPr b="0" i="1" lang="en-US" sz="1800" u="none" cap="none" strike="noStrike">
                <a:solidFill>
                  <a:srgbClr val="000000"/>
                </a:solidFill>
                <a:latin typeface="Calibri"/>
                <a:ea typeface="Calibri"/>
                <a:cs typeface="Calibri"/>
                <a:sym typeface="Calibri"/>
              </a:rPr>
              <a:t>Επιδημία Υδρομεταδιδόμενων Νοσημάτων (από Μολυσμένο Πόσιμο Νερό)</a:t>
            </a:r>
            <a:endParaRPr/>
          </a:p>
          <a:p>
            <a:pPr indent="-413385" lvl="2" marL="1240155" marR="0" rtl="0" algn="l">
              <a:lnSpc>
                <a:spcPct val="108000"/>
              </a:lnSpc>
              <a:spcBef>
                <a:spcPts val="0"/>
              </a:spcBef>
              <a:spcAft>
                <a:spcPts val="0"/>
              </a:spcAft>
              <a:buClr>
                <a:srgbClr val="000000"/>
              </a:buClr>
              <a:buSzPts val="1800"/>
              <a:buFont typeface="Arial"/>
              <a:buChar char="⚬"/>
            </a:pPr>
            <a:r>
              <a:rPr b="0" i="1" lang="en-US" sz="1800" u="none" cap="none" strike="noStrike">
                <a:solidFill>
                  <a:srgbClr val="000000"/>
                </a:solidFill>
                <a:latin typeface="Calibri"/>
                <a:ea typeface="Calibri"/>
                <a:cs typeface="Calibri"/>
                <a:sym typeface="Calibri"/>
              </a:rPr>
              <a:t>Επιδημία Υδρομεταδιδόμενων Νοσημάτων (από Μολυσμένο Πόσιμο Νερό) – Πώς να Αναγνωρίζετε τις Προειδοποιήσεις;</a:t>
            </a:r>
            <a:endParaRPr/>
          </a:p>
          <a:p>
            <a:pPr indent="-413385" lvl="2" marL="1240155" marR="0" rtl="0" algn="l">
              <a:lnSpc>
                <a:spcPct val="108000"/>
              </a:lnSpc>
              <a:spcBef>
                <a:spcPts val="0"/>
              </a:spcBef>
              <a:spcAft>
                <a:spcPts val="0"/>
              </a:spcAft>
              <a:buClr>
                <a:srgbClr val="000000"/>
              </a:buClr>
              <a:buSzPts val="1800"/>
              <a:buFont typeface="Arial"/>
              <a:buChar char="⚬"/>
            </a:pPr>
            <a:r>
              <a:rPr b="0" i="1" lang="en-US" sz="1800" u="none" cap="none" strike="noStrike">
                <a:solidFill>
                  <a:srgbClr val="000000"/>
                </a:solidFill>
                <a:latin typeface="Calibri"/>
                <a:ea typeface="Calibri"/>
                <a:cs typeface="Calibri"/>
                <a:sym typeface="Calibri"/>
              </a:rPr>
              <a:t>Ασθένειες που μεταδίδονται με φορείς (μετά από πλημμύρες) </a:t>
            </a:r>
            <a:endParaRPr/>
          </a:p>
          <a:p>
            <a:pPr indent="-413385" lvl="2" marL="1240155" marR="0" rtl="0" algn="l">
              <a:lnSpc>
                <a:spcPct val="108000"/>
              </a:lnSpc>
              <a:spcBef>
                <a:spcPts val="0"/>
              </a:spcBef>
              <a:spcAft>
                <a:spcPts val="0"/>
              </a:spcAft>
              <a:buClr>
                <a:srgbClr val="000000"/>
              </a:buClr>
              <a:buSzPts val="1800"/>
              <a:buFont typeface="Arial"/>
              <a:buChar char="⚬"/>
            </a:pPr>
            <a:r>
              <a:rPr b="0" i="1" lang="en-US" sz="1800" u="none" cap="none" strike="noStrike">
                <a:solidFill>
                  <a:srgbClr val="000000"/>
                </a:solidFill>
                <a:latin typeface="Calibri"/>
                <a:ea typeface="Calibri"/>
                <a:cs typeface="Calibri"/>
                <a:sym typeface="Calibri"/>
              </a:rPr>
              <a:t>Ασθένειες που μεταδίδονται με φορείς (μετά από πλημμύρες) – Πώς να αναγνωρίζετε τις προειδοποιήσεις;</a:t>
            </a:r>
            <a:endParaRPr/>
          </a:p>
          <a:p>
            <a:pPr indent="-413385" lvl="2" marL="1240155" marR="0" rtl="0" algn="l">
              <a:lnSpc>
                <a:spcPct val="108000"/>
              </a:lnSpc>
              <a:spcBef>
                <a:spcPts val="0"/>
              </a:spcBef>
              <a:spcAft>
                <a:spcPts val="0"/>
              </a:spcAft>
              <a:buClr>
                <a:srgbClr val="000000"/>
              </a:buClr>
              <a:buSzPts val="1800"/>
              <a:buFont typeface="Arial"/>
              <a:buChar char="⚬"/>
            </a:pPr>
            <a:r>
              <a:rPr b="0" i="1" lang="en-US" sz="1800" u="none" cap="none" strike="noStrike">
                <a:solidFill>
                  <a:srgbClr val="000000"/>
                </a:solidFill>
                <a:latin typeface="Calibri"/>
                <a:ea typeface="Calibri"/>
                <a:cs typeface="Calibri"/>
                <a:sym typeface="Calibri"/>
              </a:rPr>
              <a:t>Παύση και αναστοχασμός</a:t>
            </a:r>
            <a:br>
              <a:rPr b="0" i="1" lang="en-US" sz="1800" u="none" cap="none" strike="noStrike">
                <a:solidFill>
                  <a:srgbClr val="000000"/>
                </a:solidFill>
                <a:latin typeface="Calibri"/>
                <a:ea typeface="Calibri"/>
                <a:cs typeface="Calibri"/>
                <a:sym typeface="Calibri"/>
              </a:rPr>
            </a:br>
            <a:endParaRPr/>
          </a:p>
          <a:p>
            <a:pPr indent="-342900" lvl="2" marL="1371600" marR="0" rtl="0" algn="l">
              <a:lnSpc>
                <a:spcPct val="108000"/>
              </a:lnSpc>
              <a:spcBef>
                <a:spcPts val="0"/>
              </a:spcBef>
              <a:spcAft>
                <a:spcPts val="0"/>
              </a:spcAft>
              <a:buClr>
                <a:srgbClr val="000000"/>
              </a:buClr>
              <a:buSzPts val="1800"/>
              <a:buFont typeface="Arial"/>
              <a:buChar char="⚬"/>
            </a:pPr>
            <a:r>
              <a:rPr b="1" i="1" lang="en-US" sz="1800" u="none" cap="none" strike="noStrike">
                <a:solidFill>
                  <a:srgbClr val="000000"/>
                </a:solidFill>
                <a:latin typeface="Calibri"/>
                <a:ea typeface="Calibri"/>
                <a:cs typeface="Calibri"/>
                <a:sym typeface="Calibri"/>
              </a:rPr>
              <a:t>Εμπνευσμένες Πράξεις και Πρότυπα</a:t>
            </a:r>
            <a:endParaRPr/>
          </a:p>
          <a:p>
            <a:pPr indent="-342900" lvl="2" marL="1371600" marR="0" rtl="0" algn="l">
              <a:lnSpc>
                <a:spcPct val="108000"/>
              </a:lnSpc>
              <a:spcBef>
                <a:spcPts val="0"/>
              </a:spcBef>
              <a:spcAft>
                <a:spcPts val="0"/>
              </a:spcAft>
              <a:buClr>
                <a:srgbClr val="000000"/>
              </a:buClr>
              <a:buSzPts val="1800"/>
              <a:buFont typeface="Arial"/>
              <a:buChar char="⚬"/>
            </a:pPr>
            <a:r>
              <a:rPr b="1" i="1" lang="en-US" sz="1800" u="none" cap="none" strike="noStrike">
                <a:solidFill>
                  <a:srgbClr val="000000"/>
                </a:solidFill>
                <a:latin typeface="Calibri"/>
                <a:ea typeface="Calibri"/>
                <a:cs typeface="Calibri"/>
                <a:sym typeface="Calibri"/>
              </a:rPr>
              <a:t>Περισσότερα για εξερεύνηση</a:t>
            </a:r>
            <a:endParaRPr/>
          </a:p>
          <a:p>
            <a:pPr indent="-342900" lvl="2" marL="1371600" marR="0" rtl="0" algn="l">
              <a:lnSpc>
                <a:spcPct val="108000"/>
              </a:lnSpc>
              <a:spcBef>
                <a:spcPts val="0"/>
              </a:spcBef>
              <a:spcAft>
                <a:spcPts val="0"/>
              </a:spcAft>
              <a:buClr>
                <a:srgbClr val="000000"/>
              </a:buClr>
              <a:buSzPts val="1800"/>
              <a:buFont typeface="Arial"/>
              <a:buChar char="⚬"/>
            </a:pPr>
            <a:r>
              <a:rPr b="1" i="1" lang="en-US" sz="1800" u="none" cap="none" strike="noStrike">
                <a:solidFill>
                  <a:srgbClr val="000000"/>
                </a:solidFill>
                <a:latin typeface="Calibri"/>
                <a:ea typeface="Calibri"/>
                <a:cs typeface="Calibri"/>
                <a:sym typeface="Calibri"/>
              </a:rPr>
              <a:t>Πηγές που χρησιμοποιήθηκαν για τη δημιουργία αυτής της εκπαιδευτικής ενότητας</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descr="Μπλε κείμενο σε μαύρο φόντο  Η περιγραφή δημιουργήθηκε αυτόματα" id="138" name="Google Shape;138;p4"/>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139" name="Google Shape;139;p4"/>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140" name="Google Shape;140;p4"/>
          <p:cNvGrpSpPr/>
          <p:nvPr/>
        </p:nvGrpSpPr>
        <p:grpSpPr>
          <a:xfrm>
            <a:off x="110812" y="250650"/>
            <a:ext cx="18066375" cy="2744717"/>
            <a:chOff x="-1531826" y="-678676"/>
            <a:chExt cx="24088500" cy="3659623"/>
          </a:xfrm>
        </p:grpSpPr>
        <p:sp>
          <p:nvSpPr>
            <p:cNvPr id="141" name="Google Shape;141;p4"/>
            <p:cNvSpPr/>
            <p:nvPr/>
          </p:nvSpPr>
          <p:spPr>
            <a:xfrm>
              <a:off x="0" y="0"/>
              <a:ext cx="21031200" cy="2980947"/>
            </a:xfrm>
            <a:custGeom>
              <a:rect b="b" l="l" r="r" t="t"/>
              <a:pathLst>
                <a:path extrusionOk="0" h="2980947" w="21031200">
                  <a:moveTo>
                    <a:pt x="0" y="0"/>
                  </a:moveTo>
                  <a:lnTo>
                    <a:pt x="21031200" y="0"/>
                  </a:lnTo>
                  <a:lnTo>
                    <a:pt x="21031200" y="2980947"/>
                  </a:lnTo>
                  <a:lnTo>
                    <a:pt x="0" y="2980947"/>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2" name="Google Shape;142;p4"/>
            <p:cNvSpPr txBox="1"/>
            <p:nvPr/>
          </p:nvSpPr>
          <p:spPr>
            <a:xfrm>
              <a:off x="-1531826" y="-678676"/>
              <a:ext cx="24088500" cy="30477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6600">
                  <a:solidFill>
                    <a:srgbClr val="FF0000"/>
                  </a:solidFill>
                  <a:latin typeface="Calibri"/>
                  <a:ea typeface="Calibri"/>
                  <a:cs typeface="Calibri"/>
                  <a:sym typeface="Calibri"/>
                </a:rPr>
                <a:t>Προτεινόμενες μέθοδοι και εργαλεία διδασκαλίας</a:t>
              </a:r>
              <a:endParaRPr/>
            </a:p>
          </p:txBody>
        </p:sp>
      </p:grpSp>
      <p:sp>
        <p:nvSpPr>
          <p:cNvPr id="143" name="Google Shape;143;p4"/>
          <p:cNvSpPr txBox="1"/>
          <p:nvPr/>
        </p:nvSpPr>
        <p:spPr>
          <a:xfrm>
            <a:off x="438450" y="2536425"/>
            <a:ext cx="17345700" cy="5579700"/>
          </a:xfrm>
          <a:prstGeom prst="rect">
            <a:avLst/>
          </a:prstGeom>
          <a:noFill/>
          <a:ln>
            <a:noFill/>
          </a:ln>
        </p:spPr>
        <p:txBody>
          <a:bodyPr anchorCtr="0" anchor="t" bIns="0" lIns="0" spcFirstLastPara="1" rIns="0" wrap="square" tIns="0">
            <a:spAutoFit/>
          </a:bodyPr>
          <a:lstStyle/>
          <a:p>
            <a:pPr indent="0" lvl="0" marL="0" marR="0" rtl="0" algn="just">
              <a:lnSpc>
                <a:spcPct val="97208"/>
              </a:lnSpc>
              <a:spcBef>
                <a:spcPts val="0"/>
              </a:spcBef>
              <a:spcAft>
                <a:spcPts val="0"/>
              </a:spcAft>
              <a:buNone/>
            </a:pPr>
            <a:r>
              <a:rPr b="1" lang="en-US" sz="3390">
                <a:solidFill>
                  <a:srgbClr val="000000"/>
                </a:solidFill>
                <a:latin typeface="Calibri"/>
                <a:ea typeface="Calibri"/>
                <a:cs typeface="Calibri"/>
                <a:sym typeface="Calibri"/>
              </a:rPr>
              <a:t>Μέθοδος Διδασκαλίας 1: Χαρτογράφηση Κινδύνων Πλημμύρας Γιατί αυτή η μέθοδος;</a:t>
            </a:r>
            <a:endParaRPr sz="1100"/>
          </a:p>
          <a:p>
            <a:pPr indent="-351112" lvl="1" marL="740323" marR="0" rtl="0" algn="just">
              <a:lnSpc>
                <a:spcPct val="97208"/>
              </a:lnSpc>
              <a:spcBef>
                <a:spcPts val="0"/>
              </a:spcBef>
              <a:spcAft>
                <a:spcPts val="0"/>
              </a:spcAft>
              <a:buClr>
                <a:srgbClr val="000000"/>
              </a:buClr>
              <a:buSzPts val="3390"/>
              <a:buFont typeface="Arial"/>
              <a:buChar char="•"/>
            </a:pPr>
            <a:r>
              <a:rPr b="0" i="0" lang="en-US" sz="3390" u="none" cap="none" strike="noStrike">
                <a:solidFill>
                  <a:srgbClr val="000000"/>
                </a:solidFill>
                <a:latin typeface="Calibri"/>
                <a:ea typeface="Calibri"/>
                <a:cs typeface="Calibri"/>
                <a:sym typeface="Calibri"/>
              </a:rPr>
              <a:t>Βοηθά τους μαθητές να εντοπίσουν περιοχές που κινδυνεύουν από πλημμύρες και να κατανοήσουν τη δυναμική της ροής του νερού.</a:t>
            </a:r>
            <a:endParaRPr sz="1100"/>
          </a:p>
          <a:p>
            <a:pPr indent="-351112" lvl="1" marL="740323" marR="0" rtl="0" algn="just">
              <a:lnSpc>
                <a:spcPct val="97208"/>
              </a:lnSpc>
              <a:spcBef>
                <a:spcPts val="0"/>
              </a:spcBef>
              <a:spcAft>
                <a:spcPts val="0"/>
              </a:spcAft>
              <a:buClr>
                <a:srgbClr val="000000"/>
              </a:buClr>
              <a:buSzPts val="3390"/>
              <a:buFont typeface="Arial"/>
              <a:buChar char="•"/>
            </a:pPr>
            <a:r>
              <a:rPr b="0" i="0" lang="en-US" sz="3390" u="none" cap="none" strike="noStrike">
                <a:solidFill>
                  <a:srgbClr val="000000"/>
                </a:solidFill>
                <a:latin typeface="Calibri"/>
                <a:ea typeface="Calibri"/>
                <a:cs typeface="Calibri"/>
                <a:sym typeface="Calibri"/>
              </a:rPr>
              <a:t>Ενισχύει την ευαισθητοποίηση σχετικά με το πώς η τοπογραφία και οι υποδομές επηρεάζουν τις επιπτώσεις των πλημμυρών και τον σχεδιασμό εκκένωσης.</a:t>
            </a:r>
            <a:endParaRPr sz="1100"/>
          </a:p>
          <a:p>
            <a:pPr indent="-370162" lvl="1" marL="740323" marR="0" rtl="0" algn="just">
              <a:lnSpc>
                <a:spcPct val="97208"/>
              </a:lnSpc>
              <a:spcBef>
                <a:spcPts val="0"/>
              </a:spcBef>
              <a:spcAft>
                <a:spcPts val="0"/>
              </a:spcAft>
              <a:buNone/>
            </a:pPr>
            <a:r>
              <a:rPr b="1" i="0" lang="en-US" sz="3390" u="none" cap="none" strike="noStrike">
                <a:solidFill>
                  <a:srgbClr val="000000"/>
                </a:solidFill>
                <a:latin typeface="Calibri"/>
                <a:ea typeface="Calibri"/>
                <a:cs typeface="Calibri"/>
                <a:sym typeface="Calibri"/>
              </a:rPr>
              <a:t>Παράδειγμα στην πράξη</a:t>
            </a:r>
            <a:endParaRPr sz="1100"/>
          </a:p>
          <a:p>
            <a:pPr indent="-370162" lvl="1" marL="740323" marR="0" rtl="0" algn="just">
              <a:lnSpc>
                <a:spcPct val="97208"/>
              </a:lnSpc>
              <a:spcBef>
                <a:spcPts val="0"/>
              </a:spcBef>
              <a:spcAft>
                <a:spcPts val="0"/>
              </a:spcAft>
              <a:buNone/>
            </a:pPr>
            <a:r>
              <a:rPr b="0" i="0" lang="en-US" sz="3390" u="none" cap="none" strike="noStrike">
                <a:solidFill>
                  <a:srgbClr val="000000"/>
                </a:solidFill>
                <a:latin typeface="Calibri"/>
                <a:ea typeface="Calibri"/>
                <a:cs typeface="Calibri"/>
                <a:sym typeface="Calibri"/>
              </a:rPr>
              <a:t>Οι μαθητές λαμβάνουν έναν απλοποιημένο χάρτη της κοινότητας με ποτάμια, συστήματα αποστράγγισης και κατοικημένες περιοχές. Σε ομάδες, σημειώνουν ζώνες επιρρεπείς σε πλημμύρες, ασφαλή καταφύγια και υπερυψωμένες διαδρομές εκκένωσης. Στη συνέχεια, συζητούν μέτρα για τη μείωση των κινδύνων (π.χ. βελτιωμένη αποστράγγιση, έγκαιρες ειδοποιήσεις εκκένωσης).</a:t>
            </a:r>
            <a:endParaRPr sz="11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descr="Μπλε κείμενο σε μαύρο φόντο  Η περιγραφή δημιουργήθηκε αυτόματα" id="152" name="Google Shape;152;p5"/>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153" name="Google Shape;153;p5"/>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154" name="Google Shape;154;p5"/>
          <p:cNvGrpSpPr/>
          <p:nvPr/>
        </p:nvGrpSpPr>
        <p:grpSpPr>
          <a:xfrm>
            <a:off x="390275" y="709650"/>
            <a:ext cx="17897625" cy="2285717"/>
            <a:chOff x="-1159208" y="-66676"/>
            <a:chExt cx="23863500" cy="3047623"/>
          </a:xfrm>
        </p:grpSpPr>
        <p:sp>
          <p:nvSpPr>
            <p:cNvPr id="155" name="Google Shape;155;p5"/>
            <p:cNvSpPr/>
            <p:nvPr/>
          </p:nvSpPr>
          <p:spPr>
            <a:xfrm>
              <a:off x="0" y="0"/>
              <a:ext cx="21031200" cy="2980947"/>
            </a:xfrm>
            <a:custGeom>
              <a:rect b="b" l="l" r="r" t="t"/>
              <a:pathLst>
                <a:path extrusionOk="0" h="2980947" w="21031200">
                  <a:moveTo>
                    <a:pt x="0" y="0"/>
                  </a:moveTo>
                  <a:lnTo>
                    <a:pt x="21031200" y="0"/>
                  </a:lnTo>
                  <a:lnTo>
                    <a:pt x="21031200" y="2980947"/>
                  </a:lnTo>
                  <a:lnTo>
                    <a:pt x="0" y="2980947"/>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6" name="Google Shape;156;p5"/>
            <p:cNvSpPr txBox="1"/>
            <p:nvPr/>
          </p:nvSpPr>
          <p:spPr>
            <a:xfrm>
              <a:off x="-1159208" y="-66676"/>
              <a:ext cx="23863500" cy="21525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6600">
                  <a:solidFill>
                    <a:srgbClr val="FF0000"/>
                  </a:solidFill>
                  <a:latin typeface="Calibri"/>
                  <a:ea typeface="Calibri"/>
                  <a:cs typeface="Calibri"/>
                  <a:sym typeface="Calibri"/>
                </a:rPr>
                <a:t>Προτεινόμενες μέθοδοι και εργαλεία διδασκαλίας</a:t>
              </a:r>
              <a:endParaRPr/>
            </a:p>
          </p:txBody>
        </p:sp>
      </p:grpSp>
      <p:sp>
        <p:nvSpPr>
          <p:cNvPr id="157" name="Google Shape;157;p5"/>
          <p:cNvSpPr txBox="1"/>
          <p:nvPr/>
        </p:nvSpPr>
        <p:spPr>
          <a:xfrm>
            <a:off x="1351112" y="2526906"/>
            <a:ext cx="15590400" cy="6169500"/>
          </a:xfrm>
          <a:prstGeom prst="rect">
            <a:avLst/>
          </a:prstGeom>
          <a:noFill/>
          <a:ln>
            <a:noFill/>
          </a:ln>
        </p:spPr>
        <p:txBody>
          <a:bodyPr anchorCtr="0" anchor="t" bIns="0" lIns="0" spcFirstLastPara="1" rIns="0" wrap="square" tIns="0">
            <a:spAutoFit/>
          </a:bodyPr>
          <a:lstStyle/>
          <a:p>
            <a:pPr indent="0" lvl="0" marL="0" marR="0" rtl="0" algn="just">
              <a:lnSpc>
                <a:spcPct val="97210"/>
              </a:lnSpc>
              <a:spcBef>
                <a:spcPts val="0"/>
              </a:spcBef>
              <a:spcAft>
                <a:spcPts val="0"/>
              </a:spcAft>
              <a:buNone/>
            </a:pPr>
            <a:r>
              <a:rPr b="1" lang="en-US" sz="3436">
                <a:solidFill>
                  <a:srgbClr val="000000"/>
                </a:solidFill>
                <a:latin typeface="Calibri"/>
                <a:ea typeface="Calibri"/>
                <a:cs typeface="Calibri"/>
                <a:sym typeface="Calibri"/>
              </a:rPr>
              <a:t>Μέθοδος Διδασκαλίας 2: Προσομοίωση Αλυσίδας Έγκαιρης Προειδοποίησης Γιατί αυτή η μέθοδος;</a:t>
            </a:r>
            <a:endParaRPr sz="1000"/>
          </a:p>
          <a:p>
            <a:pPr indent="-359373" lvl="1" marL="769547" marR="0" rtl="0" algn="just">
              <a:lnSpc>
                <a:spcPct val="97210"/>
              </a:lnSpc>
              <a:spcBef>
                <a:spcPts val="0"/>
              </a:spcBef>
              <a:spcAft>
                <a:spcPts val="0"/>
              </a:spcAft>
              <a:buClr>
                <a:srgbClr val="000000"/>
              </a:buClr>
              <a:buSzPts val="3436"/>
              <a:buFont typeface="Arial"/>
              <a:buChar char="•"/>
            </a:pPr>
            <a:r>
              <a:rPr b="0" i="0" lang="en-US" sz="3436" u="none" cap="none" strike="noStrike">
                <a:solidFill>
                  <a:srgbClr val="000000"/>
                </a:solidFill>
                <a:latin typeface="Calibri"/>
                <a:ea typeface="Calibri"/>
                <a:cs typeface="Calibri"/>
                <a:sym typeface="Calibri"/>
              </a:rPr>
              <a:t>Δείχνει πώς οι πληροφορίες έγκαιρης προειδοποίησης ταξιδεύουν από τις μετεωρολογικές υπηρεσίες στις τοπικές κοινότητες.</a:t>
            </a:r>
            <a:endParaRPr sz="1000"/>
          </a:p>
          <a:p>
            <a:pPr indent="-359373" lvl="1" marL="769547" marR="0" rtl="0" algn="just">
              <a:lnSpc>
                <a:spcPct val="97210"/>
              </a:lnSpc>
              <a:spcBef>
                <a:spcPts val="0"/>
              </a:spcBef>
              <a:spcAft>
                <a:spcPts val="0"/>
              </a:spcAft>
              <a:buClr>
                <a:srgbClr val="000000"/>
              </a:buClr>
              <a:buSzPts val="3436"/>
              <a:buFont typeface="Arial"/>
              <a:buChar char="•"/>
            </a:pPr>
            <a:r>
              <a:rPr b="0" i="0" lang="en-US" sz="3436" u="none" cap="none" strike="noStrike">
                <a:solidFill>
                  <a:srgbClr val="000000"/>
                </a:solidFill>
                <a:latin typeface="Calibri"/>
                <a:ea typeface="Calibri"/>
                <a:cs typeface="Calibri"/>
                <a:sym typeface="Calibri"/>
              </a:rPr>
              <a:t>Ενισχύει τη σημασία της έγκαιρης, σαφούς και προσβάσιμης επικοινωνίας.</a:t>
            </a:r>
            <a:endParaRPr sz="1000"/>
          </a:p>
          <a:p>
            <a:pPr indent="-384773" lvl="1" marL="769547" marR="0" rtl="0" algn="just">
              <a:lnSpc>
                <a:spcPct val="97210"/>
              </a:lnSpc>
              <a:spcBef>
                <a:spcPts val="0"/>
              </a:spcBef>
              <a:spcAft>
                <a:spcPts val="0"/>
              </a:spcAft>
              <a:buNone/>
            </a:pPr>
            <a:r>
              <a:rPr b="1" i="0" lang="en-US" sz="3436" u="none" cap="none" strike="noStrike">
                <a:solidFill>
                  <a:srgbClr val="000000"/>
                </a:solidFill>
                <a:latin typeface="Calibri"/>
                <a:ea typeface="Calibri"/>
                <a:cs typeface="Calibri"/>
                <a:sym typeface="Calibri"/>
              </a:rPr>
              <a:t>Παράδειγμα στην πράξη</a:t>
            </a:r>
            <a:endParaRPr sz="1000"/>
          </a:p>
          <a:p>
            <a:pPr indent="-384773" lvl="1" marL="769547" marR="0" rtl="0" algn="just">
              <a:lnSpc>
                <a:spcPct val="97210"/>
              </a:lnSpc>
              <a:spcBef>
                <a:spcPts val="0"/>
              </a:spcBef>
              <a:spcAft>
                <a:spcPts val="0"/>
              </a:spcAft>
              <a:buNone/>
            </a:pPr>
            <a:r>
              <a:rPr b="0" i="0" lang="en-US" sz="3436" u="none" cap="none" strike="noStrike">
                <a:solidFill>
                  <a:srgbClr val="000000"/>
                </a:solidFill>
                <a:latin typeface="Calibri"/>
                <a:ea typeface="Calibri"/>
                <a:cs typeface="Calibri"/>
                <a:sym typeface="Calibri"/>
              </a:rPr>
              <a:t>Οι μαθητές προσομοιώνουν μια αλυσίδα έγκαιρης προειδοποίησης: μια ομάδα λειτουργεί ως μετεωρολογική υπηρεσία, μια άλλη ως τοπικές αρχές και μια άλλη ως κάτοικοι. Κάθε ομάδα πρέπει να ερμηνεύει και να μεταδίδει με ακρίβεια τις ειδοποιήσεις για πλημμύρες εντός περιορισμένου χρονικού διαστήματος. Η άσκηση αποκαλύπτει πώς τα κενά επικοινωνίας επηρεάζουν την ανταπόκριση του κοινού.</a:t>
            </a:r>
            <a:endParaRPr sz="10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descr="Μπλε κείμενο σε μαύρο φόντο  Η περιγραφή δημιουργήθηκε αυτόματα" id="166" name="Google Shape;166;p6"/>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167" name="Google Shape;167;p6"/>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168" name="Google Shape;168;p6"/>
          <p:cNvGrpSpPr/>
          <p:nvPr/>
        </p:nvGrpSpPr>
        <p:grpSpPr>
          <a:xfrm>
            <a:off x="1254919" y="227248"/>
            <a:ext cx="15773400" cy="2285715"/>
            <a:chOff x="0" y="-66675"/>
            <a:chExt cx="21031200" cy="3047621"/>
          </a:xfrm>
        </p:grpSpPr>
        <p:sp>
          <p:nvSpPr>
            <p:cNvPr id="169" name="Google Shape;169;p6"/>
            <p:cNvSpPr/>
            <p:nvPr/>
          </p:nvSpPr>
          <p:spPr>
            <a:xfrm>
              <a:off x="0" y="798728"/>
              <a:ext cx="21031200" cy="893751"/>
            </a:xfrm>
            <a:custGeom>
              <a:rect b="b" l="l" r="r" t="t"/>
              <a:pathLst>
                <a:path extrusionOk="0" h="2980947" w="21031200">
                  <a:moveTo>
                    <a:pt x="0" y="0"/>
                  </a:moveTo>
                  <a:lnTo>
                    <a:pt x="21031200" y="0"/>
                  </a:lnTo>
                  <a:lnTo>
                    <a:pt x="21031200" y="2980947"/>
                  </a:lnTo>
                  <a:lnTo>
                    <a:pt x="0" y="2980947"/>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0" name="Google Shape;170;p6"/>
            <p:cNvSpPr txBox="1"/>
            <p:nvPr/>
          </p:nvSpPr>
          <p:spPr>
            <a:xfrm>
              <a:off x="0" y="-66675"/>
              <a:ext cx="21031200" cy="3047621"/>
            </a:xfrm>
            <a:prstGeom prst="rect">
              <a:avLst/>
            </a:prstGeom>
            <a:noFill/>
            <a:ln>
              <a:noFill/>
            </a:ln>
          </p:spPr>
          <p:txBody>
            <a:bodyPr anchorCtr="0" anchor="ctr" bIns="0" lIns="0" spcFirstLastPara="1" rIns="0" wrap="square" tIns="0">
              <a:noAutofit/>
            </a:bodyPr>
            <a:lstStyle/>
            <a:p>
              <a:pPr indent="0" lvl="0" marL="0" marR="0" rtl="0" algn="l">
                <a:lnSpc>
                  <a:spcPct val="132000"/>
                </a:lnSpc>
                <a:spcBef>
                  <a:spcPts val="0"/>
                </a:spcBef>
                <a:spcAft>
                  <a:spcPts val="0"/>
                </a:spcAft>
                <a:buNone/>
              </a:pPr>
              <a:r>
                <a:rPr b="1" lang="en-US" sz="5400">
                  <a:solidFill>
                    <a:srgbClr val="FF0000"/>
                  </a:solidFill>
                  <a:latin typeface="Calibri"/>
                  <a:ea typeface="Calibri"/>
                  <a:cs typeface="Calibri"/>
                  <a:sym typeface="Calibri"/>
                </a:rPr>
                <a:t>Προτεινόμενες μέθοδοι και εργαλεία διδασκαλίας</a:t>
              </a:r>
              <a:endParaRPr/>
            </a:p>
          </p:txBody>
        </p:sp>
      </p:grpSp>
      <p:sp>
        <p:nvSpPr>
          <p:cNvPr id="171" name="Google Shape;171;p6"/>
          <p:cNvSpPr txBox="1"/>
          <p:nvPr/>
        </p:nvSpPr>
        <p:spPr>
          <a:xfrm>
            <a:off x="1346340" y="2311298"/>
            <a:ext cx="15590400" cy="6350700"/>
          </a:xfrm>
          <a:prstGeom prst="rect">
            <a:avLst/>
          </a:prstGeom>
          <a:noFill/>
          <a:ln>
            <a:noFill/>
          </a:ln>
        </p:spPr>
        <p:txBody>
          <a:bodyPr anchorCtr="0" anchor="t" bIns="0" lIns="0" spcFirstLastPara="1" rIns="0" wrap="square" tIns="0">
            <a:spAutoFit/>
          </a:bodyPr>
          <a:lstStyle/>
          <a:p>
            <a:pPr indent="0" lvl="0" marL="0" marR="0" rtl="0" algn="just">
              <a:lnSpc>
                <a:spcPct val="97205"/>
              </a:lnSpc>
              <a:spcBef>
                <a:spcPts val="0"/>
              </a:spcBef>
              <a:spcAft>
                <a:spcPts val="0"/>
              </a:spcAft>
              <a:buNone/>
            </a:pPr>
            <a:r>
              <a:rPr b="1" lang="en-US" sz="3537">
                <a:solidFill>
                  <a:srgbClr val="000000"/>
                </a:solidFill>
                <a:latin typeface="Calibri"/>
                <a:ea typeface="Calibri"/>
                <a:cs typeface="Calibri"/>
                <a:sym typeface="Calibri"/>
              </a:rPr>
              <a:t>Μέθοδος Διδασκαλίας 3: Ασφαλής Χρήση Νερού και Πρόληψη Μόλυνσης. Γιατί αυτή η μέθοδος;</a:t>
            </a:r>
            <a:endParaRPr sz="1000"/>
          </a:p>
          <a:p>
            <a:pPr indent="-366614" lvl="1" marL="784028" marR="0" rtl="0" algn="just">
              <a:lnSpc>
                <a:spcPct val="97205"/>
              </a:lnSpc>
              <a:spcBef>
                <a:spcPts val="0"/>
              </a:spcBef>
              <a:spcAft>
                <a:spcPts val="0"/>
              </a:spcAft>
              <a:buClr>
                <a:srgbClr val="000000"/>
              </a:buClr>
              <a:buSzPts val="3537"/>
              <a:buFont typeface="Arial"/>
              <a:buChar char="•"/>
            </a:pPr>
            <a:r>
              <a:rPr b="0" i="0" lang="en-US" sz="3537" u="none" cap="none" strike="noStrike">
                <a:solidFill>
                  <a:srgbClr val="000000"/>
                </a:solidFill>
                <a:latin typeface="Calibri"/>
                <a:ea typeface="Calibri"/>
                <a:cs typeface="Calibri"/>
                <a:sym typeface="Calibri"/>
              </a:rPr>
              <a:t>Συνδέει τις καταστροφές που σχετίζονται με το νερό με τις επιπτώσεις στην υγεία, δίνοντας έμφαση στην υγιεινή και την ασφαλή αποθήκευση νερού.</a:t>
            </a:r>
            <a:endParaRPr sz="1000"/>
          </a:p>
          <a:p>
            <a:pPr indent="-366615" lvl="1" marL="784028" marR="0" rtl="0" algn="just">
              <a:lnSpc>
                <a:spcPct val="97206"/>
              </a:lnSpc>
              <a:spcBef>
                <a:spcPts val="0"/>
              </a:spcBef>
              <a:spcAft>
                <a:spcPts val="0"/>
              </a:spcAft>
              <a:buClr>
                <a:srgbClr val="000000"/>
              </a:buClr>
              <a:buSzPts val="3537"/>
              <a:buFont typeface="Arial"/>
              <a:buChar char="•"/>
            </a:pPr>
            <a:r>
              <a:rPr b="0" i="0" lang="en-US" sz="3537" u="none" cap="none" strike="noStrike">
                <a:solidFill>
                  <a:srgbClr val="000000"/>
                </a:solidFill>
                <a:latin typeface="Calibri"/>
                <a:ea typeface="Calibri"/>
                <a:cs typeface="Calibri"/>
                <a:sym typeface="Calibri"/>
              </a:rPr>
              <a:t>Ενθαρρύνει την υπεύθυνη συμπεριφορά κατά τη διάρκεια και μετά τις πλημμύρες.</a:t>
            </a:r>
            <a:endParaRPr b="0" i="0" sz="3537" u="none" cap="none" strike="noStrike">
              <a:solidFill>
                <a:srgbClr val="000000"/>
              </a:solidFill>
              <a:latin typeface="Calibri"/>
              <a:ea typeface="Calibri"/>
              <a:cs typeface="Calibri"/>
              <a:sym typeface="Calibri"/>
            </a:endParaRPr>
          </a:p>
          <a:p>
            <a:pPr indent="0" lvl="0" marL="914400" marR="0" rtl="0" algn="just">
              <a:lnSpc>
                <a:spcPct val="97205"/>
              </a:lnSpc>
              <a:spcBef>
                <a:spcPts val="0"/>
              </a:spcBef>
              <a:spcAft>
                <a:spcPts val="0"/>
              </a:spcAft>
              <a:buNone/>
            </a:pPr>
            <a:r>
              <a:t/>
            </a:r>
            <a:endParaRPr sz="3537">
              <a:latin typeface="Calibri"/>
              <a:ea typeface="Calibri"/>
              <a:cs typeface="Calibri"/>
              <a:sym typeface="Calibri"/>
            </a:endParaRPr>
          </a:p>
          <a:p>
            <a:pPr indent="-392014" lvl="1" marL="784028" marR="0" rtl="0" algn="just">
              <a:lnSpc>
                <a:spcPct val="97205"/>
              </a:lnSpc>
              <a:spcBef>
                <a:spcPts val="0"/>
              </a:spcBef>
              <a:spcAft>
                <a:spcPts val="0"/>
              </a:spcAft>
              <a:buNone/>
            </a:pPr>
            <a:r>
              <a:rPr b="1" i="0" lang="en-US" sz="3537" u="none" cap="none" strike="noStrike">
                <a:solidFill>
                  <a:srgbClr val="000000"/>
                </a:solidFill>
                <a:latin typeface="Calibri"/>
                <a:ea typeface="Calibri"/>
                <a:cs typeface="Calibri"/>
                <a:sym typeface="Calibri"/>
              </a:rPr>
              <a:t>Παράδειγμα στην πράξη</a:t>
            </a:r>
            <a:endParaRPr sz="1000"/>
          </a:p>
          <a:p>
            <a:pPr indent="-392014" lvl="1" marL="784028" marR="0" rtl="0" algn="just">
              <a:lnSpc>
                <a:spcPct val="97205"/>
              </a:lnSpc>
              <a:spcBef>
                <a:spcPts val="0"/>
              </a:spcBef>
              <a:spcAft>
                <a:spcPts val="0"/>
              </a:spcAft>
              <a:buNone/>
            </a:pPr>
            <a:r>
              <a:rPr b="0" i="0" lang="en-US" sz="3537" u="none" cap="none" strike="noStrike">
                <a:solidFill>
                  <a:srgbClr val="000000"/>
                </a:solidFill>
                <a:latin typeface="Calibri"/>
                <a:ea typeface="Calibri"/>
                <a:cs typeface="Calibri"/>
                <a:sym typeface="Calibri"/>
              </a:rPr>
              <a:t>Οι μαθητές αναλύουν σενάρια μετά την πλημμύρα (π.χ. κατεστραμμένοι σωλήνες ύδρευσης ή μολυσμένα πηγάδια). Προσδιορίζουν ασφαλείς πρακτικές —βράσιμο νερού, χρήση ταμπλετών καθαρισμού ή αναφορά διαρροών— και σχεδιάζουν αφίσες ευαισθητοποίησης για την προβολή τους στην κοινότητα.</a:t>
            </a:r>
            <a:endParaRPr sz="10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descr="Μπλε κείμενο σε μαύρο φόντο  Η περιγραφή δημιουργήθηκε αυτόματα" id="180" name="Google Shape;180;p7"/>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181" name="Google Shape;181;p7"/>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182" name="Google Shape;182;p7"/>
          <p:cNvGrpSpPr/>
          <p:nvPr/>
        </p:nvGrpSpPr>
        <p:grpSpPr>
          <a:xfrm>
            <a:off x="1259681" y="709651"/>
            <a:ext cx="15773400" cy="2038351"/>
            <a:chOff x="0" y="-66675"/>
            <a:chExt cx="21031200" cy="2717802"/>
          </a:xfrm>
        </p:grpSpPr>
        <p:sp>
          <p:nvSpPr>
            <p:cNvPr id="183" name="Google Shape;183;p7"/>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4" name="Google Shape;184;p7"/>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6600">
                  <a:solidFill>
                    <a:srgbClr val="FF0000"/>
                  </a:solidFill>
                  <a:latin typeface="Calibri"/>
                  <a:ea typeface="Calibri"/>
                  <a:cs typeface="Calibri"/>
                  <a:sym typeface="Calibri"/>
                </a:rPr>
                <a:t>Συμβουλές Ενίσχυσης Συμμετοχής</a:t>
              </a:r>
              <a:endParaRPr/>
            </a:p>
          </p:txBody>
        </p:sp>
      </p:grpSp>
      <p:grpSp>
        <p:nvGrpSpPr>
          <p:cNvPr id="185" name="Google Shape;185;p7"/>
          <p:cNvGrpSpPr/>
          <p:nvPr/>
        </p:nvGrpSpPr>
        <p:grpSpPr>
          <a:xfrm>
            <a:off x="1008078" y="3455127"/>
            <a:ext cx="3068765" cy="4349782"/>
            <a:chOff x="0" y="0"/>
            <a:chExt cx="4091686" cy="5799709"/>
          </a:xfrm>
        </p:grpSpPr>
        <p:sp>
          <p:nvSpPr>
            <p:cNvPr id="186" name="Google Shape;186;p7"/>
            <p:cNvSpPr/>
            <p:nvPr/>
          </p:nvSpPr>
          <p:spPr>
            <a:xfrm>
              <a:off x="25400" y="25400"/>
              <a:ext cx="4040886" cy="5748909"/>
            </a:xfrm>
            <a:custGeom>
              <a:rect b="b" l="l" r="r" t="t"/>
              <a:pathLst>
                <a:path extrusionOk="0" h="5748909" w="4040886">
                  <a:moveTo>
                    <a:pt x="0" y="405638"/>
                  </a:moveTo>
                  <a:cubicBezTo>
                    <a:pt x="0" y="181610"/>
                    <a:pt x="180975" y="0"/>
                    <a:pt x="404114" y="0"/>
                  </a:cubicBezTo>
                  <a:lnTo>
                    <a:pt x="3636772" y="0"/>
                  </a:lnTo>
                  <a:cubicBezTo>
                    <a:pt x="3859911" y="0"/>
                    <a:pt x="4040886" y="181610"/>
                    <a:pt x="4040886" y="405638"/>
                  </a:cubicBezTo>
                  <a:lnTo>
                    <a:pt x="4040886" y="5343271"/>
                  </a:lnTo>
                  <a:cubicBezTo>
                    <a:pt x="4040886" y="5567299"/>
                    <a:pt x="3859911" y="5748909"/>
                    <a:pt x="3636772" y="5748909"/>
                  </a:cubicBezTo>
                  <a:lnTo>
                    <a:pt x="404114" y="5748909"/>
                  </a:lnTo>
                  <a:cubicBezTo>
                    <a:pt x="180975" y="5748782"/>
                    <a:pt x="0" y="5567172"/>
                    <a:pt x="0" y="5343271"/>
                  </a:cubicBez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7" name="Google Shape;187;p7"/>
            <p:cNvSpPr/>
            <p:nvPr/>
          </p:nvSpPr>
          <p:spPr>
            <a:xfrm>
              <a:off x="0" y="0"/>
              <a:ext cx="4091686" cy="5799709"/>
            </a:xfrm>
            <a:custGeom>
              <a:rect b="b" l="l" r="r" t="t"/>
              <a:pathLst>
                <a:path extrusionOk="0" h="5799709" w="4091686">
                  <a:moveTo>
                    <a:pt x="0" y="431038"/>
                  </a:moveTo>
                  <a:cubicBezTo>
                    <a:pt x="0" y="193040"/>
                    <a:pt x="192151" y="0"/>
                    <a:pt x="429514" y="0"/>
                  </a:cubicBezTo>
                  <a:lnTo>
                    <a:pt x="3662172" y="0"/>
                  </a:lnTo>
                  <a:lnTo>
                    <a:pt x="3662172" y="25400"/>
                  </a:lnTo>
                  <a:lnTo>
                    <a:pt x="3662172" y="0"/>
                  </a:lnTo>
                  <a:cubicBezTo>
                    <a:pt x="3899408" y="0"/>
                    <a:pt x="4091686" y="193040"/>
                    <a:pt x="4091686" y="431038"/>
                  </a:cubicBezTo>
                  <a:lnTo>
                    <a:pt x="4066286" y="431038"/>
                  </a:lnTo>
                  <a:lnTo>
                    <a:pt x="4091686" y="431038"/>
                  </a:lnTo>
                  <a:lnTo>
                    <a:pt x="4091686" y="5368671"/>
                  </a:lnTo>
                  <a:lnTo>
                    <a:pt x="4066286" y="5368671"/>
                  </a:lnTo>
                  <a:lnTo>
                    <a:pt x="4091686" y="5368671"/>
                  </a:lnTo>
                  <a:cubicBezTo>
                    <a:pt x="4091686" y="5606669"/>
                    <a:pt x="3899535" y="5799709"/>
                    <a:pt x="3662172" y="5799709"/>
                  </a:cubicBezTo>
                  <a:lnTo>
                    <a:pt x="3662172" y="5774309"/>
                  </a:lnTo>
                  <a:lnTo>
                    <a:pt x="3662172" y="5799709"/>
                  </a:lnTo>
                  <a:lnTo>
                    <a:pt x="429514" y="5799709"/>
                  </a:lnTo>
                  <a:lnTo>
                    <a:pt x="429514" y="5774309"/>
                  </a:lnTo>
                  <a:lnTo>
                    <a:pt x="429514" y="5799709"/>
                  </a:lnTo>
                  <a:cubicBezTo>
                    <a:pt x="192151" y="5799582"/>
                    <a:pt x="0" y="5606542"/>
                    <a:pt x="0" y="5368671"/>
                  </a:cubicBezTo>
                  <a:lnTo>
                    <a:pt x="0" y="431038"/>
                  </a:lnTo>
                  <a:lnTo>
                    <a:pt x="25400" y="431038"/>
                  </a:lnTo>
                  <a:lnTo>
                    <a:pt x="0" y="431038"/>
                  </a:lnTo>
                  <a:moveTo>
                    <a:pt x="50800" y="431038"/>
                  </a:moveTo>
                  <a:lnTo>
                    <a:pt x="50800" y="5368671"/>
                  </a:lnTo>
                  <a:lnTo>
                    <a:pt x="25400" y="5368671"/>
                  </a:lnTo>
                  <a:lnTo>
                    <a:pt x="50800" y="5368671"/>
                  </a:lnTo>
                  <a:cubicBezTo>
                    <a:pt x="50800" y="5578729"/>
                    <a:pt x="220472" y="5748909"/>
                    <a:pt x="429514" y="5748909"/>
                  </a:cubicBezTo>
                  <a:lnTo>
                    <a:pt x="3662172" y="5748909"/>
                  </a:lnTo>
                  <a:cubicBezTo>
                    <a:pt x="3871214" y="5748909"/>
                    <a:pt x="4040886" y="5578729"/>
                    <a:pt x="4040886" y="5368671"/>
                  </a:cubicBezTo>
                  <a:lnTo>
                    <a:pt x="4040886" y="431038"/>
                  </a:lnTo>
                  <a:cubicBezTo>
                    <a:pt x="4040886" y="220980"/>
                    <a:pt x="3871214" y="50800"/>
                    <a:pt x="3662172" y="50800"/>
                  </a:cubicBezTo>
                  <a:lnTo>
                    <a:pt x="429514" y="50800"/>
                  </a:lnTo>
                  <a:lnTo>
                    <a:pt x="429514" y="25400"/>
                  </a:lnTo>
                  <a:lnTo>
                    <a:pt x="429514" y="50800"/>
                  </a:lnTo>
                  <a:cubicBezTo>
                    <a:pt x="220472" y="50800"/>
                    <a:pt x="50800" y="220980"/>
                    <a:pt x="50800" y="431038"/>
                  </a:cubicBez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88" name="Google Shape;188;p7"/>
          <p:cNvGrpSpPr/>
          <p:nvPr/>
        </p:nvGrpSpPr>
        <p:grpSpPr>
          <a:xfrm>
            <a:off x="1115892" y="3555797"/>
            <a:ext cx="2853149" cy="4141228"/>
            <a:chOff x="0" y="-9525"/>
            <a:chExt cx="3804198" cy="5521637"/>
          </a:xfrm>
        </p:grpSpPr>
        <p:sp>
          <p:nvSpPr>
            <p:cNvPr id="189" name="Google Shape;189;p7"/>
            <p:cNvSpPr/>
            <p:nvPr/>
          </p:nvSpPr>
          <p:spPr>
            <a:xfrm>
              <a:off x="0" y="0"/>
              <a:ext cx="3804198" cy="5512107"/>
            </a:xfrm>
            <a:custGeom>
              <a:rect b="b" l="l" r="r" t="t"/>
              <a:pathLst>
                <a:path extrusionOk="0" h="5512107" w="3804198">
                  <a:moveTo>
                    <a:pt x="0" y="0"/>
                  </a:moveTo>
                  <a:lnTo>
                    <a:pt x="3804198" y="0"/>
                  </a:lnTo>
                  <a:lnTo>
                    <a:pt x="3804198" y="5512107"/>
                  </a:lnTo>
                  <a:lnTo>
                    <a:pt x="0" y="5512107"/>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0" name="Google Shape;190;p7"/>
            <p:cNvSpPr txBox="1"/>
            <p:nvPr/>
          </p:nvSpPr>
          <p:spPr>
            <a:xfrm>
              <a:off x="0" y="-9525"/>
              <a:ext cx="3804196" cy="5521637"/>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lang="en-US" sz="2100">
                  <a:solidFill>
                    <a:srgbClr val="FFFFFF"/>
                  </a:solidFill>
                  <a:latin typeface="Calibri"/>
                  <a:ea typeface="Calibri"/>
                  <a:cs typeface="Calibri"/>
                  <a:sym typeface="Calibri"/>
                </a:rPr>
                <a:t>Ξεκινήστε με τοπικά παραδείγματα</a:t>
              </a:r>
              <a:endParaRPr sz="1100"/>
            </a:p>
            <a:p>
              <a:pPr indent="0" lvl="0" marL="0" marR="0" rtl="0" algn="ctr">
                <a:lnSpc>
                  <a:spcPct val="108000"/>
                </a:lnSpc>
                <a:spcBef>
                  <a:spcPts val="0"/>
                </a:spcBef>
                <a:spcAft>
                  <a:spcPts val="0"/>
                </a:spcAft>
                <a:buNone/>
              </a:pPr>
              <a:r>
                <a:rPr b="1" lang="en-US" sz="2100">
                  <a:solidFill>
                    <a:srgbClr val="FFFFFF"/>
                  </a:solidFill>
                  <a:latin typeface="Calibri"/>
                  <a:ea typeface="Calibri"/>
                  <a:cs typeface="Calibri"/>
                  <a:sym typeface="Calibri"/>
                </a:rPr>
                <a:t>Δείξτε φωτογραφίες ή σύντομα αποσπάσματα από πρόσφατες τοπικές πλημμύρες για να συνδέσετε το θέμα με τις δικές τους εμπειρίες των μαθητών.</a:t>
              </a:r>
              <a:endParaRPr sz="1100"/>
            </a:p>
          </p:txBody>
        </p:sp>
      </p:grpSp>
      <p:sp>
        <p:nvSpPr>
          <p:cNvPr id="191" name="Google Shape;191;p7"/>
          <p:cNvSpPr/>
          <p:nvPr/>
        </p:nvSpPr>
        <p:spPr>
          <a:xfrm>
            <a:off x="4360878" y="5254180"/>
            <a:ext cx="642461" cy="751618"/>
          </a:xfrm>
          <a:custGeom>
            <a:rect b="b" l="l" r="r" t="t"/>
            <a:pathLst>
              <a:path extrusionOk="0" h="1002157" w="856615">
                <a:moveTo>
                  <a:pt x="0" y="200406"/>
                </a:moveTo>
                <a:lnTo>
                  <a:pt x="428371" y="200406"/>
                </a:lnTo>
                <a:lnTo>
                  <a:pt x="428371" y="0"/>
                </a:lnTo>
                <a:lnTo>
                  <a:pt x="856615" y="501015"/>
                </a:lnTo>
                <a:lnTo>
                  <a:pt x="428371" y="1002157"/>
                </a:lnTo>
                <a:lnTo>
                  <a:pt x="428371" y="801751"/>
                </a:lnTo>
                <a:lnTo>
                  <a:pt x="0" y="801751"/>
                </a:lnTo>
                <a:close/>
              </a:path>
            </a:pathLst>
          </a:custGeom>
          <a:solidFill>
            <a:srgbClr val="F4A9AA"/>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192" name="Google Shape;192;p7"/>
          <p:cNvGrpSpPr/>
          <p:nvPr/>
        </p:nvGrpSpPr>
        <p:grpSpPr>
          <a:xfrm>
            <a:off x="5251028" y="3455127"/>
            <a:ext cx="3068765" cy="4349782"/>
            <a:chOff x="0" y="0"/>
            <a:chExt cx="4091686" cy="5799709"/>
          </a:xfrm>
        </p:grpSpPr>
        <p:sp>
          <p:nvSpPr>
            <p:cNvPr id="193" name="Google Shape;193;p7"/>
            <p:cNvSpPr/>
            <p:nvPr/>
          </p:nvSpPr>
          <p:spPr>
            <a:xfrm>
              <a:off x="25400" y="25400"/>
              <a:ext cx="4040886" cy="5748909"/>
            </a:xfrm>
            <a:custGeom>
              <a:rect b="b" l="l" r="r" t="t"/>
              <a:pathLst>
                <a:path extrusionOk="0" h="5748909" w="4040886">
                  <a:moveTo>
                    <a:pt x="0" y="405638"/>
                  </a:moveTo>
                  <a:cubicBezTo>
                    <a:pt x="0" y="181610"/>
                    <a:pt x="180975" y="0"/>
                    <a:pt x="404114" y="0"/>
                  </a:cubicBezTo>
                  <a:lnTo>
                    <a:pt x="3636772" y="0"/>
                  </a:lnTo>
                  <a:cubicBezTo>
                    <a:pt x="3859911" y="0"/>
                    <a:pt x="4040886" y="181610"/>
                    <a:pt x="4040886" y="405638"/>
                  </a:cubicBezTo>
                  <a:lnTo>
                    <a:pt x="4040886" y="5343271"/>
                  </a:lnTo>
                  <a:cubicBezTo>
                    <a:pt x="4040886" y="5567299"/>
                    <a:pt x="3859911" y="5748909"/>
                    <a:pt x="3636772" y="5748909"/>
                  </a:cubicBezTo>
                  <a:lnTo>
                    <a:pt x="404114" y="5748909"/>
                  </a:lnTo>
                  <a:cubicBezTo>
                    <a:pt x="180975" y="5748782"/>
                    <a:pt x="0" y="5567172"/>
                    <a:pt x="0" y="5343271"/>
                  </a:cubicBez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4" name="Google Shape;194;p7"/>
            <p:cNvSpPr/>
            <p:nvPr/>
          </p:nvSpPr>
          <p:spPr>
            <a:xfrm>
              <a:off x="0" y="0"/>
              <a:ext cx="4091686" cy="5799709"/>
            </a:xfrm>
            <a:custGeom>
              <a:rect b="b" l="l" r="r" t="t"/>
              <a:pathLst>
                <a:path extrusionOk="0" h="5799709" w="4091686">
                  <a:moveTo>
                    <a:pt x="0" y="431038"/>
                  </a:moveTo>
                  <a:cubicBezTo>
                    <a:pt x="0" y="193040"/>
                    <a:pt x="192151" y="0"/>
                    <a:pt x="429514" y="0"/>
                  </a:cubicBezTo>
                  <a:lnTo>
                    <a:pt x="3662172" y="0"/>
                  </a:lnTo>
                  <a:lnTo>
                    <a:pt x="3662172" y="25400"/>
                  </a:lnTo>
                  <a:lnTo>
                    <a:pt x="3662172" y="0"/>
                  </a:lnTo>
                  <a:cubicBezTo>
                    <a:pt x="3899408" y="0"/>
                    <a:pt x="4091686" y="193040"/>
                    <a:pt x="4091686" y="431038"/>
                  </a:cubicBezTo>
                  <a:lnTo>
                    <a:pt x="4066286" y="431038"/>
                  </a:lnTo>
                  <a:lnTo>
                    <a:pt x="4091686" y="431038"/>
                  </a:lnTo>
                  <a:lnTo>
                    <a:pt x="4091686" y="5368671"/>
                  </a:lnTo>
                  <a:lnTo>
                    <a:pt x="4066286" y="5368671"/>
                  </a:lnTo>
                  <a:lnTo>
                    <a:pt x="4091686" y="5368671"/>
                  </a:lnTo>
                  <a:cubicBezTo>
                    <a:pt x="4091686" y="5606669"/>
                    <a:pt x="3899535" y="5799709"/>
                    <a:pt x="3662172" y="5799709"/>
                  </a:cubicBezTo>
                  <a:lnTo>
                    <a:pt x="3662172" y="5774309"/>
                  </a:lnTo>
                  <a:lnTo>
                    <a:pt x="3662172" y="5799709"/>
                  </a:lnTo>
                  <a:lnTo>
                    <a:pt x="429514" y="5799709"/>
                  </a:lnTo>
                  <a:lnTo>
                    <a:pt x="429514" y="5774309"/>
                  </a:lnTo>
                  <a:lnTo>
                    <a:pt x="429514" y="5799709"/>
                  </a:lnTo>
                  <a:cubicBezTo>
                    <a:pt x="192151" y="5799582"/>
                    <a:pt x="0" y="5606542"/>
                    <a:pt x="0" y="5368671"/>
                  </a:cubicBezTo>
                  <a:lnTo>
                    <a:pt x="0" y="431038"/>
                  </a:lnTo>
                  <a:lnTo>
                    <a:pt x="25400" y="431038"/>
                  </a:lnTo>
                  <a:lnTo>
                    <a:pt x="0" y="431038"/>
                  </a:lnTo>
                  <a:moveTo>
                    <a:pt x="50800" y="431038"/>
                  </a:moveTo>
                  <a:lnTo>
                    <a:pt x="50800" y="5368671"/>
                  </a:lnTo>
                  <a:lnTo>
                    <a:pt x="25400" y="5368671"/>
                  </a:lnTo>
                  <a:lnTo>
                    <a:pt x="50800" y="5368671"/>
                  </a:lnTo>
                  <a:cubicBezTo>
                    <a:pt x="50800" y="5578729"/>
                    <a:pt x="220472" y="5748909"/>
                    <a:pt x="429514" y="5748909"/>
                  </a:cubicBezTo>
                  <a:lnTo>
                    <a:pt x="3662172" y="5748909"/>
                  </a:lnTo>
                  <a:cubicBezTo>
                    <a:pt x="3871214" y="5748909"/>
                    <a:pt x="4040886" y="5578729"/>
                    <a:pt x="4040886" y="5368671"/>
                  </a:cubicBezTo>
                  <a:lnTo>
                    <a:pt x="4040886" y="431038"/>
                  </a:lnTo>
                  <a:cubicBezTo>
                    <a:pt x="4040886" y="220980"/>
                    <a:pt x="3871214" y="50800"/>
                    <a:pt x="3662172" y="50800"/>
                  </a:cubicBezTo>
                  <a:lnTo>
                    <a:pt x="429514" y="50800"/>
                  </a:lnTo>
                  <a:lnTo>
                    <a:pt x="429514" y="25400"/>
                  </a:lnTo>
                  <a:lnTo>
                    <a:pt x="429514" y="50800"/>
                  </a:lnTo>
                  <a:cubicBezTo>
                    <a:pt x="220472" y="50800"/>
                    <a:pt x="50800" y="220980"/>
                    <a:pt x="50800" y="431038"/>
                  </a:cubicBez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95" name="Google Shape;195;p7"/>
          <p:cNvGrpSpPr/>
          <p:nvPr/>
        </p:nvGrpSpPr>
        <p:grpSpPr>
          <a:xfrm>
            <a:off x="5358841" y="3548654"/>
            <a:ext cx="2853149" cy="4148372"/>
            <a:chOff x="0" y="-19050"/>
            <a:chExt cx="3804198" cy="5531162"/>
          </a:xfrm>
        </p:grpSpPr>
        <p:sp>
          <p:nvSpPr>
            <p:cNvPr id="196" name="Google Shape;196;p7"/>
            <p:cNvSpPr/>
            <p:nvPr/>
          </p:nvSpPr>
          <p:spPr>
            <a:xfrm>
              <a:off x="0" y="0"/>
              <a:ext cx="3804198" cy="5512107"/>
            </a:xfrm>
            <a:custGeom>
              <a:rect b="b" l="l" r="r" t="t"/>
              <a:pathLst>
                <a:path extrusionOk="0" h="5512107" w="3804198">
                  <a:moveTo>
                    <a:pt x="0" y="0"/>
                  </a:moveTo>
                  <a:lnTo>
                    <a:pt x="3804198" y="0"/>
                  </a:lnTo>
                  <a:lnTo>
                    <a:pt x="3804198" y="5512107"/>
                  </a:lnTo>
                  <a:lnTo>
                    <a:pt x="0" y="5512107"/>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7" name="Google Shape;197;p7"/>
            <p:cNvSpPr txBox="1"/>
            <p:nvPr/>
          </p:nvSpPr>
          <p:spPr>
            <a:xfrm>
              <a:off x="0" y="-19050"/>
              <a:ext cx="3804196" cy="5531162"/>
            </a:xfrm>
            <a:prstGeom prst="rect">
              <a:avLst/>
            </a:prstGeom>
            <a:noFill/>
            <a:ln>
              <a:noFill/>
            </a:ln>
          </p:spPr>
          <p:txBody>
            <a:bodyPr anchorCtr="0" anchor="ctr" bIns="0" lIns="0" spcFirstLastPara="1" rIns="0" wrap="square" tIns="0">
              <a:noAutofit/>
            </a:bodyPr>
            <a:lstStyle/>
            <a:p>
              <a:pPr indent="0" lvl="0" marL="0" marR="0" rtl="0" algn="ctr">
                <a:lnSpc>
                  <a:spcPct val="107965"/>
                </a:lnSpc>
                <a:spcBef>
                  <a:spcPts val="0"/>
                </a:spcBef>
                <a:spcAft>
                  <a:spcPts val="0"/>
                </a:spcAft>
                <a:buNone/>
              </a:pPr>
              <a:r>
                <a:rPr b="1" lang="en-US" sz="2110">
                  <a:solidFill>
                    <a:srgbClr val="FFFFFF"/>
                  </a:solidFill>
                  <a:latin typeface="Calibri"/>
                  <a:ea typeface="Calibri"/>
                  <a:cs typeface="Calibri"/>
                  <a:sym typeface="Calibri"/>
                </a:rPr>
                <a:t>Συμπεριλάβετε τα Συναισθήματα και την Ενσυναίσθηση</a:t>
              </a:r>
              <a:endParaRPr sz="1200"/>
            </a:p>
            <a:p>
              <a:pPr indent="0" lvl="0" marL="0" marR="0" rtl="0" algn="ctr">
                <a:lnSpc>
                  <a:spcPct val="107965"/>
                </a:lnSpc>
                <a:spcBef>
                  <a:spcPts val="0"/>
                </a:spcBef>
                <a:spcAft>
                  <a:spcPts val="0"/>
                </a:spcAft>
                <a:buNone/>
              </a:pPr>
              <a:r>
                <a:rPr b="1" lang="en-US" sz="2110">
                  <a:solidFill>
                    <a:srgbClr val="FFFFFF"/>
                  </a:solidFill>
                  <a:latin typeface="Calibri"/>
                  <a:ea typeface="Calibri"/>
                  <a:cs typeface="Calibri"/>
                  <a:sym typeface="Calibri"/>
                </a:rPr>
                <a:t>Ζητήστε από τους μαθητές να φανταστούν ότι βρίσκονται σε μια πλημμυρισμένη περιοχή—τι θα έσωζαν πρώτα, ποιον θα καλούσαν; Αυτό χτίζει προσωπική σχέση.</a:t>
              </a:r>
              <a:endParaRPr sz="1200"/>
            </a:p>
          </p:txBody>
        </p:sp>
      </p:grpSp>
      <p:sp>
        <p:nvSpPr>
          <p:cNvPr id="198" name="Google Shape;198;p7"/>
          <p:cNvSpPr/>
          <p:nvPr/>
        </p:nvSpPr>
        <p:spPr>
          <a:xfrm>
            <a:off x="8603828" y="5254180"/>
            <a:ext cx="642461" cy="751618"/>
          </a:xfrm>
          <a:custGeom>
            <a:rect b="b" l="l" r="r" t="t"/>
            <a:pathLst>
              <a:path extrusionOk="0" h="1002157" w="856615">
                <a:moveTo>
                  <a:pt x="0" y="200406"/>
                </a:moveTo>
                <a:lnTo>
                  <a:pt x="428371" y="200406"/>
                </a:lnTo>
                <a:lnTo>
                  <a:pt x="428371" y="0"/>
                </a:lnTo>
                <a:lnTo>
                  <a:pt x="856615" y="501015"/>
                </a:lnTo>
                <a:lnTo>
                  <a:pt x="428371" y="1002157"/>
                </a:lnTo>
                <a:lnTo>
                  <a:pt x="428371" y="801751"/>
                </a:lnTo>
                <a:lnTo>
                  <a:pt x="0" y="801751"/>
                </a:lnTo>
                <a:close/>
              </a:path>
            </a:pathLst>
          </a:custGeom>
          <a:solidFill>
            <a:srgbClr val="F4A9AA"/>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199" name="Google Shape;199;p7"/>
          <p:cNvGrpSpPr/>
          <p:nvPr/>
        </p:nvGrpSpPr>
        <p:grpSpPr>
          <a:xfrm>
            <a:off x="9493977" y="3455127"/>
            <a:ext cx="3068765" cy="4349782"/>
            <a:chOff x="0" y="0"/>
            <a:chExt cx="4091686" cy="5799709"/>
          </a:xfrm>
        </p:grpSpPr>
        <p:sp>
          <p:nvSpPr>
            <p:cNvPr id="200" name="Google Shape;200;p7"/>
            <p:cNvSpPr/>
            <p:nvPr/>
          </p:nvSpPr>
          <p:spPr>
            <a:xfrm>
              <a:off x="25400" y="25400"/>
              <a:ext cx="4040886" cy="5748909"/>
            </a:xfrm>
            <a:custGeom>
              <a:rect b="b" l="l" r="r" t="t"/>
              <a:pathLst>
                <a:path extrusionOk="0" h="5748909" w="4040886">
                  <a:moveTo>
                    <a:pt x="0" y="405638"/>
                  </a:moveTo>
                  <a:cubicBezTo>
                    <a:pt x="0" y="181610"/>
                    <a:pt x="180975" y="0"/>
                    <a:pt x="404114" y="0"/>
                  </a:cubicBezTo>
                  <a:lnTo>
                    <a:pt x="3636772" y="0"/>
                  </a:lnTo>
                  <a:cubicBezTo>
                    <a:pt x="3859911" y="0"/>
                    <a:pt x="4040886" y="181610"/>
                    <a:pt x="4040886" y="405638"/>
                  </a:cubicBezTo>
                  <a:lnTo>
                    <a:pt x="4040886" y="5343271"/>
                  </a:lnTo>
                  <a:cubicBezTo>
                    <a:pt x="4040886" y="5567299"/>
                    <a:pt x="3859911" y="5748909"/>
                    <a:pt x="3636772" y="5748909"/>
                  </a:cubicBezTo>
                  <a:lnTo>
                    <a:pt x="404114" y="5748909"/>
                  </a:lnTo>
                  <a:cubicBezTo>
                    <a:pt x="180975" y="5748782"/>
                    <a:pt x="0" y="5567172"/>
                    <a:pt x="0" y="5343271"/>
                  </a:cubicBez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1" name="Google Shape;201;p7"/>
            <p:cNvSpPr/>
            <p:nvPr/>
          </p:nvSpPr>
          <p:spPr>
            <a:xfrm>
              <a:off x="0" y="0"/>
              <a:ext cx="4091686" cy="5799709"/>
            </a:xfrm>
            <a:custGeom>
              <a:rect b="b" l="l" r="r" t="t"/>
              <a:pathLst>
                <a:path extrusionOk="0" h="5799709" w="4091686">
                  <a:moveTo>
                    <a:pt x="0" y="431038"/>
                  </a:moveTo>
                  <a:cubicBezTo>
                    <a:pt x="0" y="193040"/>
                    <a:pt x="192151" y="0"/>
                    <a:pt x="429514" y="0"/>
                  </a:cubicBezTo>
                  <a:lnTo>
                    <a:pt x="3662172" y="0"/>
                  </a:lnTo>
                  <a:lnTo>
                    <a:pt x="3662172" y="25400"/>
                  </a:lnTo>
                  <a:lnTo>
                    <a:pt x="3662172" y="0"/>
                  </a:lnTo>
                  <a:cubicBezTo>
                    <a:pt x="3899408" y="0"/>
                    <a:pt x="4091686" y="193040"/>
                    <a:pt x="4091686" y="431038"/>
                  </a:cubicBezTo>
                  <a:lnTo>
                    <a:pt x="4066286" y="431038"/>
                  </a:lnTo>
                  <a:lnTo>
                    <a:pt x="4091686" y="431038"/>
                  </a:lnTo>
                  <a:lnTo>
                    <a:pt x="4091686" y="5368671"/>
                  </a:lnTo>
                  <a:lnTo>
                    <a:pt x="4066286" y="5368671"/>
                  </a:lnTo>
                  <a:lnTo>
                    <a:pt x="4091686" y="5368671"/>
                  </a:lnTo>
                  <a:cubicBezTo>
                    <a:pt x="4091686" y="5606669"/>
                    <a:pt x="3899535" y="5799709"/>
                    <a:pt x="3662172" y="5799709"/>
                  </a:cubicBezTo>
                  <a:lnTo>
                    <a:pt x="3662172" y="5774309"/>
                  </a:lnTo>
                  <a:lnTo>
                    <a:pt x="3662172" y="5799709"/>
                  </a:lnTo>
                  <a:lnTo>
                    <a:pt x="429514" y="5799709"/>
                  </a:lnTo>
                  <a:lnTo>
                    <a:pt x="429514" y="5774309"/>
                  </a:lnTo>
                  <a:lnTo>
                    <a:pt x="429514" y="5799709"/>
                  </a:lnTo>
                  <a:cubicBezTo>
                    <a:pt x="192151" y="5799582"/>
                    <a:pt x="0" y="5606542"/>
                    <a:pt x="0" y="5368671"/>
                  </a:cubicBezTo>
                  <a:lnTo>
                    <a:pt x="0" y="431038"/>
                  </a:lnTo>
                  <a:lnTo>
                    <a:pt x="25400" y="431038"/>
                  </a:lnTo>
                  <a:lnTo>
                    <a:pt x="0" y="431038"/>
                  </a:lnTo>
                  <a:moveTo>
                    <a:pt x="50800" y="431038"/>
                  </a:moveTo>
                  <a:lnTo>
                    <a:pt x="50800" y="5368671"/>
                  </a:lnTo>
                  <a:lnTo>
                    <a:pt x="25400" y="5368671"/>
                  </a:lnTo>
                  <a:lnTo>
                    <a:pt x="50800" y="5368671"/>
                  </a:lnTo>
                  <a:cubicBezTo>
                    <a:pt x="50800" y="5578729"/>
                    <a:pt x="220472" y="5748909"/>
                    <a:pt x="429514" y="5748909"/>
                  </a:cubicBezTo>
                  <a:lnTo>
                    <a:pt x="3662172" y="5748909"/>
                  </a:lnTo>
                  <a:cubicBezTo>
                    <a:pt x="3871214" y="5748909"/>
                    <a:pt x="4040886" y="5578729"/>
                    <a:pt x="4040886" y="5368671"/>
                  </a:cubicBezTo>
                  <a:lnTo>
                    <a:pt x="4040886" y="431038"/>
                  </a:lnTo>
                  <a:cubicBezTo>
                    <a:pt x="4040886" y="220980"/>
                    <a:pt x="3871214" y="50800"/>
                    <a:pt x="3662172" y="50800"/>
                  </a:cubicBezTo>
                  <a:lnTo>
                    <a:pt x="429514" y="50800"/>
                  </a:lnTo>
                  <a:lnTo>
                    <a:pt x="429514" y="25400"/>
                  </a:lnTo>
                  <a:lnTo>
                    <a:pt x="429514" y="50800"/>
                  </a:lnTo>
                  <a:cubicBezTo>
                    <a:pt x="220472" y="50800"/>
                    <a:pt x="50800" y="220980"/>
                    <a:pt x="50800" y="431038"/>
                  </a:cubicBez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02" name="Google Shape;202;p7"/>
          <p:cNvGrpSpPr/>
          <p:nvPr/>
        </p:nvGrpSpPr>
        <p:grpSpPr>
          <a:xfrm>
            <a:off x="9601800" y="3548653"/>
            <a:ext cx="2853149" cy="4249599"/>
            <a:chOff x="0" y="-19050"/>
            <a:chExt cx="3804198" cy="5666131"/>
          </a:xfrm>
        </p:grpSpPr>
        <p:sp>
          <p:nvSpPr>
            <p:cNvPr id="203" name="Google Shape;203;p7"/>
            <p:cNvSpPr/>
            <p:nvPr/>
          </p:nvSpPr>
          <p:spPr>
            <a:xfrm>
              <a:off x="0" y="0"/>
              <a:ext cx="3804198" cy="5647075"/>
            </a:xfrm>
            <a:custGeom>
              <a:rect b="b" l="l" r="r" t="t"/>
              <a:pathLst>
                <a:path extrusionOk="0" h="5647075" w="3804198">
                  <a:moveTo>
                    <a:pt x="0" y="0"/>
                  </a:moveTo>
                  <a:lnTo>
                    <a:pt x="3804198" y="0"/>
                  </a:lnTo>
                  <a:lnTo>
                    <a:pt x="3804198" y="5647075"/>
                  </a:lnTo>
                  <a:lnTo>
                    <a:pt x="0" y="5647075"/>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4" name="Google Shape;204;p7"/>
            <p:cNvSpPr txBox="1"/>
            <p:nvPr/>
          </p:nvSpPr>
          <p:spPr>
            <a:xfrm>
              <a:off x="0" y="-19050"/>
              <a:ext cx="3804196" cy="5666131"/>
            </a:xfrm>
            <a:prstGeom prst="rect">
              <a:avLst/>
            </a:prstGeom>
            <a:noFill/>
            <a:ln>
              <a:noFill/>
            </a:ln>
          </p:spPr>
          <p:txBody>
            <a:bodyPr anchorCtr="0" anchor="ctr" bIns="0" lIns="0" spcFirstLastPara="1" rIns="0" wrap="square" tIns="0">
              <a:noAutofit/>
            </a:bodyPr>
            <a:lstStyle/>
            <a:p>
              <a:pPr indent="0" lvl="0" marL="0" marR="0" rtl="0" algn="ctr">
                <a:lnSpc>
                  <a:spcPct val="107965"/>
                </a:lnSpc>
                <a:spcBef>
                  <a:spcPts val="0"/>
                </a:spcBef>
                <a:spcAft>
                  <a:spcPts val="0"/>
                </a:spcAft>
                <a:buNone/>
              </a:pPr>
              <a:r>
                <a:rPr b="1" lang="en-US" sz="2110">
                  <a:solidFill>
                    <a:srgbClr val="FFFFFF"/>
                  </a:solidFill>
                  <a:latin typeface="Calibri"/>
                  <a:ea typeface="Calibri"/>
                  <a:cs typeface="Calibri"/>
                  <a:sym typeface="Calibri"/>
                </a:rPr>
                <a:t>Ενθαρρύνετε την πρακτική μοντελοποίηση</a:t>
              </a:r>
              <a:endParaRPr sz="1200"/>
            </a:p>
            <a:p>
              <a:pPr indent="0" lvl="0" marL="0" marR="0" rtl="0" algn="ctr">
                <a:lnSpc>
                  <a:spcPct val="107965"/>
                </a:lnSpc>
                <a:spcBef>
                  <a:spcPts val="0"/>
                </a:spcBef>
                <a:spcAft>
                  <a:spcPts val="0"/>
                </a:spcAft>
                <a:buNone/>
              </a:pPr>
              <a:r>
                <a:rPr b="1" lang="en-US" sz="2110">
                  <a:solidFill>
                    <a:srgbClr val="FFFFFF"/>
                  </a:solidFill>
                  <a:latin typeface="Calibri"/>
                  <a:ea typeface="Calibri"/>
                  <a:cs typeface="Calibri"/>
                  <a:sym typeface="Calibri"/>
                </a:rPr>
                <a:t>Χρησιμοποιήστε απλά υλικά (άμμο, δοχεία, νερό) για να μοντελοποιήσετε πώς συμβαίνουν οι πλημμύρες και πώς τα φράγματα ή η βλάστηση μπορούν να μειώσουν τις επιπτώσεις.</a:t>
              </a:r>
              <a:endParaRPr sz="1200"/>
            </a:p>
          </p:txBody>
        </p:sp>
      </p:grpSp>
      <p:sp>
        <p:nvSpPr>
          <p:cNvPr id="205" name="Google Shape;205;p7"/>
          <p:cNvSpPr/>
          <p:nvPr/>
        </p:nvSpPr>
        <p:spPr>
          <a:xfrm>
            <a:off x="12846777" y="5254180"/>
            <a:ext cx="642461" cy="751618"/>
          </a:xfrm>
          <a:custGeom>
            <a:rect b="b" l="l" r="r" t="t"/>
            <a:pathLst>
              <a:path extrusionOk="0" h="1002157" w="856615">
                <a:moveTo>
                  <a:pt x="0" y="200406"/>
                </a:moveTo>
                <a:lnTo>
                  <a:pt x="428371" y="200406"/>
                </a:lnTo>
                <a:lnTo>
                  <a:pt x="428371" y="0"/>
                </a:lnTo>
                <a:lnTo>
                  <a:pt x="856615" y="501015"/>
                </a:lnTo>
                <a:lnTo>
                  <a:pt x="428371" y="1002157"/>
                </a:lnTo>
                <a:lnTo>
                  <a:pt x="428371" y="801751"/>
                </a:lnTo>
                <a:lnTo>
                  <a:pt x="0" y="801751"/>
                </a:lnTo>
                <a:close/>
              </a:path>
            </a:pathLst>
          </a:custGeom>
          <a:solidFill>
            <a:srgbClr val="F4A9AA"/>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206" name="Google Shape;206;p7"/>
          <p:cNvGrpSpPr/>
          <p:nvPr/>
        </p:nvGrpSpPr>
        <p:grpSpPr>
          <a:xfrm>
            <a:off x="13736936" y="3455127"/>
            <a:ext cx="3068765" cy="4349782"/>
            <a:chOff x="0" y="0"/>
            <a:chExt cx="4091686" cy="5799709"/>
          </a:xfrm>
        </p:grpSpPr>
        <p:sp>
          <p:nvSpPr>
            <p:cNvPr id="207" name="Google Shape;207;p7"/>
            <p:cNvSpPr/>
            <p:nvPr/>
          </p:nvSpPr>
          <p:spPr>
            <a:xfrm>
              <a:off x="25400" y="25400"/>
              <a:ext cx="4040886" cy="5748909"/>
            </a:xfrm>
            <a:custGeom>
              <a:rect b="b" l="l" r="r" t="t"/>
              <a:pathLst>
                <a:path extrusionOk="0" h="5748909" w="4040886">
                  <a:moveTo>
                    <a:pt x="0" y="405638"/>
                  </a:moveTo>
                  <a:cubicBezTo>
                    <a:pt x="0" y="181610"/>
                    <a:pt x="180975" y="0"/>
                    <a:pt x="404114" y="0"/>
                  </a:cubicBezTo>
                  <a:lnTo>
                    <a:pt x="3636772" y="0"/>
                  </a:lnTo>
                  <a:cubicBezTo>
                    <a:pt x="3859911" y="0"/>
                    <a:pt x="4040886" y="181610"/>
                    <a:pt x="4040886" y="405638"/>
                  </a:cubicBezTo>
                  <a:lnTo>
                    <a:pt x="4040886" y="5343271"/>
                  </a:lnTo>
                  <a:cubicBezTo>
                    <a:pt x="4040886" y="5567299"/>
                    <a:pt x="3859911" y="5748909"/>
                    <a:pt x="3636772" y="5748909"/>
                  </a:cubicBezTo>
                  <a:lnTo>
                    <a:pt x="404114" y="5748909"/>
                  </a:lnTo>
                  <a:cubicBezTo>
                    <a:pt x="180975" y="5748782"/>
                    <a:pt x="0" y="5567172"/>
                    <a:pt x="0" y="5343271"/>
                  </a:cubicBezTo>
                  <a:close/>
                </a:path>
              </a:pathLst>
            </a:custGeom>
            <a:solidFill>
              <a:srgbClr val="ED2527"/>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8" name="Google Shape;208;p7"/>
            <p:cNvSpPr/>
            <p:nvPr/>
          </p:nvSpPr>
          <p:spPr>
            <a:xfrm>
              <a:off x="0" y="0"/>
              <a:ext cx="4091686" cy="5799709"/>
            </a:xfrm>
            <a:custGeom>
              <a:rect b="b" l="l" r="r" t="t"/>
              <a:pathLst>
                <a:path extrusionOk="0" h="5799709" w="4091686">
                  <a:moveTo>
                    <a:pt x="0" y="431038"/>
                  </a:moveTo>
                  <a:cubicBezTo>
                    <a:pt x="0" y="193040"/>
                    <a:pt x="192151" y="0"/>
                    <a:pt x="429514" y="0"/>
                  </a:cubicBezTo>
                  <a:lnTo>
                    <a:pt x="3662172" y="0"/>
                  </a:lnTo>
                  <a:lnTo>
                    <a:pt x="3662172" y="25400"/>
                  </a:lnTo>
                  <a:lnTo>
                    <a:pt x="3662172" y="0"/>
                  </a:lnTo>
                  <a:cubicBezTo>
                    <a:pt x="3899408" y="0"/>
                    <a:pt x="4091686" y="193040"/>
                    <a:pt x="4091686" y="431038"/>
                  </a:cubicBezTo>
                  <a:lnTo>
                    <a:pt x="4066286" y="431038"/>
                  </a:lnTo>
                  <a:lnTo>
                    <a:pt x="4091686" y="431038"/>
                  </a:lnTo>
                  <a:lnTo>
                    <a:pt x="4091686" y="5368671"/>
                  </a:lnTo>
                  <a:lnTo>
                    <a:pt x="4066286" y="5368671"/>
                  </a:lnTo>
                  <a:lnTo>
                    <a:pt x="4091686" y="5368671"/>
                  </a:lnTo>
                  <a:cubicBezTo>
                    <a:pt x="4091686" y="5606669"/>
                    <a:pt x="3899535" y="5799709"/>
                    <a:pt x="3662172" y="5799709"/>
                  </a:cubicBezTo>
                  <a:lnTo>
                    <a:pt x="3662172" y="5774309"/>
                  </a:lnTo>
                  <a:lnTo>
                    <a:pt x="3662172" y="5799709"/>
                  </a:lnTo>
                  <a:lnTo>
                    <a:pt x="429514" y="5799709"/>
                  </a:lnTo>
                  <a:lnTo>
                    <a:pt x="429514" y="5774309"/>
                  </a:lnTo>
                  <a:lnTo>
                    <a:pt x="429514" y="5799709"/>
                  </a:lnTo>
                  <a:cubicBezTo>
                    <a:pt x="192151" y="5799582"/>
                    <a:pt x="0" y="5606542"/>
                    <a:pt x="0" y="5368671"/>
                  </a:cubicBezTo>
                  <a:lnTo>
                    <a:pt x="0" y="431038"/>
                  </a:lnTo>
                  <a:lnTo>
                    <a:pt x="25400" y="431038"/>
                  </a:lnTo>
                  <a:lnTo>
                    <a:pt x="0" y="431038"/>
                  </a:lnTo>
                  <a:moveTo>
                    <a:pt x="50800" y="431038"/>
                  </a:moveTo>
                  <a:lnTo>
                    <a:pt x="50800" y="5368671"/>
                  </a:lnTo>
                  <a:lnTo>
                    <a:pt x="25400" y="5368671"/>
                  </a:lnTo>
                  <a:lnTo>
                    <a:pt x="50800" y="5368671"/>
                  </a:lnTo>
                  <a:cubicBezTo>
                    <a:pt x="50800" y="5578729"/>
                    <a:pt x="220472" y="5748909"/>
                    <a:pt x="429514" y="5748909"/>
                  </a:cubicBezTo>
                  <a:lnTo>
                    <a:pt x="3662172" y="5748909"/>
                  </a:lnTo>
                  <a:cubicBezTo>
                    <a:pt x="3871214" y="5748909"/>
                    <a:pt x="4040886" y="5578729"/>
                    <a:pt x="4040886" y="5368671"/>
                  </a:cubicBezTo>
                  <a:lnTo>
                    <a:pt x="4040886" y="431038"/>
                  </a:lnTo>
                  <a:cubicBezTo>
                    <a:pt x="4040886" y="220980"/>
                    <a:pt x="3871214" y="50800"/>
                    <a:pt x="3662172" y="50800"/>
                  </a:cubicBezTo>
                  <a:lnTo>
                    <a:pt x="429514" y="50800"/>
                  </a:lnTo>
                  <a:lnTo>
                    <a:pt x="429514" y="25400"/>
                  </a:lnTo>
                  <a:lnTo>
                    <a:pt x="429514" y="50800"/>
                  </a:lnTo>
                  <a:cubicBezTo>
                    <a:pt x="220472" y="50800"/>
                    <a:pt x="50800" y="220980"/>
                    <a:pt x="50800" y="431038"/>
                  </a:cubicBez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09" name="Google Shape;209;p7"/>
          <p:cNvGrpSpPr/>
          <p:nvPr/>
        </p:nvGrpSpPr>
        <p:grpSpPr>
          <a:xfrm>
            <a:off x="13844749" y="3548653"/>
            <a:ext cx="2853148" cy="4287543"/>
            <a:chOff x="0" y="-19050"/>
            <a:chExt cx="3804198" cy="5716723"/>
          </a:xfrm>
        </p:grpSpPr>
        <p:sp>
          <p:nvSpPr>
            <p:cNvPr id="210" name="Google Shape;210;p7"/>
            <p:cNvSpPr/>
            <p:nvPr/>
          </p:nvSpPr>
          <p:spPr>
            <a:xfrm>
              <a:off x="0" y="0"/>
              <a:ext cx="3804198" cy="5697668"/>
            </a:xfrm>
            <a:custGeom>
              <a:rect b="b" l="l" r="r" t="t"/>
              <a:pathLst>
                <a:path extrusionOk="0" h="5697668" w="3804198">
                  <a:moveTo>
                    <a:pt x="0" y="0"/>
                  </a:moveTo>
                  <a:lnTo>
                    <a:pt x="3804198" y="0"/>
                  </a:lnTo>
                  <a:lnTo>
                    <a:pt x="3804198" y="5697668"/>
                  </a:lnTo>
                  <a:lnTo>
                    <a:pt x="0" y="5697668"/>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1" name="Google Shape;211;p7"/>
            <p:cNvSpPr txBox="1"/>
            <p:nvPr/>
          </p:nvSpPr>
          <p:spPr>
            <a:xfrm>
              <a:off x="0" y="-19050"/>
              <a:ext cx="3804196" cy="5716723"/>
            </a:xfrm>
            <a:prstGeom prst="rect">
              <a:avLst/>
            </a:prstGeom>
            <a:noFill/>
            <a:ln>
              <a:noFill/>
            </a:ln>
          </p:spPr>
          <p:txBody>
            <a:bodyPr anchorCtr="0" anchor="ctr" bIns="0" lIns="0" spcFirstLastPara="1" rIns="0" wrap="square" tIns="0">
              <a:noAutofit/>
            </a:bodyPr>
            <a:lstStyle/>
            <a:p>
              <a:pPr indent="0" lvl="0" marL="0" marR="0" rtl="0" algn="ctr">
                <a:lnSpc>
                  <a:spcPct val="107962"/>
                </a:lnSpc>
                <a:spcBef>
                  <a:spcPts val="0"/>
                </a:spcBef>
                <a:spcAft>
                  <a:spcPts val="0"/>
                </a:spcAft>
                <a:buNone/>
              </a:pPr>
              <a:r>
                <a:rPr b="1" lang="en-US" sz="1960">
                  <a:solidFill>
                    <a:srgbClr val="FFFFFF"/>
                  </a:solidFill>
                  <a:latin typeface="Calibri"/>
                  <a:ea typeface="Calibri"/>
                  <a:cs typeface="Calibri"/>
                  <a:sym typeface="Calibri"/>
                </a:rPr>
                <a:t>Χρησιμοποιήστε αναστοχαστική απολογιστική ενημέρωση</a:t>
              </a:r>
              <a:endParaRPr sz="1200"/>
            </a:p>
            <a:p>
              <a:pPr indent="0" lvl="0" marL="0" marR="0" rtl="0" algn="ctr">
                <a:lnSpc>
                  <a:spcPct val="107962"/>
                </a:lnSpc>
                <a:spcBef>
                  <a:spcPts val="0"/>
                </a:spcBef>
                <a:spcAft>
                  <a:spcPts val="0"/>
                </a:spcAft>
                <a:buNone/>
              </a:pPr>
              <a:r>
                <a:rPr b="1" lang="en-US" sz="1960">
                  <a:solidFill>
                    <a:srgbClr val="FFFFFF"/>
                  </a:solidFill>
                  <a:latin typeface="Calibri"/>
                  <a:ea typeface="Calibri"/>
                  <a:cs typeface="Calibri"/>
                  <a:sym typeface="Calibri"/>
                </a:rPr>
                <a:t>Μετά από κάθε προσομοίωση, καθοδηγήστε σε μια σύντομη ανασκόπηση σχετικά με το τι λειτούργησε, τι απέτυχε και πώς θα μπορούσαν να βελτιωθούν τα συστήματα έγκαιρης</a:t>
              </a:r>
              <a:r>
                <a:rPr b="1" lang="en-US" sz="2260">
                  <a:solidFill>
                    <a:srgbClr val="FFFFFF"/>
                  </a:solidFill>
                  <a:latin typeface="Calibri"/>
                  <a:ea typeface="Calibri"/>
                  <a:cs typeface="Calibri"/>
                  <a:sym typeface="Calibri"/>
                </a:rPr>
                <a:t> </a:t>
              </a:r>
              <a:r>
                <a:rPr b="1" lang="en-US" sz="1960">
                  <a:solidFill>
                    <a:srgbClr val="FFFFFF"/>
                  </a:solidFill>
                  <a:latin typeface="Calibri"/>
                  <a:ea typeface="Calibri"/>
                  <a:cs typeface="Calibri"/>
                  <a:sym typeface="Calibri"/>
                </a:rPr>
                <a:t>προειδοποίησης.</a:t>
              </a:r>
              <a:endParaRPr sz="1200"/>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descr="Μπλε κείμενο σε μαύρο φόντο  Η περιγραφή δημιουργήθηκε αυτόματα" id="220" name="Google Shape;220;p8"/>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221" name="Google Shape;221;p8"/>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222" name="Google Shape;222;p8"/>
          <p:cNvGrpSpPr/>
          <p:nvPr/>
        </p:nvGrpSpPr>
        <p:grpSpPr>
          <a:xfrm>
            <a:off x="1259681" y="729028"/>
            <a:ext cx="15773400" cy="1248495"/>
            <a:chOff x="0" y="-66675"/>
            <a:chExt cx="21031200" cy="2717802"/>
          </a:xfrm>
        </p:grpSpPr>
        <p:sp>
          <p:nvSpPr>
            <p:cNvPr id="223" name="Google Shape;223;p8"/>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4" name="Google Shape;224;p8"/>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6600">
                  <a:solidFill>
                    <a:srgbClr val="FF0000"/>
                  </a:solidFill>
                  <a:latin typeface="Calibri"/>
                  <a:ea typeface="Calibri"/>
                  <a:cs typeface="Calibri"/>
                  <a:sym typeface="Calibri"/>
                </a:rPr>
                <a:t>Στρατηγικές Προσαρμογής</a:t>
              </a:r>
              <a:endParaRPr/>
            </a:p>
          </p:txBody>
        </p:sp>
      </p:grpSp>
      <p:grpSp>
        <p:nvGrpSpPr>
          <p:cNvPr id="225" name="Google Shape;225;p8"/>
          <p:cNvGrpSpPr/>
          <p:nvPr/>
        </p:nvGrpSpPr>
        <p:grpSpPr>
          <a:xfrm>
            <a:off x="1240631" y="2609736"/>
            <a:ext cx="15278768" cy="845439"/>
            <a:chOff x="0" y="0"/>
            <a:chExt cx="20371690" cy="1127252"/>
          </a:xfrm>
        </p:grpSpPr>
        <p:sp>
          <p:nvSpPr>
            <p:cNvPr id="226" name="Google Shape;226;p8"/>
            <p:cNvSpPr/>
            <p:nvPr/>
          </p:nvSpPr>
          <p:spPr>
            <a:xfrm>
              <a:off x="25400" y="25400"/>
              <a:ext cx="20320890" cy="1076452"/>
            </a:xfrm>
            <a:custGeom>
              <a:rect b="b" l="l" r="r" t="t"/>
              <a:pathLst>
                <a:path extrusionOk="0" h="1076452" w="20320890">
                  <a:moveTo>
                    <a:pt x="0" y="179451"/>
                  </a:moveTo>
                  <a:cubicBezTo>
                    <a:pt x="0" y="80264"/>
                    <a:pt x="83947" y="0"/>
                    <a:pt x="187452" y="0"/>
                  </a:cubicBezTo>
                  <a:lnTo>
                    <a:pt x="20133438" y="0"/>
                  </a:lnTo>
                  <a:cubicBezTo>
                    <a:pt x="20236943" y="0"/>
                    <a:pt x="20320890" y="80264"/>
                    <a:pt x="20320890" y="179451"/>
                  </a:cubicBezTo>
                  <a:lnTo>
                    <a:pt x="20320890" y="897001"/>
                  </a:lnTo>
                  <a:cubicBezTo>
                    <a:pt x="20320890" y="996061"/>
                    <a:pt x="20236943" y="1076452"/>
                    <a:pt x="20133438" y="1076452"/>
                  </a:cubicBezTo>
                  <a:lnTo>
                    <a:pt x="187452" y="1076452"/>
                  </a:lnTo>
                  <a:cubicBezTo>
                    <a:pt x="83947" y="1076452"/>
                    <a:pt x="0" y="996061"/>
                    <a:pt x="0" y="897001"/>
                  </a:cubicBezTo>
                  <a:close/>
                </a:path>
              </a:pathLst>
            </a:custGeom>
            <a:solidFill>
              <a:srgbClr val="109AD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7" name="Google Shape;227;p8"/>
            <p:cNvSpPr/>
            <p:nvPr/>
          </p:nvSpPr>
          <p:spPr>
            <a:xfrm>
              <a:off x="0" y="0"/>
              <a:ext cx="20371690" cy="1127252"/>
            </a:xfrm>
            <a:custGeom>
              <a:rect b="b" l="l" r="r" t="t"/>
              <a:pathLst>
                <a:path extrusionOk="0" h="1127252" w="20371690">
                  <a:moveTo>
                    <a:pt x="0" y="204851"/>
                  </a:moveTo>
                  <a:cubicBezTo>
                    <a:pt x="0" y="90678"/>
                    <a:pt x="96393" y="0"/>
                    <a:pt x="212852" y="0"/>
                  </a:cubicBezTo>
                  <a:lnTo>
                    <a:pt x="20158838" y="0"/>
                  </a:lnTo>
                  <a:lnTo>
                    <a:pt x="20158838" y="25400"/>
                  </a:lnTo>
                  <a:lnTo>
                    <a:pt x="20158838" y="0"/>
                  </a:lnTo>
                  <a:cubicBezTo>
                    <a:pt x="20275297" y="0"/>
                    <a:pt x="20371690" y="90678"/>
                    <a:pt x="20371690" y="204851"/>
                  </a:cubicBezTo>
                  <a:lnTo>
                    <a:pt x="20346290" y="204851"/>
                  </a:lnTo>
                  <a:lnTo>
                    <a:pt x="20371690" y="204851"/>
                  </a:lnTo>
                  <a:lnTo>
                    <a:pt x="20371690" y="922401"/>
                  </a:lnTo>
                  <a:lnTo>
                    <a:pt x="20346290" y="922401"/>
                  </a:lnTo>
                  <a:lnTo>
                    <a:pt x="20371690" y="922401"/>
                  </a:lnTo>
                  <a:cubicBezTo>
                    <a:pt x="20371690" y="1036574"/>
                    <a:pt x="20275297" y="1127252"/>
                    <a:pt x="20158838" y="1127252"/>
                  </a:cubicBezTo>
                  <a:lnTo>
                    <a:pt x="20158838" y="1101852"/>
                  </a:lnTo>
                  <a:lnTo>
                    <a:pt x="20158838" y="1127252"/>
                  </a:lnTo>
                  <a:lnTo>
                    <a:pt x="212852" y="1127252"/>
                  </a:lnTo>
                  <a:lnTo>
                    <a:pt x="212852" y="1101852"/>
                  </a:lnTo>
                  <a:lnTo>
                    <a:pt x="212852" y="1127252"/>
                  </a:lnTo>
                  <a:cubicBezTo>
                    <a:pt x="96393" y="1127252"/>
                    <a:pt x="0" y="1036574"/>
                    <a:pt x="0" y="922401"/>
                  </a:cubicBezTo>
                  <a:lnTo>
                    <a:pt x="0" y="204851"/>
                  </a:lnTo>
                  <a:lnTo>
                    <a:pt x="25400" y="204851"/>
                  </a:lnTo>
                  <a:lnTo>
                    <a:pt x="0" y="204851"/>
                  </a:lnTo>
                  <a:moveTo>
                    <a:pt x="50800" y="204851"/>
                  </a:moveTo>
                  <a:lnTo>
                    <a:pt x="50800" y="922401"/>
                  </a:lnTo>
                  <a:lnTo>
                    <a:pt x="25400" y="922401"/>
                  </a:lnTo>
                  <a:lnTo>
                    <a:pt x="50800" y="922401"/>
                  </a:lnTo>
                  <a:cubicBezTo>
                    <a:pt x="50800" y="1006475"/>
                    <a:pt x="122301" y="1076452"/>
                    <a:pt x="212852" y="1076452"/>
                  </a:cubicBezTo>
                  <a:lnTo>
                    <a:pt x="20158838" y="1076452"/>
                  </a:lnTo>
                  <a:cubicBezTo>
                    <a:pt x="20249389" y="1076452"/>
                    <a:pt x="20320890" y="1006475"/>
                    <a:pt x="20320890" y="922401"/>
                  </a:cubicBezTo>
                  <a:lnTo>
                    <a:pt x="20320890" y="204851"/>
                  </a:lnTo>
                  <a:cubicBezTo>
                    <a:pt x="20320890" y="120777"/>
                    <a:pt x="20249389" y="50800"/>
                    <a:pt x="20158838" y="50800"/>
                  </a:cubicBezTo>
                  <a:lnTo>
                    <a:pt x="212852" y="50800"/>
                  </a:lnTo>
                  <a:lnTo>
                    <a:pt x="212852" y="25400"/>
                  </a:lnTo>
                  <a:lnTo>
                    <a:pt x="212852" y="50800"/>
                  </a:lnTo>
                  <a:cubicBezTo>
                    <a:pt x="122301" y="50800"/>
                    <a:pt x="50800" y="120777"/>
                    <a:pt x="50800" y="204851"/>
                  </a:cubicBez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28" name="Google Shape;228;p8"/>
          <p:cNvGrpSpPr/>
          <p:nvPr/>
        </p:nvGrpSpPr>
        <p:grpSpPr>
          <a:xfrm>
            <a:off x="1299096" y="2639616"/>
            <a:ext cx="15161847" cy="757056"/>
            <a:chOff x="0" y="-38100"/>
            <a:chExt cx="20215796" cy="1009408"/>
          </a:xfrm>
        </p:grpSpPr>
        <p:sp>
          <p:nvSpPr>
            <p:cNvPr id="229" name="Google Shape;229;p8"/>
            <p:cNvSpPr/>
            <p:nvPr/>
          </p:nvSpPr>
          <p:spPr>
            <a:xfrm>
              <a:off x="0" y="0"/>
              <a:ext cx="20215796" cy="971307"/>
            </a:xfrm>
            <a:custGeom>
              <a:rect b="b" l="l" r="r" t="t"/>
              <a:pathLst>
                <a:path extrusionOk="0" h="971307" w="20215796">
                  <a:moveTo>
                    <a:pt x="0" y="0"/>
                  </a:moveTo>
                  <a:lnTo>
                    <a:pt x="20215796" y="0"/>
                  </a:lnTo>
                  <a:lnTo>
                    <a:pt x="20215796" y="971307"/>
                  </a:lnTo>
                  <a:lnTo>
                    <a:pt x="0" y="971307"/>
                  </a:lnTo>
                  <a:close/>
                </a:path>
              </a:pathLst>
            </a:custGeom>
            <a:solidFill>
              <a:srgbClr val="000000">
                <a:alpha val="0"/>
              </a:srgbClr>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0" name="Google Shape;230;p8"/>
            <p:cNvSpPr txBox="1"/>
            <p:nvPr/>
          </p:nvSpPr>
          <p:spPr>
            <a:xfrm>
              <a:off x="0" y="-38100"/>
              <a:ext cx="20215796" cy="1009408"/>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3450">
                  <a:solidFill>
                    <a:srgbClr val="FFFFFF"/>
                  </a:solidFill>
                  <a:latin typeface="Calibri"/>
                  <a:ea typeface="Calibri"/>
                  <a:cs typeface="Calibri"/>
                  <a:sym typeface="Calibri"/>
                </a:rPr>
                <a:t>Αυτοπροσώπως</a:t>
              </a:r>
              <a:endParaRPr/>
            </a:p>
          </p:txBody>
        </p:sp>
      </p:grpSp>
      <p:sp>
        <p:nvSpPr>
          <p:cNvPr id="231" name="Google Shape;231;p8"/>
          <p:cNvSpPr txBox="1"/>
          <p:nvPr/>
        </p:nvSpPr>
        <p:spPr>
          <a:xfrm>
            <a:off x="1582255" y="3446231"/>
            <a:ext cx="14754600" cy="1038900"/>
          </a:xfrm>
          <a:prstGeom prst="rect">
            <a:avLst/>
          </a:prstGeom>
          <a:noFill/>
          <a:ln>
            <a:noFill/>
          </a:ln>
        </p:spPr>
        <p:txBody>
          <a:bodyPr anchorCtr="0" anchor="t" bIns="0" lIns="0" spcFirstLastPara="1" rIns="0" wrap="square" tIns="0">
            <a:spAutoFit/>
          </a:bodyPr>
          <a:lstStyle/>
          <a:p>
            <a:pPr indent="-133604" lvl="2" marL="399000" marR="0" rtl="0" algn="l">
              <a:lnSpc>
                <a:spcPct val="108030"/>
              </a:lnSpc>
              <a:spcBef>
                <a:spcPts val="0"/>
              </a:spcBef>
              <a:spcAft>
                <a:spcPts val="0"/>
              </a:spcAft>
              <a:buClr>
                <a:srgbClr val="000000"/>
              </a:buClr>
              <a:buSzPts val="2104"/>
              <a:buFont typeface="Arial"/>
              <a:buChar char="⚬"/>
            </a:pPr>
            <a:r>
              <a:rPr b="0" i="0" lang="en-US" sz="2104" u="none" cap="none" strike="noStrike">
                <a:solidFill>
                  <a:srgbClr val="000000"/>
                </a:solidFill>
                <a:latin typeface="Calibri"/>
                <a:ea typeface="Calibri"/>
                <a:cs typeface="Calibri"/>
                <a:sym typeface="Calibri"/>
              </a:rPr>
              <a:t>Διεξάγετε ασκήσεις σε εξωτερικούς χώρους κοντά σε ασφαλή κανάλια νερού για την ανάλυση της ροής των πλημμυρών και τη σήμανση έκτακτης ανάγκης.</a:t>
            </a:r>
            <a:endParaRPr sz="1300"/>
          </a:p>
          <a:p>
            <a:pPr indent="-139954" lvl="2" marL="399000" marR="0" rtl="0" algn="l">
              <a:lnSpc>
                <a:spcPct val="108030"/>
              </a:lnSpc>
              <a:spcBef>
                <a:spcPts val="0"/>
              </a:spcBef>
              <a:spcAft>
                <a:spcPts val="0"/>
              </a:spcAft>
              <a:buClr>
                <a:srgbClr val="000000"/>
              </a:buClr>
              <a:buSzPts val="2204"/>
              <a:buFont typeface="Arial"/>
              <a:buChar char="⚬"/>
            </a:pPr>
            <a:r>
              <a:rPr b="0" i="0" lang="en-US" sz="2104" u="none" cap="none" strike="noStrike">
                <a:solidFill>
                  <a:srgbClr val="000000"/>
                </a:solidFill>
                <a:latin typeface="Calibri"/>
                <a:ea typeface="Calibri"/>
                <a:cs typeface="Calibri"/>
                <a:sym typeface="Calibri"/>
              </a:rPr>
              <a:t>Κάντε ασκήσεις σωματικής άσκησης, όπως μετακίνηση σε υψηλότερο σημείο και εντοπισμός καταφυγίων έκτακτης ανάγκης</a:t>
            </a:r>
            <a:r>
              <a:rPr b="0" i="0" lang="en-US" sz="2204" u="none" cap="none" strike="noStrike">
                <a:solidFill>
                  <a:srgbClr val="000000"/>
                </a:solidFill>
                <a:latin typeface="Calibri"/>
                <a:ea typeface="Calibri"/>
                <a:cs typeface="Calibri"/>
                <a:sym typeface="Calibri"/>
              </a:rPr>
              <a:t>.</a:t>
            </a:r>
            <a:endParaRPr/>
          </a:p>
        </p:txBody>
      </p:sp>
      <p:grpSp>
        <p:nvGrpSpPr>
          <p:cNvPr id="232" name="Google Shape;232;p8"/>
          <p:cNvGrpSpPr/>
          <p:nvPr/>
        </p:nvGrpSpPr>
        <p:grpSpPr>
          <a:xfrm>
            <a:off x="1240631" y="4666793"/>
            <a:ext cx="15278768" cy="845439"/>
            <a:chOff x="0" y="0"/>
            <a:chExt cx="20371690" cy="1127252"/>
          </a:xfrm>
        </p:grpSpPr>
        <p:sp>
          <p:nvSpPr>
            <p:cNvPr id="233" name="Google Shape;233;p8"/>
            <p:cNvSpPr/>
            <p:nvPr/>
          </p:nvSpPr>
          <p:spPr>
            <a:xfrm>
              <a:off x="25400" y="25400"/>
              <a:ext cx="20320890" cy="1076452"/>
            </a:xfrm>
            <a:custGeom>
              <a:rect b="b" l="l" r="r" t="t"/>
              <a:pathLst>
                <a:path extrusionOk="0" h="1076452" w="20320890">
                  <a:moveTo>
                    <a:pt x="0" y="179451"/>
                  </a:moveTo>
                  <a:cubicBezTo>
                    <a:pt x="0" y="80264"/>
                    <a:pt x="83947" y="0"/>
                    <a:pt x="187452" y="0"/>
                  </a:cubicBezTo>
                  <a:lnTo>
                    <a:pt x="20133438" y="0"/>
                  </a:lnTo>
                  <a:cubicBezTo>
                    <a:pt x="20236943" y="0"/>
                    <a:pt x="20320890" y="80264"/>
                    <a:pt x="20320890" y="179451"/>
                  </a:cubicBezTo>
                  <a:lnTo>
                    <a:pt x="20320890" y="897001"/>
                  </a:lnTo>
                  <a:cubicBezTo>
                    <a:pt x="20320890" y="996061"/>
                    <a:pt x="20236943" y="1076452"/>
                    <a:pt x="20133438" y="1076452"/>
                  </a:cubicBezTo>
                  <a:lnTo>
                    <a:pt x="187452" y="1076452"/>
                  </a:lnTo>
                  <a:cubicBezTo>
                    <a:pt x="83947" y="1076452"/>
                    <a:pt x="0" y="996061"/>
                    <a:pt x="0" y="897001"/>
                  </a:cubicBezTo>
                  <a:close/>
                </a:path>
              </a:pathLst>
            </a:custGeom>
            <a:solidFill>
              <a:srgbClr val="109AD6"/>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4" name="Google Shape;234;p8"/>
            <p:cNvSpPr/>
            <p:nvPr/>
          </p:nvSpPr>
          <p:spPr>
            <a:xfrm>
              <a:off x="0" y="0"/>
              <a:ext cx="20371690" cy="1127252"/>
            </a:xfrm>
            <a:custGeom>
              <a:rect b="b" l="l" r="r" t="t"/>
              <a:pathLst>
                <a:path extrusionOk="0" h="1127252" w="20371690">
                  <a:moveTo>
                    <a:pt x="0" y="204851"/>
                  </a:moveTo>
                  <a:cubicBezTo>
                    <a:pt x="0" y="90678"/>
                    <a:pt x="96393" y="0"/>
                    <a:pt x="212852" y="0"/>
                  </a:cubicBezTo>
                  <a:lnTo>
                    <a:pt x="20158838" y="0"/>
                  </a:lnTo>
                  <a:lnTo>
                    <a:pt x="20158838" y="25400"/>
                  </a:lnTo>
                  <a:lnTo>
                    <a:pt x="20158838" y="0"/>
                  </a:lnTo>
                  <a:cubicBezTo>
                    <a:pt x="20275297" y="0"/>
                    <a:pt x="20371690" y="90678"/>
                    <a:pt x="20371690" y="204851"/>
                  </a:cubicBezTo>
                  <a:lnTo>
                    <a:pt x="20346290" y="204851"/>
                  </a:lnTo>
                  <a:lnTo>
                    <a:pt x="20371690" y="204851"/>
                  </a:lnTo>
                  <a:lnTo>
                    <a:pt x="20371690" y="922401"/>
                  </a:lnTo>
                  <a:lnTo>
                    <a:pt x="20346290" y="922401"/>
                  </a:lnTo>
                  <a:lnTo>
                    <a:pt x="20371690" y="922401"/>
                  </a:lnTo>
                  <a:cubicBezTo>
                    <a:pt x="20371690" y="1036574"/>
                    <a:pt x="20275297" y="1127252"/>
                    <a:pt x="20158838" y="1127252"/>
                  </a:cubicBezTo>
                  <a:lnTo>
                    <a:pt x="20158838" y="1101852"/>
                  </a:lnTo>
                  <a:lnTo>
                    <a:pt x="20158838" y="1127252"/>
                  </a:lnTo>
                  <a:lnTo>
                    <a:pt x="212852" y="1127252"/>
                  </a:lnTo>
                  <a:lnTo>
                    <a:pt x="212852" y="1101852"/>
                  </a:lnTo>
                  <a:lnTo>
                    <a:pt x="212852" y="1127252"/>
                  </a:lnTo>
                  <a:cubicBezTo>
                    <a:pt x="96393" y="1127252"/>
                    <a:pt x="0" y="1036574"/>
                    <a:pt x="0" y="922401"/>
                  </a:cubicBezTo>
                  <a:lnTo>
                    <a:pt x="0" y="204851"/>
                  </a:lnTo>
                  <a:lnTo>
                    <a:pt x="25400" y="204851"/>
                  </a:lnTo>
                  <a:lnTo>
                    <a:pt x="0" y="204851"/>
                  </a:lnTo>
                  <a:moveTo>
                    <a:pt x="50800" y="204851"/>
                  </a:moveTo>
                  <a:lnTo>
                    <a:pt x="50800" y="922401"/>
                  </a:lnTo>
                  <a:lnTo>
                    <a:pt x="25400" y="922401"/>
                  </a:lnTo>
                  <a:lnTo>
                    <a:pt x="50800" y="922401"/>
                  </a:lnTo>
                  <a:cubicBezTo>
                    <a:pt x="50800" y="1006475"/>
                    <a:pt x="122301" y="1076452"/>
                    <a:pt x="212852" y="1076452"/>
                  </a:cubicBezTo>
                  <a:lnTo>
                    <a:pt x="20158838" y="1076452"/>
                  </a:lnTo>
                  <a:cubicBezTo>
                    <a:pt x="20249389" y="1076452"/>
                    <a:pt x="20320890" y="1006475"/>
                    <a:pt x="20320890" y="922401"/>
                  </a:cubicBezTo>
                  <a:lnTo>
                    <a:pt x="20320890" y="204851"/>
                  </a:lnTo>
                  <a:cubicBezTo>
                    <a:pt x="20320890" y="120777"/>
                    <a:pt x="20249389" y="50800"/>
                    <a:pt x="20158838" y="50800"/>
                  </a:cubicBezTo>
                  <a:lnTo>
                    <a:pt x="212852" y="50800"/>
                  </a:lnTo>
                  <a:lnTo>
                    <a:pt x="212852" y="25400"/>
                  </a:lnTo>
                  <a:lnTo>
                    <a:pt x="212852" y="50800"/>
                  </a:lnTo>
                  <a:cubicBezTo>
                    <a:pt x="122301" y="50800"/>
                    <a:pt x="50800" y="120777"/>
                    <a:pt x="50800" y="204851"/>
                  </a:cubicBez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35" name="Google Shape;235;p8"/>
          <p:cNvGrpSpPr/>
          <p:nvPr/>
        </p:nvGrpSpPr>
        <p:grpSpPr>
          <a:xfrm>
            <a:off x="1299096" y="4696682"/>
            <a:ext cx="15161847" cy="757056"/>
            <a:chOff x="0" y="-38100"/>
            <a:chExt cx="20215796" cy="1009408"/>
          </a:xfrm>
        </p:grpSpPr>
        <p:sp>
          <p:nvSpPr>
            <p:cNvPr id="236" name="Google Shape;236;p8"/>
            <p:cNvSpPr/>
            <p:nvPr/>
          </p:nvSpPr>
          <p:spPr>
            <a:xfrm>
              <a:off x="0" y="0"/>
              <a:ext cx="20215796" cy="971307"/>
            </a:xfrm>
            <a:custGeom>
              <a:rect b="b" l="l" r="r" t="t"/>
              <a:pathLst>
                <a:path extrusionOk="0" h="971307" w="20215796">
                  <a:moveTo>
                    <a:pt x="0" y="0"/>
                  </a:moveTo>
                  <a:lnTo>
                    <a:pt x="20215796" y="0"/>
                  </a:lnTo>
                  <a:lnTo>
                    <a:pt x="20215796" y="971307"/>
                  </a:lnTo>
                  <a:lnTo>
                    <a:pt x="0" y="971307"/>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7" name="Google Shape;237;p8"/>
            <p:cNvSpPr txBox="1"/>
            <p:nvPr/>
          </p:nvSpPr>
          <p:spPr>
            <a:xfrm>
              <a:off x="0" y="-38100"/>
              <a:ext cx="20215796" cy="1009408"/>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3450">
                  <a:solidFill>
                    <a:srgbClr val="FFFFFF"/>
                  </a:solidFill>
                  <a:latin typeface="Calibri"/>
                  <a:ea typeface="Calibri"/>
                  <a:cs typeface="Calibri"/>
                  <a:sym typeface="Calibri"/>
                </a:rPr>
                <a:t>Διαδικτυακά</a:t>
              </a:r>
              <a:endParaRPr/>
            </a:p>
          </p:txBody>
        </p:sp>
      </p:grpSp>
      <p:sp>
        <p:nvSpPr>
          <p:cNvPr id="238" name="Google Shape;238;p8"/>
          <p:cNvSpPr txBox="1"/>
          <p:nvPr/>
        </p:nvSpPr>
        <p:spPr>
          <a:xfrm>
            <a:off x="1582255" y="5493772"/>
            <a:ext cx="14754600" cy="1078200"/>
          </a:xfrm>
          <a:prstGeom prst="rect">
            <a:avLst/>
          </a:prstGeom>
          <a:noFill/>
          <a:ln>
            <a:noFill/>
          </a:ln>
        </p:spPr>
        <p:txBody>
          <a:bodyPr anchorCtr="0" anchor="t" bIns="0" lIns="0" spcFirstLastPara="1" rIns="0" wrap="square" tIns="0">
            <a:spAutoFit/>
          </a:bodyPr>
          <a:lstStyle/>
          <a:p>
            <a:pPr indent="-140779" lvl="2" marL="419384" marR="0" rtl="0" algn="l">
              <a:lnSpc>
                <a:spcPct val="107984"/>
              </a:lnSpc>
              <a:spcBef>
                <a:spcPts val="0"/>
              </a:spcBef>
              <a:spcAft>
                <a:spcPts val="0"/>
              </a:spcAft>
              <a:buClr>
                <a:srgbClr val="000000"/>
              </a:buClr>
              <a:buSzPts val="2217"/>
              <a:buFont typeface="Arial"/>
              <a:buChar char="⚬"/>
            </a:pPr>
            <a:r>
              <a:rPr b="0" i="0" lang="en-US" sz="2217" u="none" cap="none" strike="noStrike">
                <a:solidFill>
                  <a:srgbClr val="000000"/>
                </a:solidFill>
                <a:latin typeface="Calibri"/>
                <a:ea typeface="Calibri"/>
                <a:cs typeface="Calibri"/>
                <a:sym typeface="Calibri"/>
              </a:rPr>
              <a:t>Χρησιμοποιήστε εικονικούς χάρτες ή διαδραστικές προσομοιώσεις κινδύνου πλημμύρας για μαθητές εξ αποστάσεως.</a:t>
            </a:r>
            <a:endParaRPr sz="1300"/>
          </a:p>
          <a:p>
            <a:pPr indent="-140779" lvl="2" marL="419384" marR="0" rtl="0" algn="l">
              <a:lnSpc>
                <a:spcPct val="107984"/>
              </a:lnSpc>
              <a:spcBef>
                <a:spcPts val="0"/>
              </a:spcBef>
              <a:spcAft>
                <a:spcPts val="0"/>
              </a:spcAft>
              <a:buClr>
                <a:srgbClr val="000000"/>
              </a:buClr>
              <a:buSzPts val="2217"/>
              <a:buFont typeface="Arial"/>
              <a:buChar char="⚬"/>
            </a:pPr>
            <a:r>
              <a:rPr b="0" i="0" lang="en-US" sz="2217" u="none" cap="none" strike="noStrike">
                <a:solidFill>
                  <a:srgbClr val="000000"/>
                </a:solidFill>
                <a:latin typeface="Calibri"/>
                <a:ea typeface="Calibri"/>
                <a:cs typeface="Calibri"/>
                <a:sym typeface="Calibri"/>
              </a:rPr>
              <a:t>Ενσωματώστε σύντομες μελέτες περιπτώσεων βίντεο σχετικά με τον τρόπο λειτουργίας των συστημάτων έγκαιρης προειδοποίησης σε διαφορετικές χώρες.</a:t>
            </a:r>
            <a:endParaRPr sz="1300"/>
          </a:p>
        </p:txBody>
      </p:sp>
      <p:grpSp>
        <p:nvGrpSpPr>
          <p:cNvPr id="239" name="Google Shape;239;p8"/>
          <p:cNvGrpSpPr/>
          <p:nvPr/>
        </p:nvGrpSpPr>
        <p:grpSpPr>
          <a:xfrm>
            <a:off x="1240631" y="6723859"/>
            <a:ext cx="15278768" cy="845439"/>
            <a:chOff x="0" y="0"/>
            <a:chExt cx="20371690" cy="1127252"/>
          </a:xfrm>
        </p:grpSpPr>
        <p:sp>
          <p:nvSpPr>
            <p:cNvPr id="240" name="Google Shape;240;p8"/>
            <p:cNvSpPr/>
            <p:nvPr/>
          </p:nvSpPr>
          <p:spPr>
            <a:xfrm>
              <a:off x="25400" y="25400"/>
              <a:ext cx="20320890" cy="1076452"/>
            </a:xfrm>
            <a:custGeom>
              <a:rect b="b" l="l" r="r" t="t"/>
              <a:pathLst>
                <a:path extrusionOk="0" h="1076452" w="20320890">
                  <a:moveTo>
                    <a:pt x="0" y="179451"/>
                  </a:moveTo>
                  <a:cubicBezTo>
                    <a:pt x="0" y="80264"/>
                    <a:pt x="83947" y="0"/>
                    <a:pt x="187452" y="0"/>
                  </a:cubicBezTo>
                  <a:lnTo>
                    <a:pt x="20133438" y="0"/>
                  </a:lnTo>
                  <a:cubicBezTo>
                    <a:pt x="20236943" y="0"/>
                    <a:pt x="20320890" y="80264"/>
                    <a:pt x="20320890" y="179451"/>
                  </a:cubicBezTo>
                  <a:lnTo>
                    <a:pt x="20320890" y="897001"/>
                  </a:lnTo>
                  <a:cubicBezTo>
                    <a:pt x="20320890" y="996061"/>
                    <a:pt x="20236943" y="1076452"/>
                    <a:pt x="20133438" y="1076452"/>
                  </a:cubicBezTo>
                  <a:lnTo>
                    <a:pt x="187452" y="1076452"/>
                  </a:lnTo>
                  <a:cubicBezTo>
                    <a:pt x="83947" y="1076452"/>
                    <a:pt x="0" y="996061"/>
                    <a:pt x="0" y="897001"/>
                  </a:cubicBezTo>
                  <a:close/>
                </a:path>
              </a:pathLst>
            </a:custGeom>
            <a:solidFill>
              <a:srgbClr val="109AD6"/>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1" name="Google Shape;241;p8"/>
            <p:cNvSpPr/>
            <p:nvPr/>
          </p:nvSpPr>
          <p:spPr>
            <a:xfrm>
              <a:off x="0" y="0"/>
              <a:ext cx="20371690" cy="1127252"/>
            </a:xfrm>
            <a:custGeom>
              <a:rect b="b" l="l" r="r" t="t"/>
              <a:pathLst>
                <a:path extrusionOk="0" h="1127252" w="20371690">
                  <a:moveTo>
                    <a:pt x="0" y="204851"/>
                  </a:moveTo>
                  <a:cubicBezTo>
                    <a:pt x="0" y="90678"/>
                    <a:pt x="96393" y="0"/>
                    <a:pt x="212852" y="0"/>
                  </a:cubicBezTo>
                  <a:lnTo>
                    <a:pt x="20158838" y="0"/>
                  </a:lnTo>
                  <a:lnTo>
                    <a:pt x="20158838" y="25400"/>
                  </a:lnTo>
                  <a:lnTo>
                    <a:pt x="20158838" y="0"/>
                  </a:lnTo>
                  <a:cubicBezTo>
                    <a:pt x="20275297" y="0"/>
                    <a:pt x="20371690" y="90678"/>
                    <a:pt x="20371690" y="204851"/>
                  </a:cubicBezTo>
                  <a:lnTo>
                    <a:pt x="20346290" y="204851"/>
                  </a:lnTo>
                  <a:lnTo>
                    <a:pt x="20371690" y="204851"/>
                  </a:lnTo>
                  <a:lnTo>
                    <a:pt x="20371690" y="922401"/>
                  </a:lnTo>
                  <a:lnTo>
                    <a:pt x="20346290" y="922401"/>
                  </a:lnTo>
                  <a:lnTo>
                    <a:pt x="20371690" y="922401"/>
                  </a:lnTo>
                  <a:cubicBezTo>
                    <a:pt x="20371690" y="1036574"/>
                    <a:pt x="20275297" y="1127252"/>
                    <a:pt x="20158838" y="1127252"/>
                  </a:cubicBezTo>
                  <a:lnTo>
                    <a:pt x="20158838" y="1101852"/>
                  </a:lnTo>
                  <a:lnTo>
                    <a:pt x="20158838" y="1127252"/>
                  </a:lnTo>
                  <a:lnTo>
                    <a:pt x="212852" y="1127252"/>
                  </a:lnTo>
                  <a:lnTo>
                    <a:pt x="212852" y="1101852"/>
                  </a:lnTo>
                  <a:lnTo>
                    <a:pt x="212852" y="1127252"/>
                  </a:lnTo>
                  <a:cubicBezTo>
                    <a:pt x="96393" y="1127252"/>
                    <a:pt x="0" y="1036574"/>
                    <a:pt x="0" y="922401"/>
                  </a:cubicBezTo>
                  <a:lnTo>
                    <a:pt x="0" y="204851"/>
                  </a:lnTo>
                  <a:lnTo>
                    <a:pt x="25400" y="204851"/>
                  </a:lnTo>
                  <a:lnTo>
                    <a:pt x="0" y="204851"/>
                  </a:lnTo>
                  <a:moveTo>
                    <a:pt x="50800" y="204851"/>
                  </a:moveTo>
                  <a:lnTo>
                    <a:pt x="50800" y="922401"/>
                  </a:lnTo>
                  <a:lnTo>
                    <a:pt x="25400" y="922401"/>
                  </a:lnTo>
                  <a:lnTo>
                    <a:pt x="50800" y="922401"/>
                  </a:lnTo>
                  <a:cubicBezTo>
                    <a:pt x="50800" y="1006475"/>
                    <a:pt x="122301" y="1076452"/>
                    <a:pt x="212852" y="1076452"/>
                  </a:cubicBezTo>
                  <a:lnTo>
                    <a:pt x="20158838" y="1076452"/>
                  </a:lnTo>
                  <a:cubicBezTo>
                    <a:pt x="20249389" y="1076452"/>
                    <a:pt x="20320890" y="1006475"/>
                    <a:pt x="20320890" y="922401"/>
                  </a:cubicBezTo>
                  <a:lnTo>
                    <a:pt x="20320890" y="204851"/>
                  </a:lnTo>
                  <a:cubicBezTo>
                    <a:pt x="20320890" y="120777"/>
                    <a:pt x="20249389" y="50800"/>
                    <a:pt x="20158838" y="50800"/>
                  </a:cubicBezTo>
                  <a:lnTo>
                    <a:pt x="212852" y="50800"/>
                  </a:lnTo>
                  <a:lnTo>
                    <a:pt x="212852" y="25400"/>
                  </a:lnTo>
                  <a:lnTo>
                    <a:pt x="212852" y="50800"/>
                  </a:lnTo>
                  <a:cubicBezTo>
                    <a:pt x="122301" y="50800"/>
                    <a:pt x="50800" y="120777"/>
                    <a:pt x="50800" y="204851"/>
                  </a:cubicBezTo>
                  <a:close/>
                </a:path>
              </a:pathLst>
            </a:custGeom>
            <a:solidFill>
              <a:srgbClr val="FFFFFF"/>
            </a:solid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242" name="Google Shape;242;p8"/>
          <p:cNvGrpSpPr/>
          <p:nvPr/>
        </p:nvGrpSpPr>
        <p:grpSpPr>
          <a:xfrm>
            <a:off x="1299096" y="6753739"/>
            <a:ext cx="15161847" cy="757056"/>
            <a:chOff x="0" y="-38100"/>
            <a:chExt cx="20215796" cy="1009408"/>
          </a:xfrm>
        </p:grpSpPr>
        <p:sp>
          <p:nvSpPr>
            <p:cNvPr id="243" name="Google Shape;243;p8"/>
            <p:cNvSpPr/>
            <p:nvPr/>
          </p:nvSpPr>
          <p:spPr>
            <a:xfrm>
              <a:off x="0" y="0"/>
              <a:ext cx="20215796" cy="971307"/>
            </a:xfrm>
            <a:custGeom>
              <a:rect b="b" l="l" r="r" t="t"/>
              <a:pathLst>
                <a:path extrusionOk="0" h="971307" w="20215796">
                  <a:moveTo>
                    <a:pt x="0" y="0"/>
                  </a:moveTo>
                  <a:lnTo>
                    <a:pt x="20215796" y="0"/>
                  </a:lnTo>
                  <a:lnTo>
                    <a:pt x="20215796" y="971307"/>
                  </a:lnTo>
                  <a:lnTo>
                    <a:pt x="0" y="971307"/>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4" name="Google Shape;244;p8"/>
            <p:cNvSpPr txBox="1"/>
            <p:nvPr/>
          </p:nvSpPr>
          <p:spPr>
            <a:xfrm>
              <a:off x="0" y="-38100"/>
              <a:ext cx="20215796" cy="1009408"/>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lang="en-US" sz="3450">
                  <a:solidFill>
                    <a:srgbClr val="FFFFFF"/>
                  </a:solidFill>
                  <a:latin typeface="Calibri"/>
                  <a:ea typeface="Calibri"/>
                  <a:cs typeface="Calibri"/>
                  <a:sym typeface="Calibri"/>
                </a:rPr>
                <a:t>Ανάμεικτο</a:t>
              </a:r>
              <a:endParaRPr/>
            </a:p>
          </p:txBody>
        </p:sp>
      </p:grpSp>
      <p:sp>
        <p:nvSpPr>
          <p:cNvPr id="245" name="Google Shape;245;p8"/>
          <p:cNvSpPr txBox="1"/>
          <p:nvPr/>
        </p:nvSpPr>
        <p:spPr>
          <a:xfrm>
            <a:off x="1582255" y="7560354"/>
            <a:ext cx="14754600" cy="1401900"/>
          </a:xfrm>
          <a:prstGeom prst="rect">
            <a:avLst/>
          </a:prstGeom>
          <a:noFill/>
          <a:ln>
            <a:noFill/>
          </a:ln>
        </p:spPr>
        <p:txBody>
          <a:bodyPr anchorCtr="0" anchor="t" bIns="0" lIns="0" spcFirstLastPara="1" rIns="0" wrap="square" tIns="0">
            <a:spAutoFit/>
          </a:bodyPr>
          <a:lstStyle/>
          <a:p>
            <a:pPr indent="-136398" lvl="2" marL="388806" marR="0" rtl="0" algn="l">
              <a:lnSpc>
                <a:spcPct val="108007"/>
              </a:lnSpc>
              <a:spcBef>
                <a:spcPts val="0"/>
              </a:spcBef>
              <a:spcAft>
                <a:spcPts val="0"/>
              </a:spcAft>
              <a:buClr>
                <a:srgbClr val="000000"/>
              </a:buClr>
              <a:buSzPts val="2148"/>
              <a:buFont typeface="Arial"/>
              <a:buChar char="⚬"/>
            </a:pPr>
            <a:r>
              <a:rPr b="0" i="0" lang="en-US" sz="2148" u="none" cap="none" strike="noStrike">
                <a:solidFill>
                  <a:srgbClr val="000000"/>
                </a:solidFill>
                <a:latin typeface="Calibri"/>
                <a:ea typeface="Calibri"/>
                <a:cs typeface="Calibri"/>
                <a:sym typeface="Calibri"/>
              </a:rPr>
              <a:t>Συνδυάστε την ηλεκτρονική ανάλυση δεδομένων (πρόγνωση καιρού, πίνακες ελέγχου πλημμυρών) με δραστηριότητες χαρτογράφησης της κοινότητας με φυσική παρουσία.</a:t>
            </a:r>
            <a:endParaRPr/>
          </a:p>
          <a:p>
            <a:pPr indent="-136398" lvl="2" marL="388806" marR="0" rtl="0" algn="l">
              <a:lnSpc>
                <a:spcPct val="108007"/>
              </a:lnSpc>
              <a:spcBef>
                <a:spcPts val="0"/>
              </a:spcBef>
              <a:spcAft>
                <a:spcPts val="0"/>
              </a:spcAft>
              <a:buClr>
                <a:srgbClr val="000000"/>
              </a:buClr>
              <a:buSzPts val="2148"/>
              <a:buFont typeface="Arial"/>
              <a:buChar char="⚬"/>
            </a:pPr>
            <a:r>
              <a:rPr b="0" i="0" lang="en-US" sz="2148" u="none" cap="none" strike="noStrike">
                <a:solidFill>
                  <a:srgbClr val="000000"/>
                </a:solidFill>
                <a:latin typeface="Calibri"/>
                <a:ea typeface="Calibri"/>
                <a:cs typeface="Calibri"/>
                <a:sym typeface="Calibri"/>
              </a:rPr>
              <a:t>Χρησιμοποιήστε εικονικά αρχεία καταγραφής αναστοχασμού μετά από προσομοιώσεις πραγματικής ζωής για να συνδέσετε και τα δύο μαθησιακά περιβάλλοντα.</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descr="Μπλε κείμενο σε μαύρο φόντο  Η περιγραφή δημιουργήθηκε αυτόματα" id="254" name="Google Shape;254;p9"/>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9"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Κοντινό πλάνο ενός λογότυπου  Το περιεχόμενο που δημιουργείται από τεχνητή νοημοσύνη ενδέχεται να είναι εσφαλμένο." id="255" name="Google Shape;255;p9"/>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256" name="Google Shape;256;p9"/>
          <p:cNvGrpSpPr/>
          <p:nvPr/>
        </p:nvGrpSpPr>
        <p:grpSpPr>
          <a:xfrm>
            <a:off x="933099" y="210075"/>
            <a:ext cx="16947450" cy="2544586"/>
            <a:chOff x="-10" y="-411835"/>
            <a:chExt cx="22596600" cy="3392782"/>
          </a:xfrm>
        </p:grpSpPr>
        <p:sp>
          <p:nvSpPr>
            <p:cNvPr id="257" name="Google Shape;257;p9"/>
            <p:cNvSpPr/>
            <p:nvPr/>
          </p:nvSpPr>
          <p:spPr>
            <a:xfrm>
              <a:off x="0" y="0"/>
              <a:ext cx="21031200" cy="2980947"/>
            </a:xfrm>
            <a:custGeom>
              <a:rect b="b" l="l" r="r" t="t"/>
              <a:pathLst>
                <a:path extrusionOk="0" h="2980947" w="21031200">
                  <a:moveTo>
                    <a:pt x="0" y="0"/>
                  </a:moveTo>
                  <a:lnTo>
                    <a:pt x="21031200" y="0"/>
                  </a:lnTo>
                  <a:lnTo>
                    <a:pt x="21031200" y="2980947"/>
                  </a:lnTo>
                  <a:lnTo>
                    <a:pt x="0" y="2980947"/>
                  </a:lnTo>
                  <a:close/>
                </a:path>
              </a:pathLst>
            </a:custGeom>
            <a:solidFill>
              <a:srgbClr val="000000">
                <a:alpha val="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58" name="Google Shape;258;p9"/>
            <p:cNvSpPr txBox="1"/>
            <p:nvPr/>
          </p:nvSpPr>
          <p:spPr>
            <a:xfrm>
              <a:off x="-10" y="-411835"/>
              <a:ext cx="22596600" cy="3047700"/>
            </a:xfrm>
            <a:prstGeom prst="rect">
              <a:avLst/>
            </a:prstGeom>
            <a:noFill/>
            <a:ln>
              <a:noFill/>
            </a:ln>
          </p:spPr>
          <p:txBody>
            <a:bodyPr anchorCtr="0" anchor="ctr" bIns="0" lIns="0" spcFirstLastPara="1" rIns="0" wrap="square" tIns="0">
              <a:noAutofit/>
            </a:bodyPr>
            <a:lstStyle/>
            <a:p>
              <a:pPr indent="0" lvl="0" marL="0" marR="0" rtl="0" algn="l">
                <a:lnSpc>
                  <a:spcPct val="148500"/>
                </a:lnSpc>
                <a:spcBef>
                  <a:spcPts val="0"/>
                </a:spcBef>
                <a:spcAft>
                  <a:spcPts val="0"/>
                </a:spcAft>
                <a:buNone/>
              </a:pPr>
              <a:r>
                <a:rPr b="1" lang="en-US" sz="4800">
                  <a:solidFill>
                    <a:srgbClr val="FF0000"/>
                  </a:solidFill>
                  <a:latin typeface="Calibri"/>
                  <a:ea typeface="Calibri"/>
                  <a:cs typeface="Calibri"/>
                  <a:sym typeface="Calibri"/>
                </a:rPr>
                <a:t>Βασικές Δεξιότητες ESCO που Αναλύονται σε Αυτή την Ενότητα</a:t>
              </a:r>
              <a:endParaRPr/>
            </a:p>
          </p:txBody>
        </p:sp>
      </p:grpSp>
      <p:sp>
        <p:nvSpPr>
          <p:cNvPr id="259" name="Google Shape;259;p9"/>
          <p:cNvSpPr txBox="1"/>
          <p:nvPr/>
        </p:nvSpPr>
        <p:spPr>
          <a:xfrm>
            <a:off x="768650" y="2182650"/>
            <a:ext cx="16434900" cy="6357600"/>
          </a:xfrm>
          <a:prstGeom prst="rect">
            <a:avLst/>
          </a:prstGeom>
          <a:noFill/>
          <a:ln>
            <a:noFill/>
          </a:ln>
        </p:spPr>
        <p:txBody>
          <a:bodyPr anchorCtr="0" anchor="t" bIns="0" lIns="0" spcFirstLastPara="1" rIns="0" wrap="square" tIns="0">
            <a:spAutoFit/>
          </a:bodyPr>
          <a:lstStyle/>
          <a:p>
            <a:pPr indent="0" lvl="0" marL="0" marR="0" rtl="0" algn="just">
              <a:lnSpc>
                <a:spcPct val="137958"/>
              </a:lnSpc>
              <a:spcBef>
                <a:spcPts val="0"/>
              </a:spcBef>
              <a:spcAft>
                <a:spcPts val="0"/>
              </a:spcAft>
              <a:buNone/>
            </a:pPr>
            <a:r>
              <a:rPr b="1" lang="en-US" sz="2400">
                <a:solidFill>
                  <a:srgbClr val="00B0F0"/>
                </a:solidFill>
                <a:latin typeface="Arial"/>
                <a:ea typeface="Arial"/>
                <a:cs typeface="Arial"/>
                <a:sym typeface="Arial"/>
              </a:rPr>
              <a:t>Αποτελεσματική εργασία (T3.1)</a:t>
            </a:r>
            <a:endParaRPr/>
          </a:p>
          <a:p>
            <a:pPr indent="0" lvl="0" marL="0" marR="0" rtl="0" algn="just">
              <a:lnSpc>
                <a:spcPct val="120708"/>
              </a:lnSpc>
              <a:spcBef>
                <a:spcPts val="0"/>
              </a:spcBef>
              <a:spcAft>
                <a:spcPts val="0"/>
              </a:spcAft>
              <a:buNone/>
            </a:pPr>
            <a:r>
              <a:t/>
            </a:r>
            <a:endParaRPr b="1" sz="2400">
              <a:solidFill>
                <a:srgbClr val="00B0F0"/>
              </a:solidFill>
              <a:latin typeface="Arial"/>
              <a:ea typeface="Arial"/>
              <a:cs typeface="Arial"/>
              <a:sym typeface="Arial"/>
            </a:endParaRPr>
          </a:p>
          <a:p>
            <a:pPr indent="0" lvl="0" marL="0" marR="0" rtl="0" algn="just">
              <a:lnSpc>
                <a:spcPct val="137958"/>
              </a:lnSpc>
              <a:spcBef>
                <a:spcPts val="0"/>
              </a:spcBef>
              <a:spcAft>
                <a:spcPts val="0"/>
              </a:spcAft>
              <a:buNone/>
            </a:pPr>
            <a:r>
              <a:rPr b="1" lang="en-US" sz="2400">
                <a:solidFill>
                  <a:srgbClr val="000000"/>
                </a:solidFill>
                <a:latin typeface="Arial"/>
                <a:ea typeface="Arial"/>
                <a:cs typeface="Arial"/>
                <a:sym typeface="Arial"/>
              </a:rPr>
              <a:t>•Πρακτική άσκηση σε: </a:t>
            </a:r>
            <a:r>
              <a:rPr lang="en-US" sz="2400">
                <a:solidFill>
                  <a:srgbClr val="000000"/>
                </a:solidFill>
                <a:latin typeface="Arial"/>
                <a:ea typeface="Arial"/>
                <a:cs typeface="Arial"/>
                <a:sym typeface="Arial"/>
              </a:rPr>
              <a:t>Ασκήσεις έγκαιρης ενεργοποίησης προειδοποίησης και προσομοιώσεις αντιμετώπισης έκτακτης ανάγκης (π.χ., αντίδραση σε ξαφνικές ειδοποιήσεις πλημμύρας, ιεράρχηση εργασιών εκκένωσης και συντονισμός ασφαλούς μετακίνησης σε υψηλότερο έδαφος).</a:t>
            </a:r>
            <a:endParaRPr/>
          </a:p>
          <a:p>
            <a:pPr indent="0" lvl="0" marL="0" marR="0" rtl="0" algn="just">
              <a:lnSpc>
                <a:spcPct val="120708"/>
              </a:lnSpc>
              <a:spcBef>
                <a:spcPts val="0"/>
              </a:spcBef>
              <a:spcAft>
                <a:spcPts val="0"/>
              </a:spcAft>
              <a:buNone/>
            </a:pPr>
            <a:r>
              <a:t/>
            </a:r>
            <a:endParaRPr sz="2400">
              <a:solidFill>
                <a:srgbClr val="000000"/>
              </a:solidFill>
              <a:latin typeface="Arial"/>
              <a:ea typeface="Arial"/>
              <a:cs typeface="Arial"/>
              <a:sym typeface="Arial"/>
            </a:endParaRPr>
          </a:p>
          <a:p>
            <a:pPr indent="0" lvl="0" marL="0" marR="0" rtl="0" algn="just">
              <a:lnSpc>
                <a:spcPct val="137958"/>
              </a:lnSpc>
              <a:spcBef>
                <a:spcPts val="0"/>
              </a:spcBef>
              <a:spcAft>
                <a:spcPts val="0"/>
              </a:spcAft>
              <a:buNone/>
            </a:pPr>
            <a:r>
              <a:rPr b="1" lang="en-US" sz="2400">
                <a:solidFill>
                  <a:srgbClr val="00B0F0"/>
                </a:solidFill>
                <a:latin typeface="Arial"/>
                <a:ea typeface="Arial"/>
                <a:cs typeface="Arial"/>
                <a:sym typeface="Arial"/>
              </a:rPr>
              <a:t>Οι εκπαιδευτικοί αναδεικνύουν αυτή την δεξιότητα με τους εξής τρόπους:</a:t>
            </a:r>
            <a:endParaRPr/>
          </a:p>
          <a:p>
            <a:pPr indent="0" lvl="0" marL="0" marR="0" rtl="0" algn="just">
              <a:lnSpc>
                <a:spcPct val="137958"/>
              </a:lnSpc>
              <a:spcBef>
                <a:spcPts val="0"/>
              </a:spcBef>
              <a:spcAft>
                <a:spcPts val="0"/>
              </a:spcAft>
              <a:buNone/>
            </a:pPr>
            <a:r>
              <a:rPr lang="en-US" sz="2400">
                <a:solidFill>
                  <a:srgbClr val="000000"/>
                </a:solidFill>
                <a:latin typeface="Arial"/>
                <a:ea typeface="Arial"/>
                <a:cs typeface="Arial"/>
                <a:sym typeface="Arial"/>
              </a:rPr>
              <a:t>• Καθοδήγηση των μαθητών ώστε να διαχειρίζονται αποτελεσματικά τον χρόνο και τις ενέργειές τους όταν ανταποκρίνονται σε σήματα έγκαιρης προειδοποίησης.</a:t>
            </a:r>
            <a:endParaRPr/>
          </a:p>
          <a:p>
            <a:pPr indent="0" lvl="0" marL="0" marR="0" rtl="0" algn="just">
              <a:lnSpc>
                <a:spcPct val="137958"/>
              </a:lnSpc>
              <a:spcBef>
                <a:spcPts val="0"/>
              </a:spcBef>
              <a:spcAft>
                <a:spcPts val="0"/>
              </a:spcAft>
              <a:buNone/>
            </a:pPr>
            <a:r>
              <a:rPr lang="en-US" sz="2400">
                <a:solidFill>
                  <a:srgbClr val="000000"/>
                </a:solidFill>
                <a:latin typeface="Arial"/>
                <a:ea typeface="Arial"/>
                <a:cs typeface="Arial"/>
                <a:sym typeface="Arial"/>
              </a:rPr>
              <a:t>• Ενθάρρυνση της χρήσης γρήγορης, οργανωμένης και ήρεμης λήψης αποφάσεων υπό πίεση για τη διασφάλιση της προσωπικής και ομαδικής ασφάλειας.</a:t>
            </a:r>
            <a:endParaRPr/>
          </a:p>
          <a:p>
            <a:pPr indent="0" lvl="0" marL="0" marR="0" rtl="0" algn="just">
              <a:lnSpc>
                <a:spcPct val="137958"/>
              </a:lnSpc>
              <a:spcBef>
                <a:spcPts val="0"/>
              </a:spcBef>
              <a:spcAft>
                <a:spcPts val="0"/>
              </a:spcAft>
              <a:buNone/>
            </a:pPr>
            <a:r>
              <a:rPr lang="en-US" sz="2400">
                <a:solidFill>
                  <a:srgbClr val="000000"/>
                </a:solidFill>
                <a:latin typeface="Arial"/>
                <a:ea typeface="Arial"/>
                <a:cs typeface="Arial"/>
                <a:sym typeface="Arial"/>
              </a:rPr>
              <a:t>• Τονίζοντας πώς η αποτελεσματικότητα και η ψυχραιμία βοηθούν στη μείωση της σύγχυσης, στην πρόληψη καθυστερήσεων και στη βελτίωση των συνολικών αποτελεσμάτων αντιμετώπισης καταστάσεων έκτακτης ανάγκης.</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