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Lst>
  <p:sldSz cy="10287000" cx="18288000"/>
  <p:notesSz cx="6858000" cy="9144000"/>
  <p:embeddedFontLst>
    <p:embeddedFont>
      <p:font typeface="Montserrat"/>
      <p:bold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43" roundtripDataSignature="AMtx7mjE3iv0UUUOxbk0LT9tbMOT+AZ5e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font" Target="fonts/Montserrat-boldItalic.fntdata"/><Relationship Id="rId41" Type="http://schemas.openxmlformats.org/officeDocument/2006/relationships/font" Target="fonts/Montserrat-bold.fntdata"/><Relationship Id="rId22" Type="http://schemas.openxmlformats.org/officeDocument/2006/relationships/slide" Target="slides/slide17.xml"/><Relationship Id="rId21" Type="http://schemas.openxmlformats.org/officeDocument/2006/relationships/slide" Target="slides/slide16.xml"/><Relationship Id="rId43" Type="http://customschemas.google.com/relationships/presentationmetadata" Target="meta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41" name="Google Shape;241;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42" name="Google Shape;242;p10: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3" name="Google Shape;243;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4" name="Google Shape;244;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45" name="Google Shape;245;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84" name="Google Shape;284;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85" name="Google Shape;285;p11: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6" name="Google Shape;286;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7" name="Google Shape;287;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88" name="Google Shape;288;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18" name="Google Shape;318;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319" name="Google Shape;319;p1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0" name="Google Shape;320;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1" name="Google Shape;321;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22" name="Google Shape;322;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61" name="Google Shape;361;p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362" name="Google Shape;362;p13: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3" name="Google Shape;363;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4" name="Google Shape;364;p1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65" name="Google Shape;365;p1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19" name="Google Shape;419;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420" name="Google Shape;420;p14: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1" name="Google Shape;421;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2" name="Google Shape;422;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23" name="Google Shape;423;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1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36" name="Google Shape;436;p1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437" name="Google Shape;437;p1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8" name="Google Shape;438;p1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9" name="Google Shape;439;p1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40" name="Google Shape;440;p1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p1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51" name="Google Shape;451;p1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452" name="Google Shape;452;p16: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3" name="Google Shape;453;p1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4" name="Google Shape;454;p1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55" name="Google Shape;455;p1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1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90" name="Google Shape;490;p1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491" name="Google Shape;491;p17: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2" name="Google Shape;492;p1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3" name="Google Shape;493;p1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94" name="Google Shape;494;p1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33" name="Google Shape;533;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534" name="Google Shape;534;p18: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5" name="Google Shape;535;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6" name="Google Shape;536;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37" name="Google Shape;537;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1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72" name="Google Shape;572;p1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573" name="Google Shape;573;p19: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4" name="Google Shape;574;p1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5" name="Google Shape;575;p1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76" name="Google Shape;576;p1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p2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615" name="Google Shape;615;p2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616" name="Google Shape;616;p20: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7" name="Google Shape;617;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8" name="Google Shape;618;p2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619" name="Google Shape;619;p2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p2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673" name="Google Shape;673;p2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674" name="Google Shape;674;p21: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5" name="Google Shape;675;p2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6" name="Google Shape;676;p2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677" name="Google Shape;677;p2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p2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690" name="Google Shape;690;p2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691" name="Google Shape;691;p2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2" name="Google Shape;692;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3" name="Google Shape;693;p2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694" name="Google Shape;694;p2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2" name="Shape 702"/>
        <p:cNvGrpSpPr/>
        <p:nvPr/>
      </p:nvGrpSpPr>
      <p:grpSpPr>
        <a:xfrm>
          <a:off x="0" y="0"/>
          <a:ext cx="0" cy="0"/>
          <a:chOff x="0" y="0"/>
          <a:chExt cx="0" cy="0"/>
        </a:xfrm>
      </p:grpSpPr>
      <p:sp>
        <p:nvSpPr>
          <p:cNvPr id="703" name="Google Shape;703;p2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704" name="Google Shape;704;p2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705" name="Google Shape;705;p23: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6" name="Google Shape;706;p2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7" name="Google Shape;707;p2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708" name="Google Shape;708;p2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p2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718" name="Google Shape;718;p2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719" name="Google Shape;719;p24: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0" name="Google Shape;720;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1" name="Google Shape;721;p2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722" name="Google Shape;722;p2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3" name="Shape 753"/>
        <p:cNvGrpSpPr/>
        <p:nvPr/>
      </p:nvGrpSpPr>
      <p:grpSpPr>
        <a:xfrm>
          <a:off x="0" y="0"/>
          <a:ext cx="0" cy="0"/>
          <a:chOff x="0" y="0"/>
          <a:chExt cx="0" cy="0"/>
        </a:xfrm>
      </p:grpSpPr>
      <p:sp>
        <p:nvSpPr>
          <p:cNvPr id="754" name="Google Shape;754;p2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755" name="Google Shape;755;p2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756" name="Google Shape;756;p2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7" name="Google Shape;757;p2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8" name="Google Shape;758;p2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759" name="Google Shape;759;p2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p2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798" name="Google Shape;798;p2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799" name="Google Shape;799;p26: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0" name="Google Shape;800;p2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1" name="Google Shape;801;p2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802" name="Google Shape;802;p2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3" name="Shape 833"/>
        <p:cNvGrpSpPr/>
        <p:nvPr/>
      </p:nvGrpSpPr>
      <p:grpSpPr>
        <a:xfrm>
          <a:off x="0" y="0"/>
          <a:ext cx="0" cy="0"/>
          <a:chOff x="0" y="0"/>
          <a:chExt cx="0" cy="0"/>
        </a:xfrm>
      </p:grpSpPr>
      <p:sp>
        <p:nvSpPr>
          <p:cNvPr id="834" name="Google Shape;834;p2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835" name="Google Shape;835;p2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836" name="Google Shape;836;p27: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7" name="Google Shape;837;p2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8" name="Google Shape;838;p2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839" name="Google Shape;839;p2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p2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878" name="Google Shape;878;p2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879" name="Google Shape;879;p28: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0" name="Google Shape;880;p2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1" name="Google Shape;881;p2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882" name="Google Shape;882;p2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p2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936" name="Google Shape;936;p2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937" name="Google Shape;937;p29: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8" name="Google Shape;938;p2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9" name="Google Shape;939;p2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940" name="Google Shape;940;p2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17" name="Google Shape;117;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18" name="Google Shape;118;p3: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21" name="Google Shape;121;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1" name="Shape 951"/>
        <p:cNvGrpSpPr/>
        <p:nvPr/>
      </p:nvGrpSpPr>
      <p:grpSpPr>
        <a:xfrm>
          <a:off x="0" y="0"/>
          <a:ext cx="0" cy="0"/>
          <a:chOff x="0" y="0"/>
          <a:chExt cx="0" cy="0"/>
        </a:xfrm>
      </p:grpSpPr>
      <p:sp>
        <p:nvSpPr>
          <p:cNvPr id="952" name="Google Shape;952;p3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953" name="Google Shape;953;p3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954" name="Google Shape;954;p30: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5" name="Google Shape;955;p3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6" name="Google Shape;956;p3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957" name="Google Shape;957;p3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5" name="Shape 975"/>
        <p:cNvGrpSpPr/>
        <p:nvPr/>
      </p:nvGrpSpPr>
      <p:grpSpPr>
        <a:xfrm>
          <a:off x="0" y="0"/>
          <a:ext cx="0" cy="0"/>
          <a:chOff x="0" y="0"/>
          <a:chExt cx="0" cy="0"/>
        </a:xfrm>
      </p:grpSpPr>
      <p:sp>
        <p:nvSpPr>
          <p:cNvPr id="976" name="Google Shape;976;p3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977" name="Google Shape;977;p3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978" name="Google Shape;978;p31: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9" name="Google Shape;979;p3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0" name="Google Shape;980;p3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981" name="Google Shape;981;p3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9" name="Shape 989"/>
        <p:cNvGrpSpPr/>
        <p:nvPr/>
      </p:nvGrpSpPr>
      <p:grpSpPr>
        <a:xfrm>
          <a:off x="0" y="0"/>
          <a:ext cx="0" cy="0"/>
          <a:chOff x="0" y="0"/>
          <a:chExt cx="0" cy="0"/>
        </a:xfrm>
      </p:grpSpPr>
      <p:sp>
        <p:nvSpPr>
          <p:cNvPr id="990" name="Google Shape;990;p3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991" name="Google Shape;991;p3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992" name="Google Shape;992;p3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3" name="Google Shape;993;p3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4" name="Google Shape;994;p3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995" name="Google Shape;995;p3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3" name="Shape 1003"/>
        <p:cNvGrpSpPr/>
        <p:nvPr/>
      </p:nvGrpSpPr>
      <p:grpSpPr>
        <a:xfrm>
          <a:off x="0" y="0"/>
          <a:ext cx="0" cy="0"/>
          <a:chOff x="0" y="0"/>
          <a:chExt cx="0" cy="0"/>
        </a:xfrm>
      </p:grpSpPr>
      <p:sp>
        <p:nvSpPr>
          <p:cNvPr id="1004" name="Google Shape;1004;p3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005" name="Google Shape;1005;p3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006" name="Google Shape;1006;p33: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7" name="Google Shape;1007;p3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8" name="Google Shape;1008;p3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009" name="Google Shape;1009;p3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7" name="Shape 1017"/>
        <p:cNvGrpSpPr/>
        <p:nvPr/>
      </p:nvGrpSpPr>
      <p:grpSpPr>
        <a:xfrm>
          <a:off x="0" y="0"/>
          <a:ext cx="0" cy="0"/>
          <a:chOff x="0" y="0"/>
          <a:chExt cx="0" cy="0"/>
        </a:xfrm>
      </p:grpSpPr>
      <p:sp>
        <p:nvSpPr>
          <p:cNvPr id="1018" name="Google Shape;1018;p3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019" name="Google Shape;1019;p3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020" name="Google Shape;1020;p34: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1" name="Google Shape;1021;p3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2" name="Google Shape;1022;p3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023" name="Google Shape;1023;p3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0" name="Shape 1040"/>
        <p:cNvGrpSpPr/>
        <p:nvPr/>
      </p:nvGrpSpPr>
      <p:grpSpPr>
        <a:xfrm>
          <a:off x="0" y="0"/>
          <a:ext cx="0" cy="0"/>
          <a:chOff x="0" y="0"/>
          <a:chExt cx="0" cy="0"/>
        </a:xfrm>
      </p:grpSpPr>
      <p:sp>
        <p:nvSpPr>
          <p:cNvPr id="1041" name="Google Shape;1041;p3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042" name="Google Shape;1042;p3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043" name="Google Shape;1043;p3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4" name="Google Shape;1044;p3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5" name="Google Shape;1045;p3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046" name="Google Shape;1046;p3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32" name="Google Shape;132;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33" name="Google Shape;133;p4: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 name="Google Shape;135;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36" name="Google Shape;136;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46" name="Google Shape;146;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47" name="Google Shape;147;p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 name="Google Shape;149;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50" name="Google Shape;150;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60" name="Google Shape;160;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61" name="Google Shape;161;p6: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Google Shape;162;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3" name="Google Shape;163;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64" name="Google Shape;164;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74" name="Google Shape;174;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75" name="Google Shape;175;p7: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78" name="Google Shape;178;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88" name="Google Shape;188;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89" name="Google Shape;189;p8: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 name="Google Shape;191;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92" name="Google Shape;192;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02" name="Google Shape;202;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03" name="Google Shape;203;p9: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06" name="Google Shape;206;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3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4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6"/>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4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47"/>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7"/>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4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38"/>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8"/>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3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3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39"/>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3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3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40"/>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40"/>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4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4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4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41"/>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41"/>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4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4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4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4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42"/>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42"/>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42"/>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42"/>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4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4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4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4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4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44"/>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4"/>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44"/>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4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45"/>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5"/>
          <p:cNvSpPr/>
          <p:nvPr>
            <p:ph idx="2" type="pic"/>
          </p:nvPr>
        </p:nvSpPr>
        <p:spPr>
          <a:xfrm>
            <a:off x="1792288" y="612775"/>
            <a:ext cx="5486400" cy="4114800"/>
          </a:xfrm>
          <a:prstGeom prst="rect">
            <a:avLst/>
          </a:prstGeom>
          <a:noFill/>
          <a:ln>
            <a:noFill/>
          </a:ln>
        </p:spPr>
      </p:sp>
      <p:sp>
        <p:nvSpPr>
          <p:cNvPr id="68" name="Google Shape;68;p45"/>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4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2.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hyperlink" Target="https://www.icimod.org/mountain/cbfews/" TargetMode="External"/><Relationship Id="rId6" Type="http://schemas.openxmlformats.org/officeDocument/2006/relationships/hyperlink" Target="https://iris.uniupo.it/retrieve/4f52d25a-00d8-4558-a228-54ceebface98/1-s2.0-S2212420924008513-main.pdf" TargetMode="External"/><Relationship Id="rId7" Type="http://schemas.openxmlformats.org/officeDocument/2006/relationships/image" Target="../media/image22.png"/></Relationships>
</file>

<file path=ppt/slides/_rels/slide31.xml.rels><?xml version="1.0" encoding="UTF-8" standalone="yes"?><Relationships xmlns="http://schemas.openxmlformats.org/package/2006/relationships"><Relationship Id="rId11" Type="http://schemas.openxmlformats.org/officeDocument/2006/relationships/hyperlink" Target="https://www.ecdc.europa.eu/assets/mosquito-borne-diseases-2024/index.html?utm_source=chatgpt.com" TargetMode="External"/><Relationship Id="rId10" Type="http://schemas.openxmlformats.org/officeDocument/2006/relationships/hyperlink" Target="https://www.ecdc.europa.eu/assets/mosquito-borne-diseases-2024/index.html?utm_source=chatgpt.com" TargetMode="External"/><Relationship Id="rId13" Type="http://schemas.openxmlformats.org/officeDocument/2006/relationships/hyperlink" Target="https://www.efas.eu/" TargetMode="External"/><Relationship Id="rId12" Type="http://schemas.openxmlformats.org/officeDocument/2006/relationships/hyperlink" Target="https://www.ecdc.europa.eu/assets/mosquito-borne-diseases-2024/index.html?utm_source=chatgpt.com" TargetMode="External"/><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2.png"/><Relationship Id="rId4" Type="http://schemas.openxmlformats.org/officeDocument/2006/relationships/image" Target="../media/image5.png"/><Relationship Id="rId9" Type="http://schemas.openxmlformats.org/officeDocument/2006/relationships/hyperlink" Target="https://climate-adapt.eea.europa.eu/en/metadata/videos/the-unexpected-health-risk-of-flooding-explainer-videa?utm_source=chatgpt.com" TargetMode="External"/><Relationship Id="rId5" Type="http://schemas.openxmlformats.org/officeDocument/2006/relationships/hyperlink" Target="https://climate-adapt.eea.europa.eu/en/metadata/videos/the-unexpected-health-risk-of-flooding-explainer-videa?utm_source=chatgpt.com" TargetMode="External"/><Relationship Id="rId6" Type="http://schemas.openxmlformats.org/officeDocument/2006/relationships/hyperlink" Target="https://climate-adapt.eea.europa.eu/en/metadata/videos/the-unexpected-health-risk-of-flooding-explainer-videa?utm_source=chatgpt.com" TargetMode="External"/><Relationship Id="rId7" Type="http://schemas.openxmlformats.org/officeDocument/2006/relationships/hyperlink" Target="https://climate-adapt.eea.europa.eu/en/metadata/videos/the-unexpected-health-risk-of-flooding-explainer-videa?utm_source=chatgpt.com" TargetMode="External"/><Relationship Id="rId8" Type="http://schemas.openxmlformats.org/officeDocument/2006/relationships/hyperlink" Target="https://climate-adapt.eea.europa.eu/en/metadata/videos/the-unexpected-health-risk-of-flooding-explainer-videa?utm_source=chatgpt.com"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2.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2.png"/><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9.png"/><Relationship Id="rId13" Type="http://schemas.openxmlformats.org/officeDocument/2006/relationships/image" Target="../media/image15.png"/><Relationship Id="rId12"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7.png"/><Relationship Id="rId14" Type="http://schemas.openxmlformats.org/officeDocument/2006/relationships/image" Target="../media/image11.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35.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hyperlink" Target="https://www.facebook.com/profile.php?id=61573707797009" TargetMode="External"/><Relationship Id="rId13" Type="http://schemas.openxmlformats.org/officeDocument/2006/relationships/image" Target="../media/image8.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3.png"/><Relationship Id="rId5" Type="http://schemas.openxmlformats.org/officeDocument/2006/relationships/image" Target="../media/image12.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4" y="716280"/>
            <a:ext cx="8274272" cy="8397240"/>
          </a:xfrm>
          <a:custGeom>
            <a:rect b="b" l="l" r="r" t="t"/>
            <a:pathLst>
              <a:path extrusionOk="0" h="8397240" w="8274272">
                <a:moveTo>
                  <a:pt x="0" y="0"/>
                </a:moveTo>
                <a:lnTo>
                  <a:pt x="8274272" y="0"/>
                </a:lnTo>
                <a:lnTo>
                  <a:pt x="8274272" y="8397240"/>
                </a:lnTo>
                <a:lnTo>
                  <a:pt x="0" y="839724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3" name="Google Shape;93;p1"/>
          <p:cNvSpPr/>
          <p:nvPr/>
        </p:nvSpPr>
        <p:spPr>
          <a:xfrm>
            <a:off x="732692" y="8815645"/>
            <a:ext cx="4305738" cy="911800"/>
          </a:xfrm>
          <a:custGeom>
            <a:rect b="b" l="l" r="r" t="t"/>
            <a:pathLst>
              <a:path extrusionOk="0" h="911800" w="4305738">
                <a:moveTo>
                  <a:pt x="0" y="0"/>
                </a:moveTo>
                <a:lnTo>
                  <a:pt x="4305738" y="0"/>
                </a:lnTo>
                <a:lnTo>
                  <a:pt x="4305738" y="911799"/>
                </a:lnTo>
                <a:lnTo>
                  <a:pt x="0" y="91179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94" name="Google Shape;94;p1"/>
          <p:cNvSpPr/>
          <p:nvPr/>
        </p:nvSpPr>
        <p:spPr>
          <a:xfrm>
            <a:off x="581025" y="1096356"/>
            <a:ext cx="4059555" cy="981894"/>
          </a:xfrm>
          <a:custGeom>
            <a:rect b="b" l="l" r="r" t="t"/>
            <a:pathLst>
              <a:path extrusionOk="0" h="981894" w="4059555">
                <a:moveTo>
                  <a:pt x="0" y="0"/>
                </a:moveTo>
                <a:lnTo>
                  <a:pt x="4059555" y="0"/>
                </a:lnTo>
                <a:lnTo>
                  <a:pt x="4059555" y="981894"/>
                </a:lnTo>
                <a:lnTo>
                  <a:pt x="0" y="981894"/>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95" name="Google Shape;95;p1"/>
          <p:cNvGrpSpPr/>
          <p:nvPr/>
        </p:nvGrpSpPr>
        <p:grpSpPr>
          <a:xfrm>
            <a:off x="581025" y="2647464"/>
            <a:ext cx="8827895" cy="2302895"/>
            <a:chOff x="0" y="-28575"/>
            <a:chExt cx="11770526" cy="3070527"/>
          </a:xfrm>
        </p:grpSpPr>
        <p:sp>
          <p:nvSpPr>
            <p:cNvPr id="96" name="Google Shape;96;p1"/>
            <p:cNvSpPr/>
            <p:nvPr/>
          </p:nvSpPr>
          <p:spPr>
            <a:xfrm>
              <a:off x="0" y="0"/>
              <a:ext cx="11770526" cy="3041949"/>
            </a:xfrm>
            <a:custGeom>
              <a:rect b="b" l="l" r="r" t="t"/>
              <a:pathLst>
                <a:path extrusionOk="0" h="3041949" w="11770526">
                  <a:moveTo>
                    <a:pt x="0" y="0"/>
                  </a:moveTo>
                  <a:lnTo>
                    <a:pt x="11770526" y="0"/>
                  </a:lnTo>
                  <a:lnTo>
                    <a:pt x="11770526" y="3041949"/>
                  </a:lnTo>
                  <a:lnTo>
                    <a:pt x="0" y="3041949"/>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7" name="Google Shape;97;p1"/>
            <p:cNvSpPr txBox="1"/>
            <p:nvPr/>
          </p:nvSpPr>
          <p:spPr>
            <a:xfrm>
              <a:off x="0" y="-28575"/>
              <a:ext cx="11770525" cy="3070527"/>
            </a:xfrm>
            <a:prstGeom prst="rect">
              <a:avLst/>
            </a:prstGeom>
            <a:noFill/>
            <a:ln>
              <a:noFill/>
            </a:ln>
          </p:spPr>
          <p:txBody>
            <a:bodyPr anchorCtr="0" anchor="b" bIns="0" lIns="0" spcFirstLastPara="1" rIns="0" wrap="square" tIns="0">
              <a:noAutofit/>
            </a:bodyPr>
            <a:lstStyle/>
            <a:p>
              <a:pPr indent="0" lvl="0" marL="0" marR="0" rtl="0" algn="l">
                <a:lnSpc>
                  <a:spcPct val="108000"/>
                </a:lnSpc>
                <a:spcBef>
                  <a:spcPts val="0"/>
                </a:spcBef>
                <a:spcAft>
                  <a:spcPts val="0"/>
                </a:spcAft>
                <a:buNone/>
              </a:pPr>
              <a:r>
                <a:rPr b="1" lang="en-US" sz="4800">
                  <a:solidFill>
                    <a:srgbClr val="000000"/>
                  </a:solidFill>
                  <a:latin typeface="Calibri"/>
                  <a:ea typeface="Calibri"/>
                  <a:cs typeface="Calibri"/>
                  <a:sym typeface="Calibri"/>
                </a:rPr>
                <a:t>ΕΝΟΤΗΤΑ 5: ΕΝΗΜΕΡΩΣΗ ΚΑΙ ΑΝΤΙΔΡΑΣΗ ΓΙΑ ΚΑΤΑΣΤΡΟΦΕΣ ΠΟΥ ΣΧΕΤΙΖΟΝΤΑΙ ΜΕ ΤΟ ΝΕΡΟ</a:t>
              </a:r>
              <a:endParaRPr/>
            </a:p>
          </p:txBody>
        </p:sp>
      </p:grpSp>
      <p:sp>
        <p:nvSpPr>
          <p:cNvPr id="98" name="Google Shape;98;p1"/>
          <p:cNvSpPr txBox="1"/>
          <p:nvPr/>
        </p:nvSpPr>
        <p:spPr>
          <a:xfrm>
            <a:off x="672446" y="5269001"/>
            <a:ext cx="8961000" cy="2167200"/>
          </a:xfrm>
          <a:prstGeom prst="rect">
            <a:avLst/>
          </a:prstGeom>
          <a:noFill/>
          <a:ln>
            <a:noFill/>
          </a:ln>
        </p:spPr>
        <p:txBody>
          <a:bodyPr anchorCtr="0" anchor="t" bIns="0" lIns="0" spcFirstLastPara="1" rIns="0" wrap="square" tIns="0">
            <a:spAutoFit/>
          </a:bodyPr>
          <a:lstStyle/>
          <a:p>
            <a:pPr indent="0" lvl="0" marL="0" marR="0" rtl="0" algn="l">
              <a:lnSpc>
                <a:spcPct val="86384"/>
              </a:lnSpc>
              <a:spcBef>
                <a:spcPts val="0"/>
              </a:spcBef>
              <a:spcAft>
                <a:spcPts val="0"/>
              </a:spcAft>
              <a:buNone/>
            </a:pPr>
            <a:r>
              <a:rPr b="1" lang="en-US" sz="3500">
                <a:solidFill>
                  <a:srgbClr val="000000"/>
                </a:solidFill>
                <a:latin typeface="Calibri"/>
                <a:ea typeface="Calibri"/>
                <a:cs typeface="Calibri"/>
                <a:sym typeface="Calibri"/>
              </a:rPr>
              <a:t>ΕΚΠΑΙΔΕΥΤΙΚΗ ΕΝΟΤΗΤΑ 27: Συστήματα Έγκαιρης Προειδοποίησης για Κινδύνους που Σχετίζονται με το Νερό</a:t>
            </a:r>
            <a:endParaRPr sz="1000"/>
          </a:p>
          <a:p>
            <a:pPr indent="0" lvl="0" marL="0" marR="0" rtl="0" algn="l">
              <a:lnSpc>
                <a:spcPct val="86375"/>
              </a:lnSpc>
              <a:spcBef>
                <a:spcPts val="0"/>
              </a:spcBef>
              <a:spcAft>
                <a:spcPts val="0"/>
              </a:spcAft>
              <a:buNone/>
            </a:pPr>
            <a:r>
              <a:rPr b="1" lang="en-US" sz="2900">
                <a:solidFill>
                  <a:srgbClr val="000000"/>
                </a:solidFill>
                <a:latin typeface="Calibri"/>
                <a:ea typeface="Calibri"/>
                <a:cs typeface="Calibri"/>
                <a:sym typeface="Calibri"/>
              </a:rPr>
              <a:t>Συγγραφέας:</a:t>
            </a:r>
            <a:r>
              <a:rPr lang="en-US" sz="2900">
                <a:solidFill>
                  <a:srgbClr val="000000"/>
                </a:solidFill>
                <a:latin typeface="Calibri"/>
                <a:ea typeface="Calibri"/>
                <a:cs typeface="Calibri"/>
                <a:sym typeface="Calibri"/>
              </a:rPr>
              <a:t> Ινστιτούτο Ανάπτυξης Επιχειρηματικότητας / Συνεργασία Έργου VETREADY</a:t>
            </a:r>
            <a:endParaRPr sz="1900"/>
          </a:p>
        </p:txBody>
      </p:sp>
      <p:sp>
        <p:nvSpPr>
          <p:cNvPr id="99" name="Google Shape;99;p1"/>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1800">
                <a:solidFill>
                  <a:srgbClr val="000000"/>
                </a:solidFill>
                <a:latin typeface="Calibri"/>
                <a:ea typeface="Calibri"/>
                <a:cs typeface="Calibri"/>
                <a:sym typeface="Calibri"/>
              </a:rPr>
              <a:t> Αριθμός έργου: 2024-1-ES01-KA220-VET-000257287</a:t>
            </a:r>
            <a:endParaRPr/>
          </a:p>
        </p:txBody>
      </p:sp>
      <p:sp>
        <p:nvSpPr>
          <p:cNvPr id="100" name="Google Shape;100;p1"/>
          <p:cNvSpPr txBox="1"/>
          <p:nvPr/>
        </p:nvSpPr>
        <p:spPr>
          <a:xfrm>
            <a:off x="5606253" y="8586264"/>
            <a:ext cx="6466799" cy="116205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lang="en-US" sz="1500">
                <a:solidFill>
                  <a:srgbClr val="000000"/>
                </a:solidFill>
                <a:latin typeface="Arial"/>
                <a:ea typeface="Arial"/>
                <a:cs typeface="Arial"/>
                <a:sym typeface="Arial"/>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descr="Μπλε κείμενο σε μαύρο φόντο  Η περιγραφή δημιουργήθηκε αυτόματα" id="247" name="Google Shape;247;p10"/>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248" name="Google Shape;248;p10"/>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49" name="Google Shape;249;p10"/>
          <p:cNvGrpSpPr/>
          <p:nvPr/>
        </p:nvGrpSpPr>
        <p:grpSpPr>
          <a:xfrm>
            <a:off x="1257300" y="851125"/>
            <a:ext cx="15773400" cy="1271588"/>
            <a:chOff x="0" y="-47625"/>
            <a:chExt cx="21031200" cy="1695452"/>
          </a:xfrm>
        </p:grpSpPr>
        <p:sp>
          <p:nvSpPr>
            <p:cNvPr id="250" name="Google Shape;250;p10"/>
            <p:cNvSpPr/>
            <p:nvPr/>
          </p:nvSpPr>
          <p:spPr>
            <a:xfrm>
              <a:off x="0" y="0"/>
              <a:ext cx="21031200" cy="1647827"/>
            </a:xfrm>
            <a:custGeom>
              <a:rect b="b" l="l" r="r" t="t"/>
              <a:pathLst>
                <a:path extrusionOk="0" h="1647827" w="21031200">
                  <a:moveTo>
                    <a:pt x="0" y="0"/>
                  </a:moveTo>
                  <a:lnTo>
                    <a:pt x="21031200" y="0"/>
                  </a:lnTo>
                  <a:lnTo>
                    <a:pt x="21031200" y="1647827"/>
                  </a:lnTo>
                  <a:lnTo>
                    <a:pt x="0" y="16478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1" name="Google Shape;251;p10"/>
            <p:cNvSpPr txBox="1"/>
            <p:nvPr/>
          </p:nvSpPr>
          <p:spPr>
            <a:xfrm>
              <a:off x="0" y="-47625"/>
              <a:ext cx="21031200" cy="1695451"/>
            </a:xfrm>
            <a:prstGeom prst="rect">
              <a:avLst/>
            </a:prstGeom>
            <a:noFill/>
            <a:ln>
              <a:noFill/>
            </a:ln>
          </p:spPr>
          <p:txBody>
            <a:bodyPr anchorCtr="0" anchor="ctr" bIns="0" lIns="0" spcFirstLastPara="1" rIns="0" wrap="square" tIns="0">
              <a:noAutofit/>
            </a:bodyPr>
            <a:lstStyle/>
            <a:p>
              <a:pPr indent="0" lvl="0" marL="0" marR="0" rtl="0" algn="l">
                <a:lnSpc>
                  <a:spcPct val="107987"/>
                </a:lnSpc>
                <a:spcBef>
                  <a:spcPts val="0"/>
                </a:spcBef>
                <a:spcAft>
                  <a:spcPts val="0"/>
                </a:spcAft>
                <a:buNone/>
              </a:pPr>
              <a:r>
                <a:rPr b="1" lang="en-US" sz="5346">
                  <a:solidFill>
                    <a:srgbClr val="FF0000"/>
                  </a:solidFill>
                  <a:latin typeface="Calibri"/>
                  <a:ea typeface="Calibri"/>
                  <a:cs typeface="Calibri"/>
                  <a:sym typeface="Calibri"/>
                </a:rPr>
                <a:t>Πλημμύρα - Πώς να αναγνωρίζετε τις προειδοποιήσεις;</a:t>
              </a:r>
              <a:endParaRPr/>
            </a:p>
          </p:txBody>
        </p:sp>
      </p:grpSp>
      <p:grpSp>
        <p:nvGrpSpPr>
          <p:cNvPr id="252" name="Google Shape;252;p10"/>
          <p:cNvGrpSpPr/>
          <p:nvPr/>
        </p:nvGrpSpPr>
        <p:grpSpPr>
          <a:xfrm>
            <a:off x="1863433" y="2174338"/>
            <a:ext cx="4629245" cy="2792825"/>
            <a:chOff x="0" y="0"/>
            <a:chExt cx="6172327" cy="3723767"/>
          </a:xfrm>
        </p:grpSpPr>
        <p:sp>
          <p:nvSpPr>
            <p:cNvPr id="253" name="Google Shape;253;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4" name="Google Shape;254;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55" name="Google Shape;255;p10"/>
          <p:cNvGrpSpPr/>
          <p:nvPr/>
        </p:nvGrpSpPr>
        <p:grpSpPr>
          <a:xfrm>
            <a:off x="1882483" y="2164813"/>
            <a:ext cx="4591175" cy="2783279"/>
            <a:chOff x="0" y="-38100"/>
            <a:chExt cx="6121566" cy="3711038"/>
          </a:xfrm>
        </p:grpSpPr>
        <p:sp>
          <p:nvSpPr>
            <p:cNvPr id="256" name="Google Shape;256;p10"/>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7" name="Google Shape;257;p10"/>
            <p:cNvSpPr txBox="1"/>
            <p:nvPr/>
          </p:nvSpPr>
          <p:spPr>
            <a:xfrm>
              <a:off x="0" y="-38100"/>
              <a:ext cx="6121565"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2550">
                  <a:solidFill>
                    <a:srgbClr val="FFFFFF"/>
                  </a:solidFill>
                  <a:latin typeface="Calibri"/>
                  <a:ea typeface="Calibri"/>
                  <a:cs typeface="Calibri"/>
                  <a:sym typeface="Calibri"/>
                </a:rPr>
                <a:t>Οι μετεωρολογικές υπηρεσίες ή οι τοπικές αρχές προειδοποιούν για έντονες βροχοπτώσεις και πιθανές πλημμύρες.</a:t>
              </a:r>
              <a:endParaRPr sz="800"/>
            </a:p>
          </p:txBody>
        </p:sp>
      </p:grpSp>
      <p:grpSp>
        <p:nvGrpSpPr>
          <p:cNvPr id="258" name="Google Shape;258;p10"/>
          <p:cNvGrpSpPr/>
          <p:nvPr/>
        </p:nvGrpSpPr>
        <p:grpSpPr>
          <a:xfrm>
            <a:off x="6913721" y="2174338"/>
            <a:ext cx="4629245" cy="2792825"/>
            <a:chOff x="0" y="0"/>
            <a:chExt cx="6172327" cy="3723767"/>
          </a:xfrm>
        </p:grpSpPr>
        <p:sp>
          <p:nvSpPr>
            <p:cNvPr id="259" name="Google Shape;259;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0" name="Google Shape;260;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61" name="Google Shape;261;p10"/>
          <p:cNvGrpSpPr/>
          <p:nvPr/>
        </p:nvGrpSpPr>
        <p:grpSpPr>
          <a:xfrm>
            <a:off x="6932771" y="2193388"/>
            <a:ext cx="4591175" cy="2849966"/>
            <a:chOff x="0" y="0"/>
            <a:chExt cx="6121566" cy="3799955"/>
          </a:xfrm>
        </p:grpSpPr>
        <p:sp>
          <p:nvSpPr>
            <p:cNvPr id="262" name="Google Shape;262;p10"/>
            <p:cNvSpPr/>
            <p:nvPr/>
          </p:nvSpPr>
          <p:spPr>
            <a:xfrm>
              <a:off x="0" y="0"/>
              <a:ext cx="6121566" cy="3799955"/>
            </a:xfrm>
            <a:custGeom>
              <a:rect b="b" l="l" r="r" t="t"/>
              <a:pathLst>
                <a:path extrusionOk="0" h="3799955" w="6121566">
                  <a:moveTo>
                    <a:pt x="0" y="0"/>
                  </a:moveTo>
                  <a:lnTo>
                    <a:pt x="6121566" y="0"/>
                  </a:lnTo>
                  <a:lnTo>
                    <a:pt x="6121566" y="3799955"/>
                  </a:lnTo>
                  <a:lnTo>
                    <a:pt x="0" y="379995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3" name="Google Shape;263;p10"/>
            <p:cNvSpPr txBox="1"/>
            <p:nvPr/>
          </p:nvSpPr>
          <p:spPr>
            <a:xfrm>
              <a:off x="5" y="294549"/>
              <a:ext cx="6121500" cy="2832600"/>
            </a:xfrm>
            <a:prstGeom prst="rect">
              <a:avLst/>
            </a:prstGeom>
            <a:noFill/>
            <a:ln>
              <a:noFill/>
            </a:ln>
          </p:spPr>
          <p:txBody>
            <a:bodyPr anchorCtr="0" anchor="ctr" bIns="0" lIns="0" spcFirstLastPara="1" rIns="0" wrap="square" tIns="0">
              <a:noAutofit/>
            </a:bodyPr>
            <a:lstStyle/>
            <a:p>
              <a:pPr indent="0" lvl="0" marL="0" marR="0" rtl="0" algn="ctr">
                <a:lnSpc>
                  <a:spcPct val="107971"/>
                </a:lnSpc>
                <a:spcBef>
                  <a:spcPts val="0"/>
                </a:spcBef>
                <a:spcAft>
                  <a:spcPts val="0"/>
                </a:spcAft>
                <a:buNone/>
              </a:pPr>
              <a:r>
                <a:rPr b="1" lang="en-US" sz="2500">
                  <a:solidFill>
                    <a:srgbClr val="FFFFFF"/>
                  </a:solidFill>
                  <a:latin typeface="Calibri"/>
                  <a:ea typeface="Calibri"/>
                  <a:cs typeface="Calibri"/>
                  <a:sym typeface="Calibri"/>
                </a:rPr>
                <a:t>Η άνοδος της στάθμης των ποταμών ή των ρεμάτων που παρατηρείται κοντά σε γέφυρες, δρόμους ή περιοχές με χαμηλό υψόμετρο υποδηλώνει αυξημένο κίνδυνο πλημμύρας.</a:t>
              </a:r>
              <a:endParaRPr sz="2500"/>
            </a:p>
          </p:txBody>
        </p:sp>
      </p:grpSp>
      <p:grpSp>
        <p:nvGrpSpPr>
          <p:cNvPr id="264" name="Google Shape;264;p10"/>
          <p:cNvGrpSpPr/>
          <p:nvPr/>
        </p:nvGrpSpPr>
        <p:grpSpPr>
          <a:xfrm>
            <a:off x="11964019" y="2174338"/>
            <a:ext cx="4629245" cy="2792825"/>
            <a:chOff x="0" y="0"/>
            <a:chExt cx="6172327" cy="3723767"/>
          </a:xfrm>
        </p:grpSpPr>
        <p:sp>
          <p:nvSpPr>
            <p:cNvPr id="265" name="Google Shape;265;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6" name="Google Shape;266;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67" name="Google Shape;267;p10"/>
          <p:cNvGrpSpPr/>
          <p:nvPr/>
        </p:nvGrpSpPr>
        <p:grpSpPr>
          <a:xfrm>
            <a:off x="11983069" y="2164813"/>
            <a:ext cx="4591175" cy="2783279"/>
            <a:chOff x="0" y="-38100"/>
            <a:chExt cx="6121566" cy="3711038"/>
          </a:xfrm>
        </p:grpSpPr>
        <p:sp>
          <p:nvSpPr>
            <p:cNvPr id="268" name="Google Shape;268;p10"/>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9" name="Google Shape;269;p10"/>
            <p:cNvSpPr txBox="1"/>
            <p:nvPr/>
          </p:nvSpPr>
          <p:spPr>
            <a:xfrm>
              <a:off x="0" y="-38100"/>
              <a:ext cx="6121565"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2550">
                  <a:solidFill>
                    <a:srgbClr val="FFFFFF"/>
                  </a:solidFill>
                  <a:latin typeface="Calibri"/>
                  <a:ea typeface="Calibri"/>
                  <a:cs typeface="Calibri"/>
                  <a:sym typeface="Calibri"/>
                </a:rPr>
                <a:t>Οι συνεχείς βροχοπτώσεις που διαρκούν αρκετές ώρες ή ημέρες μπορεί να υποδηλώνουν μια επικείμενη πλημμύρα.</a:t>
              </a:r>
              <a:endParaRPr sz="800"/>
            </a:p>
          </p:txBody>
        </p:sp>
      </p:grpSp>
      <p:grpSp>
        <p:nvGrpSpPr>
          <p:cNvPr id="270" name="Google Shape;270;p10"/>
          <p:cNvGrpSpPr/>
          <p:nvPr/>
        </p:nvGrpSpPr>
        <p:grpSpPr>
          <a:xfrm>
            <a:off x="4388577" y="5388159"/>
            <a:ext cx="4629245" cy="2792825"/>
            <a:chOff x="0" y="0"/>
            <a:chExt cx="6172327" cy="3723767"/>
          </a:xfrm>
        </p:grpSpPr>
        <p:sp>
          <p:nvSpPr>
            <p:cNvPr id="271" name="Google Shape;271;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2" name="Google Shape;272;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73" name="Google Shape;273;p10"/>
          <p:cNvGrpSpPr/>
          <p:nvPr/>
        </p:nvGrpSpPr>
        <p:grpSpPr>
          <a:xfrm>
            <a:off x="4407625" y="5378625"/>
            <a:ext cx="4591177" cy="2803631"/>
            <a:chOff x="-3" y="-38112"/>
            <a:chExt cx="6121569" cy="3738174"/>
          </a:xfrm>
        </p:grpSpPr>
        <p:sp>
          <p:nvSpPr>
            <p:cNvPr id="274" name="Google Shape;274;p10"/>
            <p:cNvSpPr/>
            <p:nvPr/>
          </p:nvSpPr>
          <p:spPr>
            <a:xfrm>
              <a:off x="0" y="0"/>
              <a:ext cx="6121566" cy="3700062"/>
            </a:xfrm>
            <a:custGeom>
              <a:rect b="b" l="l" r="r" t="t"/>
              <a:pathLst>
                <a:path extrusionOk="0" h="3700062" w="6121566">
                  <a:moveTo>
                    <a:pt x="0" y="0"/>
                  </a:moveTo>
                  <a:lnTo>
                    <a:pt x="6121566" y="0"/>
                  </a:lnTo>
                  <a:lnTo>
                    <a:pt x="6121566" y="3700062"/>
                  </a:lnTo>
                  <a:lnTo>
                    <a:pt x="0" y="3700062"/>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5" name="Google Shape;275;p10"/>
            <p:cNvSpPr txBox="1"/>
            <p:nvPr/>
          </p:nvSpPr>
          <p:spPr>
            <a:xfrm>
              <a:off x="-3" y="-38112"/>
              <a:ext cx="6121500" cy="370020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2550">
                  <a:solidFill>
                    <a:srgbClr val="FFFFFF"/>
                  </a:solidFill>
                  <a:latin typeface="Calibri"/>
                  <a:ea typeface="Calibri"/>
                  <a:cs typeface="Calibri"/>
                  <a:sym typeface="Calibri"/>
                </a:rPr>
                <a:t>Η συσσώρευση νερού σε δρόμους, σχολικές αυλές ή αποχετεύσεις υποδηλώνει ότι τα τοπικά συστήματα αποχέτευσης είναι υπερφορτωμένα.</a:t>
              </a:r>
              <a:endParaRPr sz="800"/>
            </a:p>
          </p:txBody>
        </p:sp>
      </p:grpSp>
      <p:grpSp>
        <p:nvGrpSpPr>
          <p:cNvPr id="276" name="Google Shape;276;p10"/>
          <p:cNvGrpSpPr/>
          <p:nvPr/>
        </p:nvGrpSpPr>
        <p:grpSpPr>
          <a:xfrm>
            <a:off x="9438865" y="5388159"/>
            <a:ext cx="4629245" cy="2792825"/>
            <a:chOff x="0" y="0"/>
            <a:chExt cx="6172327" cy="3723767"/>
          </a:xfrm>
        </p:grpSpPr>
        <p:sp>
          <p:nvSpPr>
            <p:cNvPr id="277" name="Google Shape;277;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8" name="Google Shape;278;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79" name="Google Shape;279;p10"/>
          <p:cNvGrpSpPr/>
          <p:nvPr/>
        </p:nvGrpSpPr>
        <p:grpSpPr>
          <a:xfrm>
            <a:off x="9457925" y="5392925"/>
            <a:ext cx="4591174" cy="2864251"/>
            <a:chOff x="0" y="-19047"/>
            <a:chExt cx="6121566" cy="3819002"/>
          </a:xfrm>
        </p:grpSpPr>
        <p:sp>
          <p:nvSpPr>
            <p:cNvPr id="280" name="Google Shape;280;p10"/>
            <p:cNvSpPr/>
            <p:nvPr/>
          </p:nvSpPr>
          <p:spPr>
            <a:xfrm>
              <a:off x="0" y="0"/>
              <a:ext cx="6121566" cy="3799955"/>
            </a:xfrm>
            <a:custGeom>
              <a:rect b="b" l="l" r="r" t="t"/>
              <a:pathLst>
                <a:path extrusionOk="0" h="3799955" w="6121566">
                  <a:moveTo>
                    <a:pt x="0" y="0"/>
                  </a:moveTo>
                  <a:lnTo>
                    <a:pt x="6121566" y="0"/>
                  </a:lnTo>
                  <a:lnTo>
                    <a:pt x="6121566" y="3799955"/>
                  </a:lnTo>
                  <a:lnTo>
                    <a:pt x="0" y="379995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1" name="Google Shape;281;p10"/>
            <p:cNvSpPr txBox="1"/>
            <p:nvPr/>
          </p:nvSpPr>
          <p:spPr>
            <a:xfrm>
              <a:off x="0" y="-19047"/>
              <a:ext cx="6121500" cy="3518700"/>
            </a:xfrm>
            <a:prstGeom prst="rect">
              <a:avLst/>
            </a:prstGeom>
            <a:noFill/>
            <a:ln>
              <a:noFill/>
            </a:ln>
          </p:spPr>
          <p:txBody>
            <a:bodyPr anchorCtr="0" anchor="ctr" bIns="0" lIns="0" spcFirstLastPara="1" rIns="0" wrap="square" tIns="0">
              <a:noAutofit/>
            </a:bodyPr>
            <a:lstStyle/>
            <a:p>
              <a:pPr indent="0" lvl="0" marL="0" marR="0" rtl="0" algn="ctr">
                <a:lnSpc>
                  <a:spcPct val="107971"/>
                </a:lnSpc>
                <a:spcBef>
                  <a:spcPts val="0"/>
                </a:spcBef>
                <a:spcAft>
                  <a:spcPts val="0"/>
                </a:spcAft>
                <a:buNone/>
              </a:pPr>
              <a:r>
                <a:rPr b="1" lang="en-US" sz="2835">
                  <a:solidFill>
                    <a:srgbClr val="FFFFFF"/>
                  </a:solidFill>
                  <a:latin typeface="Calibri"/>
                  <a:ea typeface="Calibri"/>
                  <a:cs typeface="Calibri"/>
                  <a:sym typeface="Calibri"/>
                </a:rPr>
                <a:t>Ο</a:t>
              </a:r>
              <a:r>
                <a:rPr b="1" lang="en-US" sz="2535">
                  <a:solidFill>
                    <a:srgbClr val="FFFFFF"/>
                  </a:solidFill>
                  <a:latin typeface="Calibri"/>
                  <a:ea typeface="Calibri"/>
                  <a:cs typeface="Calibri"/>
                  <a:sym typeface="Calibri"/>
                </a:rPr>
                <a:t>ι σειρήνες της κοινότητας, τα μηνύματα κειμένου ή οι ραδιοφωνικές εκπομπές ανακοινώνουν επίσημες προειδοποιήσεις για πλημμύρες και οδηγίες εκκένωση</a:t>
              </a:r>
              <a:r>
                <a:rPr b="1" lang="en-US" sz="2835">
                  <a:solidFill>
                    <a:srgbClr val="FFFFFF"/>
                  </a:solidFill>
                  <a:latin typeface="Calibri"/>
                  <a:ea typeface="Calibri"/>
                  <a:cs typeface="Calibri"/>
                  <a:sym typeface="Calibri"/>
                </a:rPr>
                <a:t>ς.</a:t>
              </a: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descr="Μπλε κείμενο σε μαύρο φόντο  Η περιγραφή δημιουργήθηκε αυτόματα" id="290" name="Google Shape;290;p11"/>
          <p:cNvSpPr/>
          <p:nvPr/>
        </p:nvSpPr>
        <p:spPr>
          <a:xfrm>
            <a:off x="13742960" y="9309022"/>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291" name="Google Shape;291;p11"/>
          <p:cNvSpPr/>
          <p:nvPr/>
        </p:nvSpPr>
        <p:spPr>
          <a:xfrm>
            <a:off x="940014" y="9253369"/>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92" name="Google Shape;292;p11"/>
          <p:cNvGrpSpPr/>
          <p:nvPr/>
        </p:nvGrpSpPr>
        <p:grpSpPr>
          <a:xfrm>
            <a:off x="169100" y="253441"/>
            <a:ext cx="15223300" cy="1545691"/>
            <a:chOff x="-1619101" y="-286475"/>
            <a:chExt cx="22650301" cy="2060922"/>
          </a:xfrm>
        </p:grpSpPr>
        <p:sp>
          <p:nvSpPr>
            <p:cNvPr id="293" name="Google Shape;293;p11"/>
            <p:cNvSpPr/>
            <p:nvPr/>
          </p:nvSpPr>
          <p:spPr>
            <a:xfrm>
              <a:off x="0" y="0"/>
              <a:ext cx="21031200" cy="1774447"/>
            </a:xfrm>
            <a:custGeom>
              <a:rect b="b" l="l" r="r" t="t"/>
              <a:pathLst>
                <a:path extrusionOk="0" h="1774447" w="21031200">
                  <a:moveTo>
                    <a:pt x="0" y="0"/>
                  </a:moveTo>
                  <a:lnTo>
                    <a:pt x="21031200" y="0"/>
                  </a:lnTo>
                  <a:lnTo>
                    <a:pt x="21031200" y="1774447"/>
                  </a:lnTo>
                  <a:lnTo>
                    <a:pt x="0" y="17744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4" name="Google Shape;294;p11"/>
            <p:cNvSpPr txBox="1"/>
            <p:nvPr/>
          </p:nvSpPr>
          <p:spPr>
            <a:xfrm>
              <a:off x="-1619101" y="-286475"/>
              <a:ext cx="21031200" cy="1841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Δυνατή βροχή</a:t>
              </a:r>
              <a:endParaRPr/>
            </a:p>
          </p:txBody>
        </p:sp>
      </p:grpSp>
      <p:grpSp>
        <p:nvGrpSpPr>
          <p:cNvPr id="295" name="Google Shape;295;p11"/>
          <p:cNvGrpSpPr/>
          <p:nvPr/>
        </p:nvGrpSpPr>
        <p:grpSpPr>
          <a:xfrm>
            <a:off x="169104" y="1539255"/>
            <a:ext cx="17754650" cy="1021669"/>
            <a:chOff x="-1532886" y="0"/>
            <a:chExt cx="25510486" cy="1362225"/>
          </a:xfrm>
        </p:grpSpPr>
        <p:sp>
          <p:nvSpPr>
            <p:cNvPr id="296" name="Google Shape;296;p11"/>
            <p:cNvSpPr/>
            <p:nvPr/>
          </p:nvSpPr>
          <p:spPr>
            <a:xfrm>
              <a:off x="0" y="0"/>
              <a:ext cx="23977600" cy="1298284"/>
            </a:xfrm>
            <a:custGeom>
              <a:rect b="b" l="l" r="r" t="t"/>
              <a:pathLst>
                <a:path extrusionOk="0" h="1298284" w="23977600">
                  <a:moveTo>
                    <a:pt x="0" y="0"/>
                  </a:moveTo>
                  <a:lnTo>
                    <a:pt x="23977600" y="0"/>
                  </a:lnTo>
                  <a:lnTo>
                    <a:pt x="23977600" y="1298284"/>
                  </a:lnTo>
                  <a:lnTo>
                    <a:pt x="0" y="1298284"/>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7" name="Google Shape;297;p11"/>
            <p:cNvSpPr txBox="1"/>
            <p:nvPr/>
          </p:nvSpPr>
          <p:spPr>
            <a:xfrm>
              <a:off x="-1532886" y="35325"/>
              <a:ext cx="23977500" cy="1326900"/>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1" lang="en-US" sz="2700">
                  <a:solidFill>
                    <a:srgbClr val="139AD6"/>
                  </a:solidFill>
                  <a:latin typeface="Calibri"/>
                  <a:ea typeface="Calibri"/>
                  <a:cs typeface="Calibri"/>
                  <a:sym typeface="Calibri"/>
                </a:rPr>
                <a:t>Οι έντονες βροχοπτώσεις και οι ξαφνικές πλημμύρες μπορούν να εκδηλωθούν ξαφνικά μέσα σε λίγα λεπτά, αφήνοντας λίγο ή καθόλου χρόνο για προετοιμασία.</a:t>
              </a:r>
              <a:endParaRPr/>
            </a:p>
          </p:txBody>
        </p:sp>
      </p:grpSp>
      <p:grpSp>
        <p:nvGrpSpPr>
          <p:cNvPr id="298" name="Google Shape;298;p11"/>
          <p:cNvGrpSpPr/>
          <p:nvPr/>
        </p:nvGrpSpPr>
        <p:grpSpPr>
          <a:xfrm>
            <a:off x="169109" y="2693819"/>
            <a:ext cx="10786205" cy="769048"/>
            <a:chOff x="0" y="0"/>
            <a:chExt cx="14381607" cy="1025398"/>
          </a:xfrm>
        </p:grpSpPr>
        <p:sp>
          <p:nvSpPr>
            <p:cNvPr id="299" name="Google Shape;299;p11"/>
            <p:cNvSpPr/>
            <p:nvPr/>
          </p:nvSpPr>
          <p:spPr>
            <a:xfrm>
              <a:off x="25400" y="25400"/>
              <a:ext cx="14330807" cy="974598"/>
            </a:xfrm>
            <a:custGeom>
              <a:rect b="b" l="l" r="r" t="t"/>
              <a:pathLst>
                <a:path extrusionOk="0" h="974598" w="14330807">
                  <a:moveTo>
                    <a:pt x="0" y="162433"/>
                  </a:moveTo>
                  <a:cubicBezTo>
                    <a:pt x="0" y="72771"/>
                    <a:pt x="76200" y="0"/>
                    <a:pt x="170307" y="0"/>
                  </a:cubicBezTo>
                  <a:lnTo>
                    <a:pt x="14160500" y="0"/>
                  </a:lnTo>
                  <a:cubicBezTo>
                    <a:pt x="14254607" y="0"/>
                    <a:pt x="14330807" y="72771"/>
                    <a:pt x="14330807" y="162433"/>
                  </a:cubicBezTo>
                  <a:lnTo>
                    <a:pt x="14330807" y="812165"/>
                  </a:lnTo>
                  <a:cubicBezTo>
                    <a:pt x="14330807" y="901827"/>
                    <a:pt x="14254607" y="974598"/>
                    <a:pt x="14160500" y="974598"/>
                  </a:cubicBezTo>
                  <a:lnTo>
                    <a:pt x="170307" y="974598"/>
                  </a:lnTo>
                  <a:cubicBezTo>
                    <a:pt x="76200" y="974598"/>
                    <a:pt x="0" y="901827"/>
                    <a:pt x="0" y="812165"/>
                  </a:cubicBez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0" name="Google Shape;300;p11"/>
            <p:cNvSpPr/>
            <p:nvPr/>
          </p:nvSpPr>
          <p:spPr>
            <a:xfrm>
              <a:off x="0" y="0"/>
              <a:ext cx="14381607" cy="1025398"/>
            </a:xfrm>
            <a:custGeom>
              <a:rect b="b" l="l" r="r" t="t"/>
              <a:pathLst>
                <a:path extrusionOk="0" h="1025398" w="14381607">
                  <a:moveTo>
                    <a:pt x="0" y="187833"/>
                  </a:moveTo>
                  <a:cubicBezTo>
                    <a:pt x="0" y="82931"/>
                    <a:pt x="88773" y="0"/>
                    <a:pt x="195707" y="0"/>
                  </a:cubicBezTo>
                  <a:lnTo>
                    <a:pt x="14185900" y="0"/>
                  </a:lnTo>
                  <a:lnTo>
                    <a:pt x="14185900" y="25400"/>
                  </a:lnTo>
                  <a:lnTo>
                    <a:pt x="14185900" y="0"/>
                  </a:lnTo>
                  <a:cubicBezTo>
                    <a:pt x="14292835" y="0"/>
                    <a:pt x="14381607" y="82931"/>
                    <a:pt x="14381607" y="187833"/>
                  </a:cubicBezTo>
                  <a:lnTo>
                    <a:pt x="14356207" y="187833"/>
                  </a:lnTo>
                  <a:lnTo>
                    <a:pt x="14381607" y="187833"/>
                  </a:lnTo>
                  <a:lnTo>
                    <a:pt x="14381607" y="837565"/>
                  </a:lnTo>
                  <a:lnTo>
                    <a:pt x="14356207" y="837565"/>
                  </a:lnTo>
                  <a:lnTo>
                    <a:pt x="14381607" y="837565"/>
                  </a:lnTo>
                  <a:cubicBezTo>
                    <a:pt x="14381607" y="942467"/>
                    <a:pt x="14292835" y="1025398"/>
                    <a:pt x="14185900" y="1025398"/>
                  </a:cubicBezTo>
                  <a:lnTo>
                    <a:pt x="14185900" y="999998"/>
                  </a:lnTo>
                  <a:lnTo>
                    <a:pt x="14185900" y="1025398"/>
                  </a:lnTo>
                  <a:lnTo>
                    <a:pt x="195707" y="1025398"/>
                  </a:lnTo>
                  <a:lnTo>
                    <a:pt x="195707" y="999998"/>
                  </a:lnTo>
                  <a:lnTo>
                    <a:pt x="195707" y="1025398"/>
                  </a:lnTo>
                  <a:cubicBezTo>
                    <a:pt x="88773" y="1025398"/>
                    <a:pt x="0" y="942467"/>
                    <a:pt x="0" y="837565"/>
                  </a:cubicBezTo>
                  <a:lnTo>
                    <a:pt x="0" y="187833"/>
                  </a:lnTo>
                  <a:lnTo>
                    <a:pt x="25400" y="187833"/>
                  </a:lnTo>
                  <a:lnTo>
                    <a:pt x="0" y="187833"/>
                  </a:lnTo>
                  <a:moveTo>
                    <a:pt x="50800" y="187833"/>
                  </a:moveTo>
                  <a:lnTo>
                    <a:pt x="50800" y="837565"/>
                  </a:lnTo>
                  <a:lnTo>
                    <a:pt x="25400" y="837565"/>
                  </a:lnTo>
                  <a:lnTo>
                    <a:pt x="50800" y="837565"/>
                  </a:lnTo>
                  <a:cubicBezTo>
                    <a:pt x="50800" y="912114"/>
                    <a:pt x="114554" y="974598"/>
                    <a:pt x="195707" y="974598"/>
                  </a:cubicBezTo>
                  <a:lnTo>
                    <a:pt x="14185900" y="974598"/>
                  </a:lnTo>
                  <a:cubicBezTo>
                    <a:pt x="14267053" y="974598"/>
                    <a:pt x="14330807" y="912114"/>
                    <a:pt x="14330807" y="837565"/>
                  </a:cubicBezTo>
                  <a:lnTo>
                    <a:pt x="14330807" y="187833"/>
                  </a:lnTo>
                  <a:cubicBezTo>
                    <a:pt x="14330807" y="113284"/>
                    <a:pt x="14267053" y="50800"/>
                    <a:pt x="14185900" y="50800"/>
                  </a:cubicBezTo>
                  <a:lnTo>
                    <a:pt x="195707" y="50800"/>
                  </a:lnTo>
                  <a:lnTo>
                    <a:pt x="195707" y="25400"/>
                  </a:lnTo>
                  <a:lnTo>
                    <a:pt x="195707" y="50800"/>
                  </a:lnTo>
                  <a:cubicBezTo>
                    <a:pt x="114554" y="50800"/>
                    <a:pt x="50800" y="113284"/>
                    <a:pt x="50800" y="187833"/>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01" name="Google Shape;301;p11"/>
          <p:cNvSpPr txBox="1"/>
          <p:nvPr/>
        </p:nvSpPr>
        <p:spPr>
          <a:xfrm>
            <a:off x="223850" y="3595750"/>
            <a:ext cx="11598600" cy="1602300"/>
          </a:xfrm>
          <a:prstGeom prst="rect">
            <a:avLst/>
          </a:prstGeom>
          <a:noFill/>
          <a:ln>
            <a:noFill/>
          </a:ln>
        </p:spPr>
        <p:txBody>
          <a:bodyPr anchorCtr="0" anchor="t" bIns="0" lIns="0" spcFirstLastPara="1" rIns="0" wrap="square" tIns="0">
            <a:spAutoFit/>
          </a:bodyPr>
          <a:lstStyle/>
          <a:p>
            <a:pPr indent="-92456" lvl="2" marL="263628" marR="0" rtl="0" algn="l">
              <a:lnSpc>
                <a:spcPct val="108035"/>
              </a:lnSpc>
              <a:spcBef>
                <a:spcPts val="0"/>
              </a:spcBef>
              <a:spcAft>
                <a:spcPts val="0"/>
              </a:spcAft>
              <a:buClr>
                <a:srgbClr val="000000"/>
              </a:buClr>
              <a:buSzPts val="1456"/>
              <a:buFont typeface="Arial"/>
              <a:buChar char="⚬"/>
            </a:pPr>
            <a:r>
              <a:rPr b="0" i="0" lang="en-US" sz="1756" u="none" cap="none" strike="noStrike">
                <a:solidFill>
                  <a:srgbClr val="000000"/>
                </a:solidFill>
                <a:latin typeface="Calibri"/>
                <a:ea typeface="Calibri"/>
                <a:cs typeface="Calibri"/>
                <a:sym typeface="Calibri"/>
              </a:rPr>
              <a:t>Τ</a:t>
            </a:r>
            <a:r>
              <a:rPr b="0" i="0" lang="en-US" sz="1956" u="none" cap="none" strike="noStrike">
                <a:solidFill>
                  <a:srgbClr val="000000"/>
                </a:solidFill>
                <a:latin typeface="Calibri"/>
                <a:ea typeface="Calibri"/>
                <a:cs typeface="Calibri"/>
                <a:sym typeface="Calibri"/>
              </a:rPr>
              <a:t>α μετεωρολογικά ραντάρ και τα δορυφορικά δεδομένα ανιχνεύουν συστήματα καταιγίδων ικανά να προκαλέσουν έντονες βροχοπτώσεις.</a:t>
            </a:r>
            <a:endParaRPr sz="1900"/>
          </a:p>
          <a:p>
            <a:pPr indent="-87876" lvl="2" marL="263628" marR="0" rtl="0" algn="l">
              <a:lnSpc>
                <a:spcPct val="108035"/>
              </a:lnSpc>
              <a:spcBef>
                <a:spcPts val="0"/>
              </a:spcBef>
              <a:spcAft>
                <a:spcPts val="0"/>
              </a:spcAft>
              <a:buNone/>
            </a:pPr>
            <a:r>
              <a:rPr b="0" i="0" lang="en-US" sz="1956" u="none" cap="none" strike="noStrike">
                <a:solidFill>
                  <a:srgbClr val="000000"/>
                </a:solidFill>
                <a:latin typeface="Calibri"/>
                <a:ea typeface="Calibri"/>
                <a:cs typeface="Calibri"/>
                <a:sym typeface="Calibri"/>
              </a:rPr>
              <a:t>Οι τοπικές αρχές εκδίδουν βραχυπρόθεσμες προειδοποιήσεις μέσω SMS, ραδιοφώνου ή τηλεόρασης.</a:t>
            </a:r>
            <a:endParaRPr sz="1900"/>
          </a:p>
          <a:p>
            <a:pPr indent="-87876" lvl="2" marL="263628" marR="0" rtl="0" algn="l">
              <a:lnSpc>
                <a:spcPct val="108035"/>
              </a:lnSpc>
              <a:spcBef>
                <a:spcPts val="0"/>
              </a:spcBef>
              <a:spcAft>
                <a:spcPts val="0"/>
              </a:spcAft>
              <a:buNone/>
            </a:pPr>
            <a:r>
              <a:rPr b="0" i="0" lang="en-US" sz="1956" u="none" cap="none" strike="noStrike">
                <a:solidFill>
                  <a:srgbClr val="000000"/>
                </a:solidFill>
                <a:latin typeface="Calibri"/>
                <a:ea typeface="Calibri"/>
                <a:cs typeface="Calibri"/>
                <a:sym typeface="Calibri"/>
              </a:rPr>
              <a:t>Τα αυτοματοποιημένα βροχόμετρα και οι αισθητήρες ξαφνικών πλημμυρών ενεργοποιούν συναγερμούς σε ζώνες υψηλού κινδύνου.</a:t>
            </a:r>
            <a:endParaRPr sz="1900"/>
          </a:p>
        </p:txBody>
      </p:sp>
      <p:grpSp>
        <p:nvGrpSpPr>
          <p:cNvPr id="302" name="Google Shape;302;p11"/>
          <p:cNvGrpSpPr/>
          <p:nvPr/>
        </p:nvGrpSpPr>
        <p:grpSpPr>
          <a:xfrm>
            <a:off x="169100" y="5253450"/>
            <a:ext cx="10786205" cy="673789"/>
            <a:chOff x="0" y="0"/>
            <a:chExt cx="14381607" cy="1025398"/>
          </a:xfrm>
        </p:grpSpPr>
        <p:sp>
          <p:nvSpPr>
            <p:cNvPr id="303" name="Google Shape;303;p11"/>
            <p:cNvSpPr/>
            <p:nvPr/>
          </p:nvSpPr>
          <p:spPr>
            <a:xfrm>
              <a:off x="25400" y="25400"/>
              <a:ext cx="14330807" cy="974598"/>
            </a:xfrm>
            <a:custGeom>
              <a:rect b="b" l="l" r="r" t="t"/>
              <a:pathLst>
                <a:path extrusionOk="0" h="974598" w="14330807">
                  <a:moveTo>
                    <a:pt x="0" y="162433"/>
                  </a:moveTo>
                  <a:cubicBezTo>
                    <a:pt x="0" y="72771"/>
                    <a:pt x="76200" y="0"/>
                    <a:pt x="170307" y="0"/>
                  </a:cubicBezTo>
                  <a:lnTo>
                    <a:pt x="14160500" y="0"/>
                  </a:lnTo>
                  <a:cubicBezTo>
                    <a:pt x="14254607" y="0"/>
                    <a:pt x="14330807" y="72771"/>
                    <a:pt x="14330807" y="162433"/>
                  </a:cubicBezTo>
                  <a:lnTo>
                    <a:pt x="14330807" y="812165"/>
                  </a:lnTo>
                  <a:cubicBezTo>
                    <a:pt x="14330807" y="901827"/>
                    <a:pt x="14254607" y="974598"/>
                    <a:pt x="14160500" y="974598"/>
                  </a:cubicBezTo>
                  <a:lnTo>
                    <a:pt x="170307" y="974598"/>
                  </a:lnTo>
                  <a:cubicBezTo>
                    <a:pt x="76200" y="974598"/>
                    <a:pt x="0" y="901827"/>
                    <a:pt x="0" y="812165"/>
                  </a:cubicBezTo>
                  <a:close/>
                </a:path>
              </a:pathLst>
            </a:custGeom>
            <a:solidFill>
              <a:srgbClr val="92D05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3100">
                  <a:solidFill>
                    <a:schemeClr val="lt1"/>
                  </a:solidFill>
                  <a:latin typeface="Calibri"/>
                  <a:ea typeface="Calibri"/>
                  <a:cs typeface="Calibri"/>
                  <a:sym typeface="Calibri"/>
                </a:rPr>
                <a:t>Τι να κάνετε</a:t>
              </a:r>
              <a:endParaRPr b="1" sz="3100">
                <a:solidFill>
                  <a:schemeClr val="lt1"/>
                </a:solidFill>
                <a:latin typeface="Calibri"/>
                <a:ea typeface="Calibri"/>
                <a:cs typeface="Calibri"/>
                <a:sym typeface="Calibri"/>
              </a:endParaRPr>
            </a:p>
          </p:txBody>
        </p:sp>
        <p:sp>
          <p:nvSpPr>
            <p:cNvPr id="304" name="Google Shape;304;p11"/>
            <p:cNvSpPr/>
            <p:nvPr/>
          </p:nvSpPr>
          <p:spPr>
            <a:xfrm>
              <a:off x="0" y="0"/>
              <a:ext cx="14381607" cy="1025398"/>
            </a:xfrm>
            <a:custGeom>
              <a:rect b="b" l="l" r="r" t="t"/>
              <a:pathLst>
                <a:path extrusionOk="0" h="1025398" w="14381607">
                  <a:moveTo>
                    <a:pt x="0" y="187833"/>
                  </a:moveTo>
                  <a:cubicBezTo>
                    <a:pt x="0" y="82931"/>
                    <a:pt x="88773" y="0"/>
                    <a:pt x="195707" y="0"/>
                  </a:cubicBezTo>
                  <a:lnTo>
                    <a:pt x="14185900" y="0"/>
                  </a:lnTo>
                  <a:lnTo>
                    <a:pt x="14185900" y="25400"/>
                  </a:lnTo>
                  <a:lnTo>
                    <a:pt x="14185900" y="0"/>
                  </a:lnTo>
                  <a:cubicBezTo>
                    <a:pt x="14292835" y="0"/>
                    <a:pt x="14381607" y="82931"/>
                    <a:pt x="14381607" y="187833"/>
                  </a:cubicBezTo>
                  <a:lnTo>
                    <a:pt x="14356207" y="187833"/>
                  </a:lnTo>
                  <a:lnTo>
                    <a:pt x="14381607" y="187833"/>
                  </a:lnTo>
                  <a:lnTo>
                    <a:pt x="14381607" y="837565"/>
                  </a:lnTo>
                  <a:lnTo>
                    <a:pt x="14356207" y="837565"/>
                  </a:lnTo>
                  <a:lnTo>
                    <a:pt x="14381607" y="837565"/>
                  </a:lnTo>
                  <a:cubicBezTo>
                    <a:pt x="14381607" y="942467"/>
                    <a:pt x="14292835" y="1025398"/>
                    <a:pt x="14185900" y="1025398"/>
                  </a:cubicBezTo>
                  <a:lnTo>
                    <a:pt x="14185900" y="999998"/>
                  </a:lnTo>
                  <a:lnTo>
                    <a:pt x="14185900" y="1025398"/>
                  </a:lnTo>
                  <a:lnTo>
                    <a:pt x="195707" y="1025398"/>
                  </a:lnTo>
                  <a:lnTo>
                    <a:pt x="195707" y="999998"/>
                  </a:lnTo>
                  <a:lnTo>
                    <a:pt x="195707" y="1025398"/>
                  </a:lnTo>
                  <a:cubicBezTo>
                    <a:pt x="88773" y="1025398"/>
                    <a:pt x="0" y="942467"/>
                    <a:pt x="0" y="837565"/>
                  </a:cubicBezTo>
                  <a:lnTo>
                    <a:pt x="0" y="187833"/>
                  </a:lnTo>
                  <a:lnTo>
                    <a:pt x="25400" y="187833"/>
                  </a:lnTo>
                  <a:lnTo>
                    <a:pt x="0" y="187833"/>
                  </a:lnTo>
                  <a:moveTo>
                    <a:pt x="50800" y="187833"/>
                  </a:moveTo>
                  <a:lnTo>
                    <a:pt x="50800" y="837565"/>
                  </a:lnTo>
                  <a:lnTo>
                    <a:pt x="25400" y="837565"/>
                  </a:lnTo>
                  <a:lnTo>
                    <a:pt x="50800" y="837565"/>
                  </a:lnTo>
                  <a:cubicBezTo>
                    <a:pt x="50800" y="912114"/>
                    <a:pt x="114554" y="974598"/>
                    <a:pt x="195707" y="974598"/>
                  </a:cubicBezTo>
                  <a:lnTo>
                    <a:pt x="14185900" y="974598"/>
                  </a:lnTo>
                  <a:cubicBezTo>
                    <a:pt x="14267053" y="974598"/>
                    <a:pt x="14330807" y="912114"/>
                    <a:pt x="14330807" y="837565"/>
                  </a:cubicBezTo>
                  <a:lnTo>
                    <a:pt x="14330807" y="187833"/>
                  </a:lnTo>
                  <a:cubicBezTo>
                    <a:pt x="14330807" y="113284"/>
                    <a:pt x="14267053" y="50800"/>
                    <a:pt x="14185900" y="50800"/>
                  </a:cubicBezTo>
                  <a:lnTo>
                    <a:pt x="195707" y="50800"/>
                  </a:lnTo>
                  <a:lnTo>
                    <a:pt x="195707" y="25400"/>
                  </a:lnTo>
                  <a:lnTo>
                    <a:pt x="195707" y="50800"/>
                  </a:lnTo>
                  <a:cubicBezTo>
                    <a:pt x="114554" y="50800"/>
                    <a:pt x="50800" y="113284"/>
                    <a:pt x="50800" y="187833"/>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05" name="Google Shape;305;p11"/>
          <p:cNvSpPr txBox="1"/>
          <p:nvPr/>
        </p:nvSpPr>
        <p:spPr>
          <a:xfrm>
            <a:off x="223850" y="2741425"/>
            <a:ext cx="11248500" cy="673800"/>
          </a:xfrm>
          <a:prstGeom prst="rect">
            <a:avLst/>
          </a:prstGeom>
          <a:noFill/>
          <a:ln>
            <a:noFill/>
          </a:ln>
        </p:spPr>
        <p:txBody>
          <a:bodyPr anchorCtr="0" anchor="ctr" bIns="0" lIns="0" spcFirstLastPara="1" rIns="0" wrap="square" tIns="0">
            <a:noAutofit/>
          </a:bodyPr>
          <a:lstStyle/>
          <a:p>
            <a:pPr indent="0" lvl="0" marL="0" marR="0" rtl="0" algn="l">
              <a:lnSpc>
                <a:spcPct val="108006"/>
              </a:lnSpc>
              <a:spcBef>
                <a:spcPts val="0"/>
              </a:spcBef>
              <a:spcAft>
                <a:spcPts val="0"/>
              </a:spcAft>
              <a:buNone/>
            </a:pPr>
            <a:r>
              <a:rPr b="1" lang="en-US" sz="3110">
                <a:solidFill>
                  <a:srgbClr val="FFFFFF"/>
                </a:solidFill>
                <a:latin typeface="Calibri"/>
                <a:ea typeface="Calibri"/>
                <a:cs typeface="Calibri"/>
                <a:sym typeface="Calibri"/>
              </a:rPr>
              <a:t>Συστήματα έγκαιρης προειδοποίησης για έντονες βροχοπτώσεις</a:t>
            </a:r>
            <a:endParaRPr/>
          </a:p>
        </p:txBody>
      </p:sp>
      <p:sp>
        <p:nvSpPr>
          <p:cNvPr id="306" name="Google Shape;306;p11"/>
          <p:cNvSpPr txBox="1"/>
          <p:nvPr/>
        </p:nvSpPr>
        <p:spPr>
          <a:xfrm>
            <a:off x="169100" y="6082825"/>
            <a:ext cx="11358000" cy="1272600"/>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 Μετακινηθείτε αμέσως σε υψηλότερο σημείο όταν λάβετε ειδοποιήσεις για ξαφνικές πλημμύρες.</a:t>
            </a:r>
            <a:endParaRPr/>
          </a:p>
          <a:p>
            <a:pPr indent="-117634"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 Αποφύγετε να περπατάτε ή να οδηγείτε μέσα σε κινούμενα νερά — ακόμη και τα ρηχά ρεύματα μπορούν να σας παρασύρουν.</a:t>
            </a:r>
            <a:endParaRPr/>
          </a:p>
          <a:p>
            <a:pPr indent="-117634"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Να έχετε έτοιμα εφόδια έκτακτης ανάγκης, όπως πόσιμο νερό, φακό και φορτισμένο τηλέφωνο.</a:t>
            </a:r>
            <a:endParaRPr/>
          </a:p>
        </p:txBody>
      </p:sp>
      <p:grpSp>
        <p:nvGrpSpPr>
          <p:cNvPr id="307" name="Google Shape;307;p11"/>
          <p:cNvGrpSpPr/>
          <p:nvPr/>
        </p:nvGrpSpPr>
        <p:grpSpPr>
          <a:xfrm>
            <a:off x="362538" y="7511000"/>
            <a:ext cx="10399340" cy="741465"/>
            <a:chOff x="0" y="0"/>
            <a:chExt cx="14381607" cy="1025398"/>
          </a:xfrm>
        </p:grpSpPr>
        <p:sp>
          <p:nvSpPr>
            <p:cNvPr id="308" name="Google Shape;308;p11"/>
            <p:cNvSpPr/>
            <p:nvPr/>
          </p:nvSpPr>
          <p:spPr>
            <a:xfrm>
              <a:off x="25400" y="25400"/>
              <a:ext cx="14330807" cy="974598"/>
            </a:xfrm>
            <a:custGeom>
              <a:rect b="b" l="l" r="r" t="t"/>
              <a:pathLst>
                <a:path extrusionOk="0" h="974598" w="14330807">
                  <a:moveTo>
                    <a:pt x="0" y="162433"/>
                  </a:moveTo>
                  <a:cubicBezTo>
                    <a:pt x="0" y="72771"/>
                    <a:pt x="76200" y="0"/>
                    <a:pt x="170307" y="0"/>
                  </a:cubicBezTo>
                  <a:lnTo>
                    <a:pt x="14160500" y="0"/>
                  </a:lnTo>
                  <a:cubicBezTo>
                    <a:pt x="14254607" y="0"/>
                    <a:pt x="14330807" y="72771"/>
                    <a:pt x="14330807" y="162433"/>
                  </a:cubicBezTo>
                  <a:lnTo>
                    <a:pt x="14330807" y="812165"/>
                  </a:lnTo>
                  <a:cubicBezTo>
                    <a:pt x="14330807" y="901827"/>
                    <a:pt x="14254607" y="974598"/>
                    <a:pt x="14160500" y="974598"/>
                  </a:cubicBezTo>
                  <a:lnTo>
                    <a:pt x="170307" y="974598"/>
                  </a:lnTo>
                  <a:cubicBezTo>
                    <a:pt x="76200" y="974598"/>
                    <a:pt x="0" y="901827"/>
                    <a:pt x="0" y="812165"/>
                  </a:cubicBezTo>
                  <a:close/>
                </a:path>
              </a:pathLst>
            </a:custGeom>
            <a:solidFill>
              <a:srgbClr val="ED2527"/>
            </a:solidFill>
            <a:ln cap="flat" cmpd="sng" w="12250">
              <a:solidFill>
                <a:srgbClr val="000000"/>
              </a:solidFill>
              <a:prstDash val="solid"/>
              <a:round/>
              <a:headEnd len="sm" w="sm" type="none"/>
              <a:tailEnd len="sm" w="sm" type="none"/>
            </a:ln>
          </p:spPr>
          <p:txBody>
            <a:bodyPr anchorCtr="0" anchor="t" bIns="44050" lIns="88150" spcFirstLastPara="1" rIns="88150" wrap="square" tIns="44050">
              <a:noAutofit/>
            </a:bodyPr>
            <a:lstStyle/>
            <a:p>
              <a:pPr indent="0" lvl="0" marL="0" marR="0" rtl="0" algn="l">
                <a:spcBef>
                  <a:spcPts val="0"/>
                </a:spcBef>
                <a:spcAft>
                  <a:spcPts val="0"/>
                </a:spcAft>
                <a:buNone/>
              </a:pPr>
              <a:r>
                <a:t/>
              </a:r>
              <a:endParaRPr sz="1736">
                <a:solidFill>
                  <a:schemeClr val="dk1"/>
                </a:solidFill>
                <a:latin typeface="Calibri"/>
                <a:ea typeface="Calibri"/>
                <a:cs typeface="Calibri"/>
                <a:sym typeface="Calibri"/>
              </a:endParaRPr>
            </a:p>
          </p:txBody>
        </p:sp>
        <p:sp>
          <p:nvSpPr>
            <p:cNvPr id="309" name="Google Shape;309;p11"/>
            <p:cNvSpPr/>
            <p:nvPr/>
          </p:nvSpPr>
          <p:spPr>
            <a:xfrm>
              <a:off x="0" y="0"/>
              <a:ext cx="14381607" cy="1025398"/>
            </a:xfrm>
            <a:custGeom>
              <a:rect b="b" l="l" r="r" t="t"/>
              <a:pathLst>
                <a:path extrusionOk="0" h="1025398" w="14381607">
                  <a:moveTo>
                    <a:pt x="0" y="187833"/>
                  </a:moveTo>
                  <a:cubicBezTo>
                    <a:pt x="0" y="82931"/>
                    <a:pt x="88773" y="0"/>
                    <a:pt x="195707" y="0"/>
                  </a:cubicBezTo>
                  <a:lnTo>
                    <a:pt x="14185900" y="0"/>
                  </a:lnTo>
                  <a:lnTo>
                    <a:pt x="14185900" y="25400"/>
                  </a:lnTo>
                  <a:lnTo>
                    <a:pt x="14185900" y="0"/>
                  </a:lnTo>
                  <a:cubicBezTo>
                    <a:pt x="14292835" y="0"/>
                    <a:pt x="14381607" y="82931"/>
                    <a:pt x="14381607" y="187833"/>
                  </a:cubicBezTo>
                  <a:lnTo>
                    <a:pt x="14356207" y="187833"/>
                  </a:lnTo>
                  <a:lnTo>
                    <a:pt x="14381607" y="187833"/>
                  </a:lnTo>
                  <a:lnTo>
                    <a:pt x="14381607" y="837565"/>
                  </a:lnTo>
                  <a:lnTo>
                    <a:pt x="14356207" y="837565"/>
                  </a:lnTo>
                  <a:lnTo>
                    <a:pt x="14381607" y="837565"/>
                  </a:lnTo>
                  <a:cubicBezTo>
                    <a:pt x="14381607" y="942467"/>
                    <a:pt x="14292835" y="1025398"/>
                    <a:pt x="14185900" y="1025398"/>
                  </a:cubicBezTo>
                  <a:lnTo>
                    <a:pt x="14185900" y="999998"/>
                  </a:lnTo>
                  <a:lnTo>
                    <a:pt x="14185900" y="1025398"/>
                  </a:lnTo>
                  <a:lnTo>
                    <a:pt x="195707" y="1025398"/>
                  </a:lnTo>
                  <a:lnTo>
                    <a:pt x="195707" y="999998"/>
                  </a:lnTo>
                  <a:lnTo>
                    <a:pt x="195707" y="1025398"/>
                  </a:lnTo>
                  <a:cubicBezTo>
                    <a:pt x="88773" y="1025398"/>
                    <a:pt x="0" y="942467"/>
                    <a:pt x="0" y="837565"/>
                  </a:cubicBezTo>
                  <a:lnTo>
                    <a:pt x="0" y="187833"/>
                  </a:lnTo>
                  <a:lnTo>
                    <a:pt x="25400" y="187833"/>
                  </a:lnTo>
                  <a:lnTo>
                    <a:pt x="0" y="187833"/>
                  </a:lnTo>
                  <a:moveTo>
                    <a:pt x="50800" y="187833"/>
                  </a:moveTo>
                  <a:lnTo>
                    <a:pt x="50800" y="837565"/>
                  </a:lnTo>
                  <a:lnTo>
                    <a:pt x="25400" y="837565"/>
                  </a:lnTo>
                  <a:lnTo>
                    <a:pt x="50800" y="837565"/>
                  </a:lnTo>
                  <a:cubicBezTo>
                    <a:pt x="50800" y="912114"/>
                    <a:pt x="114554" y="974598"/>
                    <a:pt x="195707" y="974598"/>
                  </a:cubicBezTo>
                  <a:lnTo>
                    <a:pt x="14185900" y="974598"/>
                  </a:lnTo>
                  <a:cubicBezTo>
                    <a:pt x="14267053" y="974598"/>
                    <a:pt x="14330807" y="912114"/>
                    <a:pt x="14330807" y="837565"/>
                  </a:cubicBezTo>
                  <a:lnTo>
                    <a:pt x="14330807" y="187833"/>
                  </a:lnTo>
                  <a:cubicBezTo>
                    <a:pt x="14330807" y="113284"/>
                    <a:pt x="14267053" y="50800"/>
                    <a:pt x="14185900" y="50800"/>
                  </a:cubicBezTo>
                  <a:lnTo>
                    <a:pt x="195707" y="50800"/>
                  </a:lnTo>
                  <a:lnTo>
                    <a:pt x="195707" y="25400"/>
                  </a:lnTo>
                  <a:lnTo>
                    <a:pt x="195707" y="50800"/>
                  </a:lnTo>
                  <a:cubicBezTo>
                    <a:pt x="114554" y="50800"/>
                    <a:pt x="50800" y="113284"/>
                    <a:pt x="50800" y="187833"/>
                  </a:cubicBezTo>
                  <a:close/>
                </a:path>
              </a:pathLst>
            </a:custGeom>
            <a:solidFill>
              <a:srgbClr val="FFFFFF"/>
            </a:solidFill>
            <a:ln cap="flat" cmpd="sng" w="12250">
              <a:solidFill>
                <a:srgbClr val="000000"/>
              </a:solidFill>
              <a:prstDash val="solid"/>
              <a:round/>
              <a:headEnd len="sm" w="sm" type="none"/>
              <a:tailEnd len="sm" w="sm" type="none"/>
            </a:ln>
          </p:spPr>
          <p:txBody>
            <a:bodyPr anchorCtr="0" anchor="t" bIns="44050" lIns="88150" spcFirstLastPara="1" rIns="88150" wrap="square" tIns="44050">
              <a:noAutofit/>
            </a:bodyPr>
            <a:lstStyle/>
            <a:p>
              <a:pPr indent="0" lvl="0" marL="0" marR="0" rtl="0" algn="l">
                <a:spcBef>
                  <a:spcPts val="0"/>
                </a:spcBef>
                <a:spcAft>
                  <a:spcPts val="0"/>
                </a:spcAft>
                <a:buNone/>
              </a:pPr>
              <a:r>
                <a:t/>
              </a:r>
              <a:endParaRPr sz="1736">
                <a:solidFill>
                  <a:schemeClr val="dk1"/>
                </a:solidFill>
                <a:latin typeface="Calibri"/>
                <a:ea typeface="Calibri"/>
                <a:cs typeface="Calibri"/>
                <a:sym typeface="Calibri"/>
              </a:endParaRPr>
            </a:p>
          </p:txBody>
        </p:sp>
      </p:grpSp>
      <p:grpSp>
        <p:nvGrpSpPr>
          <p:cNvPr id="310" name="Google Shape;310;p11"/>
          <p:cNvGrpSpPr/>
          <p:nvPr/>
        </p:nvGrpSpPr>
        <p:grpSpPr>
          <a:xfrm>
            <a:off x="403173" y="7511000"/>
            <a:ext cx="10358437" cy="673875"/>
            <a:chOff x="71050" y="347433"/>
            <a:chExt cx="14519817" cy="898500"/>
          </a:xfrm>
        </p:grpSpPr>
        <p:sp>
          <p:nvSpPr>
            <p:cNvPr id="311" name="Google Shape;311;p11"/>
            <p:cNvSpPr/>
            <p:nvPr/>
          </p:nvSpPr>
          <p:spPr>
            <a:xfrm>
              <a:off x="71050" y="356967"/>
              <a:ext cx="14235664" cy="879454"/>
            </a:xfrm>
            <a:custGeom>
              <a:rect b="b" l="l" r="r" t="t"/>
              <a:pathLst>
                <a:path extrusionOk="0" h="879454" w="14235664">
                  <a:moveTo>
                    <a:pt x="0" y="0"/>
                  </a:moveTo>
                  <a:lnTo>
                    <a:pt x="14235664" y="0"/>
                  </a:lnTo>
                  <a:lnTo>
                    <a:pt x="14235664" y="879454"/>
                  </a:lnTo>
                  <a:lnTo>
                    <a:pt x="0" y="879454"/>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2" name="Google Shape;312;p11"/>
            <p:cNvSpPr txBox="1"/>
            <p:nvPr/>
          </p:nvSpPr>
          <p:spPr>
            <a:xfrm>
              <a:off x="355267" y="347433"/>
              <a:ext cx="14235600" cy="898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550">
                  <a:solidFill>
                    <a:srgbClr val="FFFFFF"/>
                  </a:solidFill>
                  <a:latin typeface="Calibri"/>
                  <a:ea typeface="Calibri"/>
                  <a:cs typeface="Calibri"/>
                  <a:sym typeface="Calibri"/>
                </a:rPr>
                <a:t>Τι δεν πρέπει να κάνετε</a:t>
              </a:r>
              <a:endParaRPr/>
            </a:p>
          </p:txBody>
        </p:sp>
      </p:grpSp>
      <p:sp>
        <p:nvSpPr>
          <p:cNvPr id="313" name="Google Shape;313;p11"/>
          <p:cNvSpPr txBox="1"/>
          <p:nvPr/>
        </p:nvSpPr>
        <p:spPr>
          <a:xfrm>
            <a:off x="403175" y="8340450"/>
            <a:ext cx="15030000" cy="912900"/>
          </a:xfrm>
          <a:prstGeom prst="rect">
            <a:avLst/>
          </a:prstGeom>
          <a:noFill/>
          <a:ln>
            <a:noFill/>
          </a:ln>
        </p:spPr>
        <p:txBody>
          <a:bodyPr anchorCtr="0" anchor="t" bIns="0" lIns="0" spcFirstLastPara="1" rIns="0" wrap="square" tIns="0">
            <a:spAutoFit/>
          </a:bodyPr>
          <a:lstStyle/>
          <a:p>
            <a:pPr indent="-119126" lvl="2" marL="339667" marR="0" rtl="0" algn="l">
              <a:lnSpc>
                <a:spcPct val="108049"/>
              </a:lnSpc>
              <a:spcBef>
                <a:spcPts val="0"/>
              </a:spcBef>
              <a:spcAft>
                <a:spcPts val="0"/>
              </a:spcAft>
              <a:buClr>
                <a:srgbClr val="000000"/>
              </a:buClr>
              <a:buSzPts val="1876"/>
              <a:buFont typeface="Arial"/>
              <a:buChar char="⚬"/>
            </a:pPr>
            <a:r>
              <a:rPr b="0" i="0" lang="en-US" sz="1876" u="none" cap="none" strike="noStrike">
                <a:solidFill>
                  <a:srgbClr val="000000"/>
                </a:solidFill>
                <a:latin typeface="Calibri"/>
                <a:ea typeface="Calibri"/>
                <a:cs typeface="Calibri"/>
                <a:sym typeface="Calibri"/>
              </a:rPr>
              <a:t> Μην περιμένετε να ανέβει η στάθμη του νερού για να αναλάβετε δράση.</a:t>
            </a:r>
            <a:endParaRPr/>
          </a:p>
          <a:p>
            <a:pPr indent="-113222" lvl="2" marL="339667" marR="0" rtl="0" algn="l">
              <a:lnSpc>
                <a:spcPct val="108049"/>
              </a:lnSpc>
              <a:spcBef>
                <a:spcPts val="0"/>
              </a:spcBef>
              <a:spcAft>
                <a:spcPts val="0"/>
              </a:spcAft>
              <a:buNone/>
            </a:pPr>
            <a:r>
              <a:rPr b="0" i="0" lang="en-US" sz="1876" u="none" cap="none" strike="noStrike">
                <a:solidFill>
                  <a:srgbClr val="000000"/>
                </a:solidFill>
                <a:latin typeface="Calibri"/>
                <a:ea typeface="Calibri"/>
                <a:cs typeface="Calibri"/>
                <a:sym typeface="Calibri"/>
              </a:rPr>
              <a:t>Μην οδηγείτε σε πλημμυρισμένους δρόμους — τα οχήματα μπορεί να παρασυρθούν σε βάθος νερού μικρότερο από 30 cm.</a:t>
            </a:r>
            <a:endParaRPr/>
          </a:p>
          <a:p>
            <a:pPr indent="-113222" lvl="2" marL="339667" marR="0" rtl="0" algn="l">
              <a:lnSpc>
                <a:spcPct val="108049"/>
              </a:lnSpc>
              <a:spcBef>
                <a:spcPts val="0"/>
              </a:spcBef>
              <a:spcAft>
                <a:spcPts val="0"/>
              </a:spcAft>
              <a:buNone/>
            </a:pPr>
            <a:r>
              <a:rPr b="0" i="0" lang="en-US" sz="1876" u="none" cap="none" strike="noStrike">
                <a:solidFill>
                  <a:srgbClr val="000000"/>
                </a:solidFill>
                <a:latin typeface="Calibri"/>
                <a:ea typeface="Calibri"/>
                <a:cs typeface="Calibri"/>
                <a:sym typeface="Calibri"/>
              </a:rPr>
              <a:t> Μην επιχειρείτε να διασχίσετε γέφυρες ή υπόγειες διαβάσεις κατά τη διάρκεια έντονης βροχόπτωσης.</a:t>
            </a:r>
            <a:endParaRPr/>
          </a:p>
        </p:txBody>
      </p:sp>
      <p:sp>
        <p:nvSpPr>
          <p:cNvPr id="314" name="Google Shape;314;p11"/>
          <p:cNvSpPr txBox="1"/>
          <p:nvPr/>
        </p:nvSpPr>
        <p:spPr>
          <a:xfrm>
            <a:off x="12005843" y="7355415"/>
            <a:ext cx="4933436" cy="27622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650">
                <a:solidFill>
                  <a:srgbClr val="000000"/>
                </a:solidFill>
                <a:latin typeface="Calibri"/>
                <a:ea typeface="Calibri"/>
                <a:cs typeface="Calibri"/>
                <a:sym typeface="Calibri"/>
              </a:rPr>
              <a:t>Σχήμα 2: Έντονη βροχή από Canva (Ελεύθερο στοιχείο) </a:t>
            </a:r>
            <a:endParaRPr/>
          </a:p>
        </p:txBody>
      </p:sp>
      <p:sp>
        <p:nvSpPr>
          <p:cNvPr id="315" name="Google Shape;315;p11"/>
          <p:cNvSpPr/>
          <p:nvPr/>
        </p:nvSpPr>
        <p:spPr>
          <a:xfrm>
            <a:off x="11822454" y="2433764"/>
            <a:ext cx="6160646" cy="4708217"/>
          </a:xfrm>
          <a:custGeom>
            <a:rect b="b" l="l" r="r" t="t"/>
            <a:pathLst>
              <a:path extrusionOk="0" h="4708217" w="6160646">
                <a:moveTo>
                  <a:pt x="0" y="0"/>
                </a:moveTo>
                <a:lnTo>
                  <a:pt x="6160646" y="0"/>
                </a:lnTo>
                <a:lnTo>
                  <a:pt x="6160646" y="4708217"/>
                </a:lnTo>
                <a:lnTo>
                  <a:pt x="0" y="4708217"/>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descr="Μπλε κείμενο σε μαύρο φόντο  Η περιγραφή δημιουργήθηκε αυτόματα" id="324" name="Google Shape;324;p12"/>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325" name="Google Shape;325;p12"/>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326" name="Google Shape;326;p12"/>
          <p:cNvGrpSpPr/>
          <p:nvPr/>
        </p:nvGrpSpPr>
        <p:grpSpPr>
          <a:xfrm>
            <a:off x="540201" y="701383"/>
            <a:ext cx="17207598" cy="1278732"/>
            <a:chOff x="0" y="-57150"/>
            <a:chExt cx="22943464" cy="1704977"/>
          </a:xfrm>
        </p:grpSpPr>
        <p:sp>
          <p:nvSpPr>
            <p:cNvPr id="327" name="Google Shape;327;p12"/>
            <p:cNvSpPr/>
            <p:nvPr/>
          </p:nvSpPr>
          <p:spPr>
            <a:xfrm>
              <a:off x="0" y="0"/>
              <a:ext cx="22943460" cy="1647827"/>
            </a:xfrm>
            <a:custGeom>
              <a:rect b="b" l="l" r="r" t="t"/>
              <a:pathLst>
                <a:path extrusionOk="0" h="1647827" w="22943460">
                  <a:moveTo>
                    <a:pt x="0" y="0"/>
                  </a:moveTo>
                  <a:lnTo>
                    <a:pt x="22943460" y="0"/>
                  </a:lnTo>
                  <a:lnTo>
                    <a:pt x="22943460" y="1647827"/>
                  </a:lnTo>
                  <a:lnTo>
                    <a:pt x="0" y="16478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8" name="Google Shape;328;p12"/>
            <p:cNvSpPr txBox="1"/>
            <p:nvPr/>
          </p:nvSpPr>
          <p:spPr>
            <a:xfrm>
              <a:off x="0" y="-57150"/>
              <a:ext cx="22943464" cy="1704976"/>
            </a:xfrm>
            <a:prstGeom prst="rect">
              <a:avLst/>
            </a:prstGeom>
            <a:noFill/>
            <a:ln>
              <a:noFill/>
            </a:ln>
          </p:spPr>
          <p:txBody>
            <a:bodyPr anchorCtr="0" anchor="ctr" bIns="0" lIns="0" spcFirstLastPara="1" rIns="0" wrap="square" tIns="0">
              <a:noAutofit/>
            </a:bodyPr>
            <a:lstStyle/>
            <a:p>
              <a:pPr indent="0" lvl="0" marL="0" marR="0" rtl="0" algn="l">
                <a:lnSpc>
                  <a:spcPct val="108009"/>
                </a:lnSpc>
                <a:spcBef>
                  <a:spcPts val="0"/>
                </a:spcBef>
                <a:spcAft>
                  <a:spcPts val="0"/>
                </a:spcAft>
                <a:buNone/>
              </a:pPr>
              <a:r>
                <a:rPr b="1" lang="en-US" sz="5531">
                  <a:solidFill>
                    <a:srgbClr val="FF0000"/>
                  </a:solidFill>
                  <a:latin typeface="Calibri"/>
                  <a:ea typeface="Calibri"/>
                  <a:cs typeface="Calibri"/>
                  <a:sym typeface="Calibri"/>
                </a:rPr>
                <a:t>Έντονη βροχή - Πώς να αναγνωρίζετε τις προειδοποιήσεις;</a:t>
              </a:r>
              <a:endParaRPr/>
            </a:p>
          </p:txBody>
        </p:sp>
      </p:grpSp>
      <p:grpSp>
        <p:nvGrpSpPr>
          <p:cNvPr id="329" name="Google Shape;329;p12"/>
          <p:cNvGrpSpPr/>
          <p:nvPr/>
        </p:nvGrpSpPr>
        <p:grpSpPr>
          <a:xfrm>
            <a:off x="1863433" y="2174338"/>
            <a:ext cx="4629245" cy="2792825"/>
            <a:chOff x="0" y="0"/>
            <a:chExt cx="6172327" cy="3723767"/>
          </a:xfrm>
        </p:grpSpPr>
        <p:sp>
          <p:nvSpPr>
            <p:cNvPr id="330" name="Google Shape;330;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1" name="Google Shape;331;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32" name="Google Shape;332;p12"/>
          <p:cNvGrpSpPr/>
          <p:nvPr/>
        </p:nvGrpSpPr>
        <p:grpSpPr>
          <a:xfrm>
            <a:off x="1882483" y="2179100"/>
            <a:ext cx="4591175" cy="2768992"/>
            <a:chOff x="0" y="-19050"/>
            <a:chExt cx="6121566" cy="3691988"/>
          </a:xfrm>
        </p:grpSpPr>
        <p:sp>
          <p:nvSpPr>
            <p:cNvPr id="333" name="Google Shape;333;p12"/>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4" name="Google Shape;334;p12"/>
            <p:cNvSpPr txBox="1"/>
            <p:nvPr/>
          </p:nvSpPr>
          <p:spPr>
            <a:xfrm>
              <a:off x="0" y="-19050"/>
              <a:ext cx="6121565"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2450">
                  <a:solidFill>
                    <a:srgbClr val="FFFFFF"/>
                  </a:solidFill>
                  <a:latin typeface="Calibri"/>
                  <a:ea typeface="Calibri"/>
                  <a:cs typeface="Calibri"/>
                  <a:sym typeface="Calibri"/>
                </a:rPr>
                <a:t>Οι μετεωρολογικές υπηρεσίες προειδοποιούν για έντονες βροχοπτώσεις ή καταιγίδες, καθώς εκδίδονται προειδοποιήσεις για έντονα καιρικά φαινόμενα.</a:t>
              </a:r>
              <a:endParaRPr sz="1000"/>
            </a:p>
          </p:txBody>
        </p:sp>
      </p:grpSp>
      <p:grpSp>
        <p:nvGrpSpPr>
          <p:cNvPr id="335" name="Google Shape;335;p12"/>
          <p:cNvGrpSpPr/>
          <p:nvPr/>
        </p:nvGrpSpPr>
        <p:grpSpPr>
          <a:xfrm>
            <a:off x="6913721" y="2174338"/>
            <a:ext cx="4629245" cy="2792825"/>
            <a:chOff x="0" y="0"/>
            <a:chExt cx="6172327" cy="3723767"/>
          </a:xfrm>
        </p:grpSpPr>
        <p:sp>
          <p:nvSpPr>
            <p:cNvPr id="336" name="Google Shape;336;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7" name="Google Shape;337;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38" name="Google Shape;338;p12"/>
          <p:cNvGrpSpPr/>
          <p:nvPr/>
        </p:nvGrpSpPr>
        <p:grpSpPr>
          <a:xfrm>
            <a:off x="6932771" y="2179100"/>
            <a:ext cx="4591175" cy="2768992"/>
            <a:chOff x="0" y="-19050"/>
            <a:chExt cx="6121566" cy="3691988"/>
          </a:xfrm>
        </p:grpSpPr>
        <p:sp>
          <p:nvSpPr>
            <p:cNvPr id="339" name="Google Shape;339;p12"/>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0" name="Google Shape;340;p12"/>
            <p:cNvSpPr txBox="1"/>
            <p:nvPr/>
          </p:nvSpPr>
          <p:spPr>
            <a:xfrm>
              <a:off x="0" y="-19050"/>
              <a:ext cx="6121565"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2450">
                  <a:solidFill>
                    <a:srgbClr val="FFFFFF"/>
                  </a:solidFill>
                  <a:latin typeface="Calibri"/>
                  <a:ea typeface="Calibri"/>
                  <a:cs typeface="Calibri"/>
                  <a:sym typeface="Calibri"/>
                </a:rPr>
                <a:t>Η ταχεία συσσώρευση νερού σε δρόμους, αποχετεύσεις ή υπόγειες διαβάσεις υποδηλώνει πιθανές ξαφνικές πλημμύρες.</a:t>
              </a:r>
              <a:endParaRPr sz="1000"/>
            </a:p>
          </p:txBody>
        </p:sp>
      </p:grpSp>
      <p:grpSp>
        <p:nvGrpSpPr>
          <p:cNvPr id="341" name="Google Shape;341;p12"/>
          <p:cNvGrpSpPr/>
          <p:nvPr/>
        </p:nvGrpSpPr>
        <p:grpSpPr>
          <a:xfrm>
            <a:off x="11964019" y="2174338"/>
            <a:ext cx="4629245" cy="2792825"/>
            <a:chOff x="0" y="0"/>
            <a:chExt cx="6172327" cy="3723767"/>
          </a:xfrm>
        </p:grpSpPr>
        <p:sp>
          <p:nvSpPr>
            <p:cNvPr id="342" name="Google Shape;342;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3" name="Google Shape;343;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44" name="Google Shape;344;p12"/>
          <p:cNvGrpSpPr/>
          <p:nvPr/>
        </p:nvGrpSpPr>
        <p:grpSpPr>
          <a:xfrm>
            <a:off x="11983069" y="2179100"/>
            <a:ext cx="4591175" cy="2768992"/>
            <a:chOff x="0" y="-19050"/>
            <a:chExt cx="6121566" cy="3691988"/>
          </a:xfrm>
        </p:grpSpPr>
        <p:sp>
          <p:nvSpPr>
            <p:cNvPr id="345" name="Google Shape;345;p12"/>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6" name="Google Shape;346;p12"/>
            <p:cNvSpPr txBox="1"/>
            <p:nvPr/>
          </p:nvSpPr>
          <p:spPr>
            <a:xfrm>
              <a:off x="0" y="-19050"/>
              <a:ext cx="6121565"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2450">
                  <a:solidFill>
                    <a:srgbClr val="FFFFFF"/>
                  </a:solidFill>
                  <a:latin typeface="Calibri"/>
                  <a:ea typeface="Calibri"/>
                  <a:cs typeface="Calibri"/>
                  <a:sym typeface="Calibri"/>
                </a:rPr>
                <a:t>Συνεχείς αστραπές και έντονες βροντές συχνά συνοδεύουν τις καταιγίδες που προκαλούν ξαφνικές πλημμύρες.</a:t>
              </a:r>
              <a:endParaRPr sz="1000"/>
            </a:p>
          </p:txBody>
        </p:sp>
      </p:grpSp>
      <p:grpSp>
        <p:nvGrpSpPr>
          <p:cNvPr id="347" name="Google Shape;347;p12"/>
          <p:cNvGrpSpPr/>
          <p:nvPr/>
        </p:nvGrpSpPr>
        <p:grpSpPr>
          <a:xfrm>
            <a:off x="4388577" y="5388159"/>
            <a:ext cx="4629245" cy="2792825"/>
            <a:chOff x="0" y="0"/>
            <a:chExt cx="6172327" cy="3723767"/>
          </a:xfrm>
        </p:grpSpPr>
        <p:sp>
          <p:nvSpPr>
            <p:cNvPr id="348" name="Google Shape;348;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9" name="Google Shape;349;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50" name="Google Shape;350;p12"/>
          <p:cNvGrpSpPr/>
          <p:nvPr/>
        </p:nvGrpSpPr>
        <p:grpSpPr>
          <a:xfrm>
            <a:off x="4407627" y="5392921"/>
            <a:ext cx="4591175" cy="2768992"/>
            <a:chOff x="0" y="-19050"/>
            <a:chExt cx="6121566" cy="3691988"/>
          </a:xfrm>
        </p:grpSpPr>
        <p:sp>
          <p:nvSpPr>
            <p:cNvPr id="351" name="Google Shape;351;p12"/>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2" name="Google Shape;352;p12"/>
            <p:cNvSpPr txBox="1"/>
            <p:nvPr/>
          </p:nvSpPr>
          <p:spPr>
            <a:xfrm>
              <a:off x="0" y="-19050"/>
              <a:ext cx="6121565"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2450">
                  <a:solidFill>
                    <a:srgbClr val="FFFFFF"/>
                  </a:solidFill>
                  <a:latin typeface="Calibri"/>
                  <a:ea typeface="Calibri"/>
                  <a:cs typeface="Calibri"/>
                  <a:sym typeface="Calibri"/>
                </a:rPr>
                <a:t>Η ασυνήθιστη κίνηση ή διάβρωση του νερού κοντά σε πλαγιές, πλαγιές λόφων ή κανάλια αποστράγγισης σηματοδοτεί αυξανόμενο κίνδυνο.</a:t>
              </a:r>
              <a:endParaRPr sz="1000"/>
            </a:p>
          </p:txBody>
        </p:sp>
      </p:grpSp>
      <p:grpSp>
        <p:nvGrpSpPr>
          <p:cNvPr id="353" name="Google Shape;353;p12"/>
          <p:cNvGrpSpPr/>
          <p:nvPr/>
        </p:nvGrpSpPr>
        <p:grpSpPr>
          <a:xfrm>
            <a:off x="9438865" y="5388159"/>
            <a:ext cx="4629245" cy="2792825"/>
            <a:chOff x="0" y="0"/>
            <a:chExt cx="6172327" cy="3723767"/>
          </a:xfrm>
        </p:grpSpPr>
        <p:sp>
          <p:nvSpPr>
            <p:cNvPr id="354" name="Google Shape;354;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5" name="Google Shape;355;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56" name="Google Shape;356;p12"/>
          <p:cNvGrpSpPr/>
          <p:nvPr/>
        </p:nvGrpSpPr>
        <p:grpSpPr>
          <a:xfrm>
            <a:off x="9457915" y="5392922"/>
            <a:ext cx="4591174" cy="2839154"/>
            <a:chOff x="0" y="-19050"/>
            <a:chExt cx="6121566" cy="3785539"/>
          </a:xfrm>
        </p:grpSpPr>
        <p:sp>
          <p:nvSpPr>
            <p:cNvPr id="357" name="Google Shape;357;p12"/>
            <p:cNvSpPr/>
            <p:nvPr/>
          </p:nvSpPr>
          <p:spPr>
            <a:xfrm>
              <a:off x="0" y="0"/>
              <a:ext cx="6121566" cy="3766489"/>
            </a:xfrm>
            <a:custGeom>
              <a:rect b="b" l="l" r="r" t="t"/>
              <a:pathLst>
                <a:path extrusionOk="0" h="3766489" w="6121566">
                  <a:moveTo>
                    <a:pt x="0" y="0"/>
                  </a:moveTo>
                  <a:lnTo>
                    <a:pt x="6121566" y="0"/>
                  </a:lnTo>
                  <a:lnTo>
                    <a:pt x="6121566" y="3766489"/>
                  </a:lnTo>
                  <a:lnTo>
                    <a:pt x="0" y="3766489"/>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8" name="Google Shape;358;p12"/>
            <p:cNvSpPr txBox="1"/>
            <p:nvPr/>
          </p:nvSpPr>
          <p:spPr>
            <a:xfrm>
              <a:off x="0" y="-19050"/>
              <a:ext cx="6121500" cy="3785400"/>
            </a:xfrm>
            <a:prstGeom prst="rect">
              <a:avLst/>
            </a:prstGeom>
            <a:noFill/>
            <a:ln>
              <a:noFill/>
            </a:ln>
          </p:spPr>
          <p:txBody>
            <a:bodyPr anchorCtr="0" anchor="ctr" bIns="0" lIns="0" spcFirstLastPara="1" rIns="0" wrap="square" tIns="0">
              <a:noAutofit/>
            </a:bodyPr>
            <a:lstStyle/>
            <a:p>
              <a:pPr indent="0" lvl="0" marL="0" marR="0" rtl="0" algn="ctr">
                <a:lnSpc>
                  <a:spcPct val="107972"/>
                </a:lnSpc>
                <a:spcBef>
                  <a:spcPts val="0"/>
                </a:spcBef>
                <a:spcAft>
                  <a:spcPts val="0"/>
                </a:spcAft>
                <a:buNone/>
              </a:pPr>
              <a:r>
                <a:rPr b="1" lang="en-US" sz="2246">
                  <a:solidFill>
                    <a:srgbClr val="FFFFFF"/>
                  </a:solidFill>
                  <a:latin typeface="Calibri"/>
                  <a:ea typeface="Calibri"/>
                  <a:cs typeface="Calibri"/>
                  <a:sym typeface="Calibri"/>
                </a:rPr>
                <a:t>Οι αυτοματοποιημένοι συναγερμοί, οι σειρήνες ή οι τοπικές ειδοποιήσεις έκτακτης ανάγκης δίνουν εντολή στους ανθρώπους που βρίσκονται σε ζώνες κινδύνου να εκκενώσουν ή να αναζητήσουν υψηλότερο έδαφος.</a:t>
              </a:r>
              <a:endParaRPr sz="1200"/>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descr="Μπλε κείμενο σε μαύρο φόντο  Η περιγραφή δημιουργήθηκε αυτόματα" id="367" name="Google Shape;367;p13"/>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368" name="Google Shape;368;p13"/>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369" name="Google Shape;369;p13"/>
          <p:cNvGrpSpPr/>
          <p:nvPr/>
        </p:nvGrpSpPr>
        <p:grpSpPr>
          <a:xfrm>
            <a:off x="847239" y="361626"/>
            <a:ext cx="15773400" cy="1380843"/>
            <a:chOff x="0" y="-66675"/>
            <a:chExt cx="21031200" cy="1841125"/>
          </a:xfrm>
        </p:grpSpPr>
        <p:sp>
          <p:nvSpPr>
            <p:cNvPr id="370" name="Google Shape;370;p13"/>
            <p:cNvSpPr/>
            <p:nvPr/>
          </p:nvSpPr>
          <p:spPr>
            <a:xfrm>
              <a:off x="0" y="0"/>
              <a:ext cx="21031200" cy="1774450"/>
            </a:xfrm>
            <a:custGeom>
              <a:rect b="b" l="l" r="r" t="t"/>
              <a:pathLst>
                <a:path extrusionOk="0" h="1774450" w="21031200">
                  <a:moveTo>
                    <a:pt x="0" y="0"/>
                  </a:moveTo>
                  <a:lnTo>
                    <a:pt x="21031200" y="0"/>
                  </a:lnTo>
                  <a:lnTo>
                    <a:pt x="21031200" y="1774450"/>
                  </a:lnTo>
                  <a:lnTo>
                    <a:pt x="0" y="1774450"/>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1" name="Google Shape;371;p13"/>
            <p:cNvSpPr txBox="1"/>
            <p:nvPr/>
          </p:nvSpPr>
          <p:spPr>
            <a:xfrm>
              <a:off x="121893" y="-66675"/>
              <a:ext cx="20909305"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Παύση και αναστοχασμός</a:t>
              </a:r>
              <a:endParaRPr/>
            </a:p>
          </p:txBody>
        </p:sp>
      </p:grpSp>
      <p:grpSp>
        <p:nvGrpSpPr>
          <p:cNvPr id="372" name="Google Shape;372;p13"/>
          <p:cNvGrpSpPr/>
          <p:nvPr/>
        </p:nvGrpSpPr>
        <p:grpSpPr>
          <a:xfrm>
            <a:off x="475107" y="1218526"/>
            <a:ext cx="14822925" cy="1264275"/>
            <a:chOff x="0" y="1159"/>
            <a:chExt cx="19763900" cy="1685700"/>
          </a:xfrm>
        </p:grpSpPr>
        <p:sp>
          <p:nvSpPr>
            <p:cNvPr id="373" name="Google Shape;373;p13"/>
            <p:cNvSpPr/>
            <p:nvPr/>
          </p:nvSpPr>
          <p:spPr>
            <a:xfrm>
              <a:off x="0" y="570893"/>
              <a:ext cx="19025177" cy="1076711"/>
            </a:xfrm>
            <a:custGeom>
              <a:rect b="b" l="l" r="r" t="t"/>
              <a:pathLst>
                <a:path extrusionOk="0" h="1647604" w="19025177">
                  <a:moveTo>
                    <a:pt x="0" y="0"/>
                  </a:moveTo>
                  <a:lnTo>
                    <a:pt x="19025177" y="0"/>
                  </a:lnTo>
                  <a:lnTo>
                    <a:pt x="19025177" y="1647604"/>
                  </a:lnTo>
                  <a:lnTo>
                    <a:pt x="0" y="1647604"/>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4" name="Google Shape;374;p13"/>
            <p:cNvSpPr txBox="1"/>
            <p:nvPr/>
          </p:nvSpPr>
          <p:spPr>
            <a:xfrm>
              <a:off x="738728" y="1159"/>
              <a:ext cx="19025172" cy="1685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4200">
                  <a:solidFill>
                    <a:srgbClr val="139AD6"/>
                  </a:solidFill>
                  <a:latin typeface="Calibri"/>
                  <a:ea typeface="Calibri"/>
                  <a:cs typeface="Calibri"/>
                  <a:sym typeface="Calibri"/>
                </a:rPr>
                <a:t>Δυνατή βροχή! </a:t>
              </a:r>
              <a:endParaRPr/>
            </a:p>
          </p:txBody>
        </p:sp>
      </p:grpSp>
      <p:sp>
        <p:nvSpPr>
          <p:cNvPr id="375" name="Google Shape;375;p13"/>
          <p:cNvSpPr txBox="1"/>
          <p:nvPr/>
        </p:nvSpPr>
        <p:spPr>
          <a:xfrm>
            <a:off x="938660" y="2278437"/>
            <a:ext cx="16108051" cy="24193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2700">
                <a:solidFill>
                  <a:srgbClr val="000000"/>
                </a:solidFill>
                <a:latin typeface="Calibri"/>
                <a:ea typeface="Calibri"/>
                <a:cs typeface="Calibri"/>
                <a:sym typeface="Calibri"/>
              </a:rPr>
              <a:t>Είναι νωρίς το απόγευμα και σκοτεινά σύννεφα αρχίζουν να μαζεύονται πάνω από μια μικρή πόλη. Μέσα σε λίγα λεπτά, αρχίζει να βρέχει δυνατά, η οποία γρήγορα μετατρέπεται σε καταρρακτώδη νεροποντή. </a:t>
            </a:r>
            <a:endParaRPr/>
          </a:p>
          <a:p>
            <a:pPr indent="0" lvl="0" marL="0" marR="0" rtl="0" algn="l">
              <a:lnSpc>
                <a:spcPct val="93333"/>
              </a:lnSpc>
              <a:spcBef>
                <a:spcPts val="0"/>
              </a:spcBef>
              <a:spcAft>
                <a:spcPts val="0"/>
              </a:spcAft>
              <a:buNone/>
            </a:pPr>
            <a:r>
              <a:t/>
            </a:r>
            <a:endParaRPr sz="2700">
              <a:solidFill>
                <a:srgbClr val="000000"/>
              </a:solidFill>
              <a:latin typeface="Calibri"/>
              <a:ea typeface="Calibri"/>
              <a:cs typeface="Calibri"/>
              <a:sym typeface="Calibri"/>
            </a:endParaRPr>
          </a:p>
          <a:p>
            <a:pPr indent="0" lvl="0" marL="0" marR="0" rtl="0" algn="l">
              <a:lnSpc>
                <a:spcPct val="120000"/>
              </a:lnSpc>
              <a:spcBef>
                <a:spcPts val="0"/>
              </a:spcBef>
              <a:spcAft>
                <a:spcPts val="0"/>
              </a:spcAft>
              <a:buNone/>
            </a:pPr>
            <a:r>
              <a:rPr lang="en-US" sz="2700">
                <a:solidFill>
                  <a:srgbClr val="000000"/>
                </a:solidFill>
                <a:latin typeface="Calibri"/>
                <a:ea typeface="Calibri"/>
                <a:cs typeface="Calibri"/>
                <a:sym typeface="Calibri"/>
              </a:rPr>
              <a:t>Συντονίζετε ένα υπαίθριο εργαστήριο για νέους σε ένα κοινοτικό κέντρο κοντά στην όχθη ενός ποταμού. Ξαφνικά, το νερό αρχίζει να λιμνάζει γύρω από το πάρκινγκ και η στάθμη του ποταμού αυξάνεται ανησυχητικά γρήγορα. Οι συμμετέχοντες ανησυχούν και αρκετοί γονείς τηλεφωνούν για να ρωτήσουν αν τα παιδιά τους είναι ασφαλή!</a:t>
            </a:r>
            <a:endParaRPr/>
          </a:p>
        </p:txBody>
      </p:sp>
      <p:sp>
        <p:nvSpPr>
          <p:cNvPr id="376" name="Google Shape;376;p13"/>
          <p:cNvSpPr/>
          <p:nvPr/>
        </p:nvSpPr>
        <p:spPr>
          <a:xfrm>
            <a:off x="8528818" y="6601339"/>
            <a:ext cx="6727412" cy="580454"/>
          </a:xfrm>
          <a:custGeom>
            <a:rect b="b" l="l" r="r" t="t"/>
            <a:pathLst>
              <a:path extrusionOk="0" h="773938" w="8969883">
                <a:moveTo>
                  <a:pt x="50800" y="0"/>
                </a:moveTo>
                <a:lnTo>
                  <a:pt x="50800" y="386969"/>
                </a:lnTo>
                <a:lnTo>
                  <a:pt x="25400" y="386969"/>
                </a:lnTo>
                <a:lnTo>
                  <a:pt x="25400" y="361569"/>
                </a:lnTo>
                <a:lnTo>
                  <a:pt x="8944483" y="361569"/>
                </a:lnTo>
                <a:cubicBezTo>
                  <a:pt x="8958452" y="361569"/>
                  <a:pt x="8969883" y="372999"/>
                  <a:pt x="8969883" y="386969"/>
                </a:cubicBezTo>
                <a:lnTo>
                  <a:pt x="8969883" y="773938"/>
                </a:lnTo>
                <a:lnTo>
                  <a:pt x="8919083" y="773938"/>
                </a:lnTo>
                <a:lnTo>
                  <a:pt x="8919083" y="386969"/>
                </a:lnTo>
                <a:lnTo>
                  <a:pt x="8944483" y="386969"/>
                </a:lnTo>
                <a:lnTo>
                  <a:pt x="8944483"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7" name="Google Shape;377;p13"/>
          <p:cNvSpPr/>
          <p:nvPr/>
        </p:nvSpPr>
        <p:spPr>
          <a:xfrm>
            <a:off x="8528818" y="6601339"/>
            <a:ext cx="3382709" cy="580454"/>
          </a:xfrm>
          <a:custGeom>
            <a:rect b="b" l="l" r="r" t="t"/>
            <a:pathLst>
              <a:path extrusionOk="0" h="773938" w="4510278">
                <a:moveTo>
                  <a:pt x="50800" y="0"/>
                </a:moveTo>
                <a:lnTo>
                  <a:pt x="50800" y="386969"/>
                </a:lnTo>
                <a:lnTo>
                  <a:pt x="25400" y="386969"/>
                </a:lnTo>
                <a:lnTo>
                  <a:pt x="25400" y="361569"/>
                </a:lnTo>
                <a:lnTo>
                  <a:pt x="4484878" y="361569"/>
                </a:lnTo>
                <a:cubicBezTo>
                  <a:pt x="4498848" y="361569"/>
                  <a:pt x="4510278" y="372999"/>
                  <a:pt x="4510278" y="386969"/>
                </a:cubicBezTo>
                <a:lnTo>
                  <a:pt x="4510278" y="773938"/>
                </a:lnTo>
                <a:lnTo>
                  <a:pt x="4459478" y="773938"/>
                </a:lnTo>
                <a:lnTo>
                  <a:pt x="4459478" y="386969"/>
                </a:lnTo>
                <a:lnTo>
                  <a:pt x="4484878" y="386969"/>
                </a:lnTo>
                <a:lnTo>
                  <a:pt x="4484878"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8" name="Google Shape;378;p13"/>
          <p:cNvSpPr/>
          <p:nvPr/>
        </p:nvSpPr>
        <p:spPr>
          <a:xfrm>
            <a:off x="8528818" y="6601339"/>
            <a:ext cx="38100" cy="580454"/>
          </a:xfrm>
          <a:custGeom>
            <a:rect b="b" l="l" r="r" t="t"/>
            <a:pathLst>
              <a:path extrusionOk="0" h="773938" w="50800">
                <a:moveTo>
                  <a:pt x="50800" y="0"/>
                </a:moveTo>
                <a:lnTo>
                  <a:pt x="50800" y="773938"/>
                </a:lnTo>
                <a:lnTo>
                  <a:pt x="0" y="773938"/>
                </a:ln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9" name="Google Shape;379;p13"/>
          <p:cNvSpPr/>
          <p:nvPr/>
        </p:nvSpPr>
        <p:spPr>
          <a:xfrm>
            <a:off x="5184172" y="6601339"/>
            <a:ext cx="3382709" cy="580454"/>
          </a:xfrm>
          <a:custGeom>
            <a:rect b="b" l="l" r="r" t="t"/>
            <a:pathLst>
              <a:path extrusionOk="0" h="773938" w="4510278">
                <a:moveTo>
                  <a:pt x="4510278" y="0"/>
                </a:moveTo>
                <a:lnTo>
                  <a:pt x="4510278" y="386969"/>
                </a:lnTo>
                <a:cubicBezTo>
                  <a:pt x="4510278" y="400939"/>
                  <a:pt x="4498848" y="412369"/>
                  <a:pt x="4484878"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4484878" y="361569"/>
                </a:lnTo>
                <a:lnTo>
                  <a:pt x="4484878" y="386969"/>
                </a:lnTo>
                <a:lnTo>
                  <a:pt x="4459478" y="386969"/>
                </a:lnTo>
                <a:lnTo>
                  <a:pt x="4459478"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0" name="Google Shape;380;p13"/>
          <p:cNvSpPr/>
          <p:nvPr/>
        </p:nvSpPr>
        <p:spPr>
          <a:xfrm>
            <a:off x="1839525" y="6601339"/>
            <a:ext cx="6727412" cy="580454"/>
          </a:xfrm>
          <a:custGeom>
            <a:rect b="b" l="l" r="r" t="t"/>
            <a:pathLst>
              <a:path extrusionOk="0" h="773938" w="8969883">
                <a:moveTo>
                  <a:pt x="8969883" y="0"/>
                </a:moveTo>
                <a:lnTo>
                  <a:pt x="8969883" y="386969"/>
                </a:lnTo>
                <a:cubicBezTo>
                  <a:pt x="8969883" y="400939"/>
                  <a:pt x="8958452" y="412369"/>
                  <a:pt x="8944483"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8944483" y="361569"/>
                </a:lnTo>
                <a:lnTo>
                  <a:pt x="8944483" y="386969"/>
                </a:lnTo>
                <a:lnTo>
                  <a:pt x="8919083" y="386969"/>
                </a:lnTo>
                <a:lnTo>
                  <a:pt x="8919083"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381" name="Google Shape;381;p13"/>
          <p:cNvGrpSpPr/>
          <p:nvPr/>
        </p:nvGrpSpPr>
        <p:grpSpPr>
          <a:xfrm>
            <a:off x="7146741" y="5200212"/>
            <a:ext cx="2802255" cy="1420177"/>
            <a:chOff x="0" y="0"/>
            <a:chExt cx="3736340" cy="1893570"/>
          </a:xfrm>
        </p:grpSpPr>
        <p:sp>
          <p:nvSpPr>
            <p:cNvPr id="382" name="Google Shape;382;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139AD6"/>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3" name="Google Shape;383;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84" name="Google Shape;384;p13"/>
          <p:cNvGrpSpPr/>
          <p:nvPr/>
        </p:nvGrpSpPr>
        <p:grpSpPr>
          <a:xfrm>
            <a:off x="7165791" y="5219262"/>
            <a:ext cx="2764174" cy="1382085"/>
            <a:chOff x="0" y="0"/>
            <a:chExt cx="3685565" cy="1842780"/>
          </a:xfrm>
        </p:grpSpPr>
        <p:sp>
          <p:nvSpPr>
            <p:cNvPr id="385" name="Google Shape;385;p13"/>
            <p:cNvSpPr/>
            <p:nvPr/>
          </p:nvSpPr>
          <p:spPr>
            <a:xfrm>
              <a:off x="0" y="0"/>
              <a:ext cx="3685562" cy="1842777"/>
            </a:xfrm>
            <a:custGeom>
              <a:rect b="b" l="l" r="r" t="t"/>
              <a:pathLst>
                <a:path extrusionOk="0" h="1842777" w="3685562">
                  <a:moveTo>
                    <a:pt x="0" y="0"/>
                  </a:moveTo>
                  <a:lnTo>
                    <a:pt x="3685562" y="0"/>
                  </a:lnTo>
                  <a:lnTo>
                    <a:pt x="3685562" y="1842777"/>
                  </a:lnTo>
                  <a:lnTo>
                    <a:pt x="0" y="1842777"/>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6" name="Google Shape;386;p13"/>
            <p:cNvSpPr txBox="1"/>
            <p:nvPr/>
          </p:nvSpPr>
          <p:spPr>
            <a:xfrm>
              <a:off x="0" y="0"/>
              <a:ext cx="3685565" cy="184278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1950">
                  <a:solidFill>
                    <a:srgbClr val="FFFFFF"/>
                  </a:solidFill>
                  <a:latin typeface="Arial"/>
                  <a:ea typeface="Arial"/>
                  <a:cs typeface="Arial"/>
                  <a:sym typeface="Arial"/>
                </a:rPr>
                <a:t>Κατευθυντήριες ερωτήσεις:</a:t>
              </a:r>
              <a:endParaRPr/>
            </a:p>
          </p:txBody>
        </p:sp>
      </p:grpSp>
      <p:grpSp>
        <p:nvGrpSpPr>
          <p:cNvPr id="387" name="Google Shape;387;p13"/>
          <p:cNvGrpSpPr/>
          <p:nvPr/>
        </p:nvGrpSpPr>
        <p:grpSpPr>
          <a:xfrm>
            <a:off x="457438" y="7162771"/>
            <a:ext cx="2802255" cy="1420177"/>
            <a:chOff x="0" y="0"/>
            <a:chExt cx="3736340" cy="1893570"/>
          </a:xfrm>
        </p:grpSpPr>
        <p:sp>
          <p:nvSpPr>
            <p:cNvPr id="388" name="Google Shape;388;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9" name="Google Shape;389;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90" name="Google Shape;390;p13"/>
          <p:cNvGrpSpPr/>
          <p:nvPr/>
        </p:nvGrpSpPr>
        <p:grpSpPr>
          <a:xfrm>
            <a:off x="476488" y="7160390"/>
            <a:ext cx="2764174" cy="1480783"/>
            <a:chOff x="0" y="-28575"/>
            <a:chExt cx="3685565" cy="1974377"/>
          </a:xfrm>
        </p:grpSpPr>
        <p:sp>
          <p:nvSpPr>
            <p:cNvPr id="391" name="Google Shape;391;p13"/>
            <p:cNvSpPr/>
            <p:nvPr/>
          </p:nvSpPr>
          <p:spPr>
            <a:xfrm>
              <a:off x="0" y="0"/>
              <a:ext cx="3685562" cy="1945799"/>
            </a:xfrm>
            <a:custGeom>
              <a:rect b="b" l="l" r="r" t="t"/>
              <a:pathLst>
                <a:path extrusionOk="0" h="1945799" w="3685562">
                  <a:moveTo>
                    <a:pt x="0" y="0"/>
                  </a:moveTo>
                  <a:lnTo>
                    <a:pt x="3685562" y="0"/>
                  </a:lnTo>
                  <a:lnTo>
                    <a:pt x="3685562" y="1945799"/>
                  </a:lnTo>
                  <a:lnTo>
                    <a:pt x="0" y="1945799"/>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2" name="Google Shape;392;p13"/>
            <p:cNvSpPr txBox="1"/>
            <p:nvPr/>
          </p:nvSpPr>
          <p:spPr>
            <a:xfrm>
              <a:off x="0" y="-28575"/>
              <a:ext cx="3685565"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1950">
                  <a:solidFill>
                    <a:srgbClr val="FFFFFF"/>
                  </a:solidFill>
                  <a:latin typeface="Calibri"/>
                  <a:ea typeface="Calibri"/>
                  <a:cs typeface="Calibri"/>
                  <a:sym typeface="Calibri"/>
                </a:rPr>
                <a:t>Π</a:t>
              </a:r>
              <a:r>
                <a:rPr lang="en-US" sz="1650">
                  <a:solidFill>
                    <a:srgbClr val="FFFFFF"/>
                  </a:solidFill>
                  <a:latin typeface="Calibri"/>
                  <a:ea typeface="Calibri"/>
                  <a:cs typeface="Calibri"/>
                  <a:sym typeface="Calibri"/>
                </a:rPr>
                <a:t>οιες θα πρέπει να είναι οι άμεσες ενέργειές σας όταν παρατηρήσετε ότι η στάθμη του νερού ανεβαίνει απότομα;</a:t>
              </a:r>
              <a:endParaRPr sz="1100"/>
            </a:p>
          </p:txBody>
        </p:sp>
      </p:grpSp>
      <p:grpSp>
        <p:nvGrpSpPr>
          <p:cNvPr id="393" name="Google Shape;393;p13"/>
          <p:cNvGrpSpPr/>
          <p:nvPr/>
        </p:nvGrpSpPr>
        <p:grpSpPr>
          <a:xfrm>
            <a:off x="3802085" y="7162771"/>
            <a:ext cx="2802255" cy="1420177"/>
            <a:chOff x="0" y="0"/>
            <a:chExt cx="3736340" cy="1893570"/>
          </a:xfrm>
        </p:grpSpPr>
        <p:sp>
          <p:nvSpPr>
            <p:cNvPr id="394" name="Google Shape;394;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5" name="Google Shape;395;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396" name="Google Shape;396;p13"/>
          <p:cNvGrpSpPr/>
          <p:nvPr/>
        </p:nvGrpSpPr>
        <p:grpSpPr>
          <a:xfrm>
            <a:off x="3821135" y="7167534"/>
            <a:ext cx="2764174" cy="1396372"/>
            <a:chOff x="0" y="-19050"/>
            <a:chExt cx="3685565" cy="1861830"/>
          </a:xfrm>
        </p:grpSpPr>
        <p:sp>
          <p:nvSpPr>
            <p:cNvPr id="397" name="Google Shape;397;p13"/>
            <p:cNvSpPr/>
            <p:nvPr/>
          </p:nvSpPr>
          <p:spPr>
            <a:xfrm>
              <a:off x="0" y="0"/>
              <a:ext cx="3685562" cy="1842777"/>
            </a:xfrm>
            <a:custGeom>
              <a:rect b="b" l="l" r="r" t="t"/>
              <a:pathLst>
                <a:path extrusionOk="0" h="1842777" w="3685562">
                  <a:moveTo>
                    <a:pt x="0" y="0"/>
                  </a:moveTo>
                  <a:lnTo>
                    <a:pt x="3685562" y="0"/>
                  </a:lnTo>
                  <a:lnTo>
                    <a:pt x="3685562" y="1842777"/>
                  </a:lnTo>
                  <a:lnTo>
                    <a:pt x="0" y="1842777"/>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8" name="Google Shape;398;p13"/>
            <p:cNvSpPr txBox="1"/>
            <p:nvPr/>
          </p:nvSpPr>
          <p:spPr>
            <a:xfrm>
              <a:off x="0" y="-19050"/>
              <a:ext cx="3685565" cy="1861830"/>
            </a:xfrm>
            <a:prstGeom prst="rect">
              <a:avLst/>
            </a:prstGeom>
            <a:noFill/>
            <a:ln>
              <a:noFill/>
            </a:ln>
          </p:spPr>
          <p:txBody>
            <a:bodyPr anchorCtr="0" anchor="ctr" bIns="0" lIns="0" spcFirstLastPara="1" rIns="0" wrap="square" tIns="0">
              <a:noAutofit/>
            </a:bodyPr>
            <a:lstStyle/>
            <a:p>
              <a:pPr indent="0" lvl="0" marL="0" marR="0" rtl="0" algn="ctr">
                <a:lnSpc>
                  <a:spcPct val="108044"/>
                </a:lnSpc>
                <a:spcBef>
                  <a:spcPts val="0"/>
                </a:spcBef>
                <a:spcAft>
                  <a:spcPts val="0"/>
                </a:spcAft>
                <a:buNone/>
              </a:pPr>
              <a:r>
                <a:rPr lang="en-US" sz="1615">
                  <a:solidFill>
                    <a:srgbClr val="FFFFFF"/>
                  </a:solidFill>
                  <a:latin typeface="Calibri"/>
                  <a:ea typeface="Calibri"/>
                  <a:cs typeface="Calibri"/>
                  <a:sym typeface="Calibri"/>
                </a:rPr>
                <a:t>Πώς μπορείτε να μετακινήσετε τους συμμετέχοντες σε ασφαλές μέρος, διατηρώντας παράλληλα την ηρεμία όλων;</a:t>
              </a:r>
              <a:endParaRPr sz="1200"/>
            </a:p>
          </p:txBody>
        </p:sp>
      </p:grpSp>
      <p:grpSp>
        <p:nvGrpSpPr>
          <p:cNvPr id="399" name="Google Shape;399;p13"/>
          <p:cNvGrpSpPr/>
          <p:nvPr/>
        </p:nvGrpSpPr>
        <p:grpSpPr>
          <a:xfrm>
            <a:off x="7146741" y="7162771"/>
            <a:ext cx="2802255" cy="1420177"/>
            <a:chOff x="0" y="0"/>
            <a:chExt cx="3736340" cy="1893570"/>
          </a:xfrm>
        </p:grpSpPr>
        <p:sp>
          <p:nvSpPr>
            <p:cNvPr id="400" name="Google Shape;400;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1" name="Google Shape;401;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02" name="Google Shape;402;p13"/>
          <p:cNvGrpSpPr/>
          <p:nvPr/>
        </p:nvGrpSpPr>
        <p:grpSpPr>
          <a:xfrm>
            <a:off x="7165791" y="7167534"/>
            <a:ext cx="2764174" cy="1396372"/>
            <a:chOff x="0" y="-19050"/>
            <a:chExt cx="3685565" cy="1861830"/>
          </a:xfrm>
        </p:grpSpPr>
        <p:sp>
          <p:nvSpPr>
            <p:cNvPr id="403" name="Google Shape;403;p13"/>
            <p:cNvSpPr/>
            <p:nvPr/>
          </p:nvSpPr>
          <p:spPr>
            <a:xfrm>
              <a:off x="0" y="0"/>
              <a:ext cx="3685562" cy="1842777"/>
            </a:xfrm>
            <a:custGeom>
              <a:rect b="b" l="l" r="r" t="t"/>
              <a:pathLst>
                <a:path extrusionOk="0" h="1842777" w="3685562">
                  <a:moveTo>
                    <a:pt x="0" y="0"/>
                  </a:moveTo>
                  <a:lnTo>
                    <a:pt x="3685562" y="0"/>
                  </a:lnTo>
                  <a:lnTo>
                    <a:pt x="3685562" y="1842777"/>
                  </a:lnTo>
                  <a:lnTo>
                    <a:pt x="0" y="1842777"/>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4" name="Google Shape;404;p13"/>
            <p:cNvSpPr txBox="1"/>
            <p:nvPr/>
          </p:nvSpPr>
          <p:spPr>
            <a:xfrm>
              <a:off x="0" y="-19050"/>
              <a:ext cx="3685565" cy="1861830"/>
            </a:xfrm>
            <a:prstGeom prst="rect">
              <a:avLst/>
            </a:prstGeom>
            <a:noFill/>
            <a:ln>
              <a:noFill/>
            </a:ln>
          </p:spPr>
          <p:txBody>
            <a:bodyPr anchorCtr="0" anchor="ctr" bIns="0" lIns="0" spcFirstLastPara="1" rIns="0" wrap="square" tIns="0">
              <a:noAutofit/>
            </a:bodyPr>
            <a:lstStyle/>
            <a:p>
              <a:pPr indent="0" lvl="0" marL="0" marR="0" rtl="0" algn="ctr">
                <a:lnSpc>
                  <a:spcPct val="107986"/>
                </a:lnSpc>
                <a:spcBef>
                  <a:spcPts val="0"/>
                </a:spcBef>
                <a:spcAft>
                  <a:spcPts val="0"/>
                </a:spcAft>
                <a:buNone/>
              </a:pPr>
              <a:r>
                <a:rPr lang="en-US" sz="1628">
                  <a:solidFill>
                    <a:srgbClr val="FFFFFF"/>
                  </a:solidFill>
                  <a:latin typeface="Calibri"/>
                  <a:ea typeface="Calibri"/>
                  <a:cs typeface="Calibri"/>
                  <a:sym typeface="Calibri"/>
                </a:rPr>
                <a:t>Ποιες περιοχές εντός ή γύρω από την εγκατάσταση είναι οι ασφαλέστερες για μετακίνηση κατά τη διάρκεια ξαφνικών πλημμυρών;</a:t>
              </a:r>
              <a:endParaRPr sz="1200"/>
            </a:p>
          </p:txBody>
        </p:sp>
      </p:grpSp>
      <p:grpSp>
        <p:nvGrpSpPr>
          <p:cNvPr id="405" name="Google Shape;405;p13"/>
          <p:cNvGrpSpPr/>
          <p:nvPr/>
        </p:nvGrpSpPr>
        <p:grpSpPr>
          <a:xfrm>
            <a:off x="10491387" y="7162771"/>
            <a:ext cx="2802255" cy="1420177"/>
            <a:chOff x="0" y="0"/>
            <a:chExt cx="3736340" cy="1893570"/>
          </a:xfrm>
        </p:grpSpPr>
        <p:sp>
          <p:nvSpPr>
            <p:cNvPr id="406" name="Google Shape;406;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7" name="Google Shape;407;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08" name="Google Shape;408;p13"/>
          <p:cNvGrpSpPr/>
          <p:nvPr/>
        </p:nvGrpSpPr>
        <p:grpSpPr>
          <a:xfrm>
            <a:off x="10510437" y="7160390"/>
            <a:ext cx="2764174" cy="1480783"/>
            <a:chOff x="0" y="-28575"/>
            <a:chExt cx="3685565" cy="1974377"/>
          </a:xfrm>
        </p:grpSpPr>
        <p:sp>
          <p:nvSpPr>
            <p:cNvPr id="409" name="Google Shape;409;p13"/>
            <p:cNvSpPr/>
            <p:nvPr/>
          </p:nvSpPr>
          <p:spPr>
            <a:xfrm>
              <a:off x="0" y="0"/>
              <a:ext cx="3685562" cy="1945799"/>
            </a:xfrm>
            <a:custGeom>
              <a:rect b="b" l="l" r="r" t="t"/>
              <a:pathLst>
                <a:path extrusionOk="0" h="1945799" w="3685562">
                  <a:moveTo>
                    <a:pt x="0" y="0"/>
                  </a:moveTo>
                  <a:lnTo>
                    <a:pt x="3685562" y="0"/>
                  </a:lnTo>
                  <a:lnTo>
                    <a:pt x="3685562" y="1945799"/>
                  </a:lnTo>
                  <a:lnTo>
                    <a:pt x="0" y="1945799"/>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0" name="Google Shape;410;p13"/>
            <p:cNvSpPr txBox="1"/>
            <p:nvPr/>
          </p:nvSpPr>
          <p:spPr>
            <a:xfrm>
              <a:off x="0" y="-28575"/>
              <a:ext cx="3685565"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1750">
                  <a:solidFill>
                    <a:srgbClr val="FFFFFF"/>
                  </a:solidFill>
                  <a:latin typeface="Calibri"/>
                  <a:ea typeface="Calibri"/>
                  <a:cs typeface="Calibri"/>
                  <a:sym typeface="Calibri"/>
                </a:rPr>
                <a:t>Πώς μπορείτε να επικοινωνείτε αποτελεσματικά με τους γονείς και τις τοπικές αρχές ταυτόχρονα;</a:t>
              </a:r>
              <a:endParaRPr sz="1200"/>
            </a:p>
          </p:txBody>
        </p:sp>
      </p:grpSp>
      <p:grpSp>
        <p:nvGrpSpPr>
          <p:cNvPr id="411" name="Google Shape;411;p13"/>
          <p:cNvGrpSpPr/>
          <p:nvPr/>
        </p:nvGrpSpPr>
        <p:grpSpPr>
          <a:xfrm>
            <a:off x="13836034" y="7162771"/>
            <a:ext cx="2802255" cy="1420177"/>
            <a:chOff x="0" y="0"/>
            <a:chExt cx="3736340" cy="1893570"/>
          </a:xfrm>
        </p:grpSpPr>
        <p:sp>
          <p:nvSpPr>
            <p:cNvPr id="412" name="Google Shape;412;p13"/>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3" name="Google Shape;413;p13"/>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14" name="Google Shape;414;p13"/>
          <p:cNvGrpSpPr/>
          <p:nvPr/>
        </p:nvGrpSpPr>
        <p:grpSpPr>
          <a:xfrm>
            <a:off x="13855084" y="7160390"/>
            <a:ext cx="2764174" cy="1403516"/>
            <a:chOff x="0" y="-28575"/>
            <a:chExt cx="3685565" cy="1871355"/>
          </a:xfrm>
        </p:grpSpPr>
        <p:sp>
          <p:nvSpPr>
            <p:cNvPr id="415" name="Google Shape;415;p13"/>
            <p:cNvSpPr/>
            <p:nvPr/>
          </p:nvSpPr>
          <p:spPr>
            <a:xfrm>
              <a:off x="0" y="0"/>
              <a:ext cx="3685562" cy="1842777"/>
            </a:xfrm>
            <a:custGeom>
              <a:rect b="b" l="l" r="r" t="t"/>
              <a:pathLst>
                <a:path extrusionOk="0" h="1842777" w="3685562">
                  <a:moveTo>
                    <a:pt x="0" y="0"/>
                  </a:moveTo>
                  <a:lnTo>
                    <a:pt x="3685562" y="0"/>
                  </a:lnTo>
                  <a:lnTo>
                    <a:pt x="3685562" y="1842777"/>
                  </a:lnTo>
                  <a:lnTo>
                    <a:pt x="0" y="1842777"/>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6" name="Google Shape;416;p13"/>
            <p:cNvSpPr txBox="1"/>
            <p:nvPr/>
          </p:nvSpPr>
          <p:spPr>
            <a:xfrm>
              <a:off x="0" y="-28575"/>
              <a:ext cx="3685565"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2050">
                  <a:solidFill>
                    <a:srgbClr val="FFFFFF"/>
                  </a:solidFill>
                  <a:latin typeface="Calibri"/>
                  <a:ea typeface="Calibri"/>
                  <a:cs typeface="Calibri"/>
                  <a:sym typeface="Calibri"/>
                </a:rPr>
                <a:t>Π</a:t>
              </a:r>
              <a:r>
                <a:rPr lang="en-US" sz="1850">
                  <a:solidFill>
                    <a:srgbClr val="FFFFFF"/>
                  </a:solidFill>
                  <a:latin typeface="Calibri"/>
                  <a:ea typeface="Calibri"/>
                  <a:cs typeface="Calibri"/>
                  <a:sym typeface="Calibri"/>
                </a:rPr>
                <a:t>οια</a:t>
              </a:r>
              <a:r>
                <a:rPr lang="en-US" sz="1950">
                  <a:solidFill>
                    <a:srgbClr val="FFFFFF"/>
                  </a:solidFill>
                  <a:latin typeface="Calibri"/>
                  <a:ea typeface="Calibri"/>
                  <a:cs typeface="Calibri"/>
                  <a:sym typeface="Calibri"/>
                </a:rPr>
                <a:t> </a:t>
              </a:r>
              <a:r>
                <a:rPr lang="en-US" sz="1750">
                  <a:solidFill>
                    <a:srgbClr val="FFFFFF"/>
                  </a:solidFill>
                  <a:latin typeface="Calibri"/>
                  <a:ea typeface="Calibri"/>
                  <a:cs typeface="Calibri"/>
                  <a:sym typeface="Calibri"/>
                </a:rPr>
                <a:t>προειδοποιητικά σημάδια θα έδειχναν ότι η εκκένωση πρέπει να ξεκινήσει αμέσως;</a:t>
              </a:r>
              <a:endParaRPr sz="1200"/>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descr="Μπλε κείμενο σε μαύρο φόντο  Η περιγραφή δημιουργήθηκε αυτόματα" id="425" name="Google Shape;425;p14"/>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426" name="Google Shape;426;p14"/>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427" name="Google Shape;427;p14"/>
          <p:cNvGrpSpPr/>
          <p:nvPr/>
        </p:nvGrpSpPr>
        <p:grpSpPr>
          <a:xfrm>
            <a:off x="829339" y="56327"/>
            <a:ext cx="15773416" cy="1988345"/>
            <a:chOff x="-372621" y="-194900"/>
            <a:chExt cx="21031221" cy="2651127"/>
          </a:xfrm>
        </p:grpSpPr>
        <p:sp>
          <p:nvSpPr>
            <p:cNvPr id="428" name="Google Shape;428;p14"/>
            <p:cNvSpPr/>
            <p:nvPr/>
          </p:nvSpPr>
          <p:spPr>
            <a:xfrm>
              <a:off x="-372600" y="-19490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9" name="Google Shape;429;p14"/>
            <p:cNvSpPr txBox="1"/>
            <p:nvPr/>
          </p:nvSpPr>
          <p:spPr>
            <a:xfrm>
              <a:off x="-372621" y="154966"/>
              <a:ext cx="21031200" cy="1244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Παύση και αναστοχασμός</a:t>
              </a:r>
              <a:endParaRPr/>
            </a:p>
          </p:txBody>
        </p:sp>
      </p:grpSp>
      <p:grpSp>
        <p:nvGrpSpPr>
          <p:cNvPr id="430" name="Google Shape;430;p14"/>
          <p:cNvGrpSpPr/>
          <p:nvPr/>
        </p:nvGrpSpPr>
        <p:grpSpPr>
          <a:xfrm>
            <a:off x="964255" y="1279519"/>
            <a:ext cx="15917950" cy="1041266"/>
            <a:chOff x="-192733" y="-646443"/>
            <a:chExt cx="21223933" cy="2294266"/>
          </a:xfrm>
        </p:grpSpPr>
        <p:sp>
          <p:nvSpPr>
            <p:cNvPr id="431" name="Google Shape;431;p14"/>
            <p:cNvSpPr/>
            <p:nvPr/>
          </p:nvSpPr>
          <p:spPr>
            <a:xfrm>
              <a:off x="0" y="0"/>
              <a:ext cx="21031200" cy="1647823"/>
            </a:xfrm>
            <a:custGeom>
              <a:rect b="b" l="l" r="r" t="t"/>
              <a:pathLst>
                <a:path extrusionOk="0" h="1647823" w="21031200">
                  <a:moveTo>
                    <a:pt x="0" y="0"/>
                  </a:moveTo>
                  <a:lnTo>
                    <a:pt x="21031200" y="0"/>
                  </a:lnTo>
                  <a:lnTo>
                    <a:pt x="21031200" y="1647823"/>
                  </a:lnTo>
                  <a:lnTo>
                    <a:pt x="0" y="1647823"/>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32" name="Google Shape;432;p14"/>
            <p:cNvSpPr txBox="1"/>
            <p:nvPr/>
          </p:nvSpPr>
          <p:spPr>
            <a:xfrm>
              <a:off x="-192733" y="-646443"/>
              <a:ext cx="21031200" cy="16860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4200">
                  <a:solidFill>
                    <a:srgbClr val="139AD6"/>
                  </a:solidFill>
                  <a:latin typeface="Calibri"/>
                  <a:ea typeface="Calibri"/>
                  <a:cs typeface="Calibri"/>
                  <a:sym typeface="Calibri"/>
                </a:rPr>
                <a:t>Δυνατή βροχή!</a:t>
              </a:r>
              <a:endParaRPr/>
            </a:p>
          </p:txBody>
        </p:sp>
      </p:grpSp>
      <p:sp>
        <p:nvSpPr>
          <p:cNvPr id="433" name="Google Shape;433;p14"/>
          <p:cNvSpPr txBox="1"/>
          <p:nvPr/>
        </p:nvSpPr>
        <p:spPr>
          <a:xfrm>
            <a:off x="829346" y="2157643"/>
            <a:ext cx="17016600" cy="6613800"/>
          </a:xfrm>
          <a:prstGeom prst="rect">
            <a:avLst/>
          </a:prstGeom>
          <a:noFill/>
          <a:ln>
            <a:noFill/>
          </a:ln>
        </p:spPr>
        <p:txBody>
          <a:bodyPr anchorCtr="0" anchor="t" bIns="0" lIns="0" spcFirstLastPara="1" rIns="0" wrap="square" tIns="0">
            <a:spAutoFit/>
          </a:bodyPr>
          <a:lstStyle/>
          <a:p>
            <a:pPr indent="-265475" lvl="1" marL="543651" marR="0" rtl="0" algn="l">
              <a:lnSpc>
                <a:spcPct val="108006"/>
              </a:lnSpc>
              <a:spcBef>
                <a:spcPts val="0"/>
              </a:spcBef>
              <a:spcAft>
                <a:spcPts val="0"/>
              </a:spcAft>
              <a:buClr>
                <a:srgbClr val="000000"/>
              </a:buClr>
              <a:buSzPts val="2498"/>
              <a:buFont typeface="Arial"/>
              <a:buChar char="•"/>
            </a:pPr>
            <a:r>
              <a:rPr b="1" i="0" lang="en-US" sz="2498" u="none" cap="none" strike="noStrike">
                <a:solidFill>
                  <a:srgbClr val="000000"/>
                </a:solidFill>
                <a:latin typeface="Calibri"/>
                <a:ea typeface="Calibri"/>
                <a:cs typeface="Calibri"/>
                <a:sym typeface="Calibri"/>
              </a:rPr>
              <a:t>Γιατί δεν είναι ασφαλές:</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Η παραμονή κοντά σε ανερχόμενα νερά ή η προσπάθεια οδήγησης μέσα από πλημμυρισμένους δρόμους αυξάνει σημαντικά τον κίνδυνο πνιγμού.</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Πολλοί θάνατοι από ξαφνικές πλημμύρες συμβαίνουν όταν οι άνθρωποι υποτιμούν το βάθος του νερού ή καθυστερούν την εκκένωση μετά τις αρχικές προειδοποιήσεις.</a:t>
            </a:r>
            <a:endParaRPr sz="1300"/>
          </a:p>
          <a:p>
            <a:pPr indent="-265475" lvl="1" marL="543651" marR="0" rtl="0" algn="l">
              <a:lnSpc>
                <a:spcPct val="108006"/>
              </a:lnSpc>
              <a:spcBef>
                <a:spcPts val="0"/>
              </a:spcBef>
              <a:spcAft>
                <a:spcPts val="0"/>
              </a:spcAft>
              <a:buClr>
                <a:srgbClr val="000000"/>
              </a:buClr>
              <a:buSzPts val="2498"/>
              <a:buFont typeface="Arial"/>
              <a:buChar char="•"/>
            </a:pPr>
            <a:r>
              <a:rPr b="1" i="0" lang="en-US" sz="2498" u="none" cap="none" strike="noStrike">
                <a:solidFill>
                  <a:srgbClr val="000000"/>
                </a:solidFill>
                <a:latin typeface="Calibri"/>
                <a:ea typeface="Calibri"/>
                <a:cs typeface="Calibri"/>
                <a:sym typeface="Calibri"/>
              </a:rPr>
              <a:t>Τι θα έλεγαν αξιόπιστες πηγές:</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Οι μετεωρολογικές υπηρεσίες και οι υπηρεσίες πολιτικής προστασίας συμβουλεύουν άμεση μετεγκατάσταση σε υψηλότερο επίπεδο ή σε επάνω ορόφους μόλις αρχίσει να συσσωρεύεται νερό.</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Η έρευνα για τη διαχείριση έκτακτων αναγκών δείχνει ότι η σαφής επικοινωνία και η έγκαιρη εκκένωση αποτρέπουν τον πανικό και μειώνουν τα θύματα.</a:t>
            </a:r>
            <a:endParaRPr sz="1300"/>
          </a:p>
          <a:p>
            <a:pPr indent="-265475" lvl="1" marL="543651" marR="0" rtl="0" algn="l">
              <a:lnSpc>
                <a:spcPct val="108006"/>
              </a:lnSpc>
              <a:spcBef>
                <a:spcPts val="0"/>
              </a:spcBef>
              <a:spcAft>
                <a:spcPts val="0"/>
              </a:spcAft>
              <a:buClr>
                <a:srgbClr val="000000"/>
              </a:buClr>
              <a:buSzPts val="2498"/>
              <a:buFont typeface="Arial"/>
              <a:buChar char="•"/>
            </a:pPr>
            <a:r>
              <a:rPr b="1" i="0" lang="en-US" sz="2498" u="none" cap="none" strike="noStrike">
                <a:solidFill>
                  <a:srgbClr val="000000"/>
                </a:solidFill>
                <a:latin typeface="Calibri"/>
                <a:ea typeface="Calibri"/>
                <a:cs typeface="Calibri"/>
                <a:sym typeface="Calibri"/>
              </a:rPr>
              <a:t>Ποια ενέργεια αντικατοπτρίζει τη βέλτιστη πρακτική:</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Όταν αντιμετωπίζετε ραγδαίες πλημμύρες, καθοδηγήστε τους συμμετέχοντες ήρεμα σε υψηλότερα επίπεδα του κτιρίου ή σε μια καθορισμένη ασφαλή ζώνη.</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Αποφύγετε υπόγεια, δρόμους ή περιοχές κοντά σε αποχετεύσεις.</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Ενημερώστε τις τοπικές αρχές, ενημερώστε τους γονείς μέσω επίσημων καναλιών και περιμένετε άδεια πριν επιστρέψετε στην</a:t>
            </a:r>
            <a:r>
              <a:rPr lang="en-US" sz="2498">
                <a:latin typeface="Calibri"/>
                <a:ea typeface="Calibri"/>
                <a:cs typeface="Calibri"/>
                <a:sym typeface="Calibri"/>
              </a:rPr>
              <a:t>μ </a:t>
            </a:r>
            <a:r>
              <a:rPr b="0" i="0" lang="en-US" sz="2498" u="none" cap="none" strike="noStrike">
                <a:solidFill>
                  <a:srgbClr val="000000"/>
                </a:solidFill>
                <a:latin typeface="Calibri"/>
                <a:ea typeface="Calibri"/>
                <a:cs typeface="Calibri"/>
                <a:sym typeface="Calibri"/>
              </a:rPr>
              <a:t>κάτω περιοχή.</a:t>
            </a:r>
            <a:endParaRPr sz="13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descr="Μπλε κείμενο σε μαύρο φόντο  Η περιγραφή δημιουργήθηκε αυτόματα" id="442" name="Google Shape;442;p15"/>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443" name="Google Shape;443;p15"/>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444" name="Google Shape;444;p15"/>
          <p:cNvGrpSpPr/>
          <p:nvPr/>
        </p:nvGrpSpPr>
        <p:grpSpPr>
          <a:xfrm>
            <a:off x="550575" y="415075"/>
            <a:ext cx="17619075" cy="1656678"/>
            <a:chOff x="-942300" y="-38091"/>
            <a:chExt cx="23492100" cy="2208905"/>
          </a:xfrm>
        </p:grpSpPr>
        <p:sp>
          <p:nvSpPr>
            <p:cNvPr id="445" name="Google Shape;445;p15"/>
            <p:cNvSpPr/>
            <p:nvPr/>
          </p:nvSpPr>
          <p:spPr>
            <a:xfrm>
              <a:off x="0" y="0"/>
              <a:ext cx="21031200" cy="2170814"/>
            </a:xfrm>
            <a:custGeom>
              <a:rect b="b" l="l" r="r" t="t"/>
              <a:pathLst>
                <a:path extrusionOk="0" h="2170814" w="21031200">
                  <a:moveTo>
                    <a:pt x="0" y="0"/>
                  </a:moveTo>
                  <a:lnTo>
                    <a:pt x="21031200" y="0"/>
                  </a:lnTo>
                  <a:lnTo>
                    <a:pt x="21031200" y="2170814"/>
                  </a:lnTo>
                  <a:lnTo>
                    <a:pt x="0" y="2170814"/>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46" name="Google Shape;446;p15"/>
            <p:cNvSpPr txBox="1"/>
            <p:nvPr/>
          </p:nvSpPr>
          <p:spPr>
            <a:xfrm>
              <a:off x="-942300" y="-38091"/>
              <a:ext cx="23492100" cy="2208900"/>
            </a:xfrm>
            <a:prstGeom prst="rect">
              <a:avLst/>
            </a:prstGeom>
            <a:noFill/>
            <a:ln>
              <a:noFill/>
            </a:ln>
          </p:spPr>
          <p:txBody>
            <a:bodyPr anchorCtr="0" anchor="ctr" bIns="0" lIns="0" spcFirstLastPara="1" rIns="0" wrap="square" tIns="0">
              <a:noAutofit/>
            </a:bodyPr>
            <a:lstStyle/>
            <a:p>
              <a:pPr indent="0" lvl="0" marL="0" marR="0" rtl="0" algn="l">
                <a:lnSpc>
                  <a:spcPct val="108005"/>
                </a:lnSpc>
                <a:spcBef>
                  <a:spcPts val="0"/>
                </a:spcBef>
                <a:spcAft>
                  <a:spcPts val="0"/>
                </a:spcAft>
                <a:buNone/>
              </a:pPr>
              <a:r>
                <a:rPr b="1" lang="en-US" sz="4859">
                  <a:solidFill>
                    <a:srgbClr val="FF0000"/>
                  </a:solidFill>
                  <a:latin typeface="Calibri"/>
                  <a:ea typeface="Calibri"/>
                  <a:cs typeface="Calibri"/>
                  <a:sym typeface="Calibri"/>
                </a:rPr>
                <a:t>Τεχνολογικές / Βιομηχανικές Καταστροφές στο Πλαίσιο Κινδύνων που Σχετίζονται με το Νερό</a:t>
              </a:r>
              <a:endParaRPr/>
            </a:p>
          </p:txBody>
        </p:sp>
      </p:grpSp>
      <p:sp>
        <p:nvSpPr>
          <p:cNvPr id="447" name="Google Shape;447;p15"/>
          <p:cNvSpPr txBox="1"/>
          <p:nvPr/>
        </p:nvSpPr>
        <p:spPr>
          <a:xfrm>
            <a:off x="410850" y="2370663"/>
            <a:ext cx="17466300" cy="1118700"/>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lang="en-US" sz="2300">
                <a:solidFill>
                  <a:srgbClr val="000000"/>
                </a:solidFill>
                <a:latin typeface="Calibri"/>
                <a:ea typeface="Calibri"/>
                <a:cs typeface="Calibri"/>
                <a:sym typeface="Calibri"/>
              </a:rPr>
              <a:t>Τα τεχνολογικά και βιομηχανικά ατυχήματα μπορούν να επιδεινώσουν σοβαρά τις επιπτώσεις των καταστροφών που σχετίζονται με το νερό. Όταν οι έντονες βροχοπτώσεις, οι πλημμύρες ή οι καταιγίδες προκαλούν ζημιές σε υποδομές, επικίνδυνα υλικά ενδέχεται να διαρρεύσουν σε ποτάμια, δεξαμενές ή υπόγεια ύδατα, δημιουργώντας μακροπρόθεσμους κινδύνους για το περιβάλλον και τη δημόσια υγεία.</a:t>
            </a:r>
            <a:endParaRPr sz="1000"/>
          </a:p>
        </p:txBody>
      </p:sp>
      <p:sp>
        <p:nvSpPr>
          <p:cNvPr id="448" name="Google Shape;448;p15"/>
          <p:cNvSpPr txBox="1"/>
          <p:nvPr/>
        </p:nvSpPr>
        <p:spPr>
          <a:xfrm>
            <a:off x="550575" y="3788275"/>
            <a:ext cx="17619000" cy="5227500"/>
          </a:xfrm>
          <a:prstGeom prst="rect">
            <a:avLst/>
          </a:prstGeom>
          <a:noFill/>
          <a:ln>
            <a:noFill/>
          </a:ln>
        </p:spPr>
        <p:txBody>
          <a:bodyPr anchorCtr="0" anchor="t" bIns="0" lIns="0" spcFirstLastPara="1" rIns="0" wrap="square" tIns="0">
            <a:spAutoFit/>
          </a:bodyPr>
          <a:lstStyle/>
          <a:p>
            <a:pPr indent="0" lvl="0" marL="0" marR="0" rtl="0" algn="l">
              <a:lnSpc>
                <a:spcPct val="119983"/>
              </a:lnSpc>
              <a:spcBef>
                <a:spcPts val="0"/>
              </a:spcBef>
              <a:spcAft>
                <a:spcPts val="0"/>
              </a:spcAft>
              <a:buNone/>
            </a:pPr>
            <a:r>
              <a:rPr b="1" lang="en-US" sz="2392">
                <a:solidFill>
                  <a:srgbClr val="000000"/>
                </a:solidFill>
                <a:latin typeface="Calibri"/>
                <a:ea typeface="Calibri"/>
                <a:cs typeface="Calibri"/>
                <a:sym typeface="Calibri"/>
              </a:rPr>
              <a:t>Γιατί έχει σημασία το EWS;</a:t>
            </a:r>
            <a:endParaRPr b="1" sz="2392">
              <a:solidFill>
                <a:srgbClr val="000000"/>
              </a:solidFill>
              <a:latin typeface="Calibri"/>
              <a:ea typeface="Calibri"/>
              <a:cs typeface="Calibri"/>
              <a:sym typeface="Calibri"/>
            </a:endParaRPr>
          </a:p>
          <a:p>
            <a:pPr indent="-216487" lvl="1" marL="432975" marR="0" rtl="0" algn="l">
              <a:lnSpc>
                <a:spcPct val="119983"/>
              </a:lnSpc>
              <a:spcBef>
                <a:spcPts val="0"/>
              </a:spcBef>
              <a:spcAft>
                <a:spcPts val="0"/>
              </a:spcAft>
              <a:buClr>
                <a:srgbClr val="000000"/>
              </a:buClr>
              <a:buSzPts val="2392"/>
              <a:buFont typeface="Arial"/>
              <a:buChar char="•"/>
            </a:pPr>
            <a:r>
              <a:rPr b="0" i="0" lang="en-US" sz="2392" u="none" cap="none" strike="noStrike">
                <a:solidFill>
                  <a:srgbClr val="000000"/>
                </a:solidFill>
                <a:latin typeface="Calibri"/>
                <a:ea typeface="Calibri"/>
                <a:cs typeface="Calibri"/>
                <a:sym typeface="Calibri"/>
              </a:rPr>
              <a:t>Η έγκαιρη ανίχνευση της μόλυνσης του νερού ή της δυσλειτουργίας των υποδομών επιτρέπει τον γρήγορο περιορισμό πριν από την εξάπλωση των ρύπων.</a:t>
            </a:r>
            <a:endParaRPr/>
          </a:p>
          <a:p>
            <a:pPr indent="-216487" lvl="1" marL="432975" marR="0" rtl="0" algn="l">
              <a:lnSpc>
                <a:spcPct val="119983"/>
              </a:lnSpc>
              <a:spcBef>
                <a:spcPts val="0"/>
              </a:spcBef>
              <a:spcAft>
                <a:spcPts val="0"/>
              </a:spcAft>
              <a:buClr>
                <a:srgbClr val="000000"/>
              </a:buClr>
              <a:buSzPts val="2392"/>
              <a:buFont typeface="Arial"/>
              <a:buChar char="•"/>
            </a:pPr>
            <a:r>
              <a:rPr b="0" i="0" lang="en-US" sz="2392" u="none" cap="none" strike="noStrike">
                <a:solidFill>
                  <a:srgbClr val="000000"/>
                </a:solidFill>
                <a:latin typeface="Calibri"/>
                <a:ea typeface="Calibri"/>
                <a:cs typeface="Calibri"/>
                <a:sym typeface="Calibri"/>
              </a:rPr>
              <a:t>Οι αισθητήρες παρακολούθησης σε πραγματικό χρόνο σε βιομηχανικές ζώνες μπορούν να στέλνουν αυτόματες ειδοποιήσεις στις αρχές περιβάλλοντος και πολιτικής προστασίας.</a:t>
            </a:r>
            <a:endParaRPr/>
          </a:p>
          <a:p>
            <a:pPr indent="-216487" lvl="1" marL="432975" marR="0" rtl="0" algn="l">
              <a:lnSpc>
                <a:spcPct val="119983"/>
              </a:lnSpc>
              <a:spcBef>
                <a:spcPts val="0"/>
              </a:spcBef>
              <a:spcAft>
                <a:spcPts val="0"/>
              </a:spcAft>
              <a:buClr>
                <a:srgbClr val="000000"/>
              </a:buClr>
              <a:buSzPts val="2392"/>
              <a:buFont typeface="Arial"/>
              <a:buChar char="•"/>
            </a:pPr>
            <a:r>
              <a:rPr b="0" i="0" lang="en-US" sz="2392" u="none" cap="none" strike="noStrike">
                <a:solidFill>
                  <a:srgbClr val="000000"/>
                </a:solidFill>
                <a:latin typeface="Calibri"/>
                <a:ea typeface="Calibri"/>
                <a:cs typeface="Calibri"/>
                <a:sym typeface="Calibri"/>
              </a:rPr>
              <a:t>Η ακριβής πρόβλεψη βοηθά στην πρόληψη δευτερογενών ατυχημάτων, δίνοντας χρόνο για την ασφάλεια των δεξαμενών αποθήκευσης και το κλείσιμο ευάλωτων συστημάτων.</a:t>
            </a:r>
            <a:endParaRPr/>
          </a:p>
          <a:p>
            <a:pPr indent="-216487" lvl="1" marL="432975" marR="0" rtl="0" algn="l">
              <a:lnSpc>
                <a:spcPct val="119983"/>
              </a:lnSpc>
              <a:spcBef>
                <a:spcPts val="0"/>
              </a:spcBef>
              <a:spcAft>
                <a:spcPts val="0"/>
              </a:spcAft>
              <a:buNone/>
            </a:pPr>
            <a:r>
              <a:rPr b="1" i="0" lang="en-US" sz="2392" u="none" cap="none" strike="noStrike">
                <a:solidFill>
                  <a:srgbClr val="000000"/>
                </a:solidFill>
                <a:latin typeface="Calibri"/>
                <a:ea typeface="Calibri"/>
                <a:cs typeface="Calibri"/>
                <a:sym typeface="Calibri"/>
              </a:rPr>
              <a:t>Ετοιμότητα Κοινότητας</a:t>
            </a:r>
            <a:endParaRPr/>
          </a:p>
          <a:p>
            <a:pPr indent="-216487" lvl="1" marL="432975" marR="0" rtl="0" algn="l">
              <a:lnSpc>
                <a:spcPct val="119983"/>
              </a:lnSpc>
              <a:spcBef>
                <a:spcPts val="0"/>
              </a:spcBef>
              <a:spcAft>
                <a:spcPts val="0"/>
              </a:spcAft>
              <a:buClr>
                <a:srgbClr val="000000"/>
              </a:buClr>
              <a:buSzPts val="2392"/>
              <a:buFont typeface="Arial"/>
              <a:buChar char="•"/>
            </a:pPr>
            <a:r>
              <a:rPr b="0" i="0" lang="en-US" sz="2392" u="none" cap="none" strike="noStrike">
                <a:solidFill>
                  <a:srgbClr val="000000"/>
                </a:solidFill>
                <a:latin typeface="Calibri"/>
                <a:ea typeface="Calibri"/>
                <a:cs typeface="Calibri"/>
                <a:sym typeface="Calibri"/>
              </a:rPr>
              <a:t>Διεξαγωγή τακτικών επιθεωρήσεων σε βιομηχανικές εγκαταστάσεις που βρίσκονται κοντά σε ποτάμια ή παράκτιες περιοχές.</a:t>
            </a:r>
            <a:endParaRPr/>
          </a:p>
          <a:p>
            <a:pPr indent="-216487" lvl="1" marL="432975" marR="0" rtl="0" algn="l">
              <a:lnSpc>
                <a:spcPct val="119983"/>
              </a:lnSpc>
              <a:spcBef>
                <a:spcPts val="0"/>
              </a:spcBef>
              <a:spcAft>
                <a:spcPts val="0"/>
              </a:spcAft>
              <a:buClr>
                <a:srgbClr val="000000"/>
              </a:buClr>
              <a:buSzPts val="2392"/>
              <a:buFont typeface="Arial"/>
              <a:buChar char="•"/>
            </a:pPr>
            <a:r>
              <a:rPr b="0" i="0" lang="en-US" sz="2392" u="none" cap="none" strike="noStrike">
                <a:solidFill>
                  <a:srgbClr val="000000"/>
                </a:solidFill>
                <a:latin typeface="Calibri"/>
                <a:ea typeface="Calibri"/>
                <a:cs typeface="Calibri"/>
                <a:sym typeface="Calibri"/>
              </a:rPr>
              <a:t> Εκπαιδεύστε το προσωπικό και τους τοπικούς ανταποκριτές για την αντιμετώπιση διαρροών χημικών ουσιών ή λυμάτων κατά τη διάρκεια ακραίων καιρικών φαινομένων.</a:t>
            </a:r>
            <a:endParaRPr/>
          </a:p>
          <a:p>
            <a:pPr indent="-216487" lvl="1" marL="432975" marR="0" rtl="0" algn="l">
              <a:lnSpc>
                <a:spcPct val="119983"/>
              </a:lnSpc>
              <a:spcBef>
                <a:spcPts val="0"/>
              </a:spcBef>
              <a:spcAft>
                <a:spcPts val="0"/>
              </a:spcAft>
              <a:buClr>
                <a:srgbClr val="000000"/>
              </a:buClr>
              <a:buSzPts val="2392"/>
              <a:buFont typeface="Arial"/>
              <a:buChar char="•"/>
            </a:pPr>
            <a:r>
              <a:rPr b="0" i="0" lang="en-US" sz="2392" u="none" cap="none" strike="noStrike">
                <a:solidFill>
                  <a:srgbClr val="000000"/>
                </a:solidFill>
                <a:latin typeface="Calibri"/>
                <a:ea typeface="Calibri"/>
                <a:cs typeface="Calibri"/>
                <a:sym typeface="Calibri"/>
              </a:rPr>
              <a:t>Διασφάλιση του συντονισμού μεταξύ περιβαλλοντικών φορέων, τοπικών αρχών και υπηρεσιών έκτακτης ανάγκης για ταχεία</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descr="Μπλε κείμενο σε μαύρο φόντο  Η περιγραφή δημιουργήθηκε αυτόματα" id="457" name="Google Shape;457;p16"/>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458" name="Google Shape;458;p16"/>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459" name="Google Shape;459;p16"/>
          <p:cNvGrpSpPr/>
          <p:nvPr/>
        </p:nvGrpSpPr>
        <p:grpSpPr>
          <a:xfrm>
            <a:off x="13855" y="677445"/>
            <a:ext cx="17852574" cy="915243"/>
            <a:chOff x="0" y="-57150"/>
            <a:chExt cx="23803432" cy="2821251"/>
          </a:xfrm>
        </p:grpSpPr>
        <p:sp>
          <p:nvSpPr>
            <p:cNvPr id="460" name="Google Shape;460;p16"/>
            <p:cNvSpPr/>
            <p:nvPr/>
          </p:nvSpPr>
          <p:spPr>
            <a:xfrm>
              <a:off x="0" y="0"/>
              <a:ext cx="23803432" cy="2764101"/>
            </a:xfrm>
            <a:custGeom>
              <a:rect b="b" l="l" r="r" t="t"/>
              <a:pathLst>
                <a:path extrusionOk="0" h="2764101" w="23803432">
                  <a:moveTo>
                    <a:pt x="0" y="0"/>
                  </a:moveTo>
                  <a:lnTo>
                    <a:pt x="23803432" y="0"/>
                  </a:lnTo>
                  <a:lnTo>
                    <a:pt x="23803432" y="2764101"/>
                  </a:lnTo>
                  <a:lnTo>
                    <a:pt x="0" y="2764101"/>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1" name="Google Shape;461;p16"/>
            <p:cNvSpPr txBox="1"/>
            <p:nvPr/>
          </p:nvSpPr>
          <p:spPr>
            <a:xfrm>
              <a:off x="0" y="-57150"/>
              <a:ext cx="23803432" cy="2821250"/>
            </a:xfrm>
            <a:prstGeom prst="rect">
              <a:avLst/>
            </a:prstGeom>
            <a:noFill/>
            <a:ln>
              <a:noFill/>
            </a:ln>
          </p:spPr>
          <p:txBody>
            <a:bodyPr anchorCtr="0" anchor="ctr" bIns="0" lIns="0" spcFirstLastPara="1" rIns="0" wrap="square" tIns="0">
              <a:noAutofit/>
            </a:bodyPr>
            <a:lstStyle/>
            <a:p>
              <a:pPr indent="0" lvl="0" marL="0" marR="0" rtl="0" algn="ctr">
                <a:lnSpc>
                  <a:spcPct val="138270"/>
                </a:lnSpc>
                <a:spcBef>
                  <a:spcPts val="0"/>
                </a:spcBef>
                <a:spcAft>
                  <a:spcPts val="0"/>
                </a:spcAft>
                <a:buNone/>
              </a:pPr>
              <a:r>
                <a:rPr b="1" lang="en-US" sz="4800">
                  <a:solidFill>
                    <a:srgbClr val="FF0000"/>
                  </a:solidFill>
                  <a:latin typeface="Calibri"/>
                  <a:ea typeface="Calibri"/>
                  <a:cs typeface="Calibri"/>
                  <a:sym typeface="Calibri"/>
                </a:rPr>
                <a:t>Χημική διαρροή σε ποτάμι κατά τη διάρκεια πλημμύρας</a:t>
              </a:r>
              <a:endParaRPr/>
            </a:p>
          </p:txBody>
        </p:sp>
      </p:grpSp>
      <p:grpSp>
        <p:nvGrpSpPr>
          <p:cNvPr id="462" name="Google Shape;462;p16"/>
          <p:cNvGrpSpPr/>
          <p:nvPr/>
        </p:nvGrpSpPr>
        <p:grpSpPr>
          <a:xfrm>
            <a:off x="435426" y="1739149"/>
            <a:ext cx="17852574" cy="1024406"/>
            <a:chOff x="0" y="-9525"/>
            <a:chExt cx="23803432" cy="1365874"/>
          </a:xfrm>
        </p:grpSpPr>
        <p:sp>
          <p:nvSpPr>
            <p:cNvPr id="463" name="Google Shape;463;p16"/>
            <p:cNvSpPr/>
            <p:nvPr/>
          </p:nvSpPr>
          <p:spPr>
            <a:xfrm>
              <a:off x="0" y="0"/>
              <a:ext cx="23803428" cy="1356349"/>
            </a:xfrm>
            <a:custGeom>
              <a:rect b="b" l="l" r="r" t="t"/>
              <a:pathLst>
                <a:path extrusionOk="0" h="1356349" w="23803428">
                  <a:moveTo>
                    <a:pt x="0" y="0"/>
                  </a:moveTo>
                  <a:lnTo>
                    <a:pt x="23803428" y="0"/>
                  </a:lnTo>
                  <a:lnTo>
                    <a:pt x="23803428" y="1356349"/>
                  </a:lnTo>
                  <a:lnTo>
                    <a:pt x="0" y="1356349"/>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4" name="Google Shape;464;p16"/>
            <p:cNvSpPr txBox="1"/>
            <p:nvPr/>
          </p:nvSpPr>
          <p:spPr>
            <a:xfrm>
              <a:off x="0" y="-9525"/>
              <a:ext cx="23803432" cy="136587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1" lang="en-US" sz="2400">
                  <a:solidFill>
                    <a:srgbClr val="139AD6"/>
                  </a:solidFill>
                  <a:latin typeface="Calibri"/>
                  <a:ea typeface="Calibri"/>
                  <a:cs typeface="Calibri"/>
                  <a:sym typeface="Calibri"/>
                </a:rPr>
                <a:t>Οι έντονες βροχοπτώσεις και οι πλημμύρες μπορούν να προκαλέσουν ρήξη ή υπερχείλιση δεξαμενών αποθήκευσης χημικών κοντά σε βιομηχανικές περιοχές, μολύνοντας τα ποτάμια και θέτοντας σοβαρούς κινδύνους για τα οικοσυστήματα και την ανθρώπινη υγεία.</a:t>
              </a:r>
              <a:endParaRPr/>
            </a:p>
          </p:txBody>
        </p:sp>
      </p:grpSp>
      <p:grpSp>
        <p:nvGrpSpPr>
          <p:cNvPr id="465" name="Google Shape;465;p16"/>
          <p:cNvGrpSpPr/>
          <p:nvPr/>
        </p:nvGrpSpPr>
        <p:grpSpPr>
          <a:xfrm>
            <a:off x="792099" y="2772213"/>
            <a:ext cx="11373993" cy="586645"/>
            <a:chOff x="0" y="0"/>
            <a:chExt cx="15165324" cy="782193"/>
          </a:xfrm>
        </p:grpSpPr>
        <p:sp>
          <p:nvSpPr>
            <p:cNvPr id="466" name="Google Shape;466;p16"/>
            <p:cNvSpPr/>
            <p:nvPr/>
          </p:nvSpPr>
          <p:spPr>
            <a:xfrm>
              <a:off x="25400" y="25400"/>
              <a:ext cx="15114524" cy="731393"/>
            </a:xfrm>
            <a:custGeom>
              <a:rect b="b" l="l" r="r" t="t"/>
              <a:pathLst>
                <a:path extrusionOk="0" h="731393" w="15114524">
                  <a:moveTo>
                    <a:pt x="0" y="121920"/>
                  </a:moveTo>
                  <a:cubicBezTo>
                    <a:pt x="0" y="54610"/>
                    <a:pt x="58166" y="0"/>
                    <a:pt x="129921" y="0"/>
                  </a:cubicBezTo>
                  <a:lnTo>
                    <a:pt x="14984603" y="0"/>
                  </a:lnTo>
                  <a:cubicBezTo>
                    <a:pt x="15056358" y="0"/>
                    <a:pt x="15114524" y="54610"/>
                    <a:pt x="15114524" y="121920"/>
                  </a:cubicBezTo>
                  <a:lnTo>
                    <a:pt x="15114524" y="609473"/>
                  </a:lnTo>
                  <a:cubicBezTo>
                    <a:pt x="15114524" y="676783"/>
                    <a:pt x="15056358" y="731393"/>
                    <a:pt x="14984603" y="731393"/>
                  </a:cubicBezTo>
                  <a:lnTo>
                    <a:pt x="129921" y="731393"/>
                  </a:lnTo>
                  <a:cubicBezTo>
                    <a:pt x="58166" y="731393"/>
                    <a:pt x="0" y="676783"/>
                    <a:pt x="0" y="609473"/>
                  </a:cubicBez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7" name="Google Shape;467;p16"/>
            <p:cNvSpPr/>
            <p:nvPr/>
          </p:nvSpPr>
          <p:spPr>
            <a:xfrm>
              <a:off x="0" y="0"/>
              <a:ext cx="15165324" cy="782193"/>
            </a:xfrm>
            <a:custGeom>
              <a:rect b="b" l="l" r="r" t="t"/>
              <a:pathLst>
                <a:path extrusionOk="0" h="782193" w="15165324">
                  <a:moveTo>
                    <a:pt x="0" y="147320"/>
                  </a:moveTo>
                  <a:cubicBezTo>
                    <a:pt x="0" y="64389"/>
                    <a:pt x="71120" y="0"/>
                    <a:pt x="155321" y="0"/>
                  </a:cubicBezTo>
                  <a:lnTo>
                    <a:pt x="15010003" y="0"/>
                  </a:lnTo>
                  <a:lnTo>
                    <a:pt x="15010003" y="25400"/>
                  </a:lnTo>
                  <a:lnTo>
                    <a:pt x="15010003" y="0"/>
                  </a:lnTo>
                  <a:cubicBezTo>
                    <a:pt x="15094204" y="0"/>
                    <a:pt x="15165324" y="64389"/>
                    <a:pt x="15165324" y="147320"/>
                  </a:cubicBezTo>
                  <a:lnTo>
                    <a:pt x="15139924" y="147320"/>
                  </a:lnTo>
                  <a:lnTo>
                    <a:pt x="15165324" y="147320"/>
                  </a:lnTo>
                  <a:lnTo>
                    <a:pt x="15165324" y="634873"/>
                  </a:lnTo>
                  <a:lnTo>
                    <a:pt x="15139924" y="634873"/>
                  </a:lnTo>
                  <a:lnTo>
                    <a:pt x="15165324" y="634873"/>
                  </a:lnTo>
                  <a:cubicBezTo>
                    <a:pt x="15165324" y="717677"/>
                    <a:pt x="15094204" y="782193"/>
                    <a:pt x="15010003" y="782193"/>
                  </a:cubicBezTo>
                  <a:lnTo>
                    <a:pt x="15010003" y="756793"/>
                  </a:lnTo>
                  <a:lnTo>
                    <a:pt x="15010003" y="782193"/>
                  </a:lnTo>
                  <a:lnTo>
                    <a:pt x="155321" y="782193"/>
                  </a:lnTo>
                  <a:lnTo>
                    <a:pt x="155321" y="756793"/>
                  </a:lnTo>
                  <a:lnTo>
                    <a:pt x="155321" y="782193"/>
                  </a:lnTo>
                  <a:cubicBezTo>
                    <a:pt x="71120" y="782193"/>
                    <a:pt x="0" y="717677"/>
                    <a:pt x="0" y="634873"/>
                  </a:cubicBezTo>
                  <a:lnTo>
                    <a:pt x="0" y="147320"/>
                  </a:lnTo>
                  <a:lnTo>
                    <a:pt x="25400" y="147320"/>
                  </a:lnTo>
                  <a:lnTo>
                    <a:pt x="0" y="147320"/>
                  </a:lnTo>
                  <a:moveTo>
                    <a:pt x="50800" y="147320"/>
                  </a:moveTo>
                  <a:lnTo>
                    <a:pt x="50800" y="634873"/>
                  </a:lnTo>
                  <a:lnTo>
                    <a:pt x="25400" y="634873"/>
                  </a:lnTo>
                  <a:lnTo>
                    <a:pt x="50800" y="634873"/>
                  </a:lnTo>
                  <a:cubicBezTo>
                    <a:pt x="50800" y="686689"/>
                    <a:pt x="96012" y="731393"/>
                    <a:pt x="155321" y="731393"/>
                  </a:cubicBezTo>
                  <a:lnTo>
                    <a:pt x="15010003" y="731393"/>
                  </a:lnTo>
                  <a:cubicBezTo>
                    <a:pt x="15069313" y="731393"/>
                    <a:pt x="15114524" y="686689"/>
                    <a:pt x="15114524" y="634873"/>
                  </a:cubicBezTo>
                  <a:lnTo>
                    <a:pt x="15114524" y="147320"/>
                  </a:lnTo>
                  <a:cubicBezTo>
                    <a:pt x="15114524" y="95504"/>
                    <a:pt x="15069313" y="50800"/>
                    <a:pt x="15010003" y="50800"/>
                  </a:cubicBezTo>
                  <a:lnTo>
                    <a:pt x="155321" y="50800"/>
                  </a:lnTo>
                  <a:lnTo>
                    <a:pt x="155321" y="25400"/>
                  </a:lnTo>
                  <a:lnTo>
                    <a:pt x="155321" y="50800"/>
                  </a:lnTo>
                  <a:cubicBezTo>
                    <a:pt x="96012" y="50800"/>
                    <a:pt x="50800" y="95504"/>
                    <a:pt x="50800" y="14732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68" name="Google Shape;468;p16"/>
          <p:cNvGrpSpPr/>
          <p:nvPr/>
        </p:nvGrpSpPr>
        <p:grpSpPr>
          <a:xfrm>
            <a:off x="792125" y="2702148"/>
            <a:ext cx="11373975" cy="656679"/>
            <a:chOff x="-20146" y="-334273"/>
            <a:chExt cx="15165300" cy="994215"/>
          </a:xfrm>
        </p:grpSpPr>
        <p:sp>
          <p:nvSpPr>
            <p:cNvPr id="469" name="Google Shape;469;p16"/>
            <p:cNvSpPr/>
            <p:nvPr/>
          </p:nvSpPr>
          <p:spPr>
            <a:xfrm>
              <a:off x="0" y="0"/>
              <a:ext cx="15043184" cy="659942"/>
            </a:xfrm>
            <a:custGeom>
              <a:rect b="b" l="l" r="r" t="t"/>
              <a:pathLst>
                <a:path extrusionOk="0" h="659942" w="15043184">
                  <a:moveTo>
                    <a:pt x="0" y="0"/>
                  </a:moveTo>
                  <a:lnTo>
                    <a:pt x="15043184" y="0"/>
                  </a:lnTo>
                  <a:lnTo>
                    <a:pt x="15043184" y="659942"/>
                  </a:lnTo>
                  <a:lnTo>
                    <a:pt x="0" y="659942"/>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0" name="Google Shape;470;p16"/>
            <p:cNvSpPr txBox="1"/>
            <p:nvPr/>
          </p:nvSpPr>
          <p:spPr>
            <a:xfrm>
              <a:off x="-20146" y="-334273"/>
              <a:ext cx="15165300" cy="888300"/>
            </a:xfrm>
            <a:prstGeom prst="rect">
              <a:avLst/>
            </a:prstGeom>
            <a:noFill/>
            <a:ln>
              <a:noFill/>
            </a:ln>
          </p:spPr>
          <p:txBody>
            <a:bodyPr anchorCtr="0" anchor="ctr" bIns="0" lIns="0" spcFirstLastPara="1" rIns="0" wrap="square" tIns="0">
              <a:noAutofit/>
            </a:bodyPr>
            <a:lstStyle/>
            <a:p>
              <a:pPr indent="0" lvl="0" marL="0" marR="0" rtl="0" algn="l">
                <a:lnSpc>
                  <a:spcPct val="107995"/>
                </a:lnSpc>
                <a:spcBef>
                  <a:spcPts val="0"/>
                </a:spcBef>
                <a:spcAft>
                  <a:spcPts val="0"/>
                </a:spcAft>
                <a:buNone/>
              </a:pPr>
              <a:r>
                <a:rPr b="1" lang="en-US" sz="1976">
                  <a:solidFill>
                    <a:srgbClr val="FFFFFF"/>
                  </a:solidFill>
                  <a:latin typeface="Calibri"/>
                  <a:ea typeface="Calibri"/>
                  <a:cs typeface="Calibri"/>
                  <a:sym typeface="Calibri"/>
                </a:rPr>
                <a:t>Συστήματα έγκαιρης προειδοποίησης για διαρροή χημικών ουσιών σε ποτάμι κατά τη διάρκεια πλημμύρας</a:t>
              </a:r>
              <a:endParaRPr/>
            </a:p>
          </p:txBody>
        </p:sp>
      </p:grpSp>
      <p:sp>
        <p:nvSpPr>
          <p:cNvPr id="471" name="Google Shape;471;p16"/>
          <p:cNvSpPr txBox="1"/>
          <p:nvPr/>
        </p:nvSpPr>
        <p:spPr>
          <a:xfrm>
            <a:off x="837925" y="3403700"/>
            <a:ext cx="11718300" cy="1659000"/>
          </a:xfrm>
          <a:prstGeom prst="rect">
            <a:avLst/>
          </a:prstGeom>
          <a:noFill/>
          <a:ln>
            <a:noFill/>
          </a:ln>
        </p:spPr>
        <p:txBody>
          <a:bodyPr anchorCtr="0" anchor="t" bIns="0" lIns="0" spcFirstLastPara="1" rIns="0" wrap="square" tIns="0">
            <a:spAutoFit/>
          </a:bodyPr>
          <a:lstStyle/>
          <a:p>
            <a:pPr indent="0" lvl="0" marL="0" marR="0" rtl="0" algn="l">
              <a:lnSpc>
                <a:spcPct val="107996"/>
              </a:lnSpc>
              <a:spcBef>
                <a:spcPts val="0"/>
              </a:spcBef>
              <a:spcAft>
                <a:spcPts val="0"/>
              </a:spcAft>
              <a:buNone/>
            </a:pPr>
            <a:r>
              <a:rPr lang="en-US" sz="2026">
                <a:latin typeface="Calibri"/>
                <a:ea typeface="Calibri"/>
                <a:cs typeface="Calibri"/>
                <a:sym typeface="Calibri"/>
              </a:rPr>
              <a:t>    </a:t>
            </a:r>
            <a:r>
              <a:rPr b="0" i="0" lang="en-US" sz="2026" u="none" cap="none" strike="noStrike">
                <a:solidFill>
                  <a:srgbClr val="000000"/>
                </a:solidFill>
                <a:latin typeface="Calibri"/>
                <a:ea typeface="Calibri"/>
                <a:cs typeface="Calibri"/>
                <a:sym typeface="Calibri"/>
              </a:rPr>
              <a:t>Οι βιομηχανικοί αισθητήρες παρακολούθησης ανιχνεύουν απότομες πτώσεις πίεσης, διαρροές ή αυξήσεις</a:t>
            </a:r>
            <a:r>
              <a:rPr lang="en-US" sz="2026">
                <a:latin typeface="Calibri"/>
                <a:ea typeface="Calibri"/>
                <a:cs typeface="Calibri"/>
                <a:sym typeface="Calibri"/>
              </a:rPr>
              <a:t> </a:t>
            </a:r>
            <a:r>
              <a:rPr b="0" i="0" lang="en-US" sz="2026" u="none" cap="none" strike="noStrike">
                <a:solidFill>
                  <a:srgbClr val="000000"/>
                </a:solidFill>
                <a:latin typeface="Calibri"/>
                <a:ea typeface="Calibri"/>
                <a:cs typeface="Calibri"/>
                <a:sym typeface="Calibri"/>
              </a:rPr>
              <a:t>στη συγκέντρωση χημικών ουσιών στο νερό.</a:t>
            </a:r>
            <a:endParaRPr sz="1300"/>
          </a:p>
          <a:p>
            <a:pPr indent="-128289" lvl="2" marL="384866" marR="0" rtl="0" algn="l">
              <a:lnSpc>
                <a:spcPct val="107996"/>
              </a:lnSpc>
              <a:spcBef>
                <a:spcPts val="0"/>
              </a:spcBef>
              <a:spcAft>
                <a:spcPts val="0"/>
              </a:spcAft>
              <a:buNone/>
            </a:pPr>
            <a:r>
              <a:rPr b="0" i="0" lang="en-US" sz="2026" u="none" cap="none" strike="noStrike">
                <a:solidFill>
                  <a:srgbClr val="000000"/>
                </a:solidFill>
                <a:latin typeface="Calibri"/>
                <a:ea typeface="Calibri"/>
                <a:cs typeface="Calibri"/>
                <a:sym typeface="Calibri"/>
              </a:rPr>
              <a:t>Οι περιβαλλοντικές υπηρεσίες εκδίδουν ειδοποιήσεις για τη μόλυνση μέσω SMS, ραδιοφώνου και διαδικτυακών πλατφορμών.</a:t>
            </a:r>
            <a:endParaRPr sz="1300"/>
          </a:p>
          <a:p>
            <a:pPr indent="-128289" lvl="2" marL="384866" marR="0" rtl="0" algn="l">
              <a:lnSpc>
                <a:spcPct val="107996"/>
              </a:lnSpc>
              <a:spcBef>
                <a:spcPts val="0"/>
              </a:spcBef>
              <a:spcAft>
                <a:spcPts val="0"/>
              </a:spcAft>
              <a:buNone/>
            </a:pPr>
            <a:r>
              <a:rPr b="0" i="0" lang="en-US" sz="2026" u="none" cap="none" strike="noStrike">
                <a:solidFill>
                  <a:srgbClr val="000000"/>
                </a:solidFill>
                <a:latin typeface="Calibri"/>
                <a:ea typeface="Calibri"/>
                <a:cs typeface="Calibri"/>
                <a:sym typeface="Calibri"/>
              </a:rPr>
              <a:t>Τα drones και οι δορυφορικές απεικονίσεις παρακολουθούν την εξάπλωση των ρύπων κατάντη.</a:t>
            </a:r>
            <a:endParaRPr sz="1300"/>
          </a:p>
        </p:txBody>
      </p:sp>
      <p:grpSp>
        <p:nvGrpSpPr>
          <p:cNvPr id="472" name="Google Shape;472;p16"/>
          <p:cNvGrpSpPr/>
          <p:nvPr/>
        </p:nvGrpSpPr>
        <p:grpSpPr>
          <a:xfrm>
            <a:off x="792099" y="5107553"/>
            <a:ext cx="11373993" cy="586645"/>
            <a:chOff x="0" y="0"/>
            <a:chExt cx="15165324" cy="782193"/>
          </a:xfrm>
        </p:grpSpPr>
        <p:sp>
          <p:nvSpPr>
            <p:cNvPr id="473" name="Google Shape;473;p16"/>
            <p:cNvSpPr/>
            <p:nvPr/>
          </p:nvSpPr>
          <p:spPr>
            <a:xfrm>
              <a:off x="25400" y="25400"/>
              <a:ext cx="15114524" cy="731393"/>
            </a:xfrm>
            <a:custGeom>
              <a:rect b="b" l="l" r="r" t="t"/>
              <a:pathLst>
                <a:path extrusionOk="0" h="731393" w="15114524">
                  <a:moveTo>
                    <a:pt x="0" y="121920"/>
                  </a:moveTo>
                  <a:cubicBezTo>
                    <a:pt x="0" y="54610"/>
                    <a:pt x="58166" y="0"/>
                    <a:pt x="129921" y="0"/>
                  </a:cubicBezTo>
                  <a:lnTo>
                    <a:pt x="14984603" y="0"/>
                  </a:lnTo>
                  <a:cubicBezTo>
                    <a:pt x="15056358" y="0"/>
                    <a:pt x="15114524" y="54610"/>
                    <a:pt x="15114524" y="121920"/>
                  </a:cubicBezTo>
                  <a:lnTo>
                    <a:pt x="15114524" y="609473"/>
                  </a:lnTo>
                  <a:cubicBezTo>
                    <a:pt x="15114524" y="676783"/>
                    <a:pt x="15056358" y="731393"/>
                    <a:pt x="14984603" y="731393"/>
                  </a:cubicBezTo>
                  <a:lnTo>
                    <a:pt x="129921" y="731393"/>
                  </a:lnTo>
                  <a:cubicBezTo>
                    <a:pt x="58166" y="731393"/>
                    <a:pt x="0" y="676783"/>
                    <a:pt x="0" y="609473"/>
                  </a:cubicBezTo>
                  <a:close/>
                </a:path>
              </a:pathLst>
            </a:custGeom>
            <a:solidFill>
              <a:srgbClr val="92D05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4" name="Google Shape;474;p16"/>
            <p:cNvSpPr/>
            <p:nvPr/>
          </p:nvSpPr>
          <p:spPr>
            <a:xfrm>
              <a:off x="0" y="0"/>
              <a:ext cx="15165324" cy="782193"/>
            </a:xfrm>
            <a:custGeom>
              <a:rect b="b" l="l" r="r" t="t"/>
              <a:pathLst>
                <a:path extrusionOk="0" h="782193" w="15165324">
                  <a:moveTo>
                    <a:pt x="0" y="147320"/>
                  </a:moveTo>
                  <a:cubicBezTo>
                    <a:pt x="0" y="64389"/>
                    <a:pt x="71120" y="0"/>
                    <a:pt x="155321" y="0"/>
                  </a:cubicBezTo>
                  <a:lnTo>
                    <a:pt x="15010003" y="0"/>
                  </a:lnTo>
                  <a:lnTo>
                    <a:pt x="15010003" y="25400"/>
                  </a:lnTo>
                  <a:lnTo>
                    <a:pt x="15010003" y="0"/>
                  </a:lnTo>
                  <a:cubicBezTo>
                    <a:pt x="15094204" y="0"/>
                    <a:pt x="15165324" y="64389"/>
                    <a:pt x="15165324" y="147320"/>
                  </a:cubicBezTo>
                  <a:lnTo>
                    <a:pt x="15139924" y="147320"/>
                  </a:lnTo>
                  <a:lnTo>
                    <a:pt x="15165324" y="147320"/>
                  </a:lnTo>
                  <a:lnTo>
                    <a:pt x="15165324" y="634873"/>
                  </a:lnTo>
                  <a:lnTo>
                    <a:pt x="15139924" y="634873"/>
                  </a:lnTo>
                  <a:lnTo>
                    <a:pt x="15165324" y="634873"/>
                  </a:lnTo>
                  <a:cubicBezTo>
                    <a:pt x="15165324" y="717677"/>
                    <a:pt x="15094204" y="782193"/>
                    <a:pt x="15010003" y="782193"/>
                  </a:cubicBezTo>
                  <a:lnTo>
                    <a:pt x="15010003" y="756793"/>
                  </a:lnTo>
                  <a:lnTo>
                    <a:pt x="15010003" y="782193"/>
                  </a:lnTo>
                  <a:lnTo>
                    <a:pt x="155321" y="782193"/>
                  </a:lnTo>
                  <a:lnTo>
                    <a:pt x="155321" y="756793"/>
                  </a:lnTo>
                  <a:lnTo>
                    <a:pt x="155321" y="782193"/>
                  </a:lnTo>
                  <a:cubicBezTo>
                    <a:pt x="71120" y="782193"/>
                    <a:pt x="0" y="717677"/>
                    <a:pt x="0" y="634873"/>
                  </a:cubicBezTo>
                  <a:lnTo>
                    <a:pt x="0" y="147320"/>
                  </a:lnTo>
                  <a:lnTo>
                    <a:pt x="25400" y="147320"/>
                  </a:lnTo>
                  <a:lnTo>
                    <a:pt x="0" y="147320"/>
                  </a:lnTo>
                  <a:moveTo>
                    <a:pt x="50800" y="147320"/>
                  </a:moveTo>
                  <a:lnTo>
                    <a:pt x="50800" y="634873"/>
                  </a:lnTo>
                  <a:lnTo>
                    <a:pt x="25400" y="634873"/>
                  </a:lnTo>
                  <a:lnTo>
                    <a:pt x="50800" y="634873"/>
                  </a:lnTo>
                  <a:cubicBezTo>
                    <a:pt x="50800" y="686689"/>
                    <a:pt x="96012" y="731393"/>
                    <a:pt x="155321" y="731393"/>
                  </a:cubicBezTo>
                  <a:lnTo>
                    <a:pt x="15010003" y="731393"/>
                  </a:lnTo>
                  <a:cubicBezTo>
                    <a:pt x="15069313" y="731393"/>
                    <a:pt x="15114524" y="686689"/>
                    <a:pt x="15114524" y="634873"/>
                  </a:cubicBezTo>
                  <a:lnTo>
                    <a:pt x="15114524" y="147320"/>
                  </a:lnTo>
                  <a:cubicBezTo>
                    <a:pt x="15114524" y="95504"/>
                    <a:pt x="15069313" y="50800"/>
                    <a:pt x="15010003" y="50800"/>
                  </a:cubicBezTo>
                  <a:lnTo>
                    <a:pt x="155321" y="50800"/>
                  </a:lnTo>
                  <a:lnTo>
                    <a:pt x="155321" y="25400"/>
                  </a:lnTo>
                  <a:lnTo>
                    <a:pt x="155321" y="50800"/>
                  </a:lnTo>
                  <a:cubicBezTo>
                    <a:pt x="96012" y="50800"/>
                    <a:pt x="50800" y="95504"/>
                    <a:pt x="50800" y="14732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75" name="Google Shape;475;p16"/>
          <p:cNvGrpSpPr/>
          <p:nvPr/>
        </p:nvGrpSpPr>
        <p:grpSpPr>
          <a:xfrm>
            <a:off x="837924" y="5146233"/>
            <a:ext cx="11282391" cy="502100"/>
            <a:chOff x="0" y="-9525"/>
            <a:chExt cx="15043188" cy="669467"/>
          </a:xfrm>
        </p:grpSpPr>
        <p:sp>
          <p:nvSpPr>
            <p:cNvPr id="476" name="Google Shape;476;p16"/>
            <p:cNvSpPr/>
            <p:nvPr/>
          </p:nvSpPr>
          <p:spPr>
            <a:xfrm>
              <a:off x="0" y="0"/>
              <a:ext cx="15043184" cy="659942"/>
            </a:xfrm>
            <a:custGeom>
              <a:rect b="b" l="l" r="r" t="t"/>
              <a:pathLst>
                <a:path extrusionOk="0" h="659942" w="15043184">
                  <a:moveTo>
                    <a:pt x="0" y="0"/>
                  </a:moveTo>
                  <a:lnTo>
                    <a:pt x="15043184" y="0"/>
                  </a:lnTo>
                  <a:lnTo>
                    <a:pt x="15043184" y="659942"/>
                  </a:lnTo>
                  <a:lnTo>
                    <a:pt x="0" y="659942"/>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7" name="Google Shape;477;p16"/>
            <p:cNvSpPr txBox="1"/>
            <p:nvPr/>
          </p:nvSpPr>
          <p:spPr>
            <a:xfrm>
              <a:off x="0" y="-9525"/>
              <a:ext cx="15043188" cy="66946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400">
                  <a:solidFill>
                    <a:srgbClr val="FFFFFF"/>
                  </a:solidFill>
                  <a:latin typeface="Calibri"/>
                  <a:ea typeface="Calibri"/>
                  <a:cs typeface="Calibri"/>
                  <a:sym typeface="Calibri"/>
                </a:rPr>
                <a:t>Τι να κάνετε</a:t>
              </a:r>
              <a:endParaRPr/>
            </a:p>
          </p:txBody>
        </p:sp>
      </p:grpSp>
      <p:sp>
        <p:nvSpPr>
          <p:cNvPr id="478" name="Google Shape;478;p16"/>
          <p:cNvSpPr txBox="1"/>
          <p:nvPr/>
        </p:nvSpPr>
        <p:spPr>
          <a:xfrm>
            <a:off x="685525" y="5929250"/>
            <a:ext cx="11587200" cy="1278600"/>
          </a:xfrm>
          <a:prstGeom prst="rect">
            <a:avLst/>
          </a:prstGeom>
          <a:noFill/>
          <a:ln>
            <a:noFill/>
          </a:ln>
        </p:spPr>
        <p:txBody>
          <a:bodyPr anchorCtr="0" anchor="t" bIns="0" lIns="0" spcFirstLastPara="1" rIns="0" wrap="square" tIns="0">
            <a:spAutoFit/>
          </a:bodyPr>
          <a:lstStyle/>
          <a:p>
            <a:pPr indent="0" lvl="0" marL="0" marR="0" rtl="0" algn="l">
              <a:lnSpc>
                <a:spcPct val="108013"/>
              </a:lnSpc>
              <a:spcBef>
                <a:spcPts val="0"/>
              </a:spcBef>
              <a:spcAft>
                <a:spcPts val="0"/>
              </a:spcAft>
              <a:buNone/>
            </a:pPr>
            <a:r>
              <a:rPr lang="en-US" sz="1859">
                <a:latin typeface="Calibri"/>
                <a:ea typeface="Calibri"/>
                <a:cs typeface="Calibri"/>
                <a:sym typeface="Calibri"/>
              </a:rPr>
              <a:t>     </a:t>
            </a:r>
            <a:r>
              <a:rPr b="0" i="0" lang="en-US" sz="1859" u="none" cap="none" strike="noStrike">
                <a:solidFill>
                  <a:srgbClr val="000000"/>
                </a:solidFill>
                <a:latin typeface="Calibri"/>
                <a:ea typeface="Calibri"/>
                <a:cs typeface="Calibri"/>
                <a:sym typeface="Calibri"/>
              </a:rPr>
              <a:t>Α</a:t>
            </a:r>
            <a:r>
              <a:rPr b="0" i="0" lang="en-US" sz="1959" u="none" cap="none" strike="noStrike">
                <a:solidFill>
                  <a:srgbClr val="000000"/>
                </a:solidFill>
                <a:latin typeface="Calibri"/>
                <a:ea typeface="Calibri"/>
                <a:cs typeface="Calibri"/>
                <a:sym typeface="Calibri"/>
              </a:rPr>
              <a:t>ποφύγετε την επαφή με τα νερά της πλημμύρας κοντά σε βιομηχανικές περιοχές ή κανάλια αποστράγγισης.</a:t>
            </a:r>
            <a:endParaRPr sz="1300"/>
          </a:p>
          <a:p>
            <a:pPr indent="-124262" lvl="2" marL="372786" marR="0" rtl="0" algn="l">
              <a:lnSpc>
                <a:spcPct val="108013"/>
              </a:lnSpc>
              <a:spcBef>
                <a:spcPts val="0"/>
              </a:spcBef>
              <a:spcAft>
                <a:spcPts val="0"/>
              </a:spcAft>
              <a:buNone/>
            </a:pPr>
            <a:r>
              <a:rPr b="0" i="0" lang="en-US" sz="1959" u="none" cap="none" strike="noStrike">
                <a:solidFill>
                  <a:srgbClr val="000000"/>
                </a:solidFill>
                <a:latin typeface="Calibri"/>
                <a:ea typeface="Calibri"/>
                <a:cs typeface="Calibri"/>
                <a:sym typeface="Calibri"/>
              </a:rPr>
              <a:t>Ακολουθήστε τις επίσημες συμβουλές σχετικά με την ασφάλεια του νερού και χρησιμοποιήστε εμφιαλωμένο ή αποθηκευμένο νερό.</a:t>
            </a:r>
            <a:endParaRPr sz="1300"/>
          </a:p>
          <a:p>
            <a:pPr indent="-124262" lvl="2" marL="372786" marR="0" rtl="0" algn="l">
              <a:lnSpc>
                <a:spcPct val="108013"/>
              </a:lnSpc>
              <a:spcBef>
                <a:spcPts val="0"/>
              </a:spcBef>
              <a:spcAft>
                <a:spcPts val="0"/>
              </a:spcAft>
              <a:buNone/>
            </a:pPr>
            <a:r>
              <a:rPr b="0" i="0" lang="en-US" sz="1959" u="none" cap="none" strike="noStrike">
                <a:solidFill>
                  <a:srgbClr val="000000"/>
                </a:solidFill>
                <a:latin typeface="Calibri"/>
                <a:ea typeface="Calibri"/>
                <a:cs typeface="Calibri"/>
                <a:sym typeface="Calibri"/>
              </a:rPr>
              <a:t>Αναφέρετε αμέσως στις τοπικές αρχές ασυνήθιστες οσμές, αποχρωματισμένο νερό ή νεκρά ψάρια.</a:t>
            </a:r>
            <a:endParaRPr sz="1300"/>
          </a:p>
        </p:txBody>
      </p:sp>
      <p:grpSp>
        <p:nvGrpSpPr>
          <p:cNvPr id="479" name="Google Shape;479;p16"/>
          <p:cNvGrpSpPr/>
          <p:nvPr/>
        </p:nvGrpSpPr>
        <p:grpSpPr>
          <a:xfrm>
            <a:off x="792099" y="7442891"/>
            <a:ext cx="11373993" cy="586645"/>
            <a:chOff x="0" y="0"/>
            <a:chExt cx="15165324" cy="782193"/>
          </a:xfrm>
        </p:grpSpPr>
        <p:sp>
          <p:nvSpPr>
            <p:cNvPr id="480" name="Google Shape;480;p16"/>
            <p:cNvSpPr/>
            <p:nvPr/>
          </p:nvSpPr>
          <p:spPr>
            <a:xfrm>
              <a:off x="25400" y="25400"/>
              <a:ext cx="15114524" cy="731393"/>
            </a:xfrm>
            <a:custGeom>
              <a:rect b="b" l="l" r="r" t="t"/>
              <a:pathLst>
                <a:path extrusionOk="0" h="731393" w="15114524">
                  <a:moveTo>
                    <a:pt x="0" y="121920"/>
                  </a:moveTo>
                  <a:cubicBezTo>
                    <a:pt x="0" y="54610"/>
                    <a:pt x="58166" y="0"/>
                    <a:pt x="129921" y="0"/>
                  </a:cubicBezTo>
                  <a:lnTo>
                    <a:pt x="14984603" y="0"/>
                  </a:lnTo>
                  <a:cubicBezTo>
                    <a:pt x="15056358" y="0"/>
                    <a:pt x="15114524" y="54610"/>
                    <a:pt x="15114524" y="121920"/>
                  </a:cubicBezTo>
                  <a:lnTo>
                    <a:pt x="15114524" y="609473"/>
                  </a:lnTo>
                  <a:cubicBezTo>
                    <a:pt x="15114524" y="676783"/>
                    <a:pt x="15056358" y="731393"/>
                    <a:pt x="14984603" y="731393"/>
                  </a:cubicBezTo>
                  <a:lnTo>
                    <a:pt x="129921" y="731393"/>
                  </a:lnTo>
                  <a:cubicBezTo>
                    <a:pt x="58166" y="731393"/>
                    <a:pt x="0" y="676783"/>
                    <a:pt x="0" y="609473"/>
                  </a:cubicBez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81" name="Google Shape;481;p16"/>
            <p:cNvSpPr/>
            <p:nvPr/>
          </p:nvSpPr>
          <p:spPr>
            <a:xfrm>
              <a:off x="0" y="0"/>
              <a:ext cx="15165324" cy="782193"/>
            </a:xfrm>
            <a:custGeom>
              <a:rect b="b" l="l" r="r" t="t"/>
              <a:pathLst>
                <a:path extrusionOk="0" h="782193" w="15165324">
                  <a:moveTo>
                    <a:pt x="0" y="147320"/>
                  </a:moveTo>
                  <a:cubicBezTo>
                    <a:pt x="0" y="64389"/>
                    <a:pt x="71120" y="0"/>
                    <a:pt x="155321" y="0"/>
                  </a:cubicBezTo>
                  <a:lnTo>
                    <a:pt x="15010003" y="0"/>
                  </a:lnTo>
                  <a:lnTo>
                    <a:pt x="15010003" y="25400"/>
                  </a:lnTo>
                  <a:lnTo>
                    <a:pt x="15010003" y="0"/>
                  </a:lnTo>
                  <a:cubicBezTo>
                    <a:pt x="15094204" y="0"/>
                    <a:pt x="15165324" y="64389"/>
                    <a:pt x="15165324" y="147320"/>
                  </a:cubicBezTo>
                  <a:lnTo>
                    <a:pt x="15139924" y="147320"/>
                  </a:lnTo>
                  <a:lnTo>
                    <a:pt x="15165324" y="147320"/>
                  </a:lnTo>
                  <a:lnTo>
                    <a:pt x="15165324" y="634873"/>
                  </a:lnTo>
                  <a:lnTo>
                    <a:pt x="15139924" y="634873"/>
                  </a:lnTo>
                  <a:lnTo>
                    <a:pt x="15165324" y="634873"/>
                  </a:lnTo>
                  <a:cubicBezTo>
                    <a:pt x="15165324" y="717677"/>
                    <a:pt x="15094204" y="782193"/>
                    <a:pt x="15010003" y="782193"/>
                  </a:cubicBezTo>
                  <a:lnTo>
                    <a:pt x="15010003" y="756793"/>
                  </a:lnTo>
                  <a:lnTo>
                    <a:pt x="15010003" y="782193"/>
                  </a:lnTo>
                  <a:lnTo>
                    <a:pt x="155321" y="782193"/>
                  </a:lnTo>
                  <a:lnTo>
                    <a:pt x="155321" y="756793"/>
                  </a:lnTo>
                  <a:lnTo>
                    <a:pt x="155321" y="782193"/>
                  </a:lnTo>
                  <a:cubicBezTo>
                    <a:pt x="71120" y="782193"/>
                    <a:pt x="0" y="717677"/>
                    <a:pt x="0" y="634873"/>
                  </a:cubicBezTo>
                  <a:lnTo>
                    <a:pt x="0" y="147320"/>
                  </a:lnTo>
                  <a:lnTo>
                    <a:pt x="25400" y="147320"/>
                  </a:lnTo>
                  <a:lnTo>
                    <a:pt x="0" y="147320"/>
                  </a:lnTo>
                  <a:moveTo>
                    <a:pt x="50800" y="147320"/>
                  </a:moveTo>
                  <a:lnTo>
                    <a:pt x="50800" y="634873"/>
                  </a:lnTo>
                  <a:lnTo>
                    <a:pt x="25400" y="634873"/>
                  </a:lnTo>
                  <a:lnTo>
                    <a:pt x="50800" y="634873"/>
                  </a:lnTo>
                  <a:cubicBezTo>
                    <a:pt x="50800" y="686689"/>
                    <a:pt x="96012" y="731393"/>
                    <a:pt x="155321" y="731393"/>
                  </a:cubicBezTo>
                  <a:lnTo>
                    <a:pt x="15010003" y="731393"/>
                  </a:lnTo>
                  <a:cubicBezTo>
                    <a:pt x="15069313" y="731393"/>
                    <a:pt x="15114524" y="686689"/>
                    <a:pt x="15114524" y="634873"/>
                  </a:cubicBezTo>
                  <a:lnTo>
                    <a:pt x="15114524" y="147320"/>
                  </a:lnTo>
                  <a:cubicBezTo>
                    <a:pt x="15114524" y="95504"/>
                    <a:pt x="15069313" y="50800"/>
                    <a:pt x="15010003" y="50800"/>
                  </a:cubicBezTo>
                  <a:lnTo>
                    <a:pt x="155321" y="50800"/>
                  </a:lnTo>
                  <a:lnTo>
                    <a:pt x="155321" y="25400"/>
                  </a:lnTo>
                  <a:lnTo>
                    <a:pt x="155321" y="50800"/>
                  </a:lnTo>
                  <a:cubicBezTo>
                    <a:pt x="96012" y="50800"/>
                    <a:pt x="50800" y="95504"/>
                    <a:pt x="50800" y="14732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482" name="Google Shape;482;p16"/>
          <p:cNvGrpSpPr/>
          <p:nvPr/>
        </p:nvGrpSpPr>
        <p:grpSpPr>
          <a:xfrm>
            <a:off x="837925" y="7488777"/>
            <a:ext cx="11282400" cy="456265"/>
            <a:chOff x="0" y="-9525"/>
            <a:chExt cx="15043200" cy="669600"/>
          </a:xfrm>
        </p:grpSpPr>
        <p:sp>
          <p:nvSpPr>
            <p:cNvPr id="483" name="Google Shape;483;p16"/>
            <p:cNvSpPr/>
            <p:nvPr/>
          </p:nvSpPr>
          <p:spPr>
            <a:xfrm>
              <a:off x="0" y="0"/>
              <a:ext cx="15043184" cy="659942"/>
            </a:xfrm>
            <a:custGeom>
              <a:rect b="b" l="l" r="r" t="t"/>
              <a:pathLst>
                <a:path extrusionOk="0" h="659942" w="15043184">
                  <a:moveTo>
                    <a:pt x="0" y="0"/>
                  </a:moveTo>
                  <a:lnTo>
                    <a:pt x="15043184" y="0"/>
                  </a:lnTo>
                  <a:lnTo>
                    <a:pt x="15043184" y="659942"/>
                  </a:lnTo>
                  <a:lnTo>
                    <a:pt x="0" y="659942"/>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84" name="Google Shape;484;p16"/>
            <p:cNvSpPr txBox="1"/>
            <p:nvPr/>
          </p:nvSpPr>
          <p:spPr>
            <a:xfrm>
              <a:off x="0" y="-9525"/>
              <a:ext cx="15043200" cy="6696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400">
                  <a:solidFill>
                    <a:srgbClr val="FFFFFF"/>
                  </a:solidFill>
                  <a:latin typeface="Calibri"/>
                  <a:ea typeface="Calibri"/>
                  <a:cs typeface="Calibri"/>
                  <a:sym typeface="Calibri"/>
                </a:rPr>
                <a:t>Τι δεν πρέπει να κάνετε</a:t>
              </a:r>
              <a:endParaRPr/>
            </a:p>
          </p:txBody>
        </p:sp>
      </p:grpSp>
      <p:sp>
        <p:nvSpPr>
          <p:cNvPr id="485" name="Google Shape;485;p16"/>
          <p:cNvSpPr txBox="1"/>
          <p:nvPr/>
        </p:nvSpPr>
        <p:spPr>
          <a:xfrm>
            <a:off x="837925" y="7958775"/>
            <a:ext cx="12465300" cy="10059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lang="en-US" sz="2200">
                <a:latin typeface="Calibri"/>
                <a:ea typeface="Calibri"/>
                <a:cs typeface="Calibri"/>
                <a:sym typeface="Calibri"/>
              </a:rPr>
              <a:t>     </a:t>
            </a:r>
            <a:r>
              <a:rPr b="0" i="0" lang="en-US" sz="2000" u="none" cap="none" strike="noStrike">
                <a:solidFill>
                  <a:srgbClr val="000000"/>
                </a:solidFill>
                <a:latin typeface="Calibri"/>
                <a:ea typeface="Calibri"/>
                <a:cs typeface="Calibri"/>
                <a:sym typeface="Calibri"/>
              </a:rPr>
              <a:t>Μην επιχειρήσετε να συλλέξετε ή να αγγίξετε μολυσμένο νερό ή υπολείμματα.</a:t>
            </a:r>
            <a:endParaRPr sz="1000"/>
          </a:p>
          <a:p>
            <a:pPr indent="-144780" lvl="2" marL="434340" marR="0" rtl="0" algn="l">
              <a:lnSpc>
                <a:spcPct val="108000"/>
              </a:lnSpc>
              <a:spcBef>
                <a:spcPts val="0"/>
              </a:spcBef>
              <a:spcAft>
                <a:spcPts val="0"/>
              </a:spcAft>
              <a:buNone/>
            </a:pPr>
            <a:r>
              <a:rPr b="0" i="0" lang="en-US" sz="2000" u="none" cap="none" strike="noStrike">
                <a:solidFill>
                  <a:srgbClr val="000000"/>
                </a:solidFill>
                <a:latin typeface="Calibri"/>
                <a:ea typeface="Calibri"/>
                <a:cs typeface="Calibri"/>
                <a:sym typeface="Calibri"/>
              </a:rPr>
              <a:t> Μην χρησιμοποιείτε νερό βρύσης μέχρι να κηρυχθεί ασφαλές από τις αρχές.</a:t>
            </a:r>
            <a:endParaRPr sz="1000"/>
          </a:p>
          <a:p>
            <a:pPr indent="-144780" lvl="2" marL="434340" marR="0" rtl="0" algn="l">
              <a:lnSpc>
                <a:spcPct val="108000"/>
              </a:lnSpc>
              <a:spcBef>
                <a:spcPts val="0"/>
              </a:spcBef>
              <a:spcAft>
                <a:spcPts val="0"/>
              </a:spcAft>
              <a:buNone/>
            </a:pPr>
            <a:r>
              <a:rPr b="0" i="0" lang="en-US" sz="2000" u="none" cap="none" strike="noStrike">
                <a:solidFill>
                  <a:srgbClr val="000000"/>
                </a:solidFill>
                <a:latin typeface="Calibri"/>
                <a:ea typeface="Calibri"/>
                <a:cs typeface="Calibri"/>
                <a:sym typeface="Calibri"/>
              </a:rPr>
              <a:t> Μην διαδίδετε μη επαληθευμένες πληροφορίες ή μην προκαλείτε πανικό.</a:t>
            </a:r>
            <a:endParaRPr sz="1000"/>
          </a:p>
        </p:txBody>
      </p:sp>
      <p:sp>
        <p:nvSpPr>
          <p:cNvPr id="486" name="Google Shape;486;p16"/>
          <p:cNvSpPr txBox="1"/>
          <p:nvPr/>
        </p:nvSpPr>
        <p:spPr>
          <a:xfrm>
            <a:off x="12784169" y="6852456"/>
            <a:ext cx="4389149" cy="52387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650">
                <a:solidFill>
                  <a:srgbClr val="000000"/>
                </a:solidFill>
                <a:latin typeface="Calibri"/>
                <a:ea typeface="Calibri"/>
                <a:cs typeface="Calibri"/>
                <a:sym typeface="Calibri"/>
              </a:rPr>
              <a:t>Σχήμα 3: Ποτάμι κατά τη διάρκεια πλημμύρας από το Canva (Ελεύθερο Στοιχείο) </a:t>
            </a:r>
            <a:endParaRPr/>
          </a:p>
        </p:txBody>
      </p:sp>
      <p:sp>
        <p:nvSpPr>
          <p:cNvPr id="487" name="Google Shape;487;p16"/>
          <p:cNvSpPr/>
          <p:nvPr/>
        </p:nvSpPr>
        <p:spPr>
          <a:xfrm>
            <a:off x="12692739" y="3451669"/>
            <a:ext cx="5049603" cy="3211525"/>
          </a:xfrm>
          <a:custGeom>
            <a:rect b="b" l="l" r="r" t="t"/>
            <a:pathLst>
              <a:path extrusionOk="0" h="3211525" w="5049603">
                <a:moveTo>
                  <a:pt x="0" y="0"/>
                </a:moveTo>
                <a:lnTo>
                  <a:pt x="5049602" y="0"/>
                </a:lnTo>
                <a:lnTo>
                  <a:pt x="5049602" y="3211526"/>
                </a:lnTo>
                <a:lnTo>
                  <a:pt x="0" y="3211526"/>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descr="Μπλε κείμενο σε μαύρο φόντο  Η περιγραφή δημιουργήθηκε αυτόματα" id="496" name="Google Shape;496;p17"/>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497" name="Google Shape;497;p17"/>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498" name="Google Shape;498;p17"/>
          <p:cNvGrpSpPr/>
          <p:nvPr/>
        </p:nvGrpSpPr>
        <p:grpSpPr>
          <a:xfrm>
            <a:off x="1257300" y="693182"/>
            <a:ext cx="15773400" cy="1804165"/>
            <a:chOff x="0" y="-47625"/>
            <a:chExt cx="21031200" cy="2405554"/>
          </a:xfrm>
        </p:grpSpPr>
        <p:sp>
          <p:nvSpPr>
            <p:cNvPr id="499" name="Google Shape;499;p17"/>
            <p:cNvSpPr/>
            <p:nvPr/>
          </p:nvSpPr>
          <p:spPr>
            <a:xfrm>
              <a:off x="0" y="0"/>
              <a:ext cx="21031200" cy="2357929"/>
            </a:xfrm>
            <a:custGeom>
              <a:rect b="b" l="l" r="r" t="t"/>
              <a:pathLst>
                <a:path extrusionOk="0" h="2357929" w="21031200">
                  <a:moveTo>
                    <a:pt x="0" y="0"/>
                  </a:moveTo>
                  <a:lnTo>
                    <a:pt x="21031200" y="0"/>
                  </a:lnTo>
                  <a:lnTo>
                    <a:pt x="21031200" y="2357929"/>
                  </a:lnTo>
                  <a:lnTo>
                    <a:pt x="0" y="2357929"/>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0" name="Google Shape;500;p17"/>
            <p:cNvSpPr txBox="1"/>
            <p:nvPr/>
          </p:nvSpPr>
          <p:spPr>
            <a:xfrm>
              <a:off x="0" y="-47625"/>
              <a:ext cx="21031200" cy="2405553"/>
            </a:xfrm>
            <a:prstGeom prst="rect">
              <a:avLst/>
            </a:prstGeom>
            <a:noFill/>
            <a:ln>
              <a:noFill/>
            </a:ln>
          </p:spPr>
          <p:txBody>
            <a:bodyPr anchorCtr="0" anchor="ctr" bIns="0" lIns="0" spcFirstLastPara="1" rIns="0" wrap="square" tIns="0">
              <a:noAutofit/>
            </a:bodyPr>
            <a:lstStyle/>
            <a:p>
              <a:pPr indent="0" lvl="0" marL="0" marR="0" rtl="0" algn="l">
                <a:lnSpc>
                  <a:spcPct val="107999"/>
                </a:lnSpc>
                <a:spcBef>
                  <a:spcPts val="0"/>
                </a:spcBef>
                <a:spcAft>
                  <a:spcPts val="0"/>
                </a:spcAft>
                <a:buNone/>
              </a:pPr>
              <a:r>
                <a:rPr b="1" lang="en-US" sz="5263">
                  <a:solidFill>
                    <a:srgbClr val="FF0000"/>
                  </a:solidFill>
                  <a:latin typeface="Calibri"/>
                  <a:ea typeface="Calibri"/>
                  <a:cs typeface="Calibri"/>
                  <a:sym typeface="Calibri"/>
                </a:rPr>
                <a:t>Πώς να αναγνωρίσετε σημάδια διαρροής χημικών ουσιών σε ποτάμι κατά τη διάρκεια πλημμύρας;</a:t>
              </a:r>
              <a:endParaRPr/>
            </a:p>
          </p:txBody>
        </p:sp>
      </p:grpSp>
      <p:grpSp>
        <p:nvGrpSpPr>
          <p:cNvPr id="501" name="Google Shape;501;p17"/>
          <p:cNvGrpSpPr/>
          <p:nvPr/>
        </p:nvGrpSpPr>
        <p:grpSpPr>
          <a:xfrm>
            <a:off x="1536859" y="2762174"/>
            <a:ext cx="4629245" cy="2792825"/>
            <a:chOff x="0" y="0"/>
            <a:chExt cx="6172327" cy="3723767"/>
          </a:xfrm>
        </p:grpSpPr>
        <p:sp>
          <p:nvSpPr>
            <p:cNvPr id="502" name="Google Shape;502;p1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3" name="Google Shape;503;p1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04" name="Google Shape;504;p17"/>
          <p:cNvGrpSpPr/>
          <p:nvPr/>
        </p:nvGrpSpPr>
        <p:grpSpPr>
          <a:xfrm>
            <a:off x="1555900" y="2759801"/>
            <a:ext cx="4591175" cy="2783105"/>
            <a:chOff x="0" y="-28575"/>
            <a:chExt cx="6121566" cy="3895723"/>
          </a:xfrm>
        </p:grpSpPr>
        <p:sp>
          <p:nvSpPr>
            <p:cNvPr id="505" name="Google Shape;505;p17"/>
            <p:cNvSpPr/>
            <p:nvPr/>
          </p:nvSpPr>
          <p:spPr>
            <a:xfrm>
              <a:off x="0" y="0"/>
              <a:ext cx="6121566" cy="3867144"/>
            </a:xfrm>
            <a:custGeom>
              <a:rect b="b" l="l" r="r" t="t"/>
              <a:pathLst>
                <a:path extrusionOk="0" h="3867144" w="6121566">
                  <a:moveTo>
                    <a:pt x="0" y="0"/>
                  </a:moveTo>
                  <a:lnTo>
                    <a:pt x="6121566" y="0"/>
                  </a:lnTo>
                  <a:lnTo>
                    <a:pt x="6121566" y="3867144"/>
                  </a:lnTo>
                  <a:lnTo>
                    <a:pt x="0" y="3867144"/>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6" name="Google Shape;506;p17"/>
            <p:cNvSpPr txBox="1"/>
            <p:nvPr/>
          </p:nvSpPr>
          <p:spPr>
            <a:xfrm>
              <a:off x="0" y="-28575"/>
              <a:ext cx="6121565" cy="3895723"/>
            </a:xfrm>
            <a:prstGeom prst="rect">
              <a:avLst/>
            </a:prstGeom>
            <a:noFill/>
            <a:ln>
              <a:noFill/>
            </a:ln>
          </p:spPr>
          <p:txBody>
            <a:bodyPr anchorCtr="0" anchor="ctr" bIns="0" lIns="0" spcFirstLastPara="1" rIns="0" wrap="square" tIns="0">
              <a:noAutofit/>
            </a:bodyPr>
            <a:lstStyle/>
            <a:p>
              <a:pPr indent="0" lvl="0" marL="0" marR="0" rtl="0" algn="ctr">
                <a:lnSpc>
                  <a:spcPct val="108012"/>
                </a:lnSpc>
                <a:spcBef>
                  <a:spcPts val="0"/>
                </a:spcBef>
                <a:spcAft>
                  <a:spcPts val="0"/>
                </a:spcAft>
                <a:buNone/>
              </a:pPr>
              <a:r>
                <a:rPr lang="en-US" sz="2920">
                  <a:solidFill>
                    <a:srgbClr val="FFFFFF"/>
                  </a:solidFill>
                  <a:latin typeface="Calibri"/>
                  <a:ea typeface="Calibri"/>
                  <a:cs typeface="Calibri"/>
                  <a:sym typeface="Calibri"/>
                </a:rPr>
                <a:t>Επίσημες ειδοποιήσεις από περιβαλλοντικές υπηρεσίες ή υπηρεσίες πολιτικής προστασίας σχετικά με πιθανή μόλυνση.</a:t>
              </a:r>
              <a:endParaRPr sz="1000"/>
            </a:p>
          </p:txBody>
        </p:sp>
      </p:grpSp>
      <p:grpSp>
        <p:nvGrpSpPr>
          <p:cNvPr id="507" name="Google Shape;507;p17"/>
          <p:cNvGrpSpPr/>
          <p:nvPr/>
        </p:nvGrpSpPr>
        <p:grpSpPr>
          <a:xfrm>
            <a:off x="6587157" y="2762174"/>
            <a:ext cx="4629245" cy="2792825"/>
            <a:chOff x="0" y="0"/>
            <a:chExt cx="6172327" cy="3723767"/>
          </a:xfrm>
        </p:grpSpPr>
        <p:sp>
          <p:nvSpPr>
            <p:cNvPr id="508" name="Google Shape;508;p1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9" name="Google Shape;509;p1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10" name="Google Shape;510;p17"/>
          <p:cNvGrpSpPr/>
          <p:nvPr/>
        </p:nvGrpSpPr>
        <p:grpSpPr>
          <a:xfrm>
            <a:off x="6606207" y="2752649"/>
            <a:ext cx="4591175" cy="2783279"/>
            <a:chOff x="0" y="-38100"/>
            <a:chExt cx="6121566" cy="3711038"/>
          </a:xfrm>
        </p:grpSpPr>
        <p:sp>
          <p:nvSpPr>
            <p:cNvPr id="511" name="Google Shape;511;p17"/>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12" name="Google Shape;512;p17"/>
            <p:cNvSpPr txBox="1"/>
            <p:nvPr/>
          </p:nvSpPr>
          <p:spPr>
            <a:xfrm>
              <a:off x="0" y="-38100"/>
              <a:ext cx="6121565"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2950">
                  <a:solidFill>
                    <a:srgbClr val="FFFFFF"/>
                  </a:solidFill>
                  <a:latin typeface="Calibri"/>
                  <a:ea typeface="Calibri"/>
                  <a:cs typeface="Calibri"/>
                  <a:sym typeface="Calibri"/>
                </a:rPr>
                <a:t>Ασυνήθιστο χρώμα, αφρός ή μυρωδιά σε κοντινά ποτάμια ή ρυάκια.</a:t>
              </a:r>
              <a:endParaRPr sz="900"/>
            </a:p>
          </p:txBody>
        </p:sp>
      </p:grpSp>
      <p:grpSp>
        <p:nvGrpSpPr>
          <p:cNvPr id="513" name="Google Shape;513;p17"/>
          <p:cNvGrpSpPr/>
          <p:nvPr/>
        </p:nvGrpSpPr>
        <p:grpSpPr>
          <a:xfrm>
            <a:off x="11637445" y="2762174"/>
            <a:ext cx="4629245" cy="2792825"/>
            <a:chOff x="0" y="0"/>
            <a:chExt cx="6172327" cy="3723767"/>
          </a:xfrm>
        </p:grpSpPr>
        <p:sp>
          <p:nvSpPr>
            <p:cNvPr id="514" name="Google Shape;514;p1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15" name="Google Shape;515;p1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16" name="Google Shape;516;p17"/>
          <p:cNvGrpSpPr/>
          <p:nvPr/>
        </p:nvGrpSpPr>
        <p:grpSpPr>
          <a:xfrm>
            <a:off x="11656495" y="2752649"/>
            <a:ext cx="4591175" cy="2783279"/>
            <a:chOff x="0" y="-38100"/>
            <a:chExt cx="6121566" cy="3711038"/>
          </a:xfrm>
        </p:grpSpPr>
        <p:sp>
          <p:nvSpPr>
            <p:cNvPr id="517" name="Google Shape;517;p17"/>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18" name="Google Shape;518;p17"/>
            <p:cNvSpPr txBox="1"/>
            <p:nvPr/>
          </p:nvSpPr>
          <p:spPr>
            <a:xfrm>
              <a:off x="0" y="-38100"/>
              <a:ext cx="6121565"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2950">
                  <a:solidFill>
                    <a:srgbClr val="FFFFFF"/>
                  </a:solidFill>
                  <a:latin typeface="Calibri"/>
                  <a:ea typeface="Calibri"/>
                  <a:cs typeface="Calibri"/>
                  <a:sym typeface="Calibri"/>
                </a:rPr>
                <a:t>Νεκρά ψάρια, φυτά ή ζώα που εμφανίζονται ξαφνικά σε πλημμυρισμένες περιοχές.</a:t>
              </a:r>
              <a:endParaRPr sz="900"/>
            </a:p>
          </p:txBody>
        </p:sp>
      </p:grpSp>
      <p:grpSp>
        <p:nvGrpSpPr>
          <p:cNvPr id="519" name="Google Shape;519;p17"/>
          <p:cNvGrpSpPr/>
          <p:nvPr/>
        </p:nvGrpSpPr>
        <p:grpSpPr>
          <a:xfrm>
            <a:off x="4062012" y="5975995"/>
            <a:ext cx="4629245" cy="2792825"/>
            <a:chOff x="0" y="0"/>
            <a:chExt cx="6172327" cy="3723767"/>
          </a:xfrm>
        </p:grpSpPr>
        <p:sp>
          <p:nvSpPr>
            <p:cNvPr id="520" name="Google Shape;520;p1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1" name="Google Shape;521;p1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22" name="Google Shape;522;p17"/>
          <p:cNvGrpSpPr/>
          <p:nvPr/>
        </p:nvGrpSpPr>
        <p:grpSpPr>
          <a:xfrm>
            <a:off x="4081062" y="5966470"/>
            <a:ext cx="4591175" cy="2783279"/>
            <a:chOff x="0" y="-38100"/>
            <a:chExt cx="6121566" cy="3711038"/>
          </a:xfrm>
        </p:grpSpPr>
        <p:sp>
          <p:nvSpPr>
            <p:cNvPr id="523" name="Google Shape;523;p17"/>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4" name="Google Shape;524;p17"/>
            <p:cNvSpPr txBox="1"/>
            <p:nvPr/>
          </p:nvSpPr>
          <p:spPr>
            <a:xfrm>
              <a:off x="0" y="-38100"/>
              <a:ext cx="6121565"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2950">
                  <a:solidFill>
                    <a:srgbClr val="FFFFFF"/>
                  </a:solidFill>
                  <a:latin typeface="Calibri"/>
                  <a:ea typeface="Calibri"/>
                  <a:cs typeface="Calibri"/>
                  <a:sym typeface="Calibri"/>
                </a:rPr>
                <a:t>Ερεθισμός των ματιών ή του λαιμού που προκαλείται από κοντινή ατμοσφαιρική ή υδάτινη ρύπανση.</a:t>
              </a:r>
              <a:endParaRPr sz="900"/>
            </a:p>
          </p:txBody>
        </p:sp>
      </p:grpSp>
      <p:grpSp>
        <p:nvGrpSpPr>
          <p:cNvPr id="525" name="Google Shape;525;p17"/>
          <p:cNvGrpSpPr/>
          <p:nvPr/>
        </p:nvGrpSpPr>
        <p:grpSpPr>
          <a:xfrm>
            <a:off x="9112301" y="5975995"/>
            <a:ext cx="4629245" cy="2792825"/>
            <a:chOff x="0" y="0"/>
            <a:chExt cx="6172327" cy="3723767"/>
          </a:xfrm>
        </p:grpSpPr>
        <p:sp>
          <p:nvSpPr>
            <p:cNvPr id="526" name="Google Shape;526;p1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7" name="Google Shape;527;p1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28" name="Google Shape;528;p17"/>
          <p:cNvGrpSpPr/>
          <p:nvPr/>
        </p:nvGrpSpPr>
        <p:grpSpPr>
          <a:xfrm>
            <a:off x="9131351" y="5966470"/>
            <a:ext cx="4591175" cy="2783279"/>
            <a:chOff x="0" y="-38100"/>
            <a:chExt cx="6121566" cy="3711038"/>
          </a:xfrm>
        </p:grpSpPr>
        <p:sp>
          <p:nvSpPr>
            <p:cNvPr id="529" name="Google Shape;529;p17"/>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30" name="Google Shape;530;p17"/>
            <p:cNvSpPr txBox="1"/>
            <p:nvPr/>
          </p:nvSpPr>
          <p:spPr>
            <a:xfrm>
              <a:off x="0" y="-38100"/>
              <a:ext cx="6121565"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2950">
                  <a:solidFill>
                    <a:srgbClr val="FFFFFF"/>
                  </a:solidFill>
                  <a:latin typeface="Calibri"/>
                  <a:ea typeface="Calibri"/>
                  <a:cs typeface="Calibri"/>
                  <a:sym typeface="Calibri"/>
                </a:rPr>
                <a:t>Ενεργοποίηση ψηφιακών συναγερμών ή σειρήνων σε βιομηχανικές ζώνες μετά από πλημμύρες.</a:t>
              </a:r>
              <a:endParaRPr sz="9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descr="Μπλε κείμενο σε μαύρο φόντο  Η περιγραφή δημιουργήθηκε αυτόματα" id="539" name="Google Shape;539;p18"/>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540" name="Google Shape;540;p18"/>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541" name="Google Shape;541;p18"/>
          <p:cNvGrpSpPr/>
          <p:nvPr/>
        </p:nvGrpSpPr>
        <p:grpSpPr>
          <a:xfrm>
            <a:off x="1257300" y="418291"/>
            <a:ext cx="15773400" cy="1380841"/>
            <a:chOff x="0" y="-66675"/>
            <a:chExt cx="21031200" cy="1841122"/>
          </a:xfrm>
        </p:grpSpPr>
        <p:sp>
          <p:nvSpPr>
            <p:cNvPr id="542" name="Google Shape;542;p18"/>
            <p:cNvSpPr/>
            <p:nvPr/>
          </p:nvSpPr>
          <p:spPr>
            <a:xfrm>
              <a:off x="0" y="0"/>
              <a:ext cx="21031200" cy="1774447"/>
            </a:xfrm>
            <a:custGeom>
              <a:rect b="b" l="l" r="r" t="t"/>
              <a:pathLst>
                <a:path extrusionOk="0" h="1774447" w="21031200">
                  <a:moveTo>
                    <a:pt x="0" y="0"/>
                  </a:moveTo>
                  <a:lnTo>
                    <a:pt x="21031200" y="0"/>
                  </a:lnTo>
                  <a:lnTo>
                    <a:pt x="21031200" y="1774447"/>
                  </a:lnTo>
                  <a:lnTo>
                    <a:pt x="0" y="17744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3" name="Google Shape;543;p18"/>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Βλάβη φράγματος ή υποδομής ύδρευσης</a:t>
              </a:r>
              <a:endParaRPr/>
            </a:p>
          </p:txBody>
        </p:sp>
      </p:grpSp>
      <p:grpSp>
        <p:nvGrpSpPr>
          <p:cNvPr id="544" name="Google Shape;544;p18"/>
          <p:cNvGrpSpPr/>
          <p:nvPr/>
        </p:nvGrpSpPr>
        <p:grpSpPr>
          <a:xfrm>
            <a:off x="768972" y="1682067"/>
            <a:ext cx="17519028" cy="980861"/>
            <a:chOff x="0" y="-9525"/>
            <a:chExt cx="23358704" cy="1307815"/>
          </a:xfrm>
        </p:grpSpPr>
        <p:sp>
          <p:nvSpPr>
            <p:cNvPr id="545" name="Google Shape;545;p18"/>
            <p:cNvSpPr/>
            <p:nvPr/>
          </p:nvSpPr>
          <p:spPr>
            <a:xfrm>
              <a:off x="0" y="0"/>
              <a:ext cx="23358701" cy="1298284"/>
            </a:xfrm>
            <a:custGeom>
              <a:rect b="b" l="l" r="r" t="t"/>
              <a:pathLst>
                <a:path extrusionOk="0" h="1298284" w="23358701">
                  <a:moveTo>
                    <a:pt x="0" y="0"/>
                  </a:moveTo>
                  <a:lnTo>
                    <a:pt x="23358701" y="0"/>
                  </a:lnTo>
                  <a:lnTo>
                    <a:pt x="23358701" y="1298284"/>
                  </a:lnTo>
                  <a:lnTo>
                    <a:pt x="0" y="1298284"/>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6" name="Google Shape;546;p18"/>
            <p:cNvSpPr txBox="1"/>
            <p:nvPr/>
          </p:nvSpPr>
          <p:spPr>
            <a:xfrm>
              <a:off x="0" y="-9525"/>
              <a:ext cx="23358704" cy="130781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1" lang="en-US" sz="2400">
                  <a:solidFill>
                    <a:srgbClr val="139AD6"/>
                  </a:solidFill>
                  <a:latin typeface="Calibri"/>
                  <a:ea typeface="Calibri"/>
                  <a:cs typeface="Calibri"/>
                  <a:sym typeface="Calibri"/>
                </a:rPr>
                <a:t>Μια ξαφνική θραύση φράγματος ή μια δυσλειτουργία των υποδομών ύδρευσης μπορεί να απελευθερώσει τεράστιες ποσότητες νερού, προκαλώντας ξαφνικές πλημμύρες, καταστροφές περιουσιών και απώλεια ζωών μέσα σε λίγα λεπτά.</a:t>
              </a:r>
              <a:endParaRPr/>
            </a:p>
          </p:txBody>
        </p:sp>
      </p:grpSp>
      <p:grpSp>
        <p:nvGrpSpPr>
          <p:cNvPr id="547" name="Google Shape;547;p18"/>
          <p:cNvGrpSpPr/>
          <p:nvPr/>
        </p:nvGrpSpPr>
        <p:grpSpPr>
          <a:xfrm>
            <a:off x="989409" y="2679516"/>
            <a:ext cx="11199877" cy="669988"/>
            <a:chOff x="0" y="0"/>
            <a:chExt cx="14933169" cy="893318"/>
          </a:xfrm>
        </p:grpSpPr>
        <p:sp>
          <p:nvSpPr>
            <p:cNvPr id="548" name="Google Shape;548;p18"/>
            <p:cNvSpPr/>
            <p:nvPr/>
          </p:nvSpPr>
          <p:spPr>
            <a:xfrm>
              <a:off x="25400" y="25400"/>
              <a:ext cx="14882369" cy="842518"/>
            </a:xfrm>
            <a:custGeom>
              <a:rect b="b" l="l" r="r" t="t"/>
              <a:pathLst>
                <a:path extrusionOk="0" h="842518" w="14882369">
                  <a:moveTo>
                    <a:pt x="0" y="140462"/>
                  </a:moveTo>
                  <a:cubicBezTo>
                    <a:pt x="0" y="62865"/>
                    <a:pt x="66421" y="0"/>
                    <a:pt x="148336" y="0"/>
                  </a:cubicBezTo>
                  <a:lnTo>
                    <a:pt x="14734032" y="0"/>
                  </a:lnTo>
                  <a:cubicBezTo>
                    <a:pt x="14815947" y="0"/>
                    <a:pt x="14882369" y="62865"/>
                    <a:pt x="14882369" y="140462"/>
                  </a:cubicBezTo>
                  <a:lnTo>
                    <a:pt x="14882369" y="702056"/>
                  </a:lnTo>
                  <a:cubicBezTo>
                    <a:pt x="14882369" y="779653"/>
                    <a:pt x="14815947" y="842518"/>
                    <a:pt x="14734032" y="842518"/>
                  </a:cubicBezTo>
                  <a:lnTo>
                    <a:pt x="148336" y="842518"/>
                  </a:lnTo>
                  <a:cubicBezTo>
                    <a:pt x="66421" y="842391"/>
                    <a:pt x="0" y="779526"/>
                    <a:pt x="0" y="702056"/>
                  </a:cubicBez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9" name="Google Shape;549;p18"/>
            <p:cNvSpPr/>
            <p:nvPr/>
          </p:nvSpPr>
          <p:spPr>
            <a:xfrm>
              <a:off x="0" y="0"/>
              <a:ext cx="14933169" cy="893318"/>
            </a:xfrm>
            <a:custGeom>
              <a:rect b="b" l="l" r="r" t="t"/>
              <a:pathLst>
                <a:path extrusionOk="0" h="893318" w="14933169">
                  <a:moveTo>
                    <a:pt x="0" y="165862"/>
                  </a:moveTo>
                  <a:cubicBezTo>
                    <a:pt x="0" y="72898"/>
                    <a:pt x="79121" y="0"/>
                    <a:pt x="173736" y="0"/>
                  </a:cubicBezTo>
                  <a:lnTo>
                    <a:pt x="14759432" y="0"/>
                  </a:lnTo>
                  <a:lnTo>
                    <a:pt x="14759432" y="25400"/>
                  </a:lnTo>
                  <a:lnTo>
                    <a:pt x="14759432" y="0"/>
                  </a:lnTo>
                  <a:cubicBezTo>
                    <a:pt x="14854047" y="0"/>
                    <a:pt x="14933169" y="72898"/>
                    <a:pt x="14933169" y="165862"/>
                  </a:cubicBezTo>
                  <a:lnTo>
                    <a:pt x="14907769" y="165862"/>
                  </a:lnTo>
                  <a:lnTo>
                    <a:pt x="14933169" y="165862"/>
                  </a:lnTo>
                  <a:lnTo>
                    <a:pt x="14933169" y="727456"/>
                  </a:lnTo>
                  <a:lnTo>
                    <a:pt x="14907769" y="727456"/>
                  </a:lnTo>
                  <a:lnTo>
                    <a:pt x="14933169" y="727456"/>
                  </a:lnTo>
                  <a:cubicBezTo>
                    <a:pt x="14933169" y="820293"/>
                    <a:pt x="14854047" y="893318"/>
                    <a:pt x="14759432" y="893318"/>
                  </a:cubicBezTo>
                  <a:lnTo>
                    <a:pt x="14759432" y="867918"/>
                  </a:lnTo>
                  <a:lnTo>
                    <a:pt x="14759432" y="893318"/>
                  </a:lnTo>
                  <a:lnTo>
                    <a:pt x="173736" y="893318"/>
                  </a:lnTo>
                  <a:lnTo>
                    <a:pt x="173736" y="867918"/>
                  </a:lnTo>
                  <a:lnTo>
                    <a:pt x="173736" y="893318"/>
                  </a:lnTo>
                  <a:cubicBezTo>
                    <a:pt x="79121" y="893191"/>
                    <a:pt x="0" y="820293"/>
                    <a:pt x="0" y="727456"/>
                  </a:cubicBezTo>
                  <a:lnTo>
                    <a:pt x="0" y="165862"/>
                  </a:lnTo>
                  <a:lnTo>
                    <a:pt x="25400" y="165862"/>
                  </a:lnTo>
                  <a:lnTo>
                    <a:pt x="0" y="165862"/>
                  </a:lnTo>
                  <a:moveTo>
                    <a:pt x="50800" y="165862"/>
                  </a:moveTo>
                  <a:lnTo>
                    <a:pt x="50800" y="727456"/>
                  </a:lnTo>
                  <a:lnTo>
                    <a:pt x="25400" y="727456"/>
                  </a:lnTo>
                  <a:lnTo>
                    <a:pt x="50800" y="727456"/>
                  </a:lnTo>
                  <a:cubicBezTo>
                    <a:pt x="50800" y="789686"/>
                    <a:pt x="104521" y="842518"/>
                    <a:pt x="173736" y="842518"/>
                  </a:cubicBezTo>
                  <a:lnTo>
                    <a:pt x="14759432" y="842518"/>
                  </a:lnTo>
                  <a:cubicBezTo>
                    <a:pt x="14828647" y="842518"/>
                    <a:pt x="14882369" y="789686"/>
                    <a:pt x="14882369" y="727456"/>
                  </a:cubicBezTo>
                  <a:lnTo>
                    <a:pt x="14882369" y="165862"/>
                  </a:lnTo>
                  <a:cubicBezTo>
                    <a:pt x="14882369" y="103632"/>
                    <a:pt x="14828647" y="50800"/>
                    <a:pt x="14759432" y="50800"/>
                  </a:cubicBezTo>
                  <a:lnTo>
                    <a:pt x="173736" y="50800"/>
                  </a:lnTo>
                  <a:lnTo>
                    <a:pt x="173736" y="25400"/>
                  </a:lnTo>
                  <a:lnTo>
                    <a:pt x="173736" y="50800"/>
                  </a:lnTo>
                  <a:cubicBezTo>
                    <a:pt x="104521" y="50800"/>
                    <a:pt x="50800" y="103632"/>
                    <a:pt x="50800" y="165862"/>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50" name="Google Shape;550;p18"/>
          <p:cNvGrpSpPr/>
          <p:nvPr/>
        </p:nvGrpSpPr>
        <p:grpSpPr>
          <a:xfrm>
            <a:off x="1039301" y="2707977"/>
            <a:ext cx="11100092" cy="591548"/>
            <a:chOff x="0" y="-28575"/>
            <a:chExt cx="14800123" cy="788731"/>
          </a:xfrm>
        </p:grpSpPr>
        <p:sp>
          <p:nvSpPr>
            <p:cNvPr id="551" name="Google Shape;551;p18"/>
            <p:cNvSpPr/>
            <p:nvPr/>
          </p:nvSpPr>
          <p:spPr>
            <a:xfrm>
              <a:off x="0" y="0"/>
              <a:ext cx="14800118" cy="760153"/>
            </a:xfrm>
            <a:custGeom>
              <a:rect b="b" l="l" r="r" t="t"/>
              <a:pathLst>
                <a:path extrusionOk="0" h="760153" w="14800118">
                  <a:moveTo>
                    <a:pt x="0" y="0"/>
                  </a:moveTo>
                  <a:lnTo>
                    <a:pt x="14800118" y="0"/>
                  </a:lnTo>
                  <a:lnTo>
                    <a:pt x="14800118" y="760153"/>
                  </a:lnTo>
                  <a:lnTo>
                    <a:pt x="0" y="760153"/>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52" name="Google Shape;552;p18"/>
            <p:cNvSpPr txBox="1"/>
            <p:nvPr/>
          </p:nvSpPr>
          <p:spPr>
            <a:xfrm>
              <a:off x="0" y="-28575"/>
              <a:ext cx="14800123" cy="78873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700">
                  <a:solidFill>
                    <a:srgbClr val="FFFFFF"/>
                  </a:solidFill>
                  <a:latin typeface="Calibri"/>
                  <a:ea typeface="Calibri"/>
                  <a:cs typeface="Calibri"/>
                  <a:sym typeface="Calibri"/>
                </a:rPr>
                <a:t>Συστήματα έγκαιρης προειδοποίησης για αστοχία φραγμάτων ή υποδομών</a:t>
              </a:r>
              <a:endParaRPr/>
            </a:p>
          </p:txBody>
        </p:sp>
      </p:grpSp>
      <p:sp>
        <p:nvSpPr>
          <p:cNvPr id="553" name="Google Shape;553;p18"/>
          <p:cNvSpPr txBox="1"/>
          <p:nvPr/>
        </p:nvSpPr>
        <p:spPr>
          <a:xfrm>
            <a:off x="1244708" y="3334160"/>
            <a:ext cx="10797521" cy="1765554"/>
          </a:xfrm>
          <a:prstGeom prst="rect">
            <a:avLst/>
          </a:prstGeom>
          <a:noFill/>
          <a:ln>
            <a:noFill/>
          </a:ln>
        </p:spPr>
        <p:txBody>
          <a:bodyPr anchorCtr="0" anchor="t" bIns="0" lIns="0" spcFirstLastPara="1" rIns="0" wrap="square" tIns="0">
            <a:spAutoFit/>
          </a:bodyPr>
          <a:lstStyle/>
          <a:p>
            <a:pPr indent="-133350" lvl="2" marL="380048"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Οι σεισμικοί αισθητήρες και οι αισθητήρες πίεσης νερού παρακολουθούν τη δομική ακεραιότητα των φραγμάτων και των δεξαμενών.</a:t>
            </a:r>
            <a:endParaRPr/>
          </a:p>
          <a:p>
            <a:pPr indent="-126682" lvl="2" marL="380048"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Οι αυτόματοι συναγερμοί και οι σειρήνες ειδοποιούν τις κοινότητες κατάντη όταν ανιχνεύονται πίεση ή ρωγμές.</a:t>
            </a:r>
            <a:endParaRPr/>
          </a:p>
          <a:p>
            <a:pPr indent="-126682" lvl="2" marL="380048"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 Τα δίκτυα επικοινωνίας έκτακτης ανάγκης παρέχουν ενημερώσεις σε πραγματικό χρόνο σχετικά με τις ζώνες απελευθέρωσης νερού και εκκένωσης.</a:t>
            </a:r>
            <a:endParaRPr/>
          </a:p>
        </p:txBody>
      </p:sp>
      <p:grpSp>
        <p:nvGrpSpPr>
          <p:cNvPr id="554" name="Google Shape;554;p18"/>
          <p:cNvGrpSpPr/>
          <p:nvPr/>
        </p:nvGrpSpPr>
        <p:grpSpPr>
          <a:xfrm>
            <a:off x="989409" y="5211575"/>
            <a:ext cx="11199877" cy="669989"/>
            <a:chOff x="0" y="0"/>
            <a:chExt cx="14933169" cy="893318"/>
          </a:xfrm>
        </p:grpSpPr>
        <p:sp>
          <p:nvSpPr>
            <p:cNvPr id="555" name="Google Shape;555;p18"/>
            <p:cNvSpPr/>
            <p:nvPr/>
          </p:nvSpPr>
          <p:spPr>
            <a:xfrm>
              <a:off x="25400" y="25400"/>
              <a:ext cx="14882369" cy="842518"/>
            </a:xfrm>
            <a:custGeom>
              <a:rect b="b" l="l" r="r" t="t"/>
              <a:pathLst>
                <a:path extrusionOk="0" h="842518" w="14882369">
                  <a:moveTo>
                    <a:pt x="0" y="140462"/>
                  </a:moveTo>
                  <a:cubicBezTo>
                    <a:pt x="0" y="62865"/>
                    <a:pt x="66421" y="0"/>
                    <a:pt x="148336" y="0"/>
                  </a:cubicBezTo>
                  <a:lnTo>
                    <a:pt x="14734032" y="0"/>
                  </a:lnTo>
                  <a:cubicBezTo>
                    <a:pt x="14815947" y="0"/>
                    <a:pt x="14882369" y="62865"/>
                    <a:pt x="14882369" y="140462"/>
                  </a:cubicBezTo>
                  <a:lnTo>
                    <a:pt x="14882369" y="702056"/>
                  </a:lnTo>
                  <a:cubicBezTo>
                    <a:pt x="14882369" y="779653"/>
                    <a:pt x="14815947" y="842518"/>
                    <a:pt x="14734032" y="842518"/>
                  </a:cubicBezTo>
                  <a:lnTo>
                    <a:pt x="148336" y="842518"/>
                  </a:lnTo>
                  <a:cubicBezTo>
                    <a:pt x="66421" y="842391"/>
                    <a:pt x="0" y="779526"/>
                    <a:pt x="0" y="702056"/>
                  </a:cubicBezTo>
                  <a:close/>
                </a:path>
              </a:pathLst>
            </a:custGeom>
            <a:solidFill>
              <a:srgbClr val="92D05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56" name="Google Shape;556;p18"/>
            <p:cNvSpPr/>
            <p:nvPr/>
          </p:nvSpPr>
          <p:spPr>
            <a:xfrm>
              <a:off x="0" y="0"/>
              <a:ext cx="14933169" cy="893318"/>
            </a:xfrm>
            <a:custGeom>
              <a:rect b="b" l="l" r="r" t="t"/>
              <a:pathLst>
                <a:path extrusionOk="0" h="893318" w="14933169">
                  <a:moveTo>
                    <a:pt x="0" y="165862"/>
                  </a:moveTo>
                  <a:cubicBezTo>
                    <a:pt x="0" y="72898"/>
                    <a:pt x="79121" y="0"/>
                    <a:pt x="173736" y="0"/>
                  </a:cubicBezTo>
                  <a:lnTo>
                    <a:pt x="14759432" y="0"/>
                  </a:lnTo>
                  <a:lnTo>
                    <a:pt x="14759432" y="25400"/>
                  </a:lnTo>
                  <a:lnTo>
                    <a:pt x="14759432" y="0"/>
                  </a:lnTo>
                  <a:cubicBezTo>
                    <a:pt x="14854047" y="0"/>
                    <a:pt x="14933169" y="72898"/>
                    <a:pt x="14933169" y="165862"/>
                  </a:cubicBezTo>
                  <a:lnTo>
                    <a:pt x="14907769" y="165862"/>
                  </a:lnTo>
                  <a:lnTo>
                    <a:pt x="14933169" y="165862"/>
                  </a:lnTo>
                  <a:lnTo>
                    <a:pt x="14933169" y="727456"/>
                  </a:lnTo>
                  <a:lnTo>
                    <a:pt x="14907769" y="727456"/>
                  </a:lnTo>
                  <a:lnTo>
                    <a:pt x="14933169" y="727456"/>
                  </a:lnTo>
                  <a:cubicBezTo>
                    <a:pt x="14933169" y="820293"/>
                    <a:pt x="14854047" y="893318"/>
                    <a:pt x="14759432" y="893318"/>
                  </a:cubicBezTo>
                  <a:lnTo>
                    <a:pt x="14759432" y="867918"/>
                  </a:lnTo>
                  <a:lnTo>
                    <a:pt x="14759432" y="893318"/>
                  </a:lnTo>
                  <a:lnTo>
                    <a:pt x="173736" y="893318"/>
                  </a:lnTo>
                  <a:lnTo>
                    <a:pt x="173736" y="867918"/>
                  </a:lnTo>
                  <a:lnTo>
                    <a:pt x="173736" y="893318"/>
                  </a:lnTo>
                  <a:cubicBezTo>
                    <a:pt x="79121" y="893191"/>
                    <a:pt x="0" y="820293"/>
                    <a:pt x="0" y="727456"/>
                  </a:cubicBezTo>
                  <a:lnTo>
                    <a:pt x="0" y="165862"/>
                  </a:lnTo>
                  <a:lnTo>
                    <a:pt x="25400" y="165862"/>
                  </a:lnTo>
                  <a:lnTo>
                    <a:pt x="0" y="165862"/>
                  </a:lnTo>
                  <a:moveTo>
                    <a:pt x="50800" y="165862"/>
                  </a:moveTo>
                  <a:lnTo>
                    <a:pt x="50800" y="727456"/>
                  </a:lnTo>
                  <a:lnTo>
                    <a:pt x="25400" y="727456"/>
                  </a:lnTo>
                  <a:lnTo>
                    <a:pt x="50800" y="727456"/>
                  </a:lnTo>
                  <a:cubicBezTo>
                    <a:pt x="50800" y="789686"/>
                    <a:pt x="104521" y="842518"/>
                    <a:pt x="173736" y="842518"/>
                  </a:cubicBezTo>
                  <a:lnTo>
                    <a:pt x="14759432" y="842518"/>
                  </a:lnTo>
                  <a:cubicBezTo>
                    <a:pt x="14828647" y="842518"/>
                    <a:pt x="14882369" y="789686"/>
                    <a:pt x="14882369" y="727456"/>
                  </a:cubicBezTo>
                  <a:lnTo>
                    <a:pt x="14882369" y="165862"/>
                  </a:lnTo>
                  <a:cubicBezTo>
                    <a:pt x="14882369" y="103632"/>
                    <a:pt x="14828647" y="50800"/>
                    <a:pt x="14759432" y="50800"/>
                  </a:cubicBezTo>
                  <a:lnTo>
                    <a:pt x="173736" y="50800"/>
                  </a:lnTo>
                  <a:lnTo>
                    <a:pt x="173736" y="25400"/>
                  </a:lnTo>
                  <a:lnTo>
                    <a:pt x="173736" y="50800"/>
                  </a:lnTo>
                  <a:cubicBezTo>
                    <a:pt x="104521" y="50800"/>
                    <a:pt x="50800" y="103632"/>
                    <a:pt x="50800" y="165862"/>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57" name="Google Shape;557;p18"/>
          <p:cNvGrpSpPr/>
          <p:nvPr/>
        </p:nvGrpSpPr>
        <p:grpSpPr>
          <a:xfrm>
            <a:off x="1039301" y="5240036"/>
            <a:ext cx="11100092" cy="591548"/>
            <a:chOff x="0" y="-28575"/>
            <a:chExt cx="14800123" cy="788731"/>
          </a:xfrm>
        </p:grpSpPr>
        <p:sp>
          <p:nvSpPr>
            <p:cNvPr id="558" name="Google Shape;558;p18"/>
            <p:cNvSpPr/>
            <p:nvPr/>
          </p:nvSpPr>
          <p:spPr>
            <a:xfrm>
              <a:off x="0" y="0"/>
              <a:ext cx="14800118" cy="760153"/>
            </a:xfrm>
            <a:custGeom>
              <a:rect b="b" l="l" r="r" t="t"/>
              <a:pathLst>
                <a:path extrusionOk="0" h="760153" w="14800118">
                  <a:moveTo>
                    <a:pt x="0" y="0"/>
                  </a:moveTo>
                  <a:lnTo>
                    <a:pt x="14800118" y="0"/>
                  </a:lnTo>
                  <a:lnTo>
                    <a:pt x="14800118" y="760153"/>
                  </a:lnTo>
                  <a:lnTo>
                    <a:pt x="0" y="760153"/>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59" name="Google Shape;559;p18"/>
            <p:cNvSpPr txBox="1"/>
            <p:nvPr/>
          </p:nvSpPr>
          <p:spPr>
            <a:xfrm>
              <a:off x="0" y="-28575"/>
              <a:ext cx="14800123" cy="78873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700">
                  <a:solidFill>
                    <a:srgbClr val="FFFFFF"/>
                  </a:solidFill>
                  <a:latin typeface="Calibri"/>
                  <a:ea typeface="Calibri"/>
                  <a:cs typeface="Calibri"/>
                  <a:sym typeface="Calibri"/>
                </a:rPr>
                <a:t>Τι να κάνετε</a:t>
              </a:r>
              <a:endParaRPr/>
            </a:p>
          </p:txBody>
        </p:sp>
      </p:grpSp>
      <p:sp>
        <p:nvSpPr>
          <p:cNvPr id="560" name="Google Shape;560;p18"/>
          <p:cNvSpPr txBox="1"/>
          <p:nvPr/>
        </p:nvSpPr>
        <p:spPr>
          <a:xfrm>
            <a:off x="1244708" y="5866219"/>
            <a:ext cx="10797521" cy="760893"/>
          </a:xfrm>
          <a:prstGeom prst="rect">
            <a:avLst/>
          </a:prstGeom>
          <a:noFill/>
          <a:ln>
            <a:noFill/>
          </a:ln>
        </p:spPr>
        <p:txBody>
          <a:bodyPr anchorCtr="0" anchor="t" bIns="0" lIns="0" spcFirstLastPara="1" rIns="0" wrap="square" tIns="0">
            <a:spAutoFit/>
          </a:bodyPr>
          <a:lstStyle/>
          <a:p>
            <a:pPr indent="-114427" lvl="2" marL="326188" marR="0" rtl="0" algn="l">
              <a:lnSpc>
                <a:spcPct val="107991"/>
              </a:lnSpc>
              <a:spcBef>
                <a:spcPts val="0"/>
              </a:spcBef>
              <a:spcAft>
                <a:spcPts val="0"/>
              </a:spcAft>
              <a:buClr>
                <a:srgbClr val="000000"/>
              </a:buClr>
              <a:buSzPts val="1802"/>
              <a:buFont typeface="Arial"/>
              <a:buChar char="⚬"/>
            </a:pPr>
            <a:r>
              <a:rPr b="0" i="0" lang="en-US" sz="1802" u="none" cap="none" strike="noStrike">
                <a:solidFill>
                  <a:srgbClr val="000000"/>
                </a:solidFill>
                <a:latin typeface="Calibri"/>
                <a:ea typeface="Calibri"/>
                <a:cs typeface="Calibri"/>
                <a:sym typeface="Calibri"/>
              </a:rPr>
              <a:t>Εκκενώστε αμέσως σε υψηλότερο έδαφος όταν ηχήσουν συναγερμοί για βλάβη φράγματος.</a:t>
            </a:r>
            <a:endParaRPr/>
          </a:p>
          <a:p>
            <a:pPr indent="-108729" lvl="2" marL="326188" marR="0" rtl="0" algn="l">
              <a:lnSpc>
                <a:spcPct val="107991"/>
              </a:lnSpc>
              <a:spcBef>
                <a:spcPts val="0"/>
              </a:spcBef>
              <a:spcAft>
                <a:spcPts val="0"/>
              </a:spcAft>
              <a:buNone/>
            </a:pPr>
            <a:r>
              <a:rPr b="0" i="0" lang="en-US" sz="1802" u="none" cap="none" strike="noStrike">
                <a:solidFill>
                  <a:srgbClr val="000000"/>
                </a:solidFill>
                <a:latin typeface="Calibri"/>
                <a:ea typeface="Calibri"/>
                <a:cs typeface="Calibri"/>
                <a:sym typeface="Calibri"/>
              </a:rPr>
              <a:t>Ακολουθήστε τις σηματοδοτημένες διαδρομές εκκένωσης και βοηθήστε τα ευάλωτα άτομα.</a:t>
            </a:r>
            <a:endParaRPr/>
          </a:p>
          <a:p>
            <a:pPr indent="-114427" lvl="2" marL="326188" marR="0" rtl="0" algn="l">
              <a:lnSpc>
                <a:spcPct val="107991"/>
              </a:lnSpc>
              <a:spcBef>
                <a:spcPts val="0"/>
              </a:spcBef>
              <a:spcAft>
                <a:spcPts val="0"/>
              </a:spcAft>
              <a:buClr>
                <a:srgbClr val="000000"/>
              </a:buClr>
              <a:buSzPts val="1802"/>
              <a:buFont typeface="Arial"/>
              <a:buChar char="⚬"/>
            </a:pPr>
            <a:r>
              <a:rPr b="0" i="0" lang="en-US" sz="1802" u="none" cap="none" strike="noStrike">
                <a:solidFill>
                  <a:srgbClr val="000000"/>
                </a:solidFill>
                <a:latin typeface="Calibri"/>
                <a:ea typeface="Calibri"/>
                <a:cs typeface="Calibri"/>
                <a:sym typeface="Calibri"/>
              </a:rPr>
              <a:t>Πάρτε ένα κιτ έκτακτης ανάγκης και μείνετε συντονισμένοι για τις τοπικές ειδοποιήσεις ραδιοφώνου ή κινητού.</a:t>
            </a:r>
            <a:endParaRPr/>
          </a:p>
        </p:txBody>
      </p:sp>
      <p:grpSp>
        <p:nvGrpSpPr>
          <p:cNvPr id="561" name="Google Shape;561;p18"/>
          <p:cNvGrpSpPr/>
          <p:nvPr/>
        </p:nvGrpSpPr>
        <p:grpSpPr>
          <a:xfrm>
            <a:off x="989409" y="6877336"/>
            <a:ext cx="11199877" cy="669988"/>
            <a:chOff x="0" y="0"/>
            <a:chExt cx="14933169" cy="893318"/>
          </a:xfrm>
        </p:grpSpPr>
        <p:sp>
          <p:nvSpPr>
            <p:cNvPr id="562" name="Google Shape;562;p18"/>
            <p:cNvSpPr/>
            <p:nvPr/>
          </p:nvSpPr>
          <p:spPr>
            <a:xfrm>
              <a:off x="25400" y="25400"/>
              <a:ext cx="14882369" cy="842518"/>
            </a:xfrm>
            <a:custGeom>
              <a:rect b="b" l="l" r="r" t="t"/>
              <a:pathLst>
                <a:path extrusionOk="0" h="842518" w="14882369">
                  <a:moveTo>
                    <a:pt x="0" y="140462"/>
                  </a:moveTo>
                  <a:cubicBezTo>
                    <a:pt x="0" y="62865"/>
                    <a:pt x="66421" y="0"/>
                    <a:pt x="148336" y="0"/>
                  </a:cubicBezTo>
                  <a:lnTo>
                    <a:pt x="14734032" y="0"/>
                  </a:lnTo>
                  <a:cubicBezTo>
                    <a:pt x="14815947" y="0"/>
                    <a:pt x="14882369" y="62865"/>
                    <a:pt x="14882369" y="140462"/>
                  </a:cubicBezTo>
                  <a:lnTo>
                    <a:pt x="14882369" y="702056"/>
                  </a:lnTo>
                  <a:cubicBezTo>
                    <a:pt x="14882369" y="779653"/>
                    <a:pt x="14815947" y="842518"/>
                    <a:pt x="14734032" y="842518"/>
                  </a:cubicBezTo>
                  <a:lnTo>
                    <a:pt x="148336" y="842518"/>
                  </a:lnTo>
                  <a:cubicBezTo>
                    <a:pt x="66421" y="842391"/>
                    <a:pt x="0" y="779526"/>
                    <a:pt x="0" y="702056"/>
                  </a:cubicBez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63" name="Google Shape;563;p18"/>
            <p:cNvSpPr/>
            <p:nvPr/>
          </p:nvSpPr>
          <p:spPr>
            <a:xfrm>
              <a:off x="0" y="0"/>
              <a:ext cx="14933169" cy="893318"/>
            </a:xfrm>
            <a:custGeom>
              <a:rect b="b" l="l" r="r" t="t"/>
              <a:pathLst>
                <a:path extrusionOk="0" h="893318" w="14933169">
                  <a:moveTo>
                    <a:pt x="0" y="165862"/>
                  </a:moveTo>
                  <a:cubicBezTo>
                    <a:pt x="0" y="72898"/>
                    <a:pt x="79121" y="0"/>
                    <a:pt x="173736" y="0"/>
                  </a:cubicBezTo>
                  <a:lnTo>
                    <a:pt x="14759432" y="0"/>
                  </a:lnTo>
                  <a:lnTo>
                    <a:pt x="14759432" y="25400"/>
                  </a:lnTo>
                  <a:lnTo>
                    <a:pt x="14759432" y="0"/>
                  </a:lnTo>
                  <a:cubicBezTo>
                    <a:pt x="14854047" y="0"/>
                    <a:pt x="14933169" y="72898"/>
                    <a:pt x="14933169" y="165862"/>
                  </a:cubicBezTo>
                  <a:lnTo>
                    <a:pt x="14907769" y="165862"/>
                  </a:lnTo>
                  <a:lnTo>
                    <a:pt x="14933169" y="165862"/>
                  </a:lnTo>
                  <a:lnTo>
                    <a:pt x="14933169" y="727456"/>
                  </a:lnTo>
                  <a:lnTo>
                    <a:pt x="14907769" y="727456"/>
                  </a:lnTo>
                  <a:lnTo>
                    <a:pt x="14933169" y="727456"/>
                  </a:lnTo>
                  <a:cubicBezTo>
                    <a:pt x="14933169" y="820293"/>
                    <a:pt x="14854047" y="893318"/>
                    <a:pt x="14759432" y="893318"/>
                  </a:cubicBezTo>
                  <a:lnTo>
                    <a:pt x="14759432" y="867918"/>
                  </a:lnTo>
                  <a:lnTo>
                    <a:pt x="14759432" y="893318"/>
                  </a:lnTo>
                  <a:lnTo>
                    <a:pt x="173736" y="893318"/>
                  </a:lnTo>
                  <a:lnTo>
                    <a:pt x="173736" y="867918"/>
                  </a:lnTo>
                  <a:lnTo>
                    <a:pt x="173736" y="893318"/>
                  </a:lnTo>
                  <a:cubicBezTo>
                    <a:pt x="79121" y="893191"/>
                    <a:pt x="0" y="820293"/>
                    <a:pt x="0" y="727456"/>
                  </a:cubicBezTo>
                  <a:lnTo>
                    <a:pt x="0" y="165862"/>
                  </a:lnTo>
                  <a:lnTo>
                    <a:pt x="25400" y="165862"/>
                  </a:lnTo>
                  <a:lnTo>
                    <a:pt x="0" y="165862"/>
                  </a:lnTo>
                  <a:moveTo>
                    <a:pt x="50800" y="165862"/>
                  </a:moveTo>
                  <a:lnTo>
                    <a:pt x="50800" y="727456"/>
                  </a:lnTo>
                  <a:lnTo>
                    <a:pt x="25400" y="727456"/>
                  </a:lnTo>
                  <a:lnTo>
                    <a:pt x="50800" y="727456"/>
                  </a:lnTo>
                  <a:cubicBezTo>
                    <a:pt x="50800" y="789686"/>
                    <a:pt x="104521" y="842518"/>
                    <a:pt x="173736" y="842518"/>
                  </a:cubicBezTo>
                  <a:lnTo>
                    <a:pt x="14759432" y="842518"/>
                  </a:lnTo>
                  <a:cubicBezTo>
                    <a:pt x="14828647" y="842518"/>
                    <a:pt x="14882369" y="789686"/>
                    <a:pt x="14882369" y="727456"/>
                  </a:cubicBezTo>
                  <a:lnTo>
                    <a:pt x="14882369" y="165862"/>
                  </a:lnTo>
                  <a:cubicBezTo>
                    <a:pt x="14882369" y="103632"/>
                    <a:pt x="14828647" y="50800"/>
                    <a:pt x="14759432" y="50800"/>
                  </a:cubicBezTo>
                  <a:lnTo>
                    <a:pt x="173736" y="50800"/>
                  </a:lnTo>
                  <a:lnTo>
                    <a:pt x="173736" y="25400"/>
                  </a:lnTo>
                  <a:lnTo>
                    <a:pt x="173736" y="50800"/>
                  </a:lnTo>
                  <a:cubicBezTo>
                    <a:pt x="104521" y="50800"/>
                    <a:pt x="50800" y="103632"/>
                    <a:pt x="50800" y="165862"/>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64" name="Google Shape;564;p18"/>
          <p:cNvGrpSpPr/>
          <p:nvPr/>
        </p:nvGrpSpPr>
        <p:grpSpPr>
          <a:xfrm>
            <a:off x="1039301" y="6905797"/>
            <a:ext cx="11100092" cy="591548"/>
            <a:chOff x="0" y="-28575"/>
            <a:chExt cx="14800123" cy="788731"/>
          </a:xfrm>
        </p:grpSpPr>
        <p:sp>
          <p:nvSpPr>
            <p:cNvPr id="565" name="Google Shape;565;p18"/>
            <p:cNvSpPr/>
            <p:nvPr/>
          </p:nvSpPr>
          <p:spPr>
            <a:xfrm>
              <a:off x="0" y="0"/>
              <a:ext cx="14800118" cy="760153"/>
            </a:xfrm>
            <a:custGeom>
              <a:rect b="b" l="l" r="r" t="t"/>
              <a:pathLst>
                <a:path extrusionOk="0" h="760153" w="14800118">
                  <a:moveTo>
                    <a:pt x="0" y="0"/>
                  </a:moveTo>
                  <a:lnTo>
                    <a:pt x="14800118" y="0"/>
                  </a:lnTo>
                  <a:lnTo>
                    <a:pt x="14800118" y="760153"/>
                  </a:lnTo>
                  <a:lnTo>
                    <a:pt x="0" y="760153"/>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66" name="Google Shape;566;p18"/>
            <p:cNvSpPr txBox="1"/>
            <p:nvPr/>
          </p:nvSpPr>
          <p:spPr>
            <a:xfrm>
              <a:off x="0" y="-28575"/>
              <a:ext cx="14800123" cy="78873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700">
                  <a:solidFill>
                    <a:srgbClr val="FFFFFF"/>
                  </a:solidFill>
                  <a:latin typeface="Calibri"/>
                  <a:ea typeface="Calibri"/>
                  <a:cs typeface="Calibri"/>
                  <a:sym typeface="Calibri"/>
                </a:rPr>
                <a:t>Τι δεν πρέπει να κάνετε</a:t>
              </a:r>
              <a:endParaRPr/>
            </a:p>
          </p:txBody>
        </p:sp>
      </p:grpSp>
      <p:sp>
        <p:nvSpPr>
          <p:cNvPr id="567" name="Google Shape;567;p18"/>
          <p:cNvSpPr txBox="1"/>
          <p:nvPr/>
        </p:nvSpPr>
        <p:spPr>
          <a:xfrm>
            <a:off x="1244708" y="7531989"/>
            <a:ext cx="10797521" cy="908304"/>
          </a:xfrm>
          <a:prstGeom prst="rect">
            <a:avLst/>
          </a:prstGeom>
          <a:noFill/>
          <a:ln>
            <a:noFill/>
          </a:ln>
        </p:spPr>
        <p:txBody>
          <a:bodyPr anchorCtr="0" anchor="t" bIns="0" lIns="0" spcFirstLastPara="1" rIns="0" wrap="square" tIns="0">
            <a:spAutoFit/>
          </a:bodyPr>
          <a:lstStyle/>
          <a:p>
            <a:pPr indent="-133350" lvl="2" marL="380048"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Μην καθυστερείτε την εκκένωση για να παραλάβετε τα υπάρχοντά σας.</a:t>
            </a:r>
            <a:endParaRPr/>
          </a:p>
          <a:p>
            <a:pPr indent="-133350" lvl="2" marL="380048" marR="0" rtl="0" algn="l">
              <a:lnSpc>
                <a:spcPct val="108000"/>
              </a:lnSpc>
              <a:spcBef>
                <a:spcPts val="0"/>
              </a:spcBef>
              <a:spcAft>
                <a:spcPts val="0"/>
              </a:spcAft>
              <a:buClr>
                <a:srgbClr val="000000"/>
              </a:buClr>
              <a:buSzPts val="2100"/>
              <a:buFont typeface="Arial"/>
              <a:buChar char="⚬"/>
            </a:pPr>
            <a:r>
              <a:rPr b="0" i="0" lang="en-US" sz="2100" u="none" cap="none" strike="noStrike">
                <a:solidFill>
                  <a:srgbClr val="000000"/>
                </a:solidFill>
                <a:latin typeface="Calibri"/>
                <a:ea typeface="Calibri"/>
                <a:cs typeface="Calibri"/>
                <a:sym typeface="Calibri"/>
              </a:rPr>
              <a:t> Μην επιχειρήσετε να διασχίσετε πλημμυρισμένες γέφυρες ή δρόμους.</a:t>
            </a:r>
            <a:endParaRPr/>
          </a:p>
          <a:p>
            <a:pPr indent="-126682" lvl="2" marL="380048" marR="0" rtl="0" algn="l">
              <a:lnSpc>
                <a:spcPct val="108000"/>
              </a:lnSpc>
              <a:spcBef>
                <a:spcPts val="0"/>
              </a:spcBef>
              <a:spcAft>
                <a:spcPts val="0"/>
              </a:spcAft>
              <a:buNone/>
            </a:pPr>
            <a:r>
              <a:rPr b="0" i="0" lang="en-US" sz="2100" u="none" cap="none" strike="noStrike">
                <a:solidFill>
                  <a:srgbClr val="000000"/>
                </a:solidFill>
                <a:latin typeface="Calibri"/>
                <a:ea typeface="Calibri"/>
                <a:cs typeface="Calibri"/>
                <a:sym typeface="Calibri"/>
              </a:rPr>
              <a:t>Μην πλησιάσετε το χώρο του φράγματος και μην επιχειρήσετε να βιντεοσκοπήσετε το συμβάν.</a:t>
            </a:r>
            <a:endParaRPr/>
          </a:p>
        </p:txBody>
      </p:sp>
      <p:sp>
        <p:nvSpPr>
          <p:cNvPr id="568" name="Google Shape;568;p18"/>
          <p:cNvSpPr txBox="1"/>
          <p:nvPr/>
        </p:nvSpPr>
        <p:spPr>
          <a:xfrm>
            <a:off x="12550121" y="6194460"/>
            <a:ext cx="4389149" cy="27622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650">
                <a:solidFill>
                  <a:srgbClr val="000000"/>
                </a:solidFill>
                <a:latin typeface="Calibri"/>
                <a:ea typeface="Calibri"/>
                <a:cs typeface="Calibri"/>
                <a:sym typeface="Calibri"/>
              </a:rPr>
              <a:t>Σχήμα 4: Φράγμα από Canva (Ελεύθερο Στοιχείο) </a:t>
            </a:r>
            <a:endParaRPr/>
          </a:p>
        </p:txBody>
      </p:sp>
      <p:sp>
        <p:nvSpPr>
          <p:cNvPr id="569" name="Google Shape;569;p18"/>
          <p:cNvSpPr/>
          <p:nvPr/>
        </p:nvSpPr>
        <p:spPr>
          <a:xfrm>
            <a:off x="12458700" y="2925080"/>
            <a:ext cx="4572000" cy="2990098"/>
          </a:xfrm>
          <a:custGeom>
            <a:rect b="b" l="l" r="r" t="t"/>
            <a:pathLst>
              <a:path extrusionOk="0" h="2990098" w="4572000">
                <a:moveTo>
                  <a:pt x="0" y="0"/>
                </a:moveTo>
                <a:lnTo>
                  <a:pt x="4572000" y="0"/>
                </a:lnTo>
                <a:lnTo>
                  <a:pt x="4572000" y="2990097"/>
                </a:lnTo>
                <a:lnTo>
                  <a:pt x="0" y="2990097"/>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sp>
        <p:nvSpPr>
          <p:cNvPr descr="Μπλε κείμενο σε μαύρο φόντο  Η περιγραφή δημιουργήθηκε αυτόματα" id="578" name="Google Shape;578;p19"/>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579" name="Google Shape;579;p19"/>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580" name="Google Shape;580;p19"/>
          <p:cNvGrpSpPr/>
          <p:nvPr/>
        </p:nvGrpSpPr>
        <p:grpSpPr>
          <a:xfrm>
            <a:off x="1257300" y="689829"/>
            <a:ext cx="17030700" cy="1466348"/>
            <a:chOff x="0" y="-38100"/>
            <a:chExt cx="22707600" cy="1955130"/>
          </a:xfrm>
        </p:grpSpPr>
        <p:sp>
          <p:nvSpPr>
            <p:cNvPr id="581" name="Google Shape;581;p19"/>
            <p:cNvSpPr/>
            <p:nvPr/>
          </p:nvSpPr>
          <p:spPr>
            <a:xfrm>
              <a:off x="0" y="0"/>
              <a:ext cx="22707600" cy="1917030"/>
            </a:xfrm>
            <a:custGeom>
              <a:rect b="b" l="l" r="r" t="t"/>
              <a:pathLst>
                <a:path extrusionOk="0" h="1917030" w="22707600">
                  <a:moveTo>
                    <a:pt x="0" y="0"/>
                  </a:moveTo>
                  <a:lnTo>
                    <a:pt x="22707600" y="0"/>
                  </a:lnTo>
                  <a:lnTo>
                    <a:pt x="22707600" y="1917030"/>
                  </a:lnTo>
                  <a:lnTo>
                    <a:pt x="0" y="1917030"/>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82" name="Google Shape;582;p19"/>
            <p:cNvSpPr txBox="1"/>
            <p:nvPr/>
          </p:nvSpPr>
          <p:spPr>
            <a:xfrm>
              <a:off x="0" y="-38100"/>
              <a:ext cx="22707600" cy="1955129"/>
            </a:xfrm>
            <a:prstGeom prst="rect">
              <a:avLst/>
            </a:prstGeom>
            <a:noFill/>
            <a:ln>
              <a:noFill/>
            </a:ln>
          </p:spPr>
          <p:txBody>
            <a:bodyPr anchorCtr="0" anchor="ctr" bIns="0" lIns="0" spcFirstLastPara="1" rIns="0" wrap="square" tIns="0">
              <a:noAutofit/>
            </a:bodyPr>
            <a:lstStyle/>
            <a:p>
              <a:pPr indent="0" lvl="0" marL="0" marR="0" rtl="0" algn="l">
                <a:lnSpc>
                  <a:spcPct val="107982"/>
                </a:lnSpc>
                <a:spcBef>
                  <a:spcPts val="0"/>
                </a:spcBef>
                <a:spcAft>
                  <a:spcPts val="0"/>
                </a:spcAft>
                <a:buNone/>
              </a:pPr>
              <a:r>
                <a:rPr b="1" lang="en-US" sz="4272">
                  <a:solidFill>
                    <a:srgbClr val="FF0000"/>
                  </a:solidFill>
                  <a:latin typeface="Calibri"/>
                  <a:ea typeface="Calibri"/>
                  <a:cs typeface="Calibri"/>
                  <a:sym typeface="Calibri"/>
                </a:rPr>
                <a:t>Πώς να αναγνωρίσετε σημάδια αστοχίας φράγματος ή υποδομής ύδρευσης;</a:t>
              </a:r>
              <a:endParaRPr/>
            </a:p>
          </p:txBody>
        </p:sp>
      </p:grpSp>
      <p:grpSp>
        <p:nvGrpSpPr>
          <p:cNvPr id="583" name="Google Shape;583;p19"/>
          <p:cNvGrpSpPr/>
          <p:nvPr/>
        </p:nvGrpSpPr>
        <p:grpSpPr>
          <a:xfrm>
            <a:off x="1779070" y="2435600"/>
            <a:ext cx="4629245" cy="2792825"/>
            <a:chOff x="0" y="0"/>
            <a:chExt cx="6172327" cy="3723767"/>
          </a:xfrm>
        </p:grpSpPr>
        <p:sp>
          <p:nvSpPr>
            <p:cNvPr id="584" name="Google Shape;584;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85" name="Google Shape;585;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86" name="Google Shape;586;p19"/>
          <p:cNvGrpSpPr/>
          <p:nvPr/>
        </p:nvGrpSpPr>
        <p:grpSpPr>
          <a:xfrm>
            <a:off x="1798120" y="2433219"/>
            <a:ext cx="4591175" cy="2776135"/>
            <a:chOff x="0" y="-28575"/>
            <a:chExt cx="6121566" cy="3701513"/>
          </a:xfrm>
        </p:grpSpPr>
        <p:sp>
          <p:nvSpPr>
            <p:cNvPr id="587" name="Google Shape;587;p19"/>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88" name="Google Shape;588;p19"/>
            <p:cNvSpPr txBox="1"/>
            <p:nvPr/>
          </p:nvSpPr>
          <p:spPr>
            <a:xfrm>
              <a:off x="0" y="-28575"/>
              <a:ext cx="6121565"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3450">
                  <a:solidFill>
                    <a:srgbClr val="FFFFFF"/>
                  </a:solidFill>
                  <a:latin typeface="Calibri"/>
                  <a:ea typeface="Calibri"/>
                  <a:cs typeface="Calibri"/>
                  <a:sym typeface="Calibri"/>
                </a:rPr>
                <a:t>Συνεχής ή ανερχόμενη διαρροή νερού κοντά σε φράγμα ή δεξαμενή</a:t>
              </a:r>
              <a:r>
                <a:rPr lang="en-US" sz="3650">
                  <a:solidFill>
                    <a:srgbClr val="FFFFFF"/>
                  </a:solidFill>
                  <a:latin typeface="Calibri"/>
                  <a:ea typeface="Calibri"/>
                  <a:cs typeface="Calibri"/>
                  <a:sym typeface="Calibri"/>
                </a:rPr>
                <a:t>.</a:t>
              </a:r>
              <a:endParaRPr sz="1300"/>
            </a:p>
          </p:txBody>
        </p:sp>
      </p:grpSp>
      <p:grpSp>
        <p:nvGrpSpPr>
          <p:cNvPr id="589" name="Google Shape;589;p19"/>
          <p:cNvGrpSpPr/>
          <p:nvPr/>
        </p:nvGrpSpPr>
        <p:grpSpPr>
          <a:xfrm>
            <a:off x="6829358" y="2435600"/>
            <a:ext cx="4629245" cy="2792825"/>
            <a:chOff x="0" y="0"/>
            <a:chExt cx="6172327" cy="3723767"/>
          </a:xfrm>
        </p:grpSpPr>
        <p:sp>
          <p:nvSpPr>
            <p:cNvPr id="590" name="Google Shape;590;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91" name="Google Shape;591;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92" name="Google Shape;592;p19"/>
          <p:cNvGrpSpPr/>
          <p:nvPr/>
        </p:nvGrpSpPr>
        <p:grpSpPr>
          <a:xfrm>
            <a:off x="6848408" y="2433219"/>
            <a:ext cx="4591175" cy="2776135"/>
            <a:chOff x="0" y="-28575"/>
            <a:chExt cx="6121566" cy="3701513"/>
          </a:xfrm>
        </p:grpSpPr>
        <p:sp>
          <p:nvSpPr>
            <p:cNvPr id="593" name="Google Shape;593;p19"/>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94" name="Google Shape;594;p19"/>
            <p:cNvSpPr txBox="1"/>
            <p:nvPr/>
          </p:nvSpPr>
          <p:spPr>
            <a:xfrm>
              <a:off x="0" y="-28575"/>
              <a:ext cx="6121565"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3450">
                  <a:solidFill>
                    <a:srgbClr val="FFFFFF"/>
                  </a:solidFill>
                  <a:latin typeface="Calibri"/>
                  <a:ea typeface="Calibri"/>
                  <a:cs typeface="Calibri"/>
                  <a:sym typeface="Calibri"/>
                </a:rPr>
                <a:t>Ήχοι ρωγμών ή ορατές ζημιές σε τοίχους φράγματος ή υπερχειλιστές.</a:t>
              </a:r>
              <a:endParaRPr sz="1100"/>
            </a:p>
          </p:txBody>
        </p:sp>
      </p:grpSp>
      <p:grpSp>
        <p:nvGrpSpPr>
          <p:cNvPr id="595" name="Google Shape;595;p19"/>
          <p:cNvGrpSpPr/>
          <p:nvPr/>
        </p:nvGrpSpPr>
        <p:grpSpPr>
          <a:xfrm>
            <a:off x="11879656" y="2435600"/>
            <a:ext cx="4629245" cy="2792825"/>
            <a:chOff x="0" y="0"/>
            <a:chExt cx="6172327" cy="3723767"/>
          </a:xfrm>
        </p:grpSpPr>
        <p:sp>
          <p:nvSpPr>
            <p:cNvPr id="596" name="Google Shape;596;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97" name="Google Shape;597;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598" name="Google Shape;598;p19"/>
          <p:cNvGrpSpPr/>
          <p:nvPr/>
        </p:nvGrpSpPr>
        <p:grpSpPr>
          <a:xfrm>
            <a:off x="11898706" y="2433219"/>
            <a:ext cx="4591175" cy="2776135"/>
            <a:chOff x="0" y="-28575"/>
            <a:chExt cx="6121566" cy="3701513"/>
          </a:xfrm>
        </p:grpSpPr>
        <p:sp>
          <p:nvSpPr>
            <p:cNvPr id="599" name="Google Shape;599;p19"/>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00" name="Google Shape;600;p19"/>
            <p:cNvSpPr txBox="1"/>
            <p:nvPr/>
          </p:nvSpPr>
          <p:spPr>
            <a:xfrm>
              <a:off x="0" y="-28575"/>
              <a:ext cx="6121565"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3450">
                  <a:solidFill>
                    <a:srgbClr val="FFFFFF"/>
                  </a:solidFill>
                  <a:latin typeface="Calibri"/>
                  <a:ea typeface="Calibri"/>
                  <a:cs typeface="Calibri"/>
                  <a:sym typeface="Calibri"/>
                </a:rPr>
                <a:t>Απότομη πτώση της στάθμης του νερού ανάντη ή απότομη άνοδος κατάντη.</a:t>
              </a:r>
              <a:endParaRPr sz="1100"/>
            </a:p>
          </p:txBody>
        </p:sp>
      </p:grpSp>
      <p:grpSp>
        <p:nvGrpSpPr>
          <p:cNvPr id="601" name="Google Shape;601;p19"/>
          <p:cNvGrpSpPr/>
          <p:nvPr/>
        </p:nvGrpSpPr>
        <p:grpSpPr>
          <a:xfrm>
            <a:off x="4304214" y="5649420"/>
            <a:ext cx="4629245" cy="2792825"/>
            <a:chOff x="0" y="0"/>
            <a:chExt cx="6172327" cy="3723767"/>
          </a:xfrm>
        </p:grpSpPr>
        <p:sp>
          <p:nvSpPr>
            <p:cNvPr id="602" name="Google Shape;602;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03" name="Google Shape;603;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04" name="Google Shape;604;p19"/>
          <p:cNvGrpSpPr/>
          <p:nvPr/>
        </p:nvGrpSpPr>
        <p:grpSpPr>
          <a:xfrm>
            <a:off x="4323264" y="5647039"/>
            <a:ext cx="4591175" cy="2776135"/>
            <a:chOff x="0" y="-28575"/>
            <a:chExt cx="6121566" cy="3701513"/>
          </a:xfrm>
        </p:grpSpPr>
        <p:sp>
          <p:nvSpPr>
            <p:cNvPr id="605" name="Google Shape;605;p19"/>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06" name="Google Shape;606;p19"/>
            <p:cNvSpPr txBox="1"/>
            <p:nvPr/>
          </p:nvSpPr>
          <p:spPr>
            <a:xfrm>
              <a:off x="0" y="-28575"/>
              <a:ext cx="6121565" cy="3701513"/>
            </a:xfrm>
            <a:prstGeom prst="rect">
              <a:avLst/>
            </a:prstGeom>
            <a:noFill/>
            <a:ln>
              <a:noFill/>
            </a:ln>
          </p:spPr>
          <p:txBody>
            <a:bodyPr anchorCtr="0" anchor="ctr" bIns="0" lIns="0" spcFirstLastPara="1" rIns="0" wrap="square" tIns="0">
              <a:noAutofit/>
            </a:bodyPr>
            <a:lstStyle/>
            <a:p>
              <a:pPr indent="0" lvl="0" marL="0" marR="0" rtl="0" algn="ctr">
                <a:lnSpc>
                  <a:spcPct val="108018"/>
                </a:lnSpc>
                <a:spcBef>
                  <a:spcPts val="0"/>
                </a:spcBef>
                <a:spcAft>
                  <a:spcPts val="0"/>
                </a:spcAft>
                <a:buNone/>
              </a:pPr>
              <a:r>
                <a:rPr lang="en-US" sz="3079">
                  <a:solidFill>
                    <a:srgbClr val="FFFFFF"/>
                  </a:solidFill>
                  <a:latin typeface="Calibri"/>
                  <a:ea typeface="Calibri"/>
                  <a:cs typeface="Calibri"/>
                  <a:sym typeface="Calibri"/>
                </a:rPr>
                <a:t>Επίσημες ειδοποιήσεις ή σειρήνες από τις αρχές ασφαλείας των φραγμάτων ή τις τοπικές αυτοδιοικήσεις</a:t>
              </a:r>
              <a:r>
                <a:rPr lang="en-US" sz="3679">
                  <a:solidFill>
                    <a:srgbClr val="FFFFFF"/>
                  </a:solidFill>
                  <a:latin typeface="Calibri"/>
                  <a:ea typeface="Calibri"/>
                  <a:cs typeface="Calibri"/>
                  <a:sym typeface="Calibri"/>
                </a:rPr>
                <a:t>.</a:t>
              </a:r>
              <a:endParaRPr/>
            </a:p>
          </p:txBody>
        </p:sp>
      </p:grpSp>
      <p:grpSp>
        <p:nvGrpSpPr>
          <p:cNvPr id="607" name="Google Shape;607;p19"/>
          <p:cNvGrpSpPr/>
          <p:nvPr/>
        </p:nvGrpSpPr>
        <p:grpSpPr>
          <a:xfrm>
            <a:off x="9354502" y="5649420"/>
            <a:ext cx="4629245" cy="2792825"/>
            <a:chOff x="0" y="0"/>
            <a:chExt cx="6172327" cy="3723767"/>
          </a:xfrm>
        </p:grpSpPr>
        <p:sp>
          <p:nvSpPr>
            <p:cNvPr id="608" name="Google Shape;608;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09" name="Google Shape;609;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10" name="Google Shape;610;p19"/>
          <p:cNvGrpSpPr/>
          <p:nvPr/>
        </p:nvGrpSpPr>
        <p:grpSpPr>
          <a:xfrm>
            <a:off x="9373552" y="5639895"/>
            <a:ext cx="4591175" cy="2783279"/>
            <a:chOff x="0" y="-38100"/>
            <a:chExt cx="6121566" cy="3711038"/>
          </a:xfrm>
        </p:grpSpPr>
        <p:sp>
          <p:nvSpPr>
            <p:cNvPr id="611" name="Google Shape;611;p19"/>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12" name="Google Shape;612;p19"/>
            <p:cNvSpPr txBox="1"/>
            <p:nvPr/>
          </p:nvSpPr>
          <p:spPr>
            <a:xfrm>
              <a:off x="0" y="-38100"/>
              <a:ext cx="6121565" cy="3711038"/>
            </a:xfrm>
            <a:prstGeom prst="rect">
              <a:avLst/>
            </a:prstGeom>
            <a:noFill/>
            <a:ln>
              <a:noFill/>
            </a:ln>
          </p:spPr>
          <p:txBody>
            <a:bodyPr anchorCtr="0" anchor="ctr" bIns="0" lIns="0" spcFirstLastPara="1" rIns="0" wrap="square" tIns="0">
              <a:noAutofit/>
            </a:bodyPr>
            <a:lstStyle/>
            <a:p>
              <a:pPr indent="0" lvl="0" marL="0" marR="0" rtl="0" algn="ctr">
                <a:lnSpc>
                  <a:spcPct val="108001"/>
                </a:lnSpc>
                <a:spcBef>
                  <a:spcPts val="0"/>
                </a:spcBef>
                <a:spcAft>
                  <a:spcPts val="0"/>
                </a:spcAft>
                <a:buNone/>
              </a:pPr>
              <a:r>
                <a:rPr lang="en-US" sz="3262">
                  <a:solidFill>
                    <a:srgbClr val="FFFFFF"/>
                  </a:solidFill>
                  <a:latin typeface="Calibri"/>
                  <a:ea typeface="Calibri"/>
                  <a:cs typeface="Calibri"/>
                  <a:sym typeface="Calibri"/>
                </a:rPr>
                <a:t>Εντοπίστηκαν ασυνήθιστοι κραδασμοί, θόρυβοι ή κινήσεις εδάφους κοντά στη δομή του φράγματος.</a:t>
              </a:r>
              <a:endParaRPr sz="1100"/>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Μπλε κείμενο σε μαύρο φόντο  Η περιγραφή δημιουργήθηκε αυτόματα" id="109" name="Google Shape;109;p2"/>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10" name="Google Shape;110;p2"/>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11" name="Google Shape;111;p2"/>
          <p:cNvGrpSpPr/>
          <p:nvPr/>
        </p:nvGrpSpPr>
        <p:grpSpPr>
          <a:xfrm>
            <a:off x="1257300" y="442856"/>
            <a:ext cx="15773400" cy="2038556"/>
            <a:chOff x="0" y="-66675"/>
            <a:chExt cx="21031200" cy="2718075"/>
          </a:xfrm>
        </p:grpSpPr>
        <p:sp>
          <p:nvSpPr>
            <p:cNvPr id="112" name="Google Shape;112;p2"/>
            <p:cNvSpPr/>
            <p:nvPr/>
          </p:nvSpPr>
          <p:spPr>
            <a:xfrm>
              <a:off x="0" y="0"/>
              <a:ext cx="21031200" cy="2651396"/>
            </a:xfrm>
            <a:custGeom>
              <a:rect b="b" l="l" r="r" t="t"/>
              <a:pathLst>
                <a:path extrusionOk="0" h="2651396" w="21031200">
                  <a:moveTo>
                    <a:pt x="0" y="0"/>
                  </a:moveTo>
                  <a:lnTo>
                    <a:pt x="21031200" y="0"/>
                  </a:lnTo>
                  <a:lnTo>
                    <a:pt x="21031200" y="2651396"/>
                  </a:lnTo>
                  <a:lnTo>
                    <a:pt x="0" y="2651396"/>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3" name="Google Shape;113;p2"/>
            <p:cNvSpPr txBox="1"/>
            <p:nvPr/>
          </p:nvSpPr>
          <p:spPr>
            <a:xfrm>
              <a:off x="0" y="-66675"/>
              <a:ext cx="21031200" cy="2718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Στόχος της Εκπαιδευτικής Ενότητας</a:t>
              </a:r>
              <a:endParaRPr/>
            </a:p>
          </p:txBody>
        </p:sp>
      </p:grpSp>
      <p:sp>
        <p:nvSpPr>
          <p:cNvPr id="114" name="Google Shape;114;p2"/>
          <p:cNvSpPr txBox="1"/>
          <p:nvPr/>
        </p:nvSpPr>
        <p:spPr>
          <a:xfrm>
            <a:off x="1348721" y="2272455"/>
            <a:ext cx="15590549" cy="4568281"/>
          </a:xfrm>
          <a:prstGeom prst="rect">
            <a:avLst/>
          </a:prstGeom>
          <a:noFill/>
          <a:ln>
            <a:noFill/>
          </a:ln>
        </p:spPr>
        <p:txBody>
          <a:bodyPr anchorCtr="0" anchor="t" bIns="0" lIns="0" spcFirstLastPara="1" rIns="0" wrap="square" tIns="0">
            <a:spAutoFit/>
          </a:bodyPr>
          <a:lstStyle/>
          <a:p>
            <a:pPr indent="0" lvl="0" marL="0" marR="0" rtl="0" algn="l">
              <a:lnSpc>
                <a:spcPct val="86386"/>
              </a:lnSpc>
              <a:spcBef>
                <a:spcPts val="0"/>
              </a:spcBef>
              <a:spcAft>
                <a:spcPts val="0"/>
              </a:spcAft>
              <a:buNone/>
            </a:pPr>
            <a:r>
              <a:rPr b="1" lang="en-US" sz="2145">
                <a:solidFill>
                  <a:srgbClr val="000000"/>
                </a:solidFill>
                <a:latin typeface="Calibri"/>
                <a:ea typeface="Calibri"/>
                <a:cs typeface="Calibri"/>
                <a:sym typeface="Calibri"/>
              </a:rPr>
              <a:t>Γενικός στόχος: </a:t>
            </a:r>
            <a:r>
              <a:rPr lang="en-US" sz="2145">
                <a:solidFill>
                  <a:srgbClr val="000000"/>
                </a:solidFill>
                <a:latin typeface="Calibri"/>
                <a:ea typeface="Calibri"/>
                <a:cs typeface="Calibri"/>
                <a:sym typeface="Calibri"/>
              </a:rPr>
              <a:t>Στόχος αυτής της εκπαιδευτικής ενότητας είναι η ενίσχυση της κατανόησης των εκπαιδευτικών και των μαθητών σχετικά με τα συστήματα έγκαιρης προειδοποίησης για κινδύνους που σχετίζονται με το νερό, με έμφαση στις πλημμύρες, τα τσουνάμι, τις κατολισθήσεις και τα συμβάντα μόλυνσης των υδάτων. Η ενότητα επιδιώκει να ευαισθητοποιήσει σχετικά με τα προειδοποιητικά σημάδια, τα τεχνολογικά εργαλεία και τις συντονισμένες δράσεις αντιμετώπισης που μειώνουν</a:t>
            </a:r>
            <a:endParaRPr/>
          </a:p>
          <a:p>
            <a:pPr indent="0" lvl="0" marL="0" marR="0" rtl="0" algn="l">
              <a:lnSpc>
                <a:spcPct val="61072"/>
              </a:lnSpc>
              <a:spcBef>
                <a:spcPts val="0"/>
              </a:spcBef>
              <a:spcAft>
                <a:spcPts val="0"/>
              </a:spcAft>
              <a:buNone/>
            </a:pPr>
            <a:r>
              <a:t/>
            </a:r>
            <a:endParaRPr sz="2145">
              <a:solidFill>
                <a:srgbClr val="000000"/>
              </a:solidFill>
              <a:latin typeface="Calibri"/>
              <a:ea typeface="Calibri"/>
              <a:cs typeface="Calibri"/>
              <a:sym typeface="Calibri"/>
            </a:endParaRPr>
          </a:p>
          <a:p>
            <a:pPr indent="0" lvl="0" marL="0" marR="0" rtl="0" algn="l">
              <a:lnSpc>
                <a:spcPct val="96041"/>
              </a:lnSpc>
              <a:spcBef>
                <a:spcPts val="0"/>
              </a:spcBef>
              <a:spcAft>
                <a:spcPts val="0"/>
              </a:spcAft>
              <a:buNone/>
            </a:pPr>
            <a:r>
              <a:rPr b="1" lang="en-US" sz="2047">
                <a:solidFill>
                  <a:srgbClr val="000000"/>
                </a:solidFill>
                <a:latin typeface="Calibri"/>
                <a:ea typeface="Calibri"/>
                <a:cs typeface="Calibri"/>
                <a:sym typeface="Calibri"/>
              </a:rPr>
              <a:t>Διάρκεια της εκπαιδευτικής ενότητας:</a:t>
            </a:r>
            <a:r>
              <a:rPr lang="en-US" sz="2047">
                <a:solidFill>
                  <a:srgbClr val="000000"/>
                </a:solidFill>
                <a:latin typeface="Calibri"/>
                <a:ea typeface="Calibri"/>
                <a:cs typeface="Calibri"/>
                <a:sym typeface="Calibri"/>
              </a:rPr>
              <a:t> 2,6 ακαδημαϊκές ώρες</a:t>
            </a:r>
            <a:endParaRPr/>
          </a:p>
          <a:p>
            <a:pPr indent="0" lvl="0" marL="0" marR="0" rtl="0" algn="l">
              <a:lnSpc>
                <a:spcPct val="63996"/>
              </a:lnSpc>
              <a:spcBef>
                <a:spcPts val="0"/>
              </a:spcBef>
              <a:spcAft>
                <a:spcPts val="0"/>
              </a:spcAft>
              <a:buNone/>
            </a:pPr>
            <a:r>
              <a:t/>
            </a:r>
            <a:endParaRPr sz="2047">
              <a:solidFill>
                <a:srgbClr val="000000"/>
              </a:solidFill>
              <a:latin typeface="Calibri"/>
              <a:ea typeface="Calibri"/>
              <a:cs typeface="Calibri"/>
              <a:sym typeface="Calibri"/>
            </a:endParaRPr>
          </a:p>
          <a:p>
            <a:pPr indent="0" lvl="0" marL="0" marR="0" rtl="0" algn="l">
              <a:lnSpc>
                <a:spcPct val="96041"/>
              </a:lnSpc>
              <a:spcBef>
                <a:spcPts val="0"/>
              </a:spcBef>
              <a:spcAft>
                <a:spcPts val="0"/>
              </a:spcAft>
              <a:buNone/>
            </a:pPr>
            <a:r>
              <a:rPr b="1" lang="en-US" sz="2047">
                <a:solidFill>
                  <a:srgbClr val="000000"/>
                </a:solidFill>
                <a:latin typeface="Calibri"/>
                <a:ea typeface="Calibri"/>
                <a:cs typeface="Calibri"/>
                <a:sym typeface="Calibri"/>
              </a:rPr>
              <a:t>Μέθοδος αξιολόγησης:</a:t>
            </a:r>
            <a:r>
              <a:rPr lang="en-US" sz="2047">
                <a:solidFill>
                  <a:srgbClr val="000000"/>
                </a:solidFill>
                <a:latin typeface="Calibri"/>
                <a:ea typeface="Calibri"/>
                <a:cs typeface="Calibri"/>
                <a:sym typeface="Calibri"/>
              </a:rPr>
              <a:t> Κουίζ πολλαπλής επιλογής μετά την ολοκλήρωση της εκπαιδευτικής ενότητας</a:t>
            </a:r>
            <a:endParaRPr/>
          </a:p>
          <a:p>
            <a:pPr indent="0" lvl="0" marL="0" marR="0" rtl="0" algn="l">
              <a:lnSpc>
                <a:spcPct val="63996"/>
              </a:lnSpc>
              <a:spcBef>
                <a:spcPts val="0"/>
              </a:spcBef>
              <a:spcAft>
                <a:spcPts val="0"/>
              </a:spcAft>
              <a:buNone/>
            </a:pPr>
            <a:r>
              <a:t/>
            </a:r>
            <a:endParaRPr sz="2047">
              <a:solidFill>
                <a:srgbClr val="000000"/>
              </a:solidFill>
              <a:latin typeface="Calibri"/>
              <a:ea typeface="Calibri"/>
              <a:cs typeface="Calibri"/>
              <a:sym typeface="Calibri"/>
            </a:endParaRPr>
          </a:p>
          <a:p>
            <a:pPr indent="0" lvl="0" marL="0" marR="0" rtl="0" algn="l">
              <a:lnSpc>
                <a:spcPct val="96041"/>
              </a:lnSpc>
              <a:spcBef>
                <a:spcPts val="0"/>
              </a:spcBef>
              <a:spcAft>
                <a:spcPts val="0"/>
              </a:spcAft>
              <a:buNone/>
            </a:pPr>
            <a:r>
              <a:rPr b="1" lang="en-US" sz="2047">
                <a:solidFill>
                  <a:srgbClr val="000000"/>
                </a:solidFill>
                <a:latin typeface="Calibri"/>
                <a:ea typeface="Calibri"/>
                <a:cs typeface="Calibri"/>
                <a:sym typeface="Calibri"/>
              </a:rPr>
              <a:t>Ομάδες-στόχοι: </a:t>
            </a:r>
            <a:r>
              <a:rPr lang="en-US" sz="2047">
                <a:solidFill>
                  <a:srgbClr val="000000"/>
                </a:solidFill>
                <a:latin typeface="Calibri"/>
                <a:ea typeface="Calibri"/>
                <a:cs typeface="Calibri"/>
                <a:sym typeface="Calibri"/>
              </a:rPr>
              <a:t>Εκπαιδευόμενοι ΕΕΚ, εκπαιδευόμενοι Συνεχιζόμενης Επαγγελματικής Κατάρτισης και Εκπαίδευσης, εκπαιδευόμενοι της διασποράς, εκπαιδευτές ΕΕΚ και Συνεχιζόμενης Επαγγελματικής Κατάρτισης και Εκπαίδευσης και Εκπαίδευσης</a:t>
            </a:r>
            <a:endParaRPr/>
          </a:p>
          <a:p>
            <a:pPr indent="0" lvl="0" marL="0" marR="0" rtl="0" algn="l">
              <a:lnSpc>
                <a:spcPct val="57596"/>
              </a:lnSpc>
              <a:spcBef>
                <a:spcPts val="0"/>
              </a:spcBef>
              <a:spcAft>
                <a:spcPts val="0"/>
              </a:spcAft>
              <a:buNone/>
            </a:pPr>
            <a:r>
              <a:t/>
            </a:r>
            <a:endParaRPr sz="2047">
              <a:solidFill>
                <a:srgbClr val="000000"/>
              </a:solidFill>
              <a:latin typeface="Calibri"/>
              <a:ea typeface="Calibri"/>
              <a:cs typeface="Calibri"/>
              <a:sym typeface="Calibri"/>
            </a:endParaRPr>
          </a:p>
          <a:p>
            <a:pPr indent="0" lvl="0" marL="0" marR="0" rtl="0" algn="l">
              <a:lnSpc>
                <a:spcPct val="86386"/>
              </a:lnSpc>
              <a:spcBef>
                <a:spcPts val="0"/>
              </a:spcBef>
              <a:spcAft>
                <a:spcPts val="0"/>
              </a:spcAft>
              <a:buNone/>
            </a:pPr>
            <a:r>
              <a:rPr b="1" lang="en-US" sz="2145">
                <a:solidFill>
                  <a:srgbClr val="000000"/>
                </a:solidFill>
                <a:latin typeface="Calibri"/>
                <a:ea typeface="Calibri"/>
                <a:cs typeface="Calibri"/>
                <a:sym typeface="Calibri"/>
              </a:rPr>
              <a:t>Αναγνώριση για τους μαθητές:</a:t>
            </a:r>
            <a:endParaRPr/>
          </a:p>
          <a:p>
            <a:pPr indent="0" lvl="0" marL="0" marR="0" rtl="0" algn="l">
              <a:lnSpc>
                <a:spcPct val="86386"/>
              </a:lnSpc>
              <a:spcBef>
                <a:spcPts val="0"/>
              </a:spcBef>
              <a:spcAft>
                <a:spcPts val="0"/>
              </a:spcAft>
              <a:buNone/>
            </a:pPr>
            <a:r>
              <a:rPr lang="en-US" sz="2145">
                <a:solidFill>
                  <a:srgbClr val="000000"/>
                </a:solidFill>
                <a:latin typeface="Calibri"/>
                <a:ea typeface="Calibri"/>
                <a:cs typeface="Calibri"/>
                <a:sym typeface="Calibri"/>
              </a:rPr>
              <a:t>Πιστοποιητικό Ολοκλήρωσης (πρόγραμμα μη τυπικής κατάρτισης)</a:t>
            </a:r>
            <a:endParaRPr/>
          </a:p>
          <a:p>
            <a:pPr indent="0" lvl="0" marL="0" marR="0" rtl="0" algn="l">
              <a:lnSpc>
                <a:spcPct val="86386"/>
              </a:lnSpc>
              <a:spcBef>
                <a:spcPts val="0"/>
              </a:spcBef>
              <a:spcAft>
                <a:spcPts val="0"/>
              </a:spcAft>
              <a:buNone/>
            </a:pPr>
            <a:r>
              <a:rPr b="1" lang="en-US" sz="2145">
                <a:solidFill>
                  <a:srgbClr val="000000"/>
                </a:solidFill>
                <a:latin typeface="Calibri"/>
                <a:ea typeface="Calibri"/>
                <a:cs typeface="Calibri"/>
                <a:sym typeface="Calibri"/>
              </a:rPr>
              <a:t>Αναγνώριση για Εκπαιδευτικούς:</a:t>
            </a:r>
            <a:endParaRPr/>
          </a:p>
          <a:p>
            <a:pPr indent="0" lvl="0" marL="0" marR="0" rtl="0" algn="l">
              <a:lnSpc>
                <a:spcPct val="86386"/>
              </a:lnSpc>
              <a:spcBef>
                <a:spcPts val="0"/>
              </a:spcBef>
              <a:spcAft>
                <a:spcPts val="0"/>
              </a:spcAft>
              <a:buNone/>
            </a:pPr>
            <a:r>
              <a:rPr lang="en-US" sz="2145">
                <a:solidFill>
                  <a:srgbClr val="000000"/>
                </a:solidFill>
                <a:latin typeface="Calibri"/>
                <a:ea typeface="Calibri"/>
                <a:cs typeface="Calibri"/>
                <a:sym typeface="Calibri"/>
              </a:rPr>
              <a:t>Πιστοποιητικό Ανάπτυξης Επαγγελματικής Ικανότητας </a:t>
            </a:r>
            <a:endParaRPr/>
          </a:p>
          <a:p>
            <a:pPr indent="0" lvl="0" marL="0" marR="0" rtl="0" algn="l">
              <a:lnSpc>
                <a:spcPct val="54965"/>
              </a:lnSpc>
              <a:spcBef>
                <a:spcPts val="0"/>
              </a:spcBef>
              <a:spcAft>
                <a:spcPts val="0"/>
              </a:spcAft>
              <a:buNone/>
            </a:pPr>
            <a:r>
              <a:t/>
            </a:r>
            <a:endParaRPr sz="2145">
              <a:solidFill>
                <a:srgbClr val="000000"/>
              </a:solidFill>
              <a:latin typeface="Calibri"/>
              <a:ea typeface="Calibri"/>
              <a:cs typeface="Calibri"/>
              <a:sym typeface="Calibri"/>
            </a:endParaRPr>
          </a:p>
          <a:p>
            <a:pPr indent="0" lvl="0" marL="0" marR="0" rtl="0" algn="l">
              <a:lnSpc>
                <a:spcPct val="86386"/>
              </a:lnSpc>
              <a:spcBef>
                <a:spcPts val="0"/>
              </a:spcBef>
              <a:spcAft>
                <a:spcPts val="0"/>
              </a:spcAft>
              <a:buNone/>
            </a:pPr>
            <a:r>
              <a:rPr lang="en-US" sz="2145">
                <a:solidFill>
                  <a:srgbClr val="000000"/>
                </a:solidFill>
                <a:latin typeface="Calibri"/>
                <a:ea typeface="Calibri"/>
                <a:cs typeface="Calibri"/>
                <a:sym typeface="Calibri"/>
              </a:rPr>
              <a:t>•Στοχευμένη εγκάρσια δεξιότητα ESCO στην κατηγορία:</a:t>
            </a:r>
            <a:r>
              <a:rPr b="1" lang="en-US" sz="2145">
                <a:solidFill>
                  <a:srgbClr val="000000"/>
                </a:solidFill>
                <a:latin typeface="Calibri"/>
                <a:ea typeface="Calibri"/>
                <a:cs typeface="Calibri"/>
                <a:sym typeface="Calibri"/>
              </a:rPr>
              <a:t> T3.1 – Αποτελεσματική εργασία: </a:t>
            </a:r>
            <a:r>
              <a:rPr lang="en-US" sz="2145">
                <a:solidFill>
                  <a:srgbClr val="000000"/>
                </a:solidFill>
                <a:latin typeface="Calibri"/>
                <a:ea typeface="Calibri"/>
                <a:cs typeface="Calibri"/>
                <a:sym typeface="Calibri"/>
              </a:rPr>
              <a:t>Η ικανότητα να παραμένει κανείς συγκεντρωμένος, οργανωμένος και αυτοκατευθυνόμενος κατά την εκτέλεση εργασιών ασφαλείας σε κρίσιμες χρονικά καταστάσεις. Περιλαμβάνει τη διαχείριση πόρων, την τήρηση καθιερωμένων διαδικασιών έκτακτης ανάγκης και τη διατήρηση της ψυχραιμίας υπό πίεση κατά τη διάρκεια καταστροφών που σχετίζονται με το νερό, όπως πλημμύρες ή τσουνάμι.</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0" name="Shape 620"/>
        <p:cNvGrpSpPr/>
        <p:nvPr/>
      </p:nvGrpSpPr>
      <p:grpSpPr>
        <a:xfrm>
          <a:off x="0" y="0"/>
          <a:ext cx="0" cy="0"/>
          <a:chOff x="0" y="0"/>
          <a:chExt cx="0" cy="0"/>
        </a:xfrm>
      </p:grpSpPr>
      <p:sp>
        <p:nvSpPr>
          <p:cNvPr descr="Μπλε κείμενο σε μαύρο φόντο  Η περιγραφή δημιουργήθηκε αυτόματα" id="621" name="Google Shape;621;p20"/>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622" name="Google Shape;622;p20"/>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623" name="Google Shape;623;p20"/>
          <p:cNvGrpSpPr/>
          <p:nvPr/>
        </p:nvGrpSpPr>
        <p:grpSpPr>
          <a:xfrm>
            <a:off x="661168" y="192053"/>
            <a:ext cx="15773400" cy="1380843"/>
            <a:chOff x="0" y="-66675"/>
            <a:chExt cx="21031200" cy="1841125"/>
          </a:xfrm>
        </p:grpSpPr>
        <p:sp>
          <p:nvSpPr>
            <p:cNvPr id="624" name="Google Shape;624;p20"/>
            <p:cNvSpPr/>
            <p:nvPr/>
          </p:nvSpPr>
          <p:spPr>
            <a:xfrm>
              <a:off x="0" y="0"/>
              <a:ext cx="21031200" cy="1774450"/>
            </a:xfrm>
            <a:custGeom>
              <a:rect b="b" l="l" r="r" t="t"/>
              <a:pathLst>
                <a:path extrusionOk="0" h="1774450" w="21031200">
                  <a:moveTo>
                    <a:pt x="0" y="0"/>
                  </a:moveTo>
                  <a:lnTo>
                    <a:pt x="21031200" y="0"/>
                  </a:lnTo>
                  <a:lnTo>
                    <a:pt x="21031200" y="1774450"/>
                  </a:lnTo>
                  <a:lnTo>
                    <a:pt x="0" y="1774450"/>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5" name="Google Shape;625;p20"/>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Παύση και αναστοχασμός</a:t>
              </a:r>
              <a:endParaRPr/>
            </a:p>
          </p:txBody>
        </p:sp>
      </p:grpSp>
      <p:grpSp>
        <p:nvGrpSpPr>
          <p:cNvPr id="626" name="Google Shape;626;p20"/>
          <p:cNvGrpSpPr/>
          <p:nvPr/>
        </p:nvGrpSpPr>
        <p:grpSpPr>
          <a:xfrm>
            <a:off x="406975" y="1212418"/>
            <a:ext cx="14523250" cy="1264278"/>
            <a:chOff x="0" y="-38100"/>
            <a:chExt cx="19364333" cy="1685704"/>
          </a:xfrm>
        </p:grpSpPr>
        <p:sp>
          <p:nvSpPr>
            <p:cNvPr id="627" name="Google Shape;627;p20"/>
            <p:cNvSpPr/>
            <p:nvPr/>
          </p:nvSpPr>
          <p:spPr>
            <a:xfrm>
              <a:off x="0" y="0"/>
              <a:ext cx="19025400" cy="1647604"/>
            </a:xfrm>
            <a:custGeom>
              <a:rect b="b" l="l" r="r" t="t"/>
              <a:pathLst>
                <a:path extrusionOk="0" h="1647604" w="19025400">
                  <a:moveTo>
                    <a:pt x="0" y="0"/>
                  </a:moveTo>
                  <a:lnTo>
                    <a:pt x="19025400" y="0"/>
                  </a:lnTo>
                  <a:lnTo>
                    <a:pt x="19025400" y="1647604"/>
                  </a:lnTo>
                  <a:lnTo>
                    <a:pt x="0" y="1647604"/>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8" name="Google Shape;628;p20"/>
            <p:cNvSpPr txBox="1"/>
            <p:nvPr/>
          </p:nvSpPr>
          <p:spPr>
            <a:xfrm>
              <a:off x="338933" y="-38100"/>
              <a:ext cx="19025400" cy="1685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4200">
                  <a:solidFill>
                    <a:srgbClr val="139AD6"/>
                  </a:solidFill>
                  <a:latin typeface="Calibri"/>
                  <a:ea typeface="Calibri"/>
                  <a:cs typeface="Calibri"/>
                  <a:sym typeface="Calibri"/>
                </a:rPr>
                <a:t>Βλάβη Φράγματος!</a:t>
              </a:r>
              <a:endParaRPr/>
            </a:p>
          </p:txBody>
        </p:sp>
      </p:grpSp>
      <p:sp>
        <p:nvSpPr>
          <p:cNvPr id="629" name="Google Shape;629;p20"/>
          <p:cNvSpPr txBox="1"/>
          <p:nvPr/>
        </p:nvSpPr>
        <p:spPr>
          <a:xfrm>
            <a:off x="661171" y="2386426"/>
            <a:ext cx="16715400" cy="2304600"/>
          </a:xfrm>
          <a:prstGeom prst="rect">
            <a:avLst/>
          </a:prstGeom>
          <a:noFill/>
          <a:ln>
            <a:noFill/>
          </a:ln>
        </p:spPr>
        <p:txBody>
          <a:bodyPr anchorCtr="0" anchor="t" bIns="0" lIns="0" spcFirstLastPara="1" rIns="0" wrap="square" tIns="0">
            <a:spAutoFit/>
          </a:bodyPr>
          <a:lstStyle/>
          <a:p>
            <a:pPr indent="0" lvl="0" marL="0" marR="0" rtl="0" algn="l">
              <a:lnSpc>
                <a:spcPct val="120031"/>
              </a:lnSpc>
              <a:spcBef>
                <a:spcPts val="0"/>
              </a:spcBef>
              <a:spcAft>
                <a:spcPts val="0"/>
              </a:spcAft>
              <a:buNone/>
            </a:pPr>
            <a:r>
              <a:rPr lang="en-US" sz="2581">
                <a:solidFill>
                  <a:srgbClr val="000000"/>
                </a:solidFill>
                <a:latin typeface="Calibri"/>
                <a:ea typeface="Calibri"/>
                <a:cs typeface="Calibri"/>
                <a:sym typeface="Calibri"/>
              </a:rPr>
              <a:t>Είναι αργά το βράδυ σε μια αγροτική κοιλάδα όπου ένα μεγάλο φράγμα παρέχει νερό σε κοντινά αγροκτήματα και κοινότητες. Μετά από αρκετές ημέρες συνεχούς βροχής, οι τοπικές αρχές εκδίδουν συναγερμό για «υψηλή στάθμη νερού». Είστε μέλος μιας μικρής ομάδας που παρακολουθεί την περιοχή κοντά στο φράγμα. Ξαφνικά, ένας δυνατός θόρυβος κροτάλισμα αντηχεί από το τείχος του φράγματος, ακολουθούμενος από μια ορμή νερού που ξεχειλίζει από την άκρη. Μέσα σε λίγα λεπτά, οι γραμμές επικοινωνίας αρχίζουν να διακόπτονται και ο πανικός εξαπλώνεται στους κατοίκους της περιοχής.</a:t>
            </a:r>
            <a:endParaRPr/>
          </a:p>
        </p:txBody>
      </p:sp>
      <p:sp>
        <p:nvSpPr>
          <p:cNvPr id="630" name="Google Shape;630;p20"/>
          <p:cNvSpPr/>
          <p:nvPr/>
        </p:nvSpPr>
        <p:spPr>
          <a:xfrm>
            <a:off x="8528818" y="6601339"/>
            <a:ext cx="6727412" cy="580454"/>
          </a:xfrm>
          <a:custGeom>
            <a:rect b="b" l="l" r="r" t="t"/>
            <a:pathLst>
              <a:path extrusionOk="0" h="773938" w="8969883">
                <a:moveTo>
                  <a:pt x="50800" y="0"/>
                </a:moveTo>
                <a:lnTo>
                  <a:pt x="50800" y="386969"/>
                </a:lnTo>
                <a:lnTo>
                  <a:pt x="25400" y="386969"/>
                </a:lnTo>
                <a:lnTo>
                  <a:pt x="25400" y="361569"/>
                </a:lnTo>
                <a:lnTo>
                  <a:pt x="8944483" y="361569"/>
                </a:lnTo>
                <a:cubicBezTo>
                  <a:pt x="8958452" y="361569"/>
                  <a:pt x="8969883" y="372999"/>
                  <a:pt x="8969883" y="386969"/>
                </a:cubicBezTo>
                <a:lnTo>
                  <a:pt x="8969883" y="773938"/>
                </a:lnTo>
                <a:lnTo>
                  <a:pt x="8919083" y="773938"/>
                </a:lnTo>
                <a:lnTo>
                  <a:pt x="8919083" y="386969"/>
                </a:lnTo>
                <a:lnTo>
                  <a:pt x="8944483" y="386969"/>
                </a:lnTo>
                <a:lnTo>
                  <a:pt x="8944483"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31" name="Google Shape;631;p20"/>
          <p:cNvSpPr/>
          <p:nvPr/>
        </p:nvSpPr>
        <p:spPr>
          <a:xfrm>
            <a:off x="8528818" y="6601339"/>
            <a:ext cx="3382709" cy="580454"/>
          </a:xfrm>
          <a:custGeom>
            <a:rect b="b" l="l" r="r" t="t"/>
            <a:pathLst>
              <a:path extrusionOk="0" h="773938" w="4510278">
                <a:moveTo>
                  <a:pt x="50800" y="0"/>
                </a:moveTo>
                <a:lnTo>
                  <a:pt x="50800" y="386969"/>
                </a:lnTo>
                <a:lnTo>
                  <a:pt x="25400" y="386969"/>
                </a:lnTo>
                <a:lnTo>
                  <a:pt x="25400" y="361569"/>
                </a:lnTo>
                <a:lnTo>
                  <a:pt x="4484878" y="361569"/>
                </a:lnTo>
                <a:cubicBezTo>
                  <a:pt x="4498848" y="361569"/>
                  <a:pt x="4510278" y="372999"/>
                  <a:pt x="4510278" y="386969"/>
                </a:cubicBezTo>
                <a:lnTo>
                  <a:pt x="4510278" y="773938"/>
                </a:lnTo>
                <a:lnTo>
                  <a:pt x="4459478" y="773938"/>
                </a:lnTo>
                <a:lnTo>
                  <a:pt x="4459478" y="386969"/>
                </a:lnTo>
                <a:lnTo>
                  <a:pt x="4484878" y="386969"/>
                </a:lnTo>
                <a:lnTo>
                  <a:pt x="4484878"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32" name="Google Shape;632;p20"/>
          <p:cNvSpPr/>
          <p:nvPr/>
        </p:nvSpPr>
        <p:spPr>
          <a:xfrm>
            <a:off x="8528818" y="6601339"/>
            <a:ext cx="38100" cy="580454"/>
          </a:xfrm>
          <a:custGeom>
            <a:rect b="b" l="l" r="r" t="t"/>
            <a:pathLst>
              <a:path extrusionOk="0" h="773938" w="50800">
                <a:moveTo>
                  <a:pt x="50800" y="0"/>
                </a:moveTo>
                <a:lnTo>
                  <a:pt x="50800" y="773938"/>
                </a:lnTo>
                <a:lnTo>
                  <a:pt x="0" y="773938"/>
                </a:ln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33" name="Google Shape;633;p20"/>
          <p:cNvSpPr/>
          <p:nvPr/>
        </p:nvSpPr>
        <p:spPr>
          <a:xfrm>
            <a:off x="5184172" y="6601339"/>
            <a:ext cx="3382709" cy="580454"/>
          </a:xfrm>
          <a:custGeom>
            <a:rect b="b" l="l" r="r" t="t"/>
            <a:pathLst>
              <a:path extrusionOk="0" h="773938" w="4510278">
                <a:moveTo>
                  <a:pt x="4510278" y="0"/>
                </a:moveTo>
                <a:lnTo>
                  <a:pt x="4510278" y="386969"/>
                </a:lnTo>
                <a:cubicBezTo>
                  <a:pt x="4510278" y="400939"/>
                  <a:pt x="4498848" y="412369"/>
                  <a:pt x="4484878"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4484878" y="361569"/>
                </a:lnTo>
                <a:lnTo>
                  <a:pt x="4484878" y="386969"/>
                </a:lnTo>
                <a:lnTo>
                  <a:pt x="4459478" y="386969"/>
                </a:lnTo>
                <a:lnTo>
                  <a:pt x="4459478"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34" name="Google Shape;634;p20"/>
          <p:cNvSpPr/>
          <p:nvPr/>
        </p:nvSpPr>
        <p:spPr>
          <a:xfrm>
            <a:off x="1839525" y="6601339"/>
            <a:ext cx="6727412" cy="580454"/>
          </a:xfrm>
          <a:custGeom>
            <a:rect b="b" l="l" r="r" t="t"/>
            <a:pathLst>
              <a:path extrusionOk="0" h="773938" w="8969883">
                <a:moveTo>
                  <a:pt x="8969883" y="0"/>
                </a:moveTo>
                <a:lnTo>
                  <a:pt x="8969883" y="386969"/>
                </a:lnTo>
                <a:cubicBezTo>
                  <a:pt x="8969883" y="400939"/>
                  <a:pt x="8958452" y="412369"/>
                  <a:pt x="8944483"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8944483" y="361569"/>
                </a:lnTo>
                <a:lnTo>
                  <a:pt x="8944483" y="386969"/>
                </a:lnTo>
                <a:lnTo>
                  <a:pt x="8919083" y="386969"/>
                </a:lnTo>
                <a:lnTo>
                  <a:pt x="8919083"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635" name="Google Shape;635;p20"/>
          <p:cNvGrpSpPr/>
          <p:nvPr/>
        </p:nvGrpSpPr>
        <p:grpSpPr>
          <a:xfrm>
            <a:off x="7146741" y="5200212"/>
            <a:ext cx="2802255" cy="1420177"/>
            <a:chOff x="0" y="0"/>
            <a:chExt cx="3736340" cy="1893570"/>
          </a:xfrm>
        </p:grpSpPr>
        <p:sp>
          <p:nvSpPr>
            <p:cNvPr id="636" name="Google Shape;636;p20"/>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139AD6"/>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37" name="Google Shape;637;p20"/>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38" name="Google Shape;638;p20"/>
          <p:cNvGrpSpPr/>
          <p:nvPr/>
        </p:nvGrpSpPr>
        <p:grpSpPr>
          <a:xfrm>
            <a:off x="7165791" y="5219262"/>
            <a:ext cx="2764174" cy="1382085"/>
            <a:chOff x="0" y="0"/>
            <a:chExt cx="3685565" cy="1842780"/>
          </a:xfrm>
        </p:grpSpPr>
        <p:sp>
          <p:nvSpPr>
            <p:cNvPr id="639" name="Google Shape;639;p20"/>
            <p:cNvSpPr/>
            <p:nvPr/>
          </p:nvSpPr>
          <p:spPr>
            <a:xfrm>
              <a:off x="0" y="0"/>
              <a:ext cx="3685562" cy="1842777"/>
            </a:xfrm>
            <a:custGeom>
              <a:rect b="b" l="l" r="r" t="t"/>
              <a:pathLst>
                <a:path extrusionOk="0" h="1842777" w="3685562">
                  <a:moveTo>
                    <a:pt x="0" y="0"/>
                  </a:moveTo>
                  <a:lnTo>
                    <a:pt x="3685562" y="0"/>
                  </a:lnTo>
                  <a:lnTo>
                    <a:pt x="3685562" y="1842777"/>
                  </a:lnTo>
                  <a:lnTo>
                    <a:pt x="0" y="1842777"/>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40" name="Google Shape;640;p20"/>
            <p:cNvSpPr txBox="1"/>
            <p:nvPr/>
          </p:nvSpPr>
          <p:spPr>
            <a:xfrm>
              <a:off x="0" y="0"/>
              <a:ext cx="3685565" cy="184278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1950">
                  <a:solidFill>
                    <a:srgbClr val="FFFFFF"/>
                  </a:solidFill>
                  <a:latin typeface="Arial"/>
                  <a:ea typeface="Arial"/>
                  <a:cs typeface="Arial"/>
                  <a:sym typeface="Arial"/>
                </a:rPr>
                <a:t>Κατευθυντήριες ερωτήσεις:</a:t>
              </a:r>
              <a:endParaRPr/>
            </a:p>
          </p:txBody>
        </p:sp>
      </p:grpSp>
      <p:grpSp>
        <p:nvGrpSpPr>
          <p:cNvPr id="641" name="Google Shape;641;p20"/>
          <p:cNvGrpSpPr/>
          <p:nvPr/>
        </p:nvGrpSpPr>
        <p:grpSpPr>
          <a:xfrm>
            <a:off x="457438" y="7162771"/>
            <a:ext cx="2802255" cy="1420177"/>
            <a:chOff x="0" y="0"/>
            <a:chExt cx="3736340" cy="1893570"/>
          </a:xfrm>
        </p:grpSpPr>
        <p:sp>
          <p:nvSpPr>
            <p:cNvPr id="642" name="Google Shape;642;p20"/>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43" name="Google Shape;643;p20"/>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44" name="Google Shape;644;p20"/>
          <p:cNvGrpSpPr/>
          <p:nvPr/>
        </p:nvGrpSpPr>
        <p:grpSpPr>
          <a:xfrm>
            <a:off x="476488" y="7160390"/>
            <a:ext cx="2764174" cy="1480783"/>
            <a:chOff x="0" y="-28575"/>
            <a:chExt cx="3685565" cy="1974377"/>
          </a:xfrm>
        </p:grpSpPr>
        <p:sp>
          <p:nvSpPr>
            <p:cNvPr id="645" name="Google Shape;645;p20"/>
            <p:cNvSpPr/>
            <p:nvPr/>
          </p:nvSpPr>
          <p:spPr>
            <a:xfrm>
              <a:off x="0" y="0"/>
              <a:ext cx="3685562" cy="1945799"/>
            </a:xfrm>
            <a:custGeom>
              <a:rect b="b" l="l" r="r" t="t"/>
              <a:pathLst>
                <a:path extrusionOk="0" h="1945799" w="3685562">
                  <a:moveTo>
                    <a:pt x="0" y="0"/>
                  </a:moveTo>
                  <a:lnTo>
                    <a:pt x="3685562" y="0"/>
                  </a:lnTo>
                  <a:lnTo>
                    <a:pt x="3685562" y="1945799"/>
                  </a:lnTo>
                  <a:lnTo>
                    <a:pt x="0" y="1945799"/>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46" name="Google Shape;646;p20"/>
            <p:cNvSpPr txBox="1"/>
            <p:nvPr/>
          </p:nvSpPr>
          <p:spPr>
            <a:xfrm>
              <a:off x="0" y="-28575"/>
              <a:ext cx="3685565"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1650">
                  <a:solidFill>
                    <a:srgbClr val="FFFFFF"/>
                  </a:solidFill>
                  <a:latin typeface="Calibri"/>
                  <a:ea typeface="Calibri"/>
                  <a:cs typeface="Calibri"/>
                  <a:sym typeface="Calibri"/>
                </a:rPr>
                <a:t>Ποιες άμεσες ενέργειες πρέπει να κάνετε εσείς και η ομάδα σας αφού παρατηρήσετε σημάδια δομικής ζημιάς;</a:t>
              </a:r>
              <a:endParaRPr sz="1100"/>
            </a:p>
          </p:txBody>
        </p:sp>
      </p:grpSp>
      <p:grpSp>
        <p:nvGrpSpPr>
          <p:cNvPr id="647" name="Google Shape;647;p20"/>
          <p:cNvGrpSpPr/>
          <p:nvPr/>
        </p:nvGrpSpPr>
        <p:grpSpPr>
          <a:xfrm>
            <a:off x="3802085" y="7162771"/>
            <a:ext cx="2802255" cy="1420177"/>
            <a:chOff x="0" y="0"/>
            <a:chExt cx="3736340" cy="1893570"/>
          </a:xfrm>
        </p:grpSpPr>
        <p:sp>
          <p:nvSpPr>
            <p:cNvPr id="648" name="Google Shape;648;p20"/>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49" name="Google Shape;649;p20"/>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50" name="Google Shape;650;p20"/>
          <p:cNvGrpSpPr/>
          <p:nvPr/>
        </p:nvGrpSpPr>
        <p:grpSpPr>
          <a:xfrm>
            <a:off x="3821135" y="7174677"/>
            <a:ext cx="2764174" cy="1427860"/>
            <a:chOff x="0" y="-9525"/>
            <a:chExt cx="3685565" cy="1903813"/>
          </a:xfrm>
        </p:grpSpPr>
        <p:sp>
          <p:nvSpPr>
            <p:cNvPr id="651" name="Google Shape;651;p20"/>
            <p:cNvSpPr/>
            <p:nvPr/>
          </p:nvSpPr>
          <p:spPr>
            <a:xfrm>
              <a:off x="0" y="0"/>
              <a:ext cx="3685562" cy="1894286"/>
            </a:xfrm>
            <a:custGeom>
              <a:rect b="b" l="l" r="r" t="t"/>
              <a:pathLst>
                <a:path extrusionOk="0" h="1894286" w="3685562">
                  <a:moveTo>
                    <a:pt x="0" y="0"/>
                  </a:moveTo>
                  <a:lnTo>
                    <a:pt x="3685562" y="0"/>
                  </a:lnTo>
                  <a:lnTo>
                    <a:pt x="3685562" y="1894286"/>
                  </a:lnTo>
                  <a:lnTo>
                    <a:pt x="0" y="1894286"/>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52" name="Google Shape;652;p20"/>
            <p:cNvSpPr txBox="1"/>
            <p:nvPr/>
          </p:nvSpPr>
          <p:spPr>
            <a:xfrm>
              <a:off x="0" y="-9525"/>
              <a:ext cx="3685565" cy="1903813"/>
            </a:xfrm>
            <a:prstGeom prst="rect">
              <a:avLst/>
            </a:prstGeom>
            <a:noFill/>
            <a:ln>
              <a:noFill/>
            </a:ln>
          </p:spPr>
          <p:txBody>
            <a:bodyPr anchorCtr="0" anchor="ctr" bIns="0" lIns="0" spcFirstLastPara="1" rIns="0" wrap="square" tIns="0">
              <a:noAutofit/>
            </a:bodyPr>
            <a:lstStyle/>
            <a:p>
              <a:pPr indent="0" lvl="0" marL="0" marR="0" rtl="0" algn="ctr">
                <a:lnSpc>
                  <a:spcPct val="108085"/>
                </a:lnSpc>
                <a:spcBef>
                  <a:spcPts val="0"/>
                </a:spcBef>
                <a:spcAft>
                  <a:spcPts val="0"/>
                </a:spcAft>
                <a:buNone/>
              </a:pPr>
              <a:r>
                <a:rPr lang="en-US" sz="1446">
                  <a:solidFill>
                    <a:srgbClr val="FFFFFF"/>
                  </a:solidFill>
                  <a:latin typeface="Calibri"/>
                  <a:ea typeface="Calibri"/>
                  <a:cs typeface="Calibri"/>
                  <a:sym typeface="Calibri"/>
                </a:rPr>
                <a:t>Πώς μπορείτε να προειδοποιήσετε αποτελεσματικά τους κατοίκους όταν τα δίκτυα επικοινωνίας αρχίζουν να παρουσιάζουν βλάβη;</a:t>
              </a:r>
              <a:endParaRPr sz="1200"/>
            </a:p>
          </p:txBody>
        </p:sp>
      </p:grpSp>
      <p:grpSp>
        <p:nvGrpSpPr>
          <p:cNvPr id="653" name="Google Shape;653;p20"/>
          <p:cNvGrpSpPr/>
          <p:nvPr/>
        </p:nvGrpSpPr>
        <p:grpSpPr>
          <a:xfrm>
            <a:off x="7146741" y="7162771"/>
            <a:ext cx="2802255" cy="1420177"/>
            <a:chOff x="0" y="0"/>
            <a:chExt cx="3736340" cy="1893570"/>
          </a:xfrm>
        </p:grpSpPr>
        <p:sp>
          <p:nvSpPr>
            <p:cNvPr id="654" name="Google Shape;654;p20"/>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55" name="Google Shape;655;p20"/>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56" name="Google Shape;656;p20"/>
          <p:cNvGrpSpPr/>
          <p:nvPr/>
        </p:nvGrpSpPr>
        <p:grpSpPr>
          <a:xfrm>
            <a:off x="7165791" y="7160390"/>
            <a:ext cx="2764174" cy="1403516"/>
            <a:chOff x="0" y="-28575"/>
            <a:chExt cx="3685565" cy="1871355"/>
          </a:xfrm>
        </p:grpSpPr>
        <p:sp>
          <p:nvSpPr>
            <p:cNvPr id="657" name="Google Shape;657;p20"/>
            <p:cNvSpPr/>
            <p:nvPr/>
          </p:nvSpPr>
          <p:spPr>
            <a:xfrm>
              <a:off x="0" y="0"/>
              <a:ext cx="3685562" cy="1842777"/>
            </a:xfrm>
            <a:custGeom>
              <a:rect b="b" l="l" r="r" t="t"/>
              <a:pathLst>
                <a:path extrusionOk="0" h="1842777" w="3685562">
                  <a:moveTo>
                    <a:pt x="0" y="0"/>
                  </a:moveTo>
                  <a:lnTo>
                    <a:pt x="3685562" y="0"/>
                  </a:lnTo>
                  <a:lnTo>
                    <a:pt x="3685562" y="1842777"/>
                  </a:lnTo>
                  <a:lnTo>
                    <a:pt x="0" y="1842777"/>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58" name="Google Shape;658;p20"/>
            <p:cNvSpPr txBox="1"/>
            <p:nvPr/>
          </p:nvSpPr>
          <p:spPr>
            <a:xfrm>
              <a:off x="0" y="-28575"/>
              <a:ext cx="3685565"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1850">
                  <a:solidFill>
                    <a:srgbClr val="FFFFFF"/>
                  </a:solidFill>
                  <a:latin typeface="Calibri"/>
                  <a:ea typeface="Calibri"/>
                  <a:cs typeface="Calibri"/>
                  <a:sym typeface="Calibri"/>
                </a:rPr>
                <a:t>Π</a:t>
              </a:r>
              <a:r>
                <a:rPr lang="en-US" sz="1650">
                  <a:solidFill>
                    <a:srgbClr val="FFFFFF"/>
                  </a:solidFill>
                  <a:latin typeface="Calibri"/>
                  <a:ea typeface="Calibri"/>
                  <a:cs typeface="Calibri"/>
                  <a:sym typeface="Calibri"/>
                </a:rPr>
                <a:t>οιες θα ήταν οι ασφαλέστερες διαδρομές εκκένωσης σε αυτή την περίπτωση;</a:t>
              </a:r>
              <a:endParaRPr sz="1100"/>
            </a:p>
          </p:txBody>
        </p:sp>
      </p:grpSp>
      <p:grpSp>
        <p:nvGrpSpPr>
          <p:cNvPr id="659" name="Google Shape;659;p20"/>
          <p:cNvGrpSpPr/>
          <p:nvPr/>
        </p:nvGrpSpPr>
        <p:grpSpPr>
          <a:xfrm>
            <a:off x="10491387" y="7162771"/>
            <a:ext cx="2802255" cy="1420177"/>
            <a:chOff x="0" y="0"/>
            <a:chExt cx="3736340" cy="1893570"/>
          </a:xfrm>
        </p:grpSpPr>
        <p:sp>
          <p:nvSpPr>
            <p:cNvPr id="660" name="Google Shape;660;p20"/>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61" name="Google Shape;661;p20"/>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62" name="Google Shape;662;p20"/>
          <p:cNvGrpSpPr/>
          <p:nvPr/>
        </p:nvGrpSpPr>
        <p:grpSpPr>
          <a:xfrm>
            <a:off x="10510437" y="7167534"/>
            <a:ext cx="2764174" cy="1422867"/>
            <a:chOff x="0" y="-19050"/>
            <a:chExt cx="3685565" cy="1897157"/>
          </a:xfrm>
        </p:grpSpPr>
        <p:sp>
          <p:nvSpPr>
            <p:cNvPr id="663" name="Google Shape;663;p20"/>
            <p:cNvSpPr/>
            <p:nvPr/>
          </p:nvSpPr>
          <p:spPr>
            <a:xfrm>
              <a:off x="0" y="0"/>
              <a:ext cx="3685562" cy="1878104"/>
            </a:xfrm>
            <a:custGeom>
              <a:rect b="b" l="l" r="r" t="t"/>
              <a:pathLst>
                <a:path extrusionOk="0" h="1878104" w="3685562">
                  <a:moveTo>
                    <a:pt x="0" y="0"/>
                  </a:moveTo>
                  <a:lnTo>
                    <a:pt x="3685562" y="0"/>
                  </a:lnTo>
                  <a:lnTo>
                    <a:pt x="3685562" y="1878104"/>
                  </a:lnTo>
                  <a:lnTo>
                    <a:pt x="0" y="1878104"/>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64" name="Google Shape;664;p20"/>
            <p:cNvSpPr txBox="1"/>
            <p:nvPr/>
          </p:nvSpPr>
          <p:spPr>
            <a:xfrm>
              <a:off x="0" y="-19050"/>
              <a:ext cx="3685565" cy="1897157"/>
            </a:xfrm>
            <a:prstGeom prst="rect">
              <a:avLst/>
            </a:prstGeom>
            <a:noFill/>
            <a:ln>
              <a:noFill/>
            </a:ln>
          </p:spPr>
          <p:txBody>
            <a:bodyPr anchorCtr="0" anchor="ctr" bIns="0" lIns="0" spcFirstLastPara="1" rIns="0" wrap="square" tIns="0">
              <a:noAutofit/>
            </a:bodyPr>
            <a:lstStyle/>
            <a:p>
              <a:pPr indent="0" lvl="0" marL="0" marR="0" rtl="0" algn="ctr">
                <a:lnSpc>
                  <a:spcPct val="107995"/>
                </a:lnSpc>
                <a:spcBef>
                  <a:spcPts val="0"/>
                </a:spcBef>
                <a:spcAft>
                  <a:spcPts val="0"/>
                </a:spcAft>
                <a:buNone/>
              </a:pPr>
              <a:r>
                <a:rPr lang="en-US" sz="1601">
                  <a:solidFill>
                    <a:srgbClr val="FFFFFF"/>
                  </a:solidFill>
                  <a:latin typeface="Calibri"/>
                  <a:ea typeface="Calibri"/>
                  <a:cs typeface="Calibri"/>
                  <a:sym typeface="Calibri"/>
                </a:rPr>
                <a:t>Πώς μπορείτε να αποτρέψετε τον πανικό, διασφαλίζοντας παράλληλα την ταχεία μετακίνηση σε υψηλότερο έδαφος;</a:t>
              </a:r>
              <a:endParaRPr sz="1100"/>
            </a:p>
          </p:txBody>
        </p:sp>
      </p:grpSp>
      <p:grpSp>
        <p:nvGrpSpPr>
          <p:cNvPr id="665" name="Google Shape;665;p20"/>
          <p:cNvGrpSpPr/>
          <p:nvPr/>
        </p:nvGrpSpPr>
        <p:grpSpPr>
          <a:xfrm>
            <a:off x="13836034" y="7162771"/>
            <a:ext cx="2802255" cy="1420177"/>
            <a:chOff x="0" y="0"/>
            <a:chExt cx="3736340" cy="1893570"/>
          </a:xfrm>
        </p:grpSpPr>
        <p:sp>
          <p:nvSpPr>
            <p:cNvPr id="666" name="Google Shape;666;p20"/>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67" name="Google Shape;667;p20"/>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668" name="Google Shape;668;p20"/>
          <p:cNvGrpSpPr/>
          <p:nvPr/>
        </p:nvGrpSpPr>
        <p:grpSpPr>
          <a:xfrm>
            <a:off x="13855084" y="7160390"/>
            <a:ext cx="2764174" cy="1480783"/>
            <a:chOff x="0" y="-28575"/>
            <a:chExt cx="3685565" cy="1974377"/>
          </a:xfrm>
        </p:grpSpPr>
        <p:sp>
          <p:nvSpPr>
            <p:cNvPr id="669" name="Google Shape;669;p20"/>
            <p:cNvSpPr/>
            <p:nvPr/>
          </p:nvSpPr>
          <p:spPr>
            <a:xfrm>
              <a:off x="0" y="0"/>
              <a:ext cx="3685562" cy="1945799"/>
            </a:xfrm>
            <a:custGeom>
              <a:rect b="b" l="l" r="r" t="t"/>
              <a:pathLst>
                <a:path extrusionOk="0" h="1945799" w="3685562">
                  <a:moveTo>
                    <a:pt x="0" y="0"/>
                  </a:moveTo>
                  <a:lnTo>
                    <a:pt x="3685562" y="0"/>
                  </a:lnTo>
                  <a:lnTo>
                    <a:pt x="3685562" y="1945799"/>
                  </a:lnTo>
                  <a:lnTo>
                    <a:pt x="0" y="1945799"/>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70" name="Google Shape;670;p20"/>
            <p:cNvSpPr txBox="1"/>
            <p:nvPr/>
          </p:nvSpPr>
          <p:spPr>
            <a:xfrm>
              <a:off x="0" y="-28575"/>
              <a:ext cx="3685565"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1950">
                  <a:solidFill>
                    <a:srgbClr val="FFFFFF"/>
                  </a:solidFill>
                  <a:latin typeface="Calibri"/>
                  <a:ea typeface="Calibri"/>
                  <a:cs typeface="Calibri"/>
                  <a:sym typeface="Calibri"/>
                </a:rPr>
                <a:t>Π</a:t>
              </a:r>
              <a:r>
                <a:rPr lang="en-US" sz="1650">
                  <a:solidFill>
                    <a:srgbClr val="FFFFFF"/>
                  </a:solidFill>
                  <a:latin typeface="Calibri"/>
                  <a:ea typeface="Calibri"/>
                  <a:cs typeface="Calibri"/>
                  <a:sym typeface="Calibri"/>
                </a:rPr>
                <a:t>οια διδάγματα μπορούν να αντληθούν για τη βελτίωση της ετοιμότητας για μελλοντικές βλάβες στις υποδομές;</a:t>
              </a:r>
              <a:endParaRPr sz="1100"/>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sp>
        <p:nvSpPr>
          <p:cNvPr descr="Μπλε κείμενο σε μαύρο φόντο  Η περιγραφή δημιουργήθηκε αυτόματα" id="679" name="Google Shape;679;p21"/>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680" name="Google Shape;680;p21"/>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681" name="Google Shape;681;p21"/>
          <p:cNvGrpSpPr/>
          <p:nvPr/>
        </p:nvGrpSpPr>
        <p:grpSpPr>
          <a:xfrm>
            <a:off x="434255" y="-353818"/>
            <a:ext cx="16447950" cy="2520176"/>
            <a:chOff x="-899400" y="-709108"/>
            <a:chExt cx="21930600" cy="3360235"/>
          </a:xfrm>
        </p:grpSpPr>
        <p:sp>
          <p:nvSpPr>
            <p:cNvPr id="682" name="Google Shape;682;p21"/>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83" name="Google Shape;683;p21"/>
            <p:cNvSpPr txBox="1"/>
            <p:nvPr/>
          </p:nvSpPr>
          <p:spPr>
            <a:xfrm>
              <a:off x="-899400" y="-709108"/>
              <a:ext cx="21031200" cy="2717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Παύση και αναστοχασμός</a:t>
              </a:r>
              <a:endParaRPr/>
            </a:p>
          </p:txBody>
        </p:sp>
      </p:grpSp>
      <p:grpSp>
        <p:nvGrpSpPr>
          <p:cNvPr id="684" name="Google Shape;684;p21"/>
          <p:cNvGrpSpPr/>
          <p:nvPr/>
        </p:nvGrpSpPr>
        <p:grpSpPr>
          <a:xfrm>
            <a:off x="530621" y="1116754"/>
            <a:ext cx="16199175" cy="1208413"/>
            <a:chOff x="-567700" y="-487800"/>
            <a:chExt cx="21598900" cy="1611217"/>
          </a:xfrm>
        </p:grpSpPr>
        <p:sp>
          <p:nvSpPr>
            <p:cNvPr id="685" name="Google Shape;685;p21"/>
            <p:cNvSpPr/>
            <p:nvPr/>
          </p:nvSpPr>
          <p:spPr>
            <a:xfrm>
              <a:off x="0" y="0"/>
              <a:ext cx="21031200" cy="1123417"/>
            </a:xfrm>
            <a:custGeom>
              <a:rect b="b" l="l" r="r" t="t"/>
              <a:pathLst>
                <a:path extrusionOk="0" h="1123417" w="21031200">
                  <a:moveTo>
                    <a:pt x="0" y="0"/>
                  </a:moveTo>
                  <a:lnTo>
                    <a:pt x="21031200" y="0"/>
                  </a:lnTo>
                  <a:lnTo>
                    <a:pt x="21031200" y="1123417"/>
                  </a:lnTo>
                  <a:lnTo>
                    <a:pt x="0" y="112341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86" name="Google Shape;686;p21"/>
            <p:cNvSpPr txBox="1"/>
            <p:nvPr/>
          </p:nvSpPr>
          <p:spPr>
            <a:xfrm>
              <a:off x="-567700" y="-487800"/>
              <a:ext cx="21031200" cy="11616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4200">
                  <a:solidFill>
                    <a:srgbClr val="139AD6"/>
                  </a:solidFill>
                  <a:latin typeface="Calibri"/>
                  <a:ea typeface="Calibri"/>
                  <a:cs typeface="Calibri"/>
                  <a:sym typeface="Calibri"/>
                </a:rPr>
                <a:t>Βλάβη Φράγματος!</a:t>
              </a:r>
              <a:endParaRPr/>
            </a:p>
          </p:txBody>
        </p:sp>
      </p:grpSp>
      <p:sp>
        <p:nvSpPr>
          <p:cNvPr id="687" name="Google Shape;687;p21"/>
          <p:cNvSpPr txBox="1"/>
          <p:nvPr/>
        </p:nvSpPr>
        <p:spPr>
          <a:xfrm>
            <a:off x="159000" y="2295275"/>
            <a:ext cx="17970000" cy="6613800"/>
          </a:xfrm>
          <a:prstGeom prst="rect">
            <a:avLst/>
          </a:prstGeom>
          <a:noFill/>
          <a:ln>
            <a:noFill/>
          </a:ln>
        </p:spPr>
        <p:txBody>
          <a:bodyPr anchorCtr="0" anchor="t" bIns="0" lIns="0" spcFirstLastPara="1" rIns="0" wrap="square" tIns="0">
            <a:spAutoFit/>
          </a:bodyPr>
          <a:lstStyle/>
          <a:p>
            <a:pPr indent="-265475" lvl="1" marL="543651" marR="0" rtl="0" algn="l">
              <a:lnSpc>
                <a:spcPct val="108006"/>
              </a:lnSpc>
              <a:spcBef>
                <a:spcPts val="0"/>
              </a:spcBef>
              <a:spcAft>
                <a:spcPts val="0"/>
              </a:spcAft>
              <a:buClr>
                <a:srgbClr val="000000"/>
              </a:buClr>
              <a:buSzPts val="2498"/>
              <a:buFont typeface="Arial"/>
              <a:buChar char="•"/>
            </a:pPr>
            <a:r>
              <a:rPr b="1" i="0" lang="en-US" sz="2498" u="none" cap="none" strike="noStrike">
                <a:solidFill>
                  <a:srgbClr val="000000"/>
                </a:solidFill>
                <a:latin typeface="Calibri"/>
                <a:ea typeface="Calibri"/>
                <a:cs typeface="Calibri"/>
                <a:sym typeface="Calibri"/>
              </a:rPr>
              <a:t>Γιατί δεν είναι ασφαλές:</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Η παραμονή κοντά σε ένα φράγμα μετά από δομικά προειδοποιητικά σημάδια —όπως ρωγμές, δονήσεις ή υπερχείλιση— αποτελεί ακραίο κίνδυνο.</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Οι άνθρωποι συχνά υποτιμούν πόσο γρήγορα μπορούν να εξαπλωθούν τα νερά των πλημμυρών μόλις συμβεί μια παραβίαση, οδηγώντας σε θανατηφόρες συνέπειες μέσα σε λίγα λεπτά.</a:t>
            </a:r>
            <a:endParaRPr sz="1300"/>
          </a:p>
          <a:p>
            <a:pPr indent="-265475" lvl="1" marL="543651" marR="0" rtl="0" algn="l">
              <a:lnSpc>
                <a:spcPct val="108006"/>
              </a:lnSpc>
              <a:spcBef>
                <a:spcPts val="0"/>
              </a:spcBef>
              <a:spcAft>
                <a:spcPts val="0"/>
              </a:spcAft>
              <a:buClr>
                <a:srgbClr val="000000"/>
              </a:buClr>
              <a:buSzPts val="2498"/>
              <a:buFont typeface="Arial"/>
              <a:buChar char="•"/>
            </a:pPr>
            <a:r>
              <a:rPr b="1" i="0" lang="en-US" sz="2498" u="none" cap="none" strike="noStrike">
                <a:solidFill>
                  <a:srgbClr val="000000"/>
                </a:solidFill>
                <a:latin typeface="Calibri"/>
                <a:ea typeface="Calibri"/>
                <a:cs typeface="Calibri"/>
                <a:sym typeface="Calibri"/>
              </a:rPr>
              <a:t>Τι θα έλεγαν αξιόπιστες πηγές:</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Οι αρχές ασφαλείας των φραγμάτων και οι υπηρεσίες πολιτικής προστασίας συμβουλεύουν άμεση εκκένωση σε υψηλότερο έδαφος όταν εντοπιστεί αστάθεια του φράγματος.</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Μελέτες δείχνουν ότι οι έγκαιρες ειδοποιήσεις και οι προκαθορισμένες διαδρομές εκκένωσης μειώνουν δραστικά τα θύματα κατά τη διάρκεια αιφνίδιων βλαβών στις υποδομές.</a:t>
            </a:r>
            <a:endParaRPr sz="1300"/>
          </a:p>
          <a:p>
            <a:pPr indent="-265475" lvl="1" marL="543651" marR="0" rtl="0" algn="l">
              <a:lnSpc>
                <a:spcPct val="108006"/>
              </a:lnSpc>
              <a:spcBef>
                <a:spcPts val="0"/>
              </a:spcBef>
              <a:spcAft>
                <a:spcPts val="0"/>
              </a:spcAft>
              <a:buClr>
                <a:srgbClr val="000000"/>
              </a:buClr>
              <a:buSzPts val="2498"/>
              <a:buFont typeface="Arial"/>
              <a:buChar char="•"/>
            </a:pPr>
            <a:r>
              <a:rPr b="1" i="0" lang="en-US" sz="2498" u="none" cap="none" strike="noStrike">
                <a:solidFill>
                  <a:srgbClr val="000000"/>
                </a:solidFill>
                <a:latin typeface="Calibri"/>
                <a:ea typeface="Calibri"/>
                <a:cs typeface="Calibri"/>
                <a:sym typeface="Calibri"/>
              </a:rPr>
              <a:t>Ποια ενέργεια αντικατοπτρίζει τη βέλτιστη πρακτική:</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Με το πρώτο σημάδι αστάθειας του φράγματος, ειδοποιήστε τις αρχές και ενεργοποιήστε το σύστημα σειρήνας έκτακτης ανάγκης.</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Καθοδηγήστε τους κατοίκους της περιοχής ήρεμα αλλά επειγόντως προς προκαθορισμένες ασφαλείς ζώνες σε μεγαλύτερο υψόμετρο.</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Αποφύγετε την επιστροφή ή την προσέγγιση στο φράγμα για παρατήρηση.</a:t>
            </a:r>
            <a:endParaRPr sz="1300"/>
          </a:p>
          <a:p>
            <a:pPr indent="-271825" lvl="1" marL="543651" marR="0" rtl="0" algn="l">
              <a:lnSpc>
                <a:spcPct val="108006"/>
              </a:lnSpc>
              <a:spcBef>
                <a:spcPts val="0"/>
              </a:spcBef>
              <a:spcAft>
                <a:spcPts val="0"/>
              </a:spcAft>
              <a:buNone/>
            </a:pPr>
            <a:r>
              <a:rPr b="0" i="0" lang="en-US" sz="2498" u="none" cap="none" strike="noStrike">
                <a:solidFill>
                  <a:srgbClr val="000000"/>
                </a:solidFill>
                <a:latin typeface="Calibri"/>
                <a:ea typeface="Calibri"/>
                <a:cs typeface="Calibri"/>
                <a:sym typeface="Calibri"/>
              </a:rPr>
              <a:t>Περιμένετε την επίσημη άδεια πριν από την επανείσοδο και καταγράψτε όλες τις παρατηρήσεις για την αξιολόγηση της ασφάλειας μετά το συμβάν.</a:t>
            </a:r>
            <a:endParaRPr sz="13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descr="Μπλε κείμενο σε μαύρο φόντο  Η περιγραφή δημιουργήθηκε αυτόματα" id="696" name="Google Shape;696;p22"/>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697" name="Google Shape;697;p22"/>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698" name="Google Shape;698;p22"/>
          <p:cNvGrpSpPr/>
          <p:nvPr/>
        </p:nvGrpSpPr>
        <p:grpSpPr>
          <a:xfrm>
            <a:off x="1107300" y="734832"/>
            <a:ext cx="16664399" cy="1480702"/>
            <a:chOff x="0" y="-57150"/>
            <a:chExt cx="22219199" cy="3408616"/>
          </a:xfrm>
        </p:grpSpPr>
        <p:sp>
          <p:nvSpPr>
            <p:cNvPr id="699" name="Google Shape;699;p22"/>
            <p:cNvSpPr/>
            <p:nvPr/>
          </p:nvSpPr>
          <p:spPr>
            <a:xfrm>
              <a:off x="0" y="0"/>
              <a:ext cx="22219199" cy="3351466"/>
            </a:xfrm>
            <a:custGeom>
              <a:rect b="b" l="l" r="r" t="t"/>
              <a:pathLst>
                <a:path extrusionOk="0" h="3351466" w="22219199">
                  <a:moveTo>
                    <a:pt x="0" y="0"/>
                  </a:moveTo>
                  <a:lnTo>
                    <a:pt x="22219199" y="0"/>
                  </a:lnTo>
                  <a:lnTo>
                    <a:pt x="22219199" y="3351466"/>
                  </a:lnTo>
                  <a:lnTo>
                    <a:pt x="0" y="3351466"/>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00" name="Google Shape;700;p22"/>
            <p:cNvSpPr txBox="1"/>
            <p:nvPr/>
          </p:nvSpPr>
          <p:spPr>
            <a:xfrm>
              <a:off x="0" y="-57150"/>
              <a:ext cx="22219196" cy="3408616"/>
            </a:xfrm>
            <a:prstGeom prst="rect">
              <a:avLst/>
            </a:prstGeom>
            <a:noFill/>
            <a:ln>
              <a:noFill/>
            </a:ln>
          </p:spPr>
          <p:txBody>
            <a:bodyPr anchorCtr="0" anchor="ctr" bIns="0" lIns="0" spcFirstLastPara="1" rIns="0" wrap="square" tIns="0">
              <a:noAutofit/>
            </a:bodyPr>
            <a:lstStyle/>
            <a:p>
              <a:pPr indent="0" lvl="0" marL="0" marR="0" rtl="0" algn="l">
                <a:lnSpc>
                  <a:spcPct val="143025"/>
                </a:lnSpc>
                <a:spcBef>
                  <a:spcPts val="0"/>
                </a:spcBef>
                <a:spcAft>
                  <a:spcPts val="0"/>
                </a:spcAft>
                <a:buNone/>
              </a:pPr>
              <a:r>
                <a:rPr b="1" lang="en-US" sz="4000">
                  <a:solidFill>
                    <a:srgbClr val="FF0000"/>
                  </a:solidFill>
                  <a:latin typeface="Calibri"/>
                  <a:ea typeface="Calibri"/>
                  <a:cs typeface="Calibri"/>
                  <a:sym typeface="Calibri"/>
                </a:rPr>
                <a:t>Βιολογικές / Υγειονομικές Καταστροφές σε Συστήματα Έγκαιρης Προειδοποίησης για Κινδύνους που Σχετίζονται με το Νερό</a:t>
              </a:r>
              <a:endParaRPr/>
            </a:p>
          </p:txBody>
        </p:sp>
      </p:grpSp>
      <p:sp>
        <p:nvSpPr>
          <p:cNvPr id="701" name="Google Shape;701;p22"/>
          <p:cNvSpPr txBox="1"/>
          <p:nvPr/>
        </p:nvSpPr>
        <p:spPr>
          <a:xfrm>
            <a:off x="1107300" y="2574988"/>
            <a:ext cx="16481546" cy="5137023"/>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lang="en-US" sz="2700">
                <a:solidFill>
                  <a:srgbClr val="000000"/>
                </a:solidFill>
                <a:latin typeface="Calibri"/>
                <a:ea typeface="Calibri"/>
                <a:cs typeface="Calibri"/>
                <a:sym typeface="Calibri"/>
              </a:rPr>
              <a:t>Οι βιολογικές και υγειονομικές καταστροφές συχνά ακολουθούν κινδύνους που σχετίζονται με το νερό, όπως πλημμύρες, έντονες βροχοπτώσεις ή βλάβες στις υποδομές. Όταν τα συστήματα αποχέτευσης έχουν υποστεί ζημιά ή οι πηγές νερού έχουν μολυνθεί, ασθένειες όπως η χολέρα, η δυσεντερία ή ο τύφος μπορούν να εξαπλωθούν γρήγορα στις πληγείσες κοινότητες. Τα νερά των πλημμυρών μπορούν επίσης να αυξήσουν την αναπαραγωγή κουνουπιών, οδηγώντας σε επιδημίες ασθενειών που μεταδίδονται μέσω φορέων, όπως ο δάγκειος πυρετός ή η ελονοσία. Αυτές οι δευτερογενείς επιπτώσεις στην υγεία μπορεί να διαρκέσουν πολύ μετά το τέλος της αρχικής καταστροφής.</a:t>
            </a:r>
            <a:endParaRPr/>
          </a:p>
          <a:p>
            <a:pPr indent="-278606" lvl="1" marL="557212" marR="0" rtl="0" algn="l">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Ασθένειες που μεταδίδονται με φορείς (μετά από πλημμύρες):</a:t>
            </a:r>
            <a:endParaRPr/>
          </a:p>
          <a:p>
            <a:pPr indent="-278606" lvl="1" marL="557212"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Τα στάσιμα νερά μετά από έντονες βροχοπτώσεις δημιουργούν ιδανικές εστίες αναπαραγωγής για τα κουνούπια. Η έγκαιρη ανίχνευση, οι εκστρατείες ψεκασμού και η ευαισθητοποίηση της κοινότητας μειώνουν τον κίνδυνο δάγκειου πυρετού, ελονοσίας ή ιού του Δυτικού Νείλου.</a:t>
            </a:r>
            <a:endParaRPr/>
          </a:p>
          <a:p>
            <a:pPr indent="-278606" lvl="1" marL="557212" marR="0" rtl="0" algn="l">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Μόλυνση Τροφίμων (από Ρύπανση Υδάτων):</a:t>
            </a:r>
            <a:endParaRPr/>
          </a:p>
          <a:p>
            <a:pPr indent="-278606" lvl="1" marL="557212"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Τα μολυσμένα νερά των πλημμυρών μπορούν να μολύνουν καλλιέργειες ή τρόφιμα. Οι υγειονομικές αρχές χρησιμοποιούν δειγματοληψίες, δημόσιες ειδοποιήσεις και εκστρατείες υγιεινής για την πρόληψη γαστρεντερικών και μολυσματικών ασθενειών.</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descr="Μπλε κείμενο σε μαύρο φόντο  Η περιγραφή δημιουργήθηκε αυτόματα" id="710" name="Google Shape;710;p23"/>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711" name="Google Shape;711;p23"/>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712" name="Google Shape;712;p23"/>
          <p:cNvGrpSpPr/>
          <p:nvPr/>
        </p:nvGrpSpPr>
        <p:grpSpPr>
          <a:xfrm>
            <a:off x="1107300" y="732980"/>
            <a:ext cx="16664399" cy="1591120"/>
            <a:chOff x="0" y="-57150"/>
            <a:chExt cx="22219199" cy="3408616"/>
          </a:xfrm>
        </p:grpSpPr>
        <p:sp>
          <p:nvSpPr>
            <p:cNvPr id="713" name="Google Shape;713;p23"/>
            <p:cNvSpPr/>
            <p:nvPr/>
          </p:nvSpPr>
          <p:spPr>
            <a:xfrm>
              <a:off x="0" y="0"/>
              <a:ext cx="22219199" cy="3351466"/>
            </a:xfrm>
            <a:custGeom>
              <a:rect b="b" l="l" r="r" t="t"/>
              <a:pathLst>
                <a:path extrusionOk="0" h="3351466" w="22219199">
                  <a:moveTo>
                    <a:pt x="0" y="0"/>
                  </a:moveTo>
                  <a:lnTo>
                    <a:pt x="22219199" y="0"/>
                  </a:lnTo>
                  <a:lnTo>
                    <a:pt x="22219199" y="3351466"/>
                  </a:lnTo>
                  <a:lnTo>
                    <a:pt x="0" y="3351466"/>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14" name="Google Shape;714;p23"/>
            <p:cNvSpPr txBox="1"/>
            <p:nvPr/>
          </p:nvSpPr>
          <p:spPr>
            <a:xfrm>
              <a:off x="0" y="-57150"/>
              <a:ext cx="22219196" cy="3408616"/>
            </a:xfrm>
            <a:prstGeom prst="rect">
              <a:avLst/>
            </a:prstGeom>
            <a:noFill/>
            <a:ln>
              <a:noFill/>
            </a:ln>
          </p:spPr>
          <p:txBody>
            <a:bodyPr anchorCtr="0" anchor="ctr" bIns="0" lIns="0" spcFirstLastPara="1" rIns="0" wrap="square" tIns="0">
              <a:noAutofit/>
            </a:bodyPr>
            <a:lstStyle/>
            <a:p>
              <a:pPr indent="0" lvl="0" marL="0" marR="0" rtl="0" algn="l">
                <a:lnSpc>
                  <a:spcPct val="143025"/>
                </a:lnSpc>
                <a:spcBef>
                  <a:spcPts val="0"/>
                </a:spcBef>
                <a:spcAft>
                  <a:spcPts val="0"/>
                </a:spcAft>
                <a:buNone/>
              </a:pPr>
              <a:r>
                <a:rPr b="1" lang="en-US" sz="4000">
                  <a:solidFill>
                    <a:srgbClr val="FF0000"/>
                  </a:solidFill>
                  <a:latin typeface="Calibri"/>
                  <a:ea typeface="Calibri"/>
                  <a:cs typeface="Calibri"/>
                  <a:sym typeface="Calibri"/>
                </a:rPr>
                <a:t>Βιολογικές / Υγειονομικές Καταστροφές σε Συστήματα Έγκαιρης Προειδοποίησης για Κινδύνους που Σχετίζονται με το Νερό</a:t>
              </a:r>
              <a:endParaRPr/>
            </a:p>
          </p:txBody>
        </p:sp>
      </p:grpSp>
      <p:sp>
        <p:nvSpPr>
          <p:cNvPr id="715" name="Google Shape;715;p23"/>
          <p:cNvSpPr txBox="1"/>
          <p:nvPr/>
        </p:nvSpPr>
        <p:spPr>
          <a:xfrm>
            <a:off x="1198731" y="3077308"/>
            <a:ext cx="16481546" cy="4580001"/>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lang="en-US" sz="2400">
                <a:solidFill>
                  <a:srgbClr val="000000"/>
                </a:solidFill>
                <a:latin typeface="Calibri"/>
                <a:ea typeface="Calibri"/>
                <a:cs typeface="Calibri"/>
                <a:sym typeface="Calibri"/>
              </a:rPr>
              <a:t>Γιατί έχει σημασία το EWS;</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Η έγκαιρη ανίχνευση μολυσμένων πηγών νερού μέσω εργαστηριακών δοκιμών και κινητών συστημάτων παρακολούθησης επιτρέπει τον άμεσο περιορισμό πριν από την εξάπλωση των ασθενειών.</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Αισθητήρες σε πραγματικό χρόνο σε δεξαμενές και εγκαταστάσεις επεξεργασίας νερού στέλνουν αυτόματες ειδοποιήσεις στις υγειονομικές και περιβαλλοντικές αρχές όταν αυξάνονται τα επίπεδα μόλυνσης.</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Τα ολοκληρωμένα δίκτυα επιτήρησης της υγείας και τα συστήματα πρόβλεψης βοηθούν στον εντοπισμό έγκαιρων τάσεων στις μολύνσεις, επιτρέποντας ταχείες παρεμβάσεις δημόσιας υγείας.</a:t>
            </a:r>
            <a:endParaRPr/>
          </a:p>
          <a:p>
            <a:pPr indent="-312420" lvl="1" marL="624840" marR="0" rtl="0" algn="l">
              <a:lnSpc>
                <a:spcPct val="108000"/>
              </a:lnSpc>
              <a:spcBef>
                <a:spcPts val="0"/>
              </a:spcBef>
              <a:spcAft>
                <a:spcPts val="0"/>
              </a:spcAft>
              <a:buNone/>
            </a:pPr>
            <a:r>
              <a:rPr b="1" i="0" lang="en-US" sz="2400" u="none" cap="none" strike="noStrike">
                <a:solidFill>
                  <a:srgbClr val="000000"/>
                </a:solidFill>
                <a:latin typeface="Calibri"/>
                <a:ea typeface="Calibri"/>
                <a:cs typeface="Calibri"/>
                <a:sym typeface="Calibri"/>
              </a:rPr>
              <a:t>Ετοιμότητα Δασικής Περιοχής</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 Διεξάγετε τακτικούς ελέγχους των συστημάτων πόσιμου νερού και αποχέτευσης, ειδικά μετά από πλημμύρες ή έντονες βροχοπτώσεις.</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Εκπαιδεύστε το προσωπικό υγειονομικής περίθαλψης, το προσωπικό των σχολείων και τους τοπικούς ανταποκριτές ώστε να αναγνωρίζουν και να αναφέρουν πρώιμα σημάδια επιδημιών ασθενειών που μεταδίδονται μέσω του νερού ή μέσω φορέων.</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 Διασφάλιση του συντονισμού μεταξύ των υγειονομικών υπηρεσιών, των τοπικών αρχών και της πολιτικής προστασίας για έγκαιρη επικοινωνία και προληπτική δράση.</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3" name="Shape 723"/>
        <p:cNvGrpSpPr/>
        <p:nvPr/>
      </p:nvGrpSpPr>
      <p:grpSpPr>
        <a:xfrm>
          <a:off x="0" y="0"/>
          <a:ext cx="0" cy="0"/>
          <a:chOff x="0" y="0"/>
          <a:chExt cx="0" cy="0"/>
        </a:xfrm>
      </p:grpSpPr>
      <p:sp>
        <p:nvSpPr>
          <p:cNvPr descr="Μπλε κείμενο σε μαύρο φόντο  Η περιγραφή δημιουργήθηκε αυτόματα" id="724" name="Google Shape;724;p24"/>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725" name="Google Shape;725;p24"/>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726" name="Google Shape;726;p24"/>
          <p:cNvGrpSpPr/>
          <p:nvPr/>
        </p:nvGrpSpPr>
        <p:grpSpPr>
          <a:xfrm>
            <a:off x="365925" y="439735"/>
            <a:ext cx="16664775" cy="1467925"/>
            <a:chOff x="-1188500" y="-38083"/>
            <a:chExt cx="22219700" cy="1957234"/>
          </a:xfrm>
        </p:grpSpPr>
        <p:sp>
          <p:nvSpPr>
            <p:cNvPr id="727" name="Google Shape;727;p24"/>
            <p:cNvSpPr/>
            <p:nvPr/>
          </p:nvSpPr>
          <p:spPr>
            <a:xfrm>
              <a:off x="0" y="0"/>
              <a:ext cx="21031200" cy="1919151"/>
            </a:xfrm>
            <a:custGeom>
              <a:rect b="b" l="l" r="r" t="t"/>
              <a:pathLst>
                <a:path extrusionOk="0" h="1919151" w="21031200">
                  <a:moveTo>
                    <a:pt x="0" y="0"/>
                  </a:moveTo>
                  <a:lnTo>
                    <a:pt x="21031200" y="0"/>
                  </a:lnTo>
                  <a:lnTo>
                    <a:pt x="21031200" y="1919151"/>
                  </a:lnTo>
                  <a:lnTo>
                    <a:pt x="0" y="1919151"/>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28" name="Google Shape;728;p24"/>
            <p:cNvSpPr txBox="1"/>
            <p:nvPr/>
          </p:nvSpPr>
          <p:spPr>
            <a:xfrm>
              <a:off x="-1188500" y="-38083"/>
              <a:ext cx="21031200" cy="1957200"/>
            </a:xfrm>
            <a:prstGeom prst="rect">
              <a:avLst/>
            </a:prstGeom>
            <a:noFill/>
            <a:ln>
              <a:noFill/>
            </a:ln>
          </p:spPr>
          <p:txBody>
            <a:bodyPr anchorCtr="0" anchor="ctr" bIns="0" lIns="0" spcFirstLastPara="1" rIns="0" wrap="square" tIns="0">
              <a:noAutofit/>
            </a:bodyPr>
            <a:lstStyle/>
            <a:p>
              <a:pPr indent="0" lvl="0" marL="0" marR="0" rtl="0" algn="l">
                <a:lnSpc>
                  <a:spcPct val="108007"/>
                </a:lnSpc>
                <a:spcBef>
                  <a:spcPts val="0"/>
                </a:spcBef>
                <a:spcAft>
                  <a:spcPts val="0"/>
                </a:spcAft>
                <a:buNone/>
              </a:pPr>
              <a:r>
                <a:rPr b="1" lang="en-US" sz="4296">
                  <a:solidFill>
                    <a:srgbClr val="FF0000"/>
                  </a:solidFill>
                  <a:latin typeface="Calibri"/>
                  <a:ea typeface="Calibri"/>
                  <a:cs typeface="Calibri"/>
                  <a:sym typeface="Calibri"/>
                </a:rPr>
                <a:t>Επιδημία Υδρομεταδιδόμενων Νοσημάτων (από Μολυσμένο Πόσιμο Νερό)</a:t>
              </a:r>
              <a:endParaRPr/>
            </a:p>
          </p:txBody>
        </p:sp>
      </p:grpSp>
      <p:grpSp>
        <p:nvGrpSpPr>
          <p:cNvPr id="729" name="Google Shape;729;p24"/>
          <p:cNvGrpSpPr/>
          <p:nvPr/>
        </p:nvGrpSpPr>
        <p:grpSpPr>
          <a:xfrm>
            <a:off x="474108" y="1695557"/>
            <a:ext cx="17574410" cy="1008981"/>
            <a:chOff x="-261950" y="-47025"/>
            <a:chExt cx="23432547" cy="1345309"/>
          </a:xfrm>
        </p:grpSpPr>
        <p:sp>
          <p:nvSpPr>
            <p:cNvPr id="730" name="Google Shape;730;p24"/>
            <p:cNvSpPr/>
            <p:nvPr/>
          </p:nvSpPr>
          <p:spPr>
            <a:xfrm>
              <a:off x="0" y="0"/>
              <a:ext cx="23170597" cy="1298284"/>
            </a:xfrm>
            <a:custGeom>
              <a:rect b="b" l="l" r="r" t="t"/>
              <a:pathLst>
                <a:path extrusionOk="0" h="1298284" w="23170597">
                  <a:moveTo>
                    <a:pt x="0" y="0"/>
                  </a:moveTo>
                  <a:lnTo>
                    <a:pt x="23170597" y="0"/>
                  </a:lnTo>
                  <a:lnTo>
                    <a:pt x="23170597" y="1298284"/>
                  </a:lnTo>
                  <a:lnTo>
                    <a:pt x="0" y="1298284"/>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1" name="Google Shape;731;p24"/>
            <p:cNvSpPr txBox="1"/>
            <p:nvPr/>
          </p:nvSpPr>
          <p:spPr>
            <a:xfrm>
              <a:off x="-261950" y="-47025"/>
              <a:ext cx="23170500" cy="1307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1" lang="en-US" sz="2400">
                  <a:solidFill>
                    <a:srgbClr val="139AD6"/>
                  </a:solidFill>
                  <a:latin typeface="Calibri"/>
                  <a:ea typeface="Calibri"/>
                  <a:cs typeface="Calibri"/>
                  <a:sym typeface="Calibri"/>
                </a:rPr>
                <a:t>Μετά από πλημμύρες ή έντονες βροχοπτώσεις, βακτήρια και ιοί μπορούν να εισέλθουν στις παροχές πόσιμου νερού μέσω κατεστραμμένων σωλήνων ή μολυσμένων πηγαδιών, οδηγώντας σε επιδημίες ασθενειών όπως η χολέρα, ο τύφος ή η δυσεντερία.</a:t>
              </a:r>
              <a:endParaRPr/>
            </a:p>
          </p:txBody>
        </p:sp>
      </p:grpSp>
      <p:grpSp>
        <p:nvGrpSpPr>
          <p:cNvPr id="732" name="Google Shape;732;p24"/>
          <p:cNvGrpSpPr/>
          <p:nvPr/>
        </p:nvGrpSpPr>
        <p:grpSpPr>
          <a:xfrm>
            <a:off x="1238250" y="2693413"/>
            <a:ext cx="15811500" cy="775240"/>
            <a:chOff x="0" y="0"/>
            <a:chExt cx="21082000" cy="1033653"/>
          </a:xfrm>
        </p:grpSpPr>
        <p:sp>
          <p:nvSpPr>
            <p:cNvPr id="733" name="Google Shape;733;p24"/>
            <p:cNvSpPr/>
            <p:nvPr/>
          </p:nvSpPr>
          <p:spPr>
            <a:xfrm>
              <a:off x="25400" y="25400"/>
              <a:ext cx="21031200" cy="982853"/>
            </a:xfrm>
            <a:custGeom>
              <a:rect b="b" l="l" r="r" t="t"/>
              <a:pathLst>
                <a:path extrusionOk="0" h="982853" w="21031200">
                  <a:moveTo>
                    <a:pt x="0" y="163830"/>
                  </a:moveTo>
                  <a:cubicBezTo>
                    <a:pt x="0" y="73279"/>
                    <a:pt x="76962" y="0"/>
                    <a:pt x="171831" y="0"/>
                  </a:cubicBezTo>
                  <a:lnTo>
                    <a:pt x="20859369" y="0"/>
                  </a:lnTo>
                  <a:cubicBezTo>
                    <a:pt x="20954237" y="0"/>
                    <a:pt x="21031200" y="73279"/>
                    <a:pt x="21031200" y="163830"/>
                  </a:cubicBezTo>
                  <a:lnTo>
                    <a:pt x="21031200" y="819023"/>
                  </a:lnTo>
                  <a:cubicBezTo>
                    <a:pt x="21031200" y="909447"/>
                    <a:pt x="20954237" y="982853"/>
                    <a:pt x="20859369" y="982853"/>
                  </a:cubicBezTo>
                  <a:lnTo>
                    <a:pt x="171831" y="982853"/>
                  </a:lnTo>
                  <a:cubicBezTo>
                    <a:pt x="76962" y="982853"/>
                    <a:pt x="0" y="909447"/>
                    <a:pt x="0" y="819023"/>
                  </a:cubicBez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4" name="Google Shape;734;p24"/>
            <p:cNvSpPr/>
            <p:nvPr/>
          </p:nvSpPr>
          <p:spPr>
            <a:xfrm>
              <a:off x="0" y="0"/>
              <a:ext cx="21082000" cy="1033653"/>
            </a:xfrm>
            <a:custGeom>
              <a:rect b="b" l="l" r="r" t="t"/>
              <a:pathLst>
                <a:path extrusionOk="0" h="1033653" w="21082000">
                  <a:moveTo>
                    <a:pt x="0" y="189230"/>
                  </a:moveTo>
                  <a:cubicBezTo>
                    <a:pt x="0" y="83566"/>
                    <a:pt x="89535" y="0"/>
                    <a:pt x="197231" y="0"/>
                  </a:cubicBezTo>
                  <a:lnTo>
                    <a:pt x="20884769" y="0"/>
                  </a:lnTo>
                  <a:lnTo>
                    <a:pt x="20884769" y="25400"/>
                  </a:lnTo>
                  <a:lnTo>
                    <a:pt x="20884769" y="0"/>
                  </a:lnTo>
                  <a:cubicBezTo>
                    <a:pt x="20992592" y="0"/>
                    <a:pt x="21082000" y="83566"/>
                    <a:pt x="21082000" y="189230"/>
                  </a:cubicBezTo>
                  <a:lnTo>
                    <a:pt x="21056600" y="189230"/>
                  </a:lnTo>
                  <a:lnTo>
                    <a:pt x="21082000" y="189230"/>
                  </a:lnTo>
                  <a:lnTo>
                    <a:pt x="21082000" y="844423"/>
                  </a:lnTo>
                  <a:lnTo>
                    <a:pt x="21056600" y="844423"/>
                  </a:lnTo>
                  <a:lnTo>
                    <a:pt x="21082000" y="844423"/>
                  </a:lnTo>
                  <a:cubicBezTo>
                    <a:pt x="21082000" y="950087"/>
                    <a:pt x="20992464" y="1033653"/>
                    <a:pt x="20884769" y="1033653"/>
                  </a:cubicBezTo>
                  <a:lnTo>
                    <a:pt x="20884769" y="1008253"/>
                  </a:lnTo>
                  <a:lnTo>
                    <a:pt x="20884769" y="1033653"/>
                  </a:lnTo>
                  <a:lnTo>
                    <a:pt x="197231" y="1033653"/>
                  </a:lnTo>
                  <a:lnTo>
                    <a:pt x="197231" y="1008253"/>
                  </a:lnTo>
                  <a:lnTo>
                    <a:pt x="197231" y="1033653"/>
                  </a:lnTo>
                  <a:cubicBezTo>
                    <a:pt x="89535" y="1033653"/>
                    <a:pt x="0" y="950087"/>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231" y="982853"/>
                  </a:cubicBezTo>
                  <a:lnTo>
                    <a:pt x="20884769" y="982853"/>
                  </a:lnTo>
                  <a:cubicBezTo>
                    <a:pt x="20966810" y="982853"/>
                    <a:pt x="21031200" y="919734"/>
                    <a:pt x="21031200" y="844423"/>
                  </a:cubicBezTo>
                  <a:lnTo>
                    <a:pt x="21031200" y="189230"/>
                  </a:lnTo>
                  <a:cubicBezTo>
                    <a:pt x="21031200" y="113919"/>
                    <a:pt x="20966810" y="50800"/>
                    <a:pt x="20884769" y="50800"/>
                  </a:cubicBezTo>
                  <a:lnTo>
                    <a:pt x="197231" y="50800"/>
                  </a:lnTo>
                  <a:lnTo>
                    <a:pt x="197231" y="25400"/>
                  </a:lnTo>
                  <a:lnTo>
                    <a:pt x="197231" y="50800"/>
                  </a:lnTo>
                  <a:cubicBezTo>
                    <a:pt x="115189" y="50800"/>
                    <a:pt x="50800" y="113919"/>
                    <a:pt x="50800" y="18923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35" name="Google Shape;735;p24"/>
          <p:cNvGrpSpPr/>
          <p:nvPr/>
        </p:nvGrpSpPr>
        <p:grpSpPr>
          <a:xfrm>
            <a:off x="1293285" y="2719873"/>
            <a:ext cx="15701439" cy="693713"/>
            <a:chOff x="0" y="-38100"/>
            <a:chExt cx="20935252" cy="924951"/>
          </a:xfrm>
        </p:grpSpPr>
        <p:sp>
          <p:nvSpPr>
            <p:cNvPr id="736" name="Google Shape;736;p24"/>
            <p:cNvSpPr/>
            <p:nvPr/>
          </p:nvSpPr>
          <p:spPr>
            <a:xfrm>
              <a:off x="0" y="0"/>
              <a:ext cx="20935248" cy="886851"/>
            </a:xfrm>
            <a:custGeom>
              <a:rect b="b" l="l" r="r" t="t"/>
              <a:pathLst>
                <a:path extrusionOk="0" h="886851" w="20935248">
                  <a:moveTo>
                    <a:pt x="0" y="0"/>
                  </a:moveTo>
                  <a:lnTo>
                    <a:pt x="20935248" y="0"/>
                  </a:lnTo>
                  <a:lnTo>
                    <a:pt x="20935248" y="886851"/>
                  </a:lnTo>
                  <a:lnTo>
                    <a:pt x="0" y="886851"/>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7" name="Google Shape;737;p24"/>
            <p:cNvSpPr txBox="1"/>
            <p:nvPr/>
          </p:nvSpPr>
          <p:spPr>
            <a:xfrm>
              <a:off x="0" y="-38100"/>
              <a:ext cx="20935252" cy="92494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3150">
                  <a:solidFill>
                    <a:srgbClr val="FFFFFF"/>
                  </a:solidFill>
                  <a:latin typeface="Calibri"/>
                  <a:ea typeface="Calibri"/>
                  <a:cs typeface="Calibri"/>
                  <a:sym typeface="Calibri"/>
                </a:rPr>
                <a:t>Συστήματα έγκαιρης προειδοποίησης για ασθένειες που μεταδίδονται μέσω του νερού</a:t>
              </a:r>
              <a:endParaRPr/>
            </a:p>
          </p:txBody>
        </p:sp>
      </p:grpSp>
      <p:sp>
        <p:nvSpPr>
          <p:cNvPr id="738" name="Google Shape;738;p24"/>
          <p:cNvSpPr txBox="1"/>
          <p:nvPr/>
        </p:nvSpPr>
        <p:spPr>
          <a:xfrm>
            <a:off x="1591151" y="3485740"/>
            <a:ext cx="15290100" cy="1680300"/>
          </a:xfrm>
          <a:prstGeom prst="rect">
            <a:avLst/>
          </a:prstGeom>
          <a:noFill/>
          <a:ln>
            <a:noFill/>
          </a:ln>
        </p:spPr>
        <p:txBody>
          <a:bodyPr anchorCtr="0" anchor="t" bIns="0" lIns="0" spcFirstLastPara="1" rIns="0" wrap="square" tIns="0">
            <a:spAutoFit/>
          </a:bodyPr>
          <a:lstStyle/>
          <a:p>
            <a:pPr indent="-132906" lvl="2" marL="378826" marR="0" rtl="0" algn="l">
              <a:lnSpc>
                <a:spcPct val="107978"/>
              </a:lnSpc>
              <a:spcBef>
                <a:spcPts val="0"/>
              </a:spcBef>
              <a:spcAft>
                <a:spcPts val="0"/>
              </a:spcAft>
              <a:buClr>
                <a:srgbClr val="000000"/>
              </a:buClr>
              <a:buSzPts val="2093"/>
              <a:buFont typeface="Arial"/>
              <a:buChar char="⚬"/>
            </a:pPr>
            <a:r>
              <a:rPr b="0" i="0" lang="en-US" sz="2093" u="none" cap="none" strike="noStrike">
                <a:solidFill>
                  <a:srgbClr val="000000"/>
                </a:solidFill>
                <a:latin typeface="Arial"/>
                <a:ea typeface="Arial"/>
                <a:cs typeface="Arial"/>
                <a:sym typeface="Arial"/>
              </a:rPr>
              <a:t> </a:t>
            </a:r>
            <a:r>
              <a:rPr b="0" i="0" lang="en-US" sz="1993" u="none" cap="none" strike="noStrike">
                <a:solidFill>
                  <a:srgbClr val="000000"/>
                </a:solidFill>
                <a:latin typeface="Arial"/>
                <a:ea typeface="Arial"/>
                <a:cs typeface="Arial"/>
                <a:sym typeface="Arial"/>
              </a:rPr>
              <a:t>Η συνεχής παρακολούθηση της ποιότητας του νερού σε μονάδες επεξεργασίας και δεξαμενές ανιχνεύει την έγκαιρη μόλυνση.</a:t>
            </a:r>
            <a:endParaRPr sz="1300"/>
          </a:p>
          <a:p>
            <a:pPr indent="-126556" lvl="2" marL="378826" marR="0" rtl="0" algn="l">
              <a:lnSpc>
                <a:spcPct val="107978"/>
              </a:lnSpc>
              <a:spcBef>
                <a:spcPts val="0"/>
              </a:spcBef>
              <a:spcAft>
                <a:spcPts val="0"/>
              </a:spcAft>
              <a:buClr>
                <a:srgbClr val="000000"/>
              </a:buClr>
              <a:buSzPts val="1993"/>
              <a:buFont typeface="Arial"/>
              <a:buChar char="⚬"/>
            </a:pPr>
            <a:r>
              <a:rPr b="0" i="0" lang="en-US" sz="1993" u="none" cap="none" strike="noStrike">
                <a:solidFill>
                  <a:srgbClr val="000000"/>
                </a:solidFill>
                <a:latin typeface="Arial"/>
                <a:ea typeface="Arial"/>
                <a:cs typeface="Arial"/>
                <a:sym typeface="Arial"/>
              </a:rPr>
              <a:t> Οι ειδοποιήσεις υγείας για κινητά και τα συστήματα αναφοράς της κοινότητας κοινοποιούν προειδοποιήσεις σχετικά με μη ασφαλείς πηγές νερού.</a:t>
            </a:r>
            <a:endParaRPr sz="1300"/>
          </a:p>
          <a:p>
            <a:pPr indent="-132906" lvl="2" marL="378826" marR="0" rtl="0" algn="l">
              <a:lnSpc>
                <a:spcPct val="107978"/>
              </a:lnSpc>
              <a:spcBef>
                <a:spcPts val="0"/>
              </a:spcBef>
              <a:spcAft>
                <a:spcPts val="0"/>
              </a:spcAft>
              <a:buClr>
                <a:srgbClr val="000000"/>
              </a:buClr>
              <a:buSzPts val="2093"/>
              <a:buFont typeface="Arial"/>
              <a:buChar char="⚬"/>
            </a:pPr>
            <a:r>
              <a:rPr b="0" i="0" lang="en-US" sz="1993" u="none" cap="none" strike="noStrike">
                <a:solidFill>
                  <a:srgbClr val="000000"/>
                </a:solidFill>
                <a:latin typeface="Arial"/>
                <a:ea typeface="Arial"/>
                <a:cs typeface="Arial"/>
                <a:sym typeface="Arial"/>
              </a:rPr>
              <a:t> Ο συντονισμός μεταξύ των φορέων δημόσιας υγείας και του περιβάλλοντος διασφαλίζει την ταχεία αντίδραση και την </a:t>
            </a:r>
            <a:r>
              <a:rPr b="0" i="0" lang="en-US" sz="2093" u="none" cap="none" strike="noStrike">
                <a:solidFill>
                  <a:srgbClr val="000000"/>
                </a:solidFill>
                <a:latin typeface="Arial"/>
                <a:ea typeface="Arial"/>
                <a:cs typeface="Arial"/>
                <a:sym typeface="Arial"/>
              </a:rPr>
              <a:t>κατανομή του νερού.</a:t>
            </a:r>
            <a:endParaRPr/>
          </a:p>
        </p:txBody>
      </p:sp>
      <p:grpSp>
        <p:nvGrpSpPr>
          <p:cNvPr id="739" name="Google Shape;739;p24"/>
          <p:cNvGrpSpPr/>
          <p:nvPr/>
        </p:nvGrpSpPr>
        <p:grpSpPr>
          <a:xfrm>
            <a:off x="1238250" y="4930226"/>
            <a:ext cx="15811500" cy="775240"/>
            <a:chOff x="0" y="0"/>
            <a:chExt cx="21082000" cy="1033653"/>
          </a:xfrm>
        </p:grpSpPr>
        <p:sp>
          <p:nvSpPr>
            <p:cNvPr id="740" name="Google Shape;740;p24"/>
            <p:cNvSpPr/>
            <p:nvPr/>
          </p:nvSpPr>
          <p:spPr>
            <a:xfrm>
              <a:off x="25400" y="25400"/>
              <a:ext cx="21031200" cy="982853"/>
            </a:xfrm>
            <a:custGeom>
              <a:rect b="b" l="l" r="r" t="t"/>
              <a:pathLst>
                <a:path extrusionOk="0" h="982853" w="21031200">
                  <a:moveTo>
                    <a:pt x="0" y="163830"/>
                  </a:moveTo>
                  <a:cubicBezTo>
                    <a:pt x="0" y="73279"/>
                    <a:pt x="76962" y="0"/>
                    <a:pt x="171831" y="0"/>
                  </a:cubicBezTo>
                  <a:lnTo>
                    <a:pt x="20859369" y="0"/>
                  </a:lnTo>
                  <a:cubicBezTo>
                    <a:pt x="20954237" y="0"/>
                    <a:pt x="21031200" y="73279"/>
                    <a:pt x="21031200" y="163830"/>
                  </a:cubicBezTo>
                  <a:lnTo>
                    <a:pt x="21031200" y="819023"/>
                  </a:lnTo>
                  <a:cubicBezTo>
                    <a:pt x="21031200" y="909447"/>
                    <a:pt x="20954237" y="982853"/>
                    <a:pt x="20859369" y="982853"/>
                  </a:cubicBezTo>
                  <a:lnTo>
                    <a:pt x="171831" y="982853"/>
                  </a:lnTo>
                  <a:cubicBezTo>
                    <a:pt x="76962" y="982853"/>
                    <a:pt x="0" y="909447"/>
                    <a:pt x="0" y="819023"/>
                  </a:cubicBezTo>
                  <a:close/>
                </a:path>
              </a:pathLst>
            </a:custGeom>
            <a:solidFill>
              <a:srgbClr val="92D05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1" name="Google Shape;741;p24"/>
            <p:cNvSpPr/>
            <p:nvPr/>
          </p:nvSpPr>
          <p:spPr>
            <a:xfrm>
              <a:off x="0" y="0"/>
              <a:ext cx="21082000" cy="1033653"/>
            </a:xfrm>
            <a:custGeom>
              <a:rect b="b" l="l" r="r" t="t"/>
              <a:pathLst>
                <a:path extrusionOk="0" h="1033653" w="21082000">
                  <a:moveTo>
                    <a:pt x="0" y="189230"/>
                  </a:moveTo>
                  <a:cubicBezTo>
                    <a:pt x="0" y="83566"/>
                    <a:pt x="89535" y="0"/>
                    <a:pt x="197231" y="0"/>
                  </a:cubicBezTo>
                  <a:lnTo>
                    <a:pt x="20884769" y="0"/>
                  </a:lnTo>
                  <a:lnTo>
                    <a:pt x="20884769" y="25400"/>
                  </a:lnTo>
                  <a:lnTo>
                    <a:pt x="20884769" y="0"/>
                  </a:lnTo>
                  <a:cubicBezTo>
                    <a:pt x="20992592" y="0"/>
                    <a:pt x="21082000" y="83566"/>
                    <a:pt x="21082000" y="189230"/>
                  </a:cubicBezTo>
                  <a:lnTo>
                    <a:pt x="21056600" y="189230"/>
                  </a:lnTo>
                  <a:lnTo>
                    <a:pt x="21082000" y="189230"/>
                  </a:lnTo>
                  <a:lnTo>
                    <a:pt x="21082000" y="844423"/>
                  </a:lnTo>
                  <a:lnTo>
                    <a:pt x="21056600" y="844423"/>
                  </a:lnTo>
                  <a:lnTo>
                    <a:pt x="21082000" y="844423"/>
                  </a:lnTo>
                  <a:cubicBezTo>
                    <a:pt x="21082000" y="950087"/>
                    <a:pt x="20992464" y="1033653"/>
                    <a:pt x="20884769" y="1033653"/>
                  </a:cubicBezTo>
                  <a:lnTo>
                    <a:pt x="20884769" y="1008253"/>
                  </a:lnTo>
                  <a:lnTo>
                    <a:pt x="20884769" y="1033653"/>
                  </a:lnTo>
                  <a:lnTo>
                    <a:pt x="197231" y="1033653"/>
                  </a:lnTo>
                  <a:lnTo>
                    <a:pt x="197231" y="1008253"/>
                  </a:lnTo>
                  <a:lnTo>
                    <a:pt x="197231" y="1033653"/>
                  </a:lnTo>
                  <a:cubicBezTo>
                    <a:pt x="89535" y="1033653"/>
                    <a:pt x="0" y="950087"/>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231" y="982853"/>
                  </a:cubicBezTo>
                  <a:lnTo>
                    <a:pt x="20884769" y="982853"/>
                  </a:lnTo>
                  <a:cubicBezTo>
                    <a:pt x="20966810" y="982853"/>
                    <a:pt x="21031200" y="919734"/>
                    <a:pt x="21031200" y="844423"/>
                  </a:cubicBezTo>
                  <a:lnTo>
                    <a:pt x="21031200" y="189230"/>
                  </a:lnTo>
                  <a:cubicBezTo>
                    <a:pt x="21031200" y="113919"/>
                    <a:pt x="20966810" y="50800"/>
                    <a:pt x="20884769" y="50800"/>
                  </a:cubicBezTo>
                  <a:lnTo>
                    <a:pt x="197231" y="50800"/>
                  </a:lnTo>
                  <a:lnTo>
                    <a:pt x="197231" y="25400"/>
                  </a:lnTo>
                  <a:lnTo>
                    <a:pt x="197231" y="50800"/>
                  </a:lnTo>
                  <a:cubicBezTo>
                    <a:pt x="115189" y="50800"/>
                    <a:pt x="50800" y="113919"/>
                    <a:pt x="50800" y="18923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42" name="Google Shape;742;p24"/>
          <p:cNvGrpSpPr/>
          <p:nvPr/>
        </p:nvGrpSpPr>
        <p:grpSpPr>
          <a:xfrm>
            <a:off x="1293285" y="4956686"/>
            <a:ext cx="15701439" cy="693714"/>
            <a:chOff x="0" y="-38100"/>
            <a:chExt cx="20935252" cy="924951"/>
          </a:xfrm>
        </p:grpSpPr>
        <p:sp>
          <p:nvSpPr>
            <p:cNvPr id="743" name="Google Shape;743;p24"/>
            <p:cNvSpPr/>
            <p:nvPr/>
          </p:nvSpPr>
          <p:spPr>
            <a:xfrm>
              <a:off x="0" y="0"/>
              <a:ext cx="20935248" cy="886851"/>
            </a:xfrm>
            <a:custGeom>
              <a:rect b="b" l="l" r="r" t="t"/>
              <a:pathLst>
                <a:path extrusionOk="0" h="886851" w="20935248">
                  <a:moveTo>
                    <a:pt x="0" y="0"/>
                  </a:moveTo>
                  <a:lnTo>
                    <a:pt x="20935248" y="0"/>
                  </a:lnTo>
                  <a:lnTo>
                    <a:pt x="20935248" y="886851"/>
                  </a:lnTo>
                  <a:lnTo>
                    <a:pt x="0" y="886851"/>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4" name="Google Shape;744;p24"/>
            <p:cNvSpPr txBox="1"/>
            <p:nvPr/>
          </p:nvSpPr>
          <p:spPr>
            <a:xfrm>
              <a:off x="0" y="-38100"/>
              <a:ext cx="20935252" cy="92494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3150">
                  <a:solidFill>
                    <a:srgbClr val="FFFFFF"/>
                  </a:solidFill>
                  <a:latin typeface="Calibri"/>
                  <a:ea typeface="Calibri"/>
                  <a:cs typeface="Calibri"/>
                  <a:sym typeface="Calibri"/>
                </a:rPr>
                <a:t>Τι να κάνετε</a:t>
              </a:r>
              <a:endParaRPr/>
            </a:p>
          </p:txBody>
        </p:sp>
      </p:grpSp>
      <p:sp>
        <p:nvSpPr>
          <p:cNvPr id="745" name="Google Shape;745;p24"/>
          <p:cNvSpPr txBox="1"/>
          <p:nvPr/>
        </p:nvSpPr>
        <p:spPr>
          <a:xfrm>
            <a:off x="1591151" y="5924791"/>
            <a:ext cx="15290100" cy="1047900"/>
          </a:xfrm>
          <a:prstGeom prst="rect">
            <a:avLst/>
          </a:prstGeom>
          <a:noFill/>
          <a:ln>
            <a:noFill/>
          </a:ln>
        </p:spPr>
        <p:txBody>
          <a:bodyPr anchorCtr="0" anchor="t" bIns="0" lIns="0" spcFirstLastPara="1" rIns="0" wrap="square" tIns="0">
            <a:spAutoFit/>
          </a:bodyPr>
          <a:lstStyle/>
          <a:p>
            <a:pPr indent="-136779" lvl="2" marL="426196" marR="0" rtl="0" algn="l">
              <a:lnSpc>
                <a:spcPct val="108028"/>
              </a:lnSpc>
              <a:spcBef>
                <a:spcPts val="0"/>
              </a:spcBef>
              <a:spcAft>
                <a:spcPts val="0"/>
              </a:spcAft>
              <a:buClr>
                <a:srgbClr val="000000"/>
              </a:buClr>
              <a:buSzPts val="2154"/>
              <a:buFont typeface="Arial"/>
              <a:buChar char="⚬"/>
            </a:pPr>
            <a:r>
              <a:rPr b="0" i="0" lang="en-US" sz="2154" u="none" cap="none" strike="noStrike">
                <a:solidFill>
                  <a:srgbClr val="000000"/>
                </a:solidFill>
                <a:latin typeface="Arial"/>
                <a:ea typeface="Arial"/>
                <a:cs typeface="Arial"/>
                <a:sym typeface="Arial"/>
              </a:rPr>
              <a:t>Πάντα να βράζετε ή να απολυμαίνετε το νερό πριν το πιείτε, εάν εκδοθεί προειδοποίηση μόλυνσης.</a:t>
            </a:r>
            <a:endParaRPr sz="1200"/>
          </a:p>
          <a:p>
            <a:pPr indent="-136779" lvl="2" marL="426196" marR="0" rtl="0" algn="l">
              <a:lnSpc>
                <a:spcPct val="108028"/>
              </a:lnSpc>
              <a:spcBef>
                <a:spcPts val="0"/>
              </a:spcBef>
              <a:spcAft>
                <a:spcPts val="0"/>
              </a:spcAft>
              <a:buClr>
                <a:srgbClr val="000000"/>
              </a:buClr>
              <a:buSzPts val="2154"/>
              <a:buFont typeface="Arial"/>
              <a:buChar char="⚬"/>
            </a:pPr>
            <a:r>
              <a:rPr b="0" i="0" lang="en-US" sz="2154" u="none" cap="none" strike="noStrike">
                <a:solidFill>
                  <a:srgbClr val="000000"/>
                </a:solidFill>
                <a:latin typeface="Arial"/>
                <a:ea typeface="Arial"/>
                <a:cs typeface="Arial"/>
                <a:sym typeface="Arial"/>
              </a:rPr>
              <a:t> Ακολουθήστε τις επίσημες οδηγίες σχετικά με τα προσωρινά σημεία ασφαλούς νερού ή τη διανομή εμφιαλωμένου νερού.</a:t>
            </a:r>
            <a:endParaRPr sz="1200"/>
          </a:p>
          <a:p>
            <a:pPr indent="-136779" lvl="2" marL="426196" marR="0" rtl="0" algn="l">
              <a:lnSpc>
                <a:spcPct val="108028"/>
              </a:lnSpc>
              <a:spcBef>
                <a:spcPts val="0"/>
              </a:spcBef>
              <a:spcAft>
                <a:spcPts val="0"/>
              </a:spcAft>
              <a:buClr>
                <a:srgbClr val="000000"/>
              </a:buClr>
              <a:buSzPts val="2154"/>
              <a:buFont typeface="Arial"/>
              <a:buChar char="⚬"/>
            </a:pPr>
            <a:r>
              <a:rPr b="0" i="0" lang="en-US" sz="2154" u="none" cap="none" strike="noStrike">
                <a:solidFill>
                  <a:srgbClr val="000000"/>
                </a:solidFill>
                <a:latin typeface="Arial"/>
                <a:ea typeface="Arial"/>
                <a:cs typeface="Arial"/>
                <a:sym typeface="Arial"/>
              </a:rPr>
              <a:t>Πλένετε συχνά τα χέρια σας με σαπούνι, ειδικά πριν το φαγητό ή την προετοιμασία φαγητού.</a:t>
            </a:r>
            <a:endParaRPr sz="1200"/>
          </a:p>
        </p:txBody>
      </p:sp>
      <p:grpSp>
        <p:nvGrpSpPr>
          <p:cNvPr id="746" name="Google Shape;746;p24"/>
          <p:cNvGrpSpPr/>
          <p:nvPr/>
        </p:nvGrpSpPr>
        <p:grpSpPr>
          <a:xfrm>
            <a:off x="1257300" y="7247077"/>
            <a:ext cx="15811500" cy="775240"/>
            <a:chOff x="0" y="0"/>
            <a:chExt cx="21082000" cy="1033653"/>
          </a:xfrm>
        </p:grpSpPr>
        <p:sp>
          <p:nvSpPr>
            <p:cNvPr id="747" name="Google Shape;747;p24"/>
            <p:cNvSpPr/>
            <p:nvPr/>
          </p:nvSpPr>
          <p:spPr>
            <a:xfrm>
              <a:off x="25400" y="25400"/>
              <a:ext cx="21031200" cy="982853"/>
            </a:xfrm>
            <a:custGeom>
              <a:rect b="b" l="l" r="r" t="t"/>
              <a:pathLst>
                <a:path extrusionOk="0" h="982853" w="21031200">
                  <a:moveTo>
                    <a:pt x="0" y="163830"/>
                  </a:moveTo>
                  <a:cubicBezTo>
                    <a:pt x="0" y="73279"/>
                    <a:pt x="76962" y="0"/>
                    <a:pt x="171831" y="0"/>
                  </a:cubicBezTo>
                  <a:lnTo>
                    <a:pt x="20859369" y="0"/>
                  </a:lnTo>
                  <a:cubicBezTo>
                    <a:pt x="20954237" y="0"/>
                    <a:pt x="21031200" y="73279"/>
                    <a:pt x="21031200" y="163830"/>
                  </a:cubicBezTo>
                  <a:lnTo>
                    <a:pt x="21031200" y="819023"/>
                  </a:lnTo>
                  <a:cubicBezTo>
                    <a:pt x="21031200" y="909447"/>
                    <a:pt x="20954237" y="982853"/>
                    <a:pt x="20859369" y="982853"/>
                  </a:cubicBezTo>
                  <a:lnTo>
                    <a:pt x="171831" y="982853"/>
                  </a:lnTo>
                  <a:cubicBezTo>
                    <a:pt x="76962" y="982853"/>
                    <a:pt x="0" y="909447"/>
                    <a:pt x="0" y="819023"/>
                  </a:cubicBez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8" name="Google Shape;748;p24"/>
            <p:cNvSpPr/>
            <p:nvPr/>
          </p:nvSpPr>
          <p:spPr>
            <a:xfrm>
              <a:off x="0" y="0"/>
              <a:ext cx="21082000" cy="1033653"/>
            </a:xfrm>
            <a:custGeom>
              <a:rect b="b" l="l" r="r" t="t"/>
              <a:pathLst>
                <a:path extrusionOk="0" h="1033653" w="21082000">
                  <a:moveTo>
                    <a:pt x="0" y="189230"/>
                  </a:moveTo>
                  <a:cubicBezTo>
                    <a:pt x="0" y="83566"/>
                    <a:pt x="89535" y="0"/>
                    <a:pt x="197231" y="0"/>
                  </a:cubicBezTo>
                  <a:lnTo>
                    <a:pt x="20884769" y="0"/>
                  </a:lnTo>
                  <a:lnTo>
                    <a:pt x="20884769" y="25400"/>
                  </a:lnTo>
                  <a:lnTo>
                    <a:pt x="20884769" y="0"/>
                  </a:lnTo>
                  <a:cubicBezTo>
                    <a:pt x="20992592" y="0"/>
                    <a:pt x="21082000" y="83566"/>
                    <a:pt x="21082000" y="189230"/>
                  </a:cubicBezTo>
                  <a:lnTo>
                    <a:pt x="21056600" y="189230"/>
                  </a:lnTo>
                  <a:lnTo>
                    <a:pt x="21082000" y="189230"/>
                  </a:lnTo>
                  <a:lnTo>
                    <a:pt x="21082000" y="844423"/>
                  </a:lnTo>
                  <a:lnTo>
                    <a:pt x="21056600" y="844423"/>
                  </a:lnTo>
                  <a:lnTo>
                    <a:pt x="21082000" y="844423"/>
                  </a:lnTo>
                  <a:cubicBezTo>
                    <a:pt x="21082000" y="950087"/>
                    <a:pt x="20992464" y="1033653"/>
                    <a:pt x="20884769" y="1033653"/>
                  </a:cubicBezTo>
                  <a:lnTo>
                    <a:pt x="20884769" y="1008253"/>
                  </a:lnTo>
                  <a:lnTo>
                    <a:pt x="20884769" y="1033653"/>
                  </a:lnTo>
                  <a:lnTo>
                    <a:pt x="197231" y="1033653"/>
                  </a:lnTo>
                  <a:lnTo>
                    <a:pt x="197231" y="1008253"/>
                  </a:lnTo>
                  <a:lnTo>
                    <a:pt x="197231" y="1033653"/>
                  </a:lnTo>
                  <a:cubicBezTo>
                    <a:pt x="89535" y="1033653"/>
                    <a:pt x="0" y="950087"/>
                    <a:pt x="0" y="844423"/>
                  </a:cubicBezTo>
                  <a:lnTo>
                    <a:pt x="0" y="189230"/>
                  </a:lnTo>
                  <a:lnTo>
                    <a:pt x="25400" y="189230"/>
                  </a:lnTo>
                  <a:lnTo>
                    <a:pt x="0" y="189230"/>
                  </a:lnTo>
                  <a:moveTo>
                    <a:pt x="50800" y="189230"/>
                  </a:moveTo>
                  <a:lnTo>
                    <a:pt x="50800" y="844423"/>
                  </a:lnTo>
                  <a:lnTo>
                    <a:pt x="25400" y="844423"/>
                  </a:lnTo>
                  <a:lnTo>
                    <a:pt x="50800" y="844423"/>
                  </a:lnTo>
                  <a:cubicBezTo>
                    <a:pt x="50800" y="919734"/>
                    <a:pt x="115189" y="982853"/>
                    <a:pt x="197231" y="982853"/>
                  </a:cubicBezTo>
                  <a:lnTo>
                    <a:pt x="20884769" y="982853"/>
                  </a:lnTo>
                  <a:cubicBezTo>
                    <a:pt x="20966810" y="982853"/>
                    <a:pt x="21031200" y="919734"/>
                    <a:pt x="21031200" y="844423"/>
                  </a:cubicBezTo>
                  <a:lnTo>
                    <a:pt x="21031200" y="189230"/>
                  </a:lnTo>
                  <a:cubicBezTo>
                    <a:pt x="21031200" y="113919"/>
                    <a:pt x="20966810" y="50800"/>
                    <a:pt x="20884769" y="50800"/>
                  </a:cubicBezTo>
                  <a:lnTo>
                    <a:pt x="197231" y="50800"/>
                  </a:lnTo>
                  <a:lnTo>
                    <a:pt x="197231" y="25400"/>
                  </a:lnTo>
                  <a:lnTo>
                    <a:pt x="197231" y="50800"/>
                  </a:lnTo>
                  <a:cubicBezTo>
                    <a:pt x="115189" y="50800"/>
                    <a:pt x="50800" y="113919"/>
                    <a:pt x="50800" y="189230"/>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49" name="Google Shape;749;p24"/>
          <p:cNvGrpSpPr/>
          <p:nvPr/>
        </p:nvGrpSpPr>
        <p:grpSpPr>
          <a:xfrm>
            <a:off x="1312335" y="7273538"/>
            <a:ext cx="15701439" cy="693714"/>
            <a:chOff x="0" y="-38100"/>
            <a:chExt cx="20935252" cy="924951"/>
          </a:xfrm>
        </p:grpSpPr>
        <p:sp>
          <p:nvSpPr>
            <p:cNvPr id="750" name="Google Shape;750;p24"/>
            <p:cNvSpPr/>
            <p:nvPr/>
          </p:nvSpPr>
          <p:spPr>
            <a:xfrm>
              <a:off x="0" y="0"/>
              <a:ext cx="20935248" cy="886851"/>
            </a:xfrm>
            <a:custGeom>
              <a:rect b="b" l="l" r="r" t="t"/>
              <a:pathLst>
                <a:path extrusionOk="0" h="886851" w="20935248">
                  <a:moveTo>
                    <a:pt x="0" y="0"/>
                  </a:moveTo>
                  <a:lnTo>
                    <a:pt x="20935248" y="0"/>
                  </a:lnTo>
                  <a:lnTo>
                    <a:pt x="20935248" y="886851"/>
                  </a:lnTo>
                  <a:lnTo>
                    <a:pt x="0" y="886851"/>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51" name="Google Shape;751;p24"/>
            <p:cNvSpPr txBox="1"/>
            <p:nvPr/>
          </p:nvSpPr>
          <p:spPr>
            <a:xfrm>
              <a:off x="0" y="-38100"/>
              <a:ext cx="20935252" cy="92494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3150">
                  <a:solidFill>
                    <a:srgbClr val="FFFFFF"/>
                  </a:solidFill>
                  <a:latin typeface="Calibri"/>
                  <a:ea typeface="Calibri"/>
                  <a:cs typeface="Calibri"/>
                  <a:sym typeface="Calibri"/>
                </a:rPr>
                <a:t>Τι δεν πρέπει να κάνετε</a:t>
              </a:r>
              <a:endParaRPr/>
            </a:p>
          </p:txBody>
        </p:sp>
      </p:grpSp>
      <p:sp>
        <p:nvSpPr>
          <p:cNvPr id="752" name="Google Shape;752;p24"/>
          <p:cNvSpPr txBox="1"/>
          <p:nvPr/>
        </p:nvSpPr>
        <p:spPr>
          <a:xfrm>
            <a:off x="1616263" y="8079230"/>
            <a:ext cx="15290100" cy="1070100"/>
          </a:xfrm>
          <a:prstGeom prst="rect">
            <a:avLst/>
          </a:prstGeom>
          <a:noFill/>
          <a:ln>
            <a:noFill/>
          </a:ln>
        </p:spPr>
        <p:txBody>
          <a:bodyPr anchorCtr="0" anchor="t" bIns="0" lIns="0" spcFirstLastPara="1" rIns="0" wrap="square" tIns="0">
            <a:spAutoFit/>
          </a:bodyPr>
          <a:lstStyle/>
          <a:p>
            <a:pPr indent="-139700" lvl="2" marL="434340"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Μην πίνετε νερό βρύσης ή πηγαδιού, εκτός εάν οι αρχές το δηλώνουν ασφαλές.</a:t>
            </a:r>
            <a:endParaRPr sz="1200"/>
          </a:p>
          <a:p>
            <a:pPr indent="-139700" lvl="2" marL="434340"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Μην πλένετε τρόφιμα ή πιάτα σε πιθανώς μολυσμένο νερό.</a:t>
            </a:r>
            <a:endParaRPr sz="1200"/>
          </a:p>
          <a:p>
            <a:pPr indent="-139700" lvl="2" marL="434340" marR="0" rtl="0" algn="l">
              <a:lnSpc>
                <a:spcPct val="108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Μην διαδίδετε φήμες ή ανεπίσημες πληροφορίες σχετικά με την επιδημία.</a:t>
            </a:r>
            <a:endParaRPr sz="12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descr="Μπλε κείμενο σε μαύρο φόντο  Η περιγραφή δημιουργήθηκε αυτόματα" id="761" name="Google Shape;761;p25"/>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762" name="Google Shape;762;p25"/>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763" name="Google Shape;763;p25"/>
          <p:cNvGrpSpPr/>
          <p:nvPr/>
        </p:nvGrpSpPr>
        <p:grpSpPr>
          <a:xfrm>
            <a:off x="1257300" y="869798"/>
            <a:ext cx="17030700" cy="874020"/>
            <a:chOff x="0" y="-38100"/>
            <a:chExt cx="22707600" cy="1953503"/>
          </a:xfrm>
        </p:grpSpPr>
        <p:sp>
          <p:nvSpPr>
            <p:cNvPr id="764" name="Google Shape;764;p25"/>
            <p:cNvSpPr/>
            <p:nvPr/>
          </p:nvSpPr>
          <p:spPr>
            <a:xfrm>
              <a:off x="0" y="0"/>
              <a:ext cx="22707600" cy="1915403"/>
            </a:xfrm>
            <a:custGeom>
              <a:rect b="b" l="l" r="r" t="t"/>
              <a:pathLst>
                <a:path extrusionOk="0" h="1915403" w="22707600">
                  <a:moveTo>
                    <a:pt x="0" y="0"/>
                  </a:moveTo>
                  <a:lnTo>
                    <a:pt x="22707600" y="0"/>
                  </a:lnTo>
                  <a:lnTo>
                    <a:pt x="22707600" y="1915403"/>
                  </a:lnTo>
                  <a:lnTo>
                    <a:pt x="0" y="1915403"/>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65" name="Google Shape;765;p25"/>
            <p:cNvSpPr txBox="1"/>
            <p:nvPr/>
          </p:nvSpPr>
          <p:spPr>
            <a:xfrm>
              <a:off x="0" y="-38100"/>
              <a:ext cx="22707600" cy="1953502"/>
            </a:xfrm>
            <a:prstGeom prst="rect">
              <a:avLst/>
            </a:prstGeom>
            <a:noFill/>
            <a:ln>
              <a:noFill/>
            </a:ln>
          </p:spPr>
          <p:txBody>
            <a:bodyPr anchorCtr="0" anchor="ctr" bIns="0" lIns="0" spcFirstLastPara="1" rIns="0" wrap="square" tIns="0">
              <a:noAutofit/>
            </a:bodyPr>
            <a:lstStyle/>
            <a:p>
              <a:pPr indent="0" lvl="0" marL="0" marR="0" rtl="0" algn="l">
                <a:lnSpc>
                  <a:spcPct val="107994"/>
                </a:lnSpc>
                <a:spcBef>
                  <a:spcPts val="0"/>
                </a:spcBef>
                <a:spcAft>
                  <a:spcPts val="0"/>
                </a:spcAft>
                <a:buNone/>
              </a:pPr>
              <a:r>
                <a:rPr b="1" lang="en-US" sz="4253">
                  <a:solidFill>
                    <a:srgbClr val="FF0000"/>
                  </a:solidFill>
                  <a:latin typeface="Calibri"/>
                  <a:ea typeface="Calibri"/>
                  <a:cs typeface="Calibri"/>
                  <a:sym typeface="Calibri"/>
                </a:rPr>
                <a:t>Επιδημία Υδρομεταδιδόμενων Νοσημάτων (από Μολυσμένο Πόσιμο Νερό) - Πώς να Αναγνωρίζετε τις Προειδοποιήσεις;</a:t>
              </a:r>
              <a:endParaRPr/>
            </a:p>
          </p:txBody>
        </p:sp>
      </p:grpSp>
      <p:grpSp>
        <p:nvGrpSpPr>
          <p:cNvPr id="766" name="Google Shape;766;p25"/>
          <p:cNvGrpSpPr/>
          <p:nvPr/>
        </p:nvGrpSpPr>
        <p:grpSpPr>
          <a:xfrm>
            <a:off x="1863433" y="2174338"/>
            <a:ext cx="4629245" cy="2792825"/>
            <a:chOff x="0" y="0"/>
            <a:chExt cx="6172327" cy="3723767"/>
          </a:xfrm>
        </p:grpSpPr>
        <p:sp>
          <p:nvSpPr>
            <p:cNvPr id="767" name="Google Shape;767;p25"/>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68" name="Google Shape;768;p25"/>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69" name="Google Shape;769;p25"/>
          <p:cNvGrpSpPr/>
          <p:nvPr/>
        </p:nvGrpSpPr>
        <p:grpSpPr>
          <a:xfrm>
            <a:off x="1882483" y="2164813"/>
            <a:ext cx="4591175" cy="2783279"/>
            <a:chOff x="0" y="-38100"/>
            <a:chExt cx="6121566" cy="3711038"/>
          </a:xfrm>
        </p:grpSpPr>
        <p:sp>
          <p:nvSpPr>
            <p:cNvPr id="770" name="Google Shape;770;p25"/>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71" name="Google Shape;771;p25"/>
            <p:cNvSpPr txBox="1"/>
            <p:nvPr/>
          </p:nvSpPr>
          <p:spPr>
            <a:xfrm>
              <a:off x="0" y="-38100"/>
              <a:ext cx="6121565"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3250">
                  <a:solidFill>
                    <a:srgbClr val="FFFFFF"/>
                  </a:solidFill>
                  <a:latin typeface="Calibri"/>
                  <a:ea typeface="Calibri"/>
                  <a:cs typeface="Calibri"/>
                  <a:sym typeface="Calibri"/>
                </a:rPr>
                <a:t>Επίσημες ειδοποιήσεις από υγειονομικές ή περιβαλλοντικές υπηρεσίες σχετικά με μη ασφαλές πόσιμο νερό.</a:t>
              </a:r>
              <a:endParaRPr sz="1200"/>
            </a:p>
          </p:txBody>
        </p:sp>
      </p:grpSp>
      <p:grpSp>
        <p:nvGrpSpPr>
          <p:cNvPr id="772" name="Google Shape;772;p25"/>
          <p:cNvGrpSpPr/>
          <p:nvPr/>
        </p:nvGrpSpPr>
        <p:grpSpPr>
          <a:xfrm>
            <a:off x="6913721" y="2174338"/>
            <a:ext cx="4629245" cy="2792825"/>
            <a:chOff x="0" y="0"/>
            <a:chExt cx="6172327" cy="3723767"/>
          </a:xfrm>
        </p:grpSpPr>
        <p:sp>
          <p:nvSpPr>
            <p:cNvPr id="773" name="Google Shape;773;p25"/>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74" name="Google Shape;774;p25"/>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75" name="Google Shape;775;p25"/>
          <p:cNvGrpSpPr/>
          <p:nvPr/>
        </p:nvGrpSpPr>
        <p:grpSpPr>
          <a:xfrm>
            <a:off x="6932771" y="2164813"/>
            <a:ext cx="4591175" cy="2783279"/>
            <a:chOff x="0" y="-38100"/>
            <a:chExt cx="6121566" cy="3711038"/>
          </a:xfrm>
        </p:grpSpPr>
        <p:sp>
          <p:nvSpPr>
            <p:cNvPr id="776" name="Google Shape;776;p25"/>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77" name="Google Shape;777;p25"/>
            <p:cNvSpPr txBox="1"/>
            <p:nvPr/>
          </p:nvSpPr>
          <p:spPr>
            <a:xfrm>
              <a:off x="0" y="-38100"/>
              <a:ext cx="6121565"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3250">
                  <a:solidFill>
                    <a:srgbClr val="FFFFFF"/>
                  </a:solidFill>
                  <a:latin typeface="Calibri"/>
                  <a:ea typeface="Calibri"/>
                  <a:cs typeface="Calibri"/>
                  <a:sym typeface="Calibri"/>
                </a:rPr>
                <a:t>Ασυνήθιστη γεύση, οσμή ή θολότητα στο νερό της βρύσης ή του πηγαδιού.</a:t>
              </a:r>
              <a:endParaRPr sz="1200"/>
            </a:p>
          </p:txBody>
        </p:sp>
      </p:grpSp>
      <p:grpSp>
        <p:nvGrpSpPr>
          <p:cNvPr id="778" name="Google Shape;778;p25"/>
          <p:cNvGrpSpPr/>
          <p:nvPr/>
        </p:nvGrpSpPr>
        <p:grpSpPr>
          <a:xfrm>
            <a:off x="11964019" y="2174338"/>
            <a:ext cx="4629245" cy="2792825"/>
            <a:chOff x="0" y="0"/>
            <a:chExt cx="6172327" cy="3723767"/>
          </a:xfrm>
        </p:grpSpPr>
        <p:sp>
          <p:nvSpPr>
            <p:cNvPr id="779" name="Google Shape;779;p25"/>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80" name="Google Shape;780;p25"/>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81" name="Google Shape;781;p25"/>
          <p:cNvGrpSpPr/>
          <p:nvPr/>
        </p:nvGrpSpPr>
        <p:grpSpPr>
          <a:xfrm>
            <a:off x="11983069" y="2164813"/>
            <a:ext cx="4591175" cy="2783279"/>
            <a:chOff x="0" y="-38100"/>
            <a:chExt cx="6121566" cy="3711038"/>
          </a:xfrm>
        </p:grpSpPr>
        <p:sp>
          <p:nvSpPr>
            <p:cNvPr id="782" name="Google Shape;782;p25"/>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83" name="Google Shape;783;p25"/>
            <p:cNvSpPr txBox="1"/>
            <p:nvPr/>
          </p:nvSpPr>
          <p:spPr>
            <a:xfrm>
              <a:off x="0" y="-38100"/>
              <a:ext cx="6121565"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3250">
                  <a:solidFill>
                    <a:srgbClr val="FFFFFF"/>
                  </a:solidFill>
                  <a:latin typeface="Calibri"/>
                  <a:ea typeface="Calibri"/>
                  <a:cs typeface="Calibri"/>
                  <a:sym typeface="Calibri"/>
                </a:rPr>
                <a:t>Αναφορές αιφνίδιας ασθένειας (διάρροια, έμετος) σε πολλά μέλη της κοινότητας.</a:t>
              </a:r>
              <a:endParaRPr sz="1200"/>
            </a:p>
          </p:txBody>
        </p:sp>
      </p:grpSp>
      <p:grpSp>
        <p:nvGrpSpPr>
          <p:cNvPr id="784" name="Google Shape;784;p25"/>
          <p:cNvGrpSpPr/>
          <p:nvPr/>
        </p:nvGrpSpPr>
        <p:grpSpPr>
          <a:xfrm>
            <a:off x="4388577" y="5388159"/>
            <a:ext cx="4629245" cy="2792825"/>
            <a:chOff x="0" y="0"/>
            <a:chExt cx="6172327" cy="3723767"/>
          </a:xfrm>
        </p:grpSpPr>
        <p:sp>
          <p:nvSpPr>
            <p:cNvPr id="785" name="Google Shape;785;p25"/>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86" name="Google Shape;786;p25"/>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87" name="Google Shape;787;p25"/>
          <p:cNvGrpSpPr/>
          <p:nvPr/>
        </p:nvGrpSpPr>
        <p:grpSpPr>
          <a:xfrm>
            <a:off x="4407627" y="5378634"/>
            <a:ext cx="4591175" cy="2783279"/>
            <a:chOff x="0" y="-38100"/>
            <a:chExt cx="6121566" cy="3711038"/>
          </a:xfrm>
        </p:grpSpPr>
        <p:sp>
          <p:nvSpPr>
            <p:cNvPr id="788" name="Google Shape;788;p25"/>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89" name="Google Shape;789;p25"/>
            <p:cNvSpPr txBox="1"/>
            <p:nvPr/>
          </p:nvSpPr>
          <p:spPr>
            <a:xfrm>
              <a:off x="0" y="-38100"/>
              <a:ext cx="6121565"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3250">
                  <a:solidFill>
                    <a:srgbClr val="FFFFFF"/>
                  </a:solidFill>
                  <a:latin typeface="Calibri"/>
                  <a:ea typeface="Calibri"/>
                  <a:cs typeface="Calibri"/>
                  <a:sym typeface="Calibri"/>
                </a:rPr>
                <a:t>Κατεστραμμένοι σωλήνες νερού ή υπερχείλιση από συστήματα αποχέτευσης μετά από έντονη βροχόπτωση.</a:t>
              </a:r>
              <a:endParaRPr sz="1200"/>
            </a:p>
          </p:txBody>
        </p:sp>
      </p:grpSp>
      <p:grpSp>
        <p:nvGrpSpPr>
          <p:cNvPr id="790" name="Google Shape;790;p25"/>
          <p:cNvGrpSpPr/>
          <p:nvPr/>
        </p:nvGrpSpPr>
        <p:grpSpPr>
          <a:xfrm>
            <a:off x="9438865" y="5388159"/>
            <a:ext cx="4629245" cy="2792825"/>
            <a:chOff x="0" y="0"/>
            <a:chExt cx="6172327" cy="3723767"/>
          </a:xfrm>
        </p:grpSpPr>
        <p:sp>
          <p:nvSpPr>
            <p:cNvPr id="791" name="Google Shape;791;p25"/>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92" name="Google Shape;792;p25"/>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793" name="Google Shape;793;p25"/>
          <p:cNvGrpSpPr/>
          <p:nvPr/>
        </p:nvGrpSpPr>
        <p:grpSpPr>
          <a:xfrm>
            <a:off x="9457915" y="5385778"/>
            <a:ext cx="4591175" cy="2921792"/>
            <a:chOff x="0" y="-28575"/>
            <a:chExt cx="6121566" cy="3895723"/>
          </a:xfrm>
        </p:grpSpPr>
        <p:sp>
          <p:nvSpPr>
            <p:cNvPr id="794" name="Google Shape;794;p25"/>
            <p:cNvSpPr/>
            <p:nvPr/>
          </p:nvSpPr>
          <p:spPr>
            <a:xfrm>
              <a:off x="0" y="0"/>
              <a:ext cx="6121566" cy="3867144"/>
            </a:xfrm>
            <a:custGeom>
              <a:rect b="b" l="l" r="r" t="t"/>
              <a:pathLst>
                <a:path extrusionOk="0" h="3867144" w="6121566">
                  <a:moveTo>
                    <a:pt x="0" y="0"/>
                  </a:moveTo>
                  <a:lnTo>
                    <a:pt x="6121566" y="0"/>
                  </a:lnTo>
                  <a:lnTo>
                    <a:pt x="6121566" y="3867144"/>
                  </a:lnTo>
                  <a:lnTo>
                    <a:pt x="0" y="3867144"/>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95" name="Google Shape;795;p25"/>
            <p:cNvSpPr txBox="1"/>
            <p:nvPr/>
          </p:nvSpPr>
          <p:spPr>
            <a:xfrm>
              <a:off x="0" y="-28575"/>
              <a:ext cx="6121565" cy="3895723"/>
            </a:xfrm>
            <a:prstGeom prst="rect">
              <a:avLst/>
            </a:prstGeom>
            <a:noFill/>
            <a:ln>
              <a:noFill/>
            </a:ln>
          </p:spPr>
          <p:txBody>
            <a:bodyPr anchorCtr="0" anchor="ctr" bIns="0" lIns="0" spcFirstLastPara="1" rIns="0" wrap="square" tIns="0">
              <a:noAutofit/>
            </a:bodyPr>
            <a:lstStyle/>
            <a:p>
              <a:pPr indent="0" lvl="0" marL="0" marR="0" rtl="0" algn="ctr">
                <a:lnSpc>
                  <a:spcPct val="108012"/>
                </a:lnSpc>
                <a:spcBef>
                  <a:spcPts val="0"/>
                </a:spcBef>
                <a:spcAft>
                  <a:spcPts val="0"/>
                </a:spcAft>
                <a:buNone/>
              </a:pPr>
              <a:r>
                <a:rPr lang="en-US" sz="3120">
                  <a:solidFill>
                    <a:srgbClr val="FFFFFF"/>
                  </a:solidFill>
                  <a:latin typeface="Calibri"/>
                  <a:ea typeface="Calibri"/>
                  <a:cs typeface="Calibri"/>
                  <a:sym typeface="Calibri"/>
                </a:rPr>
                <a:t>Μηνύματα δημόσιας υγείας που συμβουλεύουν να βράσετε ή να αποφύγετε προσωρινά το νερό βρύσης.</a:t>
              </a:r>
              <a:endParaRPr sz="1200"/>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3" name="Shape 803"/>
        <p:cNvGrpSpPr/>
        <p:nvPr/>
      </p:nvGrpSpPr>
      <p:grpSpPr>
        <a:xfrm>
          <a:off x="0" y="0"/>
          <a:ext cx="0" cy="0"/>
          <a:chOff x="0" y="0"/>
          <a:chExt cx="0" cy="0"/>
        </a:xfrm>
      </p:grpSpPr>
      <p:sp>
        <p:nvSpPr>
          <p:cNvPr descr="Μπλε κείμενο σε μαύρο φόντο  Η περιγραφή δημιουργήθηκε αυτόματα" id="804" name="Google Shape;804;p26"/>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805" name="Google Shape;805;p26"/>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806" name="Google Shape;806;p26"/>
          <p:cNvGrpSpPr/>
          <p:nvPr/>
        </p:nvGrpSpPr>
        <p:grpSpPr>
          <a:xfrm>
            <a:off x="245725" y="0"/>
            <a:ext cx="18042300" cy="2235710"/>
            <a:chOff x="-1219583" y="0"/>
            <a:chExt cx="24056400" cy="2980947"/>
          </a:xfrm>
        </p:grpSpPr>
        <p:sp>
          <p:nvSpPr>
            <p:cNvPr id="807" name="Google Shape;807;p26"/>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08" name="Google Shape;808;p26"/>
            <p:cNvSpPr txBox="1"/>
            <p:nvPr/>
          </p:nvSpPr>
          <p:spPr>
            <a:xfrm>
              <a:off x="-1219583" y="205567"/>
              <a:ext cx="24056400" cy="1803600"/>
            </a:xfrm>
            <a:prstGeom prst="rect">
              <a:avLst/>
            </a:prstGeom>
            <a:noFill/>
            <a:ln>
              <a:noFill/>
            </a:ln>
          </p:spPr>
          <p:txBody>
            <a:bodyPr anchorCtr="0" anchor="ctr" bIns="0" lIns="0" spcFirstLastPara="1" rIns="0" wrap="square" tIns="0">
              <a:noAutofit/>
            </a:bodyPr>
            <a:lstStyle/>
            <a:p>
              <a:pPr indent="0" lvl="0" marL="0" marR="0" rtl="0" algn="ctr">
                <a:lnSpc>
                  <a:spcPct val="148500"/>
                </a:lnSpc>
                <a:spcBef>
                  <a:spcPts val="0"/>
                </a:spcBef>
                <a:spcAft>
                  <a:spcPts val="0"/>
                </a:spcAft>
                <a:buNone/>
              </a:pPr>
              <a:r>
                <a:rPr b="1" lang="en-US" sz="4800">
                  <a:solidFill>
                    <a:srgbClr val="FF0000"/>
                  </a:solidFill>
                  <a:latin typeface="Calibri"/>
                  <a:ea typeface="Calibri"/>
                  <a:cs typeface="Calibri"/>
                  <a:sym typeface="Calibri"/>
                </a:rPr>
                <a:t>Ασθένειες που μεταδίδονται με φορείς (μετά από πλημμύρες)</a:t>
              </a:r>
              <a:endParaRPr/>
            </a:p>
          </p:txBody>
        </p:sp>
      </p:grpSp>
      <p:grpSp>
        <p:nvGrpSpPr>
          <p:cNvPr id="809" name="Google Shape;809;p26"/>
          <p:cNvGrpSpPr/>
          <p:nvPr/>
        </p:nvGrpSpPr>
        <p:grpSpPr>
          <a:xfrm>
            <a:off x="616221" y="1451844"/>
            <a:ext cx="17301315" cy="1106348"/>
            <a:chOff x="0" y="-19050"/>
            <a:chExt cx="23068420" cy="1475131"/>
          </a:xfrm>
        </p:grpSpPr>
        <p:sp>
          <p:nvSpPr>
            <p:cNvPr id="810" name="Google Shape;810;p26"/>
            <p:cNvSpPr/>
            <p:nvPr/>
          </p:nvSpPr>
          <p:spPr>
            <a:xfrm>
              <a:off x="0" y="0"/>
              <a:ext cx="23068417" cy="1456075"/>
            </a:xfrm>
            <a:custGeom>
              <a:rect b="b" l="l" r="r" t="t"/>
              <a:pathLst>
                <a:path extrusionOk="0" h="1456075" w="23068417">
                  <a:moveTo>
                    <a:pt x="0" y="0"/>
                  </a:moveTo>
                  <a:lnTo>
                    <a:pt x="23068417" y="0"/>
                  </a:lnTo>
                  <a:lnTo>
                    <a:pt x="23068417" y="1456075"/>
                  </a:lnTo>
                  <a:lnTo>
                    <a:pt x="0" y="1456075"/>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1" name="Google Shape;811;p26"/>
            <p:cNvSpPr txBox="1"/>
            <p:nvPr/>
          </p:nvSpPr>
          <p:spPr>
            <a:xfrm>
              <a:off x="0" y="-19050"/>
              <a:ext cx="23068420" cy="1475131"/>
            </a:xfrm>
            <a:prstGeom prst="rect">
              <a:avLst/>
            </a:prstGeom>
            <a:noFill/>
            <a:ln>
              <a:noFill/>
            </a:ln>
          </p:spPr>
          <p:txBody>
            <a:bodyPr anchorCtr="0" anchor="ctr" bIns="0" lIns="0" spcFirstLastPara="1" rIns="0" wrap="square" tIns="0">
              <a:noAutofit/>
            </a:bodyPr>
            <a:lstStyle/>
            <a:p>
              <a:pPr indent="0" lvl="0" marL="0" marR="0" rtl="0" algn="l">
                <a:lnSpc>
                  <a:spcPct val="107965"/>
                </a:lnSpc>
                <a:spcBef>
                  <a:spcPts val="0"/>
                </a:spcBef>
                <a:spcAft>
                  <a:spcPts val="0"/>
                </a:spcAft>
                <a:buNone/>
              </a:pPr>
              <a:r>
                <a:rPr b="1" i="1" lang="en-US" sz="2310">
                  <a:solidFill>
                    <a:srgbClr val="139AD6"/>
                  </a:solidFill>
                  <a:latin typeface="Calibri"/>
                  <a:ea typeface="Calibri"/>
                  <a:cs typeface="Calibri"/>
                  <a:sym typeface="Calibri"/>
                </a:rPr>
                <a:t>Μετά από έντονες βροχοπτώσεις ή πλημμύρες, τα στάσιμα νερά δημιουργούν ιδανικά εδάφη αναπαραγωγής για κουνούπια και άλλα έντομα που μεταφέρουν ασθένειες. Αυτές οι συνθήκες μπορούν να προκαλέσουν επιδημίες ελονοσίας, δάγκειου πυρετού ή ιού του Δυτικού Νείλου στις πληγείσες κοινότητες.</a:t>
              </a:r>
              <a:endParaRPr/>
            </a:p>
          </p:txBody>
        </p:sp>
      </p:grpSp>
      <p:grpSp>
        <p:nvGrpSpPr>
          <p:cNvPr id="812" name="Google Shape;812;p26"/>
          <p:cNvGrpSpPr/>
          <p:nvPr/>
        </p:nvGrpSpPr>
        <p:grpSpPr>
          <a:xfrm>
            <a:off x="1151163" y="2731704"/>
            <a:ext cx="15597760" cy="705040"/>
            <a:chOff x="0" y="0"/>
            <a:chExt cx="20797013" cy="940054"/>
          </a:xfrm>
        </p:grpSpPr>
        <p:sp>
          <p:nvSpPr>
            <p:cNvPr id="813" name="Google Shape;813;p26"/>
            <p:cNvSpPr/>
            <p:nvPr/>
          </p:nvSpPr>
          <p:spPr>
            <a:xfrm>
              <a:off x="25400" y="25400"/>
              <a:ext cx="20746213" cy="889254"/>
            </a:xfrm>
            <a:custGeom>
              <a:rect b="b" l="l" r="r" t="t"/>
              <a:pathLst>
                <a:path extrusionOk="0" h="889254" w="20746213">
                  <a:moveTo>
                    <a:pt x="0" y="148209"/>
                  </a:moveTo>
                  <a:cubicBezTo>
                    <a:pt x="0" y="66294"/>
                    <a:pt x="69977" y="0"/>
                    <a:pt x="156337" y="0"/>
                  </a:cubicBezTo>
                  <a:lnTo>
                    <a:pt x="20589875" y="0"/>
                  </a:lnTo>
                  <a:cubicBezTo>
                    <a:pt x="20676236" y="0"/>
                    <a:pt x="20746213" y="66294"/>
                    <a:pt x="20746213" y="148209"/>
                  </a:cubicBezTo>
                  <a:lnTo>
                    <a:pt x="20746213" y="741045"/>
                  </a:lnTo>
                  <a:cubicBezTo>
                    <a:pt x="20746213" y="822833"/>
                    <a:pt x="20676236" y="889254"/>
                    <a:pt x="20589875" y="889254"/>
                  </a:cubicBezTo>
                  <a:lnTo>
                    <a:pt x="156337" y="889254"/>
                  </a:lnTo>
                  <a:cubicBezTo>
                    <a:pt x="69977" y="889254"/>
                    <a:pt x="0" y="822833"/>
                    <a:pt x="0" y="741045"/>
                  </a:cubicBez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4" name="Google Shape;814;p26"/>
            <p:cNvSpPr/>
            <p:nvPr/>
          </p:nvSpPr>
          <p:spPr>
            <a:xfrm>
              <a:off x="0" y="0"/>
              <a:ext cx="20797013" cy="940054"/>
            </a:xfrm>
            <a:custGeom>
              <a:rect b="b" l="l" r="r" t="t"/>
              <a:pathLst>
                <a:path extrusionOk="0" h="940054" w="20797013">
                  <a:moveTo>
                    <a:pt x="0" y="173609"/>
                  </a:moveTo>
                  <a:cubicBezTo>
                    <a:pt x="0" y="76454"/>
                    <a:pt x="82677" y="0"/>
                    <a:pt x="181737" y="0"/>
                  </a:cubicBezTo>
                  <a:lnTo>
                    <a:pt x="20615275" y="0"/>
                  </a:lnTo>
                  <a:lnTo>
                    <a:pt x="20615275" y="25400"/>
                  </a:lnTo>
                  <a:lnTo>
                    <a:pt x="20615275" y="0"/>
                  </a:lnTo>
                  <a:cubicBezTo>
                    <a:pt x="20714336" y="0"/>
                    <a:pt x="20797013" y="76454"/>
                    <a:pt x="20797013" y="173609"/>
                  </a:cubicBezTo>
                  <a:lnTo>
                    <a:pt x="20771613" y="173609"/>
                  </a:lnTo>
                  <a:lnTo>
                    <a:pt x="20797013" y="173609"/>
                  </a:lnTo>
                  <a:lnTo>
                    <a:pt x="20797013" y="766445"/>
                  </a:lnTo>
                  <a:lnTo>
                    <a:pt x="20771613" y="766445"/>
                  </a:lnTo>
                  <a:lnTo>
                    <a:pt x="20797013" y="766445"/>
                  </a:lnTo>
                  <a:cubicBezTo>
                    <a:pt x="20797013" y="863600"/>
                    <a:pt x="20714336" y="940054"/>
                    <a:pt x="20615275" y="940054"/>
                  </a:cubicBezTo>
                  <a:lnTo>
                    <a:pt x="20615275" y="914654"/>
                  </a:lnTo>
                  <a:lnTo>
                    <a:pt x="20615275" y="940054"/>
                  </a:lnTo>
                  <a:lnTo>
                    <a:pt x="181737" y="940054"/>
                  </a:lnTo>
                  <a:lnTo>
                    <a:pt x="181737" y="914654"/>
                  </a:lnTo>
                  <a:lnTo>
                    <a:pt x="181737" y="940054"/>
                  </a:lnTo>
                  <a:cubicBezTo>
                    <a:pt x="82677"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737" y="889254"/>
                  </a:cubicBezTo>
                  <a:lnTo>
                    <a:pt x="20615275" y="889254"/>
                  </a:lnTo>
                  <a:cubicBezTo>
                    <a:pt x="20688808" y="889254"/>
                    <a:pt x="20746213" y="832993"/>
                    <a:pt x="20746213" y="766445"/>
                  </a:cubicBezTo>
                  <a:lnTo>
                    <a:pt x="20746213" y="173609"/>
                  </a:lnTo>
                  <a:cubicBezTo>
                    <a:pt x="20746213" y="107061"/>
                    <a:pt x="20688936" y="50800"/>
                    <a:pt x="20615275" y="50800"/>
                  </a:cubicBezTo>
                  <a:lnTo>
                    <a:pt x="181737" y="50800"/>
                  </a:lnTo>
                  <a:lnTo>
                    <a:pt x="181737" y="25400"/>
                  </a:lnTo>
                  <a:lnTo>
                    <a:pt x="181737" y="50800"/>
                  </a:lnTo>
                  <a:cubicBezTo>
                    <a:pt x="108077" y="50800"/>
                    <a:pt x="50800" y="107061"/>
                    <a:pt x="50800" y="173609"/>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15" name="Google Shape;815;p26"/>
          <p:cNvGrpSpPr/>
          <p:nvPr/>
        </p:nvGrpSpPr>
        <p:grpSpPr>
          <a:xfrm>
            <a:off x="1202769" y="2776185"/>
            <a:ext cx="15494485" cy="616075"/>
            <a:chOff x="0" y="-19050"/>
            <a:chExt cx="20659313" cy="821434"/>
          </a:xfrm>
        </p:grpSpPr>
        <p:sp>
          <p:nvSpPr>
            <p:cNvPr id="816" name="Google Shape;816;p26"/>
            <p:cNvSpPr/>
            <p:nvPr/>
          </p:nvSpPr>
          <p:spPr>
            <a:xfrm>
              <a:off x="0" y="0"/>
              <a:ext cx="20659313" cy="802382"/>
            </a:xfrm>
            <a:custGeom>
              <a:rect b="b" l="l" r="r" t="t"/>
              <a:pathLst>
                <a:path extrusionOk="0" h="802382" w="20659313">
                  <a:moveTo>
                    <a:pt x="0" y="0"/>
                  </a:moveTo>
                  <a:lnTo>
                    <a:pt x="20659313" y="0"/>
                  </a:lnTo>
                  <a:lnTo>
                    <a:pt x="20659313" y="802382"/>
                  </a:lnTo>
                  <a:lnTo>
                    <a:pt x="0" y="802382"/>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7" name="Google Shape;817;p26"/>
            <p:cNvSpPr txBox="1"/>
            <p:nvPr/>
          </p:nvSpPr>
          <p:spPr>
            <a:xfrm>
              <a:off x="0" y="-19050"/>
              <a:ext cx="20659306" cy="82143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850">
                  <a:solidFill>
                    <a:srgbClr val="FFFFFF"/>
                  </a:solidFill>
                  <a:latin typeface="Calibri"/>
                  <a:ea typeface="Calibri"/>
                  <a:cs typeface="Calibri"/>
                  <a:sym typeface="Calibri"/>
                </a:rPr>
                <a:t>Συστήματα έγκαιρης προειδοποίησης για ασθένειες που μεταδίδονται με φορείς</a:t>
              </a:r>
              <a:endParaRPr/>
            </a:p>
          </p:txBody>
        </p:sp>
      </p:grpSp>
      <p:sp>
        <p:nvSpPr>
          <p:cNvPr id="818" name="Google Shape;818;p26"/>
          <p:cNvSpPr txBox="1"/>
          <p:nvPr/>
        </p:nvSpPr>
        <p:spPr>
          <a:xfrm>
            <a:off x="1402452" y="3489021"/>
            <a:ext cx="15095100" cy="1496100"/>
          </a:xfrm>
          <a:prstGeom prst="rect">
            <a:avLst/>
          </a:prstGeom>
          <a:noFill/>
          <a:ln>
            <a:noFill/>
          </a:ln>
        </p:spPr>
        <p:txBody>
          <a:bodyPr anchorCtr="0" anchor="t" bIns="0" lIns="0" spcFirstLastPara="1" rIns="0" wrap="square" tIns="0">
            <a:spAutoFit/>
          </a:bodyPr>
          <a:lstStyle/>
          <a:p>
            <a:pPr indent="-116015" lvl="2" marL="312680" marR="0" rtl="0" algn="l">
              <a:lnSpc>
                <a:spcPct val="107990"/>
              </a:lnSpc>
              <a:spcBef>
                <a:spcPts val="0"/>
              </a:spcBef>
              <a:spcAft>
                <a:spcPts val="0"/>
              </a:spcAft>
              <a:buClr>
                <a:srgbClr val="000000"/>
              </a:buClr>
              <a:buSzPts val="1827"/>
              <a:buFont typeface="Arial"/>
              <a:buChar char="⚬"/>
            </a:pPr>
            <a:r>
              <a:rPr b="0" i="0" lang="en-US" sz="1827" u="none" cap="none" strike="noStrike">
                <a:solidFill>
                  <a:srgbClr val="000000"/>
                </a:solidFill>
                <a:latin typeface="Calibri"/>
                <a:ea typeface="Calibri"/>
                <a:cs typeface="Calibri"/>
                <a:sym typeface="Calibri"/>
              </a:rPr>
              <a:t> Τα μετεωρολογικά δεδομένα σε συνδυασμό με δορυφορικές εικόνες εντοπίζουν πιθανές ζώνες αναπαραγωγής κουνουπιών μετά τις πλημμύρες.</a:t>
            </a:r>
            <a:endParaRPr sz="1500"/>
          </a:p>
          <a:p>
            <a:pPr indent="-116015" lvl="2" marL="312680" marR="0" rtl="0" algn="l">
              <a:lnSpc>
                <a:spcPct val="107990"/>
              </a:lnSpc>
              <a:spcBef>
                <a:spcPts val="0"/>
              </a:spcBef>
              <a:spcAft>
                <a:spcPts val="0"/>
              </a:spcAft>
              <a:buClr>
                <a:srgbClr val="000000"/>
              </a:buClr>
              <a:buSzPts val="1827"/>
              <a:buFont typeface="Arial"/>
              <a:buChar char="⚬"/>
            </a:pPr>
            <a:r>
              <a:rPr b="0" i="0" lang="en-US" sz="1827" u="none" cap="none" strike="noStrike">
                <a:solidFill>
                  <a:srgbClr val="000000"/>
                </a:solidFill>
                <a:latin typeface="Calibri"/>
                <a:ea typeface="Calibri"/>
                <a:cs typeface="Calibri"/>
                <a:sym typeface="Calibri"/>
              </a:rPr>
              <a:t>Τα συστήματα επιτήρησης της υγείας παρακολουθούν τα πρώιμα κρούσματα ασθενειών που μεταδίδονται μέσω φορέων και εκδίδουν περιφερειακές ειδοποιήσεις.</a:t>
            </a:r>
            <a:endParaRPr sz="1500"/>
          </a:p>
          <a:p>
            <a:pPr indent="-116015" lvl="2" marL="312680" marR="0" rtl="0" algn="l">
              <a:lnSpc>
                <a:spcPct val="107990"/>
              </a:lnSpc>
              <a:spcBef>
                <a:spcPts val="0"/>
              </a:spcBef>
              <a:spcAft>
                <a:spcPts val="0"/>
              </a:spcAft>
              <a:buClr>
                <a:srgbClr val="000000"/>
              </a:buClr>
              <a:buSzPts val="1827"/>
              <a:buFont typeface="Arial"/>
              <a:buChar char="⚬"/>
            </a:pPr>
            <a:r>
              <a:rPr b="0" i="0" lang="en-US" sz="1827" u="none" cap="none" strike="noStrike">
                <a:solidFill>
                  <a:srgbClr val="000000"/>
                </a:solidFill>
                <a:latin typeface="Calibri"/>
                <a:ea typeface="Calibri"/>
                <a:cs typeface="Calibri"/>
                <a:sym typeface="Calibri"/>
              </a:rPr>
              <a:t>Τα προγράμματα ευαισθητοποίησης με βάση την κοινότητα χρησιμοποιούν μηνύματα μέσω κινητών τηλεφώνων και ραδιοφωνικές εκπομπές για την προώθηση δράσεων πρόληψης.</a:t>
            </a:r>
            <a:endParaRPr sz="1500"/>
          </a:p>
        </p:txBody>
      </p:sp>
      <p:grpSp>
        <p:nvGrpSpPr>
          <p:cNvPr id="819" name="Google Shape;819;p26"/>
          <p:cNvGrpSpPr/>
          <p:nvPr/>
        </p:nvGrpSpPr>
        <p:grpSpPr>
          <a:xfrm>
            <a:off x="1151163" y="5000044"/>
            <a:ext cx="15597759" cy="705040"/>
            <a:chOff x="0" y="0"/>
            <a:chExt cx="20797013" cy="940054"/>
          </a:xfrm>
        </p:grpSpPr>
        <p:sp>
          <p:nvSpPr>
            <p:cNvPr id="820" name="Google Shape;820;p26"/>
            <p:cNvSpPr/>
            <p:nvPr/>
          </p:nvSpPr>
          <p:spPr>
            <a:xfrm>
              <a:off x="25400" y="25400"/>
              <a:ext cx="20746213" cy="889254"/>
            </a:xfrm>
            <a:custGeom>
              <a:rect b="b" l="l" r="r" t="t"/>
              <a:pathLst>
                <a:path extrusionOk="0" h="889254" w="20746213">
                  <a:moveTo>
                    <a:pt x="0" y="148209"/>
                  </a:moveTo>
                  <a:cubicBezTo>
                    <a:pt x="0" y="66294"/>
                    <a:pt x="69977" y="0"/>
                    <a:pt x="156337" y="0"/>
                  </a:cubicBezTo>
                  <a:lnTo>
                    <a:pt x="20589875" y="0"/>
                  </a:lnTo>
                  <a:cubicBezTo>
                    <a:pt x="20676236" y="0"/>
                    <a:pt x="20746213" y="66294"/>
                    <a:pt x="20746213" y="148209"/>
                  </a:cubicBezTo>
                  <a:lnTo>
                    <a:pt x="20746213" y="741045"/>
                  </a:lnTo>
                  <a:cubicBezTo>
                    <a:pt x="20746213" y="822833"/>
                    <a:pt x="20676236" y="889254"/>
                    <a:pt x="20589875" y="889254"/>
                  </a:cubicBezTo>
                  <a:lnTo>
                    <a:pt x="156337" y="889254"/>
                  </a:lnTo>
                  <a:cubicBezTo>
                    <a:pt x="69977" y="889254"/>
                    <a:pt x="0" y="822833"/>
                    <a:pt x="0" y="741045"/>
                  </a:cubicBezTo>
                  <a:close/>
                </a:path>
              </a:pathLst>
            </a:custGeom>
            <a:solidFill>
              <a:srgbClr val="92D05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21" name="Google Shape;821;p26"/>
            <p:cNvSpPr/>
            <p:nvPr/>
          </p:nvSpPr>
          <p:spPr>
            <a:xfrm>
              <a:off x="0" y="0"/>
              <a:ext cx="20797013" cy="940054"/>
            </a:xfrm>
            <a:custGeom>
              <a:rect b="b" l="l" r="r" t="t"/>
              <a:pathLst>
                <a:path extrusionOk="0" h="940054" w="20797013">
                  <a:moveTo>
                    <a:pt x="0" y="173609"/>
                  </a:moveTo>
                  <a:cubicBezTo>
                    <a:pt x="0" y="76454"/>
                    <a:pt x="82677" y="0"/>
                    <a:pt x="181737" y="0"/>
                  </a:cubicBezTo>
                  <a:lnTo>
                    <a:pt x="20615275" y="0"/>
                  </a:lnTo>
                  <a:lnTo>
                    <a:pt x="20615275" y="25400"/>
                  </a:lnTo>
                  <a:lnTo>
                    <a:pt x="20615275" y="0"/>
                  </a:lnTo>
                  <a:cubicBezTo>
                    <a:pt x="20714336" y="0"/>
                    <a:pt x="20797013" y="76454"/>
                    <a:pt x="20797013" y="173609"/>
                  </a:cubicBezTo>
                  <a:lnTo>
                    <a:pt x="20771613" y="173609"/>
                  </a:lnTo>
                  <a:lnTo>
                    <a:pt x="20797013" y="173609"/>
                  </a:lnTo>
                  <a:lnTo>
                    <a:pt x="20797013" y="766445"/>
                  </a:lnTo>
                  <a:lnTo>
                    <a:pt x="20771613" y="766445"/>
                  </a:lnTo>
                  <a:lnTo>
                    <a:pt x="20797013" y="766445"/>
                  </a:lnTo>
                  <a:cubicBezTo>
                    <a:pt x="20797013" y="863600"/>
                    <a:pt x="20714336" y="940054"/>
                    <a:pt x="20615275" y="940054"/>
                  </a:cubicBezTo>
                  <a:lnTo>
                    <a:pt x="20615275" y="914654"/>
                  </a:lnTo>
                  <a:lnTo>
                    <a:pt x="20615275" y="940054"/>
                  </a:lnTo>
                  <a:lnTo>
                    <a:pt x="181737" y="940054"/>
                  </a:lnTo>
                  <a:lnTo>
                    <a:pt x="181737" y="914654"/>
                  </a:lnTo>
                  <a:lnTo>
                    <a:pt x="181737" y="940054"/>
                  </a:lnTo>
                  <a:cubicBezTo>
                    <a:pt x="82677"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737" y="889254"/>
                  </a:cubicBezTo>
                  <a:lnTo>
                    <a:pt x="20615275" y="889254"/>
                  </a:lnTo>
                  <a:cubicBezTo>
                    <a:pt x="20688808" y="889254"/>
                    <a:pt x="20746213" y="832993"/>
                    <a:pt x="20746213" y="766445"/>
                  </a:cubicBezTo>
                  <a:lnTo>
                    <a:pt x="20746213" y="173609"/>
                  </a:lnTo>
                  <a:cubicBezTo>
                    <a:pt x="20746213" y="107061"/>
                    <a:pt x="20688936" y="50800"/>
                    <a:pt x="20615275" y="50800"/>
                  </a:cubicBezTo>
                  <a:lnTo>
                    <a:pt x="181737" y="50800"/>
                  </a:lnTo>
                  <a:lnTo>
                    <a:pt x="181737" y="25400"/>
                  </a:lnTo>
                  <a:lnTo>
                    <a:pt x="181737" y="50800"/>
                  </a:lnTo>
                  <a:cubicBezTo>
                    <a:pt x="108077" y="50800"/>
                    <a:pt x="50800" y="107061"/>
                    <a:pt x="50800" y="173609"/>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22" name="Google Shape;822;p26"/>
          <p:cNvGrpSpPr/>
          <p:nvPr/>
        </p:nvGrpSpPr>
        <p:grpSpPr>
          <a:xfrm>
            <a:off x="1202769" y="5037363"/>
            <a:ext cx="15494484" cy="616075"/>
            <a:chOff x="0" y="-19050"/>
            <a:chExt cx="20659313" cy="821434"/>
          </a:xfrm>
        </p:grpSpPr>
        <p:sp>
          <p:nvSpPr>
            <p:cNvPr id="823" name="Google Shape;823;p26"/>
            <p:cNvSpPr/>
            <p:nvPr/>
          </p:nvSpPr>
          <p:spPr>
            <a:xfrm>
              <a:off x="0" y="0"/>
              <a:ext cx="20659313" cy="802382"/>
            </a:xfrm>
            <a:custGeom>
              <a:rect b="b" l="l" r="r" t="t"/>
              <a:pathLst>
                <a:path extrusionOk="0" h="802382" w="20659313">
                  <a:moveTo>
                    <a:pt x="0" y="0"/>
                  </a:moveTo>
                  <a:lnTo>
                    <a:pt x="20659313" y="0"/>
                  </a:lnTo>
                  <a:lnTo>
                    <a:pt x="20659313" y="802382"/>
                  </a:lnTo>
                  <a:lnTo>
                    <a:pt x="0" y="802382"/>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24" name="Google Shape;824;p26"/>
            <p:cNvSpPr txBox="1"/>
            <p:nvPr/>
          </p:nvSpPr>
          <p:spPr>
            <a:xfrm>
              <a:off x="0" y="-19050"/>
              <a:ext cx="20659306" cy="82143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850">
                  <a:solidFill>
                    <a:srgbClr val="FFFFFF"/>
                  </a:solidFill>
                  <a:latin typeface="Calibri"/>
                  <a:ea typeface="Calibri"/>
                  <a:cs typeface="Calibri"/>
                  <a:sym typeface="Calibri"/>
                </a:rPr>
                <a:t>Τι να κάνετε</a:t>
              </a:r>
              <a:endParaRPr/>
            </a:p>
          </p:txBody>
        </p:sp>
      </p:grpSp>
      <p:sp>
        <p:nvSpPr>
          <p:cNvPr id="825" name="Google Shape;825;p26"/>
          <p:cNvSpPr txBox="1"/>
          <p:nvPr/>
        </p:nvSpPr>
        <p:spPr>
          <a:xfrm>
            <a:off x="1499552" y="5781852"/>
            <a:ext cx="15095100" cy="899700"/>
          </a:xfrm>
          <a:prstGeom prst="rect">
            <a:avLst/>
          </a:prstGeom>
          <a:noFill/>
          <a:ln>
            <a:noFill/>
          </a:ln>
        </p:spPr>
        <p:txBody>
          <a:bodyPr anchorCtr="0" anchor="t" bIns="0" lIns="0" spcFirstLastPara="1" rIns="0" wrap="square" tIns="0">
            <a:spAutoFit/>
          </a:bodyPr>
          <a:lstStyle/>
          <a:p>
            <a:pPr indent="-117475" lvl="2" marL="407194" marR="0" rtl="0" algn="l">
              <a:lnSpc>
                <a:spcPct val="108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Αφαιρέστε το στάσιμο νερό από δοχεία, υδρορροές και αυλές για να αποτρέψετε την αναπαραγωγή κουνουπιών.</a:t>
            </a:r>
            <a:endParaRPr sz="1000"/>
          </a:p>
          <a:p>
            <a:pPr indent="-117475" lvl="2" marL="407194" marR="0" rtl="0" algn="l">
              <a:lnSpc>
                <a:spcPct val="108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Χρησιμοποιήστε εντομοαπωθητικό και φορέστε μακριά μανίκια και παντελόνια, ειδικά κατά την αυγή και το σούρουπο.</a:t>
            </a:r>
            <a:endParaRPr sz="1000"/>
          </a:p>
          <a:p>
            <a:pPr indent="-117475" lvl="2" marL="407194" marR="0" rtl="0" algn="l">
              <a:lnSpc>
                <a:spcPct val="108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Εγκαταστήστε ή επισκευάστε σίτες παραθύρων και κουνουπιέρες γύρω από τους χώρους ύπνου.</a:t>
            </a:r>
            <a:endParaRPr sz="1000"/>
          </a:p>
        </p:txBody>
      </p:sp>
      <p:grpSp>
        <p:nvGrpSpPr>
          <p:cNvPr id="826" name="Google Shape;826;p26"/>
          <p:cNvGrpSpPr/>
          <p:nvPr/>
        </p:nvGrpSpPr>
        <p:grpSpPr>
          <a:xfrm>
            <a:off x="1151163" y="6758349"/>
            <a:ext cx="15597759" cy="705040"/>
            <a:chOff x="0" y="0"/>
            <a:chExt cx="20797013" cy="940054"/>
          </a:xfrm>
        </p:grpSpPr>
        <p:sp>
          <p:nvSpPr>
            <p:cNvPr id="827" name="Google Shape;827;p26"/>
            <p:cNvSpPr/>
            <p:nvPr/>
          </p:nvSpPr>
          <p:spPr>
            <a:xfrm>
              <a:off x="25400" y="25400"/>
              <a:ext cx="20746213" cy="889254"/>
            </a:xfrm>
            <a:custGeom>
              <a:rect b="b" l="l" r="r" t="t"/>
              <a:pathLst>
                <a:path extrusionOk="0" h="889254" w="20746213">
                  <a:moveTo>
                    <a:pt x="0" y="148209"/>
                  </a:moveTo>
                  <a:cubicBezTo>
                    <a:pt x="0" y="66294"/>
                    <a:pt x="69977" y="0"/>
                    <a:pt x="156337" y="0"/>
                  </a:cubicBezTo>
                  <a:lnTo>
                    <a:pt x="20589875" y="0"/>
                  </a:lnTo>
                  <a:cubicBezTo>
                    <a:pt x="20676236" y="0"/>
                    <a:pt x="20746213" y="66294"/>
                    <a:pt x="20746213" y="148209"/>
                  </a:cubicBezTo>
                  <a:lnTo>
                    <a:pt x="20746213" y="741045"/>
                  </a:lnTo>
                  <a:cubicBezTo>
                    <a:pt x="20746213" y="822833"/>
                    <a:pt x="20676236" y="889254"/>
                    <a:pt x="20589875" y="889254"/>
                  </a:cubicBezTo>
                  <a:lnTo>
                    <a:pt x="156337" y="889254"/>
                  </a:lnTo>
                  <a:cubicBezTo>
                    <a:pt x="69977" y="889254"/>
                    <a:pt x="0" y="822833"/>
                    <a:pt x="0" y="741045"/>
                  </a:cubicBez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28" name="Google Shape;828;p26"/>
            <p:cNvSpPr/>
            <p:nvPr/>
          </p:nvSpPr>
          <p:spPr>
            <a:xfrm>
              <a:off x="0" y="0"/>
              <a:ext cx="20797013" cy="940054"/>
            </a:xfrm>
            <a:custGeom>
              <a:rect b="b" l="l" r="r" t="t"/>
              <a:pathLst>
                <a:path extrusionOk="0" h="940054" w="20797013">
                  <a:moveTo>
                    <a:pt x="0" y="173609"/>
                  </a:moveTo>
                  <a:cubicBezTo>
                    <a:pt x="0" y="76454"/>
                    <a:pt x="82677" y="0"/>
                    <a:pt x="181737" y="0"/>
                  </a:cubicBezTo>
                  <a:lnTo>
                    <a:pt x="20615275" y="0"/>
                  </a:lnTo>
                  <a:lnTo>
                    <a:pt x="20615275" y="25400"/>
                  </a:lnTo>
                  <a:lnTo>
                    <a:pt x="20615275" y="0"/>
                  </a:lnTo>
                  <a:cubicBezTo>
                    <a:pt x="20714336" y="0"/>
                    <a:pt x="20797013" y="76454"/>
                    <a:pt x="20797013" y="173609"/>
                  </a:cubicBezTo>
                  <a:lnTo>
                    <a:pt x="20771613" y="173609"/>
                  </a:lnTo>
                  <a:lnTo>
                    <a:pt x="20797013" y="173609"/>
                  </a:lnTo>
                  <a:lnTo>
                    <a:pt x="20797013" y="766445"/>
                  </a:lnTo>
                  <a:lnTo>
                    <a:pt x="20771613" y="766445"/>
                  </a:lnTo>
                  <a:lnTo>
                    <a:pt x="20797013" y="766445"/>
                  </a:lnTo>
                  <a:cubicBezTo>
                    <a:pt x="20797013" y="863600"/>
                    <a:pt x="20714336" y="940054"/>
                    <a:pt x="20615275" y="940054"/>
                  </a:cubicBezTo>
                  <a:lnTo>
                    <a:pt x="20615275" y="914654"/>
                  </a:lnTo>
                  <a:lnTo>
                    <a:pt x="20615275" y="940054"/>
                  </a:lnTo>
                  <a:lnTo>
                    <a:pt x="181737" y="940054"/>
                  </a:lnTo>
                  <a:lnTo>
                    <a:pt x="181737" y="914654"/>
                  </a:lnTo>
                  <a:lnTo>
                    <a:pt x="181737" y="940054"/>
                  </a:lnTo>
                  <a:cubicBezTo>
                    <a:pt x="82677" y="940054"/>
                    <a:pt x="0" y="863473"/>
                    <a:pt x="0" y="766445"/>
                  </a:cubicBezTo>
                  <a:lnTo>
                    <a:pt x="0" y="173609"/>
                  </a:lnTo>
                  <a:lnTo>
                    <a:pt x="25400" y="173609"/>
                  </a:lnTo>
                  <a:lnTo>
                    <a:pt x="0" y="173609"/>
                  </a:lnTo>
                  <a:moveTo>
                    <a:pt x="50800" y="173609"/>
                  </a:moveTo>
                  <a:lnTo>
                    <a:pt x="50800" y="766445"/>
                  </a:lnTo>
                  <a:lnTo>
                    <a:pt x="25400" y="766445"/>
                  </a:lnTo>
                  <a:lnTo>
                    <a:pt x="50800" y="766445"/>
                  </a:lnTo>
                  <a:cubicBezTo>
                    <a:pt x="50800" y="832993"/>
                    <a:pt x="108077" y="889254"/>
                    <a:pt x="181737" y="889254"/>
                  </a:cubicBezTo>
                  <a:lnTo>
                    <a:pt x="20615275" y="889254"/>
                  </a:lnTo>
                  <a:cubicBezTo>
                    <a:pt x="20688808" y="889254"/>
                    <a:pt x="20746213" y="832993"/>
                    <a:pt x="20746213" y="766445"/>
                  </a:cubicBezTo>
                  <a:lnTo>
                    <a:pt x="20746213" y="173609"/>
                  </a:lnTo>
                  <a:cubicBezTo>
                    <a:pt x="20746213" y="107061"/>
                    <a:pt x="20688936" y="50800"/>
                    <a:pt x="20615275" y="50800"/>
                  </a:cubicBezTo>
                  <a:lnTo>
                    <a:pt x="181737" y="50800"/>
                  </a:lnTo>
                  <a:lnTo>
                    <a:pt x="181737" y="25400"/>
                  </a:lnTo>
                  <a:lnTo>
                    <a:pt x="181737" y="50800"/>
                  </a:lnTo>
                  <a:cubicBezTo>
                    <a:pt x="108077" y="50800"/>
                    <a:pt x="50800" y="107061"/>
                    <a:pt x="50800" y="173609"/>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29" name="Google Shape;829;p26"/>
          <p:cNvGrpSpPr/>
          <p:nvPr/>
        </p:nvGrpSpPr>
        <p:grpSpPr>
          <a:xfrm>
            <a:off x="1202769" y="6795669"/>
            <a:ext cx="15494484" cy="616076"/>
            <a:chOff x="0" y="-19050"/>
            <a:chExt cx="20659313" cy="821434"/>
          </a:xfrm>
        </p:grpSpPr>
        <p:sp>
          <p:nvSpPr>
            <p:cNvPr id="830" name="Google Shape;830;p26"/>
            <p:cNvSpPr/>
            <p:nvPr/>
          </p:nvSpPr>
          <p:spPr>
            <a:xfrm>
              <a:off x="0" y="0"/>
              <a:ext cx="20659313" cy="802382"/>
            </a:xfrm>
            <a:custGeom>
              <a:rect b="b" l="l" r="r" t="t"/>
              <a:pathLst>
                <a:path extrusionOk="0" h="802382" w="20659313">
                  <a:moveTo>
                    <a:pt x="0" y="0"/>
                  </a:moveTo>
                  <a:lnTo>
                    <a:pt x="20659313" y="0"/>
                  </a:lnTo>
                  <a:lnTo>
                    <a:pt x="20659313" y="802382"/>
                  </a:lnTo>
                  <a:lnTo>
                    <a:pt x="0" y="802382"/>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31" name="Google Shape;831;p26"/>
            <p:cNvSpPr txBox="1"/>
            <p:nvPr/>
          </p:nvSpPr>
          <p:spPr>
            <a:xfrm>
              <a:off x="0" y="-19050"/>
              <a:ext cx="20659306" cy="82143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850">
                  <a:solidFill>
                    <a:srgbClr val="FFFFFF"/>
                  </a:solidFill>
                  <a:latin typeface="Calibri"/>
                  <a:ea typeface="Calibri"/>
                  <a:cs typeface="Calibri"/>
                  <a:sym typeface="Calibri"/>
                </a:rPr>
                <a:t>Τι δεν πρέπει να κάνετε</a:t>
              </a:r>
              <a:endParaRPr/>
            </a:p>
          </p:txBody>
        </p:sp>
      </p:grpSp>
      <p:sp>
        <p:nvSpPr>
          <p:cNvPr id="832" name="Google Shape;832;p26"/>
          <p:cNvSpPr txBox="1"/>
          <p:nvPr/>
        </p:nvSpPr>
        <p:spPr>
          <a:xfrm>
            <a:off x="1499540" y="7800844"/>
            <a:ext cx="15095100" cy="899700"/>
          </a:xfrm>
          <a:prstGeom prst="rect">
            <a:avLst/>
          </a:prstGeom>
          <a:noFill/>
          <a:ln>
            <a:noFill/>
          </a:ln>
        </p:spPr>
        <p:txBody>
          <a:bodyPr anchorCtr="0" anchor="t" bIns="0" lIns="0" spcFirstLastPara="1" rIns="0" wrap="square" tIns="0">
            <a:spAutoFit/>
          </a:bodyPr>
          <a:lstStyle/>
          <a:p>
            <a:pPr indent="-117475" lvl="2" marL="407194" marR="0" rtl="0" algn="l">
              <a:lnSpc>
                <a:spcPct val="108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 Μην αφήνετε ανοιχτά δοχεία, κουβάδες ή παλιά ελαστικά γεμάτα με νερό της βροχής.</a:t>
            </a:r>
            <a:endParaRPr sz="1000"/>
          </a:p>
          <a:p>
            <a:pPr indent="-117475" lvl="2" marL="407194" marR="0" rtl="0" algn="l">
              <a:lnSpc>
                <a:spcPct val="108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Μην βασίζεστε αποκλειστικά σε σπιτικές θεραπείες ή μην καθυστερείτε τη θεραπεία για ύποπτες λοιμώξεις.</a:t>
            </a:r>
            <a:endParaRPr sz="1000"/>
          </a:p>
          <a:p>
            <a:pPr indent="-117475" lvl="2" marL="407194" marR="0" rtl="0" algn="l">
              <a:lnSpc>
                <a:spcPct val="108000"/>
              </a:lnSpc>
              <a:spcBef>
                <a:spcPts val="0"/>
              </a:spcBef>
              <a:spcAft>
                <a:spcPts val="0"/>
              </a:spcAft>
              <a:buClr>
                <a:srgbClr val="000000"/>
              </a:buClr>
              <a:buSzPts val="1850"/>
              <a:buFont typeface="Arial"/>
              <a:buChar char="⚬"/>
            </a:pPr>
            <a:r>
              <a:rPr b="0" i="0" lang="en-US" sz="1850" u="none" cap="none" strike="noStrike">
                <a:solidFill>
                  <a:srgbClr val="000000"/>
                </a:solidFill>
                <a:latin typeface="Calibri"/>
                <a:ea typeface="Calibri"/>
                <a:cs typeface="Calibri"/>
                <a:sym typeface="Calibri"/>
              </a:rPr>
              <a:t>Μην αγνοείτε τις ειδοποιήσεις της κοινότητας ή τις συστάσεις δημόσιας υγείας.</a:t>
            </a:r>
            <a:endParaRPr sz="10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descr="Μπλε κείμενο σε μαύρο φόντο  Η περιγραφή δημιουργήθηκε αυτόματα" id="841" name="Google Shape;841;p27"/>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842" name="Google Shape;842;p27"/>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843" name="Google Shape;843;p27"/>
          <p:cNvGrpSpPr/>
          <p:nvPr/>
        </p:nvGrpSpPr>
        <p:grpSpPr>
          <a:xfrm>
            <a:off x="1257300" y="717634"/>
            <a:ext cx="17030700" cy="1033328"/>
            <a:chOff x="0" y="-38100"/>
            <a:chExt cx="22707600" cy="1953503"/>
          </a:xfrm>
        </p:grpSpPr>
        <p:sp>
          <p:nvSpPr>
            <p:cNvPr id="844" name="Google Shape;844;p27"/>
            <p:cNvSpPr/>
            <p:nvPr/>
          </p:nvSpPr>
          <p:spPr>
            <a:xfrm>
              <a:off x="0" y="0"/>
              <a:ext cx="22707600" cy="1915403"/>
            </a:xfrm>
            <a:custGeom>
              <a:rect b="b" l="l" r="r" t="t"/>
              <a:pathLst>
                <a:path extrusionOk="0" h="1915403" w="22707600">
                  <a:moveTo>
                    <a:pt x="0" y="0"/>
                  </a:moveTo>
                  <a:lnTo>
                    <a:pt x="22707600" y="0"/>
                  </a:lnTo>
                  <a:lnTo>
                    <a:pt x="22707600" y="1915403"/>
                  </a:lnTo>
                  <a:lnTo>
                    <a:pt x="0" y="1915403"/>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45" name="Google Shape;845;p27"/>
            <p:cNvSpPr txBox="1"/>
            <p:nvPr/>
          </p:nvSpPr>
          <p:spPr>
            <a:xfrm>
              <a:off x="0" y="-38100"/>
              <a:ext cx="22707600" cy="1953502"/>
            </a:xfrm>
            <a:prstGeom prst="rect">
              <a:avLst/>
            </a:prstGeom>
            <a:noFill/>
            <a:ln>
              <a:noFill/>
            </a:ln>
          </p:spPr>
          <p:txBody>
            <a:bodyPr anchorCtr="0" anchor="ctr" bIns="0" lIns="0" spcFirstLastPara="1" rIns="0" wrap="square" tIns="0">
              <a:noAutofit/>
            </a:bodyPr>
            <a:lstStyle/>
            <a:p>
              <a:pPr indent="0" lvl="0" marL="0" marR="0" rtl="0" algn="l">
                <a:lnSpc>
                  <a:spcPct val="107994"/>
                </a:lnSpc>
                <a:spcBef>
                  <a:spcPts val="0"/>
                </a:spcBef>
                <a:spcAft>
                  <a:spcPts val="0"/>
                </a:spcAft>
                <a:buNone/>
              </a:pPr>
              <a:r>
                <a:rPr b="1" lang="en-US" sz="4253">
                  <a:solidFill>
                    <a:srgbClr val="FF0000"/>
                  </a:solidFill>
                  <a:latin typeface="Calibri"/>
                  <a:ea typeface="Calibri"/>
                  <a:cs typeface="Calibri"/>
                  <a:sym typeface="Calibri"/>
                </a:rPr>
                <a:t>Ασθένειες που μεταδίδονται με φορείς (μετά από πλημμύρες) - Πώς να αναγνωρίζετε τις προειδοποιήσεις;</a:t>
              </a:r>
              <a:endParaRPr/>
            </a:p>
          </p:txBody>
        </p:sp>
      </p:grpSp>
      <p:grpSp>
        <p:nvGrpSpPr>
          <p:cNvPr id="846" name="Google Shape;846;p27"/>
          <p:cNvGrpSpPr/>
          <p:nvPr/>
        </p:nvGrpSpPr>
        <p:grpSpPr>
          <a:xfrm>
            <a:off x="1863433" y="2174338"/>
            <a:ext cx="4629245" cy="2792825"/>
            <a:chOff x="0" y="0"/>
            <a:chExt cx="6172327" cy="3723767"/>
          </a:xfrm>
        </p:grpSpPr>
        <p:sp>
          <p:nvSpPr>
            <p:cNvPr id="847" name="Google Shape;847;p2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48" name="Google Shape;848;p2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49" name="Google Shape;849;p27"/>
          <p:cNvGrpSpPr/>
          <p:nvPr/>
        </p:nvGrpSpPr>
        <p:grpSpPr>
          <a:xfrm>
            <a:off x="1882483" y="2179100"/>
            <a:ext cx="4591175" cy="2768992"/>
            <a:chOff x="0" y="-19050"/>
            <a:chExt cx="6121566" cy="3691988"/>
          </a:xfrm>
        </p:grpSpPr>
        <p:sp>
          <p:nvSpPr>
            <p:cNvPr id="850" name="Google Shape;850;p27"/>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51" name="Google Shape;851;p27"/>
            <p:cNvSpPr txBox="1"/>
            <p:nvPr/>
          </p:nvSpPr>
          <p:spPr>
            <a:xfrm>
              <a:off x="0" y="-19050"/>
              <a:ext cx="6121565"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3300">
                  <a:solidFill>
                    <a:srgbClr val="FFFFFF"/>
                  </a:solidFill>
                  <a:latin typeface="Calibri"/>
                  <a:ea typeface="Calibri"/>
                  <a:cs typeface="Calibri"/>
                  <a:sym typeface="Calibri"/>
                </a:rPr>
                <a:t>Αυξημένη δραστηριότητα κουνουπιών, ειδικά κατά τις πρώτες πρωινές και βραδινές ώρες.</a:t>
              </a:r>
              <a:endParaRPr sz="1100"/>
            </a:p>
          </p:txBody>
        </p:sp>
      </p:grpSp>
      <p:grpSp>
        <p:nvGrpSpPr>
          <p:cNvPr id="852" name="Google Shape;852;p27"/>
          <p:cNvGrpSpPr/>
          <p:nvPr/>
        </p:nvGrpSpPr>
        <p:grpSpPr>
          <a:xfrm>
            <a:off x="6913721" y="2174338"/>
            <a:ext cx="4629245" cy="2792825"/>
            <a:chOff x="0" y="0"/>
            <a:chExt cx="6172327" cy="3723767"/>
          </a:xfrm>
        </p:grpSpPr>
        <p:sp>
          <p:nvSpPr>
            <p:cNvPr id="853" name="Google Shape;853;p2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54" name="Google Shape;854;p2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55" name="Google Shape;855;p27"/>
          <p:cNvGrpSpPr/>
          <p:nvPr/>
        </p:nvGrpSpPr>
        <p:grpSpPr>
          <a:xfrm>
            <a:off x="6932771" y="2171957"/>
            <a:ext cx="4591175" cy="2776135"/>
            <a:chOff x="0" y="-28575"/>
            <a:chExt cx="6121566" cy="3701513"/>
          </a:xfrm>
        </p:grpSpPr>
        <p:sp>
          <p:nvSpPr>
            <p:cNvPr id="856" name="Google Shape;856;p27"/>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57" name="Google Shape;857;p27"/>
            <p:cNvSpPr txBox="1"/>
            <p:nvPr/>
          </p:nvSpPr>
          <p:spPr>
            <a:xfrm>
              <a:off x="0" y="-28575"/>
              <a:ext cx="6121565" cy="3701513"/>
            </a:xfrm>
            <a:prstGeom prst="rect">
              <a:avLst/>
            </a:prstGeom>
            <a:noFill/>
            <a:ln>
              <a:noFill/>
            </a:ln>
          </p:spPr>
          <p:txBody>
            <a:bodyPr anchorCtr="0" anchor="ctr" bIns="0" lIns="0" spcFirstLastPara="1" rIns="0" wrap="square" tIns="0">
              <a:noAutofit/>
            </a:bodyPr>
            <a:lstStyle/>
            <a:p>
              <a:pPr indent="0" lvl="0" marL="0" marR="0" rtl="0" algn="ctr">
                <a:lnSpc>
                  <a:spcPct val="107995"/>
                </a:lnSpc>
                <a:spcBef>
                  <a:spcPts val="0"/>
                </a:spcBef>
                <a:spcAft>
                  <a:spcPts val="0"/>
                </a:spcAft>
                <a:buNone/>
              </a:pPr>
              <a:r>
                <a:rPr lang="en-US" sz="2689">
                  <a:solidFill>
                    <a:srgbClr val="FFFFFF"/>
                  </a:solidFill>
                  <a:latin typeface="Calibri"/>
                  <a:ea typeface="Calibri"/>
                  <a:cs typeface="Calibri"/>
                  <a:sym typeface="Calibri"/>
                </a:rPr>
                <a:t>Τοπικές ειδοποιήσεις υγείας που αναφέρουν νέα κρούσματα δάγκειου πυρετού, ελονοσίας ή άλλων ασθενειών που μεταδίδονται από κουνούπια.</a:t>
              </a:r>
              <a:endParaRPr sz="1100"/>
            </a:p>
          </p:txBody>
        </p:sp>
      </p:grpSp>
      <p:grpSp>
        <p:nvGrpSpPr>
          <p:cNvPr id="858" name="Google Shape;858;p27"/>
          <p:cNvGrpSpPr/>
          <p:nvPr/>
        </p:nvGrpSpPr>
        <p:grpSpPr>
          <a:xfrm>
            <a:off x="11964019" y="2174338"/>
            <a:ext cx="4629245" cy="2792825"/>
            <a:chOff x="0" y="0"/>
            <a:chExt cx="6172327" cy="3723767"/>
          </a:xfrm>
        </p:grpSpPr>
        <p:sp>
          <p:nvSpPr>
            <p:cNvPr id="859" name="Google Shape;859;p2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60" name="Google Shape;860;p2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61" name="Google Shape;861;p27"/>
          <p:cNvGrpSpPr/>
          <p:nvPr/>
        </p:nvGrpSpPr>
        <p:grpSpPr>
          <a:xfrm>
            <a:off x="11983069" y="2179100"/>
            <a:ext cx="4591175" cy="2768992"/>
            <a:chOff x="0" y="-19050"/>
            <a:chExt cx="6121566" cy="3691988"/>
          </a:xfrm>
        </p:grpSpPr>
        <p:sp>
          <p:nvSpPr>
            <p:cNvPr id="862" name="Google Shape;862;p27"/>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63" name="Google Shape;863;p27"/>
            <p:cNvSpPr txBox="1"/>
            <p:nvPr/>
          </p:nvSpPr>
          <p:spPr>
            <a:xfrm>
              <a:off x="0" y="-19050"/>
              <a:ext cx="6121565"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3300">
                  <a:solidFill>
                    <a:srgbClr val="FFFFFF"/>
                  </a:solidFill>
                  <a:latin typeface="Calibri"/>
                  <a:ea typeface="Calibri"/>
                  <a:cs typeface="Calibri"/>
                  <a:sym typeface="Calibri"/>
                </a:rPr>
                <a:t>Επίμονα στάσιμα νερά σε δρόμους, αυλές ή εγκαταλελειμμένα κτίρια μετά από βροχοπτώσεις.</a:t>
              </a:r>
              <a:endParaRPr sz="1100"/>
            </a:p>
          </p:txBody>
        </p:sp>
      </p:grpSp>
      <p:grpSp>
        <p:nvGrpSpPr>
          <p:cNvPr id="864" name="Google Shape;864;p27"/>
          <p:cNvGrpSpPr/>
          <p:nvPr/>
        </p:nvGrpSpPr>
        <p:grpSpPr>
          <a:xfrm>
            <a:off x="4388577" y="5388159"/>
            <a:ext cx="4629245" cy="2792825"/>
            <a:chOff x="0" y="0"/>
            <a:chExt cx="6172327" cy="3723767"/>
          </a:xfrm>
        </p:grpSpPr>
        <p:sp>
          <p:nvSpPr>
            <p:cNvPr id="865" name="Google Shape;865;p2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66" name="Google Shape;866;p2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67" name="Google Shape;867;p27"/>
          <p:cNvGrpSpPr/>
          <p:nvPr/>
        </p:nvGrpSpPr>
        <p:grpSpPr>
          <a:xfrm>
            <a:off x="4407627" y="5392921"/>
            <a:ext cx="4591175" cy="2768992"/>
            <a:chOff x="0" y="-19050"/>
            <a:chExt cx="6121566" cy="3691988"/>
          </a:xfrm>
        </p:grpSpPr>
        <p:sp>
          <p:nvSpPr>
            <p:cNvPr id="868" name="Google Shape;868;p27"/>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69" name="Google Shape;869;p27"/>
            <p:cNvSpPr txBox="1"/>
            <p:nvPr/>
          </p:nvSpPr>
          <p:spPr>
            <a:xfrm>
              <a:off x="0" y="-19050"/>
              <a:ext cx="6121565"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3300">
                  <a:solidFill>
                    <a:srgbClr val="FFFFFF"/>
                  </a:solidFill>
                  <a:latin typeface="Calibri"/>
                  <a:ea typeface="Calibri"/>
                  <a:cs typeface="Calibri"/>
                  <a:sym typeface="Calibri"/>
                </a:rPr>
                <a:t>Ψεκασμοί στην κοινότητα ή εκστρατείες δημόσιας υγείας που ξεκίνησαν από τις αρχές.</a:t>
              </a:r>
              <a:endParaRPr sz="1100"/>
            </a:p>
          </p:txBody>
        </p:sp>
      </p:grpSp>
      <p:grpSp>
        <p:nvGrpSpPr>
          <p:cNvPr id="870" name="Google Shape;870;p27"/>
          <p:cNvGrpSpPr/>
          <p:nvPr/>
        </p:nvGrpSpPr>
        <p:grpSpPr>
          <a:xfrm>
            <a:off x="9438865" y="5388159"/>
            <a:ext cx="4629245" cy="2792825"/>
            <a:chOff x="0" y="0"/>
            <a:chExt cx="6172327" cy="3723767"/>
          </a:xfrm>
        </p:grpSpPr>
        <p:sp>
          <p:nvSpPr>
            <p:cNvPr id="871" name="Google Shape;871;p27"/>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2" name="Google Shape;872;p27"/>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73" name="Google Shape;873;p27"/>
          <p:cNvGrpSpPr/>
          <p:nvPr/>
        </p:nvGrpSpPr>
        <p:grpSpPr>
          <a:xfrm>
            <a:off x="9457915" y="5392921"/>
            <a:ext cx="4591175" cy="2768992"/>
            <a:chOff x="0" y="-19050"/>
            <a:chExt cx="6121566" cy="3691988"/>
          </a:xfrm>
        </p:grpSpPr>
        <p:sp>
          <p:nvSpPr>
            <p:cNvPr id="874" name="Google Shape;874;p27"/>
            <p:cNvSpPr/>
            <p:nvPr/>
          </p:nvSpPr>
          <p:spPr>
            <a:xfrm>
              <a:off x="0" y="0"/>
              <a:ext cx="6121566" cy="3672935"/>
            </a:xfrm>
            <a:custGeom>
              <a:rect b="b" l="l" r="r" t="t"/>
              <a:pathLst>
                <a:path extrusionOk="0" h="3672935" w="6121566">
                  <a:moveTo>
                    <a:pt x="0" y="0"/>
                  </a:moveTo>
                  <a:lnTo>
                    <a:pt x="6121566" y="0"/>
                  </a:lnTo>
                  <a:lnTo>
                    <a:pt x="6121566" y="3672935"/>
                  </a:lnTo>
                  <a:lnTo>
                    <a:pt x="0" y="3672935"/>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5" name="Google Shape;875;p27"/>
            <p:cNvSpPr txBox="1"/>
            <p:nvPr/>
          </p:nvSpPr>
          <p:spPr>
            <a:xfrm>
              <a:off x="0" y="-19050"/>
              <a:ext cx="6121565"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3300">
                  <a:solidFill>
                    <a:srgbClr val="FFFFFF"/>
                  </a:solidFill>
                  <a:latin typeface="Calibri"/>
                  <a:ea typeface="Calibri"/>
                  <a:cs typeface="Calibri"/>
                  <a:sym typeface="Calibri"/>
                </a:rPr>
                <a:t>Επίσημες οδηγίες ενθαρρύνουν απωθητικά, δίχτυα και προσπάθειες αποστράγγισης νερού.</a:t>
              </a:r>
              <a:endParaRPr sz="1100"/>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3" name="Shape 883"/>
        <p:cNvGrpSpPr/>
        <p:nvPr/>
      </p:nvGrpSpPr>
      <p:grpSpPr>
        <a:xfrm>
          <a:off x="0" y="0"/>
          <a:ext cx="0" cy="0"/>
          <a:chOff x="0" y="0"/>
          <a:chExt cx="0" cy="0"/>
        </a:xfrm>
      </p:grpSpPr>
      <p:sp>
        <p:nvSpPr>
          <p:cNvPr descr="Μπλε κείμενο σε μαύρο φόντο  Η περιγραφή δημιουργήθηκε αυτόματα" id="884" name="Google Shape;884;p28"/>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885" name="Google Shape;885;p28"/>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886" name="Google Shape;886;p28"/>
          <p:cNvGrpSpPr/>
          <p:nvPr/>
        </p:nvGrpSpPr>
        <p:grpSpPr>
          <a:xfrm>
            <a:off x="661168" y="192053"/>
            <a:ext cx="15773400" cy="1380843"/>
            <a:chOff x="0" y="-66675"/>
            <a:chExt cx="21031200" cy="1841125"/>
          </a:xfrm>
        </p:grpSpPr>
        <p:sp>
          <p:nvSpPr>
            <p:cNvPr id="887" name="Google Shape;887;p28"/>
            <p:cNvSpPr/>
            <p:nvPr/>
          </p:nvSpPr>
          <p:spPr>
            <a:xfrm>
              <a:off x="0" y="0"/>
              <a:ext cx="21031200" cy="1774450"/>
            </a:xfrm>
            <a:custGeom>
              <a:rect b="b" l="l" r="r" t="t"/>
              <a:pathLst>
                <a:path extrusionOk="0" h="1774450" w="21031200">
                  <a:moveTo>
                    <a:pt x="0" y="0"/>
                  </a:moveTo>
                  <a:lnTo>
                    <a:pt x="21031200" y="0"/>
                  </a:lnTo>
                  <a:lnTo>
                    <a:pt x="21031200" y="1774450"/>
                  </a:lnTo>
                  <a:lnTo>
                    <a:pt x="0" y="1774450"/>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88" name="Google Shape;888;p28"/>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Παύση και αναστοχασμός</a:t>
              </a:r>
              <a:endParaRPr/>
            </a:p>
          </p:txBody>
        </p:sp>
      </p:grpSp>
      <p:grpSp>
        <p:nvGrpSpPr>
          <p:cNvPr id="889" name="Google Shape;889;p28"/>
          <p:cNvGrpSpPr/>
          <p:nvPr/>
        </p:nvGrpSpPr>
        <p:grpSpPr>
          <a:xfrm>
            <a:off x="337947" y="1286694"/>
            <a:ext cx="14683475" cy="699853"/>
            <a:chOff x="0" y="-28575"/>
            <a:chExt cx="19577967" cy="933137"/>
          </a:xfrm>
        </p:grpSpPr>
        <p:sp>
          <p:nvSpPr>
            <p:cNvPr id="890" name="Google Shape;890;p28"/>
            <p:cNvSpPr/>
            <p:nvPr/>
          </p:nvSpPr>
          <p:spPr>
            <a:xfrm>
              <a:off x="0" y="0"/>
              <a:ext cx="19025177" cy="904562"/>
            </a:xfrm>
            <a:custGeom>
              <a:rect b="b" l="l" r="r" t="t"/>
              <a:pathLst>
                <a:path extrusionOk="0" h="904562" w="19025177">
                  <a:moveTo>
                    <a:pt x="0" y="0"/>
                  </a:moveTo>
                  <a:lnTo>
                    <a:pt x="19025177" y="0"/>
                  </a:lnTo>
                  <a:lnTo>
                    <a:pt x="19025177" y="904562"/>
                  </a:lnTo>
                  <a:lnTo>
                    <a:pt x="0" y="904562"/>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91" name="Google Shape;891;p28"/>
            <p:cNvSpPr txBox="1"/>
            <p:nvPr/>
          </p:nvSpPr>
          <p:spPr>
            <a:xfrm>
              <a:off x="552867" y="-28575"/>
              <a:ext cx="19025100" cy="933000"/>
            </a:xfrm>
            <a:prstGeom prst="rect">
              <a:avLst/>
            </a:prstGeom>
            <a:noFill/>
            <a:ln>
              <a:noFill/>
            </a:ln>
          </p:spPr>
          <p:txBody>
            <a:bodyPr anchorCtr="0" anchor="ctr" bIns="0" lIns="0" spcFirstLastPara="1" rIns="0" wrap="square" tIns="0">
              <a:noAutofit/>
            </a:bodyPr>
            <a:lstStyle/>
            <a:p>
              <a:pPr indent="0" lvl="0" marL="0" marR="0" rtl="0" algn="l">
                <a:lnSpc>
                  <a:spcPct val="107979"/>
                </a:lnSpc>
                <a:spcBef>
                  <a:spcPts val="0"/>
                </a:spcBef>
                <a:spcAft>
                  <a:spcPts val="0"/>
                </a:spcAft>
                <a:buNone/>
              </a:pPr>
              <a:r>
                <a:rPr b="1" lang="en-US" sz="3371">
                  <a:solidFill>
                    <a:srgbClr val="139AD6"/>
                  </a:solidFill>
                  <a:latin typeface="Calibri"/>
                  <a:ea typeface="Calibri"/>
                  <a:cs typeface="Calibri"/>
                  <a:sym typeface="Calibri"/>
                </a:rPr>
                <a:t>Ασθένειες που μεταδίδονται μέσω φορέων μετά από πλημμύρες – Κατάσταση</a:t>
              </a:r>
              <a:endParaRPr/>
            </a:p>
          </p:txBody>
        </p:sp>
      </p:grpSp>
      <p:sp>
        <p:nvSpPr>
          <p:cNvPr id="892" name="Google Shape;892;p28"/>
          <p:cNvSpPr txBox="1"/>
          <p:nvPr/>
        </p:nvSpPr>
        <p:spPr>
          <a:xfrm>
            <a:off x="752599" y="2094586"/>
            <a:ext cx="16968902" cy="2562225"/>
          </a:xfrm>
          <a:prstGeom prst="rect">
            <a:avLst/>
          </a:prstGeom>
          <a:noFill/>
          <a:ln>
            <a:noFill/>
          </a:ln>
        </p:spPr>
        <p:txBody>
          <a:bodyPr anchorCtr="0" anchor="t" bIns="0" lIns="0" spcFirstLastPara="1" rIns="0" wrap="square" tIns="0">
            <a:spAutoFit/>
          </a:bodyPr>
          <a:lstStyle/>
          <a:p>
            <a:pPr indent="0" lvl="0" marL="0" marR="0" rtl="0" algn="l">
              <a:lnSpc>
                <a:spcPct val="120016"/>
              </a:lnSpc>
              <a:spcBef>
                <a:spcPts val="0"/>
              </a:spcBef>
              <a:spcAft>
                <a:spcPts val="0"/>
              </a:spcAft>
              <a:buNone/>
            </a:pPr>
            <a:r>
              <a:rPr lang="en-US" sz="2463">
                <a:solidFill>
                  <a:srgbClr val="000000"/>
                </a:solidFill>
                <a:latin typeface="Calibri"/>
                <a:ea typeface="Calibri"/>
                <a:cs typeface="Calibri"/>
                <a:sym typeface="Calibri"/>
              </a:rPr>
              <a:t>Έχουν περάσει δέκα ημέρες από μια μεγάλη πλημμύρα σε μια παράκτια πόλη. Λιμνάζοντα νερά παραμένουν σε ανοιχτά χωράφια, παιδικές χαρές και γύρω από προσωρινά καταφύγια. Οι τοπικές κλινικές έχουν αναφέρει έναν ασυνήθιστο αριθμό ασθενών με υψηλό πυρετό και πονοκεφάλους, ενώ η δραστηριότητα των κουνουπιών έχει αυξηθεί απότομα.</a:t>
            </a:r>
            <a:endParaRPr/>
          </a:p>
          <a:p>
            <a:pPr indent="0" lvl="0" marL="0" marR="0" rtl="0" algn="l">
              <a:lnSpc>
                <a:spcPct val="93341"/>
              </a:lnSpc>
              <a:spcBef>
                <a:spcPts val="0"/>
              </a:spcBef>
              <a:spcAft>
                <a:spcPts val="0"/>
              </a:spcAft>
              <a:buNone/>
            </a:pPr>
            <a:r>
              <a:t/>
            </a:r>
            <a:endParaRPr sz="2463">
              <a:solidFill>
                <a:srgbClr val="000000"/>
              </a:solidFill>
              <a:latin typeface="Calibri"/>
              <a:ea typeface="Calibri"/>
              <a:cs typeface="Calibri"/>
              <a:sym typeface="Calibri"/>
            </a:endParaRPr>
          </a:p>
          <a:p>
            <a:pPr indent="0" lvl="0" marL="0" marR="0" rtl="0" algn="l">
              <a:lnSpc>
                <a:spcPct val="120016"/>
              </a:lnSpc>
              <a:spcBef>
                <a:spcPts val="0"/>
              </a:spcBef>
              <a:spcAft>
                <a:spcPts val="0"/>
              </a:spcAft>
              <a:buNone/>
            </a:pPr>
            <a:r>
              <a:rPr lang="en-US" sz="2463">
                <a:solidFill>
                  <a:srgbClr val="000000"/>
                </a:solidFill>
                <a:latin typeface="Calibri"/>
                <a:ea typeface="Calibri"/>
                <a:cs typeface="Calibri"/>
                <a:sym typeface="Calibri"/>
              </a:rPr>
              <a:t>Βοηθάτε ένα σχολείο να ανοίξει ξανά μετά την καταστροφή. Κατά τη διάρκεια της επιθεώρησης, παρατηρείτε λιμνούλες νερού κάτω από τις σκάλες και γύρω από τους αποθηκευτικούς χώρους, ενώ αρκετοί μαθητές αναφέρουν ότι τους τσίμπησαν κουνούπια κατά τη διάρκεια των διαλειμμάτων.</a:t>
            </a:r>
            <a:endParaRPr/>
          </a:p>
        </p:txBody>
      </p:sp>
      <p:sp>
        <p:nvSpPr>
          <p:cNvPr id="893" name="Google Shape;893;p28"/>
          <p:cNvSpPr/>
          <p:nvPr/>
        </p:nvSpPr>
        <p:spPr>
          <a:xfrm>
            <a:off x="8528818" y="6601339"/>
            <a:ext cx="6727412" cy="580454"/>
          </a:xfrm>
          <a:custGeom>
            <a:rect b="b" l="l" r="r" t="t"/>
            <a:pathLst>
              <a:path extrusionOk="0" h="773938" w="8969883">
                <a:moveTo>
                  <a:pt x="50800" y="0"/>
                </a:moveTo>
                <a:lnTo>
                  <a:pt x="50800" y="386969"/>
                </a:lnTo>
                <a:lnTo>
                  <a:pt x="25400" y="386969"/>
                </a:lnTo>
                <a:lnTo>
                  <a:pt x="25400" y="361569"/>
                </a:lnTo>
                <a:lnTo>
                  <a:pt x="8944483" y="361569"/>
                </a:lnTo>
                <a:cubicBezTo>
                  <a:pt x="8958452" y="361569"/>
                  <a:pt x="8969883" y="372999"/>
                  <a:pt x="8969883" y="386969"/>
                </a:cubicBezTo>
                <a:lnTo>
                  <a:pt x="8969883" y="773938"/>
                </a:lnTo>
                <a:lnTo>
                  <a:pt x="8919083" y="773938"/>
                </a:lnTo>
                <a:lnTo>
                  <a:pt x="8919083" y="386969"/>
                </a:lnTo>
                <a:lnTo>
                  <a:pt x="8944483" y="386969"/>
                </a:lnTo>
                <a:lnTo>
                  <a:pt x="8944483"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94" name="Google Shape;894;p28"/>
          <p:cNvSpPr/>
          <p:nvPr/>
        </p:nvSpPr>
        <p:spPr>
          <a:xfrm>
            <a:off x="8528818" y="6601339"/>
            <a:ext cx="3382709" cy="580454"/>
          </a:xfrm>
          <a:custGeom>
            <a:rect b="b" l="l" r="r" t="t"/>
            <a:pathLst>
              <a:path extrusionOk="0" h="773938" w="4510278">
                <a:moveTo>
                  <a:pt x="50800" y="0"/>
                </a:moveTo>
                <a:lnTo>
                  <a:pt x="50800" y="386969"/>
                </a:lnTo>
                <a:lnTo>
                  <a:pt x="25400" y="386969"/>
                </a:lnTo>
                <a:lnTo>
                  <a:pt x="25400" y="361569"/>
                </a:lnTo>
                <a:lnTo>
                  <a:pt x="4484878" y="361569"/>
                </a:lnTo>
                <a:cubicBezTo>
                  <a:pt x="4498848" y="361569"/>
                  <a:pt x="4510278" y="372999"/>
                  <a:pt x="4510278" y="386969"/>
                </a:cubicBezTo>
                <a:lnTo>
                  <a:pt x="4510278" y="773938"/>
                </a:lnTo>
                <a:lnTo>
                  <a:pt x="4459478" y="773938"/>
                </a:lnTo>
                <a:lnTo>
                  <a:pt x="4459478" y="386969"/>
                </a:lnTo>
                <a:lnTo>
                  <a:pt x="4484878" y="386969"/>
                </a:lnTo>
                <a:lnTo>
                  <a:pt x="4484878"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95" name="Google Shape;895;p28"/>
          <p:cNvSpPr/>
          <p:nvPr/>
        </p:nvSpPr>
        <p:spPr>
          <a:xfrm>
            <a:off x="8528818" y="6601339"/>
            <a:ext cx="38100" cy="580454"/>
          </a:xfrm>
          <a:custGeom>
            <a:rect b="b" l="l" r="r" t="t"/>
            <a:pathLst>
              <a:path extrusionOk="0" h="773938" w="50800">
                <a:moveTo>
                  <a:pt x="50800" y="0"/>
                </a:moveTo>
                <a:lnTo>
                  <a:pt x="50800" y="773938"/>
                </a:lnTo>
                <a:lnTo>
                  <a:pt x="0" y="773938"/>
                </a:ln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96" name="Google Shape;896;p28"/>
          <p:cNvSpPr/>
          <p:nvPr/>
        </p:nvSpPr>
        <p:spPr>
          <a:xfrm>
            <a:off x="5184172" y="6601339"/>
            <a:ext cx="3382709" cy="580454"/>
          </a:xfrm>
          <a:custGeom>
            <a:rect b="b" l="l" r="r" t="t"/>
            <a:pathLst>
              <a:path extrusionOk="0" h="773938" w="4510278">
                <a:moveTo>
                  <a:pt x="4510278" y="0"/>
                </a:moveTo>
                <a:lnTo>
                  <a:pt x="4510278" y="386969"/>
                </a:lnTo>
                <a:cubicBezTo>
                  <a:pt x="4510278" y="400939"/>
                  <a:pt x="4498848" y="412369"/>
                  <a:pt x="4484878"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4484878" y="361569"/>
                </a:lnTo>
                <a:lnTo>
                  <a:pt x="4484878" y="386969"/>
                </a:lnTo>
                <a:lnTo>
                  <a:pt x="4459478" y="386969"/>
                </a:lnTo>
                <a:lnTo>
                  <a:pt x="4459478"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97" name="Google Shape;897;p28"/>
          <p:cNvSpPr/>
          <p:nvPr/>
        </p:nvSpPr>
        <p:spPr>
          <a:xfrm>
            <a:off x="1839525" y="6601339"/>
            <a:ext cx="6727412" cy="580454"/>
          </a:xfrm>
          <a:custGeom>
            <a:rect b="b" l="l" r="r" t="t"/>
            <a:pathLst>
              <a:path extrusionOk="0" h="773938" w="8969883">
                <a:moveTo>
                  <a:pt x="8969883" y="0"/>
                </a:moveTo>
                <a:lnTo>
                  <a:pt x="8969883" y="386969"/>
                </a:lnTo>
                <a:cubicBezTo>
                  <a:pt x="8969883" y="400939"/>
                  <a:pt x="8958452" y="412369"/>
                  <a:pt x="8944483"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8944483" y="361569"/>
                </a:lnTo>
                <a:lnTo>
                  <a:pt x="8944483" y="386969"/>
                </a:lnTo>
                <a:lnTo>
                  <a:pt x="8919083" y="386969"/>
                </a:lnTo>
                <a:lnTo>
                  <a:pt x="8919083" y="0"/>
                </a:lnTo>
                <a:close/>
              </a:path>
            </a:pathLst>
          </a:custGeom>
          <a:solidFill>
            <a:srgbClr val="BA1B1D"/>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898" name="Google Shape;898;p28"/>
          <p:cNvGrpSpPr/>
          <p:nvPr/>
        </p:nvGrpSpPr>
        <p:grpSpPr>
          <a:xfrm>
            <a:off x="7146741" y="5200212"/>
            <a:ext cx="2802255" cy="1420177"/>
            <a:chOff x="0" y="0"/>
            <a:chExt cx="3736340" cy="1893570"/>
          </a:xfrm>
        </p:grpSpPr>
        <p:sp>
          <p:nvSpPr>
            <p:cNvPr id="899" name="Google Shape;899;p28"/>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139AD6"/>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00" name="Google Shape;900;p28"/>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901" name="Google Shape;901;p28"/>
          <p:cNvGrpSpPr/>
          <p:nvPr/>
        </p:nvGrpSpPr>
        <p:grpSpPr>
          <a:xfrm>
            <a:off x="7165791" y="5197831"/>
            <a:ext cx="2764174" cy="1403516"/>
            <a:chOff x="0" y="-28575"/>
            <a:chExt cx="3685565" cy="1871355"/>
          </a:xfrm>
        </p:grpSpPr>
        <p:sp>
          <p:nvSpPr>
            <p:cNvPr id="902" name="Google Shape;902;p28"/>
            <p:cNvSpPr/>
            <p:nvPr/>
          </p:nvSpPr>
          <p:spPr>
            <a:xfrm>
              <a:off x="0" y="0"/>
              <a:ext cx="3685562" cy="1842777"/>
            </a:xfrm>
            <a:custGeom>
              <a:rect b="b" l="l" r="r" t="t"/>
              <a:pathLst>
                <a:path extrusionOk="0" h="1842777" w="3685562">
                  <a:moveTo>
                    <a:pt x="0" y="0"/>
                  </a:moveTo>
                  <a:lnTo>
                    <a:pt x="3685562" y="0"/>
                  </a:lnTo>
                  <a:lnTo>
                    <a:pt x="3685562" y="1842777"/>
                  </a:lnTo>
                  <a:lnTo>
                    <a:pt x="0" y="1842777"/>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03" name="Google Shape;903;p28"/>
            <p:cNvSpPr txBox="1"/>
            <p:nvPr/>
          </p:nvSpPr>
          <p:spPr>
            <a:xfrm>
              <a:off x="0" y="-28575"/>
              <a:ext cx="3685565"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1950">
                  <a:solidFill>
                    <a:srgbClr val="FFFFFF"/>
                  </a:solidFill>
                  <a:latin typeface="Calibri"/>
                  <a:ea typeface="Calibri"/>
                  <a:cs typeface="Calibri"/>
                  <a:sym typeface="Calibri"/>
                </a:rPr>
                <a:t>Κατευθυντήριες ερωτήσεις:</a:t>
              </a:r>
              <a:endParaRPr/>
            </a:p>
          </p:txBody>
        </p:sp>
      </p:grpSp>
      <p:grpSp>
        <p:nvGrpSpPr>
          <p:cNvPr id="904" name="Google Shape;904;p28"/>
          <p:cNvGrpSpPr/>
          <p:nvPr/>
        </p:nvGrpSpPr>
        <p:grpSpPr>
          <a:xfrm>
            <a:off x="457438" y="7162771"/>
            <a:ext cx="2802255" cy="1420177"/>
            <a:chOff x="0" y="0"/>
            <a:chExt cx="3736340" cy="1893570"/>
          </a:xfrm>
        </p:grpSpPr>
        <p:sp>
          <p:nvSpPr>
            <p:cNvPr id="905" name="Google Shape;905;p28"/>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06" name="Google Shape;906;p28"/>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907" name="Google Shape;907;p28"/>
          <p:cNvGrpSpPr/>
          <p:nvPr/>
        </p:nvGrpSpPr>
        <p:grpSpPr>
          <a:xfrm>
            <a:off x="476488" y="7160390"/>
            <a:ext cx="2764174" cy="1480783"/>
            <a:chOff x="0" y="-28575"/>
            <a:chExt cx="3685565" cy="1974377"/>
          </a:xfrm>
        </p:grpSpPr>
        <p:sp>
          <p:nvSpPr>
            <p:cNvPr id="908" name="Google Shape;908;p28"/>
            <p:cNvSpPr/>
            <p:nvPr/>
          </p:nvSpPr>
          <p:spPr>
            <a:xfrm>
              <a:off x="0" y="0"/>
              <a:ext cx="3685562" cy="1945799"/>
            </a:xfrm>
            <a:custGeom>
              <a:rect b="b" l="l" r="r" t="t"/>
              <a:pathLst>
                <a:path extrusionOk="0" h="1945799" w="3685562">
                  <a:moveTo>
                    <a:pt x="0" y="0"/>
                  </a:moveTo>
                  <a:lnTo>
                    <a:pt x="3685562" y="0"/>
                  </a:lnTo>
                  <a:lnTo>
                    <a:pt x="3685562" y="1945799"/>
                  </a:lnTo>
                  <a:lnTo>
                    <a:pt x="0" y="1945799"/>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09" name="Google Shape;909;p28"/>
            <p:cNvSpPr txBox="1"/>
            <p:nvPr/>
          </p:nvSpPr>
          <p:spPr>
            <a:xfrm>
              <a:off x="0" y="-28575"/>
              <a:ext cx="3685565"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1650">
                  <a:solidFill>
                    <a:srgbClr val="FFFFFF"/>
                  </a:solidFill>
                  <a:latin typeface="Calibri"/>
                  <a:ea typeface="Calibri"/>
                  <a:cs typeface="Calibri"/>
                  <a:sym typeface="Calibri"/>
                </a:rPr>
                <a:t>Ποιες ενέργειες πρέπει να ληφθούν άμεσα για τη μείωση της αναπαραγωγής κουνουπιών γύρω από το σχολείο;</a:t>
              </a:r>
              <a:endParaRPr sz="1100"/>
            </a:p>
          </p:txBody>
        </p:sp>
      </p:grpSp>
      <p:grpSp>
        <p:nvGrpSpPr>
          <p:cNvPr id="910" name="Google Shape;910;p28"/>
          <p:cNvGrpSpPr/>
          <p:nvPr/>
        </p:nvGrpSpPr>
        <p:grpSpPr>
          <a:xfrm>
            <a:off x="3802085" y="7162771"/>
            <a:ext cx="2802255" cy="1420177"/>
            <a:chOff x="0" y="0"/>
            <a:chExt cx="3736340" cy="1893570"/>
          </a:xfrm>
        </p:grpSpPr>
        <p:sp>
          <p:nvSpPr>
            <p:cNvPr id="911" name="Google Shape;911;p28"/>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12" name="Google Shape;912;p28"/>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913" name="Google Shape;913;p28"/>
          <p:cNvGrpSpPr/>
          <p:nvPr/>
        </p:nvGrpSpPr>
        <p:grpSpPr>
          <a:xfrm>
            <a:off x="3821135" y="7160390"/>
            <a:ext cx="2764174" cy="1480783"/>
            <a:chOff x="0" y="-28575"/>
            <a:chExt cx="3685565" cy="1974377"/>
          </a:xfrm>
        </p:grpSpPr>
        <p:sp>
          <p:nvSpPr>
            <p:cNvPr id="914" name="Google Shape;914;p28"/>
            <p:cNvSpPr/>
            <p:nvPr/>
          </p:nvSpPr>
          <p:spPr>
            <a:xfrm>
              <a:off x="0" y="0"/>
              <a:ext cx="3685562" cy="1945799"/>
            </a:xfrm>
            <a:custGeom>
              <a:rect b="b" l="l" r="r" t="t"/>
              <a:pathLst>
                <a:path extrusionOk="0" h="1945799" w="3685562">
                  <a:moveTo>
                    <a:pt x="0" y="0"/>
                  </a:moveTo>
                  <a:lnTo>
                    <a:pt x="3685562" y="0"/>
                  </a:lnTo>
                  <a:lnTo>
                    <a:pt x="3685562" y="1945799"/>
                  </a:lnTo>
                  <a:lnTo>
                    <a:pt x="0" y="1945799"/>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15" name="Google Shape;915;p28"/>
            <p:cNvSpPr txBox="1"/>
            <p:nvPr/>
          </p:nvSpPr>
          <p:spPr>
            <a:xfrm>
              <a:off x="0" y="-28575"/>
              <a:ext cx="3685565"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1650">
                  <a:solidFill>
                    <a:srgbClr val="FFFFFF"/>
                  </a:solidFill>
                  <a:latin typeface="Calibri"/>
                  <a:ea typeface="Calibri"/>
                  <a:cs typeface="Calibri"/>
                  <a:sym typeface="Calibri"/>
                </a:rPr>
                <a:t>Πώς μπορούν οι εκπαιδευτικοί και οι μαθητές να συμμετέχουν στην πρόληψη χωρίς να δημιουργούν φόβο;</a:t>
              </a:r>
              <a:endParaRPr sz="1100"/>
            </a:p>
          </p:txBody>
        </p:sp>
      </p:grpSp>
      <p:grpSp>
        <p:nvGrpSpPr>
          <p:cNvPr id="916" name="Google Shape;916;p28"/>
          <p:cNvGrpSpPr/>
          <p:nvPr/>
        </p:nvGrpSpPr>
        <p:grpSpPr>
          <a:xfrm>
            <a:off x="7146741" y="7162771"/>
            <a:ext cx="2802255" cy="1420177"/>
            <a:chOff x="0" y="0"/>
            <a:chExt cx="3736340" cy="1893570"/>
          </a:xfrm>
        </p:grpSpPr>
        <p:sp>
          <p:nvSpPr>
            <p:cNvPr id="917" name="Google Shape;917;p28"/>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18" name="Google Shape;918;p28"/>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919" name="Google Shape;919;p28"/>
          <p:cNvGrpSpPr/>
          <p:nvPr/>
        </p:nvGrpSpPr>
        <p:grpSpPr>
          <a:xfrm>
            <a:off x="7165791" y="7167534"/>
            <a:ext cx="2764174" cy="1396372"/>
            <a:chOff x="0" y="-19050"/>
            <a:chExt cx="3685565" cy="1861830"/>
          </a:xfrm>
        </p:grpSpPr>
        <p:sp>
          <p:nvSpPr>
            <p:cNvPr id="920" name="Google Shape;920;p28"/>
            <p:cNvSpPr/>
            <p:nvPr/>
          </p:nvSpPr>
          <p:spPr>
            <a:xfrm>
              <a:off x="0" y="0"/>
              <a:ext cx="3685562" cy="1842777"/>
            </a:xfrm>
            <a:custGeom>
              <a:rect b="b" l="l" r="r" t="t"/>
              <a:pathLst>
                <a:path extrusionOk="0" h="1842777" w="3685562">
                  <a:moveTo>
                    <a:pt x="0" y="0"/>
                  </a:moveTo>
                  <a:lnTo>
                    <a:pt x="3685562" y="0"/>
                  </a:lnTo>
                  <a:lnTo>
                    <a:pt x="3685562" y="1842777"/>
                  </a:lnTo>
                  <a:lnTo>
                    <a:pt x="0" y="1842777"/>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21" name="Google Shape;921;p28"/>
            <p:cNvSpPr txBox="1"/>
            <p:nvPr/>
          </p:nvSpPr>
          <p:spPr>
            <a:xfrm>
              <a:off x="0" y="-19050"/>
              <a:ext cx="3685565" cy="186183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1700">
                  <a:solidFill>
                    <a:srgbClr val="FFFFFF"/>
                  </a:solidFill>
                  <a:latin typeface="Calibri"/>
                  <a:ea typeface="Calibri"/>
                  <a:cs typeface="Calibri"/>
                  <a:sym typeface="Calibri"/>
                </a:rPr>
                <a:t>Ποιες κοινοτικές ή υγειονομικές αρχές θα πρέπει να ενημερωθούν πρώτες για την κατάσταση;</a:t>
              </a:r>
              <a:endParaRPr sz="1300"/>
            </a:p>
          </p:txBody>
        </p:sp>
      </p:grpSp>
      <p:grpSp>
        <p:nvGrpSpPr>
          <p:cNvPr id="922" name="Google Shape;922;p28"/>
          <p:cNvGrpSpPr/>
          <p:nvPr/>
        </p:nvGrpSpPr>
        <p:grpSpPr>
          <a:xfrm>
            <a:off x="10491387" y="7162771"/>
            <a:ext cx="2802255" cy="1420177"/>
            <a:chOff x="0" y="0"/>
            <a:chExt cx="3736340" cy="1893570"/>
          </a:xfrm>
        </p:grpSpPr>
        <p:sp>
          <p:nvSpPr>
            <p:cNvPr id="923" name="Google Shape;923;p28"/>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24" name="Google Shape;924;p28"/>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925" name="Google Shape;925;p28"/>
          <p:cNvGrpSpPr/>
          <p:nvPr/>
        </p:nvGrpSpPr>
        <p:grpSpPr>
          <a:xfrm>
            <a:off x="10333969" y="7153497"/>
            <a:ext cx="3136154" cy="1424442"/>
            <a:chOff x="0" y="-19051"/>
            <a:chExt cx="4181538" cy="1899256"/>
          </a:xfrm>
        </p:grpSpPr>
        <p:sp>
          <p:nvSpPr>
            <p:cNvPr id="926" name="Google Shape;926;p28"/>
            <p:cNvSpPr/>
            <p:nvPr/>
          </p:nvSpPr>
          <p:spPr>
            <a:xfrm>
              <a:off x="0" y="0"/>
              <a:ext cx="3685800" cy="1880200"/>
            </a:xfrm>
            <a:custGeom>
              <a:rect b="b" l="l" r="r" t="t"/>
              <a:pathLst>
                <a:path extrusionOk="0" h="1880200" w="3685800">
                  <a:moveTo>
                    <a:pt x="0" y="0"/>
                  </a:moveTo>
                  <a:lnTo>
                    <a:pt x="3685800" y="0"/>
                  </a:lnTo>
                  <a:lnTo>
                    <a:pt x="3685800" y="1880200"/>
                  </a:lnTo>
                  <a:lnTo>
                    <a:pt x="0" y="1880200"/>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27" name="Google Shape;927;p28"/>
            <p:cNvSpPr txBox="1"/>
            <p:nvPr/>
          </p:nvSpPr>
          <p:spPr>
            <a:xfrm>
              <a:off x="0" y="-19051"/>
              <a:ext cx="4181538" cy="1899256"/>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lang="en-US" sz="1625">
                  <a:solidFill>
                    <a:srgbClr val="FFFFFF"/>
                  </a:solidFill>
                  <a:latin typeface="Calibri"/>
                  <a:ea typeface="Calibri"/>
                  <a:cs typeface="Calibri"/>
                  <a:sym typeface="Calibri"/>
                </a:rPr>
                <a:t>Ποια πρώιμα προειδοποιητικά σημάδια υποδηλώνουν ότι μια επιδημία ασθένειας μπορεί ήδη να έχει ξεκινήσει;</a:t>
              </a:r>
              <a:endParaRPr sz="1100"/>
            </a:p>
          </p:txBody>
        </p:sp>
      </p:grpSp>
      <p:grpSp>
        <p:nvGrpSpPr>
          <p:cNvPr id="928" name="Google Shape;928;p28"/>
          <p:cNvGrpSpPr/>
          <p:nvPr/>
        </p:nvGrpSpPr>
        <p:grpSpPr>
          <a:xfrm>
            <a:off x="13836034" y="7162771"/>
            <a:ext cx="2802255" cy="1420177"/>
            <a:chOff x="0" y="0"/>
            <a:chExt cx="3736340" cy="1893570"/>
          </a:xfrm>
        </p:grpSpPr>
        <p:sp>
          <p:nvSpPr>
            <p:cNvPr id="929" name="Google Shape;929;p28"/>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30" name="Google Shape;930;p28"/>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931" name="Google Shape;931;p28"/>
          <p:cNvGrpSpPr/>
          <p:nvPr/>
        </p:nvGrpSpPr>
        <p:grpSpPr>
          <a:xfrm>
            <a:off x="13855084" y="7167534"/>
            <a:ext cx="2764174" cy="1396372"/>
            <a:chOff x="0" y="-19050"/>
            <a:chExt cx="3685565" cy="1861830"/>
          </a:xfrm>
        </p:grpSpPr>
        <p:sp>
          <p:nvSpPr>
            <p:cNvPr id="932" name="Google Shape;932;p28"/>
            <p:cNvSpPr/>
            <p:nvPr/>
          </p:nvSpPr>
          <p:spPr>
            <a:xfrm>
              <a:off x="0" y="0"/>
              <a:ext cx="3685562" cy="1842777"/>
            </a:xfrm>
            <a:custGeom>
              <a:rect b="b" l="l" r="r" t="t"/>
              <a:pathLst>
                <a:path extrusionOk="0" h="1842777" w="3685562">
                  <a:moveTo>
                    <a:pt x="0" y="0"/>
                  </a:moveTo>
                  <a:lnTo>
                    <a:pt x="3685562" y="0"/>
                  </a:lnTo>
                  <a:lnTo>
                    <a:pt x="3685562" y="1842777"/>
                  </a:lnTo>
                  <a:lnTo>
                    <a:pt x="0" y="1842777"/>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33" name="Google Shape;933;p28"/>
            <p:cNvSpPr txBox="1"/>
            <p:nvPr/>
          </p:nvSpPr>
          <p:spPr>
            <a:xfrm>
              <a:off x="0" y="-19050"/>
              <a:ext cx="3685565" cy="1861830"/>
            </a:xfrm>
            <a:prstGeom prst="rect">
              <a:avLst/>
            </a:prstGeom>
            <a:noFill/>
            <a:ln>
              <a:noFill/>
            </a:ln>
          </p:spPr>
          <p:txBody>
            <a:bodyPr anchorCtr="0" anchor="ctr" bIns="0" lIns="0" spcFirstLastPara="1" rIns="0" wrap="square" tIns="0">
              <a:noAutofit/>
            </a:bodyPr>
            <a:lstStyle/>
            <a:p>
              <a:pPr indent="0" lvl="0" marL="0" marR="0" rtl="0" algn="ctr">
                <a:lnSpc>
                  <a:spcPct val="107982"/>
                </a:lnSpc>
                <a:spcBef>
                  <a:spcPts val="0"/>
                </a:spcBef>
                <a:spcAft>
                  <a:spcPts val="0"/>
                </a:spcAft>
                <a:buNone/>
              </a:pPr>
              <a:r>
                <a:rPr lang="en-US" sz="1779">
                  <a:solidFill>
                    <a:srgbClr val="FFFFFF"/>
                  </a:solidFill>
                  <a:latin typeface="Calibri"/>
                  <a:ea typeface="Calibri"/>
                  <a:cs typeface="Calibri"/>
                  <a:sym typeface="Calibri"/>
                </a:rPr>
                <a:t>Π</a:t>
              </a:r>
              <a:r>
                <a:rPr lang="en-US" sz="1579">
                  <a:solidFill>
                    <a:srgbClr val="FFFFFF"/>
                  </a:solidFill>
                  <a:latin typeface="Calibri"/>
                  <a:ea typeface="Calibri"/>
                  <a:cs typeface="Calibri"/>
                  <a:sym typeface="Calibri"/>
                </a:rPr>
                <a:t>ώς μπορούν τα σχολεία να ενσωματώσουν την υγιεινή και τον έλεγχο των φορέων στις καθημερινές τους ρουτίνες μετά τις πλημμύρες</a:t>
              </a:r>
              <a:r>
                <a:rPr lang="en-US" sz="1779">
                  <a:solidFill>
                    <a:srgbClr val="FFFFFF"/>
                  </a:solidFill>
                  <a:latin typeface="Calibri"/>
                  <a:ea typeface="Calibri"/>
                  <a:cs typeface="Calibri"/>
                  <a:sym typeface="Calibri"/>
                </a:rPr>
                <a:t>;</a:t>
              </a:r>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1" name="Shape 941"/>
        <p:cNvGrpSpPr/>
        <p:nvPr/>
      </p:nvGrpSpPr>
      <p:grpSpPr>
        <a:xfrm>
          <a:off x="0" y="0"/>
          <a:ext cx="0" cy="0"/>
          <a:chOff x="0" y="0"/>
          <a:chExt cx="0" cy="0"/>
        </a:xfrm>
      </p:grpSpPr>
      <p:sp>
        <p:nvSpPr>
          <p:cNvPr descr="Μπλε κείμενο σε μαύρο φόντο  Η περιγραφή δημιουργήθηκε αυτόματα" id="942" name="Google Shape;942;p29"/>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943" name="Google Shape;943;p29"/>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944" name="Google Shape;944;p29"/>
          <p:cNvGrpSpPr/>
          <p:nvPr/>
        </p:nvGrpSpPr>
        <p:grpSpPr>
          <a:xfrm>
            <a:off x="1108805" y="8"/>
            <a:ext cx="15773400" cy="2432526"/>
            <a:chOff x="0" y="-592242"/>
            <a:chExt cx="21031200" cy="3243369"/>
          </a:xfrm>
        </p:grpSpPr>
        <p:sp>
          <p:nvSpPr>
            <p:cNvPr id="945" name="Google Shape;945;p29"/>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46" name="Google Shape;946;p29"/>
            <p:cNvSpPr txBox="1"/>
            <p:nvPr/>
          </p:nvSpPr>
          <p:spPr>
            <a:xfrm>
              <a:off x="0" y="-592242"/>
              <a:ext cx="21031200" cy="2717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Παύση και αναστοχασμός</a:t>
              </a:r>
              <a:endParaRPr/>
            </a:p>
          </p:txBody>
        </p:sp>
      </p:grpSp>
      <p:grpSp>
        <p:nvGrpSpPr>
          <p:cNvPr id="947" name="Google Shape;947;p29"/>
          <p:cNvGrpSpPr/>
          <p:nvPr/>
        </p:nvGrpSpPr>
        <p:grpSpPr>
          <a:xfrm>
            <a:off x="1108805" y="1521033"/>
            <a:ext cx="15773400" cy="1707639"/>
            <a:chOff x="0" y="-391433"/>
            <a:chExt cx="21031200" cy="2276852"/>
          </a:xfrm>
        </p:grpSpPr>
        <p:sp>
          <p:nvSpPr>
            <p:cNvPr id="948" name="Google Shape;948;p29"/>
            <p:cNvSpPr/>
            <p:nvPr/>
          </p:nvSpPr>
          <p:spPr>
            <a:xfrm>
              <a:off x="0" y="0"/>
              <a:ext cx="21031200" cy="1885419"/>
            </a:xfrm>
            <a:custGeom>
              <a:rect b="b" l="l" r="r" t="t"/>
              <a:pathLst>
                <a:path extrusionOk="0" h="1885419" w="21031200">
                  <a:moveTo>
                    <a:pt x="0" y="0"/>
                  </a:moveTo>
                  <a:lnTo>
                    <a:pt x="21031200" y="0"/>
                  </a:lnTo>
                  <a:lnTo>
                    <a:pt x="21031200" y="1885419"/>
                  </a:lnTo>
                  <a:lnTo>
                    <a:pt x="0" y="1885419"/>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49" name="Google Shape;949;p29"/>
            <p:cNvSpPr txBox="1"/>
            <p:nvPr/>
          </p:nvSpPr>
          <p:spPr>
            <a:xfrm>
              <a:off x="0" y="-391433"/>
              <a:ext cx="21031200" cy="19236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4200">
                  <a:solidFill>
                    <a:srgbClr val="139AD6"/>
                  </a:solidFill>
                  <a:latin typeface="Calibri"/>
                  <a:ea typeface="Calibri"/>
                  <a:cs typeface="Calibri"/>
                  <a:sym typeface="Calibri"/>
                </a:rPr>
                <a:t>Ασθένειες που μεταδίδονται μέσω φορέων μετά από πλημμύρες – Κατάσταση</a:t>
              </a:r>
              <a:endParaRPr/>
            </a:p>
          </p:txBody>
        </p:sp>
      </p:grpSp>
      <p:sp>
        <p:nvSpPr>
          <p:cNvPr id="950" name="Google Shape;950;p29"/>
          <p:cNvSpPr txBox="1"/>
          <p:nvPr/>
        </p:nvSpPr>
        <p:spPr>
          <a:xfrm>
            <a:off x="1200236" y="3124743"/>
            <a:ext cx="15590400" cy="5373900"/>
          </a:xfrm>
          <a:prstGeom prst="rect">
            <a:avLst/>
          </a:prstGeom>
          <a:noFill/>
          <a:ln>
            <a:noFill/>
          </a:ln>
        </p:spPr>
        <p:txBody>
          <a:bodyPr anchorCtr="0" anchor="t" bIns="0" lIns="0" spcFirstLastPara="1" rIns="0" wrap="square" tIns="0">
            <a:spAutoFit/>
          </a:bodyPr>
          <a:lstStyle/>
          <a:p>
            <a:pPr indent="-265293" lvl="1" marL="530587" marR="0" rtl="0" algn="just">
              <a:lnSpc>
                <a:spcPct val="86381"/>
              </a:lnSpc>
              <a:spcBef>
                <a:spcPts val="0"/>
              </a:spcBef>
              <a:spcAft>
                <a:spcPts val="0"/>
              </a:spcAft>
              <a:buClr>
                <a:srgbClr val="000000"/>
              </a:buClr>
              <a:buSzPts val="2526"/>
              <a:buFont typeface="Arial"/>
              <a:buChar char="•"/>
            </a:pPr>
            <a:r>
              <a:rPr b="1" i="0" lang="en-US" sz="2526" u="none" cap="none" strike="noStrike">
                <a:solidFill>
                  <a:srgbClr val="000000"/>
                </a:solidFill>
                <a:latin typeface="Calibri"/>
                <a:ea typeface="Calibri"/>
                <a:cs typeface="Calibri"/>
                <a:sym typeface="Calibri"/>
              </a:rPr>
              <a:t>Γιατί δεν είναι ασφαλές:</a:t>
            </a:r>
            <a:endParaRPr/>
          </a:p>
          <a:p>
            <a:pPr indent="-265293" lvl="1" marL="530587" marR="0" rtl="0" algn="just">
              <a:lnSpc>
                <a:spcPct val="86381"/>
              </a:lnSpc>
              <a:spcBef>
                <a:spcPts val="0"/>
              </a:spcBef>
              <a:spcAft>
                <a:spcPts val="0"/>
              </a:spcAft>
              <a:buNone/>
            </a:pPr>
            <a:r>
              <a:rPr b="0" i="0" lang="en-US" sz="2526" u="none" cap="none" strike="noStrike">
                <a:solidFill>
                  <a:srgbClr val="000000"/>
                </a:solidFill>
                <a:latin typeface="Calibri"/>
                <a:ea typeface="Calibri"/>
                <a:cs typeface="Calibri"/>
                <a:sym typeface="Calibri"/>
              </a:rPr>
              <a:t>Η παραμονή στάσιμου νερού μετά τις πλημμύρες επιταχύνει την αναπαραγωγή κουνουπιών και αυξάνει τον κίνδυνο ασθενειών όπως ο δάγκειος πυρετός ή η ελονοσία.</a:t>
            </a:r>
            <a:endParaRPr/>
          </a:p>
          <a:p>
            <a:pPr indent="-265293" lvl="1" marL="530587" marR="0" rtl="0" algn="just">
              <a:lnSpc>
                <a:spcPct val="86381"/>
              </a:lnSpc>
              <a:spcBef>
                <a:spcPts val="0"/>
              </a:spcBef>
              <a:spcAft>
                <a:spcPts val="0"/>
              </a:spcAft>
              <a:buNone/>
            </a:pPr>
            <a:r>
              <a:rPr b="0" i="0" lang="en-US" sz="2526" u="none" cap="none" strike="noStrike">
                <a:solidFill>
                  <a:srgbClr val="000000"/>
                </a:solidFill>
                <a:latin typeface="Calibri"/>
                <a:ea typeface="Calibri"/>
                <a:cs typeface="Calibri"/>
                <a:sym typeface="Calibri"/>
              </a:rPr>
              <a:t>Η μη οργάνωση καθαρισμού ή η μη εφαρμογή απωθητικών εκθέτει τόσο τα παιδιά όσο και το προσωπικό σε λοιμώξεις που θα μπορούσαν να αποφευχθούν.</a:t>
            </a:r>
            <a:endParaRPr/>
          </a:p>
          <a:p>
            <a:pPr indent="-265293" lvl="1" marL="530587" marR="0" rtl="0" algn="just">
              <a:lnSpc>
                <a:spcPct val="86381"/>
              </a:lnSpc>
              <a:spcBef>
                <a:spcPts val="0"/>
              </a:spcBef>
              <a:spcAft>
                <a:spcPts val="0"/>
              </a:spcAft>
              <a:buClr>
                <a:srgbClr val="000000"/>
              </a:buClr>
              <a:buSzPts val="2526"/>
              <a:buFont typeface="Arial"/>
              <a:buChar char="•"/>
            </a:pPr>
            <a:r>
              <a:rPr b="1" i="0" lang="en-US" sz="2526" u="none" cap="none" strike="noStrike">
                <a:solidFill>
                  <a:srgbClr val="000000"/>
                </a:solidFill>
                <a:latin typeface="Calibri"/>
                <a:ea typeface="Calibri"/>
                <a:cs typeface="Calibri"/>
                <a:sym typeface="Calibri"/>
              </a:rPr>
              <a:t>Τι θα έλεγαν αξιόπιστες πηγές:</a:t>
            </a:r>
            <a:endParaRPr/>
          </a:p>
          <a:p>
            <a:pPr indent="-265293" lvl="1" marL="530587" marR="0" rtl="0" algn="just">
              <a:lnSpc>
                <a:spcPct val="86381"/>
              </a:lnSpc>
              <a:spcBef>
                <a:spcPts val="0"/>
              </a:spcBef>
              <a:spcAft>
                <a:spcPts val="0"/>
              </a:spcAft>
              <a:buNone/>
            </a:pPr>
            <a:r>
              <a:rPr b="0" i="0" lang="en-US" sz="2526" u="none" cap="none" strike="noStrike">
                <a:solidFill>
                  <a:srgbClr val="000000"/>
                </a:solidFill>
                <a:latin typeface="Calibri"/>
                <a:ea typeface="Calibri"/>
                <a:cs typeface="Calibri"/>
                <a:sym typeface="Calibri"/>
              </a:rPr>
              <a:t>Οι υγειονομικές αρχές και οι οδηγίες του ΠΟΥ τονίζουν τη σημασία της εξάλειψης όλων των στάσιμων υδάτων εντός 7-10 ημερών μετά τις πλημμύρες.</a:t>
            </a:r>
            <a:endParaRPr/>
          </a:p>
          <a:p>
            <a:pPr indent="-265293" lvl="1" marL="530587" marR="0" rtl="0" algn="just">
              <a:lnSpc>
                <a:spcPct val="86381"/>
              </a:lnSpc>
              <a:spcBef>
                <a:spcPts val="0"/>
              </a:spcBef>
              <a:spcAft>
                <a:spcPts val="0"/>
              </a:spcAft>
              <a:buNone/>
            </a:pPr>
            <a:r>
              <a:rPr b="0" i="0" lang="en-US" sz="2526" u="none" cap="none" strike="noStrike">
                <a:solidFill>
                  <a:srgbClr val="000000"/>
                </a:solidFill>
                <a:latin typeface="Calibri"/>
                <a:ea typeface="Calibri"/>
                <a:cs typeface="Calibri"/>
                <a:sym typeface="Calibri"/>
              </a:rPr>
              <a:t>Οι εκστρατείες ελέγχου και ευαισθητοποίησης για τους φορείς σε ολόκληρη την κοινότητα έχουν αποδειχθεί ότι μειώνουν δραματικά τα ποσοστά μόλυνσης όταν εφαρμόζονται έγκαιρα.</a:t>
            </a:r>
            <a:endParaRPr/>
          </a:p>
          <a:p>
            <a:pPr indent="-265293" lvl="1" marL="530587" marR="0" rtl="0" algn="just">
              <a:lnSpc>
                <a:spcPct val="86381"/>
              </a:lnSpc>
              <a:spcBef>
                <a:spcPts val="0"/>
              </a:spcBef>
              <a:spcAft>
                <a:spcPts val="0"/>
              </a:spcAft>
              <a:buClr>
                <a:srgbClr val="000000"/>
              </a:buClr>
              <a:buSzPts val="2526"/>
              <a:buFont typeface="Arial"/>
              <a:buChar char="•"/>
            </a:pPr>
            <a:r>
              <a:rPr b="1" i="0" lang="en-US" sz="2526" u="none" cap="none" strike="noStrike">
                <a:solidFill>
                  <a:srgbClr val="000000"/>
                </a:solidFill>
                <a:latin typeface="Calibri"/>
                <a:ea typeface="Calibri"/>
                <a:cs typeface="Calibri"/>
                <a:sym typeface="Calibri"/>
              </a:rPr>
              <a:t>Ποια ενέργεια αντικατοπτρίζει τη βέλτιστη πρακτική:</a:t>
            </a:r>
            <a:endParaRPr/>
          </a:p>
          <a:p>
            <a:pPr indent="-265293" lvl="1" marL="530587" marR="0" rtl="0" algn="just">
              <a:lnSpc>
                <a:spcPct val="86381"/>
              </a:lnSpc>
              <a:spcBef>
                <a:spcPts val="0"/>
              </a:spcBef>
              <a:spcAft>
                <a:spcPts val="0"/>
              </a:spcAft>
              <a:buNone/>
            </a:pPr>
            <a:r>
              <a:rPr b="0" i="0" lang="en-US" sz="2526" u="none" cap="none" strike="noStrike">
                <a:solidFill>
                  <a:srgbClr val="000000"/>
                </a:solidFill>
                <a:latin typeface="Calibri"/>
                <a:ea typeface="Calibri"/>
                <a:cs typeface="Calibri"/>
                <a:sym typeface="Calibri"/>
              </a:rPr>
              <a:t>Αποστραγγίστε αμέσως ή καλύψτε όλες τις περιοχές με στάσιμο νερό γύρω από το σχολείο.</a:t>
            </a:r>
            <a:endParaRPr/>
          </a:p>
          <a:p>
            <a:pPr indent="-265293" lvl="1" marL="530587" marR="0" rtl="0" algn="just">
              <a:lnSpc>
                <a:spcPct val="86381"/>
              </a:lnSpc>
              <a:spcBef>
                <a:spcPts val="0"/>
              </a:spcBef>
              <a:spcAft>
                <a:spcPts val="0"/>
              </a:spcAft>
              <a:buNone/>
            </a:pPr>
            <a:r>
              <a:rPr b="0" i="0" lang="en-US" sz="2526" u="none" cap="none" strike="noStrike">
                <a:solidFill>
                  <a:srgbClr val="000000"/>
                </a:solidFill>
                <a:latin typeface="Calibri"/>
                <a:ea typeface="Calibri"/>
                <a:cs typeface="Calibri"/>
                <a:sym typeface="Calibri"/>
              </a:rPr>
              <a:t>Συντονιστείτε με τους τοπικούς υγειονομικούς υπαλλήλους για ψεκασμό ή απολύμανση, εάν είναι απαραίτητο.</a:t>
            </a:r>
            <a:endParaRPr/>
          </a:p>
          <a:p>
            <a:pPr indent="-265293" lvl="1" marL="530587" marR="0" rtl="0" algn="just">
              <a:lnSpc>
                <a:spcPct val="86381"/>
              </a:lnSpc>
              <a:spcBef>
                <a:spcPts val="0"/>
              </a:spcBef>
              <a:spcAft>
                <a:spcPts val="0"/>
              </a:spcAft>
              <a:buNone/>
            </a:pPr>
            <a:r>
              <a:rPr b="0" i="0" lang="en-US" sz="2526" u="none" cap="none" strike="noStrike">
                <a:solidFill>
                  <a:srgbClr val="000000"/>
                </a:solidFill>
                <a:latin typeface="Calibri"/>
                <a:ea typeface="Calibri"/>
                <a:cs typeface="Calibri"/>
                <a:sym typeface="Calibri"/>
              </a:rPr>
              <a:t>Εκπαιδεύστε τους μαθητές μέσω σύντομων συνεδριών ευαισθητοποίησης σχετικά με την πρόληψη των κουνουπιών.</a:t>
            </a:r>
            <a:endParaRPr/>
          </a:p>
          <a:p>
            <a:pPr indent="-265293" lvl="1" marL="530587" marR="0" rtl="0" algn="just">
              <a:lnSpc>
                <a:spcPct val="86381"/>
              </a:lnSpc>
              <a:spcBef>
                <a:spcPts val="0"/>
              </a:spcBef>
              <a:spcAft>
                <a:spcPts val="0"/>
              </a:spcAft>
              <a:buNone/>
            </a:pPr>
            <a:r>
              <a:rPr b="0" i="0" lang="en-US" sz="2526" u="none" cap="none" strike="noStrike">
                <a:solidFill>
                  <a:srgbClr val="000000"/>
                </a:solidFill>
                <a:latin typeface="Calibri"/>
                <a:ea typeface="Calibri"/>
                <a:cs typeface="Calibri"/>
                <a:sym typeface="Calibri"/>
              </a:rPr>
              <a:t>Βεβαιωθείτε ότι κάθε κτίριο και καταφύγιο διαθέτει κατάλληλη αποστράγγιση, σήτες και προστατευτικά μέτρα.</a:t>
            </a:r>
            <a:endParaRPr/>
          </a:p>
          <a:p>
            <a:pPr indent="-265293" lvl="1" marL="530587" marR="0" rtl="0" algn="just">
              <a:lnSpc>
                <a:spcPct val="86381"/>
              </a:lnSpc>
              <a:spcBef>
                <a:spcPts val="0"/>
              </a:spcBef>
              <a:spcAft>
                <a:spcPts val="0"/>
              </a:spcAft>
              <a:buNone/>
            </a:pPr>
            <a:r>
              <a:rPr b="0" i="0" lang="en-US" sz="2526" u="none" cap="none" strike="noStrike">
                <a:solidFill>
                  <a:srgbClr val="000000"/>
                </a:solidFill>
                <a:latin typeface="Calibri"/>
                <a:ea typeface="Calibri"/>
                <a:cs typeface="Calibri"/>
                <a:sym typeface="Calibri"/>
              </a:rPr>
              <a:t>Παρακολουθήστε στενά την κατάσταση και αναφέρετε άμεσα ύποπτα κρούσματα στις υγειονομικές υπηρεσίες.</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Μπλε κείμενο σε μαύρο φόντο  Η περιγραφή δημιουργήθηκε αυτόματα" id="123" name="Google Shape;123;p3"/>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24" name="Google Shape;124;p3"/>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25" name="Google Shape;125;p3"/>
          <p:cNvGrpSpPr/>
          <p:nvPr/>
        </p:nvGrpSpPr>
        <p:grpSpPr>
          <a:xfrm>
            <a:off x="206725" y="-163200"/>
            <a:ext cx="17297177" cy="3458250"/>
            <a:chOff x="-839000" y="-142876"/>
            <a:chExt cx="23062902" cy="4611000"/>
          </a:xfrm>
        </p:grpSpPr>
        <p:sp>
          <p:nvSpPr>
            <p:cNvPr id="126" name="Google Shape;126;p3"/>
            <p:cNvSpPr/>
            <p:nvPr/>
          </p:nvSpPr>
          <p:spPr>
            <a:xfrm>
              <a:off x="0" y="0"/>
              <a:ext cx="22223902" cy="3100833"/>
            </a:xfrm>
            <a:custGeom>
              <a:rect b="b" l="l" r="r" t="t"/>
              <a:pathLst>
                <a:path extrusionOk="0" h="3100833" w="22223902">
                  <a:moveTo>
                    <a:pt x="0" y="0"/>
                  </a:moveTo>
                  <a:lnTo>
                    <a:pt x="22223902" y="0"/>
                  </a:lnTo>
                  <a:lnTo>
                    <a:pt x="22223902" y="3100833"/>
                  </a:lnTo>
                  <a:lnTo>
                    <a:pt x="0" y="3100833"/>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7" name="Google Shape;127;p3"/>
            <p:cNvSpPr txBox="1"/>
            <p:nvPr/>
          </p:nvSpPr>
          <p:spPr>
            <a:xfrm>
              <a:off x="-839000" y="-142876"/>
              <a:ext cx="11358900" cy="4611000"/>
            </a:xfrm>
            <a:prstGeom prst="rect">
              <a:avLst/>
            </a:prstGeom>
            <a:noFill/>
            <a:ln>
              <a:noFill/>
            </a:ln>
          </p:spPr>
          <p:txBody>
            <a:bodyPr anchorCtr="0" anchor="ctr" bIns="0" lIns="0" spcFirstLastPara="1" rIns="0" wrap="square" tIns="0">
              <a:noAutofit/>
            </a:bodyPr>
            <a:lstStyle/>
            <a:p>
              <a:pPr indent="0" lvl="0" marL="0" marR="0" rtl="0" algn="l">
                <a:lnSpc>
                  <a:spcPct val="120000"/>
                </a:lnSpc>
                <a:spcBef>
                  <a:spcPts val="0"/>
                </a:spcBef>
                <a:spcAft>
                  <a:spcPts val="0"/>
                </a:spcAft>
                <a:buNone/>
              </a:pPr>
              <a:r>
                <a:rPr b="1" lang="en-US" sz="5500">
                  <a:solidFill>
                    <a:srgbClr val="FF0000"/>
                  </a:solidFill>
                  <a:latin typeface="Calibri"/>
                  <a:ea typeface="Calibri"/>
                  <a:cs typeface="Calibri"/>
                  <a:sym typeface="Calibri"/>
                </a:rPr>
                <a:t>Μαθησιακά Αποτελέσματα </a:t>
              </a:r>
              <a:endParaRPr b="1" sz="5500">
                <a:solidFill>
                  <a:srgbClr val="FF0000"/>
                </a:solidFill>
                <a:latin typeface="Calibri"/>
                <a:ea typeface="Calibri"/>
                <a:cs typeface="Calibri"/>
                <a:sym typeface="Calibri"/>
              </a:endParaRPr>
            </a:p>
            <a:p>
              <a:pPr indent="0" lvl="0" marL="0" marR="0" rtl="0" algn="l">
                <a:lnSpc>
                  <a:spcPct val="120000"/>
                </a:lnSpc>
                <a:spcBef>
                  <a:spcPts val="0"/>
                </a:spcBef>
                <a:spcAft>
                  <a:spcPts val="0"/>
                </a:spcAft>
                <a:buNone/>
              </a:pPr>
              <a:r>
                <a:rPr b="1" lang="en-US" sz="5500">
                  <a:solidFill>
                    <a:srgbClr val="FF0000"/>
                  </a:solidFill>
                  <a:latin typeface="Calibri"/>
                  <a:ea typeface="Calibri"/>
                  <a:cs typeface="Calibri"/>
                  <a:sym typeface="Calibri"/>
                </a:rPr>
                <a:t>της Εκπαιδευτικής Ενότητας</a:t>
              </a:r>
              <a:endParaRPr sz="300"/>
            </a:p>
          </p:txBody>
        </p:sp>
      </p:grpSp>
      <p:sp>
        <p:nvSpPr>
          <p:cNvPr id="128" name="Google Shape;128;p3"/>
          <p:cNvSpPr txBox="1"/>
          <p:nvPr/>
        </p:nvSpPr>
        <p:spPr>
          <a:xfrm>
            <a:off x="399450" y="3429025"/>
            <a:ext cx="7776600" cy="52380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1" lang="en-US" sz="2700">
                <a:solidFill>
                  <a:srgbClr val="000000"/>
                </a:solidFill>
                <a:latin typeface="Calibri"/>
                <a:ea typeface="Calibri"/>
                <a:cs typeface="Calibri"/>
                <a:sym typeface="Calibri"/>
              </a:rPr>
              <a:t>Γνώση</a:t>
            </a:r>
            <a:endParaRPr/>
          </a:p>
          <a:p>
            <a:pPr indent="-363220" lvl="1" marL="777240" marR="0" rtl="0" algn="just">
              <a:lnSpc>
                <a:spcPct val="119958"/>
              </a:lnSpc>
              <a:spcBef>
                <a:spcPts val="0"/>
              </a:spcBef>
              <a:spcAft>
                <a:spcPts val="0"/>
              </a:spcAft>
              <a:buClr>
                <a:srgbClr val="000000"/>
              </a:buClr>
              <a:buSzPts val="2000"/>
              <a:buFont typeface="Calibri"/>
              <a:buAutoNum type="arabicPeriod"/>
            </a:pPr>
            <a:r>
              <a:rPr b="0" i="0" lang="en-US" sz="2000" u="none" cap="none" strike="noStrike">
                <a:solidFill>
                  <a:srgbClr val="000000"/>
                </a:solidFill>
                <a:latin typeface="Calibri"/>
                <a:ea typeface="Calibri"/>
                <a:cs typeface="Calibri"/>
                <a:sym typeface="Calibri"/>
              </a:rPr>
              <a:t>Αναγνωρίστε τους κύριους τύπους καταστροφών που σχετίζονται με το νερό, όπως πλημμύρες, κύματα καταιγίδων και ξηρασίες, και τον άμεσο αντίκτυπό τους στις κοινότητες.</a:t>
            </a:r>
            <a:endParaRPr sz="1000"/>
          </a:p>
          <a:p>
            <a:pPr indent="-363220" lvl="1" marL="777240" marR="0" rtl="0" algn="just">
              <a:lnSpc>
                <a:spcPct val="119958"/>
              </a:lnSpc>
              <a:spcBef>
                <a:spcPts val="0"/>
              </a:spcBef>
              <a:spcAft>
                <a:spcPts val="0"/>
              </a:spcAft>
              <a:buClr>
                <a:srgbClr val="000000"/>
              </a:buClr>
              <a:buSzPts val="2000"/>
              <a:buFont typeface="Calibri"/>
              <a:buAutoNum type="arabicPeriod"/>
            </a:pPr>
            <a:r>
              <a:rPr b="0" i="0" lang="en-US" sz="2000" u="none" cap="none" strike="noStrike">
                <a:solidFill>
                  <a:srgbClr val="000000"/>
                </a:solidFill>
                <a:latin typeface="Calibri"/>
                <a:ea typeface="Calibri"/>
                <a:cs typeface="Calibri"/>
                <a:sym typeface="Calibri"/>
              </a:rPr>
              <a:t>Κατανοήστε πώς αναπτύσσονται οι κίνδυνοι που σχετίζονται με το νερό και γιατί οι κλιματικές και περιβαλλοντικές συνθήκες αυξάνουν τη συχνότητα και τη σοβαρότητά τους.</a:t>
            </a:r>
            <a:endParaRPr sz="1000"/>
          </a:p>
          <a:p>
            <a:pPr indent="-363220" lvl="1" marL="777240" marR="0" rtl="0" algn="just">
              <a:lnSpc>
                <a:spcPct val="119958"/>
              </a:lnSpc>
              <a:spcBef>
                <a:spcPts val="0"/>
              </a:spcBef>
              <a:spcAft>
                <a:spcPts val="0"/>
              </a:spcAft>
              <a:buClr>
                <a:srgbClr val="000000"/>
              </a:buClr>
              <a:buSzPts val="2000"/>
              <a:buFont typeface="Calibri"/>
              <a:buAutoNum type="arabicPeriod"/>
            </a:pPr>
            <a:r>
              <a:rPr b="0" i="0" lang="en-US" sz="2000" u="none" cap="none" strike="noStrike">
                <a:solidFill>
                  <a:srgbClr val="000000"/>
                </a:solidFill>
                <a:latin typeface="Calibri"/>
                <a:ea typeface="Calibri"/>
                <a:cs typeface="Calibri"/>
                <a:sym typeface="Calibri"/>
              </a:rPr>
              <a:t>Προσδιορίστε αποτελεσματικά μέτρα ετοιμότητας και αντίδρασης που προστατεύουν τους ανθρώπους και τις υποδομές κατά τη διάρκεια καταστάσεων έκτακτης ανάγκης που σχετίζονται με το νερό.</a:t>
            </a:r>
            <a:endParaRPr sz="1000"/>
          </a:p>
          <a:p>
            <a:pPr indent="-363220" lvl="1" marL="777240" marR="0" rtl="0" algn="just">
              <a:lnSpc>
                <a:spcPct val="119958"/>
              </a:lnSpc>
              <a:spcBef>
                <a:spcPts val="0"/>
              </a:spcBef>
              <a:spcAft>
                <a:spcPts val="0"/>
              </a:spcAft>
              <a:buClr>
                <a:srgbClr val="000000"/>
              </a:buClr>
              <a:buSzPts val="2000"/>
              <a:buFont typeface="Calibri"/>
              <a:buAutoNum type="arabicPeriod"/>
            </a:pPr>
            <a:r>
              <a:rPr b="0" i="0" lang="en-US" sz="2000" u="none" cap="none" strike="noStrike">
                <a:solidFill>
                  <a:srgbClr val="000000"/>
                </a:solidFill>
                <a:latin typeface="Calibri"/>
                <a:ea typeface="Calibri"/>
                <a:cs typeface="Calibri"/>
                <a:sym typeface="Calibri"/>
              </a:rPr>
              <a:t>Αναγνωρίστε τη σημασία της πρόληψης, της έγκαιρης δράσης και της συνεργασίας με τις τοπικές αρχές και τις υπηρεσίες πολιτικής προστασίας για την ελαχιστοποίηση των κινδύνων.</a:t>
            </a:r>
            <a:endParaRPr sz="1000"/>
          </a:p>
        </p:txBody>
      </p:sp>
      <p:sp>
        <p:nvSpPr>
          <p:cNvPr id="129" name="Google Shape;129;p3"/>
          <p:cNvSpPr txBox="1"/>
          <p:nvPr/>
        </p:nvSpPr>
        <p:spPr>
          <a:xfrm>
            <a:off x="8725875" y="219000"/>
            <a:ext cx="9414000" cy="9429900"/>
          </a:xfrm>
          <a:prstGeom prst="rect">
            <a:avLst/>
          </a:prstGeom>
          <a:noFill/>
          <a:ln>
            <a:noFill/>
          </a:ln>
        </p:spPr>
        <p:txBody>
          <a:bodyPr anchorCtr="0" anchor="t" bIns="0" lIns="0" spcFirstLastPara="1" rIns="0" wrap="square" tIns="0">
            <a:spAutoFit/>
          </a:bodyPr>
          <a:lstStyle/>
          <a:p>
            <a:pPr indent="0" lvl="0" marL="0" marR="0" rtl="0" algn="just">
              <a:lnSpc>
                <a:spcPct val="138024"/>
              </a:lnSpc>
              <a:spcBef>
                <a:spcPts val="0"/>
              </a:spcBef>
              <a:spcAft>
                <a:spcPts val="0"/>
              </a:spcAft>
              <a:buNone/>
            </a:pPr>
            <a:r>
              <a:rPr b="1" lang="en-US" sz="2509">
                <a:solidFill>
                  <a:srgbClr val="000000"/>
                </a:solidFill>
                <a:latin typeface="Calibri"/>
                <a:ea typeface="Calibri"/>
                <a:cs typeface="Calibri"/>
                <a:sym typeface="Calibri"/>
              </a:rPr>
              <a:t>Δεξιότητες</a:t>
            </a:r>
            <a:endParaRPr sz="1500"/>
          </a:p>
          <a:p>
            <a:pPr indent="-315485" lvl="1" marL="643671" marR="0" rtl="0" algn="just">
              <a:lnSpc>
                <a:spcPct val="138000"/>
              </a:lnSpc>
              <a:spcBef>
                <a:spcPts val="0"/>
              </a:spcBef>
              <a:spcAft>
                <a:spcPts val="0"/>
              </a:spcAft>
              <a:buClr>
                <a:srgbClr val="000000"/>
              </a:buClr>
              <a:buSzPts val="2021"/>
              <a:buFont typeface="Arial"/>
              <a:buChar char="•"/>
            </a:pPr>
            <a:r>
              <a:rPr b="0" i="0" lang="en-US" sz="2021" u="none" cap="none" strike="noStrike">
                <a:solidFill>
                  <a:srgbClr val="000000"/>
                </a:solidFill>
                <a:latin typeface="Calibri"/>
                <a:ea typeface="Calibri"/>
                <a:cs typeface="Calibri"/>
                <a:sym typeface="Calibri"/>
              </a:rPr>
              <a:t>Εντοπίστε και παρακολουθήστε πιθανούς κινδύνους που σχετίζονται με το νερό, όπως πλημμύρες, τσουνάμι ή συμβάντα μόλυνσης, και προτείνετε έγκαιρα προληπτικά μέτρα.</a:t>
            </a:r>
            <a:endParaRPr sz="1300"/>
          </a:p>
          <a:p>
            <a:pPr indent="-315485" lvl="1" marL="643671" marR="0" rtl="0" algn="just">
              <a:lnSpc>
                <a:spcPct val="138000"/>
              </a:lnSpc>
              <a:spcBef>
                <a:spcPts val="0"/>
              </a:spcBef>
              <a:spcAft>
                <a:spcPts val="0"/>
              </a:spcAft>
              <a:buClr>
                <a:srgbClr val="000000"/>
              </a:buClr>
              <a:buSzPts val="2021"/>
              <a:buFont typeface="Arial"/>
              <a:buChar char="•"/>
            </a:pPr>
            <a:r>
              <a:rPr b="0" i="0" lang="en-US" sz="2021" u="none" cap="none" strike="noStrike">
                <a:solidFill>
                  <a:srgbClr val="000000"/>
                </a:solidFill>
                <a:latin typeface="Calibri"/>
                <a:ea typeface="Calibri"/>
                <a:cs typeface="Calibri"/>
                <a:sym typeface="Calibri"/>
              </a:rPr>
              <a:t>Εφαρμόστε διαδικασίες έκτακτης ανάγκης, όπως εκκένωση, καταφύγιο στο χώρο και αναγνώριση ασφαλούς διαδρομής, ως απάντηση σε ειδοποιήσεις έγκαιρης προειδοποίησης.</a:t>
            </a:r>
            <a:endParaRPr sz="1300"/>
          </a:p>
          <a:p>
            <a:pPr indent="-315485" lvl="1" marL="643671" marR="0" rtl="0" algn="just">
              <a:lnSpc>
                <a:spcPct val="138000"/>
              </a:lnSpc>
              <a:spcBef>
                <a:spcPts val="0"/>
              </a:spcBef>
              <a:spcAft>
                <a:spcPts val="0"/>
              </a:spcAft>
              <a:buClr>
                <a:srgbClr val="000000"/>
              </a:buClr>
              <a:buSzPts val="2021"/>
              <a:buFont typeface="Arial"/>
              <a:buChar char="•"/>
            </a:pPr>
            <a:r>
              <a:rPr b="0" i="0" lang="en-US" sz="2021" u="none" cap="none" strike="noStrike">
                <a:solidFill>
                  <a:srgbClr val="000000"/>
                </a:solidFill>
                <a:latin typeface="Calibri"/>
                <a:ea typeface="Calibri"/>
                <a:cs typeface="Calibri"/>
                <a:sym typeface="Calibri"/>
              </a:rPr>
              <a:t>Επικοινωνήστε ήρεμες, σαφείς και εφαρμόσιμες οδηγίες σε διαφορετικές ομάδες κατά τη διάρκεια έκτακτων αναγκών που σχετίζονται με το νερό ή κοινοτικών ασκήσεων.</a:t>
            </a:r>
            <a:endParaRPr sz="1300"/>
          </a:p>
          <a:p>
            <a:pPr indent="-315485" lvl="1" marL="643671" marR="0" rtl="0" algn="just">
              <a:lnSpc>
                <a:spcPct val="138000"/>
              </a:lnSpc>
              <a:spcBef>
                <a:spcPts val="0"/>
              </a:spcBef>
              <a:spcAft>
                <a:spcPts val="0"/>
              </a:spcAft>
              <a:buClr>
                <a:srgbClr val="000000"/>
              </a:buClr>
              <a:buSzPts val="2021"/>
              <a:buFont typeface="Arial"/>
              <a:buChar char="•"/>
            </a:pPr>
            <a:r>
              <a:rPr b="0" i="0" lang="en-US" sz="2021" u="none" cap="none" strike="noStrike">
                <a:solidFill>
                  <a:srgbClr val="000000"/>
                </a:solidFill>
                <a:latin typeface="Calibri"/>
                <a:ea typeface="Calibri"/>
                <a:cs typeface="Calibri"/>
                <a:sym typeface="Calibri"/>
              </a:rPr>
              <a:t>Συνεργαστείτε αποτελεσματικά με τις τοπικές αρχές, τους ανταποκριτές έκτακτης ανάγκης και τους συναδέλφους σας για να διασφαλίσετε οργανωμένες και αποτελεσματικές επιχειρήσεις αντιμετώπισης.</a:t>
            </a:r>
            <a:endParaRPr sz="1300"/>
          </a:p>
          <a:p>
            <a:pPr indent="-321835" lvl="1" marL="643671" marR="0" rtl="0" algn="just">
              <a:lnSpc>
                <a:spcPct val="138000"/>
              </a:lnSpc>
              <a:spcBef>
                <a:spcPts val="0"/>
              </a:spcBef>
              <a:spcAft>
                <a:spcPts val="0"/>
              </a:spcAft>
              <a:buNone/>
            </a:pPr>
            <a:r>
              <a:rPr b="0" i="0" lang="en-US" sz="2021" u="none" cap="none" strike="noStrike">
                <a:solidFill>
                  <a:srgbClr val="000000"/>
                </a:solidFill>
                <a:latin typeface="Calibri"/>
                <a:ea typeface="Calibri"/>
                <a:cs typeface="Calibri"/>
                <a:sym typeface="Calibri"/>
              </a:rPr>
              <a:t>Αυτές οι δεξιότητες σχετίζονται άμεσα με το εγκάρσιο ESCO T3.1 – Αποτελεσματική εργασία</a:t>
            </a:r>
            <a:endParaRPr sz="1300"/>
          </a:p>
          <a:p>
            <a:pPr indent="-315485" lvl="1" marL="643671" marR="0" rtl="0" algn="just">
              <a:lnSpc>
                <a:spcPct val="138000"/>
              </a:lnSpc>
              <a:spcBef>
                <a:spcPts val="0"/>
              </a:spcBef>
              <a:spcAft>
                <a:spcPts val="0"/>
              </a:spcAft>
              <a:buClr>
                <a:srgbClr val="000000"/>
              </a:buClr>
              <a:buSzPts val="2021"/>
              <a:buFont typeface="Arial"/>
              <a:buChar char="•"/>
            </a:pPr>
            <a:r>
              <a:rPr b="0" i="0" lang="en-US" sz="2021" u="none" cap="none" strike="noStrike">
                <a:solidFill>
                  <a:srgbClr val="000000"/>
                </a:solidFill>
                <a:latin typeface="Calibri"/>
                <a:ea typeface="Calibri"/>
                <a:cs typeface="Calibri"/>
                <a:sym typeface="Calibri"/>
              </a:rPr>
              <a:t>Διαχειριστείτε αποτελεσματικά τον χρόνο και τους πόρους για την άμεση εκτέλεση εργασιών ασφαλείας σε περίπτωση καταστροφών που σχετίζονται με το νερό.</a:t>
            </a:r>
            <a:endParaRPr sz="1300"/>
          </a:p>
          <a:p>
            <a:pPr indent="-315485" lvl="1" marL="643671" marR="0" rtl="0" algn="just">
              <a:lnSpc>
                <a:spcPct val="138000"/>
              </a:lnSpc>
              <a:spcBef>
                <a:spcPts val="0"/>
              </a:spcBef>
              <a:spcAft>
                <a:spcPts val="0"/>
              </a:spcAft>
              <a:buClr>
                <a:srgbClr val="000000"/>
              </a:buClr>
              <a:buSzPts val="2021"/>
              <a:buFont typeface="Arial"/>
              <a:buChar char="•"/>
            </a:pPr>
            <a:r>
              <a:rPr b="0" i="0" lang="en-US" sz="2021" u="none" cap="none" strike="noStrike">
                <a:solidFill>
                  <a:srgbClr val="000000"/>
                </a:solidFill>
                <a:latin typeface="Calibri"/>
                <a:ea typeface="Calibri"/>
                <a:cs typeface="Calibri"/>
                <a:sym typeface="Calibri"/>
              </a:rPr>
              <a:t>Αναπτύξτε εναλλακτικές στρατηγικές όταν τα τυπικά συστήματα προειδοποίησης ή τα κανάλια επικοινωνίας αποτυγχάνουν.</a:t>
            </a:r>
            <a:endParaRPr sz="1300"/>
          </a:p>
          <a:p>
            <a:pPr indent="-315485" lvl="1" marL="643671" marR="0" rtl="0" algn="just">
              <a:lnSpc>
                <a:spcPct val="138000"/>
              </a:lnSpc>
              <a:spcBef>
                <a:spcPts val="0"/>
              </a:spcBef>
              <a:spcAft>
                <a:spcPts val="0"/>
              </a:spcAft>
              <a:buClr>
                <a:srgbClr val="000000"/>
              </a:buClr>
              <a:buSzPts val="2021"/>
              <a:buFont typeface="Arial"/>
              <a:buChar char="•"/>
            </a:pPr>
            <a:r>
              <a:rPr b="0" i="0" lang="en-US" sz="2021" u="none" cap="none" strike="noStrike">
                <a:solidFill>
                  <a:srgbClr val="000000"/>
                </a:solidFill>
                <a:latin typeface="Calibri"/>
                <a:ea typeface="Calibri"/>
                <a:cs typeface="Calibri"/>
                <a:sym typeface="Calibri"/>
              </a:rPr>
              <a:t>Να επιδεικνύουν ψυχραιμία, προσαρμοστικότητα και συγκέντρωση για τη διατήρηση αποτελεσματικής απόδοσης υπό αγχωτικές ή πιεστικές περιβαλλοντικές συνθήκες.</a:t>
            </a:r>
            <a:endParaRPr sz="13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descr="Μπλε κείμενο σε μαύρο φόντο  Η περιγραφή δημιουργήθηκε αυτόματα" id="959" name="Google Shape;959;p30"/>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960" name="Google Shape;960;p30"/>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961" name="Google Shape;961;p30"/>
          <p:cNvGrpSpPr/>
          <p:nvPr/>
        </p:nvGrpSpPr>
        <p:grpSpPr>
          <a:xfrm>
            <a:off x="646662" y="-196348"/>
            <a:ext cx="17641350" cy="2431476"/>
            <a:chOff x="0" y="-590842"/>
            <a:chExt cx="23521800" cy="3241969"/>
          </a:xfrm>
        </p:grpSpPr>
        <p:sp>
          <p:nvSpPr>
            <p:cNvPr id="962" name="Google Shape;962;p30"/>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63" name="Google Shape;963;p30"/>
            <p:cNvSpPr txBox="1"/>
            <p:nvPr/>
          </p:nvSpPr>
          <p:spPr>
            <a:xfrm>
              <a:off x="2490600" y="-590842"/>
              <a:ext cx="21031200" cy="2717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Εμπνευσμένες Πράξεις και Πρότυπα</a:t>
              </a:r>
              <a:endParaRPr/>
            </a:p>
          </p:txBody>
        </p:sp>
      </p:grpSp>
      <p:grpSp>
        <p:nvGrpSpPr>
          <p:cNvPr id="964" name="Google Shape;964;p30"/>
          <p:cNvGrpSpPr/>
          <p:nvPr/>
        </p:nvGrpSpPr>
        <p:grpSpPr>
          <a:xfrm>
            <a:off x="420433" y="1291802"/>
            <a:ext cx="17601263" cy="1152753"/>
            <a:chOff x="0" y="-638909"/>
            <a:chExt cx="23468350" cy="1537005"/>
          </a:xfrm>
        </p:grpSpPr>
        <p:sp>
          <p:nvSpPr>
            <p:cNvPr id="965" name="Google Shape;965;p30"/>
            <p:cNvSpPr/>
            <p:nvPr/>
          </p:nvSpPr>
          <p:spPr>
            <a:xfrm>
              <a:off x="0" y="0"/>
              <a:ext cx="22811742" cy="898096"/>
            </a:xfrm>
            <a:custGeom>
              <a:rect b="b" l="l" r="r" t="t"/>
              <a:pathLst>
                <a:path extrusionOk="0" h="898096" w="22811742">
                  <a:moveTo>
                    <a:pt x="0" y="0"/>
                  </a:moveTo>
                  <a:lnTo>
                    <a:pt x="22811742" y="0"/>
                  </a:lnTo>
                  <a:lnTo>
                    <a:pt x="22811742" y="898096"/>
                  </a:lnTo>
                  <a:lnTo>
                    <a:pt x="0" y="898096"/>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66" name="Google Shape;966;p30"/>
            <p:cNvSpPr txBox="1"/>
            <p:nvPr/>
          </p:nvSpPr>
          <p:spPr>
            <a:xfrm>
              <a:off x="656650" y="-638909"/>
              <a:ext cx="22811700" cy="926700"/>
            </a:xfrm>
            <a:prstGeom prst="rect">
              <a:avLst/>
            </a:prstGeom>
            <a:noFill/>
            <a:ln>
              <a:noFill/>
            </a:ln>
          </p:spPr>
          <p:txBody>
            <a:bodyPr anchorCtr="0" anchor="ctr" bIns="0" lIns="0" spcFirstLastPara="1" rIns="0" wrap="square" tIns="0">
              <a:noAutofit/>
            </a:bodyPr>
            <a:lstStyle/>
            <a:p>
              <a:pPr indent="0" lvl="0" marL="0" marR="0" rtl="0" algn="l">
                <a:lnSpc>
                  <a:spcPct val="107995"/>
                </a:lnSpc>
                <a:spcBef>
                  <a:spcPts val="0"/>
                </a:spcBef>
                <a:spcAft>
                  <a:spcPts val="0"/>
                </a:spcAft>
                <a:buNone/>
              </a:pPr>
              <a:r>
                <a:rPr b="1" lang="en-US" sz="3352">
                  <a:solidFill>
                    <a:srgbClr val="139AD6"/>
                  </a:solidFill>
                  <a:latin typeface="Calibri"/>
                  <a:ea typeface="Calibri"/>
                  <a:cs typeface="Calibri"/>
                  <a:sym typeface="Calibri"/>
                </a:rPr>
                <a:t>Πρωτοβουλία ετοιμότητας για την υγεία μετά τις πλημμύρες της Ιταλίας – Εμίλια-Ρομάνια, 2023</a:t>
              </a:r>
              <a:endParaRPr/>
            </a:p>
          </p:txBody>
        </p:sp>
      </p:grpSp>
      <p:grpSp>
        <p:nvGrpSpPr>
          <p:cNvPr id="967" name="Google Shape;967;p30"/>
          <p:cNvGrpSpPr/>
          <p:nvPr/>
        </p:nvGrpSpPr>
        <p:grpSpPr>
          <a:xfrm>
            <a:off x="245731" y="2057401"/>
            <a:ext cx="11949187" cy="3226868"/>
            <a:chOff x="-684048" y="-502552"/>
            <a:chExt cx="13809300" cy="4302491"/>
          </a:xfrm>
        </p:grpSpPr>
        <p:sp>
          <p:nvSpPr>
            <p:cNvPr id="968" name="Google Shape;968;p30"/>
            <p:cNvSpPr/>
            <p:nvPr/>
          </p:nvSpPr>
          <p:spPr>
            <a:xfrm>
              <a:off x="0" y="0"/>
              <a:ext cx="13125235" cy="3799939"/>
            </a:xfrm>
            <a:custGeom>
              <a:rect b="b" l="l" r="r" t="t"/>
              <a:pathLst>
                <a:path extrusionOk="0" h="3799939" w="13125235">
                  <a:moveTo>
                    <a:pt x="0" y="0"/>
                  </a:moveTo>
                  <a:lnTo>
                    <a:pt x="13125235" y="0"/>
                  </a:lnTo>
                  <a:lnTo>
                    <a:pt x="13125235" y="3799939"/>
                  </a:lnTo>
                  <a:lnTo>
                    <a:pt x="0" y="3799939"/>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69" name="Google Shape;969;p30"/>
            <p:cNvSpPr txBox="1"/>
            <p:nvPr/>
          </p:nvSpPr>
          <p:spPr>
            <a:xfrm>
              <a:off x="-684048" y="-502552"/>
              <a:ext cx="13809300" cy="3924300"/>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lang="en-US" sz="2100">
                  <a:solidFill>
                    <a:srgbClr val="000000"/>
                  </a:solidFill>
                  <a:latin typeface="Calibri"/>
                  <a:ea typeface="Calibri"/>
                  <a:cs typeface="Calibri"/>
                  <a:sym typeface="Calibri"/>
                </a:rPr>
                <a:t>Τον Μάιο του 2023, η περιοχή Εμίλια-Ρομάνια της βόρειας Ιταλίας αντιμετώπισε πρωτοφανείς βροχοπτώσεις και πλημμύρες που εκτόπισαν χιλιάδες κατοίκους και προκάλεσαν σημαντικά προβλήματα υγιεινής. Μετά την υποχώρηση του νερού, οι αρχές δημόσιας υγείας αντιμετώπισαν αυξανόμενους πληθυσμούς κουνουπιών και αυξανόμενη ανησυχία για πιθανές ασθένειες που μεταδίδονται με φορείς και νερό.</a:t>
              </a:r>
              <a:endParaRPr/>
            </a:p>
            <a:p>
              <a:pPr indent="0" lvl="0" marL="0" marR="0" rtl="0" algn="just">
                <a:lnSpc>
                  <a:spcPct val="108000"/>
                </a:lnSpc>
                <a:spcBef>
                  <a:spcPts val="0"/>
                </a:spcBef>
                <a:spcAft>
                  <a:spcPts val="0"/>
                </a:spcAft>
                <a:buNone/>
              </a:pPr>
              <a:r>
                <a:rPr lang="en-US" sz="2100">
                  <a:solidFill>
                    <a:srgbClr val="000000"/>
                  </a:solidFill>
                  <a:latin typeface="Calibri"/>
                  <a:ea typeface="Calibri"/>
                  <a:cs typeface="Calibri"/>
                  <a:sym typeface="Calibri"/>
                </a:rPr>
                <a:t>Αντί να περιμένουν να εμφανιστούν επιδημίες, οι περιφερειακές υπηρεσίες έδρασαν αμέσως: ξεκίνησαν μια συντονισμένη εκστρατεία έγκαιρης προειδοποίησης και πρόληψης που συνδύαζε την περιβαλλοντική παρακολούθηση, τη συμμετοχή των πολιτών και τις τεχνολογικά βασισμένες ειδοποιήσεις.</a:t>
              </a:r>
              <a:endParaRPr/>
            </a:p>
          </p:txBody>
        </p:sp>
      </p:grpSp>
      <p:sp>
        <p:nvSpPr>
          <p:cNvPr id="970" name="Google Shape;970;p30"/>
          <p:cNvSpPr txBox="1"/>
          <p:nvPr/>
        </p:nvSpPr>
        <p:spPr>
          <a:xfrm>
            <a:off x="245725" y="5223300"/>
            <a:ext cx="9474600" cy="2418000"/>
          </a:xfrm>
          <a:prstGeom prst="rect">
            <a:avLst/>
          </a:prstGeom>
          <a:noFill/>
          <a:ln>
            <a:noFill/>
          </a:ln>
        </p:spPr>
        <p:txBody>
          <a:bodyPr anchorCtr="0" anchor="t" bIns="0" lIns="0" spcFirstLastPara="1" rIns="0" wrap="square" tIns="0">
            <a:spAutoFit/>
          </a:bodyPr>
          <a:lstStyle/>
          <a:p>
            <a:pPr indent="0" lvl="0" marL="0" marR="0" rtl="0" algn="l">
              <a:lnSpc>
                <a:spcPct val="119989"/>
              </a:lnSpc>
              <a:spcBef>
                <a:spcPts val="0"/>
              </a:spcBef>
              <a:spcAft>
                <a:spcPts val="0"/>
              </a:spcAft>
              <a:buNone/>
            </a:pPr>
            <a:r>
              <a:rPr b="1" lang="en-US" sz="1916">
                <a:solidFill>
                  <a:srgbClr val="000000"/>
                </a:solidFill>
                <a:latin typeface="Calibri"/>
                <a:ea typeface="Calibri"/>
                <a:cs typeface="Calibri"/>
                <a:sym typeface="Calibri"/>
              </a:rPr>
              <a:t>Βασικές εμπνευσμένες δράσεις:</a:t>
            </a:r>
            <a:endParaRPr/>
          </a:p>
          <a:p>
            <a:pPr indent="0" lvl="0" marL="0" marR="0" rtl="0" algn="l">
              <a:lnSpc>
                <a:spcPct val="119989"/>
              </a:lnSpc>
              <a:spcBef>
                <a:spcPts val="0"/>
              </a:spcBef>
              <a:spcAft>
                <a:spcPts val="0"/>
              </a:spcAft>
              <a:buNone/>
            </a:pPr>
            <a:r>
              <a:rPr lang="en-US" sz="1916">
                <a:solidFill>
                  <a:srgbClr val="000000"/>
                </a:solidFill>
                <a:latin typeface="Calibri"/>
                <a:ea typeface="Calibri"/>
                <a:cs typeface="Calibri"/>
                <a:sym typeface="Calibri"/>
              </a:rPr>
              <a:t>Επιτήρηση περιβάλλοντος σε πραγματικό χρόνο: Η περιφερειακή υγειονομική αρχή εγκατέστησε έξυπνους αισθητήρες για την παρακολούθηση της ποιότητας του νερού και της πυκνότητας των κουνουπιών σε όλους τους δήμους που επηρεάζονται.</a:t>
            </a:r>
            <a:endParaRPr/>
          </a:p>
          <a:p>
            <a:pPr indent="0" lvl="0" marL="0" marR="0" rtl="0" algn="l">
              <a:lnSpc>
                <a:spcPct val="119989"/>
              </a:lnSpc>
              <a:spcBef>
                <a:spcPts val="0"/>
              </a:spcBef>
              <a:spcAft>
                <a:spcPts val="0"/>
              </a:spcAft>
              <a:buNone/>
            </a:pPr>
            <a:r>
              <a:rPr lang="en-US" sz="1916">
                <a:solidFill>
                  <a:srgbClr val="000000"/>
                </a:solidFill>
                <a:latin typeface="Calibri"/>
                <a:ea typeface="Calibri"/>
                <a:cs typeface="Calibri"/>
                <a:sym typeface="Calibri"/>
              </a:rPr>
              <a:t>Συμμετοχή της κοινότητας: Σχολεία, εθελοντές και ομάδες πολιτικής προστασίας συμμετείχαν στις «Ημέρες Καθαρισμού» για την απομάκρυνση στάσιμων υδάτων και λυμάτων.</a:t>
            </a:r>
            <a:endParaRPr/>
          </a:p>
          <a:p>
            <a:pPr indent="0" lvl="0" marL="0" marR="0" rtl="0" algn="l">
              <a:lnSpc>
                <a:spcPct val="119989"/>
              </a:lnSpc>
              <a:spcBef>
                <a:spcPts val="0"/>
              </a:spcBef>
              <a:spcAft>
                <a:spcPts val="0"/>
              </a:spcAft>
              <a:buNone/>
            </a:pPr>
            <a:r>
              <a:rPr lang="en-US" sz="1916">
                <a:solidFill>
                  <a:srgbClr val="000000"/>
                </a:solidFill>
                <a:latin typeface="Calibri"/>
                <a:ea typeface="Calibri"/>
                <a:cs typeface="Calibri"/>
                <a:sym typeface="Calibri"/>
              </a:rPr>
              <a:t>ενημέρωση για το ασφαλές νερό</a:t>
            </a:r>
            <a:endParaRPr/>
          </a:p>
        </p:txBody>
      </p:sp>
      <p:sp>
        <p:nvSpPr>
          <p:cNvPr id="971" name="Google Shape;971;p30"/>
          <p:cNvSpPr txBox="1"/>
          <p:nvPr/>
        </p:nvSpPr>
        <p:spPr>
          <a:xfrm>
            <a:off x="9860584" y="6556574"/>
            <a:ext cx="8000100" cy="2844300"/>
          </a:xfrm>
          <a:prstGeom prst="rect">
            <a:avLst/>
          </a:prstGeom>
          <a:noFill/>
          <a:ln>
            <a:noFill/>
          </a:ln>
        </p:spPr>
        <p:txBody>
          <a:bodyPr anchorCtr="0" anchor="t" bIns="0" lIns="0" spcFirstLastPara="1" rIns="0" wrap="square" tIns="0">
            <a:spAutoFit/>
          </a:bodyPr>
          <a:lstStyle/>
          <a:p>
            <a:pPr indent="0" lvl="0" marL="0" marR="0" rtl="0" algn="just">
              <a:lnSpc>
                <a:spcPct val="120022"/>
              </a:lnSpc>
              <a:spcBef>
                <a:spcPts val="0"/>
              </a:spcBef>
              <a:spcAft>
                <a:spcPts val="0"/>
              </a:spcAft>
              <a:buNone/>
            </a:pPr>
            <a:r>
              <a:rPr b="1" lang="en-US" sz="1743">
                <a:solidFill>
                  <a:srgbClr val="000000"/>
                </a:solidFill>
                <a:latin typeface="Calibri"/>
                <a:ea typeface="Calibri"/>
                <a:cs typeface="Calibri"/>
                <a:sym typeface="Calibri"/>
              </a:rPr>
              <a:t>Γιατί αυτό είναι εμπνευστικό;</a:t>
            </a:r>
            <a:endParaRPr/>
          </a:p>
          <a:p>
            <a:pPr indent="0" lvl="0" marL="0" marR="0" rtl="0" algn="just">
              <a:lnSpc>
                <a:spcPct val="120022"/>
              </a:lnSpc>
              <a:spcBef>
                <a:spcPts val="0"/>
              </a:spcBef>
              <a:spcAft>
                <a:spcPts val="0"/>
              </a:spcAft>
              <a:buNone/>
            </a:pPr>
            <a:r>
              <a:rPr lang="en-US" sz="1743">
                <a:solidFill>
                  <a:srgbClr val="000000"/>
                </a:solidFill>
                <a:latin typeface="Arial"/>
                <a:ea typeface="Arial"/>
                <a:cs typeface="Arial"/>
                <a:sym typeface="Arial"/>
              </a:rPr>
              <a:t>Αυτή η περίπτωση δείχνει πώς μια περιοχή μετέτρεψε μια καταστροφική πλημμύρα σε ευκαιρία για την ενίσχυση της μακροπρόθεσμης ανθεκτικότητας της υγείας.</a:t>
            </a:r>
            <a:endParaRPr/>
          </a:p>
          <a:p>
            <a:pPr indent="0" lvl="0" marL="0" marR="0" rtl="0" algn="just">
              <a:lnSpc>
                <a:spcPct val="120022"/>
              </a:lnSpc>
              <a:spcBef>
                <a:spcPts val="0"/>
              </a:spcBef>
              <a:spcAft>
                <a:spcPts val="0"/>
              </a:spcAft>
              <a:buNone/>
            </a:pPr>
            <a:r>
              <a:rPr lang="en-US" sz="1743">
                <a:solidFill>
                  <a:srgbClr val="000000"/>
                </a:solidFill>
                <a:latin typeface="Arial"/>
                <a:ea typeface="Arial"/>
                <a:cs typeface="Arial"/>
                <a:sym typeface="Arial"/>
              </a:rPr>
              <a:t>Ενσωματώνοντας εργαλεία έγκαιρης προειδοποίησης, δημόσια εκπαίδευση και συμμετοχή της κοινότητας, η Εμίλια-Ρομάνια έγινε ένα ευρωπαϊκό παράδειγμα του πώς η συντονισμένη διαχείριση της υγείας μετά από καταστροφές μπορεί να αποτρέψει δευτερογενείς επιδημίες και να προστατεύσει τους ευάλωτους πληθυσμούς.</a:t>
            </a:r>
            <a:endParaRPr/>
          </a:p>
        </p:txBody>
      </p:sp>
      <p:sp>
        <p:nvSpPr>
          <p:cNvPr id="972" name="Google Shape;972;p30"/>
          <p:cNvSpPr txBox="1"/>
          <p:nvPr/>
        </p:nvSpPr>
        <p:spPr>
          <a:xfrm>
            <a:off x="726938" y="7769990"/>
            <a:ext cx="8704202" cy="8572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2100" u="sng">
                <a:solidFill>
                  <a:srgbClr val="000000"/>
                </a:solidFill>
                <a:latin typeface="Arial"/>
                <a:ea typeface="Arial"/>
                <a:cs typeface="Arial"/>
                <a:sym typeface="Arial"/>
                <a:hlinkClick r:id="rId5">
                  <a:extLst>
                    <a:ext uri="{A12FA001-AC4F-418D-AE19-62706E023703}">
                      <ahyp:hlinkClr val="tx"/>
                    </a:ext>
                  </a:extLst>
                </a:hlinkClick>
              </a:rPr>
              <a:t>Σύνδεσμος προς την ιστορία:</a:t>
            </a:r>
            <a:endParaRPr/>
          </a:p>
          <a:p>
            <a:pPr indent="0" lvl="0" marL="0" marR="0" rtl="0" algn="l">
              <a:lnSpc>
                <a:spcPct val="120000"/>
              </a:lnSpc>
              <a:spcBef>
                <a:spcPts val="0"/>
              </a:spcBef>
              <a:spcAft>
                <a:spcPts val="0"/>
              </a:spcAft>
              <a:buNone/>
            </a:pPr>
            <a:r>
              <a:rPr b="1" lang="en-US" sz="1800" u="sng">
                <a:solidFill>
                  <a:srgbClr val="139AD6"/>
                </a:solidFill>
                <a:latin typeface="Arial"/>
                <a:ea typeface="Arial"/>
                <a:cs typeface="Arial"/>
                <a:sym typeface="Arial"/>
                <a:hlinkClick r:id="rId6">
                  <a:extLst>
                    <a:ext uri="{A12FA001-AC4F-418D-AE19-62706E023703}">
                      <ahyp:hlinkClr val="tx"/>
                    </a:ext>
                  </a:extLst>
                </a:hlinkClick>
              </a:rPr>
              <a:t>https://iris.uniupo.it/retrieve/4f52d25a-00d8-4558-a228-54ceebface98/1-s2.0-S2212420924008513-main.pdf </a:t>
            </a:r>
            <a:endParaRPr/>
          </a:p>
        </p:txBody>
      </p:sp>
      <p:sp>
        <p:nvSpPr>
          <p:cNvPr id="973" name="Google Shape;973;p30"/>
          <p:cNvSpPr txBox="1"/>
          <p:nvPr/>
        </p:nvSpPr>
        <p:spPr>
          <a:xfrm>
            <a:off x="11671784" y="5444585"/>
            <a:ext cx="5961600" cy="530700"/>
          </a:xfrm>
          <a:prstGeom prst="rect">
            <a:avLst/>
          </a:prstGeom>
          <a:noFill/>
          <a:ln>
            <a:noFill/>
          </a:ln>
        </p:spPr>
        <p:txBody>
          <a:bodyPr anchorCtr="0" anchor="t" bIns="0" lIns="0" spcFirstLastPara="1" rIns="0" wrap="square" tIns="0">
            <a:spAutoFit/>
          </a:bodyPr>
          <a:lstStyle/>
          <a:p>
            <a:pPr indent="0" lvl="0" marL="0" marR="0" rtl="0" algn="l">
              <a:lnSpc>
                <a:spcPct val="119974"/>
              </a:lnSpc>
              <a:spcBef>
                <a:spcPts val="0"/>
              </a:spcBef>
              <a:spcAft>
                <a:spcPts val="0"/>
              </a:spcAft>
              <a:buNone/>
            </a:pPr>
            <a:r>
              <a:rPr b="1" lang="en-US" sz="1567">
                <a:solidFill>
                  <a:srgbClr val="000000"/>
                </a:solidFill>
                <a:latin typeface="Calibri"/>
                <a:ea typeface="Calibri"/>
                <a:cs typeface="Calibri"/>
                <a:sym typeface="Calibri"/>
              </a:rPr>
              <a:t>Σχήμα 5: Μια κατεστραμμένη γέφυρα στον ποταμό Ίντιτσε κοντά στην Μπολόνια, https://en.wikipedia.org/wiki/2023_Emilia-Romagna_floods </a:t>
            </a:r>
            <a:endParaRPr/>
          </a:p>
        </p:txBody>
      </p:sp>
      <p:sp>
        <p:nvSpPr>
          <p:cNvPr id="974" name="Google Shape;974;p30"/>
          <p:cNvSpPr/>
          <p:nvPr/>
        </p:nvSpPr>
        <p:spPr>
          <a:xfrm>
            <a:off x="12579206" y="2243875"/>
            <a:ext cx="4146594" cy="2853928"/>
          </a:xfrm>
          <a:custGeom>
            <a:rect b="b" l="l" r="r" t="t"/>
            <a:pathLst>
              <a:path extrusionOk="0" h="2853928" w="4146594">
                <a:moveTo>
                  <a:pt x="0" y="0"/>
                </a:moveTo>
                <a:lnTo>
                  <a:pt x="4146594" y="0"/>
                </a:lnTo>
                <a:lnTo>
                  <a:pt x="4146594" y="2853928"/>
                </a:lnTo>
                <a:lnTo>
                  <a:pt x="0" y="2853928"/>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2" name="Shape 982"/>
        <p:cNvGrpSpPr/>
        <p:nvPr/>
      </p:nvGrpSpPr>
      <p:grpSpPr>
        <a:xfrm>
          <a:off x="0" y="0"/>
          <a:ext cx="0" cy="0"/>
          <a:chOff x="0" y="0"/>
          <a:chExt cx="0" cy="0"/>
        </a:xfrm>
      </p:grpSpPr>
      <p:sp>
        <p:nvSpPr>
          <p:cNvPr descr="Μπλε κείμενο σε μαύρο φόντο  Η περιγραφή δημιουργήθηκε αυτόματα" id="983" name="Google Shape;983;p31"/>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984" name="Google Shape;984;p31"/>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985" name="Google Shape;985;p31"/>
          <p:cNvGrpSpPr/>
          <p:nvPr/>
        </p:nvGrpSpPr>
        <p:grpSpPr>
          <a:xfrm>
            <a:off x="1012806" y="276026"/>
            <a:ext cx="16020275" cy="2038274"/>
            <a:chOff x="-329167" y="-644842"/>
            <a:chExt cx="21360367" cy="2717700"/>
          </a:xfrm>
        </p:grpSpPr>
        <p:sp>
          <p:nvSpPr>
            <p:cNvPr id="986" name="Google Shape;986;p31"/>
            <p:cNvSpPr/>
            <p:nvPr/>
          </p:nvSpPr>
          <p:spPr>
            <a:xfrm>
              <a:off x="0" y="0"/>
              <a:ext cx="21031200" cy="1882724"/>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87" name="Google Shape;987;p31"/>
            <p:cNvSpPr txBox="1"/>
            <p:nvPr/>
          </p:nvSpPr>
          <p:spPr>
            <a:xfrm>
              <a:off x="-329167" y="-644842"/>
              <a:ext cx="21031200" cy="2717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Περισσότερα για εξερεύνηση</a:t>
              </a:r>
              <a:endParaRPr/>
            </a:p>
          </p:txBody>
        </p:sp>
      </p:grpSp>
      <p:sp>
        <p:nvSpPr>
          <p:cNvPr id="988" name="Google Shape;988;p31"/>
          <p:cNvSpPr txBox="1"/>
          <p:nvPr/>
        </p:nvSpPr>
        <p:spPr>
          <a:xfrm>
            <a:off x="1227737" y="2205402"/>
            <a:ext cx="15590400" cy="6127500"/>
          </a:xfrm>
          <a:prstGeom prst="rect">
            <a:avLst/>
          </a:prstGeom>
          <a:noFill/>
          <a:ln>
            <a:noFill/>
          </a:ln>
        </p:spPr>
        <p:txBody>
          <a:bodyPr anchorCtr="0" anchor="t" bIns="0" lIns="0" spcFirstLastPara="1" rIns="0" wrap="square" tIns="0">
            <a:spAutoFit/>
          </a:bodyPr>
          <a:lstStyle/>
          <a:p>
            <a:pPr indent="-298703" lvl="1" marL="597407" marR="0" rtl="0" algn="just">
              <a:lnSpc>
                <a:spcPct val="86418"/>
              </a:lnSpc>
              <a:spcBef>
                <a:spcPts val="0"/>
              </a:spcBef>
              <a:spcAft>
                <a:spcPts val="0"/>
              </a:spcAft>
              <a:buClr>
                <a:srgbClr val="000000"/>
              </a:buClr>
              <a:buSzPts val="2879"/>
              <a:buFont typeface="Arial"/>
              <a:buChar char="•"/>
            </a:pPr>
            <a:r>
              <a:rPr b="1" i="0" lang="en-US" sz="2879" u="none" cap="none" strike="noStrike">
                <a:solidFill>
                  <a:srgbClr val="000000"/>
                </a:solidFill>
                <a:latin typeface="Calibri"/>
                <a:ea typeface="Calibri"/>
                <a:cs typeface="Calibri"/>
                <a:sym typeface="Calibri"/>
              </a:rPr>
              <a:t>Βίντεο – Ο απροσδόκητος κίνδυνος για την υγεία από τις πλημμύρες</a:t>
            </a:r>
            <a:endParaRPr/>
          </a:p>
          <a:p>
            <a:pPr indent="0" lvl="1" marL="755904" marR="0" rtl="0" algn="just">
              <a:lnSpc>
                <a:spcPct val="86418"/>
              </a:lnSpc>
              <a:spcBef>
                <a:spcPts val="0"/>
              </a:spcBef>
              <a:spcAft>
                <a:spcPts val="0"/>
              </a:spcAft>
              <a:buNone/>
            </a:pPr>
            <a:r>
              <a:rPr b="0" i="0" lang="en-US" sz="2879" u="none" cap="none" strike="noStrike">
                <a:solidFill>
                  <a:srgbClr val="000000"/>
                </a:solidFill>
                <a:latin typeface="Calibri"/>
                <a:ea typeface="Calibri"/>
                <a:cs typeface="Calibri"/>
                <a:sym typeface="Calibri"/>
              </a:rPr>
              <a:t>Ένα σύντομο επεξηγηματικό βίντεο από τον EEA / Climate-ADAPT που δείχνει πώς οι πλημμύρες επηρεάζουν την ανθρώπινη υγεία, συμπεριλαμβανομένων των ασθενειών που μεταδίδονται μέσω του νερού και των δευτερογενών επιπτώσεων.</a:t>
            </a:r>
            <a:endParaRPr/>
          </a:p>
          <a:p>
            <a:pPr indent="-298703" lvl="1" marL="597407" marR="0" rtl="0" algn="just">
              <a:lnSpc>
                <a:spcPct val="86418"/>
              </a:lnSpc>
              <a:spcBef>
                <a:spcPts val="0"/>
              </a:spcBef>
              <a:spcAft>
                <a:spcPts val="0"/>
              </a:spcAft>
              <a:buNone/>
            </a:pPr>
            <a:r>
              <a:rPr b="1" i="0" lang="en-US" sz="2879" u="sng" cap="none" strike="noStrike">
                <a:solidFill>
                  <a:srgbClr val="139AD6"/>
                </a:solidFill>
                <a:latin typeface="Calibri"/>
                <a:ea typeface="Calibri"/>
                <a:cs typeface="Calibri"/>
                <a:sym typeface="Calibri"/>
                <a:hlinkClick r:id="rId5">
                  <a:extLst>
                    <a:ext uri="{A12FA001-AC4F-418D-AE19-62706E023703}">
                      <ahyp:hlinkClr val="tx"/>
                    </a:ext>
                  </a:extLst>
                </a:hlinkClick>
              </a:rPr>
              <a:t>https://climate-adapt.eea.europa.eu/en/metadata/videos/the-unexpected-health-risk-of-flooding-explainer-videa</a:t>
            </a:r>
            <a:endParaRPr/>
          </a:p>
          <a:p>
            <a:pPr indent="-298703" lvl="1" marL="597407" marR="0" rtl="0" algn="just">
              <a:lnSpc>
                <a:spcPct val="86418"/>
              </a:lnSpc>
              <a:spcBef>
                <a:spcPts val="0"/>
              </a:spcBef>
              <a:spcAft>
                <a:spcPts val="0"/>
              </a:spcAft>
              <a:buClr>
                <a:srgbClr val="000000"/>
              </a:buClr>
              <a:buSzPts val="2879"/>
              <a:buFont typeface="Arial"/>
              <a:buChar char="•"/>
            </a:pPr>
            <a:r>
              <a:rPr b="1" i="0" lang="en-US" sz="2879" u="sng" cap="none" strike="noStrike">
                <a:solidFill>
                  <a:srgbClr val="000000"/>
                </a:solidFill>
                <a:latin typeface="Calibri"/>
                <a:ea typeface="Calibri"/>
                <a:cs typeface="Calibri"/>
                <a:sym typeface="Calibri"/>
                <a:hlinkClick r:id="rId6">
                  <a:extLst>
                    <a:ext uri="{A12FA001-AC4F-418D-AE19-62706E023703}">
                      <ahyp:hlinkClr val="tx"/>
                    </a:ext>
                  </a:extLst>
                </a:hlinkClick>
              </a:rPr>
              <a:t>Έκθεση – ECDC: Ασθένειες που μεταδίδονται από κουνούπια: Αυξανόμενος κίνδυνος στην Ευρώπη</a:t>
            </a:r>
            <a:endParaRPr/>
          </a:p>
          <a:p>
            <a:pPr indent="0" lvl="1" marL="755904" marR="0" rtl="0" algn="just">
              <a:lnSpc>
                <a:spcPct val="86418"/>
              </a:lnSpc>
              <a:spcBef>
                <a:spcPts val="0"/>
              </a:spcBef>
              <a:spcAft>
                <a:spcPts val="0"/>
              </a:spcAft>
              <a:buNone/>
            </a:pPr>
            <a:r>
              <a:rPr b="0" i="0" lang="en-US" sz="2879" u="sng" cap="none" strike="noStrike">
                <a:solidFill>
                  <a:srgbClr val="000000"/>
                </a:solidFill>
                <a:latin typeface="Calibri"/>
                <a:ea typeface="Calibri"/>
                <a:cs typeface="Calibri"/>
                <a:sym typeface="Calibri"/>
                <a:hlinkClick r:id="rId7">
                  <a:extLst>
                    <a:ext uri="{A12FA001-AC4F-418D-AE19-62706E023703}">
                      <ahyp:hlinkClr val="tx"/>
                    </a:ext>
                  </a:extLst>
                </a:hlinkClick>
              </a:rPr>
              <a:t>Μια ολοκληρωμένη έκθεση από το Ευρωπαϊκό Κέντρο Πρόληψης και Ελέγχου Νοσημάτων (ECDC) που</a:t>
            </a:r>
            <a:r>
              <a:rPr lang="en-US" sz="2879" u="sng">
                <a:latin typeface="Calibri"/>
                <a:ea typeface="Calibri"/>
                <a:cs typeface="Calibri"/>
                <a:sym typeface="Calibri"/>
                <a:hlinkClick r:id="rId8"/>
              </a:rPr>
              <a:t> </a:t>
            </a:r>
            <a:r>
              <a:rPr b="0" i="0" lang="en-US" sz="2879" u="sng" cap="none" strike="noStrike">
                <a:solidFill>
                  <a:srgbClr val="000000"/>
                </a:solidFill>
                <a:latin typeface="Calibri"/>
                <a:ea typeface="Calibri"/>
                <a:cs typeface="Calibri"/>
                <a:sym typeface="Calibri"/>
                <a:hlinkClick r:id="rId9">
                  <a:extLst>
                    <a:ext uri="{A12FA001-AC4F-418D-AE19-62706E023703}">
                      <ahyp:hlinkClr val="tx"/>
                    </a:ext>
                  </a:extLst>
                </a:hlinkClick>
              </a:rPr>
              <a:t>συζητά την επιτήρηση, τους κινδύνους και τις αναδυόμενες τάσεις των ασθενειών που μεταδίδονται από κουνούπια στην Ευρώπη.</a:t>
            </a:r>
            <a:endParaRPr/>
          </a:p>
          <a:p>
            <a:pPr indent="-298703" lvl="1" marL="597407" marR="0" rtl="0" algn="just">
              <a:lnSpc>
                <a:spcPct val="86418"/>
              </a:lnSpc>
              <a:spcBef>
                <a:spcPts val="0"/>
              </a:spcBef>
              <a:spcAft>
                <a:spcPts val="0"/>
              </a:spcAft>
              <a:buNone/>
            </a:pPr>
            <a:r>
              <a:rPr b="1" i="0" lang="en-US" sz="2879" u="sng" cap="none" strike="noStrike">
                <a:solidFill>
                  <a:srgbClr val="139AD6"/>
                </a:solidFill>
                <a:latin typeface="Calibri"/>
                <a:ea typeface="Calibri"/>
                <a:cs typeface="Calibri"/>
                <a:sym typeface="Calibri"/>
                <a:hlinkClick r:id="rId10">
                  <a:extLst>
                    <a:ext uri="{A12FA001-AC4F-418D-AE19-62706E023703}">
                      <ahyp:hlinkClr val="tx"/>
                    </a:ext>
                  </a:extLst>
                </a:hlinkClick>
              </a:rPr>
              <a:t>https://www.ecdc.europa.eu/assets/mosquito-borne-diseases-2024/index.html</a:t>
            </a:r>
            <a:endParaRPr/>
          </a:p>
          <a:p>
            <a:pPr indent="-298703" lvl="1" marL="597407" marR="0" rtl="0" algn="just">
              <a:lnSpc>
                <a:spcPct val="86418"/>
              </a:lnSpc>
              <a:spcBef>
                <a:spcPts val="0"/>
              </a:spcBef>
              <a:spcAft>
                <a:spcPts val="0"/>
              </a:spcAft>
              <a:buClr>
                <a:srgbClr val="000000"/>
              </a:buClr>
              <a:buSzPts val="2879"/>
              <a:buFont typeface="Arial"/>
              <a:buChar char="•"/>
            </a:pPr>
            <a:r>
              <a:rPr b="1" i="0" lang="en-US" sz="2879" u="sng" cap="none" strike="noStrike">
                <a:solidFill>
                  <a:srgbClr val="000000"/>
                </a:solidFill>
                <a:latin typeface="Calibri"/>
                <a:ea typeface="Calibri"/>
                <a:cs typeface="Calibri"/>
                <a:sym typeface="Calibri"/>
                <a:hlinkClick r:id="rId11">
                  <a:extLst>
                    <a:ext uri="{A12FA001-AC4F-418D-AE19-62706E023703}">
                      <ahyp:hlinkClr val="tx"/>
                    </a:ext>
                  </a:extLst>
                </a:hlinkClick>
              </a:rPr>
              <a:t>Διαδραστικό Εργαλείο – Ευρωπαϊκό Σύστημα Ευαισθητοποίησης για τις Πλημμύρες (EFAS)</a:t>
            </a:r>
            <a:endParaRPr/>
          </a:p>
          <a:p>
            <a:pPr indent="0" lvl="1" marL="755904" marR="0" rtl="0" algn="just">
              <a:lnSpc>
                <a:spcPct val="86418"/>
              </a:lnSpc>
              <a:spcBef>
                <a:spcPts val="0"/>
              </a:spcBef>
              <a:spcAft>
                <a:spcPts val="0"/>
              </a:spcAft>
              <a:buNone/>
            </a:pPr>
            <a:r>
              <a:rPr b="0" i="0" lang="en-US" sz="2879" u="sng" cap="none" strike="noStrike">
                <a:solidFill>
                  <a:srgbClr val="000000"/>
                </a:solidFill>
                <a:latin typeface="Calibri"/>
                <a:ea typeface="Calibri"/>
                <a:cs typeface="Calibri"/>
                <a:sym typeface="Calibri"/>
                <a:hlinkClick r:id="rId12">
                  <a:extLst>
                    <a:ext uri="{A12FA001-AC4F-418D-AE19-62706E023703}">
                      <ahyp:hlinkClr val="tx"/>
                    </a:ext>
                  </a:extLst>
                </a:hlinkClick>
              </a:rPr>
              <a:t>Πλατφόρμα σε πραγματικό χρόνο που παρέχει πρόγνωση πλημμυρών, δελτία συναγερμού και χαρτογράφηση κινδύνων σε όλη την Ευρώπη.</a:t>
            </a:r>
            <a:endParaRPr/>
          </a:p>
          <a:p>
            <a:pPr indent="-298703" lvl="1" marL="597407" marR="0" rtl="0" algn="just">
              <a:lnSpc>
                <a:spcPct val="86418"/>
              </a:lnSpc>
              <a:spcBef>
                <a:spcPts val="0"/>
              </a:spcBef>
              <a:spcAft>
                <a:spcPts val="0"/>
              </a:spcAft>
              <a:buNone/>
            </a:pPr>
            <a:r>
              <a:rPr b="1" i="0" lang="en-US" sz="2879" u="sng" cap="none" strike="noStrike">
                <a:solidFill>
                  <a:srgbClr val="139AD6"/>
                </a:solidFill>
                <a:latin typeface="Calibri"/>
                <a:ea typeface="Calibri"/>
                <a:cs typeface="Calibri"/>
                <a:sym typeface="Calibri"/>
                <a:hlinkClick r:id="rId13">
                  <a:extLst>
                    <a:ext uri="{A12FA001-AC4F-418D-AE19-62706E023703}">
                      <ahyp:hlinkClr val="tx"/>
                    </a:ext>
                  </a:extLst>
                </a:hlinkClick>
              </a:rPr>
              <a:t>https://www.efas.eu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6" name="Shape 996"/>
        <p:cNvGrpSpPr/>
        <p:nvPr/>
      </p:nvGrpSpPr>
      <p:grpSpPr>
        <a:xfrm>
          <a:off x="0" y="0"/>
          <a:ext cx="0" cy="0"/>
          <a:chOff x="0" y="0"/>
          <a:chExt cx="0" cy="0"/>
        </a:xfrm>
      </p:grpSpPr>
      <p:sp>
        <p:nvSpPr>
          <p:cNvPr descr="Μπλε κείμενο σε μαύρο φόντο  Η περιγραφή δημιουργήθηκε αυτόματα" id="997" name="Google Shape;997;p32"/>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998" name="Google Shape;998;p32"/>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999" name="Google Shape;999;p32"/>
          <p:cNvGrpSpPr/>
          <p:nvPr/>
        </p:nvGrpSpPr>
        <p:grpSpPr>
          <a:xfrm>
            <a:off x="1084564" y="292250"/>
            <a:ext cx="16444296" cy="2285716"/>
            <a:chOff x="0" y="-66675"/>
            <a:chExt cx="21925727" cy="3047622"/>
          </a:xfrm>
        </p:grpSpPr>
        <p:sp>
          <p:nvSpPr>
            <p:cNvPr id="1000" name="Google Shape;1000;p32"/>
            <p:cNvSpPr/>
            <p:nvPr/>
          </p:nvSpPr>
          <p:spPr>
            <a:xfrm>
              <a:off x="0" y="0"/>
              <a:ext cx="21925727" cy="2980947"/>
            </a:xfrm>
            <a:custGeom>
              <a:rect b="b" l="l" r="r" t="t"/>
              <a:pathLst>
                <a:path extrusionOk="0" h="2980947" w="21925727">
                  <a:moveTo>
                    <a:pt x="0" y="0"/>
                  </a:moveTo>
                  <a:lnTo>
                    <a:pt x="21925727" y="0"/>
                  </a:lnTo>
                  <a:lnTo>
                    <a:pt x="21925727" y="2980947"/>
                  </a:lnTo>
                  <a:lnTo>
                    <a:pt x="0" y="29809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01" name="Google Shape;1001;p32"/>
            <p:cNvSpPr txBox="1"/>
            <p:nvPr/>
          </p:nvSpPr>
          <p:spPr>
            <a:xfrm>
              <a:off x="0" y="-66675"/>
              <a:ext cx="21925726"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Πηγές που χρησιμοποιήθηκαν για τη δημιουργία αυτής της εκπαιδευτικής ενότητας</a:t>
              </a:r>
              <a:endParaRPr/>
            </a:p>
          </p:txBody>
        </p:sp>
      </p:grpSp>
      <p:sp>
        <p:nvSpPr>
          <p:cNvPr id="1002" name="Google Shape;1002;p32"/>
          <p:cNvSpPr txBox="1"/>
          <p:nvPr/>
        </p:nvSpPr>
        <p:spPr>
          <a:xfrm>
            <a:off x="1219200" y="2933700"/>
            <a:ext cx="15590549" cy="4903851"/>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lang="en-US" sz="2400">
                <a:solidFill>
                  <a:srgbClr val="000000"/>
                </a:solidFill>
                <a:latin typeface="Calibri"/>
                <a:ea typeface="Calibri"/>
                <a:cs typeface="Calibri"/>
                <a:sym typeface="Calibri"/>
              </a:rPr>
              <a:t>ESCO. (2024). Ευρωπαϊκές Δεξιότητες, Ικανότητες, Προσόντα και Επαγγέλματα – </a:t>
            </a:r>
            <a:r>
              <a:rPr lang="en-US" sz="2400">
                <a:solidFill>
                  <a:srgbClr val="000000"/>
                </a:solidFill>
                <a:latin typeface="Calibri"/>
                <a:ea typeface="Calibri"/>
                <a:cs typeface="Calibri"/>
                <a:sym typeface="Calibri"/>
              </a:rPr>
              <a:t>Εγκάρσιες Δεξιότητες (T1.2 Ομαδική Εργασία· T2.1 Επίλυση Προβλημάτων). Ευρωπαϊκή Επιτροπή. https://esco.ec.europa.eu/en/classification/skills</a:t>
            </a:r>
            <a:endParaRPr/>
          </a:p>
          <a:p>
            <a:pPr indent="0" lvl="0" marL="0" marR="0" rtl="0" algn="l">
              <a:lnSpc>
                <a:spcPct val="108000"/>
              </a:lnSpc>
              <a:spcBef>
                <a:spcPts val="0"/>
              </a:spcBef>
              <a:spcAft>
                <a:spcPts val="0"/>
              </a:spcAft>
              <a:buNone/>
            </a:pPr>
            <a:r>
              <a:rPr b="1" lang="en-US" sz="2400">
                <a:solidFill>
                  <a:srgbClr val="000000"/>
                </a:solidFill>
                <a:latin typeface="Calibri"/>
                <a:ea typeface="Calibri"/>
                <a:cs typeface="Calibri"/>
                <a:sym typeface="Calibri"/>
              </a:rPr>
              <a:t>Ευρωπαϊκό Κέντρο Πρόληψης και Ελέγχου Νοσημάτων (ECDC). (2024). </a:t>
            </a:r>
            <a:r>
              <a:rPr lang="en-US" sz="2400">
                <a:solidFill>
                  <a:srgbClr val="000000"/>
                </a:solidFill>
                <a:latin typeface="Calibri"/>
                <a:ea typeface="Calibri"/>
                <a:cs typeface="Calibri"/>
                <a:sym typeface="Calibri"/>
              </a:rPr>
              <a:t>Ασθένειες που μεταδίδονται από κουνούπια: Ένας αυξανόμενος κίνδυνος στην Ευρώπη. Ευρωπαϊκή Ένωση. https://www.ecdc.europa.eu/assets/mosquito-borne-diseases-2024/index.html </a:t>
            </a:r>
            <a:endParaRPr/>
          </a:p>
          <a:p>
            <a:pPr indent="0" lvl="0" marL="0" marR="0" rtl="0" algn="l">
              <a:lnSpc>
                <a:spcPct val="108000"/>
              </a:lnSpc>
              <a:spcBef>
                <a:spcPts val="0"/>
              </a:spcBef>
              <a:spcAft>
                <a:spcPts val="0"/>
              </a:spcAft>
              <a:buNone/>
            </a:pPr>
            <a:r>
              <a:rPr b="1" lang="en-US" sz="2400">
                <a:solidFill>
                  <a:srgbClr val="000000"/>
                </a:solidFill>
                <a:latin typeface="Calibri"/>
                <a:ea typeface="Calibri"/>
                <a:cs typeface="Calibri"/>
                <a:sym typeface="Calibri"/>
              </a:rPr>
              <a:t>Ευρωπαϊκός Οργανισμός Περιβάλλοντος (EEA). (2023).</a:t>
            </a:r>
            <a:r>
              <a:rPr lang="en-US" sz="2400">
                <a:solidFill>
                  <a:srgbClr val="000000"/>
                </a:solidFill>
                <a:latin typeface="Calibri"/>
                <a:ea typeface="Calibri"/>
                <a:cs typeface="Calibri"/>
                <a:sym typeface="Calibri"/>
              </a:rPr>
              <a:t> Ο απροσδόκητος κίνδυνος για την υγεία από τις πλημμύρες [Βίντεο]. Climate-ADAPT. https://climate-adapt.eea.europa.eu/en/metadata/videos/the-unexpected-health-risk-of-flooding-explainer-videa </a:t>
            </a:r>
            <a:endParaRPr/>
          </a:p>
          <a:p>
            <a:pPr indent="0" lvl="0" marL="0" marR="0" rtl="0" algn="l">
              <a:lnSpc>
                <a:spcPct val="108000"/>
              </a:lnSpc>
              <a:spcBef>
                <a:spcPts val="0"/>
              </a:spcBef>
              <a:spcAft>
                <a:spcPts val="0"/>
              </a:spcAft>
              <a:buNone/>
            </a:pPr>
            <a:r>
              <a:rPr b="1" lang="en-US" sz="2400">
                <a:solidFill>
                  <a:srgbClr val="000000"/>
                </a:solidFill>
                <a:latin typeface="Calibri"/>
                <a:ea typeface="Calibri"/>
                <a:cs typeface="Calibri"/>
                <a:sym typeface="Calibri"/>
              </a:rPr>
              <a:t>Ευρωπαϊκό Σύστημα Ευαισθητοποίησης για τις Πλημμύρες (EFAS). (2024).</a:t>
            </a:r>
            <a:r>
              <a:rPr lang="en-US" sz="2400">
                <a:solidFill>
                  <a:srgbClr val="000000"/>
                </a:solidFill>
                <a:latin typeface="Calibri"/>
                <a:ea typeface="Calibri"/>
                <a:cs typeface="Calibri"/>
                <a:sym typeface="Calibri"/>
              </a:rPr>
              <a:t> Πλατφόρμα Ευρωπαϊκού Συστήματος Ευαισθητοποίησης για τις Πλημμύρες (EFAS). Υπηρεσία Διαχείρισης Εκτάκτων Αναγκών Copernicus. https://www.efas.eu</a:t>
            </a:r>
            <a:endParaRPr/>
          </a:p>
          <a:p>
            <a:pPr indent="0" lvl="0" marL="0" marR="0" rtl="0" algn="l">
              <a:lnSpc>
                <a:spcPct val="108000"/>
              </a:lnSpc>
              <a:spcBef>
                <a:spcPts val="0"/>
              </a:spcBef>
              <a:spcAft>
                <a:spcPts val="0"/>
              </a:spcAft>
              <a:buNone/>
            </a:pPr>
            <a:r>
              <a:rPr b="1" lang="en-US" sz="2400">
                <a:solidFill>
                  <a:srgbClr val="000000"/>
                </a:solidFill>
                <a:latin typeface="Calibri"/>
                <a:ea typeface="Calibri"/>
                <a:cs typeface="Calibri"/>
                <a:sym typeface="Calibri"/>
              </a:rPr>
              <a:t>Περιφέρεια Εμίλια-Ρομάνια. (2023). </a:t>
            </a:r>
            <a:r>
              <a:rPr lang="en-US" sz="2400">
                <a:solidFill>
                  <a:srgbClr val="000000"/>
                </a:solidFill>
                <a:latin typeface="Calibri"/>
                <a:ea typeface="Calibri"/>
                <a:cs typeface="Calibri"/>
                <a:sym typeface="Calibri"/>
              </a:rPr>
              <a:t>Πρωτοβουλία αντιμετώπισης πλημμυρών και ετοιμότητας για την υγεία μετά από πλημμύρες. Περιφερειακή Αρχή Υγείας της Εμίλια-Ρομάνια. https://www.regione.emilia-romagna.it/flood-response-2023-health-preparedness </a:t>
            </a:r>
            <a:endParaRPr/>
          </a:p>
          <a:p>
            <a:pPr indent="0" lvl="0" marL="0" marR="0" rtl="0" algn="l">
              <a:lnSpc>
                <a:spcPct val="108000"/>
              </a:lnSpc>
              <a:spcBef>
                <a:spcPts val="0"/>
              </a:spcBef>
              <a:spcAft>
                <a:spcPts val="0"/>
              </a:spcAft>
              <a:buNone/>
            </a:pPr>
            <a:r>
              <a:rPr b="1" lang="en-US" sz="2400">
                <a:solidFill>
                  <a:srgbClr val="000000"/>
                </a:solidFill>
                <a:latin typeface="Calibri"/>
                <a:ea typeface="Calibri"/>
                <a:cs typeface="Calibri"/>
                <a:sym typeface="Calibri"/>
              </a:rPr>
              <a:t>Παγκόσμιος Οργανισμός Υγείας (ΠΟΥ). (2023). </a:t>
            </a:r>
            <a:r>
              <a:rPr lang="en-US" sz="2400">
                <a:solidFill>
                  <a:srgbClr val="000000"/>
                </a:solidFill>
                <a:latin typeface="Calibri"/>
                <a:ea typeface="Calibri"/>
                <a:cs typeface="Calibri"/>
                <a:sym typeface="Calibri"/>
              </a:rPr>
              <a:t>Κατευθυντήριες γραμμές για τον έλεγχο των φορέων μετά από πλημμύρες και την πρόληψη ασθενειών. Περιφερειακό Γραφείο για την Ευρώπη. https://www.who.int/europe/publications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0" name="Shape 1010"/>
        <p:cNvGrpSpPr/>
        <p:nvPr/>
      </p:nvGrpSpPr>
      <p:grpSpPr>
        <a:xfrm>
          <a:off x="0" y="0"/>
          <a:ext cx="0" cy="0"/>
          <a:chOff x="0" y="0"/>
          <a:chExt cx="0" cy="0"/>
        </a:xfrm>
      </p:grpSpPr>
      <p:sp>
        <p:nvSpPr>
          <p:cNvPr descr="Μπλε κείμενο σε μαύρο φόντο  Η περιγραφή δημιουργήθηκε αυτόματα" id="1011" name="Google Shape;1011;p33"/>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012" name="Google Shape;1012;p33"/>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013" name="Google Shape;1013;p33"/>
          <p:cNvGrpSpPr/>
          <p:nvPr/>
        </p:nvGrpSpPr>
        <p:grpSpPr>
          <a:xfrm>
            <a:off x="1259681" y="709651"/>
            <a:ext cx="15773400" cy="2052621"/>
            <a:chOff x="0" y="-66675"/>
            <a:chExt cx="21031200" cy="2736827"/>
          </a:xfrm>
        </p:grpSpPr>
        <p:sp>
          <p:nvSpPr>
            <p:cNvPr id="1014" name="Google Shape;1014;p33"/>
            <p:cNvSpPr/>
            <p:nvPr/>
          </p:nvSpPr>
          <p:spPr>
            <a:xfrm>
              <a:off x="0" y="0"/>
              <a:ext cx="21031200" cy="2670152"/>
            </a:xfrm>
            <a:custGeom>
              <a:rect b="b" l="l" r="r" t="t"/>
              <a:pathLst>
                <a:path extrusionOk="0" h="2670152" w="21031200">
                  <a:moveTo>
                    <a:pt x="0" y="0"/>
                  </a:moveTo>
                  <a:lnTo>
                    <a:pt x="21031200" y="0"/>
                  </a:lnTo>
                  <a:lnTo>
                    <a:pt x="21031200" y="2670152"/>
                  </a:lnTo>
                  <a:lnTo>
                    <a:pt x="0" y="2670152"/>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15" name="Google Shape;1015;p33"/>
            <p:cNvSpPr txBox="1"/>
            <p:nvPr/>
          </p:nvSpPr>
          <p:spPr>
            <a:xfrm>
              <a:off x="0" y="-66675"/>
              <a:ext cx="21031200" cy="2736826"/>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lang="en-US" sz="5940">
                  <a:solidFill>
                    <a:srgbClr val="FF0000"/>
                  </a:solidFill>
                  <a:latin typeface="Calibri"/>
                  <a:ea typeface="Calibri"/>
                  <a:cs typeface="Calibri"/>
                  <a:sym typeface="Calibri"/>
                </a:rPr>
                <a:t>Πηγές που χρησιμοποιήθηκαν για τη δημιουργία αυτής της εκπαιδευτικής ενότητας-Πηγές εικόνας</a:t>
              </a:r>
              <a:endParaRPr/>
            </a:p>
          </p:txBody>
        </p:sp>
      </p:grpSp>
      <p:sp>
        <p:nvSpPr>
          <p:cNvPr id="1016" name="Google Shape;1016;p33"/>
          <p:cNvSpPr txBox="1"/>
          <p:nvPr/>
        </p:nvSpPr>
        <p:spPr>
          <a:xfrm>
            <a:off x="1287390" y="3238500"/>
            <a:ext cx="15590549" cy="3350895"/>
          </a:xfrm>
          <a:prstGeom prst="rect">
            <a:avLst/>
          </a:prstGeom>
          <a:noFill/>
          <a:ln>
            <a:noFill/>
          </a:ln>
        </p:spPr>
        <p:txBody>
          <a:bodyPr anchorCtr="0" anchor="t" bIns="0" lIns="0" spcFirstLastPara="1" rIns="0" wrap="square" tIns="0">
            <a:spAutoFit/>
          </a:bodyPr>
          <a:lstStyle/>
          <a:p>
            <a:pPr indent="-309562" lvl="1" marL="619125" marR="0" rtl="0" algn="l">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Σχήμα 1. </a:t>
            </a:r>
            <a:r>
              <a:rPr b="0" i="0" lang="en-US" sz="3000" u="none" cap="none" strike="noStrike">
                <a:solidFill>
                  <a:srgbClr val="000000"/>
                </a:solidFill>
                <a:latin typeface="Calibri"/>
                <a:ea typeface="Calibri"/>
                <a:cs typeface="Calibri"/>
                <a:sym typeface="Calibri"/>
              </a:rPr>
              <a:t>Πλημμύρα από Canva (Ελεύθερο Στοιχείο). </a:t>
            </a:r>
            <a:r>
              <a:rPr b="1" i="0" lang="en-US" sz="3000" u="none" cap="none" strike="noStrike">
                <a:solidFill>
                  <a:srgbClr val="000000"/>
                </a:solidFill>
                <a:latin typeface="Calibri"/>
                <a:ea typeface="Calibri"/>
                <a:cs typeface="Calibri"/>
                <a:sym typeface="Calibri"/>
              </a:rPr>
              <a:t>https://www.canva.com/</a:t>
            </a:r>
            <a:endParaRPr/>
          </a:p>
          <a:p>
            <a:pPr indent="-309562" lvl="1" marL="619125" marR="0" rtl="0" algn="l">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Σχήμα 2. </a:t>
            </a:r>
            <a:r>
              <a:rPr b="0" i="0" lang="en-US" sz="3000" u="none" cap="none" strike="noStrike">
                <a:solidFill>
                  <a:srgbClr val="000000"/>
                </a:solidFill>
                <a:latin typeface="Calibri"/>
                <a:ea typeface="Calibri"/>
                <a:cs typeface="Calibri"/>
                <a:sym typeface="Calibri"/>
              </a:rPr>
              <a:t>Έντονη βροχή από την Canva (Free Element).</a:t>
            </a:r>
            <a:r>
              <a:rPr b="1" i="0" lang="en-US" sz="3000" u="none" cap="none" strike="noStrike">
                <a:solidFill>
                  <a:srgbClr val="000000"/>
                </a:solidFill>
                <a:latin typeface="Calibri"/>
                <a:ea typeface="Calibri"/>
                <a:cs typeface="Calibri"/>
                <a:sym typeface="Calibri"/>
              </a:rPr>
              <a:t> https://www.canva.com/</a:t>
            </a:r>
            <a:endParaRPr/>
          </a:p>
          <a:p>
            <a:pPr indent="-309562" lvl="1" marL="619125" marR="0" rtl="0" algn="l">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Σχήμα 3. </a:t>
            </a:r>
            <a:r>
              <a:rPr b="0" i="0" lang="en-US" sz="3000" u="none" cap="none" strike="noStrike">
                <a:solidFill>
                  <a:srgbClr val="000000"/>
                </a:solidFill>
                <a:latin typeface="Calibri"/>
                <a:ea typeface="Calibri"/>
                <a:cs typeface="Calibri"/>
                <a:sym typeface="Calibri"/>
              </a:rPr>
              <a:t>Ποταμός κατά τη διάρκεια πλημμύρας από το Canva </a:t>
            </a:r>
            <a:r>
              <a:rPr b="1" i="0" lang="en-US" sz="3000" u="none" cap="none" strike="noStrike">
                <a:solidFill>
                  <a:srgbClr val="000000"/>
                </a:solidFill>
                <a:latin typeface="Calibri"/>
                <a:ea typeface="Calibri"/>
                <a:cs typeface="Calibri"/>
                <a:sym typeface="Calibri"/>
              </a:rPr>
              <a:t>(Free Element). https://www.canva.com/</a:t>
            </a:r>
            <a:endParaRPr/>
          </a:p>
          <a:p>
            <a:pPr indent="-309562" lvl="1" marL="619125" marR="0" rtl="0" algn="l">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Σχήμα 4. </a:t>
            </a:r>
            <a:r>
              <a:rPr b="0" i="0" lang="en-US" sz="3000" u="none" cap="none" strike="noStrike">
                <a:solidFill>
                  <a:srgbClr val="000000"/>
                </a:solidFill>
                <a:latin typeface="Calibri"/>
                <a:ea typeface="Calibri"/>
                <a:cs typeface="Calibri"/>
                <a:sym typeface="Calibri"/>
              </a:rPr>
              <a:t>Φράγμα από Canva</a:t>
            </a:r>
            <a:r>
              <a:rPr b="1" i="0" lang="en-US" sz="3000" u="none" cap="none" strike="noStrike">
                <a:solidFill>
                  <a:srgbClr val="000000"/>
                </a:solidFill>
                <a:latin typeface="Calibri"/>
                <a:ea typeface="Calibri"/>
                <a:cs typeface="Calibri"/>
                <a:sym typeface="Calibri"/>
              </a:rPr>
              <a:t> (Ελεύθερο Στοιχείο). https://www.canva.com/</a:t>
            </a:r>
            <a:endParaRPr/>
          </a:p>
          <a:p>
            <a:pPr indent="-309562" lvl="1" marL="619125" marR="0" rtl="0" algn="l">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Σχήμα 5. </a:t>
            </a:r>
            <a:r>
              <a:rPr b="0" i="0" lang="en-US" sz="3000" u="none" cap="none" strike="noStrike">
                <a:solidFill>
                  <a:srgbClr val="000000"/>
                </a:solidFill>
                <a:latin typeface="Calibri"/>
                <a:ea typeface="Calibri"/>
                <a:cs typeface="Calibri"/>
                <a:sym typeface="Calibri"/>
              </a:rPr>
              <a:t>Μια κατέρρευσε γέφυρα στον ποταμό Ίντιτσε κοντά στην Μπολόνια. </a:t>
            </a:r>
            <a:r>
              <a:rPr b="1" i="0" lang="en-US" sz="3000" u="none" cap="none" strike="noStrike">
                <a:solidFill>
                  <a:srgbClr val="000000"/>
                </a:solidFill>
                <a:latin typeface="Calibri"/>
                <a:ea typeface="Calibri"/>
                <a:cs typeface="Calibri"/>
                <a:sym typeface="Calibri"/>
              </a:rPr>
              <a:t>(2023). </a:t>
            </a:r>
            <a:r>
              <a:rPr b="0" i="0" lang="en-US" sz="3000" u="none" cap="none" strike="noStrike">
                <a:solidFill>
                  <a:srgbClr val="000000"/>
                </a:solidFill>
                <a:latin typeface="Calibri"/>
                <a:ea typeface="Calibri"/>
                <a:cs typeface="Calibri"/>
                <a:sym typeface="Calibri"/>
              </a:rPr>
              <a:t>Πλημμύρες στην Εμίλια-Ρομάνια το 2023. </a:t>
            </a:r>
            <a:r>
              <a:rPr b="1" i="0" lang="en-US" sz="3000" u="none" cap="none" strike="noStrike">
                <a:solidFill>
                  <a:srgbClr val="000000"/>
                </a:solidFill>
                <a:latin typeface="Calibri"/>
                <a:ea typeface="Calibri"/>
                <a:cs typeface="Calibri"/>
                <a:sym typeface="Calibri"/>
              </a:rPr>
              <a:t>Wikipedia. https://en.wikipedia.org/wiki/2023_Emilia-Romagna_floods</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4" name="Shape 1024"/>
        <p:cNvGrpSpPr/>
        <p:nvPr/>
      </p:nvGrpSpPr>
      <p:grpSpPr>
        <a:xfrm>
          <a:off x="0" y="0"/>
          <a:ext cx="0" cy="0"/>
          <a:chOff x="0" y="0"/>
          <a:chExt cx="0" cy="0"/>
        </a:xfrm>
      </p:grpSpPr>
      <p:grpSp>
        <p:nvGrpSpPr>
          <p:cNvPr id="1025" name="Google Shape;1025;p34"/>
          <p:cNvGrpSpPr/>
          <p:nvPr/>
        </p:nvGrpSpPr>
        <p:grpSpPr>
          <a:xfrm>
            <a:off x="1143000" y="619909"/>
            <a:ext cx="14500167" cy="1522125"/>
            <a:chOff x="0" y="-66675"/>
            <a:chExt cx="19333556" cy="2029500"/>
          </a:xfrm>
        </p:grpSpPr>
        <p:sp>
          <p:nvSpPr>
            <p:cNvPr id="1026" name="Google Shape;1026;p34"/>
            <p:cNvSpPr/>
            <p:nvPr/>
          </p:nvSpPr>
          <p:spPr>
            <a:xfrm>
              <a:off x="0" y="0"/>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27" name="Google Shape;1027;p34"/>
            <p:cNvSpPr txBox="1"/>
            <p:nvPr/>
          </p:nvSpPr>
          <p:spPr>
            <a:xfrm>
              <a:off x="0" y="-66675"/>
              <a:ext cx="19333553"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6600">
                  <a:solidFill>
                    <a:srgbClr val="ED2527"/>
                  </a:solidFill>
                  <a:latin typeface="Calibri"/>
                  <a:ea typeface="Calibri"/>
                  <a:cs typeface="Calibri"/>
                  <a:sym typeface="Calibri"/>
                </a:rPr>
                <a:t>ΣΥΝΕΡΓΑΤΕΣ</a:t>
              </a:r>
              <a:endParaRPr/>
            </a:p>
          </p:txBody>
        </p:sp>
      </p:grpSp>
      <p:sp>
        <p:nvSpPr>
          <p:cNvPr id="1028" name="Google Shape;1028;p34"/>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1029" name="Google Shape;1029;p34"/>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1030" name="Google Shape;1030;p34"/>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1031" name="Google Shape;1031;p34"/>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1032" name="Google Shape;1032;p34"/>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1033" name="Google Shape;1033;p34"/>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Ένα μπλε και κόκκινο κείμενο σε μαύρο φόντο  Το περιεχόμενο που δημιουργείται από τεχνητή νοημοσύνη ενδέχεται να είναι εσφαλμένο." id="1034" name="Google Shape;1034;p34"/>
          <p:cNvSpPr/>
          <p:nvPr/>
        </p:nvSpPr>
        <p:spPr>
          <a:xfrm>
            <a:off x="7714107" y="2478605"/>
            <a:ext cx="2564425" cy="2197341"/>
          </a:xfrm>
          <a:custGeom>
            <a:rect b="b" l="l" r="r" t="t"/>
            <a:pathLst>
              <a:path extrusionOk="0" h="2197341" w="2564425">
                <a:moveTo>
                  <a:pt x="0" y="0"/>
                </a:moveTo>
                <a:lnTo>
                  <a:pt x="2564425" y="0"/>
                </a:lnTo>
                <a:lnTo>
                  <a:pt x="2564425" y="2197341"/>
                </a:lnTo>
                <a:lnTo>
                  <a:pt x="0" y="2197341"/>
                </a:lnTo>
                <a:lnTo>
                  <a:pt x="0" y="0"/>
                </a:lnTo>
                <a:close/>
              </a:path>
            </a:pathLst>
          </a:cu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5" name="Google Shape;1035;p34"/>
          <p:cNvSpPr/>
          <p:nvPr/>
        </p:nvSpPr>
        <p:spPr>
          <a:xfrm>
            <a:off x="1452782" y="6992169"/>
            <a:ext cx="3017520" cy="861136"/>
          </a:xfrm>
          <a:custGeom>
            <a:rect b="b" l="l" r="r" t="t"/>
            <a:pathLst>
              <a:path extrusionOk="0" h="861136" w="3017520">
                <a:moveTo>
                  <a:pt x="0" y="0"/>
                </a:moveTo>
                <a:lnTo>
                  <a:pt x="3017520" y="0"/>
                </a:lnTo>
                <a:lnTo>
                  <a:pt x="3017520" y="861136"/>
                </a:lnTo>
                <a:lnTo>
                  <a:pt x="0" y="861136"/>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Ένα κόκκινο και μπλε λογότυπο  Το περιεχόμενο που δημιουργείται από τεχνητή νοημοσύνη ενδέχεται να είναι εσφαλμένο." id="1036" name="Google Shape;1036;p34"/>
          <p:cNvSpPr/>
          <p:nvPr/>
        </p:nvSpPr>
        <p:spPr>
          <a:xfrm>
            <a:off x="14153702" y="2938567"/>
            <a:ext cx="1869500" cy="1517513"/>
          </a:xfrm>
          <a:custGeom>
            <a:rect b="b" l="l" r="r" t="t"/>
            <a:pathLst>
              <a:path extrusionOk="0" h="1517513" w="1869500">
                <a:moveTo>
                  <a:pt x="0" y="0"/>
                </a:moveTo>
                <a:lnTo>
                  <a:pt x="1869501" y="0"/>
                </a:lnTo>
                <a:lnTo>
                  <a:pt x="1869501" y="1517514"/>
                </a:lnTo>
                <a:lnTo>
                  <a:pt x="0" y="1517514"/>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Ένα λογότυπο ιστιοπλοϊκού σκάφους  Το περιεχόμενο που δημιουργείται από τεχνητή νοημοσύνη ενδέχεται να είναι εσφαλμένο." id="1037" name="Google Shape;1037;p34"/>
          <p:cNvSpPr/>
          <p:nvPr/>
        </p:nvSpPr>
        <p:spPr>
          <a:xfrm>
            <a:off x="2227955" y="2835297"/>
            <a:ext cx="1718148" cy="1639605"/>
          </a:xfrm>
          <a:custGeom>
            <a:rect b="b" l="l" r="r" t="t"/>
            <a:pathLst>
              <a:path extrusionOk="0" h="1639605" w="1718148">
                <a:moveTo>
                  <a:pt x="0" y="0"/>
                </a:moveTo>
                <a:lnTo>
                  <a:pt x="1718148" y="0"/>
                </a:lnTo>
                <a:lnTo>
                  <a:pt x="1718148" y="1639605"/>
                </a:lnTo>
                <a:lnTo>
                  <a:pt x="0" y="1639605"/>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8" name="Google Shape;1038;p34"/>
          <p:cNvSpPr/>
          <p:nvPr/>
        </p:nvSpPr>
        <p:spPr>
          <a:xfrm>
            <a:off x="6650669" y="6711601"/>
            <a:ext cx="4194543" cy="1320194"/>
          </a:xfrm>
          <a:custGeom>
            <a:rect b="b" l="l" r="r" t="t"/>
            <a:pathLst>
              <a:path extrusionOk="0" h="1320194" w="4194543">
                <a:moveTo>
                  <a:pt x="0" y="0"/>
                </a:moveTo>
                <a:lnTo>
                  <a:pt x="4194544" y="0"/>
                </a:lnTo>
                <a:lnTo>
                  <a:pt x="4194544" y="1320193"/>
                </a:lnTo>
                <a:lnTo>
                  <a:pt x="0" y="1320193"/>
                </a:lnTo>
                <a:lnTo>
                  <a:pt x="0" y="0"/>
                </a:lnTo>
                <a:close/>
              </a:path>
            </a:pathLst>
          </a:custGeom>
          <a:blipFill rotWithShape="1">
            <a:blip r:embed="rId1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9" name="Google Shape;1039;p34"/>
          <p:cNvSpPr/>
          <p:nvPr/>
        </p:nvSpPr>
        <p:spPr>
          <a:xfrm>
            <a:off x="12654810" y="6974519"/>
            <a:ext cx="4299556" cy="1320194"/>
          </a:xfrm>
          <a:custGeom>
            <a:rect b="b" l="l" r="r" t="t"/>
            <a:pathLst>
              <a:path extrusionOk="0" h="1320194" w="4299556">
                <a:moveTo>
                  <a:pt x="0" y="0"/>
                </a:moveTo>
                <a:lnTo>
                  <a:pt x="4299557" y="0"/>
                </a:lnTo>
                <a:lnTo>
                  <a:pt x="4299557" y="1320194"/>
                </a:lnTo>
                <a:lnTo>
                  <a:pt x="0" y="1320194"/>
                </a:lnTo>
                <a:lnTo>
                  <a:pt x="0" y="0"/>
                </a:lnTo>
                <a:close/>
              </a:path>
            </a:pathLst>
          </a:custGeom>
          <a:blipFill rotWithShape="1">
            <a:blip r:embed="rId1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7" name="Shape 1047"/>
        <p:cNvGrpSpPr/>
        <p:nvPr/>
      </p:nvGrpSpPr>
      <p:grpSpPr>
        <a:xfrm>
          <a:off x="0" y="0"/>
          <a:ext cx="0" cy="0"/>
          <a:chOff x="0" y="0"/>
          <a:chExt cx="0" cy="0"/>
        </a:xfrm>
      </p:grpSpPr>
      <p:sp>
        <p:nvSpPr>
          <p:cNvPr id="1048" name="Google Shape;1048;p35"/>
          <p:cNvSpPr/>
          <p:nvPr/>
        </p:nvSpPr>
        <p:spPr>
          <a:xfrm>
            <a:off x="0" y="0"/>
            <a:ext cx="18288000" cy="10424160"/>
          </a:xfrm>
          <a:custGeom>
            <a:rect b="b" l="l" r="r" t="t"/>
            <a:pathLst>
              <a:path extrusionOk="0" h="10424160" w="18288000">
                <a:moveTo>
                  <a:pt x="0" y="0"/>
                </a:moveTo>
                <a:lnTo>
                  <a:pt x="18288000" y="0"/>
                </a:lnTo>
                <a:lnTo>
                  <a:pt x="18288000" y="10424160"/>
                </a:lnTo>
                <a:lnTo>
                  <a:pt x="0" y="10424160"/>
                </a:lnTo>
                <a:lnTo>
                  <a:pt x="0" y="0"/>
                </a:lnTo>
                <a:close/>
              </a:path>
            </a:pathLst>
          </a:custGeom>
          <a:blipFill rotWithShape="1">
            <a:blip r:embed="rId3">
              <a:alphaModFix/>
            </a:blip>
            <a:stretch>
              <a:fillRect b="0" l="0" r="-46005"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049" name="Google Shape;1049;p35"/>
          <p:cNvGrpSpPr/>
          <p:nvPr/>
        </p:nvGrpSpPr>
        <p:grpSpPr>
          <a:xfrm>
            <a:off x="112405" y="1505503"/>
            <a:ext cx="17743714" cy="2319172"/>
            <a:chOff x="0" y="-28575"/>
            <a:chExt cx="23658285" cy="3092229"/>
          </a:xfrm>
        </p:grpSpPr>
        <p:sp>
          <p:nvSpPr>
            <p:cNvPr id="1050" name="Google Shape;1050;p35"/>
            <p:cNvSpPr/>
            <p:nvPr/>
          </p:nvSpPr>
          <p:spPr>
            <a:xfrm>
              <a:off x="0" y="0"/>
              <a:ext cx="23658285" cy="3063654"/>
            </a:xfrm>
            <a:custGeom>
              <a:rect b="b" l="l" r="r" t="t"/>
              <a:pathLst>
                <a:path extrusionOk="0" h="3063654" w="23658285">
                  <a:moveTo>
                    <a:pt x="0" y="0"/>
                  </a:moveTo>
                  <a:lnTo>
                    <a:pt x="23658285" y="0"/>
                  </a:lnTo>
                  <a:lnTo>
                    <a:pt x="23658285" y="3063654"/>
                  </a:lnTo>
                  <a:lnTo>
                    <a:pt x="0" y="3063654"/>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51" name="Google Shape;1051;p35"/>
            <p:cNvSpPr txBox="1"/>
            <p:nvPr/>
          </p:nvSpPr>
          <p:spPr>
            <a:xfrm>
              <a:off x="0" y="-28575"/>
              <a:ext cx="23658284" cy="309222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4800">
                  <a:solidFill>
                    <a:srgbClr val="000000"/>
                  </a:solidFill>
                  <a:latin typeface="Calibri"/>
                  <a:ea typeface="Calibri"/>
                  <a:cs typeface="Calibri"/>
                  <a:sym typeface="Calibri"/>
                </a:rPr>
                <a:t>Διασκεδάστε με την Ενότητα 5 VET-READY - Εκπαιδευτική Ενότητα 27 - Συστήματα Έγκαιρης Προειδοποίησης για Κινδύνους που Σχετίζονται με το Νερό!</a:t>
              </a:r>
              <a:endParaRPr/>
            </a:p>
          </p:txBody>
        </p:sp>
      </p:grpSp>
      <p:sp>
        <p:nvSpPr>
          <p:cNvPr id="1052" name="Google Shape;1052;p35"/>
          <p:cNvSpPr txBox="1"/>
          <p:nvPr/>
        </p:nvSpPr>
        <p:spPr>
          <a:xfrm>
            <a:off x="7733214" y="4365136"/>
            <a:ext cx="2821572" cy="364131"/>
          </a:xfrm>
          <a:prstGeom prst="rect">
            <a:avLst/>
          </a:prstGeom>
          <a:noFill/>
          <a:ln>
            <a:noFill/>
          </a:ln>
        </p:spPr>
        <p:txBody>
          <a:bodyPr anchorCtr="0" anchor="t" bIns="0" lIns="0" spcFirstLastPara="1" rIns="0" wrap="square" tIns="0">
            <a:spAutoFit/>
          </a:bodyPr>
          <a:lstStyle/>
          <a:p>
            <a:pPr indent="0" lvl="0" marL="0" marR="0" rtl="0" algn="ctr">
              <a:lnSpc>
                <a:spcPct val="144018"/>
              </a:lnSpc>
              <a:spcBef>
                <a:spcPts val="0"/>
              </a:spcBef>
              <a:spcAft>
                <a:spcPts val="0"/>
              </a:spcAft>
              <a:buNone/>
            </a:pPr>
            <a:r>
              <a:rPr b="1" lang="en-US" sz="2115">
                <a:solidFill>
                  <a:srgbClr val="F2F2F2"/>
                </a:solidFill>
                <a:latin typeface="Montserrat"/>
                <a:ea typeface="Montserrat"/>
                <a:cs typeface="Montserrat"/>
                <a:sym typeface="Montserrat"/>
              </a:rPr>
              <a:t>ΑΚΟΛΟΥΘΗΣΤΕ ΜΑΣ</a:t>
            </a:r>
            <a:endParaRPr/>
          </a:p>
        </p:txBody>
      </p:sp>
      <p:sp>
        <p:nvSpPr>
          <p:cNvPr descr="Μαύρο φόντο με λευκό κείμενο  Η περιγραφή δημιουργείται αυτόματα" id="1053" name="Google Shape;1053;p35"/>
          <p:cNvSpPr/>
          <p:nvPr/>
        </p:nvSpPr>
        <p:spPr>
          <a:xfrm>
            <a:off x="12797266" y="8928173"/>
            <a:ext cx="3946503" cy="880520"/>
          </a:xfrm>
          <a:custGeom>
            <a:rect b="b" l="l" r="r" t="t"/>
            <a:pathLst>
              <a:path extrusionOk="0" h="880520" w="3946503">
                <a:moveTo>
                  <a:pt x="0" y="0"/>
                </a:moveTo>
                <a:lnTo>
                  <a:pt x="3946503" y="0"/>
                </a:lnTo>
                <a:lnTo>
                  <a:pt x="3946503" y="880520"/>
                </a:lnTo>
                <a:lnTo>
                  <a:pt x="0" y="880520"/>
                </a:lnTo>
                <a:lnTo>
                  <a:pt x="0" y="0"/>
                </a:lnTo>
                <a:close/>
              </a:path>
            </a:pathLst>
          </a:custGeom>
          <a:blipFill rotWithShape="1">
            <a:blip r:embed="rId4">
              <a:alphaModFix/>
            </a:blip>
            <a:stretch>
              <a:fillRect b="-38"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54" name="Google Shape;1054;p35"/>
          <p:cNvSpPr/>
          <p:nvPr/>
        </p:nvSpPr>
        <p:spPr>
          <a:xfrm>
            <a:off x="1751990" y="8928173"/>
            <a:ext cx="3700462" cy="842962"/>
          </a:xfrm>
          <a:custGeom>
            <a:rect b="b" l="l" r="r" t="t"/>
            <a:pathLst>
              <a:path extrusionOk="0" h="842962" w="3700462">
                <a:moveTo>
                  <a:pt x="0" y="0"/>
                </a:moveTo>
                <a:lnTo>
                  <a:pt x="3700463" y="0"/>
                </a:lnTo>
                <a:lnTo>
                  <a:pt x="3700463" y="842963"/>
                </a:lnTo>
                <a:lnTo>
                  <a:pt x="0" y="84296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55" name="Google Shape;1055;p35"/>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lang="en-US" sz="3000" u="sng">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1056" name="Google Shape;1056;p35">
            <a:hlinkClick r:id="rId7"/>
          </p:cNvPr>
          <p:cNvSpPr/>
          <p:nvPr/>
        </p:nvSpPr>
        <p:spPr>
          <a:xfrm>
            <a:off x="9144000" y="5553570"/>
            <a:ext cx="688057" cy="688057"/>
          </a:xfrm>
          <a:custGeom>
            <a:rect b="b" l="l" r="r" t="t"/>
            <a:pathLst>
              <a:path extrusionOk="0" h="688057" w="688057">
                <a:moveTo>
                  <a:pt x="0" y="0"/>
                </a:moveTo>
                <a:lnTo>
                  <a:pt x="688057" y="0"/>
                </a:lnTo>
                <a:lnTo>
                  <a:pt x="688057" y="688058"/>
                </a:lnTo>
                <a:lnTo>
                  <a:pt x="0" y="688058"/>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57" name="Google Shape;1057;p35"/>
          <p:cNvSpPr/>
          <p:nvPr/>
        </p:nvSpPr>
        <p:spPr>
          <a:xfrm>
            <a:off x="8276282" y="5542769"/>
            <a:ext cx="707984" cy="707984"/>
          </a:xfrm>
          <a:custGeom>
            <a:rect b="b" l="l" r="r" t="t"/>
            <a:pathLst>
              <a:path extrusionOk="0" h="707984" w="707984">
                <a:moveTo>
                  <a:pt x="0" y="0"/>
                </a:moveTo>
                <a:lnTo>
                  <a:pt x="707984" y="0"/>
                </a:lnTo>
                <a:lnTo>
                  <a:pt x="707984" y="707984"/>
                </a:lnTo>
                <a:lnTo>
                  <a:pt x="0" y="707984"/>
                </a:lnTo>
                <a:lnTo>
                  <a:pt x="0" y="0"/>
                </a:lnTo>
                <a:close/>
              </a:path>
            </a:pathLst>
          </a:cu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58" name="Google Shape;1058;p35">
            <a:hlinkClick r:id="rId10"/>
          </p:cNvPr>
          <p:cNvSpPr/>
          <p:nvPr/>
        </p:nvSpPr>
        <p:spPr>
          <a:xfrm>
            <a:off x="7445759" y="5565810"/>
            <a:ext cx="670789" cy="665474"/>
          </a:xfrm>
          <a:custGeom>
            <a:rect b="b" l="l" r="r" t="t"/>
            <a:pathLst>
              <a:path extrusionOk="0" h="665474" w="670789">
                <a:moveTo>
                  <a:pt x="0" y="0"/>
                </a:moveTo>
                <a:lnTo>
                  <a:pt x="670789" y="0"/>
                </a:lnTo>
                <a:lnTo>
                  <a:pt x="670789" y="665474"/>
                </a:lnTo>
                <a:lnTo>
                  <a:pt x="0" y="665474"/>
                </a:lnTo>
                <a:lnTo>
                  <a:pt x="0" y="0"/>
                </a:lnTo>
                <a:close/>
              </a:path>
            </a:pathLst>
          </a:custGeom>
          <a:blipFill rotWithShape="1">
            <a:blip r:embed="rId11">
              <a:alphaModFix/>
            </a:blip>
            <a:stretch>
              <a:fillRect b="-51"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59" name="Google Shape;1059;p35">
            <a:hlinkClick r:id="rId12"/>
          </p:cNvPr>
          <p:cNvSpPr/>
          <p:nvPr/>
        </p:nvSpPr>
        <p:spPr>
          <a:xfrm>
            <a:off x="9991792" y="5557885"/>
            <a:ext cx="680085" cy="680085"/>
          </a:xfrm>
          <a:custGeom>
            <a:rect b="b" l="l" r="r" t="t"/>
            <a:pathLst>
              <a:path extrusionOk="0" h="680085" w="680085">
                <a:moveTo>
                  <a:pt x="0" y="0"/>
                </a:moveTo>
                <a:lnTo>
                  <a:pt x="680085" y="0"/>
                </a:lnTo>
                <a:lnTo>
                  <a:pt x="680085" y="680085"/>
                </a:lnTo>
                <a:lnTo>
                  <a:pt x="0" y="680085"/>
                </a:lnTo>
                <a:lnTo>
                  <a:pt x="0" y="0"/>
                </a:lnTo>
                <a:close/>
              </a:path>
            </a:pathLst>
          </a:custGeom>
          <a:blipFill rotWithShape="1">
            <a:blip r:embed="rId1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descr="Μπλε κείμενο σε μαύρο φόντο  Η περιγραφή δημιουργήθηκε αυτόματα" id="138" name="Google Shape;138;p4"/>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39" name="Google Shape;139;p4"/>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40" name="Google Shape;140;p4"/>
          <p:cNvGrpSpPr/>
          <p:nvPr/>
        </p:nvGrpSpPr>
        <p:grpSpPr>
          <a:xfrm>
            <a:off x="1259681" y="716795"/>
            <a:ext cx="15773400" cy="2031207"/>
            <a:chOff x="0" y="-57150"/>
            <a:chExt cx="21031200" cy="2708277"/>
          </a:xfrm>
        </p:grpSpPr>
        <p:sp>
          <p:nvSpPr>
            <p:cNvPr id="141" name="Google Shape;141;p4"/>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 name="Google Shape;142;p4"/>
            <p:cNvSpPr txBox="1"/>
            <p:nvPr/>
          </p:nvSpPr>
          <p:spPr>
            <a:xfrm>
              <a:off x="0" y="-57150"/>
              <a:ext cx="21031200" cy="270827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5400">
                  <a:solidFill>
                    <a:srgbClr val="FF0000"/>
                  </a:solidFill>
                  <a:latin typeface="Calibri"/>
                  <a:ea typeface="Calibri"/>
                  <a:cs typeface="Calibri"/>
                  <a:sym typeface="Calibri"/>
                </a:rPr>
                <a:t>Τι είναι ένα Σύστημα Έγκαιρης Προειδοποίησης για Κινδύνους που Σχετίζονται με το Νερό</a:t>
              </a:r>
              <a:endParaRPr/>
            </a:p>
          </p:txBody>
        </p:sp>
      </p:grpSp>
      <p:sp>
        <p:nvSpPr>
          <p:cNvPr id="143" name="Google Shape;143;p4"/>
          <p:cNvSpPr txBox="1"/>
          <p:nvPr/>
        </p:nvSpPr>
        <p:spPr>
          <a:xfrm>
            <a:off x="1043702" y="2868216"/>
            <a:ext cx="16739397" cy="4256151"/>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lang="en-US" sz="2400">
                <a:solidFill>
                  <a:srgbClr val="000000"/>
                </a:solidFill>
                <a:latin typeface="Calibri"/>
                <a:ea typeface="Calibri"/>
                <a:cs typeface="Calibri"/>
                <a:sym typeface="Calibri"/>
              </a:rPr>
              <a:t>Οι καταστροφές που σχετίζονται με το νερό συγκαταλέγονται στους πιο συχνούς και καταστροφικούς φυσικούς κινδύνους που επηρεάζουν τις κοινότητες παγκοσμίως.</a:t>
            </a:r>
            <a:endParaRPr/>
          </a:p>
          <a:p>
            <a:pPr indent="0" lvl="0" marL="0" marR="0" rtl="0" algn="l">
              <a:lnSpc>
                <a:spcPct val="108000"/>
              </a:lnSpc>
              <a:spcBef>
                <a:spcPts val="0"/>
              </a:spcBef>
              <a:spcAft>
                <a:spcPts val="0"/>
              </a:spcAft>
              <a:buNone/>
            </a:pPr>
            <a:r>
              <a:rPr lang="en-US" sz="2400">
                <a:solidFill>
                  <a:srgbClr val="000000"/>
                </a:solidFill>
                <a:latin typeface="Calibri"/>
                <a:ea typeface="Calibri"/>
                <a:cs typeface="Calibri"/>
                <a:sym typeface="Calibri"/>
              </a:rPr>
              <a:t>Περιλαμβάνουν γεγονότα όπως πλημμύρες, κύματα καταιγίδων και ξηρασίες, τα οποία μπορούν να διαταράξουν τα μαθησιακά περιβάλλοντα, να προκαλέσουν ζημιές στις υποδομές και να θέσουν σε κίνδυνο τη ζωή των μαθητών και του προσωπικού.</a:t>
            </a:r>
            <a:endParaRPr/>
          </a:p>
          <a:p>
            <a:pPr indent="0" lvl="0" marL="0" marR="0" rtl="0" algn="l">
              <a:lnSpc>
                <a:spcPct val="108000"/>
              </a:lnSpc>
              <a:spcBef>
                <a:spcPts val="0"/>
              </a:spcBef>
              <a:spcAft>
                <a:spcPts val="0"/>
              </a:spcAft>
              <a:buNone/>
            </a:pPr>
            <a:r>
              <a:rPr b="1" lang="en-US" sz="2400">
                <a:solidFill>
                  <a:srgbClr val="000000"/>
                </a:solidFill>
                <a:latin typeface="Calibri"/>
                <a:ea typeface="Calibri"/>
                <a:cs typeface="Calibri"/>
                <a:sym typeface="Calibri"/>
              </a:rPr>
              <a:t>Βασικά στοιχεία περιλαμβάνουν:</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Συστήματα παρακολούθησης και ανίχνευσης: Χρήση μετρητών βροχόπτωσης, αισθητήρων ποταμών, δορυφορικών εικόνων και υδρολογικών μοντέλων για την ανίχνευση μη φυσιολογικών επιπέδων υδάτων ή τάσεων βροχόπτωσης.</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Πρόβλεψη και ανάλυση: Τα μετεωρολογικά δεδομένα υποβάλλονται σε επεξεργασία για την πρόβλεψη πιθανών πλημμυρών, ξηρασίας ή παράκτιων κυμάτων.</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 Επικοινωνία και ειδοποιήσεις: Οι προειδοποιήσεις διανέμονται μέσω πολλαπλών καναλιών, όπως SMS, σειρήνες, ραδιόφωνο, τηλεόραση και διαδικτυακές πλατφόρμες, για να προσεγγίσουν άτομα που διατρέχουν κίνδυνο.</a:t>
            </a:r>
            <a:endParaRPr/>
          </a:p>
          <a:p>
            <a:pPr indent="-312420" lvl="1" marL="624840"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Ετοιμότητα και αντίδραση: Οι τοπικές αρχές και οι υπηρεσίες έκτακτης ανάγκης συντονίζουν την ευαισθητοποίηση της κοινότητας, τις ασκήσεις εκκένωσης και τις προστατευτικές δράσεις για την ελαχιστοποίηση των ζημιών και τη διάσωση ζωών</a:t>
            </a:r>
            <a:r>
              <a:rPr b="1" i="0" lang="en-US" sz="2400" u="none" cap="none" strike="noStrike">
                <a:solidFill>
                  <a:srgbClr val="000000"/>
                </a:solidFill>
                <a:latin typeface="Calibri"/>
                <a:ea typeface="Calibri"/>
                <a:cs typeface="Calibri"/>
                <a:sym typeface="Calibri"/>
              </a:rPr>
              <a: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descr="Μπλε κείμενο σε μαύρο φόντο  Η περιγραφή δημιουργήθηκε αυτόματα" id="152" name="Google Shape;152;p5"/>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53" name="Google Shape;153;p5"/>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54" name="Google Shape;154;p5"/>
          <p:cNvGrpSpPr/>
          <p:nvPr/>
        </p:nvGrpSpPr>
        <p:grpSpPr>
          <a:xfrm>
            <a:off x="1259681" y="190351"/>
            <a:ext cx="15773400" cy="2557651"/>
            <a:chOff x="0" y="-759075"/>
            <a:chExt cx="21031200" cy="3410202"/>
          </a:xfrm>
        </p:grpSpPr>
        <p:sp>
          <p:nvSpPr>
            <p:cNvPr id="155" name="Google Shape;155;p5"/>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6" name="Google Shape;156;p5"/>
            <p:cNvSpPr txBox="1"/>
            <p:nvPr/>
          </p:nvSpPr>
          <p:spPr>
            <a:xfrm>
              <a:off x="0" y="-759075"/>
              <a:ext cx="21031200" cy="2717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Βασικές Έννοιες και Ορολογία</a:t>
              </a:r>
              <a:endParaRPr/>
            </a:p>
          </p:txBody>
        </p:sp>
      </p:grpSp>
      <p:sp>
        <p:nvSpPr>
          <p:cNvPr id="157" name="Google Shape;157;p5"/>
          <p:cNvSpPr txBox="1"/>
          <p:nvPr/>
        </p:nvSpPr>
        <p:spPr>
          <a:xfrm>
            <a:off x="1349915" y="2108260"/>
            <a:ext cx="15588300" cy="7016700"/>
          </a:xfrm>
          <a:prstGeom prst="rect">
            <a:avLst/>
          </a:prstGeom>
          <a:noFill/>
          <a:ln>
            <a:noFill/>
          </a:ln>
        </p:spPr>
        <p:txBody>
          <a:bodyPr anchorCtr="0" anchor="t" bIns="0" lIns="0" spcFirstLastPara="1" rIns="0" wrap="square" tIns="0">
            <a:spAutoFit/>
          </a:bodyPr>
          <a:lstStyle/>
          <a:p>
            <a:pPr indent="-312420" lvl="1" marL="624840" marR="0" rtl="0" algn="l">
              <a:lnSpc>
                <a:spcPct val="119958"/>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Πλημμύρα: </a:t>
            </a:r>
            <a:r>
              <a:rPr b="0" i="0" lang="en-US" sz="2400" u="none" cap="none" strike="noStrike">
                <a:solidFill>
                  <a:srgbClr val="000000"/>
                </a:solidFill>
                <a:latin typeface="Calibri"/>
                <a:ea typeface="Calibri"/>
                <a:cs typeface="Calibri"/>
                <a:sym typeface="Calibri"/>
              </a:rPr>
              <a:t>Η υπερχείλιση νερού σε κανονικά ξηρό έδαφος, συχνά λόγω έντονων βροχοπτώσεων, υπερχείλισης ποταμών ή κακών συστημάτων αποστράγγισης.</a:t>
            </a:r>
            <a:endParaRPr/>
          </a:p>
          <a:p>
            <a:pPr indent="-312420" lvl="1" marL="624840" marR="0" rtl="0" algn="l">
              <a:lnSpc>
                <a:spcPct val="119958"/>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Κύμα καταιγίδας: </a:t>
            </a:r>
            <a:r>
              <a:rPr b="0" i="0" lang="en-US" sz="2400" u="none" cap="none" strike="noStrike">
                <a:solidFill>
                  <a:srgbClr val="000000"/>
                </a:solidFill>
                <a:latin typeface="Calibri"/>
                <a:ea typeface="Calibri"/>
                <a:cs typeface="Calibri"/>
                <a:sym typeface="Calibri"/>
              </a:rPr>
              <a:t>Μια ασυνήθιστη άνοδος της στάθμης της θάλασσας κατά τη διάρκεια καταιγίδων ή κυκλώνων, που προκαλεί παράκτιες πλημμύρες και ζημιές σε περιουσίες.</a:t>
            </a:r>
            <a:endParaRPr/>
          </a:p>
          <a:p>
            <a:pPr indent="-312420" lvl="1" marL="624840" marR="0" rtl="0" algn="l">
              <a:lnSpc>
                <a:spcPct val="119958"/>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Ξηρασία: </a:t>
            </a:r>
            <a:r>
              <a:rPr b="0" i="0" lang="en-US" sz="2400" u="none" cap="none" strike="noStrike">
                <a:solidFill>
                  <a:srgbClr val="000000"/>
                </a:solidFill>
                <a:latin typeface="Calibri"/>
                <a:ea typeface="Calibri"/>
                <a:cs typeface="Calibri"/>
                <a:sym typeface="Calibri"/>
              </a:rPr>
              <a:t>Μια παρατεταμένη περίοδος χαμηλών βροχοπτώσεων που οδηγεί σε έλλειψη νερού, μειωμένες αποδόσεις καλλιεργειών και αυξημένο κίνδυνο πυρκαγιών.</a:t>
            </a:r>
            <a:endParaRPr/>
          </a:p>
          <a:p>
            <a:pPr indent="-312420" lvl="1" marL="624840" marR="0" rtl="0" algn="l">
              <a:lnSpc>
                <a:spcPct val="119958"/>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Κίνδυνος: </a:t>
            </a:r>
            <a:r>
              <a:rPr b="0" i="0" lang="en-US" sz="2400" u="none" cap="none" strike="noStrike">
                <a:solidFill>
                  <a:srgbClr val="000000"/>
                </a:solidFill>
                <a:latin typeface="Calibri"/>
                <a:ea typeface="Calibri"/>
                <a:cs typeface="Calibri"/>
                <a:sym typeface="Calibri"/>
              </a:rPr>
              <a:t>Ένα δυνητικά επισφαλές EVET συμβάν ή φαινόμενο γήρανσης που μπορεί να προκαλέσει βλάβη σε ανθρώπους, περιουσία ή το περιβάλλον.</a:t>
            </a:r>
            <a:endParaRPr/>
          </a:p>
          <a:p>
            <a:pPr indent="-312420" lvl="1" marL="624840" marR="0" rtl="0" algn="l">
              <a:lnSpc>
                <a:spcPct val="119958"/>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Τρωτότητα: </a:t>
            </a:r>
            <a:r>
              <a:rPr b="0" i="0" lang="en-US" sz="2400" u="none" cap="none" strike="noStrike">
                <a:solidFill>
                  <a:srgbClr val="000000"/>
                </a:solidFill>
                <a:latin typeface="Calibri"/>
                <a:ea typeface="Calibri"/>
                <a:cs typeface="Calibri"/>
                <a:sym typeface="Calibri"/>
              </a:rPr>
              <a:t>Ο βαθμός στον οποίο οι άνθρωποι, οι κοινότητες ή τα συστήματα είναι εκτεθειμένα και ανίκανα να αντιμετωπίσουν τις αρνητικές επιπτώσεις των κινδύνων.</a:t>
            </a:r>
            <a:endParaRPr/>
          </a:p>
          <a:p>
            <a:pPr indent="-312420" lvl="1" marL="624840" marR="0" rtl="0" algn="l">
              <a:lnSpc>
                <a:spcPct val="119958"/>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Ετοιμότητα: </a:t>
            </a:r>
            <a:r>
              <a:rPr b="0" i="0" lang="en-US" sz="2400" u="none" cap="none" strike="noStrike">
                <a:solidFill>
                  <a:srgbClr val="000000"/>
                </a:solidFill>
                <a:latin typeface="Calibri"/>
                <a:ea typeface="Calibri"/>
                <a:cs typeface="Calibri"/>
                <a:sym typeface="Calibri"/>
              </a:rPr>
              <a:t>Ενέργειες που λαμβάνονται πριν από μια καταστροφή για να διασφαλιστεί η αποτελεσματική αντίδραση και αποκατάσταση, όπως ο σχεδιασμός, η εκπαίδευση και η έγκαιρη προειδοποίηση.</a:t>
            </a:r>
            <a:endParaRPr/>
          </a:p>
          <a:p>
            <a:pPr indent="-312420" lvl="1" marL="624840" marR="0" rtl="0" algn="l">
              <a:lnSpc>
                <a:spcPct val="119958"/>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Αντιμετώπιση: </a:t>
            </a:r>
            <a:r>
              <a:rPr b="0" i="0" lang="en-US" sz="2400" u="none" cap="none" strike="noStrike">
                <a:solidFill>
                  <a:srgbClr val="000000"/>
                </a:solidFill>
                <a:latin typeface="Calibri"/>
                <a:ea typeface="Calibri"/>
                <a:cs typeface="Calibri"/>
                <a:sym typeface="Calibri"/>
              </a:rPr>
              <a:t>Οι άμεσες ενέργειες που λαμβάνονται κατά τη διάρκεια ή αμέσως μετά από μια καταστροφή για να σωθούν ζωές, να μειωθούν οι ζημιές και να καλυφθούν οι βασικές ανάγκες.</a:t>
            </a:r>
            <a:endParaRPr/>
          </a:p>
          <a:p>
            <a:pPr indent="-312420" lvl="1" marL="624840" marR="0" rtl="0" algn="l">
              <a:lnSpc>
                <a:spcPct val="119958"/>
              </a:lnSpc>
              <a:spcBef>
                <a:spcPts val="0"/>
              </a:spcBef>
              <a:spcAft>
                <a:spcPts val="0"/>
              </a:spcAft>
              <a:buClr>
                <a:srgbClr val="000000"/>
              </a:buClr>
              <a:buSzPts val="2400"/>
              <a:buFont typeface="Arial"/>
              <a:buChar char="•"/>
            </a:pPr>
            <a:r>
              <a:rPr b="1" i="0" lang="en-US" sz="2400" u="none" cap="none" strike="noStrike">
                <a:solidFill>
                  <a:srgbClr val="000000"/>
                </a:solidFill>
                <a:latin typeface="Calibri"/>
                <a:ea typeface="Calibri"/>
                <a:cs typeface="Calibri"/>
                <a:sym typeface="Calibri"/>
              </a:rPr>
              <a:t>Ανθεκτικότητα: </a:t>
            </a:r>
            <a:r>
              <a:rPr b="0" i="0" lang="en-US" sz="2400" u="none" cap="none" strike="noStrike">
                <a:solidFill>
                  <a:srgbClr val="000000"/>
                </a:solidFill>
                <a:latin typeface="Calibri"/>
                <a:ea typeface="Calibri"/>
                <a:cs typeface="Calibri"/>
                <a:sym typeface="Calibri"/>
              </a:rPr>
              <a:t>Η ικανότητα των ατόμων και των κοινοτήτων να προβλέπουν, να προετοιμάζονται, να αντιδρούν και να ανακάμπτουν από κινδύνους που σχετίζονται με το νερό, διατηρώντας παράλληλα βασικές λειτουργίες.</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descr="Μπλε κείμενο σε μαύρο φόντο  Η περιγραφή δημιουργήθηκε αυτόματα" id="166" name="Google Shape;166;p6"/>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67" name="Google Shape;167;p6"/>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68" name="Google Shape;168;p6"/>
          <p:cNvGrpSpPr/>
          <p:nvPr/>
        </p:nvGrpSpPr>
        <p:grpSpPr>
          <a:xfrm>
            <a:off x="1257300" y="504501"/>
            <a:ext cx="15773400" cy="2038351"/>
            <a:chOff x="0" y="-66675"/>
            <a:chExt cx="21031200" cy="2717802"/>
          </a:xfrm>
        </p:grpSpPr>
        <p:sp>
          <p:nvSpPr>
            <p:cNvPr id="169" name="Google Shape;169;p6"/>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 name="Google Shape;170;p6"/>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Κατανόηση της Σημασίας</a:t>
              </a:r>
              <a:endParaRPr/>
            </a:p>
          </p:txBody>
        </p:sp>
      </p:grpSp>
      <p:sp>
        <p:nvSpPr>
          <p:cNvPr id="171" name="Google Shape;171;p6"/>
          <p:cNvSpPr txBox="1"/>
          <p:nvPr/>
        </p:nvSpPr>
        <p:spPr>
          <a:xfrm>
            <a:off x="1131008" y="2211638"/>
            <a:ext cx="16847849" cy="5498973"/>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lang="en-US" sz="2700">
                <a:solidFill>
                  <a:srgbClr val="000000"/>
                </a:solidFill>
                <a:latin typeface="Calibri"/>
                <a:ea typeface="Calibri"/>
                <a:cs typeface="Calibri"/>
                <a:sym typeface="Calibri"/>
              </a:rPr>
              <a:t>Οι καταστροφές που σχετίζονται με το νερό γίνονται όλο και πιο συχνές και σοβαρές λόγω της κλιματικής αλλαγής, της ραγδαίας αστικοποίησης και της κακής περιβαλλοντικής διαχείρισης. Αυτά τα γεγονότα συχνά οδηγούν σε απώλειες ζωών, ζημιές σε κατοικίες, υποδομές και βασικές υπηρεσίες όπως το νερό και το ηλεκτρικό ρεύμα.</a:t>
            </a:r>
            <a:endParaRPr/>
          </a:p>
          <a:p>
            <a:pPr indent="0" lvl="0" marL="0" marR="0" rtl="0" algn="l">
              <a:lnSpc>
                <a:spcPct val="108000"/>
              </a:lnSpc>
              <a:spcBef>
                <a:spcPts val="0"/>
              </a:spcBef>
              <a:spcAft>
                <a:spcPts val="0"/>
              </a:spcAft>
              <a:buNone/>
            </a:pPr>
            <a:r>
              <a:rPr lang="en-US" sz="2700">
                <a:solidFill>
                  <a:srgbClr val="000000"/>
                </a:solidFill>
                <a:latin typeface="Calibri"/>
                <a:ea typeface="Calibri"/>
                <a:cs typeface="Calibri"/>
                <a:sym typeface="Calibri"/>
              </a:rPr>
              <a:t>Η κατανόηση των κινδύνων και των επιπτώσεων των κινδύνων που σχετίζονται με το νερό βοηθά τις κοινότητες και τις αρχές να:</a:t>
            </a:r>
            <a:endParaRPr/>
          </a:p>
          <a:p>
            <a:pPr indent="-282416" lvl="1" marL="564832" marR="0" rtl="0" algn="l">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Μειώστε την ευπάθεια </a:t>
            </a:r>
            <a:r>
              <a:rPr b="0" i="0" lang="en-US" sz="2700" u="none" cap="none" strike="noStrike">
                <a:solidFill>
                  <a:srgbClr val="000000"/>
                </a:solidFill>
                <a:latin typeface="Calibri"/>
                <a:ea typeface="Calibri"/>
                <a:cs typeface="Calibri"/>
                <a:sym typeface="Calibri"/>
              </a:rPr>
              <a:t>εντοπίζοντας ζώνες υψηλού κινδύνου και βελτιώνοντας τις τοπικές υποδομές.</a:t>
            </a:r>
            <a:endParaRPr/>
          </a:p>
          <a:p>
            <a:pPr indent="-282416" lvl="1" marL="564832" marR="0" rtl="0" algn="l">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Ενίσχυση της ετοιμότητας </a:t>
            </a:r>
            <a:r>
              <a:rPr b="0" i="0" lang="en-US" sz="2700" u="none" cap="none" strike="noStrike">
                <a:solidFill>
                  <a:srgbClr val="000000"/>
                </a:solidFill>
                <a:latin typeface="Calibri"/>
                <a:ea typeface="Calibri"/>
                <a:cs typeface="Calibri"/>
                <a:sym typeface="Calibri"/>
              </a:rPr>
              <a:t>μέσω εκπαίδευσης της κοινότητας, ασκήσεων και συστημάτων έγκαιρης προειδοποίησης.</a:t>
            </a:r>
            <a:endParaRPr/>
          </a:p>
          <a:p>
            <a:pPr indent="-282416" lvl="1" marL="564832" marR="0" rtl="0" algn="l">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Προστατέψτε τα μέσα διαβίωσης </a:t>
            </a:r>
            <a:r>
              <a:rPr b="0" i="0" lang="en-US" sz="2700" u="none" cap="none" strike="noStrike">
                <a:solidFill>
                  <a:srgbClr val="000000"/>
                </a:solidFill>
                <a:latin typeface="Calibri"/>
                <a:ea typeface="Calibri"/>
                <a:cs typeface="Calibri"/>
                <a:sym typeface="Calibri"/>
              </a:rPr>
              <a:t>διατηρώντας την πρόσβαση σε καθαρό νερό, τρόφιμα και ασφαλές καταφύγιο κατά τη διάρκεια κρίσεων.</a:t>
            </a:r>
            <a:endParaRPr/>
          </a:p>
          <a:p>
            <a:pPr indent="-282416" lvl="1" marL="564832" marR="0" rtl="0" algn="l">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Προωθήστε βιώσιμες πρακτικές </a:t>
            </a:r>
            <a:r>
              <a:rPr b="0" i="0" lang="en-US" sz="2700" u="none" cap="none" strike="noStrike">
                <a:solidFill>
                  <a:srgbClr val="000000"/>
                </a:solidFill>
                <a:latin typeface="Calibri"/>
                <a:ea typeface="Calibri"/>
                <a:cs typeface="Calibri"/>
                <a:sym typeface="Calibri"/>
              </a:rPr>
              <a:t>που αποτρέπουν μελλοντικές καταστροφές, όπως η σωστή χρήση γης και η διαχείριση των αποχετεύσεων.</a:t>
            </a:r>
            <a:endParaRPr/>
          </a:p>
          <a:p>
            <a:pPr indent="-282416" lvl="1" marL="564832" marR="0" rtl="0" algn="l">
              <a:lnSpc>
                <a:spcPct val="108000"/>
              </a:lnSpc>
              <a:spcBef>
                <a:spcPts val="0"/>
              </a:spcBef>
              <a:spcAft>
                <a:spcPts val="0"/>
              </a:spcAft>
              <a:buNone/>
            </a:pPr>
            <a:r>
              <a:rPr b="1" i="0" lang="en-US" sz="2700" u="none" cap="none" strike="noStrike">
                <a:solidFill>
                  <a:srgbClr val="000000"/>
                </a:solidFill>
                <a:latin typeface="Calibri"/>
                <a:ea typeface="Calibri"/>
                <a:cs typeface="Calibri"/>
                <a:sym typeface="Calibri"/>
              </a:rPr>
              <a:t>Η ευαισθητοποίηση και η έγκαιρη δράση σώζουν ζωές.</a:t>
            </a:r>
            <a:r>
              <a:rPr b="0" i="0" lang="en-US" sz="2700" u="none" cap="none" strike="noStrike">
                <a:solidFill>
                  <a:srgbClr val="000000"/>
                </a:solidFill>
                <a:latin typeface="Calibri"/>
                <a:ea typeface="Calibri"/>
                <a:cs typeface="Calibri"/>
                <a:sym typeface="Calibri"/>
              </a:rPr>
              <a:t> Κάθε τεκμηριωμένη απόφαση, από την ανάγνωση μιας προειδοποίησης καιρού έως την προετοιμασία μιας</a:t>
            </a:r>
            <a:endParaRPr/>
          </a:p>
          <a:p>
            <a:pPr indent="-282416" lvl="1" marL="564832" marR="0" rtl="0" algn="l">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Το σχέδιο εκκένωσης ενισχύει την ανθεκτικότητα της κοινότητας έναντι καταστροφών που σχετίζονται με το νερό.</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descr="Μπλε κείμενο σε μαύρο φόντο  Η περιγραφή δημιουργήθηκε αυτόματα" id="180" name="Google Shape;180;p7"/>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81" name="Google Shape;181;p7"/>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82" name="Google Shape;182;p7"/>
          <p:cNvGrpSpPr/>
          <p:nvPr/>
        </p:nvGrpSpPr>
        <p:grpSpPr>
          <a:xfrm>
            <a:off x="1257300" y="993980"/>
            <a:ext cx="15773400" cy="1587011"/>
            <a:chOff x="0" y="-66675"/>
            <a:chExt cx="21031200" cy="3047622"/>
          </a:xfrm>
        </p:grpSpPr>
        <p:sp>
          <p:nvSpPr>
            <p:cNvPr id="183" name="Google Shape;183;p7"/>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 name="Google Shape;184;p7"/>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Γιατί είναι σημαντική αυτή η εκπαιδευτική ενότητα</a:t>
              </a:r>
              <a:endParaRPr/>
            </a:p>
          </p:txBody>
        </p:sp>
      </p:grpSp>
      <p:sp>
        <p:nvSpPr>
          <p:cNvPr id="185" name="Google Shape;185;p7"/>
          <p:cNvSpPr txBox="1"/>
          <p:nvPr/>
        </p:nvSpPr>
        <p:spPr>
          <a:xfrm>
            <a:off x="1348800" y="3076659"/>
            <a:ext cx="15590400" cy="5465700"/>
          </a:xfrm>
          <a:prstGeom prst="rect">
            <a:avLst/>
          </a:prstGeom>
          <a:noFill/>
          <a:ln>
            <a:noFill/>
          </a:ln>
        </p:spPr>
        <p:txBody>
          <a:bodyPr anchorCtr="0" anchor="t" bIns="0" lIns="0" spcFirstLastPara="1" rIns="0" wrap="square" tIns="0">
            <a:spAutoFit/>
          </a:bodyPr>
          <a:lstStyle/>
          <a:p>
            <a:pPr indent="0" lvl="0" marL="0" marR="0" rtl="0" algn="just">
              <a:lnSpc>
                <a:spcPct val="86394"/>
              </a:lnSpc>
              <a:spcBef>
                <a:spcPts val="0"/>
              </a:spcBef>
              <a:spcAft>
                <a:spcPts val="0"/>
              </a:spcAft>
              <a:buNone/>
            </a:pPr>
            <a:r>
              <a:rPr lang="en-US" sz="2740">
                <a:solidFill>
                  <a:srgbClr val="000000"/>
                </a:solidFill>
                <a:latin typeface="Calibri"/>
                <a:ea typeface="Calibri"/>
                <a:cs typeface="Calibri"/>
                <a:sym typeface="Calibri"/>
              </a:rPr>
              <a:t>Οι καταστροφές που σχετίζονται με το νερό, όπως οι πλημμύρες, οι καταιγίδες και οι ξηρασίες, επηρεάζουν εκατομμύρια ανθρώπους κάθε χρόνο. Πέρα από τις φυσικές ζημιές, διαταράσσουν την εκπαίδευση, την υγεία και τις τοπικές οικονομίες, ιδίως σε ευάλωτες περιοχές.</a:t>
            </a:r>
            <a:endParaRPr sz="1200"/>
          </a:p>
          <a:p>
            <a:pPr indent="0" lvl="0" marL="0" marR="0" rtl="0" algn="just">
              <a:lnSpc>
                <a:spcPct val="86394"/>
              </a:lnSpc>
              <a:spcBef>
                <a:spcPts val="0"/>
              </a:spcBef>
              <a:spcAft>
                <a:spcPts val="0"/>
              </a:spcAft>
              <a:buNone/>
            </a:pPr>
            <a:r>
              <a:rPr lang="en-US" sz="2740">
                <a:solidFill>
                  <a:srgbClr val="000000"/>
                </a:solidFill>
                <a:latin typeface="Calibri"/>
                <a:ea typeface="Calibri"/>
                <a:cs typeface="Calibri"/>
                <a:sym typeface="Calibri"/>
              </a:rPr>
              <a:t>Αυτή η εκπαιδευτική ενότητα είναι σημαντική επειδή:</a:t>
            </a:r>
            <a:endParaRPr sz="1200"/>
          </a:p>
          <a:p>
            <a:pPr indent="-291433" lvl="1" marL="608266" marR="0" rtl="0" algn="just">
              <a:lnSpc>
                <a:spcPct val="86394"/>
              </a:lnSpc>
              <a:spcBef>
                <a:spcPts val="0"/>
              </a:spcBef>
              <a:spcAft>
                <a:spcPts val="0"/>
              </a:spcAft>
              <a:buClr>
                <a:srgbClr val="000000"/>
              </a:buClr>
              <a:buSzPts val="2740"/>
              <a:buFont typeface="Arial"/>
              <a:buChar char="•"/>
            </a:pPr>
            <a:r>
              <a:rPr b="1" i="0" lang="en-US" sz="2740" u="none" cap="none" strike="noStrike">
                <a:solidFill>
                  <a:srgbClr val="000000"/>
                </a:solidFill>
                <a:latin typeface="Calibri"/>
                <a:ea typeface="Calibri"/>
                <a:cs typeface="Calibri"/>
                <a:sym typeface="Calibri"/>
              </a:rPr>
              <a:t>Αυξάνει την ευαισθητοποίηση </a:t>
            </a:r>
            <a:r>
              <a:rPr b="0" i="0" lang="en-US" sz="2740" u="none" cap="none" strike="noStrike">
                <a:solidFill>
                  <a:srgbClr val="000000"/>
                </a:solidFill>
                <a:latin typeface="Calibri"/>
                <a:ea typeface="Calibri"/>
                <a:cs typeface="Calibri"/>
                <a:sym typeface="Calibri"/>
              </a:rPr>
              <a:t>σχετικά με το πώς αναπτύσσονται οι κίνδυνοι που σχετίζονται με το νερό και γιατί η ετοιμότητα είναι απαραίτητη.</a:t>
            </a:r>
            <a:endParaRPr sz="1200"/>
          </a:p>
          <a:p>
            <a:pPr indent="-291433" lvl="1" marL="608266" marR="0" rtl="0" algn="just">
              <a:lnSpc>
                <a:spcPct val="86394"/>
              </a:lnSpc>
              <a:spcBef>
                <a:spcPts val="0"/>
              </a:spcBef>
              <a:spcAft>
                <a:spcPts val="0"/>
              </a:spcAft>
              <a:buClr>
                <a:srgbClr val="000000"/>
              </a:buClr>
              <a:buSzPts val="2740"/>
              <a:buFont typeface="Arial"/>
              <a:buChar char="•"/>
            </a:pPr>
            <a:r>
              <a:rPr b="1" i="0" lang="en-US" sz="2740" u="none" cap="none" strike="noStrike">
                <a:solidFill>
                  <a:srgbClr val="000000"/>
                </a:solidFill>
                <a:latin typeface="Calibri"/>
                <a:ea typeface="Calibri"/>
                <a:cs typeface="Calibri"/>
                <a:sym typeface="Calibri"/>
              </a:rPr>
              <a:t> Ενισχύει την ικανότητα </a:t>
            </a:r>
            <a:r>
              <a:rPr b="0" i="0" lang="en-US" sz="2740" u="none" cap="none" strike="noStrike">
                <a:solidFill>
                  <a:srgbClr val="000000"/>
                </a:solidFill>
                <a:latin typeface="Calibri"/>
                <a:ea typeface="Calibri"/>
                <a:cs typeface="Calibri"/>
                <a:sym typeface="Calibri"/>
              </a:rPr>
              <a:t>αποτελεσματικής ερμηνείας των πληροφοριών καιρού, των ειδοποιήσεων και των προειδοποιήσεων της κοινότητας.</a:t>
            </a:r>
            <a:endParaRPr sz="1200"/>
          </a:p>
          <a:p>
            <a:pPr indent="-291433" lvl="1" marL="608266" marR="0" rtl="0" algn="just">
              <a:lnSpc>
                <a:spcPct val="86394"/>
              </a:lnSpc>
              <a:spcBef>
                <a:spcPts val="0"/>
              </a:spcBef>
              <a:spcAft>
                <a:spcPts val="0"/>
              </a:spcAft>
              <a:buClr>
                <a:srgbClr val="000000"/>
              </a:buClr>
              <a:buSzPts val="2740"/>
              <a:buFont typeface="Arial"/>
              <a:buChar char="•"/>
            </a:pPr>
            <a:r>
              <a:rPr b="1" i="0" lang="en-US" sz="2740" u="none" cap="none" strike="noStrike">
                <a:solidFill>
                  <a:srgbClr val="000000"/>
                </a:solidFill>
                <a:latin typeface="Calibri"/>
                <a:ea typeface="Calibri"/>
                <a:cs typeface="Calibri"/>
                <a:sym typeface="Calibri"/>
              </a:rPr>
              <a:t> Αναπτύσσει δεξιότητες </a:t>
            </a:r>
            <a:r>
              <a:rPr b="0" i="0" lang="en-US" sz="2740" u="none" cap="none" strike="noStrike">
                <a:solidFill>
                  <a:srgbClr val="000000"/>
                </a:solidFill>
                <a:latin typeface="Calibri"/>
                <a:ea typeface="Calibri"/>
                <a:cs typeface="Calibri"/>
                <a:sym typeface="Calibri"/>
              </a:rPr>
              <a:t>αντιμετώπισης για την ασφαλή και αποτελεσματική δράση πριν, κατά τη διάρκεια και μετά από καταστροφές που σχετίζονται με το νερό.</a:t>
            </a:r>
            <a:endParaRPr sz="1200"/>
          </a:p>
          <a:p>
            <a:pPr indent="-291433" lvl="1" marL="608266" marR="0" rtl="0" algn="just">
              <a:lnSpc>
                <a:spcPct val="86394"/>
              </a:lnSpc>
              <a:spcBef>
                <a:spcPts val="0"/>
              </a:spcBef>
              <a:spcAft>
                <a:spcPts val="0"/>
              </a:spcAft>
              <a:buClr>
                <a:srgbClr val="000000"/>
              </a:buClr>
              <a:buSzPts val="2740"/>
              <a:buFont typeface="Arial"/>
              <a:buChar char="•"/>
            </a:pPr>
            <a:r>
              <a:rPr b="1" i="0" lang="en-US" sz="2740" u="none" cap="none" strike="noStrike">
                <a:solidFill>
                  <a:srgbClr val="000000"/>
                </a:solidFill>
                <a:latin typeface="Calibri"/>
                <a:ea typeface="Calibri"/>
                <a:cs typeface="Calibri"/>
                <a:sym typeface="Calibri"/>
              </a:rPr>
              <a:t> Προωθεί τη συνεργασία </a:t>
            </a:r>
            <a:r>
              <a:rPr b="0" i="0" lang="en-US" sz="2740" u="none" cap="none" strike="noStrike">
                <a:solidFill>
                  <a:srgbClr val="000000"/>
                </a:solidFill>
                <a:latin typeface="Calibri"/>
                <a:ea typeface="Calibri"/>
                <a:cs typeface="Calibri"/>
                <a:sym typeface="Calibri"/>
              </a:rPr>
              <a:t>μεταξύ πολιτών, εκπαιδευτικών, τοπικών αρχών και ομάδων αντιμετώπισης καταστάσεων έκτακτης ανάγκης.</a:t>
            </a:r>
            <a:endParaRPr sz="1200"/>
          </a:p>
          <a:p>
            <a:pPr indent="-304133" lvl="1" marL="608266" marR="0" rtl="0" algn="just">
              <a:lnSpc>
                <a:spcPct val="86394"/>
              </a:lnSpc>
              <a:spcBef>
                <a:spcPts val="0"/>
              </a:spcBef>
              <a:spcAft>
                <a:spcPts val="0"/>
              </a:spcAft>
              <a:buNone/>
            </a:pPr>
            <a:r>
              <a:rPr b="1" i="0" lang="en-US" sz="2740" u="none" cap="none" strike="noStrike">
                <a:solidFill>
                  <a:srgbClr val="000000"/>
                </a:solidFill>
                <a:latin typeface="Calibri"/>
                <a:ea typeface="Calibri"/>
                <a:cs typeface="Calibri"/>
                <a:sym typeface="Calibri"/>
              </a:rPr>
              <a:t>Ολοκληρώνοντας αυτήν την ενότητα, </a:t>
            </a:r>
            <a:r>
              <a:rPr b="0" i="0" lang="en-US" sz="2740" u="none" cap="none" strike="noStrike">
                <a:solidFill>
                  <a:srgbClr val="000000"/>
                </a:solidFill>
                <a:latin typeface="Calibri"/>
                <a:ea typeface="Calibri"/>
                <a:cs typeface="Calibri"/>
                <a:sym typeface="Calibri"/>
              </a:rPr>
              <a:t>οι μαθητές αποκτούν τις γνώσεις και την αυτοπεποίθηση που απαιτούνται για να αναγνωρίζουν τους κινδύνους, να λαμβάνουν τεκμηριωμένες αποφάσεις και να συμβάλλουν στην οικοδόμηση ασφαλέστερων και πιο ανθεκτικών κοινοτήτων.</a:t>
            </a:r>
            <a:endParaRPr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descr="Μπλε κείμενο σε μαύρο φόντο  Η περιγραφή δημιουργήθηκε αυτόματα" id="194" name="Google Shape;194;p8"/>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95" name="Google Shape;195;p8"/>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96" name="Google Shape;196;p8"/>
          <p:cNvGrpSpPr/>
          <p:nvPr/>
        </p:nvGrpSpPr>
        <p:grpSpPr>
          <a:xfrm>
            <a:off x="679375" y="261725"/>
            <a:ext cx="16353706" cy="2320313"/>
            <a:chOff x="-773742" y="-442624"/>
            <a:chExt cx="21804942" cy="3093751"/>
          </a:xfrm>
        </p:grpSpPr>
        <p:sp>
          <p:nvSpPr>
            <p:cNvPr id="197" name="Google Shape;197;p8"/>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8" name="Google Shape;198;p8"/>
            <p:cNvSpPr txBox="1"/>
            <p:nvPr/>
          </p:nvSpPr>
          <p:spPr>
            <a:xfrm>
              <a:off x="-773742" y="-442624"/>
              <a:ext cx="21801900" cy="2708400"/>
            </a:xfrm>
            <a:prstGeom prst="rect">
              <a:avLst/>
            </a:prstGeom>
            <a:noFill/>
            <a:ln>
              <a:noFill/>
            </a:ln>
          </p:spPr>
          <p:txBody>
            <a:bodyPr anchorCtr="0" anchor="ctr" bIns="0" lIns="0" spcFirstLastPara="1" rIns="0" wrap="square" tIns="0">
              <a:noAutofit/>
            </a:bodyPr>
            <a:lstStyle/>
            <a:p>
              <a:pPr indent="0" lvl="0" marL="0" marR="0" rtl="0" algn="l">
                <a:lnSpc>
                  <a:spcPct val="108015"/>
                </a:lnSpc>
                <a:spcBef>
                  <a:spcPts val="0"/>
                </a:spcBef>
                <a:spcAft>
                  <a:spcPts val="0"/>
                </a:spcAft>
                <a:buNone/>
              </a:pPr>
              <a:r>
                <a:rPr b="1" lang="en-US" sz="5028">
                  <a:solidFill>
                    <a:srgbClr val="FF0000"/>
                  </a:solidFill>
                  <a:latin typeface="Calibri"/>
                  <a:ea typeface="Calibri"/>
                  <a:cs typeface="Calibri"/>
                  <a:sym typeface="Calibri"/>
                </a:rPr>
                <a:t>Φυσικές Καταστροφές στο Πλαίσιο Συστημάτων Έγκαιρης Προειδοποίησης για Κινδύνους που Σχετίζονται με το Νερό</a:t>
              </a:r>
              <a:endParaRPr/>
            </a:p>
          </p:txBody>
        </p:sp>
      </p:grpSp>
      <p:sp>
        <p:nvSpPr>
          <p:cNvPr id="199" name="Google Shape;199;p8"/>
          <p:cNvSpPr txBox="1"/>
          <p:nvPr/>
        </p:nvSpPr>
        <p:spPr>
          <a:xfrm>
            <a:off x="679375" y="2421150"/>
            <a:ext cx="16647000" cy="5801700"/>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lang="en-US" sz="2700">
                <a:solidFill>
                  <a:srgbClr val="000000"/>
                </a:solidFill>
                <a:latin typeface="Calibri"/>
                <a:ea typeface="Calibri"/>
                <a:cs typeface="Calibri"/>
                <a:sym typeface="Calibri"/>
              </a:rPr>
              <a:t>Οι κοινότητες και τα οικοσυστήματα που εκτίθενται σε κινδύνους που σχετίζονται με το νερό αντιμετωπίζουν διάφορους φυσικούς κινδύνους που απαιτούν αποτελεσματικές στρατηγικές έγκαιρης προειδοποίησης, ετοιμότητας και αντιμετώπισης. Αυτοί οι κίνδυνοι περιλαμβάνουν:</a:t>
            </a:r>
            <a:endParaRPr sz="1100"/>
          </a:p>
          <a:p>
            <a:pPr indent="-290512" lvl="1" marL="619125" marR="0" rtl="0" algn="just">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Πλημμύρες: </a:t>
            </a:r>
            <a:r>
              <a:rPr b="0" i="0" lang="en-US" sz="2700" u="none" cap="none" strike="noStrike">
                <a:solidFill>
                  <a:srgbClr val="000000"/>
                </a:solidFill>
                <a:latin typeface="Calibri"/>
                <a:ea typeface="Calibri"/>
                <a:cs typeface="Calibri"/>
                <a:sym typeface="Calibri"/>
              </a:rPr>
              <a:t>η υπερχείλιση νερού από ποτάμια, λίμνες ή έντονες βροχοπτώσεις που βυθίζουν κανονικά στερή γη, απειλώντας ζωές, περιουσίες και βασικές υπηρεσίες.</a:t>
            </a:r>
            <a:endParaRPr sz="1100"/>
          </a:p>
          <a:p>
            <a:pPr indent="-290512" lvl="1" marL="619125" marR="0" rtl="0" algn="just">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Έντονες βροχοπτώσεις και ξαφνικές πλημμύρες:</a:t>
            </a:r>
            <a:r>
              <a:rPr b="0" i="0" lang="en-US" sz="2700" u="none" cap="none" strike="noStrike">
                <a:solidFill>
                  <a:srgbClr val="000000"/>
                </a:solidFill>
                <a:latin typeface="Calibri"/>
                <a:ea typeface="Calibri"/>
                <a:cs typeface="Calibri"/>
                <a:sym typeface="Calibri"/>
              </a:rPr>
              <a:t> έντονες, βραχυπρόθεσμες βροχοπτώσεις που υπερφορτώνουν τα συστήματα αποστράγγισης και προκαλούν ξαφνικές, τοπικές πλημμύρες χωρίς προειδοποίηση.</a:t>
            </a:r>
            <a:endParaRPr sz="1100"/>
          </a:p>
          <a:p>
            <a:pPr indent="-290512" lvl="1" marL="619125" marR="0" rtl="0" algn="just">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Κύματα καταιγίδας / Παράκτιες πλημμύρες: </a:t>
            </a:r>
            <a:r>
              <a:rPr b="0" i="0" lang="en-US" sz="2700" u="none" cap="none" strike="noStrike">
                <a:solidFill>
                  <a:srgbClr val="000000"/>
                </a:solidFill>
                <a:latin typeface="Calibri"/>
                <a:ea typeface="Calibri"/>
                <a:cs typeface="Calibri"/>
                <a:sym typeface="Calibri"/>
              </a:rPr>
              <a:t>ασυνήθιστες αυξήσεις της στάθμης της θάλασσας κατά τη διάρκεια καταιγίδων ή κυκλώνων, που οδηγούν σε πλημμύρες παράκτιων περιοχών, ζημιές σε υποδομές και διείσδυση αλμυρού νερού.</a:t>
            </a:r>
            <a:endParaRPr sz="1100"/>
          </a:p>
          <a:p>
            <a:pPr indent="-290512" lvl="1" marL="619125" marR="0" rtl="0" algn="just">
              <a:lnSpc>
                <a:spcPct val="108000"/>
              </a:lnSpc>
              <a:spcBef>
                <a:spcPts val="0"/>
              </a:spcBef>
              <a:spcAft>
                <a:spcPts val="0"/>
              </a:spcAft>
              <a:buClr>
                <a:srgbClr val="000000"/>
              </a:buClr>
              <a:buSzPts val="2700"/>
              <a:buFont typeface="Arial"/>
              <a:buChar char="•"/>
            </a:pPr>
            <a:r>
              <a:rPr b="1" i="0" lang="en-US" sz="2700" u="none" cap="none" strike="noStrike">
                <a:solidFill>
                  <a:srgbClr val="000000"/>
                </a:solidFill>
                <a:latin typeface="Calibri"/>
                <a:ea typeface="Calibri"/>
                <a:cs typeface="Calibri"/>
                <a:sym typeface="Calibri"/>
              </a:rPr>
              <a:t>Ξηρασίες:</a:t>
            </a:r>
            <a:r>
              <a:rPr b="0" i="0" lang="en-US" sz="2700" u="none" cap="none" strike="noStrike">
                <a:solidFill>
                  <a:srgbClr val="000000"/>
                </a:solidFill>
                <a:latin typeface="Calibri"/>
                <a:ea typeface="Calibri"/>
                <a:cs typeface="Calibri"/>
                <a:sym typeface="Calibri"/>
              </a:rPr>
              <a:t> παρατεταμένες περίοδοι ανεπαρκούς βροχόπτωσης που μειώνουν τη διαθεσιμότητα νερού, επηρεάζουν τη γεωργία και αυξάνουν τον κίνδυνο δευτερογενών καταστροφών, όπως πυρκαγιές ή επισιτιστική ανασφάλεια.</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descr="Μπλε κείμενο σε μαύρο φόντο  Η περιγραφή δημιουργήθηκε αυτόματα" id="208" name="Google Shape;208;p9"/>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209" name="Google Shape;209;p9"/>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10" name="Google Shape;210;p9"/>
          <p:cNvGrpSpPr/>
          <p:nvPr/>
        </p:nvGrpSpPr>
        <p:grpSpPr>
          <a:xfrm>
            <a:off x="1257300" y="418291"/>
            <a:ext cx="15773400" cy="1380841"/>
            <a:chOff x="0" y="-66675"/>
            <a:chExt cx="21031200" cy="1841122"/>
          </a:xfrm>
        </p:grpSpPr>
        <p:sp>
          <p:nvSpPr>
            <p:cNvPr id="211" name="Google Shape;211;p9"/>
            <p:cNvSpPr/>
            <p:nvPr/>
          </p:nvSpPr>
          <p:spPr>
            <a:xfrm>
              <a:off x="0" y="0"/>
              <a:ext cx="21031200" cy="1774447"/>
            </a:xfrm>
            <a:custGeom>
              <a:rect b="b" l="l" r="r" t="t"/>
              <a:pathLst>
                <a:path extrusionOk="0" h="1774447" w="21031200">
                  <a:moveTo>
                    <a:pt x="0" y="0"/>
                  </a:moveTo>
                  <a:lnTo>
                    <a:pt x="21031200" y="0"/>
                  </a:lnTo>
                  <a:lnTo>
                    <a:pt x="21031200" y="1774447"/>
                  </a:lnTo>
                  <a:lnTo>
                    <a:pt x="0" y="17744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2" name="Google Shape;212;p9"/>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Πλημμύρα</a:t>
              </a:r>
              <a:endParaRPr/>
            </a:p>
          </p:txBody>
        </p:sp>
      </p:grpSp>
      <p:grpSp>
        <p:nvGrpSpPr>
          <p:cNvPr id="213" name="Google Shape;213;p9"/>
          <p:cNvGrpSpPr/>
          <p:nvPr/>
        </p:nvGrpSpPr>
        <p:grpSpPr>
          <a:xfrm>
            <a:off x="566061" y="1558804"/>
            <a:ext cx="17721944" cy="1106349"/>
            <a:chOff x="0" y="-19051"/>
            <a:chExt cx="23629258" cy="1475132"/>
          </a:xfrm>
        </p:grpSpPr>
        <p:sp>
          <p:nvSpPr>
            <p:cNvPr id="214" name="Google Shape;214;p9"/>
            <p:cNvSpPr/>
            <p:nvPr/>
          </p:nvSpPr>
          <p:spPr>
            <a:xfrm>
              <a:off x="0" y="0"/>
              <a:ext cx="23629258" cy="1456075"/>
            </a:xfrm>
            <a:custGeom>
              <a:rect b="b" l="l" r="r" t="t"/>
              <a:pathLst>
                <a:path extrusionOk="0" h="1456075" w="23629258">
                  <a:moveTo>
                    <a:pt x="0" y="0"/>
                  </a:moveTo>
                  <a:lnTo>
                    <a:pt x="23629258" y="0"/>
                  </a:lnTo>
                  <a:lnTo>
                    <a:pt x="23629258" y="1456075"/>
                  </a:lnTo>
                  <a:lnTo>
                    <a:pt x="0" y="1456075"/>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 name="Google Shape;215;p9"/>
            <p:cNvSpPr txBox="1"/>
            <p:nvPr/>
          </p:nvSpPr>
          <p:spPr>
            <a:xfrm>
              <a:off x="0" y="-19051"/>
              <a:ext cx="21800452" cy="1475132"/>
            </a:xfrm>
            <a:prstGeom prst="rect">
              <a:avLst/>
            </a:prstGeom>
            <a:noFill/>
            <a:ln>
              <a:noFill/>
            </a:ln>
          </p:spPr>
          <p:txBody>
            <a:bodyPr anchorCtr="0" anchor="ctr" bIns="0" lIns="0" spcFirstLastPara="1" rIns="0" wrap="square" tIns="0">
              <a:noAutofit/>
            </a:bodyPr>
            <a:lstStyle/>
            <a:p>
              <a:pPr indent="0" lvl="0" marL="0" marR="0" rtl="0" algn="ctr">
                <a:lnSpc>
                  <a:spcPct val="107965"/>
                </a:lnSpc>
                <a:spcBef>
                  <a:spcPts val="0"/>
                </a:spcBef>
                <a:spcAft>
                  <a:spcPts val="0"/>
                </a:spcAft>
                <a:buNone/>
              </a:pPr>
              <a:r>
                <a:rPr b="1" i="1" lang="en-US" sz="2310">
                  <a:solidFill>
                    <a:srgbClr val="139AD6"/>
                  </a:solidFill>
                  <a:latin typeface="Calibri"/>
                  <a:ea typeface="Calibri"/>
                  <a:cs typeface="Calibri"/>
                  <a:sym typeface="Calibri"/>
                </a:rPr>
                <a:t>Οι κοινότητες και τα οικοσυστήματα που εκτίθενται σε κινδύνους που σχετίζονται με το νερό αντιμετωπίζουν διάφορους φυσικούς κινδύνους που απαιτούν αποτελεσματική έγκαιρη προειδοποίηση, ετοιμότητα και συντονισμένες στρατηγικές αντιμετώπισης. Αυτοί οι κίνδυνοι περιλαμβάνουν:</a:t>
              </a:r>
              <a:endParaRPr/>
            </a:p>
          </p:txBody>
        </p:sp>
      </p:grpSp>
      <p:grpSp>
        <p:nvGrpSpPr>
          <p:cNvPr id="216" name="Google Shape;216;p9"/>
          <p:cNvGrpSpPr/>
          <p:nvPr/>
        </p:nvGrpSpPr>
        <p:grpSpPr>
          <a:xfrm>
            <a:off x="1238250" y="2763212"/>
            <a:ext cx="10689812" cy="634746"/>
            <a:chOff x="0" y="0"/>
            <a:chExt cx="14253083" cy="846328"/>
          </a:xfrm>
        </p:grpSpPr>
        <p:sp>
          <p:nvSpPr>
            <p:cNvPr id="217" name="Google Shape;217;p9"/>
            <p:cNvSpPr/>
            <p:nvPr/>
          </p:nvSpPr>
          <p:spPr>
            <a:xfrm>
              <a:off x="25400" y="25400"/>
              <a:ext cx="14202283" cy="795528"/>
            </a:xfrm>
            <a:custGeom>
              <a:rect b="b" l="l" r="r" t="t"/>
              <a:pathLst>
                <a:path extrusionOk="0" h="795528" w="14202283">
                  <a:moveTo>
                    <a:pt x="0" y="132588"/>
                  </a:moveTo>
                  <a:cubicBezTo>
                    <a:pt x="0" y="59309"/>
                    <a:pt x="62992" y="0"/>
                    <a:pt x="140589" y="0"/>
                  </a:cubicBezTo>
                  <a:lnTo>
                    <a:pt x="14061694" y="0"/>
                  </a:lnTo>
                  <a:cubicBezTo>
                    <a:pt x="14139290" y="0"/>
                    <a:pt x="14202283" y="59309"/>
                    <a:pt x="14202283" y="132588"/>
                  </a:cubicBezTo>
                  <a:lnTo>
                    <a:pt x="14202283" y="662940"/>
                  </a:lnTo>
                  <a:cubicBezTo>
                    <a:pt x="14202283" y="736219"/>
                    <a:pt x="14139290" y="795528"/>
                    <a:pt x="14061694" y="795528"/>
                  </a:cubicBezTo>
                  <a:lnTo>
                    <a:pt x="140589" y="795528"/>
                  </a:lnTo>
                  <a:cubicBezTo>
                    <a:pt x="62992" y="795655"/>
                    <a:pt x="0" y="736219"/>
                    <a:pt x="0" y="662940"/>
                  </a:cubicBezTo>
                  <a:close/>
                </a:path>
              </a:pathLst>
            </a:custGeom>
            <a:solidFill>
              <a:srgbClr val="00B0F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8" name="Google Shape;218;p9"/>
            <p:cNvSpPr/>
            <p:nvPr/>
          </p:nvSpPr>
          <p:spPr>
            <a:xfrm>
              <a:off x="0" y="0"/>
              <a:ext cx="14253083" cy="846328"/>
            </a:xfrm>
            <a:custGeom>
              <a:rect b="b" l="l" r="r" t="t"/>
              <a:pathLst>
                <a:path extrusionOk="0" h="846328" w="14253083">
                  <a:moveTo>
                    <a:pt x="0" y="157988"/>
                  </a:moveTo>
                  <a:cubicBezTo>
                    <a:pt x="0" y="69342"/>
                    <a:pt x="75692" y="0"/>
                    <a:pt x="165989" y="0"/>
                  </a:cubicBezTo>
                  <a:lnTo>
                    <a:pt x="14087094" y="0"/>
                  </a:lnTo>
                  <a:lnTo>
                    <a:pt x="14087094" y="25400"/>
                  </a:lnTo>
                  <a:lnTo>
                    <a:pt x="14087094" y="0"/>
                  </a:lnTo>
                  <a:cubicBezTo>
                    <a:pt x="14177390" y="0"/>
                    <a:pt x="14253083" y="69342"/>
                    <a:pt x="14253083" y="157988"/>
                  </a:cubicBezTo>
                  <a:lnTo>
                    <a:pt x="14227683" y="157988"/>
                  </a:lnTo>
                  <a:lnTo>
                    <a:pt x="14253083" y="157988"/>
                  </a:lnTo>
                  <a:lnTo>
                    <a:pt x="14253083" y="688340"/>
                  </a:lnTo>
                  <a:lnTo>
                    <a:pt x="14227683" y="688340"/>
                  </a:lnTo>
                  <a:lnTo>
                    <a:pt x="14253083" y="688340"/>
                  </a:lnTo>
                  <a:cubicBezTo>
                    <a:pt x="14253083" y="776986"/>
                    <a:pt x="14177390" y="846328"/>
                    <a:pt x="14087094" y="846328"/>
                  </a:cubicBezTo>
                  <a:lnTo>
                    <a:pt x="14087094" y="820928"/>
                  </a:lnTo>
                  <a:lnTo>
                    <a:pt x="14087094" y="846328"/>
                  </a:lnTo>
                  <a:lnTo>
                    <a:pt x="165989" y="846328"/>
                  </a:lnTo>
                  <a:lnTo>
                    <a:pt x="165989" y="820928"/>
                  </a:lnTo>
                  <a:lnTo>
                    <a:pt x="165989" y="846328"/>
                  </a:lnTo>
                  <a:cubicBezTo>
                    <a:pt x="75692" y="846455"/>
                    <a:pt x="0" y="776986"/>
                    <a:pt x="0" y="688340"/>
                  </a:cubicBezTo>
                  <a:lnTo>
                    <a:pt x="0" y="157988"/>
                  </a:lnTo>
                  <a:lnTo>
                    <a:pt x="25400" y="157988"/>
                  </a:lnTo>
                  <a:lnTo>
                    <a:pt x="0" y="157988"/>
                  </a:lnTo>
                  <a:moveTo>
                    <a:pt x="50800" y="157988"/>
                  </a:moveTo>
                  <a:lnTo>
                    <a:pt x="50800" y="688340"/>
                  </a:lnTo>
                  <a:lnTo>
                    <a:pt x="25400" y="688340"/>
                  </a:lnTo>
                  <a:lnTo>
                    <a:pt x="50800" y="688340"/>
                  </a:lnTo>
                  <a:cubicBezTo>
                    <a:pt x="50800" y="746125"/>
                    <a:pt x="100965" y="795528"/>
                    <a:pt x="165989" y="795528"/>
                  </a:cubicBezTo>
                  <a:lnTo>
                    <a:pt x="14087094" y="795528"/>
                  </a:lnTo>
                  <a:cubicBezTo>
                    <a:pt x="14152118" y="795528"/>
                    <a:pt x="14202283" y="746125"/>
                    <a:pt x="14202283" y="688340"/>
                  </a:cubicBezTo>
                  <a:lnTo>
                    <a:pt x="14202283" y="157988"/>
                  </a:lnTo>
                  <a:cubicBezTo>
                    <a:pt x="14202283" y="100203"/>
                    <a:pt x="14152118" y="50800"/>
                    <a:pt x="14087094" y="50800"/>
                  </a:cubicBezTo>
                  <a:lnTo>
                    <a:pt x="165989" y="50800"/>
                  </a:lnTo>
                  <a:lnTo>
                    <a:pt x="165989" y="25400"/>
                  </a:lnTo>
                  <a:lnTo>
                    <a:pt x="165989" y="50800"/>
                  </a:lnTo>
                  <a:cubicBezTo>
                    <a:pt x="100965" y="50800"/>
                    <a:pt x="50800" y="100203"/>
                    <a:pt x="50800" y="15798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19" name="Google Shape;219;p9"/>
          <p:cNvGrpSpPr/>
          <p:nvPr/>
        </p:nvGrpSpPr>
        <p:grpSpPr>
          <a:xfrm>
            <a:off x="1286427" y="2797102"/>
            <a:ext cx="10593419" cy="552735"/>
            <a:chOff x="0" y="-19050"/>
            <a:chExt cx="14124559" cy="736980"/>
          </a:xfrm>
        </p:grpSpPr>
        <p:sp>
          <p:nvSpPr>
            <p:cNvPr id="220" name="Google Shape;220;p9"/>
            <p:cNvSpPr/>
            <p:nvPr/>
          </p:nvSpPr>
          <p:spPr>
            <a:xfrm>
              <a:off x="0" y="0"/>
              <a:ext cx="14124553" cy="717930"/>
            </a:xfrm>
            <a:custGeom>
              <a:rect b="b" l="l" r="r" t="t"/>
              <a:pathLst>
                <a:path extrusionOk="0" h="717930" w="14124553">
                  <a:moveTo>
                    <a:pt x="0" y="0"/>
                  </a:moveTo>
                  <a:lnTo>
                    <a:pt x="14124553" y="0"/>
                  </a:lnTo>
                  <a:lnTo>
                    <a:pt x="14124553" y="717930"/>
                  </a:lnTo>
                  <a:lnTo>
                    <a:pt x="0" y="717930"/>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 name="Google Shape;221;p9"/>
            <p:cNvSpPr txBox="1"/>
            <p:nvPr/>
          </p:nvSpPr>
          <p:spPr>
            <a:xfrm>
              <a:off x="0" y="-19050"/>
              <a:ext cx="14124559" cy="7369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550">
                  <a:solidFill>
                    <a:srgbClr val="FFFFFF"/>
                  </a:solidFill>
                  <a:latin typeface="Calibri"/>
                  <a:ea typeface="Calibri"/>
                  <a:cs typeface="Calibri"/>
                  <a:sym typeface="Calibri"/>
                </a:rPr>
                <a:t>Συστήματα Έγκαιρης Προειδοποίησης για Πλημμύρες</a:t>
              </a:r>
              <a:endParaRPr/>
            </a:p>
          </p:txBody>
        </p:sp>
      </p:grpSp>
      <p:sp>
        <p:nvSpPr>
          <p:cNvPr id="222" name="Google Shape;222;p9"/>
          <p:cNvSpPr txBox="1"/>
          <p:nvPr/>
        </p:nvSpPr>
        <p:spPr>
          <a:xfrm>
            <a:off x="1482747" y="3371964"/>
            <a:ext cx="10305326" cy="16584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Χρησιμοποιούνται μετρητές ποταμών, ραντάρ βροχόπτωσης και δορυφορικά δεδομένα για την ανίχνευση της ανόδου της στάθμης του νερού και την πρόβλεψη πιθανών πλημμυρών.</a:t>
            </a:r>
            <a:endParaRPr/>
          </a:p>
          <a:p>
            <a:pPr indent="-117634"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Οι μετεωρολογικές υπηρεσίες και οι τοπικές αρχές εκδίδουν ειδοποιήσεις για πλημμύρες μέσω SMS, ραδιοφώνου και δημόσιων ραδιοτηλεοπτικών καναλιών.</a:t>
            </a:r>
            <a:endParaRPr/>
          </a:p>
          <a:p>
            <a:pPr indent="-117634"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 Οι ομάδες παρακολούθησης με έδρα την κοινότητα και οι ηλεκτρονικοί πίνακες ελέγχου παρέχουν ενημερώσεις σχετικά με τις ζώνες εκκένωσης και τις ασφαλείς διαδρομές.</a:t>
            </a:r>
            <a:endParaRPr/>
          </a:p>
        </p:txBody>
      </p:sp>
      <p:grpSp>
        <p:nvGrpSpPr>
          <p:cNvPr id="223" name="Google Shape;223;p9"/>
          <p:cNvGrpSpPr/>
          <p:nvPr/>
        </p:nvGrpSpPr>
        <p:grpSpPr>
          <a:xfrm>
            <a:off x="1238250" y="5101819"/>
            <a:ext cx="10689812" cy="634746"/>
            <a:chOff x="0" y="0"/>
            <a:chExt cx="14253083" cy="846328"/>
          </a:xfrm>
        </p:grpSpPr>
        <p:sp>
          <p:nvSpPr>
            <p:cNvPr id="224" name="Google Shape;224;p9"/>
            <p:cNvSpPr/>
            <p:nvPr/>
          </p:nvSpPr>
          <p:spPr>
            <a:xfrm>
              <a:off x="25400" y="25400"/>
              <a:ext cx="14202283" cy="795528"/>
            </a:xfrm>
            <a:custGeom>
              <a:rect b="b" l="l" r="r" t="t"/>
              <a:pathLst>
                <a:path extrusionOk="0" h="795528" w="14202283">
                  <a:moveTo>
                    <a:pt x="0" y="132588"/>
                  </a:moveTo>
                  <a:cubicBezTo>
                    <a:pt x="0" y="59309"/>
                    <a:pt x="62992" y="0"/>
                    <a:pt x="140589" y="0"/>
                  </a:cubicBezTo>
                  <a:lnTo>
                    <a:pt x="14061694" y="0"/>
                  </a:lnTo>
                  <a:cubicBezTo>
                    <a:pt x="14139290" y="0"/>
                    <a:pt x="14202283" y="59309"/>
                    <a:pt x="14202283" y="132588"/>
                  </a:cubicBezTo>
                  <a:lnTo>
                    <a:pt x="14202283" y="662940"/>
                  </a:lnTo>
                  <a:cubicBezTo>
                    <a:pt x="14202283" y="736219"/>
                    <a:pt x="14139290" y="795528"/>
                    <a:pt x="14061694" y="795528"/>
                  </a:cubicBezTo>
                  <a:lnTo>
                    <a:pt x="140589" y="795528"/>
                  </a:lnTo>
                  <a:cubicBezTo>
                    <a:pt x="62992" y="795655"/>
                    <a:pt x="0" y="736219"/>
                    <a:pt x="0" y="662940"/>
                  </a:cubicBezTo>
                  <a:close/>
                </a:path>
              </a:pathLst>
            </a:custGeom>
            <a:solidFill>
              <a:srgbClr val="92D050"/>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 name="Google Shape;225;p9"/>
            <p:cNvSpPr/>
            <p:nvPr/>
          </p:nvSpPr>
          <p:spPr>
            <a:xfrm>
              <a:off x="0" y="0"/>
              <a:ext cx="14253083" cy="846328"/>
            </a:xfrm>
            <a:custGeom>
              <a:rect b="b" l="l" r="r" t="t"/>
              <a:pathLst>
                <a:path extrusionOk="0" h="846328" w="14253083">
                  <a:moveTo>
                    <a:pt x="0" y="157988"/>
                  </a:moveTo>
                  <a:cubicBezTo>
                    <a:pt x="0" y="69342"/>
                    <a:pt x="75692" y="0"/>
                    <a:pt x="165989" y="0"/>
                  </a:cubicBezTo>
                  <a:lnTo>
                    <a:pt x="14087094" y="0"/>
                  </a:lnTo>
                  <a:lnTo>
                    <a:pt x="14087094" y="25400"/>
                  </a:lnTo>
                  <a:lnTo>
                    <a:pt x="14087094" y="0"/>
                  </a:lnTo>
                  <a:cubicBezTo>
                    <a:pt x="14177390" y="0"/>
                    <a:pt x="14253083" y="69342"/>
                    <a:pt x="14253083" y="157988"/>
                  </a:cubicBezTo>
                  <a:lnTo>
                    <a:pt x="14227683" y="157988"/>
                  </a:lnTo>
                  <a:lnTo>
                    <a:pt x="14253083" y="157988"/>
                  </a:lnTo>
                  <a:lnTo>
                    <a:pt x="14253083" y="688340"/>
                  </a:lnTo>
                  <a:lnTo>
                    <a:pt x="14227683" y="688340"/>
                  </a:lnTo>
                  <a:lnTo>
                    <a:pt x="14253083" y="688340"/>
                  </a:lnTo>
                  <a:cubicBezTo>
                    <a:pt x="14253083" y="776986"/>
                    <a:pt x="14177390" y="846328"/>
                    <a:pt x="14087094" y="846328"/>
                  </a:cubicBezTo>
                  <a:lnTo>
                    <a:pt x="14087094" y="820928"/>
                  </a:lnTo>
                  <a:lnTo>
                    <a:pt x="14087094" y="846328"/>
                  </a:lnTo>
                  <a:lnTo>
                    <a:pt x="165989" y="846328"/>
                  </a:lnTo>
                  <a:lnTo>
                    <a:pt x="165989" y="820928"/>
                  </a:lnTo>
                  <a:lnTo>
                    <a:pt x="165989" y="846328"/>
                  </a:lnTo>
                  <a:cubicBezTo>
                    <a:pt x="75692" y="846455"/>
                    <a:pt x="0" y="776986"/>
                    <a:pt x="0" y="688340"/>
                  </a:cubicBezTo>
                  <a:lnTo>
                    <a:pt x="0" y="157988"/>
                  </a:lnTo>
                  <a:lnTo>
                    <a:pt x="25400" y="157988"/>
                  </a:lnTo>
                  <a:lnTo>
                    <a:pt x="0" y="157988"/>
                  </a:lnTo>
                  <a:moveTo>
                    <a:pt x="50800" y="157988"/>
                  </a:moveTo>
                  <a:lnTo>
                    <a:pt x="50800" y="688340"/>
                  </a:lnTo>
                  <a:lnTo>
                    <a:pt x="25400" y="688340"/>
                  </a:lnTo>
                  <a:lnTo>
                    <a:pt x="50800" y="688340"/>
                  </a:lnTo>
                  <a:cubicBezTo>
                    <a:pt x="50800" y="746125"/>
                    <a:pt x="100965" y="795528"/>
                    <a:pt x="165989" y="795528"/>
                  </a:cubicBezTo>
                  <a:lnTo>
                    <a:pt x="14087094" y="795528"/>
                  </a:lnTo>
                  <a:cubicBezTo>
                    <a:pt x="14152118" y="795528"/>
                    <a:pt x="14202283" y="746125"/>
                    <a:pt x="14202283" y="688340"/>
                  </a:cubicBezTo>
                  <a:lnTo>
                    <a:pt x="14202283" y="157988"/>
                  </a:lnTo>
                  <a:cubicBezTo>
                    <a:pt x="14202283" y="100203"/>
                    <a:pt x="14152118" y="50800"/>
                    <a:pt x="14087094" y="50800"/>
                  </a:cubicBezTo>
                  <a:lnTo>
                    <a:pt x="165989" y="50800"/>
                  </a:lnTo>
                  <a:lnTo>
                    <a:pt x="165989" y="25400"/>
                  </a:lnTo>
                  <a:lnTo>
                    <a:pt x="165989" y="50800"/>
                  </a:lnTo>
                  <a:cubicBezTo>
                    <a:pt x="100965" y="50800"/>
                    <a:pt x="50800" y="100203"/>
                    <a:pt x="50800" y="15798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26" name="Google Shape;226;p9"/>
          <p:cNvGrpSpPr/>
          <p:nvPr/>
        </p:nvGrpSpPr>
        <p:grpSpPr>
          <a:xfrm>
            <a:off x="1286427" y="5135709"/>
            <a:ext cx="10593419" cy="552735"/>
            <a:chOff x="0" y="-19050"/>
            <a:chExt cx="14124559" cy="736980"/>
          </a:xfrm>
        </p:grpSpPr>
        <p:sp>
          <p:nvSpPr>
            <p:cNvPr id="227" name="Google Shape;227;p9"/>
            <p:cNvSpPr/>
            <p:nvPr/>
          </p:nvSpPr>
          <p:spPr>
            <a:xfrm>
              <a:off x="0" y="0"/>
              <a:ext cx="14124553" cy="717930"/>
            </a:xfrm>
            <a:custGeom>
              <a:rect b="b" l="l" r="r" t="t"/>
              <a:pathLst>
                <a:path extrusionOk="0" h="717930" w="14124553">
                  <a:moveTo>
                    <a:pt x="0" y="0"/>
                  </a:moveTo>
                  <a:lnTo>
                    <a:pt x="14124553" y="0"/>
                  </a:lnTo>
                  <a:lnTo>
                    <a:pt x="14124553" y="717930"/>
                  </a:lnTo>
                  <a:lnTo>
                    <a:pt x="0" y="717930"/>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 name="Google Shape;228;p9"/>
            <p:cNvSpPr txBox="1"/>
            <p:nvPr/>
          </p:nvSpPr>
          <p:spPr>
            <a:xfrm>
              <a:off x="0" y="-19050"/>
              <a:ext cx="14124559" cy="7369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550">
                  <a:solidFill>
                    <a:srgbClr val="FFFFFF"/>
                  </a:solidFill>
                  <a:latin typeface="Calibri"/>
                  <a:ea typeface="Calibri"/>
                  <a:cs typeface="Calibri"/>
                  <a:sym typeface="Calibri"/>
                </a:rPr>
                <a:t>Τι να κάνετε</a:t>
              </a:r>
              <a:endParaRPr/>
            </a:p>
          </p:txBody>
        </p:sp>
      </p:grpSp>
      <p:sp>
        <p:nvSpPr>
          <p:cNvPr id="229" name="Google Shape;229;p9"/>
          <p:cNvSpPr txBox="1"/>
          <p:nvPr/>
        </p:nvSpPr>
        <p:spPr>
          <a:xfrm>
            <a:off x="1482747" y="5710571"/>
            <a:ext cx="10305326" cy="8583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Μετακινηθείτε αμέσως σε υψηλότερο σημείο όταν εκδοθεί προειδοποίηση για πλημμύρα.</a:t>
            </a:r>
            <a:endParaRPr/>
          </a:p>
          <a:p>
            <a:pPr indent="-117634"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Αποσυνδέστε τις ηλεκτρικές συσκευές και αποφύγετε την επαφή με νερό κοντά στις πρίζες.</a:t>
            </a:r>
            <a:endParaRPr/>
          </a:p>
          <a:p>
            <a:pPr indent="-117634"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Βοηθήστε παιδιά, ηλικιωμένους και άτομα με αναπηρίες να φτάσουν σε ασφαλή μέρη.</a:t>
            </a:r>
            <a:endParaRPr/>
          </a:p>
        </p:txBody>
      </p:sp>
      <p:grpSp>
        <p:nvGrpSpPr>
          <p:cNvPr id="230" name="Google Shape;230;p9"/>
          <p:cNvGrpSpPr/>
          <p:nvPr/>
        </p:nvGrpSpPr>
        <p:grpSpPr>
          <a:xfrm>
            <a:off x="1238250" y="6648650"/>
            <a:ext cx="10689812" cy="634746"/>
            <a:chOff x="0" y="0"/>
            <a:chExt cx="14253083" cy="846328"/>
          </a:xfrm>
        </p:grpSpPr>
        <p:sp>
          <p:nvSpPr>
            <p:cNvPr id="231" name="Google Shape;231;p9"/>
            <p:cNvSpPr/>
            <p:nvPr/>
          </p:nvSpPr>
          <p:spPr>
            <a:xfrm>
              <a:off x="25400" y="25400"/>
              <a:ext cx="14202283" cy="795528"/>
            </a:xfrm>
            <a:custGeom>
              <a:rect b="b" l="l" r="r" t="t"/>
              <a:pathLst>
                <a:path extrusionOk="0" h="795528" w="14202283">
                  <a:moveTo>
                    <a:pt x="0" y="132588"/>
                  </a:moveTo>
                  <a:cubicBezTo>
                    <a:pt x="0" y="59309"/>
                    <a:pt x="62992" y="0"/>
                    <a:pt x="140589" y="0"/>
                  </a:cubicBezTo>
                  <a:lnTo>
                    <a:pt x="14061694" y="0"/>
                  </a:lnTo>
                  <a:cubicBezTo>
                    <a:pt x="14139290" y="0"/>
                    <a:pt x="14202283" y="59309"/>
                    <a:pt x="14202283" y="132588"/>
                  </a:cubicBezTo>
                  <a:lnTo>
                    <a:pt x="14202283" y="662940"/>
                  </a:lnTo>
                  <a:cubicBezTo>
                    <a:pt x="14202283" y="736219"/>
                    <a:pt x="14139290" y="795528"/>
                    <a:pt x="14061694" y="795528"/>
                  </a:cubicBezTo>
                  <a:lnTo>
                    <a:pt x="140589" y="795528"/>
                  </a:lnTo>
                  <a:cubicBezTo>
                    <a:pt x="62992" y="795655"/>
                    <a:pt x="0" y="736219"/>
                    <a:pt x="0" y="662940"/>
                  </a:cubicBez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 name="Google Shape;232;p9"/>
            <p:cNvSpPr/>
            <p:nvPr/>
          </p:nvSpPr>
          <p:spPr>
            <a:xfrm>
              <a:off x="0" y="0"/>
              <a:ext cx="14253083" cy="846328"/>
            </a:xfrm>
            <a:custGeom>
              <a:rect b="b" l="l" r="r" t="t"/>
              <a:pathLst>
                <a:path extrusionOk="0" h="846328" w="14253083">
                  <a:moveTo>
                    <a:pt x="0" y="157988"/>
                  </a:moveTo>
                  <a:cubicBezTo>
                    <a:pt x="0" y="69342"/>
                    <a:pt x="75692" y="0"/>
                    <a:pt x="165989" y="0"/>
                  </a:cubicBezTo>
                  <a:lnTo>
                    <a:pt x="14087094" y="0"/>
                  </a:lnTo>
                  <a:lnTo>
                    <a:pt x="14087094" y="25400"/>
                  </a:lnTo>
                  <a:lnTo>
                    <a:pt x="14087094" y="0"/>
                  </a:lnTo>
                  <a:cubicBezTo>
                    <a:pt x="14177390" y="0"/>
                    <a:pt x="14253083" y="69342"/>
                    <a:pt x="14253083" y="157988"/>
                  </a:cubicBezTo>
                  <a:lnTo>
                    <a:pt x="14227683" y="157988"/>
                  </a:lnTo>
                  <a:lnTo>
                    <a:pt x="14253083" y="157988"/>
                  </a:lnTo>
                  <a:lnTo>
                    <a:pt x="14253083" y="688340"/>
                  </a:lnTo>
                  <a:lnTo>
                    <a:pt x="14227683" y="688340"/>
                  </a:lnTo>
                  <a:lnTo>
                    <a:pt x="14253083" y="688340"/>
                  </a:lnTo>
                  <a:cubicBezTo>
                    <a:pt x="14253083" y="776986"/>
                    <a:pt x="14177390" y="846328"/>
                    <a:pt x="14087094" y="846328"/>
                  </a:cubicBezTo>
                  <a:lnTo>
                    <a:pt x="14087094" y="820928"/>
                  </a:lnTo>
                  <a:lnTo>
                    <a:pt x="14087094" y="846328"/>
                  </a:lnTo>
                  <a:lnTo>
                    <a:pt x="165989" y="846328"/>
                  </a:lnTo>
                  <a:lnTo>
                    <a:pt x="165989" y="820928"/>
                  </a:lnTo>
                  <a:lnTo>
                    <a:pt x="165989" y="846328"/>
                  </a:lnTo>
                  <a:cubicBezTo>
                    <a:pt x="75692" y="846455"/>
                    <a:pt x="0" y="776986"/>
                    <a:pt x="0" y="688340"/>
                  </a:cubicBezTo>
                  <a:lnTo>
                    <a:pt x="0" y="157988"/>
                  </a:lnTo>
                  <a:lnTo>
                    <a:pt x="25400" y="157988"/>
                  </a:lnTo>
                  <a:lnTo>
                    <a:pt x="0" y="157988"/>
                  </a:lnTo>
                  <a:moveTo>
                    <a:pt x="50800" y="157988"/>
                  </a:moveTo>
                  <a:lnTo>
                    <a:pt x="50800" y="688340"/>
                  </a:lnTo>
                  <a:lnTo>
                    <a:pt x="25400" y="688340"/>
                  </a:lnTo>
                  <a:lnTo>
                    <a:pt x="50800" y="688340"/>
                  </a:lnTo>
                  <a:cubicBezTo>
                    <a:pt x="50800" y="746125"/>
                    <a:pt x="100965" y="795528"/>
                    <a:pt x="165989" y="795528"/>
                  </a:cubicBezTo>
                  <a:lnTo>
                    <a:pt x="14087094" y="795528"/>
                  </a:lnTo>
                  <a:cubicBezTo>
                    <a:pt x="14152118" y="795528"/>
                    <a:pt x="14202283" y="746125"/>
                    <a:pt x="14202283" y="688340"/>
                  </a:cubicBezTo>
                  <a:lnTo>
                    <a:pt x="14202283" y="157988"/>
                  </a:lnTo>
                  <a:cubicBezTo>
                    <a:pt x="14202283" y="100203"/>
                    <a:pt x="14152118" y="50800"/>
                    <a:pt x="14087094" y="50800"/>
                  </a:cubicBezTo>
                  <a:lnTo>
                    <a:pt x="165989" y="50800"/>
                  </a:lnTo>
                  <a:lnTo>
                    <a:pt x="165989" y="25400"/>
                  </a:lnTo>
                  <a:lnTo>
                    <a:pt x="165989" y="50800"/>
                  </a:lnTo>
                  <a:cubicBezTo>
                    <a:pt x="100965" y="50800"/>
                    <a:pt x="50800" y="100203"/>
                    <a:pt x="50800" y="15798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33" name="Google Shape;233;p9"/>
          <p:cNvGrpSpPr/>
          <p:nvPr/>
        </p:nvGrpSpPr>
        <p:grpSpPr>
          <a:xfrm>
            <a:off x="1286427" y="6682540"/>
            <a:ext cx="10593419" cy="552735"/>
            <a:chOff x="0" y="-19050"/>
            <a:chExt cx="14124559" cy="736980"/>
          </a:xfrm>
        </p:grpSpPr>
        <p:sp>
          <p:nvSpPr>
            <p:cNvPr id="234" name="Google Shape;234;p9"/>
            <p:cNvSpPr/>
            <p:nvPr/>
          </p:nvSpPr>
          <p:spPr>
            <a:xfrm>
              <a:off x="0" y="0"/>
              <a:ext cx="14124553" cy="717930"/>
            </a:xfrm>
            <a:custGeom>
              <a:rect b="b" l="l" r="r" t="t"/>
              <a:pathLst>
                <a:path extrusionOk="0" h="717930" w="14124553">
                  <a:moveTo>
                    <a:pt x="0" y="0"/>
                  </a:moveTo>
                  <a:lnTo>
                    <a:pt x="14124553" y="0"/>
                  </a:lnTo>
                  <a:lnTo>
                    <a:pt x="14124553" y="717930"/>
                  </a:lnTo>
                  <a:lnTo>
                    <a:pt x="0" y="717930"/>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5" name="Google Shape;235;p9"/>
            <p:cNvSpPr txBox="1"/>
            <p:nvPr/>
          </p:nvSpPr>
          <p:spPr>
            <a:xfrm>
              <a:off x="0" y="-19050"/>
              <a:ext cx="14124559" cy="7369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2550">
                  <a:solidFill>
                    <a:srgbClr val="FFFFFF"/>
                  </a:solidFill>
                  <a:latin typeface="Calibri"/>
                  <a:ea typeface="Calibri"/>
                  <a:cs typeface="Calibri"/>
                  <a:sym typeface="Calibri"/>
                </a:rPr>
                <a:t>Τι δεν πρέπει να κάνετε</a:t>
              </a:r>
              <a:endParaRPr/>
            </a:p>
          </p:txBody>
        </p:sp>
      </p:grpSp>
      <p:sp>
        <p:nvSpPr>
          <p:cNvPr id="236" name="Google Shape;236;p9"/>
          <p:cNvSpPr txBox="1"/>
          <p:nvPr/>
        </p:nvSpPr>
        <p:spPr>
          <a:xfrm>
            <a:off x="1482747" y="7276452"/>
            <a:ext cx="10696681" cy="988771"/>
          </a:xfrm>
          <a:prstGeom prst="rect">
            <a:avLst/>
          </a:prstGeom>
          <a:noFill/>
          <a:ln>
            <a:noFill/>
          </a:ln>
        </p:spPr>
        <p:txBody>
          <a:bodyPr anchorCtr="0" anchor="t" bIns="0" lIns="0" spcFirstLastPara="1" rIns="0" wrap="square" tIns="0">
            <a:spAutoFit/>
          </a:bodyPr>
          <a:lstStyle/>
          <a:p>
            <a:pPr indent="-111379" lvl="2" marL="317611" marR="0" rtl="0" algn="l">
              <a:lnSpc>
                <a:spcPct val="108038"/>
              </a:lnSpc>
              <a:spcBef>
                <a:spcPts val="0"/>
              </a:spcBef>
              <a:spcAft>
                <a:spcPts val="0"/>
              </a:spcAft>
              <a:buClr>
                <a:srgbClr val="000000"/>
              </a:buClr>
              <a:buSzPts val="1754"/>
              <a:buFont typeface="Arial"/>
              <a:buChar char="⚬"/>
            </a:pPr>
            <a:r>
              <a:rPr b="0" i="0" lang="en-US" sz="1754" u="none" cap="none" strike="noStrike">
                <a:solidFill>
                  <a:srgbClr val="000000"/>
                </a:solidFill>
                <a:latin typeface="Calibri"/>
                <a:ea typeface="Calibri"/>
                <a:cs typeface="Calibri"/>
                <a:sym typeface="Calibri"/>
              </a:rPr>
              <a:t> Μην επιχειρήσετε να περπατήσετε ή να οδηγήσετε μέσα από τα νερά της πλημμύρας — ακόμη και τα ρηχά νερά μπορεί να είναι επικίνδυνα.</a:t>
            </a:r>
            <a:endParaRPr/>
          </a:p>
          <a:p>
            <a:pPr indent="-105870" lvl="2" marL="317611" marR="0" rtl="0" algn="l">
              <a:lnSpc>
                <a:spcPct val="108038"/>
              </a:lnSpc>
              <a:spcBef>
                <a:spcPts val="0"/>
              </a:spcBef>
              <a:spcAft>
                <a:spcPts val="0"/>
              </a:spcAft>
              <a:buNone/>
            </a:pPr>
            <a:r>
              <a:rPr b="0" i="0" lang="en-US" sz="1754" u="none" cap="none" strike="noStrike">
                <a:solidFill>
                  <a:srgbClr val="000000"/>
                </a:solidFill>
                <a:latin typeface="Calibri"/>
                <a:ea typeface="Calibri"/>
                <a:cs typeface="Calibri"/>
                <a:sym typeface="Calibri"/>
              </a:rPr>
              <a:t> Μην αγνοείτε τις οδηγίες εκκένωσης και μην επιστρέφετε σπίτι πριν οι αρχές επιβεβαιώσουν την ασφάλειά σας.</a:t>
            </a:r>
            <a:endParaRPr/>
          </a:p>
          <a:p>
            <a:pPr indent="-105870" lvl="2" marL="317611" marR="0" rtl="0" algn="l">
              <a:lnSpc>
                <a:spcPct val="108038"/>
              </a:lnSpc>
              <a:spcBef>
                <a:spcPts val="0"/>
              </a:spcBef>
              <a:spcAft>
                <a:spcPts val="0"/>
              </a:spcAft>
              <a:buNone/>
            </a:pPr>
            <a:r>
              <a:rPr b="0" i="0" lang="en-US" sz="1754" u="none" cap="none" strike="noStrike">
                <a:solidFill>
                  <a:srgbClr val="000000"/>
                </a:solidFill>
                <a:latin typeface="Calibri"/>
                <a:ea typeface="Calibri"/>
                <a:cs typeface="Calibri"/>
                <a:sym typeface="Calibri"/>
              </a:rPr>
              <a:t> Μην πίνετε ή χρησιμοποιείτε νερό βρύσης μέχρι να κηρυχθεί ασφαλές από τους υγειονομικούς υπαλλήλους.</a:t>
            </a:r>
            <a:endParaRPr/>
          </a:p>
        </p:txBody>
      </p:sp>
      <p:sp>
        <p:nvSpPr>
          <p:cNvPr id="237" name="Google Shape;237;p9"/>
          <p:cNvSpPr txBox="1"/>
          <p:nvPr/>
        </p:nvSpPr>
        <p:spPr>
          <a:xfrm>
            <a:off x="12501143" y="6578317"/>
            <a:ext cx="5521262" cy="27622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650">
                <a:solidFill>
                  <a:srgbClr val="000000"/>
                </a:solidFill>
                <a:latin typeface="Calibri"/>
                <a:ea typeface="Calibri"/>
                <a:cs typeface="Calibri"/>
                <a:sym typeface="Calibri"/>
              </a:rPr>
              <a:t>Σχήμα 1: Πλημμύρα, από Canva (Ελεύθερο Στοιχείο) </a:t>
            </a:r>
            <a:endParaRPr/>
          </a:p>
        </p:txBody>
      </p:sp>
      <p:sp>
        <p:nvSpPr>
          <p:cNvPr id="238" name="Google Shape;238;p9"/>
          <p:cNvSpPr/>
          <p:nvPr/>
        </p:nvSpPr>
        <p:spPr>
          <a:xfrm>
            <a:off x="12600213" y="2940034"/>
            <a:ext cx="4188905" cy="3254359"/>
          </a:xfrm>
          <a:custGeom>
            <a:rect b="b" l="l" r="r" t="t"/>
            <a:pathLst>
              <a:path extrusionOk="0" h="3254359" w="4188905">
                <a:moveTo>
                  <a:pt x="0" y="0"/>
                </a:moveTo>
                <a:lnTo>
                  <a:pt x="4188904" y="0"/>
                </a:lnTo>
                <a:lnTo>
                  <a:pt x="4188904" y="3254359"/>
                </a:lnTo>
                <a:lnTo>
                  <a:pt x="0" y="325435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