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8288000" cy="10287000"/>
  <p:notesSz cx="6858000" cy="9144000"/>
  <p:embeddedFontLst>
    <p:embeddedFont>
      <p:font typeface="Calibri (MS)" panose="020B0604020202020204" charset="0"/>
      <p:regular r:id="rId15"/>
    </p:embeddedFont>
    <p:embeddedFont>
      <p:font typeface="Calibri (MS) Bold" panose="020B0604020202020204" charset="0"/>
      <p:regular r:id="rId16"/>
    </p:embeddedFont>
    <p:embeddedFont>
      <p:font typeface="Calibri (MS) Bold Italics" panose="020B0604020202020204" charset="0"/>
      <p:regular r:id="rId17"/>
    </p:embeddedFont>
    <p:embeddedFont>
      <p:font typeface="Calibri (MS) Italics" panose="020B0604020202020204" charset="0"/>
      <p:regular r:id="rId18"/>
    </p:embeddedFont>
    <p:embeddedFont>
      <p:font typeface="Montserrat Bold" panose="020B0604020202020204" charset="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0" d="100"/>
          <a:sy n="70" d="100"/>
        </p:scale>
        <p:origin x="77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13.01.2026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1/13/2026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hyperlink" Target="https://vonhope.is/" TargetMode="External"/><Relationship Id="rId13" Type="http://schemas.openxmlformats.org/officeDocument/2006/relationships/image" Target="../media/image10.png"/><Relationship Id="rId3" Type="http://schemas.openxmlformats.org/officeDocument/2006/relationships/hyperlink" Target="https://ied.eu/" TargetMode="External"/><Relationship Id="rId7" Type="http://schemas.openxmlformats.org/officeDocument/2006/relationships/hyperlink" Target="https://ngo-nfe4y.com.ua/en" TargetMode="External"/><Relationship Id="rId12"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hyperlink" Target="https://www.eva93.lv/" TargetMode="External"/><Relationship Id="rId11" Type="http://schemas.openxmlformats.org/officeDocument/2006/relationships/image" Target="../media/image8.png"/><Relationship Id="rId5" Type="http://schemas.openxmlformats.org/officeDocument/2006/relationships/hyperlink" Target="https://neotalentway.com/" TargetMode="External"/><Relationship Id="rId10" Type="http://schemas.openxmlformats.org/officeDocument/2006/relationships/image" Target="../media/image7.png"/><Relationship Id="rId4" Type="http://schemas.openxmlformats.org/officeDocument/2006/relationships/hyperlink" Target="https://denizli.afad.gov.tr/" TargetMode="External"/><Relationship Id="rId9" Type="http://schemas.openxmlformats.org/officeDocument/2006/relationships/image" Target="../media/image6.png"/><Relationship Id="rId1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hyperlink" Target="http://www.linkedin.com/company/vet-ready-project" TargetMode="External"/><Relationship Id="rId12" Type="http://schemas.openxmlformats.org/officeDocument/2006/relationships/hyperlink" Target="https://www.youtube.com/@VET-READYEUProgram"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hyperlink" Target="https://vetready.eu/" TargetMode="External"/><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hyperlink" Target="https://www.facebook.com/profile.php?id=61573707797009" TargetMode="External"/><Relationship Id="rId4" Type="http://schemas.openxmlformats.org/officeDocument/2006/relationships/image" Target="../media/image13.png"/><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793624" y="716280"/>
            <a:ext cx="8274272" cy="8397240"/>
          </a:xfrm>
          <a:custGeom>
            <a:avLst/>
            <a:gdLst/>
            <a:ahLst/>
            <a:cxnLst/>
            <a:rect l="l" t="t" r="r" b="b"/>
            <a:pathLst>
              <a:path w="8274272" h="8397240">
                <a:moveTo>
                  <a:pt x="0" y="0"/>
                </a:moveTo>
                <a:lnTo>
                  <a:pt x="8274272" y="0"/>
                </a:lnTo>
                <a:lnTo>
                  <a:pt x="8274272" y="8397240"/>
                </a:lnTo>
                <a:lnTo>
                  <a:pt x="0" y="8397240"/>
                </a:lnTo>
                <a:lnTo>
                  <a:pt x="0" y="0"/>
                </a:lnTo>
                <a:close/>
              </a:path>
            </a:pathLst>
          </a:custGeom>
          <a:blipFill>
            <a:blip r:embed="rId3"/>
            <a:stretch>
              <a:fillRect/>
            </a:stretch>
          </a:blipFill>
        </p:spPr>
        <p:txBody>
          <a:bodyPr/>
          <a:lstStyle/>
          <a:p>
            <a:endParaRPr lang="el-GR"/>
          </a:p>
        </p:txBody>
      </p:sp>
      <p:sp>
        <p:nvSpPr>
          <p:cNvPr id="3" name="Freeform 3"/>
          <p:cNvSpPr/>
          <p:nvPr/>
        </p:nvSpPr>
        <p:spPr>
          <a:xfrm>
            <a:off x="732692" y="8815645"/>
            <a:ext cx="4305738" cy="911800"/>
          </a:xfrm>
          <a:custGeom>
            <a:avLst/>
            <a:gdLst/>
            <a:ahLst/>
            <a:cxnLst/>
            <a:rect l="l" t="t" r="r" b="b"/>
            <a:pathLst>
              <a:path w="4305738" h="911800">
                <a:moveTo>
                  <a:pt x="0" y="0"/>
                </a:moveTo>
                <a:lnTo>
                  <a:pt x="4305738" y="0"/>
                </a:lnTo>
                <a:lnTo>
                  <a:pt x="4305738" y="911799"/>
                </a:lnTo>
                <a:lnTo>
                  <a:pt x="0" y="911799"/>
                </a:lnTo>
                <a:lnTo>
                  <a:pt x="0" y="0"/>
                </a:lnTo>
                <a:close/>
              </a:path>
            </a:pathLst>
          </a:custGeom>
          <a:blipFill>
            <a:blip r:embed="rId4"/>
            <a:stretch>
              <a:fillRect/>
            </a:stretch>
          </a:blipFill>
        </p:spPr>
        <p:txBody>
          <a:bodyPr/>
          <a:lstStyle/>
          <a:p>
            <a:endParaRPr lang="el-GR"/>
          </a:p>
        </p:txBody>
      </p:sp>
      <p:sp>
        <p:nvSpPr>
          <p:cNvPr id="4" name="Freeform 4" descr="Κοντινό πλάνο ενός λογότυπου  Το περιεχόμενο που δημιουργείται από τεχνητή νοημοσύνη ενδέχεται να είναι εσφαλμένο."/>
          <p:cNvSpPr/>
          <p:nvPr/>
        </p:nvSpPr>
        <p:spPr>
          <a:xfrm>
            <a:off x="581025" y="1096356"/>
            <a:ext cx="4059555" cy="981894"/>
          </a:xfrm>
          <a:custGeom>
            <a:avLst/>
            <a:gdLst/>
            <a:ahLst/>
            <a:cxnLst/>
            <a:rect l="l" t="t" r="r" b="b"/>
            <a:pathLst>
              <a:path w="4059555" h="981894">
                <a:moveTo>
                  <a:pt x="0" y="0"/>
                </a:moveTo>
                <a:lnTo>
                  <a:pt x="4059555" y="0"/>
                </a:lnTo>
                <a:lnTo>
                  <a:pt x="4059555" y="981894"/>
                </a:lnTo>
                <a:lnTo>
                  <a:pt x="0" y="98189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581025" y="2429408"/>
            <a:ext cx="8827894" cy="2515856"/>
            <a:chOff x="0" y="0"/>
            <a:chExt cx="11770525" cy="3354475"/>
          </a:xfrm>
        </p:grpSpPr>
        <p:sp>
          <p:nvSpPr>
            <p:cNvPr id="6" name="Freeform 6"/>
            <p:cNvSpPr/>
            <p:nvPr/>
          </p:nvSpPr>
          <p:spPr>
            <a:xfrm>
              <a:off x="0" y="0"/>
              <a:ext cx="11770526" cy="3354471"/>
            </a:xfrm>
            <a:custGeom>
              <a:avLst/>
              <a:gdLst/>
              <a:ahLst/>
              <a:cxnLst/>
              <a:rect l="l" t="t" r="r" b="b"/>
              <a:pathLst>
                <a:path w="11770526" h="3354471">
                  <a:moveTo>
                    <a:pt x="0" y="0"/>
                  </a:moveTo>
                  <a:lnTo>
                    <a:pt x="11770526" y="0"/>
                  </a:lnTo>
                  <a:lnTo>
                    <a:pt x="11770526" y="3354471"/>
                  </a:lnTo>
                  <a:lnTo>
                    <a:pt x="0" y="3354471"/>
                  </a:lnTo>
                  <a:close/>
                </a:path>
              </a:pathLst>
            </a:custGeom>
            <a:solidFill>
              <a:srgbClr val="000000">
                <a:alpha val="0"/>
              </a:srgbClr>
            </a:solidFill>
            <a:ln w="12700">
              <a:noFill/>
            </a:ln>
          </p:spPr>
          <p:txBody>
            <a:bodyPr/>
            <a:lstStyle/>
            <a:p>
              <a:endParaRPr lang="el-GR" dirty="0"/>
            </a:p>
          </p:txBody>
        </p:sp>
        <p:sp>
          <p:nvSpPr>
            <p:cNvPr id="7" name="TextBox 7"/>
            <p:cNvSpPr txBox="1"/>
            <p:nvPr/>
          </p:nvSpPr>
          <p:spPr>
            <a:xfrm>
              <a:off x="0" y="-57150"/>
              <a:ext cx="11770525" cy="3411625"/>
            </a:xfrm>
            <a:prstGeom prst="rect">
              <a:avLst/>
            </a:prstGeom>
          </p:spPr>
          <p:txBody>
            <a:bodyPr lIns="0" tIns="0" rIns="0" bIns="0" rtlCol="0" anchor="b"/>
            <a:lstStyle/>
            <a:p>
              <a:pPr marL="0" lvl="0" indent="0" algn="l">
                <a:lnSpc>
                  <a:spcPts val="5759"/>
                </a:lnSpc>
              </a:pPr>
              <a:r>
                <a:rPr lang="en-US" sz="5332" b="1">
                  <a:solidFill>
                    <a:srgbClr val="000000"/>
                  </a:solidFill>
                  <a:latin typeface="Calibri (MS) Bold"/>
                  <a:ea typeface="Calibri (MS) Bold"/>
                  <a:cs typeface="Calibri (MS) Bold"/>
                  <a:sym typeface="Calibri (MS) Bold"/>
                </a:rPr>
                <a:t>ΕΝΟΤΗΤΑ 5: ΕΝΗΜΕΡΩΣΗ ΚΑΙ ΑΝΤΙΔΡΑΣΗ ΓΙΑ ΚΑΤΑΣΤΡΟΦΕΣ ΠΟΥ ΣΧΕΤΙΖΟΝΤΑΙ ΜΕ ΤΟ ΝΕΡΟ</a:t>
              </a:r>
            </a:p>
          </p:txBody>
        </p:sp>
      </p:grpSp>
      <p:sp>
        <p:nvSpPr>
          <p:cNvPr id="8" name="TextBox 8"/>
          <p:cNvSpPr txBox="1"/>
          <p:nvPr/>
        </p:nvSpPr>
        <p:spPr>
          <a:xfrm>
            <a:off x="672446" y="5923931"/>
            <a:ext cx="8961149" cy="1511457"/>
          </a:xfrm>
          <a:prstGeom prst="rect">
            <a:avLst/>
          </a:prstGeom>
        </p:spPr>
        <p:txBody>
          <a:bodyPr lIns="0" tIns="0" rIns="0" bIns="0" rtlCol="0" anchor="t">
            <a:spAutoFit/>
          </a:bodyPr>
          <a:lstStyle/>
          <a:p>
            <a:pPr marL="0" lvl="0" indent="0" algn="l">
              <a:lnSpc>
                <a:spcPts val="2831"/>
              </a:lnSpc>
            </a:pPr>
            <a:r>
              <a:rPr lang="en-US" sz="3277" b="1">
                <a:solidFill>
                  <a:srgbClr val="000000"/>
                </a:solidFill>
                <a:latin typeface="Calibri (MS) Bold"/>
                <a:ea typeface="Calibri (MS) Bold"/>
                <a:cs typeface="Calibri (MS) Bold"/>
                <a:sym typeface="Calibri (MS) Bold"/>
              </a:rPr>
              <a:t>Επισκόπηση Μονάδας</a:t>
            </a:r>
          </a:p>
          <a:p>
            <a:pPr marL="0" lvl="0" indent="0" algn="l">
              <a:lnSpc>
                <a:spcPts val="2831"/>
              </a:lnSpc>
            </a:pPr>
            <a:endParaRPr lang="en-US" sz="3277" b="1">
              <a:solidFill>
                <a:srgbClr val="000000"/>
              </a:solidFill>
              <a:latin typeface="Calibri (MS) Bold"/>
              <a:ea typeface="Calibri (MS) Bold"/>
              <a:cs typeface="Calibri (MS) Bold"/>
              <a:sym typeface="Calibri (MS) Bold"/>
            </a:endParaRPr>
          </a:p>
          <a:p>
            <a:pPr marL="0" lvl="0" indent="0" algn="l">
              <a:lnSpc>
                <a:spcPts val="2831"/>
              </a:lnSpc>
            </a:pPr>
            <a:r>
              <a:rPr lang="en-US" sz="3277" b="1">
                <a:solidFill>
                  <a:srgbClr val="000000"/>
                </a:solidFill>
                <a:latin typeface="Calibri (MS) Bold"/>
                <a:ea typeface="Calibri (MS) Bold"/>
                <a:cs typeface="Calibri (MS) Bold"/>
                <a:sym typeface="Calibri (MS) Bold"/>
              </a:rPr>
              <a:t>Συγγραφέας: Denizli AFAD / VETREADY Project Partnership</a:t>
            </a:r>
          </a:p>
        </p:txBody>
      </p:sp>
      <p:sp>
        <p:nvSpPr>
          <p:cNvPr id="9" name="TextBox 9"/>
          <p:cNvSpPr txBox="1"/>
          <p:nvPr/>
        </p:nvSpPr>
        <p:spPr>
          <a:xfrm>
            <a:off x="672446" y="8106004"/>
            <a:ext cx="8645042" cy="304800"/>
          </a:xfrm>
          <a:prstGeom prst="rect">
            <a:avLst/>
          </a:prstGeom>
        </p:spPr>
        <p:txBody>
          <a:bodyPr lIns="0" tIns="0" rIns="0" bIns="0" rtlCol="0" anchor="t">
            <a:spAutoFit/>
          </a:bodyPr>
          <a:lstStyle/>
          <a:p>
            <a:pPr marL="0" lvl="0" indent="0" algn="l">
              <a:lnSpc>
                <a:spcPts val="2160"/>
              </a:lnSpc>
            </a:pPr>
            <a:r>
              <a:rPr lang="en-US" sz="1800">
                <a:solidFill>
                  <a:srgbClr val="000000"/>
                </a:solidFill>
                <a:latin typeface="Calibri (MS)"/>
                <a:ea typeface="Calibri (MS)"/>
                <a:cs typeface="Calibri (MS)"/>
                <a:sym typeface="Calibri (MS)"/>
              </a:rPr>
              <a:t> Αριθμός έργου: 2024-1-ES01-KA220-VET-000257287</a:t>
            </a:r>
          </a:p>
        </p:txBody>
      </p:sp>
      <p:sp>
        <p:nvSpPr>
          <p:cNvPr id="10" name="TextBox 10"/>
          <p:cNvSpPr txBox="1"/>
          <p:nvPr/>
        </p:nvSpPr>
        <p:spPr>
          <a:xfrm>
            <a:off x="5446833" y="8688314"/>
            <a:ext cx="7394334" cy="828675"/>
          </a:xfrm>
          <a:prstGeom prst="rect">
            <a:avLst/>
          </a:prstGeom>
        </p:spPr>
        <p:txBody>
          <a:bodyPr lIns="0" tIns="0" rIns="0" bIns="0" rtlCol="0" anchor="t">
            <a:spAutoFit/>
          </a:bodyPr>
          <a:lstStyle/>
          <a:p>
            <a:pPr marL="0" lvl="0" indent="0" algn="just">
              <a:lnSpc>
                <a:spcPts val="1620"/>
              </a:lnSpc>
            </a:pPr>
            <a:r>
              <a:rPr lang="en-US" sz="1350">
                <a:solidFill>
                  <a:srgbClr val="000000"/>
                </a:solidFill>
                <a:latin typeface="Calibri (MS)"/>
                <a:ea typeface="Calibri (MS)"/>
                <a:cs typeface="Calibri (MS)"/>
                <a:sym typeface="Calibri (MS)"/>
              </a:rPr>
              <a:t>Χρηματοδοτείται από την Ευρωπαϊκή Ένωση. Οι απόψεις και οι γνώμες που εκφράζονται είναι, ωστόσο, μόνο του/των συγγραφέα/ων και δεν αντικατοπτρίζουν απαραίτητα εκείνες της Ευρωπαϊκής Ένωσης ή της Servicio Español para la Internacionalización de la Educación (SEPIE). Ούτε η Ευρωπαϊκή Ένωση ούτε η χορηγούσα αρχή φέρουν ευθύνη γι' αυτές.</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sp>
        <p:nvSpPr>
          <p:cNvPr id="4" name="Freeform 4"/>
          <p:cNvSpPr/>
          <p:nvPr/>
        </p:nvSpPr>
        <p:spPr>
          <a:xfrm>
            <a:off x="11657028" y="1498473"/>
            <a:ext cx="6630972" cy="7137654"/>
          </a:xfrm>
          <a:custGeom>
            <a:avLst/>
            <a:gdLst/>
            <a:ahLst/>
            <a:cxnLst/>
            <a:rect l="l" t="t" r="r" b="b"/>
            <a:pathLst>
              <a:path w="6630972" h="7137654">
                <a:moveTo>
                  <a:pt x="0" y="0"/>
                </a:moveTo>
                <a:lnTo>
                  <a:pt x="6630972" y="0"/>
                </a:lnTo>
                <a:lnTo>
                  <a:pt x="6630972" y="7137654"/>
                </a:lnTo>
                <a:lnTo>
                  <a:pt x="0" y="713765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923630" y="308305"/>
            <a:ext cx="12369355" cy="2450306"/>
            <a:chOff x="-448068" y="-66675"/>
            <a:chExt cx="16492473" cy="3267075"/>
          </a:xfrm>
        </p:grpSpPr>
        <p:sp>
          <p:nvSpPr>
            <p:cNvPr id="6" name="Freeform 6"/>
            <p:cNvSpPr/>
            <p:nvPr/>
          </p:nvSpPr>
          <p:spPr>
            <a:xfrm>
              <a:off x="0" y="0"/>
              <a:ext cx="16044402" cy="3200400"/>
            </a:xfrm>
            <a:custGeom>
              <a:avLst/>
              <a:gdLst/>
              <a:ahLst/>
              <a:cxnLst/>
              <a:rect l="l" t="t" r="r" b="b"/>
              <a:pathLst>
                <a:path w="16044402" h="3200400">
                  <a:moveTo>
                    <a:pt x="0" y="0"/>
                  </a:moveTo>
                  <a:lnTo>
                    <a:pt x="16044402" y="0"/>
                  </a:lnTo>
                  <a:lnTo>
                    <a:pt x="16044402" y="3200400"/>
                  </a:lnTo>
                  <a:lnTo>
                    <a:pt x="0" y="3200400"/>
                  </a:lnTo>
                  <a:close/>
                </a:path>
              </a:pathLst>
            </a:custGeom>
            <a:solidFill>
              <a:srgbClr val="000000">
                <a:alpha val="0"/>
              </a:srgbClr>
            </a:solidFill>
            <a:ln w="12700">
              <a:noFill/>
            </a:ln>
          </p:spPr>
          <p:txBody>
            <a:bodyPr/>
            <a:lstStyle/>
            <a:p>
              <a:endParaRPr lang="el-GR"/>
            </a:p>
          </p:txBody>
        </p:sp>
        <p:sp>
          <p:nvSpPr>
            <p:cNvPr id="7" name="TextBox 7"/>
            <p:cNvSpPr txBox="1"/>
            <p:nvPr/>
          </p:nvSpPr>
          <p:spPr>
            <a:xfrm>
              <a:off x="-448068" y="-66675"/>
              <a:ext cx="16492473" cy="3267075"/>
            </a:xfrm>
            <a:prstGeom prst="rect">
              <a:avLst/>
            </a:prstGeom>
            <a:ln>
              <a:noFill/>
            </a:ln>
          </p:spPr>
          <p:txBody>
            <a:bodyPr lIns="0" tIns="0" rIns="0" bIns="0" rtlCol="0" anchor="ctr"/>
            <a:lstStyle/>
            <a:p>
              <a:pPr marL="0" lvl="0" indent="0" algn="l">
                <a:lnSpc>
                  <a:spcPts val="7128"/>
                </a:lnSpc>
              </a:pPr>
              <a:r>
                <a:rPr lang="en-US" sz="6600" b="1" dirty="0">
                  <a:solidFill>
                    <a:srgbClr val="ED2527"/>
                  </a:solidFill>
                  <a:latin typeface="Calibri (MS) Bold"/>
                  <a:ea typeface="Calibri (MS) Bold"/>
                  <a:cs typeface="Calibri (MS) Bold"/>
                  <a:sym typeface="Calibri (MS) Bold"/>
                </a:rPr>
                <a:t>Υπ</a:t>
              </a:r>
              <a:r>
                <a:rPr lang="en-US" sz="6600" b="1" dirty="0" err="1">
                  <a:solidFill>
                    <a:srgbClr val="ED2527"/>
                  </a:solidFill>
                  <a:latin typeface="Calibri (MS) Bold"/>
                  <a:ea typeface="Calibri (MS) Bold"/>
                  <a:cs typeface="Calibri (MS) Bold"/>
                  <a:sym typeface="Calibri (MS) Bold"/>
                </a:rPr>
                <a:t>οστήριξη</a:t>
              </a:r>
              <a:r>
                <a:rPr lang="en-US" sz="6600" b="1" dirty="0">
                  <a:solidFill>
                    <a:srgbClr val="ED2527"/>
                  </a:solidFill>
                  <a:latin typeface="Calibri (MS) Bold"/>
                  <a:ea typeface="Calibri (MS) Bold"/>
                  <a:cs typeface="Calibri (MS) Bold"/>
                  <a:sym typeface="Calibri (MS) Bold"/>
                </a:rPr>
                <a:t> </a:t>
              </a:r>
              <a:r>
                <a:rPr lang="en-US" sz="6600" b="1" dirty="0" err="1">
                  <a:solidFill>
                    <a:srgbClr val="ED2527"/>
                  </a:solidFill>
                  <a:latin typeface="Calibri (MS) Bold"/>
                  <a:ea typeface="Calibri (MS) Bold"/>
                  <a:cs typeface="Calibri (MS) Bold"/>
                  <a:sym typeface="Calibri (MS) Bold"/>
                </a:rPr>
                <a:t>γι</a:t>
              </a:r>
              <a:r>
                <a:rPr lang="en-US" sz="6600" b="1" dirty="0">
                  <a:solidFill>
                    <a:srgbClr val="ED2527"/>
                  </a:solidFill>
                  <a:latin typeface="Calibri (MS) Bold"/>
                  <a:ea typeface="Calibri (MS) Bold"/>
                  <a:cs typeface="Calibri (MS) Bold"/>
                  <a:sym typeface="Calibri (MS) Bold"/>
                </a:rPr>
                <a:t>α Εκπαιδευτικούς</a:t>
              </a:r>
            </a:p>
          </p:txBody>
        </p:sp>
      </p:grpSp>
      <p:sp>
        <p:nvSpPr>
          <p:cNvPr id="8" name="TextBox 8"/>
          <p:cNvSpPr txBox="1"/>
          <p:nvPr/>
        </p:nvSpPr>
        <p:spPr>
          <a:xfrm>
            <a:off x="923630" y="2216439"/>
            <a:ext cx="10743714" cy="6621518"/>
          </a:xfrm>
          <a:prstGeom prst="rect">
            <a:avLst/>
          </a:prstGeom>
        </p:spPr>
        <p:txBody>
          <a:bodyPr lIns="0" tIns="0" rIns="0" bIns="0" rtlCol="0" anchor="t">
            <a:spAutoFit/>
          </a:bodyPr>
          <a:lstStyle/>
          <a:p>
            <a:pPr marL="0" lvl="0" indent="0" algn="l">
              <a:lnSpc>
                <a:spcPts val="2733"/>
              </a:lnSpc>
            </a:pPr>
            <a:r>
              <a:rPr lang="en-US" sz="3163" b="1" dirty="0" err="1">
                <a:solidFill>
                  <a:srgbClr val="4892DC"/>
                </a:solidFill>
                <a:latin typeface="Calibri (MS) Bold"/>
                <a:ea typeface="Calibri (MS) Bold"/>
                <a:cs typeface="Calibri (MS) Bold"/>
                <a:sym typeface="Calibri (MS) Bold"/>
              </a:rPr>
              <a:t>Κάθε</a:t>
            </a:r>
            <a:r>
              <a:rPr lang="en-US" sz="3163" b="1" dirty="0">
                <a:solidFill>
                  <a:srgbClr val="4892DC"/>
                </a:solidFill>
                <a:latin typeface="Calibri (MS) Bold"/>
                <a:ea typeface="Calibri (MS) Bold"/>
                <a:cs typeface="Calibri (MS) Bold"/>
                <a:sym typeface="Calibri (MS) Bold"/>
              </a:rPr>
              <a:t> </a:t>
            </a:r>
            <a:r>
              <a:rPr lang="en-US" sz="3163" b="1" dirty="0" err="1">
                <a:solidFill>
                  <a:srgbClr val="4892DC"/>
                </a:solidFill>
                <a:latin typeface="Calibri (MS) Bold"/>
                <a:ea typeface="Calibri (MS) Bold"/>
                <a:cs typeface="Calibri (MS) Bold"/>
                <a:sym typeface="Calibri (MS) Bold"/>
              </a:rPr>
              <a:t>μί</a:t>
            </a:r>
            <a:r>
              <a:rPr lang="en-US" sz="3163" b="1" dirty="0">
                <a:solidFill>
                  <a:srgbClr val="4892DC"/>
                </a:solidFill>
                <a:latin typeface="Calibri (MS) Bold"/>
                <a:ea typeface="Calibri (MS) Bold"/>
                <a:cs typeface="Calibri (MS) Bold"/>
                <a:sym typeface="Calibri (MS) Bold"/>
              </a:rPr>
              <a:t>α από τις έξι εκπαιδευτικές ενότητες αυτής της ενότητας συνοδεύεται από ένα ειδικό αρχείο υποστήριξης εκπαιδευτικού, το οποίο παρέχει:</a:t>
            </a:r>
          </a:p>
          <a:p>
            <a:pPr marL="0" lvl="0" indent="0" algn="l">
              <a:lnSpc>
                <a:spcPts val="2733"/>
              </a:lnSpc>
            </a:pPr>
            <a:endParaRPr lang="en-US" sz="3163" b="1" dirty="0">
              <a:solidFill>
                <a:srgbClr val="4892DC"/>
              </a:solidFill>
              <a:latin typeface="Calibri (MS) Bold"/>
              <a:ea typeface="Calibri (MS) Bold"/>
              <a:cs typeface="Calibri (MS) Bold"/>
              <a:sym typeface="Calibri (MS) Bold"/>
            </a:endParaRPr>
          </a:p>
          <a:p>
            <a:pPr marL="898269" lvl="1" indent="-449135" algn="l">
              <a:lnSpc>
                <a:spcPts val="2733"/>
              </a:lnSpc>
              <a:buFont typeface="Arial"/>
              <a:buChar char="•"/>
            </a:pPr>
            <a:r>
              <a:rPr lang="en-US" sz="3163" b="1" dirty="0">
                <a:solidFill>
                  <a:srgbClr val="000000"/>
                </a:solidFill>
                <a:latin typeface="Calibri (MS) Bold"/>
                <a:ea typeface="Calibri (MS) Bold"/>
                <a:cs typeface="Calibri (MS) Bold"/>
                <a:sym typeface="Calibri (MS) Bold"/>
              </a:rPr>
              <a:t>Προτεινόμενες </a:t>
            </a:r>
            <a:r>
              <a:rPr lang="en-US" sz="3163" b="1" dirty="0" err="1">
                <a:solidFill>
                  <a:srgbClr val="000000"/>
                </a:solidFill>
                <a:latin typeface="Calibri (MS) Bold"/>
                <a:ea typeface="Calibri (MS) Bold"/>
                <a:cs typeface="Calibri (MS) Bold"/>
                <a:sym typeface="Calibri (MS) Bold"/>
              </a:rPr>
              <a:t>μέθοδοι</a:t>
            </a:r>
            <a:r>
              <a:rPr lang="en-US" sz="3163" b="1" dirty="0">
                <a:solidFill>
                  <a:srgbClr val="000000"/>
                </a:solidFill>
                <a:latin typeface="Calibri (MS) Bold"/>
                <a:ea typeface="Calibri (MS) Bold"/>
                <a:cs typeface="Calibri (MS) Bold"/>
                <a:sym typeface="Calibri (MS) Bold"/>
              </a:rPr>
              <a:t> και </a:t>
            </a:r>
            <a:r>
              <a:rPr lang="en-US" sz="3163" b="1" dirty="0" err="1">
                <a:solidFill>
                  <a:srgbClr val="000000"/>
                </a:solidFill>
                <a:latin typeface="Calibri (MS) Bold"/>
                <a:ea typeface="Calibri (MS) Bold"/>
                <a:cs typeface="Calibri (MS) Bold"/>
                <a:sym typeface="Calibri (MS) Bold"/>
              </a:rPr>
              <a:t>εργ</a:t>
            </a:r>
            <a:r>
              <a:rPr lang="en-US" sz="3163" b="1" dirty="0">
                <a:solidFill>
                  <a:srgbClr val="000000"/>
                </a:solidFill>
                <a:latin typeface="Calibri (MS) Bold"/>
                <a:ea typeface="Calibri (MS) Bold"/>
                <a:cs typeface="Calibri (MS) Bold"/>
                <a:sym typeface="Calibri (MS) Bold"/>
              </a:rPr>
              <a:t>αλεία διδασκαλίας προσαρμοσμένα στο περιεχόμενο της ενότητας</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Συμ</a:t>
            </a:r>
            <a:r>
              <a:rPr lang="en-US" sz="3163" b="1" dirty="0">
                <a:solidFill>
                  <a:srgbClr val="000000"/>
                </a:solidFill>
                <a:latin typeface="Calibri (MS) Bold"/>
                <a:ea typeface="Calibri (MS) Bold"/>
                <a:cs typeface="Calibri (MS) Bold"/>
                <a:sym typeface="Calibri (MS) Bold"/>
              </a:rPr>
              <a:t>βουλές για την εμπλοκή μαθητών ΕΕΚ, συνεχιζόμενης επαγγελματικής κατάρτισης και κατάρτισης και της διασποράς</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Στρ</a:t>
            </a:r>
            <a:r>
              <a:rPr lang="en-US" sz="3163" b="1" dirty="0">
                <a:solidFill>
                  <a:srgbClr val="000000"/>
                </a:solidFill>
                <a:latin typeface="Calibri (MS) Bold"/>
                <a:ea typeface="Calibri (MS) Bold"/>
                <a:cs typeface="Calibri (MS) Bold"/>
                <a:sym typeface="Calibri (MS) Bold"/>
              </a:rPr>
              <a:t>ατηγικές προσαρμογής για διαφορετικές μορφές παροχής υπηρεσιών (με φυσική παρουσία, διαδικτυακά, μεικτά)</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Οδηγίες</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γι</a:t>
            </a:r>
            <a:r>
              <a:rPr lang="en-US" sz="3163" b="1" dirty="0">
                <a:solidFill>
                  <a:srgbClr val="000000"/>
                </a:solidFill>
                <a:latin typeface="Calibri (MS) Bold"/>
                <a:ea typeface="Calibri (MS) Bold"/>
                <a:cs typeface="Calibri (MS) Bold"/>
                <a:sym typeface="Calibri (MS) Bold"/>
              </a:rPr>
              <a:t>α τη διευκόλυνση των δραστηριοτήτων και σημειώσεις απολογισμού</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Οδηγίες</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γι</a:t>
            </a:r>
            <a:r>
              <a:rPr lang="en-US" sz="3163" b="1" dirty="0">
                <a:solidFill>
                  <a:srgbClr val="000000"/>
                </a:solidFill>
                <a:latin typeface="Calibri (MS) Bold"/>
                <a:ea typeface="Calibri (MS) Bold"/>
                <a:cs typeface="Calibri (MS) Bold"/>
                <a:sym typeface="Calibri (MS) Bold"/>
              </a:rPr>
              <a:t>α την ευθυγράμμιση δεξιοτήτων και την αξιολόγηση των ESCO</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Πρόσθετο</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υλικό</a:t>
            </a:r>
            <a:r>
              <a:rPr lang="en-US" sz="3163" b="1" dirty="0">
                <a:solidFill>
                  <a:srgbClr val="000000"/>
                </a:solidFill>
                <a:latin typeface="Calibri (MS) Bold"/>
                <a:ea typeface="Calibri (MS) Bold"/>
                <a:cs typeface="Calibri (MS) Bold"/>
                <a:sym typeface="Calibri (MS) Bold"/>
              </a:rPr>
              <a:t> υπ</a:t>
            </a:r>
            <a:r>
              <a:rPr lang="en-US" sz="3163" b="1" dirty="0" err="1">
                <a:solidFill>
                  <a:srgbClr val="000000"/>
                </a:solidFill>
                <a:latin typeface="Calibri (MS) Bold"/>
                <a:ea typeface="Calibri (MS) Bold"/>
                <a:cs typeface="Calibri (MS) Bold"/>
                <a:sym typeface="Calibri (MS) Bold"/>
              </a:rPr>
              <a:t>οστήριξης</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σχετικά</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με</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το</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θέμ</a:t>
            </a:r>
            <a:r>
              <a:rPr lang="en-US" sz="3163" b="1" dirty="0">
                <a:solidFill>
                  <a:srgbClr val="000000"/>
                </a:solidFill>
                <a:latin typeface="Calibri (MS) Bold"/>
                <a:ea typeface="Calibri (MS) Bold"/>
                <a:cs typeface="Calibri (MS) Bold"/>
                <a:sym typeface="Calibri (MS) Bold"/>
              </a:rPr>
              <a:t>α, συμπεριλαμβανομένων προτεινόμενων αναγνώσεων, επεξηγηματικών βίντεο και οπτικών βοηθημάτων</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57415" y="685800"/>
            <a:ext cx="14500165" cy="1472118"/>
            <a:chOff x="0" y="0"/>
            <a:chExt cx="19333553" cy="1962824"/>
          </a:xfrm>
        </p:grpSpPr>
        <p:sp>
          <p:nvSpPr>
            <p:cNvPr id="3" name="Freeform 3"/>
            <p:cNvSpPr/>
            <p:nvPr/>
          </p:nvSpPr>
          <p:spPr>
            <a:xfrm>
              <a:off x="0" y="0"/>
              <a:ext cx="19333556" cy="1962825"/>
            </a:xfrm>
            <a:custGeom>
              <a:avLst/>
              <a:gdLst/>
              <a:ahLst/>
              <a:cxnLst/>
              <a:rect l="l" t="t" r="r" b="b"/>
              <a:pathLst>
                <a:path w="19333556" h="1962825">
                  <a:moveTo>
                    <a:pt x="0" y="0"/>
                  </a:moveTo>
                  <a:lnTo>
                    <a:pt x="19333556" y="0"/>
                  </a:lnTo>
                  <a:lnTo>
                    <a:pt x="19333556" y="1962825"/>
                  </a:lnTo>
                  <a:lnTo>
                    <a:pt x="0" y="1962825"/>
                  </a:lnTo>
                  <a:close/>
                </a:path>
              </a:pathLst>
            </a:custGeom>
            <a:solidFill>
              <a:srgbClr val="000000">
                <a:alpha val="0"/>
              </a:srgbClr>
            </a:solidFill>
            <a:ln w="12700">
              <a:noFill/>
            </a:ln>
          </p:spPr>
          <p:txBody>
            <a:bodyPr/>
            <a:lstStyle/>
            <a:p>
              <a:endParaRPr lang="el-GR"/>
            </a:p>
          </p:txBody>
        </p:sp>
        <p:sp>
          <p:nvSpPr>
            <p:cNvPr id="4" name="TextBox 4"/>
            <p:cNvSpPr txBox="1"/>
            <p:nvPr/>
          </p:nvSpPr>
          <p:spPr>
            <a:xfrm>
              <a:off x="0" y="-66675"/>
              <a:ext cx="19333553" cy="2029499"/>
            </a:xfrm>
            <a:prstGeom prst="rect">
              <a:avLst/>
            </a:prstGeom>
            <a:ln>
              <a:noFill/>
            </a:ln>
          </p:spPr>
          <p:txBody>
            <a:bodyPr lIns="0" tIns="0" rIns="0" bIns="0" rtlCol="0" anchor="ctr"/>
            <a:lstStyle/>
            <a:p>
              <a:pPr marL="0" lvl="0" indent="0" algn="ctr">
                <a:lnSpc>
                  <a:spcPts val="7128"/>
                </a:lnSpc>
              </a:pPr>
              <a:r>
                <a:rPr lang="en-US" sz="6600" b="1">
                  <a:solidFill>
                    <a:srgbClr val="ED2527"/>
                  </a:solidFill>
                  <a:latin typeface="Calibri (MS) Bold"/>
                  <a:ea typeface="Calibri (MS) Bold"/>
                  <a:cs typeface="Calibri (MS) Bold"/>
                  <a:sym typeface="Calibri (MS) Bold"/>
                </a:rPr>
                <a:t>ΣΥΝΕΤΑΙΡΙΣΜΟΣ</a:t>
              </a:r>
            </a:p>
          </p:txBody>
        </p:sp>
      </p:grpSp>
      <p:sp>
        <p:nvSpPr>
          <p:cNvPr id="5" name="TextBox 5"/>
          <p:cNvSpPr txBox="1"/>
          <p:nvPr/>
        </p:nvSpPr>
        <p:spPr>
          <a:xfrm>
            <a:off x="748836" y="4816897"/>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3" tooltip="https://ied.eu/"/>
              </a:rPr>
              <a:t>https://ied.eu/ </a:t>
            </a:r>
          </a:p>
        </p:txBody>
      </p:sp>
      <p:sp>
        <p:nvSpPr>
          <p:cNvPr id="6" name="TextBox 6"/>
          <p:cNvSpPr txBox="1"/>
          <p:nvPr/>
        </p:nvSpPr>
        <p:spPr>
          <a:xfrm>
            <a:off x="6801117" y="4835719"/>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4" tooltip="https://denizli.afad.gov.tr/"/>
              </a:rPr>
              <a:t>https://denizli.afad.gov.tr/ </a:t>
            </a:r>
          </a:p>
        </p:txBody>
      </p:sp>
      <p:sp>
        <p:nvSpPr>
          <p:cNvPr id="7" name="TextBox 7"/>
          <p:cNvSpPr txBox="1"/>
          <p:nvPr/>
        </p:nvSpPr>
        <p:spPr>
          <a:xfrm>
            <a:off x="12854740" y="4816897"/>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5" tooltip="https://neotalentway.com/"/>
              </a:rPr>
              <a:t>https://neotalentway.com/ </a:t>
            </a:r>
          </a:p>
        </p:txBody>
      </p:sp>
      <p:sp>
        <p:nvSpPr>
          <p:cNvPr id="8" name="TextBox 8"/>
          <p:cNvSpPr txBox="1"/>
          <p:nvPr/>
        </p:nvSpPr>
        <p:spPr>
          <a:xfrm>
            <a:off x="857336" y="8547954"/>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6" tooltip="https://www.eva93.lv/"/>
              </a:rPr>
              <a:t>https://www.eva93.lv/ </a:t>
            </a:r>
          </a:p>
        </p:txBody>
      </p:sp>
      <p:sp>
        <p:nvSpPr>
          <p:cNvPr id="9" name="TextBox 9"/>
          <p:cNvSpPr txBox="1"/>
          <p:nvPr/>
        </p:nvSpPr>
        <p:spPr>
          <a:xfrm>
            <a:off x="6801783" y="8547954"/>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7" tooltip="https://ngo-nfe4y.com.ua/en"/>
              </a:rPr>
              <a:t>https://ngo-nfe4y.com.ua/en </a:t>
            </a:r>
          </a:p>
        </p:txBody>
      </p:sp>
      <p:sp>
        <p:nvSpPr>
          <p:cNvPr id="10" name="TextBox 10"/>
          <p:cNvSpPr txBox="1"/>
          <p:nvPr/>
        </p:nvSpPr>
        <p:spPr>
          <a:xfrm>
            <a:off x="12746241" y="8547954"/>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8" tooltip="https://vonhope.is/"/>
              </a:rPr>
              <a:t>https://vonhope.is/ </a:t>
            </a:r>
          </a:p>
        </p:txBody>
      </p:sp>
      <p:sp>
        <p:nvSpPr>
          <p:cNvPr id="11" name="Freeform 11" descr="Ένα μπλε και κόκκινο κείμενο σε μαύρο φόντο  Το περιεχόμενο που δημιουργείται από τεχνητή νοημοσύνη ενδέχεται να είναι εσφαλμένο."/>
          <p:cNvSpPr/>
          <p:nvPr/>
        </p:nvSpPr>
        <p:spPr>
          <a:xfrm>
            <a:off x="7714107" y="2478605"/>
            <a:ext cx="2564425" cy="2197341"/>
          </a:xfrm>
          <a:custGeom>
            <a:avLst/>
            <a:gdLst/>
            <a:ahLst/>
            <a:cxnLst/>
            <a:rect l="l" t="t" r="r" b="b"/>
            <a:pathLst>
              <a:path w="2564425" h="2197341">
                <a:moveTo>
                  <a:pt x="0" y="0"/>
                </a:moveTo>
                <a:lnTo>
                  <a:pt x="2564425" y="0"/>
                </a:lnTo>
                <a:lnTo>
                  <a:pt x="2564425" y="2197341"/>
                </a:lnTo>
                <a:lnTo>
                  <a:pt x="0" y="2197341"/>
                </a:lnTo>
                <a:lnTo>
                  <a:pt x="0" y="0"/>
                </a:lnTo>
                <a:close/>
              </a:path>
            </a:pathLst>
          </a:custGeom>
          <a:blipFill>
            <a:blip r:embed="rId9"/>
            <a:stretch>
              <a:fillRect/>
            </a:stretch>
          </a:blipFill>
        </p:spPr>
        <p:txBody>
          <a:bodyPr/>
          <a:lstStyle/>
          <a:p>
            <a:endParaRPr lang="el-GR"/>
          </a:p>
        </p:txBody>
      </p:sp>
      <p:sp>
        <p:nvSpPr>
          <p:cNvPr id="12" name="Freeform 12"/>
          <p:cNvSpPr/>
          <p:nvPr/>
        </p:nvSpPr>
        <p:spPr>
          <a:xfrm>
            <a:off x="1452782" y="6992169"/>
            <a:ext cx="3017520" cy="861136"/>
          </a:xfrm>
          <a:custGeom>
            <a:avLst/>
            <a:gdLst/>
            <a:ahLst/>
            <a:cxnLst/>
            <a:rect l="l" t="t" r="r" b="b"/>
            <a:pathLst>
              <a:path w="3017520" h="861136">
                <a:moveTo>
                  <a:pt x="0" y="0"/>
                </a:moveTo>
                <a:lnTo>
                  <a:pt x="3017520" y="0"/>
                </a:lnTo>
                <a:lnTo>
                  <a:pt x="3017520" y="861136"/>
                </a:lnTo>
                <a:lnTo>
                  <a:pt x="0" y="861136"/>
                </a:lnTo>
                <a:lnTo>
                  <a:pt x="0" y="0"/>
                </a:lnTo>
                <a:close/>
              </a:path>
            </a:pathLst>
          </a:custGeom>
          <a:blipFill>
            <a:blip r:embed="rId10"/>
            <a:stretch>
              <a:fillRect/>
            </a:stretch>
          </a:blipFill>
        </p:spPr>
        <p:txBody>
          <a:bodyPr/>
          <a:lstStyle/>
          <a:p>
            <a:endParaRPr lang="el-GR"/>
          </a:p>
        </p:txBody>
      </p:sp>
      <p:sp>
        <p:nvSpPr>
          <p:cNvPr id="13" name="Freeform 13" descr="Ένα κόκκινο και μπλε λογότυπο  Το περιεχόμενο που δημιουργείται από τεχνητή νοημοσύνη ενδέχεται να είναι εσφαλμένο."/>
          <p:cNvSpPr/>
          <p:nvPr/>
        </p:nvSpPr>
        <p:spPr>
          <a:xfrm>
            <a:off x="14153702" y="2938567"/>
            <a:ext cx="1869500" cy="1517513"/>
          </a:xfrm>
          <a:custGeom>
            <a:avLst/>
            <a:gdLst/>
            <a:ahLst/>
            <a:cxnLst/>
            <a:rect l="l" t="t" r="r" b="b"/>
            <a:pathLst>
              <a:path w="1869500" h="1517513">
                <a:moveTo>
                  <a:pt x="0" y="0"/>
                </a:moveTo>
                <a:lnTo>
                  <a:pt x="1869501" y="0"/>
                </a:lnTo>
                <a:lnTo>
                  <a:pt x="1869501" y="1517514"/>
                </a:lnTo>
                <a:lnTo>
                  <a:pt x="0" y="1517514"/>
                </a:lnTo>
                <a:lnTo>
                  <a:pt x="0" y="0"/>
                </a:lnTo>
                <a:close/>
              </a:path>
            </a:pathLst>
          </a:custGeom>
          <a:blipFill>
            <a:blip r:embed="rId11"/>
            <a:stretch>
              <a:fillRect/>
            </a:stretch>
          </a:blipFill>
        </p:spPr>
        <p:txBody>
          <a:bodyPr/>
          <a:lstStyle/>
          <a:p>
            <a:endParaRPr lang="el-GR"/>
          </a:p>
        </p:txBody>
      </p:sp>
      <p:sp>
        <p:nvSpPr>
          <p:cNvPr id="14" name="Freeform 14" descr="Ένα λογότυπο ιστιοπλοϊκού σκάφους  Το περιεχόμενο που δημιουργείται από τεχνητή νοημοσύνη ενδέχεται να είναι εσφαλμένο."/>
          <p:cNvSpPr/>
          <p:nvPr/>
        </p:nvSpPr>
        <p:spPr>
          <a:xfrm>
            <a:off x="2227955" y="2835297"/>
            <a:ext cx="1718148" cy="1639605"/>
          </a:xfrm>
          <a:custGeom>
            <a:avLst/>
            <a:gdLst/>
            <a:ahLst/>
            <a:cxnLst/>
            <a:rect l="l" t="t" r="r" b="b"/>
            <a:pathLst>
              <a:path w="1718148" h="1639605">
                <a:moveTo>
                  <a:pt x="0" y="0"/>
                </a:moveTo>
                <a:lnTo>
                  <a:pt x="1718148" y="0"/>
                </a:lnTo>
                <a:lnTo>
                  <a:pt x="1718148" y="1639605"/>
                </a:lnTo>
                <a:lnTo>
                  <a:pt x="0" y="1639605"/>
                </a:lnTo>
                <a:lnTo>
                  <a:pt x="0" y="0"/>
                </a:lnTo>
                <a:close/>
              </a:path>
            </a:pathLst>
          </a:custGeom>
          <a:blipFill>
            <a:blip r:embed="rId12"/>
            <a:stretch>
              <a:fillRect/>
            </a:stretch>
          </a:blipFill>
        </p:spPr>
        <p:txBody>
          <a:bodyPr/>
          <a:lstStyle/>
          <a:p>
            <a:endParaRPr lang="el-GR"/>
          </a:p>
        </p:txBody>
      </p:sp>
      <p:sp>
        <p:nvSpPr>
          <p:cNvPr id="15" name="Freeform 15"/>
          <p:cNvSpPr/>
          <p:nvPr/>
        </p:nvSpPr>
        <p:spPr>
          <a:xfrm>
            <a:off x="6650669" y="6711601"/>
            <a:ext cx="4194543" cy="1320194"/>
          </a:xfrm>
          <a:custGeom>
            <a:avLst/>
            <a:gdLst/>
            <a:ahLst/>
            <a:cxnLst/>
            <a:rect l="l" t="t" r="r" b="b"/>
            <a:pathLst>
              <a:path w="4194543" h="1320194">
                <a:moveTo>
                  <a:pt x="0" y="0"/>
                </a:moveTo>
                <a:lnTo>
                  <a:pt x="4194544" y="0"/>
                </a:lnTo>
                <a:lnTo>
                  <a:pt x="4194544" y="1320193"/>
                </a:lnTo>
                <a:lnTo>
                  <a:pt x="0" y="1320193"/>
                </a:lnTo>
                <a:lnTo>
                  <a:pt x="0" y="0"/>
                </a:lnTo>
                <a:close/>
              </a:path>
            </a:pathLst>
          </a:custGeom>
          <a:blipFill>
            <a:blip r:embed="rId13"/>
            <a:stretch>
              <a:fillRect/>
            </a:stretch>
          </a:blipFill>
        </p:spPr>
        <p:txBody>
          <a:bodyPr/>
          <a:lstStyle/>
          <a:p>
            <a:endParaRPr lang="el-GR"/>
          </a:p>
        </p:txBody>
      </p:sp>
      <p:sp>
        <p:nvSpPr>
          <p:cNvPr id="16" name="Freeform 16"/>
          <p:cNvSpPr/>
          <p:nvPr/>
        </p:nvSpPr>
        <p:spPr>
          <a:xfrm>
            <a:off x="12654810" y="6974519"/>
            <a:ext cx="4299556" cy="1320194"/>
          </a:xfrm>
          <a:custGeom>
            <a:avLst/>
            <a:gdLst/>
            <a:ahLst/>
            <a:cxnLst/>
            <a:rect l="l" t="t" r="r" b="b"/>
            <a:pathLst>
              <a:path w="4299556" h="1320194">
                <a:moveTo>
                  <a:pt x="0" y="0"/>
                </a:moveTo>
                <a:lnTo>
                  <a:pt x="4299557" y="0"/>
                </a:lnTo>
                <a:lnTo>
                  <a:pt x="4299557" y="1320194"/>
                </a:lnTo>
                <a:lnTo>
                  <a:pt x="0" y="1320194"/>
                </a:lnTo>
                <a:lnTo>
                  <a:pt x="0" y="0"/>
                </a:lnTo>
                <a:close/>
              </a:path>
            </a:pathLst>
          </a:custGeom>
          <a:blipFill>
            <a:blip r:embed="rId14"/>
            <a:stretch>
              <a:fillRect/>
            </a:stretch>
          </a:blipFill>
        </p:spPr>
        <p:txBody>
          <a:bodyPr/>
          <a:lstStyle/>
          <a:p>
            <a:endParaRPr lang="el-G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424160"/>
          </a:xfrm>
          <a:custGeom>
            <a:avLst/>
            <a:gdLst/>
            <a:ahLst/>
            <a:cxnLst/>
            <a:rect l="l" t="t" r="r" b="b"/>
            <a:pathLst>
              <a:path w="18288000" h="10424160">
                <a:moveTo>
                  <a:pt x="0" y="0"/>
                </a:moveTo>
                <a:lnTo>
                  <a:pt x="18288000" y="0"/>
                </a:lnTo>
                <a:lnTo>
                  <a:pt x="18288000" y="10424160"/>
                </a:lnTo>
                <a:lnTo>
                  <a:pt x="0" y="10424160"/>
                </a:lnTo>
                <a:lnTo>
                  <a:pt x="0" y="0"/>
                </a:lnTo>
                <a:close/>
              </a:path>
            </a:pathLst>
          </a:custGeom>
          <a:blipFill>
            <a:blip r:embed="rId3"/>
            <a:stretch>
              <a:fillRect r="-46004"/>
            </a:stretch>
          </a:blipFill>
        </p:spPr>
        <p:txBody>
          <a:bodyPr/>
          <a:lstStyle/>
          <a:p>
            <a:endParaRPr lang="el-GR"/>
          </a:p>
        </p:txBody>
      </p:sp>
      <p:grpSp>
        <p:nvGrpSpPr>
          <p:cNvPr id="3" name="Group 3"/>
          <p:cNvGrpSpPr/>
          <p:nvPr/>
        </p:nvGrpSpPr>
        <p:grpSpPr>
          <a:xfrm>
            <a:off x="1751990" y="937346"/>
            <a:ext cx="14784010" cy="2235709"/>
            <a:chOff x="0" y="0"/>
            <a:chExt cx="19712013" cy="2980946"/>
          </a:xfrm>
        </p:grpSpPr>
        <p:sp>
          <p:nvSpPr>
            <p:cNvPr id="4" name="Freeform 4"/>
            <p:cNvSpPr/>
            <p:nvPr/>
          </p:nvSpPr>
          <p:spPr>
            <a:xfrm>
              <a:off x="0" y="0"/>
              <a:ext cx="19712015" cy="2980946"/>
            </a:xfrm>
            <a:custGeom>
              <a:avLst/>
              <a:gdLst/>
              <a:ahLst/>
              <a:cxnLst/>
              <a:rect l="l" t="t" r="r" b="b"/>
              <a:pathLst>
                <a:path w="19712015" h="2980946">
                  <a:moveTo>
                    <a:pt x="0" y="0"/>
                  </a:moveTo>
                  <a:lnTo>
                    <a:pt x="19712015" y="0"/>
                  </a:lnTo>
                  <a:lnTo>
                    <a:pt x="19712015" y="2980946"/>
                  </a:lnTo>
                  <a:lnTo>
                    <a:pt x="0" y="2980946"/>
                  </a:lnTo>
                  <a:close/>
                </a:path>
              </a:pathLst>
            </a:custGeom>
            <a:solidFill>
              <a:srgbClr val="000000">
                <a:alpha val="0"/>
              </a:srgbClr>
            </a:solidFill>
            <a:ln w="12700">
              <a:noFill/>
            </a:ln>
          </p:spPr>
          <p:txBody>
            <a:bodyPr/>
            <a:lstStyle/>
            <a:p>
              <a:endParaRPr lang="el-GR"/>
            </a:p>
          </p:txBody>
        </p:sp>
        <p:sp>
          <p:nvSpPr>
            <p:cNvPr id="5" name="TextBox 5"/>
            <p:cNvSpPr txBox="1"/>
            <p:nvPr/>
          </p:nvSpPr>
          <p:spPr>
            <a:xfrm>
              <a:off x="0" y="-66675"/>
              <a:ext cx="19712013" cy="3047621"/>
            </a:xfrm>
            <a:prstGeom prst="rect">
              <a:avLst/>
            </a:prstGeom>
          </p:spPr>
          <p:txBody>
            <a:bodyPr lIns="0" tIns="0" rIns="0" bIns="0" rtlCol="0" anchor="ctr"/>
            <a:lstStyle/>
            <a:p>
              <a:pPr marL="0" lvl="0" indent="0" algn="ctr">
                <a:lnSpc>
                  <a:spcPts val="7128"/>
                </a:lnSpc>
              </a:pPr>
              <a:r>
                <a:rPr lang="en-US" sz="6600" b="1">
                  <a:solidFill>
                    <a:srgbClr val="000000"/>
                  </a:solidFill>
                  <a:latin typeface="Calibri (MS) Bold"/>
                  <a:ea typeface="Calibri (MS) Bold"/>
                  <a:cs typeface="Calibri (MS) Bold"/>
                  <a:sym typeface="Calibri (MS) Bold"/>
                </a:rPr>
                <a:t>Καλή διασκέδαση με την Ενότητα 5 VET-READY!</a:t>
              </a:r>
            </a:p>
          </p:txBody>
        </p:sp>
      </p:grpSp>
      <p:sp>
        <p:nvSpPr>
          <p:cNvPr id="6" name="TextBox 6"/>
          <p:cNvSpPr txBox="1"/>
          <p:nvPr/>
        </p:nvSpPr>
        <p:spPr>
          <a:xfrm>
            <a:off x="7733214" y="4365136"/>
            <a:ext cx="2821572" cy="380002"/>
          </a:xfrm>
          <a:prstGeom prst="rect">
            <a:avLst/>
          </a:prstGeom>
        </p:spPr>
        <p:txBody>
          <a:bodyPr lIns="0" tIns="0" rIns="0" bIns="0" rtlCol="0" anchor="t">
            <a:spAutoFit/>
          </a:bodyPr>
          <a:lstStyle/>
          <a:p>
            <a:pPr marL="0" lvl="0" indent="0" algn="ctr">
              <a:lnSpc>
                <a:spcPts val="3197"/>
              </a:lnSpc>
            </a:pPr>
            <a:r>
              <a:rPr lang="en-US" sz="2220" b="1">
                <a:solidFill>
                  <a:srgbClr val="F2F2F2"/>
                </a:solidFill>
                <a:latin typeface="Montserrat Bold"/>
                <a:ea typeface="Montserrat Bold"/>
                <a:cs typeface="Montserrat Bold"/>
                <a:sym typeface="Montserrat Bold"/>
              </a:rPr>
              <a:t>ΑΚΟΛΟΥΘΗΣΤΕ ΜΑΣ</a:t>
            </a:r>
          </a:p>
        </p:txBody>
      </p:sp>
      <p:sp>
        <p:nvSpPr>
          <p:cNvPr id="7" name="Freeform 7" descr="Μαύρο φόντο με λευκό κείμενο  Η περιγραφή δημιουργείται αυτόματα"/>
          <p:cNvSpPr/>
          <p:nvPr/>
        </p:nvSpPr>
        <p:spPr>
          <a:xfrm>
            <a:off x="12797266" y="8928173"/>
            <a:ext cx="3946503" cy="880520"/>
          </a:xfrm>
          <a:custGeom>
            <a:avLst/>
            <a:gdLst/>
            <a:ahLst/>
            <a:cxnLst/>
            <a:rect l="l" t="t" r="r" b="b"/>
            <a:pathLst>
              <a:path w="3946503" h="880520">
                <a:moveTo>
                  <a:pt x="0" y="0"/>
                </a:moveTo>
                <a:lnTo>
                  <a:pt x="3946503" y="0"/>
                </a:lnTo>
                <a:lnTo>
                  <a:pt x="3946503" y="880520"/>
                </a:lnTo>
                <a:lnTo>
                  <a:pt x="0" y="880520"/>
                </a:lnTo>
                <a:lnTo>
                  <a:pt x="0" y="0"/>
                </a:lnTo>
                <a:close/>
              </a:path>
            </a:pathLst>
          </a:custGeom>
          <a:blipFill>
            <a:blip r:embed="rId4"/>
            <a:stretch>
              <a:fillRect b="-38"/>
            </a:stretch>
          </a:blipFill>
        </p:spPr>
        <p:txBody>
          <a:bodyPr/>
          <a:lstStyle/>
          <a:p>
            <a:endParaRPr lang="el-GR"/>
          </a:p>
        </p:txBody>
      </p:sp>
      <p:sp>
        <p:nvSpPr>
          <p:cNvPr id="8" name="Freeform 8"/>
          <p:cNvSpPr/>
          <p:nvPr/>
        </p:nvSpPr>
        <p:spPr>
          <a:xfrm>
            <a:off x="1751990" y="8928173"/>
            <a:ext cx="3700462" cy="842962"/>
          </a:xfrm>
          <a:custGeom>
            <a:avLst/>
            <a:gdLst/>
            <a:ahLst/>
            <a:cxnLst/>
            <a:rect l="l" t="t" r="r" b="b"/>
            <a:pathLst>
              <a:path w="3700462" h="842962">
                <a:moveTo>
                  <a:pt x="0" y="0"/>
                </a:moveTo>
                <a:lnTo>
                  <a:pt x="3700463" y="0"/>
                </a:lnTo>
                <a:lnTo>
                  <a:pt x="3700463" y="842963"/>
                </a:lnTo>
                <a:lnTo>
                  <a:pt x="0" y="842963"/>
                </a:lnTo>
                <a:lnTo>
                  <a:pt x="0" y="0"/>
                </a:lnTo>
                <a:close/>
              </a:path>
            </a:pathLst>
          </a:custGeom>
          <a:blipFill>
            <a:blip r:embed="rId5"/>
            <a:stretch>
              <a:fillRect/>
            </a:stretch>
          </a:blipFill>
        </p:spPr>
        <p:txBody>
          <a:bodyPr/>
          <a:lstStyle/>
          <a:p>
            <a:endParaRPr lang="el-GR"/>
          </a:p>
        </p:txBody>
      </p:sp>
      <p:sp>
        <p:nvSpPr>
          <p:cNvPr id="9" name="TextBox 9"/>
          <p:cNvSpPr txBox="1"/>
          <p:nvPr/>
        </p:nvSpPr>
        <p:spPr>
          <a:xfrm>
            <a:off x="6752920" y="6858486"/>
            <a:ext cx="4782150" cy="518160"/>
          </a:xfrm>
          <a:prstGeom prst="rect">
            <a:avLst/>
          </a:prstGeom>
        </p:spPr>
        <p:txBody>
          <a:bodyPr lIns="0" tIns="0" rIns="0" bIns="0" rtlCol="0" anchor="t">
            <a:spAutoFit/>
          </a:bodyPr>
          <a:lstStyle/>
          <a:p>
            <a:pPr marL="0" lvl="0" indent="0" algn="ctr">
              <a:lnSpc>
                <a:spcPts val="4320"/>
              </a:lnSpc>
            </a:pPr>
            <a:r>
              <a:rPr lang="en-US" sz="3000" b="1" u="sng">
                <a:solidFill>
                  <a:srgbClr val="F2F2F2"/>
                </a:solidFill>
                <a:latin typeface="Montserrat Bold"/>
                <a:ea typeface="Montserrat Bold"/>
                <a:cs typeface="Montserrat Bold"/>
                <a:sym typeface="Montserrat Bold"/>
                <a:hlinkClick r:id="rId6" tooltip="https://vetready.eu/"/>
              </a:rPr>
              <a:t>https://vetready.eu/ </a:t>
            </a:r>
          </a:p>
        </p:txBody>
      </p:sp>
      <p:sp>
        <p:nvSpPr>
          <p:cNvPr id="10" name="Freeform 10">
            <a:hlinkClick r:id="rId7" tooltip="http://www.linkedin.com/company/vet-ready-project"/>
          </p:cNvPr>
          <p:cNvSpPr/>
          <p:nvPr/>
        </p:nvSpPr>
        <p:spPr>
          <a:xfrm>
            <a:off x="9144000" y="5553570"/>
            <a:ext cx="688057" cy="688057"/>
          </a:xfrm>
          <a:custGeom>
            <a:avLst/>
            <a:gdLst/>
            <a:ahLst/>
            <a:cxnLst/>
            <a:rect l="l" t="t" r="r" b="b"/>
            <a:pathLst>
              <a:path w="688057" h="688057">
                <a:moveTo>
                  <a:pt x="0" y="0"/>
                </a:moveTo>
                <a:lnTo>
                  <a:pt x="688057" y="0"/>
                </a:lnTo>
                <a:lnTo>
                  <a:pt x="688057" y="688058"/>
                </a:lnTo>
                <a:lnTo>
                  <a:pt x="0" y="688058"/>
                </a:lnTo>
                <a:lnTo>
                  <a:pt x="0" y="0"/>
                </a:lnTo>
                <a:close/>
              </a:path>
            </a:pathLst>
          </a:custGeom>
          <a:blipFill>
            <a:blip r:embed="rId8"/>
            <a:stretch>
              <a:fillRect/>
            </a:stretch>
          </a:blipFill>
        </p:spPr>
        <p:txBody>
          <a:bodyPr/>
          <a:lstStyle/>
          <a:p>
            <a:endParaRPr lang="el-GR"/>
          </a:p>
        </p:txBody>
      </p:sp>
      <p:sp>
        <p:nvSpPr>
          <p:cNvPr id="11" name="Freeform 11"/>
          <p:cNvSpPr/>
          <p:nvPr/>
        </p:nvSpPr>
        <p:spPr>
          <a:xfrm>
            <a:off x="8276282" y="5542769"/>
            <a:ext cx="707984" cy="707984"/>
          </a:xfrm>
          <a:custGeom>
            <a:avLst/>
            <a:gdLst/>
            <a:ahLst/>
            <a:cxnLst/>
            <a:rect l="l" t="t" r="r" b="b"/>
            <a:pathLst>
              <a:path w="707984" h="707984">
                <a:moveTo>
                  <a:pt x="0" y="0"/>
                </a:moveTo>
                <a:lnTo>
                  <a:pt x="707984" y="0"/>
                </a:lnTo>
                <a:lnTo>
                  <a:pt x="707984" y="707984"/>
                </a:lnTo>
                <a:lnTo>
                  <a:pt x="0" y="707984"/>
                </a:lnTo>
                <a:lnTo>
                  <a:pt x="0" y="0"/>
                </a:lnTo>
                <a:close/>
              </a:path>
            </a:pathLst>
          </a:custGeom>
          <a:blipFill>
            <a:blip r:embed="rId9"/>
            <a:stretch>
              <a:fillRect/>
            </a:stretch>
          </a:blipFill>
        </p:spPr>
        <p:txBody>
          <a:bodyPr/>
          <a:lstStyle/>
          <a:p>
            <a:endParaRPr lang="el-GR"/>
          </a:p>
        </p:txBody>
      </p:sp>
      <p:sp>
        <p:nvSpPr>
          <p:cNvPr id="12" name="Freeform 12">
            <a:hlinkClick r:id="rId10" tooltip="https://www.facebook.com/profile.php?id=61573707797009"/>
          </p:cNvPr>
          <p:cNvSpPr/>
          <p:nvPr/>
        </p:nvSpPr>
        <p:spPr>
          <a:xfrm>
            <a:off x="7445759" y="5565810"/>
            <a:ext cx="670789" cy="665474"/>
          </a:xfrm>
          <a:custGeom>
            <a:avLst/>
            <a:gdLst/>
            <a:ahLst/>
            <a:cxnLst/>
            <a:rect l="l" t="t" r="r" b="b"/>
            <a:pathLst>
              <a:path w="670789" h="665474">
                <a:moveTo>
                  <a:pt x="0" y="0"/>
                </a:moveTo>
                <a:lnTo>
                  <a:pt x="670789" y="0"/>
                </a:lnTo>
                <a:lnTo>
                  <a:pt x="670789" y="665474"/>
                </a:lnTo>
                <a:lnTo>
                  <a:pt x="0" y="665474"/>
                </a:lnTo>
                <a:lnTo>
                  <a:pt x="0" y="0"/>
                </a:lnTo>
                <a:close/>
              </a:path>
            </a:pathLst>
          </a:custGeom>
          <a:blipFill>
            <a:blip r:embed="rId11"/>
            <a:stretch>
              <a:fillRect b="-51"/>
            </a:stretch>
          </a:blipFill>
        </p:spPr>
        <p:txBody>
          <a:bodyPr/>
          <a:lstStyle/>
          <a:p>
            <a:endParaRPr lang="el-GR"/>
          </a:p>
        </p:txBody>
      </p:sp>
      <p:sp>
        <p:nvSpPr>
          <p:cNvPr id="13" name="Freeform 13">
            <a:hlinkClick r:id="rId12" tooltip="https://www.youtube.com/@VET-READYEUProgram"/>
          </p:cNvPr>
          <p:cNvSpPr/>
          <p:nvPr/>
        </p:nvSpPr>
        <p:spPr>
          <a:xfrm>
            <a:off x="9991792" y="5557885"/>
            <a:ext cx="680085" cy="680085"/>
          </a:xfrm>
          <a:custGeom>
            <a:avLst/>
            <a:gdLst/>
            <a:ahLst/>
            <a:cxnLst/>
            <a:rect l="l" t="t" r="r" b="b"/>
            <a:pathLst>
              <a:path w="680085" h="680085">
                <a:moveTo>
                  <a:pt x="0" y="0"/>
                </a:moveTo>
                <a:lnTo>
                  <a:pt x="680085" y="0"/>
                </a:lnTo>
                <a:lnTo>
                  <a:pt x="680085" y="680085"/>
                </a:lnTo>
                <a:lnTo>
                  <a:pt x="0" y="680085"/>
                </a:lnTo>
                <a:lnTo>
                  <a:pt x="0" y="0"/>
                </a:lnTo>
                <a:close/>
              </a:path>
            </a:pathLst>
          </a:custGeom>
          <a:blipFill>
            <a:blip r:embed="rId13"/>
            <a:stretch>
              <a:fillRect/>
            </a:stretch>
          </a:blipFill>
        </p:spPr>
        <p:txBody>
          <a:bodyPr/>
          <a:lstStyle/>
          <a:p>
            <a:endParaRPr lang="el-G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2717801"/>
            </a:xfrm>
            <a:prstGeom prst="rect">
              <a:avLst/>
            </a:prstGeom>
            <a:ln>
              <a:noFill/>
            </a:ln>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Στόχος της Μονάδας</a:t>
              </a:r>
            </a:p>
          </p:txBody>
        </p:sp>
      </p:grpSp>
      <p:sp>
        <p:nvSpPr>
          <p:cNvPr id="7" name="TextBox 7"/>
          <p:cNvSpPr txBox="1"/>
          <p:nvPr/>
        </p:nvSpPr>
        <p:spPr>
          <a:xfrm>
            <a:off x="1351112" y="3125353"/>
            <a:ext cx="15590549" cy="5191064"/>
          </a:xfrm>
          <a:prstGeom prst="rect">
            <a:avLst/>
          </a:prstGeom>
        </p:spPr>
        <p:txBody>
          <a:bodyPr lIns="0" tIns="0" rIns="0" bIns="0" rtlCol="0" anchor="t">
            <a:spAutoFit/>
          </a:bodyPr>
          <a:lstStyle/>
          <a:p>
            <a:pPr marL="0" lvl="0" indent="0" algn="just">
              <a:lnSpc>
                <a:spcPts val="3084"/>
              </a:lnSpc>
            </a:pPr>
            <a:r>
              <a:rPr lang="en-US" sz="3570">
                <a:solidFill>
                  <a:srgbClr val="000000"/>
                </a:solidFill>
                <a:latin typeface="Calibri (MS)"/>
                <a:ea typeface="Calibri (MS)"/>
                <a:cs typeface="Calibri (MS)"/>
                <a:sym typeface="Calibri (MS)"/>
              </a:rPr>
              <a:t>Αυτή η ενότητα στοχεύει στην προετοιμασία των ατόμων με την απαραίτητη κατανόηση, τις πρακτικές ικανότητες και την αυτοπεποίθηση που απαιτούνται για τη διαχείριση κινδύνων που σχετίζονται με το νερό και την αποτελεσματική αντιμετώπιση σε περιβάλλοντα που επηρεάζονται από πλημμύρες, ισχυρά ρεύματα ή άλλους υδάτινους κινδύνους. Οι συμμετέχοντες θα εξερευνήσουν πώς να αναγνωρίζουν τα σημάδια έγκαιρης προειδοποίησης, να σχεδιάζουν και να οργανώνουν μέτρα ασφαλείας, να λαμβάνουν ορθές κρίσεις σε καταστάσεις υψηλής πίεσης και να ενεργούν γρήγορα όταν αντιμετωπίζουν καταστάσεις έκτακτης ανάγκης στο νερό. Συνδυάζοντας πρακτικές αντιμετώπισης με εμπεριστατωμένη γνώση της συμπεριφοράς του νερού και της ετοιμότητας για καταστροφές, αυτή η ενότητα επιτρέπει στους μαθητές να προστατεύουν τον εαυτό τους και τους άλλους, ενώ παράλληλα λειτουργούν με αυτοπεποίθηση και υπευθυνότητα σε απαιτητικά περιβάλλοντα που επηρεάζονται από το νερό.</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335843"/>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2717801"/>
            </a:xfrm>
            <a:prstGeom prst="rect">
              <a:avLst/>
            </a:prstGeom>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Γιατί αυτή η ενότητα έχει σημασία</a:t>
              </a:r>
            </a:p>
          </p:txBody>
        </p:sp>
      </p:grpSp>
      <p:sp>
        <p:nvSpPr>
          <p:cNvPr id="7" name="TextBox 7"/>
          <p:cNvSpPr txBox="1"/>
          <p:nvPr/>
        </p:nvSpPr>
        <p:spPr>
          <a:xfrm>
            <a:off x="1351112" y="2540070"/>
            <a:ext cx="15590549" cy="6279918"/>
          </a:xfrm>
          <a:prstGeom prst="rect">
            <a:avLst/>
          </a:prstGeom>
        </p:spPr>
        <p:txBody>
          <a:bodyPr lIns="0" tIns="0" rIns="0" bIns="0" rtlCol="0" anchor="t">
            <a:spAutoFit/>
          </a:bodyPr>
          <a:lstStyle/>
          <a:p>
            <a:pPr marL="652798" lvl="1" indent="-326399" algn="just">
              <a:lnSpc>
                <a:spcPts val="2759"/>
              </a:lnSpc>
              <a:buFont typeface="Arial"/>
              <a:buChar char="•"/>
            </a:pPr>
            <a:r>
              <a:rPr lang="en-US" sz="3193">
                <a:solidFill>
                  <a:srgbClr val="000000"/>
                </a:solidFill>
                <a:latin typeface="Calibri (MS)"/>
                <a:ea typeface="Calibri (MS)"/>
                <a:cs typeface="Calibri (MS)"/>
                <a:sym typeface="Calibri (MS)"/>
              </a:rPr>
              <a:t>Τα υδάτινα περιβάλλοντα —όπως ποτάμια, λίμνες, ακτές και περιοχές επιρρεπείς σε πλημμύρες— προσφέρουν σημαντικούς πόρους και ευκαιρίες αναψυχής, αλλά ενέχουν επίσης σημαντικούς κινδύνους και ταχέως μεταβαλλόμενους κινδύνους. Οι ξαφνικές πλημμύρες, τα ισχυρά ρεύματα, οι έντονες βροχοπτώσεις και οι έκτακτες ανάγκες που σχετίζονται με το νερό μπορούν να κλιμακωθούν γρήγορα, μετατρέποντας τις καθημερινές καταστάσεις σε απειλητικά για τη ζωή γεγονότα. Η προετοιμασία μπορεί να κάνει τη σημαντική διαφορά μεταξύ ασφάλειας και σοβαρής βλάβης σε τέτοια σενάρια.</a:t>
            </a:r>
          </a:p>
          <a:p>
            <a:pPr marL="652798" lvl="1" indent="-326399" algn="just">
              <a:lnSpc>
                <a:spcPts val="2759"/>
              </a:lnSpc>
              <a:buFont typeface="Arial"/>
              <a:buChar char="•"/>
            </a:pPr>
            <a:r>
              <a:rPr lang="en-US" sz="3193">
                <a:solidFill>
                  <a:srgbClr val="000000"/>
                </a:solidFill>
                <a:latin typeface="Calibri (MS)"/>
                <a:ea typeface="Calibri (MS)"/>
                <a:cs typeface="Calibri (MS)"/>
                <a:sym typeface="Calibri (MS)"/>
              </a:rPr>
              <a:t>Αυτή η ενότητα παρέχει στους συμμετέχοντες τις πρακτικές γνώσεις, τις απαραίτητες δεξιότητες και την αυτοπεποίθηση για να αξιολογούν τους κινδύνους που σχετίζονται με το νερό, να λαμβάνουν γρήγορες και τεκμηριωμένες αποφάσεις και να ανταποκρίνονται αποτελεσματικά σε καταστάσεις έκτακτης ανάγκης που αφορούν το νερό. Με την εκμάθηση τεχνικών αντιμετώπισης, μεθόδων ευαισθητοποίησης σε καταστροφές και κατάλληλου σχεδιασμού ασφαλείας, τα άτομα ενδυναμώνονται ώστε να προστατεύουν τον εαυτό τους και τους άλλους, να κινούνται με ασφάλεια σε επικίνδυνα υδάτινα περιβάλλοντα και να παραμένουν ικανά ακόμη και σε δύσκολες ή απρόβλεπτες συνθήκες.</a:t>
            </a:r>
          </a:p>
          <a:p>
            <a:pPr marL="652798" lvl="1" indent="-326399" algn="just">
              <a:lnSpc>
                <a:spcPts val="2759"/>
              </a:lnSpc>
              <a:buFont typeface="Arial"/>
              <a:buChar char="•"/>
            </a:pPr>
            <a:r>
              <a:rPr lang="en-US" sz="3193">
                <a:solidFill>
                  <a:srgbClr val="000000"/>
                </a:solidFill>
                <a:latin typeface="Calibri (MS)"/>
                <a:ea typeface="Calibri (MS)"/>
                <a:cs typeface="Calibri (MS)"/>
                <a:sym typeface="Calibri (MS)"/>
              </a:rPr>
              <a:t>Η κατανόηση αυτών των αρχών αποτελεί τη βάση για να γίνει κανείς ένας ανθεκτικός, υπεύθυνος και καλά προετοιμασμένος ανταποκριτής σε καταστάσεις έκτακτης ανάγκης που σχετίζονται με το νερό.</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90490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2717801"/>
            </a:xfrm>
            <a:prstGeom prst="rect">
              <a:avLst/>
            </a:prstGeom>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Δομή της Μονάδας</a:t>
              </a:r>
            </a:p>
          </p:txBody>
        </p:sp>
      </p:grpSp>
      <p:sp>
        <p:nvSpPr>
          <p:cNvPr id="7" name="TextBox 7"/>
          <p:cNvSpPr txBox="1"/>
          <p:nvPr/>
        </p:nvSpPr>
        <p:spPr>
          <a:xfrm>
            <a:off x="1351112" y="2531402"/>
            <a:ext cx="15590549" cy="6991594"/>
          </a:xfrm>
          <a:prstGeom prst="rect">
            <a:avLst/>
          </a:prstGeom>
        </p:spPr>
        <p:txBody>
          <a:bodyPr lIns="0" tIns="0" rIns="0" bIns="0" rtlCol="0" anchor="t">
            <a:spAutoFit/>
          </a:bodyPr>
          <a:lstStyle/>
          <a:p>
            <a:pPr marL="0" lvl="0" indent="0" algn="l">
              <a:lnSpc>
                <a:spcPts val="3611"/>
              </a:lnSpc>
            </a:pPr>
            <a:r>
              <a:rPr lang="en-US" sz="3135" b="1">
                <a:solidFill>
                  <a:srgbClr val="000000"/>
                </a:solidFill>
                <a:latin typeface="Calibri (MS) Bold"/>
                <a:ea typeface="Calibri (MS) Bold"/>
                <a:cs typeface="Calibri (MS) Bold"/>
                <a:sym typeface="Calibri (MS) Bold"/>
              </a:rPr>
              <a:t>Ενότητα Εκπαίδευσης 25</a:t>
            </a:r>
            <a:r>
              <a:rPr lang="en-US" sz="3135">
                <a:solidFill>
                  <a:srgbClr val="000000"/>
                </a:solidFill>
                <a:latin typeface="Calibri (MS)"/>
                <a:ea typeface="Calibri (MS)"/>
                <a:cs typeface="Calibri (MS)"/>
                <a:sym typeface="Calibri (MS)"/>
              </a:rPr>
              <a:t> – Κατανόηση των Κινδύνων Καταστροφών που Σχετίζονται με το Νερό </a:t>
            </a:r>
            <a:r>
              <a:rPr lang="en-US" sz="3135" b="1">
                <a:solidFill>
                  <a:srgbClr val="000000"/>
                </a:solidFill>
                <a:latin typeface="Calibri (MS) Bold"/>
                <a:ea typeface="Calibri (MS) Bold"/>
                <a:cs typeface="Calibri (MS) Bold"/>
                <a:sym typeface="Calibri (MS) Bold"/>
              </a:rPr>
              <a:t>Ενότητα Εκπαίδευσης 26</a:t>
            </a:r>
            <a:r>
              <a:rPr lang="en-US" sz="3135">
                <a:solidFill>
                  <a:srgbClr val="000000"/>
                </a:solidFill>
                <a:latin typeface="Calibri (MS)"/>
                <a:ea typeface="Calibri (MS)"/>
                <a:cs typeface="Calibri (MS)"/>
                <a:sym typeface="Calibri (MS)"/>
              </a:rPr>
              <a:t> – Καταρρίπτοντας τους Μύθους και την Παραπληροφόρηση για τις Καταστροφές που Σχετίζονται με το Νερό </a:t>
            </a:r>
          </a:p>
          <a:p>
            <a:pPr marL="0" lvl="0" indent="0" algn="l">
              <a:lnSpc>
                <a:spcPts val="3611"/>
              </a:lnSpc>
            </a:pPr>
            <a:r>
              <a:rPr lang="en-US" sz="3135" b="1">
                <a:solidFill>
                  <a:srgbClr val="000000"/>
                </a:solidFill>
                <a:latin typeface="Calibri (MS) Bold"/>
                <a:ea typeface="Calibri (MS) Bold"/>
                <a:cs typeface="Calibri (MS) Bold"/>
                <a:sym typeface="Calibri (MS) Bold"/>
              </a:rPr>
              <a:t>Ενότητα Εκπαίδευσης 27</a:t>
            </a:r>
            <a:r>
              <a:rPr lang="en-US" sz="3135">
                <a:solidFill>
                  <a:srgbClr val="000000"/>
                </a:solidFill>
                <a:latin typeface="Calibri (MS)"/>
                <a:ea typeface="Calibri (MS)"/>
                <a:cs typeface="Calibri (MS)"/>
                <a:sym typeface="Calibri (MS)"/>
              </a:rPr>
              <a:t> – Συστήματα Έγκαιρης Προειδοποίησης για Κινδύνους που Σχετίζονται με το Νερό </a:t>
            </a:r>
          </a:p>
          <a:p>
            <a:pPr marL="0" lvl="0" indent="0" algn="l">
              <a:lnSpc>
                <a:spcPts val="3611"/>
              </a:lnSpc>
            </a:pPr>
            <a:r>
              <a:rPr lang="en-US" sz="3135" b="1">
                <a:solidFill>
                  <a:srgbClr val="000000"/>
                </a:solidFill>
                <a:latin typeface="Calibri (MS) Bold"/>
                <a:ea typeface="Calibri (MS) Bold"/>
                <a:cs typeface="Calibri (MS) Bold"/>
                <a:sym typeface="Calibri (MS) Bold"/>
              </a:rPr>
              <a:t>Ενότητα Εκπαίδευσης 28 </a:t>
            </a:r>
            <a:r>
              <a:rPr lang="en-US" sz="3135">
                <a:solidFill>
                  <a:srgbClr val="000000"/>
                </a:solidFill>
                <a:latin typeface="Calibri (MS)"/>
                <a:ea typeface="Calibri (MS)"/>
                <a:cs typeface="Calibri (MS)"/>
                <a:sym typeface="Calibri (MS)"/>
              </a:rPr>
              <a:t>– Βασικές Δεξιότητες Σωτηρίας για Καταστροφές που Σχετίζονται με το Νερό </a:t>
            </a:r>
          </a:p>
          <a:p>
            <a:pPr marL="0" lvl="0" indent="0" algn="l">
              <a:lnSpc>
                <a:spcPts val="3611"/>
              </a:lnSpc>
            </a:pPr>
            <a:r>
              <a:rPr lang="en-US" sz="3135" b="1">
                <a:solidFill>
                  <a:srgbClr val="000000"/>
                </a:solidFill>
                <a:latin typeface="Calibri (MS) Bold"/>
                <a:ea typeface="Calibri (MS) Bold"/>
                <a:cs typeface="Calibri (MS) Bold"/>
                <a:sym typeface="Calibri (MS) Bold"/>
              </a:rPr>
              <a:t>Ενότητα Εκπαίδευσης 29</a:t>
            </a:r>
            <a:r>
              <a:rPr lang="en-US" sz="3135">
                <a:solidFill>
                  <a:srgbClr val="000000"/>
                </a:solidFill>
                <a:latin typeface="Calibri (MS)"/>
                <a:ea typeface="Calibri (MS)"/>
                <a:cs typeface="Calibri (MS)"/>
                <a:sym typeface="Calibri (MS)"/>
              </a:rPr>
              <a:t> – Κατανόηση της Ψυχολογίας των Θυμάτων Καταστροφών σε Περιβάλλοντα που Σχετίζονται με το Νερό Ενότητα Εκπαίδευσης 30 – Δεξιότητες Μοναχικής Επιβίωσης σε Σενάριο Καταστροφών που Σχετίζεται με το Νερό </a:t>
            </a:r>
          </a:p>
          <a:p>
            <a:pPr marL="0" lvl="0" indent="0" algn="l">
              <a:lnSpc>
                <a:spcPts val="3611"/>
              </a:lnSpc>
            </a:pPr>
            <a:endParaRPr lang="en-US" sz="3135">
              <a:solidFill>
                <a:srgbClr val="000000"/>
              </a:solidFill>
              <a:latin typeface="Calibri (MS)"/>
              <a:ea typeface="Calibri (MS)"/>
              <a:cs typeface="Calibri (MS)"/>
              <a:sym typeface="Calibri (MS)"/>
            </a:endParaRPr>
          </a:p>
          <a:p>
            <a:pPr marL="0" lvl="0" indent="0" algn="l">
              <a:lnSpc>
                <a:spcPts val="3611"/>
              </a:lnSpc>
            </a:pPr>
            <a:r>
              <a:rPr lang="en-US" sz="3135">
                <a:solidFill>
                  <a:srgbClr val="000000"/>
                </a:solidFill>
                <a:latin typeface="Calibri (MS)"/>
                <a:ea typeface="Calibri (MS)"/>
                <a:cs typeface="Calibri (MS)"/>
                <a:sym typeface="Calibri (MS)"/>
              </a:rPr>
              <a:t>Οι εκπαιδευτικές ενότητες προορίζονται να ολοκληρωθούν με τη σειρά που παρουσιάζονται.</a:t>
            </a:r>
          </a:p>
          <a:p>
            <a:pPr marL="0" lvl="0" indent="0" algn="l">
              <a:lnSpc>
                <a:spcPts val="2708"/>
              </a:lnSpc>
            </a:pPr>
            <a:r>
              <a:rPr lang="en-US" sz="3135">
                <a:solidFill>
                  <a:srgbClr val="000000"/>
                </a:solidFill>
                <a:latin typeface="Calibri (MS)"/>
                <a:ea typeface="Calibri (MS)"/>
                <a:cs typeface="Calibri (MS)"/>
                <a:sym typeface="Calibri (MS)"/>
              </a:rPr>
              <a:t>Κάθε ενότητα συνδυάζει το βασικό θεωρητικό περιεχόμενο με πρακτικές μαθησιακές δραστηριότητες.</a:t>
            </a:r>
          </a:p>
          <a:p>
            <a:pPr marL="0" lvl="0" indent="0" algn="l">
              <a:lnSpc>
                <a:spcPts val="2708"/>
              </a:lnSpc>
            </a:pPr>
            <a:r>
              <a:rPr lang="en-US" sz="3135">
                <a:solidFill>
                  <a:srgbClr val="000000"/>
                </a:solidFill>
                <a:latin typeface="Calibri (MS)"/>
                <a:ea typeface="Calibri (MS)"/>
                <a:cs typeface="Calibri (MS)"/>
                <a:sym typeface="Calibri (MS)"/>
              </a:rPr>
              <a:t>Το θεωρητικό υλικό παρέχεται μέσω ενός συνδυασμού κειμένου, οπτικών στοιχείων και βίντεο για την υποστήριξη ποικίλων μορφών μάθησης.</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183443"/>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2717801"/>
            </a:xfrm>
            <a:prstGeom prst="rect">
              <a:avLst/>
            </a:prstGeom>
            <a:ln>
              <a:noFill/>
            </a:ln>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Γενικές Πληροφορίες Μονάδας</a:t>
              </a:r>
            </a:p>
          </p:txBody>
        </p:sp>
      </p:grpSp>
      <p:sp>
        <p:nvSpPr>
          <p:cNvPr id="7" name="TextBox 7"/>
          <p:cNvSpPr txBox="1"/>
          <p:nvPr/>
        </p:nvSpPr>
        <p:spPr>
          <a:xfrm>
            <a:off x="1351112" y="2603964"/>
            <a:ext cx="15590549" cy="6103401"/>
          </a:xfrm>
          <a:prstGeom prst="rect">
            <a:avLst/>
          </a:prstGeom>
        </p:spPr>
        <p:txBody>
          <a:bodyPr lIns="0" tIns="0" rIns="0" bIns="0" rtlCol="0" anchor="t">
            <a:spAutoFit/>
          </a:bodyPr>
          <a:lstStyle/>
          <a:p>
            <a:pPr marL="711100" lvl="1" indent="-355550" algn="l">
              <a:lnSpc>
                <a:spcPts val="3445"/>
              </a:lnSpc>
              <a:buFont typeface="Arial"/>
              <a:buChar char="•"/>
            </a:pPr>
            <a:r>
              <a:rPr lang="en-US" sz="3545" b="1">
                <a:solidFill>
                  <a:srgbClr val="000000"/>
                </a:solidFill>
                <a:latin typeface="Calibri (MS) Bold"/>
                <a:ea typeface="Calibri (MS) Bold"/>
                <a:cs typeface="Calibri (MS) Bold"/>
                <a:sym typeface="Calibri (MS) Bold"/>
              </a:rPr>
              <a:t>Εκτιμώμενη Διάρκεια</a:t>
            </a:r>
            <a:r>
              <a:rPr lang="en-US" sz="3545">
                <a:solidFill>
                  <a:srgbClr val="000000"/>
                </a:solidFill>
                <a:latin typeface="Calibri (MS)"/>
                <a:ea typeface="Calibri (MS)"/>
                <a:cs typeface="Calibri (MS)"/>
                <a:sym typeface="Calibri (MS)"/>
              </a:rPr>
              <a:t>: 16 ακαδημαϊκές ώρες</a:t>
            </a:r>
          </a:p>
          <a:p>
            <a:pPr marL="711100" lvl="1" indent="-355550" algn="l">
              <a:lnSpc>
                <a:spcPts val="3445"/>
              </a:lnSpc>
            </a:pPr>
            <a:r>
              <a:rPr lang="en-US" sz="3545" i="1">
                <a:solidFill>
                  <a:srgbClr val="000000"/>
                </a:solidFill>
                <a:latin typeface="Calibri (MS) Italics"/>
                <a:ea typeface="Calibri (MS) Italics"/>
                <a:cs typeface="Calibri (MS) Italics"/>
                <a:sym typeface="Calibri (MS) Italics"/>
              </a:rPr>
              <a:t>(περίπου 2,6 ώρες ανά εκπαιδευτική ενότητα)</a:t>
            </a:r>
          </a:p>
          <a:p>
            <a:pPr marL="711100" lvl="1" indent="-355550" algn="l">
              <a:lnSpc>
                <a:spcPts val="3445"/>
              </a:lnSpc>
              <a:buFont typeface="Arial"/>
              <a:buChar char="•"/>
            </a:pPr>
            <a:r>
              <a:rPr lang="en-US" sz="3545" b="1" i="1">
                <a:solidFill>
                  <a:srgbClr val="000000"/>
                </a:solidFill>
                <a:latin typeface="Calibri (MS) Bold Italics"/>
                <a:ea typeface="Calibri (MS) Bold Italics"/>
                <a:cs typeface="Calibri (MS) Bold Italics"/>
                <a:sym typeface="Calibri (MS) Bold Italics"/>
              </a:rPr>
              <a:t>Αριθμός Δραστηριοτήτων:</a:t>
            </a:r>
            <a:r>
              <a:rPr lang="en-US" sz="3545" i="1">
                <a:solidFill>
                  <a:srgbClr val="000000"/>
                </a:solidFill>
                <a:latin typeface="Calibri (MS) Italics"/>
                <a:ea typeface="Calibri (MS) Italics"/>
                <a:cs typeface="Calibri (MS) Italics"/>
                <a:sym typeface="Calibri (MS) Italics"/>
              </a:rPr>
              <a:t> 12 προγραμματισμένες μαθησιακές δραστηριότητες</a:t>
            </a:r>
          </a:p>
          <a:p>
            <a:pPr marL="711100" lvl="1" indent="-355550" algn="l">
              <a:lnSpc>
                <a:spcPts val="3445"/>
              </a:lnSpc>
            </a:pPr>
            <a:r>
              <a:rPr lang="en-US" sz="3545" i="1">
                <a:solidFill>
                  <a:srgbClr val="000000"/>
                </a:solidFill>
                <a:latin typeface="Calibri (MS) Italics"/>
                <a:ea typeface="Calibri (MS) Italics"/>
                <a:cs typeface="Calibri (MS) Italics"/>
                <a:sym typeface="Calibri (MS) Italics"/>
              </a:rPr>
              <a:t>(συμπεριλαμβανομένων συζητήσεων κατάρριψης μύθων, ομαδικών αναστοχασμών και άλλων που ευθυγραμμίζονται με το περιεχόμενο κάθε ενότητας)</a:t>
            </a:r>
          </a:p>
          <a:p>
            <a:pPr marL="711100" lvl="1" indent="-355550" algn="l">
              <a:lnSpc>
                <a:spcPts val="3445"/>
              </a:lnSpc>
              <a:buFont typeface="Arial"/>
              <a:buChar char="•"/>
            </a:pPr>
            <a:r>
              <a:rPr lang="en-US" sz="3545" b="1" i="1">
                <a:solidFill>
                  <a:srgbClr val="000000"/>
                </a:solidFill>
                <a:latin typeface="Calibri (MS) Bold Italics"/>
                <a:ea typeface="Calibri (MS) Bold Italics"/>
                <a:cs typeface="Calibri (MS) Bold Italics"/>
                <a:sym typeface="Calibri (MS) Bold Italics"/>
              </a:rPr>
              <a:t>Μέθοδος Αξιολόγησης:</a:t>
            </a:r>
          </a:p>
          <a:p>
            <a:pPr marL="711100" lvl="1" indent="-355550" algn="l">
              <a:lnSpc>
                <a:spcPts val="3445"/>
              </a:lnSpc>
            </a:pPr>
            <a:r>
              <a:rPr lang="en-US" sz="3545" i="1">
                <a:solidFill>
                  <a:srgbClr val="000000"/>
                </a:solidFill>
                <a:latin typeface="Calibri (MS) Italics"/>
                <a:ea typeface="Calibri (MS) Italics"/>
                <a:cs typeface="Calibri (MS) Italics"/>
                <a:sym typeface="Calibri (MS) Italics"/>
              </a:rPr>
              <a:t>Κάθε εκπαιδευτική ενότητα περιλαμβάνει δύο ξεχωριστές αξιολογήσεις:</a:t>
            </a:r>
          </a:p>
          <a:p>
            <a:pPr marL="711100" lvl="1" indent="-355550" algn="l">
              <a:lnSpc>
                <a:spcPts val="3445"/>
              </a:lnSpc>
              <a:buFont typeface="Arial"/>
              <a:buChar char="•"/>
            </a:pPr>
            <a:r>
              <a:rPr lang="en-US" sz="3545" i="1">
                <a:solidFill>
                  <a:srgbClr val="000000"/>
                </a:solidFill>
                <a:latin typeface="Calibri (MS) Italics"/>
                <a:ea typeface="Calibri (MS) Italics"/>
                <a:cs typeface="Calibri (MS) Italics"/>
                <a:sym typeface="Calibri (MS) Italics"/>
              </a:rPr>
              <a:t>Ένα κουίζ πολλαπλής επιλογής 10 ερωτήσεων για μαθητές, σχεδιασμένο να αξιολογήσει την κατανόησή τους σε βασικές έννοιες ευαισθητοποίησης για καταστροφές</a:t>
            </a:r>
          </a:p>
          <a:p>
            <a:pPr marL="711100" lvl="1" indent="-355550" algn="l">
              <a:lnSpc>
                <a:spcPts val="3445"/>
              </a:lnSpc>
              <a:buFont typeface="Arial"/>
              <a:buChar char="•"/>
            </a:pPr>
            <a:r>
              <a:rPr lang="en-US" sz="3545" i="1">
                <a:solidFill>
                  <a:srgbClr val="000000"/>
                </a:solidFill>
                <a:latin typeface="Calibri (MS) Italics"/>
                <a:ea typeface="Calibri (MS) Italics"/>
                <a:cs typeface="Calibri (MS) Italics"/>
                <a:sym typeface="Calibri (MS) Italics"/>
              </a:rPr>
              <a:t>Ένα κουίζ πολλαπλής επιλογής 10 ερωτήσεων για εκπαιδευτικούς, με στόχο την αξιολόγηση της διδακτικής τους ικανότητας και της ικανότητάς τους να παρέχουν αποτελεσματικά την ενότητα.</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57150"/>
              <a:ext cx="21031200" cy="2708276"/>
            </a:xfrm>
            <a:prstGeom prst="rect">
              <a:avLst/>
            </a:prstGeom>
          </p:spPr>
          <p:txBody>
            <a:bodyPr lIns="0" tIns="0" rIns="0" bIns="0" rtlCol="0" anchor="ctr"/>
            <a:lstStyle/>
            <a:p>
              <a:pPr marL="0" lvl="0" indent="0" algn="l">
                <a:lnSpc>
                  <a:spcPts val="6156"/>
                </a:lnSpc>
              </a:pPr>
              <a:r>
                <a:rPr lang="en-US" sz="5700" b="1" dirty="0">
                  <a:solidFill>
                    <a:srgbClr val="FF0000"/>
                  </a:solidFill>
                  <a:latin typeface="Calibri (MS) Bold"/>
                  <a:ea typeface="Calibri (MS) Bold"/>
                  <a:cs typeface="Calibri (MS) Bold"/>
                  <a:sym typeface="Calibri (MS) Bold"/>
                </a:rPr>
                <a:t>Μα</a:t>
              </a:r>
              <a:r>
                <a:rPr lang="en-US" sz="5700" b="1" dirty="0" err="1">
                  <a:solidFill>
                    <a:srgbClr val="FF0000"/>
                  </a:solidFill>
                  <a:latin typeface="Calibri (MS) Bold"/>
                  <a:ea typeface="Calibri (MS) Bold"/>
                  <a:cs typeface="Calibri (MS) Bold"/>
                  <a:sym typeface="Calibri (MS) Bold"/>
                </a:rPr>
                <a:t>θησι</a:t>
              </a:r>
              <a:r>
                <a:rPr lang="en-US" sz="5700" b="1" dirty="0">
                  <a:solidFill>
                    <a:srgbClr val="FF0000"/>
                  </a:solidFill>
                  <a:latin typeface="Calibri (MS) Bold"/>
                  <a:ea typeface="Calibri (MS) Bold"/>
                  <a:cs typeface="Calibri (MS) Bold"/>
                  <a:sym typeface="Calibri (MS) Bold"/>
                </a:rPr>
                <a:t>ακά Αποτελέσματα αυτής της Ενότητας - Γνώσεις</a:t>
              </a:r>
            </a:p>
          </p:txBody>
        </p:sp>
      </p:grpSp>
      <p:sp>
        <p:nvSpPr>
          <p:cNvPr id="7" name="TextBox 7"/>
          <p:cNvSpPr txBox="1"/>
          <p:nvPr/>
        </p:nvSpPr>
        <p:spPr>
          <a:xfrm>
            <a:off x="1259681" y="3827716"/>
            <a:ext cx="15590549" cy="5321618"/>
          </a:xfrm>
          <a:prstGeom prst="rect">
            <a:avLst/>
          </a:prstGeom>
        </p:spPr>
        <p:txBody>
          <a:bodyPr lIns="0" tIns="0" rIns="0" bIns="0" rtlCol="0" anchor="t">
            <a:spAutoFit/>
          </a:bodyPr>
          <a:lstStyle/>
          <a:p>
            <a:pPr marL="427731" lvl="1" indent="-213865" algn="l">
              <a:lnSpc>
                <a:spcPts val="2835"/>
              </a:lnSpc>
              <a:buAutoNum type="arabicPeriod"/>
            </a:pPr>
            <a:r>
              <a:rPr lang="en-US" sz="1968">
                <a:solidFill>
                  <a:srgbClr val="000000"/>
                </a:solidFill>
                <a:latin typeface="Calibri (MS)"/>
                <a:ea typeface="Calibri (MS)"/>
                <a:cs typeface="Calibri (MS)"/>
                <a:sym typeface="Calibri (MS)"/>
              </a:rPr>
              <a:t>Αναγνωρίστε τους κύριους κινδύνους και τις περιβαλλοντικές προκλήσεις που σχετίζονται με καταστροφές που σχετίζονται με το νερό, συμπεριλαμβανομένων των πλημμυρών, των ισχυρών ρευμάτων, των παράκτιων κινδύνων και των ταχέως μεταβαλλόμενων υδάτινων συνθηκών.</a:t>
            </a:r>
          </a:p>
          <a:p>
            <a:pPr marL="427731" lvl="1" indent="-213865" algn="l">
              <a:lnSpc>
                <a:spcPts val="2835"/>
              </a:lnSpc>
              <a:buAutoNum type="arabicPeriod"/>
            </a:pPr>
            <a:r>
              <a:rPr lang="en-US" sz="1968">
                <a:solidFill>
                  <a:srgbClr val="000000"/>
                </a:solidFill>
                <a:latin typeface="Calibri (MS)"/>
                <a:ea typeface="Calibri (MS)"/>
                <a:cs typeface="Calibri (MS)"/>
                <a:sym typeface="Calibri (MS)"/>
              </a:rPr>
              <a:t>Να διακρίνετε μεταξύ παραπληροφόρησης και παραπληροφόρησης κατά τη διάρκεια έκτακτων αναγκών στον τομέα του νερού και να εξηγήσετε πώς οι αναξιόπιστες ή ψευδείς πληροφορίες μπορούν να επηρεάσουν τη λήψη αποφάσεων, τη συμπεριφορά και την επικοινωνία σε κρίσιμες καταστάσεις.</a:t>
            </a:r>
          </a:p>
          <a:p>
            <a:pPr marL="427731" lvl="1" indent="-213865" algn="l">
              <a:lnSpc>
                <a:spcPts val="2835"/>
              </a:lnSpc>
              <a:buAutoNum type="arabicPeriod"/>
            </a:pPr>
            <a:r>
              <a:rPr lang="en-US" sz="1968">
                <a:solidFill>
                  <a:srgbClr val="000000"/>
                </a:solidFill>
                <a:latin typeface="Calibri (MS)"/>
                <a:ea typeface="Calibri (MS)"/>
                <a:cs typeface="Calibri (MS)"/>
                <a:sym typeface="Calibri (MS)"/>
              </a:rPr>
              <a:t>Περιγράψτε πώς λειτουργούν τα συστήματα έγκαιρης προειδοποίησης, οι υδρολογικοί δείκτες, οι ειδοποιήσεις καιρού και τα εργαλεία παρακολούθησης της στάθμης του νερού και ερμηνεύστε πώς αυτά τα σήματα υποστηρίζουν έγκαιρες και συντονισμένες αντιδράσεις κατά τη διάρκεια συμβάντων που σχετίζονται με το νερό.</a:t>
            </a:r>
          </a:p>
          <a:p>
            <a:pPr marL="427731" lvl="1" indent="-213865" algn="l">
              <a:lnSpc>
                <a:spcPts val="2835"/>
              </a:lnSpc>
              <a:buAutoNum type="arabicPeriod"/>
            </a:pPr>
            <a:r>
              <a:rPr lang="en-US" sz="1968">
                <a:solidFill>
                  <a:srgbClr val="000000"/>
                </a:solidFill>
                <a:latin typeface="Calibri (MS)"/>
                <a:ea typeface="Calibri (MS)"/>
                <a:cs typeface="Calibri (MS)"/>
                <a:sym typeface="Calibri (MS)"/>
              </a:rPr>
              <a:t>Κατανόηση των βασικών αρχών ασφάλειας και επιβίωσης σε καταστάσεις έκτακτης ανάγκης στο νερό, συμπεριλαμβανομένης της διατήρησης της επίγνωσης της κατάστασης, της ασφαλούς κίνησης κοντά ή πάνω στο νερό, της εφαρμογής αποτελεσματικών τεχνικών εκκένωσης και της χρήσης σημάτων για αίτημα βοήθειας.</a:t>
            </a:r>
          </a:p>
          <a:p>
            <a:pPr marL="427731" lvl="1" indent="-213865" algn="l">
              <a:lnSpc>
                <a:spcPts val="2835"/>
              </a:lnSpc>
              <a:buAutoNum type="arabicPeriod"/>
            </a:pPr>
            <a:r>
              <a:rPr lang="en-US" sz="1968">
                <a:solidFill>
                  <a:srgbClr val="000000"/>
                </a:solidFill>
                <a:latin typeface="Calibri (MS)"/>
                <a:ea typeface="Calibri (MS)"/>
                <a:cs typeface="Calibri (MS)"/>
                <a:sym typeface="Calibri (MS)"/>
              </a:rPr>
              <a:t>Αναγνωρίστε κοινές ψυχολογικές και συναισθηματικές αντιδράσεις κατά τη διάρκεια καταστροφών που σχετίζονται με το νερό, όπως ο φόβος, το άγχος ή το στρες, και περιγράψτε στρατηγικές για τη διατήρηση της ψυχικής ανθεκτικότητας και την υποστήριξη των άλλων.</a:t>
            </a:r>
          </a:p>
          <a:p>
            <a:pPr marL="427731" lvl="1" indent="-213865" algn="l">
              <a:lnSpc>
                <a:spcPts val="2835"/>
              </a:lnSpc>
              <a:buAutoNum type="arabicPeriod"/>
            </a:pPr>
            <a:r>
              <a:rPr lang="en-US" sz="1968">
                <a:solidFill>
                  <a:srgbClr val="000000"/>
                </a:solidFill>
                <a:latin typeface="Calibri (MS)"/>
                <a:ea typeface="Calibri (MS)"/>
                <a:cs typeface="Calibri (MS)"/>
                <a:sym typeface="Calibri (MS)"/>
              </a:rPr>
              <a:t>Να επιδεικνύουν επίγνωση της σημασίας της προσωπικής ασφάλειας, της υπευθυνότητας και της ανεξάρτητης λήψης αποφάσεων κατά την πλοήγηση σε υδάτινα περιβάλλοντα ή την αντιμετώπιση καταστάσεων έκτακτης ανάγκης χωρίς άμεση υποστήριξη.</a:t>
            </a:r>
          </a:p>
        </p:txBody>
      </p:sp>
      <p:grpSp>
        <p:nvGrpSpPr>
          <p:cNvPr id="8" name="Group 8"/>
          <p:cNvGrpSpPr/>
          <p:nvPr/>
        </p:nvGrpSpPr>
        <p:grpSpPr>
          <a:xfrm>
            <a:off x="1348721" y="2493504"/>
            <a:ext cx="15773400" cy="1235868"/>
            <a:chOff x="0" y="0"/>
            <a:chExt cx="21031200" cy="1647824"/>
          </a:xfrm>
        </p:grpSpPr>
        <p:sp>
          <p:nvSpPr>
            <p:cNvPr id="9" name="Freeform 9"/>
            <p:cNvSpPr/>
            <p:nvPr/>
          </p:nvSpPr>
          <p:spPr>
            <a:xfrm>
              <a:off x="0" y="0"/>
              <a:ext cx="21031200" cy="1647823"/>
            </a:xfrm>
            <a:custGeom>
              <a:avLst/>
              <a:gdLst/>
              <a:ahLst/>
              <a:cxnLst/>
              <a:rect l="l" t="t" r="r" b="b"/>
              <a:pathLst>
                <a:path w="21031200" h="1647823">
                  <a:moveTo>
                    <a:pt x="0" y="0"/>
                  </a:moveTo>
                  <a:lnTo>
                    <a:pt x="21031200" y="0"/>
                  </a:lnTo>
                  <a:lnTo>
                    <a:pt x="21031200" y="1647823"/>
                  </a:lnTo>
                  <a:lnTo>
                    <a:pt x="0" y="1647823"/>
                  </a:lnTo>
                  <a:close/>
                </a:path>
              </a:pathLst>
            </a:custGeom>
            <a:solidFill>
              <a:srgbClr val="000000">
                <a:alpha val="0"/>
              </a:srgbClr>
            </a:solidFill>
            <a:ln w="12700">
              <a:noFill/>
            </a:ln>
          </p:spPr>
          <p:txBody>
            <a:bodyPr/>
            <a:lstStyle/>
            <a:p>
              <a:endParaRPr lang="el-GR"/>
            </a:p>
          </p:txBody>
        </p:sp>
        <p:sp>
          <p:nvSpPr>
            <p:cNvPr id="10" name="TextBox 10"/>
            <p:cNvSpPr txBox="1"/>
            <p:nvPr/>
          </p:nvSpPr>
          <p:spPr>
            <a:xfrm>
              <a:off x="0" y="-19050"/>
              <a:ext cx="21031200" cy="1666874"/>
            </a:xfrm>
            <a:prstGeom prst="rect">
              <a:avLst/>
            </a:prstGeom>
            <a:ln>
              <a:noFill/>
            </a:ln>
          </p:spPr>
          <p:txBody>
            <a:bodyPr lIns="0" tIns="0" rIns="0" bIns="0" rtlCol="0" anchor="ctr"/>
            <a:lstStyle/>
            <a:p>
              <a:pPr marL="0" lvl="0" indent="0" algn="l">
                <a:lnSpc>
                  <a:spcPts val="3888"/>
                </a:lnSpc>
              </a:pPr>
              <a:r>
                <a:rPr lang="en-US" sz="3600" b="1">
                  <a:solidFill>
                    <a:srgbClr val="139AD6"/>
                  </a:solidFill>
                  <a:latin typeface="Calibri (MS) Bold"/>
                  <a:ea typeface="Calibri (MS) Bold"/>
                  <a:cs typeface="Calibri (MS) Bold"/>
                  <a:sym typeface="Calibri (MS) Bold"/>
                </a:rPr>
                <a:t>Με την ολοκλήρωση των έξι εκπαιδευτικών ενοτήτων αυτής της ενότητας, οι εκπαιδευόμενοι θα έχουν αποκτήσει τις απαραίτητες γνώσεις για να:</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57150"/>
              <a:ext cx="21031200" cy="2708276"/>
            </a:xfrm>
            <a:prstGeom prst="rect">
              <a:avLst/>
            </a:prstGeom>
            <a:ln>
              <a:noFill/>
            </a:ln>
          </p:spPr>
          <p:txBody>
            <a:bodyPr lIns="0" tIns="0" rIns="0" bIns="0" rtlCol="0" anchor="ctr"/>
            <a:lstStyle/>
            <a:p>
              <a:pPr marL="0" lvl="0" indent="0" algn="l">
                <a:lnSpc>
                  <a:spcPts val="6372"/>
                </a:lnSpc>
              </a:pPr>
              <a:r>
                <a:rPr lang="en-US" sz="5900" b="1" dirty="0">
                  <a:solidFill>
                    <a:srgbClr val="FF0000"/>
                  </a:solidFill>
                  <a:latin typeface="Calibri (MS) Bold"/>
                  <a:ea typeface="Calibri (MS) Bold"/>
                  <a:cs typeface="Calibri (MS) Bold"/>
                  <a:sym typeface="Calibri (MS) Bold"/>
                </a:rPr>
                <a:t>Μα</a:t>
              </a:r>
              <a:r>
                <a:rPr lang="en-US" sz="5900" b="1" dirty="0" err="1">
                  <a:solidFill>
                    <a:srgbClr val="FF0000"/>
                  </a:solidFill>
                  <a:latin typeface="Calibri (MS) Bold"/>
                  <a:ea typeface="Calibri (MS) Bold"/>
                  <a:cs typeface="Calibri (MS) Bold"/>
                  <a:sym typeface="Calibri (MS) Bold"/>
                </a:rPr>
                <a:t>θησι</a:t>
              </a:r>
              <a:r>
                <a:rPr lang="en-US" sz="5900" b="1" dirty="0">
                  <a:solidFill>
                    <a:srgbClr val="FF0000"/>
                  </a:solidFill>
                  <a:latin typeface="Calibri (MS) Bold"/>
                  <a:ea typeface="Calibri (MS) Bold"/>
                  <a:cs typeface="Calibri (MS) Bold"/>
                  <a:sym typeface="Calibri (MS) Bold"/>
                </a:rPr>
                <a:t>ακά Αποτελέσματα αυτής της Ενότητας - Δεξιότητες</a:t>
              </a:r>
            </a:p>
          </p:txBody>
        </p:sp>
      </p:grpSp>
      <p:sp>
        <p:nvSpPr>
          <p:cNvPr id="7" name="TextBox 7"/>
          <p:cNvSpPr txBox="1"/>
          <p:nvPr/>
        </p:nvSpPr>
        <p:spPr>
          <a:xfrm>
            <a:off x="1367236" y="3023941"/>
            <a:ext cx="14400219" cy="5825471"/>
          </a:xfrm>
          <a:prstGeom prst="rect">
            <a:avLst/>
          </a:prstGeom>
        </p:spPr>
        <p:txBody>
          <a:bodyPr lIns="0" tIns="0" rIns="0" bIns="0" rtlCol="0" anchor="t">
            <a:spAutoFit/>
          </a:bodyPr>
          <a:lstStyle/>
          <a:p>
            <a:pPr marL="0" lvl="0" indent="0" algn="just">
              <a:lnSpc>
                <a:spcPts val="1871"/>
              </a:lnSpc>
            </a:pPr>
            <a:r>
              <a:rPr lang="en-US" sz="2166" b="1" dirty="0" err="1">
                <a:solidFill>
                  <a:srgbClr val="4892DC"/>
                </a:solidFill>
                <a:latin typeface="Calibri (MS) Bold"/>
                <a:ea typeface="Calibri (MS) Bold"/>
                <a:cs typeface="Calibri (MS) Bold"/>
                <a:sym typeface="Calibri (MS) Bold"/>
              </a:rPr>
              <a:t>Με</a:t>
            </a:r>
            <a:r>
              <a:rPr lang="en-US" sz="2166" b="1" dirty="0">
                <a:solidFill>
                  <a:srgbClr val="4892DC"/>
                </a:solidFill>
                <a:latin typeface="Calibri (MS) Bold"/>
                <a:ea typeface="Calibri (MS) Bold"/>
                <a:cs typeface="Calibri (MS) Bold"/>
                <a:sym typeface="Calibri (MS) Bold"/>
              </a:rPr>
              <a:t> </a:t>
            </a:r>
            <a:r>
              <a:rPr lang="en-US" sz="2166" b="1" dirty="0" err="1">
                <a:solidFill>
                  <a:srgbClr val="4892DC"/>
                </a:solidFill>
                <a:latin typeface="Calibri (MS) Bold"/>
                <a:ea typeface="Calibri (MS) Bold"/>
                <a:cs typeface="Calibri (MS) Bold"/>
                <a:sym typeface="Calibri (MS) Bold"/>
              </a:rPr>
              <a:t>την</a:t>
            </a:r>
            <a:r>
              <a:rPr lang="en-US" sz="2166" b="1" dirty="0">
                <a:solidFill>
                  <a:srgbClr val="4892DC"/>
                </a:solidFill>
                <a:latin typeface="Calibri (MS) Bold"/>
                <a:ea typeface="Calibri (MS) Bold"/>
                <a:cs typeface="Calibri (MS) Bold"/>
                <a:sym typeface="Calibri (MS) Bold"/>
              </a:rPr>
              <a:t> </a:t>
            </a:r>
            <a:r>
              <a:rPr lang="en-US" sz="2166" b="1" dirty="0" err="1">
                <a:solidFill>
                  <a:srgbClr val="4892DC"/>
                </a:solidFill>
                <a:latin typeface="Calibri (MS) Bold"/>
                <a:ea typeface="Calibri (MS) Bold"/>
                <a:cs typeface="Calibri (MS) Bold"/>
                <a:sym typeface="Calibri (MS) Bold"/>
              </a:rPr>
              <a:t>ολοκλήρωση</a:t>
            </a:r>
            <a:r>
              <a:rPr lang="en-US" sz="2166" b="1" dirty="0">
                <a:solidFill>
                  <a:srgbClr val="4892DC"/>
                </a:solidFill>
                <a:latin typeface="Calibri (MS) Bold"/>
                <a:ea typeface="Calibri (MS) Bold"/>
                <a:cs typeface="Calibri (MS) Bold"/>
                <a:sym typeface="Calibri (MS) Bold"/>
              </a:rPr>
              <a:t> </a:t>
            </a:r>
            <a:r>
              <a:rPr lang="en-US" sz="2166" b="1" dirty="0" err="1">
                <a:solidFill>
                  <a:srgbClr val="4892DC"/>
                </a:solidFill>
                <a:latin typeface="Calibri (MS) Bold"/>
                <a:ea typeface="Calibri (MS) Bold"/>
                <a:cs typeface="Calibri (MS) Bold"/>
                <a:sym typeface="Calibri (MS) Bold"/>
              </a:rPr>
              <a:t>των</a:t>
            </a:r>
            <a:r>
              <a:rPr lang="en-US" sz="2166" b="1" dirty="0">
                <a:solidFill>
                  <a:srgbClr val="4892DC"/>
                </a:solidFill>
                <a:latin typeface="Calibri (MS) Bold"/>
                <a:ea typeface="Calibri (MS) Bold"/>
                <a:cs typeface="Calibri (MS) Bold"/>
                <a:sym typeface="Calibri (MS) Bold"/>
              </a:rPr>
              <a:t> </a:t>
            </a:r>
            <a:r>
              <a:rPr lang="en-US" sz="2166" b="1" dirty="0" err="1">
                <a:solidFill>
                  <a:srgbClr val="4892DC"/>
                </a:solidFill>
                <a:latin typeface="Calibri (MS) Bold"/>
                <a:ea typeface="Calibri (MS) Bold"/>
                <a:cs typeface="Calibri (MS) Bold"/>
                <a:sym typeface="Calibri (MS) Bold"/>
              </a:rPr>
              <a:t>έξι</a:t>
            </a:r>
            <a:r>
              <a:rPr lang="en-US" sz="2166" b="1" dirty="0">
                <a:solidFill>
                  <a:srgbClr val="4892DC"/>
                </a:solidFill>
                <a:latin typeface="Calibri (MS) Bold"/>
                <a:ea typeface="Calibri (MS) Bold"/>
                <a:cs typeface="Calibri (MS) Bold"/>
                <a:sym typeface="Calibri (MS) Bold"/>
              </a:rPr>
              <a:t> </a:t>
            </a:r>
            <a:r>
              <a:rPr lang="en-US" sz="2166" b="1" dirty="0" err="1">
                <a:solidFill>
                  <a:srgbClr val="4892DC"/>
                </a:solidFill>
                <a:latin typeface="Calibri (MS) Bold"/>
                <a:ea typeface="Calibri (MS) Bold"/>
                <a:cs typeface="Calibri (MS) Bold"/>
                <a:sym typeface="Calibri (MS) Bold"/>
              </a:rPr>
              <a:t>εκ</a:t>
            </a:r>
            <a:r>
              <a:rPr lang="en-US" sz="2166" b="1" dirty="0">
                <a:solidFill>
                  <a:srgbClr val="4892DC"/>
                </a:solidFill>
                <a:latin typeface="Calibri (MS) Bold"/>
                <a:ea typeface="Calibri (MS) Bold"/>
                <a:cs typeface="Calibri (MS) Bold"/>
                <a:sym typeface="Calibri (MS) Bold"/>
              </a:rPr>
              <a:t>παιδευτικών ενοτήτων αυτής της ενότητας, οι εκπαιδευόμενοι θα είναι σε θέση να:</a:t>
            </a:r>
          </a:p>
          <a:p>
            <a:pPr marL="0" lvl="0" indent="0" algn="l">
              <a:lnSpc>
                <a:spcPts val="2216"/>
              </a:lnSpc>
            </a:pPr>
            <a:endParaRPr lang="en-US" sz="2166" b="1" dirty="0">
              <a:solidFill>
                <a:srgbClr val="4892DC"/>
              </a:solidFill>
              <a:latin typeface="Calibri (MS) Bold"/>
              <a:ea typeface="Calibri (MS) Bold"/>
              <a:cs typeface="Calibri (MS) Bold"/>
              <a:sym typeface="Calibri (MS) Bold"/>
            </a:endParaRPr>
          </a:p>
          <a:p>
            <a:pPr marL="540401" lvl="1" indent="-270201" algn="l">
              <a:lnSpc>
                <a:spcPts val="2216"/>
              </a:lnSpc>
              <a:buFont typeface="Arial"/>
              <a:buChar char="•"/>
            </a:pPr>
            <a:r>
              <a:rPr lang="en-US" sz="2565" b="1" dirty="0" err="1">
                <a:solidFill>
                  <a:srgbClr val="000000"/>
                </a:solidFill>
                <a:latin typeface="Calibri (MS) Bold"/>
                <a:ea typeface="Calibri (MS) Bold"/>
                <a:cs typeface="Calibri (MS) Bold"/>
                <a:sym typeface="Calibri (MS) Bold"/>
              </a:rPr>
              <a:t>Δεξιότητ</a:t>
            </a:r>
            <a:r>
              <a:rPr lang="en-US" sz="2565" b="1" dirty="0">
                <a:solidFill>
                  <a:srgbClr val="000000"/>
                </a:solidFill>
                <a:latin typeface="Calibri (MS) Bold"/>
                <a:ea typeface="Calibri (MS) Bold"/>
                <a:cs typeface="Calibri (MS) Bold"/>
                <a:sym typeface="Calibri (MS) Bold"/>
              </a:rPr>
              <a:t>α 1: </a:t>
            </a:r>
            <a:r>
              <a:rPr lang="en-US" sz="2565" dirty="0">
                <a:solidFill>
                  <a:srgbClr val="000000"/>
                </a:solidFill>
                <a:latin typeface="Calibri (MS)"/>
                <a:ea typeface="Calibri (MS)"/>
                <a:cs typeface="Calibri (MS)"/>
                <a:sym typeface="Calibri (MS)"/>
              </a:rPr>
              <a:t>Εφαρμογή αποτελεσματικών μεθόδων σχεδιασμού, οργάνωσης και ετοιμότητας κατά τον συντονισμό δραστηριοτήτων που βασίζονται στο νερό ή την αντιμετώπιση καταστάσεων έκτακτης ανάγκης που σχετίζονται με το νερό.</a:t>
            </a:r>
          </a:p>
          <a:p>
            <a:pPr marL="540401" lvl="1" indent="-270201" algn="l">
              <a:lnSpc>
                <a:spcPts val="2216"/>
              </a:lnSpc>
              <a:buFont typeface="Arial"/>
              <a:buChar char="•"/>
            </a:pPr>
            <a:r>
              <a:rPr lang="en-US" sz="2565" b="1" dirty="0" err="1">
                <a:solidFill>
                  <a:srgbClr val="000000"/>
                </a:solidFill>
                <a:latin typeface="Calibri (MS) Bold"/>
                <a:ea typeface="Calibri (MS) Bold"/>
                <a:cs typeface="Calibri (MS) Bold"/>
                <a:sym typeface="Calibri (MS) Bold"/>
              </a:rPr>
              <a:t>Δεξιότητ</a:t>
            </a:r>
            <a:r>
              <a:rPr lang="en-US" sz="2565" b="1" dirty="0">
                <a:solidFill>
                  <a:srgbClr val="000000"/>
                </a:solidFill>
                <a:latin typeface="Calibri (MS) Bold"/>
                <a:ea typeface="Calibri (MS) Bold"/>
                <a:cs typeface="Calibri (MS) Bold"/>
                <a:sym typeface="Calibri (MS) Bold"/>
              </a:rPr>
              <a:t>α 2:</a:t>
            </a:r>
            <a:r>
              <a:rPr lang="en-US" sz="2565" dirty="0">
                <a:solidFill>
                  <a:srgbClr val="000000"/>
                </a:solidFill>
                <a:latin typeface="Calibri (MS)"/>
                <a:ea typeface="Calibri (MS)"/>
                <a:cs typeface="Calibri (MS)"/>
                <a:sym typeface="Calibri (MS)"/>
              </a:rPr>
              <a:t> Εντοπισμός παραπλανητικών ή ψευδών πληροφοριών κατά τη διάρκεια καταστάσεων καταστροφών από το νερό και χρήση τεχνικών επαλήθευσης για την αξιολόγηση της ακρίβειας και της αξιοπιστίας των πληροφοριών ασφάλειας και επιβίωσης.</a:t>
            </a:r>
          </a:p>
          <a:p>
            <a:pPr marL="540401" lvl="1" indent="-270201" algn="l">
              <a:lnSpc>
                <a:spcPts val="2216"/>
              </a:lnSpc>
              <a:buFont typeface="Arial"/>
              <a:buChar char="•"/>
            </a:pPr>
            <a:r>
              <a:rPr lang="en-US" sz="2565" b="1" dirty="0" err="1">
                <a:solidFill>
                  <a:srgbClr val="000000"/>
                </a:solidFill>
                <a:latin typeface="Calibri (MS) Bold"/>
                <a:ea typeface="Calibri (MS) Bold"/>
                <a:cs typeface="Calibri (MS) Bold"/>
                <a:sym typeface="Calibri (MS) Bold"/>
              </a:rPr>
              <a:t>Δεξιότητ</a:t>
            </a:r>
            <a:r>
              <a:rPr lang="en-US" sz="2565" b="1" dirty="0">
                <a:solidFill>
                  <a:srgbClr val="000000"/>
                </a:solidFill>
                <a:latin typeface="Calibri (MS) Bold"/>
                <a:ea typeface="Calibri (MS) Bold"/>
                <a:cs typeface="Calibri (MS) Bold"/>
                <a:sym typeface="Calibri (MS) Bold"/>
              </a:rPr>
              <a:t>α 3:</a:t>
            </a:r>
            <a:r>
              <a:rPr lang="en-US" sz="2565" dirty="0">
                <a:solidFill>
                  <a:srgbClr val="000000"/>
                </a:solidFill>
                <a:latin typeface="Calibri (MS)"/>
                <a:ea typeface="Calibri (MS)"/>
                <a:cs typeface="Calibri (MS)"/>
                <a:sym typeface="Calibri (MS)"/>
              </a:rPr>
              <a:t> Λήψη κατάλληλων μέτρων ασφαλείας και σωστή αντίδραση σε σήματα έγκαιρης προειδοποίησης —όπως η άνοδος της στάθμης του νερού, οι ειδοποιήσεις για καταιγίδες ή οι προειδοποιήσεις για πλημμύρες— κατά τη διάρκεια ασκήσεων ή πραγματικών σεναρίων έκτακτης ανάγκης σχετικά με το νερό.</a:t>
            </a:r>
          </a:p>
          <a:p>
            <a:pPr marL="540401" lvl="1" indent="-270201" algn="l">
              <a:lnSpc>
                <a:spcPts val="2216"/>
              </a:lnSpc>
              <a:buFont typeface="Arial"/>
              <a:buChar char="•"/>
            </a:pPr>
            <a:r>
              <a:rPr lang="en-US" sz="2565" b="1" dirty="0" err="1">
                <a:solidFill>
                  <a:srgbClr val="000000"/>
                </a:solidFill>
                <a:latin typeface="Calibri (MS) Bold"/>
                <a:ea typeface="Calibri (MS) Bold"/>
                <a:cs typeface="Calibri (MS) Bold"/>
                <a:sym typeface="Calibri (MS) Bold"/>
              </a:rPr>
              <a:t>Δεξιότητ</a:t>
            </a:r>
            <a:r>
              <a:rPr lang="en-US" sz="2565" b="1" dirty="0">
                <a:solidFill>
                  <a:srgbClr val="000000"/>
                </a:solidFill>
                <a:latin typeface="Calibri (MS) Bold"/>
                <a:ea typeface="Calibri (MS) Bold"/>
                <a:cs typeface="Calibri (MS) Bold"/>
                <a:sym typeface="Calibri (MS) Bold"/>
              </a:rPr>
              <a:t>α 4:</a:t>
            </a:r>
            <a:r>
              <a:rPr lang="en-US" sz="2565" dirty="0">
                <a:solidFill>
                  <a:srgbClr val="000000"/>
                </a:solidFill>
                <a:latin typeface="Calibri (MS)"/>
                <a:ea typeface="Calibri (MS)"/>
                <a:cs typeface="Calibri (MS)"/>
                <a:sym typeface="Calibri (MS)"/>
              </a:rPr>
              <a:t> Αποτελεσματική συνεργασία με άλλους σε υδάτινα ή επιρρεπή σε πλημμύρες περιβάλλοντα για να διασφαλιστεί η ασφαλής μετακίνηση, να βοηθηθούν όσοι έχουν ανάγκη, να κατανεμηθούν οι ευθύνες και να παραμείνει η ψυχραιμία του σε κρίσιμες καταστάσεις.</a:t>
            </a:r>
          </a:p>
          <a:p>
            <a:pPr marL="540401" lvl="1" indent="-270201" algn="l">
              <a:lnSpc>
                <a:spcPts val="2216"/>
              </a:lnSpc>
              <a:buFont typeface="Arial"/>
              <a:buChar char="•"/>
            </a:pPr>
            <a:r>
              <a:rPr lang="en-US" sz="2565" b="1" dirty="0" err="1">
                <a:solidFill>
                  <a:srgbClr val="000000"/>
                </a:solidFill>
                <a:latin typeface="Calibri (MS) Bold"/>
                <a:ea typeface="Calibri (MS) Bold"/>
                <a:cs typeface="Calibri (MS) Bold"/>
                <a:sym typeface="Calibri (MS) Bold"/>
              </a:rPr>
              <a:t>Δεξιότητ</a:t>
            </a:r>
            <a:r>
              <a:rPr lang="en-US" sz="2565" b="1" dirty="0">
                <a:solidFill>
                  <a:srgbClr val="000000"/>
                </a:solidFill>
                <a:latin typeface="Calibri (MS) Bold"/>
                <a:ea typeface="Calibri (MS) Bold"/>
                <a:cs typeface="Calibri (MS) Bold"/>
                <a:sym typeface="Calibri (MS) Bold"/>
              </a:rPr>
              <a:t>α 5:</a:t>
            </a:r>
            <a:r>
              <a:rPr lang="en-US" sz="2565" dirty="0">
                <a:solidFill>
                  <a:srgbClr val="000000"/>
                </a:solidFill>
                <a:latin typeface="Calibri (MS)"/>
                <a:ea typeface="Calibri (MS)"/>
                <a:cs typeface="Calibri (MS)"/>
                <a:sym typeface="Calibri (MS)"/>
              </a:rPr>
              <a:t> Επίδειξη ενσυναίσθησης και παροχή συναισθηματικής υποστήριξης και πρακτικής βοήθειας σε άτομα που βιώνουν φόβο, άγχος ή αβεβαιότητα κατά τη διάρκεια έκτακτων αναγκών που σχετίζονται με το νερό.</a:t>
            </a:r>
          </a:p>
          <a:p>
            <a:pPr marL="540401" lvl="1" indent="-270201" algn="l">
              <a:lnSpc>
                <a:spcPts val="2216"/>
              </a:lnSpc>
              <a:buFont typeface="Arial"/>
              <a:buChar char="•"/>
            </a:pPr>
            <a:r>
              <a:rPr lang="en-US" sz="2565" b="1" dirty="0" err="1">
                <a:solidFill>
                  <a:srgbClr val="000000"/>
                </a:solidFill>
                <a:latin typeface="Calibri (MS) Bold"/>
                <a:ea typeface="Calibri (MS) Bold"/>
                <a:cs typeface="Calibri (MS) Bold"/>
                <a:sym typeface="Calibri (MS) Bold"/>
              </a:rPr>
              <a:t>Δεξιότητ</a:t>
            </a:r>
            <a:r>
              <a:rPr lang="en-US" sz="2565" b="1" dirty="0">
                <a:solidFill>
                  <a:srgbClr val="000000"/>
                </a:solidFill>
                <a:latin typeface="Calibri (MS) Bold"/>
                <a:ea typeface="Calibri (MS) Bold"/>
                <a:cs typeface="Calibri (MS) Bold"/>
                <a:sym typeface="Calibri (MS) Bold"/>
              </a:rPr>
              <a:t>α 6: </a:t>
            </a:r>
            <a:r>
              <a:rPr lang="en-US" sz="2565" dirty="0">
                <a:solidFill>
                  <a:srgbClr val="000000"/>
                </a:solidFill>
                <a:latin typeface="Calibri (MS)"/>
                <a:ea typeface="Calibri (MS)"/>
                <a:cs typeface="Calibri (MS)"/>
                <a:sym typeface="Calibri (MS)"/>
              </a:rPr>
              <a:t>Εφαρμογή προσωπικής ανθεκτικότητας, διαχείρισης άγχους και δεξιοτήτων λήψης αποφάσεων για να παραμείνετε ψύχραιμοι, να ενεργείτε γρήγορα και να αναλαμβάνετε την ευθύνη σε απρόβλεπτες ή υψηλού κινδύνου καταστάσεις καταστροφών που σχετίζονται με το νερό.</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sp>
        <p:nvSpPr>
          <p:cNvPr id="4" name="Freeform 4"/>
          <p:cNvSpPr/>
          <p:nvPr/>
        </p:nvSpPr>
        <p:spPr>
          <a:xfrm>
            <a:off x="11657028" y="1498473"/>
            <a:ext cx="6630972" cy="7137654"/>
          </a:xfrm>
          <a:custGeom>
            <a:avLst/>
            <a:gdLst/>
            <a:ahLst/>
            <a:cxnLst/>
            <a:rect l="l" t="t" r="r" b="b"/>
            <a:pathLst>
              <a:path w="6630972" h="7137654">
                <a:moveTo>
                  <a:pt x="0" y="0"/>
                </a:moveTo>
                <a:lnTo>
                  <a:pt x="6630972" y="0"/>
                </a:lnTo>
                <a:lnTo>
                  <a:pt x="6630972" y="7137654"/>
                </a:lnTo>
                <a:lnTo>
                  <a:pt x="0" y="713765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1136390" y="586816"/>
            <a:ext cx="12033304" cy="1428369"/>
            <a:chOff x="0" y="0"/>
            <a:chExt cx="16044405" cy="3200400"/>
          </a:xfrm>
        </p:grpSpPr>
        <p:sp>
          <p:nvSpPr>
            <p:cNvPr id="6" name="Freeform 6"/>
            <p:cNvSpPr/>
            <p:nvPr/>
          </p:nvSpPr>
          <p:spPr>
            <a:xfrm>
              <a:off x="0" y="0"/>
              <a:ext cx="16044402" cy="3200400"/>
            </a:xfrm>
            <a:custGeom>
              <a:avLst/>
              <a:gdLst/>
              <a:ahLst/>
              <a:cxnLst/>
              <a:rect l="l" t="t" r="r" b="b"/>
              <a:pathLst>
                <a:path w="16044402" h="3200400">
                  <a:moveTo>
                    <a:pt x="0" y="0"/>
                  </a:moveTo>
                  <a:lnTo>
                    <a:pt x="16044402" y="0"/>
                  </a:lnTo>
                  <a:lnTo>
                    <a:pt x="16044402" y="3200400"/>
                  </a:lnTo>
                  <a:lnTo>
                    <a:pt x="0" y="3200400"/>
                  </a:lnTo>
                  <a:close/>
                </a:path>
              </a:pathLst>
            </a:custGeom>
            <a:solidFill>
              <a:srgbClr val="000000">
                <a:alpha val="0"/>
              </a:srgbClr>
            </a:solidFill>
            <a:ln w="12700">
              <a:noFill/>
            </a:ln>
          </p:spPr>
          <p:txBody>
            <a:bodyPr/>
            <a:lstStyle/>
            <a:p>
              <a:endParaRPr lang="el-GR"/>
            </a:p>
          </p:txBody>
        </p:sp>
        <p:sp>
          <p:nvSpPr>
            <p:cNvPr id="7" name="TextBox 7"/>
            <p:cNvSpPr txBox="1"/>
            <p:nvPr/>
          </p:nvSpPr>
          <p:spPr>
            <a:xfrm>
              <a:off x="0" y="-66675"/>
              <a:ext cx="16044405" cy="3267075"/>
            </a:xfrm>
            <a:prstGeom prst="rect">
              <a:avLst/>
            </a:prstGeom>
            <a:ln>
              <a:noFill/>
            </a:ln>
          </p:spPr>
          <p:txBody>
            <a:bodyPr lIns="0" tIns="0" rIns="0" bIns="0" rtlCol="0" anchor="ctr"/>
            <a:lstStyle/>
            <a:p>
              <a:pPr marL="0" lvl="0" indent="0" algn="l">
                <a:lnSpc>
                  <a:spcPts val="7128"/>
                </a:lnSpc>
              </a:pPr>
              <a:r>
                <a:rPr lang="en-US" sz="6600" b="1">
                  <a:solidFill>
                    <a:srgbClr val="ED2527"/>
                  </a:solidFill>
                  <a:latin typeface="Calibri (MS) Bold"/>
                  <a:ea typeface="Calibri (MS) Bold"/>
                  <a:cs typeface="Calibri (MS) Bold"/>
                  <a:sym typeface="Calibri (MS) Bold"/>
                </a:rPr>
                <a:t>Νομιμοποίηση</a:t>
              </a:r>
            </a:p>
          </p:txBody>
        </p:sp>
      </p:grpSp>
      <p:sp>
        <p:nvSpPr>
          <p:cNvPr id="8" name="TextBox 8"/>
          <p:cNvSpPr txBox="1"/>
          <p:nvPr/>
        </p:nvSpPr>
        <p:spPr>
          <a:xfrm>
            <a:off x="1351112" y="2341226"/>
            <a:ext cx="10767393" cy="6620942"/>
          </a:xfrm>
          <a:prstGeom prst="rect">
            <a:avLst/>
          </a:prstGeom>
        </p:spPr>
        <p:txBody>
          <a:bodyPr lIns="0" tIns="0" rIns="0" bIns="0" rtlCol="0" anchor="t">
            <a:spAutoFit/>
          </a:bodyPr>
          <a:lstStyle/>
          <a:p>
            <a:pPr marL="0" lvl="0" indent="0" algn="just">
              <a:lnSpc>
                <a:spcPts val="2097"/>
              </a:lnSpc>
            </a:pPr>
            <a:r>
              <a:rPr lang="en-US" sz="1942" b="1" dirty="0" err="1">
                <a:solidFill>
                  <a:srgbClr val="4892DC"/>
                </a:solidFill>
                <a:latin typeface="Calibri (MS) Bold"/>
                <a:ea typeface="Calibri (MS) Bold"/>
                <a:cs typeface="Calibri (MS) Bold"/>
                <a:sym typeface="Calibri (MS) Bold"/>
              </a:rPr>
              <a:t>Αυτή</a:t>
            </a:r>
            <a:r>
              <a:rPr lang="en-US" sz="1942" b="1" dirty="0">
                <a:solidFill>
                  <a:srgbClr val="4892DC"/>
                </a:solidFill>
                <a:latin typeface="Calibri (MS) Bold"/>
                <a:ea typeface="Calibri (MS) Bold"/>
                <a:cs typeface="Calibri (MS) Bold"/>
                <a:sym typeface="Calibri (MS) Bold"/>
              </a:rPr>
              <a:t> η </a:t>
            </a:r>
            <a:r>
              <a:rPr lang="en-US" sz="1942" b="1" dirty="0" err="1">
                <a:solidFill>
                  <a:srgbClr val="4892DC"/>
                </a:solidFill>
                <a:latin typeface="Calibri (MS) Bold"/>
                <a:ea typeface="Calibri (MS) Bold"/>
                <a:cs typeface="Calibri (MS) Bold"/>
                <a:sym typeface="Calibri (MS) Bold"/>
              </a:rPr>
              <a:t>ενότητ</a:t>
            </a:r>
            <a:r>
              <a:rPr lang="en-US" sz="1942" b="1" dirty="0">
                <a:solidFill>
                  <a:srgbClr val="4892DC"/>
                </a:solidFill>
                <a:latin typeface="Calibri (MS) Bold"/>
                <a:ea typeface="Calibri (MS) Bold"/>
                <a:cs typeface="Calibri (MS) Bold"/>
                <a:sym typeface="Calibri (MS) Bold"/>
              </a:rPr>
              <a:t>α συμβάλλει άμεσα στην ανάπτυξη των ακόλουθων εγκάρσιων δεξιοτήτων ESCO:</a:t>
            </a:r>
          </a:p>
          <a:p>
            <a:pPr marL="0" lvl="0" indent="0" algn="just">
              <a:lnSpc>
                <a:spcPts val="1648"/>
              </a:lnSpc>
            </a:pPr>
            <a:endParaRPr lang="en-US" sz="1942" b="1" dirty="0">
              <a:solidFill>
                <a:srgbClr val="4892DC"/>
              </a:solidFill>
              <a:latin typeface="Calibri (MS) Bold"/>
              <a:ea typeface="Calibri (MS) Bold"/>
              <a:cs typeface="Calibri (MS) Bold"/>
              <a:sym typeface="Calibri (MS) Bold"/>
            </a:endParaRPr>
          </a:p>
          <a:p>
            <a:pPr marL="0" lvl="0" indent="0" algn="l">
              <a:lnSpc>
                <a:spcPts val="2197"/>
              </a:lnSpc>
            </a:pPr>
            <a:r>
              <a:rPr lang="en-US" sz="1526" b="1" dirty="0">
                <a:solidFill>
                  <a:srgbClr val="000000"/>
                </a:solidFill>
                <a:latin typeface="Calibri (MS) Bold"/>
                <a:ea typeface="Calibri (MS) Bold"/>
                <a:cs typeface="Calibri (MS) Bold"/>
                <a:sym typeface="Calibri (MS) Bold"/>
              </a:rPr>
              <a:t>T2.2 – </a:t>
            </a:r>
            <a:r>
              <a:rPr lang="en-US" sz="1526" b="1" dirty="0" err="1">
                <a:solidFill>
                  <a:srgbClr val="000000"/>
                </a:solidFill>
                <a:latin typeface="Calibri (MS) Bold"/>
                <a:ea typeface="Calibri (MS) Bold"/>
                <a:cs typeface="Calibri (MS) Bold"/>
                <a:sym typeface="Calibri (MS) Bold"/>
              </a:rPr>
              <a:t>Σχεδι</a:t>
            </a:r>
            <a:r>
              <a:rPr lang="en-US" sz="1526" b="1" dirty="0">
                <a:solidFill>
                  <a:srgbClr val="000000"/>
                </a:solidFill>
                <a:latin typeface="Calibri (MS) Bold"/>
                <a:ea typeface="Calibri (MS) Bold"/>
                <a:cs typeface="Calibri (MS) Bold"/>
                <a:sym typeface="Calibri (MS) Bold"/>
              </a:rPr>
              <a:t>ασμός και οργάνωση</a:t>
            </a:r>
          </a:p>
          <a:p>
            <a:pPr marL="0" lvl="0" indent="0" algn="l">
              <a:lnSpc>
                <a:spcPts val="2397"/>
              </a:lnSpc>
            </a:pPr>
            <a:r>
              <a:rPr lang="en-US" sz="1664" dirty="0">
                <a:solidFill>
                  <a:srgbClr val="000000"/>
                </a:solidFill>
                <a:latin typeface="Calibri (MS)"/>
                <a:ea typeface="Calibri (MS)"/>
                <a:cs typeface="Calibri (MS)"/>
                <a:sym typeface="Calibri (MS)"/>
              </a:rPr>
              <a:t>Η </a:t>
            </a:r>
            <a:r>
              <a:rPr lang="en-US" sz="1664" dirty="0" err="1">
                <a:solidFill>
                  <a:srgbClr val="000000"/>
                </a:solidFill>
                <a:latin typeface="Calibri (MS)"/>
                <a:ea typeface="Calibri (MS)"/>
                <a:cs typeface="Calibri (MS)"/>
                <a:sym typeface="Calibri (MS)"/>
              </a:rPr>
              <a:t>ικ</a:t>
            </a:r>
            <a:r>
              <a:rPr lang="en-US" sz="1664" dirty="0">
                <a:solidFill>
                  <a:srgbClr val="000000"/>
                </a:solidFill>
                <a:latin typeface="Calibri (MS)"/>
                <a:ea typeface="Calibri (MS)"/>
                <a:cs typeface="Calibri (MS)"/>
                <a:sym typeface="Calibri (MS)"/>
              </a:rPr>
              <a:t>ανότητα ανάπτυξης αποτελεσματικών σχεδίων και αποτελεσματικής οργάνωσης εργασιών κατά την προετοιμασία ή την αντιμετώπιση καταστροφών που σχετίζονται με το νερό. </a:t>
            </a:r>
            <a:r>
              <a:rPr lang="en-US" sz="1664" dirty="0" err="1">
                <a:solidFill>
                  <a:srgbClr val="000000"/>
                </a:solidFill>
                <a:latin typeface="Calibri (MS)"/>
                <a:ea typeface="Calibri (MS)"/>
                <a:cs typeface="Calibri (MS)"/>
                <a:sym typeface="Calibri (MS)"/>
              </a:rPr>
              <a:t>Αυτό</a:t>
            </a:r>
            <a:r>
              <a:rPr lang="en-US" sz="1664" dirty="0">
                <a:solidFill>
                  <a:srgbClr val="000000"/>
                </a:solidFill>
                <a:latin typeface="Calibri (MS)"/>
                <a:ea typeface="Calibri (MS)"/>
                <a:cs typeface="Calibri (MS)"/>
                <a:sym typeface="Calibri (MS)"/>
              </a:rPr>
              <a:t> π</a:t>
            </a:r>
            <a:r>
              <a:rPr lang="en-US" sz="1664" dirty="0" err="1">
                <a:solidFill>
                  <a:srgbClr val="000000"/>
                </a:solidFill>
                <a:latin typeface="Calibri (MS)"/>
                <a:ea typeface="Calibri (MS)"/>
                <a:cs typeface="Calibri (MS)"/>
                <a:sym typeface="Calibri (MS)"/>
              </a:rPr>
              <a:t>εριλ</a:t>
            </a:r>
            <a:r>
              <a:rPr lang="en-US" sz="1664" dirty="0">
                <a:solidFill>
                  <a:srgbClr val="000000"/>
                </a:solidFill>
                <a:latin typeface="Calibri (MS)"/>
                <a:ea typeface="Calibri (MS)"/>
                <a:cs typeface="Calibri (MS)"/>
                <a:sym typeface="Calibri (MS)"/>
              </a:rPr>
              <a:t>αμβάνει τον συντονισμό των πόρων, την ιεράρχηση των δράσεων, τον καθορισμό σαφών στόχων και τη διασφάλιση ότι λαμβάνονται όλα τα απαραίτητα μέτρα για τη διαχείριση καταστάσεων έκτακτης ανάγκης, όπως πλημμύρες, καταιγίδες ή άλλοι υδάτινοι κίνδυνοι. </a:t>
            </a:r>
          </a:p>
          <a:p>
            <a:pPr marL="0" lvl="0" indent="0" algn="l">
              <a:lnSpc>
                <a:spcPts val="2197"/>
              </a:lnSpc>
            </a:pPr>
            <a:r>
              <a:rPr lang="en-US" sz="1526" b="1" dirty="0">
                <a:solidFill>
                  <a:srgbClr val="000000"/>
                </a:solidFill>
                <a:latin typeface="Calibri (MS) Bold"/>
                <a:ea typeface="Calibri (MS) Bold"/>
                <a:cs typeface="Calibri (MS) Bold"/>
                <a:sym typeface="Calibri (MS) Bold"/>
              </a:rPr>
              <a:t>T.2.1 - Επ</a:t>
            </a:r>
            <a:r>
              <a:rPr lang="en-US" sz="1526" b="1" dirty="0" err="1">
                <a:solidFill>
                  <a:srgbClr val="000000"/>
                </a:solidFill>
                <a:latin typeface="Calibri (MS) Bold"/>
                <a:ea typeface="Calibri (MS) Bold"/>
                <a:cs typeface="Calibri (MS) Bold"/>
                <a:sym typeface="Calibri (MS) Bold"/>
              </a:rPr>
              <a:t>ίλυση</a:t>
            </a:r>
            <a:r>
              <a:rPr lang="en-US" sz="1526" b="1" dirty="0">
                <a:solidFill>
                  <a:srgbClr val="000000"/>
                </a:solidFill>
                <a:latin typeface="Calibri (MS) Bold"/>
                <a:ea typeface="Calibri (MS) Bold"/>
                <a:cs typeface="Calibri (MS) Bold"/>
                <a:sym typeface="Calibri (MS) Bold"/>
              </a:rPr>
              <a:t> π</a:t>
            </a:r>
            <a:r>
              <a:rPr lang="en-US" sz="1526" b="1" dirty="0" err="1">
                <a:solidFill>
                  <a:srgbClr val="000000"/>
                </a:solidFill>
                <a:latin typeface="Calibri (MS) Bold"/>
                <a:ea typeface="Calibri (MS) Bold"/>
                <a:cs typeface="Calibri (MS) Bold"/>
                <a:sym typeface="Calibri (MS) Bold"/>
              </a:rPr>
              <a:t>ρο</a:t>
            </a:r>
            <a:r>
              <a:rPr lang="en-US" sz="1526" b="1" dirty="0">
                <a:solidFill>
                  <a:srgbClr val="000000"/>
                </a:solidFill>
                <a:latin typeface="Calibri (MS) Bold"/>
                <a:ea typeface="Calibri (MS) Bold"/>
                <a:cs typeface="Calibri (MS) Bold"/>
                <a:sym typeface="Calibri (MS) Bold"/>
              </a:rPr>
              <a:t>βλημάτων και λήψη αποφάσεων σε απρόβλεπτες καταστάσεις</a:t>
            </a:r>
          </a:p>
          <a:p>
            <a:pPr marL="0" lvl="0" indent="0" algn="l">
              <a:lnSpc>
                <a:spcPts val="2197"/>
              </a:lnSpc>
            </a:pPr>
            <a:r>
              <a:rPr lang="en-US" sz="1526" dirty="0">
                <a:solidFill>
                  <a:srgbClr val="000000"/>
                </a:solidFill>
                <a:latin typeface="Calibri (MS)"/>
                <a:ea typeface="Calibri (MS)"/>
                <a:cs typeface="Calibri (MS)"/>
                <a:sym typeface="Calibri (MS)"/>
              </a:rPr>
              <a:t>Η </a:t>
            </a:r>
            <a:r>
              <a:rPr lang="en-US" sz="1526" dirty="0" err="1">
                <a:solidFill>
                  <a:srgbClr val="000000"/>
                </a:solidFill>
                <a:latin typeface="Calibri (MS)"/>
                <a:ea typeface="Calibri (MS)"/>
                <a:cs typeface="Calibri (MS)"/>
                <a:sym typeface="Calibri (MS)"/>
              </a:rPr>
              <a:t>ικ</a:t>
            </a:r>
            <a:r>
              <a:rPr lang="en-US" sz="1526" dirty="0">
                <a:solidFill>
                  <a:srgbClr val="000000"/>
                </a:solidFill>
                <a:latin typeface="Calibri (MS)"/>
                <a:ea typeface="Calibri (MS)"/>
                <a:cs typeface="Calibri (MS)"/>
                <a:sym typeface="Calibri (MS)"/>
              </a:rPr>
              <a:t>ανότητα αντικειμενικής ανάλυσης πληροφοριών, εντοπισμού πιθανών κινδύνων καταστροφών στο σπίτι και λήψης αιτιολογημένων αποφάσεων για τη μείωση αυτών των κινδύνων.</a:t>
            </a:r>
          </a:p>
          <a:p>
            <a:pPr marL="0" lvl="0" indent="0" algn="l">
              <a:lnSpc>
                <a:spcPts val="2197"/>
              </a:lnSpc>
            </a:pPr>
            <a:r>
              <a:rPr lang="en-US" sz="1526" b="1" dirty="0">
                <a:solidFill>
                  <a:srgbClr val="000000"/>
                </a:solidFill>
                <a:latin typeface="Calibri (MS) Bold"/>
                <a:ea typeface="Calibri (MS) Bold"/>
                <a:cs typeface="Calibri (MS) Bold"/>
                <a:sym typeface="Calibri (MS) Bold"/>
              </a:rPr>
              <a:t>T3.1 – Απ</a:t>
            </a:r>
            <a:r>
              <a:rPr lang="en-US" sz="1526" b="1" dirty="0" err="1">
                <a:solidFill>
                  <a:srgbClr val="000000"/>
                </a:solidFill>
                <a:latin typeface="Calibri (MS) Bold"/>
                <a:ea typeface="Calibri (MS) Bold"/>
                <a:cs typeface="Calibri (MS) Bold"/>
                <a:sym typeface="Calibri (MS) Bold"/>
              </a:rPr>
              <a:t>οτελεσμ</a:t>
            </a:r>
            <a:r>
              <a:rPr lang="en-US" sz="1526" b="1" dirty="0">
                <a:solidFill>
                  <a:srgbClr val="000000"/>
                </a:solidFill>
                <a:latin typeface="Calibri (MS) Bold"/>
                <a:ea typeface="Calibri (MS) Bold"/>
                <a:cs typeface="Calibri (MS) Bold"/>
                <a:sym typeface="Calibri (MS) Bold"/>
              </a:rPr>
              <a:t>ατική εργασία</a:t>
            </a:r>
          </a:p>
          <a:p>
            <a:pPr marL="0" lvl="0" indent="0" algn="l">
              <a:lnSpc>
                <a:spcPts val="2197"/>
              </a:lnSpc>
            </a:pPr>
            <a:r>
              <a:rPr lang="en-US" sz="1526" dirty="0">
                <a:solidFill>
                  <a:srgbClr val="000000"/>
                </a:solidFill>
                <a:latin typeface="Calibri (MS)"/>
                <a:ea typeface="Calibri (MS)"/>
                <a:cs typeface="Calibri (MS)"/>
                <a:sym typeface="Calibri (MS)"/>
              </a:rPr>
              <a:t>Η </a:t>
            </a:r>
            <a:r>
              <a:rPr lang="en-US" sz="1526" dirty="0" err="1">
                <a:solidFill>
                  <a:srgbClr val="000000"/>
                </a:solidFill>
                <a:latin typeface="Calibri (MS)"/>
                <a:ea typeface="Calibri (MS)"/>
                <a:cs typeface="Calibri (MS)"/>
                <a:sym typeface="Calibri (MS)"/>
              </a:rPr>
              <a:t>ικ</a:t>
            </a:r>
            <a:r>
              <a:rPr lang="en-US" sz="1526" dirty="0">
                <a:solidFill>
                  <a:srgbClr val="000000"/>
                </a:solidFill>
                <a:latin typeface="Calibri (MS)"/>
                <a:ea typeface="Calibri (MS)"/>
                <a:cs typeface="Calibri (MS)"/>
                <a:sym typeface="Calibri (MS)"/>
              </a:rPr>
              <a:t>ανότητα να παραμένει κανείς συγκεντρωμένος, οργανωμένος και αυτοκατευθυνόμενος κατά την εκτέλεση εργασιών ασφαλείας σε κρίσιμες χρονικά καταστάσεις. </a:t>
            </a:r>
            <a:r>
              <a:rPr lang="en-US" sz="1526" dirty="0" err="1">
                <a:solidFill>
                  <a:srgbClr val="000000"/>
                </a:solidFill>
                <a:latin typeface="Calibri (MS)"/>
                <a:ea typeface="Calibri (MS)"/>
                <a:cs typeface="Calibri (MS)"/>
                <a:sym typeface="Calibri (MS)"/>
              </a:rPr>
              <a:t>Περιλ</a:t>
            </a:r>
            <a:r>
              <a:rPr lang="en-US" sz="1526" dirty="0">
                <a:solidFill>
                  <a:srgbClr val="000000"/>
                </a:solidFill>
                <a:latin typeface="Calibri (MS)"/>
                <a:ea typeface="Calibri (MS)"/>
                <a:cs typeface="Calibri (MS)"/>
                <a:sym typeface="Calibri (MS)"/>
              </a:rPr>
              <a:t>αμβάνει τη διαχείριση πόρων, την τήρηση καθιερωμένων διαδικασιών έκτακτης ανάγκης και τη διατήρηση της ψυχραιμίας υπό πίεση κατά τη διάρκεια καταστροφών που σχετίζονται με το νερό, όπως πλημμύρες ή τσουνάμι.</a:t>
            </a:r>
          </a:p>
          <a:p>
            <a:pPr marL="0" lvl="0" indent="0" algn="l">
              <a:lnSpc>
                <a:spcPts val="2197"/>
              </a:lnSpc>
            </a:pPr>
            <a:r>
              <a:rPr lang="en-US" sz="1526" b="1" dirty="0">
                <a:solidFill>
                  <a:srgbClr val="000000"/>
                </a:solidFill>
                <a:latin typeface="Calibri (MS) Bold"/>
                <a:ea typeface="Calibri (MS) Bold"/>
                <a:cs typeface="Calibri (MS) Bold"/>
                <a:sym typeface="Calibri (MS) Bold"/>
              </a:rPr>
              <a:t>T3.2 – </a:t>
            </a:r>
            <a:r>
              <a:rPr lang="en-US" sz="1526" b="1" dirty="0" err="1">
                <a:solidFill>
                  <a:srgbClr val="000000"/>
                </a:solidFill>
                <a:latin typeface="Calibri (MS) Bold"/>
                <a:ea typeface="Calibri (MS) Bold"/>
                <a:cs typeface="Calibri (MS) Bold"/>
                <a:sym typeface="Calibri (MS) Bold"/>
              </a:rPr>
              <a:t>Υιοθέτηση</a:t>
            </a:r>
            <a:r>
              <a:rPr lang="en-US" sz="1526" b="1" dirty="0">
                <a:solidFill>
                  <a:srgbClr val="000000"/>
                </a:solidFill>
                <a:latin typeface="Calibri (MS) Bold"/>
                <a:ea typeface="Calibri (MS) Bold"/>
                <a:cs typeface="Calibri (MS) Bold"/>
                <a:sym typeface="Calibri (MS) Bold"/>
              </a:rPr>
              <a:t> π</a:t>
            </a:r>
            <a:r>
              <a:rPr lang="en-US" sz="1526" b="1" dirty="0" err="1">
                <a:solidFill>
                  <a:srgbClr val="000000"/>
                </a:solidFill>
                <a:latin typeface="Calibri (MS) Bold"/>
                <a:ea typeface="Calibri (MS) Bold"/>
                <a:cs typeface="Calibri (MS) Bold"/>
                <a:sym typeface="Calibri (MS) Bold"/>
              </a:rPr>
              <a:t>ρολη</a:t>
            </a:r>
            <a:r>
              <a:rPr lang="en-US" sz="1526" b="1" dirty="0">
                <a:solidFill>
                  <a:srgbClr val="000000"/>
                </a:solidFill>
                <a:latin typeface="Calibri (MS) Bold"/>
                <a:ea typeface="Calibri (MS) Bold"/>
                <a:cs typeface="Calibri (MS) Bold"/>
                <a:sym typeface="Calibri (MS) Bold"/>
              </a:rPr>
              <a:t>πτικής προσέγγισης</a:t>
            </a:r>
          </a:p>
          <a:p>
            <a:pPr marL="0" lvl="0" indent="0" algn="l">
              <a:lnSpc>
                <a:spcPts val="2197"/>
              </a:lnSpc>
            </a:pPr>
            <a:r>
              <a:rPr lang="en-US" sz="1526" dirty="0">
                <a:solidFill>
                  <a:srgbClr val="000000"/>
                </a:solidFill>
                <a:latin typeface="Calibri (MS)"/>
                <a:ea typeface="Calibri (MS)"/>
                <a:cs typeface="Calibri (MS)"/>
                <a:sym typeface="Calibri (MS)"/>
              </a:rPr>
              <a:t>Η </a:t>
            </a:r>
            <a:r>
              <a:rPr lang="en-US" sz="1526" dirty="0" err="1">
                <a:solidFill>
                  <a:srgbClr val="000000"/>
                </a:solidFill>
                <a:latin typeface="Calibri (MS)"/>
                <a:ea typeface="Calibri (MS)"/>
                <a:cs typeface="Calibri (MS)"/>
                <a:sym typeface="Calibri (MS)"/>
              </a:rPr>
              <a:t>ικ</a:t>
            </a:r>
            <a:r>
              <a:rPr lang="en-US" sz="1526" dirty="0">
                <a:solidFill>
                  <a:srgbClr val="000000"/>
                </a:solidFill>
                <a:latin typeface="Calibri (MS)"/>
                <a:ea typeface="Calibri (MS)"/>
                <a:cs typeface="Calibri (MS)"/>
                <a:sym typeface="Calibri (MS)"/>
              </a:rPr>
              <a:t>ανότητα ανάληψης ευθυνών, ανάληψης πρωτοβουλιών, γρήγορης λήψης τεκμηριωμένων αποφάσεων και επίδειξης αποφασιστικότητας κατά την αντιμετώπιση σεναρίων σχολικών καταστροφών.</a:t>
            </a:r>
          </a:p>
          <a:p>
            <a:pPr marL="0" lvl="0" indent="0" algn="l">
              <a:lnSpc>
                <a:spcPts val="2197"/>
              </a:lnSpc>
            </a:pPr>
            <a:r>
              <a:rPr lang="en-US" sz="1526" b="1" dirty="0">
                <a:solidFill>
                  <a:srgbClr val="000000"/>
                </a:solidFill>
                <a:latin typeface="Calibri (MS) Bold"/>
                <a:ea typeface="Calibri (MS) Bold"/>
                <a:cs typeface="Calibri (MS) Bold"/>
                <a:sym typeface="Calibri (MS) Bold"/>
              </a:rPr>
              <a:t>T3.3 – </a:t>
            </a:r>
            <a:r>
              <a:rPr lang="en-US" sz="1526" b="1" dirty="0" err="1">
                <a:solidFill>
                  <a:srgbClr val="000000"/>
                </a:solidFill>
                <a:latin typeface="Calibri (MS) Bold"/>
                <a:ea typeface="Calibri (MS) Bold"/>
                <a:cs typeface="Calibri (MS) Bold"/>
                <a:sym typeface="Calibri (MS) Bold"/>
              </a:rPr>
              <a:t>Δι</a:t>
            </a:r>
            <a:r>
              <a:rPr lang="en-US" sz="1526" b="1" dirty="0">
                <a:solidFill>
                  <a:srgbClr val="000000"/>
                </a:solidFill>
                <a:latin typeface="Calibri (MS) Bold"/>
                <a:ea typeface="Calibri (MS) Bold"/>
                <a:cs typeface="Calibri (MS) Bold"/>
                <a:sym typeface="Calibri (MS) Bold"/>
              </a:rPr>
              <a:t>ατήρηση θετικής στάσης</a:t>
            </a:r>
          </a:p>
          <a:p>
            <a:pPr marL="0" lvl="0" indent="0" algn="l">
              <a:lnSpc>
                <a:spcPts val="2197"/>
              </a:lnSpc>
            </a:pPr>
            <a:r>
              <a:rPr lang="en-US" sz="1526" dirty="0">
                <a:solidFill>
                  <a:srgbClr val="000000"/>
                </a:solidFill>
                <a:latin typeface="Calibri (MS)"/>
                <a:ea typeface="Calibri (MS)"/>
                <a:cs typeface="Calibri (MS)"/>
                <a:sym typeface="Calibri (MS)"/>
              </a:rPr>
              <a:t>Η </a:t>
            </a:r>
            <a:r>
              <a:rPr lang="en-US" sz="1526" dirty="0" err="1">
                <a:solidFill>
                  <a:srgbClr val="000000"/>
                </a:solidFill>
                <a:latin typeface="Calibri (MS)"/>
                <a:ea typeface="Calibri (MS)"/>
                <a:cs typeface="Calibri (MS)"/>
                <a:sym typeface="Calibri (MS)"/>
              </a:rPr>
              <a:t>ικ</a:t>
            </a:r>
            <a:r>
              <a:rPr lang="en-US" sz="1526" dirty="0">
                <a:solidFill>
                  <a:srgbClr val="000000"/>
                </a:solidFill>
                <a:latin typeface="Calibri (MS)"/>
                <a:ea typeface="Calibri (MS)"/>
                <a:cs typeface="Calibri (MS)"/>
                <a:sym typeface="Calibri (MS)"/>
              </a:rPr>
              <a:t>ανότητα διατήρησης μιας ανθεκτικής και εποικοδομητικής νοοτροπίας σε δύσκολες καταστάσεις καταστροφών που σχετίζονται με το νερό, παροχής συναισθηματικής υποστήριξης στα θύματα, αντιμετώπισης της αβεβαιότητας και λήψης στοχαστικών αποφάσεων για την προώθηση της ψυχολογικής ευεξίας και ασφάλειας.</a:t>
            </a:r>
          </a:p>
          <a:p>
            <a:pPr marL="0" lvl="0" indent="0" algn="l">
              <a:lnSpc>
                <a:spcPts val="2197"/>
              </a:lnSpc>
            </a:pPr>
            <a:r>
              <a:rPr lang="en-US" sz="1526" b="1" dirty="0">
                <a:solidFill>
                  <a:srgbClr val="000000"/>
                </a:solidFill>
                <a:latin typeface="Calibri (MS) Bold"/>
                <a:ea typeface="Calibri (MS) Bold"/>
                <a:cs typeface="Calibri (MS) Bold"/>
                <a:sym typeface="Calibri (MS) Bold"/>
              </a:rPr>
              <a:t>T6.2 – </a:t>
            </a:r>
            <a:r>
              <a:rPr lang="en-US" sz="1526" b="1" dirty="0" err="1">
                <a:solidFill>
                  <a:srgbClr val="000000"/>
                </a:solidFill>
                <a:latin typeface="Calibri (MS) Bold"/>
                <a:ea typeface="Calibri (MS) Bold"/>
                <a:cs typeface="Calibri (MS) Bold"/>
                <a:sym typeface="Calibri (MS) Bold"/>
              </a:rPr>
              <a:t>Εφ</a:t>
            </a:r>
            <a:r>
              <a:rPr lang="en-US" sz="1526" b="1" dirty="0">
                <a:solidFill>
                  <a:srgbClr val="000000"/>
                </a:solidFill>
                <a:latin typeface="Calibri (MS) Bold"/>
                <a:ea typeface="Calibri (MS) Bold"/>
                <a:cs typeface="Calibri (MS) Bold"/>
                <a:sym typeface="Calibri (MS) Bold"/>
              </a:rPr>
              <a:t>αρμογή περιβαλλοντικών δεξιοτήτων και ικανοτήτων: </a:t>
            </a:r>
          </a:p>
          <a:p>
            <a:pPr marL="0" lvl="0" indent="0" algn="l">
              <a:lnSpc>
                <a:spcPts val="2197"/>
              </a:lnSpc>
            </a:pPr>
            <a:r>
              <a:rPr lang="en-US" sz="1526" dirty="0">
                <a:solidFill>
                  <a:srgbClr val="000000"/>
                </a:solidFill>
                <a:latin typeface="Calibri (MS)"/>
                <a:ea typeface="Calibri (MS)"/>
                <a:cs typeface="Calibri (MS)"/>
                <a:sym typeface="Calibri (MS)"/>
              </a:rPr>
              <a:t>Η </a:t>
            </a:r>
            <a:r>
              <a:rPr lang="en-US" sz="1526" dirty="0" err="1">
                <a:solidFill>
                  <a:srgbClr val="000000"/>
                </a:solidFill>
                <a:latin typeface="Calibri (MS)"/>
                <a:ea typeface="Calibri (MS)"/>
                <a:cs typeface="Calibri (MS)"/>
                <a:sym typeface="Calibri (MS)"/>
              </a:rPr>
              <a:t>ικ</a:t>
            </a:r>
            <a:r>
              <a:rPr lang="en-US" sz="1526" dirty="0">
                <a:solidFill>
                  <a:srgbClr val="000000"/>
                </a:solidFill>
                <a:latin typeface="Calibri (MS)"/>
                <a:ea typeface="Calibri (MS)"/>
                <a:cs typeface="Calibri (MS)"/>
                <a:sym typeface="Calibri (MS)"/>
              </a:rPr>
              <a:t>ανότητα κατανόησης των περιβαλλοντικών διεργασιών, αναγνώρισης έγκαιρων προειδοποιητικών σημαδιών δασικών κινδύνων και λήψης προληπτικών ή διορθωτικών μέτρων για την προστασία τόσο των ανθρώπων όσο και των οικοσυστημάτων</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sp>
        <p:nvSpPr>
          <p:cNvPr id="4" name="Freeform 4"/>
          <p:cNvSpPr/>
          <p:nvPr/>
        </p:nvSpPr>
        <p:spPr>
          <a:xfrm>
            <a:off x="11657028" y="1498473"/>
            <a:ext cx="6630972" cy="7137654"/>
          </a:xfrm>
          <a:custGeom>
            <a:avLst/>
            <a:gdLst/>
            <a:ahLst/>
            <a:cxnLst/>
            <a:rect l="l" t="t" r="r" b="b"/>
            <a:pathLst>
              <a:path w="6630972" h="7137654">
                <a:moveTo>
                  <a:pt x="0" y="0"/>
                </a:moveTo>
                <a:lnTo>
                  <a:pt x="6630972" y="0"/>
                </a:lnTo>
                <a:lnTo>
                  <a:pt x="6630972" y="7137654"/>
                </a:lnTo>
                <a:lnTo>
                  <a:pt x="0" y="713765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1084564" y="800100"/>
            <a:ext cx="12033304" cy="1114063"/>
            <a:chOff x="0" y="-66675"/>
            <a:chExt cx="16044405" cy="3267075"/>
          </a:xfrm>
        </p:grpSpPr>
        <p:sp>
          <p:nvSpPr>
            <p:cNvPr id="6" name="Freeform 6"/>
            <p:cNvSpPr/>
            <p:nvPr/>
          </p:nvSpPr>
          <p:spPr>
            <a:xfrm>
              <a:off x="0" y="0"/>
              <a:ext cx="16044402" cy="3200400"/>
            </a:xfrm>
            <a:custGeom>
              <a:avLst/>
              <a:gdLst/>
              <a:ahLst/>
              <a:cxnLst/>
              <a:rect l="l" t="t" r="r" b="b"/>
              <a:pathLst>
                <a:path w="16044402" h="3200400">
                  <a:moveTo>
                    <a:pt x="0" y="0"/>
                  </a:moveTo>
                  <a:lnTo>
                    <a:pt x="16044402" y="0"/>
                  </a:lnTo>
                  <a:lnTo>
                    <a:pt x="16044402" y="3200400"/>
                  </a:lnTo>
                  <a:lnTo>
                    <a:pt x="0" y="3200400"/>
                  </a:lnTo>
                  <a:close/>
                </a:path>
              </a:pathLst>
            </a:custGeom>
            <a:solidFill>
              <a:srgbClr val="000000">
                <a:alpha val="0"/>
              </a:srgbClr>
            </a:solidFill>
            <a:ln w="12700">
              <a:noFill/>
            </a:ln>
          </p:spPr>
          <p:txBody>
            <a:bodyPr/>
            <a:lstStyle/>
            <a:p>
              <a:endParaRPr lang="el-GR"/>
            </a:p>
          </p:txBody>
        </p:sp>
        <p:sp>
          <p:nvSpPr>
            <p:cNvPr id="7" name="TextBox 7"/>
            <p:cNvSpPr txBox="1"/>
            <p:nvPr/>
          </p:nvSpPr>
          <p:spPr>
            <a:xfrm>
              <a:off x="0" y="-66675"/>
              <a:ext cx="16044405" cy="2074925"/>
            </a:xfrm>
            <a:prstGeom prst="rect">
              <a:avLst/>
            </a:prstGeom>
            <a:ln>
              <a:noFill/>
            </a:ln>
          </p:spPr>
          <p:txBody>
            <a:bodyPr lIns="0" tIns="0" rIns="0" bIns="0" rtlCol="0" anchor="ctr"/>
            <a:lstStyle/>
            <a:p>
              <a:pPr marL="0" lvl="0" indent="0" algn="l">
                <a:lnSpc>
                  <a:spcPts val="7128"/>
                </a:lnSpc>
              </a:pPr>
              <a:r>
                <a:rPr lang="en-US" sz="6600" b="1" dirty="0" err="1">
                  <a:solidFill>
                    <a:srgbClr val="ED2527"/>
                  </a:solidFill>
                  <a:latin typeface="Calibri (MS) Bold"/>
                  <a:ea typeface="Calibri (MS) Bold"/>
                  <a:cs typeface="Calibri (MS) Bold"/>
                  <a:sym typeface="Calibri (MS) Bold"/>
                </a:rPr>
                <a:t>Αν</a:t>
              </a:r>
              <a:r>
                <a:rPr lang="en-US" sz="6600" b="1" dirty="0">
                  <a:solidFill>
                    <a:srgbClr val="ED2527"/>
                  </a:solidFill>
                  <a:latin typeface="Calibri (MS) Bold"/>
                  <a:ea typeface="Calibri (MS) Bold"/>
                  <a:cs typeface="Calibri (MS) Bold"/>
                  <a:sym typeface="Calibri (MS) Bold"/>
                </a:rPr>
                <a:t>αγνώριση</a:t>
              </a:r>
            </a:p>
          </p:txBody>
        </p:sp>
      </p:grpSp>
      <p:sp>
        <p:nvSpPr>
          <p:cNvPr id="8" name="TextBox 8"/>
          <p:cNvSpPr txBox="1"/>
          <p:nvPr/>
        </p:nvSpPr>
        <p:spPr>
          <a:xfrm>
            <a:off x="1351112" y="2606211"/>
            <a:ext cx="10454945" cy="1712595"/>
          </a:xfrm>
          <a:prstGeom prst="rect">
            <a:avLst/>
          </a:prstGeom>
        </p:spPr>
        <p:txBody>
          <a:bodyPr lIns="0" tIns="0" rIns="0" bIns="0" rtlCol="0" anchor="t">
            <a:spAutoFit/>
          </a:bodyPr>
          <a:lstStyle/>
          <a:p>
            <a:pPr marL="0" lvl="0" indent="0" algn="l">
              <a:lnSpc>
                <a:spcPts val="3240"/>
              </a:lnSpc>
            </a:pPr>
            <a:r>
              <a:rPr lang="en-US" sz="3000" b="1">
                <a:solidFill>
                  <a:srgbClr val="000000"/>
                </a:solidFill>
                <a:latin typeface="Calibri (MS) Bold"/>
                <a:ea typeface="Calibri (MS) Bold"/>
                <a:cs typeface="Calibri (MS) Bold"/>
                <a:sym typeface="Calibri (MS) Bold"/>
              </a:rPr>
              <a:t>Αναγνώριση για τους μαθητές:</a:t>
            </a:r>
          </a:p>
          <a:p>
            <a:pPr marL="0" lvl="0" indent="0" algn="l">
              <a:lnSpc>
                <a:spcPts val="3240"/>
              </a:lnSpc>
            </a:pPr>
            <a:r>
              <a:rPr lang="en-US" sz="3000">
                <a:solidFill>
                  <a:srgbClr val="000000"/>
                </a:solidFill>
                <a:latin typeface="Calibri (MS)"/>
                <a:ea typeface="Calibri (MS)"/>
                <a:cs typeface="Calibri (MS)"/>
                <a:sym typeface="Calibri (MS)"/>
              </a:rPr>
              <a:t>Πιστοποιητικό Ολοκλήρωσης (πρόγραμμα μη τυπικής κατάρτισης)</a:t>
            </a:r>
          </a:p>
          <a:p>
            <a:pPr marL="0" lvl="0" indent="0" algn="l">
              <a:lnSpc>
                <a:spcPts val="3240"/>
              </a:lnSpc>
            </a:pPr>
            <a:r>
              <a:rPr lang="en-US" sz="3000" b="1">
                <a:solidFill>
                  <a:srgbClr val="000000"/>
                </a:solidFill>
                <a:latin typeface="Calibri (MS) Bold"/>
                <a:ea typeface="Calibri (MS) Bold"/>
                <a:cs typeface="Calibri (MS) Bold"/>
                <a:sym typeface="Calibri (MS) Bold"/>
              </a:rPr>
              <a:t>Αναγνώριση για Εκπαιδευτικούς:</a:t>
            </a:r>
          </a:p>
          <a:p>
            <a:pPr marL="0" lvl="0" indent="0" algn="l">
              <a:lnSpc>
                <a:spcPts val="3240"/>
              </a:lnSpc>
            </a:pPr>
            <a:r>
              <a:rPr lang="en-US" sz="3000">
                <a:solidFill>
                  <a:srgbClr val="000000"/>
                </a:solidFill>
                <a:latin typeface="Calibri (MS)"/>
                <a:ea typeface="Calibri (MS)"/>
                <a:cs typeface="Calibri (MS)"/>
                <a:sym typeface="Calibri (MS)"/>
              </a:rPr>
              <a:t>Πιστοποιητικό Ανάπτυξης Επαγγελματικής Ικανότητας</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1689</Words>
  <Application>Microsoft Office PowerPoint</Application>
  <PresentationFormat>Custom</PresentationFormat>
  <Paragraphs>110</Paragraphs>
  <Slides>12</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Calibri (MS)</vt:lpstr>
      <vt:lpstr>Calibri</vt:lpstr>
      <vt:lpstr>Arial</vt:lpstr>
      <vt:lpstr>Montserrat Bold</vt:lpstr>
      <vt:lpstr>Calibri (MS) Bold</vt:lpstr>
      <vt:lpstr>Calibri (MS) Italics</vt:lpstr>
      <vt:lpstr>Calibri (MS) Bold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VET Ready-Unit 5 overview_ENG.pptx</dc:title>
  <cp:lastModifiedBy>Ezgi Gecin</cp:lastModifiedBy>
  <cp:revision>2</cp:revision>
  <dcterms:created xsi:type="dcterms:W3CDTF">2006-08-16T00:00:00Z</dcterms:created>
  <dcterms:modified xsi:type="dcterms:W3CDTF">2026-01-13T09:44:53Z</dcterms:modified>
  <dc:identifier>DAG-NHhCjDw</dc:identifier>
</cp:coreProperties>
</file>