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2.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2.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Lst>
  <p:sldSz cy="10287000" cx="18288000"/>
  <p:notesSz cx="6858000" cy="9144000"/>
  <p:embeddedFontLst>
    <p:embeddedFont>
      <p:font typeface="Montserrat"/>
      <p:bold r:id="rId18"/>
      <p:boldItalic r:id="rId1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2880">
          <p15:clr>
            <a:srgbClr val="000000"/>
          </p15:clr>
        </p15:guide>
      </p15:sldGuideLst>
    </p:ext>
    <p:ext uri="GoogleSlidesCustomDataVersion2">
      <go:slidesCustomData xmlns:go="http://customooxmlschemas.google.com/" r:id="rId20" roundtripDataSignature="AMtx7miyRgYTc7Dtfb3dTLHUiDERtPYYc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0" Type="http://customschemas.google.com/relationships/presentationmetadata" Target="metadata"/><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5" Type="http://schemas.openxmlformats.org/officeDocument/2006/relationships/notesMaster" Target="notesMasters/notesMaster1.xml"/><Relationship Id="rId19" Type="http://schemas.openxmlformats.org/officeDocument/2006/relationships/font" Target="fonts/Montserrat-boldItalic.fntdata"/><Relationship Id="rId6" Type="http://schemas.openxmlformats.org/officeDocument/2006/relationships/slide" Target="slides/slide1.xml"/><Relationship Id="rId18" Type="http://schemas.openxmlformats.org/officeDocument/2006/relationships/font" Target="fonts/Montserrat-bold.fntdata"/><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p2: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86" name="Google Shape;86;p2: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87" name="Google Shape;87;p2: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8" name="Google Shape;88;p2: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9" name="Google Shape;89;p2: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90" name="Google Shape;90;p2: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8" name="Shape 218"/>
        <p:cNvGrpSpPr/>
        <p:nvPr/>
      </p:nvGrpSpPr>
      <p:grpSpPr>
        <a:xfrm>
          <a:off x="0" y="0"/>
          <a:ext cx="0" cy="0"/>
          <a:chOff x="0" y="0"/>
          <a:chExt cx="0" cy="0"/>
        </a:xfrm>
      </p:grpSpPr>
      <p:sp>
        <p:nvSpPr>
          <p:cNvPr id="219" name="Google Shape;219;p20: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220" name="Google Shape;220;p20: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221" name="Google Shape;221;p20: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2" name="Google Shape;222;p20: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3" name="Google Shape;223;p20: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224" name="Google Shape;224;p20: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3" name="Shape 233"/>
        <p:cNvGrpSpPr/>
        <p:nvPr/>
      </p:nvGrpSpPr>
      <p:grpSpPr>
        <a:xfrm>
          <a:off x="0" y="0"/>
          <a:ext cx="0" cy="0"/>
          <a:chOff x="0" y="0"/>
          <a:chExt cx="0" cy="0"/>
        </a:xfrm>
      </p:grpSpPr>
      <p:sp>
        <p:nvSpPr>
          <p:cNvPr id="234" name="Google Shape;234;p22: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235" name="Google Shape;235;p22: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236" name="Google Shape;236;p22: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7" name="Google Shape;237;p22: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8" name="Google Shape;238;p22: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239" name="Google Shape;239;p22: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6" name="Shape 256"/>
        <p:cNvGrpSpPr/>
        <p:nvPr/>
      </p:nvGrpSpPr>
      <p:grpSpPr>
        <a:xfrm>
          <a:off x="0" y="0"/>
          <a:ext cx="0" cy="0"/>
          <a:chOff x="0" y="0"/>
          <a:chExt cx="0" cy="0"/>
        </a:xfrm>
      </p:grpSpPr>
      <p:sp>
        <p:nvSpPr>
          <p:cNvPr id="257" name="Google Shape;257;p24: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258" name="Google Shape;258;p24: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259" name="Google Shape;259;p24: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0" name="Google Shape;260;p24: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1" name="Google Shape;261;p24: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262" name="Google Shape;262;p24: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 name="Shape 101"/>
        <p:cNvGrpSpPr/>
        <p:nvPr/>
      </p:nvGrpSpPr>
      <p:grpSpPr>
        <a:xfrm>
          <a:off x="0" y="0"/>
          <a:ext cx="0" cy="0"/>
          <a:chOff x="0" y="0"/>
          <a:chExt cx="0" cy="0"/>
        </a:xfrm>
      </p:grpSpPr>
      <p:sp>
        <p:nvSpPr>
          <p:cNvPr id="102" name="Google Shape;102;p4: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03" name="Google Shape;103;p4: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04" name="Google Shape;104;p4: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5" name="Google Shape;105;p4: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6" name="Google Shape;106;p4: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07" name="Google Shape;107;p4: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 name="Shape 115"/>
        <p:cNvGrpSpPr/>
        <p:nvPr/>
      </p:nvGrpSpPr>
      <p:grpSpPr>
        <a:xfrm>
          <a:off x="0" y="0"/>
          <a:ext cx="0" cy="0"/>
          <a:chOff x="0" y="0"/>
          <a:chExt cx="0" cy="0"/>
        </a:xfrm>
      </p:grpSpPr>
      <p:sp>
        <p:nvSpPr>
          <p:cNvPr id="116" name="Google Shape;116;p6: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17" name="Google Shape;117;p6: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18" name="Google Shape;118;p6: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9" name="Google Shape;119;p6: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0" name="Google Shape;120;p6: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21" name="Google Shape;121;p6: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p8: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31" name="Google Shape;131;p8: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32" name="Google Shape;132;p8: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3" name="Google Shape;133;p8: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4" name="Google Shape;134;p8: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35" name="Google Shape;135;p8: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 name="Shape 143"/>
        <p:cNvGrpSpPr/>
        <p:nvPr/>
      </p:nvGrpSpPr>
      <p:grpSpPr>
        <a:xfrm>
          <a:off x="0" y="0"/>
          <a:ext cx="0" cy="0"/>
          <a:chOff x="0" y="0"/>
          <a:chExt cx="0" cy="0"/>
        </a:xfrm>
      </p:grpSpPr>
      <p:sp>
        <p:nvSpPr>
          <p:cNvPr id="144" name="Google Shape;144;p10: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45" name="Google Shape;145;p10: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46" name="Google Shape;146;p10: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7" name="Google Shape;147;p10: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8" name="Google Shape;148;p10: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49" name="Google Shape;149;p10: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7" name="Shape 157"/>
        <p:cNvGrpSpPr/>
        <p:nvPr/>
      </p:nvGrpSpPr>
      <p:grpSpPr>
        <a:xfrm>
          <a:off x="0" y="0"/>
          <a:ext cx="0" cy="0"/>
          <a:chOff x="0" y="0"/>
          <a:chExt cx="0" cy="0"/>
        </a:xfrm>
      </p:grpSpPr>
      <p:sp>
        <p:nvSpPr>
          <p:cNvPr id="158" name="Google Shape;158;p12: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59" name="Google Shape;159;p12: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60" name="Google Shape;160;p12: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1" name="Google Shape;161;p12: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2" name="Google Shape;162;p12: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63" name="Google Shape;163;p12: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 name="Shape 174"/>
        <p:cNvGrpSpPr/>
        <p:nvPr/>
      </p:nvGrpSpPr>
      <p:grpSpPr>
        <a:xfrm>
          <a:off x="0" y="0"/>
          <a:ext cx="0" cy="0"/>
          <a:chOff x="0" y="0"/>
          <a:chExt cx="0" cy="0"/>
        </a:xfrm>
      </p:grpSpPr>
      <p:sp>
        <p:nvSpPr>
          <p:cNvPr id="175" name="Google Shape;175;p14: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76" name="Google Shape;176;p14: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77" name="Google Shape;177;p14: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8" name="Google Shape;178;p14: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9" name="Google Shape;179;p14: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80" name="Google Shape;180;p14: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 name="Shape 188"/>
        <p:cNvGrpSpPr/>
        <p:nvPr/>
      </p:nvGrpSpPr>
      <p:grpSpPr>
        <a:xfrm>
          <a:off x="0" y="0"/>
          <a:ext cx="0" cy="0"/>
          <a:chOff x="0" y="0"/>
          <a:chExt cx="0" cy="0"/>
        </a:xfrm>
      </p:grpSpPr>
      <p:sp>
        <p:nvSpPr>
          <p:cNvPr id="189" name="Google Shape;189;p16: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90" name="Google Shape;190;p16: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91" name="Google Shape;191;p16: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2" name="Google Shape;192;p16: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3" name="Google Shape;193;p16: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94" name="Google Shape;194;p16: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3" name="Shape 203"/>
        <p:cNvGrpSpPr/>
        <p:nvPr/>
      </p:nvGrpSpPr>
      <p:grpSpPr>
        <a:xfrm>
          <a:off x="0" y="0"/>
          <a:ext cx="0" cy="0"/>
          <a:chOff x="0" y="0"/>
          <a:chExt cx="0" cy="0"/>
        </a:xfrm>
      </p:grpSpPr>
      <p:sp>
        <p:nvSpPr>
          <p:cNvPr id="204" name="Google Shape;204;p18: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205" name="Google Shape;205;p18: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206" name="Google Shape;206;p18: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7" name="Google Shape;207;p18: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8" name="Google Shape;208;p18: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209" name="Google Shape;209;p18: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 name="Shape 15"/>
        <p:cNvGrpSpPr/>
        <p:nvPr/>
      </p:nvGrpSpPr>
      <p:grpSpPr>
        <a:xfrm>
          <a:off x="0" y="0"/>
          <a:ext cx="0" cy="0"/>
          <a:chOff x="0" y="0"/>
          <a:chExt cx="0" cy="0"/>
        </a:xfrm>
      </p:grpSpPr>
      <p:sp>
        <p:nvSpPr>
          <p:cNvPr id="16" name="Google Shape;16;p2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 name="Google Shape;17;p2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 name="Google Shape;18;p2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2" name="Shape 72"/>
        <p:cNvGrpSpPr/>
        <p:nvPr/>
      </p:nvGrpSpPr>
      <p:grpSpPr>
        <a:xfrm>
          <a:off x="0" y="0"/>
          <a:ext cx="0" cy="0"/>
          <a:chOff x="0" y="0"/>
          <a:chExt cx="0" cy="0"/>
        </a:xfrm>
      </p:grpSpPr>
      <p:sp>
        <p:nvSpPr>
          <p:cNvPr id="73" name="Google Shape;73;p35"/>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4" name="Google Shape;74;p35"/>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5" name="Google Shape;75;p3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3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7" name="Google Shape;77;p3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8" name="Shape 78"/>
        <p:cNvGrpSpPr/>
        <p:nvPr/>
      </p:nvGrpSpPr>
      <p:grpSpPr>
        <a:xfrm>
          <a:off x="0" y="0"/>
          <a:ext cx="0" cy="0"/>
          <a:chOff x="0" y="0"/>
          <a:chExt cx="0" cy="0"/>
        </a:xfrm>
      </p:grpSpPr>
      <p:sp>
        <p:nvSpPr>
          <p:cNvPr id="79" name="Google Shape;79;p36"/>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0" name="Google Shape;80;p36"/>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81" name="Google Shape;81;p3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2" name="Google Shape;82;p3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3" name="Google Shape;83;p3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9" name="Shape 19"/>
        <p:cNvGrpSpPr/>
        <p:nvPr/>
      </p:nvGrpSpPr>
      <p:grpSpPr>
        <a:xfrm>
          <a:off x="0" y="0"/>
          <a:ext cx="0" cy="0"/>
          <a:chOff x="0" y="0"/>
          <a:chExt cx="0" cy="0"/>
        </a:xfrm>
      </p:grpSpPr>
      <p:sp>
        <p:nvSpPr>
          <p:cNvPr id="20" name="Google Shape;20;p27"/>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 name="Google Shape;21;p27"/>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22" name="Google Shape;22;p2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3" name="Google Shape;23;p2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4" name="Google Shape;24;p2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5" name="Shape 25"/>
        <p:cNvGrpSpPr/>
        <p:nvPr/>
      </p:nvGrpSpPr>
      <p:grpSpPr>
        <a:xfrm>
          <a:off x="0" y="0"/>
          <a:ext cx="0" cy="0"/>
          <a:chOff x="0" y="0"/>
          <a:chExt cx="0" cy="0"/>
        </a:xfrm>
      </p:grpSpPr>
      <p:sp>
        <p:nvSpPr>
          <p:cNvPr id="26" name="Google Shape;26;p2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7" name="Google Shape;27;p28"/>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8" name="Google Shape;28;p2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9" name="Google Shape;29;p2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 name="Google Shape;30;p2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1" name="Shape 31"/>
        <p:cNvGrpSpPr/>
        <p:nvPr/>
      </p:nvGrpSpPr>
      <p:grpSpPr>
        <a:xfrm>
          <a:off x="0" y="0"/>
          <a:ext cx="0" cy="0"/>
          <a:chOff x="0" y="0"/>
          <a:chExt cx="0" cy="0"/>
        </a:xfrm>
      </p:grpSpPr>
      <p:sp>
        <p:nvSpPr>
          <p:cNvPr id="32" name="Google Shape;32;p29"/>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3" name="Google Shape;33;p29"/>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4" name="Google Shape;34;p2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2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6" name="Google Shape;36;p2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7" name="Shape 37"/>
        <p:cNvGrpSpPr/>
        <p:nvPr/>
      </p:nvGrpSpPr>
      <p:grpSpPr>
        <a:xfrm>
          <a:off x="0" y="0"/>
          <a:ext cx="0" cy="0"/>
          <a:chOff x="0" y="0"/>
          <a:chExt cx="0" cy="0"/>
        </a:xfrm>
      </p:grpSpPr>
      <p:sp>
        <p:nvSpPr>
          <p:cNvPr id="38" name="Google Shape;38;p30"/>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9" name="Google Shape;39;p30"/>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40" name="Google Shape;40;p30"/>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41" name="Google Shape;41;p3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2" name="Google Shape;42;p3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3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4" name="Shape 44"/>
        <p:cNvGrpSpPr/>
        <p:nvPr/>
      </p:nvGrpSpPr>
      <p:grpSpPr>
        <a:xfrm>
          <a:off x="0" y="0"/>
          <a:ext cx="0" cy="0"/>
          <a:chOff x="0" y="0"/>
          <a:chExt cx="0" cy="0"/>
        </a:xfrm>
      </p:grpSpPr>
      <p:sp>
        <p:nvSpPr>
          <p:cNvPr id="45" name="Google Shape;45;p3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6" name="Google Shape;46;p31"/>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7" name="Google Shape;47;p31"/>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8" name="Google Shape;48;p31"/>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9" name="Google Shape;49;p31"/>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50" name="Google Shape;50;p3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1" name="Google Shape;51;p3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3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3" name="Shape 53"/>
        <p:cNvGrpSpPr/>
        <p:nvPr/>
      </p:nvGrpSpPr>
      <p:grpSpPr>
        <a:xfrm>
          <a:off x="0" y="0"/>
          <a:ext cx="0" cy="0"/>
          <a:chOff x="0" y="0"/>
          <a:chExt cx="0" cy="0"/>
        </a:xfrm>
      </p:grpSpPr>
      <p:sp>
        <p:nvSpPr>
          <p:cNvPr id="54" name="Google Shape;54;p32"/>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5" name="Google Shape;55;p3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6" name="Google Shape;56;p3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3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8" name="Shape 58"/>
        <p:cNvGrpSpPr/>
        <p:nvPr/>
      </p:nvGrpSpPr>
      <p:grpSpPr>
        <a:xfrm>
          <a:off x="0" y="0"/>
          <a:ext cx="0" cy="0"/>
          <a:chOff x="0" y="0"/>
          <a:chExt cx="0" cy="0"/>
        </a:xfrm>
      </p:grpSpPr>
      <p:sp>
        <p:nvSpPr>
          <p:cNvPr id="59" name="Google Shape;59;p33"/>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0" name="Google Shape;60;p33"/>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61" name="Google Shape;61;p33"/>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2" name="Google Shape;62;p3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3" name="Google Shape;63;p3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4" name="Google Shape;64;p3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5" name="Shape 65"/>
        <p:cNvGrpSpPr/>
        <p:nvPr/>
      </p:nvGrpSpPr>
      <p:grpSpPr>
        <a:xfrm>
          <a:off x="0" y="0"/>
          <a:ext cx="0" cy="0"/>
          <a:chOff x="0" y="0"/>
          <a:chExt cx="0" cy="0"/>
        </a:xfrm>
      </p:grpSpPr>
      <p:sp>
        <p:nvSpPr>
          <p:cNvPr id="66" name="Google Shape;66;p34"/>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7" name="Google Shape;67;p34"/>
          <p:cNvSpPr/>
          <p:nvPr>
            <p:ph idx="2" type="pic"/>
          </p:nvPr>
        </p:nvSpPr>
        <p:spPr>
          <a:xfrm>
            <a:off x="1792288" y="612775"/>
            <a:ext cx="5486400" cy="4114800"/>
          </a:xfrm>
          <a:prstGeom prst="rect">
            <a:avLst/>
          </a:prstGeom>
          <a:noFill/>
          <a:ln>
            <a:noFill/>
          </a:ln>
        </p:spPr>
      </p:sp>
      <p:sp>
        <p:nvSpPr>
          <p:cNvPr id="68" name="Google Shape;68;p34"/>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9" name="Google Shape;69;p3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0" name="Google Shape;70;p3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1" name="Google Shape;71;p3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25"/>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25"/>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12" name="Google Shape;12;p2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3" name="Google Shape;13;p2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4" name="Google Shape;14;p2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5.png"/><Relationship Id="rId4" Type="http://schemas.openxmlformats.org/officeDocument/2006/relationships/image" Target="../media/image19.png"/><Relationship Id="rId5"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2.png"/><Relationship Id="rId4" Type="http://schemas.openxmlformats.org/officeDocument/2006/relationships/image" Target="../media/image1.png"/><Relationship Id="rId5" Type="http://schemas.openxmlformats.org/officeDocument/2006/relationships/image" Target="../media/image4.png"/></Relationships>
</file>

<file path=ppt/slides/_rels/slide11.xml.rels><?xml version="1.0" encoding="UTF-8" standalone="yes"?><Relationships xmlns="http://schemas.openxmlformats.org/package/2006/relationships"><Relationship Id="rId11" Type="http://schemas.openxmlformats.org/officeDocument/2006/relationships/image" Target="../media/image18.png"/><Relationship Id="rId10" Type="http://schemas.openxmlformats.org/officeDocument/2006/relationships/image" Target="../media/image6.png"/><Relationship Id="rId13" Type="http://schemas.openxmlformats.org/officeDocument/2006/relationships/image" Target="../media/image15.png"/><Relationship Id="rId12" Type="http://schemas.openxmlformats.org/officeDocument/2006/relationships/image" Target="../media/image8.png"/><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hyperlink" Target="https://ied.eu/" TargetMode="External"/><Relationship Id="rId4" Type="http://schemas.openxmlformats.org/officeDocument/2006/relationships/hyperlink" Target="https://denizli.afad.gov.tr/" TargetMode="External"/><Relationship Id="rId9" Type="http://schemas.openxmlformats.org/officeDocument/2006/relationships/image" Target="../media/image7.png"/><Relationship Id="rId14" Type="http://schemas.openxmlformats.org/officeDocument/2006/relationships/image" Target="../media/image16.png"/><Relationship Id="rId5" Type="http://schemas.openxmlformats.org/officeDocument/2006/relationships/hyperlink" Target="https://neotalentway.com/" TargetMode="External"/><Relationship Id="rId6" Type="http://schemas.openxmlformats.org/officeDocument/2006/relationships/hyperlink" Target="https://www.eva93.lv/" TargetMode="External"/><Relationship Id="rId7" Type="http://schemas.openxmlformats.org/officeDocument/2006/relationships/hyperlink" Target="https://ngo-nfe4y.com.ua/en" TargetMode="External"/><Relationship Id="rId8" Type="http://schemas.openxmlformats.org/officeDocument/2006/relationships/hyperlink" Target="https://vonhope.is/" TargetMode="External"/></Relationships>
</file>

<file path=ppt/slides/_rels/slide12.xml.rels><?xml version="1.0" encoding="UTF-8" standalone="yes"?><Relationships xmlns="http://schemas.openxmlformats.org/package/2006/relationships"><Relationship Id="rId11" Type="http://schemas.openxmlformats.org/officeDocument/2006/relationships/image" Target="../media/image12.png"/><Relationship Id="rId10" Type="http://schemas.openxmlformats.org/officeDocument/2006/relationships/hyperlink" Target="https://www.facebook.com/profile.php?id=61573707797009" TargetMode="External"/><Relationship Id="rId13" Type="http://schemas.openxmlformats.org/officeDocument/2006/relationships/image" Target="../media/image11.png"/><Relationship Id="rId12" Type="http://schemas.openxmlformats.org/officeDocument/2006/relationships/hyperlink" Target="https://www.youtube.com/@VET-READYEUProgram" TargetMode="External"/><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9.png"/><Relationship Id="rId4" Type="http://schemas.openxmlformats.org/officeDocument/2006/relationships/image" Target="../media/image14.png"/><Relationship Id="rId9" Type="http://schemas.openxmlformats.org/officeDocument/2006/relationships/image" Target="../media/image13.png"/><Relationship Id="rId5" Type="http://schemas.openxmlformats.org/officeDocument/2006/relationships/image" Target="../media/image10.png"/><Relationship Id="rId6" Type="http://schemas.openxmlformats.org/officeDocument/2006/relationships/hyperlink" Target="https://vetready.eu/" TargetMode="External"/><Relationship Id="rId7" Type="http://schemas.openxmlformats.org/officeDocument/2006/relationships/hyperlink" Target="http://www.linkedin.com/company/vet-ready-project" TargetMode="External"/><Relationship Id="rId8" Type="http://schemas.openxmlformats.org/officeDocument/2006/relationships/image" Target="../media/image1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2.png"/><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2.png"/><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2.png"/><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2.png"/><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2.png"/><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2.png"/><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2.png"/><Relationship Id="rId4" Type="http://schemas.openxmlformats.org/officeDocument/2006/relationships/image" Target="../media/image1.png"/><Relationship Id="rId5" Type="http://schemas.openxmlformats.org/officeDocument/2006/relationships/image" Target="../media/image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2.png"/><Relationship Id="rId4" Type="http://schemas.openxmlformats.org/officeDocument/2006/relationships/image" Target="../media/image1.png"/><Relationship Id="rId5"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 name="Shape 91"/>
        <p:cNvGrpSpPr/>
        <p:nvPr/>
      </p:nvGrpSpPr>
      <p:grpSpPr>
        <a:xfrm>
          <a:off x="0" y="0"/>
          <a:ext cx="0" cy="0"/>
          <a:chOff x="0" y="0"/>
          <a:chExt cx="0" cy="0"/>
        </a:xfrm>
      </p:grpSpPr>
      <p:sp>
        <p:nvSpPr>
          <p:cNvPr id="92" name="Google Shape;92;p2"/>
          <p:cNvSpPr/>
          <p:nvPr/>
        </p:nvSpPr>
        <p:spPr>
          <a:xfrm>
            <a:off x="9793624" y="716280"/>
            <a:ext cx="8274272" cy="8397240"/>
          </a:xfrm>
          <a:custGeom>
            <a:rect b="b" l="l" r="r" t="t"/>
            <a:pathLst>
              <a:path extrusionOk="0" h="11196320" w="11032363">
                <a:moveTo>
                  <a:pt x="0" y="0"/>
                </a:moveTo>
                <a:lnTo>
                  <a:pt x="11032363" y="0"/>
                </a:lnTo>
                <a:lnTo>
                  <a:pt x="11032363" y="11196320"/>
                </a:lnTo>
                <a:lnTo>
                  <a:pt x="0" y="11196320"/>
                </a:lnTo>
                <a:lnTo>
                  <a:pt x="0" y="0"/>
                </a:lnTo>
                <a:close/>
              </a:path>
            </a:pathLst>
          </a:custGeom>
          <a:blipFill rotWithShape="1">
            <a:blip r:embed="rId3">
              <a:alphaModFix/>
            </a:blip>
            <a:stretch>
              <a:fillRect b="0" l="0" r="0" t="0"/>
            </a:stretch>
          </a:blipFill>
          <a:ln>
            <a:noFill/>
          </a:ln>
        </p:spPr>
      </p:sp>
      <p:sp>
        <p:nvSpPr>
          <p:cNvPr id="93" name="Google Shape;93;p2"/>
          <p:cNvSpPr/>
          <p:nvPr/>
        </p:nvSpPr>
        <p:spPr>
          <a:xfrm>
            <a:off x="732692" y="8815645"/>
            <a:ext cx="4305776" cy="911829"/>
          </a:xfrm>
          <a:custGeom>
            <a:rect b="b" l="l" r="r" t="t"/>
            <a:pathLst>
              <a:path extrusionOk="0" h="1215771" w="5741035">
                <a:moveTo>
                  <a:pt x="0" y="0"/>
                </a:moveTo>
                <a:lnTo>
                  <a:pt x="5741035" y="0"/>
                </a:lnTo>
                <a:lnTo>
                  <a:pt x="5741035" y="1215771"/>
                </a:lnTo>
                <a:lnTo>
                  <a:pt x="0" y="1215771"/>
                </a:lnTo>
                <a:lnTo>
                  <a:pt x="0" y="0"/>
                </a:lnTo>
                <a:close/>
              </a:path>
            </a:pathLst>
          </a:custGeom>
          <a:blipFill rotWithShape="1">
            <a:blip r:embed="rId4">
              <a:alphaModFix/>
            </a:blip>
            <a:stretch>
              <a:fillRect b="2" l="0" r="0" t="0"/>
            </a:stretch>
          </a:blipFill>
          <a:ln>
            <a:noFill/>
          </a:ln>
        </p:spPr>
      </p:sp>
      <p:sp>
        <p:nvSpPr>
          <p:cNvPr descr="Крупний план логотипа  Контент, створений штучним інтелектом, може бути неправильним." id="94" name="Google Shape;94;p2"/>
          <p:cNvSpPr/>
          <p:nvPr/>
        </p:nvSpPr>
        <p:spPr>
          <a:xfrm>
            <a:off x="581025" y="1096356"/>
            <a:ext cx="4059555" cy="981932"/>
          </a:xfrm>
          <a:custGeom>
            <a:rect b="b" l="l" r="r" t="t"/>
            <a:pathLst>
              <a:path extrusionOk="0" h="1309243" w="5412740">
                <a:moveTo>
                  <a:pt x="0" y="0"/>
                </a:moveTo>
                <a:lnTo>
                  <a:pt x="5412740" y="0"/>
                </a:lnTo>
                <a:lnTo>
                  <a:pt x="5412740" y="1309243"/>
                </a:lnTo>
                <a:lnTo>
                  <a:pt x="0" y="1309243"/>
                </a:lnTo>
                <a:lnTo>
                  <a:pt x="0" y="0"/>
                </a:lnTo>
                <a:close/>
              </a:path>
            </a:pathLst>
          </a:custGeom>
          <a:blipFill rotWithShape="1">
            <a:blip r:embed="rId5">
              <a:alphaModFix/>
            </a:blip>
            <a:stretch>
              <a:fillRect b="2" l="0" r="0" t="0"/>
            </a:stretch>
          </a:blipFill>
          <a:ln>
            <a:noFill/>
          </a:ln>
        </p:spPr>
      </p:sp>
      <p:grpSp>
        <p:nvGrpSpPr>
          <p:cNvPr id="95" name="Google Shape;95;p2"/>
          <p:cNvGrpSpPr/>
          <p:nvPr/>
        </p:nvGrpSpPr>
        <p:grpSpPr>
          <a:xfrm>
            <a:off x="581025" y="2386546"/>
            <a:ext cx="8827895" cy="2591649"/>
            <a:chOff x="0" y="-57150"/>
            <a:chExt cx="11770526" cy="3455533"/>
          </a:xfrm>
        </p:grpSpPr>
        <p:sp>
          <p:nvSpPr>
            <p:cNvPr id="96" name="Google Shape;96;p2"/>
            <p:cNvSpPr/>
            <p:nvPr/>
          </p:nvSpPr>
          <p:spPr>
            <a:xfrm>
              <a:off x="0" y="0"/>
              <a:ext cx="11770526" cy="3398380"/>
            </a:xfrm>
            <a:custGeom>
              <a:rect b="b" l="l" r="r" t="t"/>
              <a:pathLst>
                <a:path extrusionOk="0" h="3398380" w="11770526">
                  <a:moveTo>
                    <a:pt x="0" y="0"/>
                  </a:moveTo>
                  <a:lnTo>
                    <a:pt x="11770526" y="0"/>
                  </a:lnTo>
                  <a:lnTo>
                    <a:pt x="11770526" y="3398380"/>
                  </a:lnTo>
                  <a:lnTo>
                    <a:pt x="0" y="3398380"/>
                  </a:lnTo>
                  <a:close/>
                </a:path>
              </a:pathLst>
            </a:custGeom>
            <a:solidFill>
              <a:srgbClr val="000000">
                <a:alpha val="0"/>
              </a:srgbClr>
            </a:solidFill>
            <a:ln cap="flat" cmpd="sng" w="12700">
              <a:solidFill>
                <a:schemeClr val="lt1"/>
              </a:solidFill>
              <a:prstDash val="solid"/>
              <a:round/>
              <a:headEnd len="sm" w="sm" type="none"/>
              <a:tailEnd len="sm" w="sm" type="none"/>
            </a:ln>
          </p:spPr>
        </p:sp>
        <p:sp>
          <p:nvSpPr>
            <p:cNvPr id="97" name="Google Shape;97;p2"/>
            <p:cNvSpPr txBox="1"/>
            <p:nvPr/>
          </p:nvSpPr>
          <p:spPr>
            <a:xfrm>
              <a:off x="0" y="-57150"/>
              <a:ext cx="11770525" cy="3455533"/>
            </a:xfrm>
            <a:prstGeom prst="rect">
              <a:avLst/>
            </a:prstGeom>
            <a:noFill/>
            <a:ln cap="flat" cmpd="sng" w="9525">
              <a:solidFill>
                <a:schemeClr val="lt1"/>
              </a:solidFill>
              <a:prstDash val="solid"/>
              <a:round/>
              <a:headEnd len="sm" w="sm" type="none"/>
              <a:tailEnd len="sm" w="sm" type="none"/>
            </a:ln>
          </p:spPr>
          <p:txBody>
            <a:bodyPr anchorCtr="0" anchor="b" bIns="0" lIns="0" spcFirstLastPara="1" rIns="0" wrap="square" tIns="0">
              <a:noAutofit/>
            </a:bodyPr>
            <a:lstStyle/>
            <a:p>
              <a:pPr indent="0" lvl="0" marL="0" marR="0" rtl="0" algn="l">
                <a:lnSpc>
                  <a:spcPct val="108000"/>
                </a:lnSpc>
                <a:spcBef>
                  <a:spcPts val="0"/>
                </a:spcBef>
                <a:spcAft>
                  <a:spcPts val="0"/>
                </a:spcAft>
                <a:buNone/>
              </a:pPr>
              <a:r>
                <a:rPr b="1" i="0" lang="en-US" sz="5400" u="none" cap="none" strike="noStrike">
                  <a:solidFill>
                    <a:srgbClr val="000000"/>
                  </a:solidFill>
                  <a:latin typeface="Calibri"/>
                  <a:ea typeface="Calibri"/>
                  <a:cs typeface="Calibri"/>
                  <a:sym typeface="Calibri"/>
                </a:rPr>
                <a:t>РОЗДІЛ 4: ГОТОВНІСТЬ </a:t>
              </a:r>
              <a:r>
                <a:rPr b="1" lang="en-US" sz="5400">
                  <a:latin typeface="Calibri"/>
                  <a:ea typeface="Calibri"/>
                  <a:cs typeface="Calibri"/>
                  <a:sym typeface="Calibri"/>
                </a:rPr>
                <a:t>ШКОЛИ</a:t>
              </a:r>
              <a:r>
                <a:rPr b="1" i="0" lang="en-US" sz="5400" u="none" cap="none" strike="noStrike">
                  <a:solidFill>
                    <a:srgbClr val="000000"/>
                  </a:solidFill>
                  <a:latin typeface="Calibri"/>
                  <a:ea typeface="Calibri"/>
                  <a:cs typeface="Calibri"/>
                  <a:sym typeface="Calibri"/>
                </a:rPr>
                <a:t> ДО ЛИХ ТА БЕЗПЕЧНЕ НАВЧАЛЬНЕ СЕРЕДОВИЩЕ</a:t>
              </a:r>
              <a:endParaRPr/>
            </a:p>
          </p:txBody>
        </p:sp>
      </p:grpSp>
      <p:sp>
        <p:nvSpPr>
          <p:cNvPr id="98" name="Google Shape;98;p2"/>
          <p:cNvSpPr txBox="1"/>
          <p:nvPr/>
        </p:nvSpPr>
        <p:spPr>
          <a:xfrm>
            <a:off x="672446" y="5923931"/>
            <a:ext cx="8961149" cy="1159032"/>
          </a:xfrm>
          <a:prstGeom prst="rect">
            <a:avLst/>
          </a:prstGeom>
          <a:noFill/>
          <a:ln>
            <a:noFill/>
          </a:ln>
        </p:spPr>
        <p:txBody>
          <a:bodyPr anchorCtr="0" anchor="t" bIns="0" lIns="0" spcFirstLastPara="1" rIns="0" wrap="square" tIns="0">
            <a:spAutoFit/>
          </a:bodyPr>
          <a:lstStyle/>
          <a:p>
            <a:pPr indent="0" lvl="0" marL="0" marR="0" rtl="0" algn="l">
              <a:lnSpc>
                <a:spcPct val="86389"/>
              </a:lnSpc>
              <a:spcBef>
                <a:spcPts val="0"/>
              </a:spcBef>
              <a:spcAft>
                <a:spcPts val="0"/>
              </a:spcAft>
              <a:buNone/>
            </a:pPr>
            <a:r>
              <a:rPr b="1" i="0" lang="en-US" sz="3277" u="none" cap="none" strike="noStrike">
                <a:solidFill>
                  <a:srgbClr val="000000"/>
                </a:solidFill>
                <a:latin typeface="Calibri"/>
                <a:ea typeface="Calibri"/>
                <a:cs typeface="Calibri"/>
                <a:sym typeface="Calibri"/>
              </a:rPr>
              <a:t>Огляд підрозділу</a:t>
            </a:r>
            <a:endParaRPr/>
          </a:p>
          <a:p>
            <a:pPr indent="0" lvl="0" marL="0" marR="0" rtl="0" algn="l">
              <a:lnSpc>
                <a:spcPct val="86389"/>
              </a:lnSpc>
              <a:spcBef>
                <a:spcPts val="0"/>
              </a:spcBef>
              <a:spcAft>
                <a:spcPts val="0"/>
              </a:spcAft>
              <a:buNone/>
            </a:pPr>
            <a:r>
              <a:t/>
            </a:r>
            <a:endParaRPr b="1" i="0" sz="3277" u="none" cap="none" strike="noStrike">
              <a:solidFill>
                <a:srgbClr val="000000"/>
              </a:solidFill>
              <a:latin typeface="Calibri"/>
              <a:ea typeface="Calibri"/>
              <a:cs typeface="Calibri"/>
              <a:sym typeface="Calibri"/>
            </a:endParaRPr>
          </a:p>
          <a:p>
            <a:pPr indent="0" lvl="0" marL="0" marR="0" rtl="0" algn="l">
              <a:lnSpc>
                <a:spcPct val="86389"/>
              </a:lnSpc>
              <a:spcBef>
                <a:spcPts val="0"/>
              </a:spcBef>
              <a:spcAft>
                <a:spcPts val="0"/>
              </a:spcAft>
              <a:buNone/>
            </a:pPr>
            <a:r>
              <a:rPr b="1" i="0" lang="en-US" sz="3277" u="none" cap="none" strike="noStrike">
                <a:solidFill>
                  <a:srgbClr val="000000"/>
                </a:solidFill>
                <a:latin typeface="Calibri"/>
                <a:ea typeface="Calibri"/>
                <a:cs typeface="Calibri"/>
                <a:sym typeface="Calibri"/>
              </a:rPr>
              <a:t>Автор: EVA-93/ Партнерство проекту VETREADY</a:t>
            </a:r>
            <a:endParaRPr/>
          </a:p>
        </p:txBody>
      </p:sp>
      <p:sp>
        <p:nvSpPr>
          <p:cNvPr id="99" name="Google Shape;99;p2"/>
          <p:cNvSpPr txBox="1"/>
          <p:nvPr/>
        </p:nvSpPr>
        <p:spPr>
          <a:xfrm>
            <a:off x="672446" y="8106004"/>
            <a:ext cx="8645042" cy="30480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0" i="0" lang="en-US" sz="1800" u="none" cap="none" strike="noStrike">
                <a:solidFill>
                  <a:srgbClr val="000000"/>
                </a:solidFill>
                <a:latin typeface="Calibri"/>
                <a:ea typeface="Calibri"/>
                <a:cs typeface="Calibri"/>
                <a:sym typeface="Calibri"/>
              </a:rPr>
              <a:t> Номер проекту: 2024-1-ES01-KA220-VET-000257287</a:t>
            </a:r>
            <a:endParaRPr/>
          </a:p>
        </p:txBody>
      </p:sp>
      <p:sp>
        <p:nvSpPr>
          <p:cNvPr id="100" name="Google Shape;100;p2"/>
          <p:cNvSpPr txBox="1"/>
          <p:nvPr/>
        </p:nvSpPr>
        <p:spPr>
          <a:xfrm>
            <a:off x="5549425" y="8748200"/>
            <a:ext cx="6965700" cy="1046700"/>
          </a:xfrm>
          <a:prstGeom prst="rect">
            <a:avLst/>
          </a:prstGeom>
          <a:noFill/>
          <a:ln>
            <a:noFill/>
          </a:ln>
        </p:spPr>
        <p:txBody>
          <a:bodyPr anchorCtr="0" anchor="t" bIns="91425" lIns="91425" spcFirstLastPara="1" rIns="91425" wrap="square" tIns="91425">
            <a:spAutoFit/>
          </a:bodyPr>
          <a:lstStyle/>
          <a:p>
            <a:pPr indent="0" lvl="0" marL="0" rtl="0" algn="just">
              <a:spcBef>
                <a:spcPts val="0"/>
              </a:spcBef>
              <a:spcAft>
                <a:spcPts val="0"/>
              </a:spcAft>
              <a:buNone/>
            </a:pPr>
            <a:r>
              <a:rPr lang="en-US"/>
              <a:t>Фінансується Європейським Союзом. Однак висловлені погляди та думки належать лише автору(ам) і не обов'язково відображають погляди Європейського Союзу або Іспанської служби з питань інтернаціоналізації освіти (SEPIE). Ні Європейський Союз, ні орган, що надає грант, не несуть за них відповідальності.</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5" name="Shape 225"/>
        <p:cNvGrpSpPr/>
        <p:nvPr/>
      </p:nvGrpSpPr>
      <p:grpSpPr>
        <a:xfrm>
          <a:off x="0" y="0"/>
          <a:ext cx="0" cy="0"/>
          <a:chOff x="0" y="0"/>
          <a:chExt cx="0" cy="0"/>
        </a:xfrm>
      </p:grpSpPr>
      <p:sp>
        <p:nvSpPr>
          <p:cNvPr descr="Синій текст на чорному фоні  Опис згенеровано автоматично" id="226" name="Google Shape;226;p20"/>
          <p:cNvSpPr/>
          <p:nvPr/>
        </p:nvSpPr>
        <p:spPr>
          <a:xfrm>
            <a:off x="13646610" y="9149334"/>
            <a:ext cx="3556825"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4" l="0" r="0" t="0"/>
            </a:stretch>
          </a:blipFill>
          <a:ln>
            <a:noFill/>
          </a:ln>
        </p:spPr>
      </p:sp>
      <p:sp>
        <p:nvSpPr>
          <p:cNvPr descr="Крупний план логотипа  Контент, створений штучним інтелектом, може бути неправильним." id="227" name="Google Shape;227;p20"/>
          <p:cNvSpPr/>
          <p:nvPr/>
        </p:nvSpPr>
        <p:spPr>
          <a:xfrm>
            <a:off x="1084564" y="9038006"/>
            <a:ext cx="3741230"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228" name="Google Shape;228;p20"/>
          <p:cNvSpPr/>
          <p:nvPr/>
        </p:nvSpPr>
        <p:spPr>
          <a:xfrm>
            <a:off x="11657028" y="1498473"/>
            <a:ext cx="6631019" cy="7137654"/>
          </a:xfrm>
          <a:custGeom>
            <a:rect b="b" l="l" r="r" t="t"/>
            <a:pathLst>
              <a:path extrusionOk="0" h="9516872" w="8841359">
                <a:moveTo>
                  <a:pt x="0" y="0"/>
                </a:moveTo>
                <a:lnTo>
                  <a:pt x="8841359" y="0"/>
                </a:lnTo>
                <a:lnTo>
                  <a:pt x="8841359" y="9516872"/>
                </a:lnTo>
                <a:lnTo>
                  <a:pt x="0" y="9516872"/>
                </a:lnTo>
                <a:lnTo>
                  <a:pt x="0" y="0"/>
                </a:lnTo>
                <a:close/>
              </a:path>
            </a:pathLst>
          </a:custGeom>
          <a:blipFill rotWithShape="1">
            <a:blip r:embed="rId5">
              <a:alphaModFix/>
            </a:blip>
            <a:stretch>
              <a:fillRect b="0" l="0" r="0" t="0"/>
            </a:stretch>
          </a:blipFill>
          <a:ln>
            <a:noFill/>
          </a:ln>
        </p:spPr>
      </p:sp>
      <p:grpSp>
        <p:nvGrpSpPr>
          <p:cNvPr id="229" name="Google Shape;229;p20"/>
          <p:cNvGrpSpPr/>
          <p:nvPr/>
        </p:nvGrpSpPr>
        <p:grpSpPr>
          <a:xfrm>
            <a:off x="1259681" y="308305"/>
            <a:ext cx="12033304" cy="2450306"/>
            <a:chOff x="0" y="-66675"/>
            <a:chExt cx="16044405" cy="3267075"/>
          </a:xfrm>
        </p:grpSpPr>
        <p:sp>
          <p:nvSpPr>
            <p:cNvPr id="230" name="Google Shape;230;p20"/>
            <p:cNvSpPr/>
            <p:nvPr/>
          </p:nvSpPr>
          <p:spPr>
            <a:xfrm>
              <a:off x="0" y="0"/>
              <a:ext cx="16044402" cy="3200400"/>
            </a:xfrm>
            <a:custGeom>
              <a:rect b="b" l="l" r="r" t="t"/>
              <a:pathLst>
                <a:path extrusionOk="0" h="3200400" w="16044402">
                  <a:moveTo>
                    <a:pt x="0" y="0"/>
                  </a:moveTo>
                  <a:lnTo>
                    <a:pt x="16044402" y="0"/>
                  </a:lnTo>
                  <a:lnTo>
                    <a:pt x="16044402" y="3200400"/>
                  </a:lnTo>
                  <a:lnTo>
                    <a:pt x="0" y="3200400"/>
                  </a:lnTo>
                  <a:close/>
                </a:path>
              </a:pathLst>
            </a:custGeom>
            <a:solidFill>
              <a:srgbClr val="000000">
                <a:alpha val="0"/>
              </a:srgbClr>
            </a:solidFill>
            <a:ln cap="flat" cmpd="sng" w="12700">
              <a:solidFill>
                <a:schemeClr val="lt1"/>
              </a:solidFill>
              <a:prstDash val="solid"/>
              <a:round/>
              <a:headEnd len="sm" w="sm" type="none"/>
              <a:tailEnd len="sm" w="sm" type="none"/>
            </a:ln>
          </p:spPr>
        </p:sp>
        <p:sp>
          <p:nvSpPr>
            <p:cNvPr id="231" name="Google Shape;231;p20"/>
            <p:cNvSpPr txBox="1"/>
            <p:nvPr/>
          </p:nvSpPr>
          <p:spPr>
            <a:xfrm>
              <a:off x="0" y="-66675"/>
              <a:ext cx="16044405" cy="3267075"/>
            </a:xfrm>
            <a:prstGeom prst="rect">
              <a:avLst/>
            </a:prstGeom>
            <a:noFill/>
            <a:ln cap="flat" cmpd="sng" w="9525">
              <a:solidFill>
                <a:schemeClr val="lt1"/>
              </a:solidFill>
              <a:prstDash val="solid"/>
              <a:round/>
              <a:headEnd len="sm" w="sm" type="none"/>
              <a:tailEnd len="sm" w="sm" type="none"/>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ED2527"/>
                  </a:solidFill>
                  <a:latin typeface="Calibri"/>
                  <a:ea typeface="Calibri"/>
                  <a:cs typeface="Calibri"/>
                  <a:sym typeface="Calibri"/>
                </a:rPr>
                <a:t>Підтримка освітян</a:t>
              </a:r>
              <a:endParaRPr/>
            </a:p>
          </p:txBody>
        </p:sp>
      </p:grpSp>
      <p:sp>
        <p:nvSpPr>
          <p:cNvPr id="232" name="Google Shape;232;p20"/>
          <p:cNvSpPr txBox="1"/>
          <p:nvPr/>
        </p:nvSpPr>
        <p:spPr>
          <a:xfrm>
            <a:off x="923630" y="2225964"/>
            <a:ext cx="10743600" cy="6872700"/>
          </a:xfrm>
          <a:prstGeom prst="rect">
            <a:avLst/>
          </a:prstGeom>
          <a:noFill/>
          <a:ln>
            <a:noFill/>
          </a:ln>
        </p:spPr>
        <p:txBody>
          <a:bodyPr anchorCtr="0" anchor="t" bIns="0" lIns="0" spcFirstLastPara="1" rIns="0" wrap="square" tIns="0">
            <a:spAutoFit/>
          </a:bodyPr>
          <a:lstStyle/>
          <a:p>
            <a:pPr indent="0" lvl="0" marL="0" marR="0" rtl="0" algn="l">
              <a:lnSpc>
                <a:spcPct val="86422"/>
              </a:lnSpc>
              <a:spcBef>
                <a:spcPts val="0"/>
              </a:spcBef>
              <a:spcAft>
                <a:spcPts val="0"/>
              </a:spcAft>
              <a:buNone/>
            </a:pPr>
            <a:r>
              <a:rPr i="0" lang="en-US" sz="3229" u="none" cap="none" strike="noStrike">
                <a:solidFill>
                  <a:srgbClr val="4892DC"/>
                </a:solidFill>
                <a:latin typeface="Calibri"/>
                <a:ea typeface="Calibri"/>
                <a:cs typeface="Calibri"/>
                <a:sym typeface="Calibri"/>
              </a:rPr>
              <a:t>Кожен із шести навчальних модулів у цьому розділі супроводжується спеціальним файлом підтримки викладача, який містить:</a:t>
            </a:r>
            <a:endParaRPr sz="1300"/>
          </a:p>
          <a:p>
            <a:pPr indent="0" lvl="0" marL="0" marR="0" rtl="0" algn="l">
              <a:lnSpc>
                <a:spcPct val="86422"/>
              </a:lnSpc>
              <a:spcBef>
                <a:spcPts val="0"/>
              </a:spcBef>
              <a:spcAft>
                <a:spcPts val="0"/>
              </a:spcAft>
              <a:buNone/>
            </a:pPr>
            <a:r>
              <a:t/>
            </a:r>
            <a:endParaRPr i="0" sz="3229" u="none" cap="none" strike="noStrike">
              <a:solidFill>
                <a:srgbClr val="4892DC"/>
              </a:solidFill>
              <a:latin typeface="Calibri"/>
              <a:ea typeface="Calibri"/>
              <a:cs typeface="Calibri"/>
              <a:sym typeface="Calibri"/>
            </a:endParaRPr>
          </a:p>
          <a:p>
            <a:pPr indent="-466422" lvl="1" marL="945545" marR="0" rtl="0" algn="l">
              <a:lnSpc>
                <a:spcPct val="86422"/>
              </a:lnSpc>
              <a:spcBef>
                <a:spcPts val="0"/>
              </a:spcBef>
              <a:spcAft>
                <a:spcPts val="0"/>
              </a:spcAft>
              <a:buClr>
                <a:srgbClr val="000000"/>
              </a:buClr>
              <a:buSzPts val="3229"/>
              <a:buChar char="•"/>
            </a:pPr>
            <a:r>
              <a:rPr i="0" lang="en-US" sz="3229" u="none" cap="none" strike="noStrike">
                <a:solidFill>
                  <a:srgbClr val="000000"/>
                </a:solidFill>
                <a:latin typeface="Calibri"/>
                <a:ea typeface="Calibri"/>
                <a:cs typeface="Calibri"/>
                <a:sym typeface="Calibri"/>
              </a:rPr>
              <a:t>Запропоновані методи та інструменти навчання, адаптовані до змісту модуля</a:t>
            </a:r>
            <a:endParaRPr sz="1300"/>
          </a:p>
          <a:p>
            <a:pPr indent="-466422" lvl="1" marL="945545" marR="0" rtl="0" algn="l">
              <a:lnSpc>
                <a:spcPct val="86422"/>
              </a:lnSpc>
              <a:spcBef>
                <a:spcPts val="0"/>
              </a:spcBef>
              <a:spcAft>
                <a:spcPts val="0"/>
              </a:spcAft>
              <a:buClr>
                <a:srgbClr val="000000"/>
              </a:buClr>
              <a:buSzPts val="3229"/>
              <a:buChar char="•"/>
            </a:pPr>
            <a:r>
              <a:rPr i="0" lang="en-US" sz="3229" u="none" cap="none" strike="noStrike">
                <a:solidFill>
                  <a:srgbClr val="000000"/>
                </a:solidFill>
                <a:latin typeface="Calibri"/>
                <a:ea typeface="Calibri"/>
                <a:cs typeface="Calibri"/>
                <a:sym typeface="Calibri"/>
              </a:rPr>
              <a:t>Поради щодо залучення учнів професійно-технічної освіти, безперервної професійно-технічної освіти та діаспори</a:t>
            </a:r>
            <a:endParaRPr sz="1300"/>
          </a:p>
          <a:p>
            <a:pPr indent="-466422" lvl="1" marL="945545" marR="0" rtl="0" algn="l">
              <a:lnSpc>
                <a:spcPct val="86422"/>
              </a:lnSpc>
              <a:spcBef>
                <a:spcPts val="0"/>
              </a:spcBef>
              <a:spcAft>
                <a:spcPts val="0"/>
              </a:spcAft>
              <a:buClr>
                <a:srgbClr val="000000"/>
              </a:buClr>
              <a:buSzPts val="3229"/>
              <a:buChar char="•"/>
            </a:pPr>
            <a:r>
              <a:rPr i="0" lang="en-US" sz="3229" u="none" cap="none" strike="noStrike">
                <a:solidFill>
                  <a:srgbClr val="000000"/>
                </a:solidFill>
                <a:latin typeface="Calibri"/>
                <a:ea typeface="Calibri"/>
                <a:cs typeface="Calibri"/>
                <a:sym typeface="Calibri"/>
              </a:rPr>
              <a:t>Стратегії адаптації для різних форматів проведення занять (очне, онлайн, змішане)</a:t>
            </a:r>
            <a:endParaRPr sz="1300"/>
          </a:p>
          <a:p>
            <a:pPr indent="-466422" lvl="1" marL="945545" marR="0" rtl="0" algn="l">
              <a:lnSpc>
                <a:spcPct val="86422"/>
              </a:lnSpc>
              <a:spcBef>
                <a:spcPts val="0"/>
              </a:spcBef>
              <a:spcAft>
                <a:spcPts val="0"/>
              </a:spcAft>
              <a:buClr>
                <a:srgbClr val="000000"/>
              </a:buClr>
              <a:buSzPts val="3229"/>
              <a:buChar char="•"/>
            </a:pPr>
            <a:r>
              <a:rPr i="0" lang="en-US" sz="3229" u="none" cap="none" strike="noStrike">
                <a:solidFill>
                  <a:srgbClr val="000000"/>
                </a:solidFill>
                <a:latin typeface="Calibri"/>
                <a:ea typeface="Calibri"/>
                <a:cs typeface="Calibri"/>
                <a:sym typeface="Calibri"/>
              </a:rPr>
              <a:t>Інструкції з проведення занять та нотатки щодо аналізу</a:t>
            </a:r>
            <a:endParaRPr sz="1300"/>
          </a:p>
          <a:p>
            <a:pPr indent="-466422" lvl="1" marL="945545" marR="0" rtl="0" algn="l">
              <a:lnSpc>
                <a:spcPct val="86422"/>
              </a:lnSpc>
              <a:spcBef>
                <a:spcPts val="0"/>
              </a:spcBef>
              <a:spcAft>
                <a:spcPts val="0"/>
              </a:spcAft>
              <a:buClr>
                <a:srgbClr val="000000"/>
              </a:buClr>
              <a:buSzPts val="3229"/>
              <a:buChar char="•"/>
            </a:pPr>
            <a:r>
              <a:rPr i="0" lang="en-US" sz="3229" u="none" cap="none" strike="noStrike">
                <a:solidFill>
                  <a:srgbClr val="000000"/>
                </a:solidFill>
                <a:latin typeface="Calibri"/>
                <a:ea typeface="Calibri"/>
                <a:cs typeface="Calibri"/>
                <a:sym typeface="Calibri"/>
              </a:rPr>
              <a:t>Керівництво з узгодження та оцінювання навичок ESCO</a:t>
            </a:r>
            <a:endParaRPr sz="1300"/>
          </a:p>
          <a:p>
            <a:pPr indent="-466422" lvl="1" marL="945545" marR="0" rtl="0" algn="l">
              <a:lnSpc>
                <a:spcPct val="86422"/>
              </a:lnSpc>
              <a:spcBef>
                <a:spcPts val="0"/>
              </a:spcBef>
              <a:spcAft>
                <a:spcPts val="0"/>
              </a:spcAft>
              <a:buClr>
                <a:srgbClr val="000000"/>
              </a:buClr>
              <a:buSzPts val="3229"/>
              <a:buChar char="•"/>
            </a:pPr>
            <a:r>
              <a:rPr i="0" lang="en-US" sz="3229" u="none" cap="none" strike="noStrike">
                <a:solidFill>
                  <a:srgbClr val="000000"/>
                </a:solidFill>
                <a:latin typeface="Calibri"/>
                <a:ea typeface="Calibri"/>
                <a:cs typeface="Calibri"/>
                <a:sym typeface="Calibri"/>
              </a:rPr>
              <a:t>Додаткові довідкові матеріали, пов’язані з темою, включаючи рекомендовану літературу, пояснювальні відео та наочні посібники</a:t>
            </a:r>
            <a:endParaRPr sz="1300"/>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0" name="Shape 240"/>
        <p:cNvGrpSpPr/>
        <p:nvPr/>
      </p:nvGrpSpPr>
      <p:grpSpPr>
        <a:xfrm>
          <a:off x="0" y="0"/>
          <a:ext cx="0" cy="0"/>
          <a:chOff x="0" y="0"/>
          <a:chExt cx="0" cy="0"/>
        </a:xfrm>
      </p:grpSpPr>
      <p:grpSp>
        <p:nvGrpSpPr>
          <p:cNvPr id="241" name="Google Shape;241;p22"/>
          <p:cNvGrpSpPr/>
          <p:nvPr/>
        </p:nvGrpSpPr>
        <p:grpSpPr>
          <a:xfrm>
            <a:off x="657415" y="635794"/>
            <a:ext cx="14500167" cy="1522125"/>
            <a:chOff x="0" y="-66675"/>
            <a:chExt cx="19333556" cy="2029500"/>
          </a:xfrm>
        </p:grpSpPr>
        <p:sp>
          <p:nvSpPr>
            <p:cNvPr id="242" name="Google Shape;242;p22"/>
            <p:cNvSpPr/>
            <p:nvPr/>
          </p:nvSpPr>
          <p:spPr>
            <a:xfrm>
              <a:off x="0" y="0"/>
              <a:ext cx="19333556" cy="1962825"/>
            </a:xfrm>
            <a:custGeom>
              <a:rect b="b" l="l" r="r" t="t"/>
              <a:pathLst>
                <a:path extrusionOk="0" h="1962825" w="19333556">
                  <a:moveTo>
                    <a:pt x="0" y="0"/>
                  </a:moveTo>
                  <a:lnTo>
                    <a:pt x="19333556" y="0"/>
                  </a:lnTo>
                  <a:lnTo>
                    <a:pt x="19333556" y="1962825"/>
                  </a:lnTo>
                  <a:lnTo>
                    <a:pt x="0" y="1962825"/>
                  </a:lnTo>
                  <a:close/>
                </a:path>
              </a:pathLst>
            </a:custGeom>
            <a:solidFill>
              <a:srgbClr val="000000">
                <a:alpha val="0"/>
              </a:srgbClr>
            </a:solidFill>
            <a:ln cap="flat" cmpd="sng" w="12700">
              <a:solidFill>
                <a:schemeClr val="lt1"/>
              </a:solidFill>
              <a:prstDash val="solid"/>
              <a:round/>
              <a:headEnd len="sm" w="sm" type="none"/>
              <a:tailEnd len="sm" w="sm" type="none"/>
            </a:ln>
          </p:spPr>
        </p:sp>
        <p:sp>
          <p:nvSpPr>
            <p:cNvPr id="243" name="Google Shape;243;p22"/>
            <p:cNvSpPr txBox="1"/>
            <p:nvPr/>
          </p:nvSpPr>
          <p:spPr>
            <a:xfrm>
              <a:off x="0" y="-66675"/>
              <a:ext cx="19333553" cy="2029499"/>
            </a:xfrm>
            <a:prstGeom prst="rect">
              <a:avLst/>
            </a:prstGeom>
            <a:noFill/>
            <a:ln cap="flat" cmpd="sng" w="9525">
              <a:solidFill>
                <a:schemeClr val="lt1"/>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i="0" lang="en-US" sz="6600" u="none" cap="none" strike="noStrike">
                  <a:solidFill>
                    <a:srgbClr val="ED2527"/>
                  </a:solidFill>
                  <a:latin typeface="Calibri"/>
                  <a:ea typeface="Calibri"/>
                  <a:cs typeface="Calibri"/>
                  <a:sym typeface="Calibri"/>
                </a:rPr>
                <a:t>ПАРТНЕРСТВО</a:t>
              </a:r>
              <a:endParaRPr/>
            </a:p>
          </p:txBody>
        </p:sp>
      </p:grpSp>
      <p:sp>
        <p:nvSpPr>
          <p:cNvPr id="244" name="Google Shape;244;p22"/>
          <p:cNvSpPr txBox="1"/>
          <p:nvPr/>
        </p:nvSpPr>
        <p:spPr>
          <a:xfrm>
            <a:off x="748836" y="4816897"/>
            <a:ext cx="4684424"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b="0" i="0" lang="en-US" sz="2700" u="sng" cap="none" strike="noStrike">
                <a:solidFill>
                  <a:srgbClr val="139AD6"/>
                </a:solidFill>
                <a:latin typeface="Calibri"/>
                <a:ea typeface="Calibri"/>
                <a:cs typeface="Calibri"/>
                <a:sym typeface="Calibri"/>
                <a:hlinkClick r:id="rId3">
                  <a:extLst>
                    <a:ext uri="{A12FA001-AC4F-418D-AE19-62706E023703}">
                      <ahyp:hlinkClr val="tx"/>
                    </a:ext>
                  </a:extLst>
                </a:hlinkClick>
              </a:rPr>
              <a:t>https://ied.eu/ </a:t>
            </a:r>
            <a:endParaRPr/>
          </a:p>
        </p:txBody>
      </p:sp>
      <p:sp>
        <p:nvSpPr>
          <p:cNvPr id="245" name="Google Shape;245;p22"/>
          <p:cNvSpPr txBox="1"/>
          <p:nvPr/>
        </p:nvSpPr>
        <p:spPr>
          <a:xfrm>
            <a:off x="6801117" y="4835719"/>
            <a:ext cx="4684424"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b="0" i="0" lang="en-US" sz="2700" u="sng" cap="none" strike="noStrike">
                <a:solidFill>
                  <a:srgbClr val="139AD6"/>
                </a:solidFill>
                <a:latin typeface="Calibri"/>
                <a:ea typeface="Calibri"/>
                <a:cs typeface="Calibri"/>
                <a:sym typeface="Calibri"/>
                <a:hlinkClick r:id="rId4">
                  <a:extLst>
                    <a:ext uri="{A12FA001-AC4F-418D-AE19-62706E023703}">
                      <ahyp:hlinkClr val="tx"/>
                    </a:ext>
                  </a:extLst>
                </a:hlinkClick>
              </a:rPr>
              <a:t>https://denizli.afad.gov.tr/ </a:t>
            </a:r>
            <a:endParaRPr/>
          </a:p>
        </p:txBody>
      </p:sp>
      <p:sp>
        <p:nvSpPr>
          <p:cNvPr id="246" name="Google Shape;246;p22"/>
          <p:cNvSpPr txBox="1"/>
          <p:nvPr/>
        </p:nvSpPr>
        <p:spPr>
          <a:xfrm>
            <a:off x="12854740" y="4816897"/>
            <a:ext cx="4684424"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b="0" i="0" lang="en-US" sz="2700" u="sng" cap="none" strike="noStrike">
                <a:solidFill>
                  <a:srgbClr val="139AD6"/>
                </a:solidFill>
                <a:latin typeface="Calibri"/>
                <a:ea typeface="Calibri"/>
                <a:cs typeface="Calibri"/>
                <a:sym typeface="Calibri"/>
                <a:hlinkClick r:id="rId5">
                  <a:extLst>
                    <a:ext uri="{A12FA001-AC4F-418D-AE19-62706E023703}">
                      <ahyp:hlinkClr val="tx"/>
                    </a:ext>
                  </a:extLst>
                </a:hlinkClick>
              </a:rPr>
              <a:t>https://neotalentway.com/ </a:t>
            </a:r>
            <a:endParaRPr/>
          </a:p>
        </p:txBody>
      </p:sp>
      <p:sp>
        <p:nvSpPr>
          <p:cNvPr id="247" name="Google Shape;247;p22"/>
          <p:cNvSpPr txBox="1"/>
          <p:nvPr/>
        </p:nvSpPr>
        <p:spPr>
          <a:xfrm>
            <a:off x="857336" y="8547954"/>
            <a:ext cx="4684424"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b="0" i="0" lang="en-US" sz="2700" u="sng" cap="none" strike="noStrike">
                <a:solidFill>
                  <a:srgbClr val="139AD6"/>
                </a:solidFill>
                <a:latin typeface="Calibri"/>
                <a:ea typeface="Calibri"/>
                <a:cs typeface="Calibri"/>
                <a:sym typeface="Calibri"/>
                <a:hlinkClick r:id="rId6">
                  <a:extLst>
                    <a:ext uri="{A12FA001-AC4F-418D-AE19-62706E023703}">
                      <ahyp:hlinkClr val="tx"/>
                    </a:ext>
                  </a:extLst>
                </a:hlinkClick>
              </a:rPr>
              <a:t>https://www.eva93.lv/ </a:t>
            </a:r>
            <a:endParaRPr/>
          </a:p>
        </p:txBody>
      </p:sp>
      <p:sp>
        <p:nvSpPr>
          <p:cNvPr id="248" name="Google Shape;248;p22"/>
          <p:cNvSpPr txBox="1"/>
          <p:nvPr/>
        </p:nvSpPr>
        <p:spPr>
          <a:xfrm>
            <a:off x="6801783" y="8547954"/>
            <a:ext cx="4684424"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b="0" i="0" lang="en-US" sz="2700" u="sng" cap="none" strike="noStrike">
                <a:solidFill>
                  <a:srgbClr val="139AD6"/>
                </a:solidFill>
                <a:latin typeface="Calibri"/>
                <a:ea typeface="Calibri"/>
                <a:cs typeface="Calibri"/>
                <a:sym typeface="Calibri"/>
                <a:hlinkClick r:id="rId7">
                  <a:extLst>
                    <a:ext uri="{A12FA001-AC4F-418D-AE19-62706E023703}">
                      <ahyp:hlinkClr val="tx"/>
                    </a:ext>
                  </a:extLst>
                </a:hlinkClick>
              </a:rPr>
              <a:t>https://ngo-nfe4y.com.ua/en </a:t>
            </a:r>
            <a:endParaRPr/>
          </a:p>
        </p:txBody>
      </p:sp>
      <p:sp>
        <p:nvSpPr>
          <p:cNvPr id="249" name="Google Shape;249;p22"/>
          <p:cNvSpPr txBox="1"/>
          <p:nvPr/>
        </p:nvSpPr>
        <p:spPr>
          <a:xfrm>
            <a:off x="12746241" y="8547954"/>
            <a:ext cx="4684424"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b="0" i="0" lang="en-US" sz="2700" u="sng" cap="none" strike="noStrike">
                <a:solidFill>
                  <a:srgbClr val="139AD6"/>
                </a:solidFill>
                <a:latin typeface="Calibri"/>
                <a:ea typeface="Calibri"/>
                <a:cs typeface="Calibri"/>
                <a:sym typeface="Calibri"/>
                <a:hlinkClick r:id="rId8">
                  <a:extLst>
                    <a:ext uri="{A12FA001-AC4F-418D-AE19-62706E023703}">
                      <ahyp:hlinkClr val="tx"/>
                    </a:ext>
                  </a:extLst>
                </a:hlinkClick>
              </a:rPr>
              <a:t>https://vonhope.is/ </a:t>
            </a:r>
            <a:endParaRPr/>
          </a:p>
        </p:txBody>
      </p:sp>
      <p:sp>
        <p:nvSpPr>
          <p:cNvPr descr="Синій та червоний текст на чорному фоні  Контент, створений штучним інтелектом, може бути неправильним." id="250" name="Google Shape;250;p22"/>
          <p:cNvSpPr/>
          <p:nvPr/>
        </p:nvSpPr>
        <p:spPr>
          <a:xfrm>
            <a:off x="7714107" y="2478605"/>
            <a:ext cx="2564415" cy="2197322"/>
          </a:xfrm>
          <a:custGeom>
            <a:rect b="b" l="l" r="r" t="t"/>
            <a:pathLst>
              <a:path extrusionOk="0" h="2929763" w="3419221">
                <a:moveTo>
                  <a:pt x="0" y="0"/>
                </a:moveTo>
                <a:lnTo>
                  <a:pt x="3419221" y="0"/>
                </a:lnTo>
                <a:lnTo>
                  <a:pt x="3419221" y="2929763"/>
                </a:lnTo>
                <a:lnTo>
                  <a:pt x="0" y="2929763"/>
                </a:lnTo>
                <a:lnTo>
                  <a:pt x="0" y="0"/>
                </a:lnTo>
                <a:close/>
              </a:path>
            </a:pathLst>
          </a:custGeom>
          <a:blipFill rotWithShape="1">
            <a:blip r:embed="rId9">
              <a:alphaModFix/>
            </a:blip>
            <a:stretch>
              <a:fillRect b="0" l="0" r="0" t="0"/>
            </a:stretch>
          </a:blipFill>
          <a:ln>
            <a:noFill/>
          </a:ln>
        </p:spPr>
      </p:sp>
      <p:sp>
        <p:nvSpPr>
          <p:cNvPr id="251" name="Google Shape;251;p22"/>
          <p:cNvSpPr/>
          <p:nvPr/>
        </p:nvSpPr>
        <p:spPr>
          <a:xfrm>
            <a:off x="1452782" y="6992169"/>
            <a:ext cx="3017520" cy="861155"/>
          </a:xfrm>
          <a:custGeom>
            <a:rect b="b" l="l" r="r" t="t"/>
            <a:pathLst>
              <a:path extrusionOk="0" h="1148207" w="4023360">
                <a:moveTo>
                  <a:pt x="0" y="0"/>
                </a:moveTo>
                <a:lnTo>
                  <a:pt x="4023360" y="0"/>
                </a:lnTo>
                <a:lnTo>
                  <a:pt x="4023360" y="1148207"/>
                </a:lnTo>
                <a:lnTo>
                  <a:pt x="0" y="1148207"/>
                </a:lnTo>
                <a:lnTo>
                  <a:pt x="0" y="0"/>
                </a:lnTo>
                <a:close/>
              </a:path>
            </a:pathLst>
          </a:custGeom>
          <a:blipFill rotWithShape="1">
            <a:blip r:embed="rId10">
              <a:alphaModFix/>
            </a:blip>
            <a:stretch>
              <a:fillRect b="1" l="0" r="0" t="0"/>
            </a:stretch>
          </a:blipFill>
          <a:ln>
            <a:noFill/>
          </a:ln>
        </p:spPr>
      </p:sp>
      <p:sp>
        <p:nvSpPr>
          <p:cNvPr descr="Червоно-синій логотип  Контент, створений штучним інтелектом, може бути неправильним." id="252" name="Google Shape;252;p22"/>
          <p:cNvSpPr/>
          <p:nvPr/>
        </p:nvSpPr>
        <p:spPr>
          <a:xfrm>
            <a:off x="14153702" y="2938567"/>
            <a:ext cx="1869472" cy="1517523"/>
          </a:xfrm>
          <a:custGeom>
            <a:rect b="b" l="l" r="r" t="t"/>
            <a:pathLst>
              <a:path extrusionOk="0" h="2023364" w="2492629">
                <a:moveTo>
                  <a:pt x="0" y="0"/>
                </a:moveTo>
                <a:lnTo>
                  <a:pt x="2492629" y="0"/>
                </a:lnTo>
                <a:lnTo>
                  <a:pt x="2492629" y="2023364"/>
                </a:lnTo>
                <a:lnTo>
                  <a:pt x="0" y="2023364"/>
                </a:lnTo>
                <a:lnTo>
                  <a:pt x="0" y="0"/>
                </a:lnTo>
                <a:close/>
              </a:path>
            </a:pathLst>
          </a:custGeom>
          <a:blipFill rotWithShape="1">
            <a:blip r:embed="rId11">
              <a:alphaModFix/>
            </a:blip>
            <a:stretch>
              <a:fillRect b="0" l="0" r="0" t="0"/>
            </a:stretch>
          </a:blipFill>
          <a:ln>
            <a:noFill/>
          </a:ln>
        </p:spPr>
      </p:sp>
      <p:sp>
        <p:nvSpPr>
          <p:cNvPr descr="Логотип вітрильника  Контент, створений штучним інтелектом, може бути неправильним." id="253" name="Google Shape;253;p22"/>
          <p:cNvSpPr/>
          <p:nvPr/>
        </p:nvSpPr>
        <p:spPr>
          <a:xfrm>
            <a:off x="2227955" y="2835297"/>
            <a:ext cx="1718119" cy="1639634"/>
          </a:xfrm>
          <a:custGeom>
            <a:rect b="b" l="l" r="r" t="t"/>
            <a:pathLst>
              <a:path extrusionOk="0" h="2186178" w="2290826">
                <a:moveTo>
                  <a:pt x="0" y="0"/>
                </a:moveTo>
                <a:lnTo>
                  <a:pt x="2290826" y="0"/>
                </a:lnTo>
                <a:lnTo>
                  <a:pt x="2290826" y="2186178"/>
                </a:lnTo>
                <a:lnTo>
                  <a:pt x="0" y="2186178"/>
                </a:lnTo>
                <a:lnTo>
                  <a:pt x="0" y="0"/>
                </a:lnTo>
                <a:close/>
              </a:path>
            </a:pathLst>
          </a:custGeom>
          <a:blipFill rotWithShape="1">
            <a:blip r:embed="rId12">
              <a:alphaModFix/>
            </a:blip>
            <a:stretch>
              <a:fillRect b="0" l="0" r="0" t="0"/>
            </a:stretch>
          </a:blipFill>
          <a:ln>
            <a:noFill/>
          </a:ln>
        </p:spPr>
      </p:sp>
      <p:sp>
        <p:nvSpPr>
          <p:cNvPr id="254" name="Google Shape;254;p22"/>
          <p:cNvSpPr/>
          <p:nvPr/>
        </p:nvSpPr>
        <p:spPr>
          <a:xfrm>
            <a:off x="6650669" y="6711601"/>
            <a:ext cx="4194524" cy="1320165"/>
          </a:xfrm>
          <a:custGeom>
            <a:rect b="b" l="l" r="r" t="t"/>
            <a:pathLst>
              <a:path extrusionOk="0" h="1760220" w="5592699">
                <a:moveTo>
                  <a:pt x="0" y="0"/>
                </a:moveTo>
                <a:lnTo>
                  <a:pt x="5592699" y="0"/>
                </a:lnTo>
                <a:lnTo>
                  <a:pt x="5592699" y="1760220"/>
                </a:lnTo>
                <a:lnTo>
                  <a:pt x="0" y="1760220"/>
                </a:lnTo>
                <a:lnTo>
                  <a:pt x="0" y="0"/>
                </a:lnTo>
                <a:close/>
              </a:path>
            </a:pathLst>
          </a:custGeom>
          <a:blipFill rotWithShape="1">
            <a:blip r:embed="rId13">
              <a:alphaModFix/>
            </a:blip>
            <a:stretch>
              <a:fillRect b="-1" l="0" r="0" t="0"/>
            </a:stretch>
          </a:blipFill>
          <a:ln>
            <a:noFill/>
          </a:ln>
        </p:spPr>
      </p:sp>
      <p:sp>
        <p:nvSpPr>
          <p:cNvPr id="255" name="Google Shape;255;p22"/>
          <p:cNvSpPr/>
          <p:nvPr/>
        </p:nvSpPr>
        <p:spPr>
          <a:xfrm>
            <a:off x="12654810" y="6974519"/>
            <a:ext cx="4299584" cy="1320165"/>
          </a:xfrm>
          <a:custGeom>
            <a:rect b="b" l="l" r="r" t="t"/>
            <a:pathLst>
              <a:path extrusionOk="0" h="1760220" w="5732780">
                <a:moveTo>
                  <a:pt x="0" y="0"/>
                </a:moveTo>
                <a:lnTo>
                  <a:pt x="5732780" y="0"/>
                </a:lnTo>
                <a:lnTo>
                  <a:pt x="5732780" y="1760220"/>
                </a:lnTo>
                <a:lnTo>
                  <a:pt x="0" y="1760220"/>
                </a:lnTo>
                <a:lnTo>
                  <a:pt x="0" y="0"/>
                </a:lnTo>
                <a:close/>
              </a:path>
            </a:pathLst>
          </a:custGeom>
          <a:blipFill rotWithShape="1">
            <a:blip r:embed="rId14">
              <a:alphaModFix/>
            </a:blip>
            <a:stretch>
              <a:fillRect b="-1" l="0" r="0" t="0"/>
            </a:stretch>
          </a:blipFill>
          <a:ln>
            <a:noFill/>
          </a:ln>
        </p:spPr>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3" name="Shape 263"/>
        <p:cNvGrpSpPr/>
        <p:nvPr/>
      </p:nvGrpSpPr>
      <p:grpSpPr>
        <a:xfrm>
          <a:off x="0" y="0"/>
          <a:ext cx="0" cy="0"/>
          <a:chOff x="0" y="0"/>
          <a:chExt cx="0" cy="0"/>
        </a:xfrm>
      </p:grpSpPr>
      <p:sp>
        <p:nvSpPr>
          <p:cNvPr id="264" name="Google Shape;264;p24"/>
          <p:cNvSpPr/>
          <p:nvPr/>
        </p:nvSpPr>
        <p:spPr>
          <a:xfrm>
            <a:off x="0" y="0"/>
            <a:ext cx="18288000" cy="10424160"/>
          </a:xfrm>
          <a:custGeom>
            <a:rect b="b" l="l" r="r" t="t"/>
            <a:pathLst>
              <a:path extrusionOk="0" h="13898880" w="24384000">
                <a:moveTo>
                  <a:pt x="0" y="0"/>
                </a:moveTo>
                <a:lnTo>
                  <a:pt x="24384000" y="0"/>
                </a:lnTo>
                <a:lnTo>
                  <a:pt x="24384000" y="13898880"/>
                </a:lnTo>
                <a:lnTo>
                  <a:pt x="0" y="13898880"/>
                </a:lnTo>
                <a:lnTo>
                  <a:pt x="0" y="0"/>
                </a:lnTo>
                <a:close/>
              </a:path>
            </a:pathLst>
          </a:custGeom>
          <a:blipFill rotWithShape="1">
            <a:blip r:embed="rId3">
              <a:alphaModFix/>
            </a:blip>
            <a:stretch>
              <a:fillRect b="0" l="0" r="-46002" t="0"/>
            </a:stretch>
          </a:blipFill>
          <a:ln>
            <a:noFill/>
          </a:ln>
        </p:spPr>
      </p:sp>
      <p:grpSp>
        <p:nvGrpSpPr>
          <p:cNvPr id="265" name="Google Shape;265;p24"/>
          <p:cNvGrpSpPr/>
          <p:nvPr/>
        </p:nvGrpSpPr>
        <p:grpSpPr>
          <a:xfrm>
            <a:off x="1751990" y="887340"/>
            <a:ext cx="14784012" cy="2285715"/>
            <a:chOff x="0" y="-66675"/>
            <a:chExt cx="19712015" cy="3047621"/>
          </a:xfrm>
        </p:grpSpPr>
        <p:sp>
          <p:nvSpPr>
            <p:cNvPr id="266" name="Google Shape;266;p24"/>
            <p:cNvSpPr/>
            <p:nvPr/>
          </p:nvSpPr>
          <p:spPr>
            <a:xfrm>
              <a:off x="0" y="0"/>
              <a:ext cx="19712015" cy="2980946"/>
            </a:xfrm>
            <a:custGeom>
              <a:rect b="b" l="l" r="r" t="t"/>
              <a:pathLst>
                <a:path extrusionOk="0" h="2980946" w="19712015">
                  <a:moveTo>
                    <a:pt x="0" y="0"/>
                  </a:moveTo>
                  <a:lnTo>
                    <a:pt x="19712015" y="0"/>
                  </a:lnTo>
                  <a:lnTo>
                    <a:pt x="19712015" y="2980946"/>
                  </a:lnTo>
                  <a:lnTo>
                    <a:pt x="0" y="2980946"/>
                  </a:lnTo>
                  <a:close/>
                </a:path>
              </a:pathLst>
            </a:custGeom>
            <a:solidFill>
              <a:srgbClr val="000000">
                <a:alpha val="0"/>
              </a:srgbClr>
            </a:solidFill>
            <a:ln cap="flat" cmpd="sng" w="12700">
              <a:solidFill>
                <a:srgbClr val="000000"/>
              </a:solidFill>
              <a:prstDash val="solid"/>
              <a:round/>
              <a:headEnd len="sm" w="sm" type="none"/>
              <a:tailEnd len="sm" w="sm" type="none"/>
            </a:ln>
          </p:spPr>
        </p:sp>
        <p:sp>
          <p:nvSpPr>
            <p:cNvPr id="267" name="Google Shape;267;p24"/>
            <p:cNvSpPr txBox="1"/>
            <p:nvPr/>
          </p:nvSpPr>
          <p:spPr>
            <a:xfrm>
              <a:off x="0" y="-66675"/>
              <a:ext cx="19712013" cy="3047621"/>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i="0" lang="en-US" sz="6600" u="none" cap="none" strike="noStrike">
                  <a:solidFill>
                    <a:srgbClr val="000000"/>
                  </a:solidFill>
                  <a:latin typeface="Calibri"/>
                  <a:ea typeface="Calibri"/>
                  <a:cs typeface="Calibri"/>
                  <a:sym typeface="Calibri"/>
                </a:rPr>
                <a:t>Бажа</a:t>
              </a:r>
              <a:r>
                <a:rPr b="1" lang="en-US" sz="6600">
                  <a:latin typeface="Calibri"/>
                  <a:ea typeface="Calibri"/>
                  <a:cs typeface="Calibri"/>
                  <a:sym typeface="Calibri"/>
                </a:rPr>
                <a:t>ємо</a:t>
              </a:r>
              <a:r>
                <a:rPr b="1" i="0" lang="en-US" sz="6600" u="none" cap="none" strike="noStrike">
                  <a:solidFill>
                    <a:srgbClr val="000000"/>
                  </a:solidFill>
                  <a:latin typeface="Calibri"/>
                  <a:ea typeface="Calibri"/>
                  <a:cs typeface="Calibri"/>
                  <a:sym typeface="Calibri"/>
                </a:rPr>
                <a:t> весело провести час з VET-READY Unit 4!</a:t>
              </a:r>
              <a:endParaRPr/>
            </a:p>
          </p:txBody>
        </p:sp>
      </p:grpSp>
      <p:sp>
        <p:nvSpPr>
          <p:cNvPr id="268" name="Google Shape;268;p24"/>
          <p:cNvSpPr txBox="1"/>
          <p:nvPr/>
        </p:nvSpPr>
        <p:spPr>
          <a:xfrm>
            <a:off x="7733214" y="4365136"/>
            <a:ext cx="2821572" cy="692432"/>
          </a:xfrm>
          <a:prstGeom prst="rect">
            <a:avLst/>
          </a:prstGeom>
          <a:noFill/>
          <a:ln>
            <a:noFill/>
          </a:ln>
        </p:spPr>
        <p:txBody>
          <a:bodyPr anchorCtr="0" anchor="t" bIns="0" lIns="0" spcFirstLastPara="1" rIns="0" wrap="square" tIns="0">
            <a:spAutoFit/>
          </a:bodyPr>
          <a:lstStyle/>
          <a:p>
            <a:pPr indent="0" lvl="0" marL="0" marR="0" rtl="0" algn="ctr">
              <a:lnSpc>
                <a:spcPct val="144032"/>
              </a:lnSpc>
              <a:spcBef>
                <a:spcPts val="0"/>
              </a:spcBef>
              <a:spcAft>
                <a:spcPts val="0"/>
              </a:spcAft>
              <a:buNone/>
            </a:pPr>
            <a:r>
              <a:rPr b="1" i="0" lang="en-US" sz="1969" u="none" cap="none" strike="noStrike">
                <a:solidFill>
                  <a:srgbClr val="F2F2F2"/>
                </a:solidFill>
                <a:latin typeface="Montserrat"/>
                <a:ea typeface="Montserrat"/>
                <a:cs typeface="Montserrat"/>
                <a:sym typeface="Montserrat"/>
              </a:rPr>
              <a:t>СЛІДКУЙТЕ ЗА НАМИ</a:t>
            </a:r>
            <a:endParaRPr/>
          </a:p>
        </p:txBody>
      </p:sp>
      <p:sp>
        <p:nvSpPr>
          <p:cNvPr descr="Чорний фон з білим текстом  Опис згенеровано автоматично" id="269" name="Google Shape;269;p24"/>
          <p:cNvSpPr/>
          <p:nvPr/>
        </p:nvSpPr>
        <p:spPr>
          <a:xfrm>
            <a:off x="12797266" y="8928173"/>
            <a:ext cx="3946493" cy="880491"/>
          </a:xfrm>
          <a:custGeom>
            <a:rect b="b" l="l" r="r" t="t"/>
            <a:pathLst>
              <a:path extrusionOk="0" h="1173988" w="5261991">
                <a:moveTo>
                  <a:pt x="0" y="0"/>
                </a:moveTo>
                <a:lnTo>
                  <a:pt x="5261991" y="0"/>
                </a:lnTo>
                <a:lnTo>
                  <a:pt x="5261991" y="1173988"/>
                </a:lnTo>
                <a:lnTo>
                  <a:pt x="0" y="1173988"/>
                </a:lnTo>
                <a:lnTo>
                  <a:pt x="0" y="0"/>
                </a:lnTo>
                <a:close/>
              </a:path>
            </a:pathLst>
          </a:custGeom>
          <a:blipFill rotWithShape="1">
            <a:blip r:embed="rId4">
              <a:alphaModFix/>
            </a:blip>
            <a:stretch>
              <a:fillRect b="-41" l="0" r="0" t="0"/>
            </a:stretch>
          </a:blipFill>
          <a:ln>
            <a:noFill/>
          </a:ln>
        </p:spPr>
      </p:sp>
      <p:sp>
        <p:nvSpPr>
          <p:cNvPr id="270" name="Google Shape;270;p24"/>
          <p:cNvSpPr/>
          <p:nvPr/>
        </p:nvSpPr>
        <p:spPr>
          <a:xfrm>
            <a:off x="1751990" y="8928173"/>
            <a:ext cx="3700462" cy="842962"/>
          </a:xfrm>
          <a:custGeom>
            <a:rect b="b" l="l" r="r" t="t"/>
            <a:pathLst>
              <a:path extrusionOk="0" h="1123950" w="4933950">
                <a:moveTo>
                  <a:pt x="0" y="0"/>
                </a:moveTo>
                <a:lnTo>
                  <a:pt x="4933950" y="0"/>
                </a:lnTo>
                <a:lnTo>
                  <a:pt x="4933950" y="1123950"/>
                </a:lnTo>
                <a:lnTo>
                  <a:pt x="0" y="1123950"/>
                </a:lnTo>
                <a:lnTo>
                  <a:pt x="0" y="0"/>
                </a:lnTo>
                <a:close/>
              </a:path>
            </a:pathLst>
          </a:custGeom>
          <a:blipFill rotWithShape="1">
            <a:blip r:embed="rId5">
              <a:alphaModFix/>
            </a:blip>
            <a:stretch>
              <a:fillRect b="0" l="0" r="0" t="0"/>
            </a:stretch>
          </a:blipFill>
          <a:ln>
            <a:noFill/>
          </a:ln>
        </p:spPr>
      </p:sp>
      <p:sp>
        <p:nvSpPr>
          <p:cNvPr id="271" name="Google Shape;271;p24"/>
          <p:cNvSpPr txBox="1"/>
          <p:nvPr/>
        </p:nvSpPr>
        <p:spPr>
          <a:xfrm>
            <a:off x="6752920" y="6858486"/>
            <a:ext cx="4782150" cy="518160"/>
          </a:xfrm>
          <a:prstGeom prst="rect">
            <a:avLst/>
          </a:prstGeom>
          <a:noFill/>
          <a:ln>
            <a:noFill/>
          </a:ln>
        </p:spPr>
        <p:txBody>
          <a:bodyPr anchorCtr="0" anchor="t" bIns="0" lIns="0" spcFirstLastPara="1" rIns="0" wrap="square" tIns="0">
            <a:spAutoFit/>
          </a:bodyPr>
          <a:lstStyle/>
          <a:p>
            <a:pPr indent="0" lvl="0" marL="0" marR="0" rtl="0" algn="ctr">
              <a:lnSpc>
                <a:spcPct val="144000"/>
              </a:lnSpc>
              <a:spcBef>
                <a:spcPts val="0"/>
              </a:spcBef>
              <a:spcAft>
                <a:spcPts val="0"/>
              </a:spcAft>
              <a:buNone/>
            </a:pPr>
            <a:r>
              <a:rPr b="1" i="0" lang="en-US" sz="3000" u="sng" cap="none" strike="noStrike">
                <a:solidFill>
                  <a:srgbClr val="F2F2F2"/>
                </a:solidFill>
                <a:latin typeface="Montserrat"/>
                <a:ea typeface="Montserrat"/>
                <a:cs typeface="Montserrat"/>
                <a:sym typeface="Montserrat"/>
                <a:hlinkClick r:id="rId6">
                  <a:extLst>
                    <a:ext uri="{A12FA001-AC4F-418D-AE19-62706E023703}">
                      <ahyp:hlinkClr val="tx"/>
                    </a:ext>
                  </a:extLst>
                </a:hlinkClick>
              </a:rPr>
              <a:t>https://vetready.eu/ </a:t>
            </a:r>
            <a:endParaRPr/>
          </a:p>
        </p:txBody>
      </p:sp>
      <p:sp>
        <p:nvSpPr>
          <p:cNvPr id="272" name="Google Shape;272;p24">
            <a:hlinkClick r:id="rId7"/>
          </p:cNvPr>
          <p:cNvSpPr/>
          <p:nvPr/>
        </p:nvSpPr>
        <p:spPr>
          <a:xfrm>
            <a:off x="9144000" y="5553570"/>
            <a:ext cx="688085" cy="688085"/>
          </a:xfrm>
          <a:custGeom>
            <a:rect b="b" l="l" r="r" t="t"/>
            <a:pathLst>
              <a:path extrusionOk="0" h="917448" w="917448">
                <a:moveTo>
                  <a:pt x="0" y="0"/>
                </a:moveTo>
                <a:lnTo>
                  <a:pt x="917448" y="0"/>
                </a:lnTo>
                <a:lnTo>
                  <a:pt x="917448" y="917448"/>
                </a:lnTo>
                <a:lnTo>
                  <a:pt x="0" y="917448"/>
                </a:lnTo>
                <a:lnTo>
                  <a:pt x="0" y="0"/>
                </a:lnTo>
                <a:close/>
              </a:path>
            </a:pathLst>
          </a:custGeom>
          <a:blipFill rotWithShape="1">
            <a:blip r:embed="rId8">
              <a:alphaModFix/>
            </a:blip>
            <a:stretch>
              <a:fillRect b="3" l="0" r="3" t="0"/>
            </a:stretch>
          </a:blipFill>
          <a:ln>
            <a:noFill/>
          </a:ln>
        </p:spPr>
      </p:sp>
      <p:sp>
        <p:nvSpPr>
          <p:cNvPr id="273" name="Google Shape;273;p24"/>
          <p:cNvSpPr/>
          <p:nvPr/>
        </p:nvSpPr>
        <p:spPr>
          <a:xfrm>
            <a:off x="8276282" y="5542769"/>
            <a:ext cx="707994" cy="707994"/>
          </a:xfrm>
          <a:custGeom>
            <a:rect b="b" l="l" r="r" t="t"/>
            <a:pathLst>
              <a:path extrusionOk="0" h="943991" w="943991">
                <a:moveTo>
                  <a:pt x="0" y="0"/>
                </a:moveTo>
                <a:lnTo>
                  <a:pt x="943991" y="0"/>
                </a:lnTo>
                <a:lnTo>
                  <a:pt x="943991" y="943991"/>
                </a:lnTo>
                <a:lnTo>
                  <a:pt x="0" y="943991"/>
                </a:lnTo>
                <a:lnTo>
                  <a:pt x="0" y="0"/>
                </a:lnTo>
                <a:close/>
              </a:path>
            </a:pathLst>
          </a:custGeom>
          <a:blipFill rotWithShape="1">
            <a:blip r:embed="rId9">
              <a:alphaModFix/>
            </a:blip>
            <a:stretch>
              <a:fillRect b="0" l="0" r="0" t="0"/>
            </a:stretch>
          </a:blipFill>
          <a:ln>
            <a:noFill/>
          </a:ln>
        </p:spPr>
      </p:sp>
      <p:sp>
        <p:nvSpPr>
          <p:cNvPr id="274" name="Google Shape;274;p24">
            <a:hlinkClick r:id="rId10"/>
          </p:cNvPr>
          <p:cNvSpPr/>
          <p:nvPr/>
        </p:nvSpPr>
        <p:spPr>
          <a:xfrm>
            <a:off x="7445759" y="5565810"/>
            <a:ext cx="670751" cy="665512"/>
          </a:xfrm>
          <a:custGeom>
            <a:rect b="b" l="l" r="r" t="t"/>
            <a:pathLst>
              <a:path extrusionOk="0" h="887349" w="894334">
                <a:moveTo>
                  <a:pt x="0" y="0"/>
                </a:moveTo>
                <a:lnTo>
                  <a:pt x="894334" y="0"/>
                </a:lnTo>
                <a:lnTo>
                  <a:pt x="894334" y="887349"/>
                </a:lnTo>
                <a:lnTo>
                  <a:pt x="0" y="887349"/>
                </a:lnTo>
                <a:lnTo>
                  <a:pt x="0" y="0"/>
                </a:lnTo>
                <a:close/>
              </a:path>
            </a:pathLst>
          </a:custGeom>
          <a:blipFill rotWithShape="1">
            <a:blip r:embed="rId11">
              <a:alphaModFix/>
            </a:blip>
            <a:stretch>
              <a:fillRect b="-44" l="0" r="-4" t="0"/>
            </a:stretch>
          </a:blipFill>
          <a:ln>
            <a:noFill/>
          </a:ln>
        </p:spPr>
      </p:sp>
      <p:sp>
        <p:nvSpPr>
          <p:cNvPr id="275" name="Google Shape;275;p24">
            <a:hlinkClick r:id="rId12"/>
          </p:cNvPr>
          <p:cNvSpPr/>
          <p:nvPr/>
        </p:nvSpPr>
        <p:spPr>
          <a:xfrm>
            <a:off x="9991792" y="5557885"/>
            <a:ext cx="680085" cy="680085"/>
          </a:xfrm>
          <a:custGeom>
            <a:rect b="b" l="l" r="r" t="t"/>
            <a:pathLst>
              <a:path extrusionOk="0" h="906780" w="906780">
                <a:moveTo>
                  <a:pt x="0" y="0"/>
                </a:moveTo>
                <a:lnTo>
                  <a:pt x="906780" y="0"/>
                </a:lnTo>
                <a:lnTo>
                  <a:pt x="906780" y="906780"/>
                </a:lnTo>
                <a:lnTo>
                  <a:pt x="0" y="906780"/>
                </a:lnTo>
                <a:lnTo>
                  <a:pt x="0" y="0"/>
                </a:lnTo>
                <a:close/>
              </a:path>
            </a:pathLst>
          </a:custGeom>
          <a:blipFill rotWithShape="1">
            <a:blip r:embed="rId13">
              <a:alphaModFix/>
            </a:blip>
            <a:stretch>
              <a:fillRect b="0" l="0" r="0" t="0"/>
            </a:stretch>
          </a:blipFill>
          <a:ln>
            <a:noFill/>
          </a:ln>
        </p:spPr>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 name="Shape 108"/>
        <p:cNvGrpSpPr/>
        <p:nvPr/>
      </p:nvGrpSpPr>
      <p:grpSpPr>
        <a:xfrm>
          <a:off x="0" y="0"/>
          <a:ext cx="0" cy="0"/>
          <a:chOff x="0" y="0"/>
          <a:chExt cx="0" cy="0"/>
        </a:xfrm>
      </p:grpSpPr>
      <p:sp>
        <p:nvSpPr>
          <p:cNvPr descr="Синій текст на чорному фоні  Опис згенеровано автоматично" id="109" name="Google Shape;109;p4"/>
          <p:cNvSpPr/>
          <p:nvPr/>
        </p:nvSpPr>
        <p:spPr>
          <a:xfrm>
            <a:off x="13646610" y="9149334"/>
            <a:ext cx="3556825"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4" l="0" r="0" t="0"/>
            </a:stretch>
          </a:blipFill>
          <a:ln>
            <a:noFill/>
          </a:ln>
        </p:spPr>
      </p:sp>
      <p:sp>
        <p:nvSpPr>
          <p:cNvPr descr="Крупний план логотипа  Контент, створений штучним інтелектом, може бути неправильним." id="110" name="Google Shape;110;p4"/>
          <p:cNvSpPr/>
          <p:nvPr/>
        </p:nvSpPr>
        <p:spPr>
          <a:xfrm>
            <a:off x="1084564" y="9038006"/>
            <a:ext cx="3741230"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grpSp>
        <p:nvGrpSpPr>
          <p:cNvPr id="111" name="Google Shape;111;p4"/>
          <p:cNvGrpSpPr/>
          <p:nvPr/>
        </p:nvGrpSpPr>
        <p:grpSpPr>
          <a:xfrm>
            <a:off x="1259681" y="709651"/>
            <a:ext cx="15773400" cy="2038351"/>
            <a:chOff x="0" y="-66675"/>
            <a:chExt cx="21031200" cy="2717802"/>
          </a:xfrm>
        </p:grpSpPr>
        <p:sp>
          <p:nvSpPr>
            <p:cNvPr id="112" name="Google Shape;112;p4"/>
            <p:cNvSpPr/>
            <p:nvPr/>
          </p:nvSpPr>
          <p:spPr>
            <a:xfrm>
              <a:off x="0" y="0"/>
              <a:ext cx="21031200" cy="2651127"/>
            </a:xfrm>
            <a:custGeom>
              <a:rect b="b" l="l" r="r" t="t"/>
              <a:pathLst>
                <a:path extrusionOk="0" h="2651127" w="21031200">
                  <a:moveTo>
                    <a:pt x="0" y="0"/>
                  </a:moveTo>
                  <a:lnTo>
                    <a:pt x="21031200" y="0"/>
                  </a:lnTo>
                  <a:lnTo>
                    <a:pt x="21031200" y="2651127"/>
                  </a:lnTo>
                  <a:lnTo>
                    <a:pt x="0" y="2651127"/>
                  </a:lnTo>
                  <a:close/>
                </a:path>
              </a:pathLst>
            </a:custGeom>
            <a:solidFill>
              <a:srgbClr val="000000">
                <a:alpha val="0"/>
              </a:srgbClr>
            </a:solidFill>
            <a:ln cap="flat" cmpd="sng" w="12700">
              <a:solidFill>
                <a:schemeClr val="lt1"/>
              </a:solidFill>
              <a:prstDash val="solid"/>
              <a:round/>
              <a:headEnd len="sm" w="sm" type="none"/>
              <a:tailEnd len="sm" w="sm" type="none"/>
            </a:ln>
          </p:spPr>
        </p:sp>
        <p:sp>
          <p:nvSpPr>
            <p:cNvPr id="113" name="Google Shape;113;p4"/>
            <p:cNvSpPr txBox="1"/>
            <p:nvPr/>
          </p:nvSpPr>
          <p:spPr>
            <a:xfrm>
              <a:off x="0" y="-66675"/>
              <a:ext cx="21031200" cy="2717801"/>
            </a:xfrm>
            <a:prstGeom prst="rect">
              <a:avLst/>
            </a:prstGeom>
            <a:noFill/>
            <a:ln cap="flat" cmpd="sng" w="9525">
              <a:solidFill>
                <a:schemeClr val="lt1"/>
              </a:solidFill>
              <a:prstDash val="solid"/>
              <a:round/>
              <a:headEnd len="sm" w="sm" type="none"/>
              <a:tailEnd len="sm" w="sm" type="none"/>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Мета розділу</a:t>
              </a:r>
              <a:endParaRPr/>
            </a:p>
          </p:txBody>
        </p:sp>
      </p:grpSp>
      <p:sp>
        <p:nvSpPr>
          <p:cNvPr id="114" name="Google Shape;114;p4"/>
          <p:cNvSpPr txBox="1"/>
          <p:nvPr/>
        </p:nvSpPr>
        <p:spPr>
          <a:xfrm>
            <a:off x="1351112" y="3049153"/>
            <a:ext cx="15590400" cy="4835700"/>
          </a:xfrm>
          <a:prstGeom prst="rect">
            <a:avLst/>
          </a:prstGeom>
          <a:noFill/>
          <a:ln>
            <a:noFill/>
          </a:ln>
        </p:spPr>
        <p:txBody>
          <a:bodyPr anchorCtr="0" anchor="t" bIns="0" lIns="0" spcFirstLastPara="1" rIns="0" wrap="square" tIns="0">
            <a:spAutoFit/>
          </a:bodyPr>
          <a:lstStyle/>
          <a:p>
            <a:pPr indent="0" lvl="0" marL="0" marR="0" rtl="0" algn="just">
              <a:lnSpc>
                <a:spcPct val="108000"/>
              </a:lnSpc>
              <a:spcBef>
                <a:spcPts val="0"/>
              </a:spcBef>
              <a:spcAft>
                <a:spcPts val="0"/>
              </a:spcAft>
              <a:buNone/>
            </a:pPr>
            <a:r>
              <a:rPr b="0" i="0" lang="en-US" sz="4200" u="none" cap="none" strike="noStrike">
                <a:solidFill>
                  <a:srgbClr val="000000"/>
                </a:solidFill>
                <a:latin typeface="Calibri"/>
                <a:ea typeface="Calibri"/>
                <a:cs typeface="Calibri"/>
                <a:sym typeface="Calibri"/>
              </a:rPr>
              <a:t>Мета цього модуля — надати учням знання та практичні стратегії, необхідні для створення, підтримки та підтримки безпечного шкільного середовища, готового до широкого спектру стихійних лих. Він спрямований на зміцнення здатності учнів виявляти ризики, характерні для школи, вживати превентивних заходів та ефективно реагувати на надзвичайні ситуації для захисту учнів, персоналу та шкільної спільноти загалом.</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 name="Shape 122"/>
        <p:cNvGrpSpPr/>
        <p:nvPr/>
      </p:nvGrpSpPr>
      <p:grpSpPr>
        <a:xfrm>
          <a:off x="0" y="0"/>
          <a:ext cx="0" cy="0"/>
          <a:chOff x="0" y="0"/>
          <a:chExt cx="0" cy="0"/>
        </a:xfrm>
      </p:grpSpPr>
      <p:sp>
        <p:nvSpPr>
          <p:cNvPr descr="Синій текст на чорному фоні  Опис згенеровано автоматично" id="123" name="Google Shape;123;p6"/>
          <p:cNvSpPr/>
          <p:nvPr/>
        </p:nvSpPr>
        <p:spPr>
          <a:xfrm>
            <a:off x="13646610" y="9149334"/>
            <a:ext cx="3556825"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4" l="0" r="0" t="0"/>
            </a:stretch>
          </a:blipFill>
          <a:ln>
            <a:noFill/>
          </a:ln>
        </p:spPr>
      </p:sp>
      <p:sp>
        <p:nvSpPr>
          <p:cNvPr descr="Крупний план логотипа  Контент, створений штучним інтелектом, може бути неправильним." id="124" name="Google Shape;124;p6"/>
          <p:cNvSpPr/>
          <p:nvPr/>
        </p:nvSpPr>
        <p:spPr>
          <a:xfrm>
            <a:off x="1084564" y="9038006"/>
            <a:ext cx="3741230"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grpSp>
        <p:nvGrpSpPr>
          <p:cNvPr id="125" name="Google Shape;125;p6"/>
          <p:cNvGrpSpPr/>
          <p:nvPr/>
        </p:nvGrpSpPr>
        <p:grpSpPr>
          <a:xfrm>
            <a:off x="1259681" y="709651"/>
            <a:ext cx="15773400" cy="2038351"/>
            <a:chOff x="0" y="-66675"/>
            <a:chExt cx="21031200" cy="2717802"/>
          </a:xfrm>
        </p:grpSpPr>
        <p:sp>
          <p:nvSpPr>
            <p:cNvPr id="126" name="Google Shape;126;p6"/>
            <p:cNvSpPr/>
            <p:nvPr/>
          </p:nvSpPr>
          <p:spPr>
            <a:xfrm>
              <a:off x="0" y="0"/>
              <a:ext cx="21031200" cy="2651127"/>
            </a:xfrm>
            <a:custGeom>
              <a:rect b="b" l="l" r="r" t="t"/>
              <a:pathLst>
                <a:path extrusionOk="0" h="2651127" w="21031200">
                  <a:moveTo>
                    <a:pt x="0" y="0"/>
                  </a:moveTo>
                  <a:lnTo>
                    <a:pt x="21031200" y="0"/>
                  </a:lnTo>
                  <a:lnTo>
                    <a:pt x="21031200" y="2651127"/>
                  </a:lnTo>
                  <a:lnTo>
                    <a:pt x="0" y="2651127"/>
                  </a:lnTo>
                  <a:close/>
                </a:path>
              </a:pathLst>
            </a:custGeom>
            <a:solidFill>
              <a:srgbClr val="000000">
                <a:alpha val="0"/>
              </a:srgbClr>
            </a:solidFill>
            <a:ln cap="flat" cmpd="sng" w="12700">
              <a:solidFill>
                <a:schemeClr val="lt1"/>
              </a:solidFill>
              <a:prstDash val="solid"/>
              <a:round/>
              <a:headEnd len="sm" w="sm" type="none"/>
              <a:tailEnd len="sm" w="sm" type="none"/>
            </a:ln>
          </p:spPr>
        </p:sp>
        <p:sp>
          <p:nvSpPr>
            <p:cNvPr id="127" name="Google Shape;127;p6"/>
            <p:cNvSpPr txBox="1"/>
            <p:nvPr/>
          </p:nvSpPr>
          <p:spPr>
            <a:xfrm>
              <a:off x="0" y="-66675"/>
              <a:ext cx="21031200" cy="2717801"/>
            </a:xfrm>
            <a:prstGeom prst="rect">
              <a:avLst/>
            </a:prstGeom>
            <a:noFill/>
            <a:ln cap="flat" cmpd="sng" w="9525">
              <a:solidFill>
                <a:schemeClr val="lt1"/>
              </a:solidFill>
              <a:prstDash val="solid"/>
              <a:round/>
              <a:headEnd len="sm" w="sm" type="none"/>
              <a:tailEnd len="sm" w="sm" type="none"/>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Чому цей розділ важливий</a:t>
              </a:r>
              <a:endParaRPr/>
            </a:p>
          </p:txBody>
        </p:sp>
      </p:grpSp>
      <p:sp>
        <p:nvSpPr>
          <p:cNvPr id="128" name="Google Shape;128;p6"/>
          <p:cNvSpPr txBox="1"/>
          <p:nvPr/>
        </p:nvSpPr>
        <p:spPr>
          <a:xfrm>
            <a:off x="1351112" y="2521020"/>
            <a:ext cx="15590400" cy="6417900"/>
          </a:xfrm>
          <a:prstGeom prst="rect">
            <a:avLst/>
          </a:prstGeom>
          <a:noFill/>
          <a:ln>
            <a:noFill/>
          </a:ln>
        </p:spPr>
        <p:txBody>
          <a:bodyPr anchorCtr="0" anchor="t" bIns="0" lIns="0" spcFirstLastPara="1" rIns="0" wrap="square" tIns="0">
            <a:spAutoFit/>
          </a:bodyPr>
          <a:lstStyle/>
          <a:p>
            <a:pPr indent="-399098" lvl="1" marL="836297" marR="0" rtl="0" algn="just">
              <a:lnSpc>
                <a:spcPct val="97190"/>
              </a:lnSpc>
              <a:spcBef>
                <a:spcPts val="0"/>
              </a:spcBef>
              <a:spcAft>
                <a:spcPts val="0"/>
              </a:spcAft>
              <a:buClr>
                <a:srgbClr val="000000"/>
              </a:buClr>
              <a:buSzPts val="3900"/>
              <a:buFont typeface="Arial"/>
              <a:buChar char="•"/>
            </a:pPr>
            <a:r>
              <a:rPr b="0" i="0" lang="en-US" sz="3900" u="none" cap="none" strike="noStrike">
                <a:solidFill>
                  <a:srgbClr val="000000"/>
                </a:solidFill>
                <a:latin typeface="Calibri"/>
                <a:ea typeface="Calibri"/>
                <a:cs typeface="Calibri"/>
                <a:sym typeface="Calibri"/>
              </a:rPr>
              <a:t>Школи та навчальні центри щодня відповідають за безпеку сотень учнів, проте стихійні лиха можуть траплятися без попередження, порушуючи освіту та наражаючи на небезпеку цілі громади. Бути готовим означає захищати учнів, викладачів та персонал за допомогою чітких процедур, скоординованої командної роботи та спільної культури відповідальності. </a:t>
            </a:r>
            <a:endParaRPr sz="1100"/>
          </a:p>
          <a:p>
            <a:pPr indent="-399098" lvl="1" marL="836297" marR="0" rtl="0" algn="just">
              <a:lnSpc>
                <a:spcPct val="97190"/>
              </a:lnSpc>
              <a:spcBef>
                <a:spcPts val="0"/>
              </a:spcBef>
              <a:spcAft>
                <a:spcPts val="0"/>
              </a:spcAft>
              <a:buClr>
                <a:srgbClr val="000000"/>
              </a:buClr>
              <a:buSzPts val="3900"/>
              <a:buFont typeface="Arial"/>
              <a:buChar char="•"/>
            </a:pPr>
            <a:r>
              <a:rPr b="0" i="0" lang="en-US" sz="3900" u="none" cap="none" strike="noStrike">
                <a:solidFill>
                  <a:srgbClr val="000000"/>
                </a:solidFill>
                <a:latin typeface="Calibri"/>
                <a:ea typeface="Calibri"/>
                <a:cs typeface="Calibri"/>
                <a:sym typeface="Calibri"/>
              </a:rPr>
              <a:t>Цей модуль надає учасникам практичні знання та впевненість для запобігання ризикам, ефективного реагування на надзвичайні ситуації та підтримки безпечного відновлення в шкільному середовищі. Розуміння того, як забезпечити безпеку навчальних приміщень, є першим кроком до побудови стійких освітніх закладів.</a:t>
            </a:r>
            <a:endParaRPr sz="110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 name="Shape 136"/>
        <p:cNvGrpSpPr/>
        <p:nvPr/>
      </p:nvGrpSpPr>
      <p:grpSpPr>
        <a:xfrm>
          <a:off x="0" y="0"/>
          <a:ext cx="0" cy="0"/>
          <a:chOff x="0" y="0"/>
          <a:chExt cx="0" cy="0"/>
        </a:xfrm>
      </p:grpSpPr>
      <p:sp>
        <p:nvSpPr>
          <p:cNvPr descr="Синій текст на чорному фоні  Опис згенеровано автоматично" id="137" name="Google Shape;137;p8"/>
          <p:cNvSpPr/>
          <p:nvPr/>
        </p:nvSpPr>
        <p:spPr>
          <a:xfrm>
            <a:off x="13646610" y="9149334"/>
            <a:ext cx="3556825"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4" l="0" r="0" t="0"/>
            </a:stretch>
          </a:blipFill>
          <a:ln>
            <a:noFill/>
          </a:ln>
        </p:spPr>
      </p:sp>
      <p:sp>
        <p:nvSpPr>
          <p:cNvPr descr="Крупний план логотипа  Контент, створений штучним інтелектом, може бути неправильним." id="138" name="Google Shape;138;p8"/>
          <p:cNvSpPr/>
          <p:nvPr/>
        </p:nvSpPr>
        <p:spPr>
          <a:xfrm>
            <a:off x="1084564" y="9038006"/>
            <a:ext cx="3741230"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grpSp>
        <p:nvGrpSpPr>
          <p:cNvPr id="139" name="Google Shape;139;p8"/>
          <p:cNvGrpSpPr/>
          <p:nvPr/>
        </p:nvGrpSpPr>
        <p:grpSpPr>
          <a:xfrm>
            <a:off x="1259681" y="493051"/>
            <a:ext cx="15773400" cy="2254951"/>
            <a:chOff x="0" y="-355475"/>
            <a:chExt cx="21031200" cy="3006602"/>
          </a:xfrm>
        </p:grpSpPr>
        <p:sp>
          <p:nvSpPr>
            <p:cNvPr id="140" name="Google Shape;140;p8"/>
            <p:cNvSpPr/>
            <p:nvPr/>
          </p:nvSpPr>
          <p:spPr>
            <a:xfrm>
              <a:off x="0" y="0"/>
              <a:ext cx="21031200" cy="2651127"/>
            </a:xfrm>
            <a:custGeom>
              <a:rect b="b" l="l" r="r" t="t"/>
              <a:pathLst>
                <a:path extrusionOk="0" h="2651127" w="21031200">
                  <a:moveTo>
                    <a:pt x="0" y="0"/>
                  </a:moveTo>
                  <a:lnTo>
                    <a:pt x="21031200" y="0"/>
                  </a:lnTo>
                  <a:lnTo>
                    <a:pt x="21031200" y="2651127"/>
                  </a:lnTo>
                  <a:lnTo>
                    <a:pt x="0" y="2651127"/>
                  </a:lnTo>
                  <a:close/>
                </a:path>
              </a:pathLst>
            </a:custGeom>
            <a:solidFill>
              <a:srgbClr val="000000">
                <a:alpha val="0"/>
              </a:srgbClr>
            </a:solidFill>
            <a:ln cap="flat" cmpd="sng" w="12700">
              <a:solidFill>
                <a:schemeClr val="lt1"/>
              </a:solidFill>
              <a:prstDash val="solid"/>
              <a:round/>
              <a:headEnd len="sm" w="sm" type="none"/>
              <a:tailEnd len="sm" w="sm" type="none"/>
            </a:ln>
          </p:spPr>
        </p:sp>
        <p:sp>
          <p:nvSpPr>
            <p:cNvPr id="141" name="Google Shape;141;p8"/>
            <p:cNvSpPr txBox="1"/>
            <p:nvPr/>
          </p:nvSpPr>
          <p:spPr>
            <a:xfrm>
              <a:off x="0" y="-355475"/>
              <a:ext cx="21031200" cy="2717700"/>
            </a:xfrm>
            <a:prstGeom prst="rect">
              <a:avLst/>
            </a:prstGeom>
            <a:noFill/>
            <a:ln cap="flat" cmpd="sng" w="9525">
              <a:solidFill>
                <a:schemeClr val="lt1"/>
              </a:solidFill>
              <a:prstDash val="solid"/>
              <a:round/>
              <a:headEnd len="sm" w="sm" type="none"/>
              <a:tailEnd len="sm" w="sm" type="none"/>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Структура розділу</a:t>
              </a:r>
              <a:endParaRPr/>
            </a:p>
          </p:txBody>
        </p:sp>
      </p:grpSp>
      <p:sp>
        <p:nvSpPr>
          <p:cNvPr id="142" name="Google Shape;142;p8"/>
          <p:cNvSpPr txBox="1"/>
          <p:nvPr/>
        </p:nvSpPr>
        <p:spPr>
          <a:xfrm>
            <a:off x="1351112" y="2531402"/>
            <a:ext cx="15590400" cy="5726100"/>
          </a:xfrm>
          <a:prstGeom prst="rect">
            <a:avLst/>
          </a:prstGeom>
          <a:noFill/>
          <a:ln>
            <a:noFill/>
          </a:ln>
        </p:spPr>
        <p:txBody>
          <a:bodyPr anchorCtr="0" anchor="t" bIns="0" lIns="0" spcFirstLastPara="1" rIns="0" wrap="square" tIns="0">
            <a:spAutoFit/>
          </a:bodyPr>
          <a:lstStyle/>
          <a:p>
            <a:pPr indent="0" lvl="0" marL="0" marR="0" rtl="0" algn="just">
              <a:lnSpc>
                <a:spcPct val="100000"/>
              </a:lnSpc>
              <a:spcBef>
                <a:spcPts val="0"/>
              </a:spcBef>
              <a:spcAft>
                <a:spcPts val="0"/>
              </a:spcAft>
              <a:buNone/>
            </a:pPr>
            <a:r>
              <a:rPr b="1" i="0" lang="en-US" sz="3100" u="none" cap="none" strike="noStrike">
                <a:solidFill>
                  <a:srgbClr val="000000"/>
                </a:solidFill>
                <a:latin typeface="Calibri"/>
                <a:ea typeface="Calibri"/>
                <a:cs typeface="Calibri"/>
                <a:sym typeface="Calibri"/>
              </a:rPr>
              <a:t>Навчальний модуль 19</a:t>
            </a:r>
            <a:r>
              <a:rPr i="0" lang="en-US" sz="3100" u="none" cap="none" strike="noStrike">
                <a:solidFill>
                  <a:srgbClr val="000000"/>
                </a:solidFill>
                <a:latin typeface="Calibri"/>
                <a:ea typeface="Calibri"/>
                <a:cs typeface="Calibri"/>
                <a:sym typeface="Calibri"/>
              </a:rPr>
              <a:t> – Забезпечення безпеки в навчальних закладах </a:t>
            </a:r>
            <a:endParaRPr i="0" sz="3100" u="none" cap="none" strike="noStrike">
              <a:solidFill>
                <a:srgbClr val="000000"/>
              </a:solidFill>
              <a:latin typeface="Calibri"/>
              <a:ea typeface="Calibri"/>
              <a:cs typeface="Calibri"/>
              <a:sym typeface="Calibri"/>
            </a:endParaRPr>
          </a:p>
          <a:p>
            <a:pPr indent="0" lvl="0" marL="0" marR="0" rtl="0" algn="just">
              <a:lnSpc>
                <a:spcPct val="100000"/>
              </a:lnSpc>
              <a:spcBef>
                <a:spcPts val="0"/>
              </a:spcBef>
              <a:spcAft>
                <a:spcPts val="0"/>
              </a:spcAft>
              <a:buNone/>
            </a:pPr>
            <a:r>
              <a:rPr b="1" i="0" lang="en-US" sz="3100" u="none" cap="none" strike="noStrike">
                <a:solidFill>
                  <a:srgbClr val="000000"/>
                </a:solidFill>
                <a:latin typeface="Calibri"/>
                <a:ea typeface="Calibri"/>
                <a:cs typeface="Calibri"/>
                <a:sym typeface="Calibri"/>
              </a:rPr>
              <a:t>Навчальний</a:t>
            </a:r>
            <a:r>
              <a:rPr b="1" lang="en-US" sz="3100">
                <a:latin typeface="Calibri"/>
                <a:ea typeface="Calibri"/>
                <a:cs typeface="Calibri"/>
                <a:sym typeface="Calibri"/>
              </a:rPr>
              <a:t> </a:t>
            </a:r>
            <a:r>
              <a:rPr b="1" i="0" lang="en-US" sz="3100" u="none" cap="none" strike="noStrike">
                <a:solidFill>
                  <a:srgbClr val="000000"/>
                </a:solidFill>
                <a:latin typeface="Calibri"/>
                <a:ea typeface="Calibri"/>
                <a:cs typeface="Calibri"/>
                <a:sym typeface="Calibri"/>
              </a:rPr>
              <a:t>модуль 20</a:t>
            </a:r>
            <a:r>
              <a:rPr i="0" lang="en-US" sz="3100" u="none" cap="none" strike="noStrike">
                <a:solidFill>
                  <a:srgbClr val="000000"/>
                </a:solidFill>
                <a:latin typeface="Calibri"/>
                <a:ea typeface="Calibri"/>
                <a:cs typeface="Calibri"/>
                <a:sym typeface="Calibri"/>
              </a:rPr>
              <a:t> – Розвінчання міфів та дезінформації про шкільні катастрофи </a:t>
            </a:r>
            <a:r>
              <a:rPr b="1" i="0" lang="en-US" sz="3100" u="none" cap="none" strike="noStrike">
                <a:solidFill>
                  <a:srgbClr val="000000"/>
                </a:solidFill>
                <a:latin typeface="Calibri"/>
                <a:ea typeface="Calibri"/>
                <a:cs typeface="Calibri"/>
                <a:sym typeface="Calibri"/>
              </a:rPr>
              <a:t>Навчальний модуль 21 </a:t>
            </a:r>
            <a:r>
              <a:rPr i="0" lang="en-US" sz="3100" u="none" cap="none" strike="noStrike">
                <a:solidFill>
                  <a:srgbClr val="000000"/>
                </a:solidFill>
                <a:latin typeface="Calibri"/>
                <a:ea typeface="Calibri"/>
                <a:cs typeface="Calibri"/>
                <a:sym typeface="Calibri"/>
              </a:rPr>
              <a:t>– Системи раннього попередження для безпеки в школі </a:t>
            </a:r>
            <a:endParaRPr i="0" sz="3100" u="none" cap="none" strike="noStrike">
              <a:solidFill>
                <a:srgbClr val="000000"/>
              </a:solidFill>
              <a:latin typeface="Calibri"/>
              <a:ea typeface="Calibri"/>
              <a:cs typeface="Calibri"/>
              <a:sym typeface="Calibri"/>
            </a:endParaRPr>
          </a:p>
          <a:p>
            <a:pPr indent="0" lvl="0" marL="0" marR="0" rtl="0" algn="just">
              <a:lnSpc>
                <a:spcPct val="100000"/>
              </a:lnSpc>
              <a:spcBef>
                <a:spcPts val="0"/>
              </a:spcBef>
              <a:spcAft>
                <a:spcPts val="0"/>
              </a:spcAft>
              <a:buNone/>
            </a:pPr>
            <a:r>
              <a:rPr b="1" i="0" lang="en-US" sz="3100" u="none" cap="none" strike="noStrike">
                <a:solidFill>
                  <a:srgbClr val="000000"/>
                </a:solidFill>
                <a:latin typeface="Calibri"/>
                <a:ea typeface="Calibri"/>
                <a:cs typeface="Calibri"/>
                <a:sym typeface="Calibri"/>
              </a:rPr>
              <a:t>Навчальний модуль 22 </a:t>
            </a:r>
            <a:r>
              <a:rPr i="0" lang="en-US" sz="3100" u="none" cap="none" strike="noStrike">
                <a:solidFill>
                  <a:srgbClr val="000000"/>
                </a:solidFill>
                <a:latin typeface="Calibri"/>
                <a:ea typeface="Calibri"/>
                <a:cs typeface="Calibri"/>
                <a:sym typeface="Calibri"/>
              </a:rPr>
              <a:t>– Основні навички порятунку життя під час шкільних катастроф </a:t>
            </a:r>
            <a:endParaRPr i="0" sz="3100" u="none" cap="none" strike="noStrike">
              <a:solidFill>
                <a:srgbClr val="000000"/>
              </a:solidFill>
              <a:latin typeface="Calibri"/>
              <a:ea typeface="Calibri"/>
              <a:cs typeface="Calibri"/>
              <a:sym typeface="Calibri"/>
            </a:endParaRPr>
          </a:p>
          <a:p>
            <a:pPr indent="0" lvl="0" marL="0" marR="0" rtl="0" algn="just">
              <a:lnSpc>
                <a:spcPct val="100000"/>
              </a:lnSpc>
              <a:spcBef>
                <a:spcPts val="0"/>
              </a:spcBef>
              <a:spcAft>
                <a:spcPts val="0"/>
              </a:spcAft>
              <a:buNone/>
            </a:pPr>
            <a:r>
              <a:rPr b="1" i="0" lang="en-US" sz="3100" u="none" cap="none" strike="noStrike">
                <a:solidFill>
                  <a:srgbClr val="000000"/>
                </a:solidFill>
                <a:latin typeface="Calibri"/>
                <a:ea typeface="Calibri"/>
                <a:cs typeface="Calibri"/>
                <a:sym typeface="Calibri"/>
              </a:rPr>
              <a:t>Навчальний модуль 23 </a:t>
            </a:r>
            <a:r>
              <a:rPr i="0" lang="en-US" sz="3100" u="none" cap="none" strike="noStrike">
                <a:solidFill>
                  <a:srgbClr val="000000"/>
                </a:solidFill>
                <a:latin typeface="Calibri"/>
                <a:ea typeface="Calibri"/>
                <a:cs typeface="Calibri"/>
                <a:sym typeface="Calibri"/>
              </a:rPr>
              <a:t>– Розуміння психології жертв катастроф у шкільному середовищі </a:t>
            </a:r>
            <a:endParaRPr i="0" sz="3100" u="none" cap="none" strike="noStrike">
              <a:solidFill>
                <a:srgbClr val="000000"/>
              </a:solidFill>
              <a:latin typeface="Calibri"/>
              <a:ea typeface="Calibri"/>
              <a:cs typeface="Calibri"/>
              <a:sym typeface="Calibri"/>
            </a:endParaRPr>
          </a:p>
          <a:p>
            <a:pPr indent="0" lvl="0" marL="0" marR="0" rtl="0" algn="just">
              <a:lnSpc>
                <a:spcPct val="100000"/>
              </a:lnSpc>
              <a:spcBef>
                <a:spcPts val="0"/>
              </a:spcBef>
              <a:spcAft>
                <a:spcPts val="0"/>
              </a:spcAft>
              <a:buNone/>
            </a:pPr>
            <a:r>
              <a:rPr b="1" i="0" lang="en-US" sz="3100" u="none" cap="none" strike="noStrike">
                <a:solidFill>
                  <a:srgbClr val="000000"/>
                </a:solidFill>
                <a:latin typeface="Calibri"/>
                <a:ea typeface="Calibri"/>
                <a:cs typeface="Calibri"/>
                <a:sym typeface="Calibri"/>
              </a:rPr>
              <a:t>Навчальний модуль 24 </a:t>
            </a:r>
            <a:r>
              <a:rPr i="0" lang="en-US" sz="3100" u="none" cap="none" strike="noStrike">
                <a:solidFill>
                  <a:srgbClr val="000000"/>
                </a:solidFill>
                <a:latin typeface="Calibri"/>
                <a:ea typeface="Calibri"/>
                <a:cs typeface="Calibri"/>
                <a:sym typeface="Calibri"/>
              </a:rPr>
              <a:t>– Навички виживання на самоті в умовах шкільної катастрофи </a:t>
            </a:r>
            <a:endParaRPr sz="1200"/>
          </a:p>
          <a:p>
            <a:pPr indent="0" lvl="0" marL="0" marR="0" rtl="0" algn="just">
              <a:lnSpc>
                <a:spcPct val="100000"/>
              </a:lnSpc>
              <a:spcBef>
                <a:spcPts val="0"/>
              </a:spcBef>
              <a:spcAft>
                <a:spcPts val="0"/>
              </a:spcAft>
              <a:buNone/>
            </a:pPr>
            <a:r>
              <a:t/>
            </a:r>
            <a:endParaRPr i="0" sz="3100" u="none" cap="none" strike="noStrike">
              <a:solidFill>
                <a:srgbClr val="000000"/>
              </a:solidFill>
              <a:latin typeface="Calibri"/>
              <a:ea typeface="Calibri"/>
              <a:cs typeface="Calibri"/>
              <a:sym typeface="Calibri"/>
            </a:endParaRPr>
          </a:p>
          <a:p>
            <a:pPr indent="0" lvl="0" marL="0" marR="0" rtl="0" algn="just">
              <a:lnSpc>
                <a:spcPct val="100000"/>
              </a:lnSpc>
              <a:spcBef>
                <a:spcPts val="0"/>
              </a:spcBef>
              <a:spcAft>
                <a:spcPts val="0"/>
              </a:spcAft>
              <a:buNone/>
            </a:pPr>
            <a:r>
              <a:rPr i="0" lang="en-US" sz="3100" u="none" cap="none" strike="noStrike">
                <a:solidFill>
                  <a:srgbClr val="000000"/>
                </a:solidFill>
                <a:latin typeface="Calibri"/>
                <a:ea typeface="Calibri"/>
                <a:cs typeface="Calibri"/>
                <a:sym typeface="Calibri"/>
              </a:rPr>
              <a:t>Навчальні модулі призначені для виконання в зазначеному порядку.</a:t>
            </a:r>
            <a:endParaRPr sz="1200"/>
          </a:p>
          <a:p>
            <a:pPr indent="0" lvl="0" marL="0" marR="0" rtl="0" algn="just">
              <a:lnSpc>
                <a:spcPct val="100000"/>
              </a:lnSpc>
              <a:spcBef>
                <a:spcPts val="0"/>
              </a:spcBef>
              <a:spcAft>
                <a:spcPts val="0"/>
              </a:spcAft>
              <a:buNone/>
            </a:pPr>
            <a:r>
              <a:rPr i="0" lang="en-US" sz="3100" u="none" cap="none" strike="noStrike">
                <a:solidFill>
                  <a:srgbClr val="000000"/>
                </a:solidFill>
                <a:latin typeface="Calibri"/>
                <a:ea typeface="Calibri"/>
                <a:cs typeface="Calibri"/>
                <a:sym typeface="Calibri"/>
              </a:rPr>
              <a:t>Кожен модуль поєднує основний теоретичний матеріал з практичними навчальними заняттями.</a:t>
            </a:r>
            <a:endParaRPr sz="1200"/>
          </a:p>
          <a:p>
            <a:pPr indent="0" lvl="0" marL="0" marR="0" rtl="0" algn="just">
              <a:lnSpc>
                <a:spcPct val="100000"/>
              </a:lnSpc>
              <a:spcBef>
                <a:spcPts val="0"/>
              </a:spcBef>
              <a:spcAft>
                <a:spcPts val="0"/>
              </a:spcAft>
              <a:buNone/>
            </a:pPr>
            <a:r>
              <a:rPr i="0" lang="en-US" sz="3100" u="none" cap="none" strike="noStrike">
                <a:solidFill>
                  <a:srgbClr val="000000"/>
                </a:solidFill>
                <a:latin typeface="Calibri"/>
                <a:ea typeface="Calibri"/>
                <a:cs typeface="Calibri"/>
                <a:sym typeface="Calibri"/>
              </a:rPr>
              <a:t>Теоретичний матеріал подається у вигляді поєднання тексту, візуальних елементів та відеоресурсів для підтримки різних стилів навчання.</a:t>
            </a:r>
            <a:endParaRPr sz="12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0" name="Shape 150"/>
        <p:cNvGrpSpPr/>
        <p:nvPr/>
      </p:nvGrpSpPr>
      <p:grpSpPr>
        <a:xfrm>
          <a:off x="0" y="0"/>
          <a:ext cx="0" cy="0"/>
          <a:chOff x="0" y="0"/>
          <a:chExt cx="0" cy="0"/>
        </a:xfrm>
      </p:grpSpPr>
      <p:sp>
        <p:nvSpPr>
          <p:cNvPr descr="Синій текст на чорному фоні  Опис згенеровано автоматично" id="151" name="Google Shape;151;p10"/>
          <p:cNvSpPr/>
          <p:nvPr/>
        </p:nvSpPr>
        <p:spPr>
          <a:xfrm>
            <a:off x="13646610" y="9149334"/>
            <a:ext cx="3556825"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4" l="0" r="0" t="0"/>
            </a:stretch>
          </a:blipFill>
          <a:ln>
            <a:noFill/>
          </a:ln>
        </p:spPr>
      </p:sp>
      <p:sp>
        <p:nvSpPr>
          <p:cNvPr descr="Крупний план логотипа  Контент, створений штучним інтелектом, може бути неправильним." id="152" name="Google Shape;152;p10"/>
          <p:cNvSpPr/>
          <p:nvPr/>
        </p:nvSpPr>
        <p:spPr>
          <a:xfrm>
            <a:off x="1084564" y="9038006"/>
            <a:ext cx="3741230"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grpSp>
        <p:nvGrpSpPr>
          <p:cNvPr id="153" name="Google Shape;153;p10"/>
          <p:cNvGrpSpPr/>
          <p:nvPr/>
        </p:nvGrpSpPr>
        <p:grpSpPr>
          <a:xfrm>
            <a:off x="1259681" y="709651"/>
            <a:ext cx="15773400" cy="2038351"/>
            <a:chOff x="0" y="-66675"/>
            <a:chExt cx="21031200" cy="2717802"/>
          </a:xfrm>
        </p:grpSpPr>
        <p:sp>
          <p:nvSpPr>
            <p:cNvPr id="154" name="Google Shape;154;p10"/>
            <p:cNvSpPr/>
            <p:nvPr/>
          </p:nvSpPr>
          <p:spPr>
            <a:xfrm>
              <a:off x="0" y="0"/>
              <a:ext cx="21031200" cy="2651127"/>
            </a:xfrm>
            <a:custGeom>
              <a:rect b="b" l="l" r="r" t="t"/>
              <a:pathLst>
                <a:path extrusionOk="0" h="2651127" w="21031200">
                  <a:moveTo>
                    <a:pt x="0" y="0"/>
                  </a:moveTo>
                  <a:lnTo>
                    <a:pt x="21031200" y="0"/>
                  </a:lnTo>
                  <a:lnTo>
                    <a:pt x="21031200" y="2651127"/>
                  </a:lnTo>
                  <a:lnTo>
                    <a:pt x="0" y="2651127"/>
                  </a:lnTo>
                  <a:close/>
                </a:path>
              </a:pathLst>
            </a:custGeom>
            <a:solidFill>
              <a:srgbClr val="000000">
                <a:alpha val="0"/>
              </a:srgbClr>
            </a:solidFill>
            <a:ln cap="flat" cmpd="sng" w="12700">
              <a:solidFill>
                <a:schemeClr val="lt1"/>
              </a:solidFill>
              <a:prstDash val="solid"/>
              <a:round/>
              <a:headEnd len="sm" w="sm" type="none"/>
              <a:tailEnd len="sm" w="sm" type="none"/>
            </a:ln>
          </p:spPr>
        </p:sp>
        <p:sp>
          <p:nvSpPr>
            <p:cNvPr id="155" name="Google Shape;155;p10"/>
            <p:cNvSpPr txBox="1"/>
            <p:nvPr/>
          </p:nvSpPr>
          <p:spPr>
            <a:xfrm>
              <a:off x="0" y="-66675"/>
              <a:ext cx="21031200" cy="2717801"/>
            </a:xfrm>
            <a:prstGeom prst="rect">
              <a:avLst/>
            </a:prstGeom>
            <a:noFill/>
            <a:ln cap="flat" cmpd="sng" w="9525">
              <a:solidFill>
                <a:schemeClr val="lt1"/>
              </a:solidFill>
              <a:prstDash val="solid"/>
              <a:round/>
              <a:headEnd len="sm" w="sm" type="none"/>
              <a:tailEnd len="sm" w="sm" type="none"/>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Загальна інформація про розділ</a:t>
              </a:r>
              <a:endParaRPr/>
            </a:p>
          </p:txBody>
        </p:sp>
      </p:grpSp>
      <p:sp>
        <p:nvSpPr>
          <p:cNvPr id="156" name="Google Shape;156;p10"/>
          <p:cNvSpPr txBox="1"/>
          <p:nvPr/>
        </p:nvSpPr>
        <p:spPr>
          <a:xfrm>
            <a:off x="1351112" y="2603964"/>
            <a:ext cx="15590400" cy="6489300"/>
          </a:xfrm>
          <a:prstGeom prst="rect">
            <a:avLst/>
          </a:prstGeom>
          <a:noFill/>
          <a:ln>
            <a:noFill/>
          </a:ln>
        </p:spPr>
        <p:txBody>
          <a:bodyPr anchorCtr="0" anchor="t" bIns="0" lIns="0" spcFirstLastPara="1" rIns="0" wrap="square" tIns="0">
            <a:spAutoFit/>
          </a:bodyPr>
          <a:lstStyle/>
          <a:p>
            <a:pPr indent="-353023" lvl="1" marL="769547" marR="0" rtl="0" algn="l">
              <a:lnSpc>
                <a:spcPct val="97210"/>
              </a:lnSpc>
              <a:spcBef>
                <a:spcPts val="0"/>
              </a:spcBef>
              <a:spcAft>
                <a:spcPts val="0"/>
              </a:spcAft>
              <a:buClr>
                <a:srgbClr val="000000"/>
              </a:buClr>
              <a:buSzPts val="3336"/>
              <a:buChar char="•"/>
            </a:pPr>
            <a:r>
              <a:rPr b="1" i="0" lang="en-US" sz="3336" u="none" cap="none" strike="noStrike">
                <a:solidFill>
                  <a:srgbClr val="000000"/>
                </a:solidFill>
                <a:latin typeface="Calibri"/>
                <a:ea typeface="Calibri"/>
                <a:cs typeface="Calibri"/>
                <a:sym typeface="Calibri"/>
              </a:rPr>
              <a:t>Орієнтовна тривалість: </a:t>
            </a:r>
            <a:r>
              <a:rPr i="0" lang="en-US" sz="3336" u="none" cap="none" strike="noStrike">
                <a:solidFill>
                  <a:srgbClr val="000000"/>
                </a:solidFill>
                <a:latin typeface="Calibri"/>
                <a:ea typeface="Calibri"/>
                <a:cs typeface="Calibri"/>
                <a:sym typeface="Calibri"/>
              </a:rPr>
              <a:t>16 академічних годин</a:t>
            </a:r>
            <a:endParaRPr sz="900"/>
          </a:p>
          <a:p>
            <a:pPr indent="-384773" lvl="1" marL="769547" marR="0" rtl="0" algn="l">
              <a:lnSpc>
                <a:spcPct val="97210"/>
              </a:lnSpc>
              <a:spcBef>
                <a:spcPts val="0"/>
              </a:spcBef>
              <a:spcAft>
                <a:spcPts val="0"/>
              </a:spcAft>
              <a:buNone/>
            </a:pPr>
            <a:r>
              <a:rPr i="1" lang="en-US" sz="3336" u="none" cap="none" strike="noStrike">
                <a:solidFill>
                  <a:srgbClr val="000000"/>
                </a:solidFill>
                <a:latin typeface="Calibri"/>
                <a:ea typeface="Calibri"/>
                <a:cs typeface="Calibri"/>
                <a:sym typeface="Calibri"/>
              </a:rPr>
              <a:t>(приблизно 2,6 години на навчальний модуль)</a:t>
            </a:r>
            <a:endParaRPr sz="900"/>
          </a:p>
          <a:p>
            <a:pPr indent="-353023" lvl="1" marL="769547" marR="0" rtl="0" algn="l">
              <a:lnSpc>
                <a:spcPct val="97210"/>
              </a:lnSpc>
              <a:spcBef>
                <a:spcPts val="0"/>
              </a:spcBef>
              <a:spcAft>
                <a:spcPts val="0"/>
              </a:spcAft>
              <a:buClr>
                <a:srgbClr val="000000"/>
              </a:buClr>
              <a:buSzPts val="3336"/>
              <a:buChar char="•"/>
            </a:pPr>
            <a:r>
              <a:rPr b="1" i="1" lang="en-US" sz="3336" u="none" cap="none" strike="noStrike">
                <a:solidFill>
                  <a:srgbClr val="000000"/>
                </a:solidFill>
                <a:latin typeface="Calibri"/>
                <a:ea typeface="Calibri"/>
                <a:cs typeface="Calibri"/>
                <a:sym typeface="Calibri"/>
              </a:rPr>
              <a:t>Кількість заходів: </a:t>
            </a:r>
            <a:r>
              <a:rPr i="1" lang="en-US" sz="3336" u="none" cap="none" strike="noStrike">
                <a:solidFill>
                  <a:srgbClr val="000000"/>
                </a:solidFill>
                <a:latin typeface="Calibri"/>
                <a:ea typeface="Calibri"/>
                <a:cs typeface="Calibri"/>
                <a:sym typeface="Calibri"/>
              </a:rPr>
              <a:t>12 запланованих навчальних заходів</a:t>
            </a:r>
            <a:endParaRPr sz="900"/>
          </a:p>
          <a:p>
            <a:pPr indent="-384773" lvl="1" marL="769547" marR="0" rtl="0" algn="l">
              <a:lnSpc>
                <a:spcPct val="97210"/>
              </a:lnSpc>
              <a:spcBef>
                <a:spcPts val="0"/>
              </a:spcBef>
              <a:spcAft>
                <a:spcPts val="0"/>
              </a:spcAft>
              <a:buNone/>
            </a:pPr>
            <a:r>
              <a:rPr i="1" lang="en-US" sz="3336" u="none" cap="none" strike="noStrike">
                <a:solidFill>
                  <a:srgbClr val="000000"/>
                </a:solidFill>
                <a:latin typeface="Calibri"/>
                <a:ea typeface="Calibri"/>
                <a:cs typeface="Calibri"/>
                <a:sym typeface="Calibri"/>
              </a:rPr>
              <a:t>(включаючи дискусії з розвінчування міфів, групові рефлексії та інші заходи, що відповідають змісту кожного модуля)</a:t>
            </a:r>
            <a:endParaRPr sz="900"/>
          </a:p>
          <a:p>
            <a:pPr indent="-353023" lvl="1" marL="769547" marR="0" rtl="0" algn="l">
              <a:lnSpc>
                <a:spcPct val="97210"/>
              </a:lnSpc>
              <a:spcBef>
                <a:spcPts val="0"/>
              </a:spcBef>
              <a:spcAft>
                <a:spcPts val="0"/>
              </a:spcAft>
              <a:buClr>
                <a:srgbClr val="000000"/>
              </a:buClr>
              <a:buSzPts val="3336"/>
              <a:buChar char="•"/>
            </a:pPr>
            <a:r>
              <a:rPr b="1" i="1" lang="en-US" sz="3336" u="none" cap="none" strike="noStrike">
                <a:solidFill>
                  <a:srgbClr val="000000"/>
                </a:solidFill>
                <a:latin typeface="Calibri"/>
                <a:ea typeface="Calibri"/>
                <a:cs typeface="Calibri"/>
                <a:sym typeface="Calibri"/>
              </a:rPr>
              <a:t>Метод оцінювання:</a:t>
            </a:r>
            <a:endParaRPr b="1" sz="900"/>
          </a:p>
          <a:p>
            <a:pPr indent="-384773" lvl="1" marL="769547" marR="0" rtl="0" algn="l">
              <a:lnSpc>
                <a:spcPct val="97210"/>
              </a:lnSpc>
              <a:spcBef>
                <a:spcPts val="0"/>
              </a:spcBef>
              <a:spcAft>
                <a:spcPts val="0"/>
              </a:spcAft>
              <a:buNone/>
            </a:pPr>
            <a:r>
              <a:rPr i="1" lang="en-US" sz="3336" u="none" cap="none" strike="noStrike">
                <a:solidFill>
                  <a:srgbClr val="000000"/>
                </a:solidFill>
                <a:latin typeface="Calibri"/>
                <a:ea typeface="Calibri"/>
                <a:cs typeface="Calibri"/>
                <a:sym typeface="Calibri"/>
              </a:rPr>
              <a:t>Кожен навчальний модуль включає два окремі оцінювання:</a:t>
            </a:r>
            <a:endParaRPr sz="900"/>
          </a:p>
          <a:p>
            <a:pPr indent="-353023" lvl="1" marL="769547" marR="0" rtl="0" algn="l">
              <a:lnSpc>
                <a:spcPct val="97210"/>
              </a:lnSpc>
              <a:spcBef>
                <a:spcPts val="0"/>
              </a:spcBef>
              <a:spcAft>
                <a:spcPts val="0"/>
              </a:spcAft>
              <a:buClr>
                <a:srgbClr val="000000"/>
              </a:buClr>
              <a:buSzPts val="3336"/>
              <a:buChar char="•"/>
            </a:pPr>
            <a:r>
              <a:rPr i="1" lang="en-US" sz="3336" u="none" cap="none" strike="noStrike">
                <a:solidFill>
                  <a:srgbClr val="000000"/>
                </a:solidFill>
                <a:latin typeface="Calibri"/>
                <a:ea typeface="Calibri"/>
                <a:cs typeface="Calibri"/>
                <a:sym typeface="Calibri"/>
              </a:rPr>
              <a:t>Вікторина з 10 запитань з кількома варіантами відповідей для учнів, розроблена для оцінки їхнього розуміння ключових концепцій обізнаності про стихійні лиха</a:t>
            </a:r>
            <a:endParaRPr sz="900"/>
          </a:p>
          <a:p>
            <a:pPr indent="-353023" lvl="1" marL="769547" marR="0" rtl="0" algn="l">
              <a:lnSpc>
                <a:spcPct val="97210"/>
              </a:lnSpc>
              <a:spcBef>
                <a:spcPts val="0"/>
              </a:spcBef>
              <a:spcAft>
                <a:spcPts val="0"/>
              </a:spcAft>
              <a:buClr>
                <a:srgbClr val="000000"/>
              </a:buClr>
              <a:buSzPts val="3336"/>
              <a:buChar char="•"/>
            </a:pPr>
            <a:r>
              <a:rPr i="1" lang="en-US" sz="3336" u="none" cap="none" strike="noStrike">
                <a:solidFill>
                  <a:srgbClr val="000000"/>
                </a:solidFill>
                <a:latin typeface="Calibri"/>
                <a:ea typeface="Calibri"/>
                <a:cs typeface="Calibri"/>
                <a:sym typeface="Calibri"/>
              </a:rPr>
              <a:t>Тест із 10 запитань з вибором однієї правильної відповіді для викладачів, спрямований на оцінку їхньої педагогічної компетентності та здатності ефективно викладати модуль</a:t>
            </a:r>
            <a:endParaRPr sz="90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4" name="Shape 164"/>
        <p:cNvGrpSpPr/>
        <p:nvPr/>
      </p:nvGrpSpPr>
      <p:grpSpPr>
        <a:xfrm>
          <a:off x="0" y="0"/>
          <a:ext cx="0" cy="0"/>
          <a:chOff x="0" y="0"/>
          <a:chExt cx="0" cy="0"/>
        </a:xfrm>
      </p:grpSpPr>
      <p:sp>
        <p:nvSpPr>
          <p:cNvPr descr="Синій текст на чорному фоні  Опис згенеровано автоматично" id="165" name="Google Shape;165;p12"/>
          <p:cNvSpPr/>
          <p:nvPr/>
        </p:nvSpPr>
        <p:spPr>
          <a:xfrm>
            <a:off x="13646610" y="9149334"/>
            <a:ext cx="3556825"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4" l="0" r="0" t="0"/>
            </a:stretch>
          </a:blipFill>
          <a:ln>
            <a:noFill/>
          </a:ln>
        </p:spPr>
      </p:sp>
      <p:sp>
        <p:nvSpPr>
          <p:cNvPr descr="Крупний план логотипа  Контент, створений штучним інтелектом, може бути неправильним." id="166" name="Google Shape;166;p12"/>
          <p:cNvSpPr/>
          <p:nvPr/>
        </p:nvSpPr>
        <p:spPr>
          <a:xfrm>
            <a:off x="1084564" y="9038006"/>
            <a:ext cx="3741230"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grpSp>
        <p:nvGrpSpPr>
          <p:cNvPr id="167" name="Google Shape;167;p12"/>
          <p:cNvGrpSpPr/>
          <p:nvPr/>
        </p:nvGrpSpPr>
        <p:grpSpPr>
          <a:xfrm>
            <a:off x="1259675" y="709650"/>
            <a:ext cx="15773406" cy="2285716"/>
            <a:chOff x="-8" y="-66675"/>
            <a:chExt cx="21031208" cy="3047622"/>
          </a:xfrm>
        </p:grpSpPr>
        <p:sp>
          <p:nvSpPr>
            <p:cNvPr id="168" name="Google Shape;168;p12"/>
            <p:cNvSpPr/>
            <p:nvPr/>
          </p:nvSpPr>
          <p:spPr>
            <a:xfrm>
              <a:off x="0" y="0"/>
              <a:ext cx="21031200" cy="2980947"/>
            </a:xfrm>
            <a:custGeom>
              <a:rect b="b" l="l" r="r" t="t"/>
              <a:pathLst>
                <a:path extrusionOk="0" h="2980947" w="21031200">
                  <a:moveTo>
                    <a:pt x="0" y="0"/>
                  </a:moveTo>
                  <a:lnTo>
                    <a:pt x="21031200" y="0"/>
                  </a:lnTo>
                  <a:lnTo>
                    <a:pt x="21031200" y="2980947"/>
                  </a:lnTo>
                  <a:lnTo>
                    <a:pt x="0" y="2980947"/>
                  </a:lnTo>
                  <a:close/>
                </a:path>
              </a:pathLst>
            </a:custGeom>
            <a:solidFill>
              <a:srgbClr val="000000">
                <a:alpha val="0"/>
              </a:srgbClr>
            </a:solidFill>
            <a:ln cap="flat" cmpd="sng" w="12700">
              <a:solidFill>
                <a:schemeClr val="lt1"/>
              </a:solidFill>
              <a:prstDash val="solid"/>
              <a:round/>
              <a:headEnd len="sm" w="sm" type="none"/>
              <a:tailEnd len="sm" w="sm" type="none"/>
            </a:ln>
          </p:spPr>
        </p:sp>
        <p:sp>
          <p:nvSpPr>
            <p:cNvPr id="169" name="Google Shape;169;p12"/>
            <p:cNvSpPr txBox="1"/>
            <p:nvPr/>
          </p:nvSpPr>
          <p:spPr>
            <a:xfrm>
              <a:off x="-8" y="-66675"/>
              <a:ext cx="21031200" cy="1206600"/>
            </a:xfrm>
            <a:prstGeom prst="rect">
              <a:avLst/>
            </a:prstGeom>
            <a:noFill/>
            <a:ln cap="flat" cmpd="sng" w="9525">
              <a:solidFill>
                <a:schemeClr val="lt1"/>
              </a:solidFill>
              <a:prstDash val="solid"/>
              <a:round/>
              <a:headEnd len="sm" w="sm" type="none"/>
              <a:tailEnd len="sm" w="sm" type="none"/>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Результати цього модуля – знання</a:t>
              </a:r>
              <a:endParaRPr/>
            </a:p>
          </p:txBody>
        </p:sp>
      </p:grpSp>
      <p:sp>
        <p:nvSpPr>
          <p:cNvPr id="170" name="Google Shape;170;p12"/>
          <p:cNvSpPr txBox="1"/>
          <p:nvPr/>
        </p:nvSpPr>
        <p:spPr>
          <a:xfrm>
            <a:off x="1351112" y="4042134"/>
            <a:ext cx="15590549" cy="3719307"/>
          </a:xfrm>
          <a:prstGeom prst="rect">
            <a:avLst/>
          </a:prstGeom>
          <a:noFill/>
          <a:ln>
            <a:noFill/>
          </a:ln>
        </p:spPr>
        <p:txBody>
          <a:bodyPr anchorCtr="0" anchor="t" bIns="0" lIns="0" spcFirstLastPara="1" rIns="0" wrap="square" tIns="0">
            <a:spAutoFit/>
          </a:bodyPr>
          <a:lstStyle/>
          <a:p>
            <a:pPr indent="-247126" lvl="1" marL="494252" marR="0" rtl="0" algn="l">
              <a:lnSpc>
                <a:spcPct val="115194"/>
              </a:lnSpc>
              <a:spcBef>
                <a:spcPts val="0"/>
              </a:spcBef>
              <a:spcAft>
                <a:spcPts val="0"/>
              </a:spcAft>
              <a:buClr>
                <a:srgbClr val="000000"/>
              </a:buClr>
              <a:buSzPts val="2310"/>
              <a:buFont typeface="Calibri"/>
              <a:buAutoNum type="arabicPeriod"/>
            </a:pPr>
            <a:r>
              <a:rPr b="0" i="0" lang="en-US" sz="2310" u="none" cap="none" strike="noStrike">
                <a:solidFill>
                  <a:srgbClr val="000000"/>
                </a:solidFill>
                <a:latin typeface="Calibri"/>
                <a:ea typeface="Calibri"/>
                <a:cs typeface="Calibri"/>
                <a:sym typeface="Calibri"/>
              </a:rPr>
              <a:t>Розпізнавати поширені ризики та небезпеки в шкільному середовищі під час стихійних лих.</a:t>
            </a:r>
            <a:endParaRPr/>
          </a:p>
          <a:p>
            <a:pPr indent="-247126" lvl="1" marL="494252" marR="0" rtl="0" algn="l">
              <a:lnSpc>
                <a:spcPct val="115194"/>
              </a:lnSpc>
              <a:spcBef>
                <a:spcPts val="0"/>
              </a:spcBef>
              <a:spcAft>
                <a:spcPts val="0"/>
              </a:spcAft>
              <a:buClr>
                <a:srgbClr val="000000"/>
              </a:buClr>
              <a:buSzPts val="2310"/>
              <a:buFont typeface="Calibri"/>
              <a:buAutoNum type="arabicPeriod"/>
            </a:pPr>
            <a:r>
              <a:rPr b="0" i="0" lang="en-US" sz="2310" u="none" cap="none" strike="noStrike">
                <a:solidFill>
                  <a:srgbClr val="000000"/>
                </a:solidFill>
                <a:latin typeface="Calibri"/>
                <a:ea typeface="Calibri"/>
                <a:cs typeface="Calibri"/>
                <a:sym typeface="Calibri"/>
              </a:rPr>
              <a:t>Зрозумійте різницю між дезінформацією та неправдивою інформацією в контексті шкільної кризи та як вони впливають на поведінку та комунікацію.</a:t>
            </a:r>
            <a:endParaRPr/>
          </a:p>
          <a:p>
            <a:pPr indent="-247126" lvl="1" marL="494252" marR="0" rtl="0" algn="l">
              <a:lnSpc>
                <a:spcPct val="115194"/>
              </a:lnSpc>
              <a:spcBef>
                <a:spcPts val="0"/>
              </a:spcBef>
              <a:spcAft>
                <a:spcPts val="0"/>
              </a:spcAft>
              <a:buClr>
                <a:srgbClr val="000000"/>
              </a:buClr>
              <a:buSzPts val="2310"/>
              <a:buFont typeface="Calibri"/>
              <a:buAutoNum type="arabicPeriod"/>
            </a:pPr>
            <a:r>
              <a:rPr b="0" i="0" lang="en-US" sz="2310" u="none" cap="none" strike="noStrike">
                <a:solidFill>
                  <a:srgbClr val="000000"/>
                </a:solidFill>
                <a:latin typeface="Calibri"/>
                <a:ea typeface="Calibri"/>
                <a:cs typeface="Calibri"/>
                <a:sym typeface="Calibri"/>
              </a:rPr>
              <a:t>Опишіть ключові функції систем раннього попередження, що використовуються в школах, та поясніть, як вони підтримують своєчасне та скоординоване реагування на надзвичайні ситуації.</a:t>
            </a:r>
            <a:endParaRPr/>
          </a:p>
          <a:p>
            <a:pPr indent="-247126" lvl="1" marL="494252" marR="0" rtl="0" algn="l">
              <a:lnSpc>
                <a:spcPct val="115194"/>
              </a:lnSpc>
              <a:spcBef>
                <a:spcPts val="0"/>
              </a:spcBef>
              <a:spcAft>
                <a:spcPts val="0"/>
              </a:spcAft>
              <a:buClr>
                <a:srgbClr val="000000"/>
              </a:buClr>
              <a:buSzPts val="2310"/>
              <a:buFont typeface="Calibri"/>
              <a:buAutoNum type="arabicPeriod"/>
            </a:pPr>
            <a:r>
              <a:rPr b="0" i="0" lang="en-US" sz="2310" u="none" cap="none" strike="noStrike">
                <a:solidFill>
                  <a:srgbClr val="000000"/>
                </a:solidFill>
                <a:latin typeface="Calibri"/>
                <a:ea typeface="Calibri"/>
                <a:cs typeface="Calibri"/>
                <a:sym typeface="Calibri"/>
              </a:rPr>
              <a:t>Розуміти основні принципи порятунку життя у шкільних катастрофах, включаючи ситуаційну обізнаність, безпечну евакуацію та відповідні дії реагування.</a:t>
            </a:r>
            <a:endParaRPr/>
          </a:p>
          <a:p>
            <a:pPr indent="-247126" lvl="1" marL="494252" marR="0" rtl="0" algn="l">
              <a:lnSpc>
                <a:spcPct val="115194"/>
              </a:lnSpc>
              <a:spcBef>
                <a:spcPts val="0"/>
              </a:spcBef>
              <a:spcAft>
                <a:spcPts val="0"/>
              </a:spcAft>
              <a:buClr>
                <a:srgbClr val="000000"/>
              </a:buClr>
              <a:buSzPts val="2310"/>
              <a:buFont typeface="Calibri"/>
              <a:buAutoNum type="arabicPeriod"/>
            </a:pPr>
            <a:r>
              <a:rPr b="0" i="0" lang="en-US" sz="2310" u="none" cap="none" strike="noStrike">
                <a:solidFill>
                  <a:srgbClr val="000000"/>
                </a:solidFill>
                <a:latin typeface="Calibri"/>
                <a:ea typeface="Calibri"/>
                <a:cs typeface="Calibri"/>
                <a:sym typeface="Calibri"/>
              </a:rPr>
              <a:t>Розпізнавати основні психологічні та емоційні потреби учнів під час шкільних катастроф та інтерпретувати відповідні методи надання підтримки.</a:t>
            </a:r>
            <a:endParaRPr/>
          </a:p>
          <a:p>
            <a:pPr indent="-247126" lvl="1" marL="494252" marR="0" rtl="0" algn="l">
              <a:lnSpc>
                <a:spcPct val="115194"/>
              </a:lnSpc>
              <a:spcBef>
                <a:spcPts val="0"/>
              </a:spcBef>
              <a:spcAft>
                <a:spcPts val="0"/>
              </a:spcAft>
              <a:buClr>
                <a:srgbClr val="000000"/>
              </a:buClr>
              <a:buSzPts val="2310"/>
              <a:buFont typeface="Calibri"/>
              <a:buAutoNum type="arabicPeriod"/>
            </a:pPr>
            <a:r>
              <a:rPr b="0" i="0" lang="en-US" sz="2310" u="none" cap="none" strike="noStrike">
                <a:solidFill>
                  <a:srgbClr val="000000"/>
                </a:solidFill>
                <a:latin typeface="Calibri"/>
                <a:ea typeface="Calibri"/>
                <a:cs typeface="Calibri"/>
                <a:sym typeface="Calibri"/>
              </a:rPr>
              <a:t>Демонструвати усвідомлення важливості самозахисту, відповідальності та самостійного прийняття рішень, коли ви перебуваєте окремо від однолітків та вихователів.</a:t>
            </a:r>
            <a:endParaRPr/>
          </a:p>
        </p:txBody>
      </p:sp>
      <p:grpSp>
        <p:nvGrpSpPr>
          <p:cNvPr id="171" name="Google Shape;171;p12"/>
          <p:cNvGrpSpPr/>
          <p:nvPr/>
        </p:nvGrpSpPr>
        <p:grpSpPr>
          <a:xfrm>
            <a:off x="1259669" y="1935295"/>
            <a:ext cx="15773400" cy="1250156"/>
            <a:chOff x="0" y="-19050"/>
            <a:chExt cx="21031200" cy="1666874"/>
          </a:xfrm>
        </p:grpSpPr>
        <p:sp>
          <p:nvSpPr>
            <p:cNvPr id="172" name="Google Shape;172;p12"/>
            <p:cNvSpPr/>
            <p:nvPr/>
          </p:nvSpPr>
          <p:spPr>
            <a:xfrm>
              <a:off x="0" y="0"/>
              <a:ext cx="21031200" cy="1647823"/>
            </a:xfrm>
            <a:custGeom>
              <a:rect b="b" l="l" r="r" t="t"/>
              <a:pathLst>
                <a:path extrusionOk="0" h="1647823" w="21031200">
                  <a:moveTo>
                    <a:pt x="0" y="0"/>
                  </a:moveTo>
                  <a:lnTo>
                    <a:pt x="21031200" y="0"/>
                  </a:lnTo>
                  <a:lnTo>
                    <a:pt x="21031200" y="1647823"/>
                  </a:lnTo>
                  <a:lnTo>
                    <a:pt x="0" y="1647823"/>
                  </a:lnTo>
                  <a:close/>
                </a:path>
              </a:pathLst>
            </a:custGeom>
            <a:solidFill>
              <a:srgbClr val="000000">
                <a:alpha val="0"/>
              </a:srgbClr>
            </a:solidFill>
            <a:ln cap="flat" cmpd="sng" w="12700">
              <a:solidFill>
                <a:schemeClr val="lt1"/>
              </a:solidFill>
              <a:prstDash val="solid"/>
              <a:round/>
              <a:headEnd len="sm" w="sm" type="none"/>
              <a:tailEnd len="sm" w="sm" type="none"/>
            </a:ln>
          </p:spPr>
        </p:sp>
        <p:sp>
          <p:nvSpPr>
            <p:cNvPr id="173" name="Google Shape;173;p12"/>
            <p:cNvSpPr txBox="1"/>
            <p:nvPr/>
          </p:nvSpPr>
          <p:spPr>
            <a:xfrm>
              <a:off x="0" y="-19050"/>
              <a:ext cx="21031200" cy="1666874"/>
            </a:xfrm>
            <a:prstGeom prst="rect">
              <a:avLst/>
            </a:prstGeom>
            <a:noFill/>
            <a:ln cap="flat" cmpd="sng" w="9525">
              <a:solidFill>
                <a:schemeClr val="lt1"/>
              </a:solidFill>
              <a:prstDash val="solid"/>
              <a:round/>
              <a:headEnd len="sm" w="sm" type="none"/>
              <a:tailEnd len="sm" w="sm" type="none"/>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3600" u="none" cap="none" strike="noStrike">
                  <a:solidFill>
                    <a:srgbClr val="139AD6"/>
                  </a:solidFill>
                  <a:latin typeface="Calibri"/>
                  <a:ea typeface="Calibri"/>
                  <a:cs typeface="Calibri"/>
                  <a:sym typeface="Calibri"/>
                </a:rPr>
                <a:t>Після завершення шести навчальних модулів цього розділу слухачі отримають знання для:</a:t>
              </a:r>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1" name="Shape 181"/>
        <p:cNvGrpSpPr/>
        <p:nvPr/>
      </p:nvGrpSpPr>
      <p:grpSpPr>
        <a:xfrm>
          <a:off x="0" y="0"/>
          <a:ext cx="0" cy="0"/>
          <a:chOff x="0" y="0"/>
          <a:chExt cx="0" cy="0"/>
        </a:xfrm>
      </p:grpSpPr>
      <p:sp>
        <p:nvSpPr>
          <p:cNvPr descr="Синій текст на чорному фоні  Опис згенеровано автоматично" id="182" name="Google Shape;182;p14"/>
          <p:cNvSpPr/>
          <p:nvPr/>
        </p:nvSpPr>
        <p:spPr>
          <a:xfrm>
            <a:off x="13646610" y="9149334"/>
            <a:ext cx="3556825"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4" l="0" r="0" t="0"/>
            </a:stretch>
          </a:blipFill>
          <a:ln>
            <a:noFill/>
          </a:ln>
        </p:spPr>
      </p:sp>
      <p:sp>
        <p:nvSpPr>
          <p:cNvPr descr="Крупний план логотипа  Контент, створений штучним інтелектом, може бути неправильним." id="183" name="Google Shape;183;p14"/>
          <p:cNvSpPr/>
          <p:nvPr/>
        </p:nvSpPr>
        <p:spPr>
          <a:xfrm>
            <a:off x="1084564" y="9038006"/>
            <a:ext cx="3741230"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grpSp>
        <p:nvGrpSpPr>
          <p:cNvPr id="184" name="Google Shape;184;p14"/>
          <p:cNvGrpSpPr/>
          <p:nvPr/>
        </p:nvGrpSpPr>
        <p:grpSpPr>
          <a:xfrm>
            <a:off x="1259675" y="709650"/>
            <a:ext cx="15773406" cy="2285716"/>
            <a:chOff x="-8" y="-66676"/>
            <a:chExt cx="21031208" cy="3047623"/>
          </a:xfrm>
        </p:grpSpPr>
        <p:sp>
          <p:nvSpPr>
            <p:cNvPr id="185" name="Google Shape;185;p14"/>
            <p:cNvSpPr/>
            <p:nvPr/>
          </p:nvSpPr>
          <p:spPr>
            <a:xfrm>
              <a:off x="0" y="0"/>
              <a:ext cx="21031200" cy="2980947"/>
            </a:xfrm>
            <a:custGeom>
              <a:rect b="b" l="l" r="r" t="t"/>
              <a:pathLst>
                <a:path extrusionOk="0" h="2980947" w="21031200">
                  <a:moveTo>
                    <a:pt x="0" y="0"/>
                  </a:moveTo>
                  <a:lnTo>
                    <a:pt x="21031200" y="0"/>
                  </a:lnTo>
                  <a:lnTo>
                    <a:pt x="21031200" y="2980947"/>
                  </a:lnTo>
                  <a:lnTo>
                    <a:pt x="0" y="2980947"/>
                  </a:lnTo>
                  <a:close/>
                </a:path>
              </a:pathLst>
            </a:custGeom>
            <a:solidFill>
              <a:srgbClr val="000000">
                <a:alpha val="0"/>
              </a:srgbClr>
            </a:solidFill>
            <a:ln cap="flat" cmpd="sng" w="12700">
              <a:solidFill>
                <a:schemeClr val="lt1"/>
              </a:solidFill>
              <a:prstDash val="solid"/>
              <a:round/>
              <a:headEnd len="sm" w="sm" type="none"/>
              <a:tailEnd len="sm" w="sm" type="none"/>
            </a:ln>
          </p:spPr>
        </p:sp>
        <p:sp>
          <p:nvSpPr>
            <p:cNvPr id="186" name="Google Shape;186;p14"/>
            <p:cNvSpPr txBox="1"/>
            <p:nvPr/>
          </p:nvSpPr>
          <p:spPr>
            <a:xfrm>
              <a:off x="-8" y="-66676"/>
              <a:ext cx="21031200" cy="1833600"/>
            </a:xfrm>
            <a:prstGeom prst="rect">
              <a:avLst/>
            </a:prstGeom>
            <a:noFill/>
            <a:ln cap="flat" cmpd="sng" w="9525">
              <a:solidFill>
                <a:schemeClr val="lt1"/>
              </a:solidFill>
              <a:prstDash val="solid"/>
              <a:round/>
              <a:headEnd len="sm" w="sm" type="none"/>
              <a:tailEnd len="sm" w="sm" type="none"/>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Результати цього модуля – Навички</a:t>
              </a:r>
              <a:endParaRPr/>
            </a:p>
          </p:txBody>
        </p:sp>
      </p:grpSp>
      <p:sp>
        <p:nvSpPr>
          <p:cNvPr id="187" name="Google Shape;187;p14"/>
          <p:cNvSpPr txBox="1"/>
          <p:nvPr/>
        </p:nvSpPr>
        <p:spPr>
          <a:xfrm>
            <a:off x="1351112" y="2484310"/>
            <a:ext cx="14400300" cy="6244800"/>
          </a:xfrm>
          <a:prstGeom prst="rect">
            <a:avLst/>
          </a:prstGeom>
          <a:noFill/>
          <a:ln>
            <a:noFill/>
          </a:ln>
        </p:spPr>
        <p:txBody>
          <a:bodyPr anchorCtr="0" anchor="t" bIns="0" lIns="0" spcFirstLastPara="1" rIns="0" wrap="square" tIns="0">
            <a:spAutoFit/>
          </a:bodyPr>
          <a:lstStyle/>
          <a:p>
            <a:pPr indent="0" lvl="0" marL="0" marR="0" rtl="0" algn="just">
              <a:lnSpc>
                <a:spcPct val="100000"/>
              </a:lnSpc>
              <a:spcBef>
                <a:spcPts val="0"/>
              </a:spcBef>
              <a:spcAft>
                <a:spcPts val="0"/>
              </a:spcAft>
              <a:buNone/>
            </a:pPr>
            <a:r>
              <a:rPr i="0" lang="en-US" sz="2792" u="none" cap="none" strike="noStrike">
                <a:solidFill>
                  <a:srgbClr val="4892DC"/>
                </a:solidFill>
                <a:latin typeface="Calibri"/>
                <a:ea typeface="Calibri"/>
                <a:cs typeface="Calibri"/>
                <a:sym typeface="Calibri"/>
              </a:rPr>
              <a:t>Після завершення шести навчальних модулів цього розділу слухачі зможуть:</a:t>
            </a:r>
            <a:endParaRPr sz="1800"/>
          </a:p>
          <a:p>
            <a:pPr indent="0" lvl="0" marL="0" marR="0" rtl="0" algn="just">
              <a:lnSpc>
                <a:spcPct val="100000"/>
              </a:lnSpc>
              <a:spcBef>
                <a:spcPts val="0"/>
              </a:spcBef>
              <a:spcAft>
                <a:spcPts val="0"/>
              </a:spcAft>
              <a:buNone/>
            </a:pPr>
            <a:r>
              <a:t/>
            </a:r>
            <a:endParaRPr i="0" sz="2392" u="none" cap="none" strike="noStrike">
              <a:solidFill>
                <a:srgbClr val="4892DC"/>
              </a:solidFill>
              <a:latin typeface="Calibri"/>
              <a:ea typeface="Calibri"/>
              <a:cs typeface="Calibri"/>
              <a:sym typeface="Calibri"/>
            </a:endParaRPr>
          </a:p>
          <a:p>
            <a:pPr indent="0" lvl="0" marL="0" marR="0" rtl="0" algn="just">
              <a:lnSpc>
                <a:spcPct val="100000"/>
              </a:lnSpc>
              <a:spcBef>
                <a:spcPts val="0"/>
              </a:spcBef>
              <a:spcAft>
                <a:spcPts val="0"/>
              </a:spcAft>
              <a:buNone/>
            </a:pPr>
            <a:r>
              <a:rPr i="0" lang="en-US" sz="2722" u="none" cap="none" strike="noStrike">
                <a:solidFill>
                  <a:srgbClr val="000000"/>
                </a:solidFill>
                <a:latin typeface="Calibri"/>
                <a:ea typeface="Calibri"/>
                <a:cs typeface="Calibri"/>
                <a:sym typeface="Calibri"/>
              </a:rPr>
              <a:t>Навичка 1: Застосовувати ефективні методи роботи та організації під час підготовки до надзвичайних ситуацій у школі або реагування на них.</a:t>
            </a:r>
            <a:endParaRPr/>
          </a:p>
          <a:p>
            <a:pPr indent="0" lvl="0" marL="0" marR="0" rtl="0" algn="just">
              <a:lnSpc>
                <a:spcPct val="100000"/>
              </a:lnSpc>
              <a:spcBef>
                <a:spcPts val="0"/>
              </a:spcBef>
              <a:spcAft>
                <a:spcPts val="0"/>
              </a:spcAft>
              <a:buNone/>
            </a:pPr>
            <a:r>
              <a:rPr i="0" lang="en-US" sz="2722" u="none" cap="none" strike="noStrike">
                <a:solidFill>
                  <a:srgbClr val="000000"/>
                </a:solidFill>
                <a:latin typeface="Calibri"/>
                <a:ea typeface="Calibri"/>
                <a:cs typeface="Calibri"/>
                <a:sym typeface="Calibri"/>
              </a:rPr>
              <a:t>Навичка 2: Виявляти закономірності дезінформації та застосовувати методи перевірки для оцінки достовірності інформації про надзвичайні ситуації, пов’язані зі школою.</a:t>
            </a:r>
            <a:endParaRPr/>
          </a:p>
          <a:p>
            <a:pPr indent="0" lvl="0" marL="0" marR="0" rtl="0" algn="just">
              <a:lnSpc>
                <a:spcPct val="100000"/>
              </a:lnSpc>
              <a:spcBef>
                <a:spcPts val="0"/>
              </a:spcBef>
              <a:spcAft>
                <a:spcPts val="0"/>
              </a:spcAft>
              <a:buNone/>
            </a:pPr>
            <a:r>
              <a:rPr i="0" lang="en-US" sz="2722" u="none" cap="none" strike="noStrike">
                <a:solidFill>
                  <a:srgbClr val="000000"/>
                </a:solidFill>
                <a:latin typeface="Calibri"/>
                <a:ea typeface="Calibri"/>
                <a:cs typeface="Calibri"/>
                <a:sym typeface="Calibri"/>
              </a:rPr>
              <a:t>Навичка 3: Застосовувати правильні правила безпеки та дотримуватися інструкцій щодо раннього попередження під час шкільних навчань та у надзвичайних ситуаціях.</a:t>
            </a:r>
            <a:endParaRPr/>
          </a:p>
          <a:p>
            <a:pPr indent="0" lvl="0" marL="0" marR="0" rtl="0" algn="just">
              <a:lnSpc>
                <a:spcPct val="100000"/>
              </a:lnSpc>
              <a:spcBef>
                <a:spcPts val="0"/>
              </a:spcBef>
              <a:spcAft>
                <a:spcPts val="0"/>
              </a:spcAft>
              <a:buNone/>
            </a:pPr>
            <a:r>
              <a:rPr i="0" lang="en-US" sz="2722" u="none" cap="none" strike="noStrike">
                <a:solidFill>
                  <a:srgbClr val="000000"/>
                </a:solidFill>
                <a:latin typeface="Calibri"/>
                <a:ea typeface="Calibri"/>
                <a:cs typeface="Calibri"/>
                <a:sym typeface="Calibri"/>
              </a:rPr>
              <a:t>Навичка 4: Ефективно співпрацювати з колегами та персоналом для забезпечення безпечної евакуації, підтримки вразливих осіб та збереження спокою під час стихійних лих.</a:t>
            </a:r>
            <a:endParaRPr/>
          </a:p>
          <a:p>
            <a:pPr indent="0" lvl="0" marL="0" marR="0" rtl="0" algn="just">
              <a:lnSpc>
                <a:spcPct val="100000"/>
              </a:lnSpc>
              <a:spcBef>
                <a:spcPts val="0"/>
              </a:spcBef>
              <a:spcAft>
                <a:spcPts val="0"/>
              </a:spcAft>
              <a:buNone/>
            </a:pPr>
            <a:r>
              <a:rPr i="0" lang="en-US" sz="2722" u="none" cap="none" strike="noStrike">
                <a:solidFill>
                  <a:srgbClr val="000000"/>
                </a:solidFill>
                <a:latin typeface="Calibri"/>
                <a:ea typeface="Calibri"/>
                <a:cs typeface="Calibri"/>
                <a:sym typeface="Calibri"/>
              </a:rPr>
              <a:t>Навичка 5: Демонструвати емпатію та надавати емоційну та практичну підтримку учням і викладачам під час надзвичайних ситуацій у школі.</a:t>
            </a:r>
            <a:endParaRPr/>
          </a:p>
          <a:p>
            <a:pPr indent="0" lvl="0" marL="0" marR="0" rtl="0" algn="just">
              <a:lnSpc>
                <a:spcPct val="100000"/>
              </a:lnSpc>
              <a:spcBef>
                <a:spcPts val="0"/>
              </a:spcBef>
              <a:spcAft>
                <a:spcPts val="0"/>
              </a:spcAft>
              <a:buNone/>
            </a:pPr>
            <a:r>
              <a:rPr i="0" lang="en-US" sz="2722" u="none" cap="none" strike="noStrike">
                <a:solidFill>
                  <a:srgbClr val="000000"/>
                </a:solidFill>
                <a:latin typeface="Calibri"/>
                <a:ea typeface="Calibri"/>
                <a:cs typeface="Calibri"/>
                <a:sym typeface="Calibri"/>
              </a:rPr>
              <a:t>Навичка 6: Застосовуйте методи самоконтролю та подолання стресу, щоб зберігати спокій, швидко приймати рішення та брати на себе відповідальність у непередбачуваних шкільних катастрофічних ситуаціях.</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5" name="Shape 195"/>
        <p:cNvGrpSpPr/>
        <p:nvPr/>
      </p:nvGrpSpPr>
      <p:grpSpPr>
        <a:xfrm>
          <a:off x="0" y="0"/>
          <a:ext cx="0" cy="0"/>
          <a:chOff x="0" y="0"/>
          <a:chExt cx="0" cy="0"/>
        </a:xfrm>
      </p:grpSpPr>
      <p:sp>
        <p:nvSpPr>
          <p:cNvPr descr="Синій текст на чорному фоні  Опис згенеровано автоматично" id="196" name="Google Shape;196;p16"/>
          <p:cNvSpPr/>
          <p:nvPr/>
        </p:nvSpPr>
        <p:spPr>
          <a:xfrm>
            <a:off x="13646610" y="9149334"/>
            <a:ext cx="3556825"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4" l="0" r="0" t="0"/>
            </a:stretch>
          </a:blipFill>
          <a:ln>
            <a:noFill/>
          </a:ln>
        </p:spPr>
      </p:sp>
      <p:sp>
        <p:nvSpPr>
          <p:cNvPr descr="Крупний план логотипа  Контент, створений штучним інтелектом, може бути неправильним." id="197" name="Google Shape;197;p16"/>
          <p:cNvSpPr/>
          <p:nvPr/>
        </p:nvSpPr>
        <p:spPr>
          <a:xfrm>
            <a:off x="1084564" y="9038006"/>
            <a:ext cx="3741230"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198" name="Google Shape;198;p16"/>
          <p:cNvSpPr/>
          <p:nvPr/>
        </p:nvSpPr>
        <p:spPr>
          <a:xfrm>
            <a:off x="11657028" y="1498473"/>
            <a:ext cx="6631019" cy="7137654"/>
          </a:xfrm>
          <a:custGeom>
            <a:rect b="b" l="l" r="r" t="t"/>
            <a:pathLst>
              <a:path extrusionOk="0" h="9516872" w="8841359">
                <a:moveTo>
                  <a:pt x="0" y="0"/>
                </a:moveTo>
                <a:lnTo>
                  <a:pt x="8841359" y="0"/>
                </a:lnTo>
                <a:lnTo>
                  <a:pt x="8841359" y="9516872"/>
                </a:lnTo>
                <a:lnTo>
                  <a:pt x="0" y="9516872"/>
                </a:lnTo>
                <a:lnTo>
                  <a:pt x="0" y="0"/>
                </a:lnTo>
                <a:close/>
              </a:path>
            </a:pathLst>
          </a:custGeom>
          <a:blipFill rotWithShape="1">
            <a:blip r:embed="rId5">
              <a:alphaModFix/>
            </a:blip>
            <a:stretch>
              <a:fillRect b="0" l="0" r="0" t="0"/>
            </a:stretch>
          </a:blipFill>
          <a:ln>
            <a:noFill/>
          </a:ln>
        </p:spPr>
      </p:sp>
      <p:grpSp>
        <p:nvGrpSpPr>
          <p:cNvPr id="199" name="Google Shape;199;p16"/>
          <p:cNvGrpSpPr/>
          <p:nvPr/>
        </p:nvGrpSpPr>
        <p:grpSpPr>
          <a:xfrm>
            <a:off x="1136400" y="536806"/>
            <a:ext cx="12033304" cy="1470837"/>
            <a:chOff x="0" y="-66675"/>
            <a:chExt cx="16044405" cy="3267075"/>
          </a:xfrm>
        </p:grpSpPr>
        <p:sp>
          <p:nvSpPr>
            <p:cNvPr id="200" name="Google Shape;200;p16"/>
            <p:cNvSpPr/>
            <p:nvPr/>
          </p:nvSpPr>
          <p:spPr>
            <a:xfrm>
              <a:off x="0" y="0"/>
              <a:ext cx="16044402" cy="3200400"/>
            </a:xfrm>
            <a:custGeom>
              <a:rect b="b" l="l" r="r" t="t"/>
              <a:pathLst>
                <a:path extrusionOk="0" h="3200400" w="16044402">
                  <a:moveTo>
                    <a:pt x="0" y="0"/>
                  </a:moveTo>
                  <a:lnTo>
                    <a:pt x="16044402" y="0"/>
                  </a:lnTo>
                  <a:lnTo>
                    <a:pt x="16044402" y="3200400"/>
                  </a:lnTo>
                  <a:lnTo>
                    <a:pt x="0" y="3200400"/>
                  </a:lnTo>
                  <a:close/>
                </a:path>
              </a:pathLst>
            </a:custGeom>
            <a:solidFill>
              <a:srgbClr val="000000">
                <a:alpha val="0"/>
              </a:srgbClr>
            </a:solidFill>
            <a:ln cap="flat" cmpd="sng" w="12700">
              <a:solidFill>
                <a:schemeClr val="lt1"/>
              </a:solidFill>
              <a:prstDash val="solid"/>
              <a:round/>
              <a:headEnd len="sm" w="sm" type="none"/>
              <a:tailEnd len="sm" w="sm" type="none"/>
            </a:ln>
          </p:spPr>
        </p:sp>
        <p:sp>
          <p:nvSpPr>
            <p:cNvPr id="201" name="Google Shape;201;p16"/>
            <p:cNvSpPr txBox="1"/>
            <p:nvPr/>
          </p:nvSpPr>
          <p:spPr>
            <a:xfrm>
              <a:off x="0" y="-66675"/>
              <a:ext cx="16044405" cy="3267075"/>
            </a:xfrm>
            <a:prstGeom prst="rect">
              <a:avLst/>
            </a:prstGeom>
            <a:noFill/>
            <a:ln cap="flat" cmpd="sng" w="9525">
              <a:solidFill>
                <a:schemeClr val="lt1"/>
              </a:solidFill>
              <a:prstDash val="solid"/>
              <a:round/>
              <a:headEnd len="sm" w="sm" type="none"/>
              <a:tailEnd len="sm" w="sm" type="none"/>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ED2527"/>
                  </a:solidFill>
                  <a:latin typeface="Calibri"/>
                  <a:ea typeface="Calibri"/>
                  <a:cs typeface="Calibri"/>
                  <a:sym typeface="Calibri"/>
                </a:rPr>
                <a:t>Перевірка</a:t>
              </a:r>
              <a:endParaRPr/>
            </a:p>
          </p:txBody>
        </p:sp>
      </p:grpSp>
      <p:sp>
        <p:nvSpPr>
          <p:cNvPr id="202" name="Google Shape;202;p16"/>
          <p:cNvSpPr txBox="1"/>
          <p:nvPr/>
        </p:nvSpPr>
        <p:spPr>
          <a:xfrm>
            <a:off x="1351112" y="2369801"/>
            <a:ext cx="10455000" cy="6015000"/>
          </a:xfrm>
          <a:prstGeom prst="rect">
            <a:avLst/>
          </a:prstGeom>
          <a:noFill/>
          <a:ln>
            <a:noFill/>
          </a:ln>
        </p:spPr>
        <p:txBody>
          <a:bodyPr anchorCtr="0" anchor="t" bIns="0" lIns="0" spcFirstLastPara="1" rIns="0" wrap="square" tIns="0">
            <a:spAutoFit/>
          </a:bodyPr>
          <a:lstStyle/>
          <a:p>
            <a:pPr indent="0" lvl="0" marL="0" marR="0" rtl="0" algn="just">
              <a:lnSpc>
                <a:spcPct val="86407"/>
              </a:lnSpc>
              <a:spcBef>
                <a:spcPts val="0"/>
              </a:spcBef>
              <a:spcAft>
                <a:spcPts val="0"/>
              </a:spcAft>
              <a:buNone/>
            </a:pPr>
            <a:r>
              <a:rPr i="0" lang="en-US" sz="2279" u="none" cap="none" strike="noStrike">
                <a:solidFill>
                  <a:srgbClr val="4892DC"/>
                </a:solidFill>
                <a:latin typeface="Calibri"/>
                <a:ea typeface="Calibri"/>
                <a:cs typeface="Calibri"/>
                <a:sym typeface="Calibri"/>
              </a:rPr>
              <a:t>Цей модуль безпосередньо сприяє розвитку наступних перехресних навичок ESCO:</a:t>
            </a:r>
            <a:endParaRPr sz="1700"/>
          </a:p>
          <a:p>
            <a:pPr indent="0" lvl="0" marL="0" marR="0" rtl="0" algn="just">
              <a:lnSpc>
                <a:spcPct val="90045"/>
              </a:lnSpc>
              <a:spcBef>
                <a:spcPts val="0"/>
              </a:spcBef>
              <a:spcAft>
                <a:spcPts val="0"/>
              </a:spcAft>
              <a:buNone/>
            </a:pPr>
            <a:r>
              <a:t/>
            </a:r>
            <a:endParaRPr i="0" sz="1979" u="none" cap="none" strike="noStrike">
              <a:solidFill>
                <a:srgbClr val="4892DC"/>
              </a:solidFill>
              <a:latin typeface="Calibri"/>
              <a:ea typeface="Calibri"/>
              <a:cs typeface="Calibri"/>
              <a:sym typeface="Calibri"/>
            </a:endParaRPr>
          </a:p>
          <a:p>
            <a:pPr indent="0" lvl="0" marL="0" marR="0" rtl="0" algn="l">
              <a:lnSpc>
                <a:spcPct val="115227"/>
              </a:lnSpc>
              <a:spcBef>
                <a:spcPts val="0"/>
              </a:spcBef>
              <a:spcAft>
                <a:spcPts val="0"/>
              </a:spcAft>
              <a:buNone/>
            </a:pPr>
            <a:r>
              <a:rPr b="1" i="0" lang="en-US" sz="2062" u="none" cap="none" strike="noStrike">
                <a:solidFill>
                  <a:srgbClr val="000000"/>
                </a:solidFill>
                <a:latin typeface="Calibri"/>
                <a:ea typeface="Calibri"/>
                <a:cs typeface="Calibri"/>
                <a:sym typeface="Calibri"/>
              </a:rPr>
              <a:t>T3.1 – Ефективна робота</a:t>
            </a:r>
            <a:endParaRPr b="1"/>
          </a:p>
          <a:p>
            <a:pPr indent="0" lvl="0" marL="0" marR="0" rtl="0" algn="l">
              <a:lnSpc>
                <a:spcPct val="115227"/>
              </a:lnSpc>
              <a:spcBef>
                <a:spcPts val="0"/>
              </a:spcBef>
              <a:spcAft>
                <a:spcPts val="0"/>
              </a:spcAft>
              <a:buNone/>
            </a:pPr>
            <a:r>
              <a:rPr i="0" lang="en-US" sz="2062" u="none" cap="none" strike="noStrike">
                <a:solidFill>
                  <a:srgbClr val="000000"/>
                </a:solidFill>
                <a:latin typeface="Calibri"/>
                <a:ea typeface="Calibri"/>
                <a:cs typeface="Calibri"/>
                <a:sym typeface="Calibri"/>
              </a:rPr>
              <a:t>Здатність ефективно керувати часом, завданнями та ресурсами під час надзвичайних ситуацій у школі; визначати пріоритети дій під тиском; а також зберігати зосередженість, організованість та продуктивність у швидкозмінних ситуаціях.</a:t>
            </a:r>
            <a:endParaRPr/>
          </a:p>
          <a:p>
            <a:pPr indent="0" lvl="0" marL="0" marR="0" rtl="0" algn="l">
              <a:lnSpc>
                <a:spcPct val="115227"/>
              </a:lnSpc>
              <a:spcBef>
                <a:spcPts val="0"/>
              </a:spcBef>
              <a:spcAft>
                <a:spcPts val="0"/>
              </a:spcAft>
              <a:buNone/>
            </a:pPr>
            <a:r>
              <a:rPr b="1" i="0" lang="en-US" sz="2062" u="none" cap="none" strike="noStrike">
                <a:solidFill>
                  <a:srgbClr val="000000"/>
                </a:solidFill>
                <a:latin typeface="Calibri"/>
                <a:ea typeface="Calibri"/>
                <a:cs typeface="Calibri"/>
                <a:sym typeface="Calibri"/>
              </a:rPr>
              <a:t>T3.2 – Застосування проактивного підходу</a:t>
            </a:r>
            <a:endParaRPr b="1"/>
          </a:p>
          <a:p>
            <a:pPr indent="0" lvl="0" marL="0" marR="0" rtl="0" algn="l">
              <a:lnSpc>
                <a:spcPct val="115227"/>
              </a:lnSpc>
              <a:spcBef>
                <a:spcPts val="0"/>
              </a:spcBef>
              <a:spcAft>
                <a:spcPts val="0"/>
              </a:spcAft>
              <a:buNone/>
            </a:pPr>
            <a:r>
              <a:rPr i="0" lang="en-US" sz="2062" u="none" cap="none" strike="noStrike">
                <a:solidFill>
                  <a:srgbClr val="000000"/>
                </a:solidFill>
                <a:latin typeface="Calibri"/>
                <a:ea typeface="Calibri"/>
                <a:cs typeface="Calibri"/>
                <a:sym typeface="Calibri"/>
              </a:rPr>
              <a:t>Здатність брати на себе відповідальність, проявляти ініціативу, швидко приймати обґрунтовані рішення та проявляти рішучість під час реагування на стихійні лиха у школі.</a:t>
            </a:r>
            <a:endParaRPr/>
          </a:p>
          <a:p>
            <a:pPr indent="0" lvl="0" marL="0" marR="0" rtl="0" algn="l">
              <a:lnSpc>
                <a:spcPct val="115227"/>
              </a:lnSpc>
              <a:spcBef>
                <a:spcPts val="0"/>
              </a:spcBef>
              <a:spcAft>
                <a:spcPts val="0"/>
              </a:spcAft>
              <a:buNone/>
            </a:pPr>
            <a:r>
              <a:rPr b="1" i="0" lang="en-US" sz="2062" u="none" cap="none" strike="noStrike">
                <a:solidFill>
                  <a:srgbClr val="000000"/>
                </a:solidFill>
                <a:latin typeface="Calibri"/>
                <a:ea typeface="Calibri"/>
                <a:cs typeface="Calibri"/>
                <a:sym typeface="Calibri"/>
              </a:rPr>
              <a:t>T3.3 – Підтримка позитивного ставлення</a:t>
            </a:r>
            <a:endParaRPr b="1"/>
          </a:p>
          <a:p>
            <a:pPr indent="0" lvl="0" marL="0" marR="0" rtl="0" algn="l">
              <a:lnSpc>
                <a:spcPct val="115227"/>
              </a:lnSpc>
              <a:spcBef>
                <a:spcPts val="0"/>
              </a:spcBef>
              <a:spcAft>
                <a:spcPts val="0"/>
              </a:spcAft>
              <a:buNone/>
            </a:pPr>
            <a:r>
              <a:rPr i="0" lang="en-US" sz="2062" u="none" cap="none" strike="noStrike">
                <a:solidFill>
                  <a:srgbClr val="000000"/>
                </a:solidFill>
                <a:latin typeface="Calibri"/>
                <a:ea typeface="Calibri"/>
                <a:cs typeface="Calibri"/>
                <a:sym typeface="Calibri"/>
              </a:rPr>
              <a:t>Здатність залишатися стійким, зібраним та підтримувати в емоційно складних ситуаціях; справлятися з невизначеністю та стресом; а також приймати обдумані, чуйні рішення, що сприяють безпеці та психологічному благополуччю.</a:t>
            </a:r>
            <a:endParaRPr/>
          </a:p>
          <a:p>
            <a:pPr indent="0" lvl="0" marL="0" marR="0" rtl="0" algn="l">
              <a:lnSpc>
                <a:spcPct val="115227"/>
              </a:lnSpc>
              <a:spcBef>
                <a:spcPts val="0"/>
              </a:spcBef>
              <a:spcAft>
                <a:spcPts val="0"/>
              </a:spcAft>
              <a:buNone/>
            </a:pPr>
            <a:r>
              <a:rPr b="1" i="0" lang="en-US" sz="2062" u="none" cap="none" strike="noStrike">
                <a:solidFill>
                  <a:srgbClr val="000000"/>
                </a:solidFill>
                <a:latin typeface="Calibri"/>
                <a:ea typeface="Calibri"/>
                <a:cs typeface="Calibri"/>
                <a:sym typeface="Calibri"/>
              </a:rPr>
              <a:t>T4.2 – Підтримка інших</a:t>
            </a:r>
            <a:endParaRPr b="1"/>
          </a:p>
          <a:p>
            <a:pPr indent="0" lvl="0" marL="0" marR="0" rtl="0" algn="l">
              <a:lnSpc>
                <a:spcPct val="115227"/>
              </a:lnSpc>
              <a:spcBef>
                <a:spcPts val="0"/>
              </a:spcBef>
              <a:spcAft>
                <a:spcPts val="0"/>
              </a:spcAft>
              <a:buNone/>
            </a:pPr>
            <a:r>
              <a:rPr i="0" lang="en-US" sz="2062" u="none" cap="none" strike="noStrike">
                <a:solidFill>
                  <a:srgbClr val="000000"/>
                </a:solidFill>
                <a:latin typeface="Calibri"/>
                <a:ea typeface="Calibri"/>
                <a:cs typeface="Calibri"/>
                <a:sym typeface="Calibri"/>
              </a:rPr>
              <a:t>Здатність заспокоювати, надавати чіткі вказівки та емоційну підтримку учням і персоналу; розпізнавати, коли іншим потрібна допомога; та робити свій внесок у співпрацю та турботливу шкільну спільноту під час надзвичайних ситуацій.</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0" name="Shape 210"/>
        <p:cNvGrpSpPr/>
        <p:nvPr/>
      </p:nvGrpSpPr>
      <p:grpSpPr>
        <a:xfrm>
          <a:off x="0" y="0"/>
          <a:ext cx="0" cy="0"/>
          <a:chOff x="0" y="0"/>
          <a:chExt cx="0" cy="0"/>
        </a:xfrm>
      </p:grpSpPr>
      <p:sp>
        <p:nvSpPr>
          <p:cNvPr descr="Синій текст на чорному фоні  Опис згенеровано автоматично" id="211" name="Google Shape;211;p18"/>
          <p:cNvSpPr/>
          <p:nvPr/>
        </p:nvSpPr>
        <p:spPr>
          <a:xfrm>
            <a:off x="13646610" y="9149334"/>
            <a:ext cx="3556825"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4" l="0" r="0" t="0"/>
            </a:stretch>
          </a:blipFill>
          <a:ln>
            <a:noFill/>
          </a:ln>
        </p:spPr>
      </p:sp>
      <p:sp>
        <p:nvSpPr>
          <p:cNvPr descr="Крупний план логотипа  Контент, створений штучним інтелектом, може бути неправильним." id="212" name="Google Shape;212;p18"/>
          <p:cNvSpPr/>
          <p:nvPr/>
        </p:nvSpPr>
        <p:spPr>
          <a:xfrm>
            <a:off x="1084564" y="9038006"/>
            <a:ext cx="3741230"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213" name="Google Shape;213;p18"/>
          <p:cNvSpPr/>
          <p:nvPr/>
        </p:nvSpPr>
        <p:spPr>
          <a:xfrm>
            <a:off x="11657028" y="1498473"/>
            <a:ext cx="6631019" cy="7137654"/>
          </a:xfrm>
          <a:custGeom>
            <a:rect b="b" l="l" r="r" t="t"/>
            <a:pathLst>
              <a:path extrusionOk="0" h="9516872" w="8841359">
                <a:moveTo>
                  <a:pt x="0" y="0"/>
                </a:moveTo>
                <a:lnTo>
                  <a:pt x="8841359" y="0"/>
                </a:lnTo>
                <a:lnTo>
                  <a:pt x="8841359" y="9516872"/>
                </a:lnTo>
                <a:lnTo>
                  <a:pt x="0" y="9516872"/>
                </a:lnTo>
                <a:lnTo>
                  <a:pt x="0" y="0"/>
                </a:lnTo>
                <a:close/>
              </a:path>
            </a:pathLst>
          </a:custGeom>
          <a:blipFill rotWithShape="1">
            <a:blip r:embed="rId5">
              <a:alphaModFix/>
            </a:blip>
            <a:stretch>
              <a:fillRect b="0" l="0" r="0" t="0"/>
            </a:stretch>
          </a:blipFill>
          <a:ln>
            <a:noFill/>
          </a:ln>
        </p:spPr>
      </p:sp>
      <p:grpSp>
        <p:nvGrpSpPr>
          <p:cNvPr id="214" name="Google Shape;214;p18"/>
          <p:cNvGrpSpPr/>
          <p:nvPr/>
        </p:nvGrpSpPr>
        <p:grpSpPr>
          <a:xfrm>
            <a:off x="1136390" y="536810"/>
            <a:ext cx="12033304" cy="2450306"/>
            <a:chOff x="0" y="-66675"/>
            <a:chExt cx="16044405" cy="3267075"/>
          </a:xfrm>
        </p:grpSpPr>
        <p:sp>
          <p:nvSpPr>
            <p:cNvPr id="215" name="Google Shape;215;p18"/>
            <p:cNvSpPr/>
            <p:nvPr/>
          </p:nvSpPr>
          <p:spPr>
            <a:xfrm>
              <a:off x="0" y="0"/>
              <a:ext cx="16044402" cy="3200400"/>
            </a:xfrm>
            <a:custGeom>
              <a:rect b="b" l="l" r="r" t="t"/>
              <a:pathLst>
                <a:path extrusionOk="0" h="3200400" w="16044402">
                  <a:moveTo>
                    <a:pt x="0" y="0"/>
                  </a:moveTo>
                  <a:lnTo>
                    <a:pt x="16044402" y="0"/>
                  </a:lnTo>
                  <a:lnTo>
                    <a:pt x="16044402" y="3200400"/>
                  </a:lnTo>
                  <a:lnTo>
                    <a:pt x="0" y="3200400"/>
                  </a:lnTo>
                  <a:close/>
                </a:path>
              </a:pathLst>
            </a:custGeom>
            <a:solidFill>
              <a:srgbClr val="000000">
                <a:alpha val="0"/>
              </a:srgbClr>
            </a:solidFill>
            <a:ln cap="flat" cmpd="sng" w="12700">
              <a:solidFill>
                <a:schemeClr val="lt1"/>
              </a:solidFill>
              <a:prstDash val="solid"/>
              <a:round/>
              <a:headEnd len="sm" w="sm" type="none"/>
              <a:tailEnd len="sm" w="sm" type="none"/>
            </a:ln>
          </p:spPr>
        </p:sp>
        <p:sp>
          <p:nvSpPr>
            <p:cNvPr id="216" name="Google Shape;216;p18"/>
            <p:cNvSpPr txBox="1"/>
            <p:nvPr/>
          </p:nvSpPr>
          <p:spPr>
            <a:xfrm>
              <a:off x="0" y="-66675"/>
              <a:ext cx="16044405" cy="3267075"/>
            </a:xfrm>
            <a:prstGeom prst="rect">
              <a:avLst/>
            </a:prstGeom>
            <a:noFill/>
            <a:ln cap="flat" cmpd="sng" w="9525">
              <a:solidFill>
                <a:schemeClr val="lt1"/>
              </a:solidFill>
              <a:prstDash val="solid"/>
              <a:round/>
              <a:headEnd len="sm" w="sm" type="none"/>
              <a:tailEnd len="sm" w="sm" type="none"/>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ED2527"/>
                  </a:solidFill>
                  <a:latin typeface="Calibri"/>
                  <a:ea typeface="Calibri"/>
                  <a:cs typeface="Calibri"/>
                  <a:sym typeface="Calibri"/>
                </a:rPr>
                <a:t>Визнання</a:t>
              </a:r>
              <a:endParaRPr/>
            </a:p>
          </p:txBody>
        </p:sp>
      </p:grpSp>
      <p:sp>
        <p:nvSpPr>
          <p:cNvPr id="217" name="Google Shape;217;p18"/>
          <p:cNvSpPr txBox="1"/>
          <p:nvPr/>
        </p:nvSpPr>
        <p:spPr>
          <a:xfrm>
            <a:off x="1351112" y="2606211"/>
            <a:ext cx="10455000" cy="2456700"/>
          </a:xfrm>
          <a:prstGeom prst="rect">
            <a:avLst/>
          </a:prstGeom>
          <a:noFill/>
          <a:ln>
            <a:noFill/>
          </a:ln>
        </p:spPr>
        <p:txBody>
          <a:bodyPr anchorCtr="0" anchor="t" bIns="0" lIns="0" spcFirstLastPara="1" rIns="0" wrap="square" tIns="0">
            <a:spAutoFit/>
          </a:bodyPr>
          <a:lstStyle/>
          <a:p>
            <a:pPr indent="0" lvl="0" marL="0" marR="0" rtl="0" algn="l">
              <a:lnSpc>
                <a:spcPct val="108000"/>
              </a:lnSpc>
              <a:spcBef>
                <a:spcPts val="0"/>
              </a:spcBef>
              <a:spcAft>
                <a:spcPts val="0"/>
              </a:spcAft>
              <a:buNone/>
            </a:pPr>
            <a:r>
              <a:rPr b="1" i="0" lang="en-US" sz="3000" u="none" cap="none" strike="noStrike">
                <a:solidFill>
                  <a:srgbClr val="000000"/>
                </a:solidFill>
                <a:latin typeface="Calibri"/>
                <a:ea typeface="Calibri"/>
                <a:cs typeface="Calibri"/>
                <a:sym typeface="Calibri"/>
              </a:rPr>
              <a:t>Визнання для учнів:</a:t>
            </a:r>
            <a:endParaRPr/>
          </a:p>
          <a:p>
            <a:pPr indent="0" lvl="0" marL="0" marR="0" rtl="0" algn="l">
              <a:lnSpc>
                <a:spcPct val="108000"/>
              </a:lnSpc>
              <a:spcBef>
                <a:spcPts val="0"/>
              </a:spcBef>
              <a:spcAft>
                <a:spcPts val="0"/>
              </a:spcAft>
              <a:buNone/>
            </a:pPr>
            <a:r>
              <a:rPr i="0" lang="en-US" sz="3000" u="none" cap="none" strike="noStrike">
                <a:solidFill>
                  <a:srgbClr val="000000"/>
                </a:solidFill>
                <a:latin typeface="Calibri"/>
                <a:ea typeface="Calibri"/>
                <a:cs typeface="Calibri"/>
                <a:sym typeface="Calibri"/>
              </a:rPr>
              <a:t>Сертифікат про завершення (програма неформального навчання)</a:t>
            </a:r>
            <a:endParaRPr/>
          </a:p>
          <a:p>
            <a:pPr indent="0" lvl="0" marL="0" marR="0" rtl="0" algn="l">
              <a:lnSpc>
                <a:spcPct val="108000"/>
              </a:lnSpc>
              <a:spcBef>
                <a:spcPts val="0"/>
              </a:spcBef>
              <a:spcAft>
                <a:spcPts val="0"/>
              </a:spcAft>
              <a:buNone/>
            </a:pPr>
            <a:r>
              <a:rPr b="1" i="0" lang="en-US" sz="3000" u="none" cap="none" strike="noStrike">
                <a:solidFill>
                  <a:srgbClr val="000000"/>
                </a:solidFill>
                <a:latin typeface="Calibri"/>
                <a:ea typeface="Calibri"/>
                <a:cs typeface="Calibri"/>
                <a:sym typeface="Calibri"/>
              </a:rPr>
              <a:t>Визнання для освітян:</a:t>
            </a:r>
            <a:endParaRPr/>
          </a:p>
          <a:p>
            <a:pPr indent="0" lvl="0" marL="0" marR="0" rtl="0" algn="l">
              <a:lnSpc>
                <a:spcPct val="108000"/>
              </a:lnSpc>
              <a:spcBef>
                <a:spcPts val="0"/>
              </a:spcBef>
              <a:spcAft>
                <a:spcPts val="0"/>
              </a:spcAft>
              <a:buNone/>
            </a:pPr>
            <a:r>
              <a:rPr i="0" lang="en-US" sz="3000" u="none" cap="none" strike="noStrike">
                <a:solidFill>
                  <a:srgbClr val="000000"/>
                </a:solidFill>
                <a:latin typeface="Calibri"/>
                <a:ea typeface="Calibri"/>
                <a:cs typeface="Calibri"/>
                <a:sym typeface="Calibri"/>
              </a:rPr>
              <a:t>Сертифікат про розвиток професійної компетентності</a:t>
            </a:r>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2006-08-16T00:00:00Z</dcterms:created>
</cp:coreProperties>
</file>