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gHWfh91QJT1X/krLz+7zJZXfdtF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g3b1ed0c90a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g3b1ed0c90a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b1ed0c90a6_0_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g3b1ed0c90a6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b1ed0c90a6_0_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g3b1ed0c90a6_0_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b1ed0c90a6_0_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g3b1ed0c90a6_0_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b1ed0c90a6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g3b1ed0c90a6_0_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b1ed0c90a6_0_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g3b1ed0c90a6_0_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6.png"/><Relationship Id="rId13" Type="http://schemas.openxmlformats.org/officeDocument/2006/relationships/image" Target="../media/image13.png"/><Relationship Id="rId12" Type="http://schemas.openxmlformats.org/officeDocument/2006/relationships/image" Target="../media/image14.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5.png"/><Relationship Id="rId14" Type="http://schemas.openxmlformats.org/officeDocument/2006/relationships/image" Target="../media/image8.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facebook.com/profile.php?id=61573707797009" TargetMode="External"/><Relationship Id="rId10" Type="http://schemas.openxmlformats.org/officeDocument/2006/relationships/image" Target="../media/image9.png"/><Relationship Id="rId13" Type="http://schemas.openxmlformats.org/officeDocument/2006/relationships/hyperlink" Target="https://www.youtube.com/@VET-READYEUProgram" TargetMode="External"/><Relationship Id="rId12" Type="http://schemas.openxmlformats.org/officeDocument/2006/relationships/image" Target="../media/image19.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0.png"/><Relationship Id="rId9" Type="http://schemas.openxmlformats.org/officeDocument/2006/relationships/image" Target="../media/image17.png"/><Relationship Id="rId14" Type="http://schemas.openxmlformats.org/officeDocument/2006/relationships/image" Target="../media/image18.png"/><Relationship Id="rId5" Type="http://schemas.openxmlformats.org/officeDocument/2006/relationships/hyperlink" Target="https://vetready.eu/" TargetMode="External"/><Relationship Id="rId6" Type="http://schemas.openxmlformats.org/officeDocument/2006/relationships/hyperlink" Target="https://vetready.eu/" TargetMode="External"/><Relationship Id="rId7" Type="http://schemas.openxmlformats.org/officeDocument/2006/relationships/hyperlink" Target="https://vetready.eu/" TargetMode="External"/><Relationship Id="rId8" Type="http://schemas.openxmlformats.org/officeDocument/2006/relationships/hyperlink" Target="http://www.linkedin.com/company/vet-ready-projec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g3b1ed0c90a6_0_0"/>
          <p:cNvSpPr txBox="1"/>
          <p:nvPr>
            <p:ph type="title"/>
          </p:nvPr>
        </p:nvSpPr>
        <p:spPr>
          <a:xfrm>
            <a:off x="492650" y="1615174"/>
            <a:ext cx="5885400" cy="2914200"/>
          </a:xfrm>
          <a:prstGeom prst="rect">
            <a:avLst/>
          </a:prstGeom>
          <a:noFill/>
          <a:ln>
            <a:noFill/>
          </a:ln>
        </p:spPr>
        <p:txBody>
          <a:bodyPr anchorCtr="0" anchor="b"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3711"/>
              <a:t>ÜNİTE 4: OKULLARDA AFET HAZIRLIKLARI VE GÜVENLİ ÖĞRENME ORTAMLARI</a:t>
            </a:r>
            <a:br>
              <a:rPr lang="es-ES"/>
            </a:br>
            <a:endParaRPr/>
          </a:p>
        </p:txBody>
      </p:sp>
      <p:sp>
        <p:nvSpPr>
          <p:cNvPr id="46" name="Google Shape;46;g3b1ed0c90a6_0_0"/>
          <p:cNvSpPr txBox="1"/>
          <p:nvPr>
            <p:ph idx="1" type="body"/>
          </p:nvPr>
        </p:nvSpPr>
        <p:spPr>
          <a:xfrm>
            <a:off x="387350" y="4096396"/>
            <a:ext cx="6096000" cy="9177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0"/>
              </a:spcBef>
              <a:spcAft>
                <a:spcPts val="0"/>
              </a:spcAft>
              <a:buSzPct val="109838"/>
              <a:buNone/>
            </a:pPr>
            <a:r>
              <a:rPr b="1" lang="es-ES" sz="4600"/>
              <a:t>Üniteye Genel Bakış</a:t>
            </a:r>
            <a:endParaRPr b="1" sz="4600"/>
          </a:p>
          <a:p>
            <a:pPr indent="0" lvl="0" marL="0" rtl="0" algn="l">
              <a:lnSpc>
                <a:spcPct val="90000"/>
              </a:lnSpc>
              <a:spcBef>
                <a:spcPts val="0"/>
              </a:spcBef>
              <a:spcAft>
                <a:spcPts val="0"/>
              </a:spcAft>
              <a:buSzPct val="210525"/>
              <a:buNone/>
            </a:pPr>
            <a:r>
              <a:t/>
            </a:r>
            <a:endParaRPr b="1"/>
          </a:p>
          <a:p>
            <a:pPr indent="0" lvl="0" marL="0" rtl="0" algn="l">
              <a:lnSpc>
                <a:spcPct val="90000"/>
              </a:lnSpc>
              <a:spcBef>
                <a:spcPts val="0"/>
              </a:spcBef>
              <a:spcAft>
                <a:spcPts val="0"/>
              </a:spcAft>
              <a:buSzPct val="109838"/>
              <a:buNone/>
            </a:pPr>
            <a:r>
              <a:rPr b="1" lang="es-ES" sz="4600"/>
              <a:t>Yazar:</a:t>
            </a:r>
            <a:r>
              <a:rPr lang="es-ES" sz="4600"/>
              <a:t> EVA-93/ VETREADY Proje Ortaklığı</a:t>
            </a:r>
            <a:endParaRPr/>
          </a:p>
          <a:p>
            <a:pPr indent="0" lvl="0" marL="0" rtl="0" algn="l">
              <a:lnSpc>
                <a:spcPct val="90000"/>
              </a:lnSpc>
              <a:spcBef>
                <a:spcPts val="0"/>
              </a:spcBef>
              <a:spcAft>
                <a:spcPts val="0"/>
              </a:spcAft>
              <a:buSzPct val="210525"/>
              <a:buNone/>
            </a:pPr>
            <a:r>
              <a:t/>
            </a:r>
            <a:endParaRPr/>
          </a:p>
        </p:txBody>
      </p:sp>
      <p:sp>
        <p:nvSpPr>
          <p:cNvPr id="47" name="Google Shape;47;g3b1ed0c90a6_0_0"/>
          <p:cNvSpPr txBox="1"/>
          <p:nvPr/>
        </p:nvSpPr>
        <p:spPr>
          <a:xfrm>
            <a:off x="387348" y="5398936"/>
            <a:ext cx="5885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a:t>
            </a:r>
            <a:r>
              <a:rPr b="1" lang="es-ES" sz="1200">
                <a:solidFill>
                  <a:schemeClr val="dk1"/>
                </a:solidFill>
                <a:latin typeface="Calibri"/>
                <a:ea typeface="Calibri"/>
                <a:cs typeface="Calibri"/>
                <a:sym typeface="Calibri"/>
              </a:rPr>
              <a:t> Numarası</a:t>
            </a:r>
            <a:r>
              <a:rPr b="1" i="0" lang="es-ES" sz="1200" u="none" cap="none" strike="noStrike">
                <a:solidFill>
                  <a:schemeClr val="dk1"/>
                </a:solidFill>
                <a:latin typeface="Calibri"/>
                <a:ea typeface="Calibri"/>
                <a:cs typeface="Calibri"/>
                <a:sym typeface="Calibri"/>
              </a:rPr>
              <a:t>: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g3b1ed0c90a6_0_0"/>
          <p:cNvSpPr/>
          <p:nvPr/>
        </p:nvSpPr>
        <p:spPr>
          <a:xfrm>
            <a:off x="387348" y="4811169"/>
            <a:ext cx="60960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g3b1ed0c90a6_0_0"/>
          <p:cNvSpPr txBox="1"/>
          <p:nvPr/>
        </p:nvSpPr>
        <p:spPr>
          <a:xfrm>
            <a:off x="3435347" y="5919281"/>
            <a:ext cx="5330100" cy="5496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1200"/>
              </a:spcAft>
              <a:buClr>
                <a:schemeClr val="dk1"/>
              </a:buClr>
              <a:buSzPts val="1100"/>
              <a:buFont typeface="Arial"/>
              <a:buNone/>
            </a:pPr>
            <a:r>
              <a:rPr lang="es-ES" sz="900">
                <a:latin typeface="Calibri"/>
                <a:ea typeface="Calibri"/>
                <a:cs typeface="Calibri"/>
                <a:sym typeface="Calibri"/>
              </a:rPr>
              <a:t>Avrupa Birliği tarafından finanse edilmiştir. Ancak, burada ifade edilen görüş ve fikirler yalnızca yazar(lar)a aittir ve Avrupa Birliği veya Servicio Español para la Internacionalización de la Educación (SEPIE) görüşlerini yansıtmayabilir. Avrupa Birliği veya hibe veren kurum bu görüş ve fikirlerden sorumlu tutulamaz.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3b1ed0c90a6_0_97"/>
          <p:cNvSpPr txBox="1"/>
          <p:nvPr>
            <p:ph type="title"/>
          </p:nvPr>
        </p:nvSpPr>
        <p:spPr>
          <a:xfrm>
            <a:off x="839787" y="238873"/>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Eğitimcilere Destek</a:t>
            </a:r>
            <a:endParaRPr sz="4400"/>
          </a:p>
        </p:txBody>
      </p:sp>
      <p:sp>
        <p:nvSpPr>
          <p:cNvPr id="104" name="Google Shape;104;g3b1ed0c90a6_0_97"/>
          <p:cNvSpPr txBox="1"/>
          <p:nvPr>
            <p:ph idx="1" type="body"/>
          </p:nvPr>
        </p:nvSpPr>
        <p:spPr>
          <a:xfrm>
            <a:off x="554804" y="1428108"/>
            <a:ext cx="7284300" cy="45309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1200"/>
              </a:spcBef>
              <a:spcAft>
                <a:spcPts val="0"/>
              </a:spcAft>
              <a:buClr>
                <a:schemeClr val="dk1"/>
              </a:buClr>
              <a:buSzPct val="45833"/>
              <a:buFont typeface="Arial"/>
              <a:buNone/>
            </a:pPr>
            <a:r>
              <a:rPr b="1" lang="es-ES" sz="2400">
                <a:solidFill>
                  <a:srgbClr val="4892DC"/>
                </a:solidFill>
              </a:rPr>
              <a:t>Bu ünitedeki altı eğitim modülünün her birine, özel bir Eğitimci Destek dosyası eşlik etmektedir. Bu dosyada şunlar bulunmaktadır:</a:t>
            </a:r>
            <a:endParaRPr b="1" sz="2400">
              <a:solidFill>
                <a:srgbClr val="4892DC"/>
              </a:solidFill>
            </a:endParaRPr>
          </a:p>
          <a:p>
            <a:pPr indent="-215900" lvl="0" marL="571500" rtl="0" algn="l">
              <a:lnSpc>
                <a:spcPct val="90000"/>
              </a:lnSpc>
              <a:spcBef>
                <a:spcPts val="1200"/>
              </a:spcBef>
              <a:spcAft>
                <a:spcPts val="0"/>
              </a:spcAft>
              <a:buSzPct val="108107"/>
              <a:buFont typeface="Arial"/>
              <a:buNone/>
            </a:pPr>
            <a:r>
              <a:t/>
            </a:r>
            <a:endParaRPr/>
          </a:p>
          <a:p>
            <a:pPr indent="-345301" lvl="0" marL="457200" rtl="0" algn="l">
              <a:lnSpc>
                <a:spcPct val="115000"/>
              </a:lnSpc>
              <a:spcBef>
                <a:spcPts val="1200"/>
              </a:spcBef>
              <a:spcAft>
                <a:spcPts val="0"/>
              </a:spcAft>
              <a:buSzPct val="90089"/>
              <a:buChar char="•"/>
            </a:pPr>
            <a:r>
              <a:rPr lang="es-ES" sz="2400"/>
              <a:t>Modül içeriğine uygun önerilen </a:t>
            </a:r>
            <a:r>
              <a:rPr b="1" lang="es-ES" sz="2400"/>
              <a:t>öğretim yöntemleri ve araçları</a:t>
            </a:r>
            <a:endParaRPr b="1" sz="2400"/>
          </a:p>
          <a:p>
            <a:pPr indent="-345301" lvl="0" marL="457200" rtl="0" algn="l">
              <a:lnSpc>
                <a:spcPct val="115000"/>
              </a:lnSpc>
              <a:spcBef>
                <a:spcPts val="0"/>
              </a:spcBef>
              <a:spcAft>
                <a:spcPts val="0"/>
              </a:spcAft>
              <a:buSzPct val="90089"/>
              <a:buChar char="•"/>
            </a:pPr>
            <a:r>
              <a:rPr b="1" lang="es-ES" sz="2400"/>
              <a:t>Mesleki eğitim (VET), mesleki devam eğitimi(CVET)  ve diaspora öğrencilerinin katılımını </a:t>
            </a:r>
            <a:r>
              <a:rPr lang="es-ES" sz="2400"/>
              <a:t>sağlamak için ipuçları</a:t>
            </a:r>
            <a:endParaRPr sz="2400"/>
          </a:p>
          <a:p>
            <a:pPr indent="-345301" lvl="0" marL="457200" rtl="0" algn="l">
              <a:lnSpc>
                <a:spcPct val="115000"/>
              </a:lnSpc>
              <a:spcBef>
                <a:spcPts val="0"/>
              </a:spcBef>
              <a:spcAft>
                <a:spcPts val="0"/>
              </a:spcAft>
              <a:buSzPct val="90089"/>
              <a:buChar char="•"/>
            </a:pPr>
            <a:r>
              <a:rPr lang="es-ES" sz="2400"/>
              <a:t>Farklı sunum formatları (yüz yüze, çevrimiçi, karma) için </a:t>
            </a:r>
            <a:r>
              <a:rPr b="1" lang="es-ES" sz="2400"/>
              <a:t>adaptasyon stratejileri</a:t>
            </a:r>
            <a:endParaRPr b="1" sz="2400"/>
          </a:p>
          <a:p>
            <a:pPr indent="-345301" lvl="0" marL="457200" rtl="0" algn="l">
              <a:lnSpc>
                <a:spcPct val="115000"/>
              </a:lnSpc>
              <a:spcBef>
                <a:spcPts val="0"/>
              </a:spcBef>
              <a:spcAft>
                <a:spcPts val="0"/>
              </a:spcAft>
              <a:buSzPct val="90089"/>
              <a:buChar char="•"/>
            </a:pPr>
            <a:r>
              <a:rPr lang="es-ES" sz="2400"/>
              <a:t>Etkinlik kolaylaştırma </a:t>
            </a:r>
            <a:r>
              <a:rPr b="1" lang="es-ES" sz="2400"/>
              <a:t>kılavuzu</a:t>
            </a:r>
            <a:r>
              <a:rPr lang="es-ES" sz="2400"/>
              <a:t> ve özet notları</a:t>
            </a:r>
            <a:endParaRPr sz="2400"/>
          </a:p>
          <a:p>
            <a:pPr indent="-345301" lvl="0" marL="457200" rtl="0" algn="l">
              <a:lnSpc>
                <a:spcPct val="115000"/>
              </a:lnSpc>
              <a:spcBef>
                <a:spcPts val="0"/>
              </a:spcBef>
              <a:spcAft>
                <a:spcPts val="0"/>
              </a:spcAft>
              <a:buSzPct val="90089"/>
              <a:buChar char="•"/>
            </a:pPr>
            <a:r>
              <a:rPr b="1" lang="es-ES" sz="2400"/>
              <a:t>ESCO beceri </a:t>
            </a:r>
            <a:r>
              <a:rPr lang="es-ES" sz="2400"/>
              <a:t>uyumu ve değerlendirme kılavuzu</a:t>
            </a:r>
            <a:endParaRPr sz="2400"/>
          </a:p>
          <a:p>
            <a:pPr indent="-345301" lvl="0" marL="457200" rtl="0" algn="l">
              <a:lnSpc>
                <a:spcPct val="115000"/>
              </a:lnSpc>
              <a:spcBef>
                <a:spcPts val="0"/>
              </a:spcBef>
              <a:spcAft>
                <a:spcPts val="0"/>
              </a:spcAft>
              <a:buSzPct val="90089"/>
              <a:buChar char="•"/>
            </a:pPr>
            <a:r>
              <a:rPr lang="es-ES" sz="2400"/>
              <a:t>Önerilen okumalar, açıklayıcı videolar ve görsel yardımcılar dahil olmak üzere konuyla ilgili </a:t>
            </a:r>
            <a:r>
              <a:rPr b="1" lang="es-ES" sz="2400"/>
              <a:t>ek arka plan materyalleri</a:t>
            </a:r>
            <a:endParaRPr b="1" sz="240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3b1ed0c90a6_0_102"/>
          <p:cNvSpPr txBox="1"/>
          <p:nvPr>
            <p:ph type="title"/>
          </p:nvPr>
        </p:nvSpPr>
        <p:spPr>
          <a:xfrm>
            <a:off x="438275" y="457200"/>
            <a:ext cx="9666900" cy="981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ORTAKLIK</a:t>
            </a:r>
            <a:endParaRPr sz="4400"/>
          </a:p>
        </p:txBody>
      </p:sp>
      <p:sp>
        <p:nvSpPr>
          <p:cNvPr id="110" name="Google Shape;110;g3b1ed0c90a6_0_102"/>
          <p:cNvSpPr txBox="1"/>
          <p:nvPr>
            <p:ph idx="1" type="body"/>
          </p:nvPr>
        </p:nvSpPr>
        <p:spPr>
          <a:xfrm>
            <a:off x="4382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g3b1ed0c90a6_0_102"/>
          <p:cNvSpPr txBox="1"/>
          <p:nvPr>
            <p:ph idx="2" type="body"/>
          </p:nvPr>
        </p:nvSpPr>
        <p:spPr>
          <a:xfrm>
            <a:off x="4473129" y="3212396"/>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g3b1ed0c90a6_0_102"/>
          <p:cNvSpPr txBox="1"/>
          <p:nvPr>
            <p:ph idx="3" type="body"/>
          </p:nvPr>
        </p:nvSpPr>
        <p:spPr>
          <a:xfrm>
            <a:off x="85088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g3b1ed0c90a6_0_102"/>
          <p:cNvSpPr txBox="1"/>
          <p:nvPr>
            <p:ph idx="4" type="body"/>
          </p:nvPr>
        </p:nvSpPr>
        <p:spPr>
          <a:xfrm>
            <a:off x="510608"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g3b1ed0c90a6_0_102"/>
          <p:cNvSpPr txBox="1"/>
          <p:nvPr>
            <p:ph idx="5" type="body"/>
          </p:nvPr>
        </p:nvSpPr>
        <p:spPr>
          <a:xfrm>
            <a:off x="4473575"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g3b1ed0c90a6_0_102"/>
          <p:cNvSpPr txBox="1"/>
          <p:nvPr>
            <p:ph idx="6" type="body"/>
          </p:nvPr>
        </p:nvSpPr>
        <p:spPr>
          <a:xfrm>
            <a:off x="8436542"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g3b1ed0c90a6_0_102"/>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g3b1ed0c90a6_0_102"/>
          <p:cNvPicPr preferRelativeResize="0"/>
          <p:nvPr/>
        </p:nvPicPr>
        <p:blipFill rotWithShape="1">
          <a:blip r:embed="rId10">
            <a:alphaModFix/>
          </a:blip>
          <a:srcRect b="0" l="0" r="0" t="0"/>
          <a:stretch/>
        </p:blipFill>
        <p:spPr>
          <a:xfrm>
            <a:off x="968518" y="4661446"/>
            <a:ext cx="2011681" cy="574088"/>
          </a:xfrm>
          <a:prstGeom prst="rect">
            <a:avLst/>
          </a:prstGeom>
          <a:noFill/>
          <a:ln>
            <a:noFill/>
          </a:ln>
        </p:spPr>
      </p:pic>
      <p:pic>
        <p:nvPicPr>
          <p:cNvPr descr="A red and blue logo&#10;&#10;AI-generated content may be incorrect." id="118" name="Google Shape;118;g3b1ed0c90a6_0_102"/>
          <p:cNvPicPr preferRelativeResize="0"/>
          <p:nvPr/>
        </p:nvPicPr>
        <p:blipFill rotWithShape="1">
          <a:blip r:embed="rId11">
            <a:alphaModFix/>
          </a:blip>
          <a:srcRect b="0" l="0" r="0" t="0"/>
          <a:stretch/>
        </p:blipFill>
        <p:spPr>
          <a:xfrm>
            <a:off x="9435800" y="1959048"/>
            <a:ext cx="1246333" cy="1011672"/>
          </a:xfrm>
          <a:prstGeom prst="rect">
            <a:avLst/>
          </a:prstGeom>
          <a:noFill/>
          <a:ln>
            <a:noFill/>
          </a:ln>
        </p:spPr>
      </p:pic>
      <p:pic>
        <p:nvPicPr>
          <p:cNvPr descr="A logo of a sailboat&#10;&#10;AI-generated content may be incorrect." id="119" name="Google Shape;119;g3b1ed0c90a6_0_102"/>
          <p:cNvPicPr preferRelativeResize="0"/>
          <p:nvPr/>
        </p:nvPicPr>
        <p:blipFill rotWithShape="1">
          <a:blip r:embed="rId12">
            <a:alphaModFix/>
          </a:blip>
          <a:srcRect b="0" l="0" r="0" t="0"/>
          <a:stretch/>
        </p:blipFill>
        <p:spPr>
          <a:xfrm>
            <a:off x="1485303" y="1890196"/>
            <a:ext cx="1145435" cy="1093072"/>
          </a:xfrm>
          <a:prstGeom prst="rect">
            <a:avLst/>
          </a:prstGeom>
          <a:noFill/>
          <a:ln>
            <a:noFill/>
          </a:ln>
        </p:spPr>
      </p:pic>
      <p:pic>
        <p:nvPicPr>
          <p:cNvPr id="120" name="Google Shape;120;g3b1ed0c90a6_0_102"/>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g3b1ed0c90a6_0_102"/>
          <p:cNvPicPr preferRelativeResize="0"/>
          <p:nvPr/>
        </p:nvPicPr>
        <p:blipFill rotWithShape="1">
          <a:blip r:embed="rId14">
            <a:alphaModFix/>
          </a:blip>
          <a:srcRect b="0" l="0" r="0" t="0"/>
          <a:stretch/>
        </p:blipFill>
        <p:spPr>
          <a:xfrm>
            <a:off x="8436542" y="4649682"/>
            <a:ext cx="2866370"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3b1ed0c90a6_0_118"/>
          <p:cNvSpPr txBox="1"/>
          <p:nvPr>
            <p:ph type="title"/>
          </p:nvPr>
        </p:nvSpPr>
        <p:spPr>
          <a:xfrm>
            <a:off x="1168000" y="624903"/>
            <a:ext cx="9855900" cy="21039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30555"/>
              <a:buFont typeface="Arial"/>
              <a:buNone/>
            </a:pPr>
            <a:r>
              <a:rPr lang="es-ES" sz="3600"/>
              <a:t>Değerli ve ilham verici bir öğrenme deneyimi için VET-READY</a:t>
            </a:r>
            <a:endParaRPr sz="3600"/>
          </a:p>
          <a:p>
            <a:pPr indent="0" lvl="0" marL="0" rtl="0" algn="ctr">
              <a:spcBef>
                <a:spcPts val="0"/>
              </a:spcBef>
              <a:spcAft>
                <a:spcPts val="0"/>
              </a:spcAft>
              <a:buClr>
                <a:schemeClr val="dk1"/>
              </a:buClr>
              <a:buSzPct val="30555"/>
              <a:buFont typeface="Arial"/>
              <a:buNone/>
            </a:pPr>
            <a:r>
              <a:rPr lang="es-ES" sz="3600"/>
              <a:t>4. ÜNİTE “</a:t>
            </a:r>
            <a:r>
              <a:rPr lang="es-ES" sz="3711"/>
              <a:t>OKULLARDA AFET HAZIRLIKLARI VE GÜVENLİ ÖĞRENME ORTAMLARI</a:t>
            </a:r>
            <a:r>
              <a:rPr lang="es-ES" sz="3600"/>
              <a:t>”</a:t>
            </a:r>
            <a:endParaRPr sz="3600"/>
          </a:p>
          <a:p>
            <a:pPr indent="0" lvl="0" marL="0" rtl="0" algn="ctr">
              <a:lnSpc>
                <a:spcPct val="90000"/>
              </a:lnSpc>
              <a:spcBef>
                <a:spcPts val="0"/>
              </a:spcBef>
              <a:spcAft>
                <a:spcPts val="0"/>
              </a:spcAft>
              <a:buSzPct val="111111"/>
              <a:buNone/>
            </a:pPr>
            <a:r>
              <a:t/>
            </a:r>
            <a:endParaRPr sz="3600"/>
          </a:p>
        </p:txBody>
      </p:sp>
      <p:sp>
        <p:nvSpPr>
          <p:cNvPr id="127" name="Google Shape;127;g3b1ed0c90a6_0_118"/>
          <p:cNvSpPr txBox="1"/>
          <p:nvPr/>
        </p:nvSpPr>
        <p:spPr>
          <a:xfrm>
            <a:off x="5094526" y="2911372"/>
            <a:ext cx="2002800" cy="497700"/>
          </a:xfrm>
          <a:prstGeom prst="rect">
            <a:avLst/>
          </a:prstGeom>
          <a:noFill/>
          <a:ln>
            <a:noFill/>
          </a:ln>
        </p:spPr>
        <p:txBody>
          <a:bodyPr anchorCtr="0" anchor="t" bIns="45700" lIns="91425" spcFirstLastPara="1" rIns="91425" wrap="square" tIns="45700">
            <a:normAutofit fontScale="77500"/>
          </a:bodyPr>
          <a:lstStyle/>
          <a:p>
            <a:pPr indent="0" lvl="0" marL="0" marR="0" rtl="0" algn="ctr">
              <a:lnSpc>
                <a:spcPct val="120000"/>
              </a:lnSpc>
              <a:spcBef>
                <a:spcPts val="0"/>
              </a:spcBef>
              <a:spcAft>
                <a:spcPts val="0"/>
              </a:spcAft>
              <a:buClr>
                <a:srgbClr val="F2F2F2"/>
              </a:buClr>
              <a:buSzPct val="100000"/>
              <a:buFont typeface="Arial"/>
              <a:buNone/>
            </a:pPr>
            <a:r>
              <a:rPr b="1" lang="es-ES" sz="2000">
                <a:solidFill>
                  <a:srgbClr val="F2F2F2"/>
                </a:solidFill>
                <a:latin typeface="Montserrat SemiBold"/>
                <a:ea typeface="Montserrat SemiBold"/>
                <a:cs typeface="Montserrat SemiBold"/>
                <a:sym typeface="Montserrat SemiBold"/>
              </a:rPr>
              <a:t>BİZİ TAKİP EDİN</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g3b1ed0c90a6_0_118"/>
          <p:cNvPicPr preferRelativeResize="0"/>
          <p:nvPr/>
        </p:nvPicPr>
        <p:blipFill rotWithShape="1">
          <a:blip r:embed="rId3">
            <a:alphaModFix/>
          </a:blip>
          <a:srcRect b="0" l="0" r="0" t="0"/>
          <a:stretch/>
        </p:blipFill>
        <p:spPr>
          <a:xfrm>
            <a:off x="8531508" y="5952117"/>
            <a:ext cx="2631006" cy="587010"/>
          </a:xfrm>
          <a:prstGeom prst="rect">
            <a:avLst/>
          </a:prstGeom>
          <a:noFill/>
          <a:ln>
            <a:noFill/>
          </a:ln>
        </p:spPr>
      </p:pic>
      <p:pic>
        <p:nvPicPr>
          <p:cNvPr id="129" name="Google Shape;129;g3b1ed0c90a6_0_11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g3b1ed0c90a6_0_118"/>
          <p:cNvSpPr txBox="1"/>
          <p:nvPr/>
        </p:nvSpPr>
        <p:spPr>
          <a:xfrm>
            <a:off x="4440998" y="4586309"/>
            <a:ext cx="3309900" cy="4977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lang="es-ES" sz="2000" u="sng">
                <a:solidFill>
                  <a:srgbClr val="F2F2F2"/>
                </a:solidFill>
                <a:latin typeface="Montserrat SemiBold"/>
                <a:ea typeface="Montserrat SemiBold"/>
                <a:cs typeface="Montserrat SemiBold"/>
                <a:sym typeface="Montserrat SemiBold"/>
                <a:hlinkClick r:id="rId6">
                  <a:extLst>
                    <a:ext uri="{A12FA001-AC4F-418D-AE19-62706E023703}">
                      <ahyp:hlinkClr val="tx"/>
                    </a:ext>
                  </a:extLst>
                </a:hlinkClick>
              </a:rPr>
              <a:t>tr</a:t>
            </a:r>
            <a:r>
              <a:rPr b="1" i="0" lang="es-ES" sz="2000" u="sng" cap="none" strike="noStrike">
                <a:solidFill>
                  <a:srgbClr val="F2F2F2"/>
                </a:solidFill>
                <a:latin typeface="Montserrat SemiBold"/>
                <a:ea typeface="Montserrat SemiBold"/>
                <a:cs typeface="Montserrat SemiBold"/>
                <a:sym typeface="Montserrat SemiBold"/>
                <a:hlinkClick r:id="rId7">
                  <a:extLst>
                    <a:ext uri="{A12FA001-AC4F-418D-AE19-62706E023703}">
                      <ahyp:hlinkClr val="tx"/>
                    </a:ext>
                  </a:extLst>
                </a:hlinkClick>
              </a:rPr>
              <a:t>/</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g3b1ed0c90a6_0_118">
            <a:hlinkClick r:id="rId8"/>
          </p:cNvPr>
          <p:cNvPicPr preferRelativeResize="0"/>
          <p:nvPr/>
        </p:nvPicPr>
        <p:blipFill rotWithShape="1">
          <a:blip r:embed="rId9">
            <a:alphaModFix/>
          </a:blip>
          <a:srcRect b="0" l="0" r="0" t="0"/>
          <a:stretch/>
        </p:blipFill>
        <p:spPr>
          <a:xfrm>
            <a:off x="6096000" y="3702378"/>
            <a:ext cx="458703" cy="458703"/>
          </a:xfrm>
          <a:prstGeom prst="rect">
            <a:avLst/>
          </a:prstGeom>
          <a:noFill/>
          <a:ln>
            <a:noFill/>
          </a:ln>
        </p:spPr>
      </p:pic>
      <p:pic>
        <p:nvPicPr>
          <p:cNvPr id="132" name="Google Shape;132;g3b1ed0c90a6_0_118"/>
          <p:cNvPicPr preferRelativeResize="0"/>
          <p:nvPr/>
        </p:nvPicPr>
        <p:blipFill rotWithShape="1">
          <a:blip r:embed="rId10">
            <a:alphaModFix/>
          </a:blip>
          <a:srcRect b="0" l="0" r="0" t="0"/>
          <a:stretch/>
        </p:blipFill>
        <p:spPr>
          <a:xfrm>
            <a:off x="5517522" y="3695180"/>
            <a:ext cx="471986" cy="471986"/>
          </a:xfrm>
          <a:prstGeom prst="rect">
            <a:avLst/>
          </a:prstGeom>
          <a:noFill/>
          <a:ln>
            <a:noFill/>
          </a:ln>
        </p:spPr>
      </p:pic>
      <p:pic>
        <p:nvPicPr>
          <p:cNvPr id="133" name="Google Shape;133;g3b1ed0c90a6_0_118">
            <a:hlinkClick r:id="rId11"/>
          </p:cNvPr>
          <p:cNvPicPr preferRelativeResize="0"/>
          <p:nvPr/>
        </p:nvPicPr>
        <p:blipFill rotWithShape="1">
          <a:blip r:embed="rId12">
            <a:alphaModFix/>
          </a:blip>
          <a:srcRect b="0" l="0" r="0" t="0"/>
          <a:stretch/>
        </p:blipFill>
        <p:spPr>
          <a:xfrm>
            <a:off x="4963839" y="3710538"/>
            <a:ext cx="447192" cy="443649"/>
          </a:xfrm>
          <a:prstGeom prst="rect">
            <a:avLst/>
          </a:prstGeom>
          <a:noFill/>
          <a:ln>
            <a:noFill/>
          </a:ln>
        </p:spPr>
      </p:pic>
      <p:pic>
        <p:nvPicPr>
          <p:cNvPr id="134" name="Google Shape;134;g3b1ed0c90a6_0_118">
            <a:hlinkClick r:id="rId13"/>
          </p:cNvPr>
          <p:cNvPicPr preferRelativeResize="0"/>
          <p:nvPr/>
        </p:nvPicPr>
        <p:blipFill rotWithShape="1">
          <a:blip r:embed="rId14">
            <a:alphaModFix/>
          </a:blip>
          <a:srcRect b="0" l="0" r="0" t="0"/>
          <a:stretch/>
        </p:blipFill>
        <p:spPr>
          <a:xfrm>
            <a:off x="6661195" y="3705258"/>
            <a:ext cx="453389" cy="4533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Amacı</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115000"/>
              </a:lnSpc>
              <a:spcBef>
                <a:spcPts val="1200"/>
              </a:spcBef>
              <a:spcAft>
                <a:spcPts val="0"/>
              </a:spcAft>
              <a:buSzPct val="39285"/>
              <a:buNone/>
            </a:pPr>
            <a:r>
              <a:rPr lang="es-ES"/>
              <a:t>Bu ünitenin amacı, öğrencilere çok çeşitli afetlere hazırlıklı, güvenli okul ortamları oluşturmak, sürdürmek ve desteklemek için gerekli bilgi ve pratik stratejileri kazandırmaktır. </a:t>
            </a:r>
            <a:endParaRPr/>
          </a:p>
          <a:p>
            <a:pPr indent="0" lvl="0" marL="0" rtl="0" algn="just">
              <a:lnSpc>
                <a:spcPct val="115000"/>
              </a:lnSpc>
              <a:spcBef>
                <a:spcPts val="1200"/>
              </a:spcBef>
              <a:spcAft>
                <a:spcPts val="1200"/>
              </a:spcAft>
              <a:buSzPct val="39285"/>
              <a:buNone/>
            </a:pPr>
            <a:r>
              <a:rPr lang="es-ES"/>
              <a:t>Öğrencilerin okula özgü riskleri belirleme, önleyici tedbirleri uygulama ve acil durumlara etkili bir şekilde müdahale ederek öğrencileri, personeli ve daha geniş okul topluluğunu koruma becerilerini güçlendirmeyi amaçlamaktadır.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a:solidFill>
                  <a:srgbClr val="FF0000"/>
                </a:solidFill>
              </a:rPr>
              <a:t>Bu Ünite Neden Önemlidir?</a:t>
            </a:r>
            <a:endParaRPr>
              <a:solidFill>
                <a:srgbClr val="FF0000"/>
              </a:solidFill>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92500" lnSpcReduction="20000"/>
          </a:bodyPr>
          <a:lstStyle/>
          <a:p>
            <a:pPr indent="-393065" lvl="0" marL="457200" rtl="0" algn="just">
              <a:lnSpc>
                <a:spcPct val="115000"/>
              </a:lnSpc>
              <a:spcBef>
                <a:spcPts val="1200"/>
              </a:spcBef>
              <a:spcAft>
                <a:spcPts val="0"/>
              </a:spcAft>
              <a:buSzPct val="100000"/>
              <a:buChar char="•"/>
            </a:pPr>
            <a:r>
              <a:rPr lang="es-ES"/>
              <a:t>Okullar ve eğitim merkezleri her gün yüzlerce öğrencinin güvenliğinden sorumludur — ancak afetler önceden uyarı vermeden meydana gelebilir, eğitimi aksatabilir ve tüm toplulukları tehlikeye atabilir. Hazırlıklı olmak, açık prosedürler, koordineli ekip çalışması ve ortak bir sorumluluk kültürü aracılığıyla öğrencileri, eğitimcileri ve personeli korumak anlamına gelir.</a:t>
            </a:r>
            <a:endParaRPr/>
          </a:p>
          <a:p>
            <a:pPr indent="-393065" lvl="0" marL="457200" rtl="0" algn="just">
              <a:lnSpc>
                <a:spcPct val="115000"/>
              </a:lnSpc>
              <a:spcBef>
                <a:spcPts val="0"/>
              </a:spcBef>
              <a:spcAft>
                <a:spcPts val="0"/>
              </a:spcAft>
              <a:buSzPct val="100000"/>
              <a:buChar char="•"/>
            </a:pPr>
            <a:r>
              <a:rPr lang="es-ES"/>
              <a:t>Bu ünite, katılımcılara riskleri önlemek, acil durumlara etkili bir şekilde müdahale etmek ve okul ortamlarında güvenli bir şekilde toparlanmayı desteklemek için pratik bilgi ve güven sağlar. Öğrenme alanlarının güvenliğini nasıl sağlayacağımızı anlamak, dayanıklı eğitim kurumları oluşturmanın ilk adımıdır.</a:t>
            </a:r>
            <a:endParaRPr/>
          </a:p>
          <a:p>
            <a:pPr indent="-393065" lvl="0" marL="457200" rtl="0" algn="just">
              <a:lnSpc>
                <a:spcPct val="90000"/>
              </a:lnSpc>
              <a:spcBef>
                <a:spcPts val="1000"/>
              </a:spcBef>
              <a:spcAft>
                <a:spcPts val="0"/>
              </a:spcAft>
              <a:buSzPct val="100000"/>
              <a:buChar char="•"/>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Yapısı</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115000"/>
              </a:lnSpc>
              <a:spcBef>
                <a:spcPts val="1200"/>
              </a:spcBef>
              <a:spcAft>
                <a:spcPts val="0"/>
              </a:spcAft>
              <a:buClr>
                <a:schemeClr val="dk1"/>
              </a:buClr>
              <a:buSzPts val="275"/>
              <a:buFont typeface="Arial"/>
              <a:buNone/>
            </a:pPr>
            <a:r>
              <a:rPr b="1" lang="es-ES" sz="7600"/>
              <a:t>Eğitim Modülü 19 – </a:t>
            </a:r>
            <a:r>
              <a:rPr lang="es-ES" sz="7600"/>
              <a:t>Eğitim Kurumlarında Güvenliği Sağlama</a:t>
            </a:r>
            <a:endParaRPr sz="7600"/>
          </a:p>
          <a:p>
            <a:pPr indent="0" lvl="0" marL="0" rtl="0" algn="l">
              <a:lnSpc>
                <a:spcPct val="115000"/>
              </a:lnSpc>
              <a:spcBef>
                <a:spcPts val="1200"/>
              </a:spcBef>
              <a:spcAft>
                <a:spcPts val="0"/>
              </a:spcAft>
              <a:buClr>
                <a:schemeClr val="dk1"/>
              </a:buClr>
              <a:buSzPts val="275"/>
              <a:buFont typeface="Arial"/>
              <a:buNone/>
            </a:pPr>
            <a:r>
              <a:rPr b="1" lang="es-ES" sz="7600"/>
              <a:t>Eğitim Modülü 20 –</a:t>
            </a:r>
            <a:r>
              <a:rPr lang="es-ES" sz="7600"/>
              <a:t> Okullarda Afetlerle İlgili Yanlış Bilgiler ve Mitleri Ele Alma</a:t>
            </a:r>
            <a:endParaRPr sz="7600"/>
          </a:p>
          <a:p>
            <a:pPr indent="0" lvl="0" marL="0" rtl="0" algn="l">
              <a:lnSpc>
                <a:spcPct val="115000"/>
              </a:lnSpc>
              <a:spcBef>
                <a:spcPts val="1200"/>
              </a:spcBef>
              <a:spcAft>
                <a:spcPts val="0"/>
              </a:spcAft>
              <a:buClr>
                <a:schemeClr val="dk1"/>
              </a:buClr>
              <a:buSzPts val="275"/>
              <a:buFont typeface="Arial"/>
              <a:buNone/>
            </a:pPr>
            <a:r>
              <a:rPr b="1" lang="es-ES" sz="7600"/>
              <a:t>Eğitim Modülü 21 – </a:t>
            </a:r>
            <a:r>
              <a:rPr lang="es-ES" sz="7600"/>
              <a:t>Okul Güvenliği için Erken Uyarı Sistemleri</a:t>
            </a:r>
            <a:endParaRPr sz="7600"/>
          </a:p>
          <a:p>
            <a:pPr indent="0" lvl="0" marL="0" rtl="0" algn="l">
              <a:lnSpc>
                <a:spcPct val="115000"/>
              </a:lnSpc>
              <a:spcBef>
                <a:spcPts val="1200"/>
              </a:spcBef>
              <a:spcAft>
                <a:spcPts val="0"/>
              </a:spcAft>
              <a:buClr>
                <a:schemeClr val="dk1"/>
              </a:buClr>
              <a:buSzPts val="275"/>
              <a:buFont typeface="Arial"/>
              <a:buNone/>
            </a:pPr>
            <a:r>
              <a:rPr b="1" lang="es-ES" sz="7600"/>
              <a:t>Eğitim Modülü 22 – </a:t>
            </a:r>
            <a:r>
              <a:rPr lang="es-ES" sz="7600"/>
              <a:t>Okul Afetleri için Hayati Önem Taşıyan Beceriler</a:t>
            </a:r>
            <a:endParaRPr sz="7600"/>
          </a:p>
          <a:p>
            <a:pPr indent="0" lvl="0" marL="0" rtl="0" algn="l">
              <a:lnSpc>
                <a:spcPct val="115000"/>
              </a:lnSpc>
              <a:spcBef>
                <a:spcPts val="1200"/>
              </a:spcBef>
              <a:spcAft>
                <a:spcPts val="0"/>
              </a:spcAft>
              <a:buClr>
                <a:schemeClr val="dk1"/>
              </a:buClr>
              <a:buSzPts val="275"/>
              <a:buFont typeface="Arial"/>
              <a:buNone/>
            </a:pPr>
            <a:r>
              <a:rPr b="1" lang="es-ES" sz="7600"/>
              <a:t>Eğitim Modülü 23 – </a:t>
            </a:r>
            <a:r>
              <a:rPr lang="es-ES" sz="7600"/>
              <a:t>Okul Ortamında Afet Mağdurlarının Psikolojisini Anlamak</a:t>
            </a:r>
            <a:endParaRPr sz="7600"/>
          </a:p>
          <a:p>
            <a:pPr indent="0" lvl="0" marL="0" rtl="0" algn="l">
              <a:lnSpc>
                <a:spcPct val="115000"/>
              </a:lnSpc>
              <a:spcBef>
                <a:spcPts val="1200"/>
              </a:spcBef>
              <a:spcAft>
                <a:spcPts val="0"/>
              </a:spcAft>
              <a:buClr>
                <a:schemeClr val="dk1"/>
              </a:buClr>
              <a:buSzPts val="275"/>
              <a:buFont typeface="Arial"/>
              <a:buNone/>
            </a:pPr>
            <a:r>
              <a:rPr b="1" lang="es-ES" sz="7600"/>
              <a:t>Eğitim Modülü 24 – </a:t>
            </a:r>
            <a:r>
              <a:rPr lang="es-ES" sz="7600"/>
              <a:t>Okul Afet Senaryosunda Tek Başına Hayatta Kalma Becerileri </a:t>
            </a:r>
            <a:endParaRPr sz="7600"/>
          </a:p>
          <a:p>
            <a:pPr indent="0" lvl="0" marL="0" rtl="0" algn="l">
              <a:lnSpc>
                <a:spcPct val="115000"/>
              </a:lnSpc>
              <a:spcBef>
                <a:spcPts val="1200"/>
              </a:spcBef>
              <a:spcAft>
                <a:spcPts val="0"/>
              </a:spcAft>
              <a:buClr>
                <a:schemeClr val="dk1"/>
              </a:buClr>
              <a:buSzPts val="275"/>
              <a:buFont typeface="Arial"/>
              <a:buNone/>
            </a:pPr>
            <a:r>
              <a:rPr lang="es-ES" sz="8000"/>
              <a:t>Eğitim modülleri, sunulan sırayla tamamlanmalıdır.</a:t>
            </a:r>
            <a:endParaRPr sz="8000"/>
          </a:p>
          <a:p>
            <a:pPr indent="0" lvl="0" marL="0" rtl="0" algn="l">
              <a:lnSpc>
                <a:spcPct val="115000"/>
              </a:lnSpc>
              <a:spcBef>
                <a:spcPts val="1200"/>
              </a:spcBef>
              <a:spcAft>
                <a:spcPts val="0"/>
              </a:spcAft>
              <a:buClr>
                <a:schemeClr val="dk1"/>
              </a:buClr>
              <a:buSzPts val="275"/>
              <a:buFont typeface="Arial"/>
              <a:buNone/>
            </a:pPr>
            <a:r>
              <a:rPr lang="es-ES" sz="8000"/>
              <a:t>Her modül, temel teorik içeriği pratik öğrenme etkinlikleriyle birleştirir.</a:t>
            </a:r>
            <a:endParaRPr sz="8000"/>
          </a:p>
          <a:p>
            <a:pPr indent="0" lvl="0" marL="0" rtl="0" algn="l">
              <a:lnSpc>
                <a:spcPct val="115000"/>
              </a:lnSpc>
              <a:spcBef>
                <a:spcPts val="1200"/>
              </a:spcBef>
              <a:spcAft>
                <a:spcPts val="0"/>
              </a:spcAft>
              <a:buClr>
                <a:schemeClr val="dk1"/>
              </a:buClr>
              <a:buSzPts val="275"/>
              <a:buFont typeface="Arial"/>
              <a:buNone/>
            </a:pPr>
            <a:r>
              <a:rPr lang="es-ES" sz="8000"/>
              <a:t>Teorik materyal, farklı öğrenme stillerini desteklemek için metin, görsel öğeler ve video kaynaklarının bir karışımıyla sunulur.</a:t>
            </a:r>
            <a:endParaRPr sz="8000"/>
          </a:p>
          <a:p>
            <a:pPr indent="-50800" lvl="0" marL="228600" rtl="0" algn="l">
              <a:lnSpc>
                <a:spcPct val="90000"/>
              </a:lnSpc>
              <a:spcBef>
                <a:spcPts val="120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g3b1ed0c90a6_0_48"/>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Genel Ünite Bilgileri</a:t>
            </a:r>
            <a:endParaRPr/>
          </a:p>
        </p:txBody>
      </p:sp>
      <p:sp>
        <p:nvSpPr>
          <p:cNvPr id="73" name="Google Shape;73;g3b1ed0c90a6_0_48"/>
          <p:cNvSpPr txBox="1"/>
          <p:nvPr>
            <p:ph idx="2" type="body"/>
          </p:nvPr>
        </p:nvSpPr>
        <p:spPr>
          <a:xfrm>
            <a:off x="839788" y="1705510"/>
            <a:ext cx="10515600" cy="4259400"/>
          </a:xfrm>
          <a:prstGeom prst="rect">
            <a:avLst/>
          </a:prstGeom>
          <a:noFill/>
          <a:ln>
            <a:noFill/>
          </a:ln>
        </p:spPr>
        <p:txBody>
          <a:bodyPr anchorCtr="0" anchor="t" bIns="45700" lIns="91425" spcFirstLastPara="1" rIns="91425" wrap="square" tIns="45700">
            <a:noAutofit/>
          </a:bodyPr>
          <a:lstStyle/>
          <a:p>
            <a:pPr indent="-346075" lvl="0" marL="457200" rtl="0" algn="l">
              <a:lnSpc>
                <a:spcPct val="115000"/>
              </a:lnSpc>
              <a:spcBef>
                <a:spcPts val="1200"/>
              </a:spcBef>
              <a:spcAft>
                <a:spcPts val="0"/>
              </a:spcAft>
              <a:buSzPts val="1850"/>
              <a:buChar char="•"/>
            </a:pPr>
            <a:r>
              <a:rPr b="1" lang="es-ES" sz="1850"/>
              <a:t>Tahmini Süre:</a:t>
            </a:r>
            <a:r>
              <a:rPr lang="es-ES" sz="1850"/>
              <a:t> 16 akademik saat</a:t>
            </a:r>
            <a:endParaRPr sz="1850"/>
          </a:p>
          <a:p>
            <a:pPr indent="0" lvl="0" marL="457200" rtl="0" algn="l">
              <a:lnSpc>
                <a:spcPct val="115000"/>
              </a:lnSpc>
              <a:spcBef>
                <a:spcPts val="1200"/>
              </a:spcBef>
              <a:spcAft>
                <a:spcPts val="0"/>
              </a:spcAft>
              <a:buNone/>
            </a:pPr>
            <a:r>
              <a:rPr lang="es-ES" sz="1850"/>
              <a:t>(eğitim modülü başına yaklaşık 2,6 saat)</a:t>
            </a:r>
            <a:endParaRPr sz="1850"/>
          </a:p>
          <a:p>
            <a:pPr indent="-346075" lvl="0" marL="457200" rtl="0" algn="l">
              <a:lnSpc>
                <a:spcPct val="115000"/>
              </a:lnSpc>
              <a:spcBef>
                <a:spcPts val="1200"/>
              </a:spcBef>
              <a:spcAft>
                <a:spcPts val="0"/>
              </a:spcAft>
              <a:buSzPts val="1850"/>
              <a:buChar char="•"/>
            </a:pPr>
            <a:r>
              <a:rPr b="1" lang="es-ES" sz="1850"/>
              <a:t>Etkinlik Sayısı:</a:t>
            </a:r>
            <a:r>
              <a:rPr lang="es-ES" sz="1850"/>
              <a:t> 12 planlanmış öğrenme etkinliği</a:t>
            </a:r>
            <a:endParaRPr sz="1850"/>
          </a:p>
          <a:p>
            <a:pPr indent="0" lvl="0" marL="457200" rtl="0" algn="l">
              <a:lnSpc>
                <a:spcPct val="115000"/>
              </a:lnSpc>
              <a:spcBef>
                <a:spcPts val="1200"/>
              </a:spcBef>
              <a:spcAft>
                <a:spcPts val="0"/>
              </a:spcAft>
              <a:buNone/>
            </a:pPr>
            <a:r>
              <a:rPr lang="es-ES" sz="1850"/>
              <a:t>(mitleri çürüten tartışmalar, grup yansımaları ve her modülün içeriğine uygun diğer etkinlikler dahil)</a:t>
            </a:r>
            <a:endParaRPr sz="1850"/>
          </a:p>
          <a:p>
            <a:pPr indent="-346075" lvl="0" marL="457200" rtl="0" algn="l">
              <a:lnSpc>
                <a:spcPct val="115000"/>
              </a:lnSpc>
              <a:spcBef>
                <a:spcPts val="1200"/>
              </a:spcBef>
              <a:spcAft>
                <a:spcPts val="0"/>
              </a:spcAft>
              <a:buSzPts val="1850"/>
              <a:buChar char="•"/>
            </a:pPr>
            <a:r>
              <a:rPr b="1" lang="es-ES" sz="1850"/>
              <a:t>Değerlendirme Yöntemi:</a:t>
            </a:r>
            <a:endParaRPr b="1" sz="1850"/>
          </a:p>
          <a:p>
            <a:pPr indent="0" lvl="0" marL="457200" rtl="0" algn="l">
              <a:lnSpc>
                <a:spcPct val="115000"/>
              </a:lnSpc>
              <a:spcBef>
                <a:spcPts val="1200"/>
              </a:spcBef>
              <a:spcAft>
                <a:spcPts val="0"/>
              </a:spcAft>
              <a:buNone/>
            </a:pPr>
            <a:r>
              <a:rPr lang="es-ES" sz="1850"/>
              <a:t>Her eğitim modülü iki ayrı değerlendirme içerir:</a:t>
            </a:r>
            <a:endParaRPr sz="1850"/>
          </a:p>
          <a:p>
            <a:pPr indent="-346075" lvl="0" marL="457200" rtl="0" algn="l">
              <a:lnSpc>
                <a:spcPct val="115000"/>
              </a:lnSpc>
              <a:spcBef>
                <a:spcPts val="1200"/>
              </a:spcBef>
              <a:spcAft>
                <a:spcPts val="0"/>
              </a:spcAft>
              <a:buSzPts val="1850"/>
              <a:buChar char="•"/>
            </a:pPr>
            <a:r>
              <a:rPr b="1" lang="es-ES" sz="1850"/>
              <a:t>Öğrencilerin</a:t>
            </a:r>
            <a:r>
              <a:rPr lang="es-ES" sz="1850"/>
              <a:t> temel afet farkındalığı kavramlarını ne kadar anladıklarını değerlendirmek için tasarlanmış </a:t>
            </a:r>
            <a:r>
              <a:rPr b="1" lang="es-ES" sz="1850"/>
              <a:t>10 soruluk çoktan seçmeli test</a:t>
            </a:r>
            <a:r>
              <a:rPr lang="es-ES" sz="1850"/>
              <a:t>.</a:t>
            </a:r>
            <a:endParaRPr sz="1850"/>
          </a:p>
          <a:p>
            <a:pPr indent="-346075" lvl="0" marL="457200" rtl="0" algn="l">
              <a:lnSpc>
                <a:spcPct val="115000"/>
              </a:lnSpc>
              <a:spcBef>
                <a:spcPts val="0"/>
              </a:spcBef>
              <a:spcAft>
                <a:spcPts val="0"/>
              </a:spcAft>
              <a:buSzPts val="1850"/>
              <a:buChar char="•"/>
            </a:pPr>
            <a:r>
              <a:rPr b="1" lang="es-ES" sz="1850"/>
              <a:t>Eğitimcilerin</a:t>
            </a:r>
            <a:r>
              <a:rPr lang="es-ES" sz="1850"/>
              <a:t> öğretim yeterliliklerini ve modülü etkili bir şekilde sunma becerilerini değerlendirmek için tasarlanmış </a:t>
            </a:r>
            <a:r>
              <a:rPr b="1" lang="es-ES" sz="1850"/>
              <a:t>10 soruluk çoktan seçmeli test</a:t>
            </a:r>
            <a:r>
              <a:rPr lang="es-ES" sz="1850"/>
              <a:t>.</a:t>
            </a:r>
            <a:endParaRPr sz="185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Bilgi</a:t>
            </a:r>
            <a:endParaRPr>
              <a:solidFill>
                <a:srgbClr val="FF0000"/>
              </a:solidFill>
            </a:endParaRPr>
          </a:p>
        </p:txBody>
      </p:sp>
      <p:sp>
        <p:nvSpPr>
          <p:cNvPr id="79" name="Google Shape;79;p21"/>
          <p:cNvSpPr txBox="1"/>
          <p:nvPr>
            <p:ph idx="2" type="body"/>
          </p:nvPr>
        </p:nvSpPr>
        <p:spPr>
          <a:xfrm>
            <a:off x="839788" y="2689689"/>
            <a:ext cx="10515600" cy="2802600"/>
          </a:xfrm>
          <a:prstGeom prst="rect">
            <a:avLst/>
          </a:prstGeom>
          <a:noFill/>
          <a:ln>
            <a:noFill/>
          </a:ln>
        </p:spPr>
        <p:txBody>
          <a:bodyPr anchorCtr="0" anchor="t" bIns="45700" lIns="91425" spcFirstLastPara="1" rIns="91425" wrap="square" tIns="45700">
            <a:normAutofit fontScale="55000" lnSpcReduction="20000"/>
          </a:bodyPr>
          <a:lstStyle/>
          <a:p>
            <a:pPr indent="-343647" lvl="0" marL="457200" rtl="0" algn="l">
              <a:lnSpc>
                <a:spcPct val="115000"/>
              </a:lnSpc>
              <a:spcBef>
                <a:spcPts val="1200"/>
              </a:spcBef>
              <a:spcAft>
                <a:spcPts val="0"/>
              </a:spcAft>
              <a:buSzPct val="117647"/>
              <a:buAutoNum type="arabicPeriod"/>
            </a:pPr>
            <a:r>
              <a:rPr lang="es-ES"/>
              <a:t>Afet durumlarında okul ortamında sık görülen riskleri ve tehlikeleri tanımak.</a:t>
            </a:r>
            <a:endParaRPr/>
          </a:p>
          <a:p>
            <a:pPr indent="-343647" lvl="0" marL="457200" rtl="0" algn="l">
              <a:lnSpc>
                <a:spcPct val="115000"/>
              </a:lnSpc>
              <a:spcBef>
                <a:spcPts val="0"/>
              </a:spcBef>
              <a:spcAft>
                <a:spcPts val="0"/>
              </a:spcAft>
              <a:buSzPct val="117647"/>
              <a:buAutoNum type="arabicPeriod"/>
            </a:pPr>
            <a:r>
              <a:rPr lang="es-ES"/>
              <a:t>Okul krizleri bağlamında yanlış bilgi ve dezenformasyon arasındaki farkı ve bunların davranış ve iletişimi nasıl etkilediğini anlamak.</a:t>
            </a:r>
            <a:endParaRPr/>
          </a:p>
          <a:p>
            <a:pPr indent="-343647" lvl="0" marL="457200" rtl="0" algn="l">
              <a:lnSpc>
                <a:spcPct val="115000"/>
              </a:lnSpc>
              <a:spcBef>
                <a:spcPts val="0"/>
              </a:spcBef>
              <a:spcAft>
                <a:spcPts val="0"/>
              </a:spcAft>
              <a:buSzPct val="117647"/>
              <a:buAutoNum type="arabicPeriod"/>
            </a:pPr>
            <a:r>
              <a:rPr lang="es-ES"/>
              <a:t>Okullarda kullanılan erken uyarı sistemlerinin temel işlevlerini açıklamak ve bunların zamanında ve koordineli acil durum müdahalesini nasıl desteklediğini yorumlamak.</a:t>
            </a:r>
            <a:endParaRPr/>
          </a:p>
          <a:p>
            <a:pPr indent="-343647" lvl="0" marL="457200" rtl="0" algn="l">
              <a:lnSpc>
                <a:spcPct val="115000"/>
              </a:lnSpc>
              <a:spcBef>
                <a:spcPts val="0"/>
              </a:spcBef>
              <a:spcAft>
                <a:spcPts val="0"/>
              </a:spcAft>
              <a:buSzPct val="117647"/>
              <a:buAutoNum type="arabicPeriod"/>
            </a:pPr>
            <a:r>
              <a:rPr lang="es-ES"/>
              <a:t>Durum farkındalığı, güvenli tahliye ve uygun müdahale eylemleri dahil olmak üzere okul afet senaryolarında hayati öneme sahip ilkeleri anlamak.</a:t>
            </a:r>
            <a:endParaRPr/>
          </a:p>
          <a:p>
            <a:pPr indent="-343647" lvl="0" marL="457200" rtl="0" algn="l">
              <a:lnSpc>
                <a:spcPct val="115000"/>
              </a:lnSpc>
              <a:spcBef>
                <a:spcPts val="0"/>
              </a:spcBef>
              <a:spcAft>
                <a:spcPts val="0"/>
              </a:spcAft>
              <a:buSzPct val="117647"/>
              <a:buAutoNum type="arabicPeriod"/>
            </a:pPr>
            <a:r>
              <a:rPr lang="es-ES"/>
              <a:t>Okul afetleri sırasında öğrencilerin temel psikolojik ve duygusal ihtiyaçlarını tanıyın ve destek sağlamanın uygun yöntemlerini yorumlayın.</a:t>
            </a:r>
            <a:endParaRPr/>
          </a:p>
          <a:p>
            <a:pPr indent="-343647" lvl="0" marL="457200" rtl="0" algn="l">
              <a:lnSpc>
                <a:spcPct val="115000"/>
              </a:lnSpc>
              <a:spcBef>
                <a:spcPts val="0"/>
              </a:spcBef>
              <a:spcAft>
                <a:spcPts val="0"/>
              </a:spcAft>
              <a:buSzPct val="117647"/>
              <a:buAutoNum type="arabicPeriod"/>
            </a:pPr>
            <a:r>
              <a:rPr lang="es-ES"/>
              <a:t>Akranlarından ve eğitimcilerinden ayrıldıklarında kendini koruma, sorumluluk ve bağımsız karar vermenin öneminin farkında olun.</a:t>
            </a:r>
            <a:endParaRPr/>
          </a:p>
        </p:txBody>
      </p:sp>
      <p:sp>
        <p:nvSpPr>
          <p:cNvPr id="80" name="Google Shape;80;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1200"/>
              </a:spcBef>
              <a:spcAft>
                <a:spcPts val="1200"/>
              </a:spcAft>
              <a:buClr>
                <a:schemeClr val="dk1"/>
              </a:buClr>
              <a:buSzPts val="1100"/>
              <a:buNone/>
            </a:pPr>
            <a:r>
              <a:rPr lang="es-ES" sz="2400"/>
              <a:t>Bu ünitedeki altı eğitim modülünü tamamlayan öğrenciler, aşağıdaki bilgileri edinmiş olacaklardır:</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Beceriler</a:t>
            </a:r>
            <a:endParaRPr>
              <a:solidFill>
                <a:srgbClr val="FF0000"/>
              </a:solidFill>
            </a:endParaRPr>
          </a:p>
        </p:txBody>
      </p:sp>
      <p:sp>
        <p:nvSpPr>
          <p:cNvPr id="86" name="Google Shape;86;p22"/>
          <p:cNvSpPr txBox="1"/>
          <p:nvPr>
            <p:ph idx="2" type="body"/>
          </p:nvPr>
        </p:nvSpPr>
        <p:spPr>
          <a:xfrm>
            <a:off x="839800" y="1613050"/>
            <a:ext cx="10298400" cy="43809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358"/>
              <a:buNone/>
            </a:pPr>
            <a:r>
              <a:rPr b="1" lang="es-ES" sz="1335">
                <a:solidFill>
                  <a:srgbClr val="4892DC"/>
                </a:solidFill>
              </a:rPr>
              <a:t>Bu ünitedeki altı eğitim modülünü tamamlayan öğrenciler şunları yapabileceklerdir:</a:t>
            </a:r>
            <a:endParaRPr b="1" sz="1758">
              <a:solidFill>
                <a:srgbClr val="4892DC"/>
              </a:solidFill>
            </a:endParaRPr>
          </a:p>
          <a:p>
            <a:pPr indent="0" lvl="0" marL="50800" rtl="0" algn="l">
              <a:lnSpc>
                <a:spcPct val="90000"/>
              </a:lnSpc>
              <a:spcBef>
                <a:spcPts val="1200"/>
              </a:spcBef>
              <a:spcAft>
                <a:spcPts val="0"/>
              </a:spcAft>
              <a:buSzPts val="984"/>
              <a:buNone/>
            </a:pPr>
            <a:r>
              <a:t/>
            </a:r>
            <a:endParaRPr b="1" sz="1110"/>
          </a:p>
          <a:p>
            <a:pPr indent="0" lvl="0" marL="0" rtl="0" algn="l">
              <a:lnSpc>
                <a:spcPct val="115000"/>
              </a:lnSpc>
              <a:spcBef>
                <a:spcPts val="1200"/>
              </a:spcBef>
              <a:spcAft>
                <a:spcPts val="0"/>
              </a:spcAft>
              <a:buClr>
                <a:schemeClr val="dk1"/>
              </a:buClr>
              <a:buSzPts val="358"/>
              <a:buFont typeface="Arial"/>
              <a:buNone/>
            </a:pPr>
            <a:r>
              <a:rPr b="1" lang="es-ES" sz="1453"/>
              <a:t>Beceri 1:</a:t>
            </a:r>
            <a:r>
              <a:rPr lang="es-ES" sz="1453"/>
              <a:t> Okulda acil durumlara hazırlık yaparken veya acil durumlara müdahale ederken verimli çalışma ve organizasyon yöntemleri uygulamak.</a:t>
            </a:r>
            <a:endParaRPr sz="1453"/>
          </a:p>
          <a:p>
            <a:pPr indent="0" lvl="0" marL="0" rtl="0" algn="l">
              <a:lnSpc>
                <a:spcPct val="115000"/>
              </a:lnSpc>
              <a:spcBef>
                <a:spcPts val="1200"/>
              </a:spcBef>
              <a:spcAft>
                <a:spcPts val="0"/>
              </a:spcAft>
              <a:buClr>
                <a:schemeClr val="dk1"/>
              </a:buClr>
              <a:buSzPts val="358"/>
              <a:buFont typeface="Arial"/>
              <a:buNone/>
            </a:pPr>
            <a:r>
              <a:rPr b="1" lang="es-ES" sz="1453"/>
              <a:t>Beceri 2: </a:t>
            </a:r>
            <a:r>
              <a:rPr lang="es-ES" sz="1453"/>
              <a:t>Yanlış bilgi kalıplarını belirlemek ve okul ile ilgili acil durum bilgilerinin güvenilirliğini değerlendirmek için doğrulama teknikleri uygulamak.</a:t>
            </a:r>
            <a:endParaRPr sz="1453"/>
          </a:p>
          <a:p>
            <a:pPr indent="0" lvl="0" marL="0" rtl="0" algn="l">
              <a:lnSpc>
                <a:spcPct val="115000"/>
              </a:lnSpc>
              <a:spcBef>
                <a:spcPts val="1200"/>
              </a:spcBef>
              <a:spcAft>
                <a:spcPts val="0"/>
              </a:spcAft>
              <a:buClr>
                <a:schemeClr val="dk1"/>
              </a:buClr>
              <a:buSzPts val="358"/>
              <a:buFont typeface="Arial"/>
              <a:buNone/>
            </a:pPr>
            <a:r>
              <a:rPr b="1" lang="es-ES" sz="1453"/>
              <a:t>Beceri 3:</a:t>
            </a:r>
            <a:r>
              <a:rPr lang="es-ES" sz="1453"/>
              <a:t> Okul tatbikatları ve acil durum senaryoları sırasında doğru güvenlik davranışlarını uygulamak ve erken uyarı talimatlarını takip etmek.</a:t>
            </a:r>
            <a:endParaRPr sz="1453"/>
          </a:p>
          <a:p>
            <a:pPr indent="0" lvl="0" marL="0" rtl="0" algn="l">
              <a:lnSpc>
                <a:spcPct val="115000"/>
              </a:lnSpc>
              <a:spcBef>
                <a:spcPts val="1200"/>
              </a:spcBef>
              <a:spcAft>
                <a:spcPts val="0"/>
              </a:spcAft>
              <a:buClr>
                <a:schemeClr val="dk1"/>
              </a:buClr>
              <a:buSzPts val="358"/>
              <a:buFont typeface="Arial"/>
              <a:buNone/>
            </a:pPr>
            <a:r>
              <a:rPr b="1" lang="es-ES" sz="1453"/>
              <a:t>Beceri 4:</a:t>
            </a:r>
            <a:r>
              <a:rPr lang="es-ES" sz="1453"/>
              <a:t> Güvenli tahliyeyi sağlamak, savunmasız bireyleri desteklemek ve afet durumlarında sakinliği korumak için akranlar ve personel ile etkili bir şekilde işbirliği yapmak.</a:t>
            </a:r>
            <a:endParaRPr sz="1453"/>
          </a:p>
          <a:p>
            <a:pPr indent="0" lvl="0" marL="0" rtl="0" algn="l">
              <a:lnSpc>
                <a:spcPct val="115000"/>
              </a:lnSpc>
              <a:spcBef>
                <a:spcPts val="1200"/>
              </a:spcBef>
              <a:spcAft>
                <a:spcPts val="0"/>
              </a:spcAft>
              <a:buClr>
                <a:schemeClr val="dk1"/>
              </a:buClr>
              <a:buSzPts val="358"/>
              <a:buFont typeface="Arial"/>
              <a:buNone/>
            </a:pPr>
            <a:r>
              <a:rPr b="1" lang="es-ES" sz="1453"/>
              <a:t>Beceri 5:</a:t>
            </a:r>
            <a:r>
              <a:rPr lang="es-ES" sz="1453"/>
              <a:t> Okul acil durumlarında öğrencilere ve eğitimcilere empati göstermek ve duygusal ve pratik destek sağlamak.</a:t>
            </a:r>
            <a:endParaRPr sz="1453"/>
          </a:p>
          <a:p>
            <a:pPr indent="0" lvl="0" marL="0" rtl="0" algn="l">
              <a:lnSpc>
                <a:spcPct val="115000"/>
              </a:lnSpc>
              <a:spcBef>
                <a:spcPts val="1200"/>
              </a:spcBef>
              <a:spcAft>
                <a:spcPts val="0"/>
              </a:spcAft>
              <a:buSzPts val="358"/>
              <a:buNone/>
            </a:pPr>
            <a:r>
              <a:rPr b="1" lang="es-ES" sz="1453"/>
              <a:t>Beceri 6: </a:t>
            </a:r>
            <a:r>
              <a:rPr lang="es-ES" sz="1453"/>
              <a:t>Öngörülemeyen okul afet senaryolarında sakin kalmak, hızlı kararlar almak ve sorumluluk almak için öz yönetim ve stresle başa çıkma tekniklerini uygulamak.</a:t>
            </a:r>
            <a:endParaRPr sz="1453"/>
          </a:p>
          <a:p>
            <a:pPr indent="-228600" lvl="0" marL="457200" rtl="0" algn="l">
              <a:lnSpc>
                <a:spcPct val="90000"/>
              </a:lnSpc>
              <a:spcBef>
                <a:spcPts val="1200"/>
              </a:spcBef>
              <a:spcAft>
                <a:spcPts val="0"/>
              </a:spcAft>
              <a:buSzPts val="984"/>
              <a:buNone/>
            </a:pPr>
            <a:r>
              <a:t/>
            </a:r>
            <a:endParaRPr sz="111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Doğrulama Sistemi</a:t>
            </a:r>
            <a:endParaRPr sz="4400"/>
          </a:p>
        </p:txBody>
      </p:sp>
      <p:sp>
        <p:nvSpPr>
          <p:cNvPr id="92" name="Google Shape;92;p23"/>
          <p:cNvSpPr txBox="1"/>
          <p:nvPr>
            <p:ph idx="1" type="body"/>
          </p:nvPr>
        </p:nvSpPr>
        <p:spPr>
          <a:xfrm>
            <a:off x="839788" y="1543049"/>
            <a:ext cx="7091861" cy="4371975"/>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200"/>
              </a:spcBef>
              <a:spcAft>
                <a:spcPts val="0"/>
              </a:spcAft>
              <a:buSzPts val="287"/>
              <a:buNone/>
            </a:pPr>
            <a:r>
              <a:rPr b="1" lang="es-ES" sz="1374">
                <a:solidFill>
                  <a:srgbClr val="4892DC"/>
                </a:solidFill>
              </a:rPr>
              <a:t>Bu ünite, aşağıdaki çapraz ESCO becerilerinin geliştirilmesine doğrudan katkıda bulunur:</a:t>
            </a:r>
            <a:endParaRPr b="1" sz="1840">
              <a:solidFill>
                <a:srgbClr val="4892DC"/>
              </a:solidFill>
            </a:endParaRPr>
          </a:p>
          <a:p>
            <a:pPr indent="0" lvl="0" marL="0" rtl="0" algn="l">
              <a:lnSpc>
                <a:spcPct val="105000"/>
              </a:lnSpc>
              <a:spcBef>
                <a:spcPts val="1200"/>
              </a:spcBef>
              <a:spcAft>
                <a:spcPts val="0"/>
              </a:spcAft>
              <a:buClr>
                <a:schemeClr val="dk1"/>
              </a:buClr>
              <a:buSzPts val="523"/>
              <a:buFont typeface="Arial"/>
              <a:buNone/>
            </a:pPr>
            <a:r>
              <a:rPr b="1" lang="es-ES" sz="1387"/>
              <a:t>T3.1 – Verimli çalışma</a:t>
            </a:r>
            <a:endParaRPr b="1" sz="1387"/>
          </a:p>
          <a:p>
            <a:pPr indent="0" lvl="0" marL="0" rtl="0" algn="l">
              <a:lnSpc>
                <a:spcPct val="105000"/>
              </a:lnSpc>
              <a:spcBef>
                <a:spcPts val="1200"/>
              </a:spcBef>
              <a:spcAft>
                <a:spcPts val="0"/>
              </a:spcAft>
              <a:buClr>
                <a:schemeClr val="dk1"/>
              </a:buClr>
              <a:buSzPts val="523"/>
              <a:buFont typeface="Arial"/>
              <a:buNone/>
            </a:pPr>
            <a:r>
              <a:rPr lang="es-ES" sz="1387"/>
              <a:t>Okulda acil durumlarda zamanı, görevleri ve kaynakları etkin bir şekilde yönetme; baskı altında öncelikli eylemleri belirleme; ve hızla değişen durumlarda odaklanma, organizasyon ve üretkenliği sürdürme becerisi.</a:t>
            </a:r>
            <a:endParaRPr sz="1387"/>
          </a:p>
          <a:p>
            <a:pPr indent="0" lvl="0" marL="0" rtl="0" algn="l">
              <a:lnSpc>
                <a:spcPct val="105000"/>
              </a:lnSpc>
              <a:spcBef>
                <a:spcPts val="1200"/>
              </a:spcBef>
              <a:spcAft>
                <a:spcPts val="0"/>
              </a:spcAft>
              <a:buClr>
                <a:schemeClr val="dk1"/>
              </a:buClr>
              <a:buSzPts val="523"/>
              <a:buFont typeface="Arial"/>
              <a:buNone/>
            </a:pPr>
            <a:r>
              <a:rPr b="1" lang="es-ES" sz="1387"/>
              <a:t>T3.2 – Proaktif yaklaşım sergileme</a:t>
            </a:r>
            <a:endParaRPr b="1" sz="1387"/>
          </a:p>
          <a:p>
            <a:pPr indent="0" lvl="0" marL="0" rtl="0" algn="l">
              <a:lnSpc>
                <a:spcPct val="105000"/>
              </a:lnSpc>
              <a:spcBef>
                <a:spcPts val="1200"/>
              </a:spcBef>
              <a:spcAft>
                <a:spcPts val="0"/>
              </a:spcAft>
              <a:buClr>
                <a:schemeClr val="dk1"/>
              </a:buClr>
              <a:buSzPts val="523"/>
              <a:buFont typeface="Arial"/>
              <a:buNone/>
            </a:pPr>
            <a:r>
              <a:rPr lang="es-ES" sz="1387"/>
              <a:t>Sorumluluk üstlenme, inisiyatif alma, hızlı ve bilinçli kararlar alma ve okulda afet senaryolarına yanıt verirken kararlılık gösterme becerisi.</a:t>
            </a:r>
            <a:endParaRPr sz="1387"/>
          </a:p>
          <a:p>
            <a:pPr indent="0" lvl="0" marL="0" rtl="0" algn="l">
              <a:lnSpc>
                <a:spcPct val="105000"/>
              </a:lnSpc>
              <a:spcBef>
                <a:spcPts val="1200"/>
              </a:spcBef>
              <a:spcAft>
                <a:spcPts val="0"/>
              </a:spcAft>
              <a:buClr>
                <a:schemeClr val="dk1"/>
              </a:buClr>
              <a:buSzPts val="523"/>
              <a:buFont typeface="Arial"/>
              <a:buNone/>
            </a:pPr>
            <a:r>
              <a:rPr b="1" lang="es-ES" sz="1387"/>
              <a:t>T3.3 – Olumlu bir tutum sergileme</a:t>
            </a:r>
            <a:endParaRPr b="1" sz="1387"/>
          </a:p>
          <a:p>
            <a:pPr indent="0" lvl="0" marL="0" rtl="0" algn="l">
              <a:lnSpc>
                <a:spcPct val="105000"/>
              </a:lnSpc>
              <a:spcBef>
                <a:spcPts val="1200"/>
              </a:spcBef>
              <a:spcAft>
                <a:spcPts val="0"/>
              </a:spcAft>
              <a:buClr>
                <a:schemeClr val="dk1"/>
              </a:buClr>
              <a:buSzPts val="523"/>
              <a:buFont typeface="Arial"/>
              <a:buNone/>
            </a:pPr>
            <a:r>
              <a:rPr lang="es-ES" sz="1387"/>
              <a:t>Duygusal olarak zor durumlarda dayanıklı, sakin ve destekleyici kalma; belirsizlik ve stresle başa çıkma; güvenlik ve psikolojik refahı teşvik eden düşünceli, empatik kararlar alma becerisi.</a:t>
            </a:r>
            <a:endParaRPr sz="1387"/>
          </a:p>
          <a:p>
            <a:pPr indent="0" lvl="0" marL="0" rtl="0" algn="l">
              <a:lnSpc>
                <a:spcPct val="105000"/>
              </a:lnSpc>
              <a:spcBef>
                <a:spcPts val="1200"/>
              </a:spcBef>
              <a:spcAft>
                <a:spcPts val="0"/>
              </a:spcAft>
              <a:buClr>
                <a:schemeClr val="dk1"/>
              </a:buClr>
              <a:buSzPts val="523"/>
              <a:buFont typeface="Arial"/>
              <a:buNone/>
            </a:pPr>
            <a:r>
              <a:rPr b="1" lang="es-ES" sz="1387"/>
              <a:t>T4.2 – Başkalarını destekleme</a:t>
            </a:r>
            <a:endParaRPr b="1" sz="1387"/>
          </a:p>
          <a:p>
            <a:pPr indent="0" lvl="0" marL="0" rtl="0" algn="l">
              <a:lnSpc>
                <a:spcPct val="105000"/>
              </a:lnSpc>
              <a:spcBef>
                <a:spcPts val="1200"/>
              </a:spcBef>
              <a:spcAft>
                <a:spcPts val="0"/>
              </a:spcAft>
              <a:buSzPts val="523"/>
              <a:buNone/>
            </a:pPr>
            <a:r>
              <a:rPr lang="es-ES" sz="1387"/>
              <a:t>Öğrencilere ve personele güven, net rehberlik ve duygusal destek sağlama; başkalarının yardıma ihtiyacı olduğunu fark etme; acil durumlarda işbirliğine dayalı, şefkatli bir okul topluluğuna katkıda bulunma becerisi.</a:t>
            </a:r>
            <a:endParaRPr sz="1387"/>
          </a:p>
          <a:p>
            <a:pPr indent="0" lvl="0" marL="0" rtl="0" algn="l">
              <a:lnSpc>
                <a:spcPct val="80000"/>
              </a:lnSpc>
              <a:spcBef>
                <a:spcPts val="1200"/>
              </a:spcBef>
              <a:spcAft>
                <a:spcPts val="0"/>
              </a:spcAft>
              <a:buClr>
                <a:schemeClr val="dk1"/>
              </a:buClr>
              <a:buSzPts val="1727"/>
              <a:buNone/>
            </a:pPr>
            <a:r>
              <a:t/>
            </a:r>
            <a:endParaRPr sz="115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b1ed0c90a6_0_92"/>
          <p:cNvSpPr txBox="1"/>
          <p:nvPr>
            <p:ph type="title"/>
          </p:nvPr>
        </p:nvSpPr>
        <p:spPr>
          <a:xfrm>
            <a:off x="757594" y="391211"/>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Tanınma</a:t>
            </a:r>
            <a:endParaRPr sz="4400"/>
          </a:p>
        </p:txBody>
      </p:sp>
      <p:sp>
        <p:nvSpPr>
          <p:cNvPr id="98" name="Google Shape;98;g3b1ed0c90a6_0_92"/>
          <p:cNvSpPr txBox="1"/>
          <p:nvPr>
            <p:ph idx="1" type="body"/>
          </p:nvPr>
        </p:nvSpPr>
        <p:spPr>
          <a:xfrm>
            <a:off x="839788" y="1726058"/>
            <a:ext cx="7092000" cy="36597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Clr>
                <a:schemeClr val="dk1"/>
              </a:buClr>
              <a:buSzPts val="1100"/>
              <a:buFont typeface="Arial"/>
              <a:buNone/>
            </a:pPr>
            <a:r>
              <a:rPr b="1" lang="es-ES"/>
              <a:t>Öğrenciler için Tanıma:</a:t>
            </a:r>
            <a:endParaRPr b="1"/>
          </a:p>
          <a:p>
            <a:pPr indent="0" lvl="0" marL="0" rtl="0" algn="l">
              <a:lnSpc>
                <a:spcPct val="115000"/>
              </a:lnSpc>
              <a:spcBef>
                <a:spcPts val="1200"/>
              </a:spcBef>
              <a:spcAft>
                <a:spcPts val="0"/>
              </a:spcAft>
              <a:buClr>
                <a:schemeClr val="dk1"/>
              </a:buClr>
              <a:buSzPts val="1100"/>
              <a:buFont typeface="Arial"/>
              <a:buNone/>
            </a:pPr>
            <a:r>
              <a:rPr lang="es-ES"/>
              <a:t>Bitirme Sertifikası (resmi olmayan eğitim programı)</a:t>
            </a:r>
            <a:endParaRPr/>
          </a:p>
          <a:p>
            <a:pPr indent="0" lvl="0" marL="0" rtl="0" algn="l">
              <a:lnSpc>
                <a:spcPct val="115000"/>
              </a:lnSpc>
              <a:spcBef>
                <a:spcPts val="1200"/>
              </a:spcBef>
              <a:spcAft>
                <a:spcPts val="0"/>
              </a:spcAft>
              <a:buClr>
                <a:schemeClr val="dk1"/>
              </a:buClr>
              <a:buSzPts val="1100"/>
              <a:buFont typeface="Arial"/>
              <a:buNone/>
            </a:pPr>
            <a:r>
              <a:rPr b="1" lang="es-ES"/>
              <a:t>Eğitimciler için Tanıma:</a:t>
            </a:r>
            <a:endParaRPr b="1"/>
          </a:p>
          <a:p>
            <a:pPr indent="0" lvl="0" marL="0" rtl="0" algn="l">
              <a:lnSpc>
                <a:spcPct val="115000"/>
              </a:lnSpc>
              <a:spcBef>
                <a:spcPts val="1200"/>
              </a:spcBef>
              <a:spcAft>
                <a:spcPts val="0"/>
              </a:spcAft>
              <a:buClr>
                <a:schemeClr val="dk1"/>
              </a:buClr>
              <a:buSzPts val="1100"/>
              <a:buFont typeface="Arial"/>
              <a:buNone/>
            </a:pPr>
            <a:r>
              <a:rPr lang="es-ES"/>
              <a:t>Mesleki Yeterlilik Geliştirme Sertifikası</a:t>
            </a:r>
            <a:endParaRPr/>
          </a:p>
          <a:p>
            <a:pPr indent="-228600" lvl="0" marL="457200" rtl="0" algn="l">
              <a:lnSpc>
                <a:spcPct val="90000"/>
              </a:lnSpc>
              <a:spcBef>
                <a:spcPts val="1200"/>
              </a:spcBef>
              <a:spcAft>
                <a:spcPts val="0"/>
              </a:spcAft>
              <a:buClr>
                <a:schemeClr val="dk1"/>
              </a:buClr>
              <a:buSzPts val="2000"/>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