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hFyhp90Suty5lPuF+fAsEe88VoK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0.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11.png"/><Relationship Id="rId10" Type="http://schemas.openxmlformats.org/officeDocument/2006/relationships/image" Target="../media/image17.png"/><Relationship Id="rId13" Type="http://schemas.openxmlformats.org/officeDocument/2006/relationships/image" Target="../media/image15.png"/><Relationship Id="rId12" Type="http://schemas.openxmlformats.org/officeDocument/2006/relationships/image" Target="../media/image13.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0.png"/><Relationship Id="rId14" Type="http://schemas.openxmlformats.org/officeDocument/2006/relationships/image" Target="../media/image14.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youtube.com/@VET-READYEUProgram" TargetMode="External"/><Relationship Id="rId10" Type="http://schemas.openxmlformats.org/officeDocument/2006/relationships/image" Target="../media/image16.png"/><Relationship Id="rId12" Type="http://schemas.openxmlformats.org/officeDocument/2006/relationships/image" Target="../media/image18.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image" Target="../media/image12.png"/><Relationship Id="rId9" Type="http://schemas.openxmlformats.org/officeDocument/2006/relationships/hyperlink" Target="https://www.facebook.com/profile.php?id=61573707797009" TargetMode="External"/><Relationship Id="rId5" Type="http://schemas.openxmlformats.org/officeDocument/2006/relationships/hyperlink" Target="https://vetready.eu/" TargetMode="External"/><Relationship Id="rId6" Type="http://schemas.openxmlformats.org/officeDocument/2006/relationships/hyperlink" Target="http://www.linkedin.com/company/vet-ready-project" TargetMode="External"/><Relationship Id="rId7" Type="http://schemas.openxmlformats.org/officeDocument/2006/relationships/image" Target="../media/image19.png"/><Relationship Id="rId8"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387347" y="1619603"/>
            <a:ext cx="5885263" cy="1494363"/>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SzPts val="4800"/>
              <a:buNone/>
            </a:pPr>
            <a:r>
              <a:rPr lang="es-ES" sz="3600"/>
              <a:t>4.NODAĻA: SKOLAS KATASTROFU GATAVĪBA UN DROŠA MĀCĪBU VIDE</a:t>
            </a:r>
            <a:endParaRPr sz="3600"/>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20000"/>
          </a:bodyPr>
          <a:lstStyle/>
          <a:p>
            <a:pPr indent="0" lvl="0" marL="0" rtl="0" algn="l">
              <a:lnSpc>
                <a:spcPct val="90000"/>
              </a:lnSpc>
              <a:spcBef>
                <a:spcPts val="0"/>
              </a:spcBef>
              <a:spcAft>
                <a:spcPts val="0"/>
              </a:spcAft>
              <a:buSzPct val="109839"/>
              <a:buNone/>
            </a:pPr>
            <a:r>
              <a:rPr b="1" lang="es-ES" sz="4600"/>
              <a:t>Nodaļas pārskats</a:t>
            </a:r>
            <a:endParaRPr/>
          </a:p>
          <a:p>
            <a:pPr indent="0" lvl="0" marL="0" rtl="0" algn="l">
              <a:lnSpc>
                <a:spcPct val="90000"/>
              </a:lnSpc>
              <a:spcBef>
                <a:spcPts val="0"/>
              </a:spcBef>
              <a:spcAft>
                <a:spcPts val="0"/>
              </a:spcAft>
              <a:buSzPct val="210526"/>
              <a:buNone/>
            </a:pPr>
            <a:r>
              <a:t/>
            </a:r>
            <a:endParaRPr b="1" sz="4800"/>
          </a:p>
          <a:p>
            <a:pPr indent="0" lvl="0" marL="0" rtl="0" algn="l">
              <a:lnSpc>
                <a:spcPct val="90000"/>
              </a:lnSpc>
              <a:spcBef>
                <a:spcPts val="0"/>
              </a:spcBef>
              <a:spcAft>
                <a:spcPts val="0"/>
              </a:spcAft>
              <a:buSzPct val="109839"/>
              <a:buNone/>
            </a:pPr>
            <a:r>
              <a:rPr b="1" lang="es-ES" sz="4600"/>
              <a:t>Autors:</a:t>
            </a:r>
            <a:r>
              <a:rPr lang="es-ES" sz="4600"/>
              <a:t> EVA-93/ VETREADY projekta partnerība</a:t>
            </a:r>
            <a:endParaRPr sz="4800"/>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Projekta numurs: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570262" y="5780782"/>
            <a:ext cx="5051475" cy="78483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None/>
            </a:pPr>
            <a:r>
              <a:rPr b="0" i="0" lang="es-ES" sz="900" u="none" cap="none" strike="noStrike">
                <a:solidFill>
                  <a:srgbClr val="000000"/>
                </a:solidFill>
                <a:latin typeface="Calibri"/>
                <a:ea typeface="Calibri"/>
                <a:cs typeface="Calibri"/>
                <a:sym typeface="Calibri"/>
              </a:rPr>
              <a:t>Finansēts ar Eiropas Savienības atbalstu. Izteiktie uzskati un viedokļi ir tikai autora(-u) atbildība un neatspoguļo Eiropas Savienības vai Servicio Español para la Internacionalización de la Educación (SEPIE) oficiālo nostāju. Ne Eiropas Savienība, ne finansējuma piešķīrējinstanse nav atbildīga par šeit sniegto informāciju.</a:t>
            </a:r>
            <a:br>
              <a:rPr b="0" i="0" lang="es-ES" sz="900" u="none" cap="none" strike="noStrike">
                <a:solidFill>
                  <a:srgbClr val="000000"/>
                </a:solidFill>
                <a:latin typeface="Calibri"/>
                <a:ea typeface="Calibri"/>
                <a:cs typeface="Calibri"/>
                <a:sym typeface="Calibri"/>
              </a:rPr>
            </a:br>
            <a:endParaRPr b="0" i="0" sz="900" u="none" cap="none" strike="noStrike">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5"/>
          <p:cNvSpPr txBox="1"/>
          <p:nvPr>
            <p:ph type="title"/>
          </p:nvPr>
        </p:nvSpPr>
        <p:spPr>
          <a:xfrm>
            <a:off x="839787" y="238873"/>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Atbalsts izglītotājiem</a:t>
            </a:r>
            <a:endParaRPr sz="4400"/>
          </a:p>
        </p:txBody>
      </p:sp>
      <p:sp>
        <p:nvSpPr>
          <p:cNvPr id="104" name="Google Shape;104;p25"/>
          <p:cNvSpPr txBox="1"/>
          <p:nvPr>
            <p:ph idx="1" type="body"/>
          </p:nvPr>
        </p:nvSpPr>
        <p:spPr>
          <a:xfrm>
            <a:off x="554804" y="1428108"/>
            <a:ext cx="7284377" cy="4530903"/>
          </a:xfrm>
          <a:prstGeom prst="rect">
            <a:avLst/>
          </a:prstGeom>
          <a:noFill/>
          <a:ln>
            <a:noFill/>
          </a:ln>
        </p:spPr>
        <p:txBody>
          <a:bodyPr anchorCtr="0" anchor="t" bIns="45700" lIns="91425" spcFirstLastPara="1" rIns="91425" wrap="square" tIns="45700">
            <a:normAutofit fontScale="85000" lnSpcReduction="20000"/>
          </a:bodyPr>
          <a:lstStyle/>
          <a:p>
            <a:pPr indent="-228600" lvl="0" marL="457200" rtl="0" algn="l">
              <a:lnSpc>
                <a:spcPct val="120000"/>
              </a:lnSpc>
              <a:spcBef>
                <a:spcPts val="0"/>
              </a:spcBef>
              <a:spcAft>
                <a:spcPts val="0"/>
              </a:spcAft>
              <a:buSzPct val="98039"/>
              <a:buNone/>
            </a:pPr>
            <a:r>
              <a:rPr b="1" lang="es-ES" sz="2400">
                <a:solidFill>
                  <a:schemeClr val="accent3"/>
                </a:solidFill>
              </a:rPr>
              <a:t>Katrs no sešiem mācību moduļiem šajā mācību nodaļā ir papildināta ar atsevišķu atbalsta materiālu izglītotājiem, kas ietver:</a:t>
            </a:r>
            <a:endParaRPr sz="2400">
              <a:solidFill>
                <a:schemeClr val="accent3"/>
              </a:solidFill>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ieteiktās mācību metodes un rīkus, kas pielāgoti konkrētā moduļa saturam;</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ieteikumus profesionālās izglītības, profesionālās tālākizglītības pieaugušo un diasporas izglītojamo iesaistei;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pielāgošanas stratēģijas dažādiem mācību īstenošanas formātiem (klātienē, tiešsaistē, kombinētā formā);</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norādījumus mācību aktivitāšu vadīšanai un refleksijas (debriefing) piezīmes;</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ESCO prasmju sasaisti un ieteikumus vērtēšanai;</a:t>
            </a:r>
            <a:endParaRPr/>
          </a:p>
          <a:p>
            <a:pPr indent="-342900" lvl="0" marL="571500" rtl="0" algn="l">
              <a:lnSpc>
                <a:spcPct val="120000"/>
              </a:lnSpc>
              <a:spcBef>
                <a:spcPts val="0"/>
              </a:spcBef>
              <a:spcAft>
                <a:spcPts val="0"/>
              </a:spcAft>
              <a:buClr>
                <a:schemeClr val="accent3"/>
              </a:buClr>
              <a:buSzPct val="100000"/>
              <a:buFont typeface="Arial"/>
              <a:buChar char="•"/>
            </a:pPr>
            <a:r>
              <a:rPr lang="es-ES" sz="2400"/>
              <a:t>papildu fona materiālus par attiecīgo tēmu, tostarp ieteicamo literatūru, skaidrojošos video un vizuālos materiālus.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7"/>
          <p:cNvSpPr txBox="1"/>
          <p:nvPr>
            <p:ph type="title"/>
          </p:nvPr>
        </p:nvSpPr>
        <p:spPr>
          <a:xfrm>
            <a:off x="438275" y="457200"/>
            <a:ext cx="9666778" cy="981412"/>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PARTNERĪBA</a:t>
            </a:r>
            <a:endParaRPr sz="4400"/>
          </a:p>
        </p:txBody>
      </p:sp>
      <p:sp>
        <p:nvSpPr>
          <p:cNvPr id="110" name="Google Shape;110;p7"/>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p7"/>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p7"/>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p7"/>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p7"/>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p7"/>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p7"/>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p7"/>
          <p:cNvPicPr preferRelativeResize="0"/>
          <p:nvPr/>
        </p:nvPicPr>
        <p:blipFill rotWithShape="1">
          <a:blip r:embed="rId10">
            <a:alphaModFix/>
          </a:blip>
          <a:srcRect b="0" l="0" r="0" t="0"/>
          <a:stretch/>
        </p:blipFill>
        <p:spPr>
          <a:xfrm>
            <a:off x="968518" y="4661446"/>
            <a:ext cx="2011680" cy="574088"/>
          </a:xfrm>
          <a:prstGeom prst="rect">
            <a:avLst/>
          </a:prstGeom>
          <a:noFill/>
          <a:ln>
            <a:noFill/>
          </a:ln>
        </p:spPr>
      </p:pic>
      <p:pic>
        <p:nvPicPr>
          <p:cNvPr descr="A red and blue logo&#10;&#10;AI-generated content may be incorrect." id="118" name="Google Shape;118;p7"/>
          <p:cNvPicPr preferRelativeResize="0"/>
          <p:nvPr/>
        </p:nvPicPr>
        <p:blipFill rotWithShape="1">
          <a:blip r:embed="rId11">
            <a:alphaModFix/>
          </a:blip>
          <a:srcRect b="0" l="0" r="0" t="0"/>
          <a:stretch/>
        </p:blipFill>
        <p:spPr>
          <a:xfrm>
            <a:off x="9435800" y="1959048"/>
            <a:ext cx="1246334" cy="1011673"/>
          </a:xfrm>
          <a:prstGeom prst="rect">
            <a:avLst/>
          </a:prstGeom>
          <a:noFill/>
          <a:ln>
            <a:noFill/>
          </a:ln>
        </p:spPr>
      </p:pic>
      <p:pic>
        <p:nvPicPr>
          <p:cNvPr descr="A logo of a sailboat&#10;&#10;AI-generated content may be incorrect." id="119" name="Google Shape;119;p7"/>
          <p:cNvPicPr preferRelativeResize="0"/>
          <p:nvPr/>
        </p:nvPicPr>
        <p:blipFill rotWithShape="1">
          <a:blip r:embed="rId12">
            <a:alphaModFix/>
          </a:blip>
          <a:srcRect b="0" l="0" r="0" t="0"/>
          <a:stretch/>
        </p:blipFill>
        <p:spPr>
          <a:xfrm>
            <a:off x="1485303" y="1890196"/>
            <a:ext cx="1145434" cy="1093071"/>
          </a:xfrm>
          <a:prstGeom prst="rect">
            <a:avLst/>
          </a:prstGeom>
          <a:noFill/>
          <a:ln>
            <a:noFill/>
          </a:ln>
        </p:spPr>
      </p:pic>
      <p:pic>
        <p:nvPicPr>
          <p:cNvPr id="120" name="Google Shape;120;p7"/>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p7"/>
          <p:cNvPicPr preferRelativeResize="0"/>
          <p:nvPr/>
        </p:nvPicPr>
        <p:blipFill rotWithShape="1">
          <a:blip r:embed="rId14">
            <a:alphaModFix/>
          </a:blip>
          <a:srcRect b="0" l="0" r="0" t="0"/>
          <a:stretch/>
        </p:blipFill>
        <p:spPr>
          <a:xfrm>
            <a:off x="8436542" y="4649682"/>
            <a:ext cx="2866369"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7996" y="624895"/>
            <a:ext cx="9856008" cy="1273175"/>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000"/>
              <a:buNone/>
            </a:pPr>
            <a:r>
              <a:rPr lang="es-ES" sz="3200"/>
              <a:t>Lai vērtīga un iedvesmojoša mācīšanās ar VET-READY</a:t>
            </a:r>
            <a:br>
              <a:rPr lang="es-ES" sz="3200"/>
            </a:br>
            <a:r>
              <a:rPr lang="es-ES" sz="3200"/>
              <a:t>4. nodaļu «SKOLAS KATASTROFU GATAVĪBA UN DROŠA MĀCĪBU VIDE»!</a:t>
            </a:r>
            <a:br>
              <a:rPr lang="es-ES" sz="3200"/>
            </a:br>
            <a:endParaRPr sz="3200"/>
          </a:p>
        </p:txBody>
      </p:sp>
      <p:sp>
        <p:nvSpPr>
          <p:cNvPr id="127" name="Google Shape;127;p8"/>
          <p:cNvSpPr txBox="1"/>
          <p:nvPr/>
        </p:nvSpPr>
        <p:spPr>
          <a:xfrm>
            <a:off x="5094526" y="2911372"/>
            <a:ext cx="2002949"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i="0" lang="es-ES" sz="2000" u="none" cap="none" strike="noStrike">
                <a:solidFill>
                  <a:srgbClr val="F2F2F2"/>
                </a:solidFill>
                <a:latin typeface="Montserrat SemiBold"/>
                <a:ea typeface="Montserrat SemiBold"/>
                <a:cs typeface="Montserrat SemiBold"/>
                <a:sym typeface="Montserrat SemiBold"/>
              </a:rPr>
              <a:t>SEKO MUMS</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https://vetready.eu/</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6"/>
          </p:cNvPr>
          <p:cNvPicPr preferRelativeResize="0"/>
          <p:nvPr/>
        </p:nvPicPr>
        <p:blipFill rotWithShape="1">
          <a:blip r:embed="rId7">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8">
            <a:alphaModFix/>
          </a:blip>
          <a:srcRect b="0" l="0" r="0" t="0"/>
          <a:stretch/>
        </p:blipFill>
        <p:spPr>
          <a:xfrm>
            <a:off x="5517522" y="3695180"/>
            <a:ext cx="471986" cy="471986"/>
          </a:xfrm>
          <a:prstGeom prst="rect">
            <a:avLst/>
          </a:prstGeom>
          <a:noFill/>
          <a:ln>
            <a:noFill/>
          </a:ln>
        </p:spPr>
      </p:pic>
      <p:pic>
        <p:nvPicPr>
          <p:cNvPr id="133" name="Google Shape;133;p8">
            <a:hlinkClick r:id="rId9"/>
          </p:cNvPr>
          <p:cNvPicPr preferRelativeResize="0"/>
          <p:nvPr/>
        </p:nvPicPr>
        <p:blipFill rotWithShape="1">
          <a:blip r:embed="rId10">
            <a:alphaModFix/>
          </a:blip>
          <a:srcRect b="0" l="0" r="0" t="0"/>
          <a:stretch/>
        </p:blipFill>
        <p:spPr>
          <a:xfrm>
            <a:off x="4963839" y="3710538"/>
            <a:ext cx="447191" cy="443649"/>
          </a:xfrm>
          <a:prstGeom prst="rect">
            <a:avLst/>
          </a:prstGeom>
          <a:noFill/>
          <a:ln>
            <a:noFill/>
          </a:ln>
        </p:spPr>
      </p:pic>
      <p:pic>
        <p:nvPicPr>
          <p:cNvPr id="134" name="Google Shape;134;p8">
            <a:hlinkClick r:id="rId11"/>
          </p:cNvPr>
          <p:cNvPicPr preferRelativeResize="0"/>
          <p:nvPr/>
        </p:nvPicPr>
        <p:blipFill rotWithShape="1">
          <a:blip r:embed="rId12">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Nodaļas mērķis</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SzPts val="2800"/>
              <a:buNone/>
            </a:pPr>
            <a:r>
              <a:rPr lang="es-ES"/>
              <a:t>Šīs mācību nodaļas mērķis ir nodrošināt izglītojamos ar zināšanām un praktiskām stratēģijām, kas nepieciešamas drošas skolas vides izveidei, uzturēšanai un atbalstam, nodrošinot gatavību plašam katastrofu spektram. Mācību nodaļa ir vērsta uz izglītojamo spēju stiprināšanu identificēt skolai raksturīgos riskus, īstenot preventīvus pasākumus un efektīvi reaģēt uz ārkārtas situācijām, lai aizsargātu izglītojamos, personālu un plašāku skolas kopienu.</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Kāpēc šī mācību nodaļa ir svarīga</a:t>
            </a:r>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lnSpcReduction="10000"/>
          </a:bodyPr>
          <a:lstStyle/>
          <a:p>
            <a:pPr indent="-406400" lvl="0" marL="457200" rtl="0" algn="l">
              <a:lnSpc>
                <a:spcPct val="90000"/>
              </a:lnSpc>
              <a:spcBef>
                <a:spcPts val="1000"/>
              </a:spcBef>
              <a:spcAft>
                <a:spcPts val="0"/>
              </a:spcAft>
              <a:buClr>
                <a:schemeClr val="accent3"/>
              </a:buClr>
              <a:buSzPts val="2800"/>
              <a:buChar char="•"/>
            </a:pPr>
            <a:r>
              <a:rPr lang="es-ES"/>
              <a:t>Skolas un mācību centri ik dienu ir atbildīgi par simtiem izglītojamo drošību, tomēr katastrofas var notikt bez iepriekšēja brīdinājuma, traucējot mācību procesu un apdraudot visas kopienas. Gatavība nozīmē izglītojamo, izglītotāju un personāla aizsardzību, nodrošinot skaidras rīcības procedūras, koordinētu komandas darbu un kopīgu atbildības kultūru. </a:t>
            </a:r>
            <a:endParaRPr/>
          </a:p>
          <a:p>
            <a:pPr indent="-406400" lvl="0" marL="457200" rtl="0" algn="l">
              <a:lnSpc>
                <a:spcPct val="90000"/>
              </a:lnSpc>
              <a:spcBef>
                <a:spcPts val="1000"/>
              </a:spcBef>
              <a:spcAft>
                <a:spcPts val="0"/>
              </a:spcAft>
              <a:buClr>
                <a:schemeClr val="accent3"/>
              </a:buClr>
              <a:buSzPts val="2800"/>
              <a:buChar char="•"/>
            </a:pPr>
            <a:r>
              <a:rPr lang="es-ES"/>
              <a:t>Šī mācību nodaļa sniedz dalībniekiem praktiskas zināšanas un pārliecību risku novēršanai, efektīvai reaģēšanai ārkārtas situācijās un drošas atgriešanās nodrošināšanai skolas vidē. Izpratne par drošas mācību vides uzturēšanu ir pirmais solis ceļā uz noturīgu izglītības iestāžu veidošanu.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Mācību nodaļas struktūra</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rmAutofit fontScale="55000" lnSpcReduction="20000"/>
          </a:bodyPr>
          <a:lstStyle/>
          <a:p>
            <a:pPr indent="0" lvl="0" marL="50800" rtl="0" algn="l">
              <a:lnSpc>
                <a:spcPct val="120000"/>
              </a:lnSpc>
              <a:spcBef>
                <a:spcPts val="0"/>
              </a:spcBef>
              <a:spcAft>
                <a:spcPts val="0"/>
              </a:spcAft>
              <a:buSzPct val="127272"/>
              <a:buNone/>
            </a:pPr>
            <a:r>
              <a:rPr lang="es-ES" sz="4000"/>
              <a:t>19. mācību modulis – Drošības nodrošināšana izglītības iestādēs</a:t>
            </a:r>
            <a:br>
              <a:rPr lang="es-ES" sz="4000"/>
            </a:br>
            <a:r>
              <a:rPr lang="es-ES" sz="4000"/>
              <a:t>20. mācību modulis – Skolu katastrofu mītu un dezinformācijas atspēkošana</a:t>
            </a:r>
            <a:br>
              <a:rPr lang="es-ES" sz="4000"/>
            </a:br>
            <a:r>
              <a:rPr lang="es-ES" sz="4000"/>
              <a:t>21. mācību modulis – Agrīnās brīdināšanas sistēmas skolu drošībai</a:t>
            </a:r>
            <a:br>
              <a:rPr lang="es-ES" sz="4000"/>
            </a:br>
            <a:r>
              <a:rPr lang="es-ES" sz="4000"/>
              <a:t>22. mācību modulis – Būtiskās dzīvības glābšanas prasmes katastrofu gadījumos skolās</a:t>
            </a:r>
            <a:br>
              <a:rPr lang="es-ES" sz="4000"/>
            </a:br>
            <a:r>
              <a:rPr lang="es-ES" sz="4000"/>
              <a:t>23. mācību modulis – Izpratne par katastrofu skarto personu psiholoģiju skolas vidē</a:t>
            </a:r>
            <a:br>
              <a:rPr lang="es-ES" sz="4000"/>
            </a:br>
            <a:r>
              <a:rPr lang="es-ES" sz="4000"/>
              <a:t>24. mācību modulis – Individuālās izdzīvošanas prasmes katastrofas situācijā skolas vidē</a:t>
            </a:r>
            <a:endParaRPr/>
          </a:p>
          <a:p>
            <a:pPr indent="0" lvl="0" marL="50800" rtl="0" algn="l">
              <a:lnSpc>
                <a:spcPct val="120000"/>
              </a:lnSpc>
              <a:spcBef>
                <a:spcPts val="0"/>
              </a:spcBef>
              <a:spcAft>
                <a:spcPts val="0"/>
              </a:spcAft>
              <a:buSzPct val="127272"/>
              <a:buNone/>
            </a:pPr>
            <a:r>
              <a:t/>
            </a:r>
            <a:endParaRPr sz="4000"/>
          </a:p>
          <a:p>
            <a:pPr indent="0" lvl="0" marL="50800" rtl="0" algn="l">
              <a:lnSpc>
                <a:spcPct val="120000"/>
              </a:lnSpc>
              <a:spcBef>
                <a:spcPts val="0"/>
              </a:spcBef>
              <a:spcAft>
                <a:spcPts val="0"/>
              </a:spcAft>
              <a:buSzPct val="127272"/>
              <a:buNone/>
            </a:pPr>
            <a:r>
              <a:rPr b="1" lang="es-ES" sz="4000"/>
              <a:t>Mācību moduļi ir paredzēti apgūšanai secībā, kādā tie ir izklāstīti. Katrs modulis apvieno būtisku teorētisko saturu ar praktiskām mācību aktivitātēm. Teorētiskais materiāls tiek nodrošināts, izmantojot tekstu, vizuālos elementus un video resursus, lai atbalstītu dažādus mācīšanās stilus.</a:t>
            </a:r>
            <a:endParaRPr/>
          </a:p>
          <a:p>
            <a:pPr indent="0" lvl="0" marL="177800" rtl="0" algn="l">
              <a:lnSpc>
                <a:spcPct val="90000"/>
              </a:lnSpc>
              <a:spcBef>
                <a:spcPts val="0"/>
              </a:spcBef>
              <a:spcAft>
                <a:spcPts val="0"/>
              </a:spcAft>
              <a:buSzPct val="142857"/>
              <a:buNone/>
            </a:pPr>
            <a:r>
              <a:t/>
            </a:r>
            <a:endParaRPr/>
          </a:p>
          <a:p>
            <a:pPr indent="-50800" lvl="0" marL="228600" rtl="0" algn="l">
              <a:lnSpc>
                <a:spcPct val="90000"/>
              </a:lnSpc>
              <a:spcBef>
                <a:spcPts val="0"/>
              </a:spcBef>
              <a:spcAft>
                <a:spcPts val="0"/>
              </a:spcAft>
              <a:buSzPct val="142857"/>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0"/>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Vispārīgā informācija par mācību nodaļu</a:t>
            </a:r>
            <a:endParaRPr/>
          </a:p>
        </p:txBody>
      </p:sp>
      <p:sp>
        <p:nvSpPr>
          <p:cNvPr id="73" name="Google Shape;73;p20"/>
          <p:cNvSpPr txBox="1"/>
          <p:nvPr>
            <p:ph idx="2" type="body"/>
          </p:nvPr>
        </p:nvSpPr>
        <p:spPr>
          <a:xfrm>
            <a:off x="839788" y="1705510"/>
            <a:ext cx="10515600" cy="4259519"/>
          </a:xfrm>
          <a:prstGeom prst="rect">
            <a:avLst/>
          </a:prstGeom>
          <a:noFill/>
          <a:ln>
            <a:noFill/>
          </a:ln>
        </p:spPr>
        <p:txBody>
          <a:bodyPr anchorCtr="0" anchor="t" bIns="45700" lIns="91425" spcFirstLastPara="1" rIns="91425" wrap="square" tIns="45700">
            <a:normAutofit fontScale="92500" lnSpcReduction="10000"/>
          </a:bodyPr>
          <a:lstStyle/>
          <a:p>
            <a:pPr indent="-406400" lvl="0" marL="457200" rtl="0" algn="l">
              <a:lnSpc>
                <a:spcPct val="90000"/>
              </a:lnSpc>
              <a:spcBef>
                <a:spcPts val="1000"/>
              </a:spcBef>
              <a:spcAft>
                <a:spcPts val="0"/>
              </a:spcAft>
              <a:buClr>
                <a:schemeClr val="accent3"/>
              </a:buClr>
              <a:buSzPct val="108108"/>
              <a:buChar char="•"/>
            </a:pPr>
            <a:r>
              <a:rPr b="1" lang="es-ES"/>
              <a:t>Plānotais ilgums:</a:t>
            </a:r>
            <a:r>
              <a:rPr lang="es-ES"/>
              <a:t> 16 akadēmiskās stundas</a:t>
            </a:r>
            <a:br>
              <a:rPr lang="es-ES"/>
            </a:br>
            <a:r>
              <a:rPr i="1" lang="es-ES"/>
              <a:t>(aptuveni 2,6 stundas katram mācību modulim)</a:t>
            </a:r>
            <a:endParaRPr/>
          </a:p>
          <a:p>
            <a:pPr indent="-406400" lvl="0" marL="457200" rtl="0" algn="l">
              <a:lnSpc>
                <a:spcPct val="90000"/>
              </a:lnSpc>
              <a:spcBef>
                <a:spcPts val="1000"/>
              </a:spcBef>
              <a:spcAft>
                <a:spcPts val="0"/>
              </a:spcAft>
              <a:buClr>
                <a:schemeClr val="accent3"/>
              </a:buClr>
              <a:buSzPct val="108108"/>
              <a:buChar char="•"/>
            </a:pPr>
            <a:r>
              <a:rPr b="1" lang="es-ES"/>
              <a:t>Aktivitāšu skaits:</a:t>
            </a:r>
            <a:r>
              <a:rPr lang="es-ES"/>
              <a:t> 12 plānotas mācību aktivitātes</a:t>
            </a:r>
            <a:br>
              <a:rPr lang="es-ES"/>
            </a:br>
            <a:r>
              <a:rPr i="1" lang="es-ES"/>
              <a:t>(tostarp mītu atspēkošanas diskusijas, grupu refleksijas un citas aktivitātes, kas saskaņotas ar katra moduļa saturu)</a:t>
            </a:r>
            <a:endParaRPr/>
          </a:p>
          <a:p>
            <a:pPr indent="-406400" lvl="0" marL="457200" rtl="0" algn="l">
              <a:lnSpc>
                <a:spcPct val="90000"/>
              </a:lnSpc>
              <a:spcBef>
                <a:spcPts val="1000"/>
              </a:spcBef>
              <a:spcAft>
                <a:spcPts val="0"/>
              </a:spcAft>
              <a:buClr>
                <a:schemeClr val="accent3"/>
              </a:buClr>
              <a:buSzPct val="108108"/>
              <a:buChar char="•"/>
            </a:pPr>
            <a:r>
              <a:rPr b="1" lang="es-ES"/>
              <a:t>Vērtēšanas metode:</a:t>
            </a:r>
            <a:br>
              <a:rPr lang="es-ES"/>
            </a:br>
            <a:r>
              <a:rPr lang="es-ES"/>
              <a:t>Katrs mācību modulis ietver divus atsevišķus vērtēšanas elementus:</a:t>
            </a:r>
            <a:br>
              <a:rPr lang="es-ES"/>
            </a:br>
            <a:r>
              <a:rPr lang="es-ES"/>
              <a:t>– 10 jautājumu daudzizvēļu tests izglītojamiem, kas paredzēts galveno katastrofu izpratnes jēdzienu apguves novērtēšanai;</a:t>
            </a:r>
            <a:br>
              <a:rPr lang="es-ES"/>
            </a:br>
            <a:r>
              <a:rPr lang="es-ES"/>
              <a:t>– 10 jautājumu daudzizvēļu tests pedagogiem, kura mērķis ir novērtēt viņu pedagoģisko kompetenci un spēju efektīvi īstenot mācību moduli.</a:t>
            </a:r>
            <a:endParaRPr/>
          </a:p>
          <a:p>
            <a:pPr indent="-228600" lvl="0" marL="457200" rtl="0" algn="l">
              <a:lnSpc>
                <a:spcPct val="90000"/>
              </a:lnSpc>
              <a:spcBef>
                <a:spcPts val="1000"/>
              </a:spcBef>
              <a:spcAft>
                <a:spcPts val="0"/>
              </a:spcAft>
              <a:buClr>
                <a:schemeClr val="accent3"/>
              </a:buClr>
              <a:buSzPct val="108108"/>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800" y="506448"/>
            <a:ext cx="10515600" cy="10500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SzPct val="100000"/>
              <a:buNone/>
            </a:pPr>
            <a:r>
              <a:rPr lang="es-ES">
                <a:solidFill>
                  <a:srgbClr val="FF0000"/>
                </a:solidFill>
              </a:rPr>
              <a:t>Šīs mācību nodaļas sasniedzamie mācību rezultāti – zināšanas</a:t>
            </a:r>
            <a:endParaRPr>
              <a:solidFill>
                <a:srgbClr val="FF0000"/>
              </a:solidFill>
            </a:endParaRPr>
          </a:p>
        </p:txBody>
      </p:sp>
      <p:sp>
        <p:nvSpPr>
          <p:cNvPr id="79" name="Google Shape;79;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228600" lvl="0" marL="457200" rtl="0" algn="l">
              <a:lnSpc>
                <a:spcPct val="90000"/>
              </a:lnSpc>
              <a:spcBef>
                <a:spcPts val="1000"/>
              </a:spcBef>
              <a:spcAft>
                <a:spcPts val="0"/>
              </a:spcAft>
              <a:buClr>
                <a:schemeClr val="accent3"/>
              </a:buClr>
              <a:buSzPts val="2800"/>
              <a:buNone/>
            </a:pPr>
            <a:r>
              <a:rPr lang="es-ES" sz="2400"/>
              <a:t>Pēc visu sešu mācību moduļu apguves šajā mācību nodaļā izglītojamie būs ieguvuši zināšanas:</a:t>
            </a:r>
            <a:endParaRPr/>
          </a:p>
        </p:txBody>
      </p:sp>
      <p:sp>
        <p:nvSpPr>
          <p:cNvPr id="80" name="Google Shape;80;p21"/>
          <p:cNvSpPr txBox="1"/>
          <p:nvPr>
            <p:ph idx="2" type="body"/>
          </p:nvPr>
        </p:nvSpPr>
        <p:spPr>
          <a:xfrm>
            <a:off x="836612" y="2521327"/>
            <a:ext cx="10518775" cy="3139321"/>
          </a:xfrm>
          <a:prstGeom prst="rect">
            <a:avLst/>
          </a:prstGeom>
          <a:noFill/>
          <a:ln>
            <a:noFill/>
          </a:ln>
        </p:spPr>
        <p:txBody>
          <a:bodyPr anchorCtr="0" anchor="ctr"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atpazīt izplatītākos riskus un apdraudējumus skolas vidē katastrofu situāciju laikā;</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izprast atšķirību starp dezinformāciju un maldinošu informāciju skolas krīžu kontekstā un skaidrot, kā tās ietekmē uzvedību un saziņu;</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raksturot skolās izmantoto agrīnās brīdināšanas sistēmu galvenās funkcijas un interpretēt, kā tās nodrošina savlaicīgu un koordinētu reaģēšanu ārkārtas situācijās;</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izprast būtiskos dzīvības glābšanas pamatprincipus katastrofu situācijās skolā, tostarp situācijas apzināšanos, drošu evakuāciju un atbilstošas rīcības izvēli;</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atpazīt izglītojamo pamata psiholoģiskās un emocionālās vajadzības skolas katastrofu laikā un interpretēt piemērotas atbalsta sniegšanas metodes;</a:t>
            </a:r>
            <a:endParaRPr/>
          </a:p>
          <a:p>
            <a:pPr indent="-342900" lvl="0" marL="342900" marR="0" rtl="0" algn="l">
              <a:lnSpc>
                <a:spcPct val="100000"/>
              </a:lnSpc>
              <a:spcBef>
                <a:spcPts val="0"/>
              </a:spcBef>
              <a:spcAft>
                <a:spcPts val="0"/>
              </a:spcAft>
              <a:buClr>
                <a:schemeClr val="dk1"/>
              </a:buClr>
              <a:buSzPts val="1800"/>
              <a:buFont typeface="Arial"/>
              <a:buAutoNum type="arabicPeriod"/>
            </a:pPr>
            <a:r>
              <a:rPr b="0" i="0" lang="es-ES" sz="1800" u="none" cap="none" strike="noStrike">
                <a:solidFill>
                  <a:schemeClr val="dk1"/>
                </a:solidFill>
                <a:latin typeface="Calibri"/>
                <a:ea typeface="Calibri"/>
                <a:cs typeface="Calibri"/>
                <a:sym typeface="Calibri"/>
              </a:rPr>
              <a:t>apzināties pašaisardzības, atbildības un patstāvīgas lēmumu pieņemšanas nozīmi situācijās, kad izglītojamie ir nošķirti no vienaudžiem un izglītotājiem.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4400"/>
              <a:buNone/>
            </a:pPr>
            <a:r>
              <a:rPr lang="es-ES">
                <a:solidFill>
                  <a:srgbClr val="FF0000"/>
                </a:solidFill>
              </a:rPr>
              <a:t>Šīs mācību nodaļas sasniedzamie mācību rezultāti – prasmes</a:t>
            </a:r>
            <a:endParaRPr>
              <a:solidFill>
                <a:srgbClr val="FF0000"/>
              </a:solidFill>
            </a:endParaRPr>
          </a:p>
        </p:txBody>
      </p:sp>
      <p:sp>
        <p:nvSpPr>
          <p:cNvPr id="86" name="Google Shape;86;p22"/>
          <p:cNvSpPr txBox="1"/>
          <p:nvPr>
            <p:ph idx="2" type="body"/>
          </p:nvPr>
        </p:nvSpPr>
        <p:spPr>
          <a:xfrm>
            <a:off x="836612" y="1753002"/>
            <a:ext cx="9722046" cy="3990342"/>
          </a:xfrm>
          <a:prstGeom prst="rect">
            <a:avLst/>
          </a:prstGeom>
          <a:noFill/>
          <a:ln>
            <a:noFill/>
          </a:ln>
        </p:spPr>
        <p:txBody>
          <a:bodyPr anchorCtr="0" anchor="t" bIns="45700" lIns="91425" spcFirstLastPara="1" rIns="91425" wrap="square" tIns="45700">
            <a:normAutofit fontScale="40000" lnSpcReduction="20000"/>
          </a:bodyPr>
          <a:lstStyle/>
          <a:p>
            <a:pPr indent="0" lvl="0" marL="50800" rtl="0" algn="l">
              <a:lnSpc>
                <a:spcPct val="120000"/>
              </a:lnSpc>
              <a:spcBef>
                <a:spcPts val="0"/>
              </a:spcBef>
              <a:spcAft>
                <a:spcPts val="0"/>
              </a:spcAft>
              <a:buSzPct val="137254"/>
              <a:buNone/>
            </a:pPr>
            <a:r>
              <a:rPr b="1" lang="es-ES" sz="5100">
                <a:solidFill>
                  <a:schemeClr val="accent3"/>
                </a:solidFill>
              </a:rPr>
              <a:t>Pēc visu sešu mācību moduļu apguves šajā mācību nodaļā izglītojamie spēs:</a:t>
            </a:r>
            <a:endParaRPr/>
          </a:p>
          <a:p>
            <a:pPr indent="0" lvl="0" marL="50800" rtl="0" algn="l">
              <a:lnSpc>
                <a:spcPct val="90000"/>
              </a:lnSpc>
              <a:spcBef>
                <a:spcPts val="1000"/>
              </a:spcBef>
              <a:spcAft>
                <a:spcPts val="0"/>
              </a:spcAft>
              <a:buSzPct val="108108"/>
              <a:buNone/>
            </a:pPr>
            <a:r>
              <a:t/>
            </a:r>
            <a:endParaRPr b="1"/>
          </a:p>
          <a:p>
            <a:pPr indent="0" lvl="0" marL="50800" rtl="0" algn="l">
              <a:lnSpc>
                <a:spcPct val="120000"/>
              </a:lnSpc>
              <a:spcBef>
                <a:spcPts val="0"/>
              </a:spcBef>
              <a:spcAft>
                <a:spcPts val="0"/>
              </a:spcAft>
              <a:buSzPct val="184210"/>
              <a:buNone/>
            </a:pPr>
            <a:r>
              <a:rPr b="1" lang="es-ES" sz="3800"/>
              <a:t>1. prasme:</a:t>
            </a:r>
            <a:r>
              <a:rPr lang="es-ES" sz="3800"/>
              <a:t> pielietot efektīvas darba un organizatoriskās metodes, sagatavojoties skolas ārkārtas situācijām vai reaģējot uz tām;</a:t>
            </a:r>
            <a:endParaRPr/>
          </a:p>
          <a:p>
            <a:pPr indent="0" lvl="0" marL="50800" rtl="0" algn="l">
              <a:lnSpc>
                <a:spcPct val="120000"/>
              </a:lnSpc>
              <a:spcBef>
                <a:spcPts val="0"/>
              </a:spcBef>
              <a:spcAft>
                <a:spcPts val="0"/>
              </a:spcAft>
              <a:buSzPct val="184210"/>
              <a:buNone/>
            </a:pPr>
            <a:r>
              <a:rPr b="1" lang="es-ES" sz="3800"/>
              <a:t>2. prasme:</a:t>
            </a:r>
            <a:r>
              <a:rPr lang="es-ES" sz="3800"/>
              <a:t> identificēt dezinformācijas un maldinošas informācijas pazīmes un pielietot pārbaudes paņēmienus ar skolu saistītas ārkārtas informācijas uzticamības izvērtēšanai;</a:t>
            </a:r>
            <a:endParaRPr/>
          </a:p>
          <a:p>
            <a:pPr indent="0" lvl="0" marL="50800" rtl="0" algn="l">
              <a:lnSpc>
                <a:spcPct val="120000"/>
              </a:lnSpc>
              <a:spcBef>
                <a:spcPts val="0"/>
              </a:spcBef>
              <a:spcAft>
                <a:spcPts val="0"/>
              </a:spcAft>
              <a:buSzPct val="184210"/>
              <a:buNone/>
            </a:pPr>
            <a:r>
              <a:rPr b="1" lang="es-ES" sz="3800"/>
              <a:t>3. prasme:</a:t>
            </a:r>
            <a:r>
              <a:rPr lang="es-ES" sz="3800"/>
              <a:t> ievērot pareizu drošas rīcības uzvedību un sekot agrīnās brīdināšanas norādījumiem skolas mācību treniņu un ārkārtas situāciju scenāriju laikā;</a:t>
            </a:r>
            <a:endParaRPr/>
          </a:p>
          <a:p>
            <a:pPr indent="0" lvl="0" marL="50800" rtl="0" algn="l">
              <a:lnSpc>
                <a:spcPct val="120000"/>
              </a:lnSpc>
              <a:spcBef>
                <a:spcPts val="0"/>
              </a:spcBef>
              <a:spcAft>
                <a:spcPts val="0"/>
              </a:spcAft>
              <a:buSzPct val="184210"/>
              <a:buNone/>
            </a:pPr>
            <a:r>
              <a:rPr b="1" lang="es-ES" sz="3800"/>
              <a:t>4. prasme:</a:t>
            </a:r>
            <a:r>
              <a:rPr lang="es-ES" sz="3800"/>
              <a:t> efektīvi sadarboties ar vienaudžiem un personālu, lai nodrošinātu drošu evakuāciju, atbalstītu ievainojamās personas un saglabātu mieru katastrofu situācijās;</a:t>
            </a:r>
            <a:endParaRPr/>
          </a:p>
          <a:p>
            <a:pPr indent="0" lvl="0" marL="50800" rtl="0" algn="l">
              <a:lnSpc>
                <a:spcPct val="120000"/>
              </a:lnSpc>
              <a:spcBef>
                <a:spcPts val="0"/>
              </a:spcBef>
              <a:spcAft>
                <a:spcPts val="0"/>
              </a:spcAft>
              <a:buSzPct val="184210"/>
              <a:buNone/>
            </a:pPr>
            <a:r>
              <a:rPr b="1" lang="es-ES" sz="3800"/>
              <a:t>5. prasme:</a:t>
            </a:r>
            <a:r>
              <a:rPr lang="es-ES" sz="3800"/>
              <a:t> demonstrēt empātiju un sniegt gan emocionālu, gan praktisku atbalstu izglītojamajiem un izglītotājiem skolas ārkārtas situāciju laikā;</a:t>
            </a:r>
            <a:endParaRPr/>
          </a:p>
          <a:p>
            <a:pPr indent="0" lvl="0" marL="50800" rtl="0" algn="l">
              <a:lnSpc>
                <a:spcPct val="120000"/>
              </a:lnSpc>
              <a:spcBef>
                <a:spcPts val="0"/>
              </a:spcBef>
              <a:spcAft>
                <a:spcPts val="0"/>
              </a:spcAft>
              <a:buSzPct val="184210"/>
              <a:buNone/>
            </a:pPr>
            <a:r>
              <a:rPr b="1" lang="es-ES" sz="3800"/>
              <a:t>6. prasme:</a:t>
            </a:r>
            <a:r>
              <a:rPr lang="es-ES" sz="3800"/>
              <a:t> pielietot pašvadības un stresa pārvarēšanas paņēmienus, lai saglabātu mieru, pieņemtu ātrus lēmumus un uzņemtos atbildību neparedzamās katastrofu situācijās skolas vidē.</a:t>
            </a:r>
            <a:endParaRPr/>
          </a:p>
          <a:p>
            <a:pPr indent="-228600" lvl="0" marL="457200" rtl="0" algn="l">
              <a:lnSpc>
                <a:spcPct val="90000"/>
              </a:lnSpc>
              <a:spcBef>
                <a:spcPts val="1000"/>
              </a:spcBef>
              <a:spcAft>
                <a:spcPts val="0"/>
              </a:spcAft>
              <a:buSzPct val="108108"/>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Validācija</a:t>
            </a:r>
            <a:endParaRPr sz="4400"/>
          </a:p>
        </p:txBody>
      </p:sp>
      <p:sp>
        <p:nvSpPr>
          <p:cNvPr id="92" name="Google Shape;92;p23"/>
          <p:cNvSpPr txBox="1"/>
          <p:nvPr>
            <p:ph idx="1" type="body"/>
          </p:nvPr>
        </p:nvSpPr>
        <p:spPr>
          <a:xfrm>
            <a:off x="839788" y="1543049"/>
            <a:ext cx="7091861" cy="4745784"/>
          </a:xfrm>
          <a:prstGeom prst="rect">
            <a:avLst/>
          </a:prstGeom>
          <a:noFill/>
          <a:ln>
            <a:noFill/>
          </a:ln>
        </p:spPr>
        <p:txBody>
          <a:bodyPr anchorCtr="0" anchor="t" bIns="45700" lIns="91425" spcFirstLastPara="1" rIns="91425" wrap="square" tIns="45700">
            <a:normAutofit fontScale="70000" lnSpcReduction="20000"/>
          </a:bodyPr>
          <a:lstStyle/>
          <a:p>
            <a:pPr indent="-228600" lvl="0" marL="457200" rtl="0" algn="l">
              <a:lnSpc>
                <a:spcPct val="120000"/>
              </a:lnSpc>
              <a:spcBef>
                <a:spcPts val="0"/>
              </a:spcBef>
              <a:spcAft>
                <a:spcPts val="0"/>
              </a:spcAft>
              <a:buSzPct val="124223"/>
              <a:buNone/>
            </a:pPr>
            <a:r>
              <a:rPr b="1" lang="es-ES" sz="2300">
                <a:solidFill>
                  <a:schemeClr val="accent3"/>
                </a:solidFill>
              </a:rPr>
              <a:t>Šī mācību nodaļa tieši veicina šādu transversālo ESCO prasmju un iemaņu attīstību:</a:t>
            </a:r>
            <a:endParaRPr sz="2300">
              <a:solidFill>
                <a:schemeClr val="accent3"/>
              </a:solidFill>
            </a:endParaRPr>
          </a:p>
          <a:p>
            <a:pPr indent="-228600" lvl="0" marL="457200" rtl="0" algn="l">
              <a:lnSpc>
                <a:spcPct val="120000"/>
              </a:lnSpc>
              <a:spcBef>
                <a:spcPts val="0"/>
              </a:spcBef>
              <a:spcAft>
                <a:spcPts val="0"/>
              </a:spcAft>
              <a:buSzPct val="124223"/>
              <a:buNone/>
            </a:pPr>
            <a:r>
              <a:rPr b="1" lang="es-ES" sz="2300"/>
              <a:t>T3.1 – strādāt efektīvi</a:t>
            </a:r>
            <a:br>
              <a:rPr lang="es-ES" sz="2300"/>
            </a:br>
            <a:r>
              <a:rPr lang="es-ES" sz="2300"/>
              <a:t>Spēja efektīvi pārvaldīt laiku, uzdevumus un resursus skolas ārkārtas situāciju laikā; noteikt prioritātes paaugstināta spiediena apstākļos; kā arī saglabāt koncentrēšanos, organizētību un produktivitāti strauji mainīgās situācijās.</a:t>
            </a:r>
            <a:endParaRPr/>
          </a:p>
          <a:p>
            <a:pPr indent="-228600" lvl="0" marL="457200" rtl="0" algn="l">
              <a:lnSpc>
                <a:spcPct val="120000"/>
              </a:lnSpc>
              <a:spcBef>
                <a:spcPts val="0"/>
              </a:spcBef>
              <a:spcAft>
                <a:spcPts val="0"/>
              </a:spcAft>
              <a:buSzPct val="124223"/>
              <a:buNone/>
            </a:pPr>
            <a:r>
              <a:rPr b="1" lang="es-ES" sz="2300"/>
              <a:t>T3.2 – rīkoties proaktīvi</a:t>
            </a:r>
            <a:br>
              <a:rPr lang="es-ES" sz="2300"/>
            </a:br>
            <a:r>
              <a:rPr lang="es-ES" sz="2300"/>
              <a:t>Spēja uzņemties atbildību, izrādīt iniciatīvu, ātri pieņemt pamatotus lēmumus un demonstrēt apņēmību, reaģējot uz katastrofu scenārijiem skolas vidē.</a:t>
            </a:r>
            <a:endParaRPr/>
          </a:p>
          <a:p>
            <a:pPr indent="-228600" lvl="0" marL="457200" rtl="0" algn="l">
              <a:lnSpc>
                <a:spcPct val="120000"/>
              </a:lnSpc>
              <a:spcBef>
                <a:spcPts val="0"/>
              </a:spcBef>
              <a:spcAft>
                <a:spcPts val="0"/>
              </a:spcAft>
              <a:buSzPct val="124223"/>
              <a:buNone/>
            </a:pPr>
            <a:r>
              <a:rPr b="1" lang="es-ES" sz="2300"/>
              <a:t>T3.3 – saglabāt pozitīvu attieksmi</a:t>
            </a:r>
            <a:br>
              <a:rPr lang="es-ES" sz="2300"/>
            </a:br>
            <a:r>
              <a:rPr lang="es-ES" sz="2300"/>
              <a:t>Spēja saglabāt noturību, mieru un atbalstošu attieksmi emocionāli sarežģītās situācijās; tikt galā ar nenoteiktību un stresu; un pieņemt pārdomātus, empātiskus lēmumus, kas veicina drošību un psiholoģisko labklājību.</a:t>
            </a:r>
            <a:endParaRPr/>
          </a:p>
          <a:p>
            <a:pPr indent="-228600" lvl="0" marL="457200" rtl="0" algn="l">
              <a:lnSpc>
                <a:spcPct val="120000"/>
              </a:lnSpc>
              <a:spcBef>
                <a:spcPts val="0"/>
              </a:spcBef>
              <a:spcAft>
                <a:spcPts val="0"/>
              </a:spcAft>
              <a:buSzPct val="124223"/>
              <a:buNone/>
            </a:pPr>
            <a:r>
              <a:rPr b="1" lang="es-ES" sz="2300"/>
              <a:t>T4.2 – atbalstīt citus</a:t>
            </a:r>
            <a:br>
              <a:rPr lang="es-ES" sz="2300"/>
            </a:br>
            <a:r>
              <a:rPr lang="es-ES" sz="2300"/>
              <a:t>Spēja sniegt iedrošinājumu, skaidrus norādījumus un emocionālu atbalstu izglītojamajiem un personālam; atpazīt situācijas, kad citiem nepieciešama palīdzība; un veicināt sadarbībā balstītu, rūpīgu skolas kopienu ārkārtas situāciju laikā.</a:t>
            </a:r>
            <a:endParaRPr/>
          </a:p>
          <a:p>
            <a:pPr indent="0" lvl="0" marL="0" rtl="0" algn="l">
              <a:lnSpc>
                <a:spcPct val="90000"/>
              </a:lnSpc>
              <a:spcBef>
                <a:spcPts val="0"/>
              </a:spcBef>
              <a:spcAft>
                <a:spcPts val="0"/>
              </a:spcAft>
              <a:buClr>
                <a:schemeClr val="dk1"/>
              </a:buClr>
              <a:buSzPct val="142857"/>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4"/>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SzPts val="3200"/>
              <a:buNone/>
            </a:pPr>
            <a:r>
              <a:rPr lang="es-ES" sz="4400"/>
              <a:t>Mācību sasniegumu atzīšana</a:t>
            </a:r>
            <a:endParaRPr sz="4400"/>
          </a:p>
        </p:txBody>
      </p:sp>
      <p:sp>
        <p:nvSpPr>
          <p:cNvPr id="98" name="Google Shape;98;p24"/>
          <p:cNvSpPr txBox="1"/>
          <p:nvPr>
            <p:ph idx="1" type="body"/>
          </p:nvPr>
        </p:nvSpPr>
        <p:spPr>
          <a:xfrm>
            <a:off x="839788" y="1726058"/>
            <a:ext cx="7091861" cy="3659842"/>
          </a:xfrm>
          <a:prstGeom prst="rect">
            <a:avLst/>
          </a:prstGeom>
          <a:noFill/>
          <a:ln>
            <a:noFill/>
          </a:ln>
        </p:spPr>
        <p:txBody>
          <a:bodyPr anchorCtr="0" anchor="t" bIns="45700" lIns="91425" spcFirstLastPara="1" rIns="91425" wrap="square" tIns="45700">
            <a:normAutofit/>
          </a:bodyPr>
          <a:lstStyle/>
          <a:p>
            <a:pPr indent="-228600" lvl="0" marL="457200" rtl="0" algn="l">
              <a:lnSpc>
                <a:spcPct val="100000"/>
              </a:lnSpc>
              <a:spcBef>
                <a:spcPts val="0"/>
              </a:spcBef>
              <a:spcAft>
                <a:spcPts val="0"/>
              </a:spcAft>
              <a:buSzPts val="2000"/>
              <a:buNone/>
            </a:pPr>
            <a:r>
              <a:rPr b="1" lang="es-ES"/>
              <a:t>Sasniegumu atzīšana izglītojamiem:</a:t>
            </a:r>
            <a:br>
              <a:rPr lang="es-ES"/>
            </a:br>
            <a:r>
              <a:rPr lang="es-ES"/>
              <a:t>Apliecinājums par mācību programmas apguvi </a:t>
            </a:r>
            <a:r>
              <a:rPr i="1" lang="es-ES"/>
              <a:t>(neformālās izglītības programma)</a:t>
            </a:r>
            <a:endParaRPr/>
          </a:p>
          <a:p>
            <a:pPr indent="-228600" lvl="0" marL="457200" rtl="0" algn="l">
              <a:lnSpc>
                <a:spcPct val="100000"/>
              </a:lnSpc>
              <a:spcBef>
                <a:spcPts val="0"/>
              </a:spcBef>
              <a:spcAft>
                <a:spcPts val="0"/>
              </a:spcAft>
              <a:buSzPts val="2000"/>
              <a:buNone/>
            </a:pPr>
            <a:r>
              <a:rPr b="1" lang="es-ES"/>
              <a:t>Sasniegumu atzīšana pedagogiem:</a:t>
            </a:r>
            <a:br>
              <a:rPr lang="es-ES"/>
            </a:br>
            <a:r>
              <a:rPr lang="es-ES"/>
              <a:t>Profesionālās kompetences pilnveides apliecinājums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