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Montserrat SemiBold" pitchFamily="2" charset="77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23" roundtripDataSignature="AMtx7mij9a8SWxa/j4kjFGQPYAHimb6OQ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>
      <p:cViewPr>
        <p:scale>
          <a:sx n="101" d="100"/>
          <a:sy n="101" d="100"/>
        </p:scale>
        <p:origin x="-308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3" name="Google Shape;4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6" name="Google Shape;10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3" name="Google Shape;12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1" name="Google Shape;5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3" name="Google Shape;6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5" name="Google Shape;7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8" name="Google Shape;8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4" name="Google Shape;9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529085" y="477520"/>
            <a:ext cx="5516179" cy="559816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0"/>
          <p:cNvSpPr txBox="1">
            <a:spLocks noGrp="1"/>
          </p:cNvSpPr>
          <p:nvPr>
            <p:ph type="title"/>
          </p:nvPr>
        </p:nvSpPr>
        <p:spPr>
          <a:xfrm>
            <a:off x="387349" y="2187723"/>
            <a:ext cx="5885263" cy="1494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Calibri"/>
              <a:buNone/>
              <a:defRPr sz="4800" b="1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body" idx="1"/>
          </p:nvPr>
        </p:nvSpPr>
        <p:spPr>
          <a:xfrm>
            <a:off x="387350" y="3893421"/>
            <a:ext cx="5391150" cy="917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pic>
        <p:nvPicPr>
          <p:cNvPr id="15" name="Google Shape;15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8463" y="5877098"/>
            <a:ext cx="2870493" cy="607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 descr="A close up of a logo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7349" y="730907"/>
            <a:ext cx="2706371" cy="6545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3"/>
          <p:cNvSpPr txBox="1">
            <a:spLocks noGrp="1"/>
          </p:cNvSpPr>
          <p:nvPr>
            <p:ph type="body" idx="1"/>
          </p:nvPr>
        </p:nvSpPr>
        <p:spPr>
          <a:xfrm>
            <a:off x="839788" y="2203859"/>
            <a:ext cx="1051560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sz="2800" b="1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0" name="Google Shape;20;p13"/>
          <p:cNvSpPr txBox="1">
            <a:spLocks noGrp="1"/>
          </p:cNvSpPr>
          <p:nvPr>
            <p:ph type="body" idx="2"/>
          </p:nvPr>
        </p:nvSpPr>
        <p:spPr>
          <a:xfrm>
            <a:off x="839788" y="3162300"/>
            <a:ext cx="10515600" cy="2802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1" name="Google Shape;21;p13" descr="Blue text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97738" y="6099558"/>
            <a:ext cx="2371222" cy="52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13" descr="A close up of a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3040" y="6025340"/>
            <a:ext cx="2494168" cy="6032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5"/>
          <p:cNvSpPr txBox="1">
            <a:spLocks noGrp="1"/>
          </p:cNvSpPr>
          <p:nvPr>
            <p:ph type="title"/>
          </p:nvPr>
        </p:nvSpPr>
        <p:spPr>
          <a:xfrm>
            <a:off x="839787" y="1634384"/>
            <a:ext cx="802220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libri"/>
              <a:buNone/>
              <a:defRPr sz="32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5"/>
          <p:cNvSpPr txBox="1">
            <a:spLocks noGrp="1"/>
          </p:cNvSpPr>
          <p:nvPr>
            <p:ph type="body" idx="1"/>
          </p:nvPr>
        </p:nvSpPr>
        <p:spPr>
          <a:xfrm>
            <a:off x="839788" y="3429000"/>
            <a:ext cx="8022200" cy="195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pic>
        <p:nvPicPr>
          <p:cNvPr id="26" name="Google Shape;26;p15" descr="Blue text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97738" y="6099558"/>
            <a:ext cx="2371222" cy="52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5" descr="A close up of a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3040" y="6025340"/>
            <a:ext cx="2494168" cy="603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71352" y="998981"/>
            <a:ext cx="4420648" cy="4758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6"/>
          <p:cNvSpPr txBox="1">
            <a:spLocks noGrp="1"/>
          </p:cNvSpPr>
          <p:nvPr>
            <p:ph type="title"/>
          </p:nvPr>
        </p:nvSpPr>
        <p:spPr>
          <a:xfrm>
            <a:off x="438275" y="457200"/>
            <a:ext cx="4734654" cy="981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alibri"/>
              <a:buNone/>
              <a:defRPr sz="40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6"/>
          <p:cNvSpPr txBox="1">
            <a:spLocks noGrp="1"/>
          </p:cNvSpPr>
          <p:nvPr>
            <p:ph type="body" idx="1"/>
          </p:nvPr>
        </p:nvSpPr>
        <p:spPr>
          <a:xfrm>
            <a:off x="438275" y="3199849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2" name="Google Shape;32;p16"/>
          <p:cNvSpPr txBox="1">
            <a:spLocks noGrp="1"/>
          </p:cNvSpPr>
          <p:nvPr>
            <p:ph type="body" idx="2"/>
          </p:nvPr>
        </p:nvSpPr>
        <p:spPr>
          <a:xfrm>
            <a:off x="4473129" y="3212396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16"/>
          <p:cNvSpPr txBox="1">
            <a:spLocks noGrp="1"/>
          </p:cNvSpPr>
          <p:nvPr>
            <p:ph type="body" idx="3"/>
          </p:nvPr>
        </p:nvSpPr>
        <p:spPr>
          <a:xfrm>
            <a:off x="8508875" y="3199849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6"/>
          <p:cNvSpPr txBox="1">
            <a:spLocks noGrp="1"/>
          </p:cNvSpPr>
          <p:nvPr>
            <p:ph type="body" idx="4"/>
          </p:nvPr>
        </p:nvSpPr>
        <p:spPr>
          <a:xfrm>
            <a:off x="510608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16"/>
          <p:cNvSpPr txBox="1">
            <a:spLocks noGrp="1"/>
          </p:cNvSpPr>
          <p:nvPr>
            <p:ph type="body" idx="5"/>
          </p:nvPr>
        </p:nvSpPr>
        <p:spPr>
          <a:xfrm>
            <a:off x="4473575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16"/>
          <p:cNvSpPr txBox="1">
            <a:spLocks noGrp="1"/>
          </p:cNvSpPr>
          <p:nvPr>
            <p:ph type="body" idx="6"/>
          </p:nvPr>
        </p:nvSpPr>
        <p:spPr>
          <a:xfrm>
            <a:off x="8436542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1999" cy="694944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17"/>
          <p:cNvSpPr txBox="1">
            <a:spLocks noGrp="1"/>
          </p:cNvSpPr>
          <p:nvPr>
            <p:ph type="title"/>
          </p:nvPr>
        </p:nvSpPr>
        <p:spPr>
          <a:xfrm>
            <a:off x="501650" y="581025"/>
            <a:ext cx="9856008" cy="1273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7"/>
          <p:cNvSpPr txBox="1">
            <a:spLocks noGrp="1"/>
          </p:cNvSpPr>
          <p:nvPr>
            <p:ph type="body" idx="1"/>
          </p:nvPr>
        </p:nvSpPr>
        <p:spPr>
          <a:xfrm>
            <a:off x="501650" y="2272666"/>
            <a:ext cx="53911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vonhope.is/" TargetMode="External"/><Relationship Id="rId13" Type="http://schemas.openxmlformats.org/officeDocument/2006/relationships/image" Target="../media/image11.png"/><Relationship Id="rId3" Type="http://schemas.openxmlformats.org/officeDocument/2006/relationships/hyperlink" Target="https://ied.eu/" TargetMode="External"/><Relationship Id="rId7" Type="http://schemas.openxmlformats.org/officeDocument/2006/relationships/hyperlink" Target="https://ngo-nfe4y.com.ua/en" TargetMode="External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eva93.lv/" TargetMode="External"/><Relationship Id="rId11" Type="http://schemas.openxmlformats.org/officeDocument/2006/relationships/image" Target="../media/image9.png"/><Relationship Id="rId5" Type="http://schemas.openxmlformats.org/officeDocument/2006/relationships/hyperlink" Target="https://neotalentway.com/" TargetMode="External"/><Relationship Id="rId10" Type="http://schemas.openxmlformats.org/officeDocument/2006/relationships/image" Target="../media/image8.png"/><Relationship Id="rId4" Type="http://schemas.openxmlformats.org/officeDocument/2006/relationships/hyperlink" Target="https://denizli.afad.gov.tr/" TargetMode="External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linkedin.com/company/vet-ready-project" TargetMode="External"/><Relationship Id="rId11" Type="http://schemas.openxmlformats.org/officeDocument/2006/relationships/hyperlink" Target="https://www.youtube.com/@VET-READYEUProgram" TargetMode="External"/><Relationship Id="rId5" Type="http://schemas.openxmlformats.org/officeDocument/2006/relationships/hyperlink" Target="https://vetready.eu/" TargetMode="External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openxmlformats.org/officeDocument/2006/relationships/hyperlink" Target="https://www.facebook.com/profile.php?id=61573707797009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"/>
          <p:cNvSpPr txBox="1">
            <a:spLocks noGrp="1"/>
          </p:cNvSpPr>
          <p:nvPr>
            <p:ph type="title"/>
          </p:nvPr>
        </p:nvSpPr>
        <p:spPr>
          <a:xfrm>
            <a:off x="387347" y="1619603"/>
            <a:ext cx="5885263" cy="1494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/>
            <a:r>
              <a:rPr lang="es-ES" sz="3600" dirty="0"/>
              <a:t>Eining</a:t>
            </a:r>
            <a:r>
              <a:rPr lang="lv-LV" sz="3600" dirty="0"/>
              <a:t> 4</a:t>
            </a:r>
            <a:r>
              <a:rPr lang="es-ES" sz="3600" dirty="0"/>
              <a:t>: </a:t>
            </a:r>
            <a:r>
              <a:rPr lang="es-ES" sz="3600" dirty="0" err="1"/>
              <a:t>Viðbúnaður</a:t>
            </a:r>
            <a:r>
              <a:rPr lang="es-ES" sz="3600" dirty="0"/>
              <a:t> </a:t>
            </a:r>
            <a:r>
              <a:rPr lang="es-ES" sz="3600" dirty="0" err="1"/>
              <a:t>við</a:t>
            </a:r>
            <a:r>
              <a:rPr lang="es-ES" sz="3600" dirty="0"/>
              <a:t> </a:t>
            </a:r>
            <a:r>
              <a:rPr lang="es-ES" sz="3600" dirty="0" err="1"/>
              <a:t>hamförum</a:t>
            </a:r>
            <a:r>
              <a:rPr lang="es-ES" sz="3600" dirty="0"/>
              <a:t> í </a:t>
            </a:r>
            <a:r>
              <a:rPr lang="es-ES" sz="3600" dirty="0" err="1"/>
              <a:t>skólum</a:t>
            </a:r>
            <a:r>
              <a:rPr lang="es-ES" sz="3600" dirty="0"/>
              <a:t> </a:t>
            </a:r>
            <a:r>
              <a:rPr lang="es-ES" sz="3600" dirty="0" err="1"/>
              <a:t>og</a:t>
            </a:r>
            <a:r>
              <a:rPr lang="es-ES" sz="3600" dirty="0"/>
              <a:t> </a:t>
            </a:r>
            <a:r>
              <a:rPr lang="es-ES" sz="3600" dirty="0" err="1"/>
              <a:t>öruggt</a:t>
            </a:r>
            <a:r>
              <a:rPr lang="es-ES" sz="3600" dirty="0"/>
              <a:t> </a:t>
            </a:r>
            <a:r>
              <a:rPr lang="es-ES" sz="3600" dirty="0" err="1"/>
              <a:t>námsumhverfi</a:t>
            </a:r>
            <a:endParaRPr sz="3600" dirty="0"/>
          </a:p>
        </p:txBody>
      </p:sp>
      <p:sp>
        <p:nvSpPr>
          <p:cNvPr id="46" name="Google Shape;46;p1"/>
          <p:cNvSpPr txBox="1">
            <a:spLocks noGrp="1"/>
          </p:cNvSpPr>
          <p:nvPr>
            <p:ph type="body" idx="1"/>
          </p:nvPr>
        </p:nvSpPr>
        <p:spPr>
          <a:xfrm>
            <a:off x="387350" y="3893421"/>
            <a:ext cx="6095998" cy="917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475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9839"/>
              <a:buNone/>
            </a:pPr>
            <a:r>
              <a:rPr lang="es-ES" sz="4600" b="1" dirty="0" err="1"/>
              <a:t>Yfirlit yfir einingu</a:t>
            </a:r>
            <a:endParaRPr sz="4600" b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10526"/>
              <a:buNone/>
            </a:pPr>
            <a:endParaRPr b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9839"/>
              <a:buNone/>
            </a:pPr>
            <a:r>
              <a:rPr lang="es-ES" sz="4600" b="1" dirty="0" err="1"/>
              <a:t>Höfundur</a:t>
            </a:r>
            <a:r>
              <a:rPr lang="es-ES" sz="4600" b="1" dirty="0"/>
              <a:t>: </a:t>
            </a:r>
            <a:r>
              <a:rPr lang="es-ES" sz="4600" dirty="0"/>
              <a:t>EVA-93/ VETREADY </a:t>
            </a:r>
            <a:r>
              <a:rPr lang="es-ES" sz="4600" dirty="0" err="1"/>
              <a:t>verkefnasamstarf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10526"/>
              <a:buNone/>
            </a:pPr>
            <a:endParaRPr dirty="0"/>
          </a:p>
        </p:txBody>
      </p:sp>
      <p:sp>
        <p:nvSpPr>
          <p:cNvPr id="47" name="Google Shape;47;p1"/>
          <p:cNvSpPr txBox="1"/>
          <p:nvPr/>
        </p:nvSpPr>
        <p:spPr>
          <a:xfrm>
            <a:off x="387348" y="5398936"/>
            <a:ext cx="588526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Verkefnisnúmer: 2024-1-ES01-KA220-VET-000257287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1"/>
          <p:cNvSpPr/>
          <p:nvPr/>
        </p:nvSpPr>
        <p:spPr>
          <a:xfrm>
            <a:off x="387348" y="4811169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270AD5-DB97-B125-6062-091A8314E0A7}"/>
              </a:ext>
            </a:extLst>
          </p:cNvPr>
          <p:cNvSpPr txBox="1"/>
          <p:nvPr/>
        </p:nvSpPr>
        <p:spPr>
          <a:xfrm>
            <a:off x="3570262" y="5780782"/>
            <a:ext cx="505147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buNone/>
            </a:pP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Þetta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verkefni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er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styrkt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af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Evrópusambandinu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Þær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skoðanir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og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þau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viðhorf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sem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koma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hér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fram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eru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þó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eingöngu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á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ábyrgð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höfunda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og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endurspegla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ekki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endilega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sjónarmið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Evrópusambandsins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eða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Servicio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Español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para la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Internacionalización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de la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Educación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(SEPIE).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Hvorki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Evrópusambandið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né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styrkveitendur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bera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ábyrgð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á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innihaldi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 err="1">
                <a:latin typeface="Calibri" panose="020F0502020204030204" pitchFamily="34" charset="0"/>
                <a:cs typeface="Calibri" panose="020F0502020204030204" pitchFamily="34" charset="0"/>
              </a:rPr>
              <a:t>verkefnisins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br>
              <a:rPr lang="en-US" dirty="0"/>
            </a:br>
            <a:endParaRPr lang="lv-LV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5"/>
          <p:cNvSpPr txBox="1">
            <a:spLocks noGrp="1"/>
          </p:cNvSpPr>
          <p:nvPr>
            <p:ph type="title"/>
          </p:nvPr>
        </p:nvSpPr>
        <p:spPr>
          <a:xfrm>
            <a:off x="839787" y="238873"/>
            <a:ext cx="802220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libri"/>
              <a:buNone/>
            </a:pPr>
            <a:r>
              <a:rPr lang="es-ES" sz="4400"/>
              <a:t>Stuðningur fyrir kennara</a:t>
            </a:r>
            <a:endParaRPr sz="4400"/>
          </a:p>
        </p:txBody>
      </p:sp>
      <p:sp>
        <p:nvSpPr>
          <p:cNvPr id="103" name="Google Shape;103;p25"/>
          <p:cNvSpPr txBox="1">
            <a:spLocks noGrp="1"/>
          </p:cNvSpPr>
          <p:nvPr>
            <p:ph type="body" idx="1"/>
          </p:nvPr>
        </p:nvSpPr>
        <p:spPr>
          <a:xfrm>
            <a:off x="554804" y="1428108"/>
            <a:ext cx="7284377" cy="4530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2286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None/>
            </a:pPr>
            <a:r>
              <a:rPr lang="es-ES" sz="2400" b="1" dirty="0" err="1">
                <a:solidFill>
                  <a:srgbClr val="4892DC"/>
                </a:solidFill>
              </a:rPr>
              <a:t>Hver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og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ein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af</a:t>
            </a:r>
            <a:r>
              <a:rPr lang="es-ES" sz="2400" b="1" dirty="0">
                <a:solidFill>
                  <a:srgbClr val="4892DC"/>
                </a:solidFill>
              </a:rPr>
              <a:t> sex </a:t>
            </a:r>
            <a:r>
              <a:rPr lang="es-ES" sz="2400" b="1" dirty="0" err="1">
                <a:solidFill>
                  <a:srgbClr val="4892DC"/>
                </a:solidFill>
              </a:rPr>
              <a:t>þjálfunarlotunum</a:t>
            </a:r>
            <a:r>
              <a:rPr lang="es-ES" sz="2400" b="1" dirty="0">
                <a:solidFill>
                  <a:srgbClr val="4892DC"/>
                </a:solidFill>
              </a:rPr>
              <a:t> í </a:t>
            </a:r>
            <a:r>
              <a:rPr lang="es-ES" sz="2400" b="1" dirty="0" err="1">
                <a:solidFill>
                  <a:srgbClr val="4892DC"/>
                </a:solidFill>
              </a:rPr>
              <a:t>þessari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einingu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er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með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sérstaka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kennarastuðningsskrá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sem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inniheldur</a:t>
            </a:r>
            <a:r>
              <a:rPr lang="es-ES" sz="2400" b="1" dirty="0">
                <a:solidFill>
                  <a:srgbClr val="4892DC"/>
                </a:solidFill>
              </a:rPr>
              <a:t>:</a:t>
            </a:r>
            <a:endParaRPr dirty="0"/>
          </a:p>
          <a:p>
            <a:pPr marL="571500" lvl="0" indent="-215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8108"/>
              <a:buFont typeface="Arial"/>
              <a:buNone/>
            </a:pPr>
            <a:endParaRPr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dirty="0" err="1"/>
              <a:t>Tillögur</a:t>
            </a:r>
            <a:r>
              <a:rPr lang="es-ES" sz="2400" dirty="0"/>
              <a:t> </a:t>
            </a:r>
            <a:r>
              <a:rPr lang="es-ES" sz="2400" dirty="0" err="1"/>
              <a:t>að</a:t>
            </a:r>
            <a:r>
              <a:rPr lang="es-ES" sz="2400" dirty="0"/>
              <a:t> </a:t>
            </a:r>
            <a:r>
              <a:rPr lang="es-ES" sz="2400" dirty="0" err="1"/>
              <a:t>kennsluaðferðum</a:t>
            </a:r>
            <a:r>
              <a:rPr lang="es-ES" sz="2400" dirty="0"/>
              <a:t> </a:t>
            </a:r>
            <a:r>
              <a:rPr lang="es-ES" sz="2400" dirty="0" err="1"/>
              <a:t>og</a:t>
            </a:r>
            <a:r>
              <a:rPr lang="es-ES" sz="2400" dirty="0"/>
              <a:t> </a:t>
            </a:r>
            <a:r>
              <a:rPr lang="es-ES" sz="2400" dirty="0" err="1"/>
              <a:t>verkfærum</a:t>
            </a:r>
            <a:r>
              <a:rPr lang="es-ES" sz="2400" dirty="0"/>
              <a:t> </a:t>
            </a:r>
            <a:r>
              <a:rPr lang="es-ES" sz="2400" dirty="0" err="1"/>
              <a:t>sem</a:t>
            </a:r>
            <a:r>
              <a:rPr lang="es-ES" sz="2400" dirty="0"/>
              <a:t> </a:t>
            </a:r>
            <a:r>
              <a:rPr lang="es-ES" sz="2400" dirty="0" err="1"/>
              <a:t>eru</a:t>
            </a:r>
            <a:r>
              <a:rPr lang="es-ES" sz="2400" dirty="0"/>
              <a:t> </a:t>
            </a:r>
            <a:r>
              <a:rPr lang="es-ES" sz="2400" dirty="0" err="1"/>
              <a:t>sérsniðin</a:t>
            </a:r>
            <a:r>
              <a:rPr lang="es-ES" sz="2400" dirty="0"/>
              <a:t> </a:t>
            </a:r>
            <a:r>
              <a:rPr lang="es-ES" sz="2400" dirty="0" err="1"/>
              <a:t>að</a:t>
            </a:r>
            <a:r>
              <a:rPr lang="es-ES" sz="2400" dirty="0"/>
              <a:t> </a:t>
            </a:r>
            <a:r>
              <a:rPr lang="es-ES" sz="2400" dirty="0" err="1"/>
              <a:t>innihaldi</a:t>
            </a:r>
            <a:r>
              <a:rPr lang="es-ES" sz="2400" dirty="0"/>
              <a:t> </a:t>
            </a:r>
            <a:r>
              <a:rPr lang="es-ES" sz="2400" dirty="0" err="1"/>
              <a:t>einingarinnar</a:t>
            </a:r>
            <a:endParaRPr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dirty="0" err="1"/>
              <a:t>Ábendingar</a:t>
            </a:r>
            <a:r>
              <a:rPr lang="es-ES" sz="2400" dirty="0"/>
              <a:t> </a:t>
            </a:r>
            <a:r>
              <a:rPr lang="es-ES" sz="2400" dirty="0" err="1"/>
              <a:t>um</a:t>
            </a:r>
            <a:r>
              <a:rPr lang="es-ES" sz="2400" dirty="0"/>
              <a:t> </a:t>
            </a:r>
            <a:r>
              <a:rPr lang="es-ES" sz="2400" dirty="0" err="1"/>
              <a:t>hvernig</a:t>
            </a:r>
            <a:r>
              <a:rPr lang="es-ES" sz="2400" dirty="0"/>
              <a:t> </a:t>
            </a:r>
            <a:r>
              <a:rPr lang="es-ES" sz="2400" dirty="0" err="1"/>
              <a:t>virkja</a:t>
            </a:r>
            <a:r>
              <a:rPr lang="es-ES" sz="2400" dirty="0"/>
              <a:t> </a:t>
            </a:r>
            <a:r>
              <a:rPr lang="es-ES" sz="2400" dirty="0" err="1"/>
              <a:t>megi</a:t>
            </a:r>
            <a:r>
              <a:rPr lang="es-ES" sz="2400" dirty="0"/>
              <a:t> </a:t>
            </a:r>
            <a:r>
              <a:rPr lang="es-ES" sz="2400" dirty="0" err="1"/>
              <a:t>nemendur</a:t>
            </a:r>
            <a:r>
              <a:rPr lang="es-ES" sz="2400" dirty="0"/>
              <a:t> í </a:t>
            </a:r>
            <a:r>
              <a:rPr lang="es-ES" sz="2400" dirty="0" err="1"/>
              <a:t>starfs</a:t>
            </a:r>
            <a:r>
              <a:rPr lang="es-ES" sz="2400" dirty="0"/>
              <a:t>- </a:t>
            </a:r>
            <a:r>
              <a:rPr lang="es-ES" sz="2400" dirty="0" err="1"/>
              <a:t>og</a:t>
            </a:r>
            <a:r>
              <a:rPr lang="es-ES" sz="2400" dirty="0"/>
              <a:t> </a:t>
            </a:r>
            <a:r>
              <a:rPr lang="es-ES" sz="2400" dirty="0" err="1"/>
              <a:t>verknámi</a:t>
            </a:r>
            <a:r>
              <a:rPr lang="es-ES" sz="2400" dirty="0"/>
              <a:t>, </a:t>
            </a:r>
            <a:r>
              <a:rPr lang="es-ES" sz="2400" dirty="0" err="1"/>
              <a:t>endurmenntun</a:t>
            </a:r>
            <a:r>
              <a:rPr lang="es-ES" sz="2400" dirty="0"/>
              <a:t> </a:t>
            </a:r>
            <a:r>
              <a:rPr lang="es-ES" sz="2400" dirty="0" err="1"/>
              <a:t>og</a:t>
            </a:r>
            <a:r>
              <a:rPr lang="es-ES" sz="2400" dirty="0"/>
              <a:t> </a:t>
            </a:r>
            <a:r>
              <a:rPr lang="es-ES" sz="2400" dirty="0" err="1"/>
              <a:t>innflytjendasamfélögum</a:t>
            </a:r>
            <a:r>
              <a:rPr lang="es-ES" sz="2400" dirty="0"/>
              <a:t>.</a:t>
            </a:r>
            <a:endParaRPr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b="1" dirty="0" err="1"/>
              <a:t>Aðlögunaraðferðir</a:t>
            </a:r>
            <a:r>
              <a:rPr lang="es-ES" sz="2400" b="1" dirty="0"/>
              <a:t> </a:t>
            </a:r>
            <a:r>
              <a:rPr lang="es-ES" sz="2400" dirty="0" err="1"/>
              <a:t>fyrir</a:t>
            </a:r>
            <a:r>
              <a:rPr lang="es-ES" sz="2400" dirty="0"/>
              <a:t> </a:t>
            </a:r>
            <a:r>
              <a:rPr lang="es-ES" sz="2400" dirty="0" err="1"/>
              <a:t>mismunandi</a:t>
            </a:r>
            <a:r>
              <a:rPr lang="es-ES" sz="2400" dirty="0"/>
              <a:t> </a:t>
            </a:r>
            <a:r>
              <a:rPr lang="es-ES" sz="2400" dirty="0" err="1"/>
              <a:t>kennslufyrirkomulag</a:t>
            </a:r>
            <a:r>
              <a:rPr lang="es-ES" sz="2400" dirty="0"/>
              <a:t> (</a:t>
            </a:r>
            <a:r>
              <a:rPr lang="es-ES" sz="2400" dirty="0" err="1"/>
              <a:t>staðkennsla</a:t>
            </a:r>
            <a:r>
              <a:rPr lang="es-ES" sz="2400" dirty="0"/>
              <a:t>, á </a:t>
            </a:r>
            <a:r>
              <a:rPr lang="es-ES" sz="2400" dirty="0" err="1"/>
              <a:t>netinu</a:t>
            </a:r>
            <a:r>
              <a:rPr lang="es-ES" sz="2400" dirty="0"/>
              <a:t>, </a:t>
            </a:r>
            <a:r>
              <a:rPr lang="es-ES" sz="2400" dirty="0" err="1"/>
              <a:t>blandað</a:t>
            </a:r>
            <a:r>
              <a:rPr lang="es-ES" sz="2400" dirty="0"/>
              <a:t>)</a:t>
            </a:r>
            <a:endParaRPr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dirty="0" err="1"/>
              <a:t>Leiðbeiningar</a:t>
            </a:r>
            <a:r>
              <a:rPr lang="es-ES" sz="2400" b="1" dirty="0"/>
              <a:t> </a:t>
            </a:r>
            <a:r>
              <a:rPr lang="es-ES" sz="2400" b="1" dirty="0" err="1"/>
              <a:t>um</a:t>
            </a:r>
            <a:r>
              <a:rPr lang="es-ES" sz="2400" dirty="0"/>
              <a:t> </a:t>
            </a:r>
            <a:r>
              <a:rPr lang="es-ES" sz="2400" dirty="0" err="1"/>
              <a:t>stýringu</a:t>
            </a:r>
            <a:r>
              <a:rPr lang="es-ES" sz="2400" dirty="0"/>
              <a:t> </a:t>
            </a:r>
            <a:r>
              <a:rPr lang="es-ES" sz="2400" dirty="0" err="1"/>
              <a:t>verkefna</a:t>
            </a:r>
            <a:r>
              <a:rPr lang="es-ES" sz="2400" dirty="0"/>
              <a:t> </a:t>
            </a:r>
            <a:r>
              <a:rPr lang="es-ES" sz="2400" dirty="0" err="1"/>
              <a:t>og</a:t>
            </a:r>
            <a:r>
              <a:rPr lang="es-ES" sz="2400" dirty="0"/>
              <a:t> </a:t>
            </a:r>
            <a:r>
              <a:rPr lang="es-ES" sz="2400" dirty="0" err="1"/>
              <a:t>eftirvinnslu</a:t>
            </a:r>
            <a:endParaRPr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dirty="0" err="1"/>
              <a:t>Leiðbeiningar</a:t>
            </a:r>
            <a:r>
              <a:rPr lang="es-ES" sz="2400" dirty="0"/>
              <a:t> </a:t>
            </a:r>
            <a:r>
              <a:rPr lang="es-ES" sz="2400" dirty="0" err="1"/>
              <a:t>um</a:t>
            </a:r>
            <a:r>
              <a:rPr lang="es-ES" sz="2400" dirty="0"/>
              <a:t> </a:t>
            </a:r>
            <a:r>
              <a:rPr lang="es-ES" sz="2400" dirty="0" err="1"/>
              <a:t>samræmingu</a:t>
            </a:r>
            <a:r>
              <a:rPr lang="es-ES" sz="2400" dirty="0"/>
              <a:t> </a:t>
            </a:r>
            <a:r>
              <a:rPr lang="es-ES" sz="2400" dirty="0" err="1"/>
              <a:t>við</a:t>
            </a:r>
            <a:r>
              <a:rPr lang="es-ES" sz="2400" dirty="0"/>
              <a:t> ESCO-</a:t>
            </a:r>
            <a:r>
              <a:rPr lang="es-ES" sz="2400" dirty="0" err="1"/>
              <a:t>hæfni</a:t>
            </a:r>
            <a:r>
              <a:rPr lang="es-ES" sz="2400" dirty="0"/>
              <a:t> </a:t>
            </a:r>
            <a:r>
              <a:rPr lang="es-ES" sz="2400" dirty="0" err="1"/>
              <a:t>og</a:t>
            </a:r>
            <a:r>
              <a:rPr lang="es-ES" sz="2400" dirty="0"/>
              <a:t> </a:t>
            </a:r>
            <a:r>
              <a:rPr lang="es-ES" sz="2400" dirty="0" err="1"/>
              <a:t>mat</a:t>
            </a:r>
            <a:endParaRPr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b="1" dirty="0" err="1"/>
              <a:t>Viðbótarefni</a:t>
            </a:r>
            <a:r>
              <a:rPr lang="es-ES" sz="2400" b="1" dirty="0"/>
              <a:t> </a:t>
            </a:r>
            <a:r>
              <a:rPr lang="es-ES" sz="2400" dirty="0" err="1"/>
              <a:t>tengt</a:t>
            </a:r>
            <a:r>
              <a:rPr lang="es-ES" sz="2400" dirty="0"/>
              <a:t> </a:t>
            </a:r>
            <a:r>
              <a:rPr lang="es-ES" sz="2400" dirty="0" err="1"/>
              <a:t>viðfangsefninu</a:t>
            </a:r>
            <a:r>
              <a:rPr lang="es-ES" sz="2400" dirty="0"/>
              <a:t>, </a:t>
            </a:r>
            <a:r>
              <a:rPr lang="es-ES" sz="2400" dirty="0" err="1"/>
              <a:t>þar</a:t>
            </a:r>
            <a:r>
              <a:rPr lang="es-ES" sz="2400" dirty="0"/>
              <a:t> á </a:t>
            </a:r>
            <a:r>
              <a:rPr lang="es-ES" sz="2400" dirty="0" err="1"/>
              <a:t>meðal</a:t>
            </a:r>
            <a:r>
              <a:rPr lang="es-ES" sz="2400" dirty="0"/>
              <a:t> </a:t>
            </a:r>
            <a:r>
              <a:rPr lang="es-ES" sz="2400" dirty="0" err="1"/>
              <a:t>tillögur</a:t>
            </a:r>
            <a:r>
              <a:rPr lang="es-ES" sz="2400" dirty="0"/>
              <a:t> </a:t>
            </a:r>
            <a:r>
              <a:rPr lang="es-ES" sz="2400" dirty="0" err="1"/>
              <a:t>að</a:t>
            </a:r>
            <a:r>
              <a:rPr lang="es-ES" sz="2400" dirty="0"/>
              <a:t> </a:t>
            </a:r>
            <a:r>
              <a:rPr lang="es-ES" sz="2400" dirty="0" err="1"/>
              <a:t>lesefnum</a:t>
            </a:r>
            <a:r>
              <a:rPr lang="es-ES" sz="2400" dirty="0"/>
              <a:t>, </a:t>
            </a:r>
            <a:r>
              <a:rPr lang="es-ES" sz="2400" dirty="0" err="1"/>
              <a:t>útskýringarmyndbönd</a:t>
            </a:r>
            <a:r>
              <a:rPr lang="es-ES" sz="2400" dirty="0"/>
              <a:t> </a:t>
            </a:r>
            <a:r>
              <a:rPr lang="es-ES" sz="2400" dirty="0" err="1"/>
              <a:t>og</a:t>
            </a:r>
            <a:r>
              <a:rPr lang="es-ES" sz="2400" dirty="0"/>
              <a:t> </a:t>
            </a:r>
            <a:r>
              <a:rPr lang="es-ES" sz="2400" dirty="0" err="1"/>
              <a:t>sjónrænt</a:t>
            </a:r>
            <a:r>
              <a:rPr lang="es-ES" sz="2400" dirty="0"/>
              <a:t> </a:t>
            </a:r>
            <a:r>
              <a:rPr lang="es-ES" sz="2400" dirty="0" err="1"/>
              <a:t>stuðningsefni</a:t>
            </a:r>
            <a:r>
              <a:rPr lang="es-ES" sz="2400" dirty="0"/>
              <a:t>.</a:t>
            </a:r>
            <a:endParaRPr sz="2400" b="1" dirty="0">
              <a:solidFill>
                <a:srgbClr val="4892DC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7"/>
          <p:cNvSpPr txBox="1">
            <a:spLocks noGrp="1"/>
          </p:cNvSpPr>
          <p:nvPr>
            <p:ph type="title"/>
          </p:nvPr>
        </p:nvSpPr>
        <p:spPr>
          <a:xfrm>
            <a:off x="438275" y="457200"/>
            <a:ext cx="9666778" cy="981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s-ES" sz="4400" dirty="0"/>
              <a:t>SAMSTARFSAÐILAR</a:t>
            </a:r>
            <a:endParaRPr sz="4400" dirty="0"/>
          </a:p>
        </p:txBody>
      </p:sp>
      <p:sp>
        <p:nvSpPr>
          <p:cNvPr id="109" name="Google Shape;109;p7"/>
          <p:cNvSpPr txBox="1">
            <a:spLocks noGrp="1"/>
          </p:cNvSpPr>
          <p:nvPr>
            <p:ph type="body" idx="1"/>
          </p:nvPr>
        </p:nvSpPr>
        <p:spPr>
          <a:xfrm>
            <a:off x="438275" y="3199849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3"/>
              </a:rPr>
              <a:t>https://ied.eu/</a:t>
            </a:r>
            <a:r>
              <a:rPr lang="es-ES"/>
              <a:t> </a:t>
            </a:r>
            <a:endParaRPr/>
          </a:p>
        </p:txBody>
      </p:sp>
      <p:sp>
        <p:nvSpPr>
          <p:cNvPr id="110" name="Google Shape;110;p7"/>
          <p:cNvSpPr txBox="1">
            <a:spLocks noGrp="1"/>
          </p:cNvSpPr>
          <p:nvPr>
            <p:ph type="body" idx="2"/>
          </p:nvPr>
        </p:nvSpPr>
        <p:spPr>
          <a:xfrm>
            <a:off x="4473129" y="3212396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4"/>
              </a:rPr>
              <a:t>https://denizli.afad.gov.tr/</a:t>
            </a:r>
            <a:r>
              <a:rPr lang="es-ES"/>
              <a:t> </a:t>
            </a:r>
            <a:endParaRPr/>
          </a:p>
        </p:txBody>
      </p:sp>
      <p:sp>
        <p:nvSpPr>
          <p:cNvPr id="111" name="Google Shape;111;p7"/>
          <p:cNvSpPr txBox="1">
            <a:spLocks noGrp="1"/>
          </p:cNvSpPr>
          <p:nvPr>
            <p:ph type="body" idx="3"/>
          </p:nvPr>
        </p:nvSpPr>
        <p:spPr>
          <a:xfrm>
            <a:off x="8508875" y="3199849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5"/>
              </a:rPr>
              <a:t>https://neotalentway.com/</a:t>
            </a:r>
            <a:r>
              <a:rPr lang="es-ES"/>
              <a:t> </a:t>
            </a:r>
            <a:endParaRPr/>
          </a:p>
        </p:txBody>
      </p:sp>
      <p:sp>
        <p:nvSpPr>
          <p:cNvPr id="112" name="Google Shape;112;p7"/>
          <p:cNvSpPr txBox="1">
            <a:spLocks noGrp="1"/>
          </p:cNvSpPr>
          <p:nvPr>
            <p:ph type="body" idx="4"/>
          </p:nvPr>
        </p:nvSpPr>
        <p:spPr>
          <a:xfrm>
            <a:off x="510608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6"/>
              </a:rPr>
              <a:t>https://www.eva93.lv/</a:t>
            </a:r>
            <a:r>
              <a:rPr lang="es-ES"/>
              <a:t> </a:t>
            </a:r>
            <a:endParaRPr/>
          </a:p>
        </p:txBody>
      </p:sp>
      <p:sp>
        <p:nvSpPr>
          <p:cNvPr id="113" name="Google Shape;113;p7"/>
          <p:cNvSpPr txBox="1">
            <a:spLocks noGrp="1"/>
          </p:cNvSpPr>
          <p:nvPr>
            <p:ph type="body" idx="5"/>
          </p:nvPr>
        </p:nvSpPr>
        <p:spPr>
          <a:xfrm>
            <a:off x="4473575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7"/>
              </a:rPr>
              <a:t>https://ngo-nfe4y.com.ua/en</a:t>
            </a:r>
            <a:r>
              <a:rPr lang="es-ES"/>
              <a:t> </a:t>
            </a:r>
            <a:endParaRPr/>
          </a:p>
        </p:txBody>
      </p:sp>
      <p:sp>
        <p:nvSpPr>
          <p:cNvPr id="114" name="Google Shape;114;p7"/>
          <p:cNvSpPr txBox="1">
            <a:spLocks noGrp="1"/>
          </p:cNvSpPr>
          <p:nvPr>
            <p:ph type="body" idx="6"/>
          </p:nvPr>
        </p:nvSpPr>
        <p:spPr>
          <a:xfrm>
            <a:off x="8436542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8"/>
              </a:rPr>
              <a:t>https://vonhope.is/</a:t>
            </a:r>
            <a:r>
              <a:rPr lang="es-ES"/>
              <a:t> </a:t>
            </a:r>
            <a:endParaRPr/>
          </a:p>
        </p:txBody>
      </p:sp>
      <p:pic>
        <p:nvPicPr>
          <p:cNvPr id="115" name="Google Shape;115;p7" descr="A blue and red text on a black background&#10;&#10;AI-generated content may be incorrect.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142736" y="1652404"/>
            <a:ext cx="1709620" cy="1464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68518" y="4661446"/>
            <a:ext cx="2011680" cy="574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7" descr="A red and blue logo&#10;&#10;AI-generated content may be incorrect.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9435800" y="1959048"/>
            <a:ext cx="1246334" cy="1011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7" descr="A logo of a sailboat&#10;&#10;AI-generated content may be incorrect.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485303" y="1890196"/>
            <a:ext cx="1145434" cy="1093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433777" y="4474402"/>
            <a:ext cx="2796363" cy="880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7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436542" y="4649682"/>
            <a:ext cx="2866369" cy="8801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8"/>
          <p:cNvSpPr txBox="1">
            <a:spLocks noGrp="1"/>
          </p:cNvSpPr>
          <p:nvPr>
            <p:ph type="title"/>
          </p:nvPr>
        </p:nvSpPr>
        <p:spPr>
          <a:xfrm>
            <a:off x="1167996" y="624895"/>
            <a:ext cx="9856008" cy="1273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s-ES" dirty="0" err="1"/>
              <a:t>Hafðu</a:t>
            </a:r>
            <a:r>
              <a:rPr lang="es-ES" dirty="0"/>
              <a:t> </a:t>
            </a:r>
            <a:r>
              <a:rPr lang="es-ES" dirty="0" err="1"/>
              <a:t>gaman</a:t>
            </a:r>
            <a:r>
              <a:rPr lang="es-ES" dirty="0"/>
              <a:t> </a:t>
            </a:r>
            <a:r>
              <a:rPr lang="es-ES" dirty="0" err="1"/>
              <a:t>af</a:t>
            </a:r>
            <a:r>
              <a:rPr lang="es-ES" dirty="0"/>
              <a:t> </a:t>
            </a:r>
            <a:r>
              <a:rPr lang="es-ES" dirty="0" err="1"/>
              <a:t>einingu</a:t>
            </a:r>
            <a:r>
              <a:rPr lang="es-ES" dirty="0"/>
              <a:t> 4 í VET-READY </a:t>
            </a:r>
            <a:r>
              <a:rPr lang="es-ES" dirty="0" err="1"/>
              <a:t>námsefninu</a:t>
            </a:r>
            <a:r>
              <a:rPr lang="es-ES" dirty="0"/>
              <a:t>!</a:t>
            </a:r>
            <a:endParaRPr dirty="0"/>
          </a:p>
        </p:txBody>
      </p:sp>
      <p:sp>
        <p:nvSpPr>
          <p:cNvPr id="126" name="Google Shape;126;p8"/>
          <p:cNvSpPr txBox="1"/>
          <p:nvPr/>
        </p:nvSpPr>
        <p:spPr>
          <a:xfrm>
            <a:off x="5094526" y="2911372"/>
            <a:ext cx="2002949" cy="497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000"/>
              <a:buFont typeface="Arial"/>
              <a:buNone/>
            </a:pPr>
            <a:r>
              <a:rPr lang="es-ES" sz="2000" b="1" i="0" u="none" strike="noStrike" cap="none">
                <a:solidFill>
                  <a:srgbClr val="F2F2F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Fylgdu okkur</a:t>
            </a:r>
            <a:endParaRPr sz="2000" b="1" i="0" u="none" strike="noStrike" cap="none">
              <a:solidFill>
                <a:srgbClr val="F2F2F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27" name="Google Shape;127;p8" descr="A black background with white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31508" y="5952117"/>
            <a:ext cx="2631004" cy="587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67996" y="5952117"/>
            <a:ext cx="2466975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8"/>
          <p:cNvSpPr txBox="1"/>
          <p:nvPr/>
        </p:nvSpPr>
        <p:spPr>
          <a:xfrm>
            <a:off x="4440998" y="4586309"/>
            <a:ext cx="3310003" cy="497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i="0" u="sng" strike="noStrike" cap="none">
                <a:solidFill>
                  <a:srgbClr val="F2F2F2"/>
                </a:solidFill>
                <a:latin typeface="Montserrat SemiBold"/>
                <a:ea typeface="Montserrat SemiBold"/>
                <a:cs typeface="Montserrat SemiBold"/>
                <a:sym typeface="Montserrat SemiBold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https://vetready.eu/</a:t>
            </a:r>
            <a:r>
              <a:rPr lang="es-ES" sz="2000" b="1" i="0" u="none" strike="noStrike" cap="none">
                <a:solidFill>
                  <a:srgbClr val="F2F2F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endParaRPr sz="2000" b="1" i="0" u="none" strike="noStrike" cap="none">
              <a:solidFill>
                <a:srgbClr val="F2F2F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30" name="Google Shape;130;p8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096000" y="3702378"/>
            <a:ext cx="458703" cy="458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17522" y="3695180"/>
            <a:ext cx="471986" cy="4719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8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963839" y="3710538"/>
            <a:ext cx="447191" cy="443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8">
            <a:hlinkClick r:id="rId11"/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6661195" y="3705258"/>
            <a:ext cx="453390" cy="453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s-ES">
                <a:solidFill>
                  <a:srgbClr val="FF0000"/>
                </a:solidFill>
              </a:rPr>
              <a:t>Markmið einingarinnar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2"/>
          </p:nvPr>
        </p:nvSpPr>
        <p:spPr>
          <a:xfrm>
            <a:off x="839788" y="2027700"/>
            <a:ext cx="10515600" cy="28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None/>
            </a:pPr>
            <a:r>
              <a:rPr lang="en-US" dirty="0"/>
              <a:t>Markmið þessarar einingar er að veita nemendum þá </a:t>
            </a:r>
            <a:r>
              <a:rPr lang="en-US" dirty="0" err="1"/>
              <a:t>þekkingu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þær</a:t>
            </a:r>
            <a:r>
              <a:rPr lang="en-US" dirty="0"/>
              <a:t> </a:t>
            </a:r>
            <a:r>
              <a:rPr lang="en-US" dirty="0" err="1"/>
              <a:t>hagnýtu</a:t>
            </a:r>
            <a:r>
              <a:rPr lang="en-US" dirty="0"/>
              <a:t> aðferðir sem nauðsynlegar eru til að skapa, viðhalda og styðja öruggt skólaumhverfi sem er undirbúið fyrir </a:t>
            </a:r>
            <a:r>
              <a:rPr lang="en-US" dirty="0" err="1"/>
              <a:t>fjölbreyttar</a:t>
            </a:r>
            <a:r>
              <a:rPr lang="en-US" dirty="0"/>
              <a:t> </a:t>
            </a:r>
            <a:r>
              <a:rPr lang="en-US" dirty="0" err="1"/>
              <a:t>tegundir</a:t>
            </a:r>
            <a:r>
              <a:rPr lang="en-US" dirty="0"/>
              <a:t> </a:t>
            </a:r>
            <a:r>
              <a:rPr lang="en-US" dirty="0" err="1"/>
              <a:t>hamfara</a:t>
            </a:r>
            <a:r>
              <a:rPr lang="en-US" dirty="0"/>
              <a:t>. Einingin miðar að því að styrkja hæfni nemenda til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greina</a:t>
            </a:r>
            <a:r>
              <a:rPr lang="en-US" dirty="0"/>
              <a:t> </a:t>
            </a:r>
            <a:r>
              <a:rPr lang="en-US" dirty="0" err="1"/>
              <a:t>áhættur</a:t>
            </a:r>
            <a:r>
              <a:rPr lang="en-US" dirty="0"/>
              <a:t> </a:t>
            </a:r>
            <a:r>
              <a:rPr lang="en-US" dirty="0" err="1"/>
              <a:t>innan</a:t>
            </a:r>
            <a:r>
              <a:rPr lang="en-US" dirty="0"/>
              <a:t> </a:t>
            </a:r>
            <a:r>
              <a:rPr lang="en-US" dirty="0" err="1"/>
              <a:t>skólasamfélaga</a:t>
            </a:r>
            <a:r>
              <a:rPr lang="en-US" dirty="0"/>
              <a:t>, innleiða fyrirbyggjandi aðgerðir og bregðast árangursríkt við neyðartilvikum til að vernda nemendur, </a:t>
            </a:r>
            <a:r>
              <a:rPr lang="en-US" dirty="0" err="1"/>
              <a:t>starfsfólk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skólasamfélagið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heild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8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s-ES">
                <a:solidFill>
                  <a:srgbClr val="FF0000"/>
                </a:solidFill>
              </a:rPr>
              <a:t>Hvers vegna þessi eining skiptir máli</a:t>
            </a:r>
            <a:endParaRPr/>
          </a:p>
        </p:txBody>
      </p:sp>
      <p:sp>
        <p:nvSpPr>
          <p:cNvPr id="60" name="Google Shape;60;p18"/>
          <p:cNvSpPr txBox="1">
            <a:spLocks noGrp="1"/>
          </p:cNvSpPr>
          <p:nvPr>
            <p:ph type="body" idx="2"/>
          </p:nvPr>
        </p:nvSpPr>
        <p:spPr>
          <a:xfrm>
            <a:off x="839788" y="1643866"/>
            <a:ext cx="10515600" cy="4321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r>
              <a:rPr lang="en-US" dirty="0"/>
              <a:t>Skólar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fræðslumiðstöðvar</a:t>
            </a:r>
            <a:r>
              <a:rPr lang="en-US" dirty="0"/>
              <a:t> bera ábyrgð á öryggi hundruða nemenda á hverjum degi — en </a:t>
            </a:r>
            <a:r>
              <a:rPr lang="en-US" dirty="0" err="1"/>
              <a:t>hamfarir</a:t>
            </a:r>
            <a:r>
              <a:rPr lang="en-US" dirty="0"/>
              <a:t> geta </a:t>
            </a:r>
            <a:r>
              <a:rPr lang="en-US" dirty="0" err="1"/>
              <a:t>átt</a:t>
            </a:r>
            <a:r>
              <a:rPr lang="en-US" dirty="0"/>
              <a:t> </a:t>
            </a:r>
            <a:r>
              <a:rPr lang="en-US" dirty="0" err="1"/>
              <a:t>sér</a:t>
            </a:r>
            <a:r>
              <a:rPr lang="en-US" dirty="0"/>
              <a:t> </a:t>
            </a:r>
            <a:r>
              <a:rPr lang="en-US" dirty="0" err="1"/>
              <a:t>stað</a:t>
            </a:r>
            <a:r>
              <a:rPr lang="en-US" dirty="0"/>
              <a:t> án fyrirvara, raskað námi og ógnað heilum samfélögum. </a:t>
            </a:r>
            <a:r>
              <a:rPr lang="en-US" dirty="0" err="1"/>
              <a:t>Góður</a:t>
            </a:r>
            <a:r>
              <a:rPr lang="en-US" dirty="0"/>
              <a:t> </a:t>
            </a:r>
            <a:r>
              <a:rPr lang="en-US" dirty="0" err="1"/>
              <a:t>undirbúningur</a:t>
            </a:r>
            <a:r>
              <a:rPr lang="en-US" dirty="0"/>
              <a:t> felur í sér að vernda nemendur, kennara og starfsfólk með skýrum verklagsreglum, samhæfðri teymisvinnu og sameiginlegri ábyrgðarmenningu. </a:t>
            </a:r>
            <a:endParaRPr lang="lv-LV" dirty="0"/>
          </a:p>
          <a:p>
            <a:r>
              <a:rPr lang="en-US" dirty="0"/>
              <a:t>Þessi eining </a:t>
            </a:r>
            <a:r>
              <a:rPr lang="en-US" dirty="0" err="1"/>
              <a:t>veitir</a:t>
            </a:r>
            <a:r>
              <a:rPr lang="en-US" dirty="0"/>
              <a:t> </a:t>
            </a:r>
            <a:r>
              <a:rPr lang="en-US" dirty="0" err="1"/>
              <a:t>nemendum</a:t>
            </a:r>
            <a:r>
              <a:rPr lang="en-US" dirty="0"/>
              <a:t> hagnýta þekkingu og sjálfstraust til að fyrirbyggja áhættu, bregðast skilvirkt við neyðartilvikum og styðja örugga endurheimt í skólaumhverfi. Að skilja hvernig halda skal námsrýmum öruggum er fyrsta skrefið í að byggja upp seiglu menntastofnana.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s-ES" dirty="0" err="1">
                <a:solidFill>
                  <a:srgbClr val="FF0000"/>
                </a:solidFill>
              </a:rPr>
              <a:t>Uppbygging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einingarinnar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66" name="Google Shape;66;p19"/>
          <p:cNvSpPr txBox="1">
            <a:spLocks noGrp="1"/>
          </p:cNvSpPr>
          <p:nvPr>
            <p:ph type="body" idx="2"/>
          </p:nvPr>
        </p:nvSpPr>
        <p:spPr>
          <a:xfrm>
            <a:off x="839788" y="1695236"/>
            <a:ext cx="10515600" cy="4212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47500" lnSpcReduction="20000"/>
          </a:bodyPr>
          <a:lstStyle/>
          <a:p>
            <a:pPr marL="50800" lvl="0" indent="0">
              <a:lnSpc>
                <a:spcPct val="120000"/>
              </a:lnSpc>
              <a:spcBef>
                <a:spcPts val="0"/>
              </a:spcBef>
              <a:buSzPct val="100000"/>
              <a:buNone/>
            </a:pPr>
            <a:r>
              <a:rPr lang="es-ES" sz="4000" b="1" dirty="0"/>
              <a:t>Þjálfunarlota</a:t>
            </a:r>
            <a:r>
              <a:rPr lang="lv-LV" sz="4000" b="1" dirty="0"/>
              <a:t> 19 </a:t>
            </a:r>
            <a:r>
              <a:rPr lang="es-ES" sz="4000" dirty="0"/>
              <a:t>– </a:t>
            </a:r>
            <a:r>
              <a:rPr lang="en-US" sz="4000" dirty="0"/>
              <a:t>Að tryggja öryggi í menntastofnunum </a:t>
            </a:r>
            <a:br>
              <a:rPr lang="es-ES" sz="4000" dirty="0"/>
            </a:br>
            <a:r>
              <a:rPr lang="es-ES" sz="4000" b="1" dirty="0"/>
              <a:t>Þjálfunarlota</a:t>
            </a:r>
            <a:r>
              <a:rPr lang="lv-LV" sz="4000" b="1" dirty="0"/>
              <a:t> 20 </a:t>
            </a:r>
            <a:r>
              <a:rPr lang="es-ES" sz="4000" dirty="0"/>
              <a:t>– </a:t>
            </a:r>
            <a:r>
              <a:rPr lang="en-US" sz="4000" dirty="0"/>
              <a:t> </a:t>
            </a:r>
            <a:r>
              <a:rPr lang="en-US" sz="4000" dirty="0" err="1"/>
              <a:t>Að</a:t>
            </a:r>
            <a:r>
              <a:rPr lang="en-US" sz="4000" dirty="0"/>
              <a:t> </a:t>
            </a:r>
            <a:r>
              <a:rPr lang="en-US" sz="4000" dirty="0" err="1"/>
              <a:t>takast</a:t>
            </a:r>
            <a:r>
              <a:rPr lang="en-US" sz="4000" dirty="0"/>
              <a:t> </a:t>
            </a:r>
            <a:r>
              <a:rPr lang="en-US" sz="4000" dirty="0" err="1"/>
              <a:t>á</a:t>
            </a:r>
            <a:r>
              <a:rPr lang="en-US" sz="4000" dirty="0"/>
              <a:t> </a:t>
            </a:r>
            <a:r>
              <a:rPr lang="en-US" sz="4000" dirty="0" err="1"/>
              <a:t>við</a:t>
            </a:r>
            <a:r>
              <a:rPr lang="en-US" sz="4000" dirty="0"/>
              <a:t> </a:t>
            </a:r>
            <a:r>
              <a:rPr lang="en-US" sz="4000" dirty="0" err="1"/>
              <a:t>mýtur</a:t>
            </a:r>
            <a:r>
              <a:rPr lang="en-US" sz="4000" dirty="0"/>
              <a:t> </a:t>
            </a:r>
            <a:r>
              <a:rPr lang="en-US" sz="4000" dirty="0" err="1"/>
              <a:t>og</a:t>
            </a:r>
            <a:r>
              <a:rPr lang="en-US" sz="4000" dirty="0"/>
              <a:t> </a:t>
            </a:r>
            <a:r>
              <a:rPr lang="en-US" sz="4000" dirty="0" err="1"/>
              <a:t>rangfærslur</a:t>
            </a:r>
            <a:r>
              <a:rPr lang="en-US" sz="4000" dirty="0"/>
              <a:t> </a:t>
            </a:r>
            <a:r>
              <a:rPr lang="en-US" sz="4000" dirty="0" err="1"/>
              <a:t>vegna</a:t>
            </a:r>
            <a:r>
              <a:rPr lang="en-US" sz="4000" dirty="0"/>
              <a:t> </a:t>
            </a:r>
            <a:r>
              <a:rPr lang="en-US" sz="4000" dirty="0" err="1"/>
              <a:t>hamfara</a:t>
            </a:r>
            <a:r>
              <a:rPr lang="en-US" sz="4000" dirty="0"/>
              <a:t> </a:t>
            </a:r>
            <a:r>
              <a:rPr lang="en-US" sz="4000" dirty="0" err="1"/>
              <a:t>í</a:t>
            </a:r>
            <a:r>
              <a:rPr lang="en-US" sz="4000" dirty="0"/>
              <a:t> </a:t>
            </a:r>
            <a:r>
              <a:rPr lang="en-US" sz="4000" dirty="0" err="1"/>
              <a:t>skólum</a:t>
            </a:r>
            <a:endParaRPr lang="en-US" sz="4000" dirty="0"/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SzPct val="100000"/>
              <a:buNone/>
            </a:pPr>
            <a:r>
              <a:rPr lang="es-ES" sz="4000" b="1" dirty="0" err="1"/>
              <a:t>Þjálfunarlota</a:t>
            </a:r>
            <a:r>
              <a:rPr lang="es-ES" sz="4000" b="1" dirty="0"/>
              <a:t> 21 – </a:t>
            </a:r>
            <a:r>
              <a:rPr lang="es-ES" sz="4000" dirty="0" err="1"/>
              <a:t>Viðvörunarkerfi</a:t>
            </a:r>
            <a:r>
              <a:rPr lang="es-ES" sz="4000" dirty="0"/>
              <a:t> </a:t>
            </a:r>
            <a:r>
              <a:rPr lang="es-ES" sz="4000" dirty="0" err="1"/>
              <a:t>fyrir</a:t>
            </a:r>
            <a:r>
              <a:rPr lang="es-ES" sz="4000" dirty="0"/>
              <a:t> </a:t>
            </a:r>
            <a:r>
              <a:rPr lang="es-ES" sz="4000" dirty="0" err="1"/>
              <a:t>öryggi</a:t>
            </a:r>
            <a:r>
              <a:rPr lang="es-ES" sz="4000" dirty="0"/>
              <a:t> í </a:t>
            </a:r>
            <a:r>
              <a:rPr lang="es-ES" sz="4000" dirty="0" err="1"/>
              <a:t>skólum</a:t>
            </a:r>
            <a:endParaRPr lang="es-ES" sz="4000" dirty="0"/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SzPct val="100000"/>
              <a:buNone/>
            </a:pPr>
            <a:r>
              <a:rPr lang="es-ES" sz="4000" b="1" dirty="0" err="1"/>
              <a:t>Þjálfunarlota</a:t>
            </a:r>
            <a:r>
              <a:rPr lang="es-ES" sz="4000" b="1" dirty="0"/>
              <a:t> 22 – </a:t>
            </a:r>
            <a:r>
              <a:rPr lang="es-ES" sz="4000" dirty="0" err="1"/>
              <a:t>Nauðsynleg</a:t>
            </a:r>
            <a:r>
              <a:rPr lang="es-ES" sz="4000" dirty="0"/>
              <a:t> </a:t>
            </a:r>
            <a:r>
              <a:rPr lang="es-ES" sz="4000" dirty="0" err="1"/>
              <a:t>færni</a:t>
            </a:r>
            <a:r>
              <a:rPr lang="es-ES" sz="4000" dirty="0"/>
              <a:t> </a:t>
            </a:r>
            <a:r>
              <a:rPr lang="es-ES" sz="4000" dirty="0" err="1"/>
              <a:t>til</a:t>
            </a:r>
            <a:r>
              <a:rPr lang="es-ES" sz="4000" dirty="0"/>
              <a:t> </a:t>
            </a:r>
            <a:r>
              <a:rPr lang="es-ES" sz="4000" dirty="0" err="1"/>
              <a:t>að</a:t>
            </a:r>
            <a:r>
              <a:rPr lang="es-ES" sz="4000" dirty="0"/>
              <a:t> </a:t>
            </a:r>
            <a:r>
              <a:rPr lang="es-ES" sz="4000" dirty="0" err="1"/>
              <a:t>bregðast</a:t>
            </a:r>
            <a:r>
              <a:rPr lang="es-ES" sz="4000" dirty="0"/>
              <a:t> </a:t>
            </a:r>
            <a:r>
              <a:rPr lang="es-ES" sz="4000" dirty="0" err="1"/>
              <a:t>við</a:t>
            </a:r>
            <a:r>
              <a:rPr lang="es-ES" sz="4000" dirty="0"/>
              <a:t> </a:t>
            </a:r>
            <a:r>
              <a:rPr lang="es-ES" sz="4000" dirty="0" err="1"/>
              <a:t>neyðarástandi</a:t>
            </a:r>
            <a:r>
              <a:rPr lang="es-ES" sz="4000" dirty="0"/>
              <a:t> </a:t>
            </a:r>
            <a:r>
              <a:rPr lang="es-ES" sz="4000" dirty="0" err="1"/>
              <a:t>og</a:t>
            </a:r>
            <a:r>
              <a:rPr lang="es-ES" sz="4000" dirty="0"/>
              <a:t> </a:t>
            </a:r>
            <a:r>
              <a:rPr lang="es-ES" sz="4000" dirty="0" err="1"/>
              <a:t>hamförum</a:t>
            </a:r>
            <a:r>
              <a:rPr lang="es-ES" sz="4000" dirty="0"/>
              <a:t> í </a:t>
            </a:r>
            <a:r>
              <a:rPr lang="es-ES" sz="4000" dirty="0" err="1"/>
              <a:t>skólum</a:t>
            </a:r>
            <a:endParaRPr lang="lv-LV" sz="4000" dirty="0"/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SzPct val="100000"/>
              <a:buNone/>
            </a:pPr>
            <a:r>
              <a:rPr lang="es-ES" sz="4000" b="1" dirty="0"/>
              <a:t>Þjálfunarlota 23 – </a:t>
            </a:r>
            <a:r>
              <a:rPr lang="es-ES" sz="4000" dirty="0"/>
              <a:t>Að </a:t>
            </a:r>
            <a:r>
              <a:rPr lang="es-ES" sz="4000" dirty="0" err="1"/>
              <a:t>skilja</a:t>
            </a:r>
            <a:r>
              <a:rPr lang="es-ES" sz="4000" dirty="0"/>
              <a:t> </a:t>
            </a:r>
            <a:r>
              <a:rPr lang="es-ES" sz="4000" dirty="0" err="1"/>
              <a:t>sálræn</a:t>
            </a:r>
            <a:r>
              <a:rPr lang="es-ES" sz="4000" dirty="0"/>
              <a:t> </a:t>
            </a:r>
            <a:r>
              <a:rPr lang="es-ES" sz="4000" dirty="0" err="1"/>
              <a:t>viðbrögð</a:t>
            </a:r>
            <a:r>
              <a:rPr lang="es-ES" sz="4000" dirty="0"/>
              <a:t> </a:t>
            </a:r>
            <a:r>
              <a:rPr lang="es-ES" sz="4000" dirty="0" err="1"/>
              <a:t>fólks</a:t>
            </a:r>
            <a:r>
              <a:rPr lang="es-ES" sz="4000" dirty="0"/>
              <a:t> </a:t>
            </a:r>
            <a:r>
              <a:rPr lang="es-ES" sz="4000" dirty="0" err="1"/>
              <a:t>við</a:t>
            </a:r>
            <a:r>
              <a:rPr lang="es-ES" sz="4000" dirty="0"/>
              <a:t> </a:t>
            </a:r>
            <a:r>
              <a:rPr lang="es-ES" sz="4000" dirty="0" err="1"/>
              <a:t>hamförum</a:t>
            </a:r>
            <a:r>
              <a:rPr lang="es-ES" sz="4000" dirty="0"/>
              <a:t> í </a:t>
            </a:r>
            <a:r>
              <a:rPr lang="es-ES" sz="4000" dirty="0" err="1"/>
              <a:t>skólaumhverfi</a:t>
            </a:r>
            <a:endParaRPr lang="lv-LV" sz="4000" dirty="0"/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SzPct val="100000"/>
              <a:buNone/>
            </a:pPr>
            <a:r>
              <a:rPr lang="es-ES" sz="4000" b="1" dirty="0"/>
              <a:t>Þjálfunarlota 24 – </a:t>
            </a:r>
            <a:r>
              <a:rPr lang="es-ES" sz="4000" dirty="0" err="1"/>
              <a:t>Færni</a:t>
            </a:r>
            <a:r>
              <a:rPr lang="es-ES" sz="4000" dirty="0"/>
              <a:t> </a:t>
            </a:r>
            <a:r>
              <a:rPr lang="es-ES" sz="4000" dirty="0" err="1"/>
              <a:t>til</a:t>
            </a:r>
            <a:r>
              <a:rPr lang="es-ES" sz="4000" dirty="0"/>
              <a:t> </a:t>
            </a:r>
            <a:r>
              <a:rPr lang="es-ES" sz="4000" dirty="0" err="1"/>
              <a:t>sjálfsbjargar</a:t>
            </a:r>
            <a:r>
              <a:rPr lang="es-ES" sz="4000" dirty="0"/>
              <a:t> </a:t>
            </a:r>
            <a:r>
              <a:rPr lang="es-ES" sz="4000" dirty="0" err="1"/>
              <a:t>þegar</a:t>
            </a:r>
            <a:r>
              <a:rPr lang="es-ES" sz="4000" dirty="0"/>
              <a:t> </a:t>
            </a:r>
            <a:r>
              <a:rPr lang="es-ES" sz="4000" dirty="0" err="1"/>
              <a:t>einstaklingur</a:t>
            </a:r>
            <a:r>
              <a:rPr lang="es-ES" sz="4000" dirty="0"/>
              <a:t> </a:t>
            </a:r>
            <a:r>
              <a:rPr lang="es-ES" sz="4000" dirty="0" err="1"/>
              <a:t>er</a:t>
            </a:r>
            <a:r>
              <a:rPr lang="es-ES" sz="4000" dirty="0"/>
              <a:t> </a:t>
            </a:r>
            <a:r>
              <a:rPr lang="es-ES" sz="4000" dirty="0" err="1"/>
              <a:t>einn</a:t>
            </a:r>
            <a:r>
              <a:rPr lang="es-ES" sz="4000" dirty="0"/>
              <a:t> í </a:t>
            </a:r>
            <a:r>
              <a:rPr lang="es-ES" sz="4000" dirty="0" err="1"/>
              <a:t>neyðarástandi</a:t>
            </a:r>
            <a:r>
              <a:rPr lang="es-ES" sz="4000" dirty="0"/>
              <a:t> í </a:t>
            </a:r>
            <a:r>
              <a:rPr lang="es-ES" sz="4000" dirty="0" err="1"/>
              <a:t>skólaumhverf</a:t>
            </a:r>
            <a:endParaRPr lang="lv-LV" sz="4000" dirty="0"/>
          </a:p>
          <a:p>
            <a:pPr marL="50800" lvl="0" indent="0">
              <a:buSzPct val="100000"/>
              <a:buNone/>
            </a:pPr>
            <a:endParaRPr lang="lv-LV" sz="4000" dirty="0"/>
          </a:p>
          <a:p>
            <a:pPr marL="50800" lvl="0" indent="0">
              <a:buSzPct val="100000"/>
              <a:buNone/>
            </a:pPr>
            <a:r>
              <a:rPr lang="es-ES" sz="4000" dirty="0" err="1"/>
              <a:t>Þjálfunarlotunum</a:t>
            </a:r>
            <a:r>
              <a:rPr lang="es-ES" sz="4000" dirty="0"/>
              <a:t> </a:t>
            </a:r>
            <a:r>
              <a:rPr lang="es-ES" sz="4000" dirty="0" err="1"/>
              <a:t>er</a:t>
            </a:r>
            <a:r>
              <a:rPr lang="es-ES" sz="4000" dirty="0"/>
              <a:t> </a:t>
            </a:r>
            <a:r>
              <a:rPr lang="es-ES" sz="4000" dirty="0" err="1"/>
              <a:t>ætlað</a:t>
            </a:r>
            <a:r>
              <a:rPr lang="es-ES" sz="4000" dirty="0"/>
              <a:t> </a:t>
            </a:r>
            <a:r>
              <a:rPr lang="es-ES" sz="4000" dirty="0" err="1"/>
              <a:t>að</a:t>
            </a:r>
            <a:r>
              <a:rPr lang="es-ES" sz="4000" dirty="0"/>
              <a:t> </a:t>
            </a:r>
            <a:r>
              <a:rPr lang="es-ES" sz="4000" dirty="0" err="1"/>
              <a:t>ljúka</a:t>
            </a:r>
            <a:r>
              <a:rPr lang="es-ES" sz="4000" dirty="0"/>
              <a:t> í </a:t>
            </a:r>
            <a:r>
              <a:rPr lang="es-ES" sz="4000" dirty="0" err="1"/>
              <a:t>þeirri</a:t>
            </a:r>
            <a:r>
              <a:rPr lang="es-ES" sz="4000" dirty="0"/>
              <a:t> </a:t>
            </a:r>
            <a:r>
              <a:rPr lang="es-ES" sz="4000" dirty="0" err="1"/>
              <a:t>röð</a:t>
            </a:r>
            <a:r>
              <a:rPr lang="es-ES" sz="4000" dirty="0"/>
              <a:t> </a:t>
            </a:r>
            <a:r>
              <a:rPr lang="es-ES" sz="4000" dirty="0" err="1"/>
              <a:t>sem</a:t>
            </a:r>
            <a:r>
              <a:rPr lang="es-ES" sz="4000" dirty="0"/>
              <a:t> </a:t>
            </a:r>
            <a:r>
              <a:rPr lang="es-ES" sz="4000" dirty="0" err="1"/>
              <a:t>þær</a:t>
            </a:r>
            <a:r>
              <a:rPr lang="es-ES" sz="4000" dirty="0"/>
              <a:t> </a:t>
            </a:r>
            <a:r>
              <a:rPr lang="es-ES" sz="4000" dirty="0" err="1"/>
              <a:t>eru</a:t>
            </a:r>
            <a:r>
              <a:rPr lang="es-ES" sz="4000" dirty="0"/>
              <a:t> </a:t>
            </a:r>
            <a:r>
              <a:rPr lang="es-ES" sz="4000" dirty="0" err="1"/>
              <a:t>settar</a:t>
            </a:r>
            <a:r>
              <a:rPr lang="es-ES" sz="4000" dirty="0"/>
              <a:t> </a:t>
            </a:r>
            <a:r>
              <a:rPr lang="es-ES" sz="4000" dirty="0" err="1"/>
              <a:t>fram</a:t>
            </a:r>
            <a:r>
              <a:rPr lang="es-ES" sz="4000" dirty="0"/>
              <a:t>. </a:t>
            </a:r>
            <a:r>
              <a:rPr lang="es-ES" sz="4000" dirty="0" err="1"/>
              <a:t>Hver</a:t>
            </a:r>
            <a:r>
              <a:rPr lang="es-ES" sz="4000" dirty="0"/>
              <a:t> lota </a:t>
            </a:r>
            <a:r>
              <a:rPr lang="es-ES" sz="4000" dirty="0" err="1"/>
              <a:t>sameinar</a:t>
            </a:r>
            <a:r>
              <a:rPr lang="es-ES" sz="4000" dirty="0"/>
              <a:t> </a:t>
            </a:r>
            <a:r>
              <a:rPr lang="es-ES" sz="4000" dirty="0" err="1"/>
              <a:t>fræðilegt</a:t>
            </a:r>
            <a:r>
              <a:rPr lang="es-ES" sz="4000" dirty="0"/>
              <a:t> </a:t>
            </a:r>
            <a:r>
              <a:rPr lang="es-ES" sz="4000" dirty="0" err="1"/>
              <a:t>efni</a:t>
            </a:r>
            <a:r>
              <a:rPr lang="es-ES" sz="4000" dirty="0"/>
              <a:t>, </a:t>
            </a:r>
            <a:r>
              <a:rPr lang="es-ES" sz="4000" dirty="0" err="1"/>
              <a:t>hagnýta</a:t>
            </a:r>
            <a:r>
              <a:rPr lang="es-ES" sz="4000" dirty="0"/>
              <a:t> </a:t>
            </a:r>
            <a:r>
              <a:rPr lang="es-ES" sz="4000" dirty="0" err="1"/>
              <a:t>þekkingu</a:t>
            </a:r>
            <a:r>
              <a:rPr lang="es-ES" sz="4000" dirty="0"/>
              <a:t> </a:t>
            </a:r>
            <a:r>
              <a:rPr lang="es-ES" sz="4000" dirty="0" err="1"/>
              <a:t>og</a:t>
            </a:r>
            <a:r>
              <a:rPr lang="es-ES" sz="4000" dirty="0"/>
              <a:t> </a:t>
            </a:r>
            <a:r>
              <a:rPr lang="es-ES" sz="4000" dirty="0" err="1"/>
              <a:t>myndbönd</a:t>
            </a:r>
            <a:r>
              <a:rPr lang="es-ES" sz="4000" dirty="0"/>
              <a:t> </a:t>
            </a:r>
            <a:r>
              <a:rPr lang="es-ES" sz="4000" dirty="0" err="1"/>
              <a:t>til</a:t>
            </a:r>
            <a:r>
              <a:rPr lang="es-ES" sz="4000" dirty="0"/>
              <a:t> </a:t>
            </a:r>
            <a:r>
              <a:rPr lang="es-ES" sz="4000" dirty="0" err="1"/>
              <a:t>að</a:t>
            </a:r>
            <a:r>
              <a:rPr lang="es-ES" sz="4000" dirty="0"/>
              <a:t> </a:t>
            </a:r>
            <a:r>
              <a:rPr lang="es-ES" sz="4000" dirty="0" err="1"/>
              <a:t>styðja</a:t>
            </a:r>
            <a:r>
              <a:rPr lang="es-ES" sz="4000" dirty="0"/>
              <a:t> </a:t>
            </a:r>
            <a:r>
              <a:rPr lang="es-ES" sz="4000" dirty="0" err="1"/>
              <a:t>við</a:t>
            </a:r>
            <a:r>
              <a:rPr lang="es-ES" sz="4000" dirty="0"/>
              <a:t> </a:t>
            </a:r>
            <a:r>
              <a:rPr lang="es-ES" sz="4000" dirty="0" err="1"/>
              <a:t>fjölbreytta</a:t>
            </a:r>
            <a:r>
              <a:rPr lang="es-ES" sz="4000" dirty="0"/>
              <a:t> </a:t>
            </a:r>
            <a:r>
              <a:rPr lang="es-ES" sz="4000" dirty="0" err="1"/>
              <a:t>námsstíla</a:t>
            </a:r>
            <a:r>
              <a:rPr lang="es-ES" sz="4000" dirty="0"/>
              <a:t>.</a:t>
            </a:r>
          </a:p>
          <a:p>
            <a:pPr marL="50800" lvl="0" indent="0">
              <a:buSzPct val="100000"/>
              <a:buNone/>
            </a:pPr>
            <a:endParaRPr lang="es-ES" sz="4000" dirty="0"/>
          </a:p>
          <a:p>
            <a:pPr marL="50800" lvl="0" indent="0">
              <a:buSzPct val="100000"/>
              <a:buNone/>
            </a:pPr>
            <a:br>
              <a:rPr lang="es-ES" sz="4000" dirty="0"/>
            </a:br>
            <a:br>
              <a:rPr lang="es-ES" sz="4000" dirty="0"/>
            </a:b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42857"/>
              <a:buNone/>
            </a:pP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42857"/>
              <a:buNone/>
            </a:pP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0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s-ES" dirty="0" err="1">
                <a:solidFill>
                  <a:srgbClr val="FF0000"/>
                </a:solidFill>
              </a:rPr>
              <a:t>Almennar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upplýsingar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um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eininguna</a:t>
            </a:r>
            <a:endParaRPr dirty="0"/>
          </a:p>
        </p:txBody>
      </p:sp>
      <p:sp>
        <p:nvSpPr>
          <p:cNvPr id="72" name="Google Shape;72;p20"/>
          <p:cNvSpPr txBox="1">
            <a:spLocks noGrp="1"/>
          </p:cNvSpPr>
          <p:nvPr>
            <p:ph type="body" idx="2"/>
          </p:nvPr>
        </p:nvSpPr>
        <p:spPr>
          <a:xfrm>
            <a:off x="839788" y="1705510"/>
            <a:ext cx="10515600" cy="4259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ct val="108108"/>
              <a:buChar char="•"/>
            </a:pPr>
            <a:r>
              <a:rPr lang="es-ES" b="1" dirty="0" err="1"/>
              <a:t>Áætlaður</a:t>
            </a:r>
            <a:r>
              <a:rPr lang="es-ES" b="1" dirty="0"/>
              <a:t> </a:t>
            </a:r>
            <a:r>
              <a:rPr lang="es-ES" b="1" dirty="0" err="1"/>
              <a:t>tími</a:t>
            </a:r>
            <a:r>
              <a:rPr lang="es-ES" b="1" dirty="0"/>
              <a:t>: </a:t>
            </a:r>
            <a:r>
              <a:rPr lang="es-ES" dirty="0"/>
              <a:t>16 </a:t>
            </a:r>
            <a:r>
              <a:rPr lang="es-ES" dirty="0" err="1"/>
              <a:t>kennslustundir</a:t>
            </a:r>
            <a:r>
              <a:rPr lang="es-ES" dirty="0"/>
              <a:t> (</a:t>
            </a:r>
            <a:r>
              <a:rPr lang="es-ES" dirty="0" err="1"/>
              <a:t>um</a:t>
            </a:r>
            <a:r>
              <a:rPr lang="es-ES" dirty="0"/>
              <a:t> </a:t>
            </a:r>
            <a:r>
              <a:rPr lang="es-ES" dirty="0" err="1"/>
              <a:t>það</a:t>
            </a:r>
            <a:r>
              <a:rPr lang="es-ES" dirty="0"/>
              <a:t> </a:t>
            </a:r>
            <a:r>
              <a:rPr lang="es-ES" dirty="0" err="1"/>
              <a:t>bil</a:t>
            </a:r>
            <a:r>
              <a:rPr lang="es-ES" dirty="0"/>
              <a:t> 2,6 </a:t>
            </a:r>
            <a:r>
              <a:rPr lang="es-ES" dirty="0" err="1"/>
              <a:t>klukkustundir</a:t>
            </a:r>
            <a:r>
              <a:rPr lang="es-ES" dirty="0"/>
              <a:t> á </a:t>
            </a:r>
            <a:r>
              <a:rPr lang="es-ES" dirty="0" err="1"/>
              <a:t>hverja</a:t>
            </a:r>
            <a:r>
              <a:rPr lang="es-ES" dirty="0"/>
              <a:t> </a:t>
            </a:r>
            <a:r>
              <a:rPr lang="es-ES" dirty="0" err="1"/>
              <a:t>þjálfunarlotu</a:t>
            </a:r>
            <a:r>
              <a:rPr lang="es-ES" dirty="0"/>
              <a:t>)</a:t>
            </a:r>
            <a:br>
              <a:rPr lang="es-ES" dirty="0"/>
            </a:br>
            <a:endParaRPr dirty="0"/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ct val="108108"/>
              <a:buChar char="•"/>
            </a:pPr>
            <a:r>
              <a:rPr lang="es-ES" b="1" dirty="0" err="1"/>
              <a:t>Fjöldi</a:t>
            </a:r>
            <a:r>
              <a:rPr lang="es-ES" b="1" dirty="0"/>
              <a:t> </a:t>
            </a:r>
            <a:r>
              <a:rPr lang="es-ES" b="1" dirty="0" err="1"/>
              <a:t>verkefna</a:t>
            </a:r>
            <a:r>
              <a:rPr lang="es-ES" b="1" dirty="0"/>
              <a:t>: </a:t>
            </a:r>
            <a:r>
              <a:rPr lang="es-ES" dirty="0"/>
              <a:t>12 </a:t>
            </a:r>
            <a:r>
              <a:rPr lang="es-ES" dirty="0" err="1"/>
              <a:t>skipulögð</a:t>
            </a:r>
            <a:r>
              <a:rPr lang="es-ES" dirty="0"/>
              <a:t> </a:t>
            </a:r>
            <a:r>
              <a:rPr lang="es-ES" dirty="0" err="1"/>
              <a:t>námsverkefni</a:t>
            </a:r>
            <a:r>
              <a:rPr lang="es-ES" dirty="0"/>
              <a:t> (</a:t>
            </a:r>
            <a:r>
              <a:rPr lang="es-ES" dirty="0" err="1"/>
              <a:t>þar</a:t>
            </a:r>
            <a:r>
              <a:rPr lang="es-ES" dirty="0"/>
              <a:t> á </a:t>
            </a:r>
            <a:r>
              <a:rPr lang="es-ES" dirty="0" err="1"/>
              <a:t>meðal</a:t>
            </a:r>
            <a:r>
              <a:rPr lang="es-ES" dirty="0"/>
              <a:t> </a:t>
            </a:r>
            <a:r>
              <a:rPr lang="es-ES" dirty="0" err="1"/>
              <a:t>umræður</a:t>
            </a:r>
            <a:r>
              <a:rPr lang="es-ES" dirty="0"/>
              <a:t> </a:t>
            </a:r>
            <a:r>
              <a:rPr lang="es-ES" dirty="0" err="1"/>
              <a:t>um</a:t>
            </a:r>
            <a:r>
              <a:rPr lang="es-ES" dirty="0"/>
              <a:t> </a:t>
            </a:r>
            <a:r>
              <a:rPr lang="es-ES" dirty="0" err="1"/>
              <a:t>rangfærslur</a:t>
            </a:r>
            <a:r>
              <a:rPr lang="es-ES" dirty="0"/>
              <a:t>, </a:t>
            </a:r>
            <a:r>
              <a:rPr lang="es-ES" dirty="0" err="1"/>
              <a:t>hópavinna</a:t>
            </a:r>
            <a:r>
              <a:rPr lang="es-ES" dirty="0"/>
              <a:t> </a:t>
            </a:r>
            <a:r>
              <a:rPr lang="es-ES" dirty="0" err="1"/>
              <a:t>og</a:t>
            </a:r>
            <a:r>
              <a:rPr lang="es-ES" dirty="0"/>
              <a:t> </a:t>
            </a:r>
            <a:r>
              <a:rPr lang="es-ES" dirty="0" err="1"/>
              <a:t>önnur</a:t>
            </a:r>
            <a:r>
              <a:rPr lang="es-ES" dirty="0"/>
              <a:t> </a:t>
            </a:r>
            <a:r>
              <a:rPr lang="es-ES" dirty="0" err="1"/>
              <a:t>verkefni</a:t>
            </a:r>
            <a:r>
              <a:rPr lang="es-ES" dirty="0"/>
              <a:t> </a:t>
            </a:r>
            <a:r>
              <a:rPr lang="es-ES" dirty="0" err="1"/>
              <a:t>sem</a:t>
            </a:r>
            <a:r>
              <a:rPr lang="es-ES" dirty="0"/>
              <a:t> </a:t>
            </a:r>
            <a:r>
              <a:rPr lang="es-ES" dirty="0" err="1"/>
              <a:t>eru</a:t>
            </a:r>
            <a:r>
              <a:rPr lang="es-ES" dirty="0"/>
              <a:t> í </a:t>
            </a:r>
            <a:r>
              <a:rPr lang="es-ES" dirty="0" err="1"/>
              <a:t>samræmi</a:t>
            </a:r>
            <a:r>
              <a:rPr lang="es-ES" dirty="0"/>
              <a:t> </a:t>
            </a:r>
            <a:r>
              <a:rPr lang="es-ES" dirty="0" err="1"/>
              <a:t>við</a:t>
            </a:r>
            <a:r>
              <a:rPr lang="es-ES" dirty="0"/>
              <a:t> </a:t>
            </a:r>
            <a:r>
              <a:rPr lang="es-ES" dirty="0" err="1"/>
              <a:t>efni</a:t>
            </a:r>
            <a:r>
              <a:rPr lang="es-ES" dirty="0"/>
              <a:t> </a:t>
            </a:r>
            <a:r>
              <a:rPr lang="es-ES" dirty="0" err="1"/>
              <a:t>hverrar</a:t>
            </a:r>
            <a:r>
              <a:rPr lang="es-ES" dirty="0"/>
              <a:t> </a:t>
            </a:r>
            <a:r>
              <a:rPr lang="es-ES" dirty="0" err="1"/>
              <a:t>þjálfunarlotu</a:t>
            </a:r>
            <a:r>
              <a:rPr lang="es-ES" dirty="0"/>
              <a:t>)</a:t>
            </a:r>
            <a:br>
              <a:rPr lang="es-ES" dirty="0"/>
            </a:br>
            <a:endParaRPr dirty="0"/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ct val="108108"/>
              <a:buChar char="•"/>
            </a:pPr>
            <a:r>
              <a:rPr lang="es-ES" b="1" dirty="0" err="1"/>
              <a:t>Matsaðferð</a:t>
            </a:r>
            <a:r>
              <a:rPr lang="es-ES" b="1" dirty="0"/>
              <a:t>: </a:t>
            </a:r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ct val="108108"/>
              <a:buChar char="•"/>
            </a:pPr>
            <a:r>
              <a:rPr lang="es-ES" b="1" dirty="0" err="1"/>
              <a:t>Hver</a:t>
            </a:r>
            <a:r>
              <a:rPr lang="es-ES" b="1" dirty="0"/>
              <a:t> </a:t>
            </a:r>
            <a:r>
              <a:rPr lang="es-ES" b="1" dirty="0" err="1"/>
              <a:t>þjálfunarlota</a:t>
            </a:r>
            <a:r>
              <a:rPr lang="es-ES" b="1" dirty="0"/>
              <a:t> </a:t>
            </a:r>
            <a:r>
              <a:rPr lang="es-ES" b="1" dirty="0" err="1"/>
              <a:t>inniheldur</a:t>
            </a:r>
            <a:r>
              <a:rPr lang="es-ES" b="1" dirty="0"/>
              <a:t> </a:t>
            </a:r>
            <a:r>
              <a:rPr lang="es-ES" b="1" dirty="0" err="1"/>
              <a:t>tvær</a:t>
            </a:r>
            <a:r>
              <a:rPr lang="es-ES" b="1" dirty="0"/>
              <a:t> </a:t>
            </a:r>
            <a:r>
              <a:rPr lang="es-ES" b="1" dirty="0" err="1"/>
              <a:t>aðskildar</a:t>
            </a:r>
            <a:r>
              <a:rPr lang="es-ES" b="1" dirty="0"/>
              <a:t> </a:t>
            </a:r>
            <a:r>
              <a:rPr lang="es-ES" b="1" dirty="0" err="1"/>
              <a:t>matsaðferðir</a:t>
            </a:r>
            <a:r>
              <a:rPr lang="es-ES" b="1" dirty="0"/>
              <a:t>:</a:t>
            </a:r>
            <a:br>
              <a:rPr lang="es-ES" dirty="0"/>
            </a:br>
            <a:endParaRPr dirty="0"/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ct val="108108"/>
              <a:buChar char="•"/>
            </a:pPr>
            <a:r>
              <a:rPr lang="es-ES" b="1" dirty="0" err="1"/>
              <a:t>Fjölvalspróf</a:t>
            </a:r>
            <a:r>
              <a:rPr lang="es-ES" b="1" dirty="0"/>
              <a:t> </a:t>
            </a:r>
            <a:r>
              <a:rPr lang="es-ES" b="1" dirty="0" err="1"/>
              <a:t>fyrir</a:t>
            </a:r>
            <a:r>
              <a:rPr lang="es-ES" b="1" dirty="0"/>
              <a:t> </a:t>
            </a:r>
            <a:r>
              <a:rPr lang="es-ES" b="1" dirty="0" err="1"/>
              <a:t>nemendur</a:t>
            </a:r>
            <a:r>
              <a:rPr lang="es-ES" b="1" dirty="0"/>
              <a:t> </a:t>
            </a:r>
            <a:r>
              <a:rPr lang="es-ES" b="1" dirty="0" err="1"/>
              <a:t>með</a:t>
            </a:r>
            <a:r>
              <a:rPr lang="es-ES" b="1" dirty="0"/>
              <a:t> 10 </a:t>
            </a:r>
            <a:r>
              <a:rPr lang="es-ES" b="1" dirty="0" err="1"/>
              <a:t>spurningum</a:t>
            </a:r>
            <a:r>
              <a:rPr lang="es-ES" dirty="0"/>
              <a:t>, </a:t>
            </a:r>
            <a:r>
              <a:rPr lang="es-ES" dirty="0" err="1"/>
              <a:t>sem</a:t>
            </a:r>
            <a:r>
              <a:rPr lang="es-ES" dirty="0"/>
              <a:t> </a:t>
            </a:r>
            <a:r>
              <a:rPr lang="es-ES" dirty="0" err="1"/>
              <a:t>er</a:t>
            </a:r>
            <a:r>
              <a:rPr lang="es-ES" dirty="0"/>
              <a:t> </a:t>
            </a:r>
            <a:r>
              <a:rPr lang="es-ES" dirty="0" err="1"/>
              <a:t>hannað</a:t>
            </a:r>
            <a:r>
              <a:rPr lang="es-ES" dirty="0"/>
              <a:t> </a:t>
            </a:r>
            <a:r>
              <a:rPr lang="es-ES" dirty="0" err="1"/>
              <a:t>til</a:t>
            </a:r>
            <a:r>
              <a:rPr lang="es-ES" dirty="0"/>
              <a:t> </a:t>
            </a:r>
            <a:r>
              <a:rPr lang="es-ES" dirty="0" err="1"/>
              <a:t>að</a:t>
            </a:r>
            <a:r>
              <a:rPr lang="es-ES" dirty="0"/>
              <a:t> meta </a:t>
            </a:r>
            <a:r>
              <a:rPr lang="es-ES" dirty="0" err="1"/>
              <a:t>skilning</a:t>
            </a:r>
            <a:r>
              <a:rPr lang="es-ES" dirty="0"/>
              <a:t> </a:t>
            </a:r>
            <a:r>
              <a:rPr lang="es-ES" dirty="0" err="1"/>
              <a:t>þeirra</a:t>
            </a:r>
            <a:r>
              <a:rPr lang="es-ES" dirty="0"/>
              <a:t> á </a:t>
            </a:r>
            <a:r>
              <a:rPr lang="es-ES" dirty="0" err="1"/>
              <a:t>lykilhugtökum</a:t>
            </a:r>
            <a:r>
              <a:rPr lang="es-ES" dirty="0"/>
              <a:t> </a:t>
            </a:r>
            <a:r>
              <a:rPr lang="es-ES" dirty="0" err="1"/>
              <a:t>einingarinnar</a:t>
            </a:r>
            <a:r>
              <a:rPr lang="es-ES" dirty="0"/>
              <a:t>.</a:t>
            </a:r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ct val="108108"/>
              <a:buChar char="•"/>
            </a:pPr>
            <a:r>
              <a:rPr lang="es-ES" b="1" dirty="0" err="1"/>
              <a:t>Fjölvalspróf</a:t>
            </a:r>
            <a:r>
              <a:rPr lang="es-ES" b="1" dirty="0"/>
              <a:t> </a:t>
            </a:r>
            <a:r>
              <a:rPr lang="es-ES" b="1" dirty="0" err="1"/>
              <a:t>fyrir</a:t>
            </a:r>
            <a:r>
              <a:rPr lang="es-ES" b="1" dirty="0"/>
              <a:t> </a:t>
            </a:r>
            <a:r>
              <a:rPr lang="es-ES" b="1" dirty="0" err="1"/>
              <a:t>kennara</a:t>
            </a:r>
            <a:r>
              <a:rPr lang="es-ES" b="1" dirty="0"/>
              <a:t> </a:t>
            </a:r>
            <a:r>
              <a:rPr lang="es-ES" b="1" dirty="0" err="1"/>
              <a:t>með</a:t>
            </a:r>
            <a:r>
              <a:rPr lang="es-ES" b="1" dirty="0"/>
              <a:t> 10 </a:t>
            </a:r>
            <a:r>
              <a:rPr lang="es-ES" b="1" dirty="0" err="1"/>
              <a:t>spurningum</a:t>
            </a:r>
            <a:r>
              <a:rPr lang="es-ES" dirty="0"/>
              <a:t>, </a:t>
            </a:r>
            <a:r>
              <a:rPr lang="es-ES" dirty="0" err="1"/>
              <a:t>sem</a:t>
            </a:r>
            <a:r>
              <a:rPr lang="es-ES" dirty="0"/>
              <a:t> </a:t>
            </a:r>
            <a:r>
              <a:rPr lang="es-ES" dirty="0" err="1"/>
              <a:t>ætlað</a:t>
            </a:r>
            <a:r>
              <a:rPr lang="es-ES" dirty="0"/>
              <a:t> </a:t>
            </a:r>
            <a:r>
              <a:rPr lang="es-ES" dirty="0" err="1"/>
              <a:t>er</a:t>
            </a:r>
            <a:r>
              <a:rPr lang="es-ES" dirty="0"/>
              <a:t> </a:t>
            </a:r>
            <a:r>
              <a:rPr lang="es-ES" dirty="0" err="1"/>
              <a:t>til</a:t>
            </a:r>
            <a:r>
              <a:rPr lang="es-ES" dirty="0"/>
              <a:t> </a:t>
            </a:r>
            <a:r>
              <a:rPr lang="es-ES" dirty="0" err="1"/>
              <a:t>að</a:t>
            </a:r>
            <a:r>
              <a:rPr lang="es-ES" dirty="0"/>
              <a:t> meta </a:t>
            </a:r>
            <a:r>
              <a:rPr lang="es-ES" dirty="0" err="1"/>
              <a:t>kennsluhæfni</a:t>
            </a:r>
            <a:r>
              <a:rPr lang="es-ES" dirty="0"/>
              <a:t> </a:t>
            </a:r>
            <a:r>
              <a:rPr lang="es-ES" dirty="0" err="1"/>
              <a:t>þeirra</a:t>
            </a:r>
            <a:r>
              <a:rPr lang="es-ES" dirty="0"/>
              <a:t> </a:t>
            </a:r>
            <a:r>
              <a:rPr lang="es-ES" dirty="0" err="1"/>
              <a:t>og</a:t>
            </a:r>
            <a:r>
              <a:rPr lang="es-ES" dirty="0"/>
              <a:t> </a:t>
            </a:r>
            <a:r>
              <a:rPr lang="es-ES" dirty="0" err="1"/>
              <a:t>getu</a:t>
            </a:r>
            <a:r>
              <a:rPr lang="es-ES" dirty="0"/>
              <a:t> </a:t>
            </a:r>
            <a:r>
              <a:rPr lang="es-ES" dirty="0" err="1"/>
              <a:t>til</a:t>
            </a:r>
            <a:r>
              <a:rPr lang="es-ES" dirty="0"/>
              <a:t> </a:t>
            </a:r>
            <a:r>
              <a:rPr lang="es-ES" dirty="0" err="1"/>
              <a:t>að</a:t>
            </a:r>
            <a:r>
              <a:rPr lang="es-ES" dirty="0"/>
              <a:t> </a:t>
            </a:r>
            <a:r>
              <a:rPr lang="es-ES" dirty="0" err="1"/>
              <a:t>koma</a:t>
            </a:r>
            <a:r>
              <a:rPr lang="es-ES" dirty="0"/>
              <a:t> </a:t>
            </a:r>
            <a:r>
              <a:rPr lang="es-ES" dirty="0" err="1"/>
              <a:t>efni</a:t>
            </a:r>
            <a:r>
              <a:rPr lang="es-ES" dirty="0"/>
              <a:t> </a:t>
            </a:r>
            <a:r>
              <a:rPr lang="es-ES" dirty="0" err="1"/>
              <a:t>einingarinnar</a:t>
            </a:r>
            <a:r>
              <a:rPr lang="es-ES" dirty="0"/>
              <a:t> á </a:t>
            </a:r>
            <a:r>
              <a:rPr lang="es-ES" dirty="0" err="1"/>
              <a:t>framfæri</a:t>
            </a:r>
            <a:r>
              <a:rPr lang="es-ES" dirty="0"/>
              <a:t> á </a:t>
            </a:r>
            <a:r>
              <a:rPr lang="es-ES" dirty="0" err="1"/>
              <a:t>áhrifaríkan</a:t>
            </a:r>
            <a:r>
              <a:rPr lang="es-ES" dirty="0"/>
              <a:t> </a:t>
            </a:r>
            <a:r>
              <a:rPr lang="es-ES" dirty="0" err="1"/>
              <a:t>hátt</a:t>
            </a:r>
            <a:endParaRPr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ct val="108108"/>
              <a:buNone/>
            </a:pP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1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s-ES">
                <a:solidFill>
                  <a:srgbClr val="FF0000"/>
                </a:solidFill>
              </a:rPr>
              <a:t>Námsárangur þessarar einingar – þekking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78" name="Google Shape;78;p21"/>
          <p:cNvSpPr txBox="1">
            <a:spLocks noGrp="1"/>
          </p:cNvSpPr>
          <p:nvPr>
            <p:ph type="body" idx="2"/>
          </p:nvPr>
        </p:nvSpPr>
        <p:spPr>
          <a:xfrm>
            <a:off x="839788" y="2689689"/>
            <a:ext cx="10515600" cy="28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marL="565150" lvl="0" indent="-514350">
              <a:lnSpc>
                <a:spcPct val="120000"/>
              </a:lnSpc>
              <a:spcBef>
                <a:spcPts val="0"/>
              </a:spcBef>
              <a:buSzPct val="117647"/>
              <a:buFont typeface="+mj-lt"/>
              <a:buAutoNum type="arabicPeriod"/>
            </a:pPr>
            <a:r>
              <a:rPr lang="en-US" dirty="0" err="1"/>
              <a:t>Þekkja</a:t>
            </a:r>
            <a:r>
              <a:rPr lang="en-US" dirty="0"/>
              <a:t> </a:t>
            </a:r>
            <a:r>
              <a:rPr lang="en-US" dirty="0" err="1"/>
              <a:t>algengar</a:t>
            </a:r>
            <a:r>
              <a:rPr lang="en-US" dirty="0"/>
              <a:t> </a:t>
            </a:r>
            <a:r>
              <a:rPr lang="en-US" dirty="0" err="1"/>
              <a:t>áhættur</a:t>
            </a:r>
            <a:r>
              <a:rPr lang="en-US" dirty="0"/>
              <a:t> og hættur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skólaumhverfi</a:t>
            </a:r>
            <a:r>
              <a:rPr lang="en-US" dirty="0"/>
              <a:t>.</a:t>
            </a:r>
          </a:p>
          <a:p>
            <a:pPr marL="565150" lvl="0" indent="-514350">
              <a:lnSpc>
                <a:spcPct val="120000"/>
              </a:lnSpc>
              <a:spcBef>
                <a:spcPts val="0"/>
              </a:spcBef>
              <a:buSzPct val="117647"/>
              <a:buFont typeface="+mj-lt"/>
              <a:buAutoNum type="arabicPeriod"/>
            </a:pPr>
            <a:r>
              <a:rPr lang="en-US" dirty="0" err="1"/>
              <a:t>Skilja</a:t>
            </a:r>
            <a:r>
              <a:rPr lang="en-US" dirty="0"/>
              <a:t> muninn á röngum upplýsingum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áreiðanlegum</a:t>
            </a:r>
            <a:r>
              <a:rPr lang="en-US" dirty="0"/>
              <a:t> </a:t>
            </a:r>
            <a:r>
              <a:rPr lang="en-US" dirty="0" err="1"/>
              <a:t>heimildum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hamförum</a:t>
            </a:r>
            <a:r>
              <a:rPr lang="en-US" dirty="0"/>
              <a:t> og hvernig þær hafa áhrif á hegðun og samskipti.</a:t>
            </a:r>
            <a:endParaRPr lang="lv-LV" dirty="0"/>
          </a:p>
          <a:p>
            <a:pPr marL="565150" lvl="0" indent="-514350">
              <a:lnSpc>
                <a:spcPct val="120000"/>
              </a:lnSpc>
              <a:spcBef>
                <a:spcPts val="0"/>
              </a:spcBef>
              <a:buSzPct val="117647"/>
              <a:buFont typeface="+mj-lt"/>
              <a:buAutoNum type="arabicPeriod"/>
            </a:pPr>
            <a:r>
              <a:rPr lang="en-US" dirty="0"/>
              <a:t>Lýsa </a:t>
            </a:r>
            <a:r>
              <a:rPr lang="en-US" dirty="0" err="1"/>
              <a:t>helstu</a:t>
            </a:r>
            <a:r>
              <a:rPr lang="en-US" dirty="0"/>
              <a:t> </a:t>
            </a:r>
            <a:r>
              <a:rPr lang="en-US" dirty="0" err="1"/>
              <a:t>þáttum</a:t>
            </a:r>
            <a:r>
              <a:rPr lang="en-US" dirty="0"/>
              <a:t> </a:t>
            </a:r>
            <a:r>
              <a:rPr lang="en-US" dirty="0" err="1"/>
              <a:t>viðvörunarkerfa</a:t>
            </a:r>
            <a:r>
              <a:rPr lang="en-US" dirty="0"/>
              <a:t> sem notuð eru í skólum og túlka hvernig þau styðja </a:t>
            </a:r>
            <a:r>
              <a:rPr lang="en-US" dirty="0" err="1"/>
              <a:t>við</a:t>
            </a:r>
            <a:r>
              <a:rPr lang="en-US" dirty="0"/>
              <a:t> </a:t>
            </a:r>
            <a:r>
              <a:rPr lang="en-US" dirty="0" err="1"/>
              <a:t>tímanleg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samræmd</a:t>
            </a:r>
            <a:r>
              <a:rPr lang="en-US" dirty="0"/>
              <a:t> viðbrögð við neyðarástandi.</a:t>
            </a:r>
            <a:endParaRPr lang="lv-LV" dirty="0"/>
          </a:p>
          <a:p>
            <a:pPr marL="565150" lvl="0" indent="-514350">
              <a:lnSpc>
                <a:spcPct val="120000"/>
              </a:lnSpc>
              <a:spcBef>
                <a:spcPts val="0"/>
              </a:spcBef>
              <a:buSzPct val="117647"/>
              <a:buFont typeface="+mj-lt"/>
              <a:buAutoNum type="arabicPeriod"/>
            </a:pPr>
            <a:r>
              <a:rPr lang="en-US" dirty="0"/>
              <a:t>Skilja </a:t>
            </a:r>
            <a:r>
              <a:rPr lang="en-US" dirty="0" err="1"/>
              <a:t>grundvallarreglur</a:t>
            </a:r>
            <a:r>
              <a:rPr lang="en-US" dirty="0"/>
              <a:t> um </a:t>
            </a:r>
            <a:r>
              <a:rPr lang="en-US" dirty="0" err="1"/>
              <a:t>aðgerðir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neyðarástandi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skólum</a:t>
            </a:r>
            <a:r>
              <a:rPr lang="en-US" dirty="0"/>
              <a:t>, þar á </a:t>
            </a:r>
            <a:r>
              <a:rPr lang="en-US" dirty="0" err="1"/>
              <a:t>meðal</a:t>
            </a:r>
            <a:r>
              <a:rPr lang="en-US" dirty="0"/>
              <a:t> </a:t>
            </a:r>
            <a:r>
              <a:rPr lang="en-US" dirty="0" err="1"/>
              <a:t>aðstæðuskynjun</a:t>
            </a:r>
            <a:r>
              <a:rPr lang="en-US" dirty="0"/>
              <a:t>, </a:t>
            </a:r>
            <a:r>
              <a:rPr lang="en-US" dirty="0" err="1"/>
              <a:t>örugg</a:t>
            </a:r>
            <a:r>
              <a:rPr lang="en-US" dirty="0"/>
              <a:t> </a:t>
            </a:r>
            <a:r>
              <a:rPr lang="en-US" dirty="0" err="1"/>
              <a:t>rýming</a:t>
            </a:r>
            <a:r>
              <a:rPr lang="en-US" dirty="0"/>
              <a:t> og viðeigandi viðbrögð.</a:t>
            </a:r>
            <a:endParaRPr lang="lv-LV" dirty="0"/>
          </a:p>
          <a:p>
            <a:pPr marL="565150" lvl="0" indent="-514350">
              <a:lnSpc>
                <a:spcPct val="120000"/>
              </a:lnSpc>
              <a:spcBef>
                <a:spcPts val="0"/>
              </a:spcBef>
              <a:buSzPct val="117647"/>
              <a:buFont typeface="+mj-lt"/>
              <a:buAutoNum type="arabicPeriod"/>
            </a:pPr>
            <a:r>
              <a:rPr lang="en-US" dirty="0"/>
              <a:t>Þekkja </a:t>
            </a:r>
            <a:r>
              <a:rPr lang="en-US" dirty="0" err="1"/>
              <a:t>helstu</a:t>
            </a:r>
            <a:r>
              <a:rPr lang="en-US" dirty="0"/>
              <a:t> </a:t>
            </a:r>
            <a:r>
              <a:rPr lang="en-US" dirty="0" err="1"/>
              <a:t>andlegu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tilfinningalegu þarfir nemenda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neyðarástandi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skólum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beita viðeigandi aðferðum til að veita stuðning.</a:t>
            </a:r>
            <a:endParaRPr lang="lv-LV" dirty="0"/>
          </a:p>
          <a:p>
            <a:pPr marL="565150" lvl="0" indent="-514350">
              <a:lnSpc>
                <a:spcPct val="120000"/>
              </a:lnSpc>
              <a:spcBef>
                <a:spcPts val="0"/>
              </a:spcBef>
              <a:buSzPct val="117647"/>
              <a:buFont typeface="+mj-lt"/>
              <a:buAutoNum type="arabicPeriod"/>
            </a:pPr>
            <a:r>
              <a:rPr lang="en-US" dirty="0"/>
              <a:t>Sýna </a:t>
            </a:r>
            <a:r>
              <a:rPr lang="en-US" dirty="0" err="1"/>
              <a:t>skilning</a:t>
            </a:r>
            <a:r>
              <a:rPr lang="en-US" dirty="0"/>
              <a:t> 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þekkja</a:t>
            </a:r>
            <a:r>
              <a:rPr lang="en-US" dirty="0"/>
              <a:t> </a:t>
            </a:r>
            <a:r>
              <a:rPr lang="en-US" dirty="0" err="1"/>
              <a:t>mikilvægi</a:t>
            </a:r>
            <a:r>
              <a:rPr lang="en-US" dirty="0"/>
              <a:t> </a:t>
            </a:r>
            <a:r>
              <a:rPr lang="en-US" dirty="0" err="1"/>
              <a:t>sjálfsverndar</a:t>
            </a:r>
            <a:r>
              <a:rPr lang="en-US" dirty="0"/>
              <a:t>, ábyrgðar og sjálfstæðrar ákvarðanatöku þegar nemendur eru aðskildir frá jafnöldrum og kennurum.</a:t>
            </a:r>
            <a:endParaRPr dirty="0"/>
          </a:p>
        </p:txBody>
      </p:sp>
      <p:sp>
        <p:nvSpPr>
          <p:cNvPr id="79" name="Google Shape;79;p21"/>
          <p:cNvSpPr txBox="1">
            <a:spLocks noGrp="1"/>
          </p:cNvSpPr>
          <p:nvPr>
            <p:ph type="body" idx="1"/>
          </p:nvPr>
        </p:nvSpPr>
        <p:spPr>
          <a:xfrm>
            <a:off x="963077" y="1556587"/>
            <a:ext cx="1051560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r>
              <a:rPr lang="es-ES" sz="2400"/>
              <a:t>Eftir að hafa lokið sex þjálfunarlotum í þessari einingu munu nemendur hafa öðlast þekkingu til að:</a:t>
            </a:r>
            <a:endParaRPr sz="2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2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s-ES">
                <a:solidFill>
                  <a:srgbClr val="FF0000"/>
                </a:solidFill>
              </a:rPr>
              <a:t>Námsárangur þessarar einingar – færni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85" name="Google Shape;85;p22"/>
          <p:cNvSpPr txBox="1">
            <a:spLocks noGrp="1"/>
          </p:cNvSpPr>
          <p:nvPr>
            <p:ph type="body" idx="2"/>
          </p:nvPr>
        </p:nvSpPr>
        <p:spPr>
          <a:xfrm>
            <a:off x="839788" y="1613043"/>
            <a:ext cx="9722046" cy="3990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marL="5080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16424"/>
              <a:buNone/>
            </a:pPr>
            <a:r>
              <a:rPr lang="es-ES" sz="2900" b="1" dirty="0" err="1">
                <a:solidFill>
                  <a:srgbClr val="4892DC"/>
                </a:solidFill>
              </a:rPr>
              <a:t>Eftir að hafa lokið sex þjálfunarlotum í þessari einingu munu nemendur geta:</a:t>
            </a:r>
            <a:endParaRPr sz="2900" dirty="0"/>
          </a:p>
          <a:p>
            <a:pPr marL="508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8108"/>
              <a:buNone/>
            </a:pPr>
            <a:endParaRPr b="1" dirty="0"/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SzPct val="108108"/>
              <a:buNone/>
            </a:pPr>
            <a:r>
              <a:rPr lang="es-ES" sz="3300" b="1" dirty="0" err="1"/>
              <a:t>Færni</a:t>
            </a:r>
            <a:r>
              <a:rPr lang="es-ES" sz="3300" b="1" dirty="0"/>
              <a:t> 1: </a:t>
            </a:r>
            <a:r>
              <a:rPr lang="es-ES" sz="3300" dirty="0" err="1"/>
              <a:t>Beitt</a:t>
            </a:r>
            <a:r>
              <a:rPr lang="es-ES" sz="3300" dirty="0"/>
              <a:t> </a:t>
            </a:r>
            <a:r>
              <a:rPr lang="es-ES" sz="3300" dirty="0" err="1"/>
              <a:t>skilvirkum</a:t>
            </a:r>
            <a:r>
              <a:rPr lang="es-ES" sz="3300" dirty="0"/>
              <a:t> </a:t>
            </a:r>
            <a:r>
              <a:rPr lang="es-ES" sz="3300" dirty="0" err="1"/>
              <a:t>vinnu</a:t>
            </a:r>
            <a:r>
              <a:rPr lang="es-ES" sz="3300" dirty="0"/>
              <a:t>- </a:t>
            </a:r>
            <a:r>
              <a:rPr lang="es-ES" sz="3300" dirty="0" err="1"/>
              <a:t>og</a:t>
            </a:r>
            <a:r>
              <a:rPr lang="es-ES" sz="3300" dirty="0"/>
              <a:t> </a:t>
            </a:r>
            <a:r>
              <a:rPr lang="es-ES" sz="3300" dirty="0" err="1"/>
              <a:t>skipulagsaðferðum</a:t>
            </a:r>
            <a:r>
              <a:rPr lang="es-ES" sz="3300" dirty="0"/>
              <a:t> </a:t>
            </a:r>
            <a:r>
              <a:rPr lang="es-ES" sz="3300" dirty="0" err="1"/>
              <a:t>við</a:t>
            </a:r>
            <a:r>
              <a:rPr lang="es-ES" sz="3300" dirty="0"/>
              <a:t> </a:t>
            </a:r>
            <a:r>
              <a:rPr lang="es-ES" sz="3300" dirty="0" err="1"/>
              <a:t>undirbúning</a:t>
            </a:r>
            <a:r>
              <a:rPr lang="es-ES" sz="3300" dirty="0"/>
              <a:t> </a:t>
            </a:r>
            <a:r>
              <a:rPr lang="es-ES" sz="3300" dirty="0" err="1"/>
              <a:t>eða</a:t>
            </a:r>
            <a:r>
              <a:rPr lang="es-ES" sz="3300" dirty="0"/>
              <a:t> </a:t>
            </a:r>
            <a:r>
              <a:rPr lang="es-ES" sz="3300" dirty="0" err="1"/>
              <a:t>viðbrögð</a:t>
            </a:r>
            <a:r>
              <a:rPr lang="es-ES" sz="3300" dirty="0"/>
              <a:t> </a:t>
            </a:r>
            <a:r>
              <a:rPr lang="es-ES" sz="3300" dirty="0" err="1"/>
              <a:t>við</a:t>
            </a:r>
            <a:r>
              <a:rPr lang="es-ES" sz="3300" dirty="0"/>
              <a:t> </a:t>
            </a:r>
            <a:r>
              <a:rPr lang="es-ES" sz="3300" dirty="0" err="1"/>
              <a:t>áföllum</a:t>
            </a:r>
            <a:r>
              <a:rPr lang="es-ES" sz="3300" dirty="0"/>
              <a:t> í </a:t>
            </a:r>
            <a:r>
              <a:rPr lang="es-ES" sz="3300" dirty="0" err="1"/>
              <a:t>skólum</a:t>
            </a:r>
            <a:r>
              <a:rPr lang="es-ES" sz="3300" dirty="0"/>
              <a:t>.</a:t>
            </a:r>
            <a:endParaRPr sz="3300" dirty="0"/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SzPct val="108108"/>
              <a:buNone/>
            </a:pPr>
            <a:r>
              <a:rPr lang="es-ES" sz="3300" b="1" dirty="0" err="1"/>
              <a:t>Færni</a:t>
            </a:r>
            <a:r>
              <a:rPr lang="es-ES" sz="3300" b="1" dirty="0"/>
              <a:t> 2: </a:t>
            </a:r>
            <a:r>
              <a:rPr lang="es-ES" sz="3300" dirty="0" err="1"/>
              <a:t>Greint</a:t>
            </a:r>
            <a:r>
              <a:rPr lang="es-ES" sz="3300" dirty="0"/>
              <a:t> </a:t>
            </a:r>
            <a:r>
              <a:rPr lang="es-ES" sz="3300" dirty="0" err="1"/>
              <a:t>rangfærslur</a:t>
            </a:r>
            <a:r>
              <a:rPr lang="es-ES" sz="3300" dirty="0"/>
              <a:t> </a:t>
            </a:r>
            <a:r>
              <a:rPr lang="es-ES" sz="3300" dirty="0" err="1"/>
              <a:t>og</a:t>
            </a:r>
            <a:r>
              <a:rPr lang="es-ES" sz="3300" dirty="0"/>
              <a:t> </a:t>
            </a:r>
            <a:r>
              <a:rPr lang="es-ES" sz="3300" dirty="0" err="1"/>
              <a:t>beitt</a:t>
            </a:r>
            <a:r>
              <a:rPr lang="es-ES" sz="3300" dirty="0"/>
              <a:t> </a:t>
            </a:r>
            <a:r>
              <a:rPr lang="es-ES" sz="3300" dirty="0" err="1"/>
              <a:t>aðferðum</a:t>
            </a:r>
            <a:r>
              <a:rPr lang="es-ES" sz="3300" dirty="0"/>
              <a:t> </a:t>
            </a:r>
            <a:r>
              <a:rPr lang="es-ES" sz="3300" dirty="0" err="1"/>
              <a:t>til</a:t>
            </a:r>
            <a:r>
              <a:rPr lang="es-ES" sz="3300" dirty="0"/>
              <a:t> </a:t>
            </a:r>
            <a:r>
              <a:rPr lang="es-ES" sz="3300" dirty="0" err="1"/>
              <a:t>að</a:t>
            </a:r>
            <a:r>
              <a:rPr lang="es-ES" sz="3300" dirty="0"/>
              <a:t> meta </a:t>
            </a:r>
            <a:r>
              <a:rPr lang="es-ES" sz="3300" dirty="0" err="1"/>
              <a:t>áreiðanleika</a:t>
            </a:r>
            <a:r>
              <a:rPr lang="es-ES" sz="3300" dirty="0"/>
              <a:t> </a:t>
            </a:r>
            <a:r>
              <a:rPr lang="es-ES" sz="3300" dirty="0" err="1"/>
              <a:t>upplýsinga</a:t>
            </a:r>
            <a:r>
              <a:rPr lang="es-ES" sz="3300" dirty="0"/>
              <a:t> </a:t>
            </a:r>
            <a:r>
              <a:rPr lang="es-ES" sz="3300" dirty="0" err="1"/>
              <a:t>um</a:t>
            </a:r>
            <a:r>
              <a:rPr lang="es-ES" sz="3300" dirty="0"/>
              <a:t> </a:t>
            </a:r>
            <a:r>
              <a:rPr lang="es-ES" sz="3300" dirty="0" err="1"/>
              <a:t>neyðartilvik</a:t>
            </a:r>
            <a:r>
              <a:rPr lang="es-ES" sz="3300" dirty="0"/>
              <a:t> í </a:t>
            </a:r>
            <a:r>
              <a:rPr lang="es-ES" sz="3300" dirty="0" err="1"/>
              <a:t>skólastofnunum</a:t>
            </a:r>
            <a:r>
              <a:rPr lang="es-ES" sz="3300" dirty="0"/>
              <a:t>.</a:t>
            </a:r>
            <a:endParaRPr sz="3300" dirty="0"/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SzPct val="108108"/>
              <a:buNone/>
            </a:pPr>
            <a:r>
              <a:rPr lang="es-ES" sz="3300" b="1" dirty="0" err="1"/>
              <a:t>Færni</a:t>
            </a:r>
            <a:r>
              <a:rPr lang="es-ES" sz="3300" b="1" dirty="0"/>
              <a:t> 3: </a:t>
            </a:r>
            <a:r>
              <a:rPr lang="es-ES" sz="3300" dirty="0" err="1"/>
              <a:t>Beitt</a:t>
            </a:r>
            <a:r>
              <a:rPr lang="es-ES" sz="3300" dirty="0"/>
              <a:t> </a:t>
            </a:r>
            <a:r>
              <a:rPr lang="es-ES" sz="3300" dirty="0" err="1"/>
              <a:t>réttum</a:t>
            </a:r>
            <a:r>
              <a:rPr lang="es-ES" sz="3300" dirty="0"/>
              <a:t> </a:t>
            </a:r>
            <a:r>
              <a:rPr lang="es-ES" sz="3300" dirty="0" err="1"/>
              <a:t>öryggisvenjum</a:t>
            </a:r>
            <a:r>
              <a:rPr lang="es-ES" sz="3300" dirty="0"/>
              <a:t> </a:t>
            </a:r>
            <a:r>
              <a:rPr lang="es-ES" sz="3300" dirty="0" err="1"/>
              <a:t>og</a:t>
            </a:r>
            <a:r>
              <a:rPr lang="es-ES" sz="3300" dirty="0"/>
              <a:t> </a:t>
            </a:r>
            <a:r>
              <a:rPr lang="es-ES" sz="3300" dirty="0" err="1"/>
              <a:t>fylgt</a:t>
            </a:r>
            <a:r>
              <a:rPr lang="es-ES" sz="3300" dirty="0"/>
              <a:t> </a:t>
            </a:r>
            <a:r>
              <a:rPr lang="es-ES" sz="3300" dirty="0" err="1"/>
              <a:t>fyrirmælum</a:t>
            </a:r>
            <a:r>
              <a:rPr lang="es-ES" sz="3300" dirty="0"/>
              <a:t> </a:t>
            </a:r>
            <a:r>
              <a:rPr lang="es-ES" sz="3300" dirty="0" err="1"/>
              <a:t>við</a:t>
            </a:r>
            <a:r>
              <a:rPr lang="es-ES" sz="3300" dirty="0"/>
              <a:t> </a:t>
            </a:r>
            <a:r>
              <a:rPr lang="es-ES" sz="3300" dirty="0" err="1"/>
              <a:t>æfingar</a:t>
            </a:r>
            <a:r>
              <a:rPr lang="es-ES" sz="3300" dirty="0"/>
              <a:t> </a:t>
            </a:r>
            <a:r>
              <a:rPr lang="es-ES" sz="3300" dirty="0" err="1"/>
              <a:t>og</a:t>
            </a:r>
            <a:r>
              <a:rPr lang="es-ES" sz="3300" dirty="0"/>
              <a:t> </a:t>
            </a:r>
            <a:r>
              <a:rPr lang="es-ES" sz="3300" dirty="0" err="1"/>
              <a:t>neyðartilvik</a:t>
            </a:r>
            <a:r>
              <a:rPr lang="es-ES" sz="3300" dirty="0"/>
              <a:t>.</a:t>
            </a:r>
            <a:endParaRPr sz="3300" b="1" dirty="0"/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SzPct val="108108"/>
              <a:buNone/>
            </a:pPr>
            <a:r>
              <a:rPr lang="es-ES" sz="3300" b="1" dirty="0" err="1"/>
              <a:t>Færni</a:t>
            </a:r>
            <a:r>
              <a:rPr lang="es-ES" sz="3300" b="1" dirty="0"/>
              <a:t> 4: </a:t>
            </a:r>
            <a:r>
              <a:rPr lang="en-US" sz="3300" dirty="0" err="1"/>
              <a:t>Unnið</a:t>
            </a:r>
            <a:r>
              <a:rPr lang="en-US" sz="3300" b="1" dirty="0"/>
              <a:t> </a:t>
            </a:r>
            <a:r>
              <a:rPr lang="en-US" sz="3300" dirty="0" err="1"/>
              <a:t>árangursríkt</a:t>
            </a:r>
            <a:r>
              <a:rPr lang="en-US" sz="3300" dirty="0"/>
              <a:t> með jafnöldrum og starfsfólki til að tryggja örugga rýmingu, styðja viðkvæma einstaklinga og viðhalda ró í neyðartilvikum.</a:t>
            </a:r>
            <a:endParaRPr sz="3300" dirty="0"/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SzPct val="108108"/>
              <a:buNone/>
            </a:pPr>
            <a:r>
              <a:rPr lang="es-ES" sz="3300" b="1" dirty="0" err="1"/>
              <a:t>Færni</a:t>
            </a:r>
            <a:r>
              <a:rPr lang="es-ES" sz="3300" b="1" dirty="0"/>
              <a:t> 5: </a:t>
            </a:r>
            <a:r>
              <a:rPr lang="en-US" sz="3300" dirty="0" err="1"/>
              <a:t>Sýnt</a:t>
            </a:r>
            <a:r>
              <a:rPr lang="en-US" sz="3300" dirty="0"/>
              <a:t> samkennd </a:t>
            </a:r>
            <a:r>
              <a:rPr lang="en-US" sz="3300" dirty="0" err="1"/>
              <a:t>og</a:t>
            </a:r>
            <a:r>
              <a:rPr lang="en-US" sz="3300" dirty="0"/>
              <a:t> </a:t>
            </a:r>
            <a:r>
              <a:rPr lang="en-US" sz="3300" dirty="0" err="1"/>
              <a:t>veitt</a:t>
            </a:r>
            <a:r>
              <a:rPr lang="en-US" sz="3300" dirty="0"/>
              <a:t> nemendum og </a:t>
            </a:r>
            <a:r>
              <a:rPr lang="en-US" sz="3300" dirty="0" err="1"/>
              <a:t>kennurum</a:t>
            </a:r>
            <a:r>
              <a:rPr lang="en-US" sz="3300" dirty="0"/>
              <a:t> </a:t>
            </a:r>
            <a:r>
              <a:rPr lang="en-US" sz="3300" dirty="0" err="1"/>
              <a:t>andlegan</a:t>
            </a:r>
            <a:r>
              <a:rPr lang="en-US" sz="3300" dirty="0"/>
              <a:t> </a:t>
            </a:r>
            <a:r>
              <a:rPr lang="en-US" sz="3300" dirty="0" err="1"/>
              <a:t>stuðning</a:t>
            </a:r>
            <a:r>
              <a:rPr lang="en-US" sz="3300" dirty="0"/>
              <a:t> </a:t>
            </a:r>
            <a:r>
              <a:rPr lang="en-US" sz="3300" dirty="0" err="1"/>
              <a:t>í</a:t>
            </a:r>
            <a:r>
              <a:rPr lang="en-US" sz="3300" dirty="0"/>
              <a:t> </a:t>
            </a:r>
            <a:r>
              <a:rPr lang="en-US" sz="3300" dirty="0" err="1"/>
              <a:t>neyðarástandi</a:t>
            </a:r>
            <a:r>
              <a:rPr lang="en-US" sz="3300" dirty="0"/>
              <a:t> </a:t>
            </a:r>
            <a:r>
              <a:rPr lang="en-US" sz="3300" dirty="0" err="1"/>
              <a:t>í</a:t>
            </a:r>
            <a:r>
              <a:rPr lang="en-US" sz="3300" dirty="0"/>
              <a:t> </a:t>
            </a:r>
            <a:r>
              <a:rPr lang="en-US" sz="3300" dirty="0" err="1"/>
              <a:t>skólum</a:t>
            </a:r>
            <a:r>
              <a:rPr lang="en-US" sz="3300" dirty="0"/>
              <a:t>.</a:t>
            </a:r>
            <a:endParaRPr sz="3300" dirty="0"/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SzPct val="108108"/>
              <a:buNone/>
            </a:pPr>
            <a:r>
              <a:rPr lang="es-ES" sz="3300" b="1" dirty="0" err="1"/>
              <a:t>Færni</a:t>
            </a:r>
            <a:r>
              <a:rPr lang="es-ES" sz="3300" b="1" dirty="0"/>
              <a:t> 6: </a:t>
            </a:r>
            <a:r>
              <a:rPr lang="en-US" sz="3300" dirty="0" err="1"/>
              <a:t>Beitt</a:t>
            </a:r>
            <a:r>
              <a:rPr lang="en-US" sz="3300" dirty="0"/>
              <a:t> sjálfsstjórn- og streitustjórnunaraðferðum til að halda ró, taka skjótar ákvarðanir og taka ábyrgð </a:t>
            </a:r>
            <a:r>
              <a:rPr lang="en-US" sz="3300" dirty="0" err="1"/>
              <a:t>í</a:t>
            </a:r>
            <a:r>
              <a:rPr lang="en-US" sz="3300" dirty="0"/>
              <a:t> </a:t>
            </a:r>
            <a:r>
              <a:rPr lang="en-US" sz="3300" dirty="0" err="1"/>
              <a:t>ófyrirsjáanlegum</a:t>
            </a:r>
            <a:r>
              <a:rPr lang="en-US" sz="3300" dirty="0"/>
              <a:t> </a:t>
            </a:r>
            <a:r>
              <a:rPr lang="en-US" sz="3300" dirty="0" err="1"/>
              <a:t>aðstæðum</a:t>
            </a:r>
            <a:r>
              <a:rPr lang="en-US" sz="3300" dirty="0"/>
              <a:t>.</a:t>
            </a: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>
            <a:spLocks noGrp="1"/>
          </p:cNvSpPr>
          <p:nvPr>
            <p:ph type="title"/>
          </p:nvPr>
        </p:nvSpPr>
        <p:spPr>
          <a:xfrm>
            <a:off x="757594" y="391211"/>
            <a:ext cx="802220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libri"/>
              <a:buNone/>
            </a:pPr>
            <a:r>
              <a:rPr lang="es-ES" sz="4400" dirty="0" err="1"/>
              <a:t>Staðfesting</a:t>
            </a:r>
            <a:endParaRPr sz="4400" dirty="0"/>
          </a:p>
        </p:txBody>
      </p:sp>
      <p:sp>
        <p:nvSpPr>
          <p:cNvPr id="91" name="Google Shape;91;p23"/>
          <p:cNvSpPr txBox="1">
            <a:spLocks noGrp="1"/>
          </p:cNvSpPr>
          <p:nvPr>
            <p:ph type="body" idx="1"/>
          </p:nvPr>
        </p:nvSpPr>
        <p:spPr>
          <a:xfrm>
            <a:off x="839788" y="1543049"/>
            <a:ext cx="7091861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marL="5080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s-ES" sz="2400" b="1" dirty="0" err="1">
                <a:solidFill>
                  <a:srgbClr val="4892DC"/>
                </a:solidFill>
              </a:rPr>
              <a:t>Þessi eining stuðlar beint að þróun eftirfarandi þverfaglegrar ESCO-hæfni:</a:t>
            </a:r>
            <a:endParaRPr dirty="0"/>
          </a:p>
          <a:p>
            <a:pPr marL="5080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 b="1" dirty="0">
              <a:solidFill>
                <a:srgbClr val="4892DC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500" b="1" dirty="0"/>
              <a:t>T3.1 – Að vinna skilvirkt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500" dirty="0"/>
              <a:t>Geta til að stjórna tíma, verkefnum og úrræðum á skilvirkan hátt </a:t>
            </a:r>
            <a:r>
              <a:rPr lang="en-US" sz="2500" dirty="0" err="1"/>
              <a:t>í</a:t>
            </a:r>
            <a:r>
              <a:rPr lang="en-US" sz="2500" dirty="0"/>
              <a:t> </a:t>
            </a:r>
            <a:r>
              <a:rPr lang="en-US" sz="2500" dirty="0" err="1"/>
              <a:t>áföllum</a:t>
            </a:r>
            <a:r>
              <a:rPr lang="en-US" sz="2500" dirty="0"/>
              <a:t>; </a:t>
            </a:r>
            <a:r>
              <a:rPr lang="en-US" sz="2500" dirty="0" err="1"/>
              <a:t>forgangsraðað</a:t>
            </a:r>
            <a:r>
              <a:rPr lang="en-US" sz="2500" dirty="0"/>
              <a:t> aðgerðum undir þrýstingi; </a:t>
            </a:r>
            <a:r>
              <a:rPr lang="en-US" sz="2500" dirty="0" err="1"/>
              <a:t>og</a:t>
            </a:r>
            <a:r>
              <a:rPr lang="en-US" sz="2500" dirty="0"/>
              <a:t> </a:t>
            </a:r>
            <a:r>
              <a:rPr lang="en-US" sz="2500" dirty="0" err="1"/>
              <a:t>viðhaldið</a:t>
            </a:r>
            <a:r>
              <a:rPr lang="en-US" sz="2500" dirty="0"/>
              <a:t> </a:t>
            </a:r>
            <a:r>
              <a:rPr lang="en-US" sz="2500" dirty="0" err="1"/>
              <a:t>einbeitingu</a:t>
            </a:r>
            <a:r>
              <a:rPr lang="en-US" sz="2500" dirty="0"/>
              <a:t>, </a:t>
            </a:r>
            <a:r>
              <a:rPr lang="en-US" sz="2500" dirty="0" err="1"/>
              <a:t>skipulagi</a:t>
            </a:r>
            <a:r>
              <a:rPr lang="en-US" sz="2500" dirty="0"/>
              <a:t> og framleiðni í hröðum breytingum.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500" b="1" dirty="0"/>
              <a:t>T3.2 – Að taka frumkvæði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500" dirty="0"/>
              <a:t>Hæfni til að taka ábyrgð, sýna frumkvæði, taka upplýstar ákvarðanir hratt og </a:t>
            </a:r>
            <a:r>
              <a:rPr lang="en-US" sz="2500" dirty="0" err="1"/>
              <a:t>sýna</a:t>
            </a:r>
            <a:r>
              <a:rPr lang="en-US" sz="2500" dirty="0"/>
              <a:t> </a:t>
            </a:r>
            <a:r>
              <a:rPr lang="en-US" sz="2500" dirty="0" err="1"/>
              <a:t>skilvirk</a:t>
            </a:r>
            <a:r>
              <a:rPr lang="en-US" sz="2500" dirty="0"/>
              <a:t> </a:t>
            </a:r>
            <a:r>
              <a:rPr lang="en-US" sz="2500" dirty="0" err="1"/>
              <a:t>viðbrögð</a:t>
            </a:r>
            <a:r>
              <a:rPr lang="en-US" sz="2500" dirty="0"/>
              <a:t> við hamfarasviðsmyndum í skóla.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500" b="1" dirty="0"/>
              <a:t>T3.3 – Að viðhalda jákvæðu viðhorfi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500" dirty="0"/>
              <a:t>Hæfni til að sýna seiglu, halda ró og vera styðjandi í tilfinningalega erfiðum aðstæðum; takast á við óvissu og streitu; og taka ígrundaðar og samúðarfullar ákvarðanir </a:t>
            </a:r>
            <a:r>
              <a:rPr lang="en-US" sz="2500" dirty="0" err="1"/>
              <a:t>sem</a:t>
            </a:r>
            <a:r>
              <a:rPr lang="en-US" sz="2500" dirty="0"/>
              <a:t> </a:t>
            </a:r>
            <a:r>
              <a:rPr lang="en-US" sz="2500" dirty="0" err="1"/>
              <a:t>stuðla</a:t>
            </a:r>
            <a:r>
              <a:rPr lang="en-US" sz="2500" dirty="0"/>
              <a:t> að öryggi og andlegri vellíðan.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500" b="1" dirty="0"/>
              <a:t>T4.2 – Að styðja aðra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500" dirty="0"/>
              <a:t>Hæfni til að veita nemendum og </a:t>
            </a:r>
            <a:r>
              <a:rPr lang="en-US" sz="2500" dirty="0" err="1"/>
              <a:t>starfsfólki</a:t>
            </a:r>
            <a:r>
              <a:rPr lang="en-US" sz="2500" dirty="0"/>
              <a:t> </a:t>
            </a:r>
            <a:r>
              <a:rPr lang="en-US" sz="2500" dirty="0" err="1"/>
              <a:t>stuðning</a:t>
            </a:r>
            <a:r>
              <a:rPr lang="en-US" sz="2500" dirty="0"/>
              <a:t>, skýrar leiðbeiningar </a:t>
            </a:r>
            <a:r>
              <a:rPr lang="en-US" sz="2500" dirty="0" err="1"/>
              <a:t>og</a:t>
            </a:r>
            <a:r>
              <a:rPr lang="en-US" sz="2500" dirty="0"/>
              <a:t> </a:t>
            </a:r>
            <a:r>
              <a:rPr lang="en-US" sz="2500" dirty="0" err="1"/>
              <a:t>andlegan</a:t>
            </a:r>
            <a:r>
              <a:rPr lang="en-US" sz="2500" dirty="0"/>
              <a:t> stuðning; </a:t>
            </a:r>
            <a:r>
              <a:rPr lang="en-US" sz="2500" dirty="0" err="1"/>
              <a:t>greina</a:t>
            </a:r>
            <a:r>
              <a:rPr lang="en-US" sz="2500" dirty="0"/>
              <a:t> þegar aðrir þurfa aðstoð; og stuðla að samvinnu- og umhyggjusömu skólasamfélagi á neyðarstundum.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 txBox="1">
            <a:spLocks noGrp="1"/>
          </p:cNvSpPr>
          <p:nvPr>
            <p:ph type="title"/>
          </p:nvPr>
        </p:nvSpPr>
        <p:spPr>
          <a:xfrm>
            <a:off x="757594" y="391211"/>
            <a:ext cx="802220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libri"/>
              <a:buNone/>
            </a:pPr>
            <a:r>
              <a:rPr lang="es-ES" sz="4400"/>
              <a:t>Viðurkenning</a:t>
            </a:r>
            <a:endParaRPr sz="4400"/>
          </a:p>
        </p:txBody>
      </p:sp>
      <p:sp>
        <p:nvSpPr>
          <p:cNvPr id="97" name="Google Shape;97;p24"/>
          <p:cNvSpPr txBox="1">
            <a:spLocks noGrp="1"/>
          </p:cNvSpPr>
          <p:nvPr>
            <p:ph type="body" idx="1"/>
          </p:nvPr>
        </p:nvSpPr>
        <p:spPr>
          <a:xfrm>
            <a:off x="839788" y="1726058"/>
            <a:ext cx="7091861" cy="3659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s-ES" b="1" dirty="0" err="1"/>
              <a:t>Viðurkenning</a:t>
            </a:r>
            <a:r>
              <a:rPr lang="es-ES" b="1" dirty="0"/>
              <a:t> </a:t>
            </a:r>
            <a:r>
              <a:rPr lang="es-ES" b="1" dirty="0" err="1"/>
              <a:t>fyrir</a:t>
            </a:r>
            <a:r>
              <a:rPr lang="es-ES" b="1" dirty="0"/>
              <a:t> </a:t>
            </a:r>
            <a:r>
              <a:rPr lang="es-ES" b="1" dirty="0" err="1"/>
              <a:t>nemendur</a:t>
            </a:r>
            <a:r>
              <a:rPr lang="es-ES" b="1" dirty="0"/>
              <a:t>:</a:t>
            </a:r>
            <a:endParaRPr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s-ES" dirty="0" err="1"/>
              <a:t>Skírteini</a:t>
            </a:r>
            <a:r>
              <a:rPr lang="es-ES" dirty="0"/>
              <a:t> </a:t>
            </a:r>
            <a:r>
              <a:rPr lang="es-ES" dirty="0" err="1"/>
              <a:t>sem</a:t>
            </a:r>
            <a:r>
              <a:rPr lang="es-ES" dirty="0"/>
              <a:t> </a:t>
            </a:r>
            <a:r>
              <a:rPr lang="es-ES" dirty="0" err="1"/>
              <a:t>staðfestir</a:t>
            </a:r>
            <a:r>
              <a:rPr lang="es-ES" dirty="0"/>
              <a:t> </a:t>
            </a:r>
            <a:r>
              <a:rPr lang="es-ES" dirty="0" err="1"/>
              <a:t>þátttöku</a:t>
            </a:r>
            <a:r>
              <a:rPr lang="es-ES" dirty="0"/>
              <a:t> (</a:t>
            </a:r>
            <a:r>
              <a:rPr lang="es-ES" dirty="0" err="1"/>
              <a:t>óformlegt</a:t>
            </a:r>
            <a:r>
              <a:rPr lang="es-ES" dirty="0"/>
              <a:t> </a:t>
            </a:r>
            <a:r>
              <a:rPr lang="es-ES" dirty="0" err="1"/>
              <a:t>þjálfunarnámskeið</a:t>
            </a:r>
            <a:r>
              <a:rPr lang="es-ES" dirty="0"/>
              <a:t>)</a:t>
            </a:r>
            <a:endParaRPr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s-ES" b="1" dirty="0" err="1"/>
              <a:t>Viðurkenning</a:t>
            </a:r>
            <a:r>
              <a:rPr lang="es-ES" b="1" dirty="0"/>
              <a:t> </a:t>
            </a:r>
            <a:r>
              <a:rPr lang="es-ES" b="1" dirty="0" err="1"/>
              <a:t>fyrir</a:t>
            </a:r>
            <a:r>
              <a:rPr lang="es-ES" b="1" dirty="0"/>
              <a:t> </a:t>
            </a:r>
            <a:r>
              <a:rPr lang="es-ES" b="1" dirty="0" err="1"/>
              <a:t>kennara</a:t>
            </a:r>
            <a:r>
              <a:rPr lang="es-ES" b="1" dirty="0"/>
              <a:t>:</a:t>
            </a:r>
            <a:endParaRPr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s-ES" dirty="0" err="1"/>
              <a:t>Skírteini</a:t>
            </a:r>
            <a:r>
              <a:rPr lang="es-ES" dirty="0"/>
              <a:t> </a:t>
            </a:r>
            <a:r>
              <a:rPr lang="es-ES" dirty="0" err="1"/>
              <a:t>sem</a:t>
            </a:r>
            <a:r>
              <a:rPr lang="es-ES" dirty="0"/>
              <a:t> </a:t>
            </a:r>
            <a:r>
              <a:rPr lang="es-ES" dirty="0" err="1"/>
              <a:t>staðfestir</a:t>
            </a:r>
            <a:r>
              <a:rPr lang="es-ES" dirty="0"/>
              <a:t> </a:t>
            </a:r>
            <a:r>
              <a:rPr lang="es-ES" dirty="0" err="1"/>
              <a:t>aukna</a:t>
            </a:r>
            <a:r>
              <a:rPr lang="es-ES" dirty="0"/>
              <a:t> </a:t>
            </a:r>
            <a:r>
              <a:rPr lang="es-ES" dirty="0" err="1"/>
              <a:t>faglega</a:t>
            </a:r>
            <a:r>
              <a:rPr lang="es-ES" dirty="0"/>
              <a:t> </a:t>
            </a:r>
            <a:r>
              <a:rPr lang="es-ES" dirty="0" err="1"/>
              <a:t>hæfni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ET READY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ED2527"/>
      </a:accent1>
      <a:accent2>
        <a:srgbClr val="E48363"/>
      </a:accent2>
      <a:accent3>
        <a:srgbClr val="139AD6"/>
      </a:accent3>
      <a:accent4>
        <a:srgbClr val="F6BB38"/>
      </a:accent4>
      <a:accent5>
        <a:srgbClr val="F7AEA5"/>
      </a:accent5>
      <a:accent6>
        <a:srgbClr val="F7A7A8"/>
      </a:accent6>
      <a:hlink>
        <a:srgbClr val="139AD6"/>
      </a:hlink>
      <a:folHlink>
        <a:srgbClr val="ED252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1040</Words>
  <Application>Microsoft Macintosh PowerPoint</Application>
  <PresentationFormat>Widescreen</PresentationFormat>
  <Paragraphs>81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Montserrat SemiBold</vt:lpstr>
      <vt:lpstr>Calibri</vt:lpstr>
      <vt:lpstr>Office Theme</vt:lpstr>
      <vt:lpstr>Eining 4: Viðbúnaður við hamförum í skólum og öruggt námsumhverfi</vt:lpstr>
      <vt:lpstr>Markmið einingarinnar</vt:lpstr>
      <vt:lpstr>Hvers vegna þessi eining skiptir máli</vt:lpstr>
      <vt:lpstr>Uppbygging einingarinnar</vt:lpstr>
      <vt:lpstr>Almennar upplýsingar um eininguna</vt:lpstr>
      <vt:lpstr>Námsárangur þessarar einingar – þekking</vt:lpstr>
      <vt:lpstr>Námsárangur þessarar einingar – færni</vt:lpstr>
      <vt:lpstr>Staðfesting</vt:lpstr>
      <vt:lpstr>Viðurkenning</vt:lpstr>
      <vt:lpstr>Stuðningur fyrir kennara</vt:lpstr>
      <vt:lpstr>SAMSTARFSAÐILAR</vt:lpstr>
      <vt:lpstr>Hafðu gaman af einingu 4 í VET-READY námsefninu!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Eining 4: Viðbúnaður skóla við hamfarir og örugg námsumhverfi</dc:title>
  <dc:creator>Maria Karapostolou</dc:creator>
  <cp:keywords>, docId:259CA7784536F0B053F898FA67D8F87B</cp:keywords>
  <cp:lastModifiedBy>Indíana Dögg Einarsdóttir - HI</cp:lastModifiedBy>
  <cp:revision>34</cp:revision>
  <dcterms:created xsi:type="dcterms:W3CDTF">2024-02-15T12:50:33Z</dcterms:created>
  <dcterms:modified xsi:type="dcterms:W3CDTF">2026-01-10T00:20:40Z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0x010100B688FCE479FC304A9ED734F8C118CCC4</vt:lpwstr>
  </property>
</Properties>
</file>