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Lst>
  <p:sldSz cy="10287000" cx="18288000"/>
  <p:notesSz cx="6858000" cy="9144000"/>
  <p:embeddedFontLst>
    <p:embeddedFont>
      <p:font typeface="Montserrat"/>
      <p:bold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46" roundtripDataSignature="AMtx7mh32dcXY3PBwkjoZQLfjsgXcTRpM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font" Target="fonts/Montserrat-bold.fntdata"/><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customschemas.google.com/relationships/presentationmetadata" Target="metadata"/><Relationship Id="rId23" Type="http://schemas.openxmlformats.org/officeDocument/2006/relationships/slide" Target="slides/slide18.xml"/><Relationship Id="rId45" Type="http://schemas.openxmlformats.org/officeDocument/2006/relationships/font" Target="fonts/Montserrat-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3" name="Google Shape;203;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4" name="Google Shape;204;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 name="Google Shape;206;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7" name="Google Shape;207;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18" name="Google Shape;218;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19" name="Google Shape;219;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 name="Google Shape;220;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2" name="Google Shape;222;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1" name="Google Shape;231;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2" name="Google Shape;232;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4" name="Google Shape;234;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44" name="Google Shape;244;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45" name="Google Shape;245;p1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48" name="Google Shape;248;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9" name="Google Shape;259;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60" name="Google Shape;260;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3" name="Google Shape;263;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74" name="Google Shape;274;p1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75" name="Google Shape;275;p1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p1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7" name="Google Shape;277;p1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78" name="Google Shape;278;p1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89" name="Google Shape;289;p1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90" name="Google Shape;290;p1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1" name="Google Shape;291;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2" name="Google Shape;292;p1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93" name="Google Shape;293;p1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02" name="Google Shape;302;p1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03" name="Google Shape;303;p1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4" name="Google Shape;304;p1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5" name="Google Shape;305;p1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06" name="Google Shape;306;p1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14" name="Google Shape;314;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15" name="Google Shape;315;p1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6" name="Google Shape;316;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7" name="Google Shape;317;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18" name="Google Shape;318;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29" name="Google Shape;329;p1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30" name="Google Shape;330;p1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1" name="Google Shape;331;p1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1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33" name="Google Shape;333;p1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46" name="Google Shape;346;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47" name="Google Shape;347;p2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8" name="Google Shape;348;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9" name="Google Shape;349;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50" name="Google Shape;350;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2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59" name="Google Shape;359;p2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60" name="Google Shape;360;p2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p2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p2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63" name="Google Shape;363;p2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76" name="Google Shape;376;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77" name="Google Shape;377;p2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 name="Google Shape;378;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9" name="Google Shape;379;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80" name="Google Shape;380;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2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91" name="Google Shape;391;p2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92" name="Google Shape;392;p2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3" name="Google Shape;393;p2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4" name="Google Shape;394;p2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95" name="Google Shape;395;p2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04" name="Google Shape;404;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05" name="Google Shape;405;p2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6" name="Google Shape;406;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7" name="Google Shape;407;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08" name="Google Shape;408;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2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17" name="Google Shape;417;p2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18" name="Google Shape;418;p2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9" name="Google Shape;419;p2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0" name="Google Shape;420;p2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21" name="Google Shape;421;p2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2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30" name="Google Shape;430;p2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31" name="Google Shape;431;p2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2" name="Google Shape;432;p2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3" name="Google Shape;433;p2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34" name="Google Shape;434;p2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2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42" name="Google Shape;442;p2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43" name="Google Shape;443;p2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4" name="Google Shape;444;p2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5" name="Google Shape;445;p2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46" name="Google Shape;446;p2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p2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55" name="Google Shape;455;p2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56" name="Google Shape;456;p2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7" name="Google Shape;457;p2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8" name="Google Shape;458;p2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59" name="Google Shape;459;p2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2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68" name="Google Shape;468;p2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69" name="Google Shape;469;p2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0" name="Google Shape;470;p2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1" name="Google Shape;471;p2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72" name="Google Shape;472;p2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5" name="Google Shape;115;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6" name="Google Shape;116;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9" name="Google Shape;119;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3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81" name="Google Shape;481;p3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82" name="Google Shape;482;p3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3" name="Google Shape;483;p3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4" name="Google Shape;484;p3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85" name="Google Shape;485;p3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3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96" name="Google Shape;496;p3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97" name="Google Shape;497;p3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8" name="Google Shape;498;p3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9" name="Google Shape;499;p3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00" name="Google Shape;500;p3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3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09" name="Google Shape;509;p3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10" name="Google Shape;510;p3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1" name="Google Shape;511;p3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2" name="Google Shape;512;p3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13" name="Google Shape;513;p3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3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22" name="Google Shape;522;p3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23" name="Google Shape;523;p3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4" name="Google Shape;524;p3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5" name="Google Shape;525;p3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26" name="Google Shape;526;p3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3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35" name="Google Shape;535;p3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36" name="Google Shape;536;p3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7" name="Google Shape;537;p3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8" name="Google Shape;538;p3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39" name="Google Shape;539;p3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3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51" name="Google Shape;551;p3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52" name="Google Shape;552;p3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3" name="Google Shape;553;p3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4" name="Google Shape;554;p3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55" name="Google Shape;555;p3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3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65" name="Google Shape;565;p3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66" name="Google Shape;566;p3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7" name="Google Shape;567;p3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8" name="Google Shape;568;p3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69" name="Google Shape;569;p3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p3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77" name="Google Shape;577;p3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78" name="Google Shape;578;p3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9" name="Google Shape;579;p3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0" name="Google Shape;580;p3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81" name="Google Shape;581;p3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p3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600" name="Google Shape;600;p3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601" name="Google Shape;601;p3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2" name="Google Shape;602;p3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3" name="Google Shape;603;p3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604" name="Google Shape;604;p3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8" name="Google Shape;128;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9" name="Google Shape;129;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 name="Google Shape;131;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2" name="Google Shape;132;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0" name="Google Shape;140;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1" name="Google Shape;141;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4" name="Google Shape;144;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2" name="Google Shape;152;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3" name="Google Shape;153;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6" name="Google Shape;156;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64" name="Google Shape;164;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5" name="Google Shape;165;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8" name="Google Shape;168;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8" name="Google Shape;178;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9" name="Google Shape;179;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2" name="Google Shape;182;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4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4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4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5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50"/>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5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5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5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51"/>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51"/>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5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5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5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2"/>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42"/>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4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4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4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44"/>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44"/>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4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4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4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45"/>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45"/>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4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4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4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4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46"/>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46"/>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46"/>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46"/>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4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4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4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4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48"/>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8"/>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48"/>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4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49"/>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9"/>
          <p:cNvSpPr/>
          <p:nvPr>
            <p:ph idx="2" type="pic"/>
          </p:nvPr>
        </p:nvSpPr>
        <p:spPr>
          <a:xfrm>
            <a:off x="1792288" y="612775"/>
            <a:ext cx="5486400" cy="4114800"/>
          </a:xfrm>
          <a:prstGeom prst="rect">
            <a:avLst/>
          </a:prstGeom>
          <a:noFill/>
          <a:ln>
            <a:noFill/>
          </a:ln>
        </p:spPr>
      </p:sp>
      <p:sp>
        <p:nvSpPr>
          <p:cNvPr id="68" name="Google Shape;68;p49"/>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4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4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4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4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4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2.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2.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2.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2.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2.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2.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2.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9.png"/><Relationship Id="rId13" Type="http://schemas.openxmlformats.org/officeDocument/2006/relationships/image" Target="../media/image17.png"/><Relationship Id="rId12"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6.png"/><Relationship Id="rId14" Type="http://schemas.openxmlformats.org/officeDocument/2006/relationships/image" Target="../media/image8.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38.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hyperlink" Target="https://www.facebook.com/profile.php?id=61573707797009" TargetMode="External"/><Relationship Id="rId13" Type="http://schemas.openxmlformats.org/officeDocument/2006/relationships/image" Target="../media/image11.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20.png"/><Relationship Id="rId4" Type="http://schemas.openxmlformats.org/officeDocument/2006/relationships/image" Target="../media/image18.png"/><Relationship Id="rId9" Type="http://schemas.openxmlformats.org/officeDocument/2006/relationships/image" Target="../media/image12.png"/><Relationship Id="rId5" Type="http://schemas.openxmlformats.org/officeDocument/2006/relationships/image" Target="../media/image15.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8" y="716280"/>
            <a:ext cx="8274273"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4" y="8815647"/>
            <a:ext cx="4305776" cy="911828"/>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4" name="Google Shape;94;p1"/>
          <p:cNvSpPr/>
          <p:nvPr/>
        </p:nvSpPr>
        <p:spPr>
          <a:xfrm>
            <a:off x="581024" y="1096360"/>
            <a:ext cx="4059555" cy="981933"/>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4" l="0" r="0" t="0"/>
            </a:stretch>
          </a:blipFill>
          <a:ln>
            <a:noFill/>
          </a:ln>
        </p:spPr>
      </p:sp>
      <p:grpSp>
        <p:nvGrpSpPr>
          <p:cNvPr id="95" name="Google Shape;95;p1"/>
          <p:cNvGrpSpPr/>
          <p:nvPr/>
        </p:nvGrpSpPr>
        <p:grpSpPr>
          <a:xfrm>
            <a:off x="581020" y="2400829"/>
            <a:ext cx="8827894" cy="2270120"/>
            <a:chOff x="0" y="-38100"/>
            <a:chExt cx="11770526" cy="3026826"/>
          </a:xfrm>
        </p:grpSpPr>
        <p:sp>
          <p:nvSpPr>
            <p:cNvPr id="96" name="Google Shape;96;p1"/>
            <p:cNvSpPr/>
            <p:nvPr/>
          </p:nvSpPr>
          <p:spPr>
            <a:xfrm>
              <a:off x="0" y="0"/>
              <a:ext cx="11770526" cy="2988726"/>
            </a:xfrm>
            <a:custGeom>
              <a:rect b="b" l="l" r="r" t="t"/>
              <a:pathLst>
                <a:path extrusionOk="0" h="2988726" w="11770526">
                  <a:moveTo>
                    <a:pt x="0" y="0"/>
                  </a:moveTo>
                  <a:lnTo>
                    <a:pt x="11770526" y="0"/>
                  </a:lnTo>
                  <a:lnTo>
                    <a:pt x="11770526" y="2988726"/>
                  </a:lnTo>
                  <a:lnTo>
                    <a:pt x="0" y="2988726"/>
                  </a:lnTo>
                  <a:close/>
                </a:path>
              </a:pathLst>
            </a:custGeom>
            <a:solidFill>
              <a:srgbClr val="000000">
                <a:alpha val="0"/>
              </a:srgbClr>
            </a:solidFill>
            <a:ln>
              <a:noFill/>
            </a:ln>
          </p:spPr>
        </p:sp>
        <p:sp>
          <p:nvSpPr>
            <p:cNvPr id="97" name="Google Shape;97;p1"/>
            <p:cNvSpPr txBox="1"/>
            <p:nvPr/>
          </p:nvSpPr>
          <p:spPr>
            <a:xfrm>
              <a:off x="0" y="-38100"/>
              <a:ext cx="11770526" cy="3026826"/>
            </a:xfrm>
            <a:prstGeom prst="rect">
              <a:avLst/>
            </a:prstGeom>
            <a:noFill/>
            <a:ln>
              <a:noFill/>
            </a:ln>
          </p:spPr>
          <p:txBody>
            <a:bodyPr anchorCtr="0" anchor="b" bIns="0" lIns="0" spcFirstLastPara="1" rIns="0" wrap="square" tIns="0">
              <a:noAutofit/>
            </a:bodyPr>
            <a:lstStyle/>
            <a:p>
              <a:pPr indent="0" lvl="0" marL="0" marR="0" rtl="0" algn="l">
                <a:lnSpc>
                  <a:spcPct val="108006"/>
                </a:lnSpc>
                <a:spcBef>
                  <a:spcPts val="0"/>
                </a:spcBef>
                <a:spcAft>
                  <a:spcPts val="0"/>
                </a:spcAft>
                <a:buNone/>
              </a:pPr>
              <a:r>
                <a:rPr b="1" i="0" lang="en-US" sz="4559" u="none" cap="none" strike="noStrike">
                  <a:solidFill>
                    <a:srgbClr val="000000"/>
                  </a:solidFill>
                  <a:latin typeface="Calibri"/>
                  <a:ea typeface="Calibri"/>
                  <a:cs typeface="Calibri"/>
                  <a:sym typeface="Calibri"/>
                </a:rPr>
                <a:t>ΕΝΟΤΗΤΑ 4: ΕΤΟΙΜΟΤΗΤΑ ΣΧΟΛΕΙΟΥ ΓΙΑ ΚΑΤΑΣΤΡΟΦΕΣ ΚΑΙ ΑΣΦΑΛΗ ΜΑΘΗΣΙΑΚΑ ΠΕΡΙΒΑΛΛΟΝΤΑ</a:t>
              </a:r>
              <a:endParaRPr/>
            </a:p>
          </p:txBody>
        </p:sp>
      </p:grpSp>
      <p:sp>
        <p:nvSpPr>
          <p:cNvPr id="98" name="Google Shape;98;p1"/>
          <p:cNvSpPr txBox="1"/>
          <p:nvPr/>
        </p:nvSpPr>
        <p:spPr>
          <a:xfrm>
            <a:off x="672450" y="5269005"/>
            <a:ext cx="8961300" cy="2641800"/>
          </a:xfrm>
          <a:prstGeom prst="rect">
            <a:avLst/>
          </a:prstGeom>
          <a:noFill/>
          <a:ln>
            <a:noFill/>
          </a:ln>
        </p:spPr>
        <p:txBody>
          <a:bodyPr anchorCtr="0" anchor="t" bIns="0" lIns="0" spcFirstLastPara="1" rIns="0" wrap="square" tIns="0">
            <a:spAutoFit/>
          </a:bodyPr>
          <a:lstStyle/>
          <a:p>
            <a:pPr indent="0" lvl="0" marL="0" marR="0" rtl="0" algn="l">
              <a:lnSpc>
                <a:spcPct val="86392"/>
              </a:lnSpc>
              <a:spcBef>
                <a:spcPts val="0"/>
              </a:spcBef>
              <a:spcAft>
                <a:spcPts val="0"/>
              </a:spcAft>
              <a:buNone/>
            </a:pPr>
            <a:r>
              <a:rPr b="1" i="0" lang="en-US" sz="4180" u="none" cap="none" strike="noStrike">
                <a:solidFill>
                  <a:srgbClr val="000000"/>
                </a:solidFill>
                <a:latin typeface="Calibri"/>
                <a:ea typeface="Calibri"/>
                <a:cs typeface="Calibri"/>
                <a:sym typeface="Calibri"/>
              </a:rPr>
              <a:t>ΕΚΠΑΙΔΕΥΤΙΚΗ ΕΝΟΤΗΤΑ 20: Αντιμετώπιση των Μύθων και της Παραπληροφόρησης για τις Σχολικές Καταστροφές </a:t>
            </a:r>
            <a:endParaRPr sz="1200"/>
          </a:p>
          <a:p>
            <a:pPr indent="0" lvl="0" marL="0" marR="0" rtl="0" algn="l">
              <a:lnSpc>
                <a:spcPct val="16187"/>
              </a:lnSpc>
              <a:spcBef>
                <a:spcPts val="0"/>
              </a:spcBef>
              <a:spcAft>
                <a:spcPts val="0"/>
              </a:spcAft>
              <a:buNone/>
            </a:pPr>
            <a:r>
              <a:t/>
            </a:r>
            <a:endParaRPr b="1" i="0" sz="4380" u="none" cap="none" strike="noStrike">
              <a:solidFill>
                <a:srgbClr val="000000"/>
              </a:solidFill>
              <a:latin typeface="Calibri"/>
              <a:ea typeface="Calibri"/>
              <a:cs typeface="Calibri"/>
              <a:sym typeface="Calibri"/>
            </a:endParaRPr>
          </a:p>
          <a:p>
            <a:pPr indent="0" lvl="0" marL="0" marR="0" rtl="0" algn="l">
              <a:lnSpc>
                <a:spcPct val="86414"/>
              </a:lnSpc>
              <a:spcBef>
                <a:spcPts val="0"/>
              </a:spcBef>
              <a:spcAft>
                <a:spcPts val="0"/>
              </a:spcAft>
              <a:buNone/>
            </a:pPr>
            <a:r>
              <a:rPr b="1" i="0" lang="en-US" sz="2326" u="none" cap="none" strike="noStrike">
                <a:solidFill>
                  <a:srgbClr val="000000"/>
                </a:solidFill>
                <a:latin typeface="Calibri"/>
                <a:ea typeface="Calibri"/>
                <a:cs typeface="Calibri"/>
                <a:sym typeface="Calibri"/>
              </a:rPr>
              <a:t>Συγγραφέας: : </a:t>
            </a:r>
            <a:r>
              <a:rPr b="0" i="0" lang="en-US" sz="2326" u="none" cap="none" strike="noStrike">
                <a:solidFill>
                  <a:srgbClr val="000000"/>
                </a:solidFill>
                <a:latin typeface="Calibri"/>
                <a:ea typeface="Calibri"/>
                <a:cs typeface="Calibri"/>
                <a:sym typeface="Calibri"/>
              </a:rPr>
              <a:t>[Von Hope/ Συνεργασία Έργου VETREADY]</a:t>
            </a:r>
            <a:endParaRPr/>
          </a:p>
        </p:txBody>
      </p:sp>
      <p:sp>
        <p:nvSpPr>
          <p:cNvPr id="99" name="Google Shape;99;p1"/>
          <p:cNvSpPr txBox="1"/>
          <p:nvPr/>
        </p:nvSpPr>
        <p:spPr>
          <a:xfrm>
            <a:off x="672447" y="8106004"/>
            <a:ext cx="8645044"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800" u="none" cap="none" strike="noStrike">
                <a:solidFill>
                  <a:srgbClr val="000000"/>
                </a:solidFill>
                <a:latin typeface="Calibri"/>
                <a:ea typeface="Calibri"/>
                <a:cs typeface="Calibri"/>
                <a:sym typeface="Calibri"/>
              </a:rPr>
              <a:t> Αριθμός έργου: 2024-1-ES01-KA220-VET-000257287</a:t>
            </a:r>
            <a:endParaRPr/>
          </a:p>
        </p:txBody>
      </p:sp>
      <p:sp>
        <p:nvSpPr>
          <p:cNvPr id="100" name="Google Shape;100;p1"/>
          <p:cNvSpPr txBox="1"/>
          <p:nvPr/>
        </p:nvSpPr>
        <p:spPr>
          <a:xfrm>
            <a:off x="5606250" y="8586262"/>
            <a:ext cx="6466800" cy="116205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500" u="none" cap="none" strike="noStrike">
                <a:solidFill>
                  <a:srgbClr val="000000"/>
                </a:solidFill>
                <a:latin typeface="Arial"/>
                <a:ea typeface="Arial"/>
                <a:cs typeface="Arial"/>
                <a:sym typeface="Arial"/>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descr="Μπλε κείμενο σε μαύρο φόντο  Η περιγραφή δημιουργήθηκε αυτόματα" id="209" name="Google Shape;209;p1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10" name="Google Shape;210;p1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211" name="Google Shape;211;p10"/>
          <p:cNvGrpSpPr/>
          <p:nvPr/>
        </p:nvGrpSpPr>
        <p:grpSpPr>
          <a:xfrm>
            <a:off x="1259675" y="574142"/>
            <a:ext cx="15773400" cy="1590729"/>
            <a:chOff x="0" y="-66675"/>
            <a:chExt cx="21031200" cy="2717801"/>
          </a:xfrm>
        </p:grpSpPr>
        <p:sp>
          <p:nvSpPr>
            <p:cNvPr id="212" name="Google Shape;212;p10"/>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213" name="Google Shape;213;p10"/>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Σεισμοί</a:t>
              </a:r>
              <a:endParaRPr/>
            </a:p>
          </p:txBody>
        </p:sp>
      </p:grpSp>
      <p:sp>
        <p:nvSpPr>
          <p:cNvPr id="214" name="Google Shape;214;p10"/>
          <p:cNvSpPr txBox="1"/>
          <p:nvPr/>
        </p:nvSpPr>
        <p:spPr>
          <a:xfrm>
            <a:off x="1257300" y="2164981"/>
            <a:ext cx="15773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Μύθοι και γεγονότα για τους σεισμούς</a:t>
            </a:r>
            <a:endParaRPr/>
          </a:p>
        </p:txBody>
      </p:sp>
      <p:sp>
        <p:nvSpPr>
          <p:cNvPr id="215" name="Google Shape;215;p10"/>
          <p:cNvSpPr txBox="1"/>
          <p:nvPr/>
        </p:nvSpPr>
        <p:spPr>
          <a:xfrm>
            <a:off x="1348725" y="4153239"/>
            <a:ext cx="15590700" cy="4272300"/>
          </a:xfrm>
          <a:prstGeom prst="rect">
            <a:avLst/>
          </a:prstGeom>
          <a:noFill/>
          <a:ln>
            <a:noFill/>
          </a:ln>
        </p:spPr>
        <p:txBody>
          <a:bodyPr anchorCtr="0" anchor="t" bIns="0" lIns="0" spcFirstLastPara="1" rIns="0" wrap="square" tIns="0">
            <a:spAutoFit/>
          </a:bodyPr>
          <a:lstStyle/>
          <a:p>
            <a:pPr indent="-361141" lvl="1" marL="722282" marR="0" rtl="0" algn="just">
              <a:lnSpc>
                <a:spcPct val="86386"/>
              </a:lnSpc>
              <a:spcBef>
                <a:spcPts val="0"/>
              </a:spcBef>
              <a:spcAft>
                <a:spcPts val="0"/>
              </a:spcAft>
              <a:buClr>
                <a:srgbClr val="000000"/>
              </a:buClr>
              <a:buSzPts val="3570"/>
              <a:buFont typeface="Arial"/>
              <a:buChar char="•"/>
            </a:pPr>
            <a:r>
              <a:rPr b="1" i="0" lang="en-US" sz="3570" u="none" cap="none" strike="noStrike">
                <a:solidFill>
                  <a:srgbClr val="000000"/>
                </a:solidFill>
                <a:latin typeface="Calibri"/>
                <a:ea typeface="Calibri"/>
                <a:cs typeface="Calibri"/>
                <a:sym typeface="Calibri"/>
              </a:rPr>
              <a:t>Μύθος: </a:t>
            </a:r>
            <a:r>
              <a:rPr b="0" i="0" lang="en-US" sz="3570" u="none" cap="none" strike="noStrike">
                <a:solidFill>
                  <a:srgbClr val="000000"/>
                </a:solidFill>
                <a:latin typeface="Calibri"/>
                <a:ea typeface="Calibri"/>
                <a:cs typeface="Calibri"/>
                <a:sym typeface="Calibri"/>
              </a:rPr>
              <a:t>«Το να στέκεσαι σε μια πόρτα είναι το ασφαλέστερο κατά τη διάρκεια ενός σεισμού».</a:t>
            </a:r>
            <a:endParaRPr/>
          </a:p>
          <a:p>
            <a:pPr indent="-361141" lvl="1" marL="722282" marR="0" rtl="0" algn="just">
              <a:lnSpc>
                <a:spcPct val="86386"/>
              </a:lnSpc>
              <a:spcBef>
                <a:spcPts val="0"/>
              </a:spcBef>
              <a:spcAft>
                <a:spcPts val="0"/>
              </a:spcAft>
              <a:buNone/>
            </a:pPr>
            <a:r>
              <a:rPr b="1" i="0" lang="en-US" sz="3570" u="none" cap="none" strike="noStrike">
                <a:solidFill>
                  <a:srgbClr val="000000"/>
                </a:solidFill>
                <a:latin typeface="Calibri"/>
                <a:ea typeface="Calibri"/>
                <a:cs typeface="Calibri"/>
                <a:sym typeface="Calibri"/>
              </a:rPr>
              <a:t>Γεγονός: </a:t>
            </a:r>
            <a:r>
              <a:rPr b="0" i="0" lang="en-US" sz="3570" u="none" cap="none" strike="noStrike">
                <a:solidFill>
                  <a:srgbClr val="000000"/>
                </a:solidFill>
                <a:latin typeface="Calibri"/>
                <a:ea typeface="Calibri"/>
                <a:cs typeface="Calibri"/>
                <a:sym typeface="Calibri"/>
              </a:rPr>
              <a:t>Οι πόρτες δεν είναι πάντα ασφαλείς. Συνιστάται η επιλογή «Πέφτοντας, Σκεπαζόμενοι και Κρατούμενοι» κάτω από γερά έπιπλα.</a:t>
            </a:r>
            <a:endParaRPr/>
          </a:p>
          <a:p>
            <a:pPr indent="-361141" lvl="1" marL="722282" marR="0" rtl="0" algn="just">
              <a:lnSpc>
                <a:spcPct val="86386"/>
              </a:lnSpc>
              <a:spcBef>
                <a:spcPts val="0"/>
              </a:spcBef>
              <a:spcAft>
                <a:spcPts val="0"/>
              </a:spcAft>
              <a:buClr>
                <a:srgbClr val="000000"/>
              </a:buClr>
              <a:buSzPts val="3570"/>
              <a:buFont typeface="Arial"/>
              <a:buChar char="•"/>
            </a:pPr>
            <a:r>
              <a:rPr b="1" i="0" lang="en-US" sz="3570" u="none" cap="none" strike="noStrike">
                <a:solidFill>
                  <a:srgbClr val="000000"/>
                </a:solidFill>
                <a:latin typeface="Calibri"/>
                <a:ea typeface="Calibri"/>
                <a:cs typeface="Calibri"/>
                <a:sym typeface="Calibri"/>
              </a:rPr>
              <a:t>Μύθος: </a:t>
            </a:r>
            <a:r>
              <a:rPr b="0" i="0" lang="en-US" sz="3570" u="none" cap="none" strike="noStrike">
                <a:solidFill>
                  <a:srgbClr val="000000"/>
                </a:solidFill>
                <a:latin typeface="Calibri"/>
                <a:ea typeface="Calibri"/>
                <a:cs typeface="Calibri"/>
                <a:sym typeface="Calibri"/>
              </a:rPr>
              <a:t>«Οι σεισμοί συμβαίνουν μόνο σε περιοχές υψηλού κινδύνου».</a:t>
            </a:r>
            <a:endParaRPr/>
          </a:p>
          <a:p>
            <a:pPr indent="-361141" lvl="1" marL="722282" marR="0" rtl="0" algn="just">
              <a:lnSpc>
                <a:spcPct val="86386"/>
              </a:lnSpc>
              <a:spcBef>
                <a:spcPts val="0"/>
              </a:spcBef>
              <a:spcAft>
                <a:spcPts val="0"/>
              </a:spcAft>
              <a:buNone/>
            </a:pPr>
            <a:r>
              <a:rPr b="1" i="0" lang="en-US" sz="3570" u="none" cap="none" strike="noStrike">
                <a:solidFill>
                  <a:srgbClr val="000000"/>
                </a:solidFill>
                <a:latin typeface="Calibri"/>
                <a:ea typeface="Calibri"/>
                <a:cs typeface="Calibri"/>
                <a:sym typeface="Calibri"/>
              </a:rPr>
              <a:t>Γεγονός: </a:t>
            </a:r>
            <a:r>
              <a:rPr b="0" i="0" lang="en-US" sz="3570" u="none" cap="none" strike="noStrike">
                <a:solidFill>
                  <a:srgbClr val="000000"/>
                </a:solidFill>
                <a:latin typeface="Calibri"/>
                <a:ea typeface="Calibri"/>
                <a:cs typeface="Calibri"/>
                <a:sym typeface="Calibri"/>
              </a:rPr>
              <a:t>Οι σεισμοί μπορούν να συμβούν οπουδήποτε, επομένως τα σχολεία θα πρέπει πάντα να έχουν ένα σχέδιο ετοιμότητας.</a:t>
            </a:r>
            <a:endParaRPr/>
          </a:p>
          <a:p>
            <a:pPr indent="0" lvl="1" marL="361141" marR="0" rtl="0" algn="just">
              <a:lnSpc>
                <a:spcPct val="86386"/>
              </a:lnSpc>
              <a:spcBef>
                <a:spcPts val="0"/>
              </a:spcBef>
              <a:spcAft>
                <a:spcPts val="0"/>
              </a:spcAft>
              <a:buNone/>
            </a:pPr>
            <a:r>
              <a:rPr b="0" i="0" lang="en-US" sz="3570" u="none" cap="none" strike="noStrike">
                <a:solidFill>
                  <a:srgbClr val="000000"/>
                </a:solidFill>
                <a:latin typeface="Calibri"/>
                <a:ea typeface="Calibri"/>
                <a:cs typeface="Calibri"/>
                <a:sym typeface="Calibri"/>
              </a:rPr>
              <a:t>Η γνώση των γεγονότων σχετικά με τους σεισμούς βοηθά τους μαθητές να ανταποκριθούν με ασφάλεια και να μειώσουν τον πανικό.</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descr="Μπλε κείμενο σε μαύρο φόντο  Η περιγραφή δημιουργήθηκε αυτόματα" id="224" name="Google Shape;224;p1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25" name="Google Shape;225;p1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26" name="Google Shape;226;p11"/>
          <p:cNvSpPr txBox="1"/>
          <p:nvPr/>
        </p:nvSpPr>
        <p:spPr>
          <a:xfrm>
            <a:off x="1259675" y="1030875"/>
            <a:ext cx="15773400" cy="17169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Πλημμύρες</a:t>
            </a:r>
            <a:endParaRPr/>
          </a:p>
        </p:txBody>
      </p:sp>
      <p:sp>
        <p:nvSpPr>
          <p:cNvPr id="227" name="Google Shape;227;p11"/>
          <p:cNvSpPr txBox="1"/>
          <p:nvPr/>
        </p:nvSpPr>
        <p:spPr>
          <a:xfrm>
            <a:off x="1259682" y="2263077"/>
            <a:ext cx="15773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Γιατί έχει σημασία</a:t>
            </a:r>
            <a:endParaRPr/>
          </a:p>
        </p:txBody>
      </p:sp>
      <p:sp>
        <p:nvSpPr>
          <p:cNvPr id="228" name="Google Shape;228;p11"/>
          <p:cNvSpPr txBox="1"/>
          <p:nvPr/>
        </p:nvSpPr>
        <p:spPr>
          <a:xfrm>
            <a:off x="1348725" y="4164017"/>
            <a:ext cx="15590700" cy="3743400"/>
          </a:xfrm>
          <a:prstGeom prst="rect">
            <a:avLst/>
          </a:prstGeom>
          <a:noFill/>
          <a:ln>
            <a:noFill/>
          </a:ln>
        </p:spPr>
        <p:txBody>
          <a:bodyPr anchorCtr="0" anchor="t" bIns="0" lIns="0" spcFirstLastPara="1" rIns="0" wrap="square" tIns="0">
            <a:spAutoFit/>
          </a:bodyPr>
          <a:lstStyle/>
          <a:p>
            <a:pPr indent="-392749" lvl="1" marL="836298" marR="0" rtl="0" algn="just">
              <a:lnSpc>
                <a:spcPct val="108000"/>
              </a:lnSpc>
              <a:spcBef>
                <a:spcPts val="0"/>
              </a:spcBef>
              <a:spcAft>
                <a:spcPts val="0"/>
              </a:spcAft>
              <a:buClr>
                <a:srgbClr val="000000"/>
              </a:buClr>
              <a:buSzPts val="3800"/>
              <a:buFont typeface="Arial"/>
              <a:buChar char="•"/>
            </a:pPr>
            <a:r>
              <a:rPr b="0" i="0" lang="en-US" sz="3800" u="none" cap="none" strike="noStrike">
                <a:solidFill>
                  <a:srgbClr val="000000"/>
                </a:solidFill>
                <a:latin typeface="Calibri"/>
                <a:ea typeface="Calibri"/>
                <a:cs typeface="Calibri"/>
                <a:sym typeface="Calibri"/>
              </a:rPr>
              <a:t>Οι πλημμύρες μπορούν να διαταράξουν ξαφνικά τη σχολική ρουτίνα και να παγιδεύσουν τους μαθητές σε μη ασφαλείς περιοχές.</a:t>
            </a:r>
            <a:endParaRPr sz="1000"/>
          </a:p>
          <a:p>
            <a:pPr indent="-392749" lvl="1" marL="836298" marR="0" rtl="0" algn="just">
              <a:lnSpc>
                <a:spcPct val="108000"/>
              </a:lnSpc>
              <a:spcBef>
                <a:spcPts val="0"/>
              </a:spcBef>
              <a:spcAft>
                <a:spcPts val="0"/>
              </a:spcAft>
              <a:buClr>
                <a:srgbClr val="000000"/>
              </a:buClr>
              <a:buSzPts val="3800"/>
              <a:buFont typeface="Arial"/>
              <a:buChar char="•"/>
            </a:pPr>
            <a:r>
              <a:rPr b="0" i="0" lang="en-US" sz="3800" u="none" cap="none" strike="noStrike">
                <a:solidFill>
                  <a:srgbClr val="000000"/>
                </a:solidFill>
                <a:latin typeface="Calibri"/>
                <a:ea typeface="Calibri"/>
                <a:cs typeface="Calibri"/>
                <a:sym typeface="Calibri"/>
              </a:rPr>
              <a:t>Η παραπληροφόρηση σχετικά με την ασφάλεια από τις πλημμύρες μπορεί να καθυστερήσει την εκκένωση ή την κατάλληλη στέγαση.</a:t>
            </a:r>
            <a:endParaRPr sz="1000"/>
          </a:p>
          <a:p>
            <a:pPr indent="-392749" lvl="1" marL="836298" marR="0" rtl="0" algn="just">
              <a:lnSpc>
                <a:spcPct val="108000"/>
              </a:lnSpc>
              <a:spcBef>
                <a:spcPts val="0"/>
              </a:spcBef>
              <a:spcAft>
                <a:spcPts val="0"/>
              </a:spcAft>
              <a:buClr>
                <a:srgbClr val="000000"/>
              </a:buClr>
              <a:buSzPts val="3800"/>
              <a:buFont typeface="Arial"/>
              <a:buChar char="•"/>
            </a:pPr>
            <a:r>
              <a:rPr b="0" i="0" lang="en-US" sz="3800" u="none" cap="none" strike="noStrike">
                <a:solidFill>
                  <a:srgbClr val="000000"/>
                </a:solidFill>
                <a:latin typeface="Calibri"/>
                <a:ea typeface="Calibri"/>
                <a:cs typeface="Calibri"/>
                <a:sym typeface="Calibri"/>
              </a:rPr>
              <a:t>Τα σχολεία χρειάζονται σαφή επικοινωνία, ασφαλείς διαδρομές εκκένωσης και επίγνωση των τοπικών κινδύνων.</a:t>
            </a:r>
            <a:endParaRPr sz="1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descr="Μπλε κείμενο σε μαύρο φόντο  Η περιγραφή δημιουργήθηκε αυτόματα" id="237" name="Google Shape;237;p1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38" name="Google Shape;238;p1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39" name="Google Shape;239;p12"/>
          <p:cNvSpPr txBox="1"/>
          <p:nvPr/>
        </p:nvSpPr>
        <p:spPr>
          <a:xfrm>
            <a:off x="1259675" y="791650"/>
            <a:ext cx="15773400" cy="19563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Πλημμύρες</a:t>
            </a:r>
            <a:endParaRPr/>
          </a:p>
        </p:txBody>
      </p:sp>
      <p:sp>
        <p:nvSpPr>
          <p:cNvPr id="240" name="Google Shape;240;p12"/>
          <p:cNvSpPr txBox="1"/>
          <p:nvPr/>
        </p:nvSpPr>
        <p:spPr>
          <a:xfrm>
            <a:off x="1257300" y="2193175"/>
            <a:ext cx="15773400" cy="12359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Μύθοι και γεγονότα για τις πλημμύρες</a:t>
            </a:r>
            <a:endParaRPr/>
          </a:p>
        </p:txBody>
      </p:sp>
      <p:sp>
        <p:nvSpPr>
          <p:cNvPr id="241" name="Google Shape;241;p12"/>
          <p:cNvSpPr txBox="1"/>
          <p:nvPr/>
        </p:nvSpPr>
        <p:spPr>
          <a:xfrm>
            <a:off x="1084557" y="3754750"/>
            <a:ext cx="15590700" cy="4489800"/>
          </a:xfrm>
          <a:prstGeom prst="rect">
            <a:avLst/>
          </a:prstGeom>
          <a:noFill/>
          <a:ln>
            <a:noFill/>
          </a:ln>
        </p:spPr>
        <p:txBody>
          <a:bodyPr anchorCtr="0" anchor="t" bIns="0" lIns="0" spcFirstLastPara="1" rIns="0" wrap="square" tIns="0">
            <a:spAutoFit/>
          </a:bodyPr>
          <a:lstStyle/>
          <a:p>
            <a:pPr indent="-334424" lvl="1" marL="668849" marR="0" rtl="0" algn="just">
              <a:lnSpc>
                <a:spcPct val="97210"/>
              </a:lnSpc>
              <a:spcBef>
                <a:spcPts val="0"/>
              </a:spcBef>
              <a:spcAft>
                <a:spcPts val="0"/>
              </a:spcAft>
              <a:buClr>
                <a:srgbClr val="000000"/>
              </a:buClr>
              <a:buSzPts val="3334"/>
              <a:buFont typeface="Arial"/>
              <a:buChar char="•"/>
            </a:pPr>
            <a:r>
              <a:rPr b="1" i="0" lang="en-US" sz="3334" u="none" cap="none" strike="noStrike">
                <a:solidFill>
                  <a:srgbClr val="000000"/>
                </a:solidFill>
                <a:latin typeface="Calibri"/>
                <a:ea typeface="Calibri"/>
                <a:cs typeface="Calibri"/>
                <a:sym typeface="Calibri"/>
              </a:rPr>
              <a:t>Μύθος: </a:t>
            </a:r>
            <a:r>
              <a:rPr b="0" i="0" lang="en-US" sz="3334" u="none" cap="none" strike="noStrike">
                <a:solidFill>
                  <a:srgbClr val="000000"/>
                </a:solidFill>
                <a:latin typeface="Calibri"/>
                <a:ea typeface="Calibri"/>
                <a:cs typeface="Calibri"/>
                <a:sym typeface="Calibri"/>
              </a:rPr>
              <a:t>«Μπορείτε πάντα να περπατήσετε ή να οδηγήσετε μέσα από τα νερά της πλημμύρας με ασφάλεια».</a:t>
            </a:r>
            <a:endParaRPr/>
          </a:p>
          <a:p>
            <a:pPr indent="-334424" lvl="1" marL="668849" marR="0" rtl="0" algn="just">
              <a:lnSpc>
                <a:spcPct val="97210"/>
              </a:lnSpc>
              <a:spcBef>
                <a:spcPts val="0"/>
              </a:spcBef>
              <a:spcAft>
                <a:spcPts val="0"/>
              </a:spcAft>
              <a:buNone/>
            </a:pPr>
            <a:r>
              <a:rPr b="1" i="0" lang="en-US" sz="3334" u="none" cap="none" strike="noStrike">
                <a:solidFill>
                  <a:srgbClr val="000000"/>
                </a:solidFill>
                <a:latin typeface="Calibri"/>
                <a:ea typeface="Calibri"/>
                <a:cs typeface="Calibri"/>
                <a:sym typeface="Calibri"/>
              </a:rPr>
              <a:t>Γεγονός:</a:t>
            </a:r>
            <a:r>
              <a:rPr b="0" i="0" lang="en-US" sz="3334" u="none" cap="none" strike="noStrike">
                <a:solidFill>
                  <a:srgbClr val="000000"/>
                </a:solidFill>
                <a:latin typeface="Calibri"/>
                <a:ea typeface="Calibri"/>
                <a:cs typeface="Calibri"/>
                <a:sym typeface="Calibri"/>
              </a:rPr>
              <a:t> Ακόμα και τα ρηχά νερά μπορεί να είναι επικίνδυνα· αποφύγετε να τα διασχίζετε με τα πόδια ή με το αυτοκίνητο.</a:t>
            </a:r>
            <a:endParaRPr/>
          </a:p>
          <a:p>
            <a:pPr indent="-334424" lvl="1" marL="668849" marR="0" rtl="0" algn="just">
              <a:lnSpc>
                <a:spcPct val="97210"/>
              </a:lnSpc>
              <a:spcBef>
                <a:spcPts val="0"/>
              </a:spcBef>
              <a:spcAft>
                <a:spcPts val="0"/>
              </a:spcAft>
              <a:buClr>
                <a:srgbClr val="000000"/>
              </a:buClr>
              <a:buSzPts val="3334"/>
              <a:buFont typeface="Arial"/>
              <a:buChar char="•"/>
            </a:pPr>
            <a:r>
              <a:rPr b="1" i="0" lang="en-US" sz="3334" u="none" cap="none" strike="noStrike">
                <a:solidFill>
                  <a:srgbClr val="000000"/>
                </a:solidFill>
                <a:latin typeface="Calibri"/>
                <a:ea typeface="Calibri"/>
                <a:cs typeface="Calibri"/>
                <a:sym typeface="Calibri"/>
              </a:rPr>
              <a:t>Μύθος: </a:t>
            </a:r>
            <a:r>
              <a:rPr b="0" i="0" lang="en-US" sz="3334" u="none" cap="none" strike="noStrike">
                <a:solidFill>
                  <a:srgbClr val="000000"/>
                </a:solidFill>
                <a:latin typeface="Calibri"/>
                <a:ea typeface="Calibri"/>
                <a:cs typeface="Calibri"/>
                <a:sym typeface="Calibri"/>
              </a:rPr>
              <a:t>«Πλημμύρες συμβαίνουν μόνο κατά τη διάρκεια έντονων βροχοπτώσεων».</a:t>
            </a:r>
            <a:endParaRPr/>
          </a:p>
          <a:p>
            <a:pPr indent="-334424" lvl="1" marL="668849" marR="0" rtl="0" algn="just">
              <a:lnSpc>
                <a:spcPct val="97210"/>
              </a:lnSpc>
              <a:spcBef>
                <a:spcPts val="0"/>
              </a:spcBef>
              <a:spcAft>
                <a:spcPts val="0"/>
              </a:spcAft>
              <a:buNone/>
            </a:pPr>
            <a:r>
              <a:rPr b="0" i="0" lang="en-US" sz="3334" u="none" cap="none" strike="noStrike">
                <a:solidFill>
                  <a:srgbClr val="000000"/>
                </a:solidFill>
                <a:latin typeface="Calibri"/>
                <a:ea typeface="Calibri"/>
                <a:cs typeface="Calibri"/>
                <a:sym typeface="Calibri"/>
              </a:rPr>
              <a:t>Γεγονός: Οι πλημμύρες μπορούν επίσης να προκληθούν από φραγμένες αποχετεύσεις, τήξη χιονιού ή αστοχίες φραγμάτων.</a:t>
            </a:r>
            <a:endParaRPr/>
          </a:p>
          <a:p>
            <a:pPr indent="0" lvl="1" marL="334425" marR="0" rtl="0" algn="just">
              <a:lnSpc>
                <a:spcPct val="97210"/>
              </a:lnSpc>
              <a:spcBef>
                <a:spcPts val="0"/>
              </a:spcBef>
              <a:spcAft>
                <a:spcPts val="0"/>
              </a:spcAft>
              <a:buNone/>
            </a:pPr>
            <a:r>
              <a:rPr b="0" i="0" lang="en-US" sz="3334" u="none" cap="none" strike="noStrike">
                <a:solidFill>
                  <a:srgbClr val="000000"/>
                </a:solidFill>
                <a:latin typeface="Calibri"/>
                <a:ea typeface="Calibri"/>
                <a:cs typeface="Calibri"/>
                <a:sym typeface="Calibri"/>
              </a:rPr>
              <a:t>Η σωστή γνώση των πλημμυρών προστατεύει τους μαθητές και διασφαλίζει την</a:t>
            </a:r>
            <a:r>
              <a:rPr lang="en-US" sz="3334">
                <a:latin typeface="Calibri"/>
                <a:ea typeface="Calibri"/>
                <a:cs typeface="Calibri"/>
                <a:sym typeface="Calibri"/>
              </a:rPr>
              <a:t> </a:t>
            </a:r>
            <a:r>
              <a:rPr b="0" i="0" lang="en-US" sz="3334" u="none" cap="none" strike="noStrike">
                <a:solidFill>
                  <a:srgbClr val="000000"/>
                </a:solidFill>
                <a:latin typeface="Calibri"/>
                <a:ea typeface="Calibri"/>
                <a:cs typeface="Calibri"/>
                <a:sym typeface="Calibri"/>
              </a:rPr>
              <a:t>έγκαιρη και ασφαλή δράση.</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descr="Μπλε κείμενο σε μαύρο φόντο  Η περιγραφή δημιουργήθηκε αυτόματα" id="250" name="Google Shape;250;p1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51" name="Google Shape;251;p1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252" name="Google Shape;252;p13"/>
          <p:cNvGrpSpPr/>
          <p:nvPr/>
        </p:nvGrpSpPr>
        <p:grpSpPr>
          <a:xfrm>
            <a:off x="1259675" y="856876"/>
            <a:ext cx="15773400" cy="1891142"/>
            <a:chOff x="0" y="-679522"/>
            <a:chExt cx="21031200" cy="3330648"/>
          </a:xfrm>
        </p:grpSpPr>
        <p:sp>
          <p:nvSpPr>
            <p:cNvPr id="253" name="Google Shape;253;p13"/>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254" name="Google Shape;254;p13"/>
            <p:cNvSpPr txBox="1"/>
            <p:nvPr/>
          </p:nvSpPr>
          <p:spPr>
            <a:xfrm>
              <a:off x="0" y="-679522"/>
              <a:ext cx="21031200" cy="33306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Καύσωνες</a:t>
              </a:r>
              <a:endParaRPr/>
            </a:p>
          </p:txBody>
        </p:sp>
      </p:grpSp>
      <p:sp>
        <p:nvSpPr>
          <p:cNvPr id="255" name="Google Shape;255;p13"/>
          <p:cNvSpPr txBox="1"/>
          <p:nvPr/>
        </p:nvSpPr>
        <p:spPr>
          <a:xfrm>
            <a:off x="1257307" y="2164556"/>
            <a:ext cx="15773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Καύσωνες: Γιατί έχουν σημασία</a:t>
            </a:r>
            <a:endParaRPr/>
          </a:p>
        </p:txBody>
      </p:sp>
      <p:sp>
        <p:nvSpPr>
          <p:cNvPr id="256" name="Google Shape;256;p13"/>
          <p:cNvSpPr txBox="1"/>
          <p:nvPr/>
        </p:nvSpPr>
        <p:spPr>
          <a:xfrm>
            <a:off x="1259682" y="3945774"/>
            <a:ext cx="15590700" cy="3841800"/>
          </a:xfrm>
          <a:prstGeom prst="rect">
            <a:avLst/>
          </a:prstGeom>
          <a:noFill/>
          <a:ln>
            <a:noFill/>
          </a:ln>
        </p:spPr>
        <p:txBody>
          <a:bodyPr anchorCtr="0" anchor="t" bIns="0" lIns="0" spcFirstLastPara="1" rIns="0" wrap="square" tIns="0">
            <a:spAutoFit/>
          </a:bodyPr>
          <a:lstStyle/>
          <a:p>
            <a:pPr indent="-399098" lvl="1" marL="836297" marR="0" rtl="0" algn="just">
              <a:lnSpc>
                <a:spcPct val="108000"/>
              </a:lnSpc>
              <a:spcBef>
                <a:spcPts val="0"/>
              </a:spcBef>
              <a:spcAft>
                <a:spcPts val="0"/>
              </a:spcAft>
              <a:buClr>
                <a:srgbClr val="000000"/>
              </a:buClr>
              <a:buSzPts val="3900"/>
              <a:buFont typeface="Arial"/>
              <a:buChar char="•"/>
            </a:pPr>
            <a:r>
              <a:rPr b="0" i="0" lang="en-US" sz="3900" u="none" cap="none" strike="noStrike">
                <a:solidFill>
                  <a:srgbClr val="000000"/>
                </a:solidFill>
                <a:latin typeface="Calibri"/>
                <a:ea typeface="Calibri"/>
                <a:cs typeface="Calibri"/>
                <a:sym typeface="Calibri"/>
              </a:rPr>
              <a:t>Η υπερβολική ζέστη μπορεί να επηρεάσει την υγεία των μαθητών και την σχολική φοίτηση.</a:t>
            </a:r>
            <a:endParaRPr sz="1100"/>
          </a:p>
          <a:p>
            <a:pPr indent="-399098" lvl="1" marL="836297" marR="0" rtl="0" algn="just">
              <a:lnSpc>
                <a:spcPct val="108000"/>
              </a:lnSpc>
              <a:spcBef>
                <a:spcPts val="0"/>
              </a:spcBef>
              <a:spcAft>
                <a:spcPts val="0"/>
              </a:spcAft>
              <a:buClr>
                <a:srgbClr val="000000"/>
              </a:buClr>
              <a:buSzPts val="3900"/>
              <a:buFont typeface="Arial"/>
              <a:buChar char="•"/>
            </a:pPr>
            <a:r>
              <a:rPr b="0" i="0" lang="en-US" sz="3900" u="none" cap="none" strike="noStrike">
                <a:solidFill>
                  <a:srgbClr val="000000"/>
                </a:solidFill>
                <a:latin typeface="Calibri"/>
                <a:ea typeface="Calibri"/>
                <a:cs typeface="Calibri"/>
                <a:sym typeface="Calibri"/>
              </a:rPr>
              <a:t>Οι παρεξηγήσεις σχετικά με την ενυδάτωση, τις υπαίθριες δραστηριότητες ή τα μέτρα ψύξης μπορεί να είναι επικίνδυνες.</a:t>
            </a:r>
            <a:endParaRPr sz="1100"/>
          </a:p>
          <a:p>
            <a:pPr indent="-399098" lvl="1" marL="836297" marR="0" rtl="0" algn="just">
              <a:lnSpc>
                <a:spcPct val="108000"/>
              </a:lnSpc>
              <a:spcBef>
                <a:spcPts val="0"/>
              </a:spcBef>
              <a:spcAft>
                <a:spcPts val="0"/>
              </a:spcAft>
              <a:buClr>
                <a:srgbClr val="000000"/>
              </a:buClr>
              <a:buSzPts val="3900"/>
              <a:buFont typeface="Arial"/>
              <a:buChar char="•"/>
            </a:pPr>
            <a:r>
              <a:rPr b="0" i="0" lang="en-US" sz="3900" u="none" cap="none" strike="noStrike">
                <a:solidFill>
                  <a:srgbClr val="000000"/>
                </a:solidFill>
                <a:latin typeface="Calibri"/>
                <a:ea typeface="Calibri"/>
                <a:cs typeface="Calibri"/>
                <a:sym typeface="Calibri"/>
              </a:rPr>
              <a:t>Τα σχολεία πρέπει να εφαρμόζουν οδηγίες για τη θέρμανση, να παρέχουν νερό και να προσαρμόζουν τις δραστηριότητες με ασφάλεια.</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descr="Μπλε κείμενο σε μαύρο φόντο  Η περιγραφή δημιουργήθηκε αυτόματα" id="265" name="Google Shape;265;p1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66" name="Google Shape;266;p1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267" name="Google Shape;267;p14"/>
          <p:cNvGrpSpPr/>
          <p:nvPr/>
        </p:nvGrpSpPr>
        <p:grpSpPr>
          <a:xfrm>
            <a:off x="1259675" y="334925"/>
            <a:ext cx="15773407" cy="1264591"/>
            <a:chOff x="-9" y="-66672"/>
            <a:chExt cx="21031209" cy="2717798"/>
          </a:xfrm>
        </p:grpSpPr>
        <p:sp>
          <p:nvSpPr>
            <p:cNvPr id="268" name="Google Shape;268;p14"/>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269" name="Google Shape;269;p14"/>
            <p:cNvSpPr txBox="1"/>
            <p:nvPr/>
          </p:nvSpPr>
          <p:spPr>
            <a:xfrm>
              <a:off x="-9" y="-66672"/>
              <a:ext cx="21031200" cy="2651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Καύσωνες</a:t>
              </a:r>
              <a:endParaRPr/>
            </a:p>
          </p:txBody>
        </p:sp>
      </p:grpSp>
      <p:sp>
        <p:nvSpPr>
          <p:cNvPr id="270" name="Google Shape;270;p14"/>
          <p:cNvSpPr txBox="1"/>
          <p:nvPr/>
        </p:nvSpPr>
        <p:spPr>
          <a:xfrm>
            <a:off x="1084557" y="3140400"/>
            <a:ext cx="15590700" cy="4710900"/>
          </a:xfrm>
          <a:prstGeom prst="rect">
            <a:avLst/>
          </a:prstGeom>
          <a:noFill/>
          <a:ln>
            <a:noFill/>
          </a:ln>
        </p:spPr>
        <p:txBody>
          <a:bodyPr anchorCtr="0" anchor="t" bIns="0" lIns="0" spcFirstLastPara="1" rIns="0" wrap="square" tIns="0">
            <a:spAutoFit/>
          </a:bodyPr>
          <a:lstStyle/>
          <a:p>
            <a:pPr indent="-358941" lvl="1" marL="730582" marR="0" rtl="0" algn="just">
              <a:lnSpc>
                <a:spcPct val="86404"/>
              </a:lnSpc>
              <a:spcBef>
                <a:spcPts val="0"/>
              </a:spcBef>
              <a:spcAft>
                <a:spcPts val="0"/>
              </a:spcAft>
              <a:buClr>
                <a:srgbClr val="000000"/>
              </a:buClr>
              <a:buSzPts val="3541"/>
              <a:buFont typeface="Arial"/>
              <a:buChar char="•"/>
            </a:pPr>
            <a:r>
              <a:rPr b="1" i="0" lang="en-US" sz="3542" u="none" cap="none" strike="noStrike">
                <a:solidFill>
                  <a:srgbClr val="000000"/>
                </a:solidFill>
                <a:latin typeface="Calibri"/>
                <a:ea typeface="Calibri"/>
                <a:cs typeface="Calibri"/>
                <a:sym typeface="Calibri"/>
              </a:rPr>
              <a:t>Μύθος: </a:t>
            </a:r>
            <a:r>
              <a:rPr b="0" i="0" lang="en-US" sz="3542" u="none" cap="none" strike="noStrike">
                <a:solidFill>
                  <a:srgbClr val="000000"/>
                </a:solidFill>
                <a:latin typeface="Calibri"/>
                <a:ea typeface="Calibri"/>
                <a:cs typeface="Calibri"/>
                <a:sym typeface="Calibri"/>
              </a:rPr>
              <a:t>«Η κατανάλωση αναψυκτικών ή καφεΐνης σας κρατά ενυδατωμένους κατά τη διάρκεια του καύσωνα».</a:t>
            </a:r>
            <a:endParaRPr sz="1300"/>
          </a:p>
          <a:p>
            <a:pPr indent="-365291" lvl="1" marL="730582" marR="0" rtl="0" algn="just">
              <a:lnSpc>
                <a:spcPct val="86404"/>
              </a:lnSpc>
              <a:spcBef>
                <a:spcPts val="0"/>
              </a:spcBef>
              <a:spcAft>
                <a:spcPts val="0"/>
              </a:spcAft>
              <a:buNone/>
            </a:pPr>
            <a:r>
              <a:rPr b="0" i="0" lang="en-US" sz="3542" u="none" cap="none" strike="noStrike">
                <a:solidFill>
                  <a:srgbClr val="000000"/>
                </a:solidFill>
                <a:latin typeface="Calibri"/>
                <a:ea typeface="Calibri"/>
                <a:cs typeface="Calibri"/>
                <a:sym typeface="Calibri"/>
              </a:rPr>
              <a:t>Γεγονός: Το νερό είναι το καλύτερο. Τα ζαχαρούχα ή καφεϊνούχα ποτά μπορούν να επιδεινώσουν την αφυδάτωση.</a:t>
            </a:r>
            <a:endParaRPr sz="1300"/>
          </a:p>
          <a:p>
            <a:pPr indent="-358941" lvl="1" marL="730582" marR="0" rtl="0" algn="just">
              <a:lnSpc>
                <a:spcPct val="86404"/>
              </a:lnSpc>
              <a:spcBef>
                <a:spcPts val="0"/>
              </a:spcBef>
              <a:spcAft>
                <a:spcPts val="0"/>
              </a:spcAft>
              <a:buClr>
                <a:srgbClr val="000000"/>
              </a:buClr>
              <a:buSzPts val="3541"/>
              <a:buFont typeface="Arial"/>
              <a:buChar char="•"/>
            </a:pPr>
            <a:r>
              <a:rPr b="1" i="0" lang="en-US" sz="3542" u="none" cap="none" strike="noStrike">
                <a:solidFill>
                  <a:srgbClr val="000000"/>
                </a:solidFill>
                <a:latin typeface="Calibri"/>
                <a:ea typeface="Calibri"/>
                <a:cs typeface="Calibri"/>
                <a:sym typeface="Calibri"/>
              </a:rPr>
              <a:t>Μύθος: </a:t>
            </a:r>
            <a:r>
              <a:rPr b="0" i="0" lang="en-US" sz="3542" u="none" cap="none" strike="noStrike">
                <a:solidFill>
                  <a:srgbClr val="000000"/>
                </a:solidFill>
                <a:latin typeface="Calibri"/>
                <a:ea typeface="Calibri"/>
                <a:cs typeface="Calibri"/>
                <a:sym typeface="Calibri"/>
              </a:rPr>
              <a:t>«Είναι ασφαλές να ασκείστε σε εξωτερικό χώρο όπως συνήθως, ακόμα και σε ακραία ζέστη».</a:t>
            </a:r>
            <a:endParaRPr sz="1300"/>
          </a:p>
          <a:p>
            <a:pPr indent="-365291" lvl="1" marL="730582" marR="0" rtl="0" algn="just">
              <a:lnSpc>
                <a:spcPct val="86404"/>
              </a:lnSpc>
              <a:spcBef>
                <a:spcPts val="0"/>
              </a:spcBef>
              <a:spcAft>
                <a:spcPts val="0"/>
              </a:spcAft>
              <a:buNone/>
            </a:pPr>
            <a:r>
              <a:rPr b="0" i="0" lang="en-US" sz="3542" u="none" cap="none" strike="noStrike">
                <a:solidFill>
                  <a:srgbClr val="000000"/>
                </a:solidFill>
                <a:latin typeface="Calibri"/>
                <a:ea typeface="Calibri"/>
                <a:cs typeface="Calibri"/>
                <a:sym typeface="Calibri"/>
              </a:rPr>
              <a:t>Γεγονός: Περιορίστε τις εξωτερικές δραστηριότητες κατά τις ώρες αιχμής της ζέστης για να αποτρέψετε τη θερμοπληξία.</a:t>
            </a:r>
            <a:endParaRPr sz="1300"/>
          </a:p>
          <a:p>
            <a:pPr indent="-358941" lvl="1" marL="730582" marR="0" rtl="0" algn="just">
              <a:lnSpc>
                <a:spcPct val="86404"/>
              </a:lnSpc>
              <a:spcBef>
                <a:spcPts val="0"/>
              </a:spcBef>
              <a:spcAft>
                <a:spcPts val="0"/>
              </a:spcAft>
              <a:buClr>
                <a:srgbClr val="000000"/>
              </a:buClr>
              <a:buSzPts val="3541"/>
              <a:buFont typeface="Arial"/>
              <a:buChar char="•"/>
            </a:pPr>
            <a:r>
              <a:rPr b="0" i="0" lang="en-US" sz="3542" u="none" cap="none" strike="noStrike">
                <a:solidFill>
                  <a:srgbClr val="000000"/>
                </a:solidFill>
                <a:latin typeface="Calibri"/>
                <a:ea typeface="Calibri"/>
                <a:cs typeface="Calibri"/>
                <a:sym typeface="Calibri"/>
              </a:rPr>
              <a:t>Η κατανόηση της ασφάλειας κατά του καύσωνα διασφαλίζει την ευημερία των μαθητών και αποτρέπει ασθένειες που σχετίζονται με τη ζέστη.</a:t>
            </a:r>
            <a:endParaRPr sz="1300"/>
          </a:p>
        </p:txBody>
      </p:sp>
      <p:sp>
        <p:nvSpPr>
          <p:cNvPr id="271" name="Google Shape;271;p14"/>
          <p:cNvSpPr txBox="1"/>
          <p:nvPr/>
        </p:nvSpPr>
        <p:spPr>
          <a:xfrm>
            <a:off x="1257300" y="1357098"/>
            <a:ext cx="15773400" cy="16404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Μύθοι και αλήθειες για τον καύσωνα</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descr="Μπλε κείμενο σε μαύρο φόντο  Η περιγραφή δημιουργήθηκε αυτόματα" id="280" name="Google Shape;280;p1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81" name="Google Shape;281;p1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82" name="Google Shape;282;p15"/>
          <p:cNvSpPr txBox="1"/>
          <p:nvPr/>
        </p:nvSpPr>
        <p:spPr>
          <a:xfrm>
            <a:off x="996325" y="709650"/>
            <a:ext cx="15275925" cy="140873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sp>
        <p:nvSpPr>
          <p:cNvPr id="283" name="Google Shape;283;p15"/>
          <p:cNvSpPr txBox="1"/>
          <p:nvPr/>
        </p:nvSpPr>
        <p:spPr>
          <a:xfrm>
            <a:off x="996325" y="1937554"/>
            <a:ext cx="15773400" cy="7935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Πανικός κατά τη διάρκεια άσκησης σεισμού!!!</a:t>
            </a:r>
            <a:endParaRPr/>
          </a:p>
        </p:txBody>
      </p:sp>
      <p:sp>
        <p:nvSpPr>
          <p:cNvPr id="284" name="Google Shape;284;p15"/>
          <p:cNvSpPr txBox="1"/>
          <p:nvPr/>
        </p:nvSpPr>
        <p:spPr>
          <a:xfrm>
            <a:off x="1084557" y="3086403"/>
            <a:ext cx="10356300" cy="4270800"/>
          </a:xfrm>
          <a:prstGeom prst="rect">
            <a:avLst/>
          </a:prstGeom>
          <a:noFill/>
          <a:ln>
            <a:noFill/>
          </a:ln>
        </p:spPr>
        <p:txBody>
          <a:bodyPr anchorCtr="0" anchor="t" bIns="0" lIns="0" spcFirstLastPara="1" rIns="0" wrap="square" tIns="0">
            <a:spAutoFit/>
          </a:bodyPr>
          <a:lstStyle/>
          <a:p>
            <a:pPr indent="0" lvl="0" marL="0" marR="0" rtl="0" algn="l">
              <a:lnSpc>
                <a:spcPct val="86385"/>
              </a:lnSpc>
              <a:spcBef>
                <a:spcPts val="0"/>
              </a:spcBef>
              <a:spcAft>
                <a:spcPts val="0"/>
              </a:spcAft>
              <a:buNone/>
            </a:pPr>
            <a:r>
              <a:rPr b="0" i="0" lang="en-US" sz="3212" u="none" cap="none" strike="noStrike">
                <a:solidFill>
                  <a:srgbClr val="000000"/>
                </a:solidFill>
                <a:latin typeface="Calibri"/>
                <a:ea typeface="Calibri"/>
                <a:cs typeface="Calibri"/>
                <a:sym typeface="Calibri"/>
              </a:rPr>
              <a:t>Είναι μια συνηθισμένη σχολική μέρα. Ξαφνικά, χτυπάει ο συναγερμός για σεισμό. Μερικοί μαθητές τρέχουν αμέσως προς την έξοδο, ενώ άλλοι παγώνουν. Μια δασκάλα φωνάζει αντικρουόμενες οδηγίες λόγω παρωχημένων πληροφοριών που άκουσε από μια ανάρτηση στα μέσα κοινωνικής δικτύωσης. Ο πανικός εξαπλώνεται γρήγορα στην τάξη.</a:t>
            </a:r>
            <a:endParaRPr b="0" i="0" sz="3212" u="none" cap="none" strike="noStrike">
              <a:solidFill>
                <a:srgbClr val="000000"/>
              </a:solidFill>
              <a:latin typeface="Calibri"/>
              <a:ea typeface="Calibri"/>
              <a:cs typeface="Calibri"/>
              <a:sym typeface="Calibri"/>
            </a:endParaRPr>
          </a:p>
          <a:p>
            <a:pPr indent="0" lvl="0" marL="0" marR="0" rtl="0" algn="l">
              <a:lnSpc>
                <a:spcPct val="86385"/>
              </a:lnSpc>
              <a:spcBef>
                <a:spcPts val="0"/>
              </a:spcBef>
              <a:spcAft>
                <a:spcPts val="0"/>
              </a:spcAft>
              <a:buNone/>
            </a:pPr>
            <a:r>
              <a:t/>
            </a:r>
            <a:endParaRPr sz="3212">
              <a:latin typeface="Calibri"/>
              <a:ea typeface="Calibri"/>
              <a:cs typeface="Calibri"/>
              <a:sym typeface="Calibri"/>
            </a:endParaRPr>
          </a:p>
          <a:p>
            <a:pPr indent="0" lvl="1" marL="0" marR="0" rtl="0" algn="l">
              <a:lnSpc>
                <a:spcPct val="86385"/>
              </a:lnSpc>
              <a:spcBef>
                <a:spcPts val="0"/>
              </a:spcBef>
              <a:spcAft>
                <a:spcPts val="0"/>
              </a:spcAft>
              <a:buNone/>
            </a:pPr>
            <a:r>
              <a:rPr b="1" i="0" lang="en-US" sz="3212" u="none" cap="none" strike="noStrike">
                <a:solidFill>
                  <a:srgbClr val="000000"/>
                </a:solidFill>
                <a:latin typeface="Calibri"/>
                <a:ea typeface="Calibri"/>
                <a:cs typeface="Calibri"/>
                <a:sym typeface="Calibri"/>
              </a:rPr>
              <a:t>«Τι θα κάνατε σε αυτή την περίπτωση;»</a:t>
            </a:r>
            <a:endParaRPr sz="800"/>
          </a:p>
          <a:p>
            <a:pPr indent="0" lvl="1" marL="0" marR="0" rtl="0" algn="l">
              <a:lnSpc>
                <a:spcPct val="86385"/>
              </a:lnSpc>
              <a:spcBef>
                <a:spcPts val="0"/>
              </a:spcBef>
              <a:spcAft>
                <a:spcPts val="0"/>
              </a:spcAft>
              <a:buNone/>
            </a:pPr>
            <a:r>
              <a:rPr b="1" i="0" lang="en-US" sz="3212" u="none" cap="none" strike="noStrike">
                <a:solidFill>
                  <a:srgbClr val="000000"/>
                </a:solidFill>
                <a:latin typeface="Calibri"/>
                <a:ea typeface="Calibri"/>
                <a:cs typeface="Calibri"/>
                <a:sym typeface="Calibri"/>
              </a:rPr>
              <a:t>«Πώς θα μπορούσες να βοηθήσεις τους συμμαθητές σου να παραμείνουν ασφαλείς, ενώ εσύ ο ίδιος θα ήσουν ήρεμος;»</a:t>
            </a:r>
            <a:endParaRPr sz="800"/>
          </a:p>
        </p:txBody>
      </p:sp>
      <p:sp>
        <p:nvSpPr>
          <p:cNvPr descr="Ένα σκίτσο, σχέδιο, γραμμικό σχέδιο ή εικόνα που περιέχει κείμενο.  Το περιεχόμενο που δημιουργείται από την Τεχνητή Νοημοσύνη ενδέχεται να είναι ανακριβές." id="285" name="Google Shape;285;p15"/>
          <p:cNvSpPr/>
          <p:nvPr/>
        </p:nvSpPr>
        <p:spPr>
          <a:xfrm>
            <a:off x="11595033" y="2890684"/>
            <a:ext cx="6479953" cy="4759166"/>
          </a:xfrm>
          <a:custGeom>
            <a:rect b="b" l="l" r="r" t="t"/>
            <a:pathLst>
              <a:path extrusionOk="0" h="6345555" w="8639937">
                <a:moveTo>
                  <a:pt x="0" y="0"/>
                </a:moveTo>
                <a:lnTo>
                  <a:pt x="8639937" y="0"/>
                </a:lnTo>
                <a:lnTo>
                  <a:pt x="8639937" y="6345555"/>
                </a:lnTo>
                <a:lnTo>
                  <a:pt x="0" y="6345555"/>
                </a:lnTo>
                <a:lnTo>
                  <a:pt x="0" y="0"/>
                </a:lnTo>
                <a:close/>
              </a:path>
            </a:pathLst>
          </a:custGeom>
          <a:blipFill rotWithShape="1">
            <a:blip r:embed="rId5">
              <a:alphaModFix/>
            </a:blip>
            <a:stretch>
              <a:fillRect b="0" l="0" r="-1" t="-36158"/>
            </a:stretch>
          </a:blipFill>
          <a:ln>
            <a:noFill/>
          </a:ln>
        </p:spPr>
      </p:sp>
      <p:sp>
        <p:nvSpPr>
          <p:cNvPr id="286" name="Google Shape;286;p15"/>
          <p:cNvSpPr txBox="1"/>
          <p:nvPr/>
        </p:nvSpPr>
        <p:spPr>
          <a:xfrm>
            <a:off x="12022870" y="7571656"/>
            <a:ext cx="5658510" cy="7239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b="1" i="0" lang="en-US" sz="1500" u="none" cap="none" strike="noStrike">
                <a:solidFill>
                  <a:srgbClr val="000000"/>
                </a:solidFill>
                <a:latin typeface="Calibri"/>
                <a:ea typeface="Calibri"/>
                <a:cs typeface="Calibri"/>
                <a:sym typeface="Calibri"/>
              </a:rPr>
              <a:t>Σχήμα 1. Απεικόνιση άσκησης πανικού κατά τη διάρκεια σεισμού</a:t>
            </a:r>
            <a:endParaRPr/>
          </a:p>
          <a:p>
            <a:pPr indent="0" lvl="0" marL="0" marR="0" rtl="0" algn="ctr">
              <a:lnSpc>
                <a:spcPct val="120000"/>
              </a:lnSpc>
              <a:spcBef>
                <a:spcPts val="0"/>
              </a:spcBef>
              <a:spcAft>
                <a:spcPts val="0"/>
              </a:spcAft>
              <a:buNone/>
            </a:pPr>
            <a:r>
              <a:t/>
            </a:r>
            <a:endParaRPr b="1" i="0" sz="1500" u="none" cap="none" strike="noStrike">
              <a:solidFill>
                <a:srgbClr val="000000"/>
              </a:solidFill>
              <a:latin typeface="Calibri"/>
              <a:ea typeface="Calibri"/>
              <a:cs typeface="Calibri"/>
              <a:sym typeface="Calibri"/>
            </a:endParaRPr>
          </a:p>
          <a:p>
            <a:pPr indent="0" lvl="0" marL="0" marR="0" rtl="0" algn="ctr">
              <a:lnSpc>
                <a:spcPct val="120000"/>
              </a:lnSpc>
              <a:spcBef>
                <a:spcPts val="0"/>
              </a:spcBef>
              <a:spcAft>
                <a:spcPts val="0"/>
              </a:spcAft>
              <a:buNone/>
            </a:pPr>
            <a:r>
              <a:rPr b="1" i="0" lang="en-US" sz="1500" u="none" cap="none" strike="noStrike">
                <a:solidFill>
                  <a:srgbClr val="000000"/>
                </a:solidFill>
                <a:latin typeface="Calibri"/>
                <a:ea typeface="Calibri"/>
                <a:cs typeface="Calibri"/>
                <a:sym typeface="Calibri"/>
              </a:rPr>
              <a:t>(Τεχνητή Νοημοσύνη που δημιουργείται από το ChatGPT)</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descr="Μπλε κείμενο σε μαύρο φόντο  Η περιγραφή δημιουργήθηκε αυτόματα" id="295" name="Google Shape;295;p1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96" name="Google Shape;296;p1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97" name="Google Shape;297;p16"/>
          <p:cNvSpPr txBox="1"/>
          <p:nvPr/>
        </p:nvSpPr>
        <p:spPr>
          <a:xfrm>
            <a:off x="1348700" y="493025"/>
            <a:ext cx="14706000" cy="10163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sp>
        <p:nvSpPr>
          <p:cNvPr id="298" name="Google Shape;298;p16"/>
          <p:cNvSpPr txBox="1"/>
          <p:nvPr/>
        </p:nvSpPr>
        <p:spPr>
          <a:xfrm>
            <a:off x="1348700" y="1578050"/>
            <a:ext cx="15075675" cy="1442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Μείνετε ψύχραιμοι και ακολουθήστε το σχέδιο έκτακτης ανάγκης του σχολείου!!!</a:t>
            </a:r>
            <a:endParaRPr/>
          </a:p>
        </p:txBody>
      </p:sp>
      <p:sp>
        <p:nvSpPr>
          <p:cNvPr id="299" name="Google Shape;299;p16"/>
          <p:cNvSpPr txBox="1"/>
          <p:nvPr/>
        </p:nvSpPr>
        <p:spPr>
          <a:xfrm>
            <a:off x="1440132" y="3228653"/>
            <a:ext cx="15590700" cy="55560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2400" u="none" cap="none" strike="noStrike">
                <a:solidFill>
                  <a:srgbClr val="000000"/>
                </a:solidFill>
                <a:latin typeface="Calibri"/>
                <a:ea typeface="Calibri"/>
                <a:cs typeface="Calibri"/>
                <a:sym typeface="Calibri"/>
              </a:rPr>
              <a:t>Συνιστώμενη ενέργεια</a:t>
            </a:r>
            <a:endParaRPr/>
          </a:p>
          <a:p>
            <a:pPr indent="-312420" lvl="1" marL="624840" marR="0" rtl="0" algn="l">
              <a:lnSpc>
                <a:spcPct val="108000"/>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Μείνετε ψύχραιμοι και ακολουθήστε το σχέδιο έκτακτης ανάγκης του σχολείου.</a:t>
            </a:r>
            <a:endParaRPr/>
          </a:p>
          <a:p>
            <a:pPr indent="-312420" lvl="1" marL="624840" marR="0" rtl="0" algn="l">
              <a:lnSpc>
                <a:spcPct val="108000"/>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Ρίξτε, καλύψτε και κρατηθείτε </a:t>
            </a:r>
            <a:r>
              <a:rPr b="0" i="0" lang="en-US" sz="2400" u="none" cap="none" strike="noStrike">
                <a:solidFill>
                  <a:srgbClr val="000000"/>
                </a:solidFill>
                <a:latin typeface="Calibri"/>
                <a:ea typeface="Calibri"/>
                <a:cs typeface="Calibri"/>
                <a:sym typeface="Calibri"/>
              </a:rPr>
              <a:t>κάτω από γερά έπιπλα εάν είστε σε εσωτερικό χώρο.</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Εκκενώστε μόνο όταν σας δοθούν οδηγίες από εκπαιδευμένο προσωπικό, χρησιμοποιώντας σαφείς και ασφαλείς διαδρομές.</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Βοηθήστε τους συμμαθητές σας αν είναι δυνατόν, αλλά δώστε προτεραιότητα στην προσωπική ασφάλεια.</a:t>
            </a:r>
            <a:endParaRPr/>
          </a:p>
          <a:p>
            <a:pPr indent="-312420" lvl="1" marL="624840" marR="0" rtl="0" algn="l">
              <a:lnSpc>
                <a:spcPct val="108000"/>
              </a:lnSpc>
              <a:spcBef>
                <a:spcPts val="0"/>
              </a:spcBef>
              <a:spcAft>
                <a:spcPts val="0"/>
              </a:spcAft>
              <a:buNone/>
            </a:pPr>
            <a:r>
              <a:rPr b="1" i="0" lang="en-US" sz="2400" u="none" cap="none" strike="noStrike">
                <a:solidFill>
                  <a:srgbClr val="000000"/>
                </a:solidFill>
                <a:latin typeface="Calibri"/>
                <a:ea typeface="Calibri"/>
                <a:cs typeface="Calibri"/>
                <a:sym typeface="Calibri"/>
              </a:rPr>
              <a:t>Γιατί ορισμένες συνήθεις απαντήσεις δεν είναι ασφαλείς:</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Το άμεσο τρέξιμο μπορεί να οδηγήσει σε πτώσεις, συνωστισμό ή τραυματισμό.</a:t>
            </a:r>
            <a:endParaRPr/>
          </a:p>
          <a:p>
            <a:pPr indent="-312420" lvl="1" marL="624840" marR="0" rtl="0" algn="l">
              <a:lnSpc>
                <a:spcPct val="108000"/>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Το πάγωμα ή η παρακολούθηση παραπληροφόρησης</a:t>
            </a:r>
            <a:r>
              <a:rPr b="0" i="0" lang="en-US" sz="2400" u="none" cap="none" strike="noStrike">
                <a:solidFill>
                  <a:srgbClr val="000000"/>
                </a:solidFill>
                <a:latin typeface="Calibri"/>
                <a:ea typeface="Calibri"/>
                <a:cs typeface="Calibri"/>
                <a:sym typeface="Calibri"/>
              </a:rPr>
              <a:t> (π.χ. «οι πόρτες είναι οι ασφαλέστερες») μπορεί να αυξήσει τον κίνδυνο.</a:t>
            </a:r>
            <a:endParaRPr/>
          </a:p>
          <a:p>
            <a:pPr indent="-312420" lvl="1" marL="624840" marR="0" rtl="0" algn="l">
              <a:lnSpc>
                <a:spcPct val="108000"/>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Οι εθνικές οδηγίες έκτακτης ανάγκης συνιστούν ασκήσεις εξάσκησης</a:t>
            </a:r>
            <a:r>
              <a:rPr b="0" i="0" lang="en-US" sz="2400" u="none" cap="none" strike="noStrike">
                <a:solidFill>
                  <a:srgbClr val="000000"/>
                </a:solidFill>
                <a:latin typeface="Calibri"/>
                <a:ea typeface="Calibri"/>
                <a:cs typeface="Calibri"/>
                <a:sym typeface="Calibri"/>
              </a:rPr>
              <a:t>, σαφείς οδηγίες και επίβλεψη για τη μείωση του πανικού.</a:t>
            </a:r>
            <a:endParaRPr/>
          </a:p>
          <a:p>
            <a:pPr indent="-312420" lvl="1" marL="624840" marR="0" rtl="0" algn="l">
              <a:lnSpc>
                <a:spcPct val="108000"/>
              </a:lnSpc>
              <a:spcBef>
                <a:spcPts val="0"/>
              </a:spcBef>
              <a:spcAft>
                <a:spcPts val="0"/>
              </a:spcAft>
              <a:buNone/>
            </a:pPr>
            <a:r>
              <a:rPr b="0" i="0" lang="en-US" sz="2400" u="none" cap="none" strike="noStrike">
                <a:solidFill>
                  <a:srgbClr val="000000"/>
                </a:solidFill>
                <a:latin typeface="Calibri"/>
                <a:ea typeface="Calibri"/>
                <a:cs typeface="Calibri"/>
                <a:sym typeface="Calibri"/>
              </a:rPr>
              <a:t>Η ετοιμότητα που βασίζεται σε γεγονότα και η </a:t>
            </a:r>
            <a:r>
              <a:rPr b="1" i="0" lang="en-US" sz="2400" u="none" cap="none" strike="noStrike">
                <a:solidFill>
                  <a:srgbClr val="000000"/>
                </a:solidFill>
                <a:latin typeface="Calibri"/>
                <a:ea typeface="Calibri"/>
                <a:cs typeface="Calibri"/>
                <a:sym typeface="Calibri"/>
              </a:rPr>
              <a:t>ψύχραιμη δράση σώζουν ζωές</a:t>
            </a:r>
            <a:r>
              <a:rPr b="0" i="0" lang="en-US" sz="2400" u="none" cap="none" strike="noStrike">
                <a:solidFill>
                  <a:srgbClr val="000000"/>
                </a:solidFill>
                <a:latin typeface="Calibri"/>
                <a:ea typeface="Calibri"/>
                <a:cs typeface="Calibri"/>
                <a:sym typeface="Calibri"/>
              </a:rPr>
              <a:t> — η παραπληροφόρηση και ο πανικός θέτουν τους πάντες σε κίνδυνο.</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descr="Μπλε κείμενο σε μαύρο φόντο  Η περιγραφή δημιουργήθηκε αυτόματα" id="308" name="Google Shape;308;p1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09" name="Google Shape;309;p1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310" name="Google Shape;310;p17"/>
          <p:cNvSpPr txBox="1"/>
          <p:nvPr/>
        </p:nvSpPr>
        <p:spPr>
          <a:xfrm>
            <a:off x="1259680" y="274361"/>
            <a:ext cx="16143526" cy="2245500"/>
          </a:xfrm>
          <a:prstGeom prst="rect">
            <a:avLst/>
          </a:prstGeom>
          <a:noFill/>
          <a:ln>
            <a:noFill/>
          </a:ln>
        </p:spPr>
        <p:txBody>
          <a:bodyPr anchorCtr="0" anchor="ctr" bIns="0" lIns="0" spcFirstLastPara="1" rIns="0" wrap="square" tIns="0">
            <a:noAutofit/>
          </a:bodyPr>
          <a:lstStyle/>
          <a:p>
            <a:pPr indent="0" lvl="0" marL="0" marR="0" rtl="0" algn="l">
              <a:lnSpc>
                <a:spcPct val="107982"/>
              </a:lnSpc>
              <a:spcBef>
                <a:spcPts val="0"/>
              </a:spcBef>
              <a:spcAft>
                <a:spcPts val="0"/>
              </a:spcAft>
              <a:buNone/>
            </a:pPr>
            <a:r>
              <a:rPr b="1" i="0" lang="en-US" sz="3985" u="none" cap="none" strike="noStrike">
                <a:solidFill>
                  <a:srgbClr val="FF0000"/>
                </a:solidFill>
                <a:latin typeface="Calibri"/>
                <a:ea typeface="Calibri"/>
                <a:cs typeface="Calibri"/>
                <a:sym typeface="Calibri"/>
              </a:rPr>
              <a:t>Τεχνολογικές / Βιομηχανικές Καταστροφές στην Αντιμετώπιση των Μύθων και του Πλαισίου Παραπληροφόρησης για τις Σχολικές Καταστροφές</a:t>
            </a:r>
            <a:endParaRPr sz="700"/>
          </a:p>
        </p:txBody>
      </p:sp>
      <p:sp>
        <p:nvSpPr>
          <p:cNvPr id="311" name="Google Shape;311;p17"/>
          <p:cNvSpPr txBox="1"/>
          <p:nvPr/>
        </p:nvSpPr>
        <p:spPr>
          <a:xfrm>
            <a:off x="1084562" y="2813015"/>
            <a:ext cx="15590700" cy="5448900"/>
          </a:xfrm>
          <a:prstGeom prst="rect">
            <a:avLst/>
          </a:prstGeom>
          <a:noFill/>
          <a:ln>
            <a:noFill/>
          </a:ln>
        </p:spPr>
        <p:txBody>
          <a:bodyPr anchorCtr="0" anchor="t" bIns="0" lIns="0" spcFirstLastPara="1" rIns="0" wrap="square" tIns="0">
            <a:spAutoFit/>
          </a:bodyPr>
          <a:lstStyle/>
          <a:p>
            <a:pPr indent="-271462" lvl="1" marL="542925" marR="0" rtl="0" algn="just">
              <a:lnSpc>
                <a:spcPct val="120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Οι διαρροές χημικών, οι διακοπές ρεύματος</a:t>
            </a:r>
            <a:r>
              <a:rPr b="0" i="0" lang="en-US" sz="3000" u="none" cap="none" strike="noStrike">
                <a:solidFill>
                  <a:srgbClr val="000000"/>
                </a:solidFill>
                <a:latin typeface="Calibri"/>
                <a:ea typeface="Calibri"/>
                <a:cs typeface="Calibri"/>
                <a:sym typeface="Calibri"/>
              </a:rPr>
              <a:t> και τα ατυχήματα σε εργοστάσια μπορούν να διαταράξουν το σχολικό πρόγραμμα και να θέσουν σε κίνδυνο την υγεία.</a:t>
            </a:r>
            <a:endParaRPr/>
          </a:p>
          <a:p>
            <a:pPr indent="-271462" lvl="1" marL="542925" marR="0" rtl="0" algn="just">
              <a:lnSpc>
                <a:spcPct val="120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Η παραπληροφόρηση ή οι φήμες </a:t>
            </a:r>
            <a:r>
              <a:rPr b="0" i="0" lang="en-US" sz="3000" u="none" cap="none" strike="noStrike">
                <a:solidFill>
                  <a:srgbClr val="000000"/>
                </a:solidFill>
                <a:latin typeface="Calibri"/>
                <a:ea typeface="Calibri"/>
                <a:cs typeface="Calibri"/>
                <a:sym typeface="Calibri"/>
              </a:rPr>
              <a:t>σχετικά με αυτά τα γεγονότα μπορούν να προκαλέσουν πανικό στους μαθητές και το προσωπικό.</a:t>
            </a:r>
            <a:endParaRPr/>
          </a:p>
          <a:p>
            <a:pPr indent="-271462" lvl="1" marL="542925" marR="0" rtl="0" algn="just">
              <a:lnSpc>
                <a:spcPct val="120000"/>
              </a:lnSpc>
              <a:spcBef>
                <a:spcPts val="0"/>
              </a:spcBef>
              <a:spcAft>
                <a:spcPts val="0"/>
              </a:spcAft>
              <a:buClr>
                <a:srgbClr val="000000"/>
              </a:buClr>
              <a:buSzPts val="3000"/>
              <a:buFont typeface="Arial"/>
              <a:buChar char="•"/>
            </a:pPr>
            <a:r>
              <a:rPr b="0" i="0" lang="en-US" sz="3000" u="none" cap="none" strike="noStrike">
                <a:solidFill>
                  <a:srgbClr val="000000"/>
                </a:solidFill>
                <a:latin typeface="Calibri"/>
                <a:ea typeface="Calibri"/>
                <a:cs typeface="Calibri"/>
                <a:sym typeface="Calibri"/>
              </a:rPr>
              <a:t>Τα </a:t>
            </a:r>
            <a:r>
              <a:rPr b="1" i="0" lang="en-US" sz="3000" u="none" cap="none" strike="noStrike">
                <a:solidFill>
                  <a:srgbClr val="000000"/>
                </a:solidFill>
                <a:latin typeface="Calibri"/>
                <a:ea typeface="Calibri"/>
                <a:cs typeface="Calibri"/>
                <a:sym typeface="Calibri"/>
              </a:rPr>
              <a:t>συστήματα έγκαιρης προειδοποίησης</a:t>
            </a:r>
            <a:r>
              <a:rPr b="0" i="0" lang="en-US" sz="3000" u="none" cap="none" strike="noStrike">
                <a:solidFill>
                  <a:srgbClr val="000000"/>
                </a:solidFill>
                <a:latin typeface="Calibri"/>
                <a:ea typeface="Calibri"/>
                <a:cs typeface="Calibri"/>
                <a:sym typeface="Calibri"/>
              </a:rPr>
              <a:t> και οι σαφείς οδηγίες έκτακτης ανάγκης είναι απαραίτητα για την ετοιμότητα του σχολείου.</a:t>
            </a:r>
            <a:endParaRPr/>
          </a:p>
          <a:p>
            <a:pPr indent="-271462" lvl="1" marL="542925" marR="0" rtl="0" algn="just">
              <a:lnSpc>
                <a:spcPct val="120000"/>
              </a:lnSpc>
              <a:spcBef>
                <a:spcPts val="0"/>
              </a:spcBef>
              <a:spcAft>
                <a:spcPts val="0"/>
              </a:spcAft>
              <a:buClr>
                <a:srgbClr val="000000"/>
              </a:buClr>
              <a:buSzPts val="3000"/>
              <a:buFont typeface="Arial"/>
              <a:buChar char="•"/>
            </a:pPr>
            <a:r>
              <a:rPr b="0" i="0" lang="en-US" sz="3000" u="none" cap="none" strike="noStrike">
                <a:solidFill>
                  <a:srgbClr val="000000"/>
                </a:solidFill>
                <a:latin typeface="Calibri"/>
                <a:ea typeface="Calibri"/>
                <a:cs typeface="Calibri"/>
                <a:sym typeface="Calibri"/>
              </a:rPr>
              <a:t>Τα σχολεία πρέπει να </a:t>
            </a:r>
            <a:r>
              <a:rPr b="1" i="0" lang="en-US" sz="3000" u="none" cap="none" strike="noStrike">
                <a:solidFill>
                  <a:srgbClr val="000000"/>
                </a:solidFill>
                <a:latin typeface="Calibri"/>
                <a:ea typeface="Calibri"/>
                <a:cs typeface="Calibri"/>
                <a:sym typeface="Calibri"/>
              </a:rPr>
              <a:t>παρέχουν ψυχολογικές πρώτες</a:t>
            </a:r>
            <a:r>
              <a:rPr b="0" i="0" lang="en-US" sz="3000" u="none" cap="none" strike="noStrike">
                <a:solidFill>
                  <a:srgbClr val="000000"/>
                </a:solidFill>
                <a:latin typeface="Calibri"/>
                <a:ea typeface="Calibri"/>
                <a:cs typeface="Calibri"/>
                <a:sym typeface="Calibri"/>
              </a:rPr>
              <a:t> βοήθειες και υποστήριξη για να βοηθήσουν τους μαθητές να αντιμετωπίσουν τον φόβο και τη σύγχυση.</a:t>
            </a:r>
            <a:endParaRPr/>
          </a:p>
          <a:p>
            <a:pPr indent="-271462" lvl="1" marL="542925" marR="0" rtl="0" algn="just">
              <a:lnSpc>
                <a:spcPct val="120000"/>
              </a:lnSpc>
              <a:spcBef>
                <a:spcPts val="0"/>
              </a:spcBef>
              <a:spcAft>
                <a:spcPts val="0"/>
              </a:spcAft>
              <a:buClr>
                <a:srgbClr val="000000"/>
              </a:buClr>
              <a:buSzPts val="3000"/>
              <a:buFont typeface="Arial"/>
              <a:buChar char="•"/>
            </a:pPr>
            <a:r>
              <a:rPr b="0" i="0" lang="en-US" sz="3000" u="none" cap="none" strike="noStrike">
                <a:solidFill>
                  <a:srgbClr val="000000"/>
                </a:solidFill>
                <a:latin typeface="Calibri"/>
                <a:ea typeface="Calibri"/>
                <a:cs typeface="Calibri"/>
                <a:sym typeface="Calibri"/>
              </a:rPr>
              <a:t>Η ενημέρωση και η εφαρμογή πρωτοκόλλων ασφαλείας βοηθά στην </a:t>
            </a:r>
            <a:r>
              <a:rPr b="1" i="0" lang="en-US" sz="3000" u="none" cap="none" strike="noStrike">
                <a:solidFill>
                  <a:srgbClr val="000000"/>
                </a:solidFill>
                <a:latin typeface="Calibri"/>
                <a:ea typeface="Calibri"/>
                <a:cs typeface="Calibri"/>
                <a:sym typeface="Calibri"/>
              </a:rPr>
              <a:t>προστασία των μαθητών, του προσωπικού και της ευρύτερης κοινότητας.</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descr="Μπλε κείμενο σε μαύρο φόντο  Η περιγραφή δημιουργήθηκε αυτόματα" id="320" name="Google Shape;320;p1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21" name="Google Shape;321;p1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322" name="Google Shape;322;p18"/>
          <p:cNvGrpSpPr/>
          <p:nvPr/>
        </p:nvGrpSpPr>
        <p:grpSpPr>
          <a:xfrm>
            <a:off x="1259675" y="709652"/>
            <a:ext cx="15251833" cy="1647805"/>
            <a:chOff x="-9" y="-66679"/>
            <a:chExt cx="21031209" cy="2717805"/>
          </a:xfrm>
        </p:grpSpPr>
        <p:sp>
          <p:nvSpPr>
            <p:cNvPr id="323" name="Google Shape;323;p18"/>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324" name="Google Shape;324;p18"/>
            <p:cNvSpPr txBox="1"/>
            <p:nvPr/>
          </p:nvSpPr>
          <p:spPr>
            <a:xfrm>
              <a:off x="-9" y="-66679"/>
              <a:ext cx="21031200" cy="16860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500" u="none" cap="none" strike="noStrike">
                  <a:solidFill>
                    <a:srgbClr val="ED2527"/>
                  </a:solidFill>
                  <a:latin typeface="Calibri"/>
                  <a:ea typeface="Calibri"/>
                  <a:cs typeface="Calibri"/>
                  <a:sym typeface="Calibri"/>
                </a:rPr>
                <a:t>Χημική διαρροή</a:t>
              </a:r>
              <a:endParaRPr sz="1300"/>
            </a:p>
          </p:txBody>
        </p:sp>
      </p:grpSp>
      <p:sp>
        <p:nvSpPr>
          <p:cNvPr id="325" name="Google Shape;325;p18"/>
          <p:cNvSpPr txBox="1"/>
          <p:nvPr/>
        </p:nvSpPr>
        <p:spPr>
          <a:xfrm>
            <a:off x="1259682" y="3272175"/>
            <a:ext cx="15590700" cy="3546300"/>
          </a:xfrm>
          <a:prstGeom prst="rect">
            <a:avLst/>
          </a:prstGeom>
          <a:noFill/>
          <a:ln>
            <a:noFill/>
          </a:ln>
        </p:spPr>
        <p:txBody>
          <a:bodyPr anchorCtr="0" anchor="t" bIns="0" lIns="0" spcFirstLastPara="1" rIns="0" wrap="square" tIns="0">
            <a:spAutoFit/>
          </a:bodyPr>
          <a:lstStyle/>
          <a:p>
            <a:pPr indent="-380048" lvl="1" marL="836297" marR="0" rtl="0" algn="l">
              <a:lnSpc>
                <a:spcPct val="108000"/>
              </a:lnSpc>
              <a:spcBef>
                <a:spcPts val="0"/>
              </a:spcBef>
              <a:spcAft>
                <a:spcPts val="0"/>
              </a:spcAft>
              <a:buClr>
                <a:srgbClr val="000000"/>
              </a:buClr>
              <a:buSzPts val="3600"/>
              <a:buFont typeface="Arial"/>
              <a:buChar char="•"/>
            </a:pPr>
            <a:r>
              <a:rPr b="0" i="0" lang="en-US" sz="3600" u="none" cap="none" strike="noStrike">
                <a:solidFill>
                  <a:srgbClr val="000000"/>
                </a:solidFill>
                <a:latin typeface="Calibri"/>
                <a:ea typeface="Calibri"/>
                <a:cs typeface="Calibri"/>
                <a:sym typeface="Calibri"/>
              </a:rPr>
              <a:t>Οι διαρροές χημικών κοντά ή εντός σχολικών χώρων μπορούν να εκθέσουν τους μαθητές και το προσωπικό σε επιβλαβείς ουσίες.</a:t>
            </a:r>
            <a:endParaRPr sz="800"/>
          </a:p>
          <a:p>
            <a:pPr indent="-380048" lvl="1" marL="836297" marR="0" rtl="0" algn="l">
              <a:lnSpc>
                <a:spcPct val="108000"/>
              </a:lnSpc>
              <a:spcBef>
                <a:spcPts val="0"/>
              </a:spcBef>
              <a:spcAft>
                <a:spcPts val="0"/>
              </a:spcAft>
              <a:buClr>
                <a:srgbClr val="000000"/>
              </a:buClr>
              <a:buSzPts val="3600"/>
              <a:buFont typeface="Arial"/>
              <a:buChar char="•"/>
            </a:pPr>
            <a:r>
              <a:rPr b="0" i="0" lang="en-US" sz="3600" u="none" cap="none" strike="noStrike">
                <a:solidFill>
                  <a:srgbClr val="000000"/>
                </a:solidFill>
                <a:latin typeface="Calibri"/>
                <a:ea typeface="Calibri"/>
                <a:cs typeface="Calibri"/>
                <a:sym typeface="Calibri"/>
              </a:rPr>
              <a:t>Ο πανικός, η παραπληροφόρηση ή οι φήμες για τοξικότητα μπορούν να επιδεινώσουν την κατάσταση.</a:t>
            </a:r>
            <a:endParaRPr sz="800"/>
          </a:p>
          <a:p>
            <a:pPr indent="-380048" lvl="1" marL="836297" marR="0" rtl="0" algn="l">
              <a:lnSpc>
                <a:spcPct val="108000"/>
              </a:lnSpc>
              <a:spcBef>
                <a:spcPts val="0"/>
              </a:spcBef>
              <a:spcAft>
                <a:spcPts val="0"/>
              </a:spcAft>
              <a:buClr>
                <a:srgbClr val="000000"/>
              </a:buClr>
              <a:buSzPts val="3600"/>
              <a:buFont typeface="Arial"/>
              <a:buChar char="•"/>
            </a:pPr>
            <a:r>
              <a:rPr b="0" i="0" lang="en-US" sz="3600" u="none" cap="none" strike="noStrike">
                <a:solidFill>
                  <a:srgbClr val="000000"/>
                </a:solidFill>
                <a:latin typeface="Calibri"/>
                <a:ea typeface="Calibri"/>
                <a:cs typeface="Calibri"/>
                <a:sym typeface="Calibri"/>
              </a:rPr>
              <a:t>Η γνώση των </a:t>
            </a:r>
            <a:r>
              <a:rPr b="1" i="0" lang="en-US" sz="3600" u="none" cap="none" strike="noStrike">
                <a:solidFill>
                  <a:srgbClr val="000000"/>
                </a:solidFill>
                <a:latin typeface="Calibri"/>
                <a:ea typeface="Calibri"/>
                <a:cs typeface="Calibri"/>
                <a:sym typeface="Calibri"/>
              </a:rPr>
              <a:t>οδών εκκένωσης, των διαδικασιών καταφυγίου και των προστατευτικών μέτρων</a:t>
            </a:r>
            <a:r>
              <a:rPr b="0" i="0" lang="en-US" sz="3600" u="none" cap="none" strike="noStrike">
                <a:solidFill>
                  <a:srgbClr val="000000"/>
                </a:solidFill>
                <a:latin typeface="Calibri"/>
                <a:ea typeface="Calibri"/>
                <a:cs typeface="Calibri"/>
                <a:sym typeface="Calibri"/>
              </a:rPr>
              <a:t> είναι απαραίτητη για την ασφάλεια.</a:t>
            </a:r>
            <a:endParaRPr sz="800"/>
          </a:p>
        </p:txBody>
      </p:sp>
      <p:sp>
        <p:nvSpPr>
          <p:cNvPr id="326" name="Google Shape;326;p18"/>
          <p:cNvSpPr txBox="1"/>
          <p:nvPr/>
        </p:nvSpPr>
        <p:spPr>
          <a:xfrm>
            <a:off x="1430025" y="1850414"/>
            <a:ext cx="15773400" cy="793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Γιατί έχει σημασία</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descr="Μπλε κείμενο σε μαύρο φόντο  Η περιγραφή δημιουργήθηκε αυτόματα" id="335" name="Google Shape;335;p1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36" name="Google Shape;336;p1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337" name="Google Shape;337;p19"/>
          <p:cNvGrpSpPr/>
          <p:nvPr/>
        </p:nvGrpSpPr>
        <p:grpSpPr>
          <a:xfrm>
            <a:off x="1257300" y="2272992"/>
            <a:ext cx="14797677" cy="904880"/>
            <a:chOff x="-3167" y="-1521633"/>
            <a:chExt cx="21034367" cy="3169457"/>
          </a:xfrm>
        </p:grpSpPr>
        <p:sp>
          <p:nvSpPr>
            <p:cNvPr id="338" name="Google Shape;338;p19"/>
            <p:cNvSpPr/>
            <p:nvPr/>
          </p:nvSpPr>
          <p:spPr>
            <a:xfrm>
              <a:off x="0" y="0"/>
              <a:ext cx="21031200" cy="1647824"/>
            </a:xfrm>
            <a:custGeom>
              <a:rect b="b" l="l" r="r" t="t"/>
              <a:pathLst>
                <a:path extrusionOk="0" h="1647824" w="21031200">
                  <a:moveTo>
                    <a:pt x="0" y="0"/>
                  </a:moveTo>
                  <a:lnTo>
                    <a:pt x="21031200" y="0"/>
                  </a:lnTo>
                  <a:lnTo>
                    <a:pt x="21031200" y="1647824"/>
                  </a:lnTo>
                  <a:lnTo>
                    <a:pt x="0" y="1647824"/>
                  </a:lnTo>
                  <a:close/>
                </a:path>
              </a:pathLst>
            </a:custGeom>
            <a:solidFill>
              <a:srgbClr val="000000">
                <a:alpha val="0"/>
              </a:srgbClr>
            </a:solidFill>
            <a:ln>
              <a:noFill/>
            </a:ln>
          </p:spPr>
        </p:sp>
        <p:sp>
          <p:nvSpPr>
            <p:cNvPr id="339" name="Google Shape;339;p19"/>
            <p:cNvSpPr txBox="1"/>
            <p:nvPr/>
          </p:nvSpPr>
          <p:spPr>
            <a:xfrm>
              <a:off x="-3167" y="-1521633"/>
              <a:ext cx="21031200" cy="16860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Μύθοι και γεγονότα για τις χημικές διαρροές</a:t>
              </a:r>
              <a:endParaRPr/>
            </a:p>
          </p:txBody>
        </p:sp>
      </p:grpSp>
      <p:sp>
        <p:nvSpPr>
          <p:cNvPr id="340" name="Google Shape;340;p19"/>
          <p:cNvSpPr txBox="1"/>
          <p:nvPr/>
        </p:nvSpPr>
        <p:spPr>
          <a:xfrm>
            <a:off x="1257307" y="3688056"/>
            <a:ext cx="15590700" cy="4628400"/>
          </a:xfrm>
          <a:prstGeom prst="rect">
            <a:avLst/>
          </a:prstGeom>
          <a:noFill/>
          <a:ln>
            <a:noFill/>
          </a:ln>
        </p:spPr>
        <p:txBody>
          <a:bodyPr anchorCtr="0" anchor="t" bIns="0" lIns="0" spcFirstLastPara="1" rIns="0" wrap="square" tIns="0">
            <a:spAutoFit/>
          </a:bodyPr>
          <a:lstStyle/>
          <a:p>
            <a:pPr indent="-352112" lvl="1" marL="704225" marR="0" rtl="0" algn="just">
              <a:lnSpc>
                <a:spcPct val="86408"/>
              </a:lnSpc>
              <a:spcBef>
                <a:spcPts val="0"/>
              </a:spcBef>
              <a:spcAft>
                <a:spcPts val="0"/>
              </a:spcAft>
              <a:buClr>
                <a:srgbClr val="000000"/>
              </a:buClr>
              <a:buSzPts val="3480"/>
              <a:buFont typeface="Arial"/>
              <a:buChar char="•"/>
            </a:pPr>
            <a:r>
              <a:rPr b="1" i="0" lang="en-US" sz="3480" u="none" cap="none" strike="noStrike">
                <a:solidFill>
                  <a:srgbClr val="000000"/>
                </a:solidFill>
                <a:latin typeface="Calibri"/>
                <a:ea typeface="Calibri"/>
                <a:cs typeface="Calibri"/>
                <a:sym typeface="Calibri"/>
              </a:rPr>
              <a:t>Μύθος: </a:t>
            </a:r>
            <a:r>
              <a:rPr b="0" i="0" lang="en-US" sz="3480" u="none" cap="none" strike="noStrike">
                <a:solidFill>
                  <a:srgbClr val="000000"/>
                </a:solidFill>
                <a:latin typeface="Calibri"/>
                <a:ea typeface="Calibri"/>
                <a:cs typeface="Calibri"/>
                <a:sym typeface="Calibri"/>
              </a:rPr>
              <a:t>«Το άνοιγμα των παραθύρων καθιστά πάντα ασφαλή την έκθεση σε χημικές ουσίες».</a:t>
            </a:r>
            <a:endParaRPr/>
          </a:p>
          <a:p>
            <a:pPr indent="-352112" lvl="1" marL="704225" marR="0" rtl="0" algn="just">
              <a:lnSpc>
                <a:spcPct val="86408"/>
              </a:lnSpc>
              <a:spcBef>
                <a:spcPts val="0"/>
              </a:spcBef>
              <a:spcAft>
                <a:spcPts val="0"/>
              </a:spcAft>
              <a:buNone/>
            </a:pPr>
            <a:r>
              <a:rPr b="1" i="0" lang="en-US" sz="3480" u="none" cap="none" strike="noStrike">
                <a:solidFill>
                  <a:srgbClr val="000000"/>
                </a:solidFill>
                <a:latin typeface="Calibri"/>
                <a:ea typeface="Calibri"/>
                <a:cs typeface="Calibri"/>
                <a:sym typeface="Calibri"/>
              </a:rPr>
              <a:t>Γεγονός: </a:t>
            </a:r>
            <a:r>
              <a:rPr b="0" i="0" lang="en-US" sz="3480" u="none" cap="none" strike="noStrike">
                <a:solidFill>
                  <a:srgbClr val="000000"/>
                </a:solidFill>
                <a:latin typeface="Calibri"/>
                <a:ea typeface="Calibri"/>
                <a:cs typeface="Calibri"/>
                <a:sym typeface="Calibri"/>
              </a:rPr>
              <a:t>Ο εξαερισμός ενδέχεται να μην απομακρύνει τις τοξικές αναθυμιάσεις. Ακολουθήστε τις επίσημες οδηγίες για την προστασία της ιδιωτικής σας ζωής.</a:t>
            </a:r>
            <a:endParaRPr/>
          </a:p>
          <a:p>
            <a:pPr indent="-352112" lvl="1" marL="704225" marR="0" rtl="0" algn="just">
              <a:lnSpc>
                <a:spcPct val="86408"/>
              </a:lnSpc>
              <a:spcBef>
                <a:spcPts val="0"/>
              </a:spcBef>
              <a:spcAft>
                <a:spcPts val="0"/>
              </a:spcAft>
              <a:buClr>
                <a:srgbClr val="000000"/>
              </a:buClr>
              <a:buSzPts val="3480"/>
              <a:buFont typeface="Arial"/>
              <a:buChar char="•"/>
            </a:pPr>
            <a:r>
              <a:rPr b="1" i="0" lang="en-US" sz="3480" u="none" cap="none" strike="noStrike">
                <a:solidFill>
                  <a:srgbClr val="000000"/>
                </a:solidFill>
                <a:latin typeface="Calibri"/>
                <a:ea typeface="Calibri"/>
                <a:cs typeface="Calibri"/>
                <a:sym typeface="Calibri"/>
              </a:rPr>
              <a:t>Μύθος: </a:t>
            </a:r>
            <a:r>
              <a:rPr b="0" i="0" lang="en-US" sz="3480" u="none" cap="none" strike="noStrike">
                <a:solidFill>
                  <a:srgbClr val="000000"/>
                </a:solidFill>
                <a:latin typeface="Calibri"/>
                <a:ea typeface="Calibri"/>
                <a:cs typeface="Calibri"/>
                <a:sym typeface="Calibri"/>
              </a:rPr>
              <a:t>«Όλες οι χημικές ουσίες είναι άμεσα επικίνδυνες και απαιτούν πλήρη εκκένωση.»</a:t>
            </a:r>
            <a:endParaRPr/>
          </a:p>
          <a:p>
            <a:pPr indent="-352112" lvl="1" marL="704225" marR="0" rtl="0" algn="just">
              <a:lnSpc>
                <a:spcPct val="86408"/>
              </a:lnSpc>
              <a:spcBef>
                <a:spcPts val="0"/>
              </a:spcBef>
              <a:spcAft>
                <a:spcPts val="0"/>
              </a:spcAft>
              <a:buNone/>
            </a:pPr>
            <a:r>
              <a:rPr b="0" i="0" lang="en-US" sz="3480" u="none" cap="none" strike="noStrike">
                <a:solidFill>
                  <a:srgbClr val="000000"/>
                </a:solidFill>
                <a:latin typeface="Calibri"/>
                <a:ea typeface="Calibri"/>
                <a:cs typeface="Calibri"/>
                <a:sym typeface="Calibri"/>
              </a:rPr>
              <a:t>Γεγονός: Ενδέχεται να περιέχονται ορισμένες χημικές ουσίες. Ακολουθήστε τις οδηγίες του εκπαιδευμένου προσωπικού και τις επίσημες ειδοποιήσεις.</a:t>
            </a:r>
            <a:endParaRPr/>
          </a:p>
          <a:p>
            <a:pPr indent="-352112" lvl="1" marL="704225" marR="0" rtl="0" algn="just">
              <a:lnSpc>
                <a:spcPct val="86408"/>
              </a:lnSpc>
              <a:spcBef>
                <a:spcPts val="0"/>
              </a:spcBef>
              <a:spcAft>
                <a:spcPts val="0"/>
              </a:spcAft>
              <a:buNone/>
            </a:pPr>
            <a:r>
              <a:rPr b="0" i="0" lang="en-US" sz="3480" u="none" cap="none" strike="noStrike">
                <a:solidFill>
                  <a:srgbClr val="000000"/>
                </a:solidFill>
                <a:latin typeface="Calibri"/>
                <a:ea typeface="Calibri"/>
                <a:cs typeface="Calibri"/>
                <a:sym typeface="Calibri"/>
              </a:rPr>
              <a:t>Η ακριβής γνώση και η τήρηση των επίσημων οδηγιών μειώνουν τον κίνδυνο και αποτρέπουν τον πανικό.</a:t>
            </a:r>
            <a:endParaRPr/>
          </a:p>
        </p:txBody>
      </p:sp>
      <p:grpSp>
        <p:nvGrpSpPr>
          <p:cNvPr id="341" name="Google Shape;341;p19"/>
          <p:cNvGrpSpPr/>
          <p:nvPr/>
        </p:nvGrpSpPr>
        <p:grpSpPr>
          <a:xfrm>
            <a:off x="1259675" y="709650"/>
            <a:ext cx="14576731" cy="2038354"/>
            <a:chOff x="-9" y="-66680"/>
            <a:chExt cx="21031209" cy="2717806"/>
          </a:xfrm>
        </p:grpSpPr>
        <p:sp>
          <p:nvSpPr>
            <p:cNvPr id="342" name="Google Shape;342;p19"/>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343" name="Google Shape;343;p19"/>
            <p:cNvSpPr txBox="1"/>
            <p:nvPr/>
          </p:nvSpPr>
          <p:spPr>
            <a:xfrm>
              <a:off x="-9" y="-66680"/>
              <a:ext cx="21031200" cy="17043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Χημική διαρροή</a:t>
              </a: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Μπλε κείμενο σε μαύρο φόντο  Η περιγραφή δημιουργήθηκε αυτόματα" id="109" name="Google Shape;109;p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10" name="Google Shape;110;p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11" name="Google Shape;111;p2"/>
          <p:cNvSpPr txBox="1"/>
          <p:nvPr/>
        </p:nvSpPr>
        <p:spPr>
          <a:xfrm>
            <a:off x="1259675" y="709652"/>
            <a:ext cx="15773400" cy="14521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Στόχος της Εκπαιδευτικής Ενότητας</a:t>
            </a:r>
            <a:endParaRPr/>
          </a:p>
        </p:txBody>
      </p:sp>
      <p:sp>
        <p:nvSpPr>
          <p:cNvPr id="112" name="Google Shape;112;p2"/>
          <p:cNvSpPr txBox="1"/>
          <p:nvPr/>
        </p:nvSpPr>
        <p:spPr>
          <a:xfrm>
            <a:off x="1351107" y="2526908"/>
            <a:ext cx="15590550" cy="5216622"/>
          </a:xfrm>
          <a:prstGeom prst="rect">
            <a:avLst/>
          </a:prstGeom>
          <a:noFill/>
          <a:ln>
            <a:noFill/>
          </a:ln>
        </p:spPr>
        <p:txBody>
          <a:bodyPr anchorCtr="0" anchor="t" bIns="0" lIns="0" spcFirstLastPara="1" rIns="0" wrap="square" tIns="0">
            <a:spAutoFit/>
          </a:bodyPr>
          <a:lstStyle/>
          <a:p>
            <a:pPr indent="0" lvl="0" marL="0" marR="0" rtl="0" algn="l">
              <a:lnSpc>
                <a:spcPct val="95992"/>
              </a:lnSpc>
              <a:spcBef>
                <a:spcPts val="0"/>
              </a:spcBef>
              <a:spcAft>
                <a:spcPts val="0"/>
              </a:spcAft>
              <a:buNone/>
            </a:pPr>
            <a:r>
              <a:rPr b="1" i="0" lang="en-US" sz="2520" u="none" cap="none" strike="noStrike">
                <a:solidFill>
                  <a:srgbClr val="000000"/>
                </a:solidFill>
                <a:latin typeface="Calibri"/>
                <a:ea typeface="Calibri"/>
                <a:cs typeface="Calibri"/>
                <a:sym typeface="Calibri"/>
              </a:rPr>
              <a:t>Γενικός στόχος: </a:t>
            </a:r>
            <a:r>
              <a:rPr b="0" i="0" lang="en-US" sz="2520" u="none" cap="none" strike="noStrike">
                <a:solidFill>
                  <a:srgbClr val="000000"/>
                </a:solidFill>
                <a:latin typeface="Calibri"/>
                <a:ea typeface="Calibri"/>
                <a:cs typeface="Calibri"/>
                <a:sym typeface="Calibri"/>
              </a:rPr>
              <a:t>Να δοθεί η δυνατότητα στους μαθητές να αναγνωρίζουν, να αμφισβητούν και να διορθώνουν κοινούς μύθους και παραπληροφόρηση σχετικά με σχολικές καταστροφές (π.χ. πυρκαγιά, σεισμός, υγειονομικές κρίσεις), ενθαρρύνοντας την κριτική σκέψη και την υπεύθυνη επικοινωνία κατά τη διάρκεια σχολικών καταστάσεων έκτακτης ανάγκης. </a:t>
            </a:r>
            <a:endParaRPr/>
          </a:p>
          <a:p>
            <a:pPr indent="0" lvl="0" marL="0" marR="0" rtl="0" algn="l">
              <a:lnSpc>
                <a:spcPct val="63968"/>
              </a:lnSpc>
              <a:spcBef>
                <a:spcPts val="0"/>
              </a:spcBef>
              <a:spcAft>
                <a:spcPts val="0"/>
              </a:spcAft>
              <a:buNone/>
            </a:pPr>
            <a:r>
              <a:t/>
            </a:r>
            <a:endParaRPr b="0" i="0" sz="2520" u="none" cap="none" strike="noStrike">
              <a:solidFill>
                <a:srgbClr val="000000"/>
              </a:solidFill>
              <a:latin typeface="Calibri"/>
              <a:ea typeface="Calibri"/>
              <a:cs typeface="Calibri"/>
              <a:sym typeface="Calibri"/>
            </a:endParaRPr>
          </a:p>
          <a:p>
            <a:pPr indent="0" lvl="0" marL="0" marR="0" rtl="0" algn="l">
              <a:lnSpc>
                <a:spcPct val="95992"/>
              </a:lnSpc>
              <a:spcBef>
                <a:spcPts val="0"/>
              </a:spcBef>
              <a:spcAft>
                <a:spcPts val="0"/>
              </a:spcAft>
              <a:buNone/>
            </a:pPr>
            <a:r>
              <a:rPr b="1" i="0" lang="en-US" sz="2520" u="none" cap="none" strike="noStrike">
                <a:solidFill>
                  <a:srgbClr val="000000"/>
                </a:solidFill>
                <a:latin typeface="Calibri"/>
                <a:ea typeface="Calibri"/>
                <a:cs typeface="Calibri"/>
                <a:sym typeface="Calibri"/>
              </a:rPr>
              <a:t>Διάρκεια της εκπαιδευτικής ενότητας: </a:t>
            </a:r>
            <a:r>
              <a:rPr b="0" i="0" lang="en-US" sz="2520" u="none" cap="none" strike="noStrike">
                <a:solidFill>
                  <a:srgbClr val="000000"/>
                </a:solidFill>
                <a:latin typeface="Calibri"/>
                <a:ea typeface="Calibri"/>
                <a:cs typeface="Calibri"/>
                <a:sym typeface="Calibri"/>
              </a:rPr>
              <a:t>2,6 ακαδημαϊκές ώρες</a:t>
            </a:r>
            <a:endParaRPr/>
          </a:p>
          <a:p>
            <a:pPr indent="0" lvl="0" marL="0" marR="0" rtl="0" algn="l">
              <a:lnSpc>
                <a:spcPct val="63968"/>
              </a:lnSpc>
              <a:spcBef>
                <a:spcPts val="0"/>
              </a:spcBef>
              <a:spcAft>
                <a:spcPts val="0"/>
              </a:spcAft>
              <a:buNone/>
            </a:pPr>
            <a:r>
              <a:t/>
            </a:r>
            <a:endParaRPr b="0" i="0" sz="2520" u="none" cap="none" strike="noStrike">
              <a:solidFill>
                <a:srgbClr val="000000"/>
              </a:solidFill>
              <a:latin typeface="Calibri"/>
              <a:ea typeface="Calibri"/>
              <a:cs typeface="Calibri"/>
              <a:sym typeface="Calibri"/>
            </a:endParaRPr>
          </a:p>
          <a:p>
            <a:pPr indent="0" lvl="0" marL="0" marR="0" rtl="0" algn="l">
              <a:lnSpc>
                <a:spcPct val="95992"/>
              </a:lnSpc>
              <a:spcBef>
                <a:spcPts val="0"/>
              </a:spcBef>
              <a:spcAft>
                <a:spcPts val="0"/>
              </a:spcAft>
              <a:buNone/>
            </a:pPr>
            <a:r>
              <a:rPr b="1" i="0" lang="en-US" sz="2520" u="none" cap="none" strike="noStrike">
                <a:solidFill>
                  <a:srgbClr val="000000"/>
                </a:solidFill>
                <a:latin typeface="Calibri"/>
                <a:ea typeface="Calibri"/>
                <a:cs typeface="Calibri"/>
                <a:sym typeface="Calibri"/>
              </a:rPr>
              <a:t>Μέθοδος αξιολόγησης:</a:t>
            </a:r>
            <a:r>
              <a:rPr b="0" i="0" lang="en-US" sz="2520" u="none" cap="none" strike="noStrike">
                <a:solidFill>
                  <a:srgbClr val="000000"/>
                </a:solidFill>
                <a:latin typeface="Calibri"/>
                <a:ea typeface="Calibri"/>
                <a:cs typeface="Calibri"/>
                <a:sym typeface="Calibri"/>
              </a:rPr>
              <a:t> Κουίζ πολλαπλής επιλογής μετά την ολοκλήρωση της εκπαιδευτικής ενότητας</a:t>
            </a:r>
            <a:endParaRPr/>
          </a:p>
          <a:p>
            <a:pPr indent="0" lvl="0" marL="0" marR="0" rtl="0" algn="l">
              <a:lnSpc>
                <a:spcPct val="63968"/>
              </a:lnSpc>
              <a:spcBef>
                <a:spcPts val="0"/>
              </a:spcBef>
              <a:spcAft>
                <a:spcPts val="0"/>
              </a:spcAft>
              <a:buNone/>
            </a:pPr>
            <a:r>
              <a:t/>
            </a:r>
            <a:endParaRPr b="0" i="0" sz="2520" u="none" cap="none" strike="noStrike">
              <a:solidFill>
                <a:srgbClr val="000000"/>
              </a:solidFill>
              <a:latin typeface="Calibri"/>
              <a:ea typeface="Calibri"/>
              <a:cs typeface="Calibri"/>
              <a:sym typeface="Calibri"/>
            </a:endParaRPr>
          </a:p>
          <a:p>
            <a:pPr indent="0" lvl="0" marL="0" marR="0" rtl="0" algn="l">
              <a:lnSpc>
                <a:spcPct val="95992"/>
              </a:lnSpc>
              <a:spcBef>
                <a:spcPts val="0"/>
              </a:spcBef>
              <a:spcAft>
                <a:spcPts val="0"/>
              </a:spcAft>
              <a:buNone/>
            </a:pPr>
            <a:r>
              <a:rPr b="1" i="0" lang="en-US" sz="2520" u="none" cap="none" strike="noStrike">
                <a:solidFill>
                  <a:srgbClr val="000000"/>
                </a:solidFill>
                <a:latin typeface="Calibri"/>
                <a:ea typeface="Calibri"/>
                <a:cs typeface="Calibri"/>
                <a:sym typeface="Calibri"/>
              </a:rPr>
              <a:t>Ομάδες-στόχοι:</a:t>
            </a:r>
            <a:r>
              <a:rPr b="0" i="0" lang="en-US" sz="2520" u="none" cap="none" strike="noStrike">
                <a:solidFill>
                  <a:srgbClr val="000000"/>
                </a:solidFill>
                <a:latin typeface="Calibri"/>
                <a:ea typeface="Calibri"/>
                <a:cs typeface="Calibri"/>
                <a:sym typeface="Calibri"/>
              </a:rPr>
              <a:t> Εκπαιδευόμενοι ΕΕΚ, εκπαιδευόμενοι Συνεχιζόμενης Επαγγελματικής Κατάρτισης και Εκπαίδευσης, εκπαιδευόμενοι της διασποράς, εκπαιδευτές ΕΕΚ και Συνεχιζόμενης Επαγγελματικής Κατάρτισης και Εκπαίδευσης και Εκπαίδευσης</a:t>
            </a:r>
            <a:endParaRPr/>
          </a:p>
          <a:p>
            <a:pPr indent="0" lvl="0" marL="0" marR="0" rtl="0" algn="l">
              <a:lnSpc>
                <a:spcPct val="57579"/>
              </a:lnSpc>
              <a:spcBef>
                <a:spcPts val="0"/>
              </a:spcBef>
              <a:spcAft>
                <a:spcPts val="0"/>
              </a:spcAft>
              <a:buNone/>
            </a:pPr>
            <a:r>
              <a:t/>
            </a:r>
            <a:endParaRPr b="0" i="0" sz="2520" u="none" cap="none" strike="noStrike">
              <a:solidFill>
                <a:srgbClr val="000000"/>
              </a:solidFill>
              <a:latin typeface="Calibri"/>
              <a:ea typeface="Calibri"/>
              <a:cs typeface="Calibri"/>
              <a:sym typeface="Calibri"/>
            </a:endParaRPr>
          </a:p>
          <a:p>
            <a:pPr indent="0" lvl="0" marL="0" marR="0" rtl="0" algn="l">
              <a:lnSpc>
                <a:spcPct val="86363"/>
              </a:lnSpc>
              <a:spcBef>
                <a:spcPts val="0"/>
              </a:spcBef>
              <a:spcAft>
                <a:spcPts val="0"/>
              </a:spcAft>
              <a:buNone/>
            </a:pPr>
            <a:r>
              <a:rPr b="1" i="0" lang="en-US" sz="2640" u="none" cap="none" strike="noStrike">
                <a:solidFill>
                  <a:srgbClr val="000000"/>
                </a:solidFill>
                <a:latin typeface="Calibri"/>
                <a:ea typeface="Calibri"/>
                <a:cs typeface="Calibri"/>
                <a:sym typeface="Calibri"/>
              </a:rPr>
              <a:t>Αναγνώριση για τους μαθητές:</a:t>
            </a:r>
            <a:endParaRPr/>
          </a:p>
          <a:p>
            <a:pPr indent="0" lvl="0" marL="0" marR="0" rtl="0" algn="l">
              <a:lnSpc>
                <a:spcPct val="86363"/>
              </a:lnSpc>
              <a:spcBef>
                <a:spcPts val="0"/>
              </a:spcBef>
              <a:spcAft>
                <a:spcPts val="0"/>
              </a:spcAft>
              <a:buNone/>
            </a:pPr>
            <a:r>
              <a:rPr b="0" i="0" lang="en-US" sz="2640" u="none" cap="none" strike="noStrike">
                <a:solidFill>
                  <a:srgbClr val="000000"/>
                </a:solidFill>
                <a:latin typeface="Calibri"/>
                <a:ea typeface="Calibri"/>
                <a:cs typeface="Calibri"/>
                <a:sym typeface="Calibri"/>
              </a:rPr>
              <a:t>Πιστοποιητικό Ολοκλήρωσης (πρόγραμμα μη τυπικής κατάρτισης)</a:t>
            </a:r>
            <a:endParaRPr/>
          </a:p>
          <a:p>
            <a:pPr indent="0" lvl="0" marL="0" marR="0" rtl="0" algn="l">
              <a:lnSpc>
                <a:spcPct val="86363"/>
              </a:lnSpc>
              <a:spcBef>
                <a:spcPts val="0"/>
              </a:spcBef>
              <a:spcAft>
                <a:spcPts val="0"/>
              </a:spcAft>
              <a:buNone/>
            </a:pPr>
            <a:r>
              <a:rPr b="1" i="0" lang="en-US" sz="2640" u="none" cap="none" strike="noStrike">
                <a:solidFill>
                  <a:srgbClr val="000000"/>
                </a:solidFill>
                <a:latin typeface="Calibri"/>
                <a:ea typeface="Calibri"/>
                <a:cs typeface="Calibri"/>
                <a:sym typeface="Calibri"/>
              </a:rPr>
              <a:t>Αναγνώριση για Εκπαιδευτικούς:</a:t>
            </a:r>
            <a:endParaRPr/>
          </a:p>
          <a:p>
            <a:pPr indent="0" lvl="0" marL="0" marR="0" rtl="0" algn="l">
              <a:lnSpc>
                <a:spcPct val="86363"/>
              </a:lnSpc>
              <a:spcBef>
                <a:spcPts val="0"/>
              </a:spcBef>
              <a:spcAft>
                <a:spcPts val="0"/>
              </a:spcAft>
              <a:buNone/>
            </a:pPr>
            <a:r>
              <a:rPr b="0" i="0" lang="en-US" sz="2640" u="none" cap="none" strike="noStrike">
                <a:solidFill>
                  <a:srgbClr val="000000"/>
                </a:solidFill>
                <a:latin typeface="Calibri"/>
                <a:ea typeface="Calibri"/>
                <a:cs typeface="Calibri"/>
                <a:sym typeface="Calibri"/>
              </a:rPr>
              <a:t>Πιστοποιητικό Ανάπτυξης Επαγγελματικής Ικανότητας </a:t>
            </a:r>
            <a:endParaRPr/>
          </a:p>
          <a:p>
            <a:pPr indent="0" lvl="0" marL="0" marR="0" rtl="0" algn="l">
              <a:lnSpc>
                <a:spcPct val="54962"/>
              </a:lnSpc>
              <a:spcBef>
                <a:spcPts val="0"/>
              </a:spcBef>
              <a:spcAft>
                <a:spcPts val="0"/>
              </a:spcAft>
              <a:buNone/>
            </a:pPr>
            <a:r>
              <a:t/>
            </a:r>
            <a:endParaRPr b="0" i="0" sz="2640" u="none" cap="none" strike="noStrike">
              <a:solidFill>
                <a:srgbClr val="000000"/>
              </a:solidFill>
              <a:latin typeface="Calibri"/>
              <a:ea typeface="Calibri"/>
              <a:cs typeface="Calibri"/>
              <a:sym typeface="Calibri"/>
            </a:endParaRPr>
          </a:p>
          <a:p>
            <a:pPr indent="0" lvl="0" marL="0" marR="0" rtl="0" algn="l">
              <a:lnSpc>
                <a:spcPct val="86388"/>
              </a:lnSpc>
              <a:spcBef>
                <a:spcPts val="0"/>
              </a:spcBef>
              <a:spcAft>
                <a:spcPts val="0"/>
              </a:spcAft>
              <a:buNone/>
            </a:pPr>
            <a:r>
              <a:rPr b="1" i="0" lang="en-US" sz="2520" u="none" cap="none" strike="noStrike">
                <a:solidFill>
                  <a:srgbClr val="000000"/>
                </a:solidFill>
                <a:latin typeface="Calibri"/>
                <a:ea typeface="Calibri"/>
                <a:cs typeface="Calibri"/>
                <a:sym typeface="Calibri"/>
              </a:rPr>
              <a:t>Στοχευμένη εγκάρσια δεξιότητα ESCO στην κατηγορία T3.2: Υιοθέτηση προληπτικής προσέγγισης</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descr="Μπλε κείμενο σε μαύρο φόντο  Η περιγραφή δημιουργήθηκε αυτόματα" id="352" name="Google Shape;352;p2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53" name="Google Shape;353;p2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354" name="Google Shape;354;p20"/>
          <p:cNvSpPr txBox="1"/>
          <p:nvPr/>
        </p:nvSpPr>
        <p:spPr>
          <a:xfrm>
            <a:off x="1084550" y="709652"/>
            <a:ext cx="15773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Διακοπή ρεύματος / Ηλεκτρική βλάβη</a:t>
            </a:r>
            <a:endParaRPr/>
          </a:p>
        </p:txBody>
      </p:sp>
      <p:sp>
        <p:nvSpPr>
          <p:cNvPr id="355" name="Google Shape;355;p20"/>
          <p:cNvSpPr txBox="1"/>
          <p:nvPr/>
        </p:nvSpPr>
        <p:spPr>
          <a:xfrm>
            <a:off x="1084557" y="1858807"/>
            <a:ext cx="15773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Διακοπή ρεύματος: Γιατί έχει σημασία</a:t>
            </a:r>
            <a:endParaRPr/>
          </a:p>
        </p:txBody>
      </p:sp>
      <p:sp>
        <p:nvSpPr>
          <p:cNvPr id="356" name="Google Shape;356;p20"/>
          <p:cNvSpPr txBox="1"/>
          <p:nvPr/>
        </p:nvSpPr>
        <p:spPr>
          <a:xfrm>
            <a:off x="1084550" y="3824204"/>
            <a:ext cx="15590700" cy="39405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0" i="0" lang="en-US" sz="4000" u="none" cap="none" strike="noStrike">
                <a:solidFill>
                  <a:srgbClr val="000000"/>
                </a:solidFill>
                <a:latin typeface="Calibri"/>
                <a:ea typeface="Calibri"/>
                <a:cs typeface="Calibri"/>
                <a:sym typeface="Calibri"/>
              </a:rPr>
              <a:t>Οι ξαφνικές ηλεκτρικές διακοπές μπορούν να διαταράξουν τα μαθήματα, τους συναγερμούς και την επικοινωνία στα σχολεία.</a:t>
            </a:r>
            <a:endParaRPr sz="1200"/>
          </a:p>
          <a:p>
            <a:pPr indent="0" lvl="0" marL="0" marR="0" rtl="0" algn="just">
              <a:lnSpc>
                <a:spcPct val="108000"/>
              </a:lnSpc>
              <a:spcBef>
                <a:spcPts val="0"/>
              </a:spcBef>
              <a:spcAft>
                <a:spcPts val="0"/>
              </a:spcAft>
              <a:buNone/>
            </a:pPr>
            <a:r>
              <a:rPr b="0" i="0" lang="en-US" sz="4000" u="none" cap="none" strike="noStrike">
                <a:solidFill>
                  <a:srgbClr val="000000"/>
                </a:solidFill>
                <a:latin typeface="Calibri"/>
                <a:ea typeface="Calibri"/>
                <a:cs typeface="Calibri"/>
                <a:sym typeface="Calibri"/>
              </a:rPr>
              <a:t>Η παραπληροφόρηση σχετικά με τη διάρκεια της διακοπής ρεύματος ή τους κινδύνους για την ασφάλεια μπορεί να προκαλέσει σύγχυση.</a:t>
            </a:r>
            <a:endParaRPr sz="1200"/>
          </a:p>
          <a:p>
            <a:pPr indent="0" lvl="0" marL="0" marR="0" rtl="0" algn="just">
              <a:lnSpc>
                <a:spcPct val="108000"/>
              </a:lnSpc>
              <a:spcBef>
                <a:spcPts val="0"/>
              </a:spcBef>
              <a:spcAft>
                <a:spcPts val="0"/>
              </a:spcAft>
              <a:buNone/>
            </a:pPr>
            <a:r>
              <a:rPr b="0" i="0" lang="en-US" sz="4000" u="none" cap="none" strike="noStrike">
                <a:solidFill>
                  <a:srgbClr val="000000"/>
                </a:solidFill>
                <a:latin typeface="Calibri"/>
                <a:ea typeface="Calibri"/>
                <a:cs typeface="Calibri"/>
                <a:sym typeface="Calibri"/>
              </a:rPr>
              <a:t>Τα σχολεία χρειάζονται φωτισμό έκτακτης ανάγκης, εφεδρική επικοινωνία και σαφή καθοδήγηση για τη διατήρηση της ασφάλειας.</a:t>
            </a:r>
            <a:endParaRPr sz="12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descr="Μπλε κείμενο σε μαύρο φόντο  Η περιγραφή δημιουργήθηκε αυτόματα" id="365" name="Google Shape;365;p2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66" name="Google Shape;366;p2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367" name="Google Shape;367;p21"/>
          <p:cNvGrpSpPr/>
          <p:nvPr/>
        </p:nvGrpSpPr>
        <p:grpSpPr>
          <a:xfrm>
            <a:off x="1257307" y="734656"/>
            <a:ext cx="15775775" cy="2038274"/>
            <a:chOff x="-3167" y="-33342"/>
            <a:chExt cx="21034367" cy="2717700"/>
          </a:xfrm>
        </p:grpSpPr>
        <p:sp>
          <p:nvSpPr>
            <p:cNvPr id="368" name="Google Shape;368;p21"/>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369" name="Google Shape;369;p21"/>
            <p:cNvSpPr txBox="1"/>
            <p:nvPr/>
          </p:nvSpPr>
          <p:spPr>
            <a:xfrm>
              <a:off x="-3167" y="-33342"/>
              <a:ext cx="21031200" cy="2717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Διακοπή ρεύματος / Ηλεκτρική βλάβη</a:t>
              </a:r>
              <a:endParaRPr/>
            </a:p>
          </p:txBody>
        </p:sp>
      </p:grpSp>
      <p:grpSp>
        <p:nvGrpSpPr>
          <p:cNvPr id="370" name="Google Shape;370;p21"/>
          <p:cNvGrpSpPr/>
          <p:nvPr/>
        </p:nvGrpSpPr>
        <p:grpSpPr>
          <a:xfrm>
            <a:off x="1257307" y="2164563"/>
            <a:ext cx="15773400" cy="1264443"/>
            <a:chOff x="0" y="-38100"/>
            <a:chExt cx="21031200" cy="1685924"/>
          </a:xfrm>
        </p:grpSpPr>
        <p:sp>
          <p:nvSpPr>
            <p:cNvPr id="371" name="Google Shape;371;p21"/>
            <p:cNvSpPr/>
            <p:nvPr/>
          </p:nvSpPr>
          <p:spPr>
            <a:xfrm>
              <a:off x="0" y="0"/>
              <a:ext cx="21031200" cy="1647824"/>
            </a:xfrm>
            <a:custGeom>
              <a:rect b="b" l="l" r="r" t="t"/>
              <a:pathLst>
                <a:path extrusionOk="0" h="1647824" w="21031200">
                  <a:moveTo>
                    <a:pt x="0" y="0"/>
                  </a:moveTo>
                  <a:lnTo>
                    <a:pt x="21031200" y="0"/>
                  </a:lnTo>
                  <a:lnTo>
                    <a:pt x="21031200" y="1647824"/>
                  </a:lnTo>
                  <a:lnTo>
                    <a:pt x="0" y="1647824"/>
                  </a:lnTo>
                  <a:close/>
                </a:path>
              </a:pathLst>
            </a:custGeom>
            <a:solidFill>
              <a:srgbClr val="000000">
                <a:alpha val="0"/>
              </a:srgbClr>
            </a:solidFill>
            <a:ln>
              <a:noFill/>
            </a:ln>
          </p:spPr>
        </p:sp>
        <p:sp>
          <p:nvSpPr>
            <p:cNvPr id="372" name="Google Shape;372;p21"/>
            <p:cNvSpPr txBox="1"/>
            <p:nvPr/>
          </p:nvSpPr>
          <p:spPr>
            <a:xfrm>
              <a:off x="0" y="-38100"/>
              <a:ext cx="21031200" cy="168592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Μύθοι και αλήθειες για τις διακοπές ρεύματος</a:t>
              </a:r>
              <a:endParaRPr/>
            </a:p>
          </p:txBody>
        </p:sp>
      </p:grpSp>
      <p:sp>
        <p:nvSpPr>
          <p:cNvPr id="373" name="Google Shape;373;p21"/>
          <p:cNvSpPr txBox="1"/>
          <p:nvPr/>
        </p:nvSpPr>
        <p:spPr>
          <a:xfrm>
            <a:off x="1257307" y="3805075"/>
            <a:ext cx="15590700" cy="3909600"/>
          </a:xfrm>
          <a:prstGeom prst="rect">
            <a:avLst/>
          </a:prstGeom>
          <a:noFill/>
          <a:ln>
            <a:noFill/>
          </a:ln>
        </p:spPr>
        <p:txBody>
          <a:bodyPr anchorCtr="0" anchor="t" bIns="0" lIns="0" spcFirstLastPara="1" rIns="0" wrap="square" tIns="0">
            <a:spAutoFit/>
          </a:bodyPr>
          <a:lstStyle/>
          <a:p>
            <a:pPr indent="0" lvl="0" marL="0" marR="0" rtl="0" algn="l">
              <a:lnSpc>
                <a:spcPct val="86394"/>
              </a:lnSpc>
              <a:spcBef>
                <a:spcPts val="0"/>
              </a:spcBef>
              <a:spcAft>
                <a:spcPts val="0"/>
              </a:spcAft>
              <a:buNone/>
            </a:pPr>
            <a:r>
              <a:rPr b="1" i="0" lang="en-US" sz="2940" u="none" cap="none" strike="noStrike">
                <a:solidFill>
                  <a:srgbClr val="000000"/>
                </a:solidFill>
                <a:latin typeface="Calibri"/>
                <a:ea typeface="Calibri"/>
                <a:cs typeface="Calibri"/>
                <a:sym typeface="Calibri"/>
              </a:rPr>
              <a:t>Μύθος: </a:t>
            </a:r>
            <a:r>
              <a:rPr b="0" i="0" lang="en-US" sz="2940" u="none" cap="none" strike="noStrike">
                <a:solidFill>
                  <a:srgbClr val="000000"/>
                </a:solidFill>
                <a:latin typeface="Calibri"/>
                <a:ea typeface="Calibri"/>
                <a:cs typeface="Calibri"/>
                <a:sym typeface="Calibri"/>
              </a:rPr>
              <a:t>«Είναι πάντα ασφαλές να χρησιμοποιείτε οποιαδήποτε ηλεκτρική συσκευή κατά τη διάρκεια μιας διακοπής ρεύματος». Γεγονός: Οι ελαττωματικές συσκευές μπορούν να προκαλέσουν ηλεκτροπληξία ή πυρκαγιές. Ακολουθήστε μόνο τα πρωτόκολλα ασφαλείας του σχολείου.</a:t>
            </a:r>
            <a:endParaRPr/>
          </a:p>
          <a:p>
            <a:pPr indent="0" lvl="0" marL="0" marR="0" rtl="0" algn="l">
              <a:lnSpc>
                <a:spcPct val="86394"/>
              </a:lnSpc>
              <a:spcBef>
                <a:spcPts val="0"/>
              </a:spcBef>
              <a:spcAft>
                <a:spcPts val="0"/>
              </a:spcAft>
              <a:buNone/>
            </a:pPr>
            <a:r>
              <a:t/>
            </a:r>
            <a:endParaRPr b="0" i="0" sz="2940" u="none" cap="none" strike="noStrike">
              <a:solidFill>
                <a:srgbClr val="000000"/>
              </a:solidFill>
              <a:latin typeface="Calibri"/>
              <a:ea typeface="Calibri"/>
              <a:cs typeface="Calibri"/>
              <a:sym typeface="Calibri"/>
            </a:endParaRPr>
          </a:p>
          <a:p>
            <a:pPr indent="0" lvl="0" marL="0" marR="0" rtl="0" algn="l">
              <a:lnSpc>
                <a:spcPct val="86394"/>
              </a:lnSpc>
              <a:spcBef>
                <a:spcPts val="0"/>
              </a:spcBef>
              <a:spcAft>
                <a:spcPts val="0"/>
              </a:spcAft>
              <a:buNone/>
            </a:pPr>
            <a:r>
              <a:rPr b="1" i="0" lang="en-US" sz="2940" u="none" cap="none" strike="noStrike">
                <a:solidFill>
                  <a:srgbClr val="000000"/>
                </a:solidFill>
                <a:latin typeface="Calibri"/>
                <a:ea typeface="Calibri"/>
                <a:cs typeface="Calibri"/>
                <a:sym typeface="Calibri"/>
              </a:rPr>
              <a:t>Μύθος: </a:t>
            </a:r>
            <a:r>
              <a:rPr b="0" i="0" lang="en-US" sz="2940" u="none" cap="none" strike="noStrike">
                <a:solidFill>
                  <a:srgbClr val="000000"/>
                </a:solidFill>
                <a:latin typeface="Calibri"/>
                <a:ea typeface="Calibri"/>
                <a:cs typeface="Calibri"/>
                <a:sym typeface="Calibri"/>
              </a:rPr>
              <a:t>«Οι μαθητές πρέπει να εγκαταλείψουν αμέσως το σχολείο σε περίπτωση διακοπής ρεύματος». Γεγονός: Η εκκένωση είναι απαραίτητη μόνο εάν δοθεί εντολή. Η διατήρηση της ψυχραιμίας και η τήρηση των οδηγιών είναι η ασφαλέστερη μέθοδος.</a:t>
            </a:r>
            <a:endParaRPr/>
          </a:p>
          <a:p>
            <a:pPr indent="0" lvl="0" marL="0" marR="0" rtl="0" algn="l">
              <a:lnSpc>
                <a:spcPct val="86394"/>
              </a:lnSpc>
              <a:spcBef>
                <a:spcPts val="0"/>
              </a:spcBef>
              <a:spcAft>
                <a:spcPts val="0"/>
              </a:spcAft>
              <a:buNone/>
            </a:pPr>
            <a:r>
              <a:t/>
            </a:r>
            <a:endParaRPr b="0" i="0" sz="2940" u="none" cap="none" strike="noStrike">
              <a:solidFill>
                <a:srgbClr val="000000"/>
              </a:solidFill>
              <a:latin typeface="Calibri"/>
              <a:ea typeface="Calibri"/>
              <a:cs typeface="Calibri"/>
              <a:sym typeface="Calibri"/>
            </a:endParaRPr>
          </a:p>
          <a:p>
            <a:pPr indent="0" lvl="0" marL="0"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Η τήρηση των καθιερωμένων διαδικασιών και η διατήρηση της ψυχραιμίας διασφαλίζει την ασφάλεια σε περίπτωση ηλεκτρικών βλαβών.</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descr="Μπλε κείμενο σε μαύρο φόντο  Η περιγραφή δημιουργήθηκε αυτόματα" id="382" name="Google Shape;382;p2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83" name="Google Shape;383;p2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384" name="Google Shape;384;p22"/>
          <p:cNvGrpSpPr/>
          <p:nvPr/>
        </p:nvGrpSpPr>
        <p:grpSpPr>
          <a:xfrm>
            <a:off x="1259675" y="709650"/>
            <a:ext cx="14641928" cy="2038356"/>
            <a:chOff x="-9" y="-66682"/>
            <a:chExt cx="21031209" cy="2717808"/>
          </a:xfrm>
        </p:grpSpPr>
        <p:sp>
          <p:nvSpPr>
            <p:cNvPr id="385" name="Google Shape;385;p22"/>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386" name="Google Shape;386;p22"/>
            <p:cNvSpPr txBox="1"/>
            <p:nvPr/>
          </p:nvSpPr>
          <p:spPr>
            <a:xfrm>
              <a:off x="-9" y="-66682"/>
              <a:ext cx="21031200" cy="23712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Βιομηχανική πυρκαγιά</a:t>
              </a:r>
              <a:endParaRPr/>
            </a:p>
          </p:txBody>
        </p:sp>
      </p:grpSp>
      <p:sp>
        <p:nvSpPr>
          <p:cNvPr id="387" name="Google Shape;387;p22"/>
          <p:cNvSpPr txBox="1"/>
          <p:nvPr/>
        </p:nvSpPr>
        <p:spPr>
          <a:xfrm>
            <a:off x="1257300" y="2276797"/>
            <a:ext cx="15773400" cy="9049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Βιομηχανική πυρκαγιά: Γιατί έχει σημασία</a:t>
            </a:r>
            <a:endParaRPr/>
          </a:p>
        </p:txBody>
      </p:sp>
      <p:sp>
        <p:nvSpPr>
          <p:cNvPr id="388" name="Google Shape;388;p22"/>
          <p:cNvSpPr txBox="1"/>
          <p:nvPr/>
        </p:nvSpPr>
        <p:spPr>
          <a:xfrm>
            <a:off x="1348732" y="4076850"/>
            <a:ext cx="15590700" cy="3836700"/>
          </a:xfrm>
          <a:prstGeom prst="rect">
            <a:avLst/>
          </a:prstGeom>
          <a:noFill/>
          <a:ln>
            <a:noFill/>
          </a:ln>
        </p:spPr>
        <p:txBody>
          <a:bodyPr anchorCtr="0" anchor="t" bIns="0" lIns="0" spcFirstLastPara="1" rIns="0" wrap="square" tIns="0">
            <a:spAutoFit/>
          </a:bodyPr>
          <a:lstStyle/>
          <a:p>
            <a:pPr indent="-394995" lvl="1" marL="815389" marR="0" rtl="0" algn="l">
              <a:lnSpc>
                <a:spcPct val="107985"/>
              </a:lnSpc>
              <a:spcBef>
                <a:spcPts val="0"/>
              </a:spcBef>
              <a:spcAft>
                <a:spcPts val="0"/>
              </a:spcAft>
              <a:buClr>
                <a:srgbClr val="000000"/>
              </a:buClr>
              <a:buSzPts val="3895"/>
              <a:buFont typeface="Arial"/>
              <a:buChar char="•"/>
            </a:pPr>
            <a:r>
              <a:rPr b="0" i="0" lang="en-US" sz="3895" u="none" cap="none" strike="noStrike">
                <a:solidFill>
                  <a:srgbClr val="000000"/>
                </a:solidFill>
                <a:latin typeface="Calibri"/>
                <a:ea typeface="Calibri"/>
                <a:cs typeface="Calibri"/>
                <a:sym typeface="Calibri"/>
              </a:rPr>
              <a:t>Οι πυρκαγιές σε κοντινά εργοστάσια ή σχολικά εργαστήρια μπορούν να παράγουν καπνό, τοξίνες και να προκαλέσουν ανάγκες εκκένωσης.</a:t>
            </a:r>
            <a:endParaRPr sz="1200"/>
          </a:p>
          <a:p>
            <a:pPr indent="-394995" lvl="1" marL="815389" marR="0" rtl="0" algn="l">
              <a:lnSpc>
                <a:spcPct val="107985"/>
              </a:lnSpc>
              <a:spcBef>
                <a:spcPts val="0"/>
              </a:spcBef>
              <a:spcAft>
                <a:spcPts val="0"/>
              </a:spcAft>
              <a:buClr>
                <a:srgbClr val="000000"/>
              </a:buClr>
              <a:buSzPts val="3895"/>
              <a:buFont typeface="Arial"/>
              <a:buChar char="•"/>
            </a:pPr>
            <a:r>
              <a:rPr b="0" i="0" lang="en-US" sz="3895" u="none" cap="none" strike="noStrike">
                <a:solidFill>
                  <a:srgbClr val="000000"/>
                </a:solidFill>
                <a:latin typeface="Calibri"/>
                <a:ea typeface="Calibri"/>
                <a:cs typeface="Calibri"/>
                <a:sym typeface="Calibri"/>
              </a:rPr>
              <a:t>Ο πανικός, οι φήμες ή η παραπληροφόρηση σχετικά με την εξάπλωση της πυρκαγιάς μπορούν να θέσουν σε κίνδυνο τους μαθητές.</a:t>
            </a:r>
            <a:endParaRPr sz="1200"/>
          </a:p>
          <a:p>
            <a:pPr indent="-394995" lvl="1" marL="815389" marR="0" rtl="0" algn="l">
              <a:lnSpc>
                <a:spcPct val="107985"/>
              </a:lnSpc>
              <a:spcBef>
                <a:spcPts val="0"/>
              </a:spcBef>
              <a:spcAft>
                <a:spcPts val="0"/>
              </a:spcAft>
              <a:buClr>
                <a:srgbClr val="000000"/>
              </a:buClr>
              <a:buSzPts val="3895"/>
              <a:buFont typeface="Arial"/>
              <a:buChar char="•"/>
            </a:pPr>
            <a:r>
              <a:rPr b="0" i="0" lang="en-US" sz="3895" u="none" cap="none" strike="noStrike">
                <a:solidFill>
                  <a:srgbClr val="000000"/>
                </a:solidFill>
                <a:latin typeface="Calibri"/>
                <a:ea typeface="Calibri"/>
                <a:cs typeface="Calibri"/>
                <a:sym typeface="Calibri"/>
              </a:rPr>
              <a:t>Η ετοιμότητα περιλαμβάνει </a:t>
            </a:r>
            <a:r>
              <a:rPr b="1" i="0" lang="en-US" sz="3895" u="none" cap="none" strike="noStrike">
                <a:solidFill>
                  <a:srgbClr val="000000"/>
                </a:solidFill>
                <a:latin typeface="Calibri"/>
                <a:ea typeface="Calibri"/>
                <a:cs typeface="Calibri"/>
                <a:sym typeface="Calibri"/>
              </a:rPr>
              <a:t>ασκήσεις εκκένωσης, ασφαλείς διαδρομές καπνού και πρωτόκολλα επικοινωνίας.</a:t>
            </a:r>
            <a:endParaRPr sz="12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descr="Μπλε κείμενο σε μαύρο φόντο  Η περιγραφή δημιουργήθηκε αυτόματα" id="397" name="Google Shape;397;p2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98" name="Google Shape;398;p2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399" name="Google Shape;399;p23"/>
          <p:cNvSpPr txBox="1"/>
          <p:nvPr/>
        </p:nvSpPr>
        <p:spPr>
          <a:xfrm>
            <a:off x="1257300" y="712877"/>
            <a:ext cx="15773400" cy="1340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Βιομηχανική πυρκαγιά</a:t>
            </a:r>
            <a:endParaRPr/>
          </a:p>
        </p:txBody>
      </p:sp>
      <p:sp>
        <p:nvSpPr>
          <p:cNvPr id="400" name="Google Shape;400;p23"/>
          <p:cNvSpPr txBox="1"/>
          <p:nvPr/>
        </p:nvSpPr>
        <p:spPr>
          <a:xfrm>
            <a:off x="1257300" y="2372272"/>
            <a:ext cx="15773400" cy="9049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Μύθοι και γεγονότα για τις βιομηχανικές πυρκαγιές</a:t>
            </a:r>
            <a:endParaRPr/>
          </a:p>
        </p:txBody>
      </p:sp>
      <p:sp>
        <p:nvSpPr>
          <p:cNvPr id="401" name="Google Shape;401;p23"/>
          <p:cNvSpPr txBox="1"/>
          <p:nvPr/>
        </p:nvSpPr>
        <p:spPr>
          <a:xfrm>
            <a:off x="1351107" y="3808050"/>
            <a:ext cx="15590700" cy="4932000"/>
          </a:xfrm>
          <a:prstGeom prst="rect">
            <a:avLst/>
          </a:prstGeom>
          <a:noFill/>
          <a:ln>
            <a:noFill/>
          </a:ln>
        </p:spPr>
        <p:txBody>
          <a:bodyPr anchorCtr="0" anchor="t" bIns="0" lIns="0" spcFirstLastPara="1" rIns="0" wrap="square" tIns="0">
            <a:spAutoFit/>
          </a:bodyPr>
          <a:lstStyle/>
          <a:p>
            <a:pPr indent="-302171" lvl="1" marL="604342" marR="0" rtl="0" algn="l">
              <a:lnSpc>
                <a:spcPct val="107995"/>
              </a:lnSpc>
              <a:spcBef>
                <a:spcPts val="0"/>
              </a:spcBef>
              <a:spcAft>
                <a:spcPts val="0"/>
              </a:spcAft>
              <a:buClr>
                <a:srgbClr val="000000"/>
              </a:buClr>
              <a:buSzPts val="2989"/>
              <a:buFont typeface="Arial"/>
              <a:buChar char="•"/>
            </a:pPr>
            <a:r>
              <a:rPr b="1" i="0" lang="en-US" sz="2989" u="none" cap="none" strike="noStrike">
                <a:solidFill>
                  <a:srgbClr val="000000"/>
                </a:solidFill>
                <a:latin typeface="Calibri"/>
                <a:ea typeface="Calibri"/>
                <a:cs typeface="Calibri"/>
                <a:sym typeface="Calibri"/>
              </a:rPr>
              <a:t>Μύθος:</a:t>
            </a:r>
            <a:r>
              <a:rPr b="0" i="0" lang="en-US" sz="2989" u="none" cap="none" strike="noStrike">
                <a:solidFill>
                  <a:srgbClr val="000000"/>
                </a:solidFill>
                <a:latin typeface="Calibri"/>
                <a:ea typeface="Calibri"/>
                <a:cs typeface="Calibri"/>
                <a:sym typeface="Calibri"/>
              </a:rPr>
              <a:t> «Το να τρέχεις κατευθείαν μέσα στον καπνό είναι ο γρηγορότερος τρόπος για να είσαι ασφαλής.»</a:t>
            </a:r>
            <a:endParaRPr/>
          </a:p>
          <a:p>
            <a:pPr indent="-302171" lvl="1" marL="604342" marR="0" rtl="0" algn="l">
              <a:lnSpc>
                <a:spcPct val="107995"/>
              </a:lnSpc>
              <a:spcBef>
                <a:spcPts val="0"/>
              </a:spcBef>
              <a:spcAft>
                <a:spcPts val="0"/>
              </a:spcAft>
              <a:buNone/>
            </a:pPr>
            <a:r>
              <a:rPr b="1" i="0" lang="en-US" sz="2989" u="none" cap="none" strike="noStrike">
                <a:solidFill>
                  <a:srgbClr val="000000"/>
                </a:solidFill>
                <a:latin typeface="Calibri"/>
                <a:ea typeface="Calibri"/>
                <a:cs typeface="Calibri"/>
                <a:sym typeface="Calibri"/>
              </a:rPr>
              <a:t>Γεγονός: </a:t>
            </a:r>
            <a:r>
              <a:rPr b="0" i="0" lang="en-US" sz="2989" u="none" cap="none" strike="noStrike">
                <a:solidFill>
                  <a:srgbClr val="000000"/>
                </a:solidFill>
                <a:latin typeface="Calibri"/>
                <a:ea typeface="Calibri"/>
                <a:cs typeface="Calibri"/>
                <a:sym typeface="Calibri"/>
              </a:rPr>
              <a:t>Το χαμηλό έρπυσμα και η τήρηση των προγραμματισμένων διαδρομών εκκένωσης αποτρέπουν την εισπνοή καπνού.</a:t>
            </a:r>
            <a:endParaRPr/>
          </a:p>
          <a:p>
            <a:pPr indent="-302171" lvl="1" marL="604342" marR="0" rtl="0" algn="l">
              <a:lnSpc>
                <a:spcPct val="107995"/>
              </a:lnSpc>
              <a:spcBef>
                <a:spcPts val="0"/>
              </a:spcBef>
              <a:spcAft>
                <a:spcPts val="0"/>
              </a:spcAft>
              <a:buClr>
                <a:srgbClr val="000000"/>
              </a:buClr>
              <a:buSzPts val="2989"/>
              <a:buFont typeface="Arial"/>
              <a:buChar char="•"/>
            </a:pPr>
            <a:r>
              <a:rPr b="1" i="0" lang="en-US" sz="2989" u="none" cap="none" strike="noStrike">
                <a:solidFill>
                  <a:srgbClr val="000000"/>
                </a:solidFill>
                <a:latin typeface="Calibri"/>
                <a:ea typeface="Calibri"/>
                <a:cs typeface="Calibri"/>
                <a:sym typeface="Calibri"/>
              </a:rPr>
              <a:t>Μύθος: </a:t>
            </a:r>
            <a:r>
              <a:rPr b="0" i="0" lang="en-US" sz="2989" u="none" cap="none" strike="noStrike">
                <a:solidFill>
                  <a:srgbClr val="000000"/>
                </a:solidFill>
                <a:latin typeface="Calibri"/>
                <a:ea typeface="Calibri"/>
                <a:cs typeface="Calibri"/>
                <a:sym typeface="Calibri"/>
              </a:rPr>
              <a:t>«Οι συναγερμοί πυρκαγιάς μπορούν πάντα να αγνοηθούν εάν δεν υπάρχει τίποτα ορατό.»</a:t>
            </a:r>
            <a:endParaRPr/>
          </a:p>
          <a:p>
            <a:pPr indent="-302171" lvl="1" marL="604342" marR="0" rtl="0" algn="l">
              <a:lnSpc>
                <a:spcPct val="107995"/>
              </a:lnSpc>
              <a:spcBef>
                <a:spcPts val="0"/>
              </a:spcBef>
              <a:spcAft>
                <a:spcPts val="0"/>
              </a:spcAft>
              <a:buNone/>
            </a:pPr>
            <a:r>
              <a:rPr b="1" i="0" lang="en-US" sz="2989" u="none" cap="none" strike="noStrike">
                <a:solidFill>
                  <a:srgbClr val="000000"/>
                </a:solidFill>
                <a:latin typeface="Calibri"/>
                <a:ea typeface="Calibri"/>
                <a:cs typeface="Calibri"/>
                <a:sym typeface="Calibri"/>
              </a:rPr>
              <a:t>Γεγονός: </a:t>
            </a:r>
            <a:r>
              <a:rPr b="0" i="0" lang="en-US" sz="2989" u="none" cap="none" strike="noStrike">
                <a:solidFill>
                  <a:srgbClr val="000000"/>
                </a:solidFill>
                <a:latin typeface="Calibri"/>
                <a:ea typeface="Calibri"/>
                <a:cs typeface="Calibri"/>
                <a:sym typeface="Calibri"/>
              </a:rPr>
              <a:t>Οι συναγερμοί πυρκαγιάς πρέπει να αντιμετωπίζονται ως πραγματικές καταστάσεις έκτακτης ανάγκης μέχρι να επαληθευτούν από τις αρχές.</a:t>
            </a:r>
            <a:endParaRPr/>
          </a:p>
          <a:p>
            <a:pPr indent="-302171" lvl="1" marL="604342" marR="0" rtl="0" algn="l">
              <a:lnSpc>
                <a:spcPct val="107995"/>
              </a:lnSpc>
              <a:spcBef>
                <a:spcPts val="0"/>
              </a:spcBef>
              <a:spcAft>
                <a:spcPts val="0"/>
              </a:spcAft>
              <a:buNone/>
            </a:pPr>
            <a:r>
              <a:rPr b="0" i="0" lang="en-US" sz="2989" u="none" cap="none" strike="noStrike">
                <a:solidFill>
                  <a:srgbClr val="000000"/>
                </a:solidFill>
                <a:latin typeface="Calibri"/>
                <a:ea typeface="Calibri"/>
                <a:cs typeface="Calibri"/>
                <a:sym typeface="Calibri"/>
              </a:rPr>
              <a:t>Η σωστή προετοιμασία και οι επαληθευμένες πληροφορίες προστατεύουν ζωές κατά τη διάρκεια βιομηχανικών πυρκαγιών.</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descr="Μπλε κείμενο σε μαύρο φόντο  Η περιγραφή δημιουργήθηκε αυτόματα" id="410" name="Google Shape;410;p2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11" name="Google Shape;411;p2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412" name="Google Shape;412;p24"/>
          <p:cNvSpPr txBox="1"/>
          <p:nvPr/>
        </p:nvSpPr>
        <p:spPr>
          <a:xfrm>
            <a:off x="1259675" y="709650"/>
            <a:ext cx="14164513" cy="6691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sp>
        <p:nvSpPr>
          <p:cNvPr id="413" name="Google Shape;413;p24"/>
          <p:cNvSpPr txBox="1"/>
          <p:nvPr/>
        </p:nvSpPr>
        <p:spPr>
          <a:xfrm>
            <a:off x="1257300" y="1763577"/>
            <a:ext cx="15773400" cy="947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Χ</a:t>
            </a:r>
            <a:r>
              <a:rPr b="1" i="0" lang="en-US" sz="4200" u="none" cap="none" strike="noStrike">
                <a:solidFill>
                  <a:srgbClr val="139AD6"/>
                </a:solidFill>
                <a:latin typeface="Calibri"/>
                <a:ea typeface="Calibri"/>
                <a:cs typeface="Calibri"/>
                <a:sym typeface="Calibri"/>
              </a:rPr>
              <a:t>ημική διαρροή κοντά σε σχολείο!!!</a:t>
            </a:r>
            <a:endParaRPr/>
          </a:p>
        </p:txBody>
      </p:sp>
      <p:sp>
        <p:nvSpPr>
          <p:cNvPr id="414" name="Google Shape;414;p24"/>
          <p:cNvSpPr txBox="1"/>
          <p:nvPr/>
        </p:nvSpPr>
        <p:spPr>
          <a:xfrm>
            <a:off x="1348657" y="2878503"/>
            <a:ext cx="15590700" cy="5674500"/>
          </a:xfrm>
          <a:prstGeom prst="rect">
            <a:avLst/>
          </a:prstGeom>
          <a:noFill/>
          <a:ln>
            <a:noFill/>
          </a:ln>
        </p:spPr>
        <p:txBody>
          <a:bodyPr anchorCtr="0" anchor="t" bIns="0" lIns="0" spcFirstLastPara="1" rIns="0" wrap="square" tIns="0">
            <a:spAutoFit/>
          </a:bodyPr>
          <a:lstStyle/>
          <a:p>
            <a:pPr indent="-355982" lvl="1" marL="750065" marR="0" rtl="0" algn="l">
              <a:lnSpc>
                <a:spcPct val="107996"/>
              </a:lnSpc>
              <a:spcBef>
                <a:spcPts val="0"/>
              </a:spcBef>
              <a:spcAft>
                <a:spcPts val="0"/>
              </a:spcAft>
              <a:buClr>
                <a:srgbClr val="000000"/>
              </a:buClr>
              <a:buSzPts val="3439"/>
              <a:buFont typeface="Arial"/>
              <a:buChar char="•"/>
            </a:pPr>
            <a:r>
              <a:rPr b="0" i="0" lang="en-US" sz="3439" u="none" cap="none" strike="noStrike">
                <a:solidFill>
                  <a:srgbClr val="000000"/>
                </a:solidFill>
                <a:latin typeface="Calibri"/>
                <a:ea typeface="Calibri"/>
                <a:cs typeface="Calibri"/>
                <a:sym typeface="Calibri"/>
              </a:rPr>
              <a:t>Κατά τη διάρκεια μιας κανονικής σχολικής ημέρας, σημειώνεται διαρροή χημικών σε ένα κοντινό εργοστάσιο. Ο άνεμος μεταφέρει αναθυμιάσεις προς το σχολείο. Οι μαθητές παρατηρούν μια έντονη μυρωδιά και αρχίζουν να πανικοβάλλονται. Κάποιοι τρέχουν προς τις εξόδους, ενώ άλλοι ακολουθούν φήμες από τα μέσα κοινωνικής δικτύωσης που λένε ότι η χημική ουσία είναι θανατηφόρα. Οι εκπαιδευτικοί δεν είναι σίγουροι αν πρέπει να εκκενώσουν το σχολείο ή να καταφύγουν σε κάποιο καταφύγιο.</a:t>
            </a:r>
            <a:endParaRPr sz="1100"/>
          </a:p>
          <a:p>
            <a:pPr indent="-355982" lvl="1" marL="750065" marR="0" rtl="0" algn="l">
              <a:lnSpc>
                <a:spcPct val="107996"/>
              </a:lnSpc>
              <a:spcBef>
                <a:spcPts val="0"/>
              </a:spcBef>
              <a:spcAft>
                <a:spcPts val="0"/>
              </a:spcAft>
              <a:buClr>
                <a:srgbClr val="000000"/>
              </a:buClr>
              <a:buSzPts val="3439"/>
              <a:buFont typeface="Arial"/>
              <a:buChar char="•"/>
            </a:pPr>
            <a:r>
              <a:rPr b="1" i="0" lang="en-US" sz="3439" u="none" cap="none" strike="noStrike">
                <a:solidFill>
                  <a:srgbClr val="000000"/>
                </a:solidFill>
                <a:latin typeface="Calibri"/>
                <a:ea typeface="Calibri"/>
                <a:cs typeface="Calibri"/>
                <a:sym typeface="Calibri"/>
              </a:rPr>
              <a:t>«Τι θα κάνατε αν ήσασταν μαθητής ή δάσκαλος σε αυτή την κατάσταση;»</a:t>
            </a:r>
            <a:endParaRPr sz="1100"/>
          </a:p>
          <a:p>
            <a:pPr indent="-355982" lvl="1" marL="750065" marR="0" rtl="0" algn="l">
              <a:lnSpc>
                <a:spcPct val="107996"/>
              </a:lnSpc>
              <a:spcBef>
                <a:spcPts val="0"/>
              </a:spcBef>
              <a:spcAft>
                <a:spcPts val="0"/>
              </a:spcAft>
              <a:buClr>
                <a:srgbClr val="000000"/>
              </a:buClr>
              <a:buSzPts val="3439"/>
              <a:buFont typeface="Arial"/>
              <a:buChar char="•"/>
            </a:pPr>
            <a:r>
              <a:rPr b="1" i="0" lang="en-US" sz="3439" u="none" cap="none" strike="noStrike">
                <a:solidFill>
                  <a:srgbClr val="000000"/>
                </a:solidFill>
                <a:latin typeface="Calibri"/>
                <a:ea typeface="Calibri"/>
                <a:cs typeface="Calibri"/>
                <a:sym typeface="Calibri"/>
              </a:rPr>
              <a:t>«Πώς θα μπορούσατε να επαληθεύσετε τις πληροφορίες και να διατηρήσετε τους πάντες ήρεμους, ενώ περιμένετε επίσημες οδηγίες;»</a:t>
            </a:r>
            <a:endParaRPr sz="11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descr="Μπλε κείμενο σε μαύρο φόντο  Η περιγραφή δημιουργήθηκε αυτόματα" id="423" name="Google Shape;423;p2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24" name="Google Shape;424;p2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425" name="Google Shape;425;p25"/>
          <p:cNvSpPr txBox="1"/>
          <p:nvPr/>
        </p:nvSpPr>
        <p:spPr>
          <a:xfrm>
            <a:off x="1257300" y="318174"/>
            <a:ext cx="15773400" cy="9048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600" u="none" cap="none" strike="noStrike">
                <a:solidFill>
                  <a:srgbClr val="FF0000"/>
                </a:solidFill>
                <a:latin typeface="Calibri"/>
                <a:ea typeface="Calibri"/>
                <a:cs typeface="Calibri"/>
                <a:sym typeface="Calibri"/>
              </a:rPr>
              <a:t>Παύση και αναστοχασμός</a:t>
            </a:r>
            <a:endParaRPr sz="400"/>
          </a:p>
        </p:txBody>
      </p:sp>
      <p:sp>
        <p:nvSpPr>
          <p:cNvPr id="426" name="Google Shape;426;p25"/>
          <p:cNvSpPr txBox="1"/>
          <p:nvPr/>
        </p:nvSpPr>
        <p:spPr>
          <a:xfrm>
            <a:off x="1257300" y="1444600"/>
            <a:ext cx="15773400" cy="4828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000" u="none" cap="none" strike="noStrike">
                <a:solidFill>
                  <a:srgbClr val="139AD6"/>
                </a:solidFill>
                <a:latin typeface="Calibri"/>
                <a:ea typeface="Calibri"/>
                <a:cs typeface="Calibri"/>
                <a:sym typeface="Calibri"/>
              </a:rPr>
              <a:t>Χημική διαρροή κοντά σε σχολείο!!!</a:t>
            </a:r>
            <a:endParaRPr sz="1200"/>
          </a:p>
        </p:txBody>
      </p:sp>
      <p:sp>
        <p:nvSpPr>
          <p:cNvPr id="427" name="Google Shape;427;p25"/>
          <p:cNvSpPr txBox="1"/>
          <p:nvPr/>
        </p:nvSpPr>
        <p:spPr>
          <a:xfrm>
            <a:off x="1348650" y="2505675"/>
            <a:ext cx="15590700" cy="5824500"/>
          </a:xfrm>
          <a:prstGeom prst="rect">
            <a:avLst/>
          </a:prstGeom>
          <a:noFill/>
          <a:ln>
            <a:noFill/>
          </a:ln>
        </p:spPr>
        <p:txBody>
          <a:bodyPr anchorCtr="0" anchor="t" bIns="0" lIns="0" spcFirstLastPara="1" rIns="0" wrap="square" tIns="0">
            <a:spAutoFit/>
          </a:bodyPr>
          <a:lstStyle/>
          <a:p>
            <a:pPr indent="-301148" lvl="1" marL="589596" marR="0" rtl="0" algn="l">
              <a:lnSpc>
                <a:spcPct val="108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Μείνετε ψύχραιμοι και ακολουθήστε το σχέδιο έκτακτης ανάγκης του σχολείου.</a:t>
            </a:r>
            <a:endParaRPr sz="1500"/>
          </a:p>
          <a:p>
            <a:pPr indent="-301148" lvl="1" marL="589596" marR="0" rtl="0" algn="l">
              <a:lnSpc>
                <a:spcPct val="108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Προστατευτείτε σε εσωτερικό χώρο, </a:t>
            </a:r>
            <a:r>
              <a:rPr b="0" i="0" lang="en-US" sz="2200" u="none" cap="none" strike="noStrike">
                <a:solidFill>
                  <a:srgbClr val="000000"/>
                </a:solidFill>
                <a:latin typeface="Calibri"/>
                <a:ea typeface="Calibri"/>
                <a:cs typeface="Calibri"/>
                <a:sym typeface="Calibri"/>
              </a:rPr>
              <a:t>κλείστε παράθυρα και πόρτες και απενεργοποιήστε τον εξαερισμό, εάν σας δοθούν οδηγίες.</a:t>
            </a:r>
            <a:endParaRPr sz="1500"/>
          </a:p>
          <a:p>
            <a:pPr indent="-301148" lvl="1" marL="589596"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Περιμένετε </a:t>
            </a:r>
            <a:r>
              <a:rPr b="1" i="0" lang="en-US" sz="2200" u="none" cap="none" strike="noStrike">
                <a:solidFill>
                  <a:srgbClr val="000000"/>
                </a:solidFill>
                <a:latin typeface="Calibri"/>
                <a:ea typeface="Calibri"/>
                <a:cs typeface="Calibri"/>
                <a:sym typeface="Calibri"/>
              </a:rPr>
              <a:t>επίσημες οδηγίες από τις ομάδες έκτακτης ανάγκης</a:t>
            </a:r>
            <a:r>
              <a:rPr b="0" i="0" lang="en-US" sz="2200" u="none" cap="none" strike="noStrike">
                <a:solidFill>
                  <a:srgbClr val="000000"/>
                </a:solidFill>
                <a:latin typeface="Calibri"/>
                <a:ea typeface="Calibri"/>
                <a:cs typeface="Calibri"/>
                <a:sym typeface="Calibri"/>
              </a:rPr>
              <a:t> πριν από την εκκένωση.</a:t>
            </a:r>
            <a:endParaRPr sz="1500"/>
          </a:p>
          <a:p>
            <a:pPr indent="-301148" lvl="1" marL="589596"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Κρατήστε τους μαθητές</a:t>
            </a:r>
            <a:r>
              <a:rPr b="1" i="0" lang="en-US" sz="2200" u="none" cap="none" strike="noStrike">
                <a:solidFill>
                  <a:srgbClr val="000000"/>
                </a:solidFill>
                <a:latin typeface="Calibri"/>
                <a:ea typeface="Calibri"/>
                <a:cs typeface="Calibri"/>
                <a:sym typeface="Calibri"/>
              </a:rPr>
              <a:t> ενωμένους και καθησυχάστε τους, </a:t>
            </a:r>
            <a:r>
              <a:rPr b="0" i="0" lang="en-US" sz="2200" u="none" cap="none" strike="noStrike">
                <a:solidFill>
                  <a:srgbClr val="000000"/>
                </a:solidFill>
                <a:latin typeface="Calibri"/>
                <a:ea typeface="Calibri"/>
                <a:cs typeface="Calibri"/>
                <a:sym typeface="Calibri"/>
              </a:rPr>
              <a:t>παρέχοντάς τους ψυχολογική υποστήριξη εάν χρειάζεται.</a:t>
            </a:r>
            <a:endParaRPr sz="1500"/>
          </a:p>
          <a:p>
            <a:pPr indent="-294798" lvl="1" marL="589596" marR="0" rtl="0" algn="l">
              <a:lnSpc>
                <a:spcPct val="108000"/>
              </a:lnSpc>
              <a:spcBef>
                <a:spcPts val="0"/>
              </a:spcBef>
              <a:spcAft>
                <a:spcPts val="0"/>
              </a:spcAft>
              <a:buNone/>
            </a:pPr>
            <a:r>
              <a:rPr b="1" i="0" lang="en-US" sz="2200" u="none" cap="none" strike="noStrike">
                <a:solidFill>
                  <a:srgbClr val="000000"/>
                </a:solidFill>
                <a:latin typeface="Calibri"/>
                <a:ea typeface="Calibri"/>
                <a:cs typeface="Calibri"/>
                <a:sym typeface="Calibri"/>
              </a:rPr>
              <a:t>Γιατί ορισμένες συνήθεις απαντήσεις δεν είναι ασφαλείς:</a:t>
            </a:r>
            <a:endParaRPr sz="1500"/>
          </a:p>
          <a:p>
            <a:pPr indent="-301148" lvl="1" marL="589596" marR="0" rtl="0" algn="l">
              <a:lnSpc>
                <a:spcPct val="108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Το να τρέξουν έξω αμέσως μπορεί</a:t>
            </a:r>
            <a:r>
              <a:rPr b="0" i="0" lang="en-US" sz="2200" u="none" cap="none" strike="noStrike">
                <a:solidFill>
                  <a:srgbClr val="000000"/>
                </a:solidFill>
                <a:latin typeface="Calibri"/>
                <a:ea typeface="Calibri"/>
                <a:cs typeface="Calibri"/>
                <a:sym typeface="Calibri"/>
              </a:rPr>
              <a:t> να εκθέσουν τους μαθητές σε τοξικές αναθυμιάσεις ή σε κινδύνους από την κυκλοφορία.</a:t>
            </a:r>
            <a:endParaRPr sz="1500"/>
          </a:p>
          <a:p>
            <a:pPr indent="-301148" lvl="1" marL="589596" marR="0" rtl="0" algn="l">
              <a:lnSpc>
                <a:spcPct val="108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Το να ακολουθείς φήμες ή αναρτήσεις στα μέσα κοινωνικής δικτύωσης</a:t>
            </a:r>
            <a:r>
              <a:rPr b="0" i="0" lang="en-US" sz="2200" u="none" cap="none" strike="noStrike">
                <a:solidFill>
                  <a:srgbClr val="000000"/>
                </a:solidFill>
                <a:latin typeface="Calibri"/>
                <a:ea typeface="Calibri"/>
                <a:cs typeface="Calibri"/>
                <a:sym typeface="Calibri"/>
              </a:rPr>
              <a:t> μπορεί να προκαλέσει πανικό και να πάρεις επικίνδυνες αποφάσεις.</a:t>
            </a:r>
            <a:endParaRPr sz="1500"/>
          </a:p>
          <a:p>
            <a:pPr indent="-301148" lvl="1" marL="589596" marR="0" rtl="0" algn="l">
              <a:lnSpc>
                <a:spcPct val="108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Οδηγίες από Επαληθευμένες Πηγές:</a:t>
            </a:r>
            <a:endParaRPr sz="1500"/>
          </a:p>
          <a:p>
            <a:pPr indent="-301148" lvl="1" marL="589596" marR="0" rtl="0" algn="l">
              <a:lnSpc>
                <a:spcPct val="108000"/>
              </a:lnSpc>
              <a:spcBef>
                <a:spcPts val="0"/>
              </a:spcBef>
              <a:spcAft>
                <a:spcPts val="0"/>
              </a:spcAft>
              <a:buClr>
                <a:srgbClr val="000000"/>
              </a:buClr>
              <a:buSzPts val="2200"/>
              <a:buFont typeface="Arial"/>
              <a:buChar char="•"/>
            </a:pPr>
            <a:r>
              <a:rPr b="1" i="0" lang="en-US" sz="2200" u="none" cap="none" strike="noStrike">
                <a:solidFill>
                  <a:srgbClr val="000000"/>
                </a:solidFill>
                <a:latin typeface="Calibri"/>
                <a:ea typeface="Calibri"/>
                <a:cs typeface="Calibri"/>
                <a:sym typeface="Calibri"/>
              </a:rPr>
              <a:t>Η Πολιτική Προστασία της ΕΕ</a:t>
            </a:r>
            <a:r>
              <a:rPr b="0" i="0" lang="en-US" sz="2200" u="none" cap="none" strike="noStrike">
                <a:solidFill>
                  <a:srgbClr val="000000"/>
                </a:solidFill>
                <a:latin typeface="Calibri"/>
                <a:ea typeface="Calibri"/>
                <a:cs typeface="Calibri"/>
                <a:sym typeface="Calibri"/>
              </a:rPr>
              <a:t> και ο Ερυθρός Σταυρός συνιστούν διαδικασίες περιορισμού των θέσεων εργασίας σε περίπτωση διαρροής χημικών ουσιών κοντά σε κατοικημένες περιοχές.</a:t>
            </a:r>
            <a:endParaRPr sz="1500"/>
          </a:p>
          <a:p>
            <a:pPr indent="-301148" lvl="1" marL="589596"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Οι εθνικές οδηγίες έκτακτης ανάγκης δίνουν έμφαση στη σαφή επικοινωνία, </a:t>
            </a:r>
            <a:r>
              <a:rPr b="1" i="0" lang="en-US" sz="2200" u="none" cap="none" strike="noStrike">
                <a:solidFill>
                  <a:srgbClr val="000000"/>
                </a:solidFill>
                <a:latin typeface="Calibri"/>
                <a:ea typeface="Calibri"/>
                <a:cs typeface="Calibri"/>
                <a:sym typeface="Calibri"/>
              </a:rPr>
              <a:t>την ήρεμη εποπτεία και την τήρηση των επίσημων οδηγιών</a:t>
            </a:r>
            <a:r>
              <a:rPr b="0" i="0" lang="en-US" sz="2200" u="none" cap="none" strike="noStrike">
                <a:solidFill>
                  <a:srgbClr val="000000"/>
                </a:solidFill>
                <a:latin typeface="Calibri"/>
                <a:ea typeface="Calibri"/>
                <a:cs typeface="Calibri"/>
                <a:sym typeface="Calibri"/>
              </a:rPr>
              <a:t>.</a:t>
            </a:r>
            <a:endParaRPr sz="1500"/>
          </a:p>
          <a:p>
            <a:pPr indent="0" lvl="0" marL="0" marR="0" rtl="0" algn="l">
              <a:lnSpc>
                <a:spcPct val="108000"/>
              </a:lnSpc>
              <a:spcBef>
                <a:spcPts val="0"/>
              </a:spcBef>
              <a:spcAft>
                <a:spcPts val="0"/>
              </a:spcAft>
              <a:buNone/>
            </a:pPr>
            <a:r>
              <a:t/>
            </a:r>
            <a:endParaRPr b="0" i="0" sz="2200" u="none" cap="none" strike="noStrike">
              <a:solidFill>
                <a:srgbClr val="000000"/>
              </a:solidFill>
              <a:latin typeface="Calibri"/>
              <a:ea typeface="Calibri"/>
              <a:cs typeface="Calibri"/>
              <a:sym typeface="Calibri"/>
            </a:endParaRPr>
          </a:p>
          <a:p>
            <a:pPr indent="-294799" lvl="1" marL="589596" marR="0" rtl="0" algn="l">
              <a:lnSpc>
                <a:spcPct val="108000"/>
              </a:lnSpc>
              <a:spcBef>
                <a:spcPts val="0"/>
              </a:spcBef>
              <a:spcAft>
                <a:spcPts val="0"/>
              </a:spcAft>
              <a:buNone/>
            </a:pPr>
            <a:r>
              <a:rPr b="0" i="0" lang="en-US" sz="2200" u="none" cap="none" strike="noStrike">
                <a:solidFill>
                  <a:srgbClr val="000000"/>
                </a:solidFill>
                <a:latin typeface="Calibri"/>
                <a:ea typeface="Calibri"/>
                <a:cs typeface="Calibri"/>
                <a:sym typeface="Calibri"/>
              </a:rPr>
              <a:t>Η ήρεμη, βασισμένη σε γεγονότα δράση, καθοδηγούμενη από επαληθευμένες πηγές, διασφαλίζει την ασφάλεια των φοιτητών και</a:t>
            </a:r>
            <a:endParaRPr sz="2200">
              <a:latin typeface="Calibri"/>
              <a:ea typeface="Calibri"/>
              <a:cs typeface="Calibri"/>
              <a:sym typeface="Calibri"/>
            </a:endParaRPr>
          </a:p>
          <a:p>
            <a:pPr indent="-294798" lvl="1" marL="589596" marR="0" rtl="0" algn="l">
              <a:lnSpc>
                <a:spcPct val="108000"/>
              </a:lnSpc>
              <a:spcBef>
                <a:spcPts val="0"/>
              </a:spcBef>
              <a:spcAft>
                <a:spcPts val="0"/>
              </a:spcAft>
              <a:buNone/>
            </a:pPr>
            <a:r>
              <a:rPr b="0" i="0" lang="en-US" sz="2200" u="none" cap="none" strike="noStrike">
                <a:solidFill>
                  <a:srgbClr val="000000"/>
                </a:solidFill>
                <a:latin typeface="Calibri"/>
                <a:ea typeface="Calibri"/>
                <a:cs typeface="Calibri"/>
                <a:sym typeface="Calibri"/>
              </a:rPr>
              <a:t>αποτρέπει τον πανικό κατά τη διάρκεια βιομηχανικών έκτακτων αναγκών.</a:t>
            </a:r>
            <a:endParaRPr sz="15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descr="Μπλε κείμενο σε μαύρο φόντο  Η περιγραφή δημιουργήθηκε αυτόματα" id="436" name="Google Shape;436;p2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37" name="Google Shape;437;p2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438" name="Google Shape;438;p26"/>
          <p:cNvSpPr txBox="1"/>
          <p:nvPr/>
        </p:nvSpPr>
        <p:spPr>
          <a:xfrm>
            <a:off x="1259662" y="530699"/>
            <a:ext cx="16394176" cy="1326600"/>
          </a:xfrm>
          <a:prstGeom prst="rect">
            <a:avLst/>
          </a:prstGeom>
          <a:noFill/>
          <a:ln>
            <a:noFill/>
          </a:ln>
        </p:spPr>
        <p:txBody>
          <a:bodyPr anchorCtr="0" anchor="ctr" bIns="0" lIns="0" spcFirstLastPara="1" rIns="0" wrap="square" tIns="0">
            <a:noAutofit/>
          </a:bodyPr>
          <a:lstStyle/>
          <a:p>
            <a:pPr indent="0" lvl="0" marL="0" marR="0" rtl="0" algn="l">
              <a:lnSpc>
                <a:spcPct val="107982"/>
              </a:lnSpc>
              <a:spcBef>
                <a:spcPts val="0"/>
              </a:spcBef>
              <a:spcAft>
                <a:spcPts val="0"/>
              </a:spcAft>
              <a:buNone/>
            </a:pPr>
            <a:r>
              <a:rPr b="1" i="0" lang="en-US" sz="3985" u="none" cap="none" strike="noStrike">
                <a:solidFill>
                  <a:srgbClr val="FF0000"/>
                </a:solidFill>
                <a:latin typeface="Calibri"/>
                <a:ea typeface="Calibri"/>
                <a:cs typeface="Calibri"/>
                <a:sym typeface="Calibri"/>
              </a:rPr>
              <a:t>Βιολογικές / Υγειονομικές Καταστροφές στην Αντιμετώπιση των Μύθων και του Πλαισίου Παραπληροφόρησης για τις Σχολικές Καταστροφές</a:t>
            </a:r>
            <a:endParaRPr sz="700"/>
          </a:p>
        </p:txBody>
      </p:sp>
      <p:sp>
        <p:nvSpPr>
          <p:cNvPr id="439" name="Google Shape;439;p26"/>
          <p:cNvSpPr txBox="1"/>
          <p:nvPr/>
        </p:nvSpPr>
        <p:spPr>
          <a:xfrm>
            <a:off x="1348644" y="2444306"/>
            <a:ext cx="15590700" cy="5886000"/>
          </a:xfrm>
          <a:prstGeom prst="rect">
            <a:avLst/>
          </a:prstGeom>
          <a:noFill/>
          <a:ln>
            <a:noFill/>
          </a:ln>
        </p:spPr>
        <p:txBody>
          <a:bodyPr anchorCtr="0" anchor="t" bIns="0" lIns="0" spcFirstLastPara="1" rIns="0" wrap="square" tIns="0">
            <a:spAutoFit/>
          </a:bodyPr>
          <a:lstStyle/>
          <a:p>
            <a:pPr indent="-325755" lvl="1" marL="651510" marR="0" rtl="0" algn="just">
              <a:lnSpc>
                <a:spcPct val="120000"/>
              </a:lnSpc>
              <a:spcBef>
                <a:spcPts val="0"/>
              </a:spcBef>
              <a:spcAft>
                <a:spcPts val="0"/>
              </a:spcAft>
              <a:buClr>
                <a:srgbClr val="000000"/>
              </a:buClr>
              <a:buSzPts val="3600"/>
              <a:buFont typeface="Arial"/>
              <a:buChar char="•"/>
            </a:pPr>
            <a:r>
              <a:rPr b="1" i="0" lang="en-US" sz="3600" u="none" cap="none" strike="noStrike">
                <a:solidFill>
                  <a:srgbClr val="000000"/>
                </a:solidFill>
                <a:latin typeface="Calibri"/>
                <a:ea typeface="Calibri"/>
                <a:cs typeface="Calibri"/>
                <a:sym typeface="Calibri"/>
              </a:rPr>
              <a:t>Ο</a:t>
            </a:r>
            <a:r>
              <a:rPr b="1" i="0" lang="en-US" sz="3200" u="none" cap="none" strike="noStrike">
                <a:solidFill>
                  <a:srgbClr val="000000"/>
                </a:solidFill>
                <a:latin typeface="Calibri"/>
                <a:ea typeface="Calibri"/>
                <a:cs typeface="Calibri"/>
                <a:sym typeface="Calibri"/>
              </a:rPr>
              <a:t>ι επιδημίες, οι πανδημίες και οι τροφιμογενείς λοιμώξεις </a:t>
            </a:r>
            <a:r>
              <a:rPr b="0" i="0" lang="en-US" sz="3200" u="none" cap="none" strike="noStrike">
                <a:solidFill>
                  <a:srgbClr val="000000"/>
                </a:solidFill>
                <a:latin typeface="Calibri"/>
                <a:ea typeface="Calibri"/>
                <a:cs typeface="Calibri"/>
                <a:sym typeface="Calibri"/>
              </a:rPr>
              <a:t>μπορούν να επηρεάσουν τα σχολεία εξαπλώνοντας γρήγορα μεταξύ των μαθητών και του προσωπικού.</a:t>
            </a:r>
            <a:endParaRPr sz="1000"/>
          </a:p>
          <a:p>
            <a:pPr indent="-300355" lvl="1" marL="651510" marR="0" rtl="0" algn="just">
              <a:lnSpc>
                <a:spcPct val="120000"/>
              </a:lnSpc>
              <a:spcBef>
                <a:spcPts val="0"/>
              </a:spcBef>
              <a:spcAft>
                <a:spcPts val="0"/>
              </a:spcAft>
              <a:buClr>
                <a:srgbClr val="000000"/>
              </a:buClr>
              <a:buSzPts val="3200"/>
              <a:buFont typeface="Arial"/>
              <a:buChar char="•"/>
            </a:pPr>
            <a:r>
              <a:rPr b="1" i="0" lang="en-US" sz="3200" u="none" cap="none" strike="noStrike">
                <a:solidFill>
                  <a:srgbClr val="000000"/>
                </a:solidFill>
                <a:latin typeface="Calibri"/>
                <a:ea typeface="Calibri"/>
                <a:cs typeface="Calibri"/>
                <a:sym typeface="Calibri"/>
              </a:rPr>
              <a:t>Η παραπληροφόρηση ή οι μύθοι </a:t>
            </a:r>
            <a:r>
              <a:rPr b="0" i="0" lang="en-US" sz="3200" u="none" cap="none" strike="noStrike">
                <a:solidFill>
                  <a:srgbClr val="000000"/>
                </a:solidFill>
                <a:latin typeface="Calibri"/>
                <a:ea typeface="Calibri"/>
                <a:cs typeface="Calibri"/>
                <a:sym typeface="Calibri"/>
              </a:rPr>
              <a:t>σχετικά με τη μετάδοση ασθενειών μπορούν να αυξήσουν τον φόβο, την επικίνδυνη συμπεριφορά ή τον στιγματισμό.</a:t>
            </a:r>
            <a:endParaRPr sz="1000"/>
          </a:p>
          <a:p>
            <a:pPr indent="-300355" lvl="1" marL="651510" marR="0" rtl="0" algn="just">
              <a:lnSpc>
                <a:spcPct val="120000"/>
              </a:lnSpc>
              <a:spcBef>
                <a:spcPts val="0"/>
              </a:spcBef>
              <a:spcAft>
                <a:spcPts val="0"/>
              </a:spcAft>
              <a:buClr>
                <a:srgbClr val="000000"/>
              </a:buClr>
              <a:buSzPts val="3200"/>
              <a:buFont typeface="Arial"/>
              <a:buChar char="•"/>
            </a:pPr>
            <a:r>
              <a:rPr b="1" i="0" lang="en-US" sz="3200" u="none" cap="none" strike="noStrike">
                <a:solidFill>
                  <a:srgbClr val="000000"/>
                </a:solidFill>
                <a:latin typeface="Calibri"/>
                <a:ea typeface="Calibri"/>
                <a:cs typeface="Calibri"/>
                <a:sym typeface="Calibri"/>
              </a:rPr>
              <a:t>Τα συστήματα έγκαιρης προειδοποίησης, τα πρωτόκολλα υγιεινής και </a:t>
            </a:r>
            <a:r>
              <a:rPr b="0" i="0" lang="en-US" sz="3200" u="none" cap="none" strike="noStrike">
                <a:solidFill>
                  <a:srgbClr val="000000"/>
                </a:solidFill>
                <a:latin typeface="Calibri"/>
                <a:ea typeface="Calibri"/>
                <a:cs typeface="Calibri"/>
                <a:sym typeface="Calibri"/>
              </a:rPr>
              <a:t>οι εκστρατείες εμβολιασμού είναι κρίσιμα για την προστασία των μαθητών και του προσωπικού.</a:t>
            </a:r>
            <a:endParaRPr sz="1000"/>
          </a:p>
          <a:p>
            <a:pPr indent="-300355" lvl="1" marL="651510" marR="0" rtl="0" algn="just">
              <a:lnSpc>
                <a:spcPct val="120000"/>
              </a:lnSpc>
              <a:spcBef>
                <a:spcPts val="0"/>
              </a:spcBef>
              <a:spcAft>
                <a:spcPts val="0"/>
              </a:spcAft>
              <a:buClr>
                <a:srgbClr val="000000"/>
              </a:buClr>
              <a:buSzPts val="3200"/>
              <a:buFont typeface="Arial"/>
              <a:buChar char="•"/>
            </a:pPr>
            <a:r>
              <a:rPr b="0" i="0" lang="en-US" sz="3200" u="none" cap="none" strike="noStrike">
                <a:solidFill>
                  <a:srgbClr val="000000"/>
                </a:solidFill>
                <a:latin typeface="Calibri"/>
                <a:ea typeface="Calibri"/>
                <a:cs typeface="Calibri"/>
                <a:sym typeface="Calibri"/>
              </a:rPr>
              <a:t>Τα σχολεία πρέπει να παρέχουν </a:t>
            </a:r>
            <a:r>
              <a:rPr b="1" i="0" lang="en-US" sz="3200" u="none" cap="none" strike="noStrike">
                <a:solidFill>
                  <a:srgbClr val="000000"/>
                </a:solidFill>
                <a:latin typeface="Calibri"/>
                <a:ea typeface="Calibri"/>
                <a:cs typeface="Calibri"/>
                <a:sym typeface="Calibri"/>
              </a:rPr>
              <a:t>ψυχολογικές πρώτες βοήθειες</a:t>
            </a:r>
            <a:r>
              <a:rPr b="0" i="0" lang="en-US" sz="3200" u="none" cap="none" strike="noStrike">
                <a:solidFill>
                  <a:srgbClr val="000000"/>
                </a:solidFill>
                <a:latin typeface="Calibri"/>
                <a:ea typeface="Calibri"/>
                <a:cs typeface="Calibri"/>
                <a:sym typeface="Calibri"/>
              </a:rPr>
              <a:t> για να υποστηρίξουν τους μαθητές που αντιμετωπίζουν άγχος, στρες ή απομόνωση.</a:t>
            </a:r>
            <a:endParaRPr sz="1000"/>
          </a:p>
          <a:p>
            <a:pPr indent="-300355" lvl="1" marL="651510" marR="0" rtl="0" algn="just">
              <a:lnSpc>
                <a:spcPct val="120000"/>
              </a:lnSpc>
              <a:spcBef>
                <a:spcPts val="0"/>
              </a:spcBef>
              <a:spcAft>
                <a:spcPts val="0"/>
              </a:spcAft>
              <a:buClr>
                <a:srgbClr val="000000"/>
              </a:buClr>
              <a:buSzPts val="3200"/>
              <a:buFont typeface="Arial"/>
              <a:buChar char="•"/>
            </a:pPr>
            <a:r>
              <a:rPr b="0" i="0" lang="en-US" sz="3200" u="none" cap="none" strike="noStrike">
                <a:solidFill>
                  <a:srgbClr val="000000"/>
                </a:solidFill>
                <a:latin typeface="Calibri"/>
                <a:ea typeface="Calibri"/>
                <a:cs typeface="Calibri"/>
                <a:sym typeface="Calibri"/>
              </a:rPr>
              <a:t>Η ενημέρωση και η τήρηση επαληθευμένων οδηγιών διασφαλίζει </a:t>
            </a:r>
            <a:r>
              <a:rPr b="1" i="0" lang="en-US" sz="3200" u="none" cap="none" strike="noStrike">
                <a:solidFill>
                  <a:srgbClr val="000000"/>
                </a:solidFill>
                <a:latin typeface="Calibri"/>
                <a:ea typeface="Calibri"/>
                <a:cs typeface="Calibri"/>
                <a:sym typeface="Calibri"/>
              </a:rPr>
              <a:t>ασφαλή μαθησιακά περιβάλλοντα</a:t>
            </a:r>
            <a:r>
              <a:rPr b="0" i="0" lang="en-US" sz="3200" u="none" cap="none" strike="noStrike">
                <a:solidFill>
                  <a:srgbClr val="000000"/>
                </a:solidFill>
                <a:latin typeface="Calibri"/>
                <a:ea typeface="Calibri"/>
                <a:cs typeface="Calibri"/>
                <a:sym typeface="Calibri"/>
              </a:rPr>
              <a:t> και ανθεκτικότητα της κοινότητας.</a:t>
            </a:r>
            <a:endParaRPr sz="10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descr="Μπλε κείμενο σε μαύρο φόντο  Η περιγραφή δημιουργήθηκε αυτόματα" id="448" name="Google Shape;448;p2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49" name="Google Shape;449;p2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450" name="Google Shape;450;p27"/>
          <p:cNvSpPr txBox="1"/>
          <p:nvPr/>
        </p:nvSpPr>
        <p:spPr>
          <a:xfrm>
            <a:off x="1259675" y="716625"/>
            <a:ext cx="15773400" cy="133642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Επιδημία / Επιδημία (π.χ., Γρίπη)</a:t>
            </a:r>
            <a:endParaRPr/>
          </a:p>
        </p:txBody>
      </p:sp>
      <p:sp>
        <p:nvSpPr>
          <p:cNvPr id="451" name="Google Shape;451;p27"/>
          <p:cNvSpPr txBox="1"/>
          <p:nvPr/>
        </p:nvSpPr>
        <p:spPr>
          <a:xfrm>
            <a:off x="1348732" y="3902875"/>
            <a:ext cx="15590700" cy="3645000"/>
          </a:xfrm>
          <a:prstGeom prst="rect">
            <a:avLst/>
          </a:prstGeom>
          <a:noFill/>
          <a:ln>
            <a:noFill/>
          </a:ln>
        </p:spPr>
        <p:txBody>
          <a:bodyPr anchorCtr="0" anchor="t" bIns="0" lIns="0" spcFirstLastPara="1" rIns="0" wrap="square" tIns="0">
            <a:spAutoFit/>
          </a:bodyPr>
          <a:lstStyle/>
          <a:p>
            <a:pPr indent="-386398" lvl="1" marL="836297" marR="0" rtl="0" algn="l">
              <a:lnSpc>
                <a:spcPct val="108000"/>
              </a:lnSpc>
              <a:spcBef>
                <a:spcPts val="0"/>
              </a:spcBef>
              <a:spcAft>
                <a:spcPts val="0"/>
              </a:spcAft>
              <a:buClr>
                <a:srgbClr val="000000"/>
              </a:buClr>
              <a:buSzPts val="3700"/>
              <a:buFont typeface="Arial"/>
              <a:buChar char="•"/>
            </a:pPr>
            <a:r>
              <a:rPr b="0" i="0" lang="en-US" sz="3700" u="none" cap="none" strike="noStrike">
                <a:solidFill>
                  <a:srgbClr val="000000"/>
                </a:solidFill>
                <a:latin typeface="Calibri"/>
                <a:ea typeface="Calibri"/>
                <a:cs typeface="Calibri"/>
                <a:sym typeface="Calibri"/>
              </a:rPr>
              <a:t>Οι επιδημίες μπορούν να εξαπλωθούν γρήγορα μεταξύ των μαθητών στις τάξεις.</a:t>
            </a:r>
            <a:endParaRPr sz="900"/>
          </a:p>
          <a:p>
            <a:pPr indent="-386398" lvl="1" marL="836297" marR="0" rtl="0" algn="l">
              <a:lnSpc>
                <a:spcPct val="108000"/>
              </a:lnSpc>
              <a:spcBef>
                <a:spcPts val="0"/>
              </a:spcBef>
              <a:spcAft>
                <a:spcPts val="0"/>
              </a:spcAft>
              <a:buClr>
                <a:srgbClr val="000000"/>
              </a:buClr>
              <a:buSzPts val="3700"/>
              <a:buFont typeface="Arial"/>
              <a:buChar char="•"/>
            </a:pPr>
            <a:r>
              <a:rPr b="0" i="0" lang="en-US" sz="3700" u="none" cap="none" strike="noStrike">
                <a:solidFill>
                  <a:srgbClr val="000000"/>
                </a:solidFill>
                <a:latin typeface="Calibri"/>
                <a:ea typeface="Calibri"/>
                <a:cs typeface="Calibri"/>
                <a:sym typeface="Calibri"/>
              </a:rPr>
              <a:t>Η παραπληροφόρηση (π.χ. μύθοι σχετικά με τα εμβόλια ή τις σπιτικές θεραπείες) μπορεί να αυξήσει τον κίνδυνο.</a:t>
            </a:r>
            <a:endParaRPr sz="900"/>
          </a:p>
          <a:p>
            <a:pPr indent="-386398" lvl="1" marL="836297" marR="0" rtl="0" algn="l">
              <a:lnSpc>
                <a:spcPct val="108000"/>
              </a:lnSpc>
              <a:spcBef>
                <a:spcPts val="0"/>
              </a:spcBef>
              <a:spcAft>
                <a:spcPts val="0"/>
              </a:spcAft>
              <a:buClr>
                <a:srgbClr val="000000"/>
              </a:buClr>
              <a:buSzPts val="3700"/>
              <a:buFont typeface="Arial"/>
              <a:buChar char="•"/>
            </a:pPr>
            <a:r>
              <a:rPr b="0" i="0" lang="en-US" sz="3700" u="none" cap="none" strike="noStrike">
                <a:solidFill>
                  <a:srgbClr val="000000"/>
                </a:solidFill>
                <a:latin typeface="Calibri"/>
                <a:ea typeface="Calibri"/>
                <a:cs typeface="Calibri"/>
                <a:sym typeface="Calibri"/>
              </a:rPr>
              <a:t>Τα σχολεία χρειάζονται μέτρα υγιεινής, έγκαιρη ανίχνευση και σαφή επικοινωνία για τον περιορισμό των λοιμώξεων.</a:t>
            </a:r>
            <a:endParaRPr sz="900"/>
          </a:p>
        </p:txBody>
      </p:sp>
      <p:sp>
        <p:nvSpPr>
          <p:cNvPr id="452" name="Google Shape;452;p27"/>
          <p:cNvSpPr txBox="1"/>
          <p:nvPr/>
        </p:nvSpPr>
        <p:spPr>
          <a:xfrm>
            <a:off x="1259675" y="1770296"/>
            <a:ext cx="15773400" cy="1190653"/>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Γιατί έχει σημασία</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descr="Μπλε κείμενο σε μαύρο φόντο  Η περιγραφή δημιουργήθηκε αυτόματα" id="461" name="Google Shape;461;p2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62" name="Google Shape;462;p2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463" name="Google Shape;463;p28"/>
          <p:cNvSpPr txBox="1"/>
          <p:nvPr/>
        </p:nvSpPr>
        <p:spPr>
          <a:xfrm>
            <a:off x="1259675" y="709652"/>
            <a:ext cx="15773400" cy="13869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Επιδημία / Επιδημία (π.χ., Γρίπη)</a:t>
            </a:r>
            <a:endParaRPr/>
          </a:p>
        </p:txBody>
      </p:sp>
      <p:sp>
        <p:nvSpPr>
          <p:cNvPr id="464" name="Google Shape;464;p28"/>
          <p:cNvSpPr txBox="1"/>
          <p:nvPr/>
        </p:nvSpPr>
        <p:spPr>
          <a:xfrm>
            <a:off x="1259682" y="2342013"/>
            <a:ext cx="15773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Μύθοι και Αλήθειες για την Επιδημία</a:t>
            </a:r>
            <a:endParaRPr/>
          </a:p>
        </p:txBody>
      </p:sp>
      <p:sp>
        <p:nvSpPr>
          <p:cNvPr id="465" name="Google Shape;465;p28"/>
          <p:cNvSpPr txBox="1"/>
          <p:nvPr/>
        </p:nvSpPr>
        <p:spPr>
          <a:xfrm>
            <a:off x="1348732" y="4080163"/>
            <a:ext cx="15590700" cy="4393200"/>
          </a:xfrm>
          <a:prstGeom prst="rect">
            <a:avLst/>
          </a:prstGeom>
          <a:noFill/>
          <a:ln>
            <a:noFill/>
          </a:ln>
        </p:spPr>
        <p:txBody>
          <a:bodyPr anchorCtr="0" anchor="t" bIns="0" lIns="0" spcFirstLastPara="1" rIns="0" wrap="square" tIns="0">
            <a:spAutoFit/>
          </a:bodyPr>
          <a:lstStyle/>
          <a:p>
            <a:pPr indent="-334424" lvl="1" marL="668849" marR="0" rtl="0" algn="just">
              <a:lnSpc>
                <a:spcPct val="108008"/>
              </a:lnSpc>
              <a:spcBef>
                <a:spcPts val="0"/>
              </a:spcBef>
              <a:spcAft>
                <a:spcPts val="0"/>
              </a:spcAft>
              <a:buClr>
                <a:srgbClr val="000000"/>
              </a:buClr>
              <a:buSzPts val="3334"/>
              <a:buFont typeface="Arial"/>
              <a:buChar char="•"/>
            </a:pPr>
            <a:r>
              <a:rPr b="1" i="0" lang="en-US" sz="3334" u="none" cap="none" strike="noStrike">
                <a:solidFill>
                  <a:srgbClr val="000000"/>
                </a:solidFill>
                <a:latin typeface="Calibri"/>
                <a:ea typeface="Calibri"/>
                <a:cs typeface="Calibri"/>
                <a:sym typeface="Calibri"/>
              </a:rPr>
              <a:t>Μύθος: </a:t>
            </a:r>
            <a:r>
              <a:rPr b="0" i="0" lang="en-US" sz="3334" u="none" cap="none" strike="noStrike">
                <a:solidFill>
                  <a:srgbClr val="000000"/>
                </a:solidFill>
                <a:latin typeface="Calibri"/>
                <a:ea typeface="Calibri"/>
                <a:cs typeface="Calibri"/>
                <a:sym typeface="Calibri"/>
              </a:rPr>
              <a:t>«Οι υγιείς μαθητές δεν χρειάζεται να ακολουθούν τους κανόνες υγιεινής».</a:t>
            </a:r>
            <a:endParaRPr/>
          </a:p>
          <a:p>
            <a:pPr indent="-334424" lvl="1" marL="668849" marR="0" rtl="0" algn="just">
              <a:lnSpc>
                <a:spcPct val="108008"/>
              </a:lnSpc>
              <a:spcBef>
                <a:spcPts val="0"/>
              </a:spcBef>
              <a:spcAft>
                <a:spcPts val="0"/>
              </a:spcAft>
              <a:buNone/>
            </a:pPr>
            <a:r>
              <a:rPr b="1" i="0" lang="en-US" sz="3334" u="none" cap="none" strike="noStrike">
                <a:solidFill>
                  <a:srgbClr val="000000"/>
                </a:solidFill>
                <a:latin typeface="Calibri"/>
                <a:ea typeface="Calibri"/>
                <a:cs typeface="Calibri"/>
                <a:sym typeface="Calibri"/>
              </a:rPr>
              <a:t>Γεγονός: </a:t>
            </a:r>
            <a:r>
              <a:rPr b="0" i="0" lang="en-US" sz="3334" u="none" cap="none" strike="noStrike">
                <a:solidFill>
                  <a:srgbClr val="000000"/>
                </a:solidFill>
                <a:latin typeface="Calibri"/>
                <a:ea typeface="Calibri"/>
                <a:cs typeface="Calibri"/>
                <a:sym typeface="Calibri"/>
              </a:rPr>
              <a:t>Όλοι πρέπει να ακολουθούν τα πρωτόκολλα υγιεινής για την πρόληψη της εξάπλωσης ασθενειών.</a:t>
            </a:r>
            <a:endParaRPr/>
          </a:p>
          <a:p>
            <a:pPr indent="-334424" lvl="1" marL="668849" marR="0" rtl="0" algn="just">
              <a:lnSpc>
                <a:spcPct val="108008"/>
              </a:lnSpc>
              <a:spcBef>
                <a:spcPts val="0"/>
              </a:spcBef>
              <a:spcAft>
                <a:spcPts val="0"/>
              </a:spcAft>
              <a:buClr>
                <a:srgbClr val="000000"/>
              </a:buClr>
              <a:buSzPts val="3334"/>
              <a:buFont typeface="Arial"/>
              <a:buChar char="•"/>
            </a:pPr>
            <a:r>
              <a:rPr b="1" i="0" lang="en-US" sz="3334" u="none" cap="none" strike="noStrike">
                <a:solidFill>
                  <a:srgbClr val="000000"/>
                </a:solidFill>
                <a:latin typeface="Calibri"/>
                <a:ea typeface="Calibri"/>
                <a:cs typeface="Calibri"/>
                <a:sym typeface="Calibri"/>
              </a:rPr>
              <a:t>Μύθος: </a:t>
            </a:r>
            <a:r>
              <a:rPr b="0" i="0" lang="en-US" sz="3334" u="none" cap="none" strike="noStrike">
                <a:solidFill>
                  <a:srgbClr val="000000"/>
                </a:solidFill>
                <a:latin typeface="Calibri"/>
                <a:ea typeface="Calibri"/>
                <a:cs typeface="Calibri"/>
                <a:sym typeface="Calibri"/>
              </a:rPr>
              <a:t>«Τα εμβόλια δεν είναι αποτελεσματικά σε περιπτώσεις σχολικών επιδημιών».</a:t>
            </a:r>
            <a:endParaRPr b="0" i="0" sz="3334" u="none" cap="none" strike="noStrike">
              <a:solidFill>
                <a:srgbClr val="000000"/>
              </a:solidFill>
              <a:latin typeface="Calibri"/>
              <a:ea typeface="Calibri"/>
              <a:cs typeface="Calibri"/>
              <a:sym typeface="Calibri"/>
            </a:endParaRPr>
          </a:p>
          <a:p>
            <a:pPr indent="0" lvl="0" marL="0" marR="0" rtl="0" algn="just">
              <a:lnSpc>
                <a:spcPct val="108008"/>
              </a:lnSpc>
              <a:spcBef>
                <a:spcPts val="0"/>
              </a:spcBef>
              <a:spcAft>
                <a:spcPts val="0"/>
              </a:spcAft>
              <a:buNone/>
            </a:pPr>
            <a:r>
              <a:t/>
            </a:r>
            <a:endParaRPr sz="3334">
              <a:latin typeface="Calibri"/>
              <a:ea typeface="Calibri"/>
              <a:cs typeface="Calibri"/>
              <a:sym typeface="Calibri"/>
            </a:endParaRPr>
          </a:p>
          <a:p>
            <a:pPr indent="-334424" lvl="1" marL="668849" marR="0" rtl="0" algn="just">
              <a:lnSpc>
                <a:spcPct val="108008"/>
              </a:lnSpc>
              <a:spcBef>
                <a:spcPts val="0"/>
              </a:spcBef>
              <a:spcAft>
                <a:spcPts val="0"/>
              </a:spcAft>
              <a:buNone/>
            </a:pPr>
            <a:r>
              <a:rPr b="1" i="0" lang="en-US" sz="3334" u="none" cap="none" strike="noStrike">
                <a:solidFill>
                  <a:srgbClr val="000000"/>
                </a:solidFill>
                <a:latin typeface="Calibri"/>
                <a:ea typeface="Calibri"/>
                <a:cs typeface="Calibri"/>
                <a:sym typeface="Calibri"/>
              </a:rPr>
              <a:t>Γεγονός: </a:t>
            </a:r>
            <a:r>
              <a:rPr b="0" i="0" lang="en-US" sz="3334" u="none" cap="none" strike="noStrike">
                <a:solidFill>
                  <a:srgbClr val="000000"/>
                </a:solidFill>
                <a:latin typeface="Calibri"/>
                <a:ea typeface="Calibri"/>
                <a:cs typeface="Calibri"/>
                <a:sym typeface="Calibri"/>
              </a:rPr>
              <a:t>Τα εμβόλια μειώνουν σημαντικά τη μόλυνση και προστατεύουν την κοινότητα.</a:t>
            </a:r>
            <a:endParaRPr sz="3334">
              <a:latin typeface="Calibri"/>
              <a:ea typeface="Calibri"/>
              <a:cs typeface="Calibri"/>
              <a:sym typeface="Calibri"/>
            </a:endParaRPr>
          </a:p>
          <a:p>
            <a:pPr indent="-334424" lvl="1" marL="668849" marR="0" rtl="0" algn="just">
              <a:lnSpc>
                <a:spcPct val="108008"/>
              </a:lnSpc>
              <a:spcBef>
                <a:spcPts val="0"/>
              </a:spcBef>
              <a:spcAft>
                <a:spcPts val="0"/>
              </a:spcAft>
              <a:buNone/>
            </a:pPr>
            <a:r>
              <a:rPr b="0" i="0" lang="en-US" sz="3334" u="none" cap="none" strike="noStrike">
                <a:solidFill>
                  <a:srgbClr val="000000"/>
                </a:solidFill>
                <a:latin typeface="Calibri"/>
                <a:ea typeface="Calibri"/>
                <a:cs typeface="Calibri"/>
                <a:sym typeface="Calibri"/>
              </a:rPr>
              <a:t>Η υγιεινή και ο εμβολιασμός που βασίζονται σε γεγονότα προστατεύουν τους μαθητές</a:t>
            </a:r>
            <a:endParaRPr sz="3334">
              <a:latin typeface="Calibri"/>
              <a:ea typeface="Calibri"/>
              <a:cs typeface="Calibri"/>
              <a:sym typeface="Calibri"/>
            </a:endParaRPr>
          </a:p>
          <a:p>
            <a:pPr indent="-334424" lvl="1" marL="668849" marR="0" rtl="0" algn="just">
              <a:lnSpc>
                <a:spcPct val="108008"/>
              </a:lnSpc>
              <a:spcBef>
                <a:spcPts val="0"/>
              </a:spcBef>
              <a:spcAft>
                <a:spcPts val="0"/>
              </a:spcAft>
              <a:buNone/>
            </a:pPr>
            <a:r>
              <a:rPr b="0" i="0" lang="en-US" sz="3334" u="none" cap="none" strike="noStrike">
                <a:solidFill>
                  <a:srgbClr val="000000"/>
                </a:solidFill>
                <a:latin typeface="Calibri"/>
                <a:ea typeface="Calibri"/>
                <a:cs typeface="Calibri"/>
                <a:sym typeface="Calibri"/>
              </a:rPr>
              <a:t>και διατηρούν τα σχολεία ασφαλή.</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descr="Μπλε κείμενο σε μαύρο φόντο  Η περιγραφή δημιουργήθηκε αυτόματα" id="474" name="Google Shape;474;p2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75" name="Google Shape;475;p2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476" name="Google Shape;476;p29"/>
          <p:cNvSpPr txBox="1"/>
          <p:nvPr/>
        </p:nvSpPr>
        <p:spPr>
          <a:xfrm>
            <a:off x="1084550" y="709652"/>
            <a:ext cx="15773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Πανδημία</a:t>
            </a:r>
            <a:endParaRPr/>
          </a:p>
        </p:txBody>
      </p:sp>
      <p:sp>
        <p:nvSpPr>
          <p:cNvPr id="477" name="Google Shape;477;p29"/>
          <p:cNvSpPr txBox="1"/>
          <p:nvPr/>
        </p:nvSpPr>
        <p:spPr>
          <a:xfrm>
            <a:off x="1084557" y="1803388"/>
            <a:ext cx="15773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Γιατί έχει σημασία</a:t>
            </a:r>
            <a:endParaRPr/>
          </a:p>
        </p:txBody>
      </p:sp>
      <p:sp>
        <p:nvSpPr>
          <p:cNvPr id="478" name="Google Shape;478;p29"/>
          <p:cNvSpPr txBox="1"/>
          <p:nvPr/>
        </p:nvSpPr>
        <p:spPr>
          <a:xfrm>
            <a:off x="1084557" y="3429000"/>
            <a:ext cx="15590700" cy="3743400"/>
          </a:xfrm>
          <a:prstGeom prst="rect">
            <a:avLst/>
          </a:prstGeom>
          <a:noFill/>
          <a:ln>
            <a:noFill/>
          </a:ln>
        </p:spPr>
        <p:txBody>
          <a:bodyPr anchorCtr="0" anchor="t" bIns="0" lIns="0" spcFirstLastPara="1" rIns="0" wrap="square" tIns="0">
            <a:spAutoFit/>
          </a:bodyPr>
          <a:lstStyle/>
          <a:p>
            <a:pPr indent="-392748" lvl="1" marL="836297" marR="0" rtl="0" algn="l">
              <a:lnSpc>
                <a:spcPct val="108000"/>
              </a:lnSpc>
              <a:spcBef>
                <a:spcPts val="0"/>
              </a:spcBef>
              <a:spcAft>
                <a:spcPts val="0"/>
              </a:spcAft>
              <a:buClr>
                <a:srgbClr val="000000"/>
              </a:buClr>
              <a:buSzPts val="3800"/>
              <a:buFont typeface="Arial"/>
              <a:buChar char="•"/>
            </a:pPr>
            <a:r>
              <a:rPr b="0" i="0" lang="en-US" sz="3800" u="none" cap="none" strike="noStrike">
                <a:solidFill>
                  <a:srgbClr val="000000"/>
                </a:solidFill>
                <a:latin typeface="Calibri"/>
                <a:ea typeface="Calibri"/>
                <a:cs typeface="Calibri"/>
                <a:sym typeface="Calibri"/>
              </a:rPr>
              <a:t>Οι πανδημίες μπορούν να διαταράξουν ολόκληρο το σχολικό σύστημα και να προκαλέσουν άγχος στους μαθητές.</a:t>
            </a:r>
            <a:endParaRPr sz="1000"/>
          </a:p>
          <a:p>
            <a:pPr indent="-392748" lvl="1" marL="836297" marR="0" rtl="0" algn="l">
              <a:lnSpc>
                <a:spcPct val="108000"/>
              </a:lnSpc>
              <a:spcBef>
                <a:spcPts val="0"/>
              </a:spcBef>
              <a:spcAft>
                <a:spcPts val="0"/>
              </a:spcAft>
              <a:buClr>
                <a:srgbClr val="000000"/>
              </a:buClr>
              <a:buSzPts val="3800"/>
              <a:buFont typeface="Arial"/>
              <a:buChar char="•"/>
            </a:pPr>
            <a:r>
              <a:rPr b="0" i="0" lang="en-US" sz="3800" u="none" cap="none" strike="noStrike">
                <a:solidFill>
                  <a:srgbClr val="000000"/>
                </a:solidFill>
                <a:latin typeface="Calibri"/>
                <a:ea typeface="Calibri"/>
                <a:cs typeface="Calibri"/>
                <a:sym typeface="Calibri"/>
              </a:rPr>
              <a:t>Η παραπληροφόρηση στο διαδίκτυο μπορεί να σπείρει φόβο και να ενθαρρύνει επικίνδυνες συμπεριφορές.</a:t>
            </a:r>
            <a:endParaRPr sz="1000"/>
          </a:p>
          <a:p>
            <a:pPr indent="-392748" lvl="1" marL="836297" marR="0" rtl="0" algn="l">
              <a:lnSpc>
                <a:spcPct val="108000"/>
              </a:lnSpc>
              <a:spcBef>
                <a:spcPts val="0"/>
              </a:spcBef>
              <a:spcAft>
                <a:spcPts val="0"/>
              </a:spcAft>
              <a:buClr>
                <a:srgbClr val="000000"/>
              </a:buClr>
              <a:buSzPts val="3800"/>
              <a:buFont typeface="Arial"/>
              <a:buChar char="•"/>
            </a:pPr>
            <a:r>
              <a:rPr b="0" i="0" lang="en-US" sz="3800" u="none" cap="none" strike="noStrike">
                <a:solidFill>
                  <a:srgbClr val="000000"/>
                </a:solidFill>
                <a:latin typeface="Calibri"/>
                <a:ea typeface="Calibri"/>
                <a:cs typeface="Calibri"/>
                <a:sym typeface="Calibri"/>
              </a:rPr>
              <a:t>Η ετοιμότητα περιλαμβάνει μάσκες, αποστασιοποίηση, σχέδια εξ αποστάσεως μάθησης και υποστήριξη ψυχικής υγείας.</a:t>
            </a:r>
            <a:endParaRPr sz="1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descr="Μπλε κείμενο σε μαύρο φόντο  Η περιγραφή δημιουργήθηκε αυτόματα" id="121" name="Google Shape;121;p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22" name="Google Shape;122;p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23" name="Google Shape;123;p3"/>
          <p:cNvSpPr txBox="1"/>
          <p:nvPr/>
        </p:nvSpPr>
        <p:spPr>
          <a:xfrm>
            <a:off x="1084550" y="282776"/>
            <a:ext cx="15773400" cy="1966050"/>
          </a:xfrm>
          <a:prstGeom prst="rect">
            <a:avLst/>
          </a:prstGeom>
          <a:noFill/>
          <a:ln>
            <a:noFill/>
          </a:ln>
        </p:spPr>
        <p:txBody>
          <a:bodyPr anchorCtr="0" anchor="ctr" bIns="0" lIns="0" spcFirstLastPara="1" rIns="0" wrap="square" tIns="0">
            <a:noAutofit/>
          </a:bodyPr>
          <a:lstStyle/>
          <a:p>
            <a:pPr indent="0" lvl="0" marL="0" marR="0" rtl="0" algn="l">
              <a:lnSpc>
                <a:spcPct val="120009"/>
              </a:lnSpc>
              <a:spcBef>
                <a:spcPts val="0"/>
              </a:spcBef>
              <a:spcAft>
                <a:spcPts val="0"/>
              </a:spcAft>
              <a:buNone/>
            </a:pPr>
            <a:r>
              <a:rPr b="1" i="0" lang="en-US" sz="5217" u="none" cap="none" strike="noStrike">
                <a:solidFill>
                  <a:srgbClr val="FF0000"/>
                </a:solidFill>
                <a:latin typeface="Calibri"/>
                <a:ea typeface="Calibri"/>
                <a:cs typeface="Calibri"/>
                <a:sym typeface="Calibri"/>
              </a:rPr>
              <a:t>Μαθησιακά Αποτελέσματα της Εκπαιδευτικής Ενότητας</a:t>
            </a:r>
            <a:endParaRPr sz="100"/>
          </a:p>
        </p:txBody>
      </p:sp>
      <p:sp>
        <p:nvSpPr>
          <p:cNvPr id="124" name="Google Shape;124;p3"/>
          <p:cNvSpPr txBox="1"/>
          <p:nvPr/>
        </p:nvSpPr>
        <p:spPr>
          <a:xfrm>
            <a:off x="750825" y="2692451"/>
            <a:ext cx="6799500" cy="4200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2100" u="none" cap="none" strike="noStrike">
                <a:solidFill>
                  <a:srgbClr val="000000"/>
                </a:solidFill>
                <a:latin typeface="Calibri"/>
                <a:ea typeface="Calibri"/>
                <a:cs typeface="Calibri"/>
                <a:sym typeface="Calibri"/>
              </a:rPr>
              <a:t>Γνώση</a:t>
            </a:r>
            <a:endParaRPr sz="2100"/>
          </a:p>
          <a:p>
            <a:pPr indent="-198120" lvl="1" marL="434340" marR="0" rtl="0" algn="l">
              <a:lnSpc>
                <a:spcPct val="119958"/>
              </a:lnSpc>
              <a:spcBef>
                <a:spcPts val="0"/>
              </a:spcBef>
              <a:spcAft>
                <a:spcPts val="0"/>
              </a:spcAft>
              <a:buClr>
                <a:srgbClr val="000000"/>
              </a:buClr>
              <a:buSzPts val="2100"/>
              <a:buFont typeface="Calibri"/>
              <a:buAutoNum type="arabicPeriod"/>
            </a:pPr>
            <a:r>
              <a:rPr b="1" i="0" lang="en-US" sz="2100" u="none" cap="none" strike="noStrike">
                <a:solidFill>
                  <a:srgbClr val="000000"/>
                </a:solidFill>
                <a:latin typeface="Calibri"/>
                <a:ea typeface="Calibri"/>
                <a:cs typeface="Calibri"/>
                <a:sym typeface="Calibri"/>
              </a:rPr>
              <a:t>Κατανοήστε </a:t>
            </a:r>
            <a:r>
              <a:rPr b="0" i="0" lang="en-US" sz="2100" u="none" cap="none" strike="noStrike">
                <a:solidFill>
                  <a:srgbClr val="000000"/>
                </a:solidFill>
                <a:latin typeface="Calibri"/>
                <a:ea typeface="Calibri"/>
                <a:cs typeface="Calibri"/>
                <a:sym typeface="Calibri"/>
              </a:rPr>
              <a:t>τη διαφορά μεταξύ παραπληροφόρησης και παραπληροφόρησης σε ένα πλαίσιο σχολικής κρίσης.</a:t>
            </a:r>
            <a:endParaRPr sz="2100"/>
          </a:p>
          <a:p>
            <a:pPr indent="-198120" lvl="1" marL="434340" marR="0" rtl="0" algn="l">
              <a:lnSpc>
                <a:spcPct val="119958"/>
              </a:lnSpc>
              <a:spcBef>
                <a:spcPts val="0"/>
              </a:spcBef>
              <a:spcAft>
                <a:spcPts val="0"/>
              </a:spcAft>
              <a:buClr>
                <a:srgbClr val="000000"/>
              </a:buClr>
              <a:buSzPts val="2100"/>
              <a:buFont typeface="Calibri"/>
              <a:buAutoNum type="arabicPeriod"/>
            </a:pPr>
            <a:r>
              <a:rPr b="1" i="0" lang="en-US" sz="2100" u="none" cap="none" strike="noStrike">
                <a:solidFill>
                  <a:srgbClr val="000000"/>
                </a:solidFill>
                <a:latin typeface="Calibri"/>
                <a:ea typeface="Calibri"/>
                <a:cs typeface="Calibri"/>
                <a:sym typeface="Calibri"/>
              </a:rPr>
              <a:t>Αναγνωρίστε </a:t>
            </a:r>
            <a:r>
              <a:rPr b="0" i="0" lang="en-US" sz="2100" u="none" cap="none" strike="noStrike">
                <a:solidFill>
                  <a:srgbClr val="000000"/>
                </a:solidFill>
                <a:latin typeface="Calibri"/>
                <a:ea typeface="Calibri"/>
                <a:cs typeface="Calibri"/>
                <a:sym typeface="Calibri"/>
              </a:rPr>
              <a:t>κοινά ψυχολογικά αίτια (π.χ. φόβο, δυσπιστία) που καθιστούν τις σχολικές κοινότητες ευάλωτες σε φήμες και πανικό σε καταστάσεις έκτακτης ανάγκης.</a:t>
            </a:r>
            <a:endParaRPr sz="2100"/>
          </a:p>
          <a:p>
            <a:pPr indent="-198120" lvl="1" marL="434340" marR="0" rtl="0" algn="l">
              <a:lnSpc>
                <a:spcPct val="119958"/>
              </a:lnSpc>
              <a:spcBef>
                <a:spcPts val="0"/>
              </a:spcBef>
              <a:spcAft>
                <a:spcPts val="0"/>
              </a:spcAft>
              <a:buClr>
                <a:srgbClr val="000000"/>
              </a:buClr>
              <a:buSzPts val="2100"/>
              <a:buFont typeface="Calibri"/>
              <a:buAutoNum type="arabicPeriod"/>
            </a:pPr>
            <a:r>
              <a:rPr b="1" i="0" lang="en-US" sz="2100" u="none" cap="none" strike="noStrike">
                <a:solidFill>
                  <a:srgbClr val="000000"/>
                </a:solidFill>
                <a:latin typeface="Calibri"/>
                <a:ea typeface="Calibri"/>
                <a:cs typeface="Calibri"/>
                <a:sym typeface="Calibri"/>
              </a:rPr>
              <a:t>Εξηγήστε</a:t>
            </a:r>
            <a:r>
              <a:rPr b="0" i="0" lang="en-US" sz="2100" u="none" cap="none" strike="noStrike">
                <a:solidFill>
                  <a:srgbClr val="000000"/>
                </a:solidFill>
                <a:latin typeface="Calibri"/>
                <a:ea typeface="Calibri"/>
                <a:cs typeface="Calibri"/>
                <a:sym typeface="Calibri"/>
              </a:rPr>
              <a:t> πώς η παρακολούθηση επαληθευμένων, επίσημων πηγών υποστηρίζει άμεσα τη συντονισμένη αντιμετώπιση έκτακτης ανάγκης και μειώνει το χάος επί τόπου.</a:t>
            </a:r>
            <a:endParaRPr sz="2100"/>
          </a:p>
        </p:txBody>
      </p:sp>
      <p:sp>
        <p:nvSpPr>
          <p:cNvPr id="125" name="Google Shape;125;p3"/>
          <p:cNvSpPr txBox="1"/>
          <p:nvPr/>
        </p:nvSpPr>
        <p:spPr>
          <a:xfrm>
            <a:off x="8111409" y="2692445"/>
            <a:ext cx="9428700" cy="6837900"/>
          </a:xfrm>
          <a:prstGeom prst="rect">
            <a:avLst/>
          </a:prstGeom>
          <a:noFill/>
          <a:ln>
            <a:noFill/>
          </a:ln>
        </p:spPr>
        <p:txBody>
          <a:bodyPr anchorCtr="0" anchor="t" bIns="0" lIns="0" spcFirstLastPara="1" rIns="0" wrap="square" tIns="0">
            <a:spAutoFit/>
          </a:bodyPr>
          <a:lstStyle/>
          <a:p>
            <a:pPr indent="0" lvl="0" marL="0" marR="0" rtl="0" algn="l">
              <a:lnSpc>
                <a:spcPct val="120009"/>
              </a:lnSpc>
              <a:spcBef>
                <a:spcPts val="0"/>
              </a:spcBef>
              <a:spcAft>
                <a:spcPts val="0"/>
              </a:spcAft>
              <a:buNone/>
            </a:pPr>
            <a:r>
              <a:rPr b="1" i="0" lang="en-US" sz="2199" u="none" cap="none" strike="noStrike">
                <a:solidFill>
                  <a:srgbClr val="000000"/>
                </a:solidFill>
                <a:latin typeface="Calibri"/>
                <a:ea typeface="Calibri"/>
                <a:cs typeface="Calibri"/>
                <a:sym typeface="Calibri"/>
              </a:rPr>
              <a:t>Δεξιότητες</a:t>
            </a:r>
            <a:endParaRPr/>
          </a:p>
          <a:p>
            <a:pPr indent="-199072" lvl="1" marL="398145" marR="0" rtl="0" algn="l">
              <a:lnSpc>
                <a:spcPct val="120009"/>
              </a:lnSpc>
              <a:spcBef>
                <a:spcPts val="0"/>
              </a:spcBef>
              <a:spcAft>
                <a:spcPts val="0"/>
              </a:spcAft>
              <a:buClr>
                <a:srgbClr val="000000"/>
              </a:buClr>
              <a:buSzPts val="2199"/>
              <a:buFont typeface="Calibri"/>
              <a:buAutoNum type="arabicPeriod"/>
            </a:pPr>
            <a:r>
              <a:rPr b="1" i="0" lang="en-US" sz="2199" u="none" cap="none" strike="noStrike">
                <a:solidFill>
                  <a:srgbClr val="000000"/>
                </a:solidFill>
                <a:latin typeface="Calibri"/>
                <a:ea typeface="Calibri"/>
                <a:cs typeface="Calibri"/>
                <a:sym typeface="Calibri"/>
              </a:rPr>
              <a:t>Εντοπίστε </a:t>
            </a:r>
            <a:r>
              <a:rPr b="0" i="0" lang="en-US" sz="2199" u="none" cap="none" strike="noStrike">
                <a:solidFill>
                  <a:srgbClr val="000000"/>
                </a:solidFill>
                <a:latin typeface="Calibri"/>
                <a:ea typeface="Calibri"/>
                <a:cs typeface="Calibri"/>
                <a:sym typeface="Calibri"/>
              </a:rPr>
              <a:t>μοτίβα παραπληροφόρησης (π.χ. εντυπωσιακούς τίτλους, ανώνυμες πηγές) σε αναρτήσεις στα μέσα κοινωνικής δικτύωσης που σχετίζονται με ένα προσομοιωμένο σχολικό περιστατικό.</a:t>
            </a:r>
            <a:endParaRPr/>
          </a:p>
          <a:p>
            <a:pPr indent="-199072" lvl="1" marL="398145" marR="0" rtl="0" algn="l">
              <a:lnSpc>
                <a:spcPct val="120009"/>
              </a:lnSpc>
              <a:spcBef>
                <a:spcPts val="0"/>
              </a:spcBef>
              <a:spcAft>
                <a:spcPts val="0"/>
              </a:spcAft>
              <a:buClr>
                <a:srgbClr val="000000"/>
              </a:buClr>
              <a:buSzPts val="2199"/>
              <a:buFont typeface="Calibri"/>
              <a:buAutoNum type="arabicPeriod"/>
            </a:pPr>
            <a:r>
              <a:rPr b="1" i="0" lang="en-US" sz="2199" u="none" cap="none" strike="noStrike">
                <a:solidFill>
                  <a:srgbClr val="000000"/>
                </a:solidFill>
                <a:latin typeface="Calibri"/>
                <a:ea typeface="Calibri"/>
                <a:cs typeface="Calibri"/>
                <a:sym typeface="Calibri"/>
              </a:rPr>
              <a:t>Εφαρμόστε </a:t>
            </a:r>
            <a:r>
              <a:rPr b="0" i="0" lang="en-US" sz="2199" u="none" cap="none" strike="noStrike">
                <a:solidFill>
                  <a:srgbClr val="000000"/>
                </a:solidFill>
                <a:latin typeface="Calibri"/>
                <a:ea typeface="Calibri"/>
                <a:cs typeface="Calibri"/>
                <a:sym typeface="Calibri"/>
              </a:rPr>
              <a:t>τεχνικές επαλήθευσης (π.χ. διασταυρούμενη αναφορά, αντίστροφη αναζήτηση εικόνων) για να αξιολογήσετε την αξιοπιστία ενός ισχυρισμού που σχετίζεται με καταστροφή πριν τον κοινοποιήσετε.</a:t>
            </a:r>
            <a:endParaRPr/>
          </a:p>
          <a:p>
            <a:pPr indent="-199072" lvl="1" marL="398145" marR="0" rtl="0" algn="l">
              <a:lnSpc>
                <a:spcPct val="120009"/>
              </a:lnSpc>
              <a:spcBef>
                <a:spcPts val="0"/>
              </a:spcBef>
              <a:spcAft>
                <a:spcPts val="0"/>
              </a:spcAft>
              <a:buClr>
                <a:srgbClr val="000000"/>
              </a:buClr>
              <a:buSzPts val="2199"/>
              <a:buFont typeface="Calibri"/>
              <a:buAutoNum type="arabicPeriod"/>
            </a:pPr>
            <a:r>
              <a:rPr b="1" i="0" lang="en-US" sz="2199" u="none" cap="none" strike="noStrike">
                <a:solidFill>
                  <a:srgbClr val="000000"/>
                </a:solidFill>
                <a:latin typeface="Calibri"/>
                <a:ea typeface="Calibri"/>
                <a:cs typeface="Calibri"/>
                <a:sym typeface="Calibri"/>
              </a:rPr>
              <a:t>Επικοινωνήστε </a:t>
            </a:r>
            <a:r>
              <a:rPr b="0" i="0" lang="en-US" sz="2199" u="none" cap="none" strike="noStrike">
                <a:solidFill>
                  <a:srgbClr val="000000"/>
                </a:solidFill>
                <a:latin typeface="Calibri"/>
                <a:ea typeface="Calibri"/>
                <a:cs typeface="Calibri"/>
                <a:sym typeface="Calibri"/>
              </a:rPr>
              <a:t>τεκμηριωμένα, σαφή και καθησυχαστικά μηνύματα σε συνομηλίκους, γονείς και μέλη της κοινότητας κατά τη διάρκεια μιας προσομοίωσης έκτακτης ανάγκης στο σχολείο για την πρόληψη του πανικού. </a:t>
            </a:r>
            <a:endParaRPr/>
          </a:p>
          <a:p>
            <a:pPr indent="0" lvl="0" marL="0" marR="0" rtl="0" algn="l">
              <a:lnSpc>
                <a:spcPct val="120009"/>
              </a:lnSpc>
              <a:spcBef>
                <a:spcPts val="0"/>
              </a:spcBef>
              <a:spcAft>
                <a:spcPts val="0"/>
              </a:spcAft>
              <a:buNone/>
            </a:pPr>
            <a:r>
              <a:t/>
            </a:r>
            <a:endParaRPr b="0" i="0" sz="2199" u="none" cap="none" strike="noStrike">
              <a:solidFill>
                <a:srgbClr val="000000"/>
              </a:solidFill>
              <a:latin typeface="Calibri"/>
              <a:ea typeface="Calibri"/>
              <a:cs typeface="Calibri"/>
              <a:sym typeface="Calibri"/>
            </a:endParaRPr>
          </a:p>
          <a:p>
            <a:pPr indent="-199072" lvl="1" marL="398145" marR="0" rtl="0" algn="l">
              <a:lnSpc>
                <a:spcPct val="120009"/>
              </a:lnSpc>
              <a:spcBef>
                <a:spcPts val="0"/>
              </a:spcBef>
              <a:spcAft>
                <a:spcPts val="0"/>
              </a:spcAft>
              <a:buNone/>
            </a:pPr>
            <a:r>
              <a:rPr b="0" i="0" lang="en-US" sz="2199" u="none" cap="none" strike="noStrike">
                <a:solidFill>
                  <a:srgbClr val="000000"/>
                </a:solidFill>
                <a:latin typeface="Calibri"/>
                <a:ea typeface="Calibri"/>
                <a:cs typeface="Calibri"/>
                <a:sym typeface="Calibri"/>
              </a:rPr>
              <a:t>Αυτές οι δεξιότητες σχετίζονται άμεσα με τις εγκάρσιες δεξιότητες</a:t>
            </a:r>
            <a:r>
              <a:rPr b="1" i="0" lang="en-US" sz="2199" u="none" cap="none" strike="noStrike">
                <a:solidFill>
                  <a:srgbClr val="000000"/>
                </a:solidFill>
                <a:latin typeface="Calibri"/>
                <a:ea typeface="Calibri"/>
                <a:cs typeface="Calibri"/>
                <a:sym typeface="Calibri"/>
              </a:rPr>
              <a:t> ESCO T3.2: Υιοθέτηση μιας προληπτικής προσέγγισης</a:t>
            </a:r>
            <a:endParaRPr/>
          </a:p>
          <a:p>
            <a:pPr indent="0" lvl="0" marL="0" marR="0" rtl="0" algn="l">
              <a:lnSpc>
                <a:spcPct val="120009"/>
              </a:lnSpc>
              <a:spcBef>
                <a:spcPts val="0"/>
              </a:spcBef>
              <a:spcAft>
                <a:spcPts val="0"/>
              </a:spcAft>
              <a:buNone/>
            </a:pPr>
            <a:r>
              <a:t/>
            </a:r>
            <a:endParaRPr b="1" i="0" sz="2199" u="none" cap="none" strike="noStrike">
              <a:solidFill>
                <a:srgbClr val="000000"/>
              </a:solidFill>
              <a:latin typeface="Calibri"/>
              <a:ea typeface="Calibri"/>
              <a:cs typeface="Calibri"/>
              <a:sym typeface="Calibri"/>
            </a:endParaRPr>
          </a:p>
          <a:p>
            <a:pPr indent="-199072" lvl="1" marL="398145" marR="0" rtl="0" algn="l">
              <a:lnSpc>
                <a:spcPct val="120009"/>
              </a:lnSpc>
              <a:spcBef>
                <a:spcPts val="0"/>
              </a:spcBef>
              <a:spcAft>
                <a:spcPts val="0"/>
              </a:spcAft>
              <a:buNone/>
            </a:pPr>
            <a:r>
              <a:rPr b="0" i="0" lang="en-US" sz="2199" u="none" cap="none" strike="noStrike">
                <a:solidFill>
                  <a:srgbClr val="000000"/>
                </a:solidFill>
                <a:latin typeface="Calibri"/>
                <a:ea typeface="Calibri"/>
                <a:cs typeface="Calibri"/>
                <a:sym typeface="Calibri"/>
              </a:rPr>
              <a:t>-αναλαμβάνω την ευθύνη</a:t>
            </a:r>
            <a:endParaRPr/>
          </a:p>
          <a:p>
            <a:pPr indent="-199072" lvl="1" marL="398145" marR="0" rtl="0" algn="l">
              <a:lnSpc>
                <a:spcPct val="120009"/>
              </a:lnSpc>
              <a:spcBef>
                <a:spcPts val="0"/>
              </a:spcBef>
              <a:spcAft>
                <a:spcPts val="0"/>
              </a:spcAft>
              <a:buNone/>
            </a:pPr>
            <a:r>
              <a:rPr b="0" i="0" lang="en-US" sz="2199" u="none" cap="none" strike="noStrike">
                <a:solidFill>
                  <a:srgbClr val="000000"/>
                </a:solidFill>
                <a:latin typeface="Calibri"/>
                <a:ea typeface="Calibri"/>
                <a:cs typeface="Calibri"/>
                <a:sym typeface="Calibri"/>
              </a:rPr>
              <a:t>-λαμβάνω αποφάσεις</a:t>
            </a:r>
            <a:endParaRPr/>
          </a:p>
          <a:p>
            <a:pPr indent="-199072" lvl="1" marL="398145" marR="0" rtl="0" algn="l">
              <a:lnSpc>
                <a:spcPct val="120009"/>
              </a:lnSpc>
              <a:spcBef>
                <a:spcPts val="0"/>
              </a:spcBef>
              <a:spcAft>
                <a:spcPts val="0"/>
              </a:spcAft>
              <a:buNone/>
            </a:pPr>
            <a:r>
              <a:rPr b="0" i="0" lang="en-US" sz="2199" u="none" cap="none" strike="noStrike">
                <a:solidFill>
                  <a:srgbClr val="000000"/>
                </a:solidFill>
                <a:latin typeface="Calibri"/>
                <a:ea typeface="Calibri"/>
                <a:cs typeface="Calibri"/>
                <a:sym typeface="Calibri"/>
              </a:rPr>
              <a:t>-δείχνω αποφασιστικότητα</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descr="Μπλε κείμενο σε μαύρο φόντο  Η περιγραφή δημιουργήθηκε αυτόματα" id="487" name="Google Shape;487;p3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88" name="Google Shape;488;p3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489" name="Google Shape;489;p30"/>
          <p:cNvSpPr txBox="1"/>
          <p:nvPr/>
        </p:nvSpPr>
        <p:spPr>
          <a:xfrm>
            <a:off x="1259675" y="709650"/>
            <a:ext cx="14816700" cy="14548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Πανδημία</a:t>
            </a:r>
            <a:endParaRPr/>
          </a:p>
        </p:txBody>
      </p:sp>
      <p:grpSp>
        <p:nvGrpSpPr>
          <p:cNvPr id="490" name="Google Shape;490;p30"/>
          <p:cNvGrpSpPr/>
          <p:nvPr/>
        </p:nvGrpSpPr>
        <p:grpSpPr>
          <a:xfrm>
            <a:off x="1257300" y="1487596"/>
            <a:ext cx="16688674" cy="3054056"/>
            <a:chOff x="-3176" y="-2424251"/>
            <a:chExt cx="21034376" cy="4072075"/>
          </a:xfrm>
        </p:grpSpPr>
        <p:sp>
          <p:nvSpPr>
            <p:cNvPr id="491" name="Google Shape;491;p30"/>
            <p:cNvSpPr/>
            <p:nvPr/>
          </p:nvSpPr>
          <p:spPr>
            <a:xfrm>
              <a:off x="0" y="0"/>
              <a:ext cx="21031200" cy="1647824"/>
            </a:xfrm>
            <a:custGeom>
              <a:rect b="b" l="l" r="r" t="t"/>
              <a:pathLst>
                <a:path extrusionOk="0" h="1647824" w="21031200">
                  <a:moveTo>
                    <a:pt x="0" y="0"/>
                  </a:moveTo>
                  <a:lnTo>
                    <a:pt x="21031200" y="0"/>
                  </a:lnTo>
                  <a:lnTo>
                    <a:pt x="21031200" y="1647824"/>
                  </a:lnTo>
                  <a:lnTo>
                    <a:pt x="0" y="1647824"/>
                  </a:lnTo>
                  <a:close/>
                </a:path>
              </a:pathLst>
            </a:custGeom>
            <a:solidFill>
              <a:srgbClr val="000000">
                <a:alpha val="0"/>
              </a:srgbClr>
            </a:solidFill>
            <a:ln>
              <a:noFill/>
            </a:ln>
          </p:spPr>
        </p:sp>
        <p:sp>
          <p:nvSpPr>
            <p:cNvPr id="492" name="Google Shape;492;p30"/>
            <p:cNvSpPr txBox="1"/>
            <p:nvPr/>
          </p:nvSpPr>
          <p:spPr>
            <a:xfrm>
              <a:off x="-3176" y="-2424251"/>
              <a:ext cx="19874700" cy="2588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Μύθοι και αλήθειες για την πανδημία</a:t>
              </a:r>
              <a:endParaRPr/>
            </a:p>
          </p:txBody>
        </p:sp>
      </p:grpSp>
      <p:sp>
        <p:nvSpPr>
          <p:cNvPr id="493" name="Google Shape;493;p30"/>
          <p:cNvSpPr txBox="1"/>
          <p:nvPr/>
        </p:nvSpPr>
        <p:spPr>
          <a:xfrm>
            <a:off x="1257307" y="3498863"/>
            <a:ext cx="15590700" cy="4899600"/>
          </a:xfrm>
          <a:prstGeom prst="rect">
            <a:avLst/>
          </a:prstGeom>
          <a:noFill/>
          <a:ln>
            <a:noFill/>
          </a:ln>
        </p:spPr>
        <p:txBody>
          <a:bodyPr anchorCtr="0" anchor="t" bIns="0" lIns="0" spcFirstLastPara="1" rIns="0" wrap="square" tIns="0">
            <a:spAutoFit/>
          </a:bodyPr>
          <a:lstStyle/>
          <a:p>
            <a:pPr indent="-368682" lvl="1" marL="750065" marR="0" rtl="0" algn="just">
              <a:lnSpc>
                <a:spcPct val="97191"/>
              </a:lnSpc>
              <a:spcBef>
                <a:spcPts val="0"/>
              </a:spcBef>
              <a:spcAft>
                <a:spcPts val="0"/>
              </a:spcAft>
              <a:buClr>
                <a:srgbClr val="000000"/>
              </a:buClr>
              <a:buSzPts val="3639"/>
              <a:buFont typeface="Arial"/>
              <a:buChar char="•"/>
            </a:pPr>
            <a:r>
              <a:rPr b="1" i="0" lang="en-US" sz="3639" u="none" cap="none" strike="noStrike">
                <a:solidFill>
                  <a:srgbClr val="000000"/>
                </a:solidFill>
                <a:latin typeface="Calibri"/>
                <a:ea typeface="Calibri"/>
                <a:cs typeface="Calibri"/>
                <a:sym typeface="Calibri"/>
              </a:rPr>
              <a:t>Μύθος: </a:t>
            </a:r>
            <a:r>
              <a:rPr b="0" i="0" lang="en-US" sz="3639" u="none" cap="none" strike="noStrike">
                <a:solidFill>
                  <a:srgbClr val="000000"/>
                </a:solidFill>
                <a:latin typeface="Calibri"/>
                <a:ea typeface="Calibri"/>
                <a:cs typeface="Calibri"/>
                <a:sym typeface="Calibri"/>
              </a:rPr>
              <a:t>«Μόνο οι ηλικιωμένοι αρρωσταίνουν».</a:t>
            </a:r>
            <a:endParaRPr sz="1300"/>
          </a:p>
          <a:p>
            <a:pPr indent="-375032" lvl="1" marL="750065" marR="0" rtl="0" algn="just">
              <a:lnSpc>
                <a:spcPct val="97191"/>
              </a:lnSpc>
              <a:spcBef>
                <a:spcPts val="0"/>
              </a:spcBef>
              <a:spcAft>
                <a:spcPts val="0"/>
              </a:spcAft>
              <a:buNone/>
            </a:pPr>
            <a:r>
              <a:rPr b="1" i="0" lang="en-US" sz="3639" u="none" cap="none" strike="noStrike">
                <a:solidFill>
                  <a:srgbClr val="000000"/>
                </a:solidFill>
                <a:latin typeface="Calibri"/>
                <a:ea typeface="Calibri"/>
                <a:cs typeface="Calibri"/>
                <a:sym typeface="Calibri"/>
              </a:rPr>
              <a:t>Γεγονός: </a:t>
            </a:r>
            <a:r>
              <a:rPr b="0" i="0" lang="en-US" sz="3639" u="none" cap="none" strike="noStrike">
                <a:solidFill>
                  <a:srgbClr val="000000"/>
                </a:solidFill>
                <a:latin typeface="Calibri"/>
                <a:ea typeface="Calibri"/>
                <a:cs typeface="Calibri"/>
                <a:sym typeface="Calibri"/>
              </a:rPr>
              <a:t>Οι μαθητές και το προσωπικό μπορούν να μολυνθούν. Όλοι πρέπει να ακολουθούν τα μέτρα ασφαλείας.</a:t>
            </a:r>
            <a:endParaRPr sz="1300"/>
          </a:p>
          <a:p>
            <a:pPr indent="-368681" lvl="1" marL="750065" marR="0" rtl="0" algn="just">
              <a:lnSpc>
                <a:spcPct val="97191"/>
              </a:lnSpc>
              <a:spcBef>
                <a:spcPts val="0"/>
              </a:spcBef>
              <a:spcAft>
                <a:spcPts val="0"/>
              </a:spcAft>
              <a:buClr>
                <a:srgbClr val="000000"/>
              </a:buClr>
              <a:buSzPts val="3639"/>
              <a:buFont typeface="Arial"/>
              <a:buChar char="•"/>
            </a:pPr>
            <a:r>
              <a:rPr b="1" i="0" lang="en-US" sz="3639" u="none" cap="none" strike="noStrike">
                <a:solidFill>
                  <a:srgbClr val="000000"/>
                </a:solidFill>
                <a:latin typeface="Calibri"/>
                <a:ea typeface="Calibri"/>
                <a:cs typeface="Calibri"/>
                <a:sym typeface="Calibri"/>
              </a:rPr>
              <a:t>Μύθος: </a:t>
            </a:r>
            <a:r>
              <a:rPr b="0" i="0" lang="en-US" sz="3639" u="none" cap="none" strike="noStrike">
                <a:solidFill>
                  <a:srgbClr val="000000"/>
                </a:solidFill>
                <a:latin typeface="Calibri"/>
                <a:ea typeface="Calibri"/>
                <a:cs typeface="Calibri"/>
                <a:sym typeface="Calibri"/>
              </a:rPr>
              <a:t>«Οι σπιτικές θεραπείες μπορούν να αντικαταστήσουν τις επίσημες οδηγίες».</a:t>
            </a:r>
            <a:endParaRPr b="0" i="0" sz="3639" u="none" cap="none" strike="noStrike">
              <a:solidFill>
                <a:srgbClr val="000000"/>
              </a:solidFill>
              <a:latin typeface="Calibri"/>
              <a:ea typeface="Calibri"/>
              <a:cs typeface="Calibri"/>
              <a:sym typeface="Calibri"/>
            </a:endParaRPr>
          </a:p>
          <a:p>
            <a:pPr indent="0" lvl="0" marL="914400" marR="0" rtl="0" algn="just">
              <a:lnSpc>
                <a:spcPct val="97191"/>
              </a:lnSpc>
              <a:spcBef>
                <a:spcPts val="0"/>
              </a:spcBef>
              <a:spcAft>
                <a:spcPts val="0"/>
              </a:spcAft>
              <a:buNone/>
            </a:pPr>
            <a:r>
              <a:t/>
            </a:r>
            <a:endParaRPr sz="3639">
              <a:latin typeface="Calibri"/>
              <a:ea typeface="Calibri"/>
              <a:cs typeface="Calibri"/>
              <a:sym typeface="Calibri"/>
            </a:endParaRPr>
          </a:p>
          <a:p>
            <a:pPr indent="-375032" lvl="1" marL="750065" marR="0" rtl="0" algn="just">
              <a:lnSpc>
                <a:spcPct val="97191"/>
              </a:lnSpc>
              <a:spcBef>
                <a:spcPts val="0"/>
              </a:spcBef>
              <a:spcAft>
                <a:spcPts val="0"/>
              </a:spcAft>
              <a:buNone/>
            </a:pPr>
            <a:r>
              <a:rPr b="1" i="0" lang="en-US" sz="3639" u="none" cap="none" strike="noStrike">
                <a:solidFill>
                  <a:srgbClr val="000000"/>
                </a:solidFill>
                <a:latin typeface="Calibri"/>
                <a:ea typeface="Calibri"/>
                <a:cs typeface="Calibri"/>
                <a:sym typeface="Calibri"/>
              </a:rPr>
              <a:t>Γεγονός: </a:t>
            </a:r>
            <a:r>
              <a:rPr b="0" i="0" lang="en-US" sz="3639" u="none" cap="none" strike="noStrike">
                <a:solidFill>
                  <a:srgbClr val="000000"/>
                </a:solidFill>
                <a:latin typeface="Calibri"/>
                <a:ea typeface="Calibri"/>
                <a:cs typeface="Calibri"/>
                <a:sym typeface="Calibri"/>
              </a:rPr>
              <a:t>Ακολουθήστε τις υγειονομικές αρχές για πρόληψη και θεραπεία.</a:t>
            </a:r>
            <a:endParaRPr sz="1300"/>
          </a:p>
          <a:p>
            <a:pPr indent="-375031" lvl="1" marL="750065" marR="0" rtl="0" algn="just">
              <a:lnSpc>
                <a:spcPct val="97191"/>
              </a:lnSpc>
              <a:spcBef>
                <a:spcPts val="0"/>
              </a:spcBef>
              <a:spcAft>
                <a:spcPts val="0"/>
              </a:spcAft>
              <a:buNone/>
            </a:pPr>
            <a:r>
              <a:rPr b="0" i="0" lang="en-US" sz="3639" u="none" cap="none" strike="noStrike">
                <a:solidFill>
                  <a:srgbClr val="000000"/>
                </a:solidFill>
                <a:latin typeface="Calibri"/>
                <a:ea typeface="Calibri"/>
                <a:cs typeface="Calibri"/>
                <a:sym typeface="Calibri"/>
              </a:rPr>
              <a:t>Η τήρηση επαληθευμένων οδηγιών προστατεύει την υγεία και διατηρεί</a:t>
            </a:r>
            <a:endParaRPr sz="3639">
              <a:latin typeface="Calibri"/>
              <a:ea typeface="Calibri"/>
              <a:cs typeface="Calibri"/>
              <a:sym typeface="Calibri"/>
            </a:endParaRPr>
          </a:p>
          <a:p>
            <a:pPr indent="-375032" lvl="1" marL="750065" marR="0" rtl="0" algn="just">
              <a:lnSpc>
                <a:spcPct val="97191"/>
              </a:lnSpc>
              <a:spcBef>
                <a:spcPts val="0"/>
              </a:spcBef>
              <a:spcAft>
                <a:spcPts val="0"/>
              </a:spcAft>
              <a:buNone/>
            </a:pPr>
            <a:r>
              <a:rPr b="0" i="0" lang="en-US" sz="3639" u="none" cap="none" strike="noStrike">
                <a:solidFill>
                  <a:srgbClr val="000000"/>
                </a:solidFill>
                <a:latin typeface="Calibri"/>
                <a:ea typeface="Calibri"/>
                <a:cs typeface="Calibri"/>
                <a:sym typeface="Calibri"/>
              </a:rPr>
              <a:t>ασφαλή μαθησιακά περιβάλλοντα.</a:t>
            </a:r>
            <a:endParaRPr sz="13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descr="Μπλε κείμενο σε μαύρο φόντο  Η περιγραφή δημιουργήθηκε αυτόματα" id="502" name="Google Shape;502;p3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03" name="Google Shape;503;p3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504" name="Google Shape;504;p31"/>
          <p:cNvSpPr txBox="1"/>
          <p:nvPr/>
        </p:nvSpPr>
        <p:spPr>
          <a:xfrm>
            <a:off x="1259675" y="709650"/>
            <a:ext cx="14599350" cy="14087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Τροφιμογενείς ασθένειες / Μόλυνση</a:t>
            </a:r>
            <a:endParaRPr/>
          </a:p>
        </p:txBody>
      </p:sp>
      <p:sp>
        <p:nvSpPr>
          <p:cNvPr id="505" name="Google Shape;505;p31"/>
          <p:cNvSpPr txBox="1"/>
          <p:nvPr/>
        </p:nvSpPr>
        <p:spPr>
          <a:xfrm>
            <a:off x="1259675" y="1992827"/>
            <a:ext cx="16101487" cy="116768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Τροφιμογενείς ασθένειες: Γιατί έχουν σημασία</a:t>
            </a:r>
            <a:endParaRPr/>
          </a:p>
        </p:txBody>
      </p:sp>
      <p:sp>
        <p:nvSpPr>
          <p:cNvPr id="506" name="Google Shape;506;p31"/>
          <p:cNvSpPr txBox="1"/>
          <p:nvPr/>
        </p:nvSpPr>
        <p:spPr>
          <a:xfrm>
            <a:off x="1351125" y="3779950"/>
            <a:ext cx="15590550" cy="3859256"/>
          </a:xfrm>
          <a:prstGeom prst="rect">
            <a:avLst/>
          </a:prstGeom>
          <a:noFill/>
          <a:ln>
            <a:noFill/>
          </a:ln>
        </p:spPr>
        <p:txBody>
          <a:bodyPr anchorCtr="0" anchor="t" bIns="0" lIns="0" spcFirstLastPara="1" rIns="0" wrap="square" tIns="0">
            <a:spAutoFit/>
          </a:bodyPr>
          <a:lstStyle/>
          <a:p>
            <a:pPr indent="-304133" lvl="1" marL="608266" marR="0" rtl="0" algn="l">
              <a:lnSpc>
                <a:spcPct val="86394"/>
              </a:lnSpc>
              <a:spcBef>
                <a:spcPts val="0"/>
              </a:spcBef>
              <a:spcAft>
                <a:spcPts val="0"/>
              </a:spcAft>
              <a:buClr>
                <a:srgbClr val="000000"/>
              </a:buClr>
              <a:buSzPts val="2940"/>
              <a:buFont typeface="Arial"/>
              <a:buChar char="•"/>
            </a:pPr>
            <a:r>
              <a:rPr b="0" i="0" lang="en-US" sz="2940" u="none" cap="none" strike="noStrike">
                <a:solidFill>
                  <a:srgbClr val="000000"/>
                </a:solidFill>
                <a:latin typeface="Calibri"/>
                <a:ea typeface="Calibri"/>
                <a:cs typeface="Calibri"/>
                <a:sym typeface="Calibri"/>
              </a:rPr>
              <a:t>Τα μολυσμένα τρόφιμα στις σχολικές καφετέριες μπορούν να προκαλέσουν ασθένειες σε πολλούς μαθητές.</a:t>
            </a:r>
            <a:endParaRPr/>
          </a:p>
          <a:p>
            <a:pPr indent="-304133" lvl="1" marL="608266" marR="0" rtl="0" algn="l">
              <a:lnSpc>
                <a:spcPct val="86394"/>
              </a:lnSpc>
              <a:spcBef>
                <a:spcPts val="0"/>
              </a:spcBef>
              <a:spcAft>
                <a:spcPts val="0"/>
              </a:spcAft>
              <a:buClr>
                <a:srgbClr val="000000"/>
              </a:buClr>
              <a:buSzPts val="2940"/>
              <a:buFont typeface="Arial"/>
              <a:buChar char="•"/>
            </a:pPr>
            <a:r>
              <a:rPr b="0" i="0" lang="en-US" sz="2940" u="none" cap="none" strike="noStrike">
                <a:solidFill>
                  <a:srgbClr val="000000"/>
                </a:solidFill>
                <a:latin typeface="Calibri"/>
                <a:ea typeface="Calibri"/>
                <a:cs typeface="Calibri"/>
                <a:sym typeface="Calibri"/>
              </a:rPr>
              <a:t>Οι φήμες ή η παραπληροφόρηση μπορεί να προκαλέσουν πανικό ή περιττές ευθύνες.</a:t>
            </a:r>
            <a:endParaRPr/>
          </a:p>
          <a:p>
            <a:pPr indent="-304133" lvl="1" marL="608266" marR="0" rtl="0" algn="l">
              <a:lnSpc>
                <a:spcPct val="86394"/>
              </a:lnSpc>
              <a:spcBef>
                <a:spcPts val="0"/>
              </a:spcBef>
              <a:spcAft>
                <a:spcPts val="0"/>
              </a:spcAft>
              <a:buClr>
                <a:srgbClr val="000000"/>
              </a:buClr>
              <a:buSzPts val="2940"/>
              <a:buFont typeface="Arial"/>
              <a:buChar char="•"/>
            </a:pPr>
            <a:r>
              <a:rPr b="0" i="0" lang="en-US" sz="2940" u="none" cap="none" strike="noStrike">
                <a:solidFill>
                  <a:srgbClr val="000000"/>
                </a:solidFill>
                <a:latin typeface="Calibri"/>
                <a:ea typeface="Calibri"/>
                <a:cs typeface="Calibri"/>
                <a:sym typeface="Calibri"/>
              </a:rPr>
              <a:t>Η σωστή ασφάλεια των τροφίμων, η υγιεινή και η σαφής επικοινωνία είναι απαραίτητες.</a:t>
            </a:r>
            <a:endParaRPr/>
          </a:p>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Μύθος: </a:t>
            </a:r>
            <a:r>
              <a:rPr b="0" i="0" lang="en-US" sz="2940" u="none" cap="none" strike="noStrike">
                <a:solidFill>
                  <a:srgbClr val="000000"/>
                </a:solidFill>
                <a:latin typeface="Calibri"/>
                <a:ea typeface="Calibri"/>
                <a:cs typeface="Calibri"/>
                <a:sym typeface="Calibri"/>
              </a:rPr>
              <a:t>«Το φαγητό που φαίνεται ωραίο είναι πάντα ασφαλές για κατανάλωση».</a:t>
            </a:r>
            <a:endParaRPr/>
          </a:p>
          <a:p>
            <a:pPr indent="-304133" lvl="1" marL="608266" marR="0" rtl="0" algn="l">
              <a:lnSpc>
                <a:spcPct val="86394"/>
              </a:lnSpc>
              <a:spcBef>
                <a:spcPts val="0"/>
              </a:spcBef>
              <a:spcAft>
                <a:spcPts val="0"/>
              </a:spcAft>
              <a:buNone/>
            </a:pPr>
            <a:r>
              <a:rPr b="1" i="0" lang="en-US" sz="2940" u="none" cap="none" strike="noStrike">
                <a:solidFill>
                  <a:srgbClr val="000000"/>
                </a:solidFill>
                <a:latin typeface="Calibri"/>
                <a:ea typeface="Calibri"/>
                <a:cs typeface="Calibri"/>
                <a:sym typeface="Calibri"/>
              </a:rPr>
              <a:t>Γεγονός: </a:t>
            </a:r>
            <a:r>
              <a:rPr b="0" i="0" lang="en-US" sz="2940" u="none" cap="none" strike="noStrike">
                <a:solidFill>
                  <a:srgbClr val="000000"/>
                </a:solidFill>
                <a:latin typeface="Calibri"/>
                <a:ea typeface="Calibri"/>
                <a:cs typeface="Calibri"/>
                <a:sym typeface="Calibri"/>
              </a:rPr>
              <a:t>Ορισμένα επιβλαβή βακτήρια ή τοξίνες είναι αόρατα· ακολουθήστε τους κανόνες ασφάλειας τροφίμων.</a:t>
            </a:r>
            <a:endParaRPr/>
          </a:p>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Μύθος: </a:t>
            </a:r>
            <a:r>
              <a:rPr b="0" i="0" lang="en-US" sz="2940" u="none" cap="none" strike="noStrike">
                <a:solidFill>
                  <a:srgbClr val="000000"/>
                </a:solidFill>
                <a:latin typeface="Calibri"/>
                <a:ea typeface="Calibri"/>
                <a:cs typeface="Calibri"/>
                <a:sym typeface="Calibri"/>
              </a:rPr>
              <a:t>«Μόνο οι μαθητές που τρώνε το φαγητό αρρωσταίνουν».</a:t>
            </a:r>
            <a:endParaRPr/>
          </a:p>
          <a:p>
            <a:pPr indent="-304133" lvl="1" marL="608266" marR="0" rtl="0" algn="l">
              <a:lnSpc>
                <a:spcPct val="86394"/>
              </a:lnSpc>
              <a:spcBef>
                <a:spcPts val="0"/>
              </a:spcBef>
              <a:spcAft>
                <a:spcPts val="0"/>
              </a:spcAft>
              <a:buNone/>
            </a:pPr>
            <a:r>
              <a:rPr b="1" i="0" lang="en-US" sz="2940" u="none" cap="none" strike="noStrike">
                <a:solidFill>
                  <a:srgbClr val="000000"/>
                </a:solidFill>
                <a:latin typeface="Calibri"/>
                <a:ea typeface="Calibri"/>
                <a:cs typeface="Calibri"/>
                <a:sym typeface="Calibri"/>
              </a:rPr>
              <a:t>Γεγονός: </a:t>
            </a:r>
            <a:r>
              <a:rPr b="0" i="0" lang="en-US" sz="2940" u="none" cap="none" strike="noStrike">
                <a:solidFill>
                  <a:srgbClr val="000000"/>
                </a:solidFill>
                <a:latin typeface="Calibri"/>
                <a:ea typeface="Calibri"/>
                <a:cs typeface="Calibri"/>
                <a:sym typeface="Calibri"/>
              </a:rPr>
              <a:t>Η διασταυρούμενη μόλυνση μπορεί να επηρεάσει τόσο το προσωπικό όσο και άλλους μαθητές.</a:t>
            </a:r>
            <a:endParaRPr/>
          </a:p>
          <a:p>
            <a:pPr indent="-304133" lvl="1" marL="608266"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 Η γνώση της ασφάλειας των τροφίμων και η σαφής επικοινωνία προλαμβάνουν τις ασθένειες και προστατεύουν τη σχολική κοινότητα.</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descr="Μπλε κείμενο σε μαύρο φόντο  Η περιγραφή δημιουργήθηκε αυτόματα" id="515" name="Google Shape;515;p3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16" name="Google Shape;516;p3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517" name="Google Shape;517;p32"/>
          <p:cNvSpPr txBox="1"/>
          <p:nvPr/>
        </p:nvSpPr>
        <p:spPr>
          <a:xfrm>
            <a:off x="1259675" y="252925"/>
            <a:ext cx="14642775" cy="16411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sp>
        <p:nvSpPr>
          <p:cNvPr id="518" name="Google Shape;518;p32"/>
          <p:cNvSpPr txBox="1"/>
          <p:nvPr/>
        </p:nvSpPr>
        <p:spPr>
          <a:xfrm>
            <a:off x="1257300" y="1894050"/>
            <a:ext cx="14927850" cy="61791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Ξαφνικό ξέσπασμα ασθένειας στο σχολείο!!!</a:t>
            </a:r>
            <a:endParaRPr/>
          </a:p>
        </p:txBody>
      </p:sp>
      <p:sp>
        <p:nvSpPr>
          <p:cNvPr id="519" name="Google Shape;519;p32"/>
          <p:cNvSpPr txBox="1"/>
          <p:nvPr/>
        </p:nvSpPr>
        <p:spPr>
          <a:xfrm>
            <a:off x="1351032" y="3246203"/>
            <a:ext cx="15590700" cy="5344500"/>
          </a:xfrm>
          <a:prstGeom prst="rect">
            <a:avLst/>
          </a:prstGeom>
          <a:noFill/>
          <a:ln>
            <a:noFill/>
          </a:ln>
        </p:spPr>
        <p:txBody>
          <a:bodyPr anchorCtr="0" anchor="t" bIns="0" lIns="0" spcFirstLastPara="1" rIns="0" wrap="square" tIns="0">
            <a:spAutoFit/>
          </a:bodyPr>
          <a:lstStyle/>
          <a:p>
            <a:pPr indent="0" lvl="0" marL="0" marR="0" rtl="0" algn="just">
              <a:lnSpc>
                <a:spcPct val="107996"/>
              </a:lnSpc>
              <a:spcBef>
                <a:spcPts val="0"/>
              </a:spcBef>
              <a:spcAft>
                <a:spcPts val="0"/>
              </a:spcAft>
              <a:buNone/>
            </a:pPr>
            <a:r>
              <a:rPr b="0" i="0" lang="en-US" sz="3239" u="none" cap="none" strike="noStrike">
                <a:solidFill>
                  <a:srgbClr val="000000"/>
                </a:solidFill>
                <a:latin typeface="Calibri"/>
                <a:ea typeface="Calibri"/>
                <a:cs typeface="Calibri"/>
                <a:sym typeface="Calibri"/>
              </a:rPr>
              <a:t>Κατά τη διάρκεια του γεύματος στην καφετέρια του σχολείου, αρκετοί μαθητές ξαφνικά αισθάνονται ναυτία και κάνουν εμετό. Οι φήμες ότι το φαγητό είναι μολυσμένο εξαπλώθηκαν γρήγορα στα μέσα κοινωνικής δικτύωσης. Επικρατεί πανικός και κάποιοι μαθητές θέλουν να φύγουν αμέσως από το σχολείο, ενώ άλλοι αρνούνται να φάνε ή να πιουν οτιδήποτε. Οι εκπαιδευτικοί δεν είναι σίγουροι πώς να αντιδράσουν γρήγορα, διατηρώντας παράλληλα όλους ασφαλείς.</a:t>
            </a:r>
            <a:endParaRPr b="0" i="0" sz="3239" u="none" cap="none" strike="noStrike">
              <a:solidFill>
                <a:srgbClr val="000000"/>
              </a:solidFill>
              <a:latin typeface="Calibri"/>
              <a:ea typeface="Calibri"/>
              <a:cs typeface="Calibri"/>
              <a:sym typeface="Calibri"/>
            </a:endParaRPr>
          </a:p>
          <a:p>
            <a:pPr indent="0" lvl="0" marL="0" marR="0" rtl="0" algn="just">
              <a:lnSpc>
                <a:spcPct val="107996"/>
              </a:lnSpc>
              <a:spcBef>
                <a:spcPts val="0"/>
              </a:spcBef>
              <a:spcAft>
                <a:spcPts val="0"/>
              </a:spcAft>
              <a:buNone/>
            </a:pPr>
            <a:r>
              <a:t/>
            </a:r>
            <a:endParaRPr sz="3239">
              <a:latin typeface="Calibri"/>
              <a:ea typeface="Calibri"/>
              <a:cs typeface="Calibri"/>
              <a:sym typeface="Calibri"/>
            </a:endParaRPr>
          </a:p>
          <a:p>
            <a:pPr indent="0" lvl="1" marL="0" marR="0" rtl="0" algn="just">
              <a:lnSpc>
                <a:spcPct val="107996"/>
              </a:lnSpc>
              <a:spcBef>
                <a:spcPts val="0"/>
              </a:spcBef>
              <a:spcAft>
                <a:spcPts val="0"/>
              </a:spcAft>
              <a:buNone/>
            </a:pPr>
            <a:r>
              <a:rPr b="0" i="0" lang="en-US" sz="3239" u="none" cap="none" strike="noStrike">
                <a:solidFill>
                  <a:srgbClr val="000000"/>
                </a:solidFill>
                <a:latin typeface="Calibri"/>
                <a:ea typeface="Calibri"/>
                <a:cs typeface="Calibri"/>
                <a:sym typeface="Calibri"/>
              </a:rPr>
              <a:t>«Τι θα κάνατε αν ήσασταν μαθητής ή δάσκαλος σε αυτή την κατάσταση;»</a:t>
            </a:r>
            <a:endParaRPr sz="900"/>
          </a:p>
          <a:p>
            <a:pPr indent="0" lvl="1" marL="0" marR="0" rtl="0" algn="just">
              <a:lnSpc>
                <a:spcPct val="107996"/>
              </a:lnSpc>
              <a:spcBef>
                <a:spcPts val="0"/>
              </a:spcBef>
              <a:spcAft>
                <a:spcPts val="0"/>
              </a:spcAft>
              <a:buNone/>
            </a:pPr>
            <a:r>
              <a:rPr b="0" i="0" lang="en-US" sz="3239" u="none" cap="none" strike="noStrike">
                <a:solidFill>
                  <a:srgbClr val="000000"/>
                </a:solidFill>
                <a:latin typeface="Calibri"/>
                <a:ea typeface="Calibri"/>
                <a:cs typeface="Calibri"/>
                <a:sym typeface="Calibri"/>
              </a:rPr>
              <a:t>«Πώς θα μπορούσατε να επαληθεύσετε τις πληροφορίες και να διαχειριστείτε τον πανικό ενώ περιμένετε επίσημες οδηγίες;»</a:t>
            </a:r>
            <a:endParaRPr sz="9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descr="Μπλε κείμενο σε μαύρο φόντο  Η περιγραφή δημιουργήθηκε αυτόματα" id="528" name="Google Shape;528;p3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29" name="Google Shape;529;p3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530" name="Google Shape;530;p33"/>
          <p:cNvSpPr txBox="1"/>
          <p:nvPr/>
        </p:nvSpPr>
        <p:spPr>
          <a:xfrm>
            <a:off x="976950" y="709650"/>
            <a:ext cx="14947200" cy="9049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sp>
        <p:nvSpPr>
          <p:cNvPr id="531" name="Google Shape;531;p33"/>
          <p:cNvSpPr txBox="1"/>
          <p:nvPr/>
        </p:nvSpPr>
        <p:spPr>
          <a:xfrm>
            <a:off x="976950" y="1792550"/>
            <a:ext cx="14947200" cy="564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Ξαφνικό ξέσπασμα ασθένειας στο σχολείο!!!</a:t>
            </a:r>
            <a:endParaRPr/>
          </a:p>
        </p:txBody>
      </p:sp>
      <p:sp>
        <p:nvSpPr>
          <p:cNvPr id="532" name="Google Shape;532;p33"/>
          <p:cNvSpPr txBox="1"/>
          <p:nvPr/>
        </p:nvSpPr>
        <p:spPr>
          <a:xfrm>
            <a:off x="645900" y="2747988"/>
            <a:ext cx="17642100" cy="4655400"/>
          </a:xfrm>
          <a:prstGeom prst="rect">
            <a:avLst/>
          </a:prstGeom>
          <a:noFill/>
          <a:ln>
            <a:noFill/>
          </a:ln>
        </p:spPr>
        <p:txBody>
          <a:bodyPr anchorCtr="0" anchor="t" bIns="0" lIns="0" spcFirstLastPara="1" rIns="0" wrap="square" tIns="0">
            <a:noAutofit/>
          </a:bodyPr>
          <a:lstStyle/>
          <a:p>
            <a:pPr indent="-289918" lvl="1" marL="579836" marR="0" rtl="0" algn="l">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Μείνετε ψύχραιμοι και βεβαιωθείτε ότι οι μαθητές που έχουν πληγεί λάβουν άμεση ιατρική φροντίδα από τη σχολική νοσοκόμα.</a:t>
            </a:r>
            <a:endParaRPr/>
          </a:p>
          <a:p>
            <a:pPr indent="-289918" lvl="1" marL="579836" marR="0" rtl="0" algn="l">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Απομονώστε τους συμπτωματικούς </a:t>
            </a:r>
            <a:r>
              <a:rPr b="0" i="0" lang="en-US" sz="2625" u="none" cap="none" strike="noStrike">
                <a:solidFill>
                  <a:srgbClr val="000000"/>
                </a:solidFill>
                <a:latin typeface="Calibri"/>
                <a:ea typeface="Calibri"/>
                <a:cs typeface="Calibri"/>
                <a:sym typeface="Calibri"/>
              </a:rPr>
              <a:t>μαθητές για να αποτρέψετε περαιτέρω εξάπλωση, διατηρώντας παράλληλα την επίβλεψη.</a:t>
            </a:r>
            <a:endParaRPr/>
          </a:p>
          <a:p>
            <a:pPr indent="-289918" lvl="1" marL="579836" marR="0" rtl="0" algn="l">
              <a:lnSpc>
                <a:spcPct val="86400"/>
              </a:lnSpc>
              <a:spcBef>
                <a:spcPts val="0"/>
              </a:spcBef>
              <a:spcAft>
                <a:spcPts val="0"/>
              </a:spcAft>
              <a:buClr>
                <a:srgbClr val="000000"/>
              </a:buClr>
              <a:buSzPts val="2625"/>
              <a:buFont typeface="Arial"/>
              <a:buChar char="•"/>
            </a:pPr>
            <a:r>
              <a:rPr b="0" i="0" lang="en-US" sz="2625" u="none" cap="none" strike="noStrike">
                <a:solidFill>
                  <a:srgbClr val="000000"/>
                </a:solidFill>
                <a:latin typeface="Calibri"/>
                <a:ea typeface="Calibri"/>
                <a:cs typeface="Calibri"/>
                <a:sym typeface="Calibri"/>
              </a:rPr>
              <a:t>Επικοινωνήστε ακριβείς πληροφορίες στο</a:t>
            </a:r>
            <a:r>
              <a:rPr b="1" i="0" lang="en-US" sz="2625" u="none" cap="none" strike="noStrike">
                <a:solidFill>
                  <a:srgbClr val="000000"/>
                </a:solidFill>
                <a:latin typeface="Calibri"/>
                <a:ea typeface="Calibri"/>
                <a:cs typeface="Calibri"/>
                <a:sym typeface="Calibri"/>
              </a:rPr>
              <a:t> προσωπικό, τους μαθητές και τους γονείς· αποφύγετε τη διάδοση φημών.</a:t>
            </a:r>
            <a:endParaRPr/>
          </a:p>
          <a:p>
            <a:pPr indent="-289918" lvl="1" marL="579836" marR="0" rtl="0" algn="l">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Ακολουθήστε τα πρωτόκολλα υγείας </a:t>
            </a:r>
            <a:r>
              <a:rPr b="0" i="0" lang="en-US" sz="2625" u="none" cap="none" strike="noStrike">
                <a:solidFill>
                  <a:srgbClr val="000000"/>
                </a:solidFill>
                <a:latin typeface="Calibri"/>
                <a:ea typeface="Calibri"/>
                <a:cs typeface="Calibri"/>
                <a:sym typeface="Calibri"/>
              </a:rPr>
              <a:t>του σχολείου και τις τοπικές οδηγίες δημόσιας υγείας (π.χ., CDC, Ερυθρός Σταυρός, εθνικές υγειονομικές αρχές).</a:t>
            </a:r>
            <a:endParaRPr/>
          </a:p>
          <a:p>
            <a:pPr indent="-289918" lvl="1" marL="579836" marR="0" rtl="0" algn="l">
              <a:lnSpc>
                <a:spcPct val="86400"/>
              </a:lnSpc>
              <a:spcBef>
                <a:spcPts val="0"/>
              </a:spcBef>
              <a:spcAft>
                <a:spcPts val="0"/>
              </a:spcAft>
              <a:buNone/>
            </a:pPr>
            <a:r>
              <a:rPr b="1" i="0" lang="en-US" sz="2625" u="none" cap="none" strike="noStrike">
                <a:solidFill>
                  <a:srgbClr val="000000"/>
                </a:solidFill>
                <a:latin typeface="Calibri"/>
                <a:ea typeface="Calibri"/>
                <a:cs typeface="Calibri"/>
                <a:sym typeface="Calibri"/>
              </a:rPr>
              <a:t>Γιατί ορισμένες συνήθεις απαντήσεις δεν είναι ασφαλείς:</a:t>
            </a:r>
            <a:endParaRPr/>
          </a:p>
          <a:p>
            <a:pPr indent="-289918" lvl="1" marL="579836" marR="0" rtl="0" algn="l">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Η άμεση μαζική εκκένωση</a:t>
            </a:r>
            <a:r>
              <a:rPr b="0" i="0" lang="en-US" sz="2625" u="none" cap="none" strike="noStrike">
                <a:solidFill>
                  <a:srgbClr val="000000"/>
                </a:solidFill>
                <a:latin typeface="Calibri"/>
                <a:ea typeface="Calibri"/>
                <a:cs typeface="Calibri"/>
                <a:sym typeface="Calibri"/>
              </a:rPr>
              <a:t> μπορεί να μεταδώσει τη μόλυνση στο εξωτερικό και να προκαλέσει πανικό.</a:t>
            </a:r>
            <a:endParaRPr/>
          </a:p>
          <a:p>
            <a:pPr indent="-289918" lvl="1" marL="579836" marR="0" rtl="0" algn="l">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Η πεποίθηση ότι οι μη επαληθευμένες αναρτήσεις</a:t>
            </a:r>
            <a:r>
              <a:rPr b="0" i="0" lang="en-US" sz="2625" u="none" cap="none" strike="noStrike">
                <a:solidFill>
                  <a:srgbClr val="000000"/>
                </a:solidFill>
                <a:latin typeface="Calibri"/>
                <a:ea typeface="Calibri"/>
                <a:cs typeface="Calibri"/>
                <a:sym typeface="Calibri"/>
              </a:rPr>
              <a:t> στα μέσα κοινωνικής δικτύωσης μπορεί να δημιουργήσει φόβο, σύγχυση ή στιγματισμό.</a:t>
            </a:r>
            <a:endParaRPr/>
          </a:p>
          <a:p>
            <a:pPr indent="-289918" lvl="1" marL="579836" marR="0" rtl="0" algn="l">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Ο ΠΟΥ και η Πολιτική Προστασία</a:t>
            </a:r>
            <a:r>
              <a:rPr b="0" i="0" lang="en-US" sz="2625" u="none" cap="none" strike="noStrike">
                <a:solidFill>
                  <a:srgbClr val="000000"/>
                </a:solidFill>
                <a:latin typeface="Calibri"/>
                <a:ea typeface="Calibri"/>
                <a:cs typeface="Calibri"/>
                <a:sym typeface="Calibri"/>
              </a:rPr>
              <a:t> </a:t>
            </a:r>
            <a:r>
              <a:rPr b="1" i="0" lang="en-US" sz="2625" u="none" cap="none" strike="noStrike">
                <a:solidFill>
                  <a:srgbClr val="000000"/>
                </a:solidFill>
                <a:latin typeface="Calibri"/>
                <a:ea typeface="Calibri"/>
                <a:cs typeface="Calibri"/>
                <a:sym typeface="Calibri"/>
              </a:rPr>
              <a:t>της ΕΕ</a:t>
            </a:r>
            <a:r>
              <a:rPr b="0" i="0" lang="en-US" sz="2625" u="none" cap="none" strike="noStrike">
                <a:solidFill>
                  <a:srgbClr val="000000"/>
                </a:solidFill>
                <a:latin typeface="Calibri"/>
                <a:ea typeface="Calibri"/>
                <a:cs typeface="Calibri"/>
                <a:sym typeface="Calibri"/>
              </a:rPr>
              <a:t> συνιστούν άμεση απομόνωση, ιατρική αξιολόγηση και σαφή επικοινωνία.</a:t>
            </a:r>
            <a:endParaRPr/>
          </a:p>
          <a:p>
            <a:pPr indent="-289918" lvl="1" marL="579836" marR="0" rtl="0" algn="l">
              <a:lnSpc>
                <a:spcPct val="86400"/>
              </a:lnSpc>
              <a:spcBef>
                <a:spcPts val="0"/>
              </a:spcBef>
              <a:spcAft>
                <a:spcPts val="0"/>
              </a:spcAft>
              <a:buClr>
                <a:srgbClr val="000000"/>
              </a:buClr>
              <a:buSzPts val="2625"/>
              <a:buFont typeface="Arial"/>
              <a:buChar char="•"/>
            </a:pPr>
            <a:r>
              <a:rPr b="0" i="0" lang="en-US" sz="2625" u="none" cap="none" strike="noStrike">
                <a:solidFill>
                  <a:srgbClr val="000000"/>
                </a:solidFill>
                <a:latin typeface="Calibri"/>
                <a:ea typeface="Calibri"/>
                <a:cs typeface="Calibri"/>
                <a:sym typeface="Calibri"/>
              </a:rPr>
              <a:t>Οι εθνικές υγειονομικές αρχές δίνουν έμφαση στην υγιεινή, την εποπτεία και τις ενημερώσεις βάσει στοιχείων για την πρόληψη του πανικού.</a:t>
            </a:r>
            <a:endParaRPr/>
          </a:p>
          <a:p>
            <a:pPr indent="-289918" lvl="1" marL="579836" marR="0" rtl="0" algn="l">
              <a:lnSpc>
                <a:spcPct val="86400"/>
              </a:lnSpc>
              <a:spcBef>
                <a:spcPts val="0"/>
              </a:spcBef>
              <a:spcAft>
                <a:spcPts val="0"/>
              </a:spcAft>
              <a:buNone/>
            </a:pPr>
            <a:r>
              <a:rPr b="0" i="0" lang="en-US" sz="2625" u="none" cap="none" strike="noStrike">
                <a:solidFill>
                  <a:srgbClr val="000000"/>
                </a:solidFill>
                <a:latin typeface="Calibri"/>
                <a:ea typeface="Calibri"/>
                <a:cs typeface="Calibri"/>
                <a:sym typeface="Calibri"/>
              </a:rPr>
              <a:t>Η ήρεμη, βασισμένη σε γεγονότα δράση και η τήρηση επαληθευμένων οδηγιών προστατεύουν τους μαθητές, το προσωπικό και την ευρύτερη σχολική κοινότητα κατά τη διάρκεια καταστάσεων έκτακτης ανάγκης που σχετίζονται με την υγεία.</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descr="Μπλε κείμενο σε μαύρο φόντο  Η περιγραφή δημιουργήθηκε αυτόματα" id="541" name="Google Shape;541;p3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42" name="Google Shape;542;p3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543" name="Google Shape;543;p34"/>
          <p:cNvGrpSpPr/>
          <p:nvPr/>
        </p:nvGrpSpPr>
        <p:grpSpPr>
          <a:xfrm>
            <a:off x="1259675" y="709651"/>
            <a:ext cx="15773400" cy="1039015"/>
            <a:chOff x="0" y="-66675"/>
            <a:chExt cx="21031200" cy="2717801"/>
          </a:xfrm>
        </p:grpSpPr>
        <p:sp>
          <p:nvSpPr>
            <p:cNvPr id="544" name="Google Shape;544;p34"/>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545" name="Google Shape;545;p34"/>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Εμπνευσμένες Πράξεις και Πρότυπα</a:t>
              </a:r>
              <a:endParaRPr/>
            </a:p>
          </p:txBody>
        </p:sp>
      </p:grpSp>
      <p:grpSp>
        <p:nvGrpSpPr>
          <p:cNvPr id="546" name="Google Shape;546;p34"/>
          <p:cNvGrpSpPr/>
          <p:nvPr/>
        </p:nvGrpSpPr>
        <p:grpSpPr>
          <a:xfrm>
            <a:off x="1258500" y="2287950"/>
            <a:ext cx="15771150" cy="6348150"/>
            <a:chOff x="0" y="-919799"/>
            <a:chExt cx="21028200" cy="8464200"/>
          </a:xfrm>
        </p:grpSpPr>
        <p:sp>
          <p:nvSpPr>
            <p:cNvPr id="547" name="Google Shape;547;p34"/>
            <p:cNvSpPr/>
            <p:nvPr/>
          </p:nvSpPr>
          <p:spPr>
            <a:xfrm>
              <a:off x="0" y="0"/>
              <a:ext cx="21028200" cy="7544400"/>
            </a:xfrm>
            <a:custGeom>
              <a:rect b="b" l="l" r="r" t="t"/>
              <a:pathLst>
                <a:path extrusionOk="0" h="7544400" w="21028200">
                  <a:moveTo>
                    <a:pt x="0" y="0"/>
                  </a:moveTo>
                  <a:lnTo>
                    <a:pt x="21028200" y="0"/>
                  </a:lnTo>
                  <a:lnTo>
                    <a:pt x="21028200" y="7544400"/>
                  </a:lnTo>
                  <a:lnTo>
                    <a:pt x="0" y="7544400"/>
                  </a:lnTo>
                  <a:close/>
                </a:path>
              </a:pathLst>
            </a:custGeom>
            <a:solidFill>
              <a:srgbClr val="000000">
                <a:alpha val="0"/>
              </a:srgbClr>
            </a:solidFill>
            <a:ln>
              <a:noFill/>
            </a:ln>
          </p:spPr>
        </p:sp>
        <p:sp>
          <p:nvSpPr>
            <p:cNvPr id="548" name="Google Shape;548;p34"/>
            <p:cNvSpPr txBox="1"/>
            <p:nvPr/>
          </p:nvSpPr>
          <p:spPr>
            <a:xfrm>
              <a:off x="0" y="-919799"/>
              <a:ext cx="21028200" cy="8464200"/>
            </a:xfrm>
            <a:prstGeom prst="rect">
              <a:avLst/>
            </a:prstGeom>
            <a:noFill/>
            <a:ln>
              <a:noFill/>
            </a:ln>
          </p:spPr>
          <p:txBody>
            <a:bodyPr anchorCtr="0" anchor="ctr" bIns="0" lIns="0" spcFirstLastPara="1" rIns="0" wrap="square" tIns="0">
              <a:noAutofit/>
            </a:bodyPr>
            <a:lstStyle/>
            <a:p>
              <a:pPr indent="-330041" lvl="1" marL="660082" marR="0" rtl="0" algn="l">
                <a:lnSpc>
                  <a:spcPct val="108000"/>
                </a:lnSpc>
                <a:spcBef>
                  <a:spcPts val="0"/>
                </a:spcBef>
                <a:spcAft>
                  <a:spcPts val="0"/>
                </a:spcAft>
                <a:buClr>
                  <a:srgbClr val="4892DC"/>
                </a:buClr>
                <a:buSzPts val="2700"/>
                <a:buFont typeface="Arial"/>
                <a:buChar char="•"/>
              </a:pPr>
              <a:r>
                <a:rPr b="1" i="0" lang="en-US" sz="2700" u="none" cap="none" strike="noStrike">
                  <a:solidFill>
                    <a:srgbClr val="4892DC"/>
                  </a:solidFill>
                  <a:latin typeface="Calibri"/>
                  <a:ea typeface="Calibri"/>
                  <a:cs typeface="Calibri"/>
                  <a:sym typeface="Calibri"/>
                </a:rPr>
                <a:t>Άσκηση για σεισμό σε σχολεία στην Ιταλία:</a:t>
              </a:r>
              <a:endParaRPr/>
            </a:p>
            <a:p>
              <a:pPr indent="-330041" lvl="1" marL="660082"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Σε μια περιοχή επιρρεπή σε σεισμούς, μια ομάδα μαθητών και δασκάλων σε ένα τοπικό σχολείο ακολούθησε άψογα τις διαδικασίες άσκησης έκτακτης ανάγκης κατά τη διάρκεια ενός ξαφνικού σεισμού. Ήρεμοι και με τάξη, εκκενώθηκαν σε ασφαλείς ζώνες, βοηθώντας τους νεότερους συμμαθητές τους να παραμείνουν ψύχραιμοι. Αυτό απέτρεψε τραυματισμούς και κατέδειξε την αξία των ασκήσεων και της ετοιμότητας.</a:t>
              </a:r>
              <a:endParaRPr/>
            </a:p>
            <a:p>
              <a:pPr indent="-330041" lvl="1" marL="660082" marR="0" rtl="0" algn="l">
                <a:lnSpc>
                  <a:spcPct val="108000"/>
                </a:lnSpc>
                <a:spcBef>
                  <a:spcPts val="0"/>
                </a:spcBef>
                <a:spcAft>
                  <a:spcPts val="0"/>
                </a:spcAft>
                <a:buClr>
                  <a:srgbClr val="4892DC"/>
                </a:buClr>
                <a:buSzPts val="2700"/>
                <a:buFont typeface="Arial"/>
                <a:buChar char="•"/>
              </a:pPr>
              <a:r>
                <a:rPr b="1" i="0" lang="en-US" sz="2700" u="none" cap="none" strike="noStrike">
                  <a:solidFill>
                    <a:srgbClr val="4892DC"/>
                  </a:solidFill>
                  <a:latin typeface="Calibri"/>
                  <a:ea typeface="Calibri"/>
                  <a:cs typeface="Calibri"/>
                  <a:sym typeface="Calibri"/>
                </a:rPr>
                <a:t>Ευαισθητοποίηση για τις πλημμύρες με πρωτοβουλία της κοινότητας στην Ολλανδία:</a:t>
              </a:r>
              <a:endParaRPr/>
            </a:p>
            <a:p>
              <a:pPr indent="-330041" lvl="1" marL="660082"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Μια σχολική κοινότητα οργάνωσε μια εκστρατεία ευαισθητοποίησης για τις πλημμύρες με επικεφαλής νέους, διδάσκοντας στους μαθητές σχετικά με τις ασφαλείς διαδρομές εκκένωσης και την παραπληροφόρηση σχετικά με τις πλημμύρες. Οι μαθητές μοιράστηκαν ακριβείς πληροφορίες ασφαλείας με τις οικογένειες, αυξάνοντας την ετοιμότητα και την ανθεκτικότητα στη γειτονιά.</a:t>
              </a:r>
              <a:endParaRPr/>
            </a:p>
            <a:p>
              <a:pPr indent="0" lvl="0" marL="0" marR="0" rtl="0" algn="l">
                <a:lnSpc>
                  <a:spcPct val="108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330041" lvl="1" marL="660083"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Εφαρμόζοντας την προετοιμασία, ακολουθώντας επαληθευμένες οδηγίες και ενεργώντας υπεύθυνα, ο</a:t>
              </a:r>
              <a:r>
                <a:rPr b="0" i="0" lang="en-US" sz="2700" u="none" cap="none" strike="noStrike">
                  <a:solidFill>
                    <a:srgbClr val="000000"/>
                  </a:solidFill>
                  <a:latin typeface="Calibri"/>
                  <a:ea typeface="Calibri"/>
                  <a:cs typeface="Calibri"/>
                  <a:sym typeface="Calibri"/>
                </a:rPr>
                <a:t>ι </a:t>
              </a:r>
              <a:endParaRPr b="0" i="0" sz="2700" u="none" cap="none" strike="noStrike">
                <a:solidFill>
                  <a:srgbClr val="000000"/>
                </a:solidFill>
                <a:latin typeface="Calibri"/>
                <a:ea typeface="Calibri"/>
                <a:cs typeface="Calibri"/>
                <a:sym typeface="Calibri"/>
              </a:endParaRPr>
            </a:p>
            <a:p>
              <a:pPr indent="-330041" lvl="1" marL="660083"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μαθητές και οι εκπαιδευτικοί γίνονται πρότυπα, σώζοντας ζωές και μειώνοντας τον πανικό σε πραγματικές</a:t>
              </a:r>
              <a:endParaRPr sz="2700">
                <a:latin typeface="Calibri"/>
                <a:ea typeface="Calibri"/>
                <a:cs typeface="Calibri"/>
                <a:sym typeface="Calibri"/>
              </a:endParaRPr>
            </a:p>
            <a:p>
              <a:pPr indent="-330041" lvl="1" marL="660082"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καταστάσεις έκτακτης ανάγκης.</a:t>
              </a:r>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descr="Μπλε κείμενο σε μαύρο φόντο  Η περιγραφή δημιουργήθηκε αυτόματα" id="557" name="Google Shape;557;p3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58" name="Google Shape;558;p3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559" name="Google Shape;559;p35"/>
          <p:cNvSpPr txBox="1"/>
          <p:nvPr/>
        </p:nvSpPr>
        <p:spPr>
          <a:xfrm>
            <a:off x="1259675" y="421924"/>
            <a:ext cx="15773400" cy="10813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Περισσότερα για εξερεύνηση</a:t>
            </a:r>
            <a:endParaRPr/>
          </a:p>
        </p:txBody>
      </p:sp>
      <p:grpSp>
        <p:nvGrpSpPr>
          <p:cNvPr id="560" name="Google Shape;560;p35"/>
          <p:cNvGrpSpPr/>
          <p:nvPr/>
        </p:nvGrpSpPr>
        <p:grpSpPr>
          <a:xfrm>
            <a:off x="1254900" y="1857325"/>
            <a:ext cx="15788250" cy="6885687"/>
            <a:chOff x="0" y="-323117"/>
            <a:chExt cx="21051000" cy="9180917"/>
          </a:xfrm>
        </p:grpSpPr>
        <p:sp>
          <p:nvSpPr>
            <p:cNvPr id="561" name="Google Shape;561;p35"/>
            <p:cNvSpPr/>
            <p:nvPr/>
          </p:nvSpPr>
          <p:spPr>
            <a:xfrm>
              <a:off x="0" y="0"/>
              <a:ext cx="21051000" cy="8857800"/>
            </a:xfrm>
            <a:custGeom>
              <a:rect b="b" l="l" r="r" t="t"/>
              <a:pathLst>
                <a:path extrusionOk="0" h="8857800" w="21051000">
                  <a:moveTo>
                    <a:pt x="0" y="0"/>
                  </a:moveTo>
                  <a:lnTo>
                    <a:pt x="21051000" y="0"/>
                  </a:lnTo>
                  <a:lnTo>
                    <a:pt x="21051000" y="8857800"/>
                  </a:lnTo>
                  <a:lnTo>
                    <a:pt x="0" y="8857800"/>
                  </a:lnTo>
                  <a:close/>
                </a:path>
              </a:pathLst>
            </a:custGeom>
            <a:solidFill>
              <a:srgbClr val="000000">
                <a:alpha val="0"/>
              </a:srgbClr>
            </a:solidFill>
            <a:ln>
              <a:noFill/>
            </a:ln>
          </p:spPr>
        </p:sp>
        <p:sp>
          <p:nvSpPr>
            <p:cNvPr id="562" name="Google Shape;562;p35"/>
            <p:cNvSpPr txBox="1"/>
            <p:nvPr/>
          </p:nvSpPr>
          <p:spPr>
            <a:xfrm>
              <a:off x="0" y="-323117"/>
              <a:ext cx="21051000" cy="9180900"/>
            </a:xfrm>
            <a:prstGeom prst="rect">
              <a:avLst/>
            </a:prstGeom>
            <a:noFill/>
            <a:ln>
              <a:noFill/>
            </a:ln>
          </p:spPr>
          <p:txBody>
            <a:bodyPr anchorCtr="0" anchor="ctr" bIns="0" lIns="0" spcFirstLastPara="1" rIns="0" wrap="square" tIns="0">
              <a:noAutofit/>
            </a:bodyPr>
            <a:lstStyle/>
            <a:p>
              <a:pPr indent="-312420" lvl="1" marL="624840" marR="0" rtl="0" algn="just">
                <a:lnSpc>
                  <a:spcPct val="108000"/>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Πολιτική Προστασία της ΕΕ – «Διαχείριση Κινδύνου Καταστροφών στα Σχολεία»</a:t>
              </a:r>
              <a:endParaRPr/>
            </a:p>
            <a:p>
              <a:pPr indent="-312420" lvl="1" marL="624840" marR="0" rtl="0" algn="just">
                <a:lnSpc>
                  <a:spcPct val="108000"/>
                </a:lnSpc>
                <a:spcBef>
                  <a:spcPts val="0"/>
                </a:spcBef>
                <a:spcAft>
                  <a:spcPts val="0"/>
                </a:spcAft>
                <a:buNone/>
              </a:pPr>
              <a:r>
                <a:rPr b="0" i="1" lang="en-US" sz="2400" u="none" cap="none" strike="noStrike">
                  <a:solidFill>
                    <a:srgbClr val="000000"/>
                  </a:solidFill>
                  <a:latin typeface="Calibri"/>
                  <a:ea typeface="Calibri"/>
                  <a:cs typeface="Calibri"/>
                  <a:sym typeface="Calibri"/>
                </a:rPr>
                <a:t>Παρέχει επίσημες οδηγίες και πρακτικές συμβουλές για τα σχολεία σχετικά με την ετοιμότητα για καταστροφές και τον σχεδιασμό έκτακτης ανάγκης.</a:t>
              </a:r>
              <a:endParaRPr/>
            </a:p>
            <a:p>
              <a:pPr indent="-312420" lvl="1" marL="624840" marR="0" rtl="0" algn="just">
                <a:lnSpc>
                  <a:spcPct val="108000"/>
                </a:lnSpc>
                <a:spcBef>
                  <a:spcPts val="0"/>
                </a:spcBef>
                <a:spcAft>
                  <a:spcPts val="0"/>
                </a:spcAft>
                <a:buNone/>
              </a:pPr>
              <a:r>
                <a:rPr b="1" i="1" lang="en-US" sz="2400" u="none" cap="none" strike="noStrike">
                  <a:solidFill>
                    <a:srgbClr val="000000"/>
                  </a:solidFill>
                  <a:latin typeface="Calibri"/>
                  <a:ea typeface="Calibri"/>
                  <a:cs typeface="Calibri"/>
                  <a:sym typeface="Calibri"/>
                </a:rPr>
                <a:t>Σύνδεσμος</a:t>
              </a:r>
              <a:r>
                <a:rPr b="0" i="1" lang="en-US" sz="2400" u="none" cap="none" strike="noStrike">
                  <a:solidFill>
                    <a:srgbClr val="000000"/>
                  </a:solidFill>
                  <a:latin typeface="Calibri"/>
                  <a:ea typeface="Calibri"/>
                  <a:cs typeface="Calibri"/>
                  <a:sym typeface="Calibri"/>
                </a:rPr>
                <a:t>: https://civil-protection-humanitarian-aid.ec.europa.eu/what/civil-protection/european-disaster-risk-management_en</a:t>
              </a:r>
              <a:endParaRPr/>
            </a:p>
            <a:p>
              <a:pPr indent="-312420" lvl="1" marL="624840" marR="0" rtl="0" algn="just">
                <a:lnSpc>
                  <a:spcPct val="108000"/>
                </a:lnSpc>
                <a:spcBef>
                  <a:spcPts val="0"/>
                </a:spcBef>
                <a:spcAft>
                  <a:spcPts val="0"/>
                </a:spcAft>
                <a:buClr>
                  <a:srgbClr val="000000"/>
                </a:buClr>
                <a:buSzPts val="2400"/>
                <a:buFont typeface="Arial"/>
                <a:buChar char="•"/>
              </a:pPr>
              <a:r>
                <a:rPr b="1" i="1" lang="en-US" sz="2400" u="none" cap="none" strike="noStrike">
                  <a:solidFill>
                    <a:srgbClr val="000000"/>
                  </a:solidFill>
                  <a:latin typeface="Calibri"/>
                  <a:ea typeface="Calibri"/>
                  <a:cs typeface="Calibri"/>
                  <a:sym typeface="Calibri"/>
                </a:rPr>
                <a:t>Ερυθρός Σταυρός – «Ετοιμότητα Σχολείων για Καταστροφές»</a:t>
              </a:r>
              <a:endParaRPr/>
            </a:p>
            <a:p>
              <a:pPr indent="-312420" lvl="1" marL="624840" marR="0" rtl="0" algn="just">
                <a:lnSpc>
                  <a:spcPct val="108000"/>
                </a:lnSpc>
                <a:spcBef>
                  <a:spcPts val="0"/>
                </a:spcBef>
                <a:spcAft>
                  <a:spcPts val="0"/>
                </a:spcAft>
                <a:buNone/>
              </a:pPr>
              <a:r>
                <a:rPr b="0" i="1" lang="en-US" sz="2400" u="none" cap="none" strike="noStrike">
                  <a:solidFill>
                    <a:srgbClr val="000000"/>
                  </a:solidFill>
                  <a:latin typeface="Calibri"/>
                  <a:ea typeface="Calibri"/>
                  <a:cs typeface="Calibri"/>
                  <a:sym typeface="Calibri"/>
                </a:rPr>
                <a:t>Προσφέρει εκπαιδευτικό υλικό, οδηγούς βήμα προς βήμα και δραστηριότητες για μαθητές και εκπαιδευτικούς.</a:t>
              </a:r>
              <a:endParaRPr/>
            </a:p>
            <a:p>
              <a:pPr indent="-312420" lvl="1" marL="624840" marR="0" rtl="0" algn="just">
                <a:lnSpc>
                  <a:spcPct val="108000"/>
                </a:lnSpc>
                <a:spcBef>
                  <a:spcPts val="0"/>
                </a:spcBef>
                <a:spcAft>
                  <a:spcPts val="0"/>
                </a:spcAft>
                <a:buNone/>
              </a:pPr>
              <a:r>
                <a:rPr b="1" i="1" lang="en-US" sz="2400" u="none" cap="none" strike="noStrike">
                  <a:solidFill>
                    <a:srgbClr val="000000"/>
                  </a:solidFill>
                  <a:latin typeface="Calibri"/>
                  <a:ea typeface="Calibri"/>
                  <a:cs typeface="Calibri"/>
                  <a:sym typeface="Calibri"/>
                </a:rPr>
                <a:t>Σύνδεσμος</a:t>
              </a:r>
              <a:r>
                <a:rPr b="0" i="1" lang="en-US" sz="2400" u="none" cap="none" strike="noStrike">
                  <a:solidFill>
                    <a:srgbClr val="000000"/>
                  </a:solidFill>
                  <a:latin typeface="Calibri"/>
                  <a:ea typeface="Calibri"/>
                  <a:cs typeface="Calibri"/>
                  <a:sym typeface="Calibri"/>
                </a:rPr>
                <a:t>: https://www.redcross.org/get-help/how-to-prepare-for-emergencies/schools.html</a:t>
              </a:r>
              <a:endParaRPr/>
            </a:p>
            <a:p>
              <a:pPr indent="-312420" lvl="1" marL="624840" marR="0" rtl="0" algn="just">
                <a:lnSpc>
                  <a:spcPct val="108000"/>
                </a:lnSpc>
                <a:spcBef>
                  <a:spcPts val="0"/>
                </a:spcBef>
                <a:spcAft>
                  <a:spcPts val="0"/>
                </a:spcAft>
                <a:buClr>
                  <a:srgbClr val="000000"/>
                </a:buClr>
                <a:buSzPts val="2400"/>
                <a:buFont typeface="Arial"/>
                <a:buChar char="•"/>
              </a:pPr>
              <a:r>
                <a:rPr b="1" i="1" lang="en-US" sz="2400" u="none" cap="none" strike="noStrike">
                  <a:solidFill>
                    <a:srgbClr val="000000"/>
                  </a:solidFill>
                  <a:latin typeface="Calibri"/>
                  <a:ea typeface="Calibri"/>
                  <a:cs typeface="Calibri"/>
                  <a:sym typeface="Calibri"/>
                </a:rPr>
                <a:t>UNDRR – «Μείωση του Κινδύνου Καταστροφών στην Εκπαίδευση»</a:t>
              </a:r>
              <a:endParaRPr/>
            </a:p>
            <a:p>
              <a:pPr indent="-312420" lvl="1" marL="624840" marR="0" rtl="0" algn="just">
                <a:lnSpc>
                  <a:spcPct val="108000"/>
                </a:lnSpc>
                <a:spcBef>
                  <a:spcPts val="0"/>
                </a:spcBef>
                <a:spcAft>
                  <a:spcPts val="0"/>
                </a:spcAft>
                <a:buNone/>
              </a:pPr>
              <a:r>
                <a:rPr b="0" i="1" lang="en-US" sz="2400" u="none" cap="none" strike="noStrike">
                  <a:solidFill>
                    <a:srgbClr val="000000"/>
                  </a:solidFill>
                  <a:latin typeface="Calibri"/>
                  <a:ea typeface="Calibri"/>
                  <a:cs typeface="Calibri"/>
                  <a:sym typeface="Calibri"/>
                </a:rPr>
                <a:t>Επισημαίνει τις βέλτιστες πρακτικές και τους πόρους παγκοσμίως για την ενσωμάτωση της μείωσης του κινδύνου καταστροφών στα σχολικά προγράμματα.</a:t>
              </a:r>
              <a:endParaRPr/>
            </a:p>
            <a:p>
              <a:pPr indent="-312420" lvl="1" marL="624840" marR="0" rtl="0" algn="just">
                <a:lnSpc>
                  <a:spcPct val="108000"/>
                </a:lnSpc>
                <a:spcBef>
                  <a:spcPts val="0"/>
                </a:spcBef>
                <a:spcAft>
                  <a:spcPts val="0"/>
                </a:spcAft>
                <a:buNone/>
              </a:pPr>
              <a:r>
                <a:rPr b="1" i="1" lang="en-US" sz="2400" u="none" cap="none" strike="noStrike">
                  <a:solidFill>
                    <a:srgbClr val="000000"/>
                  </a:solidFill>
                  <a:latin typeface="Calibri"/>
                  <a:ea typeface="Calibri"/>
                  <a:cs typeface="Calibri"/>
                  <a:sym typeface="Calibri"/>
                </a:rPr>
                <a:t>Σύνδεσμος</a:t>
              </a:r>
              <a:r>
                <a:rPr b="0" i="1" lang="en-US" sz="2400" u="none" cap="none" strike="noStrike">
                  <a:solidFill>
                    <a:srgbClr val="000000"/>
                  </a:solidFill>
                  <a:latin typeface="Calibri"/>
                  <a:ea typeface="Calibri"/>
                  <a:cs typeface="Calibri"/>
                  <a:sym typeface="Calibri"/>
                </a:rPr>
                <a:t>: https://www.undrr.org/education</a:t>
              </a:r>
              <a:endParaRPr/>
            </a:p>
            <a:p>
              <a:pPr indent="-312420" lvl="1" marL="624840" marR="0" rtl="0" algn="just">
                <a:lnSpc>
                  <a:spcPct val="108000"/>
                </a:lnSpc>
                <a:spcBef>
                  <a:spcPts val="0"/>
                </a:spcBef>
                <a:spcAft>
                  <a:spcPts val="0"/>
                </a:spcAft>
                <a:buClr>
                  <a:srgbClr val="000000"/>
                </a:buClr>
                <a:buSzPts val="2400"/>
                <a:buFont typeface="Arial"/>
                <a:buChar char="•"/>
              </a:pPr>
              <a:r>
                <a:rPr b="1" i="1" lang="en-US" sz="2400" u="none" cap="none" strike="noStrike">
                  <a:solidFill>
                    <a:srgbClr val="000000"/>
                  </a:solidFill>
                  <a:latin typeface="Calibri"/>
                  <a:ea typeface="Calibri"/>
                  <a:cs typeface="Calibri"/>
                  <a:sym typeface="Calibri"/>
                </a:rPr>
                <a:t>Βίντεο YouTube – «Ασφάλεια σε περίπτωση σεισμού για τα σχολεία» (TED-Ed)</a:t>
              </a:r>
              <a:endParaRPr/>
            </a:p>
            <a:p>
              <a:pPr indent="-312420" lvl="1" marL="624840" marR="0" rtl="0" algn="just">
                <a:lnSpc>
                  <a:spcPct val="108000"/>
                </a:lnSpc>
                <a:spcBef>
                  <a:spcPts val="0"/>
                </a:spcBef>
                <a:spcAft>
                  <a:spcPts val="0"/>
                </a:spcAft>
                <a:buNone/>
              </a:pPr>
              <a:r>
                <a:rPr b="0" i="1" lang="en-US" sz="2400" u="none" cap="none" strike="noStrike">
                  <a:solidFill>
                    <a:srgbClr val="000000"/>
                  </a:solidFill>
                  <a:latin typeface="Calibri"/>
                  <a:ea typeface="Calibri"/>
                  <a:cs typeface="Calibri"/>
                  <a:sym typeface="Calibri"/>
                </a:rPr>
                <a:t>Ένα σύντομο, κινούμενο βίντεο που εξηγεί τι πρέπει να κάνουν οι μαθητές κατά τη διάρκεια ενός σεισμού.</a:t>
              </a:r>
              <a:endParaRPr/>
            </a:p>
            <a:p>
              <a:pPr indent="-312420" lvl="1" marL="624840" marR="0" rtl="0" algn="just">
                <a:lnSpc>
                  <a:spcPct val="108000"/>
                </a:lnSpc>
                <a:spcBef>
                  <a:spcPts val="0"/>
                </a:spcBef>
                <a:spcAft>
                  <a:spcPts val="0"/>
                </a:spcAft>
                <a:buNone/>
              </a:pPr>
              <a:r>
                <a:rPr b="1" i="1" lang="en-US" sz="2400" u="none" cap="none" strike="noStrike">
                  <a:solidFill>
                    <a:srgbClr val="000000"/>
                  </a:solidFill>
                  <a:latin typeface="Calibri"/>
                  <a:ea typeface="Calibri"/>
                  <a:cs typeface="Calibri"/>
                  <a:sym typeface="Calibri"/>
                </a:rPr>
                <a:t>Σύνδεσμος</a:t>
              </a:r>
              <a:r>
                <a:rPr b="0" i="1" lang="en-US" sz="2400" u="none" cap="none" strike="noStrike">
                  <a:solidFill>
                    <a:srgbClr val="000000"/>
                  </a:solidFill>
                  <a:latin typeface="Calibri"/>
                  <a:ea typeface="Calibri"/>
                  <a:cs typeface="Calibri"/>
                  <a:sym typeface="Calibri"/>
                </a:rPr>
                <a:t>: https://www.youtube.com/watch?v=Vv3_ZU8rKjQ</a:t>
              </a:r>
              <a:endParaRPr/>
            </a:p>
            <a:p>
              <a:pPr indent="-312420" lvl="1" marL="624840" marR="0" rtl="0" algn="just">
                <a:lnSpc>
                  <a:spcPct val="108000"/>
                </a:lnSpc>
                <a:spcBef>
                  <a:spcPts val="0"/>
                </a:spcBef>
                <a:spcAft>
                  <a:spcPts val="0"/>
                </a:spcAft>
                <a:buClr>
                  <a:srgbClr val="000000"/>
                </a:buClr>
                <a:buSzPts val="2400"/>
                <a:buFont typeface="Arial"/>
                <a:buChar char="•"/>
              </a:pPr>
              <a:r>
                <a:rPr b="1" i="1" lang="en-US" sz="2400" u="none" cap="none" strike="noStrike">
                  <a:solidFill>
                    <a:srgbClr val="000000"/>
                  </a:solidFill>
                  <a:latin typeface="Calibri"/>
                  <a:ea typeface="Calibri"/>
                  <a:cs typeface="Calibri"/>
                  <a:sym typeface="Calibri"/>
                </a:rPr>
                <a:t>Παγκόσμιος Οργανισμός Υγείας – «Διαχείριση Επιδημιών: Επείγουσες Καταστάσεις Υγείας στα Σχολεία»</a:t>
              </a:r>
              <a:endParaRPr/>
            </a:p>
            <a:p>
              <a:pPr indent="-312420" lvl="1" marL="624840" marR="0" rtl="0" algn="just">
                <a:lnSpc>
                  <a:spcPct val="108000"/>
                </a:lnSpc>
                <a:spcBef>
                  <a:spcPts val="0"/>
                </a:spcBef>
                <a:spcAft>
                  <a:spcPts val="0"/>
                </a:spcAft>
                <a:buNone/>
              </a:pPr>
              <a:r>
                <a:rPr b="0" i="1" lang="en-US" sz="2400" u="none" cap="none" strike="noStrike">
                  <a:solidFill>
                    <a:srgbClr val="000000"/>
                  </a:solidFill>
                  <a:latin typeface="Calibri"/>
                  <a:ea typeface="Calibri"/>
                  <a:cs typeface="Calibri"/>
                  <a:sym typeface="Calibri"/>
                </a:rPr>
                <a:t>Οδηγίες για την πρόληψη και την αντιμετώπιση βιολογικών/υγειονοτικών καταστροφών σε εκπαιδευτικά περιβάλλοντα.</a:t>
              </a:r>
              <a:endParaRPr/>
            </a:p>
            <a:p>
              <a:pPr indent="-312420" lvl="1" marL="624840" marR="0" rtl="0" algn="just">
                <a:lnSpc>
                  <a:spcPct val="108000"/>
                </a:lnSpc>
                <a:spcBef>
                  <a:spcPts val="0"/>
                </a:spcBef>
                <a:spcAft>
                  <a:spcPts val="0"/>
                </a:spcAft>
                <a:buNone/>
              </a:pPr>
              <a:r>
                <a:rPr b="1" i="1" lang="en-US" sz="2400" u="none" cap="none" strike="noStrike">
                  <a:solidFill>
                    <a:srgbClr val="000000"/>
                  </a:solidFill>
                  <a:latin typeface="Calibri"/>
                  <a:ea typeface="Calibri"/>
                  <a:cs typeface="Calibri"/>
                  <a:sym typeface="Calibri"/>
                </a:rPr>
                <a:t>Σύνδεσμος</a:t>
              </a:r>
              <a:r>
                <a:rPr b="0" i="1" lang="en-US" sz="2400" u="none" cap="none" strike="noStrike">
                  <a:solidFill>
                    <a:srgbClr val="000000"/>
                  </a:solidFill>
                  <a:latin typeface="Calibri"/>
                  <a:ea typeface="Calibri"/>
                  <a:cs typeface="Calibri"/>
                  <a:sym typeface="Calibri"/>
                </a:rPr>
                <a:t>: https://www.who.int/publications/i/item/managing-epidemics</a:t>
              </a:r>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descr="Μπλε κείμενο σε μαύρο φόντο  Η περιγραφή δημιουργήθηκε αυτόματα" id="571" name="Google Shape;571;p3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72" name="Google Shape;572;p3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573" name="Google Shape;573;p37"/>
          <p:cNvSpPr txBox="1"/>
          <p:nvPr/>
        </p:nvSpPr>
        <p:spPr>
          <a:xfrm>
            <a:off x="570625" y="415950"/>
            <a:ext cx="17028300" cy="10500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800" u="none" cap="none" strike="noStrike">
                <a:solidFill>
                  <a:srgbClr val="FF0000"/>
                </a:solidFill>
                <a:latin typeface="Calibri"/>
                <a:ea typeface="Calibri"/>
                <a:cs typeface="Calibri"/>
                <a:sym typeface="Calibri"/>
              </a:rPr>
              <a:t>Πηγές που χρησιμοποιήθηκαν για τη δημιουργία αυτής της εκπαιδευτικής ενότητας</a:t>
            </a:r>
            <a:endParaRPr sz="100"/>
          </a:p>
        </p:txBody>
      </p:sp>
      <p:sp>
        <p:nvSpPr>
          <p:cNvPr id="574" name="Google Shape;574;p37"/>
          <p:cNvSpPr txBox="1"/>
          <p:nvPr/>
        </p:nvSpPr>
        <p:spPr>
          <a:xfrm>
            <a:off x="570625" y="1661575"/>
            <a:ext cx="17028300" cy="72183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2075" u="none" cap="none" strike="noStrike">
                <a:solidFill>
                  <a:srgbClr val="000000"/>
                </a:solidFill>
                <a:latin typeface="Calibri"/>
                <a:ea typeface="Calibri"/>
                <a:cs typeface="Calibri"/>
                <a:sym typeface="Calibri"/>
              </a:rPr>
              <a:t>Επίσημες Εκθέσεις και Οδηγίες</a:t>
            </a:r>
            <a:endParaRPr sz="1600"/>
          </a:p>
          <a:p>
            <a:pPr indent="-294283" lvl="1" marL="563166" marR="0" rtl="0" algn="l">
              <a:lnSpc>
                <a:spcPct val="108000"/>
              </a:lnSpc>
              <a:spcBef>
                <a:spcPts val="0"/>
              </a:spcBef>
              <a:spcAft>
                <a:spcPts val="0"/>
              </a:spcAft>
              <a:buClr>
                <a:srgbClr val="000000"/>
              </a:buClr>
              <a:buSzPts val="2075"/>
              <a:buFont typeface="Arial"/>
              <a:buChar char="•"/>
            </a:pPr>
            <a:r>
              <a:rPr b="0" i="0" lang="en-US" sz="2075" u="none" cap="none" strike="noStrike">
                <a:solidFill>
                  <a:srgbClr val="000000"/>
                </a:solidFill>
                <a:latin typeface="Calibri"/>
                <a:ea typeface="Calibri"/>
                <a:cs typeface="Calibri"/>
                <a:sym typeface="Calibri"/>
              </a:rPr>
              <a:t>Ευρωπαϊκή Επιτροπή. (2024). Διαχείριση κινδύνου καταστροφών στα σχολεία. Πολιτική Προστασία και Ανθρωπιστική Βοήθεια της ΕΕ. https://civil-protection-humanitarian-aid.ec.europa.eu/what/civil-protection/european-disaster-risk-management_en</a:t>
            </a:r>
            <a:endParaRPr sz="1600"/>
          </a:p>
          <a:p>
            <a:pPr indent="-294283" lvl="1" marL="563166" marR="0" rtl="0" algn="l">
              <a:lnSpc>
                <a:spcPct val="108000"/>
              </a:lnSpc>
              <a:spcBef>
                <a:spcPts val="0"/>
              </a:spcBef>
              <a:spcAft>
                <a:spcPts val="0"/>
              </a:spcAft>
              <a:buClr>
                <a:srgbClr val="000000"/>
              </a:buClr>
              <a:buSzPts val="2075"/>
              <a:buFont typeface="Arial"/>
              <a:buChar char="•"/>
            </a:pPr>
            <a:r>
              <a:rPr b="0" i="0" lang="en-US" sz="2075" u="none" cap="none" strike="noStrike">
                <a:solidFill>
                  <a:srgbClr val="000000"/>
                </a:solidFill>
                <a:latin typeface="Calibri"/>
                <a:ea typeface="Calibri"/>
                <a:cs typeface="Calibri"/>
                <a:sym typeface="Calibri"/>
              </a:rPr>
              <a:t>Ερυθρός Σταυρός. (χ.η.). Ετοιμότητα για καταστροφές για σχολεία. https://www.redcross.org/get-help/how-to-prepare-for-emergencies/schools.html</a:t>
            </a:r>
            <a:endParaRPr sz="1600"/>
          </a:p>
          <a:p>
            <a:pPr indent="-294283" lvl="1" marL="563166" marR="0" rtl="0" algn="l">
              <a:lnSpc>
                <a:spcPct val="108000"/>
              </a:lnSpc>
              <a:spcBef>
                <a:spcPts val="0"/>
              </a:spcBef>
              <a:spcAft>
                <a:spcPts val="0"/>
              </a:spcAft>
              <a:buClr>
                <a:srgbClr val="000000"/>
              </a:buClr>
              <a:buSzPts val="2075"/>
              <a:buFont typeface="Arial"/>
              <a:buChar char="•"/>
            </a:pPr>
            <a:r>
              <a:rPr b="0" i="0" lang="en-US" sz="2075" u="none" cap="none" strike="noStrike">
                <a:solidFill>
                  <a:srgbClr val="000000"/>
                </a:solidFill>
                <a:latin typeface="Calibri"/>
                <a:ea typeface="Calibri"/>
                <a:cs typeface="Calibri"/>
                <a:sym typeface="Calibri"/>
              </a:rPr>
              <a:t>Γραφείο των Ηνωμένων Εθνών για τη Μείωση του Κινδύνου Καταστροφών (UNDRR). (χ.η.). Μείωση του κινδύνου καταστροφών στην εκπαίδευση. https://www.undrr.org/education</a:t>
            </a:r>
            <a:endParaRPr sz="1600"/>
          </a:p>
          <a:p>
            <a:pPr indent="-294283" lvl="1" marL="563166" marR="0" rtl="0" algn="l">
              <a:lnSpc>
                <a:spcPct val="108000"/>
              </a:lnSpc>
              <a:spcBef>
                <a:spcPts val="0"/>
              </a:spcBef>
              <a:spcAft>
                <a:spcPts val="0"/>
              </a:spcAft>
              <a:buClr>
                <a:srgbClr val="000000"/>
              </a:buClr>
              <a:buSzPts val="2075"/>
              <a:buFont typeface="Arial"/>
              <a:buChar char="•"/>
            </a:pPr>
            <a:r>
              <a:rPr b="0" i="0" lang="en-US" sz="2075" u="none" cap="none" strike="noStrike">
                <a:solidFill>
                  <a:srgbClr val="000000"/>
                </a:solidFill>
                <a:latin typeface="Calibri"/>
                <a:ea typeface="Calibri"/>
                <a:cs typeface="Calibri"/>
                <a:sym typeface="Calibri"/>
              </a:rPr>
              <a:t>Παγκόσμιος Οργανισμός Υγείας. (2020). Διαχείριση επιδημιών: Καταστάσεις έκτακτης ανάγκης για την υγεία στα σχολεία. https://www.who.int/publications/i/item/managing-epidemics</a:t>
            </a:r>
            <a:endParaRPr sz="1600"/>
          </a:p>
          <a:p>
            <a:pPr indent="-281583" lvl="1" marL="563166" marR="0" rtl="0" algn="l">
              <a:lnSpc>
                <a:spcPct val="108000"/>
              </a:lnSpc>
              <a:spcBef>
                <a:spcPts val="0"/>
              </a:spcBef>
              <a:spcAft>
                <a:spcPts val="0"/>
              </a:spcAft>
              <a:buNone/>
            </a:pPr>
            <a:r>
              <a:rPr b="1" i="0" lang="en-US" sz="2075" u="none" cap="none" strike="noStrike">
                <a:solidFill>
                  <a:srgbClr val="000000"/>
                </a:solidFill>
                <a:latin typeface="Calibri"/>
                <a:ea typeface="Calibri"/>
                <a:cs typeface="Calibri"/>
                <a:sym typeface="Calibri"/>
              </a:rPr>
              <a:t>Πολυμέσα / Βίντεο</a:t>
            </a:r>
            <a:endParaRPr sz="1600"/>
          </a:p>
          <a:p>
            <a:pPr indent="-294283" lvl="1" marL="563166" marR="0" rtl="0" algn="l">
              <a:lnSpc>
                <a:spcPct val="108000"/>
              </a:lnSpc>
              <a:spcBef>
                <a:spcPts val="0"/>
              </a:spcBef>
              <a:spcAft>
                <a:spcPts val="0"/>
              </a:spcAft>
              <a:buClr>
                <a:srgbClr val="000000"/>
              </a:buClr>
              <a:buSzPts val="2075"/>
              <a:buFont typeface="Arial"/>
              <a:buChar char="•"/>
            </a:pPr>
            <a:r>
              <a:rPr b="0" i="0" lang="en-US" sz="2075" u="none" cap="none" strike="noStrike">
                <a:solidFill>
                  <a:srgbClr val="000000"/>
                </a:solidFill>
                <a:latin typeface="Calibri"/>
                <a:ea typeface="Calibri"/>
                <a:cs typeface="Calibri"/>
                <a:sym typeface="Calibri"/>
              </a:rPr>
              <a:t>TED-Ed. (18 Μαρτίου 2015). Ασφάλεια σε σχολεία από σεισμούς [Βίντεο]. YouTube. https://www.youtube.com/watch?v=Vv3_ZU8rKjQ</a:t>
            </a:r>
            <a:endParaRPr sz="1600"/>
          </a:p>
          <a:p>
            <a:pPr indent="-281583" lvl="1" marL="563166" marR="0" rtl="0" algn="l">
              <a:lnSpc>
                <a:spcPct val="108000"/>
              </a:lnSpc>
              <a:spcBef>
                <a:spcPts val="0"/>
              </a:spcBef>
              <a:spcAft>
                <a:spcPts val="0"/>
              </a:spcAft>
              <a:buNone/>
            </a:pPr>
            <a:r>
              <a:rPr b="0" i="0" lang="en-US" sz="2075" u="none" cap="none" strike="noStrike">
                <a:solidFill>
                  <a:srgbClr val="000000"/>
                </a:solidFill>
                <a:latin typeface="Calibri"/>
                <a:ea typeface="Calibri"/>
                <a:cs typeface="Calibri"/>
                <a:sym typeface="Calibri"/>
              </a:rPr>
              <a:t>Νέα / Μελέτες Περιπτώσεων / Αναφορές που Αναφέρονται σε Παραδείγματα</a:t>
            </a:r>
            <a:endParaRPr sz="1600"/>
          </a:p>
          <a:p>
            <a:pPr indent="-294283" lvl="1" marL="563166" marR="0" rtl="0" algn="l">
              <a:lnSpc>
                <a:spcPct val="108000"/>
              </a:lnSpc>
              <a:spcBef>
                <a:spcPts val="0"/>
              </a:spcBef>
              <a:spcAft>
                <a:spcPts val="0"/>
              </a:spcAft>
              <a:buClr>
                <a:srgbClr val="000000"/>
              </a:buClr>
              <a:buSzPts val="2075"/>
              <a:buFont typeface="Arial"/>
              <a:buChar char="•"/>
            </a:pPr>
            <a:r>
              <a:rPr b="0" i="0" lang="en-US" sz="2075" u="none" cap="none" strike="noStrike">
                <a:solidFill>
                  <a:srgbClr val="000000"/>
                </a:solidFill>
                <a:latin typeface="Calibri"/>
                <a:ea typeface="Calibri"/>
                <a:cs typeface="Calibri"/>
                <a:sym typeface="Calibri"/>
              </a:rPr>
              <a:t>Πολιτική Προστασία και Ανθρωπιστική Βοήθεια. (2024). Ευρωπαϊκοί στόχοι ανθεκτικότητας σε καταστροφές. Ευρωπαϊκή Επιτροπή. https://civil-protection-humanitarian-aid.ec.europa.eu/what/civil-protection/european-disaster-risk-management/european-disaster-resilience-goals_en</a:t>
            </a:r>
            <a:endParaRPr sz="1600"/>
          </a:p>
          <a:p>
            <a:pPr indent="-294283" lvl="1" marL="563166" marR="0" rtl="0" algn="l">
              <a:lnSpc>
                <a:spcPct val="108000"/>
              </a:lnSpc>
              <a:spcBef>
                <a:spcPts val="0"/>
              </a:spcBef>
              <a:spcAft>
                <a:spcPts val="0"/>
              </a:spcAft>
              <a:buClr>
                <a:srgbClr val="000000"/>
              </a:buClr>
              <a:buSzPts val="2075"/>
              <a:buFont typeface="Arial"/>
              <a:buChar char="•"/>
            </a:pPr>
            <a:r>
              <a:rPr b="0" i="0" lang="en-US" sz="2075" u="none" cap="none" strike="noStrike">
                <a:solidFill>
                  <a:srgbClr val="000000"/>
                </a:solidFill>
                <a:latin typeface="Calibri"/>
                <a:ea typeface="Calibri"/>
                <a:cs typeface="Calibri"/>
                <a:sym typeface="Calibri"/>
              </a:rPr>
              <a:t>Παγκόσμιος Μετεωρολογικός Οργανισμός (WMO). (2022). Κατάσταση των καταστροφών που σχετίζονται με το κλίμα στην Ευρώπη και παγκοσμίως. https://public.wmo.int/en/resources/library</a:t>
            </a:r>
            <a:endParaRPr sz="1600"/>
          </a:p>
          <a:p>
            <a:pPr indent="-281583" lvl="1" marL="563166" marR="0" rtl="0" algn="l">
              <a:lnSpc>
                <a:spcPct val="108000"/>
              </a:lnSpc>
              <a:spcBef>
                <a:spcPts val="0"/>
              </a:spcBef>
              <a:spcAft>
                <a:spcPts val="0"/>
              </a:spcAft>
              <a:buNone/>
            </a:pPr>
            <a:r>
              <a:rPr b="1" i="0" lang="en-US" sz="2075" u="none" cap="none" strike="noStrike">
                <a:solidFill>
                  <a:srgbClr val="000000"/>
                </a:solidFill>
                <a:latin typeface="Calibri"/>
                <a:ea typeface="Calibri"/>
                <a:cs typeface="Calibri"/>
                <a:sym typeface="Calibri"/>
              </a:rPr>
              <a:t>Εκπαιδευτικά και Ενημερωτικά Άρθρα / Καμπάνιες</a:t>
            </a:r>
            <a:endParaRPr sz="1600"/>
          </a:p>
          <a:p>
            <a:pPr indent="-294283" lvl="1" marL="563166" marR="0" rtl="0" algn="l">
              <a:lnSpc>
                <a:spcPct val="108000"/>
              </a:lnSpc>
              <a:spcBef>
                <a:spcPts val="0"/>
              </a:spcBef>
              <a:spcAft>
                <a:spcPts val="0"/>
              </a:spcAft>
              <a:buClr>
                <a:srgbClr val="000000"/>
              </a:buClr>
              <a:buSzPts val="2075"/>
              <a:buFont typeface="Arial"/>
              <a:buChar char="•"/>
            </a:pPr>
            <a:r>
              <a:rPr b="0" i="0" lang="en-US" sz="2075" u="none" cap="none" strike="noStrike">
                <a:solidFill>
                  <a:srgbClr val="000000"/>
                </a:solidFill>
                <a:latin typeface="Calibri"/>
                <a:ea typeface="Calibri"/>
                <a:cs typeface="Calibri"/>
                <a:sym typeface="Calibri"/>
              </a:rPr>
              <a:t>Ευρωπαϊκός Οργανισμός Περιβάλλοντος (EEA). (2021). Προσαρμογή στην κλιματική αλλαγή και ανθεκτικότητα στα σχολεία. https://climate-adapt.eea.europa.eu/nn/eu-policy/eu-adaptation-policy/eu-adaptation-strategy</a:t>
            </a:r>
            <a:endParaRPr sz="1600"/>
          </a:p>
          <a:p>
            <a:pPr indent="-294283" lvl="1" marL="563166" marR="0" rtl="0" algn="l">
              <a:lnSpc>
                <a:spcPct val="108000"/>
              </a:lnSpc>
              <a:spcBef>
                <a:spcPts val="0"/>
              </a:spcBef>
              <a:spcAft>
                <a:spcPts val="0"/>
              </a:spcAft>
              <a:buClr>
                <a:srgbClr val="000000"/>
              </a:buClr>
              <a:buSzPts val="2075"/>
              <a:buFont typeface="Arial"/>
              <a:buChar char="•"/>
            </a:pPr>
            <a:r>
              <a:rPr b="0" i="0" lang="en-US" sz="2075" u="none" cap="none" strike="noStrike">
                <a:solidFill>
                  <a:srgbClr val="000000"/>
                </a:solidFill>
                <a:latin typeface="Calibri"/>
                <a:ea typeface="Calibri"/>
                <a:cs typeface="Calibri"/>
                <a:sym typeface="Calibri"/>
              </a:rPr>
              <a:t>Ευρωπαϊκή Επιτροπή. (2021). Στρατηγική προσαρμογής της ΕΕ: ​​Οικοδόμηση κοινωνιών ανθεκτικών στην κλιματική αλλαγή. https://climate.ec.europa.eu/eu-action/adaptation-and-resilience-climate-change/european-climate-resilience-and-risk-management-integrated-framework_en</a:t>
            </a:r>
            <a:endParaRPr sz="16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grpSp>
        <p:nvGrpSpPr>
          <p:cNvPr id="583" name="Google Shape;583;p38"/>
          <p:cNvGrpSpPr/>
          <p:nvPr/>
        </p:nvGrpSpPr>
        <p:grpSpPr>
          <a:xfrm>
            <a:off x="657412" y="635794"/>
            <a:ext cx="14500167" cy="1522124"/>
            <a:chOff x="0" y="-66675"/>
            <a:chExt cx="19333556" cy="2029499"/>
          </a:xfrm>
        </p:grpSpPr>
        <p:sp>
          <p:nvSpPr>
            <p:cNvPr id="584" name="Google Shape;584;p38"/>
            <p:cNvSpPr/>
            <p:nvPr/>
          </p:nvSpPr>
          <p:spPr>
            <a:xfrm>
              <a:off x="0" y="0"/>
              <a:ext cx="19333556" cy="1962824"/>
            </a:xfrm>
            <a:custGeom>
              <a:rect b="b" l="l" r="r" t="t"/>
              <a:pathLst>
                <a:path extrusionOk="0" h="1962824" w="19333556">
                  <a:moveTo>
                    <a:pt x="0" y="0"/>
                  </a:moveTo>
                  <a:lnTo>
                    <a:pt x="19333556" y="0"/>
                  </a:lnTo>
                  <a:lnTo>
                    <a:pt x="19333556" y="1962824"/>
                  </a:lnTo>
                  <a:lnTo>
                    <a:pt x="0" y="1962824"/>
                  </a:lnTo>
                  <a:close/>
                </a:path>
              </a:pathLst>
            </a:custGeom>
            <a:solidFill>
              <a:srgbClr val="000000">
                <a:alpha val="0"/>
              </a:srgbClr>
            </a:solidFill>
            <a:ln>
              <a:noFill/>
            </a:ln>
          </p:spPr>
        </p:sp>
        <p:sp>
          <p:nvSpPr>
            <p:cNvPr id="585" name="Google Shape;585;p38"/>
            <p:cNvSpPr txBox="1"/>
            <p:nvPr/>
          </p:nvSpPr>
          <p:spPr>
            <a:xfrm>
              <a:off x="0" y="-66675"/>
              <a:ext cx="19333556"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ΣΥΝΕΡΓΑΤΕΣ</a:t>
              </a:r>
              <a:endParaRPr/>
            </a:p>
          </p:txBody>
        </p:sp>
      </p:grpSp>
      <p:sp>
        <p:nvSpPr>
          <p:cNvPr id="586" name="Google Shape;586;p38"/>
          <p:cNvSpPr txBox="1"/>
          <p:nvPr/>
        </p:nvSpPr>
        <p:spPr>
          <a:xfrm>
            <a:off x="748837"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587" name="Google Shape;587;p38"/>
          <p:cNvSpPr txBox="1"/>
          <p:nvPr/>
        </p:nvSpPr>
        <p:spPr>
          <a:xfrm>
            <a:off x="6801118" y="4835719"/>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588" name="Google Shape;588;p38"/>
          <p:cNvSpPr txBox="1"/>
          <p:nvPr/>
        </p:nvSpPr>
        <p:spPr>
          <a:xfrm>
            <a:off x="12854738"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589" name="Google Shape;589;p38"/>
          <p:cNvSpPr txBox="1"/>
          <p:nvPr/>
        </p:nvSpPr>
        <p:spPr>
          <a:xfrm>
            <a:off x="857337"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590" name="Google Shape;590;p38"/>
          <p:cNvSpPr txBox="1"/>
          <p:nvPr/>
        </p:nvSpPr>
        <p:spPr>
          <a:xfrm>
            <a:off x="680178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591" name="Google Shape;591;p38"/>
          <p:cNvSpPr txBox="1"/>
          <p:nvPr/>
        </p:nvSpPr>
        <p:spPr>
          <a:xfrm>
            <a:off x="1274623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Ένα μπλε και κόκκινο κείμενο σε μαύρο φόντο  Το περιεχόμενο που δημιουργείται από τεχνητή νοημοσύνη ενδέχεται να είναι εσφαλμένο." id="592" name="Google Shape;592;p38"/>
          <p:cNvSpPr/>
          <p:nvPr/>
        </p:nvSpPr>
        <p:spPr>
          <a:xfrm>
            <a:off x="7714104" y="2478606"/>
            <a:ext cx="2564416"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1" l="0" r="0" t="0"/>
            </a:stretch>
          </a:blipFill>
          <a:ln>
            <a:noFill/>
          </a:ln>
        </p:spPr>
      </p:sp>
      <p:sp>
        <p:nvSpPr>
          <p:cNvPr id="593" name="Google Shape;593;p38"/>
          <p:cNvSpPr/>
          <p:nvPr/>
        </p:nvSpPr>
        <p:spPr>
          <a:xfrm>
            <a:off x="1452777"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2" l="0" r="0" t="0"/>
            </a:stretch>
          </a:blipFill>
          <a:ln>
            <a:noFill/>
          </a:ln>
        </p:spPr>
      </p:sp>
      <p:sp>
        <p:nvSpPr>
          <p:cNvPr descr="Ένα κόκκινο και μπλε λογότυπο  Το περιεχόμενο που δημιουργείται από τεχνητή νοημοσύνη ενδέχεται να είναι εσφαλμένο." id="594" name="Google Shape;594;p38"/>
          <p:cNvSpPr/>
          <p:nvPr/>
        </p:nvSpPr>
        <p:spPr>
          <a:xfrm>
            <a:off x="14153700" y="2938572"/>
            <a:ext cx="1869472" cy="1517524"/>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1" t="0"/>
            </a:stretch>
          </a:blipFill>
          <a:ln>
            <a:noFill/>
          </a:ln>
        </p:spPr>
      </p:sp>
      <p:sp>
        <p:nvSpPr>
          <p:cNvPr descr="Ένα λογότυπο ιστιοπλοϊκού σκάφους  Το περιεχόμενο που δημιουργείται από τεχνητή νοημοσύνη ενδέχεται να είναι εσφαλμένο." id="595" name="Google Shape;595;p38"/>
          <p:cNvSpPr/>
          <p:nvPr/>
        </p:nvSpPr>
        <p:spPr>
          <a:xfrm>
            <a:off x="2227954" y="2835294"/>
            <a:ext cx="1718120" cy="1639633"/>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1" l="0" r="-1" t="0"/>
            </a:stretch>
          </a:blipFill>
          <a:ln>
            <a:noFill/>
          </a:ln>
        </p:spPr>
      </p:sp>
      <p:sp>
        <p:nvSpPr>
          <p:cNvPr id="596" name="Google Shape;596;p38"/>
          <p:cNvSpPr/>
          <p:nvPr/>
        </p:nvSpPr>
        <p:spPr>
          <a:xfrm>
            <a:off x="6650666" y="6711603"/>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2" l="0" r="0" t="0"/>
            </a:stretch>
          </a:blipFill>
          <a:ln>
            <a:noFill/>
          </a:ln>
        </p:spPr>
      </p:sp>
      <p:sp>
        <p:nvSpPr>
          <p:cNvPr id="597" name="Google Shape;597;p38"/>
          <p:cNvSpPr/>
          <p:nvPr/>
        </p:nvSpPr>
        <p:spPr>
          <a:xfrm>
            <a:off x="12654813" y="6974523"/>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2" l="0" r="0" t="0"/>
            </a:stretch>
          </a:blipFill>
          <a:ln>
            <a:noFill/>
          </a:ln>
        </p:spPr>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39"/>
          <p:cNvSpPr/>
          <p:nvPr/>
        </p:nvSpPr>
        <p:spPr>
          <a:xfrm>
            <a:off x="0" y="0"/>
            <a:ext cx="18287999"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5" t="0"/>
            </a:stretch>
          </a:blipFill>
          <a:ln>
            <a:noFill/>
          </a:ln>
        </p:spPr>
      </p:sp>
      <p:grpSp>
        <p:nvGrpSpPr>
          <p:cNvPr id="607" name="Google Shape;607;p39"/>
          <p:cNvGrpSpPr/>
          <p:nvPr/>
        </p:nvGrpSpPr>
        <p:grpSpPr>
          <a:xfrm>
            <a:off x="1751994" y="1259352"/>
            <a:ext cx="14784012" cy="2627564"/>
            <a:chOff x="0" y="-38100"/>
            <a:chExt cx="19712016" cy="3503419"/>
          </a:xfrm>
        </p:grpSpPr>
        <p:sp>
          <p:nvSpPr>
            <p:cNvPr id="608" name="Google Shape;608;p39"/>
            <p:cNvSpPr/>
            <p:nvPr/>
          </p:nvSpPr>
          <p:spPr>
            <a:xfrm>
              <a:off x="0" y="0"/>
              <a:ext cx="19712015" cy="3465319"/>
            </a:xfrm>
            <a:custGeom>
              <a:rect b="b" l="l" r="r" t="t"/>
              <a:pathLst>
                <a:path extrusionOk="0" h="3465319" w="19712015">
                  <a:moveTo>
                    <a:pt x="0" y="0"/>
                  </a:moveTo>
                  <a:lnTo>
                    <a:pt x="19712015" y="0"/>
                  </a:lnTo>
                  <a:lnTo>
                    <a:pt x="19712015" y="3465319"/>
                  </a:lnTo>
                  <a:lnTo>
                    <a:pt x="0" y="3465319"/>
                  </a:lnTo>
                  <a:close/>
                </a:path>
              </a:pathLst>
            </a:custGeom>
            <a:solidFill>
              <a:srgbClr val="000000">
                <a:alpha val="0"/>
              </a:srgbClr>
            </a:solidFill>
            <a:ln>
              <a:noFill/>
            </a:ln>
          </p:spPr>
        </p:sp>
        <p:sp>
          <p:nvSpPr>
            <p:cNvPr id="609" name="Google Shape;609;p39"/>
            <p:cNvSpPr txBox="1"/>
            <p:nvPr/>
          </p:nvSpPr>
          <p:spPr>
            <a:xfrm>
              <a:off x="0" y="-38100"/>
              <a:ext cx="19712016" cy="3503419"/>
            </a:xfrm>
            <a:prstGeom prst="rect">
              <a:avLst/>
            </a:prstGeom>
            <a:noFill/>
            <a:ln>
              <a:noFill/>
            </a:ln>
          </p:spPr>
          <p:txBody>
            <a:bodyPr anchorCtr="0" anchor="ctr" bIns="0" lIns="0" spcFirstLastPara="1" rIns="0" wrap="square" tIns="0">
              <a:noAutofit/>
            </a:bodyPr>
            <a:lstStyle/>
            <a:p>
              <a:pPr indent="0" lvl="0" marL="0" marR="0" rtl="0" algn="ctr">
                <a:lnSpc>
                  <a:spcPct val="107983"/>
                </a:lnSpc>
                <a:spcBef>
                  <a:spcPts val="0"/>
                </a:spcBef>
                <a:spcAft>
                  <a:spcPts val="0"/>
                </a:spcAft>
                <a:buNone/>
              </a:pPr>
              <a:r>
                <a:rPr b="1" i="0" lang="en-US" sz="4259" u="none" cap="none" strike="noStrike">
                  <a:solidFill>
                    <a:srgbClr val="000000"/>
                  </a:solidFill>
                  <a:latin typeface="Calibri"/>
                  <a:ea typeface="Calibri"/>
                  <a:cs typeface="Calibri"/>
                  <a:sym typeface="Calibri"/>
                </a:rPr>
                <a:t>Διασκεδάστε με την Ενότητα 4 VET-READY - ΕΤΟΙΜΟΤΗΤΑ ΓΙΑ ΣΧΟΛΙΚΕΣ ΚΑΤΑΣΤΡΟΦΕΣ ΚΑΙ ΑΣΦΑΛΗ ΠΕΡΙΒΑΛΛΟΝΤΑ ΜΑΘΗΣΗΣ - Εκπαιδευτική Ενότητα 20 - Αντιμετώπιση των Μύθων και της Παραπληροφόρησης για τις Σχολικές Καταστροφές!</a:t>
              </a:r>
              <a:endParaRPr/>
            </a:p>
          </p:txBody>
        </p:sp>
      </p:grpSp>
      <p:sp>
        <p:nvSpPr>
          <p:cNvPr id="610" name="Google Shape;610;p39"/>
          <p:cNvSpPr txBox="1"/>
          <p:nvPr/>
        </p:nvSpPr>
        <p:spPr>
          <a:xfrm>
            <a:off x="7733214" y="4365133"/>
            <a:ext cx="2821574" cy="364131"/>
          </a:xfrm>
          <a:prstGeom prst="rect">
            <a:avLst/>
          </a:prstGeom>
          <a:noFill/>
          <a:ln>
            <a:noFill/>
          </a:ln>
        </p:spPr>
        <p:txBody>
          <a:bodyPr anchorCtr="0" anchor="t" bIns="0" lIns="0" spcFirstLastPara="1" rIns="0" wrap="square" tIns="0">
            <a:spAutoFit/>
          </a:bodyPr>
          <a:lstStyle/>
          <a:p>
            <a:pPr indent="0" lvl="0" marL="0" marR="0" rtl="0" algn="ctr">
              <a:lnSpc>
                <a:spcPct val="144018"/>
              </a:lnSpc>
              <a:spcBef>
                <a:spcPts val="0"/>
              </a:spcBef>
              <a:spcAft>
                <a:spcPts val="0"/>
              </a:spcAft>
              <a:buNone/>
            </a:pPr>
            <a:r>
              <a:rPr b="1" i="0" lang="en-US" sz="2115" u="none" cap="none" strike="noStrike">
                <a:solidFill>
                  <a:srgbClr val="F2F2F2"/>
                </a:solidFill>
                <a:latin typeface="Montserrat"/>
                <a:ea typeface="Montserrat"/>
                <a:cs typeface="Montserrat"/>
                <a:sym typeface="Montserrat"/>
              </a:rPr>
              <a:t>ΑΚΟΛΟΥΘΗΣΤΕ ΜΑΣ</a:t>
            </a:r>
            <a:endParaRPr/>
          </a:p>
        </p:txBody>
      </p:sp>
      <p:sp>
        <p:nvSpPr>
          <p:cNvPr descr="Μαύρο φόντο με λευκό κείμενο  Η περιγραφή δημιουργείται αυτόματα" id="611" name="Google Shape;611;p39"/>
          <p:cNvSpPr/>
          <p:nvPr/>
        </p:nvSpPr>
        <p:spPr>
          <a:xfrm>
            <a:off x="12797262" y="8928176"/>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612" name="Google Shape;612;p39"/>
          <p:cNvSpPr/>
          <p:nvPr/>
        </p:nvSpPr>
        <p:spPr>
          <a:xfrm>
            <a:off x="1751994" y="8928176"/>
            <a:ext cx="3700462" cy="842963"/>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613" name="Google Shape;613;p39"/>
          <p:cNvSpPr txBox="1"/>
          <p:nvPr/>
        </p:nvSpPr>
        <p:spPr>
          <a:xfrm>
            <a:off x="6752922" y="6858489"/>
            <a:ext cx="4782154"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614" name="Google Shape;614;p39">
            <a:hlinkClick r:id="rId7"/>
          </p:cNvPr>
          <p:cNvSpPr/>
          <p:nvPr/>
        </p:nvSpPr>
        <p:spPr>
          <a:xfrm>
            <a:off x="9144000" y="5553567"/>
            <a:ext cx="688087"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4" l="0" r="4" t="0"/>
            </a:stretch>
          </a:blipFill>
          <a:ln>
            <a:noFill/>
          </a:ln>
        </p:spPr>
      </p:sp>
      <p:sp>
        <p:nvSpPr>
          <p:cNvPr id="615" name="Google Shape;615;p39"/>
          <p:cNvSpPr/>
          <p:nvPr/>
        </p:nvSpPr>
        <p:spPr>
          <a:xfrm>
            <a:off x="8276283" y="5542770"/>
            <a:ext cx="707993" cy="707993"/>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2" l="0" r="2" t="0"/>
            </a:stretch>
          </a:blipFill>
          <a:ln>
            <a:noFill/>
          </a:ln>
        </p:spPr>
      </p:sp>
      <p:sp>
        <p:nvSpPr>
          <p:cNvPr id="616" name="Google Shape;616;p39">
            <a:hlinkClick r:id="rId10"/>
          </p:cNvPr>
          <p:cNvSpPr/>
          <p:nvPr/>
        </p:nvSpPr>
        <p:spPr>
          <a:xfrm>
            <a:off x="7445758" y="5565807"/>
            <a:ext cx="670751" cy="665511"/>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5" l="0" r="-5" t="0"/>
            </a:stretch>
          </a:blipFill>
          <a:ln>
            <a:noFill/>
          </a:ln>
        </p:spPr>
      </p:sp>
      <p:sp>
        <p:nvSpPr>
          <p:cNvPr id="617" name="Google Shape;617;p39">
            <a:hlinkClick r:id="rId12"/>
          </p:cNvPr>
          <p:cNvSpPr/>
          <p:nvPr/>
        </p:nvSpPr>
        <p:spPr>
          <a:xfrm>
            <a:off x="9991792" y="5557887"/>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descr="Μπλε κείμενο σε μαύρο φόντο  Η περιγραφή δημιουργήθηκε αυτόματα" id="134" name="Google Shape;134;p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35" name="Google Shape;135;p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36" name="Google Shape;136;p4"/>
          <p:cNvSpPr txBox="1"/>
          <p:nvPr/>
        </p:nvSpPr>
        <p:spPr>
          <a:xfrm>
            <a:off x="1084550" y="630703"/>
            <a:ext cx="17079750" cy="214478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600" u="none" cap="none" strike="noStrike">
                <a:solidFill>
                  <a:srgbClr val="FF0000"/>
                </a:solidFill>
                <a:latin typeface="Calibri"/>
                <a:ea typeface="Calibri"/>
                <a:cs typeface="Calibri"/>
                <a:sym typeface="Calibri"/>
              </a:rPr>
              <a:t>Εισαγωγή: Τι είναι η αντιμετώπιση των μύθων και της παραπληροφόρησης σχετικά με τις σχολικές καταστροφές; </a:t>
            </a:r>
            <a:endParaRPr sz="100"/>
          </a:p>
        </p:txBody>
      </p:sp>
      <p:sp>
        <p:nvSpPr>
          <p:cNvPr id="137" name="Google Shape;137;p4"/>
          <p:cNvSpPr txBox="1"/>
          <p:nvPr/>
        </p:nvSpPr>
        <p:spPr>
          <a:xfrm>
            <a:off x="1084557" y="2927723"/>
            <a:ext cx="15590700" cy="5327400"/>
          </a:xfrm>
          <a:prstGeom prst="rect">
            <a:avLst/>
          </a:prstGeom>
          <a:noFill/>
          <a:ln>
            <a:noFill/>
          </a:ln>
        </p:spPr>
        <p:txBody>
          <a:bodyPr anchorCtr="0" anchor="t" bIns="0" lIns="0" spcFirstLastPara="1" rIns="0" wrap="square" tIns="0">
            <a:spAutoFit/>
          </a:bodyPr>
          <a:lstStyle/>
          <a:p>
            <a:pPr indent="-342274" lvl="1" marL="709948" marR="0" rtl="0" algn="l">
              <a:lnSpc>
                <a:spcPct val="86380"/>
              </a:lnSpc>
              <a:spcBef>
                <a:spcPts val="0"/>
              </a:spcBef>
              <a:spcAft>
                <a:spcPts val="0"/>
              </a:spcAft>
              <a:buClr>
                <a:srgbClr val="000000"/>
              </a:buClr>
              <a:buSzPts val="3339"/>
              <a:buFont typeface="Arial"/>
              <a:buChar char="•"/>
            </a:pPr>
            <a:r>
              <a:rPr b="0" i="0" lang="en-US" sz="3339" u="none" cap="none" strike="noStrike">
                <a:solidFill>
                  <a:srgbClr val="000000"/>
                </a:solidFill>
                <a:latin typeface="Calibri"/>
                <a:ea typeface="Calibri"/>
                <a:cs typeface="Calibri"/>
                <a:sym typeface="Calibri"/>
              </a:rPr>
              <a:t>Αυτή η ενότητα εστιάζει στην κατανόηση και τη διόρθωση κοινών μύθων και παραπληροφόρησης που σχετίζονται με καταστροφές σε σχολικά περιβάλλοντα.</a:t>
            </a:r>
            <a:endParaRPr sz="1200"/>
          </a:p>
          <a:p>
            <a:pPr indent="-342274" lvl="1" marL="709948" marR="0" rtl="0" algn="l">
              <a:lnSpc>
                <a:spcPct val="86380"/>
              </a:lnSpc>
              <a:spcBef>
                <a:spcPts val="0"/>
              </a:spcBef>
              <a:spcAft>
                <a:spcPts val="0"/>
              </a:spcAft>
              <a:buClr>
                <a:srgbClr val="4892DC"/>
              </a:buClr>
              <a:buSzPts val="3339"/>
              <a:buFont typeface="Arial"/>
              <a:buChar char="•"/>
            </a:pPr>
            <a:r>
              <a:rPr b="1" i="0" lang="en-US" sz="3339" u="none" cap="none" strike="noStrike">
                <a:solidFill>
                  <a:srgbClr val="4892DC"/>
                </a:solidFill>
                <a:latin typeface="Calibri"/>
                <a:ea typeface="Calibri"/>
                <a:cs typeface="Calibri"/>
                <a:sym typeface="Calibri"/>
              </a:rPr>
              <a:t>Γιατί έχει σημασία;</a:t>
            </a:r>
            <a:endParaRPr sz="1200"/>
          </a:p>
          <a:p>
            <a:pPr indent="-342274" lvl="1" marL="709948" marR="0" rtl="0" algn="l">
              <a:lnSpc>
                <a:spcPct val="86380"/>
              </a:lnSpc>
              <a:spcBef>
                <a:spcPts val="0"/>
              </a:spcBef>
              <a:spcAft>
                <a:spcPts val="0"/>
              </a:spcAft>
              <a:buClr>
                <a:srgbClr val="000000"/>
              </a:buClr>
              <a:buSzPts val="3339"/>
              <a:buFont typeface="Arial"/>
              <a:buChar char="•"/>
            </a:pPr>
            <a:r>
              <a:rPr b="0" i="0" lang="en-US" sz="3339" u="none" cap="none" strike="noStrike">
                <a:solidFill>
                  <a:srgbClr val="000000"/>
                </a:solidFill>
                <a:latin typeface="Calibri"/>
                <a:ea typeface="Calibri"/>
                <a:cs typeface="Calibri"/>
                <a:sym typeface="Calibri"/>
              </a:rPr>
              <a:t>Οι μύθοι και οι ψευδείς πεποιθήσεις μπορούν να προκαλέσουν πανικό, επικίνδυνες ενέργειες και κακή λήψη αποφάσεων σε καταστάσεις έκτακτης ανάγκης.</a:t>
            </a:r>
            <a:endParaRPr sz="1200"/>
          </a:p>
          <a:p>
            <a:pPr indent="-342274" lvl="1" marL="709948" marR="0" rtl="0" algn="l">
              <a:lnSpc>
                <a:spcPct val="86380"/>
              </a:lnSpc>
              <a:spcBef>
                <a:spcPts val="0"/>
              </a:spcBef>
              <a:spcAft>
                <a:spcPts val="0"/>
              </a:spcAft>
              <a:buClr>
                <a:srgbClr val="000000"/>
              </a:buClr>
              <a:buSzPts val="3339"/>
              <a:buFont typeface="Arial"/>
              <a:buChar char="•"/>
            </a:pPr>
            <a:r>
              <a:rPr b="0" i="0" lang="en-US" sz="3339" u="none" cap="none" strike="noStrike">
                <a:solidFill>
                  <a:srgbClr val="000000"/>
                </a:solidFill>
                <a:latin typeface="Calibri"/>
                <a:ea typeface="Calibri"/>
                <a:cs typeface="Calibri"/>
                <a:sym typeface="Calibri"/>
              </a:rPr>
              <a:t>Η σωστή πληροφόρηση σώζει ζωές και διασφαλίζει ότι οι μαθητές, οι εκπαιδευτικοί και το προσωπικό ανταποκρίνονται αποτελεσματικά σε πραγματικές καταστάσεις.</a:t>
            </a:r>
            <a:endParaRPr sz="1200"/>
          </a:p>
          <a:p>
            <a:pPr indent="-342274" lvl="1" marL="709948" marR="0" rtl="0" algn="l">
              <a:lnSpc>
                <a:spcPct val="86380"/>
              </a:lnSpc>
              <a:spcBef>
                <a:spcPts val="0"/>
              </a:spcBef>
              <a:spcAft>
                <a:spcPts val="0"/>
              </a:spcAft>
              <a:buClr>
                <a:srgbClr val="000000"/>
              </a:buClr>
              <a:buSzPts val="3339"/>
              <a:buFont typeface="Arial"/>
              <a:buChar char="•"/>
            </a:pPr>
            <a:r>
              <a:rPr b="0" i="0" lang="en-US" sz="3339" u="none" cap="none" strike="noStrike">
                <a:solidFill>
                  <a:srgbClr val="000000"/>
                </a:solidFill>
                <a:latin typeface="Calibri"/>
                <a:ea typeface="Calibri"/>
                <a:cs typeface="Calibri"/>
                <a:sym typeface="Calibri"/>
              </a:rPr>
              <a:t>Μαθαίνοντας να αναγνωρίζουν και να αμφισβητούν την παραπληροφόρηση, τα σχολεία μπορούν να δημιουργήσουν ασφαλέστερα και πιο ανθεκτικά μαθησιακά περιβάλλοντα.</a:t>
            </a:r>
            <a:endParaRPr sz="1200"/>
          </a:p>
          <a:p>
            <a:pPr indent="-342274" lvl="1" marL="709948" marR="0" rtl="0" algn="l">
              <a:lnSpc>
                <a:spcPct val="86380"/>
              </a:lnSpc>
              <a:spcBef>
                <a:spcPts val="0"/>
              </a:spcBef>
              <a:spcAft>
                <a:spcPts val="0"/>
              </a:spcAft>
              <a:buClr>
                <a:srgbClr val="000000"/>
              </a:buClr>
              <a:buSzPts val="3339"/>
              <a:buFont typeface="Arial"/>
              <a:buChar char="•"/>
            </a:pPr>
            <a:r>
              <a:rPr b="0" i="0" lang="en-US" sz="3339" u="none" cap="none" strike="noStrike">
                <a:solidFill>
                  <a:srgbClr val="000000"/>
                </a:solidFill>
                <a:latin typeface="Calibri"/>
                <a:ea typeface="Calibri"/>
                <a:cs typeface="Calibri"/>
                <a:sym typeface="Calibri"/>
              </a:rPr>
              <a:t>Να ενδυναμώσουμε όλους στην σχολική κοινότητα με ακριβείς, σωτήριες γνώσεις και αυτοπεποίθηση κατά τη διάρκεια καταστροφών.</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descr="Μπλε κείμενο σε μαύρο φόντο  Η περιγραφή δημιουργήθηκε αυτόματα" id="146" name="Google Shape;146;p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47" name="Google Shape;147;p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48" name="Google Shape;148;p5"/>
          <p:cNvSpPr txBox="1"/>
          <p:nvPr/>
        </p:nvSpPr>
        <p:spPr>
          <a:xfrm>
            <a:off x="1259675" y="361678"/>
            <a:ext cx="15773400" cy="10606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200" u="none" cap="none" strike="noStrike">
                <a:solidFill>
                  <a:srgbClr val="FF0000"/>
                </a:solidFill>
                <a:latin typeface="Calibri"/>
                <a:ea typeface="Calibri"/>
                <a:cs typeface="Calibri"/>
                <a:sym typeface="Calibri"/>
              </a:rPr>
              <a:t>Βασικές Έννοιες και Ορολογία</a:t>
            </a:r>
            <a:endParaRPr sz="1000"/>
          </a:p>
        </p:txBody>
      </p:sp>
      <p:sp>
        <p:nvSpPr>
          <p:cNvPr id="149" name="Google Shape;149;p5"/>
          <p:cNvSpPr txBox="1"/>
          <p:nvPr/>
        </p:nvSpPr>
        <p:spPr>
          <a:xfrm>
            <a:off x="1259675" y="1785450"/>
            <a:ext cx="16230300" cy="6981900"/>
          </a:xfrm>
          <a:prstGeom prst="rect">
            <a:avLst/>
          </a:prstGeom>
          <a:noFill/>
          <a:ln>
            <a:noFill/>
          </a:ln>
        </p:spPr>
        <p:txBody>
          <a:bodyPr anchorCtr="0" anchor="t" bIns="0" lIns="0" spcFirstLastPara="1" rIns="0" wrap="square" tIns="0">
            <a:spAutoFit/>
          </a:bodyPr>
          <a:lstStyle/>
          <a:p>
            <a:pPr indent="-275629" lvl="1" marL="551259" marR="0" rtl="0" algn="just">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Ετοιμότητα για Καταστροφές:</a:t>
            </a:r>
            <a:r>
              <a:rPr b="0" i="0" lang="en-US" sz="2625" u="none" cap="none" strike="noStrike">
                <a:solidFill>
                  <a:srgbClr val="000000"/>
                </a:solidFill>
                <a:latin typeface="Calibri"/>
                <a:ea typeface="Calibri"/>
                <a:cs typeface="Calibri"/>
                <a:sym typeface="Calibri"/>
              </a:rPr>
              <a:t> Μια καταστροφή μπορεί να συμβεί ανά πάσα στιγμή, επομένως το να είσαι προετοιμασμένος σημαίνει να ξέρεις τι να κάνεις, πού να πας και πώς να προστατεύσεις τον εαυτό σου και τους άλλους πριν συμβεί.</a:t>
            </a:r>
            <a:endParaRPr/>
          </a:p>
          <a:p>
            <a:pPr indent="-275629" lvl="1" marL="551259" marR="0" rtl="0" algn="just">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Παραπληροφόρηση: </a:t>
            </a:r>
            <a:r>
              <a:rPr b="0" i="0" lang="en-US" sz="2625" u="none" cap="none" strike="noStrike">
                <a:solidFill>
                  <a:srgbClr val="000000"/>
                </a:solidFill>
                <a:latin typeface="Calibri"/>
                <a:ea typeface="Calibri"/>
                <a:cs typeface="Calibri"/>
                <a:sym typeface="Calibri"/>
              </a:rPr>
              <a:t>Πρόκειται για ψευδείς ή λανθασμένες πληροφορίες που κοινοποιούνται χωρίς επιβλαβή πρόθεση. Οι άνθρωποι μπορεί να τις διαδίδουν επειδή πιστεύουν ότι είναι αληθείς, αλλά μπορούν να προκαλέσουν σύγχυση ή επικίνδυνες ενέργειες σε καταστάσεις έκτακτης ανάγκης.</a:t>
            </a:r>
            <a:endParaRPr/>
          </a:p>
          <a:p>
            <a:pPr indent="-275629" lvl="1" marL="551259" marR="0" rtl="0" algn="just">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Μύθος: </a:t>
            </a:r>
            <a:r>
              <a:rPr b="0" i="0" lang="en-US" sz="2625" u="none" cap="none" strike="noStrike">
                <a:solidFill>
                  <a:srgbClr val="000000"/>
                </a:solidFill>
                <a:latin typeface="Calibri"/>
                <a:ea typeface="Calibri"/>
                <a:cs typeface="Calibri"/>
                <a:sym typeface="Calibri"/>
              </a:rPr>
              <a:t>Ένας μύθος είναι μια κοινή πεποίθηση ή ιστορία που ακούγεται αληθινή αλλά δεν βασίζεται σε γεγονότα. Για παράδειγμα, ορισμένοι άνθρωποι πιστεύουν ότι το να στέκεται κανείς σε μια πόρτα κατά τη διάρκεια ενός σεισμού είναι πάντα ασφαλές, αλλά αυτό δεν είναι πάντα σωστό.</a:t>
            </a:r>
            <a:endParaRPr/>
          </a:p>
          <a:p>
            <a:pPr indent="-275629" lvl="1" marL="551259" marR="0" rtl="0" algn="just">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Ασφαλές Μαθησιακό Περιβάλλον: </a:t>
            </a:r>
            <a:r>
              <a:rPr b="0" i="0" lang="en-US" sz="2625" u="none" cap="none" strike="noStrike">
                <a:solidFill>
                  <a:srgbClr val="000000"/>
                </a:solidFill>
                <a:latin typeface="Calibri"/>
                <a:ea typeface="Calibri"/>
                <a:cs typeface="Calibri"/>
                <a:sym typeface="Calibri"/>
              </a:rPr>
              <a:t>Αυτό σημαίνει ένα σχολικό περιβάλλον όπου οι μαθητές, οι εκπαιδευτικοί και το προσωπικό αισθάνονται ασφαλείς και προστατευμένοι σωματικά, συναισθηματικά και κοινωνικά, ειδικά κατά τη διάρκεια ή μετά από μια καταστροφή.</a:t>
            </a:r>
            <a:endParaRPr/>
          </a:p>
          <a:p>
            <a:pPr indent="-275629" lvl="1" marL="551259" marR="0" rtl="0" algn="just">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Σχέδιο Αντιμετώπισης Έκτακτης Ανάγκης: </a:t>
            </a:r>
            <a:r>
              <a:rPr b="0" i="0" lang="en-US" sz="2625" u="none" cap="none" strike="noStrike">
                <a:solidFill>
                  <a:srgbClr val="000000"/>
                </a:solidFill>
                <a:latin typeface="Calibri"/>
                <a:ea typeface="Calibri"/>
                <a:cs typeface="Calibri"/>
                <a:sym typeface="Calibri"/>
              </a:rPr>
              <a:t>Πρόκειται για ένα σύνολο σαφών βημάτων και ενεργειών που θα πρέπει να ακολουθούν τα σχολεία σε περίπτωση καταστροφής, όπως πού να εκκενώσουν, με ποιον να επικοινωνήσουν και πώς να παρέχουν πρώτες βοήθειες.</a:t>
            </a:r>
            <a:endParaRPr/>
          </a:p>
          <a:p>
            <a:pPr indent="-275629" lvl="1" marL="551259" marR="0" rtl="0" algn="just">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Ανθεκτικότητα: </a:t>
            </a:r>
            <a:r>
              <a:rPr b="0" i="0" lang="en-US" sz="2625" u="none" cap="none" strike="noStrike">
                <a:solidFill>
                  <a:srgbClr val="000000"/>
                </a:solidFill>
                <a:latin typeface="Calibri"/>
                <a:ea typeface="Calibri"/>
                <a:cs typeface="Calibri"/>
                <a:sym typeface="Calibri"/>
              </a:rPr>
              <a:t>Η ανθεκτικότητα είναι η ικανότητα ανάκαμψης και παραμονής δυνατού μετά από μια κρίση. Σημαίνει μάθηση από καταστροφές, προσαρμογή στις προκλήσεις και συνέχιση της εκπαίδευσης με ασφάλεια.</a:t>
            </a:r>
            <a:endParaRPr/>
          </a:p>
          <a:p>
            <a:pPr indent="-275629" lvl="1" marL="551259" marR="0" rtl="0" algn="just">
              <a:lnSpc>
                <a:spcPct val="86400"/>
              </a:lnSpc>
              <a:spcBef>
                <a:spcPts val="0"/>
              </a:spcBef>
              <a:spcAft>
                <a:spcPts val="0"/>
              </a:spcAft>
              <a:buClr>
                <a:srgbClr val="000000"/>
              </a:buClr>
              <a:buSzPts val="2625"/>
              <a:buFont typeface="Arial"/>
              <a:buChar char="•"/>
            </a:pPr>
            <a:r>
              <a:rPr b="1" i="0" lang="en-US" sz="2625" u="none" cap="none" strike="noStrike">
                <a:solidFill>
                  <a:srgbClr val="000000"/>
                </a:solidFill>
                <a:latin typeface="Calibri"/>
                <a:ea typeface="Calibri"/>
                <a:cs typeface="Calibri"/>
                <a:sym typeface="Calibri"/>
              </a:rPr>
              <a:t>Κριτική Σκέψη: </a:t>
            </a:r>
            <a:r>
              <a:rPr b="0" i="0" lang="en-US" sz="2625" u="none" cap="none" strike="noStrike">
                <a:solidFill>
                  <a:srgbClr val="000000"/>
                </a:solidFill>
                <a:latin typeface="Calibri"/>
                <a:ea typeface="Calibri"/>
                <a:cs typeface="Calibri"/>
                <a:sym typeface="Calibri"/>
              </a:rPr>
              <a:t>Αυτή είναι η δεξιότητα ελέγχου γεγονότων, αμφισβήτησης πηγών πληροφοριών και λήψης τεκμηριωμένων αποφάσεων αντί να πιστεύουμε όλα όσα ακούμε. Βοηθά στην πρόληψη της εξάπλωσης μύθων και παραπληροφόρησης σχετικά με καταστροφές.</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descr="Μπλε κείμενο σε μαύρο φόντο  Η περιγραφή δημιουργήθηκε αυτόματα" id="158" name="Google Shape;158;p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59" name="Google Shape;159;p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60" name="Google Shape;160;p6"/>
          <p:cNvSpPr txBox="1"/>
          <p:nvPr/>
        </p:nvSpPr>
        <p:spPr>
          <a:xfrm>
            <a:off x="1259713" y="666153"/>
            <a:ext cx="15773400" cy="9049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Κατανόηση της Σημασίας</a:t>
            </a:r>
            <a:endParaRPr/>
          </a:p>
        </p:txBody>
      </p:sp>
      <p:sp>
        <p:nvSpPr>
          <p:cNvPr id="161" name="Google Shape;161;p6"/>
          <p:cNvSpPr txBox="1"/>
          <p:nvPr/>
        </p:nvSpPr>
        <p:spPr>
          <a:xfrm>
            <a:off x="1259682" y="2051654"/>
            <a:ext cx="15590700" cy="6402600"/>
          </a:xfrm>
          <a:prstGeom prst="rect">
            <a:avLst/>
          </a:prstGeom>
          <a:noFill/>
          <a:ln>
            <a:noFill/>
          </a:ln>
        </p:spPr>
        <p:txBody>
          <a:bodyPr anchorCtr="0" anchor="t" bIns="0" lIns="0" spcFirstLastPara="1" rIns="0" wrap="square" tIns="0">
            <a:spAutoFit/>
          </a:bodyPr>
          <a:lstStyle/>
          <a:p>
            <a:pPr indent="-301113" lvl="1" marL="640325" marR="0" rtl="0" algn="just">
              <a:lnSpc>
                <a:spcPct val="86398"/>
              </a:lnSpc>
              <a:spcBef>
                <a:spcPts val="0"/>
              </a:spcBef>
              <a:spcAft>
                <a:spcPts val="0"/>
              </a:spcAft>
              <a:buClr>
                <a:srgbClr val="000000"/>
              </a:buClr>
              <a:buSzPts val="2832"/>
              <a:buFont typeface="Arial"/>
              <a:buChar char="•"/>
            </a:pPr>
            <a:r>
              <a:rPr b="0" i="0" lang="en-US" sz="2832" u="none" cap="none" strike="noStrike">
                <a:solidFill>
                  <a:srgbClr val="000000"/>
                </a:solidFill>
                <a:latin typeface="Calibri"/>
                <a:ea typeface="Calibri"/>
                <a:cs typeface="Calibri"/>
                <a:sym typeface="Calibri"/>
              </a:rPr>
              <a:t>Σε όλη την Ευρώπη, </a:t>
            </a:r>
            <a:r>
              <a:rPr b="1" i="0" lang="en-US" sz="2832" u="none" cap="none" strike="noStrike">
                <a:solidFill>
                  <a:srgbClr val="000000"/>
                </a:solidFill>
                <a:latin typeface="Calibri"/>
                <a:ea typeface="Calibri"/>
                <a:cs typeface="Calibri"/>
                <a:sym typeface="Calibri"/>
              </a:rPr>
              <a:t>τα σχολεία βρίσκονται στην πρώτη γραμμή της ετοιμότητας για καταστροφές.</a:t>
            </a:r>
            <a:r>
              <a:rPr b="0" i="0" lang="en-US" sz="2832" u="none" cap="none" strike="noStrike">
                <a:solidFill>
                  <a:srgbClr val="000000"/>
                </a:solidFill>
                <a:latin typeface="Calibri"/>
                <a:ea typeface="Calibri"/>
                <a:cs typeface="Calibri"/>
                <a:sym typeface="Calibri"/>
              </a:rPr>
              <a:t> Κάθε χρόνο, πλημμύρες, πυρκαγιές και καταιγίδες διαταράσσουν τη μάθηση και απειλούν την ασφάλεια εκατομμυρίων μαθητών. Το 2023, καταστροφές που σχετίζονται με το </a:t>
            </a:r>
            <a:r>
              <a:rPr b="1" i="0" lang="en-US" sz="2832" u="none" cap="none" strike="noStrike">
                <a:solidFill>
                  <a:srgbClr val="000000"/>
                </a:solidFill>
                <a:latin typeface="Calibri"/>
                <a:ea typeface="Calibri"/>
                <a:cs typeface="Calibri"/>
                <a:sym typeface="Calibri"/>
              </a:rPr>
              <a:t>κλίμα προκάλεσαν ζημίες άνω των 77 δισεκατομμυρίων ευρώ σε ολόκληρη την ΕΕ</a:t>
            </a:r>
            <a:r>
              <a:rPr b="0" i="0" lang="en-US" sz="2832" u="none" cap="none" strike="noStrike">
                <a:solidFill>
                  <a:srgbClr val="000000"/>
                </a:solidFill>
                <a:latin typeface="Calibri"/>
                <a:ea typeface="Calibri"/>
                <a:cs typeface="Calibri"/>
                <a:sym typeface="Calibri"/>
              </a:rPr>
              <a:t> (EU Civil Protection &amp; Humanitarian Aid, 2024).</a:t>
            </a:r>
            <a:endParaRPr sz="1100"/>
          </a:p>
          <a:p>
            <a:pPr indent="-301113" lvl="1" marL="640325" marR="0" rtl="0" algn="just">
              <a:lnSpc>
                <a:spcPct val="86398"/>
              </a:lnSpc>
              <a:spcBef>
                <a:spcPts val="0"/>
              </a:spcBef>
              <a:spcAft>
                <a:spcPts val="0"/>
              </a:spcAft>
              <a:buClr>
                <a:srgbClr val="000000"/>
              </a:buClr>
              <a:buSzPts val="2832"/>
              <a:buFont typeface="Arial"/>
              <a:buChar char="•"/>
            </a:pPr>
            <a:r>
              <a:rPr b="0" i="0" lang="en-US" sz="2832" u="none" cap="none" strike="noStrike">
                <a:solidFill>
                  <a:srgbClr val="000000"/>
                </a:solidFill>
                <a:latin typeface="Calibri"/>
                <a:ea typeface="Calibri"/>
                <a:cs typeface="Calibri"/>
                <a:sym typeface="Calibri"/>
              </a:rPr>
              <a:t>Τα παιδιά είναι συχνά τα πιο επηρεαζόμενα, αλλά και οι πιο ισχυροί παράγοντες αλλαγής. Όταν οι μαθητές μαθαίνουν τα γεγονότα και αμφισβητούν τους μύθους για τις καταστροφές, βοηθούν τις οικογένειες και τις κοινότητές τους να παραμείνουν ασφαλείς.</a:t>
            </a:r>
            <a:endParaRPr sz="1100"/>
          </a:p>
          <a:p>
            <a:pPr indent="-301113" lvl="1" marL="640325" marR="0" rtl="0" algn="just">
              <a:lnSpc>
                <a:spcPct val="86398"/>
              </a:lnSpc>
              <a:spcBef>
                <a:spcPts val="0"/>
              </a:spcBef>
              <a:spcAft>
                <a:spcPts val="0"/>
              </a:spcAft>
              <a:buClr>
                <a:srgbClr val="000000"/>
              </a:buClr>
              <a:buSzPts val="2832"/>
              <a:buFont typeface="Arial"/>
              <a:buChar char="•"/>
            </a:pPr>
            <a:r>
              <a:rPr b="0" i="0" lang="en-US" sz="2832" u="none" cap="none" strike="noStrike">
                <a:solidFill>
                  <a:srgbClr val="000000"/>
                </a:solidFill>
                <a:latin typeface="Calibri"/>
                <a:ea typeface="Calibri"/>
                <a:cs typeface="Calibri"/>
                <a:sym typeface="Calibri"/>
              </a:rPr>
              <a:t>Ο </a:t>
            </a:r>
            <a:r>
              <a:rPr b="1" i="0" lang="en-US" sz="2832" u="none" cap="none" strike="noStrike">
                <a:solidFill>
                  <a:srgbClr val="000000"/>
                </a:solidFill>
                <a:latin typeface="Calibri"/>
                <a:ea typeface="Calibri"/>
                <a:cs typeface="Calibri"/>
                <a:sym typeface="Calibri"/>
              </a:rPr>
              <a:t>Παγκόσμιος Μετεωρολογικός Οργανισμός</a:t>
            </a:r>
            <a:r>
              <a:rPr b="0" i="0" lang="en-US" sz="2832" u="none" cap="none" strike="noStrike">
                <a:solidFill>
                  <a:srgbClr val="000000"/>
                </a:solidFill>
                <a:latin typeface="Calibri"/>
                <a:ea typeface="Calibri"/>
                <a:cs typeface="Calibri"/>
                <a:sym typeface="Calibri"/>
              </a:rPr>
              <a:t> αναφέρει πενταπλάσια παγκόσμια αύξηση των καταστροφών που σχετίζονται με </a:t>
            </a:r>
            <a:r>
              <a:rPr b="1" i="0" lang="en-US" sz="2832" u="none" cap="none" strike="noStrike">
                <a:solidFill>
                  <a:srgbClr val="000000"/>
                </a:solidFill>
                <a:latin typeface="Calibri"/>
                <a:ea typeface="Calibri"/>
                <a:cs typeface="Calibri"/>
                <a:sym typeface="Calibri"/>
              </a:rPr>
              <a:t>καιρικά φαινόμενα τα τελευταία 50 χρόνια.</a:t>
            </a:r>
            <a:r>
              <a:rPr b="0" i="0" lang="en-US" sz="2832" u="none" cap="none" strike="noStrike">
                <a:solidFill>
                  <a:srgbClr val="000000"/>
                </a:solidFill>
                <a:latin typeface="Calibri"/>
                <a:ea typeface="Calibri"/>
                <a:cs typeface="Calibri"/>
                <a:sym typeface="Calibri"/>
              </a:rPr>
              <a:t> Η παραπληροφόρηση κατά τη διάρκεια αυτών των γεγονότων μπορεί να προκαλέσει πανικό και επικίνδυνες αποφάσεις, ειδικά σε σχολεία που δεν διαθέτουν σαφή, βασισμένη σε γεγονότα καθοδήγηση.</a:t>
            </a:r>
            <a:endParaRPr sz="1100"/>
          </a:p>
          <a:p>
            <a:pPr indent="-301113" lvl="1" marL="640325" marR="0" rtl="0" algn="just">
              <a:lnSpc>
                <a:spcPct val="86398"/>
              </a:lnSpc>
              <a:spcBef>
                <a:spcPts val="0"/>
              </a:spcBef>
              <a:spcAft>
                <a:spcPts val="0"/>
              </a:spcAft>
              <a:buClr>
                <a:srgbClr val="000000"/>
              </a:buClr>
              <a:buSzPts val="2832"/>
              <a:buFont typeface="Arial"/>
              <a:buChar char="•"/>
            </a:pPr>
            <a:r>
              <a:rPr b="0" i="0" lang="en-US" sz="2832" u="none" cap="none" strike="noStrike">
                <a:solidFill>
                  <a:srgbClr val="000000"/>
                </a:solidFill>
                <a:latin typeface="Calibri"/>
                <a:ea typeface="Calibri"/>
                <a:cs typeface="Calibri"/>
                <a:sym typeface="Calibri"/>
              </a:rPr>
              <a:t>Αυτή η εκπαίδευση υποστηρίζει βασικούς</a:t>
            </a:r>
            <a:r>
              <a:rPr b="1" i="0" lang="en-US" sz="2832" u="none" cap="none" strike="noStrike">
                <a:solidFill>
                  <a:srgbClr val="000000"/>
                </a:solidFill>
                <a:latin typeface="Calibri"/>
                <a:ea typeface="Calibri"/>
                <a:cs typeface="Calibri"/>
                <a:sym typeface="Calibri"/>
              </a:rPr>
              <a:t> στόχους της ΕΕ από τη Στρατηγική Προσαρμογής της ΕΕ έως τους Ευρωπαϊκούς Στόχους Ανθεκτικότητας σε Καταστροφές</a:t>
            </a:r>
            <a:r>
              <a:rPr b="0" i="0" lang="en-US" sz="2832" u="none" cap="none" strike="noStrike">
                <a:solidFill>
                  <a:srgbClr val="000000"/>
                </a:solidFill>
                <a:latin typeface="Calibri"/>
                <a:ea typeface="Calibri"/>
                <a:cs typeface="Calibri"/>
                <a:sym typeface="Calibri"/>
              </a:rPr>
              <a:t>, προωθώντας την εκπαίδευση, την ευαισθητοποίηση και την ετοιμότητα που βασίζεται στην αλήθεια.</a:t>
            </a:r>
            <a:endParaRPr sz="1100"/>
          </a:p>
          <a:p>
            <a:pPr indent="-320163" lvl="1" marL="640325" marR="0" rtl="0" algn="just">
              <a:lnSpc>
                <a:spcPct val="86398"/>
              </a:lnSpc>
              <a:spcBef>
                <a:spcPts val="0"/>
              </a:spcBef>
              <a:spcAft>
                <a:spcPts val="0"/>
              </a:spcAft>
              <a:buNone/>
            </a:pPr>
            <a:r>
              <a:rPr b="0" i="0" lang="en-US" sz="2832" u="none" cap="none" strike="noStrike">
                <a:solidFill>
                  <a:srgbClr val="000000"/>
                </a:solidFill>
                <a:latin typeface="Calibri"/>
                <a:ea typeface="Calibri"/>
                <a:cs typeface="Calibri"/>
                <a:sym typeface="Calibri"/>
              </a:rPr>
              <a:t>Η ενδυνάμωση των μαθητών με ακριβείς γνώσεις σημαίνει </a:t>
            </a:r>
            <a:r>
              <a:rPr b="1" i="0" lang="en-US" sz="2832" u="none" cap="none" strike="noStrike">
                <a:solidFill>
                  <a:srgbClr val="000000"/>
                </a:solidFill>
                <a:latin typeface="Calibri"/>
                <a:ea typeface="Calibri"/>
                <a:cs typeface="Calibri"/>
                <a:sym typeface="Calibri"/>
              </a:rPr>
              <a:t>διάσωση ζωών, προστασία σχολείων και οικοδόμηση μιας πιο ανθεκτικής Ευρώπης.</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descr="Μπλε κείμενο σε μαύρο φόντο  Η περιγραφή δημιουργήθηκε αυτόματα" id="170" name="Google Shape;170;p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71" name="Google Shape;171;p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72" name="Google Shape;172;p7"/>
          <p:cNvGrpSpPr/>
          <p:nvPr/>
        </p:nvGrpSpPr>
        <p:grpSpPr>
          <a:xfrm>
            <a:off x="1168257" y="225784"/>
            <a:ext cx="15773400" cy="2285715"/>
            <a:chOff x="0" y="-66675"/>
            <a:chExt cx="21031200" cy="3047621"/>
          </a:xfrm>
        </p:grpSpPr>
        <p:sp>
          <p:nvSpPr>
            <p:cNvPr id="173" name="Google Shape;173;p7"/>
            <p:cNvSpPr/>
            <p:nvPr/>
          </p:nvSpPr>
          <p:spPr>
            <a:xfrm>
              <a:off x="0" y="0"/>
              <a:ext cx="21031200" cy="2980946"/>
            </a:xfrm>
            <a:custGeom>
              <a:rect b="b" l="l" r="r" t="t"/>
              <a:pathLst>
                <a:path extrusionOk="0" h="2980946" w="21031200">
                  <a:moveTo>
                    <a:pt x="0" y="0"/>
                  </a:moveTo>
                  <a:lnTo>
                    <a:pt x="21031200" y="0"/>
                  </a:lnTo>
                  <a:lnTo>
                    <a:pt x="21031200" y="2980946"/>
                  </a:lnTo>
                  <a:lnTo>
                    <a:pt x="0" y="2980946"/>
                  </a:lnTo>
                  <a:close/>
                </a:path>
              </a:pathLst>
            </a:custGeom>
            <a:solidFill>
              <a:srgbClr val="000000">
                <a:alpha val="0"/>
              </a:srgbClr>
            </a:solidFill>
            <a:ln>
              <a:noFill/>
            </a:ln>
          </p:spPr>
        </p:sp>
        <p:sp>
          <p:nvSpPr>
            <p:cNvPr id="174" name="Google Shape;174;p7"/>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600" u="none" cap="none" strike="noStrike">
                  <a:solidFill>
                    <a:srgbClr val="FF0000"/>
                  </a:solidFill>
                  <a:latin typeface="Calibri"/>
                  <a:ea typeface="Calibri"/>
                  <a:cs typeface="Calibri"/>
                  <a:sym typeface="Calibri"/>
                </a:rPr>
                <a:t>Γιατί είναι σημαντική αυτή η εκπαιδευτική ενότητα</a:t>
              </a:r>
              <a:endParaRPr sz="400"/>
            </a:p>
          </p:txBody>
        </p:sp>
      </p:grpSp>
      <p:sp>
        <p:nvSpPr>
          <p:cNvPr id="175" name="Google Shape;175;p7"/>
          <p:cNvSpPr txBox="1"/>
          <p:nvPr/>
        </p:nvSpPr>
        <p:spPr>
          <a:xfrm>
            <a:off x="1351107" y="2511499"/>
            <a:ext cx="15590700" cy="6312000"/>
          </a:xfrm>
          <a:prstGeom prst="rect">
            <a:avLst/>
          </a:prstGeom>
          <a:noFill/>
          <a:ln>
            <a:noFill/>
          </a:ln>
        </p:spPr>
        <p:txBody>
          <a:bodyPr anchorCtr="0" anchor="t" bIns="0" lIns="0" spcFirstLastPara="1" rIns="0" wrap="square" tIns="0">
            <a:spAutoFit/>
          </a:bodyPr>
          <a:lstStyle/>
          <a:p>
            <a:pPr indent="-319941" lvl="1" marL="690682" marR="0" rtl="0" algn="just">
              <a:lnSpc>
                <a:spcPct val="97216"/>
              </a:lnSpc>
              <a:spcBef>
                <a:spcPts val="0"/>
              </a:spcBef>
              <a:spcAft>
                <a:spcPts val="0"/>
              </a:spcAft>
              <a:buClr>
                <a:srgbClr val="000000"/>
              </a:buClr>
              <a:buSzPts val="3013"/>
              <a:buFont typeface="Arial"/>
              <a:buChar char="•"/>
            </a:pPr>
            <a:r>
              <a:rPr b="0" i="0" lang="en-US" sz="3013" u="none" cap="none" strike="noStrike">
                <a:solidFill>
                  <a:srgbClr val="000000"/>
                </a:solidFill>
                <a:latin typeface="Calibri"/>
                <a:ea typeface="Calibri"/>
                <a:cs typeface="Calibri"/>
                <a:sym typeface="Calibri"/>
              </a:rPr>
              <a:t> Θα μπορούσε να είναι ένας ξαφνικός συναγερμός πυρκαγιάς, ένας τρόμος που συγκλονίζει την τάξη ή ένα άγνωστο άτομο που εισέρχεται στο κτίριο. Ένα μικρό έναυσμα μπορεί να προκαλέσει φόβο, σύγχυση και πανικό στους μαθητές.</a:t>
            </a:r>
            <a:endParaRPr sz="1000"/>
          </a:p>
          <a:p>
            <a:pPr indent="0" lvl="0" marL="0" marR="0" rtl="0" algn="just">
              <a:lnSpc>
                <a:spcPct val="97216"/>
              </a:lnSpc>
              <a:spcBef>
                <a:spcPts val="0"/>
              </a:spcBef>
              <a:spcAft>
                <a:spcPts val="0"/>
              </a:spcAft>
              <a:buNone/>
            </a:pPr>
            <a:r>
              <a:t/>
            </a:r>
            <a:endParaRPr b="0" i="0" sz="3013" u="none" cap="none" strike="noStrike">
              <a:solidFill>
                <a:srgbClr val="000000"/>
              </a:solidFill>
              <a:latin typeface="Calibri"/>
              <a:ea typeface="Calibri"/>
              <a:cs typeface="Calibri"/>
              <a:sym typeface="Calibri"/>
            </a:endParaRPr>
          </a:p>
          <a:p>
            <a:pPr indent="-319941" lvl="1" marL="690682" marR="0" rtl="0" algn="just">
              <a:lnSpc>
                <a:spcPct val="97216"/>
              </a:lnSpc>
              <a:spcBef>
                <a:spcPts val="0"/>
              </a:spcBef>
              <a:spcAft>
                <a:spcPts val="0"/>
              </a:spcAft>
              <a:buClr>
                <a:srgbClr val="000000"/>
              </a:buClr>
              <a:buSzPts val="3013"/>
              <a:buFont typeface="Arial"/>
              <a:buChar char="•"/>
            </a:pPr>
            <a:r>
              <a:rPr b="0" i="0" lang="en-US" sz="3013" u="none" cap="none" strike="noStrike">
                <a:solidFill>
                  <a:srgbClr val="000000"/>
                </a:solidFill>
                <a:latin typeface="Calibri"/>
                <a:ea typeface="Calibri"/>
                <a:cs typeface="Calibri"/>
                <a:sym typeface="Calibri"/>
              </a:rPr>
              <a:t>Σε αυτές τις στιγμές, η επιβίωση δεν εξαρτάται από τη δύναμη, αλλά από την επίγνωση, την υπευθυνότητα και την ικανότητα να παραμένεις ήρεμος ενώ οι άλλοι πανικοβάλλονται. Το να ξέρεις τι να κάνεις, πώς να ενεργήσεις και πώς να βοηθήσεις τους άλλους μπορεί να σώσει ζωές.</a:t>
            </a:r>
            <a:endParaRPr sz="1000"/>
          </a:p>
          <a:p>
            <a:pPr indent="0" lvl="0" marL="0" marR="0" rtl="0" algn="just">
              <a:lnSpc>
                <a:spcPct val="97216"/>
              </a:lnSpc>
              <a:spcBef>
                <a:spcPts val="0"/>
              </a:spcBef>
              <a:spcAft>
                <a:spcPts val="0"/>
              </a:spcAft>
              <a:buNone/>
            </a:pPr>
            <a:r>
              <a:t/>
            </a:r>
            <a:endParaRPr b="0" i="0" sz="3013" u="none" cap="none" strike="noStrike">
              <a:solidFill>
                <a:srgbClr val="000000"/>
              </a:solidFill>
              <a:latin typeface="Calibri"/>
              <a:ea typeface="Calibri"/>
              <a:cs typeface="Calibri"/>
              <a:sym typeface="Calibri"/>
            </a:endParaRPr>
          </a:p>
          <a:p>
            <a:pPr indent="-319941" lvl="1" marL="690682" marR="0" rtl="0" algn="just">
              <a:lnSpc>
                <a:spcPct val="97216"/>
              </a:lnSpc>
              <a:spcBef>
                <a:spcPts val="0"/>
              </a:spcBef>
              <a:spcAft>
                <a:spcPts val="0"/>
              </a:spcAft>
              <a:buClr>
                <a:srgbClr val="000000"/>
              </a:buClr>
              <a:buSzPts val="3013"/>
              <a:buFont typeface="Arial"/>
              <a:buChar char="•"/>
            </a:pPr>
            <a:r>
              <a:rPr b="0" i="0" lang="en-US" sz="3013" u="none" cap="none" strike="noStrike">
                <a:solidFill>
                  <a:srgbClr val="000000"/>
                </a:solidFill>
                <a:latin typeface="Calibri"/>
                <a:ea typeface="Calibri"/>
                <a:cs typeface="Calibri"/>
                <a:sym typeface="Calibri"/>
              </a:rPr>
              <a:t>Αυτή η εκπαίδευση ενδυναμώνει τόσο τους μαθητές όσο και τους εκπαιδευτικούς να αναγνωρίζουν μύθους, να αντιδρούν με αυτοπεποίθηση και να δημιουργούν ένα ασφαλές μαθησιακό περιβάλλον. Εξασκώντας αυτές τις δεξιότητες, προστατεύετε τον εαυτό σας, τους συμμαθητές σας και ολόκληρη τη σχολική κοινότητα, μετατρέποντας τη γνώση σε πραγματική δράση όταν έχει μεγαλύτερη σημασία.</a:t>
            </a:r>
            <a:endParaRPr sz="10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descr="Μπλε κείμενο σε μαύρο φόντο  Η περιγραφή δημιουργήθηκε αυτόματα" id="184" name="Google Shape;184;p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85" name="Google Shape;185;p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86" name="Google Shape;186;p8"/>
          <p:cNvSpPr txBox="1"/>
          <p:nvPr/>
        </p:nvSpPr>
        <p:spPr>
          <a:xfrm>
            <a:off x="1232050" y="291529"/>
            <a:ext cx="16751700" cy="1739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900" u="none" cap="none" strike="noStrike">
                <a:solidFill>
                  <a:srgbClr val="FF0000"/>
                </a:solidFill>
                <a:latin typeface="Calibri"/>
                <a:ea typeface="Calibri"/>
                <a:cs typeface="Calibri"/>
                <a:sym typeface="Calibri"/>
              </a:rPr>
              <a:t>Φυσικές Καταστροφές στην Αντιμετώπιση των Μύθων και του Πλαισίου Παραπληροφόρησης για τις Σχολικές Καταστροφές</a:t>
            </a:r>
            <a:endParaRPr sz="100"/>
          </a:p>
        </p:txBody>
      </p:sp>
      <p:sp>
        <p:nvSpPr>
          <p:cNvPr id="187" name="Google Shape;187;p8"/>
          <p:cNvSpPr txBox="1"/>
          <p:nvPr/>
        </p:nvSpPr>
        <p:spPr>
          <a:xfrm>
            <a:off x="1232044" y="2632499"/>
            <a:ext cx="15590700" cy="5448900"/>
          </a:xfrm>
          <a:prstGeom prst="rect">
            <a:avLst/>
          </a:prstGeom>
          <a:noFill/>
          <a:ln>
            <a:noFill/>
          </a:ln>
        </p:spPr>
        <p:txBody>
          <a:bodyPr anchorCtr="0" anchor="t" bIns="0" lIns="0" spcFirstLastPara="1" rIns="0" wrap="square" tIns="0">
            <a:spAutoFit/>
          </a:bodyPr>
          <a:lstStyle/>
          <a:p>
            <a:pPr indent="-271462" lvl="1" marL="542925" marR="0" rtl="0" algn="just">
              <a:lnSpc>
                <a:spcPct val="120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Οι σεισμοί, οι πλημμύρες, οι καταιγίδες και οι πυρκαγιές </a:t>
            </a:r>
            <a:r>
              <a:rPr b="0" i="0" lang="en-US" sz="3000" u="none" cap="none" strike="noStrike">
                <a:solidFill>
                  <a:srgbClr val="000000"/>
                </a:solidFill>
                <a:latin typeface="Calibri"/>
                <a:ea typeface="Calibri"/>
                <a:cs typeface="Calibri"/>
                <a:sym typeface="Calibri"/>
              </a:rPr>
              <a:t>μπορούν να διαταράξουν τη σχολική ζωή και να προκαλέσουν πανικό στους μαθητές και το προσωπικό.</a:t>
            </a:r>
            <a:endParaRPr/>
          </a:p>
          <a:p>
            <a:pPr indent="-271462" lvl="1" marL="542925" marR="0" rtl="0" algn="just">
              <a:lnSpc>
                <a:spcPct val="120000"/>
              </a:lnSpc>
              <a:spcBef>
                <a:spcPts val="0"/>
              </a:spcBef>
              <a:spcAft>
                <a:spcPts val="0"/>
              </a:spcAft>
              <a:buClr>
                <a:srgbClr val="000000"/>
              </a:buClr>
              <a:buSzPts val="3000"/>
              <a:buFont typeface="Arial"/>
              <a:buChar char="•"/>
            </a:pPr>
            <a:r>
              <a:rPr b="0" i="0" lang="en-US" sz="3000" u="none" cap="none" strike="noStrike">
                <a:solidFill>
                  <a:srgbClr val="000000"/>
                </a:solidFill>
                <a:latin typeface="Calibri"/>
                <a:ea typeface="Calibri"/>
                <a:cs typeface="Calibri"/>
                <a:sym typeface="Calibri"/>
              </a:rPr>
              <a:t>Τα συστήματα έγκαιρης προειδοποίησης και οι σαφείς οδηγίες βοηθούν τα σχολεία να αντιδρούν</a:t>
            </a:r>
            <a:r>
              <a:rPr b="1" i="0" lang="en-US" sz="3000" u="none" cap="none" strike="noStrike">
                <a:solidFill>
                  <a:srgbClr val="000000"/>
                </a:solidFill>
                <a:latin typeface="Calibri"/>
                <a:ea typeface="Calibri"/>
                <a:cs typeface="Calibri"/>
                <a:sym typeface="Calibri"/>
              </a:rPr>
              <a:t> γρήγορα και με ασφάλεια.</a:t>
            </a:r>
            <a:endParaRPr/>
          </a:p>
          <a:p>
            <a:pPr indent="-271462" lvl="1" marL="542925" marR="0" rtl="0" algn="just">
              <a:lnSpc>
                <a:spcPct val="120000"/>
              </a:lnSpc>
              <a:spcBef>
                <a:spcPts val="0"/>
              </a:spcBef>
              <a:spcAft>
                <a:spcPts val="0"/>
              </a:spcAft>
              <a:buClr>
                <a:srgbClr val="000000"/>
              </a:buClr>
              <a:buSzPts val="3000"/>
              <a:buFont typeface="Arial"/>
              <a:buChar char="•"/>
            </a:pPr>
            <a:r>
              <a:rPr b="0" i="0" lang="en-US" sz="3000" u="none" cap="none" strike="noStrike">
                <a:solidFill>
                  <a:srgbClr val="000000"/>
                </a:solidFill>
                <a:latin typeface="Calibri"/>
                <a:ea typeface="Calibri"/>
                <a:cs typeface="Calibri"/>
                <a:sym typeface="Calibri"/>
              </a:rPr>
              <a:t>Η κατανόηση κοινών μύθων και</a:t>
            </a:r>
            <a:r>
              <a:rPr b="1" i="0" lang="en-US" sz="3000" u="none" cap="none" strike="noStrike">
                <a:solidFill>
                  <a:srgbClr val="000000"/>
                </a:solidFill>
                <a:latin typeface="Calibri"/>
                <a:ea typeface="Calibri"/>
                <a:cs typeface="Calibri"/>
                <a:sym typeface="Calibri"/>
              </a:rPr>
              <a:t> παραπληροφόρησης σχετικά με τις καταστροφές διασφαλίζει ότι οι μαθητές ενεργούν σωστά.</a:t>
            </a:r>
            <a:endParaRPr/>
          </a:p>
          <a:p>
            <a:pPr indent="-271462" lvl="1" marL="542925" marR="0" rtl="0" algn="just">
              <a:lnSpc>
                <a:spcPct val="120000"/>
              </a:lnSpc>
              <a:spcBef>
                <a:spcPts val="0"/>
              </a:spcBef>
              <a:spcAft>
                <a:spcPts val="0"/>
              </a:spcAft>
              <a:buClr>
                <a:srgbClr val="000000"/>
              </a:buClr>
              <a:buSzPts val="3000"/>
              <a:buFont typeface="Arial"/>
              <a:buChar char="•"/>
            </a:pPr>
            <a:r>
              <a:rPr b="0" i="0" lang="en-US" sz="3000" u="none" cap="none" strike="noStrike">
                <a:solidFill>
                  <a:srgbClr val="000000"/>
                </a:solidFill>
                <a:latin typeface="Calibri"/>
                <a:ea typeface="Calibri"/>
                <a:cs typeface="Calibri"/>
                <a:sym typeface="Calibri"/>
              </a:rPr>
              <a:t>Η ψυχολογική υποστήριξη και η ήρεμη καθοδήγηση είναι καθοριστικής σημασίας όταν οι καταστάσεις έκτακτης ανάγκης επηρεάζουν τα παιδιά.</a:t>
            </a:r>
            <a:endParaRPr/>
          </a:p>
          <a:p>
            <a:pPr indent="-271462" lvl="1" marL="542925" marR="0" rtl="0" algn="just">
              <a:lnSpc>
                <a:spcPct val="120000"/>
              </a:lnSpc>
              <a:spcBef>
                <a:spcPts val="0"/>
              </a:spcBef>
              <a:spcAft>
                <a:spcPts val="0"/>
              </a:spcAft>
              <a:buClr>
                <a:srgbClr val="000000"/>
              </a:buClr>
              <a:buSzPts val="3000"/>
              <a:buFont typeface="Arial"/>
              <a:buChar char="•"/>
            </a:pPr>
            <a:r>
              <a:rPr b="0" i="0" lang="en-US" sz="3000" u="none" cap="none" strike="noStrike">
                <a:solidFill>
                  <a:srgbClr val="000000"/>
                </a:solidFill>
                <a:latin typeface="Calibri"/>
                <a:ea typeface="Calibri"/>
                <a:cs typeface="Calibri"/>
                <a:sym typeface="Calibri"/>
              </a:rPr>
              <a:t>Η ετοιμότητα στα σχολεία</a:t>
            </a:r>
            <a:r>
              <a:rPr b="1" i="0" lang="en-US" sz="3000" u="none" cap="none" strike="noStrike">
                <a:solidFill>
                  <a:srgbClr val="000000"/>
                </a:solidFill>
                <a:latin typeface="Calibri"/>
                <a:ea typeface="Calibri"/>
                <a:cs typeface="Calibri"/>
                <a:sym typeface="Calibri"/>
              </a:rPr>
              <a:t> προστατεύει τους μαθητές, τους εκπαιδευτικούς και την ευρύτερη κοινότητα.</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Μπλε κείμενο σε μαύρο φόντο  Η περιγραφή δημιουργήθηκε αυτόματα" id="196" name="Google Shape;196;p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97" name="Google Shape;197;p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98" name="Google Shape;198;p9"/>
          <p:cNvSpPr txBox="1"/>
          <p:nvPr/>
        </p:nvSpPr>
        <p:spPr>
          <a:xfrm>
            <a:off x="1348650" y="709653"/>
            <a:ext cx="15773400" cy="10635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Σεισμοί</a:t>
            </a:r>
            <a:endParaRPr/>
          </a:p>
        </p:txBody>
      </p:sp>
      <p:sp>
        <p:nvSpPr>
          <p:cNvPr id="199" name="Google Shape;199;p9"/>
          <p:cNvSpPr txBox="1"/>
          <p:nvPr/>
        </p:nvSpPr>
        <p:spPr>
          <a:xfrm>
            <a:off x="1348650" y="2065120"/>
            <a:ext cx="15773400" cy="6828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Γιατί έχει σημασία</a:t>
            </a:r>
            <a:endParaRPr/>
          </a:p>
        </p:txBody>
      </p:sp>
      <p:sp>
        <p:nvSpPr>
          <p:cNvPr id="200" name="Google Shape;200;p9"/>
          <p:cNvSpPr txBox="1"/>
          <p:nvPr/>
        </p:nvSpPr>
        <p:spPr>
          <a:xfrm>
            <a:off x="1348650" y="3173258"/>
            <a:ext cx="15590700" cy="3940500"/>
          </a:xfrm>
          <a:prstGeom prst="rect">
            <a:avLst/>
          </a:prstGeom>
          <a:noFill/>
          <a:ln>
            <a:noFill/>
          </a:ln>
        </p:spPr>
        <p:txBody>
          <a:bodyPr anchorCtr="0" anchor="t" bIns="0" lIns="0" spcFirstLastPara="1" rIns="0" wrap="square" tIns="0">
            <a:spAutoFit/>
          </a:bodyPr>
          <a:lstStyle/>
          <a:p>
            <a:pPr indent="-405448" lvl="1" marL="836297" marR="0" rtl="0" algn="l">
              <a:lnSpc>
                <a:spcPct val="108000"/>
              </a:lnSpc>
              <a:spcBef>
                <a:spcPts val="0"/>
              </a:spcBef>
              <a:spcAft>
                <a:spcPts val="0"/>
              </a:spcAft>
              <a:buClr>
                <a:srgbClr val="000000"/>
              </a:buClr>
              <a:buSzPts val="4000"/>
              <a:buFont typeface="Arial"/>
              <a:buChar char="•"/>
            </a:pPr>
            <a:r>
              <a:rPr b="0" i="0" lang="en-US" sz="4000" u="none" cap="none" strike="noStrike">
                <a:solidFill>
                  <a:srgbClr val="000000"/>
                </a:solidFill>
                <a:latin typeface="Calibri"/>
                <a:ea typeface="Calibri"/>
                <a:cs typeface="Calibri"/>
                <a:sym typeface="Calibri"/>
              </a:rPr>
              <a:t>Οι σεισμοί μπορούν να συμβούν ξαφνικά, προκαλώντας πανικό στις τάξεις και στα σχολικά κτίρια.</a:t>
            </a:r>
            <a:endParaRPr sz="1200"/>
          </a:p>
          <a:p>
            <a:pPr indent="-405448" lvl="1" marL="836297" marR="0" rtl="0" algn="l">
              <a:lnSpc>
                <a:spcPct val="108000"/>
              </a:lnSpc>
              <a:spcBef>
                <a:spcPts val="0"/>
              </a:spcBef>
              <a:spcAft>
                <a:spcPts val="0"/>
              </a:spcAft>
              <a:buClr>
                <a:srgbClr val="000000"/>
              </a:buClr>
              <a:buSzPts val="4000"/>
              <a:buFont typeface="Arial"/>
              <a:buChar char="•"/>
            </a:pPr>
            <a:r>
              <a:rPr b="0" i="0" lang="en-US" sz="4000" u="none" cap="none" strike="noStrike">
                <a:solidFill>
                  <a:srgbClr val="000000"/>
                </a:solidFill>
                <a:latin typeface="Calibri"/>
                <a:ea typeface="Calibri"/>
                <a:cs typeface="Calibri"/>
                <a:sym typeface="Calibri"/>
              </a:rPr>
              <a:t>Οι παρανοήσεις σχετικά με τα ασφαλή σημεία (π.χ., «οι πόρτες είναι πάντα οι ασφαλέστερες») μπορούν να οδηγήσουν σε τραυματισμούς.</a:t>
            </a:r>
            <a:endParaRPr sz="1200"/>
          </a:p>
          <a:p>
            <a:pPr indent="-405448" lvl="1" marL="836297" marR="0" rtl="0" algn="l">
              <a:lnSpc>
                <a:spcPct val="108000"/>
              </a:lnSpc>
              <a:spcBef>
                <a:spcPts val="0"/>
              </a:spcBef>
              <a:spcAft>
                <a:spcPts val="0"/>
              </a:spcAft>
              <a:buClr>
                <a:srgbClr val="000000"/>
              </a:buClr>
              <a:buSzPts val="4000"/>
              <a:buFont typeface="Arial"/>
              <a:buChar char="•"/>
            </a:pPr>
            <a:r>
              <a:rPr b="0" i="0" lang="en-US" sz="4000" u="none" cap="none" strike="noStrike">
                <a:solidFill>
                  <a:srgbClr val="000000"/>
                </a:solidFill>
                <a:latin typeface="Calibri"/>
                <a:ea typeface="Calibri"/>
                <a:cs typeface="Calibri"/>
                <a:sym typeface="Calibri"/>
              </a:rPr>
              <a:t>Η ετοιμότητα, τα σαφή σχέδια εκκένωσης και η ήρεμη καθοδήγηση είναι κρίσιμα για την ασφάλεια των μαθητών.</a:t>
            </a:r>
            <a:endParaRPr sz="12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