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10287000" cx="18288000"/>
  <p:notesSz cx="6858000" cy="9144000"/>
  <p:embeddedFontLst>
    <p:embeddedFont>
      <p:font typeface="Montserrat"/>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2" roundtripDataSignature="AMtx7mizyh1l/2rkzA62NtQZy6UD0tCzI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bold.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Montserrat-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9" name="Google Shape;199;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0" name="Google Shape;200;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3" name="Google Shape;203;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11" name="Google Shape;211;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12" name="Google Shape;212;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15" name="Google Shape;215;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3" name="Google Shape;223;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4" name="Google Shape;224;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7" name="Google Shape;227;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1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5" name="Google Shape;115;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6" name="Google Shape;116;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9" name="Google Shape;119;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7" name="Google Shape;127;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8" name="Google Shape;128;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9" name="Google Shape;139;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0" name="Google Shape;140;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3" name="Google Shape;143;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1" name="Google Shape;151;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2" name="Google Shape;152;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5" name="Google Shape;155;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4" name="Google Shape;164;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6" name="Google Shape;166;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7" name="Google Shape;167;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5" name="Google Shape;175;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6" name="Google Shape;176;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79" name="Google Shape;179;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87" name="Google Shape;187;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88" name="Google Shape;188;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0" name="Google Shape;190;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1" name="Google Shape;191;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2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2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2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2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2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4"/>
          <p:cNvSpPr/>
          <p:nvPr>
            <p:ph idx="2" type="pic"/>
          </p:nvPr>
        </p:nvSpPr>
        <p:spPr>
          <a:xfrm>
            <a:off x="1792288" y="612775"/>
            <a:ext cx="5486400" cy="4114800"/>
          </a:xfrm>
          <a:prstGeom prst="rect">
            <a:avLst/>
          </a:prstGeom>
          <a:noFill/>
          <a:ln>
            <a:noFill/>
          </a:ln>
        </p:spPr>
      </p:sp>
      <p:sp>
        <p:nvSpPr>
          <p:cNvPr id="68" name="Google Shape;68;p2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2.png"/><Relationship Id="rId11" Type="http://schemas.openxmlformats.org/officeDocument/2006/relationships/hyperlink" Target="https://www.cisa.gov/sites/default/files/publications/disinformation_stops_with_you_infographic_set_508.pdf?utm_source=chatgpt.com" TargetMode="External"/><Relationship Id="rId10" Type="http://schemas.openxmlformats.org/officeDocument/2006/relationships/hyperlink" Target="https://www.cisa.gov/sites/default/files/publications/disinformation_stops_with_you_infographic_set_508.pdf?utm_source=chatgpt.com" TargetMode="External"/><Relationship Id="rId9" Type="http://schemas.openxmlformats.org/officeDocument/2006/relationships/hyperlink" Target="https://www.cisa.gov/sites/default/files/publications/disinformation_stops_with_you_infographic_set_508.pdf?utm_source=chatgpt.com" TargetMode="External"/><Relationship Id="rId5" Type="http://schemas.openxmlformats.org/officeDocument/2006/relationships/hyperlink" Target="https://www.cisa.gov/sites/default/files/publications/disinformation_stops_with_you_infographic_set_508.pdf?utm_source=chatgpt.com" TargetMode="External"/><Relationship Id="rId6" Type="http://schemas.openxmlformats.org/officeDocument/2006/relationships/hyperlink" Target="https://www.cisa.gov/sites/default/files/publications/disinformation_stops_with_you_infographic_set_508.pdf?utm_source=chatgpt.com" TargetMode="External"/><Relationship Id="rId7" Type="http://schemas.openxmlformats.org/officeDocument/2006/relationships/hyperlink" Target="https://www.cisa.gov/sites/default/files/publications/disinformation_stops_with_you_infographic_set_508.pdf?utm_source=chatgpt.com" TargetMode="External"/><Relationship Id="rId8" Type="http://schemas.openxmlformats.org/officeDocument/2006/relationships/hyperlink" Target="https://www.cisa.gov/sites/default/files/publications/disinformation_stops_with_you_infographic_set_508.pdf?utm_source=chatgpt.com"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7.png"/><Relationship Id="rId13" Type="http://schemas.openxmlformats.org/officeDocument/2006/relationships/image" Target="../media/image9.png"/><Relationship Id="rId12"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7.png"/><Relationship Id="rId14" Type="http://schemas.openxmlformats.org/officeDocument/2006/relationships/image" Target="../media/image13.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4.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hyperlink" Target="https://www.facebook.com/profile.php?id=61573707797009" TargetMode="External"/><Relationship Id="rId13" Type="http://schemas.openxmlformats.org/officeDocument/2006/relationships/image" Target="../media/image12.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15.png"/><Relationship Id="rId5" Type="http://schemas.openxmlformats.org/officeDocument/2006/relationships/image" Target="../media/image18.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8" y="716280"/>
            <a:ext cx="8274273"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4" y="8815647"/>
            <a:ext cx="4305776" cy="911828"/>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4" name="Google Shape;94;p1"/>
          <p:cNvSpPr/>
          <p:nvPr/>
        </p:nvSpPr>
        <p:spPr>
          <a:xfrm>
            <a:off x="581024" y="1096360"/>
            <a:ext cx="4059555" cy="981933"/>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4" l="0" r="0" t="0"/>
            </a:stretch>
          </a:blipFill>
          <a:ln>
            <a:noFill/>
          </a:ln>
        </p:spPr>
      </p:sp>
      <p:grpSp>
        <p:nvGrpSpPr>
          <p:cNvPr id="95" name="Google Shape;95;p1"/>
          <p:cNvGrpSpPr/>
          <p:nvPr/>
        </p:nvGrpSpPr>
        <p:grpSpPr>
          <a:xfrm>
            <a:off x="581020" y="2859344"/>
            <a:ext cx="8827894" cy="2465345"/>
            <a:chOff x="0" y="-47625"/>
            <a:chExt cx="11770526" cy="3287127"/>
          </a:xfrm>
        </p:grpSpPr>
        <p:sp>
          <p:nvSpPr>
            <p:cNvPr id="96" name="Google Shape;96;p1"/>
            <p:cNvSpPr/>
            <p:nvPr/>
          </p:nvSpPr>
          <p:spPr>
            <a:xfrm>
              <a:off x="0" y="0"/>
              <a:ext cx="11770526" cy="3239502"/>
            </a:xfrm>
            <a:custGeom>
              <a:rect b="b" l="l" r="r" t="t"/>
              <a:pathLst>
                <a:path extrusionOk="0" h="3239502" w="11770526">
                  <a:moveTo>
                    <a:pt x="0" y="0"/>
                  </a:moveTo>
                  <a:lnTo>
                    <a:pt x="11770526" y="0"/>
                  </a:lnTo>
                  <a:lnTo>
                    <a:pt x="11770526" y="3239502"/>
                  </a:lnTo>
                  <a:lnTo>
                    <a:pt x="0" y="3239502"/>
                  </a:lnTo>
                  <a:close/>
                </a:path>
              </a:pathLst>
            </a:custGeom>
            <a:solidFill>
              <a:srgbClr val="000000">
                <a:alpha val="0"/>
              </a:srgbClr>
            </a:solidFill>
            <a:ln>
              <a:noFill/>
            </a:ln>
          </p:spPr>
        </p:sp>
        <p:sp>
          <p:nvSpPr>
            <p:cNvPr id="97" name="Google Shape;97;p1"/>
            <p:cNvSpPr txBox="1"/>
            <p:nvPr/>
          </p:nvSpPr>
          <p:spPr>
            <a:xfrm>
              <a:off x="0" y="-47625"/>
              <a:ext cx="11770526" cy="3287127"/>
            </a:xfrm>
            <a:prstGeom prst="rect">
              <a:avLst/>
            </a:prstGeom>
            <a:noFill/>
            <a:ln>
              <a:noFill/>
            </a:ln>
          </p:spPr>
          <p:txBody>
            <a:bodyPr anchorCtr="0" anchor="b" bIns="0" lIns="0" spcFirstLastPara="1" rIns="0" wrap="square" tIns="0">
              <a:noAutofit/>
            </a:bodyPr>
            <a:lstStyle/>
            <a:p>
              <a:pPr indent="0" lvl="0" marL="0" marR="0" rtl="0" algn="l">
                <a:lnSpc>
                  <a:spcPct val="108008"/>
                </a:lnSpc>
                <a:spcBef>
                  <a:spcPts val="0"/>
                </a:spcBef>
                <a:spcAft>
                  <a:spcPts val="0"/>
                </a:spcAft>
                <a:buNone/>
              </a:pPr>
              <a:r>
                <a:rPr b="1" i="0" lang="en-US" sz="3996" u="none" cap="none" strike="noStrike">
                  <a:solidFill>
                    <a:srgbClr val="000000"/>
                  </a:solidFill>
                  <a:latin typeface="Calibri"/>
                  <a:ea typeface="Calibri"/>
                  <a:cs typeface="Calibri"/>
                  <a:sym typeface="Calibri"/>
                </a:rPr>
                <a:t>Υποστήριξη Εκπαιδευτικών για την ΕΝΟΤΗΤΑ 4: ΕΤΟΙΜΟΤΗΤΑ ΣΧΟΛΕΙΟΥ ΓΙΑ ΚΑΤΑΣΤΡΟΦΕΣ ΚΑΙ ΑΣΦΑΛΗ ΠΕΡΙΒΑΛΛΟΝΤΑ ΜΑΘΗΣΗΣ</a:t>
              </a:r>
              <a:endParaRPr/>
            </a:p>
          </p:txBody>
        </p:sp>
      </p:grpSp>
      <p:sp>
        <p:nvSpPr>
          <p:cNvPr id="98" name="Google Shape;98;p1"/>
          <p:cNvSpPr txBox="1"/>
          <p:nvPr/>
        </p:nvSpPr>
        <p:spPr>
          <a:xfrm>
            <a:off x="672450" y="5529981"/>
            <a:ext cx="8961000" cy="2015100"/>
          </a:xfrm>
          <a:prstGeom prst="rect">
            <a:avLst/>
          </a:prstGeom>
          <a:noFill/>
          <a:ln>
            <a:noFill/>
          </a:ln>
        </p:spPr>
        <p:txBody>
          <a:bodyPr anchorCtr="0" anchor="t" bIns="0" lIns="0" spcFirstLastPara="1" rIns="0" wrap="square" tIns="0">
            <a:spAutoFit/>
          </a:bodyPr>
          <a:lstStyle/>
          <a:p>
            <a:pPr indent="0" lvl="0" marL="0" marR="0" rtl="0" algn="l">
              <a:lnSpc>
                <a:spcPct val="86387"/>
              </a:lnSpc>
              <a:spcBef>
                <a:spcPts val="0"/>
              </a:spcBef>
              <a:spcAft>
                <a:spcPts val="0"/>
              </a:spcAft>
              <a:buNone/>
            </a:pPr>
            <a:r>
              <a:rPr b="1" i="0" lang="en-US" sz="3511" u="none" cap="none" strike="noStrike">
                <a:solidFill>
                  <a:srgbClr val="000000"/>
                </a:solidFill>
                <a:latin typeface="Calibri"/>
                <a:ea typeface="Calibri"/>
                <a:cs typeface="Calibri"/>
                <a:sym typeface="Calibri"/>
              </a:rPr>
              <a:t>ΕΚΠΑΙΔΕΥΤΙΚΗ ΕΝΟΤΗΤΑ 20: Αντιμετώπιση των Μύθων και της Παραπληροφόρησης για τις Σχολικές Καταστροφές </a:t>
            </a:r>
            <a:endParaRPr sz="900"/>
          </a:p>
          <a:p>
            <a:pPr indent="0" lvl="0" marL="0" marR="0" rtl="0" algn="l">
              <a:lnSpc>
                <a:spcPct val="45076"/>
              </a:lnSpc>
              <a:spcBef>
                <a:spcPts val="0"/>
              </a:spcBef>
              <a:spcAft>
                <a:spcPts val="0"/>
              </a:spcAft>
              <a:buNone/>
            </a:pPr>
            <a:r>
              <a:t/>
            </a:r>
            <a:endParaRPr b="1" i="0" sz="3511" u="none" cap="none" strike="noStrike">
              <a:solidFill>
                <a:srgbClr val="000000"/>
              </a:solidFill>
              <a:latin typeface="Calibri"/>
              <a:ea typeface="Calibri"/>
              <a:cs typeface="Calibri"/>
              <a:sym typeface="Calibri"/>
            </a:endParaRPr>
          </a:p>
          <a:p>
            <a:pPr indent="0" lvl="0" marL="0" marR="0" rtl="0" algn="l">
              <a:lnSpc>
                <a:spcPct val="86379"/>
              </a:lnSpc>
              <a:spcBef>
                <a:spcPts val="0"/>
              </a:spcBef>
              <a:spcAft>
                <a:spcPts val="0"/>
              </a:spcAft>
              <a:buNone/>
            </a:pPr>
            <a:r>
              <a:rPr b="1" i="0" lang="en-US" sz="2790" u="none" cap="none" strike="noStrike">
                <a:solidFill>
                  <a:srgbClr val="000000"/>
                </a:solidFill>
                <a:latin typeface="Calibri"/>
                <a:ea typeface="Calibri"/>
                <a:cs typeface="Calibri"/>
                <a:sym typeface="Calibri"/>
              </a:rPr>
              <a:t>Συγγραφέας: </a:t>
            </a:r>
            <a:r>
              <a:rPr b="0" i="0" lang="en-US" sz="2790" u="none" cap="none" strike="noStrike">
                <a:solidFill>
                  <a:srgbClr val="000000"/>
                </a:solidFill>
                <a:latin typeface="Calibri"/>
                <a:ea typeface="Calibri"/>
                <a:cs typeface="Calibri"/>
                <a:sym typeface="Calibri"/>
              </a:rPr>
              <a:t>[Von Hope/ VETREADY Project Partnership]</a:t>
            </a:r>
            <a:endParaRPr/>
          </a:p>
        </p:txBody>
      </p:sp>
      <p:sp>
        <p:nvSpPr>
          <p:cNvPr id="99" name="Google Shape;99;p1"/>
          <p:cNvSpPr txBox="1"/>
          <p:nvPr/>
        </p:nvSpPr>
        <p:spPr>
          <a:xfrm>
            <a:off x="672447" y="8106004"/>
            <a:ext cx="8645044"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Αριθμός έργου: 2024-1-ES01-KA220-VET-000257287</a:t>
            </a:r>
            <a:endParaRPr/>
          </a:p>
        </p:txBody>
      </p:sp>
      <p:sp>
        <p:nvSpPr>
          <p:cNvPr id="100" name="Google Shape;100;p1"/>
          <p:cNvSpPr txBox="1"/>
          <p:nvPr/>
        </p:nvSpPr>
        <p:spPr>
          <a:xfrm>
            <a:off x="5606250" y="8586262"/>
            <a:ext cx="6466800" cy="116205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500" u="none" cap="none" strike="noStrike">
                <a:solidFill>
                  <a:srgbClr val="000000"/>
                </a:solidFill>
                <a:latin typeface="Arial"/>
                <a:ea typeface="Arial"/>
                <a:cs typeface="Arial"/>
                <a:sym typeface="Arial"/>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descr="Μπλε κείμενο σε μαύρο φόντο  Η περιγραφή δημιουργήθηκε αυτόματα" id="205" name="Google Shape;205;p1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06" name="Google Shape;206;p1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07" name="Google Shape;207;p10"/>
          <p:cNvSpPr txBox="1"/>
          <p:nvPr/>
        </p:nvSpPr>
        <p:spPr>
          <a:xfrm>
            <a:off x="558925" y="709650"/>
            <a:ext cx="16474050" cy="14679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400" u="none" cap="none" strike="noStrike">
                <a:solidFill>
                  <a:srgbClr val="FF0000"/>
                </a:solidFill>
                <a:latin typeface="Calibri"/>
                <a:ea typeface="Calibri"/>
                <a:cs typeface="Calibri"/>
                <a:sym typeface="Calibri"/>
              </a:rPr>
              <a:t>Υποστήριξη Αξιολόγησης – Πώς να Ελέγχετε την Πρόοδο του Μαθητή</a:t>
            </a:r>
            <a:endParaRPr sz="100"/>
          </a:p>
        </p:txBody>
      </p:sp>
      <p:sp>
        <p:nvSpPr>
          <p:cNvPr id="208" name="Google Shape;208;p10"/>
          <p:cNvSpPr txBox="1"/>
          <p:nvPr/>
        </p:nvSpPr>
        <p:spPr>
          <a:xfrm>
            <a:off x="558925" y="2635600"/>
            <a:ext cx="17128800" cy="6245400"/>
          </a:xfrm>
          <a:prstGeom prst="rect">
            <a:avLst/>
          </a:prstGeom>
          <a:noFill/>
          <a:ln>
            <a:noFill/>
          </a:ln>
        </p:spPr>
        <p:txBody>
          <a:bodyPr anchorCtr="0" anchor="t" bIns="0" lIns="0" spcFirstLastPara="1" rIns="0" wrap="square" tIns="0">
            <a:spAutoFit/>
          </a:bodyPr>
          <a:lstStyle/>
          <a:p>
            <a:pPr indent="0" lvl="0" marL="0" marR="0" rtl="0" algn="l">
              <a:lnSpc>
                <a:spcPct val="86363"/>
              </a:lnSpc>
              <a:spcBef>
                <a:spcPts val="0"/>
              </a:spcBef>
              <a:spcAft>
                <a:spcPts val="0"/>
              </a:spcAft>
              <a:buNone/>
            </a:pPr>
            <a:r>
              <a:rPr b="1" i="0" lang="en-US" sz="2610" u="none" cap="none" strike="noStrike">
                <a:solidFill>
                  <a:srgbClr val="00B0F0"/>
                </a:solidFill>
                <a:latin typeface="Calibri"/>
                <a:ea typeface="Calibri"/>
                <a:cs typeface="Calibri"/>
                <a:sym typeface="Calibri"/>
              </a:rPr>
              <a:t>Ημερολόγιο Στοχασμού – «Από τον Μύθο στην Πραγματικότητα»</a:t>
            </a:r>
            <a:endParaRPr sz="1700"/>
          </a:p>
          <a:p>
            <a:pPr indent="0" lvl="0" marL="0" marR="0" rtl="0" algn="l">
              <a:lnSpc>
                <a:spcPct val="86363"/>
              </a:lnSpc>
              <a:spcBef>
                <a:spcPts val="0"/>
              </a:spcBef>
              <a:spcAft>
                <a:spcPts val="0"/>
              </a:spcAft>
              <a:buNone/>
            </a:pPr>
            <a:r>
              <a:rPr b="0" i="0" lang="en-US" sz="2610" u="none" cap="none" strike="noStrike">
                <a:solidFill>
                  <a:srgbClr val="000000"/>
                </a:solidFill>
                <a:latin typeface="Calibri"/>
                <a:ea typeface="Calibri"/>
                <a:cs typeface="Calibri"/>
                <a:sym typeface="Calibri"/>
              </a:rPr>
              <a:t>Πώς λειτουργεί:</a:t>
            </a:r>
            <a:endParaRPr sz="1700"/>
          </a:p>
          <a:p>
            <a:pPr indent="0" lvl="0" marL="0" marR="0" rtl="0" algn="l">
              <a:lnSpc>
                <a:spcPct val="86363"/>
              </a:lnSpc>
              <a:spcBef>
                <a:spcPts val="0"/>
              </a:spcBef>
              <a:spcAft>
                <a:spcPts val="0"/>
              </a:spcAft>
              <a:buNone/>
            </a:pPr>
            <a:r>
              <a:rPr b="0" i="0" lang="en-US" sz="2610" u="none" cap="none" strike="noStrike">
                <a:solidFill>
                  <a:srgbClr val="000000"/>
                </a:solidFill>
                <a:latin typeface="Calibri"/>
                <a:ea typeface="Calibri"/>
                <a:cs typeface="Calibri"/>
                <a:sym typeface="Calibri"/>
              </a:rPr>
              <a:t>Μετά την ολοκλήρωση της ενότητας, οι μαθητές γράφουν μια σύντομη ανασκόπηση περιγράφοντας έναν μύθο που σχετίζεται με καταστροφές στον οποίο πίστευαν προηγουμένως και πώς άλλαξε η κατανόησή τους μετά τη συνεδρία. Περιλαμβάνουν ένα παράδειγμα για το πώς θα εφαρμόσουν αυτή τη νέα γνώση στο σπίτι.</a:t>
            </a:r>
            <a:endParaRPr sz="1700"/>
          </a:p>
          <a:p>
            <a:pPr indent="0" lvl="0" marL="0" marR="0" rtl="0" algn="l">
              <a:lnSpc>
                <a:spcPct val="86363"/>
              </a:lnSpc>
              <a:spcBef>
                <a:spcPts val="0"/>
              </a:spcBef>
              <a:spcAft>
                <a:spcPts val="0"/>
              </a:spcAft>
              <a:buNone/>
            </a:pPr>
            <a:r>
              <a:rPr b="0" i="0" lang="en-US" sz="2610" u="none" cap="none" strike="noStrike">
                <a:solidFill>
                  <a:srgbClr val="000000"/>
                </a:solidFill>
                <a:latin typeface="Calibri"/>
                <a:ea typeface="Calibri"/>
                <a:cs typeface="Calibri"/>
                <a:sym typeface="Calibri"/>
              </a:rPr>
              <a:t>Τι αποκαλύπτει:</a:t>
            </a:r>
            <a:endParaRPr sz="1700"/>
          </a:p>
          <a:p>
            <a:pPr indent="0" lvl="0" marL="0" marR="0" rtl="0" algn="l">
              <a:lnSpc>
                <a:spcPct val="86363"/>
              </a:lnSpc>
              <a:spcBef>
                <a:spcPts val="0"/>
              </a:spcBef>
              <a:spcAft>
                <a:spcPts val="0"/>
              </a:spcAft>
              <a:buNone/>
            </a:pPr>
            <a:r>
              <a:rPr b="0" i="0" lang="en-US" sz="2610" u="none" cap="none" strike="noStrike">
                <a:solidFill>
                  <a:srgbClr val="000000"/>
                </a:solidFill>
                <a:latin typeface="Calibri"/>
                <a:ea typeface="Calibri"/>
                <a:cs typeface="Calibri"/>
                <a:sym typeface="Calibri"/>
              </a:rPr>
              <a:t>Δείχνει εννοιολογική κατανόηση και προσωπικό μετασχηματισμό. Βοηθά τους εκπαιδευτές να αξιολογήσουν εάν οι μαθητές μπορούν να εσωτερικεύσουν ακριβείς πληροφορίες και να τις μεταφέρουν σε συμπεριφορά ασφαλείας στην πραγματική ζωή.</a:t>
            </a:r>
            <a:endParaRPr sz="1700"/>
          </a:p>
          <a:p>
            <a:pPr indent="0" lvl="0" marL="0" marR="0" rtl="0" algn="l">
              <a:lnSpc>
                <a:spcPct val="86363"/>
              </a:lnSpc>
              <a:spcBef>
                <a:spcPts val="0"/>
              </a:spcBef>
              <a:spcAft>
                <a:spcPts val="0"/>
              </a:spcAft>
              <a:buNone/>
            </a:pPr>
            <a:r>
              <a:t/>
            </a:r>
            <a:endParaRPr b="0" i="0" sz="2610" u="none" cap="none" strike="noStrike">
              <a:solidFill>
                <a:srgbClr val="000000"/>
              </a:solidFill>
              <a:latin typeface="Calibri"/>
              <a:ea typeface="Calibri"/>
              <a:cs typeface="Calibri"/>
              <a:sym typeface="Calibri"/>
            </a:endParaRPr>
          </a:p>
          <a:p>
            <a:pPr indent="0" lvl="0" marL="0" marR="0" rtl="0" algn="l">
              <a:lnSpc>
                <a:spcPct val="86363"/>
              </a:lnSpc>
              <a:spcBef>
                <a:spcPts val="0"/>
              </a:spcBef>
              <a:spcAft>
                <a:spcPts val="0"/>
              </a:spcAft>
              <a:buNone/>
            </a:pPr>
            <a:r>
              <a:rPr b="1" i="0" lang="en-US" sz="2610" u="none" cap="none" strike="noStrike">
                <a:solidFill>
                  <a:srgbClr val="00B0F0"/>
                </a:solidFill>
                <a:latin typeface="Calibri"/>
                <a:ea typeface="Calibri"/>
                <a:cs typeface="Calibri"/>
                <a:sym typeface="Calibri"/>
              </a:rPr>
              <a:t> Ομάδα «Πρόκληση Επαλήθευσης Πληροφοριών»</a:t>
            </a:r>
            <a:endParaRPr sz="1700"/>
          </a:p>
          <a:p>
            <a:pPr indent="0" lvl="0" marL="0" marR="0" rtl="0" algn="l">
              <a:lnSpc>
                <a:spcPct val="86363"/>
              </a:lnSpc>
              <a:spcBef>
                <a:spcPts val="0"/>
              </a:spcBef>
              <a:spcAft>
                <a:spcPts val="0"/>
              </a:spcAft>
              <a:buNone/>
            </a:pPr>
            <a:r>
              <a:rPr b="1" i="0" lang="en-US" sz="2610" u="none" cap="none" strike="noStrike">
                <a:solidFill>
                  <a:srgbClr val="000000"/>
                </a:solidFill>
                <a:latin typeface="Calibri"/>
                <a:ea typeface="Calibri"/>
                <a:cs typeface="Calibri"/>
                <a:sym typeface="Calibri"/>
              </a:rPr>
              <a:t> </a:t>
            </a:r>
            <a:r>
              <a:rPr b="0" i="0" lang="en-US" sz="2610" u="none" cap="none" strike="noStrike">
                <a:solidFill>
                  <a:srgbClr val="000000"/>
                </a:solidFill>
                <a:latin typeface="Calibri"/>
                <a:ea typeface="Calibri"/>
                <a:cs typeface="Calibri"/>
                <a:sym typeface="Calibri"/>
              </a:rPr>
              <a:t>Πώς λειτουργεί:</a:t>
            </a:r>
            <a:endParaRPr sz="1700"/>
          </a:p>
          <a:p>
            <a:pPr indent="0" lvl="0" marL="0" marR="0" rtl="0" algn="l">
              <a:lnSpc>
                <a:spcPct val="86363"/>
              </a:lnSpc>
              <a:spcBef>
                <a:spcPts val="0"/>
              </a:spcBef>
              <a:spcAft>
                <a:spcPts val="0"/>
              </a:spcAft>
              <a:buNone/>
            </a:pPr>
            <a:r>
              <a:rPr b="0" i="0" lang="en-US" sz="2610" u="none" cap="none" strike="noStrike">
                <a:solidFill>
                  <a:srgbClr val="000000"/>
                </a:solidFill>
                <a:latin typeface="Calibri"/>
                <a:ea typeface="Calibri"/>
                <a:cs typeface="Calibri"/>
                <a:sym typeface="Calibri"/>
              </a:rPr>
              <a:t>Οι μαθητές εργάζονται σε μικρές ομάδες για να αξιολογήσουν τρεις αναρτήσεις στα μέσα κοινωνικής δικτύωσης σχετικά με πρόσφατες καταστροφές. Κάθε ομάδα προσδιορίζει ποιες αναρτήσεις είναι αξιόπιστες, εξηγεί γιατί και παρουσιάζει το σκεπτικό της.</a:t>
            </a:r>
            <a:endParaRPr sz="1700"/>
          </a:p>
          <a:p>
            <a:pPr indent="0" lvl="0" marL="0" marR="0" rtl="0" algn="l">
              <a:lnSpc>
                <a:spcPct val="86363"/>
              </a:lnSpc>
              <a:spcBef>
                <a:spcPts val="0"/>
              </a:spcBef>
              <a:spcAft>
                <a:spcPts val="0"/>
              </a:spcAft>
              <a:buNone/>
            </a:pPr>
            <a:r>
              <a:rPr b="0" i="0" lang="en-US" sz="2610" u="none" cap="none" strike="noStrike">
                <a:solidFill>
                  <a:srgbClr val="000000"/>
                </a:solidFill>
                <a:latin typeface="Calibri"/>
                <a:ea typeface="Calibri"/>
                <a:cs typeface="Calibri"/>
                <a:sym typeface="Calibri"/>
              </a:rPr>
              <a:t>Τι αποκαλύπτει:</a:t>
            </a:r>
            <a:endParaRPr sz="1700"/>
          </a:p>
          <a:p>
            <a:pPr indent="0" lvl="0" marL="0" marR="0" rtl="0" algn="l">
              <a:lnSpc>
                <a:spcPct val="86363"/>
              </a:lnSpc>
              <a:spcBef>
                <a:spcPts val="0"/>
              </a:spcBef>
              <a:spcAft>
                <a:spcPts val="0"/>
              </a:spcAft>
              <a:buNone/>
            </a:pPr>
            <a:r>
              <a:rPr b="0" i="0" lang="en-US" sz="2610" u="none" cap="none" strike="noStrike">
                <a:solidFill>
                  <a:srgbClr val="000000"/>
                </a:solidFill>
                <a:latin typeface="Calibri"/>
                <a:ea typeface="Calibri"/>
                <a:cs typeface="Calibri"/>
                <a:sym typeface="Calibri"/>
              </a:rPr>
              <a:t>Αξιολογεί την κριτική σκέψη, την πληροφοριακή παιδεία και την ομαδική συλλογιστική. Καταδεικνύει την ικανότητα των μαθητών να εντοπίζουν παραπληροφόρηση, να δικαιολογούν συμπεράσματα που βασίζονται σε τεκμήρια και να επικοινωνούν αποτελεσματικά τα ευρήματα.</a:t>
            </a:r>
            <a:endParaRPr sz="17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descr="Μπλε κείμενο σε μαύρο φόντο  Η περιγραφή δημιουργήθηκε αυτόματα" id="217" name="Google Shape;217;p1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18" name="Google Shape;218;p1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19" name="Google Shape;219;p11"/>
          <p:cNvSpPr txBox="1"/>
          <p:nvPr/>
        </p:nvSpPr>
        <p:spPr>
          <a:xfrm>
            <a:off x="438457" y="1706399"/>
            <a:ext cx="15590700" cy="6328800"/>
          </a:xfrm>
          <a:prstGeom prst="rect">
            <a:avLst/>
          </a:prstGeom>
          <a:noFill/>
          <a:ln>
            <a:noFill/>
          </a:ln>
        </p:spPr>
        <p:txBody>
          <a:bodyPr anchorCtr="0" anchor="t" bIns="0" lIns="0" spcFirstLastPara="1" rIns="0" wrap="square" tIns="0">
            <a:spAutoFit/>
          </a:bodyPr>
          <a:lstStyle/>
          <a:p>
            <a:pPr indent="-284481" lvl="1" marL="607062" marR="0" rtl="0" algn="l">
              <a:lnSpc>
                <a:spcPct val="86397"/>
              </a:lnSpc>
              <a:spcBef>
                <a:spcPts val="0"/>
              </a:spcBef>
              <a:spcAft>
                <a:spcPts val="0"/>
              </a:spcAft>
              <a:buClr>
                <a:schemeClr val="dk1"/>
              </a:buClr>
              <a:buSzPts val="2670"/>
              <a:buChar char="•"/>
            </a:pPr>
            <a:r>
              <a:rPr i="0" lang="en-US" sz="2670" cap="none" strike="noStrike">
                <a:solidFill>
                  <a:schemeClr val="dk1"/>
                </a:solidFill>
                <a:latin typeface="Calibri"/>
                <a:ea typeface="Calibri"/>
                <a:cs typeface="Calibri"/>
                <a:sym typeface="Calibri"/>
              </a:rPr>
              <a:t>1. Επτά μύθοι για τις καταστροφές που καταρρίπτονται</a:t>
            </a:r>
            <a:endParaRPr sz="1100">
              <a:solidFill>
                <a:schemeClr val="dk1"/>
              </a:solidFill>
            </a:endParaRPr>
          </a:p>
          <a:p>
            <a:pPr indent="-303531" lvl="1" marL="607062" marR="0" rtl="0" algn="l">
              <a:lnSpc>
                <a:spcPct val="86397"/>
              </a:lnSpc>
              <a:spcBef>
                <a:spcPts val="0"/>
              </a:spcBef>
              <a:spcAft>
                <a:spcPts val="0"/>
              </a:spcAft>
              <a:buNone/>
            </a:pPr>
            <a:r>
              <a:rPr b="1" i="0" lang="en-US" sz="2670" cap="none" strike="noStrike">
                <a:solidFill>
                  <a:schemeClr val="dk1"/>
                </a:solidFill>
                <a:latin typeface="Calibri"/>
                <a:ea typeface="Calibri"/>
                <a:cs typeface="Calibri"/>
                <a:sym typeface="Calibri"/>
              </a:rPr>
              <a:t>https://www.preventionweb.net/news/seven-myths-about-disasters-debunked-separating-disaster-facts-disastros-falsehoods</a:t>
            </a:r>
            <a:endParaRPr b="1" sz="1100">
              <a:solidFill>
                <a:schemeClr val="dk1"/>
              </a:solidFill>
            </a:endParaRPr>
          </a:p>
          <a:p>
            <a:pPr indent="-303531" lvl="1" marL="607063" marR="0" rtl="0" algn="l">
              <a:lnSpc>
                <a:spcPct val="86397"/>
              </a:lnSpc>
              <a:spcBef>
                <a:spcPts val="0"/>
              </a:spcBef>
              <a:spcAft>
                <a:spcPts val="0"/>
              </a:spcAft>
              <a:buNone/>
            </a:pPr>
            <a:r>
              <a:rPr i="0" lang="en-US" sz="2670" cap="none" strike="noStrike">
                <a:solidFill>
                  <a:schemeClr val="dk1"/>
                </a:solidFill>
                <a:latin typeface="Calibri"/>
                <a:ea typeface="Calibri"/>
                <a:cs typeface="Calibri"/>
                <a:sym typeface="Calibri"/>
              </a:rPr>
              <a:t>Αυτό το άρθρο του UNDRR εξηγεί και διορθώνει με σαφήνεια τους συνηθισμένους μύθους για τις καταστροφές, καθιστώντας το ιδανικό για συζητήσεις στην τάξη ή δραστηριότητες κατάρριψης μύθων.</a:t>
            </a:r>
            <a:endParaRPr i="0" sz="2670" cap="none" strike="noStrike">
              <a:solidFill>
                <a:schemeClr val="dk1"/>
              </a:solidFill>
              <a:latin typeface="Calibri"/>
              <a:ea typeface="Calibri"/>
              <a:cs typeface="Calibri"/>
              <a:sym typeface="Calibri"/>
            </a:endParaRPr>
          </a:p>
          <a:p>
            <a:pPr indent="-303531" lvl="1" marL="607062" marR="0" rtl="0" algn="l">
              <a:lnSpc>
                <a:spcPct val="86397"/>
              </a:lnSpc>
              <a:spcBef>
                <a:spcPts val="0"/>
              </a:spcBef>
              <a:spcAft>
                <a:spcPts val="0"/>
              </a:spcAft>
              <a:buNone/>
            </a:pPr>
            <a:r>
              <a:t/>
            </a:r>
            <a:endParaRPr sz="2670">
              <a:solidFill>
                <a:schemeClr val="dk1"/>
              </a:solidFill>
              <a:latin typeface="Calibri"/>
              <a:ea typeface="Calibri"/>
              <a:cs typeface="Calibri"/>
              <a:sym typeface="Calibri"/>
            </a:endParaRPr>
          </a:p>
          <a:p>
            <a:pPr indent="-284481" lvl="1" marL="607062" marR="0" rtl="0" algn="l">
              <a:lnSpc>
                <a:spcPct val="86397"/>
              </a:lnSpc>
              <a:spcBef>
                <a:spcPts val="0"/>
              </a:spcBef>
              <a:spcAft>
                <a:spcPts val="0"/>
              </a:spcAft>
              <a:buClr>
                <a:schemeClr val="dk1"/>
              </a:buClr>
              <a:buSzPts val="2670"/>
              <a:buChar char="•"/>
            </a:pPr>
            <a:r>
              <a:rPr i="0" lang="en-US" sz="2670" cap="none" strike="noStrike">
                <a:solidFill>
                  <a:schemeClr val="dk1"/>
                </a:solidFill>
                <a:latin typeface="Calibri"/>
                <a:ea typeface="Calibri"/>
                <a:cs typeface="Calibri"/>
                <a:sym typeface="Calibri"/>
              </a:rPr>
              <a:t>2. Η παραπληροφόρηση σταματάει μαζί σου – Σετ γραφημάτων</a:t>
            </a:r>
            <a:endParaRPr sz="1100">
              <a:solidFill>
                <a:schemeClr val="dk1"/>
              </a:solidFill>
            </a:endParaRPr>
          </a:p>
          <a:p>
            <a:pPr indent="-303531" lvl="1" marL="607062" marR="0" rtl="0" algn="l">
              <a:lnSpc>
                <a:spcPct val="86397"/>
              </a:lnSpc>
              <a:spcBef>
                <a:spcPts val="0"/>
              </a:spcBef>
              <a:spcAft>
                <a:spcPts val="0"/>
              </a:spcAft>
              <a:buNone/>
            </a:pPr>
            <a:r>
              <a:rPr b="1" i="0" lang="en-US" sz="2670" cap="none" strike="noStrike">
                <a:solidFill>
                  <a:schemeClr val="dk1"/>
                </a:solidFill>
                <a:uFill>
                  <a:noFill/>
                </a:uFill>
                <a:latin typeface="Calibri"/>
                <a:ea typeface="Calibri"/>
                <a:cs typeface="Calibri"/>
                <a:sym typeface="Calibri"/>
                <a:hlinkClick r:id="rId5">
                  <a:extLst>
                    <a:ext uri="{A12FA001-AC4F-418D-AE19-62706E023703}">
                      <ahyp:hlinkClr val="tx"/>
                    </a:ext>
                  </a:extLst>
                </a:hlinkClick>
              </a:rPr>
              <a:t>https://www.cisa.gov/sites/default/files/publications/disinformation_stops_with_you_infographic_set_508.pdf</a:t>
            </a:r>
            <a:endParaRPr b="1" sz="1100">
              <a:solidFill>
                <a:schemeClr val="dk1"/>
              </a:solidFill>
            </a:endParaRPr>
          </a:p>
          <a:p>
            <a:pPr indent="-303531" lvl="1" marL="607063" marR="0" rtl="0" algn="l">
              <a:lnSpc>
                <a:spcPct val="86397"/>
              </a:lnSpc>
              <a:spcBef>
                <a:spcPts val="0"/>
              </a:spcBef>
              <a:spcAft>
                <a:spcPts val="0"/>
              </a:spcAft>
              <a:buNone/>
            </a:pPr>
            <a:r>
              <a:rPr i="0" lang="en-US" sz="2670" cap="none" strike="noStrike">
                <a:solidFill>
                  <a:schemeClr val="dk1"/>
                </a:solidFill>
                <a:uFill>
                  <a:noFill/>
                </a:uFill>
                <a:latin typeface="Calibri"/>
                <a:ea typeface="Calibri"/>
                <a:cs typeface="Calibri"/>
                <a:sym typeface="Calibri"/>
                <a:hlinkClick r:id="rId6">
                  <a:extLst>
                    <a:ext uri="{A12FA001-AC4F-418D-AE19-62706E023703}">
                      <ahyp:hlinkClr val="tx"/>
                    </a:ext>
                  </a:extLst>
                </a:hlinkClick>
              </a:rPr>
              <a:t>Ένα απλό, οπτικό σύνολο infographics που βοηθούν τους εκπαιδευτικούς να εξηγήσουν πώς εξαπλώνεται η παραπληροφόρηση και ποιες ενέργειες μπορούν να αναλάβουν τα άτομα για να την σταματήσουν.</a:t>
            </a:r>
            <a:endParaRPr sz="1100">
              <a:solidFill>
                <a:schemeClr val="dk1"/>
              </a:solidFill>
            </a:endParaRPr>
          </a:p>
          <a:p>
            <a:pPr indent="-303531" lvl="1" marL="607062" marR="0" rtl="0" algn="l">
              <a:lnSpc>
                <a:spcPct val="86397"/>
              </a:lnSpc>
              <a:spcBef>
                <a:spcPts val="0"/>
              </a:spcBef>
              <a:spcAft>
                <a:spcPts val="0"/>
              </a:spcAft>
              <a:buNone/>
            </a:pPr>
            <a:r>
              <a:t/>
            </a:r>
            <a:endParaRPr sz="1100">
              <a:solidFill>
                <a:schemeClr val="dk1"/>
              </a:solidFill>
            </a:endParaRPr>
          </a:p>
          <a:p>
            <a:pPr indent="-284481" lvl="1" marL="607062" marR="0" rtl="0" algn="l">
              <a:lnSpc>
                <a:spcPct val="86397"/>
              </a:lnSpc>
              <a:spcBef>
                <a:spcPts val="0"/>
              </a:spcBef>
              <a:spcAft>
                <a:spcPts val="0"/>
              </a:spcAft>
              <a:buClr>
                <a:schemeClr val="dk1"/>
              </a:buClr>
              <a:buSzPts val="2670"/>
              <a:buChar char="•"/>
            </a:pPr>
            <a:r>
              <a:rPr i="0" lang="en-US" sz="2670" cap="none" strike="noStrike">
                <a:solidFill>
                  <a:schemeClr val="dk1"/>
                </a:solidFill>
                <a:uFill>
                  <a:noFill/>
                </a:uFill>
                <a:latin typeface="Calibri"/>
                <a:ea typeface="Calibri"/>
                <a:cs typeface="Calibri"/>
                <a:sym typeface="Calibri"/>
                <a:hlinkClick r:id="rId7">
                  <a:extLst>
                    <a:ext uri="{A12FA001-AC4F-418D-AE19-62706E023703}">
                      <ahyp:hlinkClr val="tx"/>
                    </a:ext>
                  </a:extLst>
                </a:hlinkClick>
              </a:rPr>
              <a:t>3. Αντιμετώπιση ψευδών πληροφοριών στα μέσα κοινωνικής δικτύωσης σε περιπτώσεις καταστροφών</a:t>
            </a:r>
            <a:endParaRPr sz="1100">
              <a:solidFill>
                <a:schemeClr val="dk1"/>
              </a:solidFill>
            </a:endParaRPr>
          </a:p>
          <a:p>
            <a:pPr indent="-303531" lvl="1" marL="607063" marR="0" rtl="0" algn="l">
              <a:lnSpc>
                <a:spcPct val="86397"/>
              </a:lnSpc>
              <a:spcBef>
                <a:spcPts val="0"/>
              </a:spcBef>
              <a:spcAft>
                <a:spcPts val="0"/>
              </a:spcAft>
              <a:buNone/>
            </a:pPr>
            <a:r>
              <a:rPr b="1" i="0" lang="en-US" sz="2670" cap="none" strike="noStrike">
                <a:solidFill>
                  <a:schemeClr val="dk1"/>
                </a:solidFill>
                <a:uFill>
                  <a:noFill/>
                </a:uFill>
                <a:latin typeface="Calibri"/>
                <a:ea typeface="Calibri"/>
                <a:cs typeface="Calibri"/>
                <a:sym typeface="Calibri"/>
                <a:hlinkClick r:id="rId8">
                  <a:extLst>
                    <a:ext uri="{A12FA001-AC4F-418D-AE19-62706E023703}">
                      <ahyp:hlinkClr val="tx"/>
                    </a:ext>
                  </a:extLst>
                </a:hlinkClick>
              </a:rPr>
              <a:t>https://www.dhs.gov/sites/default/files/publications/SMWG_Countering-False-Info-Social-Media-Disasters-Emergencies_Mar2018-508.pdf</a:t>
            </a:r>
            <a:endParaRPr b="1" sz="1100">
              <a:solidFill>
                <a:schemeClr val="dk1"/>
              </a:solidFill>
            </a:endParaRPr>
          </a:p>
          <a:p>
            <a:pPr indent="-303531" lvl="1" marL="607062" marR="0" rtl="0" algn="l">
              <a:lnSpc>
                <a:spcPct val="86397"/>
              </a:lnSpc>
              <a:spcBef>
                <a:spcPts val="0"/>
              </a:spcBef>
              <a:spcAft>
                <a:spcPts val="0"/>
              </a:spcAft>
              <a:buNone/>
            </a:pPr>
            <a:r>
              <a:t/>
            </a:r>
            <a:endParaRPr sz="1100">
              <a:solidFill>
                <a:schemeClr val="dk1"/>
              </a:solidFill>
            </a:endParaRPr>
          </a:p>
          <a:p>
            <a:pPr indent="-303531" lvl="1" marL="607062" marR="0" rtl="0" algn="l">
              <a:lnSpc>
                <a:spcPct val="86397"/>
              </a:lnSpc>
              <a:spcBef>
                <a:spcPts val="0"/>
              </a:spcBef>
              <a:spcAft>
                <a:spcPts val="0"/>
              </a:spcAft>
              <a:buNone/>
            </a:pPr>
            <a:r>
              <a:rPr i="0" lang="en-US" sz="2670" cap="none" strike="noStrike">
                <a:solidFill>
                  <a:schemeClr val="dk1"/>
                </a:solidFill>
                <a:uFill>
                  <a:noFill/>
                </a:uFill>
                <a:latin typeface="Calibri"/>
                <a:ea typeface="Calibri"/>
                <a:cs typeface="Calibri"/>
                <a:sym typeface="Calibri"/>
                <a:hlinkClick r:id="rId9">
                  <a:extLst>
                    <a:ext uri="{A12FA001-AC4F-418D-AE19-62706E023703}">
                      <ahyp:hlinkClr val="tx"/>
                    </a:ext>
                  </a:extLst>
                </a:hlinkClick>
              </a:rPr>
              <a:t>Ένας πρακτικός οδηγός ανοιχτής πρόσβασης που περιγράφει στρατηγικές για τον εντοπισμό, την επαλήθευση</a:t>
            </a:r>
            <a:r>
              <a:rPr lang="en-US" sz="2670">
                <a:solidFill>
                  <a:schemeClr val="dk1"/>
                </a:solidFill>
                <a:uFill>
                  <a:noFill/>
                </a:uFill>
                <a:latin typeface="Calibri"/>
                <a:ea typeface="Calibri"/>
                <a:cs typeface="Calibri"/>
                <a:sym typeface="Calibri"/>
                <a:hlinkClick r:id="rId10">
                  <a:extLst>
                    <a:ext uri="{A12FA001-AC4F-418D-AE19-62706E023703}">
                      <ahyp:hlinkClr val="tx"/>
                    </a:ext>
                  </a:extLst>
                </a:hlinkClick>
              </a:rPr>
              <a:t> </a:t>
            </a:r>
            <a:r>
              <a:rPr i="0" lang="en-US" sz="2670" cap="none" strike="noStrike">
                <a:solidFill>
                  <a:schemeClr val="dk1"/>
                </a:solidFill>
                <a:uFill>
                  <a:noFill/>
                </a:uFill>
                <a:latin typeface="Calibri"/>
                <a:ea typeface="Calibri"/>
                <a:cs typeface="Calibri"/>
                <a:sym typeface="Calibri"/>
                <a:hlinkClick r:id="rId11">
                  <a:extLst>
                    <a:ext uri="{A12FA001-AC4F-418D-AE19-62706E023703}">
                      <ahyp:hlinkClr val="tx"/>
                    </a:ext>
                  </a:extLst>
                </a:hlinkClick>
              </a:rPr>
              <a:t>και την αντιμετώπιση ψευδών πληροφοριών σε καταστάσεις έκτακτης ανάγκης — χρήσιμος για την προετοιμασία των εκπαιδευτικών ή για προχωρημένους μαθητές.</a:t>
            </a:r>
            <a:endParaRPr sz="1100">
              <a:solidFill>
                <a:schemeClr val="dk1"/>
              </a:solidFill>
            </a:endParaRPr>
          </a:p>
        </p:txBody>
      </p:sp>
      <p:sp>
        <p:nvSpPr>
          <p:cNvPr id="220" name="Google Shape;220;p11"/>
          <p:cNvSpPr txBox="1"/>
          <p:nvPr/>
        </p:nvSpPr>
        <p:spPr>
          <a:xfrm>
            <a:off x="438450" y="324200"/>
            <a:ext cx="16594650" cy="1082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Πρόσθετ</a:t>
            </a:r>
            <a:r>
              <a:rPr b="1" lang="en-US" sz="6600">
                <a:solidFill>
                  <a:srgbClr val="FF0000"/>
                </a:solidFill>
                <a:latin typeface="Calibri"/>
                <a:ea typeface="Calibri"/>
                <a:cs typeface="Calibri"/>
                <a:sym typeface="Calibri"/>
              </a:rPr>
              <a:t>ο</a:t>
            </a:r>
            <a:r>
              <a:rPr b="1" i="0" lang="en-US" sz="6600" u="none" cap="none" strike="noStrike">
                <a:solidFill>
                  <a:srgbClr val="FF0000"/>
                </a:solidFill>
                <a:latin typeface="Calibri"/>
                <a:ea typeface="Calibri"/>
                <a:cs typeface="Calibri"/>
                <a:sym typeface="Calibri"/>
              </a:rPr>
              <a:t> </a:t>
            </a:r>
            <a:r>
              <a:rPr b="1" lang="en-US" sz="6600">
                <a:solidFill>
                  <a:srgbClr val="FF0000"/>
                </a:solidFill>
                <a:latin typeface="Calibri"/>
                <a:ea typeface="Calibri"/>
                <a:cs typeface="Calibri"/>
                <a:sym typeface="Calibri"/>
              </a:rPr>
              <a:t>Εκπαιδευτικό</a:t>
            </a:r>
            <a:r>
              <a:rPr b="1" i="0" lang="en-US" sz="6600" u="none" cap="none" strike="noStrike">
                <a:solidFill>
                  <a:srgbClr val="FF0000"/>
                </a:solidFill>
                <a:latin typeface="Calibri"/>
                <a:ea typeface="Calibri"/>
                <a:cs typeface="Calibri"/>
                <a:sym typeface="Calibri"/>
              </a:rPr>
              <a:t> Υλικ</a:t>
            </a:r>
            <a:r>
              <a:rPr b="1" lang="en-US" sz="6600">
                <a:solidFill>
                  <a:srgbClr val="FF0000"/>
                </a:solidFill>
                <a:latin typeface="Calibri"/>
                <a:ea typeface="Calibri"/>
                <a:cs typeface="Calibri"/>
                <a:sym typeface="Calibri"/>
              </a:rPr>
              <a:t>ό</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descr="Μπλε κείμενο σε μαύρο φόντο  Η περιγραφή δημιουργήθηκε αυτόματα" id="229" name="Google Shape;229;p1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30" name="Google Shape;230;p1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31" name="Google Shape;231;p12"/>
          <p:cNvSpPr txBox="1"/>
          <p:nvPr/>
        </p:nvSpPr>
        <p:spPr>
          <a:xfrm>
            <a:off x="609200" y="155548"/>
            <a:ext cx="15773400" cy="1093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200" u="none" cap="none" strike="noStrike">
                <a:solidFill>
                  <a:srgbClr val="FF0000"/>
                </a:solidFill>
                <a:latin typeface="Calibri"/>
                <a:ea typeface="Calibri"/>
                <a:cs typeface="Calibri"/>
                <a:sym typeface="Calibri"/>
              </a:rPr>
              <a:t>Πηγές</a:t>
            </a:r>
            <a:endParaRPr sz="1000"/>
          </a:p>
        </p:txBody>
      </p:sp>
      <p:sp>
        <p:nvSpPr>
          <p:cNvPr id="232" name="Google Shape;232;p12"/>
          <p:cNvSpPr txBox="1"/>
          <p:nvPr/>
        </p:nvSpPr>
        <p:spPr>
          <a:xfrm>
            <a:off x="568500" y="1490850"/>
            <a:ext cx="17151000" cy="73053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1800" u="none" cap="none" strike="noStrike">
                <a:solidFill>
                  <a:srgbClr val="000000"/>
                </a:solidFill>
                <a:latin typeface="Calibri"/>
                <a:ea typeface="Calibri"/>
                <a:cs typeface="Calibri"/>
                <a:sym typeface="Calibri"/>
              </a:rPr>
              <a:t>Ε</a:t>
            </a:r>
            <a:r>
              <a:rPr b="1" i="0" lang="en-US" sz="2100" u="none" cap="none" strike="noStrike">
                <a:solidFill>
                  <a:srgbClr val="000000"/>
                </a:solidFill>
                <a:latin typeface="Calibri"/>
                <a:ea typeface="Calibri"/>
                <a:cs typeface="Calibri"/>
                <a:sym typeface="Calibri"/>
              </a:rPr>
              <a:t>πίσημες Εκθέσεις και Οδηγίες</a:t>
            </a:r>
            <a:endParaRPr sz="1700"/>
          </a:p>
          <a:p>
            <a:pPr indent="-296228" lvl="1" marL="554355"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Ευρωπαϊκή Επιτροπή. (2024). Διαχείριση κινδύνου καταστροφών στα σχολεία. Πολιτική Προστασία και Ανθρωπιστική Βοήθεια της ΕΕ. https://civil-protection-humanitarian-aid.ec.europa.eu/what/civil-protection/european-disaster-risk-management_en</a:t>
            </a:r>
            <a:endParaRPr sz="1700"/>
          </a:p>
          <a:p>
            <a:pPr indent="-296228" lvl="1" marL="554355"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Ερυθρός Σταυρός. (χ.η.). Ετοιμότητα για καταστροφές για σχολεία. https://www.redcross.org/get-help/how-to-prepare-for-emergencies/schools.html</a:t>
            </a:r>
            <a:endParaRPr sz="1700"/>
          </a:p>
          <a:p>
            <a:pPr indent="-296228" lvl="1" marL="554355"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Γραφείο των Ηνωμένων Εθνών για τη Μείωση του Κινδύνου Καταστροφών (UNDRR). (χ.η.). Μείωση του κινδύνου καταστροφών στην εκπαίδευση. https://www.undrr.org/education</a:t>
            </a:r>
            <a:endParaRPr sz="1700"/>
          </a:p>
          <a:p>
            <a:pPr indent="-296228" lvl="1" marL="554355"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Παγκόσμιος Οργανισμός Υγείας. (2020). Διαχείριση επιδημιών: Καταστάσεις έκτακτης ανάγκης για την υγεία στα σχολεία. https://www.who.int/publications/i/item/managing-epidemics</a:t>
            </a:r>
            <a:endParaRPr sz="1700"/>
          </a:p>
          <a:p>
            <a:pPr indent="-277178" lvl="1" marL="554355" marR="0" rtl="0" algn="l">
              <a:lnSpc>
                <a:spcPct val="108000"/>
              </a:lnSpc>
              <a:spcBef>
                <a:spcPts val="0"/>
              </a:spcBef>
              <a:spcAft>
                <a:spcPts val="0"/>
              </a:spcAft>
              <a:buNone/>
            </a:pPr>
            <a:r>
              <a:rPr b="1" i="0" lang="en-US" sz="2100" u="none" cap="none" strike="noStrike">
                <a:solidFill>
                  <a:srgbClr val="000000"/>
                </a:solidFill>
                <a:latin typeface="Calibri"/>
                <a:ea typeface="Calibri"/>
                <a:cs typeface="Calibri"/>
                <a:sym typeface="Calibri"/>
              </a:rPr>
              <a:t>Πολυμέσα / Βίντεο</a:t>
            </a:r>
            <a:endParaRPr sz="1700"/>
          </a:p>
          <a:p>
            <a:pPr indent="-296228" lvl="1" marL="554355"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TED-Ed. (18 Μαρτίου 2015). Ασφάλεια σε σχολεία από σεισμούς [Βίντεο]. YouTube. https://www.youtube.com/watch?v=Vv3_ZU8rKjQ</a:t>
            </a:r>
            <a:endParaRPr sz="1700"/>
          </a:p>
          <a:p>
            <a:pPr indent="-277178" lvl="1" marL="554355"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Νέα / Μελέτες Περιπτώσεων / Αναφορές που Αναφέρονται σε Παραδείγματα</a:t>
            </a:r>
            <a:endParaRPr sz="1700"/>
          </a:p>
          <a:p>
            <a:pPr indent="-296228" lvl="1" marL="554355"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Πολιτική Προστασία και Ανθρωπιστική Βοήθεια. (2024). Ευρωπαϊκοί στόχοι ανθεκτικότητας σε καταστροφές. Ευρωπαϊκή Επιτροπή. https://civil-protection-humanitarian-aid.ec.europa.eu/what/civil-protection/european-disaster-risk-management/european-disaster-resilience-goals_en</a:t>
            </a:r>
            <a:endParaRPr sz="1700"/>
          </a:p>
          <a:p>
            <a:pPr indent="-296228" lvl="1" marL="554355"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Παγκόσμιος Μετεωρολογικός Οργανισμός (WMO). (2022). Κατάσταση των καταστροφών που σχετίζονται με το κλίμα στην Ευρώπη και παγκοσμίως. https://public.wmo.int/en/resources/library</a:t>
            </a:r>
            <a:endParaRPr sz="1700"/>
          </a:p>
          <a:p>
            <a:pPr indent="-277178" lvl="1" marL="554355" marR="0" rtl="0" algn="l">
              <a:lnSpc>
                <a:spcPct val="108000"/>
              </a:lnSpc>
              <a:spcBef>
                <a:spcPts val="0"/>
              </a:spcBef>
              <a:spcAft>
                <a:spcPts val="0"/>
              </a:spcAft>
              <a:buNone/>
            </a:pPr>
            <a:r>
              <a:rPr b="1" i="0" lang="en-US" sz="2100" u="none" cap="none" strike="noStrike">
                <a:solidFill>
                  <a:srgbClr val="000000"/>
                </a:solidFill>
                <a:latin typeface="Calibri"/>
                <a:ea typeface="Calibri"/>
                <a:cs typeface="Calibri"/>
                <a:sym typeface="Calibri"/>
              </a:rPr>
              <a:t>Εκπαιδευτικά και Ενημερωτικά Άρθρα / Καμπάνιες</a:t>
            </a:r>
            <a:endParaRPr sz="1700"/>
          </a:p>
          <a:p>
            <a:pPr indent="-296228" lvl="1" marL="554355"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Ευρωπαϊκός Οργανισμός Περιβάλλοντος (EEA). (2021). Προσαρμογή στην κλιματική αλλαγή και ανθεκτικότητα στα σχολεία. https://climate-adapt.eea.europa.eu/nn/eu-policy/eu-adaptation-policy/eu-adaptation-strategy</a:t>
            </a:r>
            <a:endParaRPr sz="1700"/>
          </a:p>
          <a:p>
            <a:pPr indent="-296228" lvl="1" marL="554355"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Ευρωπαϊκή Επιτροπή. (2021). Στρατηγική προσαρμογής της ΕΕ: ​​Οικοδόμηση κοινωνιών ανθεκτικών στην κλιματική αλλαγή. https://climate.ec.europa.eu/eu-action/adaptation-and-resilience-climate-change/european-climate-resilience-and-risk-management-integrated-framework_en</a:t>
            </a:r>
            <a:endParaRPr sz="17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13"/>
          <p:cNvGrpSpPr/>
          <p:nvPr/>
        </p:nvGrpSpPr>
        <p:grpSpPr>
          <a:xfrm>
            <a:off x="657412" y="635794"/>
            <a:ext cx="14500167" cy="1522124"/>
            <a:chOff x="0" y="-66675"/>
            <a:chExt cx="19333556" cy="2029499"/>
          </a:xfrm>
        </p:grpSpPr>
        <p:sp>
          <p:nvSpPr>
            <p:cNvPr id="242" name="Google Shape;242;p13"/>
            <p:cNvSpPr/>
            <p:nvPr/>
          </p:nvSpPr>
          <p:spPr>
            <a:xfrm>
              <a:off x="0" y="0"/>
              <a:ext cx="19333556" cy="1962824"/>
            </a:xfrm>
            <a:custGeom>
              <a:rect b="b" l="l" r="r" t="t"/>
              <a:pathLst>
                <a:path extrusionOk="0" h="1962824" w="19333556">
                  <a:moveTo>
                    <a:pt x="0" y="0"/>
                  </a:moveTo>
                  <a:lnTo>
                    <a:pt x="19333556" y="0"/>
                  </a:lnTo>
                  <a:lnTo>
                    <a:pt x="19333556" y="1962824"/>
                  </a:lnTo>
                  <a:lnTo>
                    <a:pt x="0" y="1962824"/>
                  </a:lnTo>
                  <a:close/>
                </a:path>
              </a:pathLst>
            </a:custGeom>
            <a:solidFill>
              <a:srgbClr val="000000">
                <a:alpha val="0"/>
              </a:srgbClr>
            </a:solidFill>
            <a:ln>
              <a:noFill/>
            </a:ln>
          </p:spPr>
        </p:sp>
        <p:sp>
          <p:nvSpPr>
            <p:cNvPr id="243" name="Google Shape;243;p13"/>
            <p:cNvSpPr txBox="1"/>
            <p:nvPr/>
          </p:nvSpPr>
          <p:spPr>
            <a:xfrm>
              <a:off x="0" y="-66675"/>
              <a:ext cx="19333556"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ΣΥΝΕΡΓΑΤΕΣ</a:t>
              </a:r>
              <a:endParaRPr/>
            </a:p>
          </p:txBody>
        </p:sp>
      </p:grpSp>
      <p:sp>
        <p:nvSpPr>
          <p:cNvPr id="244" name="Google Shape;244;p13"/>
          <p:cNvSpPr txBox="1"/>
          <p:nvPr/>
        </p:nvSpPr>
        <p:spPr>
          <a:xfrm>
            <a:off x="748837"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13"/>
          <p:cNvSpPr txBox="1"/>
          <p:nvPr/>
        </p:nvSpPr>
        <p:spPr>
          <a:xfrm>
            <a:off x="6801118" y="4835719"/>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13"/>
          <p:cNvSpPr txBox="1"/>
          <p:nvPr/>
        </p:nvSpPr>
        <p:spPr>
          <a:xfrm>
            <a:off x="12854738"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13"/>
          <p:cNvSpPr txBox="1"/>
          <p:nvPr/>
        </p:nvSpPr>
        <p:spPr>
          <a:xfrm>
            <a:off x="857337"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13"/>
          <p:cNvSpPr txBox="1"/>
          <p:nvPr/>
        </p:nvSpPr>
        <p:spPr>
          <a:xfrm>
            <a:off x="680178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249" name="Google Shape;249;p13"/>
          <p:cNvSpPr txBox="1"/>
          <p:nvPr/>
        </p:nvSpPr>
        <p:spPr>
          <a:xfrm>
            <a:off x="1274623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Ένα μπλε και κόκκινο κείμενο σε μαύρο φόντο  Το περιεχόμενο που δημιουργείται από τεχνητή νοημοσύνη ενδέχεται να είναι εσφαλμένο." id="250" name="Google Shape;250;p13"/>
          <p:cNvSpPr/>
          <p:nvPr/>
        </p:nvSpPr>
        <p:spPr>
          <a:xfrm>
            <a:off x="7714104" y="2478606"/>
            <a:ext cx="2564416"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1" l="0" r="0" t="0"/>
            </a:stretch>
          </a:blipFill>
          <a:ln>
            <a:noFill/>
          </a:ln>
        </p:spPr>
      </p:sp>
      <p:sp>
        <p:nvSpPr>
          <p:cNvPr id="251" name="Google Shape;251;p13"/>
          <p:cNvSpPr/>
          <p:nvPr/>
        </p:nvSpPr>
        <p:spPr>
          <a:xfrm>
            <a:off x="1452777"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2" l="0" r="0" t="0"/>
            </a:stretch>
          </a:blipFill>
          <a:ln>
            <a:noFill/>
          </a:ln>
        </p:spPr>
      </p:sp>
      <p:sp>
        <p:nvSpPr>
          <p:cNvPr descr="Ένα κόκκινο και μπλε λογότυπο  Το περιεχόμενο που δημιουργείται από τεχνητή νοημοσύνη ενδέχεται να είναι εσφαλμένο." id="252" name="Google Shape;252;p13"/>
          <p:cNvSpPr/>
          <p:nvPr/>
        </p:nvSpPr>
        <p:spPr>
          <a:xfrm>
            <a:off x="14153700" y="2938572"/>
            <a:ext cx="1869472" cy="1517524"/>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1" t="0"/>
            </a:stretch>
          </a:blipFill>
          <a:ln>
            <a:noFill/>
          </a:ln>
        </p:spPr>
      </p:sp>
      <p:sp>
        <p:nvSpPr>
          <p:cNvPr descr="Ένα λογότυπο ιστιοπλοϊκού σκάφους  Το περιεχόμενο που δημιουργείται από τεχνητή νοημοσύνη ενδέχεται να είναι εσφαλμένο." id="253" name="Google Shape;253;p13"/>
          <p:cNvSpPr/>
          <p:nvPr/>
        </p:nvSpPr>
        <p:spPr>
          <a:xfrm>
            <a:off x="2227954" y="2835294"/>
            <a:ext cx="1718120" cy="1639633"/>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1" l="0" r="-1" t="0"/>
            </a:stretch>
          </a:blipFill>
          <a:ln>
            <a:noFill/>
          </a:ln>
        </p:spPr>
      </p:sp>
      <p:sp>
        <p:nvSpPr>
          <p:cNvPr id="254" name="Google Shape;254;p13"/>
          <p:cNvSpPr/>
          <p:nvPr/>
        </p:nvSpPr>
        <p:spPr>
          <a:xfrm>
            <a:off x="6650666" y="6711603"/>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2" l="0" r="0" t="0"/>
            </a:stretch>
          </a:blipFill>
          <a:ln>
            <a:noFill/>
          </a:ln>
        </p:spPr>
      </p:sp>
      <p:sp>
        <p:nvSpPr>
          <p:cNvPr id="255" name="Google Shape;255;p13"/>
          <p:cNvSpPr/>
          <p:nvPr/>
        </p:nvSpPr>
        <p:spPr>
          <a:xfrm>
            <a:off x="12654813" y="6974523"/>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2" l="0" r="0" t="0"/>
            </a:stretch>
          </a:blipFill>
          <a:ln>
            <a:noFill/>
          </a:ln>
        </p:spPr>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4"/>
          <p:cNvSpPr/>
          <p:nvPr/>
        </p:nvSpPr>
        <p:spPr>
          <a:xfrm>
            <a:off x="0" y="0"/>
            <a:ext cx="18287999"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5" t="0"/>
            </a:stretch>
          </a:blipFill>
          <a:ln>
            <a:noFill/>
          </a:ln>
        </p:spPr>
      </p:sp>
      <p:grpSp>
        <p:nvGrpSpPr>
          <p:cNvPr id="265" name="Google Shape;265;p14"/>
          <p:cNvGrpSpPr/>
          <p:nvPr/>
        </p:nvGrpSpPr>
        <p:grpSpPr>
          <a:xfrm>
            <a:off x="1751994" y="908767"/>
            <a:ext cx="14784012" cy="3158424"/>
            <a:chOff x="0" y="-38100"/>
            <a:chExt cx="19712016" cy="4211231"/>
          </a:xfrm>
        </p:grpSpPr>
        <p:sp>
          <p:nvSpPr>
            <p:cNvPr id="266" name="Google Shape;266;p14"/>
            <p:cNvSpPr/>
            <p:nvPr/>
          </p:nvSpPr>
          <p:spPr>
            <a:xfrm>
              <a:off x="0" y="0"/>
              <a:ext cx="19712015" cy="4173131"/>
            </a:xfrm>
            <a:custGeom>
              <a:rect b="b" l="l" r="r" t="t"/>
              <a:pathLst>
                <a:path extrusionOk="0" h="4173131" w="19712015">
                  <a:moveTo>
                    <a:pt x="0" y="0"/>
                  </a:moveTo>
                  <a:lnTo>
                    <a:pt x="19712015" y="0"/>
                  </a:lnTo>
                  <a:lnTo>
                    <a:pt x="19712015" y="4173131"/>
                  </a:lnTo>
                  <a:lnTo>
                    <a:pt x="0" y="4173131"/>
                  </a:lnTo>
                  <a:close/>
                </a:path>
              </a:pathLst>
            </a:custGeom>
            <a:solidFill>
              <a:srgbClr val="000000">
                <a:alpha val="0"/>
              </a:srgbClr>
            </a:solidFill>
            <a:ln>
              <a:noFill/>
            </a:ln>
          </p:spPr>
        </p:sp>
        <p:sp>
          <p:nvSpPr>
            <p:cNvPr id="267" name="Google Shape;267;p14"/>
            <p:cNvSpPr txBox="1"/>
            <p:nvPr/>
          </p:nvSpPr>
          <p:spPr>
            <a:xfrm>
              <a:off x="0" y="-38100"/>
              <a:ext cx="19712016" cy="4211230"/>
            </a:xfrm>
            <a:prstGeom prst="rect">
              <a:avLst/>
            </a:prstGeom>
            <a:noFill/>
            <a:ln>
              <a:noFill/>
            </a:ln>
          </p:spPr>
          <p:txBody>
            <a:bodyPr anchorCtr="0" anchor="ctr" bIns="0" lIns="0" spcFirstLastPara="1" rIns="0" wrap="square" tIns="0">
              <a:noAutofit/>
            </a:bodyPr>
            <a:lstStyle/>
            <a:p>
              <a:pPr indent="0" lvl="0" marL="0" marR="0" rtl="0" algn="ctr">
                <a:lnSpc>
                  <a:spcPct val="108011"/>
                </a:lnSpc>
                <a:spcBef>
                  <a:spcPts val="0"/>
                </a:spcBef>
                <a:spcAft>
                  <a:spcPts val="0"/>
                </a:spcAft>
                <a:buNone/>
              </a:pPr>
              <a:r>
                <a:rPr b="1" i="0" lang="en-US" sz="4219" u="none" cap="none" strike="noStrike">
                  <a:solidFill>
                    <a:srgbClr val="000000"/>
                  </a:solidFill>
                  <a:latin typeface="Calibri"/>
                  <a:ea typeface="Calibri"/>
                  <a:cs typeface="Calibri"/>
                  <a:sym typeface="Calibri"/>
                </a:rPr>
                <a:t>Διασκεδάστε με την Υποστήριξη Εκπαιδευτικών VET-READY για την Ενότητα 4 ΕΤΟΙΜΟΤΗΤΑ ΓΙΑ ΣΧΟΛΙΚΕΣ ΚΑΤΑΣΤΡΟΦΕΣ ΚΑΙ ΑΣΦΑΛΗ ΠΕΡΙΒΑΛΛΟΝΤΑ ΜΑΘΗΣΙΑΣ - ΕΝΟΤΗΤΑ 20: Αντιμετώπιση των Μύθων και της Παραπληροφόρησης για τις Σχολικές Καταστροφές!</a:t>
              </a:r>
              <a:endParaRPr/>
            </a:p>
          </p:txBody>
        </p:sp>
      </p:grpSp>
      <p:sp>
        <p:nvSpPr>
          <p:cNvPr id="268" name="Google Shape;268;p14"/>
          <p:cNvSpPr txBox="1"/>
          <p:nvPr/>
        </p:nvSpPr>
        <p:spPr>
          <a:xfrm>
            <a:off x="7733214" y="4365133"/>
            <a:ext cx="2821574" cy="364131"/>
          </a:xfrm>
          <a:prstGeom prst="rect">
            <a:avLst/>
          </a:prstGeom>
          <a:noFill/>
          <a:ln>
            <a:noFill/>
          </a:ln>
        </p:spPr>
        <p:txBody>
          <a:bodyPr anchorCtr="0" anchor="t" bIns="0" lIns="0" spcFirstLastPara="1" rIns="0" wrap="square" tIns="0">
            <a:spAutoFit/>
          </a:bodyPr>
          <a:lstStyle/>
          <a:p>
            <a:pPr indent="0" lvl="0" marL="0" marR="0" rtl="0" algn="ctr">
              <a:lnSpc>
                <a:spcPct val="144018"/>
              </a:lnSpc>
              <a:spcBef>
                <a:spcPts val="0"/>
              </a:spcBef>
              <a:spcAft>
                <a:spcPts val="0"/>
              </a:spcAft>
              <a:buNone/>
            </a:pPr>
            <a:r>
              <a:rPr b="1" i="0" lang="en-US" sz="2115" u="none" cap="none" strike="noStrike">
                <a:solidFill>
                  <a:srgbClr val="F2F2F2"/>
                </a:solidFill>
                <a:latin typeface="Montserrat"/>
                <a:ea typeface="Montserrat"/>
                <a:cs typeface="Montserrat"/>
                <a:sym typeface="Montserrat"/>
              </a:rPr>
              <a:t>ΑΚΟΛΟΥΘΗΣΤΕ ΜΑΣ</a:t>
            </a:r>
            <a:endParaRPr/>
          </a:p>
        </p:txBody>
      </p:sp>
      <p:sp>
        <p:nvSpPr>
          <p:cNvPr descr="Μαύρο φόντο με λευκό κείμενο  Η περιγραφή δημιουργείται αυτόματα" id="269" name="Google Shape;269;p14"/>
          <p:cNvSpPr/>
          <p:nvPr/>
        </p:nvSpPr>
        <p:spPr>
          <a:xfrm>
            <a:off x="12797262" y="8928176"/>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270" name="Google Shape;270;p14"/>
          <p:cNvSpPr/>
          <p:nvPr/>
        </p:nvSpPr>
        <p:spPr>
          <a:xfrm>
            <a:off x="1751994" y="8928176"/>
            <a:ext cx="3700462" cy="842963"/>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271" name="Google Shape;271;p14"/>
          <p:cNvSpPr txBox="1"/>
          <p:nvPr/>
        </p:nvSpPr>
        <p:spPr>
          <a:xfrm>
            <a:off x="6752922" y="6858489"/>
            <a:ext cx="4782154"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14">
            <a:hlinkClick r:id="rId7"/>
          </p:cNvPr>
          <p:cNvSpPr/>
          <p:nvPr/>
        </p:nvSpPr>
        <p:spPr>
          <a:xfrm>
            <a:off x="9144000" y="5553567"/>
            <a:ext cx="688087"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4" l="0" r="4" t="0"/>
            </a:stretch>
          </a:blipFill>
          <a:ln>
            <a:noFill/>
          </a:ln>
        </p:spPr>
      </p:sp>
      <p:sp>
        <p:nvSpPr>
          <p:cNvPr id="273" name="Google Shape;273;p14"/>
          <p:cNvSpPr/>
          <p:nvPr/>
        </p:nvSpPr>
        <p:spPr>
          <a:xfrm>
            <a:off x="8276283" y="5542770"/>
            <a:ext cx="707993" cy="707993"/>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2" l="0" r="2" t="0"/>
            </a:stretch>
          </a:blipFill>
          <a:ln>
            <a:noFill/>
          </a:ln>
        </p:spPr>
      </p:sp>
      <p:sp>
        <p:nvSpPr>
          <p:cNvPr id="274" name="Google Shape;274;p14">
            <a:hlinkClick r:id="rId10"/>
          </p:cNvPr>
          <p:cNvSpPr/>
          <p:nvPr/>
        </p:nvSpPr>
        <p:spPr>
          <a:xfrm>
            <a:off x="7445758" y="5565807"/>
            <a:ext cx="670751" cy="665511"/>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5" l="0" r="-5" t="0"/>
            </a:stretch>
          </a:blipFill>
          <a:ln>
            <a:noFill/>
          </a:ln>
        </p:spPr>
      </p:sp>
      <p:sp>
        <p:nvSpPr>
          <p:cNvPr id="275" name="Google Shape;275;p14">
            <a:hlinkClick r:id="rId12"/>
          </p:cNvPr>
          <p:cNvSpPr/>
          <p:nvPr/>
        </p:nvSpPr>
        <p:spPr>
          <a:xfrm>
            <a:off x="9991792" y="5557887"/>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Μπλε κείμενο σε μαύρο φόντο  Η περιγραφή δημιουργήθηκε αυτόματα" id="109" name="Google Shape;109;p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0" name="Google Shape;110;p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11" name="Google Shape;111;p2"/>
          <p:cNvSpPr txBox="1"/>
          <p:nvPr/>
        </p:nvSpPr>
        <p:spPr>
          <a:xfrm>
            <a:off x="1084550" y="878277"/>
            <a:ext cx="15773400" cy="12033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000" u="none" cap="none" strike="noStrike">
                <a:solidFill>
                  <a:srgbClr val="FF0000"/>
                </a:solidFill>
                <a:latin typeface="Calibri"/>
                <a:ea typeface="Calibri"/>
                <a:cs typeface="Calibri"/>
                <a:sym typeface="Calibri"/>
              </a:rPr>
              <a:t>Επισκόπηση Οδηγιών για Εκπαιδευτικούς</a:t>
            </a:r>
            <a:endParaRPr sz="800"/>
          </a:p>
        </p:txBody>
      </p:sp>
      <p:sp>
        <p:nvSpPr>
          <p:cNvPr id="112" name="Google Shape;112;p2"/>
          <p:cNvSpPr txBox="1"/>
          <p:nvPr/>
        </p:nvSpPr>
        <p:spPr>
          <a:xfrm>
            <a:off x="1084557" y="2232883"/>
            <a:ext cx="15590700" cy="6660600"/>
          </a:xfrm>
          <a:prstGeom prst="rect">
            <a:avLst/>
          </a:prstGeom>
          <a:noFill/>
          <a:ln>
            <a:noFill/>
          </a:ln>
        </p:spPr>
        <p:txBody>
          <a:bodyPr anchorCtr="0" anchor="t" bIns="0" lIns="0" spcFirstLastPara="1" rIns="0" wrap="square" tIns="0">
            <a:spAutoFit/>
          </a:bodyPr>
          <a:lstStyle/>
          <a:p>
            <a:pPr indent="0" lvl="0" marL="0" marR="0" rtl="0" algn="l">
              <a:lnSpc>
                <a:spcPct val="86401"/>
              </a:lnSpc>
              <a:spcBef>
                <a:spcPts val="0"/>
              </a:spcBef>
              <a:spcAft>
                <a:spcPts val="0"/>
              </a:spcAft>
              <a:buNone/>
            </a:pPr>
            <a:r>
              <a:rPr b="0" i="0" lang="en-US" sz="2946" u="none" cap="none" strike="noStrike">
                <a:solidFill>
                  <a:srgbClr val="000000"/>
                </a:solidFill>
                <a:latin typeface="Calibri"/>
                <a:ea typeface="Calibri"/>
                <a:cs typeface="Calibri"/>
                <a:sym typeface="Calibri"/>
              </a:rPr>
              <a:t>Αυτό το Αρχείο Υποστήριξης Εκπαιδευτικών έχει σχεδιαστεί για να συνοδεύει την εκπαιδευτική ενότητα «</a:t>
            </a:r>
            <a:r>
              <a:rPr b="1" i="0" lang="en-US" sz="2946" u="none" cap="none" strike="noStrike">
                <a:solidFill>
                  <a:srgbClr val="000000"/>
                </a:solidFill>
                <a:latin typeface="Calibri"/>
                <a:ea typeface="Calibri"/>
                <a:cs typeface="Calibri"/>
                <a:sym typeface="Calibri"/>
              </a:rPr>
              <a:t>Αντιμετώπιση των Μύθων και της Παραπληροφόρησης σχετικά με τις Σχολικές Καταστροφές</a:t>
            </a:r>
            <a:r>
              <a:rPr b="0" i="0" lang="en-US" sz="2946" u="none" cap="none" strike="noStrike">
                <a:solidFill>
                  <a:srgbClr val="000000"/>
                </a:solidFill>
                <a:latin typeface="Calibri"/>
                <a:ea typeface="Calibri"/>
                <a:cs typeface="Calibri"/>
                <a:sym typeface="Calibri"/>
              </a:rPr>
              <a:t>», παρέχοντας εξατομικευμένη μεθοδολογική και διδακτική καθοδήγηση για την ενίσχυση της αποτελεσματικής εφαρμογής της.</a:t>
            </a:r>
            <a:endParaRPr sz="1000"/>
          </a:p>
          <a:p>
            <a:pPr indent="0" lvl="0" marL="0" marR="0" rtl="0" algn="l">
              <a:lnSpc>
                <a:spcPct val="86401"/>
              </a:lnSpc>
              <a:spcBef>
                <a:spcPts val="0"/>
              </a:spcBef>
              <a:spcAft>
                <a:spcPts val="0"/>
              </a:spcAft>
              <a:buNone/>
            </a:pPr>
            <a:r>
              <a:rPr b="0" i="0" lang="en-US" sz="2946" u="none" cap="none" strike="noStrike">
                <a:solidFill>
                  <a:srgbClr val="000000"/>
                </a:solidFill>
                <a:latin typeface="Calibri"/>
                <a:ea typeface="Calibri"/>
                <a:cs typeface="Calibri"/>
                <a:sym typeface="Calibri"/>
              </a:rPr>
              <a:t>Στόχος του είναι να βοηθήσει τους εκπαιδευτικούς:</a:t>
            </a:r>
            <a:endParaRPr sz="1000"/>
          </a:p>
          <a:p>
            <a:pPr indent="-313170" lvl="1" marL="677139" marR="0" rtl="0" algn="l">
              <a:lnSpc>
                <a:spcPct val="86401"/>
              </a:lnSpc>
              <a:spcBef>
                <a:spcPts val="0"/>
              </a:spcBef>
              <a:spcAft>
                <a:spcPts val="0"/>
              </a:spcAft>
              <a:buClr>
                <a:srgbClr val="000000"/>
              </a:buClr>
              <a:buSzPts val="2946"/>
              <a:buFont typeface="Arial"/>
              <a:buChar char="•"/>
            </a:pPr>
            <a:r>
              <a:rPr b="0" i="0" lang="en-US" sz="2946" u="none" cap="none" strike="noStrike">
                <a:solidFill>
                  <a:srgbClr val="000000"/>
                </a:solidFill>
                <a:latin typeface="Calibri"/>
                <a:ea typeface="Calibri"/>
                <a:cs typeface="Calibri"/>
                <a:sym typeface="Calibri"/>
              </a:rPr>
              <a:t>Κατανοήστε τους </a:t>
            </a:r>
            <a:r>
              <a:rPr b="1" i="0" lang="en-US" sz="2946" u="none" cap="none" strike="noStrike">
                <a:solidFill>
                  <a:srgbClr val="000000"/>
                </a:solidFill>
                <a:latin typeface="Calibri"/>
                <a:ea typeface="Calibri"/>
                <a:cs typeface="Calibri"/>
                <a:sym typeface="Calibri"/>
              </a:rPr>
              <a:t>συγκεκριμένους παιδαγωγικούς στόχους</a:t>
            </a:r>
            <a:r>
              <a:rPr b="0" i="0" lang="en-US" sz="2946" u="none" cap="none" strike="noStrike">
                <a:solidFill>
                  <a:srgbClr val="000000"/>
                </a:solidFill>
                <a:latin typeface="Calibri"/>
                <a:ea typeface="Calibri"/>
                <a:cs typeface="Calibri"/>
                <a:sym typeface="Calibri"/>
              </a:rPr>
              <a:t> αυτής της ενότητας εντός της ενότητας</a:t>
            </a:r>
            <a:endParaRPr sz="1000"/>
          </a:p>
          <a:p>
            <a:pPr indent="-313170" lvl="1" marL="677139" marR="0" rtl="0" algn="l">
              <a:lnSpc>
                <a:spcPct val="86401"/>
              </a:lnSpc>
              <a:spcBef>
                <a:spcPts val="0"/>
              </a:spcBef>
              <a:spcAft>
                <a:spcPts val="0"/>
              </a:spcAft>
              <a:buClr>
                <a:srgbClr val="000000"/>
              </a:buClr>
              <a:buSzPts val="2946"/>
              <a:buFont typeface="Arial"/>
              <a:buChar char="•"/>
            </a:pPr>
            <a:r>
              <a:rPr b="1" i="0" lang="en-US" sz="2946" u="none" cap="none" strike="noStrike">
                <a:solidFill>
                  <a:srgbClr val="000000"/>
                </a:solidFill>
                <a:latin typeface="Calibri"/>
                <a:ea typeface="Calibri"/>
                <a:cs typeface="Calibri"/>
                <a:sym typeface="Calibri"/>
              </a:rPr>
              <a:t>Εφαρμογή κατάλληλων στρατηγικών και εργαλείων διδασκαλίας</a:t>
            </a:r>
            <a:r>
              <a:rPr b="0" i="0" lang="en-US" sz="2946" u="none" cap="none" strike="noStrike">
                <a:solidFill>
                  <a:srgbClr val="000000"/>
                </a:solidFill>
                <a:latin typeface="Calibri"/>
                <a:ea typeface="Calibri"/>
                <a:cs typeface="Calibri"/>
                <a:sym typeface="Calibri"/>
              </a:rPr>
              <a:t> για την εμπλοκή μαθητών ΕΕΚ, Συνεχιζόμενης Επαγγελματικής Κατάρτισης και Εκπαίδευσης και Κατάρτισης (ΣΕΚ) και της διασποράς</a:t>
            </a:r>
            <a:endParaRPr sz="1000"/>
          </a:p>
          <a:p>
            <a:pPr indent="-313170" lvl="1" marL="677139" marR="0" rtl="0" algn="l">
              <a:lnSpc>
                <a:spcPct val="86401"/>
              </a:lnSpc>
              <a:spcBef>
                <a:spcPts val="0"/>
              </a:spcBef>
              <a:spcAft>
                <a:spcPts val="0"/>
              </a:spcAft>
              <a:buClr>
                <a:srgbClr val="000000"/>
              </a:buClr>
              <a:buSzPts val="2946"/>
              <a:buFont typeface="Arial"/>
              <a:buChar char="•"/>
            </a:pPr>
            <a:r>
              <a:rPr b="1" i="0" lang="en-US" sz="2946" u="none" cap="none" strike="noStrike">
                <a:solidFill>
                  <a:srgbClr val="000000"/>
                </a:solidFill>
                <a:latin typeface="Calibri"/>
                <a:ea typeface="Calibri"/>
                <a:cs typeface="Calibri"/>
                <a:sym typeface="Calibri"/>
              </a:rPr>
              <a:t>Διευκολύνετε με σιγουριά τις βασικές δραστηριότητες</a:t>
            </a:r>
            <a:r>
              <a:rPr b="0" i="0" lang="en-US" sz="2946" u="none" cap="none" strike="noStrike">
                <a:solidFill>
                  <a:srgbClr val="000000"/>
                </a:solidFill>
                <a:latin typeface="Calibri"/>
                <a:ea typeface="Calibri"/>
                <a:cs typeface="Calibri"/>
                <a:sym typeface="Calibri"/>
              </a:rPr>
              <a:t>, προωθήστε τον αναστοχασμό και υποστηρίξτε τη διατήρηση της γνώσης</a:t>
            </a:r>
            <a:endParaRPr sz="1000"/>
          </a:p>
          <a:p>
            <a:pPr indent="-313170" lvl="1" marL="677139" marR="0" rtl="0" algn="l">
              <a:lnSpc>
                <a:spcPct val="86401"/>
              </a:lnSpc>
              <a:spcBef>
                <a:spcPts val="0"/>
              </a:spcBef>
              <a:spcAft>
                <a:spcPts val="0"/>
              </a:spcAft>
              <a:buClr>
                <a:srgbClr val="000000"/>
              </a:buClr>
              <a:buSzPts val="2946"/>
              <a:buFont typeface="Arial"/>
              <a:buChar char="•"/>
            </a:pPr>
            <a:r>
              <a:rPr b="0" i="0" lang="en-US" sz="2946" u="none" cap="none" strike="noStrike">
                <a:solidFill>
                  <a:srgbClr val="000000"/>
                </a:solidFill>
                <a:latin typeface="Calibri"/>
                <a:ea typeface="Calibri"/>
                <a:cs typeface="Calibri"/>
                <a:sym typeface="Calibri"/>
              </a:rPr>
              <a:t>Προσαρμόστε την παράδοση σε </a:t>
            </a:r>
            <a:r>
              <a:rPr b="1" i="0" lang="en-US" sz="2946" u="none" cap="none" strike="noStrike">
                <a:solidFill>
                  <a:srgbClr val="000000"/>
                </a:solidFill>
                <a:latin typeface="Calibri"/>
                <a:ea typeface="Calibri"/>
                <a:cs typeface="Calibri"/>
                <a:sym typeface="Calibri"/>
              </a:rPr>
              <a:t>διαφορετικές μορφές</a:t>
            </a:r>
            <a:r>
              <a:rPr b="0" i="0" lang="en-US" sz="2946" u="none" cap="none" strike="noStrike">
                <a:solidFill>
                  <a:srgbClr val="000000"/>
                </a:solidFill>
                <a:latin typeface="Calibri"/>
                <a:ea typeface="Calibri"/>
                <a:cs typeface="Calibri"/>
                <a:sym typeface="Calibri"/>
              </a:rPr>
              <a:t> (πρόσωπο με πρόσωπο, διαδικτυακά, μικτά) και στις ποικίλες ανάγκες των μαθητών</a:t>
            </a:r>
            <a:endParaRPr sz="1000"/>
          </a:p>
          <a:p>
            <a:pPr indent="-338570" lvl="1" marL="677139" marR="0" rtl="0" algn="l">
              <a:lnSpc>
                <a:spcPct val="86401"/>
              </a:lnSpc>
              <a:spcBef>
                <a:spcPts val="0"/>
              </a:spcBef>
              <a:spcAft>
                <a:spcPts val="0"/>
              </a:spcAft>
              <a:buNone/>
            </a:pPr>
            <a:r>
              <a:rPr b="0" i="1" lang="en-US" sz="2946" u="none" cap="none" strike="noStrike">
                <a:solidFill>
                  <a:srgbClr val="000000"/>
                </a:solidFill>
                <a:latin typeface="Calibri"/>
                <a:ea typeface="Calibri"/>
                <a:cs typeface="Calibri"/>
                <a:sym typeface="Calibri"/>
              </a:rPr>
              <a:t>Σημείωση: Η ολοκλήρωση αυτής της ενότητας και του σχετικού κουίζ συμβάλλει στην επαγγελματική ανάπτυξη του εκπαιδευτικού και μπορεί να οδηγήσει στην απόκτηση πιστοποίησης.</a:t>
            </a:r>
            <a:endParaRPr sz="1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descr="Μπλε κείμενο σε μαύρο φόντο  Η περιγραφή δημιουργήθηκε αυτόματα" id="121" name="Google Shape;121;p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22" name="Google Shape;122;p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23" name="Google Shape;123;p3"/>
          <p:cNvSpPr txBox="1"/>
          <p:nvPr/>
        </p:nvSpPr>
        <p:spPr>
          <a:xfrm>
            <a:off x="700300" y="256275"/>
            <a:ext cx="16376700" cy="13044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800" u="none" cap="none" strike="noStrike">
                <a:solidFill>
                  <a:srgbClr val="FF0000"/>
                </a:solidFill>
                <a:latin typeface="Calibri"/>
                <a:ea typeface="Calibri"/>
                <a:cs typeface="Calibri"/>
                <a:sym typeface="Calibri"/>
              </a:rPr>
              <a:t>Εκπαιδευτικό Περιεχόμενο αυτής της Εκπαιδευτικής Ενότητας</a:t>
            </a:r>
            <a:endParaRPr sz="100"/>
          </a:p>
        </p:txBody>
      </p:sp>
      <p:sp>
        <p:nvSpPr>
          <p:cNvPr id="124" name="Google Shape;124;p3"/>
          <p:cNvSpPr txBox="1"/>
          <p:nvPr/>
        </p:nvSpPr>
        <p:spPr>
          <a:xfrm>
            <a:off x="269825" y="1560600"/>
            <a:ext cx="17418000" cy="7165800"/>
          </a:xfrm>
          <a:prstGeom prst="rect">
            <a:avLst/>
          </a:prstGeom>
          <a:noFill/>
          <a:ln>
            <a:noFill/>
          </a:ln>
        </p:spPr>
        <p:txBody>
          <a:bodyPr anchorCtr="0" anchor="t" bIns="0" lIns="0" spcFirstLastPara="1" rIns="0" wrap="square" tIns="0">
            <a:spAutoFit/>
          </a:bodyPr>
          <a:lstStyle/>
          <a:p>
            <a:pPr indent="-405476" lvl="1" marL="810953" marR="0" rtl="0" algn="l">
              <a:lnSpc>
                <a:spcPct val="95992"/>
              </a:lnSpc>
              <a:spcBef>
                <a:spcPts val="0"/>
              </a:spcBef>
              <a:spcAft>
                <a:spcPts val="0"/>
              </a:spcAft>
              <a:buClr>
                <a:srgbClr val="000000"/>
              </a:buClr>
              <a:buSzPts val="2171"/>
              <a:buFont typeface="Arial"/>
              <a:buChar char="•"/>
            </a:pPr>
            <a:r>
              <a:rPr b="0" i="0" lang="en-US" sz="2171" u="none" cap="none" strike="noStrike">
                <a:solidFill>
                  <a:srgbClr val="000000"/>
                </a:solidFill>
                <a:latin typeface="Calibri"/>
                <a:ea typeface="Calibri"/>
                <a:cs typeface="Calibri"/>
                <a:sym typeface="Calibri"/>
              </a:rPr>
              <a:t>Στόχος της Εκπαιδευτικής Ενότητας</a:t>
            </a:r>
            <a:endParaRPr/>
          </a:p>
          <a:p>
            <a:pPr indent="-405476" lvl="1" marL="810953" marR="0" rtl="0" algn="l">
              <a:lnSpc>
                <a:spcPct val="95992"/>
              </a:lnSpc>
              <a:spcBef>
                <a:spcPts val="0"/>
              </a:spcBef>
              <a:spcAft>
                <a:spcPts val="0"/>
              </a:spcAft>
              <a:buClr>
                <a:srgbClr val="000000"/>
              </a:buClr>
              <a:buSzPts val="2171"/>
              <a:buFont typeface="Arial"/>
              <a:buChar char="•"/>
            </a:pPr>
            <a:r>
              <a:rPr b="0" i="0" lang="en-US" sz="2171" u="none" cap="none" strike="noStrike">
                <a:solidFill>
                  <a:srgbClr val="000000"/>
                </a:solidFill>
                <a:latin typeface="Calibri"/>
                <a:ea typeface="Calibri"/>
                <a:cs typeface="Calibri"/>
                <a:sym typeface="Calibri"/>
              </a:rPr>
              <a:t>Μαθησιακά Αποτελέσματα της Εκπαιδευτικής Ενότητας</a:t>
            </a:r>
            <a:endParaRPr/>
          </a:p>
          <a:p>
            <a:pPr indent="-405476" lvl="1" marL="810953" marR="0" rtl="0" algn="l">
              <a:lnSpc>
                <a:spcPct val="95992"/>
              </a:lnSpc>
              <a:spcBef>
                <a:spcPts val="0"/>
              </a:spcBef>
              <a:spcAft>
                <a:spcPts val="0"/>
              </a:spcAft>
              <a:buClr>
                <a:srgbClr val="000000"/>
              </a:buClr>
              <a:buSzPts val="2171"/>
              <a:buFont typeface="Arial"/>
              <a:buChar char="•"/>
            </a:pPr>
            <a:r>
              <a:rPr b="0" i="0" lang="en-US" sz="2171" u="none" cap="none" strike="noStrike">
                <a:solidFill>
                  <a:srgbClr val="000000"/>
                </a:solidFill>
                <a:latin typeface="Calibri"/>
                <a:ea typeface="Calibri"/>
                <a:cs typeface="Calibri"/>
                <a:sym typeface="Calibri"/>
              </a:rPr>
              <a:t>Εισαγωγή: Τι είναι η αντιμετώπιση των μύθων και της παραπληροφόρησης σχετικά με τις σχολικές καταστροφές; </a:t>
            </a:r>
            <a:endParaRPr/>
          </a:p>
          <a:p>
            <a:pPr indent="-405476" lvl="1" marL="810953" marR="0" rtl="0" algn="l">
              <a:lnSpc>
                <a:spcPct val="95992"/>
              </a:lnSpc>
              <a:spcBef>
                <a:spcPts val="0"/>
              </a:spcBef>
              <a:spcAft>
                <a:spcPts val="0"/>
              </a:spcAft>
              <a:buClr>
                <a:srgbClr val="000000"/>
              </a:buClr>
              <a:buSzPts val="2171"/>
              <a:buFont typeface="Arial"/>
              <a:buChar char="•"/>
            </a:pPr>
            <a:r>
              <a:rPr b="0" i="0" lang="en-US" sz="2171" u="none" cap="none" strike="noStrike">
                <a:solidFill>
                  <a:srgbClr val="000000"/>
                </a:solidFill>
                <a:latin typeface="Calibri"/>
                <a:ea typeface="Calibri"/>
                <a:cs typeface="Calibri"/>
                <a:sym typeface="Calibri"/>
              </a:rPr>
              <a:t>Βασικές Έννοιες και Ορολογία</a:t>
            </a:r>
            <a:endParaRPr/>
          </a:p>
          <a:p>
            <a:pPr indent="-405476" lvl="1" marL="810953" marR="0" rtl="0" algn="l">
              <a:lnSpc>
                <a:spcPct val="95992"/>
              </a:lnSpc>
              <a:spcBef>
                <a:spcPts val="0"/>
              </a:spcBef>
              <a:spcAft>
                <a:spcPts val="0"/>
              </a:spcAft>
              <a:buClr>
                <a:srgbClr val="000000"/>
              </a:buClr>
              <a:buSzPts val="2171"/>
              <a:buFont typeface="Arial"/>
              <a:buChar char="•"/>
            </a:pPr>
            <a:r>
              <a:rPr b="0" i="0" lang="en-US" sz="2171" u="none" cap="none" strike="noStrike">
                <a:solidFill>
                  <a:srgbClr val="000000"/>
                </a:solidFill>
                <a:latin typeface="Calibri"/>
                <a:ea typeface="Calibri"/>
                <a:cs typeface="Calibri"/>
                <a:sym typeface="Calibri"/>
              </a:rPr>
              <a:t>Κατανόηση της Σημασίας</a:t>
            </a:r>
            <a:endParaRPr/>
          </a:p>
          <a:p>
            <a:pPr indent="-405476" lvl="1" marL="810953" marR="0" rtl="0" algn="l">
              <a:lnSpc>
                <a:spcPct val="95992"/>
              </a:lnSpc>
              <a:spcBef>
                <a:spcPts val="0"/>
              </a:spcBef>
              <a:spcAft>
                <a:spcPts val="0"/>
              </a:spcAft>
              <a:buClr>
                <a:srgbClr val="000000"/>
              </a:buClr>
              <a:buSzPts val="2171"/>
              <a:buFont typeface="Arial"/>
              <a:buChar char="•"/>
            </a:pPr>
            <a:r>
              <a:rPr b="0" i="0" lang="en-US" sz="2171" u="none" cap="none" strike="noStrike">
                <a:solidFill>
                  <a:srgbClr val="000000"/>
                </a:solidFill>
                <a:latin typeface="Calibri"/>
                <a:ea typeface="Calibri"/>
                <a:cs typeface="Calibri"/>
                <a:sym typeface="Calibri"/>
              </a:rPr>
              <a:t>Γιατί είναι σημαντική αυτή η εκπαιδευτική ενότητα</a:t>
            </a:r>
            <a:endParaRPr/>
          </a:p>
          <a:p>
            <a:pPr indent="-405476" lvl="1" marL="810953" marR="0" rtl="0" algn="l">
              <a:lnSpc>
                <a:spcPct val="95992"/>
              </a:lnSpc>
              <a:spcBef>
                <a:spcPts val="0"/>
              </a:spcBef>
              <a:spcAft>
                <a:spcPts val="0"/>
              </a:spcAft>
              <a:buClr>
                <a:srgbClr val="000000"/>
              </a:buClr>
              <a:buSzPts val="2171"/>
              <a:buFont typeface="Arial"/>
              <a:buChar char="•"/>
            </a:pPr>
            <a:r>
              <a:rPr b="0" i="0" lang="en-US" sz="2171" u="none" cap="none" strike="noStrike">
                <a:solidFill>
                  <a:srgbClr val="000000"/>
                </a:solidFill>
                <a:latin typeface="Calibri"/>
                <a:ea typeface="Calibri"/>
                <a:cs typeface="Calibri"/>
                <a:sym typeface="Calibri"/>
              </a:rPr>
              <a:t>Φυσικές Καταστροφές στην Αντιμετώπιση των Μύθων και του Πλαισίου Παραπληροφόρησης για τις Σχολικές Καταστροφές</a:t>
            </a:r>
            <a:endParaRPr/>
          </a:p>
          <a:p>
            <a:pPr indent="-473793" lvl="2"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Σεισμοί</a:t>
            </a:r>
            <a:endParaRPr/>
          </a:p>
          <a:p>
            <a:pPr indent="-355345" lvl="3"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Πλημμύρες</a:t>
            </a:r>
            <a:endParaRPr/>
          </a:p>
          <a:p>
            <a:pPr indent="-355345" lvl="3"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Καύσωνες</a:t>
            </a:r>
            <a:endParaRPr/>
          </a:p>
          <a:p>
            <a:pPr indent="-355345" lvl="3"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Παύση και αναστοχασμός</a:t>
            </a:r>
            <a:endParaRPr/>
          </a:p>
          <a:p>
            <a:pPr indent="-405476" lvl="1" marL="810953" marR="0" rtl="0" algn="l">
              <a:lnSpc>
                <a:spcPct val="95992"/>
              </a:lnSpc>
              <a:spcBef>
                <a:spcPts val="0"/>
              </a:spcBef>
              <a:spcAft>
                <a:spcPts val="0"/>
              </a:spcAft>
              <a:buClr>
                <a:srgbClr val="000000"/>
              </a:buClr>
              <a:buSzPts val="2171"/>
              <a:buFont typeface="Arial"/>
              <a:buChar char="•"/>
            </a:pPr>
            <a:r>
              <a:rPr b="0" i="0" lang="en-US" sz="2171" u="none" cap="none" strike="noStrike">
                <a:solidFill>
                  <a:srgbClr val="000000"/>
                </a:solidFill>
                <a:latin typeface="Calibri"/>
                <a:ea typeface="Calibri"/>
                <a:cs typeface="Calibri"/>
                <a:sym typeface="Calibri"/>
              </a:rPr>
              <a:t>Τεχνολογικές / Βιομηχανικές Καταστροφές στην Αντιμετώπιση των Μύθων και του Πλαισίου Παραπληροφόρησης για τις Σχολικές Καταστροφές</a:t>
            </a:r>
            <a:endParaRPr/>
          </a:p>
          <a:p>
            <a:pPr indent="-473793" lvl="2"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Χημικές διαρροές</a:t>
            </a:r>
            <a:endParaRPr/>
          </a:p>
          <a:p>
            <a:pPr indent="-355345" lvl="3"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Διακοπές ρεύματος</a:t>
            </a:r>
            <a:endParaRPr/>
          </a:p>
          <a:p>
            <a:pPr indent="-355345" lvl="3"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Βιομηχανικές πυρκαγιές</a:t>
            </a:r>
            <a:endParaRPr/>
          </a:p>
          <a:p>
            <a:pPr indent="-355345" lvl="3"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Παύση και αναστοχασμός</a:t>
            </a:r>
            <a:endParaRPr/>
          </a:p>
          <a:p>
            <a:pPr indent="-405476" lvl="1" marL="810953" marR="0" rtl="0" algn="l">
              <a:lnSpc>
                <a:spcPct val="95992"/>
              </a:lnSpc>
              <a:spcBef>
                <a:spcPts val="0"/>
              </a:spcBef>
              <a:spcAft>
                <a:spcPts val="0"/>
              </a:spcAft>
              <a:buClr>
                <a:srgbClr val="000000"/>
              </a:buClr>
              <a:buSzPts val="2171"/>
              <a:buFont typeface="Arial"/>
              <a:buChar char="•"/>
            </a:pPr>
            <a:r>
              <a:rPr b="0" i="0" lang="en-US" sz="2171" u="none" cap="none" strike="noStrike">
                <a:solidFill>
                  <a:srgbClr val="000000"/>
                </a:solidFill>
                <a:latin typeface="Calibri"/>
                <a:ea typeface="Calibri"/>
                <a:cs typeface="Calibri"/>
                <a:sym typeface="Calibri"/>
              </a:rPr>
              <a:t>Βιολογικές / Υγειονομικές Καταστροφές στην Αντιμετώπιση των Μύθων και του Πλαισίου Παραπληροφόρησης για τις Σχολικές Καταστροφές</a:t>
            </a:r>
            <a:endParaRPr/>
          </a:p>
          <a:p>
            <a:pPr indent="-473793" lvl="2"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Επιδημία / Επιδημία (π.χ., Γρίπη)</a:t>
            </a:r>
            <a:endParaRPr/>
          </a:p>
          <a:p>
            <a:pPr indent="-355345" lvl="3"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Πανδημία</a:t>
            </a:r>
            <a:endParaRPr/>
          </a:p>
          <a:p>
            <a:pPr indent="-355345" lvl="3"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Τροφιμογενείς ασθένειες / Μόλυνση</a:t>
            </a:r>
            <a:endParaRPr/>
          </a:p>
          <a:p>
            <a:pPr indent="-355345" lvl="3" marL="1421380" marR="0" rtl="0" algn="l">
              <a:lnSpc>
                <a:spcPct val="96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Παύση και αναστοχασμός</a:t>
            </a:r>
            <a:endParaRPr/>
          </a:p>
          <a:p>
            <a:pPr indent="-412755" lvl="1" marL="825511" marR="0" rtl="0" algn="l">
              <a:lnSpc>
                <a:spcPct val="96003"/>
              </a:lnSpc>
              <a:spcBef>
                <a:spcPts val="0"/>
              </a:spcBef>
              <a:spcAft>
                <a:spcPts val="0"/>
              </a:spcAft>
              <a:buClr>
                <a:srgbClr val="000000"/>
              </a:buClr>
              <a:buSzPts val="2252"/>
              <a:buFont typeface="Arial"/>
              <a:buChar char="•"/>
            </a:pPr>
            <a:r>
              <a:rPr b="0" i="0" lang="en-US" sz="2252" u="none" cap="none" strike="noStrike">
                <a:solidFill>
                  <a:srgbClr val="000000"/>
                </a:solidFill>
                <a:latin typeface="Calibri"/>
                <a:ea typeface="Calibri"/>
                <a:cs typeface="Calibri"/>
                <a:sym typeface="Calibri"/>
              </a:rPr>
              <a:t>Εμπνευσμένες Πράξεις και Πρότυπα</a:t>
            </a:r>
            <a:endParaRPr/>
          </a:p>
          <a:p>
            <a:pPr indent="-412755" lvl="1" marL="825511" marR="0" rtl="0" algn="l">
              <a:lnSpc>
                <a:spcPct val="96003"/>
              </a:lnSpc>
              <a:spcBef>
                <a:spcPts val="0"/>
              </a:spcBef>
              <a:spcAft>
                <a:spcPts val="0"/>
              </a:spcAft>
              <a:buClr>
                <a:srgbClr val="000000"/>
              </a:buClr>
              <a:buSzPts val="2252"/>
              <a:buFont typeface="Arial"/>
              <a:buChar char="•"/>
            </a:pPr>
            <a:r>
              <a:rPr b="0" i="0" lang="en-US" sz="2252" u="none" cap="none" strike="noStrike">
                <a:solidFill>
                  <a:srgbClr val="000000"/>
                </a:solidFill>
                <a:latin typeface="Calibri"/>
                <a:ea typeface="Calibri"/>
                <a:cs typeface="Calibri"/>
                <a:sym typeface="Calibri"/>
              </a:rPr>
              <a:t>Περισσότερα για εξερεύνηση</a:t>
            </a:r>
            <a:endParaRPr/>
          </a:p>
          <a:p>
            <a:pPr indent="-412755" lvl="1" marL="825511" marR="0" rtl="0" algn="l">
              <a:lnSpc>
                <a:spcPct val="96003"/>
              </a:lnSpc>
              <a:spcBef>
                <a:spcPts val="0"/>
              </a:spcBef>
              <a:spcAft>
                <a:spcPts val="0"/>
              </a:spcAft>
              <a:buClr>
                <a:srgbClr val="000000"/>
              </a:buClr>
              <a:buSzPts val="2252"/>
              <a:buFont typeface="Arial"/>
              <a:buChar char="•"/>
            </a:pPr>
            <a:r>
              <a:rPr b="0" i="0" lang="en-US" sz="2252" u="none" cap="none" strike="noStrike">
                <a:solidFill>
                  <a:srgbClr val="000000"/>
                </a:solidFill>
                <a:latin typeface="Calibri"/>
                <a:ea typeface="Calibri"/>
                <a:cs typeface="Calibri"/>
                <a:sym typeface="Calibri"/>
              </a:rPr>
              <a:t>Πηγές που χρησιμοποιήθηκαν για τη δημιουργία αυτής της εκπαιδευτικής ενότητας</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descr="Μπλε κείμενο σε μαύρο φόντο  Η περιγραφή δημιουργήθηκε αυτόματα" id="133" name="Google Shape;133;p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34" name="Google Shape;134;p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35" name="Google Shape;135;p4"/>
          <p:cNvSpPr txBox="1"/>
          <p:nvPr/>
        </p:nvSpPr>
        <p:spPr>
          <a:xfrm>
            <a:off x="574325" y="140049"/>
            <a:ext cx="18006749" cy="16524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200" u="none" cap="none" strike="noStrike">
                <a:solidFill>
                  <a:srgbClr val="FF0000"/>
                </a:solidFill>
                <a:latin typeface="Calibri"/>
                <a:ea typeface="Calibri"/>
                <a:cs typeface="Calibri"/>
                <a:sym typeface="Calibri"/>
              </a:rPr>
              <a:t>Προτεινόμενες μέθοδοι και εργαλεία διδασκαλίας</a:t>
            </a:r>
            <a:endParaRPr sz="100"/>
          </a:p>
        </p:txBody>
      </p:sp>
      <p:sp>
        <p:nvSpPr>
          <p:cNvPr id="136" name="Google Shape;136;p4"/>
          <p:cNvSpPr txBox="1"/>
          <p:nvPr/>
        </p:nvSpPr>
        <p:spPr>
          <a:xfrm>
            <a:off x="558925" y="1696025"/>
            <a:ext cx="16380300" cy="7236300"/>
          </a:xfrm>
          <a:prstGeom prst="rect">
            <a:avLst/>
          </a:prstGeom>
          <a:noFill/>
          <a:ln>
            <a:noFill/>
          </a:ln>
        </p:spPr>
        <p:txBody>
          <a:bodyPr anchorCtr="0" anchor="t" bIns="0" lIns="0" spcFirstLastPara="1" rIns="0" wrap="square" tIns="0">
            <a:spAutoFit/>
          </a:bodyPr>
          <a:lstStyle/>
          <a:p>
            <a:pPr indent="-307498" lvl="1" marL="589596" marR="0" rtl="0" algn="l">
              <a:lnSpc>
                <a:spcPct val="108000"/>
              </a:lnSpc>
              <a:spcBef>
                <a:spcPts val="0"/>
              </a:spcBef>
              <a:spcAft>
                <a:spcPts val="0"/>
              </a:spcAft>
              <a:buClr>
                <a:srgbClr val="00B0F0"/>
              </a:buClr>
              <a:buSzPts val="2300"/>
              <a:buFont typeface="Arial"/>
              <a:buChar char="•"/>
            </a:pPr>
            <a:r>
              <a:rPr b="1" i="0" lang="en-US" sz="2300" u="none" cap="none" strike="noStrike">
                <a:solidFill>
                  <a:srgbClr val="00B0F0"/>
                </a:solidFill>
                <a:latin typeface="Calibri"/>
                <a:ea typeface="Calibri"/>
                <a:cs typeface="Calibri"/>
                <a:sym typeface="Calibri"/>
              </a:rPr>
              <a:t>Μάθηση Βασισμένη σε Σενάρια (SBL): </a:t>
            </a:r>
            <a:r>
              <a:rPr b="1" i="0" lang="en-US" sz="2300" u="none" cap="none" strike="noStrike">
                <a:solidFill>
                  <a:srgbClr val="000000"/>
                </a:solidFill>
                <a:latin typeface="Calibri"/>
                <a:ea typeface="Calibri"/>
                <a:cs typeface="Calibri"/>
                <a:sym typeface="Calibri"/>
              </a:rPr>
              <a:t>Ετοιμότητα Σχολικών Καταστροφών</a:t>
            </a:r>
            <a:endParaRPr sz="1600"/>
          </a:p>
          <a:p>
            <a:pPr indent="-307498" lvl="1" marL="589596" marR="0" rtl="0" algn="l">
              <a:lnSpc>
                <a:spcPct val="108000"/>
              </a:lnSpc>
              <a:spcBef>
                <a:spcPts val="0"/>
              </a:spcBef>
              <a:spcAft>
                <a:spcPts val="0"/>
              </a:spcAft>
              <a:buClr>
                <a:srgbClr val="000000"/>
              </a:buClr>
              <a:buSzPts val="2300"/>
              <a:buFont typeface="Arial"/>
              <a:buChar char="•"/>
            </a:pPr>
            <a:r>
              <a:rPr b="0" i="0" lang="en-US" sz="2300" u="none" cap="none" strike="noStrike">
                <a:solidFill>
                  <a:srgbClr val="000000"/>
                </a:solidFill>
                <a:latin typeface="Calibri"/>
                <a:ea typeface="Calibri"/>
                <a:cs typeface="Calibri"/>
                <a:sym typeface="Calibri"/>
              </a:rPr>
              <a:t>Μετακινήστε τους μαθητές από την παθητική απομνημόνευση γεγονότων στην ενεργητική, κρίσιμη λήψη αποφάσεων σε καταστάσεις έκτακτης ανάγκης.</a:t>
            </a:r>
            <a:endParaRPr sz="1600"/>
          </a:p>
          <a:p>
            <a:pPr indent="-307498" lvl="1" marL="589596" marR="0" rtl="0" algn="l">
              <a:lnSpc>
                <a:spcPct val="108000"/>
              </a:lnSpc>
              <a:spcBef>
                <a:spcPts val="0"/>
              </a:spcBef>
              <a:spcAft>
                <a:spcPts val="0"/>
              </a:spcAft>
              <a:buClr>
                <a:srgbClr val="000000"/>
              </a:buClr>
              <a:buSzPts val="2300"/>
              <a:buFont typeface="Arial"/>
              <a:buChar char="•"/>
            </a:pPr>
            <a:r>
              <a:rPr b="0" i="0" lang="en-US" sz="2300" u="none" cap="none" strike="noStrike">
                <a:solidFill>
                  <a:srgbClr val="000000"/>
                </a:solidFill>
                <a:latin typeface="Calibri"/>
                <a:ea typeface="Calibri"/>
                <a:cs typeface="Calibri"/>
                <a:sym typeface="Calibri"/>
              </a:rPr>
              <a:t>Γιατί να Χρησιμοποιήσω SBL;: Προωθεί την πρακτική λήψης αποφάσεων στην πραγματική ζωή. Εκπαιδεύει τους μαθητές να διακρίνουν αξιόπιστες πληροφορίες από παραπληροφόρηση. Ενισχύει την ικανότητα εφαρμογής σωστών διαδικασιών υπό πίεση και χρονική πίεση.</a:t>
            </a:r>
            <a:endParaRPr sz="1600"/>
          </a:p>
          <a:p>
            <a:pPr indent="-307498" lvl="1" marL="589596" marR="0" rtl="0" algn="l">
              <a:lnSpc>
                <a:spcPct val="108000"/>
              </a:lnSpc>
              <a:spcBef>
                <a:spcPts val="0"/>
              </a:spcBef>
              <a:spcAft>
                <a:spcPts val="0"/>
              </a:spcAft>
              <a:buClr>
                <a:srgbClr val="000000"/>
              </a:buClr>
              <a:buSzPts val="2300"/>
              <a:buFont typeface="Arial"/>
              <a:buChar char="•"/>
            </a:pPr>
            <a:r>
              <a:rPr b="1" i="0" lang="en-US" sz="2300" u="none" cap="none" strike="noStrike">
                <a:solidFill>
                  <a:srgbClr val="000000"/>
                </a:solidFill>
                <a:latin typeface="Calibri"/>
                <a:ea typeface="Calibri"/>
                <a:cs typeface="Calibri"/>
                <a:sym typeface="Calibri"/>
              </a:rPr>
              <a:t>Σενάριο</a:t>
            </a:r>
            <a:r>
              <a:rPr b="0" i="0" lang="en-US" sz="2300" u="none" cap="none" strike="noStrike">
                <a:solidFill>
                  <a:srgbClr val="000000"/>
                </a:solidFill>
                <a:latin typeface="Calibri"/>
                <a:ea typeface="Calibri"/>
                <a:cs typeface="Calibri"/>
                <a:sym typeface="Calibri"/>
              </a:rPr>
              <a:t>: «Συγκρουόμενες προειδοποιήσεις»: Η Εθνική Υπηρεσία Διαχείρισης Καταστροφών μόλις εξέδωσε προειδοποίηση για ισχυρό σεισμό (ή πλημμύρα). Ταυτόχρονα, μια ανάρτηση που έγινε viral στα μέσα κοινωνικής δικτύωσης ισχυρίζεται: «ΜΗΝ εκκενώσετε το σχολείο—είναι ασφαλέστερο να μένετε μέσα στην τάξη! Είναι επικίνδυνο να βγαίνετε έξω!»</a:t>
            </a:r>
            <a:endParaRPr sz="1600"/>
          </a:p>
          <a:p>
            <a:pPr indent="-307498" lvl="1" marL="589596" marR="0" rtl="0" algn="l">
              <a:lnSpc>
                <a:spcPct val="108000"/>
              </a:lnSpc>
              <a:spcBef>
                <a:spcPts val="0"/>
              </a:spcBef>
              <a:spcAft>
                <a:spcPts val="0"/>
              </a:spcAft>
              <a:buClr>
                <a:srgbClr val="000000"/>
              </a:buClr>
              <a:buSzPts val="2300"/>
              <a:buFont typeface="Arial"/>
              <a:buChar char="•"/>
            </a:pPr>
            <a:r>
              <a:rPr b="1" i="0" lang="en-US" sz="2300" u="none" cap="none" strike="noStrike">
                <a:solidFill>
                  <a:srgbClr val="000000"/>
                </a:solidFill>
                <a:latin typeface="Calibri"/>
                <a:ea typeface="Calibri"/>
                <a:cs typeface="Calibri"/>
                <a:sym typeface="Calibri"/>
              </a:rPr>
              <a:t>Το Γεγονός</a:t>
            </a:r>
            <a:r>
              <a:rPr b="0" i="0" lang="en-US" sz="2300" u="none" cap="none" strike="noStrike">
                <a:solidFill>
                  <a:srgbClr val="000000"/>
                </a:solidFill>
                <a:latin typeface="Calibri"/>
                <a:ea typeface="Calibri"/>
                <a:cs typeface="Calibri"/>
                <a:sym typeface="Calibri"/>
              </a:rPr>
              <a:t>: Οι επίσημες αρχές δίνουν εντολή σε όλους να εκκενώσουν το κτίριο και να μετακινηθούν στον καθορισμένο χώρο συγκέντρωσης.</a:t>
            </a:r>
            <a:endParaRPr sz="1600"/>
          </a:p>
          <a:p>
            <a:pPr indent="-307498" lvl="1" marL="589596" marR="0" rtl="0" algn="l">
              <a:lnSpc>
                <a:spcPct val="108000"/>
              </a:lnSpc>
              <a:spcBef>
                <a:spcPts val="0"/>
              </a:spcBef>
              <a:spcAft>
                <a:spcPts val="0"/>
              </a:spcAft>
              <a:buClr>
                <a:srgbClr val="000000"/>
              </a:buClr>
              <a:buSzPts val="2300"/>
              <a:buFont typeface="Arial"/>
              <a:buChar char="•"/>
            </a:pPr>
            <a:r>
              <a:rPr b="1" i="0" lang="en-US" sz="2300" u="none" cap="none" strike="noStrike">
                <a:solidFill>
                  <a:srgbClr val="000000"/>
                </a:solidFill>
                <a:latin typeface="Calibri"/>
                <a:ea typeface="Calibri"/>
                <a:cs typeface="Calibri"/>
                <a:sym typeface="Calibri"/>
              </a:rPr>
              <a:t>Εργασία Εκπαιδευόμενου: </a:t>
            </a:r>
            <a:r>
              <a:rPr b="0" i="0" lang="en-US" sz="2300" u="none" cap="none" strike="noStrike">
                <a:solidFill>
                  <a:srgbClr val="000000"/>
                </a:solidFill>
                <a:latin typeface="Calibri"/>
                <a:ea typeface="Calibri"/>
                <a:cs typeface="Calibri"/>
                <a:sym typeface="Calibri"/>
              </a:rPr>
              <a:t>Οι συμμετέχοντες πρέπει:</a:t>
            </a:r>
            <a:endParaRPr sz="1600"/>
          </a:p>
          <a:p>
            <a:pPr indent="-307498" lvl="1" marL="589596" marR="0" rtl="0" algn="l">
              <a:lnSpc>
                <a:spcPct val="108000"/>
              </a:lnSpc>
              <a:spcBef>
                <a:spcPts val="0"/>
              </a:spcBef>
              <a:spcAft>
                <a:spcPts val="0"/>
              </a:spcAft>
              <a:buClr>
                <a:srgbClr val="000000"/>
              </a:buClr>
              <a:buSzPts val="2300"/>
              <a:buFont typeface="Arial"/>
              <a:buChar char="•"/>
            </a:pPr>
            <a:r>
              <a:rPr b="1" i="0" lang="en-US" sz="2300" u="none" cap="none" strike="noStrike">
                <a:solidFill>
                  <a:srgbClr val="000000"/>
                </a:solidFill>
                <a:latin typeface="Calibri"/>
                <a:ea typeface="Calibri"/>
                <a:cs typeface="Calibri"/>
                <a:sym typeface="Calibri"/>
              </a:rPr>
              <a:t>Εξηγήστε πώς θα επαληθεύσουν ποιες πληροφορίες είναι αληθείς. Περιγράψτε τη σωστή πορεία δράσης σύμφωνα με τις επίσημες διαδικασίες. Περιγράψτε πώς θα αντιδρούσαν ή θα διόρθωναν την παραπληροφόρηση.</a:t>
            </a:r>
            <a:endParaRPr sz="1600"/>
          </a:p>
          <a:p>
            <a:pPr indent="-307498" lvl="1" marL="589596" marR="0" rtl="0" algn="l">
              <a:lnSpc>
                <a:spcPct val="108000"/>
              </a:lnSpc>
              <a:spcBef>
                <a:spcPts val="0"/>
              </a:spcBef>
              <a:spcAft>
                <a:spcPts val="0"/>
              </a:spcAft>
              <a:buClr>
                <a:srgbClr val="000000"/>
              </a:buClr>
              <a:buSzPts val="2300"/>
              <a:buFont typeface="Arial"/>
              <a:buChar char="•"/>
            </a:pPr>
            <a:r>
              <a:rPr b="1" i="0" lang="en-US" sz="2300" u="none" cap="none" strike="noStrike">
                <a:solidFill>
                  <a:srgbClr val="000000"/>
                </a:solidFill>
                <a:latin typeface="Calibri"/>
                <a:ea typeface="Calibri"/>
                <a:cs typeface="Calibri"/>
                <a:sym typeface="Calibri"/>
              </a:rPr>
              <a:t> Χρονικό όριο: </a:t>
            </a:r>
            <a:r>
              <a:rPr b="0" i="0" lang="en-US" sz="2300" u="none" cap="none" strike="noStrike">
                <a:solidFill>
                  <a:srgbClr val="000000"/>
                </a:solidFill>
                <a:latin typeface="Calibri"/>
                <a:ea typeface="Calibri"/>
                <a:cs typeface="Calibri"/>
                <a:sym typeface="Calibri"/>
              </a:rPr>
              <a:t>5 λεπτά για λήψη αποφάσεων.</a:t>
            </a:r>
            <a:r>
              <a:rPr b="1" i="0" lang="en-US" sz="2300" u="none" cap="none" strike="noStrike">
                <a:solidFill>
                  <a:srgbClr val="000000"/>
                </a:solidFill>
                <a:latin typeface="Calibri"/>
                <a:ea typeface="Calibri"/>
                <a:cs typeface="Calibri"/>
                <a:sym typeface="Calibri"/>
              </a:rPr>
              <a:t> Ρόλοι ομάδας:</a:t>
            </a:r>
            <a:endParaRPr sz="1600"/>
          </a:p>
          <a:p>
            <a:pPr indent="-437832" lvl="2" marL="1275397" marR="0" rtl="0" algn="l">
              <a:lnSpc>
                <a:spcPct val="108000"/>
              </a:lnSpc>
              <a:spcBef>
                <a:spcPts val="0"/>
              </a:spcBef>
              <a:spcAft>
                <a:spcPts val="0"/>
              </a:spcAft>
              <a:buClr>
                <a:srgbClr val="000000"/>
              </a:buClr>
              <a:buSzPts val="2300"/>
              <a:buFont typeface="Arial"/>
              <a:buChar char="⚬"/>
            </a:pPr>
            <a:r>
              <a:rPr b="1" i="0" lang="en-US" sz="2300" u="none" cap="none" strike="noStrike">
                <a:solidFill>
                  <a:srgbClr val="000000"/>
                </a:solidFill>
                <a:latin typeface="Calibri"/>
                <a:ea typeface="Calibri"/>
                <a:cs typeface="Calibri"/>
                <a:sym typeface="Calibri"/>
              </a:rPr>
              <a:t>Ομάδα Α:</a:t>
            </a:r>
            <a:r>
              <a:rPr b="0" i="0" lang="en-US" sz="2300" u="none" cap="none" strike="noStrike">
                <a:solidFill>
                  <a:srgbClr val="000000"/>
                </a:solidFill>
                <a:latin typeface="Calibri"/>
                <a:ea typeface="Calibri"/>
                <a:cs typeface="Calibri"/>
                <a:sym typeface="Calibri"/>
              </a:rPr>
              <a:t> Υπερασπιστείτε την παραπληροφόρηση (τον μύθο)</a:t>
            </a:r>
            <a:endParaRPr sz="1600"/>
          </a:p>
          <a:p>
            <a:pPr indent="-437832" lvl="2" marL="1275397" marR="0" rtl="0" algn="l">
              <a:lnSpc>
                <a:spcPct val="108000"/>
              </a:lnSpc>
              <a:spcBef>
                <a:spcPts val="0"/>
              </a:spcBef>
              <a:spcAft>
                <a:spcPts val="0"/>
              </a:spcAft>
              <a:buClr>
                <a:srgbClr val="000000"/>
              </a:buClr>
              <a:buSzPts val="2300"/>
              <a:buFont typeface="Arial"/>
              <a:buChar char="⚬"/>
            </a:pPr>
            <a:r>
              <a:rPr b="1" i="0" lang="en-US" sz="2300" u="none" cap="none" strike="noStrike">
                <a:solidFill>
                  <a:srgbClr val="000000"/>
                </a:solidFill>
                <a:latin typeface="Calibri"/>
                <a:ea typeface="Calibri"/>
                <a:cs typeface="Calibri"/>
                <a:sym typeface="Calibri"/>
              </a:rPr>
              <a:t>Ομάδα Β:</a:t>
            </a:r>
            <a:r>
              <a:rPr b="0" i="0" lang="en-US" sz="2300" u="none" cap="none" strike="noStrike">
                <a:solidFill>
                  <a:srgbClr val="000000"/>
                </a:solidFill>
                <a:latin typeface="Calibri"/>
                <a:ea typeface="Calibri"/>
                <a:cs typeface="Calibri"/>
                <a:sym typeface="Calibri"/>
              </a:rPr>
              <a:t> Υπερασπισμός της επίσημης καθοδήγησης (του γεγονότος)</a:t>
            </a:r>
            <a:endParaRPr sz="1600"/>
          </a:p>
          <a:p>
            <a:pPr indent="-240823" lvl="1" marL="456246" marR="0" rtl="0" algn="l">
              <a:lnSpc>
                <a:spcPct val="108000"/>
              </a:lnSpc>
              <a:spcBef>
                <a:spcPts val="0"/>
              </a:spcBef>
              <a:spcAft>
                <a:spcPts val="0"/>
              </a:spcAft>
              <a:buClr>
                <a:srgbClr val="000000"/>
              </a:buClr>
              <a:buSzPts val="2300"/>
              <a:buFont typeface="Arial"/>
              <a:buChar char="•"/>
            </a:pPr>
            <a:r>
              <a:rPr b="1" i="0" lang="en-US" sz="2300" u="none" cap="none" strike="noStrike">
                <a:solidFill>
                  <a:srgbClr val="000000"/>
                </a:solidFill>
                <a:latin typeface="Calibri"/>
                <a:ea typeface="Calibri"/>
                <a:cs typeface="Calibri"/>
                <a:sym typeface="Calibri"/>
              </a:rPr>
              <a:t>Στόχος: </a:t>
            </a:r>
            <a:r>
              <a:rPr b="0" i="0" lang="en-US" sz="2300" u="none" cap="none" strike="noStrike">
                <a:solidFill>
                  <a:srgbClr val="000000"/>
                </a:solidFill>
                <a:latin typeface="Calibri"/>
                <a:ea typeface="Calibri"/>
                <a:cs typeface="Calibri"/>
                <a:sym typeface="Calibri"/>
              </a:rPr>
              <a:t>Αποκαλύψτε πόσο πειστική μπορεί να φαίνεται η παραπληροφόρηση.</a:t>
            </a:r>
            <a:endParaRPr sz="1600"/>
          </a:p>
          <a:p>
            <a:pPr indent="-228123" lvl="1" marL="456246" marR="0" rtl="0" algn="l">
              <a:lnSpc>
                <a:spcPct val="108000"/>
              </a:lnSpc>
              <a:spcBef>
                <a:spcPts val="0"/>
              </a:spcBef>
              <a:spcAft>
                <a:spcPts val="0"/>
              </a:spcAft>
              <a:buNone/>
            </a:pPr>
            <a:r>
              <a:rPr b="1" i="0" lang="en-US" sz="2300" u="none" cap="none" strike="noStrike">
                <a:solidFill>
                  <a:srgbClr val="000000"/>
                </a:solidFill>
                <a:latin typeface="Calibri"/>
                <a:ea typeface="Calibri"/>
                <a:cs typeface="Calibri"/>
                <a:sym typeface="Calibri"/>
              </a:rPr>
              <a:t>	  Ενίσχυση της εμπιστοσύνης στην </a:t>
            </a:r>
            <a:r>
              <a:rPr b="0" i="0" lang="en-US" sz="2300" u="none" cap="none" strike="noStrike">
                <a:solidFill>
                  <a:srgbClr val="000000"/>
                </a:solidFill>
                <a:latin typeface="Calibri"/>
                <a:ea typeface="Calibri"/>
                <a:cs typeface="Calibri"/>
                <a:sym typeface="Calibri"/>
              </a:rPr>
              <a:t>επίσημη και επιστημονικά τεκμηριωμένη καθοδήγηση</a:t>
            </a:r>
            <a:endParaRPr sz="1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descr="Μπλε κείμενο σε μαύρο φόντο  Η περιγραφή δημιουργήθηκε αυτόματα" id="145" name="Google Shape;145;p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46" name="Google Shape;146;p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47" name="Google Shape;147;p5"/>
          <p:cNvSpPr txBox="1"/>
          <p:nvPr/>
        </p:nvSpPr>
        <p:spPr>
          <a:xfrm>
            <a:off x="486650" y="709650"/>
            <a:ext cx="16716825"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200" u="none" cap="none" strike="noStrike">
                <a:solidFill>
                  <a:srgbClr val="FF0000"/>
                </a:solidFill>
                <a:latin typeface="Calibri"/>
                <a:ea typeface="Calibri"/>
                <a:cs typeface="Calibri"/>
                <a:sym typeface="Calibri"/>
              </a:rPr>
              <a:t>Προτεινόμενες μέθοδοι και εργαλεία διδασκαλίας</a:t>
            </a:r>
            <a:endParaRPr sz="1000"/>
          </a:p>
        </p:txBody>
      </p:sp>
      <p:sp>
        <p:nvSpPr>
          <p:cNvPr id="148" name="Google Shape;148;p5"/>
          <p:cNvSpPr txBox="1"/>
          <p:nvPr/>
        </p:nvSpPr>
        <p:spPr>
          <a:xfrm>
            <a:off x="486650" y="2081500"/>
            <a:ext cx="16546500" cy="6443400"/>
          </a:xfrm>
          <a:prstGeom prst="rect">
            <a:avLst/>
          </a:prstGeom>
          <a:noFill/>
          <a:ln>
            <a:noFill/>
          </a:ln>
        </p:spPr>
        <p:txBody>
          <a:bodyPr anchorCtr="0" anchor="t" bIns="0" lIns="0" spcFirstLastPara="1" rIns="0" wrap="square" tIns="0">
            <a:spAutoFit/>
          </a:bodyPr>
          <a:lstStyle/>
          <a:p>
            <a:pPr indent="-322659" lvl="1" marL="607219" marR="0" rtl="0" algn="l">
              <a:lnSpc>
                <a:spcPct val="86400"/>
              </a:lnSpc>
              <a:spcBef>
                <a:spcPts val="0"/>
              </a:spcBef>
              <a:spcAft>
                <a:spcPts val="0"/>
              </a:spcAft>
              <a:buClr>
                <a:schemeClr val="dk1"/>
              </a:buClr>
              <a:buSzPts val="2550"/>
              <a:buFont typeface="Arial"/>
              <a:buChar char="•"/>
            </a:pPr>
            <a:r>
              <a:rPr b="1" i="0" lang="en-US" sz="2550" u="none" cap="none" strike="noStrike">
                <a:solidFill>
                  <a:schemeClr val="dk1"/>
                </a:solidFill>
                <a:latin typeface="Calibri"/>
                <a:ea typeface="Calibri"/>
                <a:cs typeface="Calibri"/>
                <a:sym typeface="Calibri"/>
              </a:rPr>
              <a:t>Συζήτηση για την κατάρριψη μύθων και πραγματικοτήτων: Ετοιμότητα σε περίπτωση σχολικών καταστροφών</a:t>
            </a:r>
            <a:endParaRPr sz="1700">
              <a:solidFill>
                <a:schemeClr val="dk1"/>
              </a:solidFill>
            </a:endParaRPr>
          </a:p>
          <a:p>
            <a:pPr indent="-303609" lvl="1" marL="607219" marR="0" rtl="0" algn="l">
              <a:lnSpc>
                <a:spcPct val="86400"/>
              </a:lnSpc>
              <a:spcBef>
                <a:spcPts val="0"/>
              </a:spcBef>
              <a:spcAft>
                <a:spcPts val="0"/>
              </a:spcAft>
              <a:buNone/>
            </a:pPr>
            <a:r>
              <a:rPr b="0" i="0" lang="en-US" sz="2550" u="none" cap="none" strike="noStrike">
                <a:solidFill>
                  <a:schemeClr val="dk1"/>
                </a:solidFill>
                <a:latin typeface="Calibri"/>
                <a:ea typeface="Calibri"/>
                <a:cs typeface="Calibri"/>
                <a:sym typeface="Calibri"/>
              </a:rPr>
              <a:t>Προχωρήστε πέρα ​​από την αναφορά γεγονότων — καταρρίψτε ενεργά επικίνδυνους μύθους για να ενισχύσετε την κριτική σκέψη και την επικοινωνία σε καταστάσεις έκτακτης ανάγκης.</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1" i="0" lang="en-US" sz="2550" u="none" cap="none" strike="noStrike">
                <a:solidFill>
                  <a:schemeClr val="dk1"/>
                </a:solidFill>
                <a:latin typeface="Calibri"/>
                <a:ea typeface="Calibri"/>
                <a:cs typeface="Calibri"/>
                <a:sym typeface="Calibri"/>
              </a:rPr>
              <a:t>Σενάριο </a:t>
            </a:r>
            <a:r>
              <a:rPr b="0" i="0" lang="en-US" sz="2550" u="none" cap="none" strike="noStrike">
                <a:solidFill>
                  <a:schemeClr val="dk1"/>
                </a:solidFill>
                <a:latin typeface="Calibri"/>
                <a:ea typeface="Calibri"/>
                <a:cs typeface="Calibri"/>
                <a:sym typeface="Calibri"/>
              </a:rPr>
              <a:t>«Ο μύθος του καταφυγίου στην τάξη»</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1" i="0" lang="en-US" sz="2550" u="none" cap="none" strike="noStrike">
                <a:solidFill>
                  <a:schemeClr val="dk1"/>
                </a:solidFill>
                <a:latin typeface="Calibri"/>
                <a:ea typeface="Calibri"/>
                <a:cs typeface="Calibri"/>
                <a:sym typeface="Calibri"/>
              </a:rPr>
              <a:t>Μύθος: </a:t>
            </a:r>
            <a:r>
              <a:rPr b="0" i="0" lang="en-US" sz="2550" u="none" cap="none" strike="noStrike">
                <a:solidFill>
                  <a:schemeClr val="dk1"/>
                </a:solidFill>
                <a:latin typeface="Calibri"/>
                <a:ea typeface="Calibri"/>
                <a:cs typeface="Calibri"/>
                <a:sym typeface="Calibri"/>
              </a:rPr>
              <a:t>«Είναι ασφαλέστερο να τρέχετε έξω ή να στέκεστε κοντά σε παράθυρα κατά τη διάρκεια ενός σεισμού».</a:t>
            </a:r>
            <a:endParaRPr sz="1700">
              <a:solidFill>
                <a:schemeClr val="dk1"/>
              </a:solidFill>
            </a:endParaRPr>
          </a:p>
          <a:p>
            <a:pPr indent="-303609" lvl="1" marL="607219" marR="0" rtl="0" algn="l">
              <a:lnSpc>
                <a:spcPct val="86400"/>
              </a:lnSpc>
              <a:spcBef>
                <a:spcPts val="0"/>
              </a:spcBef>
              <a:spcAft>
                <a:spcPts val="0"/>
              </a:spcAft>
              <a:buNone/>
            </a:pPr>
            <a:r>
              <a:rPr b="1" i="0" lang="en-US" sz="2550" u="none" cap="none" strike="noStrike">
                <a:solidFill>
                  <a:schemeClr val="dk1"/>
                </a:solidFill>
                <a:latin typeface="Calibri"/>
                <a:ea typeface="Calibri"/>
                <a:cs typeface="Calibri"/>
                <a:sym typeface="Calibri"/>
              </a:rPr>
              <a:t>Γεγονός: </a:t>
            </a:r>
            <a:r>
              <a:rPr b="0" i="0" lang="en-US" sz="2550" u="none" cap="none" strike="noStrike">
                <a:solidFill>
                  <a:schemeClr val="dk1"/>
                </a:solidFill>
                <a:latin typeface="Calibri"/>
                <a:ea typeface="Calibri"/>
                <a:cs typeface="Calibri"/>
                <a:sym typeface="Calibri"/>
              </a:rPr>
              <a:t>Επίσημες οδηγίες (AFAD, Ερυθρός Σταυρός κ.λπ.) «Πέστε, καλύψτε και κρατηθείτε» κάτω από ένα γερό γραφείο μέχρι να σταματήσει ο τρόμος και στη συνέχεια εκκενώστε ήρεμα τον χώρο συγκέντρωσης.</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1" i="0" lang="en-US" sz="2550" u="none" cap="none" strike="noStrike">
                <a:solidFill>
                  <a:schemeClr val="dk1"/>
                </a:solidFill>
                <a:latin typeface="Calibri"/>
                <a:ea typeface="Calibri"/>
                <a:cs typeface="Calibri"/>
                <a:sym typeface="Calibri"/>
              </a:rPr>
              <a:t>Ρύθμιση δραστηριότητας:</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1" i="0" lang="en-US" sz="2550" u="none" cap="none" strike="noStrike">
                <a:solidFill>
                  <a:schemeClr val="dk1"/>
                </a:solidFill>
                <a:latin typeface="Calibri"/>
                <a:ea typeface="Calibri"/>
                <a:cs typeface="Calibri"/>
                <a:sym typeface="Calibri"/>
              </a:rPr>
              <a:t>Ομάδα Α: </a:t>
            </a:r>
            <a:r>
              <a:rPr b="0" i="0" lang="en-US" sz="2550" u="none" cap="none" strike="noStrike">
                <a:solidFill>
                  <a:schemeClr val="dk1"/>
                </a:solidFill>
                <a:latin typeface="Calibri"/>
                <a:ea typeface="Calibri"/>
                <a:cs typeface="Calibri"/>
                <a:sym typeface="Calibri"/>
              </a:rPr>
              <a:t>Υπερασπίζεται τον μύθο</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1" i="0" lang="en-US" sz="2550" u="none" cap="none" strike="noStrike">
                <a:solidFill>
                  <a:schemeClr val="dk1"/>
                </a:solidFill>
                <a:latin typeface="Calibri"/>
                <a:ea typeface="Calibri"/>
                <a:cs typeface="Calibri"/>
                <a:sym typeface="Calibri"/>
              </a:rPr>
              <a:t>Ομάδα Β:</a:t>
            </a:r>
            <a:r>
              <a:rPr b="0" i="0" lang="en-US" sz="2550" u="none" cap="none" strike="noStrike">
                <a:solidFill>
                  <a:schemeClr val="dk1"/>
                </a:solidFill>
                <a:latin typeface="Calibri"/>
                <a:ea typeface="Calibri"/>
                <a:cs typeface="Calibri"/>
                <a:sym typeface="Calibri"/>
              </a:rPr>
              <a:t> Υπερασπίζεται το γεγονός</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0" i="0" lang="en-US" sz="2550" u="none" cap="none" strike="noStrike">
                <a:solidFill>
                  <a:schemeClr val="dk1"/>
                </a:solidFill>
                <a:latin typeface="Calibri"/>
                <a:ea typeface="Calibri"/>
                <a:cs typeface="Calibri"/>
                <a:sym typeface="Calibri"/>
              </a:rPr>
              <a:t>Κάθε ομάδα πρέπει να αναφέρει </a:t>
            </a:r>
            <a:r>
              <a:rPr b="1" i="0" lang="en-US" sz="2550" u="none" cap="none" strike="noStrike">
                <a:solidFill>
                  <a:schemeClr val="dk1"/>
                </a:solidFill>
                <a:latin typeface="Calibri"/>
                <a:ea typeface="Calibri"/>
                <a:cs typeface="Calibri"/>
                <a:sym typeface="Calibri"/>
              </a:rPr>
              <a:t>τουλάχιστον μία επίσημη πηγή.</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0" i="0" lang="en-US" sz="2550" u="none" cap="none" strike="noStrike">
                <a:solidFill>
                  <a:schemeClr val="dk1"/>
                </a:solidFill>
                <a:latin typeface="Calibri"/>
                <a:ea typeface="Calibri"/>
                <a:cs typeface="Calibri"/>
                <a:sym typeface="Calibri"/>
              </a:rPr>
              <a:t>Ο εκπαιδευτής συνοψίζει τις σωστές, σωτήριες διαδικασίες στο τέλος.</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1" i="0" lang="en-US" sz="2550" u="none" cap="none" strike="noStrike">
                <a:solidFill>
                  <a:schemeClr val="dk1"/>
                </a:solidFill>
                <a:latin typeface="Calibri"/>
                <a:ea typeface="Calibri"/>
                <a:cs typeface="Calibri"/>
                <a:sym typeface="Calibri"/>
              </a:rPr>
              <a:t>Γιατί λειτουργεί:</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0" i="0" lang="en-US" sz="2550" u="none" cap="none" strike="noStrike">
                <a:solidFill>
                  <a:schemeClr val="dk1"/>
                </a:solidFill>
                <a:latin typeface="Calibri"/>
                <a:ea typeface="Calibri"/>
                <a:cs typeface="Calibri"/>
                <a:sym typeface="Calibri"/>
              </a:rPr>
              <a:t>Αναπτύσσει αναλυτική σκέψη και επικοινωνιακές δεξιότητες</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0" i="0" lang="en-US" sz="2550" u="none" cap="none" strike="noStrike">
                <a:solidFill>
                  <a:schemeClr val="dk1"/>
                </a:solidFill>
                <a:latin typeface="Calibri"/>
                <a:ea typeface="Calibri"/>
                <a:cs typeface="Calibri"/>
                <a:sym typeface="Calibri"/>
              </a:rPr>
              <a:t>Ενισχύει τη χρήση επαληθευμένων πληροφοριών ασφαλείας</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0" i="0" lang="en-US" sz="2550" u="none" cap="none" strike="noStrike">
                <a:solidFill>
                  <a:schemeClr val="dk1"/>
                </a:solidFill>
                <a:latin typeface="Calibri"/>
                <a:ea typeface="Calibri"/>
                <a:cs typeface="Calibri"/>
                <a:sym typeface="Calibri"/>
              </a:rPr>
              <a:t>Βοηθά τους μαθητές να αναγνωρίζουν και να αντιμετωπίζουν την παραπληροφόρηση</a:t>
            </a:r>
            <a:endParaRPr sz="1700">
              <a:solidFill>
                <a:schemeClr val="dk1"/>
              </a:solidFill>
            </a:endParaRPr>
          </a:p>
          <a:p>
            <a:pPr indent="-322659" lvl="1" marL="607219" marR="0" rtl="0" algn="l">
              <a:lnSpc>
                <a:spcPct val="86400"/>
              </a:lnSpc>
              <a:spcBef>
                <a:spcPts val="0"/>
              </a:spcBef>
              <a:spcAft>
                <a:spcPts val="0"/>
              </a:spcAft>
              <a:buClr>
                <a:schemeClr val="dk1"/>
              </a:buClr>
              <a:buSzPts val="2550"/>
              <a:buFont typeface="Arial"/>
              <a:buChar char="•"/>
            </a:pPr>
            <a:r>
              <a:rPr b="1" i="0" lang="en-US" sz="2550" u="none" cap="none" strike="noStrike">
                <a:solidFill>
                  <a:schemeClr val="dk1"/>
                </a:solidFill>
                <a:latin typeface="Calibri"/>
                <a:ea typeface="Calibri"/>
                <a:cs typeface="Calibri"/>
                <a:sym typeface="Calibri"/>
              </a:rPr>
              <a:t>Αποτέλεσμα:</a:t>
            </a:r>
            <a:endParaRPr sz="1700">
              <a:solidFill>
                <a:schemeClr val="dk1"/>
              </a:solidFill>
            </a:endParaRPr>
          </a:p>
          <a:p>
            <a:pPr indent="-303609" lvl="1" marL="607219" marR="0" rtl="0" algn="l">
              <a:lnSpc>
                <a:spcPct val="86400"/>
              </a:lnSpc>
              <a:spcBef>
                <a:spcPts val="0"/>
              </a:spcBef>
              <a:spcAft>
                <a:spcPts val="0"/>
              </a:spcAft>
              <a:buNone/>
            </a:pPr>
            <a:r>
              <a:rPr b="0" i="0" lang="en-US" sz="2550" u="none" cap="none" strike="noStrike">
                <a:solidFill>
                  <a:schemeClr val="dk1"/>
                </a:solidFill>
                <a:latin typeface="Calibri"/>
                <a:ea typeface="Calibri"/>
                <a:cs typeface="Calibri"/>
                <a:sym typeface="Calibri"/>
              </a:rPr>
              <a:t>Οι μαθητές μπορούν να αντικρούσουν μύθους, να εμπιστευτούν τις επίσημες οδηγίες και να προωθήσουν μια κουλτούρα ασφάλειας στα σχολεία.</a:t>
            </a:r>
            <a:endParaRPr sz="17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descr="Μπλε κείμενο σε μαύρο φόντο  Η περιγραφή δημιουργήθηκε αυτόματα" id="157" name="Google Shape;157;p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58" name="Google Shape;158;p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59" name="Google Shape;159;p6"/>
          <p:cNvSpPr txBox="1"/>
          <p:nvPr/>
        </p:nvSpPr>
        <p:spPr>
          <a:xfrm>
            <a:off x="250987" y="262925"/>
            <a:ext cx="17786026" cy="11682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600" u="none" cap="none" strike="noStrike">
                <a:solidFill>
                  <a:srgbClr val="FF0000"/>
                </a:solidFill>
                <a:latin typeface="Calibri"/>
                <a:ea typeface="Calibri"/>
                <a:cs typeface="Calibri"/>
                <a:sym typeface="Calibri"/>
              </a:rPr>
              <a:t>Προτεινόμενες μέθοδοι και εργαλεία διδασκαλίας</a:t>
            </a:r>
            <a:endParaRPr sz="400"/>
          </a:p>
        </p:txBody>
      </p:sp>
      <p:sp>
        <p:nvSpPr>
          <p:cNvPr id="160" name="Google Shape;160;p6"/>
          <p:cNvSpPr txBox="1"/>
          <p:nvPr/>
        </p:nvSpPr>
        <p:spPr>
          <a:xfrm>
            <a:off x="250975" y="1597525"/>
            <a:ext cx="17750100" cy="7305300"/>
          </a:xfrm>
          <a:prstGeom prst="rect">
            <a:avLst/>
          </a:prstGeom>
          <a:noFill/>
          <a:ln>
            <a:noFill/>
          </a:ln>
        </p:spPr>
        <p:txBody>
          <a:bodyPr anchorCtr="0" anchor="t" bIns="0" lIns="0" spcFirstLastPara="1" rIns="0" wrap="square" tIns="0">
            <a:spAutoFit/>
          </a:bodyPr>
          <a:lstStyle/>
          <a:p>
            <a:pPr indent="-294798" lvl="1" marL="589596" marR="0" rtl="0" algn="l">
              <a:lnSpc>
                <a:spcPct val="108000"/>
              </a:lnSpc>
              <a:spcBef>
                <a:spcPts val="0"/>
              </a:spcBef>
              <a:spcAft>
                <a:spcPts val="0"/>
              </a:spcAft>
              <a:buClr>
                <a:srgbClr val="00B0F0"/>
              </a:buClr>
              <a:buSzPts val="2100"/>
              <a:buFont typeface="Arial"/>
              <a:buChar char="•"/>
            </a:pPr>
            <a:r>
              <a:rPr b="1" i="0" lang="en-US" sz="2100" u="none" cap="none" strike="noStrike">
                <a:solidFill>
                  <a:srgbClr val="00B0F0"/>
                </a:solidFill>
                <a:latin typeface="Calibri"/>
                <a:ea typeface="Calibri"/>
                <a:cs typeface="Calibri"/>
                <a:sym typeface="Calibri"/>
              </a:rPr>
              <a:t>Πρόκληση Λίστας Ελέγχου Επαλήθευσης: προσαρμοσμένη για το θέμα </a:t>
            </a:r>
            <a:r>
              <a:rPr b="1" i="0" lang="en-US" sz="2100" u="none" cap="none" strike="noStrike">
                <a:solidFill>
                  <a:srgbClr val="000000"/>
                </a:solidFill>
                <a:latin typeface="Calibri"/>
                <a:ea typeface="Calibri"/>
                <a:cs typeface="Calibri"/>
                <a:sym typeface="Calibri"/>
              </a:rPr>
              <a:t>«Ετοιμότητα Σχολικών Καταστροφών και Ασφαλή Περιβάλλοντα Μάθησης».</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Είναι συνοπτικό, οπτικά ισορροπημένο και έτοιμο για διάταξη PowerPoint ή Canva </a:t>
            </a:r>
            <a:endParaRPr/>
          </a:p>
          <a:p>
            <a:pPr indent="-294798" lvl="1" marL="589596"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 Πρόκληση Λίστας Ελέγχου Επαλήθευσης: Ετοιμότητα Σχολικών Καταστροφών</a:t>
            </a:r>
            <a:endParaRPr/>
          </a:p>
          <a:p>
            <a:pPr indent="-294798" lvl="1" marL="589596" marR="0" rtl="0" algn="l">
              <a:lnSpc>
                <a:spcPct val="108000"/>
              </a:lnSpc>
              <a:spcBef>
                <a:spcPts val="0"/>
              </a:spcBef>
              <a:spcAft>
                <a:spcPts val="0"/>
              </a:spcAft>
              <a:buClr>
                <a:srgbClr val="000000"/>
              </a:buClr>
              <a:buSzPts val="2100"/>
              <a:buFont typeface="Arial"/>
              <a:buChar char="•"/>
            </a:pPr>
            <a:r>
              <a:rPr b="1" i="0" lang="en-US" sz="2100" u="none" cap="none" strike="noStrike">
                <a:solidFill>
                  <a:srgbClr val="000000"/>
                </a:solidFill>
                <a:latin typeface="Calibri"/>
                <a:ea typeface="Calibri"/>
                <a:cs typeface="Calibri"/>
                <a:sym typeface="Calibri"/>
              </a:rPr>
              <a:t>Γκολ:</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Αναπτύξτε την ικανότητα των μαθητών να εντοπίζουν γρήγορα αναξιόπιστες πληροφορίες χρησιμοποιώντας μια απλή λίστα ελέγχου «Σταμάτα και Σκέψου».</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Ενισχύει την αυτοπεποίθηση για την επαλήθευση μηνυμάτων που σχετίζονται με καταστροφές πριν από την αντίδραση ή την κοινοποίηση.</a:t>
            </a:r>
            <a:endParaRPr/>
          </a:p>
          <a:p>
            <a:pPr indent="-294798" lvl="1" marL="589596" marR="0" rtl="0" algn="l">
              <a:lnSpc>
                <a:spcPct val="108000"/>
              </a:lnSpc>
              <a:spcBef>
                <a:spcPts val="0"/>
              </a:spcBef>
              <a:spcAft>
                <a:spcPts val="0"/>
              </a:spcAft>
              <a:buClr>
                <a:srgbClr val="000000"/>
              </a:buClr>
              <a:buSzPts val="2100"/>
              <a:buFont typeface="Arial"/>
              <a:buChar char="•"/>
            </a:pPr>
            <a:r>
              <a:rPr b="1" i="0" lang="en-US" sz="2100" u="none" cap="none" strike="noStrike">
                <a:solidFill>
                  <a:srgbClr val="000000"/>
                </a:solidFill>
                <a:latin typeface="Calibri"/>
                <a:ea typeface="Calibri"/>
                <a:cs typeface="Calibri"/>
                <a:sym typeface="Calibri"/>
              </a:rPr>
              <a:t>Σενάριο –</a:t>
            </a:r>
            <a:r>
              <a:rPr b="0" i="0" lang="en-US" sz="2100" u="none" cap="none" strike="noStrike">
                <a:solidFill>
                  <a:srgbClr val="000000"/>
                </a:solidFill>
                <a:latin typeface="Calibri"/>
                <a:ea typeface="Calibri"/>
                <a:cs typeface="Calibri"/>
                <a:sym typeface="Calibri"/>
              </a:rPr>
              <a:t> «Η ανάρτηση σε μη ασφαλές σχολικό κτίριο»</a:t>
            </a:r>
            <a:endParaRPr/>
          </a:p>
          <a:p>
            <a:pPr indent="-294798" lvl="1" marL="589596" marR="0" rtl="0" algn="l">
              <a:lnSpc>
                <a:spcPct val="108000"/>
              </a:lnSpc>
              <a:spcBef>
                <a:spcPts val="0"/>
              </a:spcBef>
              <a:spcAft>
                <a:spcPts val="0"/>
              </a:spcAft>
              <a:buClr>
                <a:srgbClr val="000000"/>
              </a:buClr>
              <a:buSzPts val="2100"/>
              <a:buFont typeface="Arial"/>
              <a:buChar char="•"/>
            </a:pPr>
            <a:r>
              <a:rPr b="1" i="0" lang="en-US" sz="2100" u="none" cap="none" strike="noStrike">
                <a:solidFill>
                  <a:srgbClr val="000000"/>
                </a:solidFill>
                <a:latin typeface="Calibri"/>
                <a:ea typeface="Calibri"/>
                <a:cs typeface="Calibri"/>
                <a:sym typeface="Calibri"/>
              </a:rPr>
              <a:t>Μια ανάρτηση που έγινε viral στα μέσα κοινωνικής δικτύωσης ισχυρίζεται:</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«Το σχολικό κτίριο είναι ραγισμένο και μη ασφαλές μετά τον σεισμό — οι γονείς θα πρέπει να παραλάβουν αμέσως τα παιδιά τους!»</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Η ανάρτηση προέρχεται από μη επαληθευμένο λογαριασμό και είναι 3 ετών.</a:t>
            </a:r>
            <a:endParaRPr/>
          </a:p>
          <a:p>
            <a:pPr indent="-294798" lvl="1" marL="589596" marR="0" rtl="0" algn="l">
              <a:lnSpc>
                <a:spcPct val="108000"/>
              </a:lnSpc>
              <a:spcBef>
                <a:spcPts val="0"/>
              </a:spcBef>
              <a:spcAft>
                <a:spcPts val="0"/>
              </a:spcAft>
              <a:buClr>
                <a:srgbClr val="000000"/>
              </a:buClr>
              <a:buSzPts val="2100"/>
              <a:buFont typeface="Arial"/>
              <a:buChar char="•"/>
            </a:pPr>
            <a:r>
              <a:rPr b="1" i="0" lang="en-US" sz="2100" u="none" cap="none" strike="noStrike">
                <a:solidFill>
                  <a:srgbClr val="000000"/>
                </a:solidFill>
                <a:latin typeface="Calibri"/>
                <a:ea typeface="Calibri"/>
                <a:cs typeface="Calibri"/>
                <a:sym typeface="Calibri"/>
              </a:rPr>
              <a:t>Δράση: </a:t>
            </a:r>
            <a:r>
              <a:rPr b="0" i="0" lang="en-US" sz="2100" u="none" cap="none" strike="noStrike">
                <a:solidFill>
                  <a:srgbClr val="000000"/>
                </a:solidFill>
                <a:latin typeface="Calibri"/>
                <a:ea typeface="Calibri"/>
                <a:cs typeface="Calibri"/>
                <a:sym typeface="Calibri"/>
              </a:rPr>
              <a:t>Οι εκπαιδευόμενοι εφαρμόζουν μια Λίστα Ελέγχου Επαλήθευσης 3 Βημάτων:</a:t>
            </a:r>
            <a:endParaRPr/>
          </a:p>
          <a:p>
            <a:pPr indent="-294798" lvl="1" marL="589596" marR="0" rtl="0" algn="l">
              <a:lnSpc>
                <a:spcPct val="108000"/>
              </a:lnSpc>
              <a:spcBef>
                <a:spcPts val="0"/>
              </a:spcBef>
              <a:spcAft>
                <a:spcPts val="0"/>
              </a:spcAft>
              <a:buNone/>
            </a:pPr>
            <a:r>
              <a:rPr b="1" i="0" lang="en-US" sz="2100" u="none" cap="none" strike="noStrike">
                <a:solidFill>
                  <a:srgbClr val="000000"/>
                </a:solidFill>
                <a:latin typeface="Calibri"/>
                <a:ea typeface="Calibri"/>
                <a:cs typeface="Calibri"/>
                <a:sym typeface="Calibri"/>
              </a:rPr>
              <a:t>Έλεγχος πηγής:</a:t>
            </a:r>
            <a:r>
              <a:rPr b="0" i="0" lang="en-US" sz="2100" u="none" cap="none" strike="noStrike">
                <a:solidFill>
                  <a:srgbClr val="000000"/>
                </a:solidFill>
                <a:latin typeface="Calibri"/>
                <a:ea typeface="Calibri"/>
                <a:cs typeface="Calibri"/>
                <a:sym typeface="Calibri"/>
              </a:rPr>
              <a:t> Προέρχεται από επίσημο φορέα (AFAD, Υπουργείο Παιδείας, Δήμος); Όχι</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Έλεγχος ημερομηνίας: Είναι πρόσφατο και σχετικό; Όχι</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Διασταύρωση: Μπορώ να το επιβεβαιώσω μέσω επίσημων καναλιών (ιστότοπος σχολείου, σελίδα ειδοποιήσεων δήμου); Ναι - Δεν υπάρχει τρέχουσα ειδοποίηση</a:t>
            </a:r>
            <a:endParaRPr/>
          </a:p>
          <a:p>
            <a:pPr indent="-294798" lvl="1" marL="589596" marR="0" rtl="0" algn="l">
              <a:lnSpc>
                <a:spcPct val="108000"/>
              </a:lnSpc>
              <a:spcBef>
                <a:spcPts val="0"/>
              </a:spcBef>
              <a:spcAft>
                <a:spcPts val="0"/>
              </a:spcAft>
              <a:buClr>
                <a:srgbClr val="000000"/>
              </a:buClr>
              <a:buSzPts val="2100"/>
              <a:buFont typeface="Arial"/>
              <a:buChar char="•"/>
            </a:pPr>
            <a:r>
              <a:rPr b="1" i="0" lang="en-US" sz="2100" u="none" cap="none" strike="noStrike">
                <a:solidFill>
                  <a:srgbClr val="000000"/>
                </a:solidFill>
                <a:latin typeface="Calibri"/>
                <a:ea typeface="Calibri"/>
                <a:cs typeface="Calibri"/>
                <a:sym typeface="Calibri"/>
              </a:rPr>
              <a:t>Αποτέλεσμα:</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Οι μαθητές απορρίπτουν την ψευδή ανάρτηση και ακολουθούν μόνο τις επίσημες ενημερώσεις για την ασφάλεια του σχολείου.</a:t>
            </a:r>
            <a:endParaRPr/>
          </a:p>
          <a:p>
            <a:pPr indent="-294798" lvl="1" marL="589596" marR="0" rtl="0" algn="l">
              <a:lnSpc>
                <a:spcPct val="108000"/>
              </a:lnSpc>
              <a:spcBef>
                <a:spcPts val="0"/>
              </a:spcBef>
              <a:spcAft>
                <a:spcPts val="0"/>
              </a:spcAft>
              <a:buClr>
                <a:srgbClr val="000000"/>
              </a:buClr>
              <a:buSzPts val="2100"/>
              <a:buFont typeface="Arial"/>
              <a:buChar char="•"/>
            </a:pPr>
            <a:r>
              <a:rPr b="1" i="0" lang="en-US" sz="2100" u="none" cap="none" strike="noStrike">
                <a:solidFill>
                  <a:srgbClr val="000000"/>
                </a:solidFill>
                <a:latin typeface="Calibri"/>
                <a:ea typeface="Calibri"/>
                <a:cs typeface="Calibri"/>
                <a:sym typeface="Calibri"/>
              </a:rPr>
              <a:t>Συμβουλές για τη διευκόλυνση:</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 Ρυθμίστε ένα χρονόμετρο 60 δευτερολέπτων για γρήγορη αξιολόγηση (προσομοιώνει πραγματική πίεση έκτακτης ανάγκης).</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 Ανασκόπηση μέσω συζήτησης: Γιατί οι παρωχημένες ή ανώνυμες αναρτήσεις φαίνονται πιστευτές;</a:t>
            </a:r>
            <a:endParaRPr/>
          </a:p>
          <a:p>
            <a:pPr indent="-294798" lvl="1" marL="589596"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 Ενίσχυση: Πάντα να κάνετε παύση, επαλήθευση και επιβεβαίωση πριν από την κοινοποίηση ή την ανάληψη δράσης.</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descr="Μπλε κείμενο σε μαύρο φόντο  Η περιγραφή δημιουργήθηκε αυτόματα" id="169" name="Google Shape;169;p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70" name="Google Shape;170;p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71" name="Google Shape;171;p7"/>
          <p:cNvSpPr txBox="1"/>
          <p:nvPr/>
        </p:nvSpPr>
        <p:spPr>
          <a:xfrm>
            <a:off x="1259675" y="709653"/>
            <a:ext cx="15773400" cy="1082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Συμβουλές </a:t>
            </a:r>
            <a:r>
              <a:rPr b="1" lang="en-US" sz="6600">
                <a:solidFill>
                  <a:srgbClr val="FF0000"/>
                </a:solidFill>
                <a:latin typeface="Calibri"/>
                <a:ea typeface="Calibri"/>
                <a:cs typeface="Calibri"/>
                <a:sym typeface="Calibri"/>
              </a:rPr>
              <a:t>Ενίσχυσης Συμμετοχής</a:t>
            </a:r>
            <a:endParaRPr/>
          </a:p>
        </p:txBody>
      </p:sp>
      <p:sp>
        <p:nvSpPr>
          <p:cNvPr id="172" name="Google Shape;172;p7"/>
          <p:cNvSpPr txBox="1"/>
          <p:nvPr/>
        </p:nvSpPr>
        <p:spPr>
          <a:xfrm>
            <a:off x="1011575" y="2226025"/>
            <a:ext cx="16021500" cy="6262200"/>
          </a:xfrm>
          <a:prstGeom prst="rect">
            <a:avLst/>
          </a:prstGeom>
          <a:noFill/>
          <a:ln>
            <a:noFill/>
          </a:ln>
        </p:spPr>
        <p:txBody>
          <a:bodyPr anchorCtr="0" anchor="t" bIns="0" lIns="0" spcFirstLastPara="1" rIns="0" wrap="square" tIns="0">
            <a:spAutoFit/>
          </a:bodyPr>
          <a:lstStyle/>
          <a:p>
            <a:pPr indent="-412512" lvl="1" marL="850425" marR="0" rtl="0" algn="just">
              <a:lnSpc>
                <a:spcPct val="86397"/>
              </a:lnSpc>
              <a:spcBef>
                <a:spcPts val="0"/>
              </a:spcBef>
              <a:spcAft>
                <a:spcPts val="0"/>
              </a:spcAft>
              <a:buClr>
                <a:srgbClr val="00B0F0"/>
              </a:buClr>
              <a:buSzPts val="2770"/>
              <a:buFont typeface="Arial"/>
              <a:buChar char="•"/>
            </a:pPr>
            <a:r>
              <a:rPr b="1" i="0" lang="en-US" sz="2770" u="none" cap="none" strike="noStrike">
                <a:solidFill>
                  <a:srgbClr val="00B0F0"/>
                </a:solidFill>
                <a:latin typeface="Calibri"/>
                <a:ea typeface="Calibri"/>
                <a:cs typeface="Calibri"/>
                <a:sym typeface="Calibri"/>
              </a:rPr>
              <a:t>Εκπαιδευόμενοι ΕΕΚ - Εστίαση στη Δράση και την Τεχνολογία: </a:t>
            </a:r>
            <a:r>
              <a:rPr b="0" i="0" lang="en-US" sz="2770" u="none" cap="none" strike="noStrike">
                <a:solidFill>
                  <a:srgbClr val="000000"/>
                </a:solidFill>
                <a:latin typeface="Calibri"/>
                <a:ea typeface="Calibri"/>
                <a:cs typeface="Calibri"/>
                <a:sym typeface="Calibri"/>
              </a:rPr>
              <a:t>Χρησιμοποιήστε </a:t>
            </a:r>
            <a:r>
              <a:rPr b="1" i="0" lang="en-US" sz="2770" u="none" cap="none" strike="noStrike">
                <a:solidFill>
                  <a:srgbClr val="000000"/>
                </a:solidFill>
                <a:latin typeface="Calibri"/>
                <a:ea typeface="Calibri"/>
                <a:cs typeface="Calibri"/>
                <a:sym typeface="Calibri"/>
              </a:rPr>
              <a:t>Παιχνιδοποίηση</a:t>
            </a:r>
            <a:r>
              <a:rPr b="0" i="0" lang="en-US" sz="2770" u="none" cap="none" strike="noStrike">
                <a:solidFill>
                  <a:srgbClr val="000000"/>
                </a:solidFill>
                <a:latin typeface="Calibri"/>
                <a:ea typeface="Calibri"/>
                <a:cs typeface="Calibri"/>
                <a:sym typeface="Calibri"/>
              </a:rPr>
              <a:t>, διαδραστικά κουίζ για κινητά και επιδείξεις βίντεο (π.χ., πώς να ασφαλίσετε ένα αντικείμενο). Συνδέστε την ασφάλεια άμεσα με επαγγελματικές δεξιότητες (π.χ., ασφάλεια χώρου). </a:t>
            </a:r>
            <a:r>
              <a:rPr b="1" i="0" lang="en-US" sz="2770" u="none" cap="none" strike="noStrike">
                <a:solidFill>
                  <a:srgbClr val="000000"/>
                </a:solidFill>
                <a:latin typeface="Calibri"/>
                <a:ea typeface="Calibri"/>
                <a:cs typeface="Calibri"/>
                <a:sym typeface="Calibri"/>
              </a:rPr>
              <a:t>Ενδυνάμωση</a:t>
            </a:r>
            <a:r>
              <a:rPr b="0" i="0" lang="en-US" sz="2770" u="none" cap="none" strike="noStrike">
                <a:solidFill>
                  <a:srgbClr val="000000"/>
                </a:solidFill>
                <a:latin typeface="Calibri"/>
                <a:ea typeface="Calibri"/>
                <a:cs typeface="Calibri"/>
                <a:sym typeface="Calibri"/>
              </a:rPr>
              <a:t>: Ορίστε την ετοιμότητα ως μια δεξιότητα που παρέχει έλεγχο. Χρησιμοποιήστε </a:t>
            </a:r>
            <a:r>
              <a:rPr b="1" i="0" lang="en-US" sz="2770" u="none" cap="none" strike="noStrike">
                <a:solidFill>
                  <a:srgbClr val="000000"/>
                </a:solidFill>
                <a:latin typeface="Calibri"/>
                <a:ea typeface="Calibri"/>
                <a:cs typeface="Calibri"/>
                <a:sym typeface="Calibri"/>
              </a:rPr>
              <a:t>υποθετικά </a:t>
            </a:r>
            <a:r>
              <a:rPr b="0" i="0" lang="en-US" sz="2770" u="none" cap="none" strike="noStrike">
                <a:solidFill>
                  <a:srgbClr val="000000"/>
                </a:solidFill>
                <a:latin typeface="Calibri"/>
                <a:ea typeface="Calibri"/>
                <a:cs typeface="Calibri"/>
                <a:sym typeface="Calibri"/>
              </a:rPr>
              <a:t>σενάρια. Εστιάστε σε μελλοντική δράση, όχι σε τραύματα του παρελθόντος.</a:t>
            </a:r>
            <a:endParaRPr sz="1200"/>
          </a:p>
          <a:p>
            <a:pPr indent="-412512" lvl="1" marL="850425" marR="0" rtl="0" algn="just">
              <a:lnSpc>
                <a:spcPct val="86397"/>
              </a:lnSpc>
              <a:spcBef>
                <a:spcPts val="0"/>
              </a:spcBef>
              <a:spcAft>
                <a:spcPts val="0"/>
              </a:spcAft>
              <a:buClr>
                <a:srgbClr val="00B0F0"/>
              </a:buClr>
              <a:buSzPts val="2770"/>
              <a:buFont typeface="Arial"/>
              <a:buChar char="•"/>
            </a:pPr>
            <a:r>
              <a:rPr b="1" i="0" lang="en-US" sz="2770" u="none" cap="none" strike="noStrike">
                <a:solidFill>
                  <a:srgbClr val="00B0F0"/>
                </a:solidFill>
                <a:latin typeface="Calibri"/>
                <a:ea typeface="Calibri"/>
                <a:cs typeface="Calibri"/>
                <a:sym typeface="Calibri"/>
              </a:rPr>
              <a:t>Εκπαιδευόμενοι Συνεχιζόμενης Επαγγελματικής Κατάρτισης και Εκπαίδευσης (CVET) (Ενηλίκων) Αξιοποίηση Εμπειρίας: </a:t>
            </a:r>
            <a:r>
              <a:rPr b="0" i="0" lang="en-US" sz="2770" u="none" cap="none" strike="noStrike">
                <a:solidFill>
                  <a:srgbClr val="000000"/>
                </a:solidFill>
                <a:latin typeface="Calibri"/>
                <a:ea typeface="Calibri"/>
                <a:cs typeface="Calibri"/>
                <a:sym typeface="Calibri"/>
              </a:rPr>
              <a:t>Ξεκινήστε με συζητήσεις που επικυρώνουν τις υπάρχουσες γνώσεις για την ασφάλεια στο σπίτι. Εστίαση στη </a:t>
            </a:r>
            <a:r>
              <a:rPr b="1" i="0" lang="en-US" sz="2770" u="none" cap="none" strike="noStrike">
                <a:solidFill>
                  <a:srgbClr val="000000"/>
                </a:solidFill>
                <a:latin typeface="Calibri"/>
                <a:ea typeface="Calibri"/>
                <a:cs typeface="Calibri"/>
                <a:sym typeface="Calibri"/>
              </a:rPr>
              <a:t>Συνάφεια και την Απόδοση Επένδυσης (ROI)</a:t>
            </a:r>
            <a:r>
              <a:rPr b="0" i="0" lang="en-US" sz="2770" u="none" cap="none" strike="noStrike">
                <a:solidFill>
                  <a:srgbClr val="000000"/>
                </a:solidFill>
                <a:latin typeface="Calibri"/>
                <a:ea typeface="Calibri"/>
                <a:cs typeface="Calibri"/>
                <a:sym typeface="Calibri"/>
              </a:rPr>
              <a:t> για την προστασία της οικογένειας και της περιουσίας. </a:t>
            </a:r>
            <a:r>
              <a:rPr b="1" i="0" lang="en-US" sz="2770" u="none" cap="none" strike="noStrike">
                <a:solidFill>
                  <a:srgbClr val="000000"/>
                </a:solidFill>
                <a:latin typeface="Calibri"/>
                <a:ea typeface="Calibri"/>
                <a:cs typeface="Calibri"/>
                <a:sym typeface="Calibri"/>
              </a:rPr>
              <a:t>Επικύρωση</a:t>
            </a:r>
            <a:r>
              <a:rPr b="0" i="0" lang="en-US" sz="2770" u="none" cap="none" strike="noStrike">
                <a:solidFill>
                  <a:srgbClr val="000000"/>
                </a:solidFill>
                <a:latin typeface="Calibri"/>
                <a:ea typeface="Calibri"/>
                <a:cs typeface="Calibri"/>
                <a:sym typeface="Calibri"/>
              </a:rPr>
              <a:t>: Αναγνώριση και σεβασμός της πρακτικής τους εμπειρίας ζωής. </a:t>
            </a:r>
            <a:r>
              <a:rPr b="1" i="0" lang="en-US" sz="2770" u="none" cap="none" strike="noStrike">
                <a:solidFill>
                  <a:srgbClr val="000000"/>
                </a:solidFill>
                <a:latin typeface="Calibri"/>
                <a:ea typeface="Calibri"/>
                <a:cs typeface="Calibri"/>
                <a:sym typeface="Calibri"/>
              </a:rPr>
              <a:t>Παροχή συνοπτικών, υψηλής απόδοσης</a:t>
            </a:r>
            <a:r>
              <a:rPr b="0" i="0" lang="en-US" sz="2770" u="none" cap="none" strike="noStrike">
                <a:solidFill>
                  <a:srgbClr val="000000"/>
                </a:solidFill>
                <a:latin typeface="Calibri"/>
                <a:ea typeface="Calibri"/>
                <a:cs typeface="Calibri"/>
                <a:sym typeface="Calibri"/>
              </a:rPr>
              <a:t> διαδικασιών ασφαλείας και πόρων προσανατολισμένων στην οικογένεια.</a:t>
            </a:r>
            <a:endParaRPr sz="1200"/>
          </a:p>
          <a:p>
            <a:pPr indent="-412512" lvl="1" marL="850425" marR="0" rtl="0" algn="just">
              <a:lnSpc>
                <a:spcPct val="86397"/>
              </a:lnSpc>
              <a:spcBef>
                <a:spcPts val="0"/>
              </a:spcBef>
              <a:spcAft>
                <a:spcPts val="0"/>
              </a:spcAft>
              <a:buClr>
                <a:srgbClr val="00B0F0"/>
              </a:buClr>
              <a:buSzPts val="2770"/>
              <a:buFont typeface="Arial"/>
              <a:buChar char="•"/>
            </a:pPr>
            <a:r>
              <a:rPr b="1" i="0" lang="en-US" sz="2770" u="none" cap="none" strike="noStrike">
                <a:solidFill>
                  <a:srgbClr val="00B0F0"/>
                </a:solidFill>
                <a:latin typeface="Calibri"/>
                <a:ea typeface="Calibri"/>
                <a:cs typeface="Calibri"/>
                <a:sym typeface="Calibri"/>
              </a:rPr>
              <a:t>Κοινό της Διασποράς Πολιτισμική και Γλωσσική Σαφήνεια: </a:t>
            </a:r>
            <a:r>
              <a:rPr b="0" i="0" lang="en-US" sz="2770" u="none" cap="none" strike="noStrike">
                <a:solidFill>
                  <a:srgbClr val="000000"/>
                </a:solidFill>
                <a:latin typeface="Calibri"/>
                <a:ea typeface="Calibri"/>
                <a:cs typeface="Calibri"/>
                <a:sym typeface="Calibri"/>
              </a:rPr>
              <a:t>Χρησιμοποιήστε γλώσσα χωρίς ορολογία και απλά γραφικά. Εστιάστε σε καθολικές αρχές ασφάλειας που υπερβαίνουν τα εθνικά σύνορα. Χρησιμοποιήστε ποικίλες μελέτες περιπτώσεων από διάφορες παγκόσμιες περιοχές. Πρακτική βασισμένη στο τραύμα: Καθιερώστε έναν σαφή κανόνα «απορρίψης» που επιτρέπει στα άτομα να αρνούνται την κοινοποίηση προσωπικών εμπειριών. Αναγνωρίστε πιθανό ιστορικό εκτοπισμού ή σημαντικού τραύματος.</a:t>
            </a:r>
            <a:endParaRPr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descr="Μπλε κείμενο σε μαύρο φόντο  Η περιγραφή δημιουργήθηκε αυτόματα" id="181" name="Google Shape;181;p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82" name="Google Shape;182;p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83" name="Google Shape;183;p8"/>
          <p:cNvSpPr txBox="1"/>
          <p:nvPr/>
        </p:nvSpPr>
        <p:spPr>
          <a:xfrm>
            <a:off x="1259675" y="709650"/>
            <a:ext cx="15773400" cy="1082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Στρατηγικές Προσαρμογής</a:t>
            </a:r>
            <a:endParaRPr/>
          </a:p>
        </p:txBody>
      </p:sp>
      <p:sp>
        <p:nvSpPr>
          <p:cNvPr id="184" name="Google Shape;184;p8"/>
          <p:cNvSpPr txBox="1"/>
          <p:nvPr/>
        </p:nvSpPr>
        <p:spPr>
          <a:xfrm>
            <a:off x="1259675" y="2076525"/>
            <a:ext cx="16138200" cy="6567600"/>
          </a:xfrm>
          <a:prstGeom prst="rect">
            <a:avLst/>
          </a:prstGeom>
          <a:noFill/>
          <a:ln>
            <a:noFill/>
          </a:ln>
        </p:spPr>
        <p:txBody>
          <a:bodyPr anchorCtr="0" anchor="t" bIns="0" lIns="0" spcFirstLastPara="1" rIns="0" wrap="square" tIns="0">
            <a:spAutoFit/>
          </a:bodyPr>
          <a:lstStyle/>
          <a:p>
            <a:pPr indent="-276066" lvl="1" marL="564832" marR="0" rtl="0" algn="l">
              <a:lnSpc>
                <a:spcPct val="86370"/>
              </a:lnSpc>
              <a:spcBef>
                <a:spcPts val="0"/>
              </a:spcBef>
              <a:spcAft>
                <a:spcPts val="0"/>
              </a:spcAft>
              <a:buClr>
                <a:srgbClr val="00B0F0"/>
              </a:buClr>
              <a:buSzPts val="2600"/>
              <a:buFont typeface="Arial"/>
              <a:buChar char="•"/>
            </a:pPr>
            <a:r>
              <a:rPr b="1" i="0" lang="en-US" sz="2600" u="none" cap="none" strike="noStrike">
                <a:solidFill>
                  <a:srgbClr val="00B0F0"/>
                </a:solidFill>
                <a:latin typeface="Calibri"/>
                <a:ea typeface="Calibri"/>
                <a:cs typeface="Calibri"/>
                <a:sym typeface="Calibri"/>
              </a:rPr>
              <a:t>Παράδοση αυτοπροσώπως</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Χρησιμοποιήστε εκτυπωμένες κάρτες «Μύθος vs Γεγονός» για συζητήσεις σε μικρές ομάδες.</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Διεξάγετε δραστηριότητες ρόλων με τη μορφή παιχνιδιού «Παύση και Αναστοχασμός» — οι μαθητές αναπαριστούν περιπτώσεις παραπληροφόρησης για καταστροφές στην πραγματική ζωή.</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Προβάλετε infographics στους τοίχους της τάξης (Μύθοι για τους σεισμούς, Μύθοι για την πανδημία).</a:t>
            </a:r>
            <a:endParaRPr sz="1300"/>
          </a:p>
          <a:p>
            <a:pPr indent="-276066" lvl="1" marL="564832" marR="0" rtl="0" algn="l">
              <a:lnSpc>
                <a:spcPct val="86370"/>
              </a:lnSpc>
              <a:spcBef>
                <a:spcPts val="0"/>
              </a:spcBef>
              <a:spcAft>
                <a:spcPts val="0"/>
              </a:spcAft>
              <a:buClr>
                <a:srgbClr val="00B0F0"/>
              </a:buClr>
              <a:buSzPts val="2600"/>
              <a:buFont typeface="Arial"/>
              <a:buChar char="•"/>
            </a:pPr>
            <a:r>
              <a:rPr b="1" i="0" lang="en-US" sz="2600" u="none" cap="none" strike="noStrike">
                <a:solidFill>
                  <a:srgbClr val="00B0F0"/>
                </a:solidFill>
                <a:latin typeface="Calibri"/>
                <a:ea typeface="Calibri"/>
                <a:cs typeface="Calibri"/>
                <a:sym typeface="Calibri"/>
              </a:rPr>
              <a:t>Ηλεκτρονική παράδοση</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Χρησιμοποιήστε αίθουσες διαλείμματος για εικονικό παιχνίδι ρόλων σε περιπτώσεις «Παύση και Ανασκόπηση».</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Ενσωματώστε σύντομα διαδραστικά κουίζ (π.χ., Kahoot ή Google Forms) για να καταρρίψετε μύθους.</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Μοιραστείτε βίντεο του ΠΟΥ και της Πολιτικής Προστασίας της ΕΕ απευθείας μέσω συνομιλίας ή πλατφόρμας εκμάθησης.</a:t>
            </a:r>
            <a:endParaRPr sz="1300"/>
          </a:p>
          <a:p>
            <a:pPr indent="-276066" lvl="1" marL="564832" marR="0" rtl="0" algn="l">
              <a:lnSpc>
                <a:spcPct val="86370"/>
              </a:lnSpc>
              <a:spcBef>
                <a:spcPts val="0"/>
              </a:spcBef>
              <a:spcAft>
                <a:spcPts val="0"/>
              </a:spcAft>
              <a:buClr>
                <a:srgbClr val="00B0F0"/>
              </a:buClr>
              <a:buSzPts val="2600"/>
              <a:buFont typeface="Arial"/>
              <a:buChar char="•"/>
            </a:pPr>
            <a:r>
              <a:rPr b="1" i="0" lang="en-US" sz="2600" u="none" cap="none" strike="noStrike">
                <a:solidFill>
                  <a:srgbClr val="00B0F0"/>
                </a:solidFill>
                <a:latin typeface="Calibri"/>
                <a:ea typeface="Calibri"/>
                <a:cs typeface="Calibri"/>
                <a:sym typeface="Calibri"/>
              </a:rPr>
              <a:t>Μικτή Μάθηση</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Ξεκινήστε με διαδικτυακά κουίζ κατάρριψης μύθων πριν από το μάθημα και, στη συνέχεια, συζητήστε τα αποτελέσματα αυτοπροσώπως.</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Αναθέστε εργασίες ψηφιακής αφήγησης — οι μαθητές δημιουργούν σύντομα βίντεο που διορθώνουν έναν μύθο για μια καταστροφή.</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Συνδυάστε ζωντανές συζητήσεις με υλικό ηλεκτρονικής μάθησης με αυτορυθμιζόμενο ρυθμό και ημερολόγια αναστοχασμού.</a:t>
            </a:r>
            <a:endParaRPr sz="1300"/>
          </a:p>
          <a:p>
            <a:pPr indent="-282416" lvl="1" marL="564832" marR="0" rtl="0" algn="l">
              <a:lnSpc>
                <a:spcPct val="86370"/>
              </a:lnSpc>
              <a:spcBef>
                <a:spcPts val="0"/>
              </a:spcBef>
              <a:spcAft>
                <a:spcPts val="0"/>
              </a:spcAft>
              <a:buNone/>
            </a:pPr>
            <a:r>
              <a:rPr b="0" i="0" lang="en-US" sz="2600" u="none" cap="none" strike="noStrike">
                <a:solidFill>
                  <a:srgbClr val="000000"/>
                </a:solidFill>
                <a:latin typeface="Calibri"/>
                <a:ea typeface="Calibri"/>
                <a:cs typeface="Calibri"/>
                <a:sym typeface="Calibri"/>
              </a:rPr>
              <a:t>Ενθάρρυνση της προσαρμογής με βάση το τοπικό πλαίσιο και την πρόσβαση των μαθητών στην τεχνολογία. Στόχος είναι η διασφάλιση της ισότιμης συμμετοχής και ανάπτυξης δεξιοτήτων ανεξάρτητα από τη μορφή παράδοσης.</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descr="Μπλε κείμενο σε μαύρο φόντο  Η περιγραφή δημιουργήθηκε αυτόματα" id="193" name="Google Shape;193;p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94" name="Google Shape;194;p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95" name="Google Shape;195;p9"/>
          <p:cNvSpPr txBox="1"/>
          <p:nvPr/>
        </p:nvSpPr>
        <p:spPr>
          <a:xfrm>
            <a:off x="583000" y="709650"/>
            <a:ext cx="16449975"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900" u="none" cap="none" strike="noStrike">
                <a:solidFill>
                  <a:srgbClr val="FF0000"/>
                </a:solidFill>
                <a:latin typeface="Calibri"/>
                <a:ea typeface="Calibri"/>
                <a:cs typeface="Calibri"/>
                <a:sym typeface="Calibri"/>
              </a:rPr>
              <a:t>Βασικές Δεξιότητες ESCO που Αναλύονται σε Αυτή την Ενότητα</a:t>
            </a:r>
            <a:endParaRPr sz="100"/>
          </a:p>
        </p:txBody>
      </p:sp>
      <p:sp>
        <p:nvSpPr>
          <p:cNvPr id="196" name="Google Shape;196;p9"/>
          <p:cNvSpPr txBox="1"/>
          <p:nvPr/>
        </p:nvSpPr>
        <p:spPr>
          <a:xfrm>
            <a:off x="583000" y="1888750"/>
            <a:ext cx="16719300" cy="6705000"/>
          </a:xfrm>
          <a:prstGeom prst="rect">
            <a:avLst/>
          </a:prstGeom>
          <a:noFill/>
          <a:ln>
            <a:noFill/>
          </a:ln>
        </p:spPr>
        <p:txBody>
          <a:bodyPr anchorCtr="0" anchor="t" bIns="0" lIns="0" spcFirstLastPara="1" rIns="0" wrap="square" tIns="0">
            <a:spAutoFit/>
          </a:bodyPr>
          <a:lstStyle/>
          <a:p>
            <a:pPr indent="-241697" lvl="1" marL="483395" marR="0" rtl="0" algn="l">
              <a:lnSpc>
                <a:spcPct val="108000"/>
              </a:lnSpc>
              <a:spcBef>
                <a:spcPts val="0"/>
              </a:spcBef>
              <a:spcAft>
                <a:spcPts val="0"/>
              </a:spcAft>
              <a:buClr>
                <a:srgbClr val="00B0F0"/>
              </a:buClr>
              <a:buSzPts val="2250"/>
              <a:buFont typeface="Arial"/>
              <a:buChar char="•"/>
            </a:pPr>
            <a:r>
              <a:rPr b="1" i="0" lang="en-US" sz="2250" u="none" cap="none" strike="noStrike">
                <a:solidFill>
                  <a:srgbClr val="00B0F0"/>
                </a:solidFill>
                <a:latin typeface="Calibri"/>
                <a:ea typeface="Calibri"/>
                <a:cs typeface="Calibri"/>
                <a:sym typeface="Calibri"/>
              </a:rPr>
              <a:t>Ανάπτυξη εγκάρσιων δεξιοτήτων ESCO – T3.2 Υιοθέτηση μιας προληπτικής προσέγγισης</a:t>
            </a:r>
            <a:endParaRPr/>
          </a:p>
          <a:p>
            <a:pPr indent="-241697" lvl="1" marL="483395"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Calibri"/>
                <a:ea typeface="Calibri"/>
                <a:cs typeface="Calibri"/>
                <a:sym typeface="Calibri"/>
              </a:rPr>
              <a:t>Εστίαση στις Δεξιότητες (T3.2):</a:t>
            </a:r>
            <a:endParaRPr/>
          </a:p>
          <a:p>
            <a:pPr indent="-241697" lvl="1" marL="483395"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Calibri"/>
                <a:ea typeface="Calibri"/>
                <a:cs typeface="Calibri"/>
                <a:sym typeface="Calibri"/>
              </a:rPr>
              <a:t>Η ικανότητα εφαρμογής νοητικών διαδικασιών συλλογής, σύλληψης εννοιών, ανάλυσης, σύνθεσης και αξιολόγησης πληροφοριών που συλλέγονται μέσω παρατήρησης, εμπειρίας, συλλογισμού ή επικοινωνίας — για τον σχεδιασμό δραστηριοτήτων, την επίτευξη στόχων, την επίλυση προβλημάτων και την προληπτική αντιμετώπιση προκλήσεων.</a:t>
            </a:r>
            <a:endParaRPr/>
          </a:p>
          <a:p>
            <a:pPr indent="-241697" lvl="1" marL="483395"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Calibri"/>
                <a:ea typeface="Calibri"/>
                <a:cs typeface="Calibri"/>
                <a:sym typeface="Calibri"/>
              </a:rPr>
              <a:t>Πώς αναπτύσσεται αυτή η δεξιότητα στην ενότητα</a:t>
            </a:r>
            <a:endParaRPr/>
          </a:p>
          <a:p>
            <a:pPr indent="-241697" lvl="1" marL="483395"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Calibri"/>
                <a:ea typeface="Calibri"/>
                <a:cs typeface="Calibri"/>
                <a:sym typeface="Calibri"/>
              </a:rPr>
              <a:t>Κατά τη διάρκεια των Σεναρίων «Παύση και Αναστοχασμός», οι μαθητές αντιμετωπίζουν πραγματικές καταστάσεις παραπληροφόρησης (π.χ. ιογενείς σεισμοί ή μύθοι για πανδημίες) και πρέπει να αποφασίσουν τι θα κάνουν. Αξιολογούν τις πηγές, προβλέπουν τα αποτελέσματα και σχεδιάζουν κατάλληλες αντιδράσεις.</a:t>
            </a:r>
            <a:endParaRPr/>
          </a:p>
          <a:p>
            <a:pPr indent="-241697" lvl="1" marL="483395"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Calibri"/>
                <a:ea typeface="Calibri"/>
                <a:cs typeface="Calibri"/>
                <a:sym typeface="Calibri"/>
              </a:rPr>
              <a:t>Στην ομαδική δραστηριότητα «Μύθος ή Γεγονός», οι μαθητές αναλύουν δηλώσεις, συζητούν το σκεπτικό τους και δικαιολογούν τις απαντήσεις με αποδεικτικά στοιχεία. Εξασκούνται στην αναλυτική σκέψη, στη σύγκριση τύπων πληροφοριών και στην προληπτική επίλυση προβλημάτων.</a:t>
            </a:r>
            <a:endParaRPr/>
          </a:p>
          <a:p>
            <a:pPr indent="-241697" lvl="1" marL="483395"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Calibri"/>
                <a:ea typeface="Calibri"/>
                <a:cs typeface="Calibri"/>
                <a:sym typeface="Calibri"/>
              </a:rPr>
              <a:t>Στην Άσκηση «Σχέδιο Ετοιμότητας Σχολείου», οι μαθητές σχεδιάζουν από κοινού ένα ρεαλιστικό σχέδιο αντιμετώπισης καταστάσεων έκτακτης ανάγκης. Εφαρμόζουν τις γνώσεις που έχουν συγκεντρώσει για να προβλέψουν κινδύνους, να θέσουν στόχους και να σχεδιάσουν συγκεκριμένες δράσεις.</a:t>
            </a:r>
            <a:endParaRPr/>
          </a:p>
          <a:p>
            <a:pPr indent="-241697" lvl="1" marL="483395"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Calibri"/>
                <a:ea typeface="Calibri"/>
                <a:cs typeface="Calibri"/>
                <a:sym typeface="Calibri"/>
              </a:rPr>
              <a:t>Συμβουλή εκπαιδευτή: Ενθαρρύνετε τους συμμετέχοντες να εξηγήσουν γιατί η απάντησή τους είναι η ασφαλέστερη ή η πιο αποτελεσματική.</a:t>
            </a:r>
            <a:endParaRPr/>
          </a:p>
          <a:p>
            <a:pPr indent="-241697" lvl="1" marL="483395"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Calibri"/>
                <a:ea typeface="Calibri"/>
                <a:cs typeface="Calibri"/>
                <a:sym typeface="Calibri"/>
              </a:rPr>
              <a:t>Αυτή η αναστοχασμός μετατρέπει τη γνώση σε προληπτική, στοχοκεντρική λήψη αποφάσεων — η ουσία του T3.2.</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