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8288000" cy="10287000"/>
  <p:notesSz cx="6858000" cy="9144000"/>
  <p:embeddedFontLst>
    <p:embeddedFont>
      <p:font typeface="Calibri (MS)" panose="020B0604020202020204" charset="0"/>
      <p:regular r:id="rId15"/>
    </p:embeddedFont>
    <p:embeddedFont>
      <p:font typeface="Calibri (MS) Bold" panose="020B0604020202020204" charset="0"/>
      <p:regular r:id="rId16"/>
    </p:embeddedFont>
    <p:embeddedFont>
      <p:font typeface="Calibri (MS) Bold Italics" panose="020B0604020202020204" charset="0"/>
      <p:regular r:id="rId17"/>
    </p:embeddedFont>
    <p:embeddedFont>
      <p:font typeface="Calibri (MS) Italics" panose="020B0604020202020204" charset="0"/>
      <p:regular r:id="rId18"/>
    </p:embeddedFont>
    <p:embeddedFont>
      <p:font typeface="Montserrat Bold" panose="020B0604020202020204"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0" d="100"/>
          <a:sy n="70" d="100"/>
        </p:scale>
        <p:origin x="77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13.01.2026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1/13/2026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hyperlink" Target="https://vonhope.is/" TargetMode="External"/><Relationship Id="rId13" Type="http://schemas.openxmlformats.org/officeDocument/2006/relationships/image" Target="../media/image10.png"/><Relationship Id="rId3" Type="http://schemas.openxmlformats.org/officeDocument/2006/relationships/hyperlink" Target="https://ied.eu/" TargetMode="External"/><Relationship Id="rId7" Type="http://schemas.openxmlformats.org/officeDocument/2006/relationships/hyperlink" Target="https://ngo-nfe4y.com.ua/en" TargetMode="External"/><Relationship Id="rId12"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hyperlink" Target="https://www.eva93.lv/" TargetMode="External"/><Relationship Id="rId11" Type="http://schemas.openxmlformats.org/officeDocument/2006/relationships/image" Target="../media/image8.png"/><Relationship Id="rId5" Type="http://schemas.openxmlformats.org/officeDocument/2006/relationships/hyperlink" Target="https://neotalentway.com/" TargetMode="External"/><Relationship Id="rId10" Type="http://schemas.openxmlformats.org/officeDocument/2006/relationships/image" Target="../media/image7.png"/><Relationship Id="rId4" Type="http://schemas.openxmlformats.org/officeDocument/2006/relationships/hyperlink" Target="https://denizli.afad.gov.tr/" TargetMode="External"/><Relationship Id="rId9" Type="http://schemas.openxmlformats.org/officeDocument/2006/relationships/image" Target="../media/image6.png"/><Relationship Id="rId1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hyperlink" Target="http://www.linkedin.com/company/vet-ready-project" TargetMode="External"/><Relationship Id="rId12" Type="http://schemas.openxmlformats.org/officeDocument/2006/relationships/hyperlink" Target="https://www.youtube.com/@VET-READYEUProgram"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hyperlink" Target="https://vetready.eu/" TargetMode="External"/><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hyperlink" Target="https://www.facebook.com/profile.php?id=61573707797009" TargetMode="External"/><Relationship Id="rId4" Type="http://schemas.openxmlformats.org/officeDocument/2006/relationships/image" Target="../media/image13.png"/><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793624" y="716280"/>
            <a:ext cx="8274272" cy="8397240"/>
          </a:xfrm>
          <a:custGeom>
            <a:avLst/>
            <a:gdLst/>
            <a:ahLst/>
            <a:cxnLst/>
            <a:rect l="l" t="t" r="r" b="b"/>
            <a:pathLst>
              <a:path w="8274272" h="8397240">
                <a:moveTo>
                  <a:pt x="0" y="0"/>
                </a:moveTo>
                <a:lnTo>
                  <a:pt x="8274272" y="0"/>
                </a:lnTo>
                <a:lnTo>
                  <a:pt x="8274272" y="8397240"/>
                </a:lnTo>
                <a:lnTo>
                  <a:pt x="0" y="8397240"/>
                </a:lnTo>
                <a:lnTo>
                  <a:pt x="0" y="0"/>
                </a:lnTo>
                <a:close/>
              </a:path>
            </a:pathLst>
          </a:custGeom>
          <a:blipFill>
            <a:blip r:embed="rId3"/>
            <a:stretch>
              <a:fillRect/>
            </a:stretch>
          </a:blipFill>
        </p:spPr>
        <p:txBody>
          <a:bodyPr/>
          <a:lstStyle/>
          <a:p>
            <a:endParaRPr lang="el-GR"/>
          </a:p>
        </p:txBody>
      </p:sp>
      <p:sp>
        <p:nvSpPr>
          <p:cNvPr id="3" name="Freeform 3"/>
          <p:cNvSpPr/>
          <p:nvPr/>
        </p:nvSpPr>
        <p:spPr>
          <a:xfrm>
            <a:off x="732692" y="8815645"/>
            <a:ext cx="4305738" cy="911800"/>
          </a:xfrm>
          <a:custGeom>
            <a:avLst/>
            <a:gdLst/>
            <a:ahLst/>
            <a:cxnLst/>
            <a:rect l="l" t="t" r="r" b="b"/>
            <a:pathLst>
              <a:path w="4305738" h="911800">
                <a:moveTo>
                  <a:pt x="0" y="0"/>
                </a:moveTo>
                <a:lnTo>
                  <a:pt x="4305738" y="0"/>
                </a:lnTo>
                <a:lnTo>
                  <a:pt x="4305738" y="911799"/>
                </a:lnTo>
                <a:lnTo>
                  <a:pt x="0" y="911799"/>
                </a:lnTo>
                <a:lnTo>
                  <a:pt x="0" y="0"/>
                </a:lnTo>
                <a:close/>
              </a:path>
            </a:pathLst>
          </a:custGeom>
          <a:blipFill>
            <a:blip r:embed="rId4"/>
            <a:stretch>
              <a:fillRect/>
            </a:stretch>
          </a:blipFill>
        </p:spPr>
        <p:txBody>
          <a:bodyPr/>
          <a:lstStyle/>
          <a:p>
            <a:endParaRPr lang="el-GR"/>
          </a:p>
        </p:txBody>
      </p:sp>
      <p:sp>
        <p:nvSpPr>
          <p:cNvPr id="4" name="Freeform 4" descr="Κοντινό πλάνο ενός λογότυπου  Το περιεχόμενο που δημιουργείται από τεχνητή νοημοσύνη ενδέχεται να είναι εσφαλμένο."/>
          <p:cNvSpPr/>
          <p:nvPr/>
        </p:nvSpPr>
        <p:spPr>
          <a:xfrm>
            <a:off x="581025" y="1096356"/>
            <a:ext cx="4059555" cy="981894"/>
          </a:xfrm>
          <a:custGeom>
            <a:avLst/>
            <a:gdLst/>
            <a:ahLst/>
            <a:cxnLst/>
            <a:rect l="l" t="t" r="r" b="b"/>
            <a:pathLst>
              <a:path w="4059555" h="981894">
                <a:moveTo>
                  <a:pt x="0" y="0"/>
                </a:moveTo>
                <a:lnTo>
                  <a:pt x="4059555" y="0"/>
                </a:lnTo>
                <a:lnTo>
                  <a:pt x="4059555" y="981894"/>
                </a:lnTo>
                <a:lnTo>
                  <a:pt x="0" y="98189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581025" y="2429408"/>
            <a:ext cx="8827894" cy="3197300"/>
            <a:chOff x="0" y="0"/>
            <a:chExt cx="11770525" cy="4263066"/>
          </a:xfrm>
        </p:grpSpPr>
        <p:sp>
          <p:nvSpPr>
            <p:cNvPr id="6" name="Freeform 6"/>
            <p:cNvSpPr/>
            <p:nvPr/>
          </p:nvSpPr>
          <p:spPr>
            <a:xfrm>
              <a:off x="0" y="0"/>
              <a:ext cx="11770526" cy="4263062"/>
            </a:xfrm>
            <a:custGeom>
              <a:avLst/>
              <a:gdLst/>
              <a:ahLst/>
              <a:cxnLst/>
              <a:rect l="l" t="t" r="r" b="b"/>
              <a:pathLst>
                <a:path w="11770526" h="4263062">
                  <a:moveTo>
                    <a:pt x="0" y="0"/>
                  </a:moveTo>
                  <a:lnTo>
                    <a:pt x="11770526" y="0"/>
                  </a:lnTo>
                  <a:lnTo>
                    <a:pt x="11770526" y="4263062"/>
                  </a:lnTo>
                  <a:lnTo>
                    <a:pt x="0" y="4263062"/>
                  </a:lnTo>
                  <a:close/>
                </a:path>
              </a:pathLst>
            </a:custGeom>
            <a:solidFill>
              <a:srgbClr val="000000">
                <a:alpha val="0"/>
              </a:srgbClr>
            </a:solidFill>
            <a:ln w="12700">
              <a:noFill/>
            </a:ln>
          </p:spPr>
          <p:txBody>
            <a:bodyPr/>
            <a:lstStyle/>
            <a:p>
              <a:endParaRPr lang="el-GR" dirty="0"/>
            </a:p>
          </p:txBody>
        </p:sp>
        <p:sp>
          <p:nvSpPr>
            <p:cNvPr id="7" name="TextBox 7"/>
            <p:cNvSpPr txBox="1"/>
            <p:nvPr/>
          </p:nvSpPr>
          <p:spPr>
            <a:xfrm>
              <a:off x="0" y="-47625"/>
              <a:ext cx="11770525" cy="4310691"/>
            </a:xfrm>
            <a:prstGeom prst="rect">
              <a:avLst/>
            </a:prstGeom>
          </p:spPr>
          <p:txBody>
            <a:bodyPr lIns="0" tIns="0" rIns="0" bIns="0" rtlCol="0" anchor="b"/>
            <a:lstStyle/>
            <a:p>
              <a:pPr marL="0" lvl="0" indent="0" algn="l">
                <a:lnSpc>
                  <a:spcPts val="5686"/>
                </a:lnSpc>
              </a:pPr>
              <a:r>
                <a:rPr lang="en-US" sz="5265" b="1">
                  <a:solidFill>
                    <a:srgbClr val="000000"/>
                  </a:solidFill>
                  <a:latin typeface="Calibri (MS) Bold"/>
                  <a:ea typeface="Calibri (MS) Bold"/>
                  <a:cs typeface="Calibri (MS) Bold"/>
                  <a:sym typeface="Calibri (MS) Bold"/>
                </a:rPr>
                <a:t>ΕΝΟΤΗΤΑ 4: ΕΤΟΙΜΟΤΗΤΑ ΣΧΟΛΕΙΟΥ ΓΙΑ ΚΑΤΑΣΤΡΟΦΕΣ ΚΑΙ ΑΣΦΑΛΗ ΜΑΘΗΣΙΑΚΑ ΠΕΡΙΒΑΛΛΟΝΤΑ</a:t>
              </a:r>
            </a:p>
          </p:txBody>
        </p:sp>
      </p:grpSp>
      <p:sp>
        <p:nvSpPr>
          <p:cNvPr id="8" name="TextBox 8"/>
          <p:cNvSpPr txBox="1"/>
          <p:nvPr/>
        </p:nvSpPr>
        <p:spPr>
          <a:xfrm>
            <a:off x="672446" y="5923931"/>
            <a:ext cx="8961149" cy="1511457"/>
          </a:xfrm>
          <a:prstGeom prst="rect">
            <a:avLst/>
          </a:prstGeom>
        </p:spPr>
        <p:txBody>
          <a:bodyPr lIns="0" tIns="0" rIns="0" bIns="0" rtlCol="0" anchor="t">
            <a:spAutoFit/>
          </a:bodyPr>
          <a:lstStyle/>
          <a:p>
            <a:pPr marL="0" lvl="0" indent="0" algn="l">
              <a:lnSpc>
                <a:spcPts val="2831"/>
              </a:lnSpc>
            </a:pPr>
            <a:r>
              <a:rPr lang="en-US" sz="3277" b="1">
                <a:solidFill>
                  <a:srgbClr val="000000"/>
                </a:solidFill>
                <a:latin typeface="Calibri (MS) Bold"/>
                <a:ea typeface="Calibri (MS) Bold"/>
                <a:cs typeface="Calibri (MS) Bold"/>
                <a:sym typeface="Calibri (MS) Bold"/>
              </a:rPr>
              <a:t>Επισκόπηση Μονάδας</a:t>
            </a:r>
          </a:p>
          <a:p>
            <a:pPr marL="0" lvl="0" indent="0" algn="l">
              <a:lnSpc>
                <a:spcPts val="2831"/>
              </a:lnSpc>
            </a:pPr>
            <a:endParaRPr lang="en-US" sz="3277" b="1">
              <a:solidFill>
                <a:srgbClr val="000000"/>
              </a:solidFill>
              <a:latin typeface="Calibri (MS) Bold"/>
              <a:ea typeface="Calibri (MS) Bold"/>
              <a:cs typeface="Calibri (MS) Bold"/>
              <a:sym typeface="Calibri (MS) Bold"/>
            </a:endParaRPr>
          </a:p>
          <a:p>
            <a:pPr marL="0" lvl="0" indent="0" algn="l">
              <a:lnSpc>
                <a:spcPts val="2831"/>
              </a:lnSpc>
            </a:pPr>
            <a:r>
              <a:rPr lang="en-US" sz="3277" b="1">
                <a:solidFill>
                  <a:srgbClr val="000000"/>
                </a:solidFill>
                <a:latin typeface="Calibri (MS) Bold"/>
                <a:ea typeface="Calibri (MS) Bold"/>
                <a:cs typeface="Calibri (MS) Bold"/>
                <a:sym typeface="Calibri (MS) Bold"/>
              </a:rPr>
              <a:t>Συγγραφέας: EVA-93/ VETREADY Project Partnership</a:t>
            </a:r>
          </a:p>
        </p:txBody>
      </p:sp>
      <p:sp>
        <p:nvSpPr>
          <p:cNvPr id="9" name="TextBox 9"/>
          <p:cNvSpPr txBox="1"/>
          <p:nvPr/>
        </p:nvSpPr>
        <p:spPr>
          <a:xfrm>
            <a:off x="672446" y="8106004"/>
            <a:ext cx="8645042" cy="304800"/>
          </a:xfrm>
          <a:prstGeom prst="rect">
            <a:avLst/>
          </a:prstGeom>
        </p:spPr>
        <p:txBody>
          <a:bodyPr lIns="0" tIns="0" rIns="0" bIns="0" rtlCol="0" anchor="t">
            <a:spAutoFit/>
          </a:bodyPr>
          <a:lstStyle/>
          <a:p>
            <a:pPr marL="0" lvl="0" indent="0" algn="l">
              <a:lnSpc>
                <a:spcPts val="2160"/>
              </a:lnSpc>
            </a:pPr>
            <a:r>
              <a:rPr lang="en-US" sz="1800">
                <a:solidFill>
                  <a:srgbClr val="000000"/>
                </a:solidFill>
                <a:latin typeface="Calibri (MS)"/>
                <a:ea typeface="Calibri (MS)"/>
                <a:cs typeface="Calibri (MS)"/>
                <a:sym typeface="Calibri (MS)"/>
              </a:rPr>
              <a:t> Αριθμός έργου: 2024-1-ES01-KA220-VET-000257287</a:t>
            </a:r>
          </a:p>
        </p:txBody>
      </p:sp>
      <p:sp>
        <p:nvSpPr>
          <p:cNvPr id="10" name="TextBox 10"/>
          <p:cNvSpPr txBox="1"/>
          <p:nvPr/>
        </p:nvSpPr>
        <p:spPr>
          <a:xfrm>
            <a:off x="5446833" y="8688314"/>
            <a:ext cx="7394334" cy="828675"/>
          </a:xfrm>
          <a:prstGeom prst="rect">
            <a:avLst/>
          </a:prstGeom>
        </p:spPr>
        <p:txBody>
          <a:bodyPr lIns="0" tIns="0" rIns="0" bIns="0" rtlCol="0" anchor="t">
            <a:spAutoFit/>
          </a:bodyPr>
          <a:lstStyle/>
          <a:p>
            <a:pPr marL="0" lvl="0" indent="0" algn="just">
              <a:lnSpc>
                <a:spcPts val="1620"/>
              </a:lnSpc>
            </a:pPr>
            <a:r>
              <a:rPr lang="en-US" sz="1350">
                <a:solidFill>
                  <a:srgbClr val="000000"/>
                </a:solidFill>
                <a:latin typeface="Calibri (MS)"/>
                <a:ea typeface="Calibri (MS)"/>
                <a:cs typeface="Calibri (MS)"/>
                <a:sym typeface="Calibri (MS)"/>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259681" y="358311"/>
            <a:ext cx="12033304" cy="2400300"/>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Υποστήριξη για Εκπαιδευτικούς</a:t>
              </a:r>
            </a:p>
          </p:txBody>
        </p:sp>
      </p:grpSp>
      <p:sp>
        <p:nvSpPr>
          <p:cNvPr id="8" name="TextBox 8"/>
          <p:cNvSpPr txBox="1"/>
          <p:nvPr/>
        </p:nvSpPr>
        <p:spPr>
          <a:xfrm>
            <a:off x="1259679" y="2271213"/>
            <a:ext cx="10743714" cy="6621518"/>
          </a:xfrm>
          <a:prstGeom prst="rect">
            <a:avLst/>
          </a:prstGeom>
        </p:spPr>
        <p:txBody>
          <a:bodyPr lIns="0" tIns="0" rIns="0" bIns="0" rtlCol="0" anchor="t">
            <a:spAutoFit/>
          </a:bodyPr>
          <a:lstStyle/>
          <a:p>
            <a:pPr marL="0" lvl="0" indent="0" algn="l">
              <a:lnSpc>
                <a:spcPts val="2733"/>
              </a:lnSpc>
            </a:pPr>
            <a:r>
              <a:rPr lang="en-US" sz="3163" b="1" dirty="0" err="1">
                <a:solidFill>
                  <a:srgbClr val="4892DC"/>
                </a:solidFill>
                <a:latin typeface="Calibri (MS) Bold"/>
                <a:ea typeface="Calibri (MS) Bold"/>
                <a:cs typeface="Calibri (MS) Bold"/>
                <a:sym typeface="Calibri (MS) Bold"/>
              </a:rPr>
              <a:t>Κάθε</a:t>
            </a:r>
            <a:r>
              <a:rPr lang="en-US" sz="3163" b="1" dirty="0">
                <a:solidFill>
                  <a:srgbClr val="4892DC"/>
                </a:solidFill>
                <a:latin typeface="Calibri (MS) Bold"/>
                <a:ea typeface="Calibri (MS) Bold"/>
                <a:cs typeface="Calibri (MS) Bold"/>
                <a:sym typeface="Calibri (MS) Bold"/>
              </a:rPr>
              <a:t> </a:t>
            </a:r>
            <a:r>
              <a:rPr lang="en-US" sz="3163" b="1" dirty="0" err="1">
                <a:solidFill>
                  <a:srgbClr val="4892DC"/>
                </a:solidFill>
                <a:latin typeface="Calibri (MS) Bold"/>
                <a:ea typeface="Calibri (MS) Bold"/>
                <a:cs typeface="Calibri (MS) Bold"/>
                <a:sym typeface="Calibri (MS) Bold"/>
              </a:rPr>
              <a:t>μί</a:t>
            </a:r>
            <a:r>
              <a:rPr lang="en-US" sz="3163" b="1" dirty="0">
                <a:solidFill>
                  <a:srgbClr val="4892DC"/>
                </a:solidFill>
                <a:latin typeface="Calibri (MS) Bold"/>
                <a:ea typeface="Calibri (MS) Bold"/>
                <a:cs typeface="Calibri (MS) Bold"/>
                <a:sym typeface="Calibri (MS) Bold"/>
              </a:rPr>
              <a:t>α από τις έξι εκπαιδευτικές ενότητες αυτής της ενότητας συνοδεύεται από ένα ειδικό αρχείο υποστήριξης εκπαιδευτικού, το οποίο παρέχει:</a:t>
            </a:r>
          </a:p>
          <a:p>
            <a:pPr marL="0" lvl="0" indent="0" algn="l">
              <a:lnSpc>
                <a:spcPts val="2733"/>
              </a:lnSpc>
            </a:pPr>
            <a:endParaRPr lang="en-US" sz="3163" b="1" dirty="0">
              <a:solidFill>
                <a:srgbClr val="4892DC"/>
              </a:solidFill>
              <a:latin typeface="Calibri (MS) Bold"/>
              <a:ea typeface="Calibri (MS) Bold"/>
              <a:cs typeface="Calibri (MS) Bold"/>
              <a:sym typeface="Calibri (MS) Bold"/>
            </a:endParaRPr>
          </a:p>
          <a:p>
            <a:pPr marL="898269" lvl="1" indent="-449135" algn="l">
              <a:lnSpc>
                <a:spcPts val="2733"/>
              </a:lnSpc>
              <a:buFont typeface="Arial"/>
              <a:buChar char="•"/>
            </a:pPr>
            <a:r>
              <a:rPr lang="en-US" sz="3163" b="1" dirty="0">
                <a:solidFill>
                  <a:srgbClr val="000000"/>
                </a:solidFill>
                <a:latin typeface="Calibri (MS) Bold"/>
                <a:ea typeface="Calibri (MS) Bold"/>
                <a:cs typeface="Calibri (MS) Bold"/>
                <a:sym typeface="Calibri (MS) Bold"/>
              </a:rPr>
              <a:t>Προτεινόμενες </a:t>
            </a:r>
            <a:r>
              <a:rPr lang="en-US" sz="3163" b="1" dirty="0" err="1">
                <a:solidFill>
                  <a:srgbClr val="000000"/>
                </a:solidFill>
                <a:latin typeface="Calibri (MS) Bold"/>
                <a:ea typeface="Calibri (MS) Bold"/>
                <a:cs typeface="Calibri (MS) Bold"/>
                <a:sym typeface="Calibri (MS) Bold"/>
              </a:rPr>
              <a:t>μέθοδοι</a:t>
            </a:r>
            <a:r>
              <a:rPr lang="en-US" sz="3163" b="1" dirty="0">
                <a:solidFill>
                  <a:srgbClr val="000000"/>
                </a:solidFill>
                <a:latin typeface="Calibri (MS) Bold"/>
                <a:ea typeface="Calibri (MS) Bold"/>
                <a:cs typeface="Calibri (MS) Bold"/>
                <a:sym typeface="Calibri (MS) Bold"/>
              </a:rPr>
              <a:t> και </a:t>
            </a:r>
            <a:r>
              <a:rPr lang="en-US" sz="3163" b="1" dirty="0" err="1">
                <a:solidFill>
                  <a:srgbClr val="000000"/>
                </a:solidFill>
                <a:latin typeface="Calibri (MS) Bold"/>
                <a:ea typeface="Calibri (MS) Bold"/>
                <a:cs typeface="Calibri (MS) Bold"/>
                <a:sym typeface="Calibri (MS) Bold"/>
              </a:rPr>
              <a:t>εργ</a:t>
            </a:r>
            <a:r>
              <a:rPr lang="en-US" sz="3163" b="1" dirty="0">
                <a:solidFill>
                  <a:srgbClr val="000000"/>
                </a:solidFill>
                <a:latin typeface="Calibri (MS) Bold"/>
                <a:ea typeface="Calibri (MS) Bold"/>
                <a:cs typeface="Calibri (MS) Bold"/>
                <a:sym typeface="Calibri (MS) Bold"/>
              </a:rPr>
              <a:t>αλεία διδασκαλίας προσαρμοσμένα στο περιεχόμενο της ενότητας</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Συμ</a:t>
            </a:r>
            <a:r>
              <a:rPr lang="en-US" sz="3163" b="1" dirty="0">
                <a:solidFill>
                  <a:srgbClr val="000000"/>
                </a:solidFill>
                <a:latin typeface="Calibri (MS) Bold"/>
                <a:ea typeface="Calibri (MS) Bold"/>
                <a:cs typeface="Calibri (MS) Bold"/>
                <a:sym typeface="Calibri (MS) Bold"/>
              </a:rPr>
              <a:t>βουλές για την εμπλοκή μαθητών ΕΕΚ, συνεχιζόμενης επαγγελματικής κατάρτισης και κατάρτισης και της διασποράς</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Στρ</a:t>
            </a:r>
            <a:r>
              <a:rPr lang="en-US" sz="3163" b="1" dirty="0">
                <a:solidFill>
                  <a:srgbClr val="000000"/>
                </a:solidFill>
                <a:latin typeface="Calibri (MS) Bold"/>
                <a:ea typeface="Calibri (MS) Bold"/>
                <a:cs typeface="Calibri (MS) Bold"/>
                <a:sym typeface="Calibri (MS) Bold"/>
              </a:rPr>
              <a:t>ατηγικές προσαρμογής για διαφορετικές μορφές παροχής υπηρεσιών (με φυσική παρουσία, διαδικτυακά, μεικτά)</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Οδηγίες</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γι</a:t>
            </a:r>
            <a:r>
              <a:rPr lang="en-US" sz="3163" b="1" dirty="0">
                <a:solidFill>
                  <a:srgbClr val="000000"/>
                </a:solidFill>
                <a:latin typeface="Calibri (MS) Bold"/>
                <a:ea typeface="Calibri (MS) Bold"/>
                <a:cs typeface="Calibri (MS) Bold"/>
                <a:sym typeface="Calibri (MS) Bold"/>
              </a:rPr>
              <a:t>α τη διευκόλυνση των δραστηριοτήτων και σημειώσεις απολογισμού</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Οδηγίες</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γι</a:t>
            </a:r>
            <a:r>
              <a:rPr lang="en-US" sz="3163" b="1" dirty="0">
                <a:solidFill>
                  <a:srgbClr val="000000"/>
                </a:solidFill>
                <a:latin typeface="Calibri (MS) Bold"/>
                <a:ea typeface="Calibri (MS) Bold"/>
                <a:cs typeface="Calibri (MS) Bold"/>
                <a:sym typeface="Calibri (MS) Bold"/>
              </a:rPr>
              <a:t>α την ευθυγράμμιση δεξιοτήτων και την αξιολόγηση των ESCO</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Πρόσθετο</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υλικό</a:t>
            </a:r>
            <a:r>
              <a:rPr lang="en-US" sz="3163" b="1" dirty="0">
                <a:solidFill>
                  <a:srgbClr val="000000"/>
                </a:solidFill>
                <a:latin typeface="Calibri (MS) Bold"/>
                <a:ea typeface="Calibri (MS) Bold"/>
                <a:cs typeface="Calibri (MS) Bold"/>
                <a:sym typeface="Calibri (MS) Bold"/>
              </a:rPr>
              <a:t> υπ</a:t>
            </a:r>
            <a:r>
              <a:rPr lang="en-US" sz="3163" b="1" dirty="0" err="1">
                <a:solidFill>
                  <a:srgbClr val="000000"/>
                </a:solidFill>
                <a:latin typeface="Calibri (MS) Bold"/>
                <a:ea typeface="Calibri (MS) Bold"/>
                <a:cs typeface="Calibri (MS) Bold"/>
                <a:sym typeface="Calibri (MS) Bold"/>
              </a:rPr>
              <a:t>οστήριξης</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σχετικά</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με</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το</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θέμ</a:t>
            </a:r>
            <a:r>
              <a:rPr lang="en-US" sz="3163" b="1" dirty="0">
                <a:solidFill>
                  <a:srgbClr val="000000"/>
                </a:solidFill>
                <a:latin typeface="Calibri (MS) Bold"/>
                <a:ea typeface="Calibri (MS) Bold"/>
                <a:cs typeface="Calibri (MS) Bold"/>
                <a:sym typeface="Calibri (MS) Bold"/>
              </a:rPr>
              <a:t>α, συμπεριλαμβανομένων προτεινόμενων αναγνώσεων, επεξηγηματικών βίντεο και οπτικών βοηθημάτων</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57415" y="685800"/>
            <a:ext cx="14500165" cy="1472118"/>
            <a:chOff x="0" y="0"/>
            <a:chExt cx="19333553" cy="1962824"/>
          </a:xfrm>
        </p:grpSpPr>
        <p:sp>
          <p:nvSpPr>
            <p:cNvPr id="3" name="Freeform 3"/>
            <p:cNvSpPr/>
            <p:nvPr/>
          </p:nvSpPr>
          <p:spPr>
            <a:xfrm>
              <a:off x="0" y="0"/>
              <a:ext cx="19333556" cy="1962825"/>
            </a:xfrm>
            <a:custGeom>
              <a:avLst/>
              <a:gdLst/>
              <a:ahLst/>
              <a:cxnLst/>
              <a:rect l="l" t="t" r="r" b="b"/>
              <a:pathLst>
                <a:path w="19333556" h="1962825">
                  <a:moveTo>
                    <a:pt x="0" y="0"/>
                  </a:moveTo>
                  <a:lnTo>
                    <a:pt x="19333556" y="0"/>
                  </a:lnTo>
                  <a:lnTo>
                    <a:pt x="19333556" y="1962825"/>
                  </a:lnTo>
                  <a:lnTo>
                    <a:pt x="0" y="1962825"/>
                  </a:lnTo>
                  <a:close/>
                </a:path>
              </a:pathLst>
            </a:custGeom>
            <a:solidFill>
              <a:srgbClr val="000000">
                <a:alpha val="0"/>
              </a:srgbClr>
            </a:solidFill>
            <a:ln w="12700">
              <a:noFill/>
            </a:ln>
          </p:spPr>
          <p:txBody>
            <a:bodyPr/>
            <a:lstStyle/>
            <a:p>
              <a:endParaRPr lang="el-GR"/>
            </a:p>
          </p:txBody>
        </p:sp>
        <p:sp>
          <p:nvSpPr>
            <p:cNvPr id="4" name="TextBox 4"/>
            <p:cNvSpPr txBox="1"/>
            <p:nvPr/>
          </p:nvSpPr>
          <p:spPr>
            <a:xfrm>
              <a:off x="0" y="-66675"/>
              <a:ext cx="19333553" cy="2029499"/>
            </a:xfrm>
            <a:prstGeom prst="rect">
              <a:avLst/>
            </a:prstGeom>
            <a:ln>
              <a:noFill/>
            </a:ln>
          </p:spPr>
          <p:txBody>
            <a:bodyPr lIns="0" tIns="0" rIns="0" bIns="0" rtlCol="0" anchor="ctr"/>
            <a:lstStyle/>
            <a:p>
              <a:pPr marL="0" lvl="0" indent="0" algn="ctr">
                <a:lnSpc>
                  <a:spcPts val="7128"/>
                </a:lnSpc>
              </a:pPr>
              <a:r>
                <a:rPr lang="en-US" sz="6600" b="1">
                  <a:solidFill>
                    <a:srgbClr val="ED2527"/>
                  </a:solidFill>
                  <a:latin typeface="Calibri (MS) Bold"/>
                  <a:ea typeface="Calibri (MS) Bold"/>
                  <a:cs typeface="Calibri (MS) Bold"/>
                  <a:sym typeface="Calibri (MS) Bold"/>
                </a:rPr>
                <a:t>ΣΥΝΕΤΑΙΡΙΣΜΟΣ</a:t>
              </a:r>
            </a:p>
          </p:txBody>
        </p:sp>
      </p:grpSp>
      <p:sp>
        <p:nvSpPr>
          <p:cNvPr id="5" name="TextBox 5"/>
          <p:cNvSpPr txBox="1"/>
          <p:nvPr/>
        </p:nvSpPr>
        <p:spPr>
          <a:xfrm>
            <a:off x="748836" y="4816897"/>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3" tooltip="https://ied.eu/"/>
              </a:rPr>
              <a:t>https://ied.eu/ </a:t>
            </a:r>
          </a:p>
        </p:txBody>
      </p:sp>
      <p:sp>
        <p:nvSpPr>
          <p:cNvPr id="6" name="TextBox 6"/>
          <p:cNvSpPr txBox="1"/>
          <p:nvPr/>
        </p:nvSpPr>
        <p:spPr>
          <a:xfrm>
            <a:off x="6801117" y="4835719"/>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4" tooltip="https://denizli.afad.gov.tr/"/>
              </a:rPr>
              <a:t>https://denizli.afad.gov.tr/ </a:t>
            </a:r>
          </a:p>
        </p:txBody>
      </p:sp>
      <p:sp>
        <p:nvSpPr>
          <p:cNvPr id="7" name="TextBox 7"/>
          <p:cNvSpPr txBox="1"/>
          <p:nvPr/>
        </p:nvSpPr>
        <p:spPr>
          <a:xfrm>
            <a:off x="12854740" y="4816897"/>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5" tooltip="https://neotalentway.com/"/>
              </a:rPr>
              <a:t>https://neotalentway.com/ </a:t>
            </a:r>
          </a:p>
        </p:txBody>
      </p:sp>
      <p:sp>
        <p:nvSpPr>
          <p:cNvPr id="8" name="TextBox 8"/>
          <p:cNvSpPr txBox="1"/>
          <p:nvPr/>
        </p:nvSpPr>
        <p:spPr>
          <a:xfrm>
            <a:off x="857336"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6" tooltip="https://www.eva93.lv/"/>
              </a:rPr>
              <a:t>https://www.eva93.lv/ </a:t>
            </a:r>
          </a:p>
        </p:txBody>
      </p:sp>
      <p:sp>
        <p:nvSpPr>
          <p:cNvPr id="9" name="TextBox 9"/>
          <p:cNvSpPr txBox="1"/>
          <p:nvPr/>
        </p:nvSpPr>
        <p:spPr>
          <a:xfrm>
            <a:off x="6801783"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7" tooltip="https://ngo-nfe4y.com.ua/en"/>
              </a:rPr>
              <a:t>https://ngo-nfe4y.com.ua/en </a:t>
            </a:r>
          </a:p>
        </p:txBody>
      </p:sp>
      <p:sp>
        <p:nvSpPr>
          <p:cNvPr id="10" name="TextBox 10"/>
          <p:cNvSpPr txBox="1"/>
          <p:nvPr/>
        </p:nvSpPr>
        <p:spPr>
          <a:xfrm>
            <a:off x="12746241"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8" tooltip="https://vonhope.is/"/>
              </a:rPr>
              <a:t>https://vonhope.is/ </a:t>
            </a:r>
          </a:p>
        </p:txBody>
      </p:sp>
      <p:sp>
        <p:nvSpPr>
          <p:cNvPr id="11" name="Freeform 11" descr="Ένα μπλε και κόκκινο κείμενο σε μαύρο φόντο  Το περιεχόμενο που δημιουργείται από τεχνητή νοημοσύνη ενδέχεται να είναι εσφαλμένο."/>
          <p:cNvSpPr/>
          <p:nvPr/>
        </p:nvSpPr>
        <p:spPr>
          <a:xfrm>
            <a:off x="7714107" y="2478605"/>
            <a:ext cx="2564425" cy="2197341"/>
          </a:xfrm>
          <a:custGeom>
            <a:avLst/>
            <a:gdLst/>
            <a:ahLst/>
            <a:cxnLst/>
            <a:rect l="l" t="t" r="r" b="b"/>
            <a:pathLst>
              <a:path w="2564425" h="2197341">
                <a:moveTo>
                  <a:pt x="0" y="0"/>
                </a:moveTo>
                <a:lnTo>
                  <a:pt x="2564425" y="0"/>
                </a:lnTo>
                <a:lnTo>
                  <a:pt x="2564425" y="2197341"/>
                </a:lnTo>
                <a:lnTo>
                  <a:pt x="0" y="2197341"/>
                </a:lnTo>
                <a:lnTo>
                  <a:pt x="0" y="0"/>
                </a:lnTo>
                <a:close/>
              </a:path>
            </a:pathLst>
          </a:custGeom>
          <a:blipFill>
            <a:blip r:embed="rId9"/>
            <a:stretch>
              <a:fillRect/>
            </a:stretch>
          </a:blipFill>
        </p:spPr>
        <p:txBody>
          <a:bodyPr/>
          <a:lstStyle/>
          <a:p>
            <a:endParaRPr lang="el-GR"/>
          </a:p>
        </p:txBody>
      </p:sp>
      <p:sp>
        <p:nvSpPr>
          <p:cNvPr id="12" name="Freeform 12"/>
          <p:cNvSpPr/>
          <p:nvPr/>
        </p:nvSpPr>
        <p:spPr>
          <a:xfrm>
            <a:off x="1452782" y="6992169"/>
            <a:ext cx="3017520" cy="861136"/>
          </a:xfrm>
          <a:custGeom>
            <a:avLst/>
            <a:gdLst/>
            <a:ahLst/>
            <a:cxnLst/>
            <a:rect l="l" t="t" r="r" b="b"/>
            <a:pathLst>
              <a:path w="3017520" h="861136">
                <a:moveTo>
                  <a:pt x="0" y="0"/>
                </a:moveTo>
                <a:lnTo>
                  <a:pt x="3017520" y="0"/>
                </a:lnTo>
                <a:lnTo>
                  <a:pt x="3017520" y="861136"/>
                </a:lnTo>
                <a:lnTo>
                  <a:pt x="0" y="861136"/>
                </a:lnTo>
                <a:lnTo>
                  <a:pt x="0" y="0"/>
                </a:lnTo>
                <a:close/>
              </a:path>
            </a:pathLst>
          </a:custGeom>
          <a:blipFill>
            <a:blip r:embed="rId10"/>
            <a:stretch>
              <a:fillRect/>
            </a:stretch>
          </a:blipFill>
        </p:spPr>
        <p:txBody>
          <a:bodyPr/>
          <a:lstStyle/>
          <a:p>
            <a:endParaRPr lang="el-GR"/>
          </a:p>
        </p:txBody>
      </p:sp>
      <p:sp>
        <p:nvSpPr>
          <p:cNvPr id="13" name="Freeform 13" descr="Ένα κόκκινο και μπλε λογότυπο  Το περιεχόμενο που δημιουργείται από τεχνητή νοημοσύνη ενδέχεται να είναι εσφαλμένο."/>
          <p:cNvSpPr/>
          <p:nvPr/>
        </p:nvSpPr>
        <p:spPr>
          <a:xfrm>
            <a:off x="14153702" y="2938567"/>
            <a:ext cx="1869500" cy="1517513"/>
          </a:xfrm>
          <a:custGeom>
            <a:avLst/>
            <a:gdLst/>
            <a:ahLst/>
            <a:cxnLst/>
            <a:rect l="l" t="t" r="r" b="b"/>
            <a:pathLst>
              <a:path w="1869500" h="1517513">
                <a:moveTo>
                  <a:pt x="0" y="0"/>
                </a:moveTo>
                <a:lnTo>
                  <a:pt x="1869501" y="0"/>
                </a:lnTo>
                <a:lnTo>
                  <a:pt x="1869501" y="1517514"/>
                </a:lnTo>
                <a:lnTo>
                  <a:pt x="0" y="1517514"/>
                </a:lnTo>
                <a:lnTo>
                  <a:pt x="0" y="0"/>
                </a:lnTo>
                <a:close/>
              </a:path>
            </a:pathLst>
          </a:custGeom>
          <a:blipFill>
            <a:blip r:embed="rId11"/>
            <a:stretch>
              <a:fillRect/>
            </a:stretch>
          </a:blipFill>
        </p:spPr>
        <p:txBody>
          <a:bodyPr/>
          <a:lstStyle/>
          <a:p>
            <a:endParaRPr lang="el-GR"/>
          </a:p>
        </p:txBody>
      </p:sp>
      <p:sp>
        <p:nvSpPr>
          <p:cNvPr id="14" name="Freeform 14" descr="Ένα λογότυπο ιστιοπλοϊκού σκάφους  Το περιεχόμενο που δημιουργείται από τεχνητή νοημοσύνη ενδέχεται να είναι εσφαλμένο."/>
          <p:cNvSpPr/>
          <p:nvPr/>
        </p:nvSpPr>
        <p:spPr>
          <a:xfrm>
            <a:off x="2227955" y="2835297"/>
            <a:ext cx="1718148" cy="1639605"/>
          </a:xfrm>
          <a:custGeom>
            <a:avLst/>
            <a:gdLst/>
            <a:ahLst/>
            <a:cxnLst/>
            <a:rect l="l" t="t" r="r" b="b"/>
            <a:pathLst>
              <a:path w="1718148" h="1639605">
                <a:moveTo>
                  <a:pt x="0" y="0"/>
                </a:moveTo>
                <a:lnTo>
                  <a:pt x="1718148" y="0"/>
                </a:lnTo>
                <a:lnTo>
                  <a:pt x="1718148" y="1639605"/>
                </a:lnTo>
                <a:lnTo>
                  <a:pt x="0" y="1639605"/>
                </a:lnTo>
                <a:lnTo>
                  <a:pt x="0" y="0"/>
                </a:lnTo>
                <a:close/>
              </a:path>
            </a:pathLst>
          </a:custGeom>
          <a:blipFill>
            <a:blip r:embed="rId12"/>
            <a:stretch>
              <a:fillRect/>
            </a:stretch>
          </a:blipFill>
        </p:spPr>
        <p:txBody>
          <a:bodyPr/>
          <a:lstStyle/>
          <a:p>
            <a:endParaRPr lang="el-GR"/>
          </a:p>
        </p:txBody>
      </p:sp>
      <p:sp>
        <p:nvSpPr>
          <p:cNvPr id="15" name="Freeform 15"/>
          <p:cNvSpPr/>
          <p:nvPr/>
        </p:nvSpPr>
        <p:spPr>
          <a:xfrm>
            <a:off x="6650669" y="6711601"/>
            <a:ext cx="4194543" cy="1320194"/>
          </a:xfrm>
          <a:custGeom>
            <a:avLst/>
            <a:gdLst/>
            <a:ahLst/>
            <a:cxnLst/>
            <a:rect l="l" t="t" r="r" b="b"/>
            <a:pathLst>
              <a:path w="4194543" h="1320194">
                <a:moveTo>
                  <a:pt x="0" y="0"/>
                </a:moveTo>
                <a:lnTo>
                  <a:pt x="4194544" y="0"/>
                </a:lnTo>
                <a:lnTo>
                  <a:pt x="4194544" y="1320193"/>
                </a:lnTo>
                <a:lnTo>
                  <a:pt x="0" y="1320193"/>
                </a:lnTo>
                <a:lnTo>
                  <a:pt x="0" y="0"/>
                </a:lnTo>
                <a:close/>
              </a:path>
            </a:pathLst>
          </a:custGeom>
          <a:blipFill>
            <a:blip r:embed="rId13"/>
            <a:stretch>
              <a:fillRect/>
            </a:stretch>
          </a:blipFill>
        </p:spPr>
        <p:txBody>
          <a:bodyPr/>
          <a:lstStyle/>
          <a:p>
            <a:endParaRPr lang="el-GR"/>
          </a:p>
        </p:txBody>
      </p:sp>
      <p:sp>
        <p:nvSpPr>
          <p:cNvPr id="16" name="Freeform 16"/>
          <p:cNvSpPr/>
          <p:nvPr/>
        </p:nvSpPr>
        <p:spPr>
          <a:xfrm>
            <a:off x="12654810" y="6974519"/>
            <a:ext cx="4299556" cy="1320194"/>
          </a:xfrm>
          <a:custGeom>
            <a:avLst/>
            <a:gdLst/>
            <a:ahLst/>
            <a:cxnLst/>
            <a:rect l="l" t="t" r="r" b="b"/>
            <a:pathLst>
              <a:path w="4299556" h="1320194">
                <a:moveTo>
                  <a:pt x="0" y="0"/>
                </a:moveTo>
                <a:lnTo>
                  <a:pt x="4299557" y="0"/>
                </a:lnTo>
                <a:lnTo>
                  <a:pt x="4299557" y="1320194"/>
                </a:lnTo>
                <a:lnTo>
                  <a:pt x="0" y="1320194"/>
                </a:lnTo>
                <a:lnTo>
                  <a:pt x="0" y="0"/>
                </a:lnTo>
                <a:close/>
              </a:path>
            </a:pathLst>
          </a:custGeom>
          <a:blipFill>
            <a:blip r:embed="rId14"/>
            <a:stretch>
              <a:fillRect/>
            </a:stretch>
          </a:blipFill>
        </p:spPr>
        <p:txBody>
          <a:bodyPr/>
          <a:lstStyle/>
          <a:p>
            <a:endParaRPr lang="el-G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424160"/>
          </a:xfrm>
          <a:custGeom>
            <a:avLst/>
            <a:gdLst/>
            <a:ahLst/>
            <a:cxnLst/>
            <a:rect l="l" t="t" r="r" b="b"/>
            <a:pathLst>
              <a:path w="18288000" h="10424160">
                <a:moveTo>
                  <a:pt x="0" y="0"/>
                </a:moveTo>
                <a:lnTo>
                  <a:pt x="18288000" y="0"/>
                </a:lnTo>
                <a:lnTo>
                  <a:pt x="18288000" y="10424160"/>
                </a:lnTo>
                <a:lnTo>
                  <a:pt x="0" y="10424160"/>
                </a:lnTo>
                <a:lnTo>
                  <a:pt x="0" y="0"/>
                </a:lnTo>
                <a:close/>
              </a:path>
            </a:pathLst>
          </a:custGeom>
          <a:blipFill>
            <a:blip r:embed="rId3"/>
            <a:stretch>
              <a:fillRect r="-46004"/>
            </a:stretch>
          </a:blipFill>
        </p:spPr>
        <p:txBody>
          <a:bodyPr/>
          <a:lstStyle/>
          <a:p>
            <a:endParaRPr lang="el-GR"/>
          </a:p>
        </p:txBody>
      </p:sp>
      <p:grpSp>
        <p:nvGrpSpPr>
          <p:cNvPr id="3" name="Group 3"/>
          <p:cNvGrpSpPr/>
          <p:nvPr/>
        </p:nvGrpSpPr>
        <p:grpSpPr>
          <a:xfrm>
            <a:off x="1751990" y="937346"/>
            <a:ext cx="14784010" cy="2235709"/>
            <a:chOff x="0" y="0"/>
            <a:chExt cx="19712013" cy="2980946"/>
          </a:xfrm>
        </p:grpSpPr>
        <p:sp>
          <p:nvSpPr>
            <p:cNvPr id="4" name="Freeform 4"/>
            <p:cNvSpPr/>
            <p:nvPr/>
          </p:nvSpPr>
          <p:spPr>
            <a:xfrm>
              <a:off x="0" y="0"/>
              <a:ext cx="19712015" cy="2980946"/>
            </a:xfrm>
            <a:custGeom>
              <a:avLst/>
              <a:gdLst/>
              <a:ahLst/>
              <a:cxnLst/>
              <a:rect l="l" t="t" r="r" b="b"/>
              <a:pathLst>
                <a:path w="19712015" h="2980946">
                  <a:moveTo>
                    <a:pt x="0" y="0"/>
                  </a:moveTo>
                  <a:lnTo>
                    <a:pt x="19712015" y="0"/>
                  </a:lnTo>
                  <a:lnTo>
                    <a:pt x="19712015" y="2980946"/>
                  </a:lnTo>
                  <a:lnTo>
                    <a:pt x="0" y="2980946"/>
                  </a:lnTo>
                  <a:close/>
                </a:path>
              </a:pathLst>
            </a:custGeom>
            <a:solidFill>
              <a:srgbClr val="000000">
                <a:alpha val="0"/>
              </a:srgbClr>
            </a:solidFill>
            <a:ln w="12700">
              <a:noFill/>
            </a:ln>
          </p:spPr>
          <p:txBody>
            <a:bodyPr/>
            <a:lstStyle/>
            <a:p>
              <a:endParaRPr lang="el-GR"/>
            </a:p>
          </p:txBody>
        </p:sp>
        <p:sp>
          <p:nvSpPr>
            <p:cNvPr id="5" name="TextBox 5"/>
            <p:cNvSpPr txBox="1"/>
            <p:nvPr/>
          </p:nvSpPr>
          <p:spPr>
            <a:xfrm>
              <a:off x="0" y="-66675"/>
              <a:ext cx="19712013" cy="3047621"/>
            </a:xfrm>
            <a:prstGeom prst="rect">
              <a:avLst/>
            </a:prstGeom>
          </p:spPr>
          <p:txBody>
            <a:bodyPr lIns="0" tIns="0" rIns="0" bIns="0" rtlCol="0" anchor="ctr"/>
            <a:lstStyle/>
            <a:p>
              <a:pPr marL="0" lvl="0" indent="0" algn="ctr">
                <a:lnSpc>
                  <a:spcPts val="7128"/>
                </a:lnSpc>
              </a:pPr>
              <a:r>
                <a:rPr lang="en-US" sz="6600" b="1">
                  <a:solidFill>
                    <a:srgbClr val="000000"/>
                  </a:solidFill>
                  <a:latin typeface="Calibri (MS) Bold"/>
                  <a:ea typeface="Calibri (MS) Bold"/>
                  <a:cs typeface="Calibri (MS) Bold"/>
                  <a:sym typeface="Calibri (MS) Bold"/>
                </a:rPr>
                <a:t>Καλή διασκέδαση με την Ενότητα 4 του VET-READY!</a:t>
              </a:r>
            </a:p>
          </p:txBody>
        </p:sp>
      </p:grpSp>
      <p:sp>
        <p:nvSpPr>
          <p:cNvPr id="6" name="TextBox 6"/>
          <p:cNvSpPr txBox="1"/>
          <p:nvPr/>
        </p:nvSpPr>
        <p:spPr>
          <a:xfrm>
            <a:off x="7733214" y="4365136"/>
            <a:ext cx="2821572" cy="380002"/>
          </a:xfrm>
          <a:prstGeom prst="rect">
            <a:avLst/>
          </a:prstGeom>
        </p:spPr>
        <p:txBody>
          <a:bodyPr lIns="0" tIns="0" rIns="0" bIns="0" rtlCol="0" anchor="t">
            <a:spAutoFit/>
          </a:bodyPr>
          <a:lstStyle/>
          <a:p>
            <a:pPr marL="0" lvl="0" indent="0" algn="ctr">
              <a:lnSpc>
                <a:spcPts val="3197"/>
              </a:lnSpc>
            </a:pPr>
            <a:r>
              <a:rPr lang="en-US" sz="2220" b="1">
                <a:solidFill>
                  <a:srgbClr val="F2F2F2"/>
                </a:solidFill>
                <a:latin typeface="Montserrat Bold"/>
                <a:ea typeface="Montserrat Bold"/>
                <a:cs typeface="Montserrat Bold"/>
                <a:sym typeface="Montserrat Bold"/>
              </a:rPr>
              <a:t>ΑΚΟΛΟΥΘΗΣΤΕ ΜΑΣ</a:t>
            </a:r>
          </a:p>
        </p:txBody>
      </p:sp>
      <p:sp>
        <p:nvSpPr>
          <p:cNvPr id="7" name="Freeform 7" descr="Μαύρο φόντο με λευκό κείμενο  Η περιγραφή δημιουργείται αυτόματα"/>
          <p:cNvSpPr/>
          <p:nvPr/>
        </p:nvSpPr>
        <p:spPr>
          <a:xfrm>
            <a:off x="12797266" y="8928173"/>
            <a:ext cx="3946503" cy="880520"/>
          </a:xfrm>
          <a:custGeom>
            <a:avLst/>
            <a:gdLst/>
            <a:ahLst/>
            <a:cxnLst/>
            <a:rect l="l" t="t" r="r" b="b"/>
            <a:pathLst>
              <a:path w="3946503" h="880520">
                <a:moveTo>
                  <a:pt x="0" y="0"/>
                </a:moveTo>
                <a:lnTo>
                  <a:pt x="3946503" y="0"/>
                </a:lnTo>
                <a:lnTo>
                  <a:pt x="3946503" y="880520"/>
                </a:lnTo>
                <a:lnTo>
                  <a:pt x="0" y="880520"/>
                </a:lnTo>
                <a:lnTo>
                  <a:pt x="0" y="0"/>
                </a:lnTo>
                <a:close/>
              </a:path>
            </a:pathLst>
          </a:custGeom>
          <a:blipFill>
            <a:blip r:embed="rId4"/>
            <a:stretch>
              <a:fillRect b="-38"/>
            </a:stretch>
          </a:blipFill>
        </p:spPr>
        <p:txBody>
          <a:bodyPr/>
          <a:lstStyle/>
          <a:p>
            <a:endParaRPr lang="el-GR"/>
          </a:p>
        </p:txBody>
      </p:sp>
      <p:sp>
        <p:nvSpPr>
          <p:cNvPr id="8" name="Freeform 8"/>
          <p:cNvSpPr/>
          <p:nvPr/>
        </p:nvSpPr>
        <p:spPr>
          <a:xfrm>
            <a:off x="1751990" y="8928173"/>
            <a:ext cx="3700462" cy="842962"/>
          </a:xfrm>
          <a:custGeom>
            <a:avLst/>
            <a:gdLst/>
            <a:ahLst/>
            <a:cxnLst/>
            <a:rect l="l" t="t" r="r" b="b"/>
            <a:pathLst>
              <a:path w="3700462" h="842962">
                <a:moveTo>
                  <a:pt x="0" y="0"/>
                </a:moveTo>
                <a:lnTo>
                  <a:pt x="3700463" y="0"/>
                </a:lnTo>
                <a:lnTo>
                  <a:pt x="3700463" y="842963"/>
                </a:lnTo>
                <a:lnTo>
                  <a:pt x="0" y="842963"/>
                </a:lnTo>
                <a:lnTo>
                  <a:pt x="0" y="0"/>
                </a:lnTo>
                <a:close/>
              </a:path>
            </a:pathLst>
          </a:custGeom>
          <a:blipFill>
            <a:blip r:embed="rId5"/>
            <a:stretch>
              <a:fillRect/>
            </a:stretch>
          </a:blipFill>
        </p:spPr>
        <p:txBody>
          <a:bodyPr/>
          <a:lstStyle/>
          <a:p>
            <a:endParaRPr lang="el-GR"/>
          </a:p>
        </p:txBody>
      </p:sp>
      <p:sp>
        <p:nvSpPr>
          <p:cNvPr id="9" name="TextBox 9"/>
          <p:cNvSpPr txBox="1"/>
          <p:nvPr/>
        </p:nvSpPr>
        <p:spPr>
          <a:xfrm>
            <a:off x="6752920" y="6858486"/>
            <a:ext cx="4782150" cy="518160"/>
          </a:xfrm>
          <a:prstGeom prst="rect">
            <a:avLst/>
          </a:prstGeom>
        </p:spPr>
        <p:txBody>
          <a:bodyPr lIns="0" tIns="0" rIns="0" bIns="0" rtlCol="0" anchor="t">
            <a:spAutoFit/>
          </a:bodyPr>
          <a:lstStyle/>
          <a:p>
            <a:pPr marL="0" lvl="0" indent="0" algn="ctr">
              <a:lnSpc>
                <a:spcPts val="4320"/>
              </a:lnSpc>
            </a:pPr>
            <a:r>
              <a:rPr lang="en-US" sz="3000" b="1" u="sng">
                <a:solidFill>
                  <a:srgbClr val="F2F2F2"/>
                </a:solidFill>
                <a:latin typeface="Montserrat Bold"/>
                <a:ea typeface="Montserrat Bold"/>
                <a:cs typeface="Montserrat Bold"/>
                <a:sym typeface="Montserrat Bold"/>
                <a:hlinkClick r:id="rId6" tooltip="https://vetready.eu/"/>
              </a:rPr>
              <a:t>https://vetready.eu/ </a:t>
            </a:r>
          </a:p>
        </p:txBody>
      </p:sp>
      <p:sp>
        <p:nvSpPr>
          <p:cNvPr id="10" name="Freeform 10">
            <a:hlinkClick r:id="rId7" tooltip="http://www.linkedin.com/company/vet-ready-project"/>
          </p:cNvPr>
          <p:cNvSpPr/>
          <p:nvPr/>
        </p:nvSpPr>
        <p:spPr>
          <a:xfrm>
            <a:off x="9144000" y="5553570"/>
            <a:ext cx="688057" cy="688057"/>
          </a:xfrm>
          <a:custGeom>
            <a:avLst/>
            <a:gdLst/>
            <a:ahLst/>
            <a:cxnLst/>
            <a:rect l="l" t="t" r="r" b="b"/>
            <a:pathLst>
              <a:path w="688057" h="688057">
                <a:moveTo>
                  <a:pt x="0" y="0"/>
                </a:moveTo>
                <a:lnTo>
                  <a:pt x="688057" y="0"/>
                </a:lnTo>
                <a:lnTo>
                  <a:pt x="688057" y="688058"/>
                </a:lnTo>
                <a:lnTo>
                  <a:pt x="0" y="688058"/>
                </a:lnTo>
                <a:lnTo>
                  <a:pt x="0" y="0"/>
                </a:lnTo>
                <a:close/>
              </a:path>
            </a:pathLst>
          </a:custGeom>
          <a:blipFill>
            <a:blip r:embed="rId8"/>
            <a:stretch>
              <a:fillRect/>
            </a:stretch>
          </a:blipFill>
        </p:spPr>
        <p:txBody>
          <a:bodyPr/>
          <a:lstStyle/>
          <a:p>
            <a:endParaRPr lang="el-GR"/>
          </a:p>
        </p:txBody>
      </p:sp>
      <p:sp>
        <p:nvSpPr>
          <p:cNvPr id="11" name="Freeform 11"/>
          <p:cNvSpPr/>
          <p:nvPr/>
        </p:nvSpPr>
        <p:spPr>
          <a:xfrm>
            <a:off x="8276282" y="5542769"/>
            <a:ext cx="707984" cy="707984"/>
          </a:xfrm>
          <a:custGeom>
            <a:avLst/>
            <a:gdLst/>
            <a:ahLst/>
            <a:cxnLst/>
            <a:rect l="l" t="t" r="r" b="b"/>
            <a:pathLst>
              <a:path w="707984" h="707984">
                <a:moveTo>
                  <a:pt x="0" y="0"/>
                </a:moveTo>
                <a:lnTo>
                  <a:pt x="707984" y="0"/>
                </a:lnTo>
                <a:lnTo>
                  <a:pt x="707984" y="707984"/>
                </a:lnTo>
                <a:lnTo>
                  <a:pt x="0" y="707984"/>
                </a:lnTo>
                <a:lnTo>
                  <a:pt x="0" y="0"/>
                </a:lnTo>
                <a:close/>
              </a:path>
            </a:pathLst>
          </a:custGeom>
          <a:blipFill>
            <a:blip r:embed="rId9"/>
            <a:stretch>
              <a:fillRect/>
            </a:stretch>
          </a:blipFill>
        </p:spPr>
        <p:txBody>
          <a:bodyPr/>
          <a:lstStyle/>
          <a:p>
            <a:endParaRPr lang="el-GR"/>
          </a:p>
        </p:txBody>
      </p:sp>
      <p:sp>
        <p:nvSpPr>
          <p:cNvPr id="12" name="Freeform 12">
            <a:hlinkClick r:id="rId10" tooltip="https://www.facebook.com/profile.php?id=61573707797009"/>
          </p:cNvPr>
          <p:cNvSpPr/>
          <p:nvPr/>
        </p:nvSpPr>
        <p:spPr>
          <a:xfrm>
            <a:off x="7445759" y="5565810"/>
            <a:ext cx="670789" cy="665474"/>
          </a:xfrm>
          <a:custGeom>
            <a:avLst/>
            <a:gdLst/>
            <a:ahLst/>
            <a:cxnLst/>
            <a:rect l="l" t="t" r="r" b="b"/>
            <a:pathLst>
              <a:path w="670789" h="665474">
                <a:moveTo>
                  <a:pt x="0" y="0"/>
                </a:moveTo>
                <a:lnTo>
                  <a:pt x="670789" y="0"/>
                </a:lnTo>
                <a:lnTo>
                  <a:pt x="670789" y="665474"/>
                </a:lnTo>
                <a:lnTo>
                  <a:pt x="0" y="665474"/>
                </a:lnTo>
                <a:lnTo>
                  <a:pt x="0" y="0"/>
                </a:lnTo>
                <a:close/>
              </a:path>
            </a:pathLst>
          </a:custGeom>
          <a:blipFill>
            <a:blip r:embed="rId11"/>
            <a:stretch>
              <a:fillRect b="-51"/>
            </a:stretch>
          </a:blipFill>
        </p:spPr>
        <p:txBody>
          <a:bodyPr/>
          <a:lstStyle/>
          <a:p>
            <a:endParaRPr lang="el-GR"/>
          </a:p>
        </p:txBody>
      </p:sp>
      <p:sp>
        <p:nvSpPr>
          <p:cNvPr id="13" name="Freeform 13">
            <a:hlinkClick r:id="rId12" tooltip="https://www.youtube.com/@VET-READYEUProgram"/>
          </p:cNvPr>
          <p:cNvSpPr/>
          <p:nvPr/>
        </p:nvSpPr>
        <p:spPr>
          <a:xfrm>
            <a:off x="9991792" y="5557885"/>
            <a:ext cx="680085" cy="680085"/>
          </a:xfrm>
          <a:custGeom>
            <a:avLst/>
            <a:gdLst/>
            <a:ahLst/>
            <a:cxnLst/>
            <a:rect l="l" t="t" r="r" b="b"/>
            <a:pathLst>
              <a:path w="680085" h="680085">
                <a:moveTo>
                  <a:pt x="0" y="0"/>
                </a:moveTo>
                <a:lnTo>
                  <a:pt x="680085" y="0"/>
                </a:lnTo>
                <a:lnTo>
                  <a:pt x="680085" y="680085"/>
                </a:lnTo>
                <a:lnTo>
                  <a:pt x="0" y="680085"/>
                </a:lnTo>
                <a:lnTo>
                  <a:pt x="0" y="0"/>
                </a:lnTo>
                <a:close/>
              </a:path>
            </a:pathLst>
          </a:custGeom>
          <a:blipFill>
            <a:blip r:embed="rId13"/>
            <a:stretch>
              <a:fillRect/>
            </a:stretch>
          </a:blipFill>
        </p:spPr>
        <p:txBody>
          <a:bodyPr/>
          <a:lstStyle/>
          <a:p>
            <a:endParaRPr lang="el-G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Στόχος της Μονάδας</a:t>
              </a:r>
            </a:p>
          </p:txBody>
        </p:sp>
      </p:grpSp>
      <p:sp>
        <p:nvSpPr>
          <p:cNvPr id="7" name="TextBox 7"/>
          <p:cNvSpPr txBox="1"/>
          <p:nvPr/>
        </p:nvSpPr>
        <p:spPr>
          <a:xfrm>
            <a:off x="1351112" y="3049153"/>
            <a:ext cx="15590549" cy="5245608"/>
          </a:xfrm>
          <a:prstGeom prst="rect">
            <a:avLst/>
          </a:prstGeom>
        </p:spPr>
        <p:txBody>
          <a:bodyPr lIns="0" tIns="0" rIns="0" bIns="0" rtlCol="0" anchor="t">
            <a:spAutoFit/>
          </a:bodyPr>
          <a:lstStyle/>
          <a:p>
            <a:pPr marL="0" lvl="0" indent="0" algn="l">
              <a:lnSpc>
                <a:spcPts val="4536"/>
              </a:lnSpc>
            </a:pPr>
            <a:r>
              <a:rPr lang="en-US" sz="4200" dirty="0" err="1">
                <a:solidFill>
                  <a:srgbClr val="000000"/>
                </a:solidFill>
                <a:latin typeface="Calibri (MS)"/>
                <a:ea typeface="Calibri (MS)"/>
                <a:cs typeface="Calibri (MS)"/>
                <a:sym typeface="Calibri (MS)"/>
              </a:rPr>
              <a:t>Στόχος</a:t>
            </a:r>
            <a:r>
              <a:rPr lang="en-US" sz="4200" dirty="0">
                <a:solidFill>
                  <a:srgbClr val="000000"/>
                </a:solidFill>
                <a:latin typeface="Calibri (MS)"/>
                <a:ea typeface="Calibri (MS)"/>
                <a:cs typeface="Calibri (MS)"/>
                <a:sym typeface="Calibri (MS)"/>
              </a:rPr>
              <a:t> α</a:t>
            </a:r>
            <a:r>
              <a:rPr lang="en-US" sz="4200" dirty="0" err="1">
                <a:solidFill>
                  <a:srgbClr val="000000"/>
                </a:solidFill>
                <a:latin typeface="Calibri (MS)"/>
                <a:ea typeface="Calibri (MS)"/>
                <a:cs typeface="Calibri (MS)"/>
                <a:sym typeface="Calibri (MS)"/>
              </a:rPr>
              <a:t>υτής</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της</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ενότητ</a:t>
            </a:r>
            <a:r>
              <a:rPr lang="en-US" sz="4200" dirty="0">
                <a:solidFill>
                  <a:srgbClr val="000000"/>
                </a:solidFill>
                <a:latin typeface="Calibri (MS)"/>
                <a:ea typeface="Calibri (MS)"/>
                <a:cs typeface="Calibri (MS)"/>
                <a:sym typeface="Calibri (MS)"/>
              </a:rPr>
              <a:t>ας είναι να εξοπλίσει τους μαθητές με τις γνώσεις και τις πρακτικές στρατηγικές που απαιτούνται για τη δημιουργία, τη διατήρηση και την υποστήριξη ασφαλών σχολικών περιβαλλόντων, τα οποία είναι προετοιμασμένα για ένα ευρύ φάσμα καταστροφών. </a:t>
            </a:r>
            <a:r>
              <a:rPr lang="en-US" sz="4200" dirty="0" err="1">
                <a:solidFill>
                  <a:srgbClr val="000000"/>
                </a:solidFill>
                <a:latin typeface="Calibri (MS)"/>
                <a:ea typeface="Calibri (MS)"/>
                <a:cs typeface="Calibri (MS)"/>
                <a:sym typeface="Calibri (MS)"/>
              </a:rPr>
              <a:t>Στοχεύει</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στην</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ενίσχυση</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της</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ικ</a:t>
            </a:r>
            <a:r>
              <a:rPr lang="en-US" sz="4200" dirty="0">
                <a:solidFill>
                  <a:srgbClr val="000000"/>
                </a:solidFill>
                <a:latin typeface="Calibri (MS)"/>
                <a:ea typeface="Calibri (MS)"/>
                <a:cs typeface="Calibri (MS)"/>
                <a:sym typeface="Calibri (MS)"/>
              </a:rPr>
              <a:t>ανότητας των μαθητών να εντοπίζουν τους κινδύνους που αφορούν συγκεκριμένα το σχολείο, να εφαρμόζουν προληπτικά μέτρα και να ανταποκρίνονται αποτελεσματικά σε καταστάσεις έκτακτης ανάγκης για την προστασία των μαθητών, του προσωπικού και της ευρύτερης σχολικής κοινότητας.</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Γιατί αυτή η ενότητα έχει σημασία</a:t>
              </a:r>
            </a:p>
          </p:txBody>
        </p:sp>
      </p:grpSp>
      <p:sp>
        <p:nvSpPr>
          <p:cNvPr id="7" name="TextBox 7"/>
          <p:cNvSpPr txBox="1"/>
          <p:nvPr/>
        </p:nvSpPr>
        <p:spPr>
          <a:xfrm>
            <a:off x="1351112" y="2511495"/>
            <a:ext cx="15590549" cy="6429089"/>
          </a:xfrm>
          <a:prstGeom prst="rect">
            <a:avLst/>
          </a:prstGeom>
        </p:spPr>
        <p:txBody>
          <a:bodyPr lIns="0" tIns="0" rIns="0" bIns="0" rtlCol="0" anchor="t">
            <a:spAutoFit/>
          </a:bodyPr>
          <a:lstStyle/>
          <a:p>
            <a:pPr marL="784028" lvl="1" indent="-392014" algn="l">
              <a:lnSpc>
                <a:spcPts val="3827"/>
              </a:lnSpc>
              <a:buFont typeface="Arial"/>
              <a:buChar char="•"/>
            </a:pPr>
            <a:r>
              <a:rPr lang="en-US" sz="3937">
                <a:solidFill>
                  <a:srgbClr val="000000"/>
                </a:solidFill>
                <a:latin typeface="Calibri (MS)"/>
                <a:ea typeface="Calibri (MS)"/>
                <a:cs typeface="Calibri (MS)"/>
                <a:sym typeface="Calibri (MS)"/>
              </a:rPr>
              <a:t>Τα σχολεία και τα κέντρα κατάρτισης είναι υπεύθυνα για την ασφάλεια εκατοντάδων μαθητών καθημερινά — ωστόσο, καταστροφές μπορούν να συμβούν απροειδοποίητα, διαταράσσοντας την εκπαίδευση και θέτοντας σε κίνδυνο ολόκληρες κοινότητες. Η προετοιμασία σημαίνει προστασία των μαθητών, των εκπαιδευτικών και του προσωπικού μέσω σαφών διαδικασιών, συντονισμένης ομαδικής εργασίας και μιας κοινής κουλτούρας ευθύνης. </a:t>
            </a:r>
          </a:p>
          <a:p>
            <a:pPr marL="784028" lvl="1" indent="-392014" algn="l">
              <a:lnSpc>
                <a:spcPts val="3827"/>
              </a:lnSpc>
              <a:buFont typeface="Arial"/>
              <a:buChar char="•"/>
            </a:pPr>
            <a:r>
              <a:rPr lang="en-US" sz="3937">
                <a:solidFill>
                  <a:srgbClr val="000000"/>
                </a:solidFill>
                <a:latin typeface="Calibri (MS)"/>
                <a:ea typeface="Calibri (MS)"/>
                <a:cs typeface="Calibri (MS)"/>
                <a:sym typeface="Calibri (MS)"/>
              </a:rPr>
              <a:t>Αυτή η ενότητα εξοπλίζει τους συμμετέχοντες με τις πρακτικές γνώσεις και την αυτοπεποίθηση για την πρόληψη κινδύνων, την αποτελεσματική αντιμετώπιση καταστάσεων έκτακτης ανάγκης και την υποστήριξη της ασφαλούς ανάκαμψης σε σχολικά περιβάλλοντα. Η κατανόηση του τρόπου διατήρησης της ασφάλειας των χώρων μάθησης είναι το πρώτο βήμα προς την οικοδόμηση ανθεκτικών εκπαιδευτικών ιδρυμάτων.</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084564" y="639210"/>
            <a:ext cx="15773400" cy="1330834"/>
            <a:chOff x="0" y="0"/>
            <a:chExt cx="21031200" cy="1774446"/>
          </a:xfrm>
        </p:grpSpPr>
        <p:sp>
          <p:nvSpPr>
            <p:cNvPr id="5" name="Freeform 5"/>
            <p:cNvSpPr/>
            <p:nvPr/>
          </p:nvSpPr>
          <p:spPr>
            <a:xfrm>
              <a:off x="0" y="0"/>
              <a:ext cx="21031200" cy="1774447"/>
            </a:xfrm>
            <a:custGeom>
              <a:avLst/>
              <a:gdLst/>
              <a:ahLst/>
              <a:cxnLst/>
              <a:rect l="l" t="t" r="r" b="b"/>
              <a:pathLst>
                <a:path w="21031200" h="1774447">
                  <a:moveTo>
                    <a:pt x="0" y="0"/>
                  </a:moveTo>
                  <a:lnTo>
                    <a:pt x="21031200" y="0"/>
                  </a:lnTo>
                  <a:lnTo>
                    <a:pt x="21031200" y="1774447"/>
                  </a:lnTo>
                  <a:lnTo>
                    <a:pt x="0" y="177444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184112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Δομή της Μονάδας</a:t>
              </a:r>
            </a:p>
          </p:txBody>
        </p:sp>
      </p:grpSp>
      <p:sp>
        <p:nvSpPr>
          <p:cNvPr id="7" name="TextBox 7"/>
          <p:cNvSpPr txBox="1"/>
          <p:nvPr/>
        </p:nvSpPr>
        <p:spPr>
          <a:xfrm>
            <a:off x="1088292" y="1970044"/>
            <a:ext cx="16171008" cy="7251786"/>
          </a:xfrm>
          <a:prstGeom prst="rect">
            <a:avLst/>
          </a:prstGeom>
        </p:spPr>
        <p:txBody>
          <a:bodyPr lIns="0" tIns="0" rIns="0" bIns="0" rtlCol="0" anchor="t">
            <a:spAutoFit/>
          </a:bodyPr>
          <a:lstStyle/>
          <a:p>
            <a:pPr marL="0" lvl="0" indent="0" algn="l">
              <a:lnSpc>
                <a:spcPts val="3754"/>
              </a:lnSpc>
            </a:pPr>
            <a:r>
              <a:rPr lang="en-US" sz="3258" b="1">
                <a:solidFill>
                  <a:srgbClr val="000000"/>
                </a:solidFill>
                <a:latin typeface="Calibri (MS) Bold"/>
                <a:ea typeface="Calibri (MS) Bold"/>
                <a:cs typeface="Calibri (MS) Bold"/>
                <a:sym typeface="Calibri (MS) Bold"/>
              </a:rPr>
              <a:t>Ενότητα Εκπαίδευσης 19 –</a:t>
            </a:r>
            <a:r>
              <a:rPr lang="en-US" sz="3258">
                <a:solidFill>
                  <a:srgbClr val="000000"/>
                </a:solidFill>
                <a:latin typeface="Calibri (MS)"/>
                <a:ea typeface="Calibri (MS)"/>
                <a:cs typeface="Calibri (MS)"/>
                <a:sym typeface="Calibri (MS)"/>
              </a:rPr>
              <a:t> Διασφάλιση της Ασφάλειας σε Εκπαιδευτικά Ιδρύματα </a:t>
            </a:r>
          </a:p>
          <a:p>
            <a:pPr marL="0" lvl="0" indent="0" algn="l">
              <a:lnSpc>
                <a:spcPts val="3754"/>
              </a:lnSpc>
            </a:pPr>
            <a:r>
              <a:rPr lang="en-US" sz="3258" b="1">
                <a:solidFill>
                  <a:srgbClr val="000000"/>
                </a:solidFill>
                <a:latin typeface="Calibri (MS) Bold"/>
                <a:ea typeface="Calibri (MS) Bold"/>
                <a:cs typeface="Calibri (MS) Bold"/>
                <a:sym typeface="Calibri (MS) Bold"/>
              </a:rPr>
              <a:t>Ενότητα Εκπαίδευσης 20</a:t>
            </a:r>
            <a:r>
              <a:rPr lang="en-US" sz="3258">
                <a:solidFill>
                  <a:srgbClr val="000000"/>
                </a:solidFill>
                <a:latin typeface="Calibri (MS)"/>
                <a:ea typeface="Calibri (MS)"/>
                <a:cs typeface="Calibri (MS)"/>
                <a:sym typeface="Calibri (MS)"/>
              </a:rPr>
              <a:t> – Αντιμετώπιση των Μύθων και της Παραπληροφόρησης για τις Σχολικές Καταστροφές </a:t>
            </a:r>
          </a:p>
          <a:p>
            <a:pPr marL="0" lvl="0" indent="0" algn="l">
              <a:lnSpc>
                <a:spcPts val="3754"/>
              </a:lnSpc>
            </a:pPr>
            <a:r>
              <a:rPr lang="en-US" sz="3258" b="1">
                <a:solidFill>
                  <a:srgbClr val="000000"/>
                </a:solidFill>
                <a:latin typeface="Calibri (MS) Bold"/>
                <a:ea typeface="Calibri (MS) Bold"/>
                <a:cs typeface="Calibri (MS) Bold"/>
                <a:sym typeface="Calibri (MS) Bold"/>
              </a:rPr>
              <a:t>Ενότητα Εκπαίδευσης 21 </a:t>
            </a:r>
            <a:r>
              <a:rPr lang="en-US" sz="3258">
                <a:solidFill>
                  <a:srgbClr val="000000"/>
                </a:solidFill>
                <a:latin typeface="Calibri (MS)"/>
                <a:ea typeface="Calibri (MS)"/>
                <a:cs typeface="Calibri (MS)"/>
                <a:sym typeface="Calibri (MS)"/>
              </a:rPr>
              <a:t>– Συστήματα Έγκαιρης Προειδοποίησης για την Ασφάλεια στα Σχολεία </a:t>
            </a:r>
          </a:p>
          <a:p>
            <a:pPr marL="0" lvl="0" indent="0" algn="l">
              <a:lnSpc>
                <a:spcPts val="3754"/>
              </a:lnSpc>
            </a:pPr>
            <a:r>
              <a:rPr lang="en-US" sz="3258" b="1">
                <a:solidFill>
                  <a:srgbClr val="000000"/>
                </a:solidFill>
                <a:latin typeface="Calibri (MS) Bold"/>
                <a:ea typeface="Calibri (MS) Bold"/>
                <a:cs typeface="Calibri (MS) Bold"/>
                <a:sym typeface="Calibri (MS) Bold"/>
              </a:rPr>
              <a:t>Ενότητα Εκπαίδευσης 22</a:t>
            </a:r>
            <a:r>
              <a:rPr lang="en-US" sz="3258">
                <a:solidFill>
                  <a:srgbClr val="000000"/>
                </a:solidFill>
                <a:latin typeface="Calibri (MS)"/>
                <a:ea typeface="Calibri (MS)"/>
                <a:cs typeface="Calibri (MS)"/>
                <a:sym typeface="Calibri (MS)"/>
              </a:rPr>
              <a:t> – Βασικές Δεξιότητες Σωστικής Ζωής για Σχολικές Καταστροφές </a:t>
            </a:r>
            <a:r>
              <a:rPr lang="en-US" sz="3258" b="1">
                <a:solidFill>
                  <a:srgbClr val="000000"/>
                </a:solidFill>
                <a:latin typeface="Calibri (MS) Bold"/>
                <a:ea typeface="Calibri (MS) Bold"/>
                <a:cs typeface="Calibri (MS) Bold"/>
                <a:sym typeface="Calibri (MS) Bold"/>
              </a:rPr>
              <a:t>Ενότητα Εκπαίδευσης 23 </a:t>
            </a:r>
            <a:r>
              <a:rPr lang="en-US" sz="3258">
                <a:solidFill>
                  <a:srgbClr val="000000"/>
                </a:solidFill>
                <a:latin typeface="Calibri (MS)"/>
                <a:ea typeface="Calibri (MS)"/>
                <a:cs typeface="Calibri (MS)"/>
                <a:sym typeface="Calibri (MS)"/>
              </a:rPr>
              <a:t>– Κατανόηση της Ψυχολογίας των Θυμάτων Καταστροφών σε Σχολικό Περιβάλλον </a:t>
            </a:r>
          </a:p>
          <a:p>
            <a:pPr marL="0" lvl="0" indent="0" algn="l">
              <a:lnSpc>
                <a:spcPts val="3754"/>
              </a:lnSpc>
            </a:pPr>
            <a:r>
              <a:rPr lang="en-US" sz="3258" b="1">
                <a:solidFill>
                  <a:srgbClr val="000000"/>
                </a:solidFill>
                <a:latin typeface="Calibri (MS) Bold"/>
                <a:ea typeface="Calibri (MS) Bold"/>
                <a:cs typeface="Calibri (MS) Bold"/>
                <a:sym typeface="Calibri (MS) Bold"/>
              </a:rPr>
              <a:t>Ενότητα Εκπαίδευσης 24</a:t>
            </a:r>
            <a:r>
              <a:rPr lang="en-US" sz="3258">
                <a:solidFill>
                  <a:srgbClr val="000000"/>
                </a:solidFill>
                <a:latin typeface="Calibri (MS)"/>
                <a:ea typeface="Calibri (MS)"/>
                <a:cs typeface="Calibri (MS)"/>
                <a:sym typeface="Calibri (MS)"/>
              </a:rPr>
              <a:t> – Δεξιότητες Μοναχικής Επιβίωσης σε Σενάριο Σχολικής Καταστροφής </a:t>
            </a:r>
          </a:p>
          <a:p>
            <a:pPr marL="0" lvl="0" indent="0" algn="l">
              <a:lnSpc>
                <a:spcPts val="3754"/>
              </a:lnSpc>
            </a:pPr>
            <a:endParaRPr lang="en-US" sz="3258">
              <a:solidFill>
                <a:srgbClr val="000000"/>
              </a:solidFill>
              <a:latin typeface="Calibri (MS)"/>
              <a:ea typeface="Calibri (MS)"/>
              <a:cs typeface="Calibri (MS)"/>
              <a:sym typeface="Calibri (MS)"/>
            </a:endParaRPr>
          </a:p>
          <a:p>
            <a:pPr marL="0" lvl="0" indent="0" algn="l">
              <a:lnSpc>
                <a:spcPts val="3754"/>
              </a:lnSpc>
            </a:pPr>
            <a:r>
              <a:rPr lang="en-US" sz="3258">
                <a:solidFill>
                  <a:srgbClr val="000000"/>
                </a:solidFill>
                <a:latin typeface="Calibri (MS)"/>
                <a:ea typeface="Calibri (MS)"/>
                <a:cs typeface="Calibri (MS)"/>
                <a:sym typeface="Calibri (MS)"/>
              </a:rPr>
              <a:t>Οι εκπαιδευτικές ενότητες προορίζονται να ολοκληρωθούν με τη σειρά που παρουσιάζονται.</a:t>
            </a:r>
          </a:p>
          <a:p>
            <a:pPr marL="0" lvl="0" indent="0" algn="l">
              <a:lnSpc>
                <a:spcPts val="2815"/>
              </a:lnSpc>
            </a:pPr>
            <a:r>
              <a:rPr lang="en-US" sz="3258">
                <a:solidFill>
                  <a:srgbClr val="000000"/>
                </a:solidFill>
                <a:latin typeface="Calibri (MS)"/>
                <a:ea typeface="Calibri (MS)"/>
                <a:cs typeface="Calibri (MS)"/>
                <a:sym typeface="Calibri (MS)"/>
              </a:rPr>
              <a:t>Κάθε ενότητα συνδυάζει το βασικό θεωρητικό περιεχόμενο με πρακτικές μαθησιακές δραστηριότητες.</a:t>
            </a:r>
          </a:p>
          <a:p>
            <a:pPr marL="0" lvl="0" indent="0" algn="l">
              <a:lnSpc>
                <a:spcPts val="2815"/>
              </a:lnSpc>
            </a:pPr>
            <a:r>
              <a:rPr lang="en-US" sz="3258">
                <a:solidFill>
                  <a:srgbClr val="000000"/>
                </a:solidFill>
                <a:latin typeface="Calibri (MS)"/>
                <a:ea typeface="Calibri (MS)"/>
                <a:cs typeface="Calibri (MS)"/>
                <a:sym typeface="Calibri (MS)"/>
              </a:rPr>
              <a:t>Το θεωρητικό υλικό παρέχεται μέσω ενός συνδυασμού κειμένου, οπτικών στοιχείων και βίντεο για την υποστήριξη ποικίλων μορφών μάθησης.</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7300" y="1050773"/>
            <a:ext cx="15773400" cy="904905"/>
            <a:chOff x="0" y="-66675"/>
            <a:chExt cx="21031200" cy="2717802"/>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1542999"/>
            </a:xfrm>
            <a:prstGeom prst="rect">
              <a:avLst/>
            </a:prstGeom>
            <a:ln>
              <a:noFill/>
            </a:ln>
          </p:spPr>
          <p:txBody>
            <a:bodyPr lIns="0" tIns="0" rIns="0" bIns="0" rtlCol="0" anchor="ctr"/>
            <a:lstStyle/>
            <a:p>
              <a:pPr marL="0" lvl="0" indent="0" algn="l">
                <a:lnSpc>
                  <a:spcPts val="7128"/>
                </a:lnSpc>
              </a:pPr>
              <a:r>
                <a:rPr lang="en-US" sz="6600" b="1" dirty="0" err="1">
                  <a:solidFill>
                    <a:srgbClr val="FF0000"/>
                  </a:solidFill>
                  <a:latin typeface="Calibri (MS) Bold"/>
                  <a:ea typeface="Calibri (MS) Bold"/>
                  <a:cs typeface="Calibri (MS) Bold"/>
                  <a:sym typeface="Calibri (MS) Bold"/>
                </a:rPr>
                <a:t>Γενικές</a:t>
              </a:r>
              <a:r>
                <a:rPr lang="en-US" sz="6600" b="1" dirty="0">
                  <a:solidFill>
                    <a:srgbClr val="FF0000"/>
                  </a:solidFill>
                  <a:latin typeface="Calibri (MS) Bold"/>
                  <a:ea typeface="Calibri (MS) Bold"/>
                  <a:cs typeface="Calibri (MS) Bold"/>
                  <a:sym typeface="Calibri (MS) Bold"/>
                </a:rPr>
                <a:t> </a:t>
              </a:r>
              <a:r>
                <a:rPr lang="en-US" sz="6600" b="1" dirty="0" err="1">
                  <a:solidFill>
                    <a:srgbClr val="FF0000"/>
                  </a:solidFill>
                  <a:latin typeface="Calibri (MS) Bold"/>
                  <a:ea typeface="Calibri (MS) Bold"/>
                  <a:cs typeface="Calibri (MS) Bold"/>
                  <a:sym typeface="Calibri (MS) Bold"/>
                </a:rPr>
                <a:t>Πληροφορίες</a:t>
              </a:r>
              <a:r>
                <a:rPr lang="en-US" sz="6600" b="1" dirty="0">
                  <a:solidFill>
                    <a:srgbClr val="FF0000"/>
                  </a:solidFill>
                  <a:latin typeface="Calibri (MS) Bold"/>
                  <a:ea typeface="Calibri (MS) Bold"/>
                  <a:cs typeface="Calibri (MS) Bold"/>
                  <a:sym typeface="Calibri (MS) Bold"/>
                </a:rPr>
                <a:t> </a:t>
              </a:r>
              <a:r>
                <a:rPr lang="en-US" sz="6600" b="1" dirty="0" err="1">
                  <a:solidFill>
                    <a:srgbClr val="FF0000"/>
                  </a:solidFill>
                  <a:latin typeface="Calibri (MS) Bold"/>
                  <a:ea typeface="Calibri (MS) Bold"/>
                  <a:cs typeface="Calibri (MS) Bold"/>
                  <a:sym typeface="Calibri (MS) Bold"/>
                </a:rPr>
                <a:t>Μονάδ</a:t>
              </a:r>
              <a:r>
                <a:rPr lang="en-US" sz="6600" b="1" dirty="0">
                  <a:solidFill>
                    <a:srgbClr val="FF0000"/>
                  </a:solidFill>
                  <a:latin typeface="Calibri (MS) Bold"/>
                  <a:ea typeface="Calibri (MS) Bold"/>
                  <a:cs typeface="Calibri (MS) Bold"/>
                  <a:sym typeface="Calibri (MS) Bold"/>
                </a:rPr>
                <a:t>ας</a:t>
              </a:r>
            </a:p>
          </p:txBody>
        </p:sp>
      </p:grpSp>
      <p:sp>
        <p:nvSpPr>
          <p:cNvPr id="7" name="TextBox 7"/>
          <p:cNvSpPr txBox="1"/>
          <p:nvPr/>
        </p:nvSpPr>
        <p:spPr>
          <a:xfrm>
            <a:off x="1351112" y="2603964"/>
            <a:ext cx="15590549" cy="6103401"/>
          </a:xfrm>
          <a:prstGeom prst="rect">
            <a:avLst/>
          </a:prstGeom>
        </p:spPr>
        <p:txBody>
          <a:bodyPr lIns="0" tIns="0" rIns="0" bIns="0" rtlCol="0" anchor="t">
            <a:spAutoFit/>
          </a:bodyPr>
          <a:lstStyle/>
          <a:p>
            <a:pPr marL="711100" lvl="1" indent="-355550" algn="l">
              <a:lnSpc>
                <a:spcPts val="3445"/>
              </a:lnSpc>
              <a:buFont typeface="Arial"/>
              <a:buChar char="•"/>
            </a:pPr>
            <a:r>
              <a:rPr lang="en-US" sz="3545" b="1" dirty="0" err="1">
                <a:solidFill>
                  <a:srgbClr val="000000"/>
                </a:solidFill>
                <a:latin typeface="Calibri (MS) Bold"/>
                <a:ea typeface="Calibri (MS) Bold"/>
                <a:cs typeface="Calibri (MS) Bold"/>
                <a:sym typeface="Calibri (MS) Bold"/>
              </a:rPr>
              <a:t>Εκτιμώμενη</a:t>
            </a:r>
            <a:r>
              <a:rPr lang="en-US" sz="3545" b="1" dirty="0">
                <a:solidFill>
                  <a:srgbClr val="000000"/>
                </a:solidFill>
                <a:latin typeface="Calibri (MS) Bold"/>
                <a:ea typeface="Calibri (MS) Bold"/>
                <a:cs typeface="Calibri (MS) Bold"/>
                <a:sym typeface="Calibri (MS) Bold"/>
              </a:rPr>
              <a:t> </a:t>
            </a:r>
            <a:r>
              <a:rPr lang="en-US" sz="3545" b="1" dirty="0" err="1">
                <a:solidFill>
                  <a:srgbClr val="000000"/>
                </a:solidFill>
                <a:latin typeface="Calibri (MS) Bold"/>
                <a:ea typeface="Calibri (MS) Bold"/>
                <a:cs typeface="Calibri (MS) Bold"/>
                <a:sym typeface="Calibri (MS) Bold"/>
              </a:rPr>
              <a:t>Διάρκει</a:t>
            </a:r>
            <a:r>
              <a:rPr lang="en-US" sz="3545" b="1" dirty="0">
                <a:solidFill>
                  <a:srgbClr val="000000"/>
                </a:solidFill>
                <a:latin typeface="Calibri (MS) Bold"/>
                <a:ea typeface="Calibri (MS) Bold"/>
                <a:cs typeface="Calibri (MS) Bold"/>
                <a:sym typeface="Calibri (MS) Bold"/>
              </a:rPr>
              <a:t>α:</a:t>
            </a:r>
            <a:r>
              <a:rPr lang="en-US" sz="3545" dirty="0">
                <a:solidFill>
                  <a:srgbClr val="000000"/>
                </a:solidFill>
                <a:latin typeface="Calibri (MS)"/>
                <a:ea typeface="Calibri (MS)"/>
                <a:cs typeface="Calibri (MS)"/>
                <a:sym typeface="Calibri (MS)"/>
              </a:rPr>
              <a:t> 16 ακαδημαϊκές ώρες</a:t>
            </a:r>
          </a:p>
          <a:p>
            <a:pPr marL="711100" lvl="1" indent="-355550" algn="l">
              <a:lnSpc>
                <a:spcPts val="3445"/>
              </a:lnSpc>
            </a:pPr>
            <a:r>
              <a:rPr lang="en-US" sz="3545" i="1" dirty="0">
                <a:solidFill>
                  <a:srgbClr val="000000"/>
                </a:solidFill>
                <a:latin typeface="Calibri (MS) Italics"/>
                <a:ea typeface="Calibri (MS) Italics"/>
                <a:cs typeface="Calibri (MS) Italics"/>
                <a:sym typeface="Calibri (MS) Italics"/>
              </a:rPr>
              <a:t>(π</a:t>
            </a:r>
            <a:r>
              <a:rPr lang="en-US" sz="3545" i="1" dirty="0" err="1">
                <a:solidFill>
                  <a:srgbClr val="000000"/>
                </a:solidFill>
                <a:latin typeface="Calibri (MS) Italics"/>
                <a:ea typeface="Calibri (MS) Italics"/>
                <a:cs typeface="Calibri (MS) Italics"/>
                <a:sym typeface="Calibri (MS) Italics"/>
              </a:rPr>
              <a:t>ερί</a:t>
            </a:r>
            <a:r>
              <a:rPr lang="en-US" sz="3545" i="1" dirty="0">
                <a:solidFill>
                  <a:srgbClr val="000000"/>
                </a:solidFill>
                <a:latin typeface="Calibri (MS) Italics"/>
                <a:ea typeface="Calibri (MS) Italics"/>
                <a:cs typeface="Calibri (MS) Italics"/>
                <a:sym typeface="Calibri (MS) Italics"/>
              </a:rPr>
              <a:t>που 2,6 ώρες ανά εκπαιδευτική ενότητα)</a:t>
            </a:r>
          </a:p>
          <a:p>
            <a:pPr marL="711100" lvl="1" indent="-355550" algn="l">
              <a:lnSpc>
                <a:spcPts val="3445"/>
              </a:lnSpc>
              <a:buFont typeface="Arial"/>
              <a:buChar char="•"/>
            </a:pPr>
            <a:r>
              <a:rPr lang="en-US" sz="3545" b="1" i="1" dirty="0" err="1">
                <a:solidFill>
                  <a:srgbClr val="000000"/>
                </a:solidFill>
                <a:latin typeface="Calibri (MS) Bold Italics"/>
                <a:ea typeface="Calibri (MS) Bold Italics"/>
                <a:cs typeface="Calibri (MS) Bold Italics"/>
                <a:sym typeface="Calibri (MS) Bold Italics"/>
              </a:rPr>
              <a:t>Αριθμός</a:t>
            </a:r>
            <a:r>
              <a:rPr lang="en-US" sz="3545" b="1" i="1" dirty="0">
                <a:solidFill>
                  <a:srgbClr val="000000"/>
                </a:solidFill>
                <a:latin typeface="Calibri (MS) Bold Italics"/>
                <a:ea typeface="Calibri (MS) Bold Italics"/>
                <a:cs typeface="Calibri (MS) Bold Italics"/>
                <a:sym typeface="Calibri (MS) Bold Italics"/>
              </a:rPr>
              <a:t> </a:t>
            </a:r>
            <a:r>
              <a:rPr lang="en-US" sz="3545" b="1" i="1" dirty="0" err="1">
                <a:solidFill>
                  <a:srgbClr val="000000"/>
                </a:solidFill>
                <a:latin typeface="Calibri (MS) Bold Italics"/>
                <a:ea typeface="Calibri (MS) Bold Italics"/>
                <a:cs typeface="Calibri (MS) Bold Italics"/>
                <a:sym typeface="Calibri (MS) Bold Italics"/>
              </a:rPr>
              <a:t>Δρ</a:t>
            </a:r>
            <a:r>
              <a:rPr lang="en-US" sz="3545" b="1" i="1" dirty="0">
                <a:solidFill>
                  <a:srgbClr val="000000"/>
                </a:solidFill>
                <a:latin typeface="Calibri (MS) Bold Italics"/>
                <a:ea typeface="Calibri (MS) Bold Italics"/>
                <a:cs typeface="Calibri (MS) Bold Italics"/>
                <a:sym typeface="Calibri (MS) Bold Italics"/>
              </a:rPr>
              <a:t>αστηριοτήτων:</a:t>
            </a:r>
            <a:r>
              <a:rPr lang="en-US" sz="3545" i="1" dirty="0">
                <a:solidFill>
                  <a:srgbClr val="000000"/>
                </a:solidFill>
                <a:latin typeface="Calibri (MS) Italics"/>
                <a:ea typeface="Calibri (MS) Italics"/>
                <a:cs typeface="Calibri (MS) Italics"/>
                <a:sym typeface="Calibri (MS) Italics"/>
              </a:rPr>
              <a:t> 12 προγραμματισμένες μαθησιακές δραστηριότητες</a:t>
            </a:r>
          </a:p>
          <a:p>
            <a:pPr marL="711100" lvl="1" indent="-355550" algn="l">
              <a:lnSpc>
                <a:spcPts val="3445"/>
              </a:lnSpc>
            </a:pPr>
            <a:r>
              <a:rPr lang="en-US" sz="3545" i="1" dirty="0">
                <a:solidFill>
                  <a:srgbClr val="000000"/>
                </a:solidFill>
                <a:latin typeface="Calibri (MS) Italics"/>
                <a:ea typeface="Calibri (MS) Italics"/>
                <a:cs typeface="Calibri (MS) Italics"/>
                <a:sym typeface="Calibri (MS) Italics"/>
              </a:rPr>
              <a:t>(</a:t>
            </a:r>
            <a:r>
              <a:rPr lang="en-US" sz="3545" i="1" dirty="0" err="1">
                <a:solidFill>
                  <a:srgbClr val="000000"/>
                </a:solidFill>
                <a:latin typeface="Calibri (MS) Italics"/>
                <a:ea typeface="Calibri (MS) Italics"/>
                <a:cs typeface="Calibri (MS) Italics"/>
                <a:sym typeface="Calibri (MS) Italics"/>
              </a:rPr>
              <a:t>συμ</a:t>
            </a:r>
            <a:r>
              <a:rPr lang="en-US" sz="3545" i="1" dirty="0">
                <a:solidFill>
                  <a:srgbClr val="000000"/>
                </a:solidFill>
                <a:latin typeface="Calibri (MS) Italics"/>
                <a:ea typeface="Calibri (MS) Italics"/>
                <a:cs typeface="Calibri (MS) Italics"/>
                <a:sym typeface="Calibri (MS) Italics"/>
              </a:rPr>
              <a:t>περιλαμβανομένων συζητήσεων κατάρριψης μύθων, ομαδικών αναστοχασμών και άλλων που ευθυγραμμίζονται με το περιεχόμενο κάθε ενότητας)</a:t>
            </a:r>
          </a:p>
          <a:p>
            <a:pPr marL="711100" lvl="1" indent="-355550" algn="l">
              <a:lnSpc>
                <a:spcPts val="3445"/>
              </a:lnSpc>
              <a:buFont typeface="Arial"/>
              <a:buChar char="•"/>
            </a:pPr>
            <a:r>
              <a:rPr lang="en-US" sz="3545" b="1" i="1" dirty="0" err="1">
                <a:solidFill>
                  <a:srgbClr val="000000"/>
                </a:solidFill>
                <a:latin typeface="Calibri (MS) Bold Italics"/>
                <a:ea typeface="Calibri (MS) Bold Italics"/>
                <a:cs typeface="Calibri (MS) Bold Italics"/>
                <a:sym typeface="Calibri (MS) Bold Italics"/>
              </a:rPr>
              <a:t>Μέθοδος</a:t>
            </a:r>
            <a:r>
              <a:rPr lang="en-US" sz="3545" b="1" i="1" dirty="0">
                <a:solidFill>
                  <a:srgbClr val="000000"/>
                </a:solidFill>
                <a:latin typeface="Calibri (MS) Bold Italics"/>
                <a:ea typeface="Calibri (MS) Bold Italics"/>
                <a:cs typeface="Calibri (MS) Bold Italics"/>
                <a:sym typeface="Calibri (MS) Bold Italics"/>
              </a:rPr>
              <a:t> </a:t>
            </a:r>
            <a:r>
              <a:rPr lang="en-US" sz="3545" b="1" i="1" dirty="0" err="1">
                <a:solidFill>
                  <a:srgbClr val="000000"/>
                </a:solidFill>
                <a:latin typeface="Calibri (MS) Bold Italics"/>
                <a:ea typeface="Calibri (MS) Bold Italics"/>
                <a:cs typeface="Calibri (MS) Bold Italics"/>
                <a:sym typeface="Calibri (MS) Bold Italics"/>
              </a:rPr>
              <a:t>Αξιολόγησης</a:t>
            </a:r>
            <a:r>
              <a:rPr lang="en-US" sz="3545" b="1" i="1" dirty="0">
                <a:solidFill>
                  <a:srgbClr val="000000"/>
                </a:solidFill>
                <a:latin typeface="Calibri (MS) Bold Italics"/>
                <a:ea typeface="Calibri (MS) Bold Italics"/>
                <a:cs typeface="Calibri (MS) Bold Italics"/>
                <a:sym typeface="Calibri (MS) Bold Italics"/>
              </a:rPr>
              <a:t>:</a:t>
            </a:r>
          </a:p>
          <a:p>
            <a:pPr marL="711100" lvl="1" indent="-355550" algn="l">
              <a:lnSpc>
                <a:spcPts val="3445"/>
              </a:lnSpc>
            </a:pPr>
            <a:r>
              <a:rPr lang="en-US" sz="3545" b="1" i="1" dirty="0" err="1">
                <a:solidFill>
                  <a:srgbClr val="000000"/>
                </a:solidFill>
                <a:latin typeface="Calibri (MS) Bold Italics"/>
                <a:ea typeface="Calibri (MS) Bold Italics"/>
                <a:cs typeface="Calibri (MS) Bold Italics"/>
                <a:sym typeface="Calibri (MS) Bold Italics"/>
              </a:rPr>
              <a:t>Κάθε</a:t>
            </a:r>
            <a:r>
              <a:rPr lang="en-US" sz="3545" b="1" i="1" dirty="0">
                <a:solidFill>
                  <a:srgbClr val="000000"/>
                </a:solidFill>
                <a:latin typeface="Calibri (MS) Bold Italics"/>
                <a:ea typeface="Calibri (MS) Bold Italics"/>
                <a:cs typeface="Calibri (MS) Bold Italics"/>
                <a:sym typeface="Calibri (MS) Bold Italics"/>
              </a:rPr>
              <a:t> </a:t>
            </a:r>
            <a:r>
              <a:rPr lang="en-US" sz="3545" b="1" i="1" dirty="0" err="1">
                <a:solidFill>
                  <a:srgbClr val="000000"/>
                </a:solidFill>
                <a:latin typeface="Calibri (MS) Bold Italics"/>
                <a:ea typeface="Calibri (MS) Bold Italics"/>
                <a:cs typeface="Calibri (MS) Bold Italics"/>
                <a:sym typeface="Calibri (MS) Bold Italics"/>
              </a:rPr>
              <a:t>εκ</a:t>
            </a:r>
            <a:r>
              <a:rPr lang="en-US" sz="3545" b="1" i="1" dirty="0">
                <a:solidFill>
                  <a:srgbClr val="000000"/>
                </a:solidFill>
                <a:latin typeface="Calibri (MS) Bold Italics"/>
                <a:ea typeface="Calibri (MS) Bold Italics"/>
                <a:cs typeface="Calibri (MS) Bold Italics"/>
                <a:sym typeface="Calibri (MS) Bold Italics"/>
              </a:rPr>
              <a:t>παιδευτική ενότητα περιλαμβάνει δύο ξεχωριστές αξιολογήσεις:</a:t>
            </a:r>
          </a:p>
          <a:p>
            <a:pPr marL="711100" lvl="1" indent="-355550" algn="l">
              <a:lnSpc>
                <a:spcPts val="3445"/>
              </a:lnSpc>
              <a:buFont typeface="Arial"/>
              <a:buChar char="•"/>
            </a:pPr>
            <a:r>
              <a:rPr lang="en-US" sz="3545" i="1" dirty="0" err="1">
                <a:solidFill>
                  <a:srgbClr val="000000"/>
                </a:solidFill>
                <a:latin typeface="Calibri (MS) Italics"/>
                <a:ea typeface="Calibri (MS) Italics"/>
                <a:cs typeface="Calibri (MS) Italics"/>
                <a:sym typeface="Calibri (MS) Italics"/>
              </a:rPr>
              <a:t>Έν</a:t>
            </a:r>
            <a:r>
              <a:rPr lang="en-US" sz="3545" i="1" dirty="0">
                <a:solidFill>
                  <a:srgbClr val="000000"/>
                </a:solidFill>
                <a:latin typeface="Calibri (MS) Italics"/>
                <a:ea typeface="Calibri (MS) Italics"/>
                <a:cs typeface="Calibri (MS) Italics"/>
                <a:sym typeface="Calibri (MS) Italics"/>
              </a:rPr>
              <a:t>α κουίζ πολλαπλής επιλογής 10 ερωτήσεων για μαθητές, σχεδιασμένο να αξιολογήσει την κατανόησή τους σε βασικές έννοιες ευαισθητοποίησης για καταστροφές</a:t>
            </a:r>
          </a:p>
          <a:p>
            <a:pPr marL="711100" lvl="1" indent="-355550" algn="l">
              <a:lnSpc>
                <a:spcPts val="3445"/>
              </a:lnSpc>
              <a:buFont typeface="Arial"/>
              <a:buChar char="•"/>
            </a:pPr>
            <a:r>
              <a:rPr lang="en-US" sz="3545" i="1" dirty="0" err="1">
                <a:solidFill>
                  <a:srgbClr val="000000"/>
                </a:solidFill>
                <a:latin typeface="Calibri (MS) Italics"/>
                <a:ea typeface="Calibri (MS) Italics"/>
                <a:cs typeface="Calibri (MS) Italics"/>
                <a:sym typeface="Calibri (MS) Italics"/>
              </a:rPr>
              <a:t>Έν</a:t>
            </a:r>
            <a:r>
              <a:rPr lang="en-US" sz="3545" i="1" dirty="0">
                <a:solidFill>
                  <a:srgbClr val="000000"/>
                </a:solidFill>
                <a:latin typeface="Calibri (MS) Italics"/>
                <a:ea typeface="Calibri (MS) Italics"/>
                <a:cs typeface="Calibri (MS) Italics"/>
                <a:sym typeface="Calibri (MS) Italics"/>
              </a:rPr>
              <a:t>α κουίζ πολλαπλής επιλογής 10 ερωτήσεων για εκπαιδευτικούς, με στόχο την αξιολόγηση της διδακτικής τους ικανότητας και της ικανότητάς τους να παρέχουν αποτελεσματικά την ενότητα.</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2263302"/>
            <a:chOff x="0" y="0"/>
            <a:chExt cx="21031200" cy="3017736"/>
          </a:xfrm>
        </p:grpSpPr>
        <p:sp>
          <p:nvSpPr>
            <p:cNvPr id="5" name="Freeform 5"/>
            <p:cNvSpPr/>
            <p:nvPr/>
          </p:nvSpPr>
          <p:spPr>
            <a:xfrm>
              <a:off x="0" y="0"/>
              <a:ext cx="21031200" cy="3017737"/>
            </a:xfrm>
            <a:custGeom>
              <a:avLst/>
              <a:gdLst/>
              <a:ahLst/>
              <a:cxnLst/>
              <a:rect l="l" t="t" r="r" b="b"/>
              <a:pathLst>
                <a:path w="21031200" h="3017737">
                  <a:moveTo>
                    <a:pt x="0" y="0"/>
                  </a:moveTo>
                  <a:lnTo>
                    <a:pt x="21031200" y="0"/>
                  </a:lnTo>
                  <a:lnTo>
                    <a:pt x="21031200" y="3017737"/>
                  </a:lnTo>
                  <a:lnTo>
                    <a:pt x="0" y="301773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47625"/>
              <a:ext cx="21031200" cy="3065361"/>
            </a:xfrm>
            <a:prstGeom prst="rect">
              <a:avLst/>
            </a:prstGeom>
            <a:ln>
              <a:noFill/>
            </a:ln>
          </p:spPr>
          <p:txBody>
            <a:bodyPr lIns="0" tIns="0" rIns="0" bIns="0" rtlCol="0" anchor="ctr"/>
            <a:lstStyle/>
            <a:p>
              <a:pPr marL="0" lvl="0" indent="0" algn="l">
                <a:lnSpc>
                  <a:spcPts val="6048"/>
                </a:lnSpc>
              </a:pPr>
              <a:r>
                <a:rPr lang="en-US" sz="5600" b="1" dirty="0">
                  <a:solidFill>
                    <a:srgbClr val="FF0000"/>
                  </a:solidFill>
                  <a:latin typeface="Calibri (MS) Bold"/>
                  <a:ea typeface="Calibri (MS) Bold"/>
                  <a:cs typeface="Calibri (MS) Bold"/>
                  <a:sym typeface="Calibri (MS) Bold"/>
                </a:rPr>
                <a:t>Μα</a:t>
              </a:r>
              <a:r>
                <a:rPr lang="en-US" sz="5600" b="1" dirty="0" err="1">
                  <a:solidFill>
                    <a:srgbClr val="FF0000"/>
                  </a:solidFill>
                  <a:latin typeface="Calibri (MS) Bold"/>
                  <a:ea typeface="Calibri (MS) Bold"/>
                  <a:cs typeface="Calibri (MS) Bold"/>
                  <a:sym typeface="Calibri (MS) Bold"/>
                </a:rPr>
                <a:t>θησι</a:t>
              </a:r>
              <a:r>
                <a:rPr lang="en-US" sz="5600" b="1" dirty="0">
                  <a:solidFill>
                    <a:srgbClr val="FF0000"/>
                  </a:solidFill>
                  <a:latin typeface="Calibri (MS) Bold"/>
                  <a:ea typeface="Calibri (MS) Bold"/>
                  <a:cs typeface="Calibri (MS) Bold"/>
                  <a:sym typeface="Calibri (MS) Bold"/>
                </a:rPr>
                <a:t>ακά Αποτελέσματα αυτής της Ενότητας - Γνώσεις</a:t>
              </a:r>
            </a:p>
          </p:txBody>
        </p:sp>
      </p:grpSp>
      <p:sp>
        <p:nvSpPr>
          <p:cNvPr id="7" name="TextBox 7"/>
          <p:cNvSpPr txBox="1"/>
          <p:nvPr/>
        </p:nvSpPr>
        <p:spPr>
          <a:xfrm>
            <a:off x="1259681" y="3871252"/>
            <a:ext cx="15590549" cy="4052682"/>
          </a:xfrm>
          <a:prstGeom prst="rect">
            <a:avLst/>
          </a:prstGeom>
        </p:spPr>
        <p:txBody>
          <a:bodyPr lIns="0" tIns="0" rIns="0" bIns="0" rtlCol="0" anchor="t">
            <a:spAutoFit/>
          </a:bodyPr>
          <a:lstStyle/>
          <a:p>
            <a:pPr marL="494252" lvl="1" indent="-247126" algn="l">
              <a:lnSpc>
                <a:spcPts val="2661"/>
              </a:lnSpc>
              <a:buAutoNum type="arabicPeriod"/>
            </a:pPr>
            <a:r>
              <a:rPr lang="en-US" sz="2310" dirty="0" err="1">
                <a:solidFill>
                  <a:srgbClr val="000000"/>
                </a:solidFill>
                <a:latin typeface="Calibri (MS)"/>
                <a:ea typeface="Calibri (MS)"/>
                <a:cs typeface="Calibri (MS)"/>
                <a:sym typeface="Calibri (MS)"/>
              </a:rPr>
              <a:t>Αν</a:t>
            </a:r>
            <a:r>
              <a:rPr lang="en-US" sz="2310" dirty="0">
                <a:solidFill>
                  <a:srgbClr val="000000"/>
                </a:solidFill>
                <a:latin typeface="Calibri (MS)"/>
                <a:ea typeface="Calibri (MS)"/>
                <a:cs typeface="Calibri (MS)"/>
                <a:sym typeface="Calibri (MS)"/>
              </a:rPr>
              <a:t>αγνωρίστε τους κοινούς κινδύνους και τις επικίνδυνες καταστάσεις σε ένα σχολικό περιβάλλον κατά τη διάρκεια καταστροφών.</a:t>
            </a:r>
          </a:p>
          <a:p>
            <a:pPr marL="494252" lvl="1" indent="-247126" algn="l">
              <a:lnSpc>
                <a:spcPts val="2661"/>
              </a:lnSpc>
              <a:buAutoNum type="arabicPeriod"/>
            </a:pPr>
            <a:r>
              <a:rPr lang="en-US" sz="2310" dirty="0">
                <a:solidFill>
                  <a:srgbClr val="000000"/>
                </a:solidFill>
                <a:latin typeface="Calibri (MS)"/>
                <a:ea typeface="Calibri (MS)"/>
                <a:cs typeface="Calibri (MS)"/>
                <a:sym typeface="Calibri (MS)"/>
              </a:rPr>
              <a:t>Κατα</a:t>
            </a:r>
            <a:r>
              <a:rPr lang="en-US" sz="2310" dirty="0" err="1">
                <a:solidFill>
                  <a:srgbClr val="000000"/>
                </a:solidFill>
                <a:latin typeface="Calibri (MS)"/>
                <a:ea typeface="Calibri (MS)"/>
                <a:cs typeface="Calibri (MS)"/>
                <a:sym typeface="Calibri (MS)"/>
              </a:rPr>
              <a:t>νοήστε</a:t>
            </a:r>
            <a:r>
              <a:rPr lang="en-US" sz="2310" dirty="0">
                <a:solidFill>
                  <a:srgbClr val="000000"/>
                </a:solidFill>
                <a:latin typeface="Calibri (MS)"/>
                <a:ea typeface="Calibri (MS)"/>
                <a:cs typeface="Calibri (MS)"/>
                <a:sym typeface="Calibri (MS)"/>
              </a:rPr>
              <a:t> </a:t>
            </a:r>
            <a:r>
              <a:rPr lang="en-US" sz="2310" dirty="0" err="1">
                <a:solidFill>
                  <a:srgbClr val="000000"/>
                </a:solidFill>
                <a:latin typeface="Calibri (MS)"/>
                <a:ea typeface="Calibri (MS)"/>
                <a:cs typeface="Calibri (MS)"/>
                <a:sym typeface="Calibri (MS)"/>
              </a:rPr>
              <a:t>τη</a:t>
            </a:r>
            <a:r>
              <a:rPr lang="en-US" sz="2310" dirty="0">
                <a:solidFill>
                  <a:srgbClr val="000000"/>
                </a:solidFill>
                <a:latin typeface="Calibri (MS)"/>
                <a:ea typeface="Calibri (MS)"/>
                <a:cs typeface="Calibri (MS)"/>
                <a:sym typeface="Calibri (MS)"/>
              </a:rPr>
              <a:t> </a:t>
            </a:r>
            <a:r>
              <a:rPr lang="en-US" sz="2310" dirty="0" err="1">
                <a:solidFill>
                  <a:srgbClr val="000000"/>
                </a:solidFill>
                <a:latin typeface="Calibri (MS)"/>
                <a:ea typeface="Calibri (MS)"/>
                <a:cs typeface="Calibri (MS)"/>
                <a:sym typeface="Calibri (MS)"/>
              </a:rPr>
              <a:t>δι</a:t>
            </a:r>
            <a:r>
              <a:rPr lang="en-US" sz="2310" dirty="0">
                <a:solidFill>
                  <a:srgbClr val="000000"/>
                </a:solidFill>
                <a:latin typeface="Calibri (MS)"/>
                <a:ea typeface="Calibri (MS)"/>
                <a:cs typeface="Calibri (MS)"/>
                <a:sym typeface="Calibri (MS)"/>
              </a:rPr>
              <a:t>αφορά μεταξύ παραπληροφόρησης και παραπληροφόρησης σε ένα πλαίσιο σχολικής κρίσης και πώς επηρεάζουν τη συμπεριφορά και την επικοινωνία.</a:t>
            </a:r>
          </a:p>
          <a:p>
            <a:pPr marL="494252" lvl="1" indent="-247126" algn="l">
              <a:lnSpc>
                <a:spcPts val="2661"/>
              </a:lnSpc>
              <a:buAutoNum type="arabicPeriod"/>
            </a:pPr>
            <a:r>
              <a:rPr lang="en-US" sz="2310" dirty="0" err="1">
                <a:solidFill>
                  <a:srgbClr val="000000"/>
                </a:solidFill>
                <a:latin typeface="Calibri (MS)"/>
                <a:ea typeface="Calibri (MS)"/>
                <a:cs typeface="Calibri (MS)"/>
                <a:sym typeface="Calibri (MS)"/>
              </a:rPr>
              <a:t>Περιγράψτε</a:t>
            </a:r>
            <a:r>
              <a:rPr lang="en-US" sz="2310" dirty="0">
                <a:solidFill>
                  <a:srgbClr val="000000"/>
                </a:solidFill>
                <a:latin typeface="Calibri (MS)"/>
                <a:ea typeface="Calibri (MS)"/>
                <a:cs typeface="Calibri (MS)"/>
                <a:sym typeface="Calibri (MS)"/>
              </a:rPr>
              <a:t> </a:t>
            </a:r>
            <a:r>
              <a:rPr lang="en-US" sz="2310" dirty="0" err="1">
                <a:solidFill>
                  <a:srgbClr val="000000"/>
                </a:solidFill>
                <a:latin typeface="Calibri (MS)"/>
                <a:ea typeface="Calibri (MS)"/>
                <a:cs typeface="Calibri (MS)"/>
                <a:sym typeface="Calibri (MS)"/>
              </a:rPr>
              <a:t>τις</a:t>
            </a:r>
            <a:r>
              <a:rPr lang="en-US" sz="2310" dirty="0">
                <a:solidFill>
                  <a:srgbClr val="000000"/>
                </a:solidFill>
                <a:latin typeface="Calibri (MS)"/>
                <a:ea typeface="Calibri (MS)"/>
                <a:cs typeface="Calibri (MS)"/>
                <a:sym typeface="Calibri (MS)"/>
              </a:rPr>
              <a:t> βα</a:t>
            </a:r>
            <a:r>
              <a:rPr lang="en-US" sz="2310" dirty="0" err="1">
                <a:solidFill>
                  <a:srgbClr val="000000"/>
                </a:solidFill>
                <a:latin typeface="Calibri (MS)"/>
                <a:ea typeface="Calibri (MS)"/>
                <a:cs typeface="Calibri (MS)"/>
                <a:sym typeface="Calibri (MS)"/>
              </a:rPr>
              <a:t>σικές</a:t>
            </a:r>
            <a:r>
              <a:rPr lang="en-US" sz="2310" dirty="0">
                <a:solidFill>
                  <a:srgbClr val="000000"/>
                </a:solidFill>
                <a:latin typeface="Calibri (MS)"/>
                <a:ea typeface="Calibri (MS)"/>
                <a:cs typeface="Calibri (MS)"/>
                <a:sym typeface="Calibri (MS)"/>
              </a:rPr>
              <a:t> </a:t>
            </a:r>
            <a:r>
              <a:rPr lang="en-US" sz="2310" dirty="0" err="1">
                <a:solidFill>
                  <a:srgbClr val="000000"/>
                </a:solidFill>
                <a:latin typeface="Calibri (MS)"/>
                <a:ea typeface="Calibri (MS)"/>
                <a:cs typeface="Calibri (MS)"/>
                <a:sym typeface="Calibri (MS)"/>
              </a:rPr>
              <a:t>λειτουργίες</a:t>
            </a:r>
            <a:r>
              <a:rPr lang="en-US" sz="2310" dirty="0">
                <a:solidFill>
                  <a:srgbClr val="000000"/>
                </a:solidFill>
                <a:latin typeface="Calibri (MS)"/>
                <a:ea typeface="Calibri (MS)"/>
                <a:cs typeface="Calibri (MS)"/>
                <a:sym typeface="Calibri (MS)"/>
              </a:rPr>
              <a:t> </a:t>
            </a:r>
            <a:r>
              <a:rPr lang="en-US" sz="2310" dirty="0" err="1">
                <a:solidFill>
                  <a:srgbClr val="000000"/>
                </a:solidFill>
                <a:latin typeface="Calibri (MS)"/>
                <a:ea typeface="Calibri (MS)"/>
                <a:cs typeface="Calibri (MS)"/>
                <a:sym typeface="Calibri (MS)"/>
              </a:rPr>
              <a:t>των</a:t>
            </a:r>
            <a:r>
              <a:rPr lang="en-US" sz="2310" dirty="0">
                <a:solidFill>
                  <a:srgbClr val="000000"/>
                </a:solidFill>
                <a:latin typeface="Calibri (MS)"/>
                <a:ea typeface="Calibri (MS)"/>
                <a:cs typeface="Calibri (MS)"/>
                <a:sym typeface="Calibri (MS)"/>
              </a:rPr>
              <a:t> </a:t>
            </a:r>
            <a:r>
              <a:rPr lang="en-US" sz="2310" dirty="0" err="1">
                <a:solidFill>
                  <a:srgbClr val="000000"/>
                </a:solidFill>
                <a:latin typeface="Calibri (MS)"/>
                <a:ea typeface="Calibri (MS)"/>
                <a:cs typeface="Calibri (MS)"/>
                <a:sym typeface="Calibri (MS)"/>
              </a:rPr>
              <a:t>συστημάτων</a:t>
            </a:r>
            <a:r>
              <a:rPr lang="en-US" sz="2310" dirty="0">
                <a:solidFill>
                  <a:srgbClr val="000000"/>
                </a:solidFill>
                <a:latin typeface="Calibri (MS)"/>
                <a:ea typeface="Calibri (MS)"/>
                <a:cs typeface="Calibri (MS)"/>
                <a:sym typeface="Calibri (MS)"/>
              </a:rPr>
              <a:t> </a:t>
            </a:r>
            <a:r>
              <a:rPr lang="en-US" sz="2310" dirty="0" err="1">
                <a:solidFill>
                  <a:srgbClr val="000000"/>
                </a:solidFill>
                <a:latin typeface="Calibri (MS)"/>
                <a:ea typeface="Calibri (MS)"/>
                <a:cs typeface="Calibri (MS)"/>
                <a:sym typeface="Calibri (MS)"/>
              </a:rPr>
              <a:t>έγκ</a:t>
            </a:r>
            <a:r>
              <a:rPr lang="en-US" sz="2310" dirty="0">
                <a:solidFill>
                  <a:srgbClr val="000000"/>
                </a:solidFill>
                <a:latin typeface="Calibri (MS)"/>
                <a:ea typeface="Calibri (MS)"/>
                <a:cs typeface="Calibri (MS)"/>
                <a:sym typeface="Calibri (MS)"/>
              </a:rPr>
              <a:t>αιρης προειδοποίησης που χρησιμοποιούνται στα σχολεία και ερμηνεύστε πώς υποστηρίζουν την έγκαιρη και συντονισμένη αντιμετώπιση καταστάσεων έκτακτης ανάγκης.</a:t>
            </a:r>
          </a:p>
          <a:p>
            <a:pPr marL="494252" lvl="1" indent="-247126" algn="l">
              <a:lnSpc>
                <a:spcPts val="2661"/>
              </a:lnSpc>
              <a:buAutoNum type="arabicPeriod"/>
            </a:pPr>
            <a:r>
              <a:rPr lang="en-US" sz="2310" dirty="0">
                <a:solidFill>
                  <a:srgbClr val="000000"/>
                </a:solidFill>
                <a:latin typeface="Calibri (MS)"/>
                <a:ea typeface="Calibri (MS)"/>
                <a:cs typeface="Calibri (MS)"/>
                <a:sym typeface="Calibri (MS)"/>
              </a:rPr>
              <a:t>Κατα</a:t>
            </a:r>
            <a:r>
              <a:rPr lang="en-US" sz="2310" dirty="0" err="1">
                <a:solidFill>
                  <a:srgbClr val="000000"/>
                </a:solidFill>
                <a:latin typeface="Calibri (MS)"/>
                <a:ea typeface="Calibri (MS)"/>
                <a:cs typeface="Calibri (MS)"/>
                <a:sym typeface="Calibri (MS)"/>
              </a:rPr>
              <a:t>νόηση</a:t>
            </a:r>
            <a:r>
              <a:rPr lang="en-US" sz="2310" dirty="0">
                <a:solidFill>
                  <a:srgbClr val="000000"/>
                </a:solidFill>
                <a:latin typeface="Calibri (MS)"/>
                <a:ea typeface="Calibri (MS)"/>
                <a:cs typeface="Calibri (MS)"/>
                <a:sym typeface="Calibri (MS)"/>
              </a:rPr>
              <a:t> βα</a:t>
            </a:r>
            <a:r>
              <a:rPr lang="en-US" sz="2310" dirty="0" err="1">
                <a:solidFill>
                  <a:srgbClr val="000000"/>
                </a:solidFill>
                <a:latin typeface="Calibri (MS)"/>
                <a:ea typeface="Calibri (MS)"/>
                <a:cs typeface="Calibri (MS)"/>
                <a:sym typeface="Calibri (MS)"/>
              </a:rPr>
              <a:t>σικών</a:t>
            </a:r>
            <a:r>
              <a:rPr lang="en-US" sz="2310" dirty="0">
                <a:solidFill>
                  <a:srgbClr val="000000"/>
                </a:solidFill>
                <a:latin typeface="Calibri (MS)"/>
                <a:ea typeface="Calibri (MS)"/>
                <a:cs typeface="Calibri (MS)"/>
                <a:sym typeface="Calibri (MS)"/>
              </a:rPr>
              <a:t> α</a:t>
            </a:r>
            <a:r>
              <a:rPr lang="en-US" sz="2310" dirty="0" err="1">
                <a:solidFill>
                  <a:srgbClr val="000000"/>
                </a:solidFill>
                <a:latin typeface="Calibri (MS)"/>
                <a:ea typeface="Calibri (MS)"/>
                <a:cs typeface="Calibri (MS)"/>
                <a:sym typeface="Calibri (MS)"/>
              </a:rPr>
              <a:t>ρχών</a:t>
            </a:r>
            <a:r>
              <a:rPr lang="en-US" sz="2310" dirty="0">
                <a:solidFill>
                  <a:srgbClr val="000000"/>
                </a:solidFill>
                <a:latin typeface="Calibri (MS)"/>
                <a:ea typeface="Calibri (MS)"/>
                <a:cs typeface="Calibri (MS)"/>
                <a:sym typeface="Calibri (MS)"/>
              </a:rPr>
              <a:t> </a:t>
            </a:r>
            <a:r>
              <a:rPr lang="en-US" sz="2310" dirty="0" err="1">
                <a:solidFill>
                  <a:srgbClr val="000000"/>
                </a:solidFill>
                <a:latin typeface="Calibri (MS)"/>
                <a:ea typeface="Calibri (MS)"/>
                <a:cs typeface="Calibri (MS)"/>
                <a:sym typeface="Calibri (MS)"/>
              </a:rPr>
              <a:t>διάσωσης</a:t>
            </a:r>
            <a:r>
              <a:rPr lang="en-US" sz="2310" dirty="0">
                <a:solidFill>
                  <a:srgbClr val="000000"/>
                </a:solidFill>
                <a:latin typeface="Calibri (MS)"/>
                <a:ea typeface="Calibri (MS)"/>
                <a:cs typeface="Calibri (MS)"/>
                <a:sym typeface="Calibri (MS)"/>
              </a:rPr>
              <a:t> </a:t>
            </a:r>
            <a:r>
              <a:rPr lang="en-US" sz="2310" dirty="0" err="1">
                <a:solidFill>
                  <a:srgbClr val="000000"/>
                </a:solidFill>
                <a:latin typeface="Calibri (MS)"/>
                <a:ea typeface="Calibri (MS)"/>
                <a:cs typeface="Calibri (MS)"/>
                <a:sym typeface="Calibri (MS)"/>
              </a:rPr>
              <a:t>σε</a:t>
            </a:r>
            <a:r>
              <a:rPr lang="en-US" sz="2310" dirty="0">
                <a:solidFill>
                  <a:srgbClr val="000000"/>
                </a:solidFill>
                <a:latin typeface="Calibri (MS)"/>
                <a:ea typeface="Calibri (MS)"/>
                <a:cs typeface="Calibri (MS)"/>
                <a:sym typeface="Calibri (MS)"/>
              </a:rPr>
              <a:t> </a:t>
            </a:r>
            <a:r>
              <a:rPr lang="en-US" sz="2310" dirty="0" err="1">
                <a:solidFill>
                  <a:srgbClr val="000000"/>
                </a:solidFill>
                <a:latin typeface="Calibri (MS)"/>
                <a:ea typeface="Calibri (MS)"/>
                <a:cs typeface="Calibri (MS)"/>
                <a:sym typeface="Calibri (MS)"/>
              </a:rPr>
              <a:t>σενάρι</a:t>
            </a:r>
            <a:r>
              <a:rPr lang="en-US" sz="2310" dirty="0">
                <a:solidFill>
                  <a:srgbClr val="000000"/>
                </a:solidFill>
                <a:latin typeface="Calibri (MS)"/>
                <a:ea typeface="Calibri (MS)"/>
                <a:cs typeface="Calibri (MS)"/>
                <a:sym typeface="Calibri (MS)"/>
              </a:rPr>
              <a:t>α σχολικών καταστροφών, συμπεριλαμβανομένης της επίγνωσης της κατάστασης, της ασφαλούς εκκένωσης και των κατάλληλων ενεργειών αντιμετώπισης.</a:t>
            </a:r>
          </a:p>
          <a:p>
            <a:pPr marL="494252" lvl="1" indent="-247126" algn="l">
              <a:lnSpc>
                <a:spcPts val="2661"/>
              </a:lnSpc>
              <a:buAutoNum type="arabicPeriod"/>
            </a:pPr>
            <a:r>
              <a:rPr lang="en-US" sz="2310" dirty="0" err="1">
                <a:solidFill>
                  <a:srgbClr val="000000"/>
                </a:solidFill>
                <a:latin typeface="Calibri (MS)"/>
                <a:ea typeface="Calibri (MS)"/>
                <a:cs typeface="Calibri (MS)"/>
                <a:sym typeface="Calibri (MS)"/>
              </a:rPr>
              <a:t>Αν</a:t>
            </a:r>
            <a:r>
              <a:rPr lang="en-US" sz="2310" dirty="0">
                <a:solidFill>
                  <a:srgbClr val="000000"/>
                </a:solidFill>
                <a:latin typeface="Calibri (MS)"/>
                <a:ea typeface="Calibri (MS)"/>
                <a:cs typeface="Calibri (MS)"/>
                <a:sym typeface="Calibri (MS)"/>
              </a:rPr>
              <a:t>αγνωρίστε τις βασικές ψυχολογικές και συναισθηματικές ανάγκες των μαθητών κατά τη διάρκεια σχολικών καταστροφών και ερμηνεύστε τις κατάλληλες μεθόδους παροχής υποστήριξης.</a:t>
            </a:r>
          </a:p>
          <a:p>
            <a:pPr marL="494252" lvl="1" indent="-247126" algn="l">
              <a:lnSpc>
                <a:spcPts val="2661"/>
              </a:lnSpc>
              <a:buAutoNum type="arabicPeriod"/>
            </a:pPr>
            <a:r>
              <a:rPr lang="en-US" sz="2310" dirty="0">
                <a:solidFill>
                  <a:srgbClr val="000000"/>
                </a:solidFill>
                <a:latin typeface="Calibri (MS)"/>
                <a:ea typeface="Calibri (MS)"/>
                <a:cs typeface="Calibri (MS)"/>
                <a:sym typeface="Calibri (MS)"/>
              </a:rPr>
              <a:t>Να επ</a:t>
            </a:r>
            <a:r>
              <a:rPr lang="en-US" sz="2310" dirty="0" err="1">
                <a:solidFill>
                  <a:srgbClr val="000000"/>
                </a:solidFill>
                <a:latin typeface="Calibri (MS)"/>
                <a:ea typeface="Calibri (MS)"/>
                <a:cs typeface="Calibri (MS)"/>
                <a:sym typeface="Calibri (MS)"/>
              </a:rPr>
              <a:t>ιδεικνύουν</a:t>
            </a:r>
            <a:r>
              <a:rPr lang="en-US" sz="2310" dirty="0">
                <a:solidFill>
                  <a:srgbClr val="000000"/>
                </a:solidFill>
                <a:latin typeface="Calibri (MS)"/>
                <a:ea typeface="Calibri (MS)"/>
                <a:cs typeface="Calibri (MS)"/>
                <a:sym typeface="Calibri (MS)"/>
              </a:rPr>
              <a:t> επ</a:t>
            </a:r>
            <a:r>
              <a:rPr lang="en-US" sz="2310" dirty="0" err="1">
                <a:solidFill>
                  <a:srgbClr val="000000"/>
                </a:solidFill>
                <a:latin typeface="Calibri (MS)"/>
                <a:ea typeface="Calibri (MS)"/>
                <a:cs typeface="Calibri (MS)"/>
                <a:sym typeface="Calibri (MS)"/>
              </a:rPr>
              <a:t>ίγνωση</a:t>
            </a:r>
            <a:r>
              <a:rPr lang="en-US" sz="2310" dirty="0">
                <a:solidFill>
                  <a:srgbClr val="000000"/>
                </a:solidFill>
                <a:latin typeface="Calibri (MS)"/>
                <a:ea typeface="Calibri (MS)"/>
                <a:cs typeface="Calibri (MS)"/>
                <a:sym typeface="Calibri (MS)"/>
              </a:rPr>
              <a:t> </a:t>
            </a:r>
            <a:r>
              <a:rPr lang="en-US" sz="2310" dirty="0" err="1">
                <a:solidFill>
                  <a:srgbClr val="000000"/>
                </a:solidFill>
                <a:latin typeface="Calibri (MS)"/>
                <a:ea typeface="Calibri (MS)"/>
                <a:cs typeface="Calibri (MS)"/>
                <a:sym typeface="Calibri (MS)"/>
              </a:rPr>
              <a:t>της</a:t>
            </a:r>
            <a:r>
              <a:rPr lang="en-US" sz="2310" dirty="0">
                <a:solidFill>
                  <a:srgbClr val="000000"/>
                </a:solidFill>
                <a:latin typeface="Calibri (MS)"/>
                <a:ea typeface="Calibri (MS)"/>
                <a:cs typeface="Calibri (MS)"/>
                <a:sym typeface="Calibri (MS)"/>
              </a:rPr>
              <a:t> </a:t>
            </a:r>
            <a:r>
              <a:rPr lang="en-US" sz="2310" dirty="0" err="1">
                <a:solidFill>
                  <a:srgbClr val="000000"/>
                </a:solidFill>
                <a:latin typeface="Calibri (MS)"/>
                <a:ea typeface="Calibri (MS)"/>
                <a:cs typeface="Calibri (MS)"/>
                <a:sym typeface="Calibri (MS)"/>
              </a:rPr>
              <a:t>σημ</a:t>
            </a:r>
            <a:r>
              <a:rPr lang="en-US" sz="2310" dirty="0">
                <a:solidFill>
                  <a:srgbClr val="000000"/>
                </a:solidFill>
                <a:latin typeface="Calibri (MS)"/>
                <a:ea typeface="Calibri (MS)"/>
                <a:cs typeface="Calibri (MS)"/>
                <a:sym typeface="Calibri (MS)"/>
              </a:rPr>
              <a:t>ασίας της αυτοπροστασίας, της υπευθυνότητας και της ανεξάρτητης λήψης αποφάσεων όταν βρίσκονται χωρισμένοι από συνομηλίκους και εκπαιδευτικούς.</a:t>
            </a:r>
          </a:p>
        </p:txBody>
      </p:sp>
      <p:grpSp>
        <p:nvGrpSpPr>
          <p:cNvPr id="8" name="Group 8"/>
          <p:cNvGrpSpPr/>
          <p:nvPr/>
        </p:nvGrpSpPr>
        <p:grpSpPr>
          <a:xfrm>
            <a:off x="1351112" y="2673484"/>
            <a:ext cx="15773400" cy="1235868"/>
            <a:chOff x="0" y="0"/>
            <a:chExt cx="21031200" cy="1647824"/>
          </a:xfrm>
        </p:grpSpPr>
        <p:sp>
          <p:nvSpPr>
            <p:cNvPr id="9" name="Freeform 9"/>
            <p:cNvSpPr/>
            <p:nvPr/>
          </p:nvSpPr>
          <p:spPr>
            <a:xfrm>
              <a:off x="0" y="0"/>
              <a:ext cx="21031200" cy="1647823"/>
            </a:xfrm>
            <a:custGeom>
              <a:avLst/>
              <a:gdLst/>
              <a:ahLst/>
              <a:cxnLst/>
              <a:rect l="l" t="t" r="r" b="b"/>
              <a:pathLst>
                <a:path w="21031200" h="1647823">
                  <a:moveTo>
                    <a:pt x="0" y="0"/>
                  </a:moveTo>
                  <a:lnTo>
                    <a:pt x="21031200" y="0"/>
                  </a:lnTo>
                  <a:lnTo>
                    <a:pt x="21031200" y="1647823"/>
                  </a:lnTo>
                  <a:lnTo>
                    <a:pt x="0" y="1647823"/>
                  </a:lnTo>
                  <a:close/>
                </a:path>
              </a:pathLst>
            </a:custGeom>
            <a:solidFill>
              <a:srgbClr val="000000">
                <a:alpha val="0"/>
              </a:srgbClr>
            </a:solidFill>
            <a:ln w="12700">
              <a:noFill/>
            </a:ln>
          </p:spPr>
          <p:txBody>
            <a:bodyPr/>
            <a:lstStyle/>
            <a:p>
              <a:endParaRPr lang="el-GR"/>
            </a:p>
          </p:txBody>
        </p:sp>
        <p:sp>
          <p:nvSpPr>
            <p:cNvPr id="10" name="TextBox 10"/>
            <p:cNvSpPr txBox="1"/>
            <p:nvPr/>
          </p:nvSpPr>
          <p:spPr>
            <a:xfrm>
              <a:off x="0" y="-28575"/>
              <a:ext cx="21031200" cy="1676399"/>
            </a:xfrm>
            <a:prstGeom prst="rect">
              <a:avLst/>
            </a:prstGeom>
            <a:ln>
              <a:noFill/>
            </a:ln>
          </p:spPr>
          <p:txBody>
            <a:bodyPr lIns="0" tIns="0" rIns="0" bIns="0" rtlCol="0" anchor="ctr"/>
            <a:lstStyle/>
            <a:p>
              <a:pPr marL="0" lvl="0" indent="0" algn="l">
                <a:lnSpc>
                  <a:spcPts val="3672"/>
                </a:lnSpc>
              </a:pPr>
              <a:r>
                <a:rPr lang="en-US" sz="3400" b="1" dirty="0" err="1">
                  <a:solidFill>
                    <a:srgbClr val="139AD6"/>
                  </a:solidFill>
                  <a:latin typeface="Calibri (MS) Bold"/>
                  <a:ea typeface="Calibri (MS) Bold"/>
                  <a:cs typeface="Calibri (MS) Bold"/>
                  <a:sym typeface="Calibri (MS) Bold"/>
                </a:rPr>
                <a:t>Με</a:t>
              </a:r>
              <a:r>
                <a:rPr lang="en-US" sz="3400" b="1" dirty="0">
                  <a:solidFill>
                    <a:srgbClr val="139AD6"/>
                  </a:solidFill>
                  <a:latin typeface="Calibri (MS) Bold"/>
                  <a:ea typeface="Calibri (MS) Bold"/>
                  <a:cs typeface="Calibri (MS) Bold"/>
                  <a:sym typeface="Calibri (MS) Bold"/>
                </a:rPr>
                <a:t> </a:t>
              </a:r>
              <a:r>
                <a:rPr lang="en-US" sz="3400" b="1" dirty="0" err="1">
                  <a:solidFill>
                    <a:srgbClr val="139AD6"/>
                  </a:solidFill>
                  <a:latin typeface="Calibri (MS) Bold"/>
                  <a:ea typeface="Calibri (MS) Bold"/>
                  <a:cs typeface="Calibri (MS) Bold"/>
                  <a:sym typeface="Calibri (MS) Bold"/>
                </a:rPr>
                <a:t>την</a:t>
              </a:r>
              <a:r>
                <a:rPr lang="en-US" sz="3400" b="1" dirty="0">
                  <a:solidFill>
                    <a:srgbClr val="139AD6"/>
                  </a:solidFill>
                  <a:latin typeface="Calibri (MS) Bold"/>
                  <a:ea typeface="Calibri (MS) Bold"/>
                  <a:cs typeface="Calibri (MS) Bold"/>
                  <a:sym typeface="Calibri (MS) Bold"/>
                </a:rPr>
                <a:t> </a:t>
              </a:r>
              <a:r>
                <a:rPr lang="en-US" sz="3400" b="1" dirty="0" err="1">
                  <a:solidFill>
                    <a:srgbClr val="139AD6"/>
                  </a:solidFill>
                  <a:latin typeface="Calibri (MS) Bold"/>
                  <a:ea typeface="Calibri (MS) Bold"/>
                  <a:cs typeface="Calibri (MS) Bold"/>
                  <a:sym typeface="Calibri (MS) Bold"/>
                </a:rPr>
                <a:t>ολοκλήρωση</a:t>
              </a:r>
              <a:r>
                <a:rPr lang="en-US" sz="3400" b="1" dirty="0">
                  <a:solidFill>
                    <a:srgbClr val="139AD6"/>
                  </a:solidFill>
                  <a:latin typeface="Calibri (MS) Bold"/>
                  <a:ea typeface="Calibri (MS) Bold"/>
                  <a:cs typeface="Calibri (MS) Bold"/>
                  <a:sym typeface="Calibri (MS) Bold"/>
                </a:rPr>
                <a:t> </a:t>
              </a:r>
              <a:r>
                <a:rPr lang="en-US" sz="3400" b="1" dirty="0" err="1">
                  <a:solidFill>
                    <a:srgbClr val="139AD6"/>
                  </a:solidFill>
                  <a:latin typeface="Calibri (MS) Bold"/>
                  <a:ea typeface="Calibri (MS) Bold"/>
                  <a:cs typeface="Calibri (MS) Bold"/>
                  <a:sym typeface="Calibri (MS) Bold"/>
                </a:rPr>
                <a:t>των</a:t>
              </a:r>
              <a:r>
                <a:rPr lang="en-US" sz="3400" b="1" dirty="0">
                  <a:solidFill>
                    <a:srgbClr val="139AD6"/>
                  </a:solidFill>
                  <a:latin typeface="Calibri (MS) Bold"/>
                  <a:ea typeface="Calibri (MS) Bold"/>
                  <a:cs typeface="Calibri (MS) Bold"/>
                  <a:sym typeface="Calibri (MS) Bold"/>
                </a:rPr>
                <a:t> </a:t>
              </a:r>
              <a:r>
                <a:rPr lang="en-US" sz="3400" b="1" dirty="0" err="1">
                  <a:solidFill>
                    <a:srgbClr val="139AD6"/>
                  </a:solidFill>
                  <a:latin typeface="Calibri (MS) Bold"/>
                  <a:ea typeface="Calibri (MS) Bold"/>
                  <a:cs typeface="Calibri (MS) Bold"/>
                  <a:sym typeface="Calibri (MS) Bold"/>
                </a:rPr>
                <a:t>έξι</a:t>
              </a:r>
              <a:r>
                <a:rPr lang="en-US" sz="3400" b="1" dirty="0">
                  <a:solidFill>
                    <a:srgbClr val="139AD6"/>
                  </a:solidFill>
                  <a:latin typeface="Calibri (MS) Bold"/>
                  <a:ea typeface="Calibri (MS) Bold"/>
                  <a:cs typeface="Calibri (MS) Bold"/>
                  <a:sym typeface="Calibri (MS) Bold"/>
                </a:rPr>
                <a:t> </a:t>
              </a:r>
              <a:r>
                <a:rPr lang="en-US" sz="3400" b="1" dirty="0" err="1">
                  <a:solidFill>
                    <a:srgbClr val="139AD6"/>
                  </a:solidFill>
                  <a:latin typeface="Calibri (MS) Bold"/>
                  <a:ea typeface="Calibri (MS) Bold"/>
                  <a:cs typeface="Calibri (MS) Bold"/>
                  <a:sym typeface="Calibri (MS) Bold"/>
                </a:rPr>
                <a:t>εκ</a:t>
              </a:r>
              <a:r>
                <a:rPr lang="en-US" sz="3400" b="1" dirty="0">
                  <a:solidFill>
                    <a:srgbClr val="139AD6"/>
                  </a:solidFill>
                  <a:latin typeface="Calibri (MS) Bold"/>
                  <a:ea typeface="Calibri (MS) Bold"/>
                  <a:cs typeface="Calibri (MS) Bold"/>
                  <a:sym typeface="Calibri (MS) Bold"/>
                </a:rPr>
                <a:t>παιδευτικών ενοτήτων αυτής της ενότητας, οι εκπαιδευόμενοι θα έχουν αποκτήσει τις απαραίτητες γνώσεις για να:</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57150"/>
              <a:ext cx="21031200" cy="2708276"/>
            </a:xfrm>
            <a:prstGeom prst="rect">
              <a:avLst/>
            </a:prstGeom>
            <a:ln>
              <a:noFill/>
            </a:ln>
          </p:spPr>
          <p:txBody>
            <a:bodyPr lIns="0" tIns="0" rIns="0" bIns="0" rtlCol="0" anchor="ctr"/>
            <a:lstStyle/>
            <a:p>
              <a:pPr marL="0" lvl="0" indent="0" algn="l">
                <a:lnSpc>
                  <a:spcPts val="5832"/>
                </a:lnSpc>
              </a:pPr>
              <a:r>
                <a:rPr lang="en-US" sz="5400" b="1">
                  <a:solidFill>
                    <a:srgbClr val="FF0000"/>
                  </a:solidFill>
                  <a:latin typeface="Calibri (MS) Bold"/>
                  <a:ea typeface="Calibri (MS) Bold"/>
                  <a:cs typeface="Calibri (MS) Bold"/>
                  <a:sym typeface="Calibri (MS) Bold"/>
                </a:rPr>
                <a:t>Μαθησιακά Αποτελέσματα αυτής της Ενότητας - Δεξιότητες</a:t>
              </a:r>
            </a:p>
          </p:txBody>
        </p:sp>
      </p:grpSp>
      <p:sp>
        <p:nvSpPr>
          <p:cNvPr id="7" name="TextBox 7"/>
          <p:cNvSpPr txBox="1"/>
          <p:nvPr/>
        </p:nvSpPr>
        <p:spPr>
          <a:xfrm>
            <a:off x="1351112" y="2484311"/>
            <a:ext cx="14400219" cy="6049828"/>
          </a:xfrm>
          <a:prstGeom prst="rect">
            <a:avLst/>
          </a:prstGeom>
        </p:spPr>
        <p:txBody>
          <a:bodyPr lIns="0" tIns="0" rIns="0" bIns="0" rtlCol="0" anchor="t">
            <a:spAutoFit/>
          </a:bodyPr>
          <a:lstStyle/>
          <a:p>
            <a:pPr marL="0" lvl="0" indent="0" algn="just">
              <a:lnSpc>
                <a:spcPts val="2041"/>
              </a:lnSpc>
            </a:pPr>
            <a:r>
              <a:rPr lang="en-US" sz="2362" b="1" dirty="0" err="1">
                <a:solidFill>
                  <a:srgbClr val="4892DC"/>
                </a:solidFill>
                <a:latin typeface="Calibri (MS) Bold"/>
                <a:ea typeface="Calibri (MS) Bold"/>
                <a:cs typeface="Calibri (MS) Bold"/>
                <a:sym typeface="Calibri (MS) Bold"/>
              </a:rPr>
              <a:t>Με</a:t>
            </a:r>
            <a:r>
              <a:rPr lang="en-US" sz="2362" b="1" dirty="0">
                <a:solidFill>
                  <a:srgbClr val="4892DC"/>
                </a:solidFill>
                <a:latin typeface="Calibri (MS) Bold"/>
                <a:ea typeface="Calibri (MS) Bold"/>
                <a:cs typeface="Calibri (MS) Bold"/>
                <a:sym typeface="Calibri (MS) Bold"/>
              </a:rPr>
              <a:t> </a:t>
            </a:r>
            <a:r>
              <a:rPr lang="en-US" sz="2362" b="1" dirty="0" err="1">
                <a:solidFill>
                  <a:srgbClr val="4892DC"/>
                </a:solidFill>
                <a:latin typeface="Calibri (MS) Bold"/>
                <a:ea typeface="Calibri (MS) Bold"/>
                <a:cs typeface="Calibri (MS) Bold"/>
                <a:sym typeface="Calibri (MS) Bold"/>
              </a:rPr>
              <a:t>την</a:t>
            </a:r>
            <a:r>
              <a:rPr lang="en-US" sz="2362" b="1" dirty="0">
                <a:solidFill>
                  <a:srgbClr val="4892DC"/>
                </a:solidFill>
                <a:latin typeface="Calibri (MS) Bold"/>
                <a:ea typeface="Calibri (MS) Bold"/>
                <a:cs typeface="Calibri (MS) Bold"/>
                <a:sym typeface="Calibri (MS) Bold"/>
              </a:rPr>
              <a:t> </a:t>
            </a:r>
            <a:r>
              <a:rPr lang="en-US" sz="2362" b="1" dirty="0" err="1">
                <a:solidFill>
                  <a:srgbClr val="4892DC"/>
                </a:solidFill>
                <a:latin typeface="Calibri (MS) Bold"/>
                <a:ea typeface="Calibri (MS) Bold"/>
                <a:cs typeface="Calibri (MS) Bold"/>
                <a:sym typeface="Calibri (MS) Bold"/>
              </a:rPr>
              <a:t>ολοκλήρωση</a:t>
            </a:r>
            <a:r>
              <a:rPr lang="en-US" sz="2362" b="1" dirty="0">
                <a:solidFill>
                  <a:srgbClr val="4892DC"/>
                </a:solidFill>
                <a:latin typeface="Calibri (MS) Bold"/>
                <a:ea typeface="Calibri (MS) Bold"/>
                <a:cs typeface="Calibri (MS) Bold"/>
                <a:sym typeface="Calibri (MS) Bold"/>
              </a:rPr>
              <a:t> </a:t>
            </a:r>
            <a:r>
              <a:rPr lang="en-US" sz="2362" b="1" dirty="0" err="1">
                <a:solidFill>
                  <a:srgbClr val="4892DC"/>
                </a:solidFill>
                <a:latin typeface="Calibri (MS) Bold"/>
                <a:ea typeface="Calibri (MS) Bold"/>
                <a:cs typeface="Calibri (MS) Bold"/>
                <a:sym typeface="Calibri (MS) Bold"/>
              </a:rPr>
              <a:t>των</a:t>
            </a:r>
            <a:r>
              <a:rPr lang="en-US" sz="2362" b="1" dirty="0">
                <a:solidFill>
                  <a:srgbClr val="4892DC"/>
                </a:solidFill>
                <a:latin typeface="Calibri (MS) Bold"/>
                <a:ea typeface="Calibri (MS) Bold"/>
                <a:cs typeface="Calibri (MS) Bold"/>
                <a:sym typeface="Calibri (MS) Bold"/>
              </a:rPr>
              <a:t> </a:t>
            </a:r>
            <a:r>
              <a:rPr lang="en-US" sz="2362" b="1" dirty="0" err="1">
                <a:solidFill>
                  <a:srgbClr val="4892DC"/>
                </a:solidFill>
                <a:latin typeface="Calibri (MS) Bold"/>
                <a:ea typeface="Calibri (MS) Bold"/>
                <a:cs typeface="Calibri (MS) Bold"/>
                <a:sym typeface="Calibri (MS) Bold"/>
              </a:rPr>
              <a:t>έξι</a:t>
            </a:r>
            <a:r>
              <a:rPr lang="en-US" sz="2362" b="1" dirty="0">
                <a:solidFill>
                  <a:srgbClr val="4892DC"/>
                </a:solidFill>
                <a:latin typeface="Calibri (MS) Bold"/>
                <a:ea typeface="Calibri (MS) Bold"/>
                <a:cs typeface="Calibri (MS) Bold"/>
                <a:sym typeface="Calibri (MS) Bold"/>
              </a:rPr>
              <a:t> </a:t>
            </a:r>
            <a:r>
              <a:rPr lang="en-US" sz="2362" b="1" dirty="0" err="1">
                <a:solidFill>
                  <a:srgbClr val="4892DC"/>
                </a:solidFill>
                <a:latin typeface="Calibri (MS) Bold"/>
                <a:ea typeface="Calibri (MS) Bold"/>
                <a:cs typeface="Calibri (MS) Bold"/>
                <a:sym typeface="Calibri (MS) Bold"/>
              </a:rPr>
              <a:t>εκ</a:t>
            </a:r>
            <a:r>
              <a:rPr lang="en-US" sz="2362" b="1" dirty="0">
                <a:solidFill>
                  <a:srgbClr val="4892DC"/>
                </a:solidFill>
                <a:latin typeface="Calibri (MS) Bold"/>
                <a:ea typeface="Calibri (MS) Bold"/>
                <a:cs typeface="Calibri (MS) Bold"/>
                <a:sym typeface="Calibri (MS) Bold"/>
              </a:rPr>
              <a:t>παιδευτικών ενοτήτων αυτής της ενότητας, οι εκπαιδευόμενοι θα είναι σε θέση να:</a:t>
            </a:r>
          </a:p>
          <a:p>
            <a:pPr marL="0" lvl="0" indent="0" algn="l">
              <a:lnSpc>
                <a:spcPts val="2322"/>
              </a:lnSpc>
            </a:pPr>
            <a:endParaRPr lang="en-US" sz="2362" b="1" dirty="0">
              <a:solidFill>
                <a:srgbClr val="4892DC"/>
              </a:solidFill>
              <a:latin typeface="Calibri (MS) Bold"/>
              <a:ea typeface="Calibri (MS) Bold"/>
              <a:cs typeface="Calibri (MS) Bold"/>
              <a:sym typeface="Calibri (MS) Bold"/>
            </a:endParaRPr>
          </a:p>
          <a:p>
            <a:pPr marL="0" lvl="0" indent="0" algn="l">
              <a:lnSpc>
                <a:spcPts val="3097"/>
              </a:lnSpc>
            </a:pPr>
            <a:r>
              <a:rPr lang="en-US" sz="2688" b="1" dirty="0" err="1">
                <a:solidFill>
                  <a:srgbClr val="000000"/>
                </a:solidFill>
                <a:latin typeface="Calibri (MS) Bold"/>
                <a:ea typeface="Calibri (MS) Bold"/>
                <a:cs typeface="Calibri (MS) Bold"/>
                <a:sym typeface="Calibri (MS) Bold"/>
              </a:rPr>
              <a:t>Δεξιότητ</a:t>
            </a:r>
            <a:r>
              <a:rPr lang="en-US" sz="2688" b="1" dirty="0">
                <a:solidFill>
                  <a:srgbClr val="000000"/>
                </a:solidFill>
                <a:latin typeface="Calibri (MS) Bold"/>
                <a:ea typeface="Calibri (MS) Bold"/>
                <a:cs typeface="Calibri (MS) Bold"/>
                <a:sym typeface="Calibri (MS) Bold"/>
              </a:rPr>
              <a:t>α 1:</a:t>
            </a:r>
            <a:r>
              <a:rPr lang="en-US" sz="2688" dirty="0">
                <a:solidFill>
                  <a:srgbClr val="000000"/>
                </a:solidFill>
                <a:latin typeface="Calibri (MS)"/>
                <a:ea typeface="Calibri (MS)"/>
                <a:cs typeface="Calibri (MS)"/>
                <a:sym typeface="Calibri (MS)"/>
              </a:rPr>
              <a:t> Εφαρμογή αποτελεσματικών εργασιακών και οργανωτικών μεθόδων κατά την προετοιμασία ή την αντιμετώπιση σχολικών καταστάσεων έκτακτης ανάγκης.</a:t>
            </a:r>
          </a:p>
          <a:p>
            <a:pPr marL="0" lvl="0" indent="0" algn="l">
              <a:lnSpc>
                <a:spcPts val="3097"/>
              </a:lnSpc>
            </a:pPr>
            <a:r>
              <a:rPr lang="en-US" sz="2688" b="1" dirty="0" err="1">
                <a:solidFill>
                  <a:srgbClr val="000000"/>
                </a:solidFill>
                <a:latin typeface="Calibri (MS) Bold"/>
                <a:ea typeface="Calibri (MS) Bold"/>
                <a:cs typeface="Calibri (MS) Bold"/>
                <a:sym typeface="Calibri (MS) Bold"/>
              </a:rPr>
              <a:t>Δεξιότητ</a:t>
            </a:r>
            <a:r>
              <a:rPr lang="en-US" sz="2688" b="1" dirty="0">
                <a:solidFill>
                  <a:srgbClr val="000000"/>
                </a:solidFill>
                <a:latin typeface="Calibri (MS) Bold"/>
                <a:ea typeface="Calibri (MS) Bold"/>
                <a:cs typeface="Calibri (MS) Bold"/>
                <a:sym typeface="Calibri (MS) Bold"/>
              </a:rPr>
              <a:t>α 2: </a:t>
            </a:r>
            <a:r>
              <a:rPr lang="en-US" sz="2688" dirty="0">
                <a:solidFill>
                  <a:srgbClr val="000000"/>
                </a:solidFill>
                <a:latin typeface="Calibri (MS)"/>
                <a:ea typeface="Calibri (MS)"/>
                <a:cs typeface="Calibri (MS)"/>
                <a:sym typeface="Calibri (MS)"/>
              </a:rPr>
              <a:t>Εντοπισμός μοτίβων παραπληροφόρησης και εφαρμογή τεχνικών επαλήθευσης για την αξιολόγηση της αξιοπιστίας των πληροφοριών έκτακτης ανάγκης που σχετίζονται με το σχολείο.</a:t>
            </a:r>
          </a:p>
          <a:p>
            <a:pPr marL="0" lvl="0" indent="0" algn="l">
              <a:lnSpc>
                <a:spcPts val="3097"/>
              </a:lnSpc>
            </a:pPr>
            <a:r>
              <a:rPr lang="en-US" sz="2688" b="1" dirty="0" err="1">
                <a:solidFill>
                  <a:srgbClr val="000000"/>
                </a:solidFill>
                <a:latin typeface="Calibri (MS) Bold"/>
                <a:ea typeface="Calibri (MS) Bold"/>
                <a:cs typeface="Calibri (MS) Bold"/>
                <a:sym typeface="Calibri (MS) Bold"/>
              </a:rPr>
              <a:t>Δεξιότητ</a:t>
            </a:r>
            <a:r>
              <a:rPr lang="en-US" sz="2688" b="1" dirty="0">
                <a:solidFill>
                  <a:srgbClr val="000000"/>
                </a:solidFill>
                <a:latin typeface="Calibri (MS) Bold"/>
                <a:ea typeface="Calibri (MS) Bold"/>
                <a:cs typeface="Calibri (MS) Bold"/>
                <a:sym typeface="Calibri (MS) Bold"/>
              </a:rPr>
              <a:t>α 3:</a:t>
            </a:r>
            <a:r>
              <a:rPr lang="en-US" sz="2688" dirty="0">
                <a:solidFill>
                  <a:srgbClr val="000000"/>
                </a:solidFill>
                <a:latin typeface="Calibri (MS)"/>
                <a:ea typeface="Calibri (MS)"/>
                <a:cs typeface="Calibri (MS)"/>
                <a:sym typeface="Calibri (MS)"/>
              </a:rPr>
              <a:t> Εφαρμόστε σωστές συμπεριφορές ασφαλείας και ακολουθήστε τις οδηγίες έγκαιρης προειδοποίησης κατά τη διάρκεια σχολικών ασκήσεων και σεναρίων έκτακτης ανάγκης.</a:t>
            </a:r>
          </a:p>
          <a:p>
            <a:pPr marL="0" lvl="0" indent="0" algn="l">
              <a:lnSpc>
                <a:spcPts val="3097"/>
              </a:lnSpc>
            </a:pPr>
            <a:r>
              <a:rPr lang="en-US" sz="2688" b="1" dirty="0" err="1">
                <a:solidFill>
                  <a:srgbClr val="000000"/>
                </a:solidFill>
                <a:latin typeface="Calibri (MS) Bold"/>
                <a:ea typeface="Calibri (MS) Bold"/>
                <a:cs typeface="Calibri (MS) Bold"/>
                <a:sym typeface="Calibri (MS) Bold"/>
              </a:rPr>
              <a:t>Δεξιότητ</a:t>
            </a:r>
            <a:r>
              <a:rPr lang="en-US" sz="2688" b="1" dirty="0">
                <a:solidFill>
                  <a:srgbClr val="000000"/>
                </a:solidFill>
                <a:latin typeface="Calibri (MS) Bold"/>
                <a:ea typeface="Calibri (MS) Bold"/>
                <a:cs typeface="Calibri (MS) Bold"/>
                <a:sym typeface="Calibri (MS) Bold"/>
              </a:rPr>
              <a:t>α 4:</a:t>
            </a:r>
            <a:r>
              <a:rPr lang="en-US" sz="2688" dirty="0">
                <a:solidFill>
                  <a:srgbClr val="000000"/>
                </a:solidFill>
                <a:latin typeface="Calibri (MS)"/>
                <a:ea typeface="Calibri (MS)"/>
                <a:cs typeface="Calibri (MS)"/>
                <a:sym typeface="Calibri (MS)"/>
              </a:rPr>
              <a:t> Αποτελεσματική συνεργασία με συναδέλφους και προσωπικό για τη διασφάλιση της ασφαλούς εκκένωσης, την υποστήριξη ευάλωτων ατόμων και τη διατήρηση της ηρεμίας σε καταστάσεις καταστροφής.</a:t>
            </a:r>
          </a:p>
          <a:p>
            <a:pPr marL="0" lvl="0" indent="0" algn="l">
              <a:lnSpc>
                <a:spcPts val="3097"/>
              </a:lnSpc>
            </a:pPr>
            <a:r>
              <a:rPr lang="en-US" sz="2688" b="1" dirty="0" err="1">
                <a:solidFill>
                  <a:srgbClr val="000000"/>
                </a:solidFill>
                <a:latin typeface="Calibri (MS) Bold"/>
                <a:ea typeface="Calibri (MS) Bold"/>
                <a:cs typeface="Calibri (MS) Bold"/>
                <a:sym typeface="Calibri (MS) Bold"/>
              </a:rPr>
              <a:t>Δεξιότητ</a:t>
            </a:r>
            <a:r>
              <a:rPr lang="en-US" sz="2688" b="1" dirty="0">
                <a:solidFill>
                  <a:srgbClr val="000000"/>
                </a:solidFill>
                <a:latin typeface="Calibri (MS) Bold"/>
                <a:ea typeface="Calibri (MS) Bold"/>
                <a:cs typeface="Calibri (MS) Bold"/>
                <a:sym typeface="Calibri (MS) Bold"/>
              </a:rPr>
              <a:t>α 5:</a:t>
            </a:r>
            <a:r>
              <a:rPr lang="en-US" sz="2688" dirty="0">
                <a:solidFill>
                  <a:srgbClr val="000000"/>
                </a:solidFill>
                <a:latin typeface="Calibri (MS)"/>
                <a:ea typeface="Calibri (MS)"/>
                <a:cs typeface="Calibri (MS)"/>
                <a:sym typeface="Calibri (MS)"/>
              </a:rPr>
              <a:t> Επίδειξη ενσυναίσθησης και παροχή συναισθηματικής και πρακτικής υποστήριξης σε μαθητές και εκπαιδευτικούς κατά τη διάρκεια σχολικών έκτακτων αναγκών.</a:t>
            </a:r>
          </a:p>
          <a:p>
            <a:pPr marL="0" lvl="0" indent="0" algn="l">
              <a:lnSpc>
                <a:spcPts val="3097"/>
              </a:lnSpc>
            </a:pPr>
            <a:r>
              <a:rPr lang="en-US" sz="2688" b="1" dirty="0" err="1">
                <a:solidFill>
                  <a:srgbClr val="000000"/>
                </a:solidFill>
                <a:latin typeface="Calibri (MS) Bold"/>
                <a:ea typeface="Calibri (MS) Bold"/>
                <a:cs typeface="Calibri (MS) Bold"/>
                <a:sym typeface="Calibri (MS) Bold"/>
              </a:rPr>
              <a:t>Δεξιότητ</a:t>
            </a:r>
            <a:r>
              <a:rPr lang="en-US" sz="2688" b="1" dirty="0">
                <a:solidFill>
                  <a:srgbClr val="000000"/>
                </a:solidFill>
                <a:latin typeface="Calibri (MS) Bold"/>
                <a:ea typeface="Calibri (MS) Bold"/>
                <a:cs typeface="Calibri (MS) Bold"/>
                <a:sym typeface="Calibri (MS) Bold"/>
              </a:rPr>
              <a:t>α 6:</a:t>
            </a:r>
            <a:r>
              <a:rPr lang="en-US" sz="2688" dirty="0">
                <a:solidFill>
                  <a:srgbClr val="000000"/>
                </a:solidFill>
                <a:latin typeface="Calibri (MS)"/>
                <a:ea typeface="Calibri (MS)"/>
                <a:cs typeface="Calibri (MS)"/>
                <a:sym typeface="Calibri (MS)"/>
              </a:rPr>
              <a:t> Εφαρμόστε τεχνικές αυτοδιαχείρισης και αντιμετώπισης του στρες για να παραμείνετε ήρεμοι, να λαμβάνετε γρήγορες αποφάσεις και να αναλαμβάνετε την ευθύνη σε απρόβλεπτα σενάρια σχολικών καταστροφών.</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084564" y="864082"/>
            <a:ext cx="12033304" cy="1502938"/>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Νομιμοποίηση</a:t>
              </a:r>
            </a:p>
          </p:txBody>
        </p:sp>
      </p:grpSp>
      <p:sp>
        <p:nvSpPr>
          <p:cNvPr id="8" name="TextBox 8"/>
          <p:cNvSpPr txBox="1"/>
          <p:nvPr/>
        </p:nvSpPr>
        <p:spPr>
          <a:xfrm>
            <a:off x="1351112" y="2369801"/>
            <a:ext cx="10454945" cy="5782582"/>
          </a:xfrm>
          <a:prstGeom prst="rect">
            <a:avLst/>
          </a:prstGeom>
        </p:spPr>
        <p:txBody>
          <a:bodyPr lIns="0" tIns="0" rIns="0" bIns="0" rtlCol="0" anchor="t">
            <a:spAutoFit/>
          </a:bodyPr>
          <a:lstStyle/>
          <a:p>
            <a:pPr marL="0" lvl="0" indent="0" algn="just">
              <a:lnSpc>
                <a:spcPts val="1710"/>
              </a:lnSpc>
            </a:pPr>
            <a:r>
              <a:rPr lang="en-US" sz="1979" b="1">
                <a:solidFill>
                  <a:srgbClr val="4892DC"/>
                </a:solidFill>
                <a:latin typeface="Calibri (MS) Bold"/>
                <a:ea typeface="Calibri (MS) Bold"/>
                <a:cs typeface="Calibri (MS) Bold"/>
                <a:sym typeface="Calibri (MS) Bold"/>
              </a:rPr>
              <a:t>Αυτή η ενότητα συμβάλλει άμεσα στην ανάπτυξη των ακόλουθων εγκάρσιων δεξιοτήτων ESCO:</a:t>
            </a:r>
          </a:p>
          <a:p>
            <a:pPr marL="0" lvl="0" indent="0" algn="just">
              <a:lnSpc>
                <a:spcPts val="1782"/>
              </a:lnSpc>
            </a:pPr>
            <a:endParaRPr lang="en-US" sz="1979" b="1">
              <a:solidFill>
                <a:srgbClr val="4892DC"/>
              </a:solidFill>
              <a:latin typeface="Calibri (MS) Bold"/>
              <a:ea typeface="Calibri (MS) Bold"/>
              <a:cs typeface="Calibri (MS) Bold"/>
              <a:sym typeface="Calibri (MS) Bold"/>
            </a:endParaRPr>
          </a:p>
          <a:p>
            <a:pPr marL="0" lvl="0" indent="0" algn="l">
              <a:lnSpc>
                <a:spcPts val="2376"/>
              </a:lnSpc>
            </a:pPr>
            <a:r>
              <a:rPr lang="en-US" sz="2062" b="1">
                <a:solidFill>
                  <a:srgbClr val="000000"/>
                </a:solidFill>
                <a:latin typeface="Calibri (MS) Bold"/>
                <a:ea typeface="Calibri (MS) Bold"/>
                <a:cs typeface="Calibri (MS) Bold"/>
                <a:sym typeface="Calibri (MS) Bold"/>
              </a:rPr>
              <a:t>T3.1 – Αποτελεσματική εργασία</a:t>
            </a:r>
          </a:p>
          <a:p>
            <a:pPr marL="0" lvl="0" indent="0" algn="l">
              <a:lnSpc>
                <a:spcPts val="2376"/>
              </a:lnSpc>
            </a:pPr>
            <a:r>
              <a:rPr lang="en-US" sz="2062">
                <a:solidFill>
                  <a:srgbClr val="000000"/>
                </a:solidFill>
                <a:latin typeface="Calibri (MS)"/>
                <a:ea typeface="Calibri (MS)"/>
                <a:cs typeface="Calibri (MS)"/>
                <a:sym typeface="Calibri (MS)"/>
              </a:rPr>
              <a:t>Η ικανότητα αποτελεσματικής διαχείρισης χρόνου, εργασιών και πόρων κατά τη διάρκεια σχολικών έκτακτων αναγκών· η ιεράρχηση των ενεργειών υπό πίεση· και η διατήρηση της εστίασης, της οργάνωσης και της παραγωγικότητας σε ταχέως μεταβαλλόμενες καταστάσεις.</a:t>
            </a:r>
          </a:p>
          <a:p>
            <a:pPr marL="0" lvl="0" indent="0" algn="l">
              <a:lnSpc>
                <a:spcPts val="2376"/>
              </a:lnSpc>
            </a:pPr>
            <a:r>
              <a:rPr lang="en-US" sz="2062" b="1">
                <a:solidFill>
                  <a:srgbClr val="000000"/>
                </a:solidFill>
                <a:latin typeface="Calibri (MS) Bold"/>
                <a:ea typeface="Calibri (MS) Bold"/>
                <a:cs typeface="Calibri (MS) Bold"/>
                <a:sym typeface="Calibri (MS) Bold"/>
              </a:rPr>
              <a:t>T3.2 – Υιοθέτηση προληπτικής προσέγγισης</a:t>
            </a:r>
          </a:p>
          <a:p>
            <a:pPr marL="0" lvl="0" indent="0" algn="l">
              <a:lnSpc>
                <a:spcPts val="2376"/>
              </a:lnSpc>
            </a:pPr>
            <a:r>
              <a:rPr lang="en-US" sz="2062">
                <a:solidFill>
                  <a:srgbClr val="000000"/>
                </a:solidFill>
                <a:latin typeface="Calibri (MS)"/>
                <a:ea typeface="Calibri (MS)"/>
                <a:cs typeface="Calibri (MS)"/>
                <a:sym typeface="Calibri (MS)"/>
              </a:rPr>
              <a:t>Η ικανότητα ανάληψης ευθυνών, ανάληψης πρωτοβουλιών, γρήγορης λήψης τεκμηριωμένων αποφάσεων και επίδειξης αποφασιστικότητας κατά την αντιμετώπιση σεναρίων σχολικών καταστροφών.</a:t>
            </a:r>
          </a:p>
          <a:p>
            <a:pPr marL="0" lvl="0" indent="0" algn="l">
              <a:lnSpc>
                <a:spcPts val="2376"/>
              </a:lnSpc>
            </a:pPr>
            <a:r>
              <a:rPr lang="en-US" sz="2062" b="1">
                <a:solidFill>
                  <a:srgbClr val="000000"/>
                </a:solidFill>
                <a:latin typeface="Calibri (MS) Bold"/>
                <a:ea typeface="Calibri (MS) Bold"/>
                <a:cs typeface="Calibri (MS) Bold"/>
                <a:sym typeface="Calibri (MS) Bold"/>
              </a:rPr>
              <a:t>T3.3 – Διατήρηση θετικής στάσης</a:t>
            </a:r>
          </a:p>
          <a:p>
            <a:pPr marL="0" lvl="0" indent="0" algn="l">
              <a:lnSpc>
                <a:spcPts val="2376"/>
              </a:lnSpc>
            </a:pPr>
            <a:r>
              <a:rPr lang="en-US" sz="2062">
                <a:solidFill>
                  <a:srgbClr val="000000"/>
                </a:solidFill>
                <a:latin typeface="Calibri (MS)"/>
                <a:ea typeface="Calibri (MS)"/>
                <a:cs typeface="Calibri (MS)"/>
                <a:sym typeface="Calibri (MS)"/>
              </a:rPr>
              <a:t>Η ικανότητα να παραμένει κανείς ανθεκτικός, ψύχραιμος και υποστηρικτικός σε συναισθηματικά δύσκολες καταστάσεις· να αντιμετωπίζει την αβεβαιότητα και το άγχος· και να λαμβάνει στοχαστικές, ενσυναισθητικές αποφάσεις που προάγουν την ασφάλεια και την ψυχολογική ευεξία.</a:t>
            </a:r>
          </a:p>
          <a:p>
            <a:pPr marL="0" lvl="0" indent="0" algn="l">
              <a:lnSpc>
                <a:spcPts val="2376"/>
              </a:lnSpc>
            </a:pPr>
            <a:r>
              <a:rPr lang="en-US" sz="2062" b="1">
                <a:solidFill>
                  <a:srgbClr val="000000"/>
                </a:solidFill>
                <a:latin typeface="Calibri (MS) Bold"/>
                <a:ea typeface="Calibri (MS) Bold"/>
                <a:cs typeface="Calibri (MS) Bold"/>
                <a:sym typeface="Calibri (MS) Bold"/>
              </a:rPr>
              <a:t>T4.2 – Υποστήριξη άλλων</a:t>
            </a:r>
          </a:p>
          <a:p>
            <a:pPr marL="0" lvl="0" indent="0" algn="l">
              <a:lnSpc>
                <a:spcPts val="2376"/>
              </a:lnSpc>
            </a:pPr>
            <a:r>
              <a:rPr lang="en-US" sz="2062">
                <a:solidFill>
                  <a:srgbClr val="000000"/>
                </a:solidFill>
                <a:latin typeface="Calibri (MS)"/>
                <a:ea typeface="Calibri (MS)"/>
                <a:cs typeface="Calibri (MS)"/>
                <a:sym typeface="Calibri (MS)"/>
              </a:rPr>
              <a:t>Η ικανότητα να προσφέρουν καθησυχασμό, σαφή καθοδήγηση και συναισθηματική υποστήριξη σε μαθητές και προσωπικό· να αναγνωρίζουν πότε άλλοι χρειάζονται βοήθεια· και να συμβάλλουν σε μια συνεργατική, φροντιστική σχολική κοινότητα σε καταστάσεις έκτακτης ανάγκης.</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219200" y="906551"/>
            <a:ext cx="12033304" cy="1488643"/>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Αναγνώριση</a:t>
              </a:r>
            </a:p>
          </p:txBody>
        </p:sp>
      </p:grpSp>
      <p:sp>
        <p:nvSpPr>
          <p:cNvPr id="8" name="TextBox 8"/>
          <p:cNvSpPr txBox="1"/>
          <p:nvPr/>
        </p:nvSpPr>
        <p:spPr>
          <a:xfrm>
            <a:off x="1351112" y="2606211"/>
            <a:ext cx="10454945" cy="1712595"/>
          </a:xfrm>
          <a:prstGeom prst="rect">
            <a:avLst/>
          </a:prstGeom>
        </p:spPr>
        <p:txBody>
          <a:bodyPr lIns="0" tIns="0" rIns="0" bIns="0" rtlCol="0" anchor="t">
            <a:spAutoFit/>
          </a:bodyPr>
          <a:lstStyle/>
          <a:p>
            <a:pPr marL="0" lvl="0" indent="0" algn="l">
              <a:lnSpc>
                <a:spcPts val="3240"/>
              </a:lnSpc>
            </a:pPr>
            <a:r>
              <a:rPr lang="en-US" sz="3000" b="1">
                <a:solidFill>
                  <a:srgbClr val="000000"/>
                </a:solidFill>
                <a:latin typeface="Calibri (MS) Bold"/>
                <a:ea typeface="Calibri (MS) Bold"/>
                <a:cs typeface="Calibri (MS) Bold"/>
                <a:sym typeface="Calibri (MS) Bold"/>
              </a:rPr>
              <a:t>Αναγνώριση για τους μαθητές:</a:t>
            </a:r>
          </a:p>
          <a:p>
            <a:pPr marL="0" lvl="0" indent="0" algn="l">
              <a:lnSpc>
                <a:spcPts val="3240"/>
              </a:lnSpc>
            </a:pPr>
            <a:r>
              <a:rPr lang="en-US" sz="3000">
                <a:solidFill>
                  <a:srgbClr val="000000"/>
                </a:solidFill>
                <a:latin typeface="Calibri (MS)"/>
                <a:ea typeface="Calibri (MS)"/>
                <a:cs typeface="Calibri (MS)"/>
                <a:sym typeface="Calibri (MS)"/>
              </a:rPr>
              <a:t>Πιστοποιητικό Ολοκλήρωσης (πρόγραμμα μη τυπικής κατάρτισης)</a:t>
            </a:r>
          </a:p>
          <a:p>
            <a:pPr marL="0" lvl="0" indent="0" algn="l">
              <a:lnSpc>
                <a:spcPts val="3240"/>
              </a:lnSpc>
            </a:pPr>
            <a:r>
              <a:rPr lang="en-US" sz="3000" b="1">
                <a:solidFill>
                  <a:srgbClr val="000000"/>
                </a:solidFill>
                <a:latin typeface="Calibri (MS) Bold"/>
                <a:ea typeface="Calibri (MS) Bold"/>
                <a:cs typeface="Calibri (MS) Bold"/>
                <a:sym typeface="Calibri (MS) Bold"/>
              </a:rPr>
              <a:t>Αναγνώριση για Εκπαιδευτικούς:</a:t>
            </a:r>
          </a:p>
          <a:p>
            <a:pPr marL="0" lvl="0" indent="0" algn="l">
              <a:lnSpc>
                <a:spcPts val="3240"/>
              </a:lnSpc>
            </a:pPr>
            <a:r>
              <a:rPr lang="en-US" sz="3000">
                <a:solidFill>
                  <a:srgbClr val="000000"/>
                </a:solidFill>
                <a:latin typeface="Calibri (MS)"/>
                <a:ea typeface="Calibri (MS)"/>
                <a:cs typeface="Calibri (MS)"/>
                <a:sym typeface="Calibri (MS)"/>
              </a:rPr>
              <a:t>Πιστοποιητικό Ανάπτυξης Επαγγελματικής Ικανότητας</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1226</Words>
  <Application>Microsoft Office PowerPoint</Application>
  <PresentationFormat>Custom</PresentationFormat>
  <Paragraphs>106</Paragraphs>
  <Slides>12</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Calibri (MS) Bold</vt:lpstr>
      <vt:lpstr>Calibri</vt:lpstr>
      <vt:lpstr>Montserrat Bold</vt:lpstr>
      <vt:lpstr>Calibri (MS) Italics</vt:lpstr>
      <vt:lpstr>Arial</vt:lpstr>
      <vt:lpstr>Calibri (MS)</vt:lpstr>
      <vt:lpstr>Calibri (MS) Bold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VET Ready-Unit 4 overview_ENG.pptx</dc:title>
  <cp:lastModifiedBy>Ezgi Gecin</cp:lastModifiedBy>
  <cp:revision>2</cp:revision>
  <dcterms:created xsi:type="dcterms:W3CDTF">2006-08-16T00:00:00Z</dcterms:created>
  <dcterms:modified xsi:type="dcterms:W3CDTF">2026-01-13T09:11:35Z</dcterms:modified>
  <dc:identifier>DAG-NIRTOqo</dc:identifier>
</cp:coreProperties>
</file>