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10287000" cx="18288000"/>
  <p:notesSz cx="6858000" cy="9144000"/>
  <p:embeddedFontLst>
    <p:embeddedFont>
      <p:font typeface="Montserrat"/>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2" roundtripDataSignature="AMtx7mgS7k5zssLUMeRA3bGn65nfyZ5F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bold.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Montserrat-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46" name="Google Shape;246;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47" name="Google Shape;247;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50" name="Google Shape;250;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70" name="Google Shape;270;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71" name="Google Shape;271;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4" name="Google Shape;274;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84" name="Google Shape;284;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85" name="Google Shape;285;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 name="Google Shape;286;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7" name="Google Shape;287;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88" name="Google Shape;288;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07" name="Google Shape;307;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08" name="Google Shape;308;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11" name="Google Shape;311;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5" name="Google Shape;115;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6" name="Google Shape;116;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9" name="Google Shape;119;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8" name="Google Shape;128;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9" name="Google Shape;129;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 name="Google Shape;131;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2" name="Google Shape;132;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0" name="Google Shape;140;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1" name="Google Shape;141;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4" name="Google Shape;144;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2" name="Google Shape;152;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3" name="Google Shape;153;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6" name="Google Shape;156;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4" name="Google Shape;164;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5" name="Google Shape;165;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8" name="Google Shape;168;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2" name="Google Shape;202;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3" name="Google Shape;203;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6" name="Google Shape;206;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4" name="Google Shape;234;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5" name="Google Shape;235;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8" name="Google Shape;238;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4"/>
          <p:cNvSpPr/>
          <p:nvPr>
            <p:ph idx="2" type="pic"/>
          </p:nvPr>
        </p:nvSpPr>
        <p:spPr>
          <a:xfrm>
            <a:off x="1792288" y="612775"/>
            <a:ext cx="5486400" cy="4114800"/>
          </a:xfrm>
          <a:prstGeom prst="rect">
            <a:avLst/>
          </a:prstGeom>
          <a:noFill/>
          <a:ln>
            <a:noFill/>
          </a:ln>
        </p:spPr>
      </p:sp>
      <p:sp>
        <p:nvSpPr>
          <p:cNvPr id="68" name="Google Shape;68;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1" Type="http://schemas.openxmlformats.org/officeDocument/2006/relationships/hyperlink" Target="https://www.frontiersin.org/articles/10.3389/fpubh.2021.712358/full" TargetMode="External"/><Relationship Id="rId10" Type="http://schemas.openxmlformats.org/officeDocument/2006/relationships/hyperlink" Target="https://www.frontiersin.org/articles/10.3389/fpubh.2021.712358/full" TargetMode="External"/><Relationship Id="rId13" Type="http://schemas.openxmlformats.org/officeDocument/2006/relationships/hyperlink" Target="https://www.stopdisastersgame.org/" TargetMode="External"/><Relationship Id="rId12" Type="http://schemas.openxmlformats.org/officeDocument/2006/relationships/hyperlink" Target="https://www.frontiersin.org/articles/10.3389/fpubh.2021.712358/full" TargetMode="External"/><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hyperlink" Target="https://www.frontiersin.org/articles/10.3389/fpubh.2021.712358/full" TargetMode="External"/><Relationship Id="rId14" Type="http://schemas.openxmlformats.org/officeDocument/2006/relationships/hyperlink" Target="https://www.stopdisastersgame.org/" TargetMode="External"/><Relationship Id="rId5" Type="http://schemas.openxmlformats.org/officeDocument/2006/relationships/hyperlink" Target="https://www.unicef.org/education/comprehensive-school-safety-framework" TargetMode="External"/><Relationship Id="rId6" Type="http://schemas.openxmlformats.org/officeDocument/2006/relationships/hyperlink" Target="https://www.unicef.org/education/comprehensive-school-safety-framework" TargetMode="External"/><Relationship Id="rId7" Type="http://schemas.openxmlformats.org/officeDocument/2006/relationships/hyperlink" Target="https://www.unicef.org/education/comprehensive-school-safety-framework" TargetMode="External"/><Relationship Id="rId8" Type="http://schemas.openxmlformats.org/officeDocument/2006/relationships/hyperlink" Target="https://www.unicef.org/education/comprehensive-school-safety-framework"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10.png"/><Relationship Id="rId13" Type="http://schemas.openxmlformats.org/officeDocument/2006/relationships/image" Target="../media/image14.png"/><Relationship Id="rId12"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3.png"/><Relationship Id="rId14" Type="http://schemas.openxmlformats.org/officeDocument/2006/relationships/image" Target="../media/image6.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4.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hyperlink" Target="https://www.facebook.com/profile.php?id=61573707797009" TargetMode="External"/><Relationship Id="rId13" Type="http://schemas.openxmlformats.org/officeDocument/2006/relationships/image" Target="../media/image18.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19.png"/><Relationship Id="rId9" Type="http://schemas.openxmlformats.org/officeDocument/2006/relationships/image" Target="../media/image17.png"/><Relationship Id="rId5" Type="http://schemas.openxmlformats.org/officeDocument/2006/relationships/image" Target="../media/image15.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8" y="716280"/>
            <a:ext cx="8274273"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4" y="8815647"/>
            <a:ext cx="4305776" cy="911828"/>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4" y="1096360"/>
            <a:ext cx="4059555" cy="981933"/>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4" l="0" r="0" t="0"/>
            </a:stretch>
          </a:blipFill>
          <a:ln>
            <a:noFill/>
          </a:ln>
        </p:spPr>
      </p:sp>
      <p:grpSp>
        <p:nvGrpSpPr>
          <p:cNvPr id="95" name="Google Shape;95;p1"/>
          <p:cNvGrpSpPr/>
          <p:nvPr/>
        </p:nvGrpSpPr>
        <p:grpSpPr>
          <a:xfrm>
            <a:off x="581020" y="2419559"/>
            <a:ext cx="8827894" cy="2464931"/>
            <a:chOff x="0" y="-47625"/>
            <a:chExt cx="11770526" cy="3286574"/>
          </a:xfrm>
        </p:grpSpPr>
        <p:sp>
          <p:nvSpPr>
            <p:cNvPr id="96" name="Google Shape;96;p1"/>
            <p:cNvSpPr/>
            <p:nvPr/>
          </p:nvSpPr>
          <p:spPr>
            <a:xfrm>
              <a:off x="0" y="0"/>
              <a:ext cx="11770526" cy="3238949"/>
            </a:xfrm>
            <a:custGeom>
              <a:rect b="b" l="l" r="r" t="t"/>
              <a:pathLst>
                <a:path extrusionOk="0" h="3238949" w="11770526">
                  <a:moveTo>
                    <a:pt x="0" y="0"/>
                  </a:moveTo>
                  <a:lnTo>
                    <a:pt x="11770526" y="0"/>
                  </a:lnTo>
                  <a:lnTo>
                    <a:pt x="11770526" y="3238949"/>
                  </a:lnTo>
                  <a:lnTo>
                    <a:pt x="0" y="3238949"/>
                  </a:lnTo>
                  <a:close/>
                </a:path>
              </a:pathLst>
            </a:custGeom>
            <a:solidFill>
              <a:srgbClr val="000000">
                <a:alpha val="0"/>
              </a:srgbClr>
            </a:solidFill>
            <a:ln>
              <a:noFill/>
            </a:ln>
          </p:spPr>
        </p:sp>
        <p:sp>
          <p:nvSpPr>
            <p:cNvPr id="97" name="Google Shape;97;p1"/>
            <p:cNvSpPr txBox="1"/>
            <p:nvPr/>
          </p:nvSpPr>
          <p:spPr>
            <a:xfrm>
              <a:off x="0" y="-47625"/>
              <a:ext cx="11770526" cy="3286574"/>
            </a:xfrm>
            <a:prstGeom prst="rect">
              <a:avLst/>
            </a:prstGeom>
            <a:noFill/>
            <a:ln>
              <a:noFill/>
            </a:ln>
          </p:spPr>
          <p:txBody>
            <a:bodyPr anchorCtr="0" anchor="b" bIns="0" lIns="0" spcFirstLastPara="1" rIns="0" wrap="square" tIns="0">
              <a:noAutofit/>
            </a:bodyPr>
            <a:lstStyle/>
            <a:p>
              <a:pPr indent="0" lvl="0" marL="0" marR="0" rtl="0" algn="l">
                <a:lnSpc>
                  <a:spcPct val="107994"/>
                </a:lnSpc>
                <a:spcBef>
                  <a:spcPts val="0"/>
                </a:spcBef>
                <a:spcAft>
                  <a:spcPts val="0"/>
                </a:spcAft>
                <a:buNone/>
              </a:pPr>
              <a:r>
                <a:rPr b="1" i="0" lang="en-US" sz="3990" u="none" cap="none" strike="noStrike">
                  <a:solidFill>
                    <a:srgbClr val="000000"/>
                  </a:solidFill>
                  <a:latin typeface="Calibri"/>
                  <a:ea typeface="Calibri"/>
                  <a:cs typeface="Calibri"/>
                  <a:sym typeface="Calibri"/>
                </a:rPr>
                <a:t>Υποστήριξη Εκπαιδευτικών για την ΕΝΟΤΗΤΑ 4: ΕΤΟΙΜΟΤΗΤΑ ΣΧΟΛΕΙΟΥ ΓΙΑ ΚΑΤΑΣΤΡΟΦΕΣ ΚΑΙ ΑΣΦΑΛΗ ΠΕΡΙΒΑΛΛΟΝΤΑ ΜΑΘΗΣΗΣ</a:t>
              </a:r>
              <a:endParaRPr/>
            </a:p>
          </p:txBody>
        </p:sp>
      </p:grpSp>
      <p:sp>
        <p:nvSpPr>
          <p:cNvPr id="98" name="Google Shape;98;p1"/>
          <p:cNvSpPr txBox="1"/>
          <p:nvPr/>
        </p:nvSpPr>
        <p:spPr>
          <a:xfrm>
            <a:off x="732694" y="5246440"/>
            <a:ext cx="9185672" cy="2209038"/>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600" u="none" cap="none" strike="noStrike">
                <a:solidFill>
                  <a:srgbClr val="000000"/>
                </a:solidFill>
                <a:latin typeface="Calibri"/>
                <a:ea typeface="Calibri"/>
                <a:cs typeface="Calibri"/>
                <a:sym typeface="Calibri"/>
              </a:rPr>
              <a:t>ΕΝΟΤΗΤΑ ΕΚΠΑΙΔΕΥΣΗΣ 21: Ετοιμότητα σε περίπτωση σχολικών καταστροφών και ασφαλή μαθησιακά περιβάλλοντα</a:t>
            </a:r>
            <a:endParaRPr/>
          </a:p>
          <a:p>
            <a:pPr indent="0" lvl="0" marL="0" marR="0" rtl="0" algn="l">
              <a:lnSpc>
                <a:spcPct val="108000"/>
              </a:lnSpc>
              <a:spcBef>
                <a:spcPts val="0"/>
              </a:spcBef>
              <a:spcAft>
                <a:spcPts val="0"/>
              </a:spcAft>
              <a:buNone/>
            </a:pPr>
            <a:r>
              <a:rPr b="1" i="0" lang="en-US" sz="2550" u="none" cap="none" strike="noStrike">
                <a:solidFill>
                  <a:srgbClr val="000000"/>
                </a:solidFill>
                <a:latin typeface="Calibri"/>
                <a:ea typeface="Calibri"/>
                <a:cs typeface="Calibri"/>
                <a:sym typeface="Calibri"/>
              </a:rPr>
              <a:t>Συγγραφέας:</a:t>
            </a:r>
            <a:r>
              <a:rPr b="0" i="0" lang="en-US" sz="2550" u="none" cap="none" strike="noStrike">
                <a:solidFill>
                  <a:srgbClr val="000000"/>
                </a:solidFill>
                <a:latin typeface="Calibri"/>
                <a:ea typeface="Calibri"/>
                <a:cs typeface="Calibri"/>
                <a:sym typeface="Calibri"/>
              </a:rPr>
              <a:t> Ινστιτούτο Ανάπτυξης Επιχειρηματικότητας / Συνεργασία Έργου VETREADY</a:t>
            </a:r>
            <a:endParaRPr/>
          </a:p>
        </p:txBody>
      </p:sp>
      <p:sp>
        <p:nvSpPr>
          <p:cNvPr id="99" name="Google Shape;99;p1"/>
          <p:cNvSpPr txBox="1"/>
          <p:nvPr/>
        </p:nvSpPr>
        <p:spPr>
          <a:xfrm>
            <a:off x="672447" y="8106004"/>
            <a:ext cx="8645044"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0" y="8586262"/>
            <a:ext cx="6466800"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500" u="none" cap="none" strike="noStrike">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descr="Μπλε κείμενο σε μαύρο φόντο  Η περιγραφή δημιουργήθηκε αυτόματα" id="252" name="Google Shape;252;p1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53" name="Google Shape;253;p1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54" name="Google Shape;254;p10"/>
          <p:cNvSpPr txBox="1"/>
          <p:nvPr/>
        </p:nvSpPr>
        <p:spPr>
          <a:xfrm>
            <a:off x="1259675" y="421925"/>
            <a:ext cx="15773400" cy="1196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FF0000"/>
                </a:solidFill>
                <a:latin typeface="Calibri"/>
                <a:ea typeface="Calibri"/>
                <a:cs typeface="Calibri"/>
                <a:sym typeface="Calibri"/>
              </a:rPr>
              <a:t>Υποστήριξη Αξιολόγησης – Πώς να Ελέγχετε την Πρόοδο του Μαθητή</a:t>
            </a:r>
            <a:endParaRPr sz="100"/>
          </a:p>
        </p:txBody>
      </p:sp>
      <p:sp>
        <p:nvSpPr>
          <p:cNvPr id="255" name="Google Shape;255;p10"/>
          <p:cNvSpPr txBox="1"/>
          <p:nvPr/>
        </p:nvSpPr>
        <p:spPr>
          <a:xfrm>
            <a:off x="1351100" y="1618025"/>
            <a:ext cx="15590700" cy="7331100"/>
          </a:xfrm>
          <a:prstGeom prst="rect">
            <a:avLst/>
          </a:prstGeom>
          <a:noFill/>
          <a:ln>
            <a:noFill/>
          </a:ln>
        </p:spPr>
        <p:txBody>
          <a:bodyPr anchorCtr="0" anchor="t" bIns="0" lIns="0" spcFirstLastPara="1" rIns="0" wrap="square" tIns="0">
            <a:spAutoFit/>
          </a:bodyPr>
          <a:lstStyle/>
          <a:p>
            <a:pPr indent="0" lvl="0" marL="0" marR="0" rtl="0" algn="l">
              <a:lnSpc>
                <a:spcPct val="86400"/>
              </a:lnSpc>
              <a:spcBef>
                <a:spcPts val="0"/>
              </a:spcBef>
              <a:spcAft>
                <a:spcPts val="0"/>
              </a:spcAft>
              <a:buNone/>
            </a:pPr>
            <a:r>
              <a:rPr b="0" i="0" lang="en-US" sz="2625" u="none" cap="none" strike="noStrike">
                <a:solidFill>
                  <a:srgbClr val="000000"/>
                </a:solidFill>
                <a:latin typeface="Calibri"/>
                <a:ea typeface="Calibri"/>
                <a:cs typeface="Calibri"/>
                <a:sym typeface="Calibri"/>
              </a:rPr>
              <a:t>Στο τέλος αυτής της εκπαιδευτικής ενότητας, οι εκπαιδευόμενοι συμπληρώνουν ένα </a:t>
            </a:r>
            <a:r>
              <a:rPr b="1" i="0" lang="en-US" sz="2625" u="none" cap="none" strike="noStrike">
                <a:solidFill>
                  <a:srgbClr val="000000"/>
                </a:solidFill>
                <a:latin typeface="Calibri"/>
                <a:ea typeface="Calibri"/>
                <a:cs typeface="Calibri"/>
                <a:sym typeface="Calibri"/>
              </a:rPr>
              <a:t>κουίζ πολλαπλής επιλογής 10 ερωτήσεων</a:t>
            </a:r>
            <a:r>
              <a:rPr b="0" i="0" lang="en-US" sz="2625" u="none" cap="none" strike="noStrike">
                <a:solidFill>
                  <a:srgbClr val="000000"/>
                </a:solidFill>
                <a:latin typeface="Calibri"/>
                <a:ea typeface="Calibri"/>
                <a:cs typeface="Calibri"/>
                <a:sym typeface="Calibri"/>
              </a:rPr>
              <a:t>, το οποίο έχει σχεδιαστεί για να αξιολογήσει την κατανόησή τους σχετικά με τις βασικές έννοιες που καλύπτονται στη συνεδρία.</a:t>
            </a:r>
            <a:endParaRPr/>
          </a:p>
          <a:p>
            <a:pPr indent="0" lvl="0" marL="0" marR="0" rtl="0" algn="l">
              <a:lnSpc>
                <a:spcPct val="86400"/>
              </a:lnSpc>
              <a:spcBef>
                <a:spcPts val="0"/>
              </a:spcBef>
              <a:spcAft>
                <a:spcPts val="0"/>
              </a:spcAft>
              <a:buNone/>
            </a:pPr>
            <a:r>
              <a:t/>
            </a:r>
            <a:endParaRPr b="0" i="0" sz="2625" u="none" cap="none" strike="noStrike">
              <a:solidFill>
                <a:srgbClr val="000000"/>
              </a:solidFill>
              <a:latin typeface="Calibri"/>
              <a:ea typeface="Calibri"/>
              <a:cs typeface="Calibri"/>
              <a:sym typeface="Calibri"/>
            </a:endParaRPr>
          </a:p>
          <a:p>
            <a:pPr indent="-275629" lvl="1" marL="551259" marR="0" rtl="0" algn="l">
              <a:lnSpc>
                <a:spcPct val="86400"/>
              </a:lnSpc>
              <a:spcBef>
                <a:spcPts val="0"/>
              </a:spcBef>
              <a:spcAft>
                <a:spcPts val="0"/>
              </a:spcAft>
              <a:buClr>
                <a:srgbClr val="00B0F0"/>
              </a:buClr>
              <a:buSzPts val="2625"/>
              <a:buFont typeface="Arial"/>
              <a:buChar char="•"/>
            </a:pPr>
            <a:r>
              <a:rPr b="1" i="0" lang="en-US" sz="2625" u="none" cap="none" strike="noStrike">
                <a:solidFill>
                  <a:srgbClr val="00B0F0"/>
                </a:solidFill>
                <a:latin typeface="Calibri"/>
                <a:ea typeface="Calibri"/>
                <a:cs typeface="Calibri"/>
                <a:sym typeface="Calibri"/>
              </a:rPr>
              <a:t>Περίπατος Ελέγχου Σχολικής Ασφάλειας</a:t>
            </a:r>
            <a:endParaRPr/>
          </a:p>
          <a:p>
            <a:pPr indent="-275629" lvl="1" marL="551259" marR="0" rtl="0" algn="l">
              <a:lnSpc>
                <a:spcPct val="86400"/>
              </a:lnSpc>
              <a:spcBef>
                <a:spcPts val="0"/>
              </a:spcBef>
              <a:spcAft>
                <a:spcPts val="0"/>
              </a:spcAft>
              <a:buNone/>
            </a:pPr>
            <a:r>
              <a:rPr b="1" i="0" lang="en-US" sz="2625" u="none" cap="none" strike="noStrike">
                <a:solidFill>
                  <a:srgbClr val="000000"/>
                </a:solidFill>
                <a:latin typeface="Calibri"/>
                <a:ea typeface="Calibri"/>
                <a:cs typeface="Calibri"/>
                <a:sym typeface="Calibri"/>
              </a:rPr>
              <a:t>Πώς λειτουργεί: </a:t>
            </a:r>
            <a:r>
              <a:rPr b="0" i="0" lang="en-US" sz="2625" u="none" cap="none" strike="noStrike">
                <a:solidFill>
                  <a:srgbClr val="000000"/>
                </a:solidFill>
                <a:latin typeface="Calibri"/>
                <a:ea typeface="Calibri"/>
                <a:cs typeface="Calibri"/>
                <a:sym typeface="Calibri"/>
              </a:rPr>
              <a:t>Οι μαθητές, σε μικρές ομάδες, πραγματοποιούν μια καθοδηγούμενη «περιήγηση ασφαλείας» σε διαφορετικούς χώρους του σχολείου (τάξεις, διάδρομους, παιδικές χαρές, εργαστήρια). Χρησιμοποιούν μια απλή λίστα ελέγχου για να εντοπίσουν πιθανούς κινδύνους (π.χ. μπλοκαρισμένες εξόδους, μη ασφαλισμένα έπιπλα, ηλεκτρικά καλώδια). Κάθε ομάδα αναφέρει τα ευρήματα και προτείνει διορθωτικές ενέργειες.</a:t>
            </a:r>
            <a:endParaRPr/>
          </a:p>
          <a:p>
            <a:pPr indent="-275629" lvl="1" marL="551259" marR="0" rtl="0" algn="l">
              <a:lnSpc>
                <a:spcPct val="86400"/>
              </a:lnSpc>
              <a:spcBef>
                <a:spcPts val="0"/>
              </a:spcBef>
              <a:spcAft>
                <a:spcPts val="0"/>
              </a:spcAft>
              <a:buNone/>
            </a:pPr>
            <a:r>
              <a:rPr b="1" i="0" lang="en-US" sz="2625" u="none" cap="none" strike="noStrike">
                <a:solidFill>
                  <a:srgbClr val="000000"/>
                </a:solidFill>
                <a:latin typeface="Calibri"/>
                <a:ea typeface="Calibri"/>
                <a:cs typeface="Calibri"/>
                <a:sym typeface="Calibri"/>
              </a:rPr>
              <a:t>Τι αποκαλύπτει</a:t>
            </a:r>
            <a:r>
              <a:rPr b="0" i="0" lang="en-US" sz="2625" u="none" cap="none" strike="noStrike">
                <a:solidFill>
                  <a:srgbClr val="000000"/>
                </a:solidFill>
                <a:latin typeface="Calibri"/>
                <a:ea typeface="Calibri"/>
                <a:cs typeface="Calibri"/>
                <a:sym typeface="Calibri"/>
              </a:rPr>
              <a:t>: Αξιολογεί την ικανότητα των μαθητών να παρατηρούν, να αξιολογούν και να καταγράφουν κινδύνους ασφαλείας στην πραγματική ζωή, προτείνοντας παράλληλα πρακτικές λύσεις — καταδεικνύοντας την κατανόησή τους για την ετοιμότητα και την πρόληψη.</a:t>
            </a:r>
            <a:endParaRPr/>
          </a:p>
          <a:p>
            <a:pPr indent="-275629" lvl="1" marL="551259" marR="0" rtl="0" algn="l">
              <a:lnSpc>
                <a:spcPct val="86400"/>
              </a:lnSpc>
              <a:spcBef>
                <a:spcPts val="0"/>
              </a:spcBef>
              <a:spcAft>
                <a:spcPts val="0"/>
              </a:spcAft>
              <a:buClr>
                <a:srgbClr val="00B0F0"/>
              </a:buClr>
              <a:buSzPts val="2625"/>
              <a:buFont typeface="Arial"/>
              <a:buChar char="•"/>
            </a:pPr>
            <a:r>
              <a:rPr b="1" i="0" lang="en-US" sz="2625" u="none" cap="none" strike="noStrike">
                <a:solidFill>
                  <a:srgbClr val="00B0F0"/>
                </a:solidFill>
                <a:latin typeface="Calibri"/>
                <a:ea typeface="Calibri"/>
                <a:cs typeface="Calibri"/>
                <a:sym typeface="Calibri"/>
              </a:rPr>
              <a:t>Προσομοίωση Ρόλου Έκτακτης Ανάγκης</a:t>
            </a:r>
            <a:endParaRPr/>
          </a:p>
          <a:p>
            <a:pPr indent="-275629" lvl="1" marL="551259" marR="0" rtl="0" algn="l">
              <a:lnSpc>
                <a:spcPct val="86400"/>
              </a:lnSpc>
              <a:spcBef>
                <a:spcPts val="0"/>
              </a:spcBef>
              <a:spcAft>
                <a:spcPts val="0"/>
              </a:spcAft>
              <a:buNone/>
            </a:pPr>
            <a:r>
              <a:rPr b="1" i="0" lang="en-US" sz="2625" u="none" cap="none" strike="noStrike">
                <a:solidFill>
                  <a:srgbClr val="000000"/>
                </a:solidFill>
                <a:latin typeface="Calibri"/>
                <a:ea typeface="Calibri"/>
                <a:cs typeface="Calibri"/>
                <a:sym typeface="Calibri"/>
              </a:rPr>
              <a:t>Πώς λειτουργεί:</a:t>
            </a:r>
            <a:r>
              <a:rPr b="0" i="0" lang="en-US" sz="2625" u="none" cap="none" strike="noStrike">
                <a:solidFill>
                  <a:srgbClr val="000000"/>
                </a:solidFill>
                <a:latin typeface="Calibri"/>
                <a:ea typeface="Calibri"/>
                <a:cs typeface="Calibri"/>
                <a:sym typeface="Calibri"/>
              </a:rPr>
              <a:t> Οργανώστε μια σύντομη προσομοίωση όπου οι μαθητές αναλαμβάνουν συγκεκριμένους ρόλους (μαθητής, δάσκαλος, παροχή πρώτων βοηθειών, υπεύθυνος επικοινωνίας). Κατά τη διάρκεια μιας εικονικής καταστροφής (π.χ. σεισμός ή πυρκαγιά), πρέπει να ενεργήσουν σύμφωνα με τις διαδικασίες έκτακτης ανάγκης — εκκένωση, βοήθεια σε συνομηλίκους και αναφορά περιστατικών.</a:t>
            </a:r>
            <a:endParaRPr/>
          </a:p>
          <a:p>
            <a:pPr indent="-275629" lvl="1" marL="551259" marR="0" rtl="0" algn="l">
              <a:lnSpc>
                <a:spcPct val="86400"/>
              </a:lnSpc>
              <a:spcBef>
                <a:spcPts val="0"/>
              </a:spcBef>
              <a:spcAft>
                <a:spcPts val="0"/>
              </a:spcAft>
              <a:buNone/>
            </a:pPr>
            <a:r>
              <a:rPr b="1" i="0" lang="en-US" sz="2625" u="none" cap="none" strike="noStrike">
                <a:solidFill>
                  <a:srgbClr val="000000"/>
                </a:solidFill>
                <a:latin typeface="Calibri"/>
                <a:ea typeface="Calibri"/>
                <a:cs typeface="Calibri"/>
                <a:sym typeface="Calibri"/>
              </a:rPr>
              <a:t>Τι αποκαλύπτει:</a:t>
            </a:r>
            <a:r>
              <a:rPr b="0" i="0" lang="en-US" sz="2625" u="none" cap="none" strike="noStrike">
                <a:solidFill>
                  <a:srgbClr val="000000"/>
                </a:solidFill>
                <a:latin typeface="Calibri"/>
                <a:ea typeface="Calibri"/>
                <a:cs typeface="Calibri"/>
                <a:sym typeface="Calibri"/>
              </a:rPr>
              <a:t> Αξιολογεί την ικανότητα των μαθητών για ομαδική εργασία, επίγνωση της κατάστασης και λήψη αποφάσεων υπό πίεση. Τονίζει την ετοιμότητά τους να εφαρμόσουν τις διαδικασίες ασφάλειας που έχουν μάθει σε ένα ρεαλιστικό σχολικό περιβάλλον.</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descr="Μπλε κείμενο σε μαύρο φόντο  Η περιγραφή δημιουργήθηκε αυτόματα" id="264" name="Google Shape;264;p1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65" name="Google Shape;265;p1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66" name="Google Shape;266;p11"/>
          <p:cNvSpPr txBox="1"/>
          <p:nvPr/>
        </p:nvSpPr>
        <p:spPr>
          <a:xfrm>
            <a:off x="1259675" y="709653"/>
            <a:ext cx="15773400"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Πρόσθετ</a:t>
            </a:r>
            <a:r>
              <a:rPr b="1" lang="en-US" sz="6600">
                <a:solidFill>
                  <a:srgbClr val="FF0000"/>
                </a:solidFill>
                <a:latin typeface="Calibri"/>
                <a:ea typeface="Calibri"/>
                <a:cs typeface="Calibri"/>
                <a:sym typeface="Calibri"/>
              </a:rPr>
              <a:t>ο Εκπαιδευτικό</a:t>
            </a:r>
            <a:r>
              <a:rPr b="1" i="0" lang="en-US" sz="6600" u="none" cap="none" strike="noStrike">
                <a:solidFill>
                  <a:srgbClr val="FF0000"/>
                </a:solidFill>
                <a:latin typeface="Calibri"/>
                <a:ea typeface="Calibri"/>
                <a:cs typeface="Calibri"/>
                <a:sym typeface="Calibri"/>
              </a:rPr>
              <a:t> Υλικ</a:t>
            </a:r>
            <a:r>
              <a:rPr b="1" lang="en-US" sz="6600">
                <a:solidFill>
                  <a:srgbClr val="FF0000"/>
                </a:solidFill>
                <a:latin typeface="Calibri"/>
                <a:ea typeface="Calibri"/>
                <a:cs typeface="Calibri"/>
                <a:sym typeface="Calibri"/>
              </a:rPr>
              <a:t>ό</a:t>
            </a:r>
            <a:endParaRPr/>
          </a:p>
        </p:txBody>
      </p:sp>
      <p:sp>
        <p:nvSpPr>
          <p:cNvPr id="267" name="Google Shape;267;p11"/>
          <p:cNvSpPr txBox="1"/>
          <p:nvPr/>
        </p:nvSpPr>
        <p:spPr>
          <a:xfrm>
            <a:off x="1346350" y="1953725"/>
            <a:ext cx="16317600" cy="6532200"/>
          </a:xfrm>
          <a:prstGeom prst="rect">
            <a:avLst/>
          </a:prstGeom>
          <a:noFill/>
          <a:ln>
            <a:noFill/>
          </a:ln>
        </p:spPr>
        <p:txBody>
          <a:bodyPr anchorCtr="0" anchor="t" bIns="0" lIns="0" spcFirstLastPara="1" rIns="0" wrap="square" tIns="0">
            <a:spAutoFit/>
          </a:bodyPr>
          <a:lstStyle/>
          <a:p>
            <a:pPr indent="-286378" lvl="1" marL="585456" marR="0" rtl="0" algn="l">
              <a:lnSpc>
                <a:spcPct val="86390"/>
              </a:lnSpc>
              <a:spcBef>
                <a:spcPts val="0"/>
              </a:spcBef>
              <a:spcAft>
                <a:spcPts val="0"/>
              </a:spcAft>
              <a:buClr>
                <a:srgbClr val="000000"/>
              </a:buClr>
              <a:buSzPts val="2729"/>
              <a:buFont typeface="Arial"/>
              <a:buChar char="•"/>
            </a:pPr>
            <a:r>
              <a:rPr b="1" i="0" lang="en-US" sz="2729" cap="none" strike="noStrike">
                <a:solidFill>
                  <a:srgbClr val="000000"/>
                </a:solidFill>
                <a:latin typeface="Calibri"/>
                <a:ea typeface="Calibri"/>
                <a:cs typeface="Calibri"/>
                <a:sym typeface="Calibri"/>
              </a:rPr>
              <a:t>1. Ολοκληρωμένο Πλαίσιο Σχολικής Ασφάλειας (UNESCO – UNICEF – INEE)</a:t>
            </a:r>
            <a:endParaRPr sz="1300"/>
          </a:p>
          <a:p>
            <a:pPr indent="-292728" lvl="1" marL="585456" marR="0" rtl="0" algn="l">
              <a:lnSpc>
                <a:spcPct val="86390"/>
              </a:lnSpc>
              <a:spcBef>
                <a:spcPts val="0"/>
              </a:spcBef>
              <a:spcAft>
                <a:spcPts val="0"/>
              </a:spcAft>
              <a:buNone/>
            </a:pPr>
            <a:r>
              <a:rPr b="1" i="0" lang="en-US" sz="2729" cap="none" strike="noStrike">
                <a:solidFill>
                  <a:srgbClr val="139AD6"/>
                </a:solidFill>
                <a:uFill>
                  <a:noFill/>
                </a:uFill>
                <a:latin typeface="Calibri"/>
                <a:ea typeface="Calibri"/>
                <a:cs typeface="Calibri"/>
                <a:sym typeface="Calibri"/>
                <a:hlinkClick r:id="rId5">
                  <a:extLst>
                    <a:ext uri="{A12FA001-AC4F-418D-AE19-62706E023703}">
                      <ahyp:hlinkClr val="tx"/>
                    </a:ext>
                  </a:extLst>
                </a:hlinkClick>
              </a:rPr>
              <a:t>https://www.unicef.org/education/comprehensive-school-safety-framework </a:t>
            </a:r>
            <a:endParaRPr sz="1300"/>
          </a:p>
          <a:p>
            <a:pPr indent="-292728" lvl="1" marL="585456" marR="0" rtl="0" algn="l">
              <a:lnSpc>
                <a:spcPct val="86390"/>
              </a:lnSpc>
              <a:spcBef>
                <a:spcPts val="0"/>
              </a:spcBef>
              <a:spcAft>
                <a:spcPts val="0"/>
              </a:spcAft>
              <a:buNone/>
            </a:pPr>
            <a:r>
              <a:rPr b="0" i="1" lang="en-US" sz="2729" cap="none" strike="noStrike">
                <a:solidFill>
                  <a:srgbClr val="000000"/>
                </a:solidFill>
                <a:uFill>
                  <a:noFill/>
                </a:uFill>
                <a:latin typeface="Calibri"/>
                <a:ea typeface="Calibri"/>
                <a:cs typeface="Calibri"/>
                <a:sym typeface="Calibri"/>
                <a:hlinkClick r:id="rId6">
                  <a:extLst>
                    <a:ext uri="{A12FA001-AC4F-418D-AE19-62706E023703}">
                      <ahyp:hlinkClr val="tx"/>
                    </a:ext>
                  </a:extLst>
                </a:hlinkClick>
              </a:rPr>
              <a:t>Αυτό το παγκόσμιο πλαίσιο σκιαγραφεί τους τρεις πυλώνες της σχολικής ασφάλειας: ασφαλείς εγκαταστάσεις μάθησης, διαχείριση σχολικών καταστροφών και εκπαίδευση για τη μείωση του κινδύνου. Ιδανικό για εκπαιδευτικούς που σχεδιάζουν ολιστικά προγράμματα ετοιμότητας που ενσωματώνουν πολιτικές, υποδομές και μάθηση. </a:t>
            </a:r>
            <a:endParaRPr sz="1300"/>
          </a:p>
          <a:p>
            <a:pPr indent="0" lvl="0" marL="0" marR="0" rtl="0" algn="l">
              <a:lnSpc>
                <a:spcPct val="86390"/>
              </a:lnSpc>
              <a:spcBef>
                <a:spcPts val="0"/>
              </a:spcBef>
              <a:spcAft>
                <a:spcPts val="0"/>
              </a:spcAft>
              <a:buNone/>
            </a:pPr>
            <a:r>
              <a:t/>
            </a:r>
            <a:endParaRPr b="0" i="1" sz="2729" cap="none" strike="noStrike">
              <a:solidFill>
                <a:srgbClr val="000000"/>
              </a:solidFill>
              <a:uFill>
                <a:noFill/>
              </a:uFill>
              <a:latin typeface="Calibri"/>
              <a:ea typeface="Calibri"/>
              <a:cs typeface="Calibri"/>
              <a:sym typeface="Calibri"/>
              <a:hlinkClick r:id="rId7">
                <a:extLst>
                  <a:ext uri="{A12FA001-AC4F-418D-AE19-62706E023703}">
                    <ahyp:hlinkClr val="tx"/>
                  </a:ext>
                </a:extLst>
              </a:hlinkClick>
            </a:endParaRPr>
          </a:p>
          <a:p>
            <a:pPr indent="-286378" lvl="1" marL="585456" marR="0" rtl="0" algn="l">
              <a:lnSpc>
                <a:spcPct val="86390"/>
              </a:lnSpc>
              <a:spcBef>
                <a:spcPts val="0"/>
              </a:spcBef>
              <a:spcAft>
                <a:spcPts val="0"/>
              </a:spcAft>
              <a:buClr>
                <a:srgbClr val="000000"/>
              </a:buClr>
              <a:buSzPts val="2729"/>
              <a:buFont typeface="Arial"/>
              <a:buChar char="•"/>
            </a:pPr>
            <a:r>
              <a:rPr b="1" i="1" lang="en-US" sz="2729" cap="none" strike="noStrike">
                <a:solidFill>
                  <a:srgbClr val="000000"/>
                </a:solidFill>
                <a:uFill>
                  <a:noFill/>
                </a:uFill>
                <a:latin typeface="Calibri"/>
                <a:ea typeface="Calibri"/>
                <a:cs typeface="Calibri"/>
                <a:sym typeface="Calibri"/>
                <a:hlinkClick r:id="rId8">
                  <a:extLst>
                    <a:ext uri="{A12FA001-AC4F-418D-AE19-62706E023703}">
                      <ahyp:hlinkClr val="tx"/>
                    </a:ext>
                  </a:extLst>
                </a:hlinkClick>
              </a:rPr>
              <a:t>2. Συστήματα έγκαιρης προειδοποίησης για πυρκαγιές που βασίζονται σε έξυπνους αισθητήρες CO₂</a:t>
            </a:r>
            <a:endParaRPr sz="1300"/>
          </a:p>
          <a:p>
            <a:pPr indent="-292728" lvl="1" marL="585456" marR="0" rtl="0" algn="l">
              <a:lnSpc>
                <a:spcPct val="86390"/>
              </a:lnSpc>
              <a:spcBef>
                <a:spcPts val="0"/>
              </a:spcBef>
              <a:spcAft>
                <a:spcPts val="0"/>
              </a:spcAft>
              <a:buNone/>
            </a:pPr>
            <a:r>
              <a:rPr b="1" i="1" lang="en-US" sz="2729" cap="none" strike="noStrike">
                <a:solidFill>
                  <a:srgbClr val="139AD6"/>
                </a:solidFill>
                <a:uFill>
                  <a:noFill/>
                </a:uFill>
                <a:latin typeface="Calibri"/>
                <a:ea typeface="Calibri"/>
                <a:cs typeface="Calibri"/>
                <a:sym typeface="Calibri"/>
                <a:hlinkClick r:id="rId9">
                  <a:extLst>
                    <a:ext uri="{A12FA001-AC4F-418D-AE19-62706E023703}">
                      <ahyp:hlinkClr val="tx"/>
                    </a:ext>
                  </a:extLst>
                </a:hlinkClick>
              </a:rPr>
              <a:t>https://www.frontiersin.org/articles/10.3389/fpubh.2021.712358/full </a:t>
            </a:r>
            <a:endParaRPr sz="1300"/>
          </a:p>
          <a:p>
            <a:pPr indent="-292728" lvl="1" marL="585456" marR="0" rtl="0" algn="l">
              <a:lnSpc>
                <a:spcPct val="86390"/>
              </a:lnSpc>
              <a:spcBef>
                <a:spcPts val="0"/>
              </a:spcBef>
              <a:spcAft>
                <a:spcPts val="0"/>
              </a:spcAft>
              <a:buNone/>
            </a:pPr>
            <a:r>
              <a:rPr b="0" i="1" lang="en-US" sz="2729" cap="none" strike="noStrike">
                <a:solidFill>
                  <a:srgbClr val="000000"/>
                </a:solidFill>
                <a:uFill>
                  <a:noFill/>
                </a:uFill>
                <a:latin typeface="Calibri"/>
                <a:ea typeface="Calibri"/>
                <a:cs typeface="Calibri"/>
                <a:sym typeface="Calibri"/>
                <a:hlinkClick r:id="rId10">
                  <a:extLst>
                    <a:ext uri="{A12FA001-AC4F-418D-AE19-62706E023703}">
                      <ahyp:hlinkClr val="tx"/>
                    </a:ext>
                  </a:extLst>
                </a:hlinkClick>
              </a:rPr>
              <a:t>Αυτή η ακαδημαϊκή εργασία εξετάζει τις παγκόσμιες πρακτικές εκπαίδευσης για την αντιμετώπιση καταστροφών στα σχολεία. Βοηθά τους εκπαιδευτές να κατανοήσουν αποτελεσματικές διδακτικές προσεγγίσεις και πώς η εκπαίδευση σε θέματα ετοιμότητας επηρεάζει τις συμπεριφορές ασφαλείας των παιδιών.</a:t>
            </a:r>
            <a:endParaRPr sz="1300"/>
          </a:p>
          <a:p>
            <a:pPr indent="0" lvl="0" marL="0" marR="0" rtl="0" algn="l">
              <a:lnSpc>
                <a:spcPct val="86390"/>
              </a:lnSpc>
              <a:spcBef>
                <a:spcPts val="0"/>
              </a:spcBef>
              <a:spcAft>
                <a:spcPts val="0"/>
              </a:spcAft>
              <a:buNone/>
            </a:pPr>
            <a:r>
              <a:t/>
            </a:r>
            <a:endParaRPr b="0" i="1" sz="2729" cap="none" strike="noStrike">
              <a:solidFill>
                <a:srgbClr val="000000"/>
              </a:solidFill>
              <a:uFill>
                <a:noFill/>
              </a:uFill>
              <a:latin typeface="Calibri"/>
              <a:ea typeface="Calibri"/>
              <a:cs typeface="Calibri"/>
              <a:sym typeface="Calibri"/>
              <a:hlinkClick r:id="rId11">
                <a:extLst>
                  <a:ext uri="{A12FA001-AC4F-418D-AE19-62706E023703}">
                    <ahyp:hlinkClr val="tx"/>
                  </a:ext>
                </a:extLst>
              </a:hlinkClick>
            </a:endParaRPr>
          </a:p>
          <a:p>
            <a:pPr indent="-286378" lvl="1" marL="585456" marR="0" rtl="0" algn="l">
              <a:lnSpc>
                <a:spcPct val="86390"/>
              </a:lnSpc>
              <a:spcBef>
                <a:spcPts val="0"/>
              </a:spcBef>
              <a:spcAft>
                <a:spcPts val="0"/>
              </a:spcAft>
              <a:buClr>
                <a:srgbClr val="000000"/>
              </a:buClr>
              <a:buSzPts val="2729"/>
              <a:buFont typeface="Arial"/>
              <a:buChar char="•"/>
            </a:pPr>
            <a:r>
              <a:rPr b="1" i="1" lang="en-US" sz="2729" cap="none" strike="noStrike">
                <a:solidFill>
                  <a:srgbClr val="000000"/>
                </a:solidFill>
                <a:uFill>
                  <a:noFill/>
                </a:uFill>
                <a:latin typeface="Calibri"/>
                <a:ea typeface="Calibri"/>
                <a:cs typeface="Calibri"/>
                <a:sym typeface="Calibri"/>
                <a:hlinkClick r:id="rId12">
                  <a:extLst>
                    <a:ext uri="{A12FA001-AC4F-418D-AE19-62706E023703}">
                      <ahyp:hlinkClr val="tx"/>
                    </a:ext>
                  </a:extLst>
                </a:hlinkClick>
              </a:rPr>
              <a:t>3. Σταματήστε τις καταστροφές! — Διαδραστικό παιχνίδι προσομοίωσης από την UNDRR</a:t>
            </a:r>
            <a:endParaRPr sz="1300"/>
          </a:p>
          <a:p>
            <a:pPr indent="-292728" lvl="1" marL="585456" marR="0" rtl="0" algn="l">
              <a:lnSpc>
                <a:spcPct val="86390"/>
              </a:lnSpc>
              <a:spcBef>
                <a:spcPts val="0"/>
              </a:spcBef>
              <a:spcAft>
                <a:spcPts val="0"/>
              </a:spcAft>
              <a:buNone/>
            </a:pPr>
            <a:r>
              <a:rPr b="1" i="1" lang="en-US" sz="2729" cap="none" strike="noStrike">
                <a:solidFill>
                  <a:srgbClr val="139AD6"/>
                </a:solidFill>
                <a:uFill>
                  <a:noFill/>
                </a:uFill>
                <a:latin typeface="Calibri"/>
                <a:ea typeface="Calibri"/>
                <a:cs typeface="Calibri"/>
                <a:sym typeface="Calibri"/>
                <a:hlinkClick r:id="rId13">
                  <a:extLst>
                    <a:ext uri="{A12FA001-AC4F-418D-AE19-62706E023703}">
                      <ahyp:hlinkClr val="tx"/>
                    </a:ext>
                  </a:extLst>
                </a:hlinkClick>
              </a:rPr>
              <a:t>https://www.stopdisastersgame.org/ </a:t>
            </a:r>
            <a:endParaRPr sz="1300"/>
          </a:p>
          <a:p>
            <a:pPr indent="-292728" lvl="1" marL="585456" marR="0" rtl="0" algn="l">
              <a:lnSpc>
                <a:spcPct val="86390"/>
              </a:lnSpc>
              <a:spcBef>
                <a:spcPts val="0"/>
              </a:spcBef>
              <a:spcAft>
                <a:spcPts val="0"/>
              </a:spcAft>
              <a:buNone/>
            </a:pPr>
            <a:r>
              <a:rPr b="0" i="1" lang="en-US" sz="2729" cap="none" strike="noStrike">
                <a:solidFill>
                  <a:srgbClr val="000000"/>
                </a:solidFill>
                <a:uFill>
                  <a:noFill/>
                </a:uFill>
                <a:latin typeface="Calibri"/>
                <a:ea typeface="Calibri"/>
                <a:cs typeface="Calibri"/>
                <a:sym typeface="Calibri"/>
                <a:hlinkClick r:id="rId14">
                  <a:extLst>
                    <a:ext uri="{A12FA001-AC4F-418D-AE19-62706E023703}">
                      <ahyp:hlinkClr val="tx"/>
                    </a:ext>
                  </a:extLst>
                </a:hlinkClick>
              </a:rPr>
              <a:t>Μια ενδιαφέρουσα διαδικτυακή προσομοίωση όπου οι παίκτες σχεδιάζουν ασφαλέστερα σχολεία και κοινότητες από κινδύνους όπως πλημμύρες, σεισμούς και τσουνάμι. Ιδανική για χρήση στην τάξη για τη διδασκαλία της αξιολόγησης κινδύνου, της λήψης αποφάσεων και του αστικού σχεδιασμού για την ανθεκτικότητα.</a:t>
            </a:r>
            <a:endParaRPr sz="13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descr="Μπλε κείμενο σε μαύρο φόντο  Η περιγραφή δημιουργήθηκε αυτόματα" id="276" name="Google Shape;276;p1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77" name="Google Shape;277;p1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78" name="Google Shape;278;p12"/>
          <p:cNvGrpSpPr/>
          <p:nvPr/>
        </p:nvGrpSpPr>
        <p:grpSpPr>
          <a:xfrm>
            <a:off x="1259682" y="709655"/>
            <a:ext cx="15773400" cy="1242995"/>
            <a:chOff x="0" y="-66675"/>
            <a:chExt cx="21031200" cy="1657326"/>
          </a:xfrm>
        </p:grpSpPr>
        <p:sp>
          <p:nvSpPr>
            <p:cNvPr id="279" name="Google Shape;279;p12"/>
            <p:cNvSpPr/>
            <p:nvPr/>
          </p:nvSpPr>
          <p:spPr>
            <a:xfrm>
              <a:off x="0" y="0"/>
              <a:ext cx="21031200" cy="1590651"/>
            </a:xfrm>
            <a:custGeom>
              <a:rect b="b" l="l" r="r" t="t"/>
              <a:pathLst>
                <a:path extrusionOk="0" h="1590651" w="21031200">
                  <a:moveTo>
                    <a:pt x="0" y="0"/>
                  </a:moveTo>
                  <a:lnTo>
                    <a:pt x="21031200" y="0"/>
                  </a:lnTo>
                  <a:lnTo>
                    <a:pt x="21031200" y="1590651"/>
                  </a:lnTo>
                  <a:lnTo>
                    <a:pt x="0" y="1590651"/>
                  </a:lnTo>
                  <a:close/>
                </a:path>
              </a:pathLst>
            </a:custGeom>
            <a:solidFill>
              <a:srgbClr val="000000">
                <a:alpha val="0"/>
              </a:srgbClr>
            </a:solidFill>
            <a:ln>
              <a:noFill/>
            </a:ln>
          </p:spPr>
        </p:sp>
        <p:sp>
          <p:nvSpPr>
            <p:cNvPr id="280" name="Google Shape;280;p12"/>
            <p:cNvSpPr txBox="1"/>
            <p:nvPr/>
          </p:nvSpPr>
          <p:spPr>
            <a:xfrm>
              <a:off x="0" y="-66675"/>
              <a:ext cx="21031200" cy="1657326"/>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Πηγές</a:t>
              </a:r>
              <a:endParaRPr/>
            </a:p>
          </p:txBody>
        </p:sp>
      </p:grpSp>
      <p:sp>
        <p:nvSpPr>
          <p:cNvPr id="281" name="Google Shape;281;p12"/>
          <p:cNvSpPr txBox="1"/>
          <p:nvPr/>
        </p:nvSpPr>
        <p:spPr>
          <a:xfrm>
            <a:off x="1348725" y="2237812"/>
            <a:ext cx="15590550" cy="4170045"/>
          </a:xfrm>
          <a:prstGeom prst="rect">
            <a:avLst/>
          </a:prstGeom>
          <a:noFill/>
          <a:ln>
            <a:noFill/>
          </a:ln>
        </p:spPr>
        <p:txBody>
          <a:bodyPr anchorCtr="0" anchor="t" bIns="0" lIns="0" spcFirstLastPara="1" rIns="0" wrap="square" tIns="0">
            <a:spAutoFit/>
          </a:bodyPr>
          <a:lstStyle/>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ESCO (Ευρωπαϊκές Δεξιότητες, Ικανότητες, Προσόντα και Επαγγέλματα). (2024). Ευρωπαϊκή Επιτροπή. https://esco.ec.europa.eu</a:t>
            </a:r>
            <a:endParaRPr/>
          </a:p>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UNESCO, UNICEF και INEE. (2017). Ολοκληρωμένο Πλαίσιο Σχολικής Ασφάλειας. https://www.unicef.org/education/comprehensive-school-safety-framework </a:t>
            </a:r>
            <a:endParaRPr/>
          </a:p>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Frontiers in Public Health. (2021). Εκπαίδευση Ετοιμότητας για Καταστροφές στα Σχολεία: Μια Συστηματική Ανασκόπηση. https://www.frontiersin.org/articles/10.3389/fpubh.2021.712358/full </a:t>
            </a:r>
            <a:endParaRPr/>
          </a:p>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UNDRR (Γραφείο των Ηνωμένων Εθνών για τη Μείωση του Κινδύνου Καταστροφών). (χ.η.). Σταματήστε τις Καταστροφές! – Διαδραστικό Παιχνίδι Προσομοίωσης. https://www.stopdisastersgame.org/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grpSp>
        <p:nvGrpSpPr>
          <p:cNvPr id="290" name="Google Shape;290;p13"/>
          <p:cNvGrpSpPr/>
          <p:nvPr/>
        </p:nvGrpSpPr>
        <p:grpSpPr>
          <a:xfrm>
            <a:off x="657412" y="635794"/>
            <a:ext cx="14500167" cy="1522124"/>
            <a:chOff x="0" y="-66675"/>
            <a:chExt cx="19333556" cy="2029499"/>
          </a:xfrm>
        </p:grpSpPr>
        <p:sp>
          <p:nvSpPr>
            <p:cNvPr id="291" name="Google Shape;291;p13"/>
            <p:cNvSpPr/>
            <p:nvPr/>
          </p:nvSpPr>
          <p:spPr>
            <a:xfrm>
              <a:off x="0" y="0"/>
              <a:ext cx="19333556" cy="1962824"/>
            </a:xfrm>
            <a:custGeom>
              <a:rect b="b" l="l" r="r" t="t"/>
              <a:pathLst>
                <a:path extrusionOk="0" h="1962824" w="19333556">
                  <a:moveTo>
                    <a:pt x="0" y="0"/>
                  </a:moveTo>
                  <a:lnTo>
                    <a:pt x="19333556" y="0"/>
                  </a:lnTo>
                  <a:lnTo>
                    <a:pt x="19333556" y="1962824"/>
                  </a:lnTo>
                  <a:lnTo>
                    <a:pt x="0" y="1962824"/>
                  </a:lnTo>
                  <a:close/>
                </a:path>
              </a:pathLst>
            </a:custGeom>
            <a:solidFill>
              <a:srgbClr val="000000">
                <a:alpha val="0"/>
              </a:srgbClr>
            </a:solidFill>
            <a:ln>
              <a:noFill/>
            </a:ln>
          </p:spPr>
        </p:sp>
        <p:sp>
          <p:nvSpPr>
            <p:cNvPr id="292" name="Google Shape;292;p13"/>
            <p:cNvSpPr txBox="1"/>
            <p:nvPr/>
          </p:nvSpPr>
          <p:spPr>
            <a:xfrm>
              <a:off x="0" y="-66675"/>
              <a:ext cx="19333556"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ΣΥΝΕΡΓΑΤΕΣ</a:t>
              </a:r>
              <a:endParaRPr/>
            </a:p>
          </p:txBody>
        </p:sp>
      </p:grpSp>
      <p:sp>
        <p:nvSpPr>
          <p:cNvPr id="293" name="Google Shape;293;p13"/>
          <p:cNvSpPr txBox="1"/>
          <p:nvPr/>
        </p:nvSpPr>
        <p:spPr>
          <a:xfrm>
            <a:off x="748837"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94" name="Google Shape;294;p13"/>
          <p:cNvSpPr txBox="1"/>
          <p:nvPr/>
        </p:nvSpPr>
        <p:spPr>
          <a:xfrm>
            <a:off x="6801118" y="4835719"/>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95" name="Google Shape;295;p13"/>
          <p:cNvSpPr txBox="1"/>
          <p:nvPr/>
        </p:nvSpPr>
        <p:spPr>
          <a:xfrm>
            <a:off x="12854738"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96" name="Google Shape;296;p13"/>
          <p:cNvSpPr txBox="1"/>
          <p:nvPr/>
        </p:nvSpPr>
        <p:spPr>
          <a:xfrm>
            <a:off x="857337"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97" name="Google Shape;297;p13"/>
          <p:cNvSpPr txBox="1"/>
          <p:nvPr/>
        </p:nvSpPr>
        <p:spPr>
          <a:xfrm>
            <a:off x="680178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98" name="Google Shape;298;p13"/>
          <p:cNvSpPr txBox="1"/>
          <p:nvPr/>
        </p:nvSpPr>
        <p:spPr>
          <a:xfrm>
            <a:off x="1274623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299" name="Google Shape;299;p13"/>
          <p:cNvSpPr/>
          <p:nvPr/>
        </p:nvSpPr>
        <p:spPr>
          <a:xfrm>
            <a:off x="7714104" y="2478606"/>
            <a:ext cx="2564416"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1" l="0" r="0" t="0"/>
            </a:stretch>
          </a:blipFill>
          <a:ln>
            <a:noFill/>
          </a:ln>
        </p:spPr>
      </p:sp>
      <p:sp>
        <p:nvSpPr>
          <p:cNvPr id="300" name="Google Shape;300;p13"/>
          <p:cNvSpPr/>
          <p:nvPr/>
        </p:nvSpPr>
        <p:spPr>
          <a:xfrm>
            <a:off x="1452777"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2" l="0" r="0" t="0"/>
            </a:stretch>
          </a:blipFill>
          <a:ln>
            <a:noFill/>
          </a:ln>
        </p:spPr>
      </p:sp>
      <p:sp>
        <p:nvSpPr>
          <p:cNvPr descr="Ένα κόκκινο και μπλε λογότυπο  Το περιεχόμενο που δημιουργείται από τεχνητή νοημοσύνη ενδέχεται να είναι εσφαλμένο." id="301" name="Google Shape;301;p13"/>
          <p:cNvSpPr/>
          <p:nvPr/>
        </p:nvSpPr>
        <p:spPr>
          <a:xfrm>
            <a:off x="14153700" y="2938572"/>
            <a:ext cx="1869472" cy="1517524"/>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1" t="0"/>
            </a:stretch>
          </a:blipFill>
          <a:ln>
            <a:noFill/>
          </a:ln>
        </p:spPr>
      </p:sp>
      <p:sp>
        <p:nvSpPr>
          <p:cNvPr descr="Ένα λογότυπο ιστιοπλοϊκού σκάφους  Το περιεχόμενο που δημιουργείται από τεχνητή νοημοσύνη ενδέχεται να είναι εσφαλμένο." id="302" name="Google Shape;302;p13"/>
          <p:cNvSpPr/>
          <p:nvPr/>
        </p:nvSpPr>
        <p:spPr>
          <a:xfrm>
            <a:off x="2227954" y="2835294"/>
            <a:ext cx="1718120" cy="1639633"/>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1" l="0" r="-1" t="0"/>
            </a:stretch>
          </a:blipFill>
          <a:ln>
            <a:noFill/>
          </a:ln>
        </p:spPr>
      </p:sp>
      <p:sp>
        <p:nvSpPr>
          <p:cNvPr id="303" name="Google Shape;303;p13"/>
          <p:cNvSpPr/>
          <p:nvPr/>
        </p:nvSpPr>
        <p:spPr>
          <a:xfrm>
            <a:off x="6650666" y="6711603"/>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2" l="0" r="0" t="0"/>
            </a:stretch>
          </a:blipFill>
          <a:ln>
            <a:noFill/>
          </a:ln>
        </p:spPr>
      </p:sp>
      <p:sp>
        <p:nvSpPr>
          <p:cNvPr id="304" name="Google Shape;304;p13"/>
          <p:cNvSpPr/>
          <p:nvPr/>
        </p:nvSpPr>
        <p:spPr>
          <a:xfrm>
            <a:off x="12654813" y="6974523"/>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2" l="0" r="0" t="0"/>
            </a:stretch>
          </a:blip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4"/>
          <p:cNvSpPr/>
          <p:nvPr/>
        </p:nvSpPr>
        <p:spPr>
          <a:xfrm>
            <a:off x="0" y="0"/>
            <a:ext cx="18287999"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5" t="0"/>
            </a:stretch>
          </a:blipFill>
          <a:ln>
            <a:noFill/>
          </a:ln>
        </p:spPr>
      </p:sp>
      <p:grpSp>
        <p:nvGrpSpPr>
          <p:cNvPr id="314" name="Google Shape;314;p14"/>
          <p:cNvGrpSpPr/>
          <p:nvPr/>
        </p:nvGrpSpPr>
        <p:grpSpPr>
          <a:xfrm>
            <a:off x="1751994" y="894479"/>
            <a:ext cx="14784012" cy="3280441"/>
            <a:chOff x="0" y="-57150"/>
            <a:chExt cx="19712016" cy="4373920"/>
          </a:xfrm>
        </p:grpSpPr>
        <p:sp>
          <p:nvSpPr>
            <p:cNvPr id="315" name="Google Shape;315;p14"/>
            <p:cNvSpPr/>
            <p:nvPr/>
          </p:nvSpPr>
          <p:spPr>
            <a:xfrm>
              <a:off x="0" y="0"/>
              <a:ext cx="19712015" cy="4316770"/>
            </a:xfrm>
            <a:custGeom>
              <a:rect b="b" l="l" r="r" t="t"/>
              <a:pathLst>
                <a:path extrusionOk="0" h="4316770" w="19712015">
                  <a:moveTo>
                    <a:pt x="0" y="0"/>
                  </a:moveTo>
                  <a:lnTo>
                    <a:pt x="19712015" y="0"/>
                  </a:lnTo>
                  <a:lnTo>
                    <a:pt x="19712015" y="4316770"/>
                  </a:lnTo>
                  <a:lnTo>
                    <a:pt x="0" y="4316770"/>
                  </a:lnTo>
                  <a:close/>
                </a:path>
              </a:pathLst>
            </a:custGeom>
            <a:solidFill>
              <a:srgbClr val="000000">
                <a:alpha val="0"/>
              </a:srgbClr>
            </a:solidFill>
            <a:ln>
              <a:noFill/>
            </a:ln>
          </p:spPr>
        </p:sp>
        <p:sp>
          <p:nvSpPr>
            <p:cNvPr id="316" name="Google Shape;316;p14"/>
            <p:cNvSpPr txBox="1"/>
            <p:nvPr/>
          </p:nvSpPr>
          <p:spPr>
            <a:xfrm>
              <a:off x="0" y="-57150"/>
              <a:ext cx="19712016" cy="4373920"/>
            </a:xfrm>
            <a:prstGeom prst="rect">
              <a:avLst/>
            </a:prstGeom>
            <a:noFill/>
            <a:ln>
              <a:noFill/>
            </a:ln>
          </p:spPr>
          <p:txBody>
            <a:bodyPr anchorCtr="0" anchor="ctr" bIns="0" lIns="0" spcFirstLastPara="1" rIns="0" wrap="square" tIns="0">
              <a:noAutofit/>
            </a:bodyPr>
            <a:lstStyle/>
            <a:p>
              <a:pPr indent="0" lvl="0" marL="0" marR="0" rtl="0" algn="ctr">
                <a:lnSpc>
                  <a:spcPct val="108003"/>
                </a:lnSpc>
                <a:spcBef>
                  <a:spcPts val="0"/>
                </a:spcBef>
                <a:spcAft>
                  <a:spcPts val="0"/>
                </a:spcAft>
                <a:buNone/>
              </a:pPr>
              <a:r>
                <a:rPr b="1" i="0" lang="en-US" sz="5298" u="none" cap="none" strike="noStrike">
                  <a:solidFill>
                    <a:srgbClr val="000000"/>
                  </a:solidFill>
                  <a:latin typeface="Calibri"/>
                  <a:ea typeface="Calibri"/>
                  <a:cs typeface="Calibri"/>
                  <a:sym typeface="Calibri"/>
                </a:rPr>
                <a:t>Διασκεδάστε με την Ενότητα 21 της Εκπαίδευσης VET-READY - Ενότητα 4 - ΕΤΟΙΜΟΤΗΤΑ ΓΙΑ ΣΧΟΛΙΚΑ ΚΑΤΑΣΤΡΟΦΕΣ ΚΑΙ ΑΣΦΑΛΗ ΠΕΡΙΒΑΛΛΟΝΤΑ ΜΑΘΗΣΗΣ!</a:t>
              </a:r>
              <a:endParaRPr/>
            </a:p>
          </p:txBody>
        </p:sp>
      </p:grpSp>
      <p:sp>
        <p:nvSpPr>
          <p:cNvPr id="317" name="Google Shape;317;p14"/>
          <p:cNvSpPr txBox="1"/>
          <p:nvPr/>
        </p:nvSpPr>
        <p:spPr>
          <a:xfrm>
            <a:off x="7733214" y="4365133"/>
            <a:ext cx="2821574" cy="364131"/>
          </a:xfrm>
          <a:prstGeom prst="rect">
            <a:avLst/>
          </a:prstGeom>
          <a:noFill/>
          <a:ln>
            <a:noFill/>
          </a:ln>
        </p:spPr>
        <p:txBody>
          <a:bodyPr anchorCtr="0" anchor="t" bIns="0" lIns="0" spcFirstLastPara="1" rIns="0" wrap="square" tIns="0">
            <a:spAutoFit/>
          </a:bodyPr>
          <a:lstStyle/>
          <a:p>
            <a:pPr indent="0" lvl="0" marL="0" marR="0" rtl="0" algn="ctr">
              <a:lnSpc>
                <a:spcPct val="144018"/>
              </a:lnSpc>
              <a:spcBef>
                <a:spcPts val="0"/>
              </a:spcBef>
              <a:spcAft>
                <a:spcPts val="0"/>
              </a:spcAft>
              <a:buNone/>
            </a:pPr>
            <a:r>
              <a:rPr b="1" i="0" lang="en-US" sz="2115" u="none" cap="none" strike="noStrike">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318" name="Google Shape;318;p14"/>
          <p:cNvSpPr/>
          <p:nvPr/>
        </p:nvSpPr>
        <p:spPr>
          <a:xfrm>
            <a:off x="12797262" y="8928176"/>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319" name="Google Shape;319;p14"/>
          <p:cNvSpPr/>
          <p:nvPr/>
        </p:nvSpPr>
        <p:spPr>
          <a:xfrm>
            <a:off x="1751994" y="8928176"/>
            <a:ext cx="3700462" cy="842963"/>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320" name="Google Shape;320;p14"/>
          <p:cNvSpPr txBox="1"/>
          <p:nvPr/>
        </p:nvSpPr>
        <p:spPr>
          <a:xfrm>
            <a:off x="6752922" y="6858489"/>
            <a:ext cx="4782154"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321" name="Google Shape;321;p14">
            <a:hlinkClick r:id="rId7"/>
          </p:cNvPr>
          <p:cNvSpPr/>
          <p:nvPr/>
        </p:nvSpPr>
        <p:spPr>
          <a:xfrm>
            <a:off x="9144000" y="5553567"/>
            <a:ext cx="688087"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4" l="0" r="4" t="0"/>
            </a:stretch>
          </a:blipFill>
          <a:ln>
            <a:noFill/>
          </a:ln>
        </p:spPr>
      </p:sp>
      <p:sp>
        <p:nvSpPr>
          <p:cNvPr id="322" name="Google Shape;322;p14"/>
          <p:cNvSpPr/>
          <p:nvPr/>
        </p:nvSpPr>
        <p:spPr>
          <a:xfrm>
            <a:off x="8276283" y="5542770"/>
            <a:ext cx="707993" cy="707993"/>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2" l="0" r="2" t="0"/>
            </a:stretch>
          </a:blipFill>
          <a:ln>
            <a:noFill/>
          </a:ln>
        </p:spPr>
      </p:sp>
      <p:sp>
        <p:nvSpPr>
          <p:cNvPr id="323" name="Google Shape;323;p14">
            <a:hlinkClick r:id="rId10"/>
          </p:cNvPr>
          <p:cNvSpPr/>
          <p:nvPr/>
        </p:nvSpPr>
        <p:spPr>
          <a:xfrm>
            <a:off x="7445758" y="5565807"/>
            <a:ext cx="670751" cy="665511"/>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5" l="0" r="-5" t="0"/>
            </a:stretch>
          </a:blipFill>
          <a:ln>
            <a:noFill/>
          </a:ln>
        </p:spPr>
      </p:sp>
      <p:sp>
        <p:nvSpPr>
          <p:cNvPr id="324" name="Google Shape;324;p14">
            <a:hlinkClick r:id="rId12"/>
          </p:cNvPr>
          <p:cNvSpPr/>
          <p:nvPr/>
        </p:nvSpPr>
        <p:spPr>
          <a:xfrm>
            <a:off x="9991792" y="5557887"/>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1" name="Google Shape;111;p2"/>
          <p:cNvSpPr txBox="1"/>
          <p:nvPr/>
        </p:nvSpPr>
        <p:spPr>
          <a:xfrm>
            <a:off x="1259675" y="709653"/>
            <a:ext cx="15773400"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Επισκόπηση Οδηγιών για Εκπαιδευτικούς</a:t>
            </a:r>
            <a:endParaRPr/>
          </a:p>
        </p:txBody>
      </p:sp>
      <p:sp>
        <p:nvSpPr>
          <p:cNvPr id="112" name="Google Shape;112;p2"/>
          <p:cNvSpPr txBox="1"/>
          <p:nvPr/>
        </p:nvSpPr>
        <p:spPr>
          <a:xfrm>
            <a:off x="1351100" y="2013437"/>
            <a:ext cx="15590700" cy="7132200"/>
          </a:xfrm>
          <a:prstGeom prst="rect">
            <a:avLst/>
          </a:prstGeom>
          <a:noFill/>
          <a:ln>
            <a:noFill/>
          </a:ln>
        </p:spPr>
        <p:txBody>
          <a:bodyPr anchorCtr="0" anchor="t" bIns="0" lIns="0" spcFirstLastPara="1" rIns="0" wrap="square" tIns="0">
            <a:spAutoFit/>
          </a:bodyPr>
          <a:lstStyle/>
          <a:p>
            <a:pPr indent="0" lvl="0" marL="0" marR="0" rtl="0" algn="l">
              <a:lnSpc>
                <a:spcPct val="86416"/>
              </a:lnSpc>
              <a:spcBef>
                <a:spcPts val="0"/>
              </a:spcBef>
              <a:spcAft>
                <a:spcPts val="0"/>
              </a:spcAft>
              <a:buNone/>
            </a:pPr>
            <a:r>
              <a:rPr b="0" i="0" lang="en-US" sz="3154" u="none" cap="none" strike="noStrike">
                <a:solidFill>
                  <a:srgbClr val="000000"/>
                </a:solidFill>
                <a:latin typeface="Calibri"/>
                <a:ea typeface="Calibri"/>
                <a:cs typeface="Calibri"/>
                <a:sym typeface="Calibri"/>
              </a:rPr>
              <a:t>Αυτό το Αρχείο Υποστήριξης Εκπαιδευτικού έχει σχεδιαστεί για να συνοδεύει την εκπαιδευτική ενότητα «</a:t>
            </a:r>
            <a:r>
              <a:rPr b="1" i="0" lang="en-US" sz="3154" u="none" cap="none" strike="noStrike">
                <a:solidFill>
                  <a:srgbClr val="000000"/>
                </a:solidFill>
                <a:latin typeface="Calibri"/>
                <a:ea typeface="Calibri"/>
                <a:cs typeface="Calibri"/>
                <a:sym typeface="Calibri"/>
              </a:rPr>
              <a:t>Ετοιμότητα για Σχολικές Καταστροφές και Ασφαλή Περιβάλλοντα Μάθησης</a:t>
            </a:r>
            <a:r>
              <a:rPr b="0" i="0" lang="en-US" sz="3154" u="none" cap="none" strike="noStrike">
                <a:solidFill>
                  <a:srgbClr val="000000"/>
                </a:solidFill>
                <a:latin typeface="Calibri"/>
                <a:ea typeface="Calibri"/>
                <a:cs typeface="Calibri"/>
                <a:sym typeface="Calibri"/>
              </a:rPr>
              <a:t>», παρέχοντας εξατομικευμένη μεθοδολογική και διδακτική καθοδήγηση για την ενίσχυση της αποτελεσματικής εφαρμογής της.</a:t>
            </a:r>
            <a:endParaRPr sz="1300"/>
          </a:p>
          <a:p>
            <a:pPr indent="0" lvl="0" marL="0" marR="0" rtl="0" algn="l">
              <a:lnSpc>
                <a:spcPct val="86416"/>
              </a:lnSpc>
              <a:spcBef>
                <a:spcPts val="0"/>
              </a:spcBef>
              <a:spcAft>
                <a:spcPts val="0"/>
              </a:spcAft>
              <a:buNone/>
            </a:pPr>
            <a:r>
              <a:rPr b="0" i="0" lang="en-US" sz="3154" u="none" cap="none" strike="noStrike">
                <a:solidFill>
                  <a:srgbClr val="000000"/>
                </a:solidFill>
                <a:latin typeface="Calibri"/>
                <a:ea typeface="Calibri"/>
                <a:cs typeface="Calibri"/>
                <a:sym typeface="Calibri"/>
              </a:rPr>
              <a:t>Στόχος του είναι να βοηθήσει τους εκπαιδευτικούς:</a:t>
            </a:r>
            <a:endParaRPr sz="1300"/>
          </a:p>
          <a:p>
            <a:pPr indent="-326289" lvl="1" marL="665277" marR="0" rtl="0" algn="l">
              <a:lnSpc>
                <a:spcPct val="86416"/>
              </a:lnSpc>
              <a:spcBef>
                <a:spcPts val="0"/>
              </a:spcBef>
              <a:spcAft>
                <a:spcPts val="0"/>
              </a:spcAft>
              <a:buClr>
                <a:srgbClr val="000000"/>
              </a:buClr>
              <a:buSzPts val="3154"/>
              <a:buFont typeface="Arial"/>
              <a:buChar char="•"/>
            </a:pPr>
            <a:r>
              <a:rPr b="0" i="0" lang="en-US" sz="3154" u="none" cap="none" strike="noStrike">
                <a:solidFill>
                  <a:srgbClr val="000000"/>
                </a:solidFill>
                <a:latin typeface="Calibri"/>
                <a:ea typeface="Calibri"/>
                <a:cs typeface="Calibri"/>
                <a:sym typeface="Calibri"/>
              </a:rPr>
              <a:t>Κατανοήστε τους συγκεκριμένους παιδαγωγικούς στόχους αυτής της ενότητας εντός της ενότητας</a:t>
            </a:r>
            <a:endParaRPr sz="1300"/>
          </a:p>
          <a:p>
            <a:pPr indent="-326289" lvl="1" marL="665277" marR="0" rtl="0" algn="l">
              <a:lnSpc>
                <a:spcPct val="86416"/>
              </a:lnSpc>
              <a:spcBef>
                <a:spcPts val="0"/>
              </a:spcBef>
              <a:spcAft>
                <a:spcPts val="0"/>
              </a:spcAft>
              <a:buClr>
                <a:srgbClr val="000000"/>
              </a:buClr>
              <a:buSzPts val="3154"/>
              <a:buFont typeface="Arial"/>
              <a:buChar char="•"/>
            </a:pPr>
            <a:r>
              <a:rPr b="0" i="0" lang="en-US" sz="3154" u="none" cap="none" strike="noStrike">
                <a:solidFill>
                  <a:srgbClr val="000000"/>
                </a:solidFill>
                <a:latin typeface="Calibri"/>
                <a:ea typeface="Calibri"/>
                <a:cs typeface="Calibri"/>
                <a:sym typeface="Calibri"/>
              </a:rPr>
              <a:t>Εφαρμογή κατάλληλων στρατηγικών και εργαλείων διδασκαλίας για την εμπλοκή μαθητών ΕΕΚ, Συνεχιζόμενης Επαγγελματικής Κατάρτισης και Εκπαίδευσης και Κατάρτισης (ΣΕΚ) και της διασποράς</a:t>
            </a:r>
            <a:endParaRPr sz="1300"/>
          </a:p>
          <a:p>
            <a:pPr indent="-326289" lvl="1" marL="665277" marR="0" rtl="0" algn="l">
              <a:lnSpc>
                <a:spcPct val="86416"/>
              </a:lnSpc>
              <a:spcBef>
                <a:spcPts val="0"/>
              </a:spcBef>
              <a:spcAft>
                <a:spcPts val="0"/>
              </a:spcAft>
              <a:buClr>
                <a:srgbClr val="000000"/>
              </a:buClr>
              <a:buSzPts val="3154"/>
              <a:buFont typeface="Arial"/>
              <a:buChar char="•"/>
            </a:pPr>
            <a:r>
              <a:rPr b="0" i="0" lang="en-US" sz="3154" u="none" cap="none" strike="noStrike">
                <a:solidFill>
                  <a:srgbClr val="000000"/>
                </a:solidFill>
                <a:latin typeface="Calibri"/>
                <a:ea typeface="Calibri"/>
                <a:cs typeface="Calibri"/>
                <a:sym typeface="Calibri"/>
              </a:rPr>
              <a:t>Διευκολύνετε με σιγουριά τις βασικές δραστηριότητες, προωθήστε τον αναστοχασμό και υποστηρίξτε τη διατήρηση της γνώσης</a:t>
            </a:r>
            <a:endParaRPr sz="1300"/>
          </a:p>
          <a:p>
            <a:pPr indent="-326289" lvl="1" marL="665277" marR="0" rtl="0" algn="l">
              <a:lnSpc>
                <a:spcPct val="86416"/>
              </a:lnSpc>
              <a:spcBef>
                <a:spcPts val="0"/>
              </a:spcBef>
              <a:spcAft>
                <a:spcPts val="0"/>
              </a:spcAft>
              <a:buClr>
                <a:srgbClr val="000000"/>
              </a:buClr>
              <a:buSzPts val="3154"/>
              <a:buFont typeface="Arial"/>
              <a:buChar char="•"/>
            </a:pPr>
            <a:r>
              <a:rPr b="0" i="0" lang="en-US" sz="3154" u="none" cap="none" strike="noStrike">
                <a:solidFill>
                  <a:srgbClr val="000000"/>
                </a:solidFill>
                <a:latin typeface="Calibri"/>
                <a:ea typeface="Calibri"/>
                <a:cs typeface="Calibri"/>
                <a:sym typeface="Calibri"/>
              </a:rPr>
              <a:t>Προσαρμόστε την παράδοση σε διαφορετικές μορφές (πρόσωπο με πρόσωπο, διαδικτυακά, μικτά) και στις ποικίλες ανάγκες των μαθητών</a:t>
            </a:r>
            <a:endParaRPr sz="1300"/>
          </a:p>
          <a:p>
            <a:pPr indent="-332639" lvl="1" marL="665277" marR="0" rtl="0" algn="l">
              <a:lnSpc>
                <a:spcPct val="86416"/>
              </a:lnSpc>
              <a:spcBef>
                <a:spcPts val="0"/>
              </a:spcBef>
              <a:spcAft>
                <a:spcPts val="0"/>
              </a:spcAft>
              <a:buNone/>
            </a:pPr>
            <a:r>
              <a:rPr b="0" i="1" lang="en-US" sz="3154" u="none" cap="none" strike="noStrike">
                <a:solidFill>
                  <a:srgbClr val="000000"/>
                </a:solidFill>
                <a:latin typeface="Calibri"/>
                <a:ea typeface="Calibri"/>
                <a:cs typeface="Calibri"/>
                <a:sym typeface="Calibri"/>
              </a:rPr>
              <a:t>Σημείωση: Η ολοκλήρωση αυτής της ενότητας και του σχετικού κουίζ συμβάλλει στην επαγγελματική ανάπτυξη του εκπαιδευτικού και μπορεί να οδηγήσει στην απόκτηση πιστοποίησης.</a:t>
            </a:r>
            <a:endParaRPr sz="13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descr="Μπλε κείμενο σε μαύρο φόντο  Η περιγραφή δημιουργήθηκε αυτόματα" id="121" name="Google Shape;121;p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22" name="Google Shape;122;p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3" name="Google Shape;123;p3"/>
          <p:cNvSpPr txBox="1"/>
          <p:nvPr/>
        </p:nvSpPr>
        <p:spPr>
          <a:xfrm>
            <a:off x="800950" y="312225"/>
            <a:ext cx="17080650" cy="1284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100" u="none" cap="none" strike="noStrike">
                <a:solidFill>
                  <a:srgbClr val="FF0000"/>
                </a:solidFill>
                <a:latin typeface="Calibri"/>
                <a:ea typeface="Calibri"/>
                <a:cs typeface="Calibri"/>
                <a:sym typeface="Calibri"/>
              </a:rPr>
              <a:t>Εκπαιδευτικό Περιεχόμενο αυτής της Εκπαιδευτικής Ενότητας</a:t>
            </a:r>
            <a:endParaRPr sz="100"/>
          </a:p>
        </p:txBody>
      </p:sp>
      <p:sp>
        <p:nvSpPr>
          <p:cNvPr id="124" name="Google Shape;124;p3"/>
          <p:cNvSpPr txBox="1"/>
          <p:nvPr/>
        </p:nvSpPr>
        <p:spPr>
          <a:xfrm>
            <a:off x="957600" y="1365300"/>
            <a:ext cx="8137500" cy="7556400"/>
          </a:xfrm>
          <a:prstGeom prst="rect">
            <a:avLst/>
          </a:prstGeom>
          <a:noFill/>
          <a:ln>
            <a:noFill/>
          </a:ln>
        </p:spPr>
        <p:txBody>
          <a:bodyPr anchorCtr="0" anchor="t" bIns="0" lIns="0" spcFirstLastPara="1" rIns="0" wrap="square" tIns="0">
            <a:spAutoFit/>
          </a:bodyPr>
          <a:lstStyle/>
          <a:p>
            <a:pPr indent="-225272" lvl="1" marL="450543"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Στόχος της Εκπαιδευτικής Ενότητας</a:t>
            </a:r>
            <a:endParaRPr/>
          </a:p>
          <a:p>
            <a:pPr indent="-225272" lvl="1" marL="450543" marR="0" rtl="0" algn="l">
              <a:lnSpc>
                <a:spcPct val="108007"/>
              </a:lnSpc>
              <a:spcBef>
                <a:spcPts val="0"/>
              </a:spcBef>
              <a:spcAft>
                <a:spcPts val="0"/>
              </a:spcAft>
              <a:buNone/>
            </a:pPr>
            <a:r>
              <a:rPr b="1" i="0" lang="en-US" sz="2073" u="none" cap="none" strike="noStrike">
                <a:solidFill>
                  <a:srgbClr val="000000"/>
                </a:solidFill>
                <a:latin typeface="Calibri"/>
                <a:ea typeface="Calibri"/>
                <a:cs typeface="Calibri"/>
                <a:sym typeface="Calibri"/>
              </a:rPr>
              <a:t>Μαθησιακά Αποτελέσματα της Εκπαιδευτικής Ενότητας</a:t>
            </a:r>
            <a:endParaRPr/>
          </a:p>
          <a:p>
            <a:pPr indent="-225272" lvl="1" marL="450543" marR="0" rtl="0" algn="l">
              <a:lnSpc>
                <a:spcPct val="108007"/>
              </a:lnSpc>
              <a:spcBef>
                <a:spcPts val="0"/>
              </a:spcBef>
              <a:spcAft>
                <a:spcPts val="0"/>
              </a:spcAft>
              <a:buNone/>
            </a:pPr>
            <a:r>
              <a:rPr b="1" i="0" lang="en-US" sz="2073" u="none" cap="none" strike="noStrike">
                <a:solidFill>
                  <a:srgbClr val="000000"/>
                </a:solidFill>
                <a:latin typeface="Calibri"/>
                <a:ea typeface="Calibri"/>
                <a:cs typeface="Calibri"/>
                <a:sym typeface="Calibri"/>
              </a:rPr>
              <a:t>Εισαγωγή: Τι είναι η Ευαισθητοποίηση και η Αντιμετώπιση Καταστροφών που Σχετίζονται με το Νερό για την Ασφάλεια στα Σχολεία;</a:t>
            </a:r>
            <a:endParaRPr/>
          </a:p>
          <a:p>
            <a:pPr indent="-225272" lvl="1" marL="450543" marR="0" rtl="0" algn="l">
              <a:lnSpc>
                <a:spcPct val="108007"/>
              </a:lnSpc>
              <a:spcBef>
                <a:spcPts val="0"/>
              </a:spcBef>
              <a:spcAft>
                <a:spcPts val="0"/>
              </a:spcAft>
              <a:buNone/>
            </a:pPr>
            <a:r>
              <a:rPr b="1" i="0" lang="en-US" sz="2073" u="none" cap="none" strike="noStrike">
                <a:solidFill>
                  <a:srgbClr val="000000"/>
                </a:solidFill>
                <a:latin typeface="Calibri"/>
                <a:ea typeface="Calibri"/>
                <a:cs typeface="Calibri"/>
                <a:sym typeface="Calibri"/>
              </a:rPr>
              <a:t>Βασικές Έννοιες και Ορολογία</a:t>
            </a:r>
            <a:endParaRPr/>
          </a:p>
          <a:p>
            <a:pPr indent="-225272" lvl="1" marL="450543" marR="0" rtl="0" algn="l">
              <a:lnSpc>
                <a:spcPct val="108007"/>
              </a:lnSpc>
              <a:spcBef>
                <a:spcPts val="0"/>
              </a:spcBef>
              <a:spcAft>
                <a:spcPts val="0"/>
              </a:spcAft>
              <a:buNone/>
            </a:pPr>
            <a:r>
              <a:rPr b="1" i="0" lang="en-US" sz="2073" u="none" cap="none" strike="noStrike">
                <a:solidFill>
                  <a:srgbClr val="000000"/>
                </a:solidFill>
                <a:latin typeface="Calibri"/>
                <a:ea typeface="Calibri"/>
                <a:cs typeface="Calibri"/>
                <a:sym typeface="Calibri"/>
              </a:rPr>
              <a:t>Κατανόηση της Σημασίας</a:t>
            </a:r>
            <a:endParaRPr/>
          </a:p>
          <a:p>
            <a:pPr indent="-225272" lvl="1" marL="450543" marR="0" rtl="0" algn="l">
              <a:lnSpc>
                <a:spcPct val="108007"/>
              </a:lnSpc>
              <a:spcBef>
                <a:spcPts val="0"/>
              </a:spcBef>
              <a:spcAft>
                <a:spcPts val="0"/>
              </a:spcAft>
              <a:buNone/>
            </a:pPr>
            <a:r>
              <a:rPr b="1" i="0" lang="en-US" sz="2073" u="none" cap="none" strike="noStrike">
                <a:solidFill>
                  <a:srgbClr val="000000"/>
                </a:solidFill>
                <a:latin typeface="Calibri"/>
                <a:ea typeface="Calibri"/>
                <a:cs typeface="Calibri"/>
                <a:sym typeface="Calibri"/>
              </a:rPr>
              <a:t>Γιατί είναι σημαντική αυτή η εκπαιδευτική ενότητα;</a:t>
            </a:r>
            <a:endParaRPr/>
          </a:p>
          <a:p>
            <a:pPr indent="-225272" lvl="1" marL="450543"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Φυσικές Καταστροφές στο Πλαίσιο Συστημάτων για την Σχολική </a:t>
            </a:r>
            <a:r>
              <a:rPr b="0" i="0" lang="en-US" sz="2073" u="none" cap="none" strike="noStrike">
                <a:solidFill>
                  <a:srgbClr val="000000"/>
                </a:solidFill>
                <a:latin typeface="Calibri"/>
                <a:ea typeface="Calibri"/>
                <a:cs typeface="Calibri"/>
                <a:sym typeface="Calibri"/>
              </a:rPr>
              <a:t>Ασφάλεια</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Σεισμοί</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Σεισμοί – Πώς να αναγνωρίζετε τις προειδοποιήσεις;</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Πλημμύρες</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Πλημμύρες – Πώς να αναγνωρίζετε τις προειδοποιήσεις;</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Παύση και αναστοχασμός</a:t>
            </a:r>
            <a:endParaRPr/>
          </a:p>
          <a:p>
            <a:pPr indent="-225272" lvl="1" marL="450543"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Τεχνολογικές / Βιομηχανικές Καταστροφές στο πλαίσιο της </a:t>
            </a:r>
            <a:r>
              <a:rPr b="0" i="0" lang="en-US" sz="2073" u="none" cap="none" strike="noStrike">
                <a:solidFill>
                  <a:srgbClr val="000000"/>
                </a:solidFill>
                <a:latin typeface="Calibri"/>
                <a:ea typeface="Calibri"/>
                <a:cs typeface="Calibri"/>
                <a:sym typeface="Calibri"/>
              </a:rPr>
              <a:t>Σχολικής Ασφάλειας</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Εργαστηριακή χημική διαρροή</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Πώς να Αναγνωρίσετε Σημάδια – Διαρροή Χημικών Εργαστηρίου</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Ηλεκτρική πυρκαγιά ή υπέρταση</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Πώς να αναγνωρίζετε σημάδια – Ηλεκτρική πυρκαγιά ή υπέρταση</a:t>
            </a:r>
            <a:endParaRPr/>
          </a:p>
          <a:p>
            <a:pPr indent="-225272" lvl="1" marL="450543"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Παύση και αναστοχασμός</a:t>
            </a:r>
            <a:endParaRPr/>
          </a:p>
        </p:txBody>
      </p:sp>
      <p:sp>
        <p:nvSpPr>
          <p:cNvPr id="125" name="Google Shape;125;p3"/>
          <p:cNvSpPr txBox="1"/>
          <p:nvPr/>
        </p:nvSpPr>
        <p:spPr>
          <a:xfrm>
            <a:off x="9216800" y="1365299"/>
            <a:ext cx="6805800" cy="7556400"/>
          </a:xfrm>
          <a:prstGeom prst="rect">
            <a:avLst/>
          </a:prstGeom>
          <a:noFill/>
          <a:ln>
            <a:noFill/>
          </a:ln>
        </p:spPr>
        <p:txBody>
          <a:bodyPr anchorCtr="0" anchor="t" bIns="0" lIns="0" spcFirstLastPara="1" rIns="0" wrap="square" tIns="0">
            <a:spAutoFit/>
          </a:bodyPr>
          <a:lstStyle/>
          <a:p>
            <a:pPr indent="-233079" lvl="4" marL="1165396"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Βιολογικές / Υγειονομικές Καταστροφές στο </a:t>
            </a:r>
            <a:r>
              <a:rPr b="0" i="0" lang="en-US" sz="2073" u="none" cap="none" strike="noStrike">
                <a:solidFill>
                  <a:srgbClr val="000000"/>
                </a:solidFill>
                <a:latin typeface="Calibri"/>
                <a:ea typeface="Calibri"/>
                <a:cs typeface="Calibri"/>
                <a:sym typeface="Calibri"/>
              </a:rPr>
              <a:t>Πλαίσιο της Σχολικής Ασφάλειας</a:t>
            </a:r>
            <a:endParaRPr/>
          </a:p>
          <a:p>
            <a:pPr indent="-233079" lvl="4" marL="1165396"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Επιδημία αναπνευστικών νοσημάτων (Ποιότητα αέρα και έκθεση σε καπνό)</a:t>
            </a:r>
            <a:endParaRPr/>
          </a:p>
          <a:p>
            <a:pPr indent="-233079" lvl="4" marL="1165396"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Επιδημία αναπνευστικών παθήσεων – Πώς να αναγνωρίσετε τα σημάδια;</a:t>
            </a:r>
            <a:endParaRPr/>
          </a:p>
          <a:p>
            <a:pPr indent="-233079" lvl="4" marL="1165396"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Εισπνοή καπνού – Πώς να αναγνωρίζετε τις προειδοποιήσεις;</a:t>
            </a:r>
            <a:endParaRPr/>
          </a:p>
          <a:p>
            <a:pPr indent="-233079" lvl="4" marL="1165396"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Τροφιμογενείς ασθένειες στην σχολική καντίνα (Μόλυνση ή ακατάλληλη αποθήκευση)</a:t>
            </a:r>
            <a:endParaRPr/>
          </a:p>
          <a:p>
            <a:pPr indent="-233079" lvl="4" marL="1165396"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Τροφιμογενείς ασθένειες στην σχολική καντίνα – Πώς να αναγνωρίζετε τα σημάδια;</a:t>
            </a:r>
            <a:endParaRPr/>
          </a:p>
          <a:p>
            <a:pPr indent="-233079" lvl="4" marL="1165396"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Μόλυνση νερού και τροφίμων (από υπολείμματα φωτιάς) – Πώς να αναγνωρίζετε τις προειδοποιήσεις;</a:t>
            </a:r>
            <a:endParaRPr/>
          </a:p>
          <a:p>
            <a:pPr indent="-233079" lvl="4" marL="1165396" marR="0" rtl="0" algn="l">
              <a:lnSpc>
                <a:spcPct val="108007"/>
              </a:lnSpc>
              <a:spcBef>
                <a:spcPts val="0"/>
              </a:spcBef>
              <a:spcAft>
                <a:spcPts val="0"/>
              </a:spcAft>
              <a:buNone/>
            </a:pPr>
            <a:r>
              <a:rPr b="0" i="0" lang="en-US" sz="2073" u="none" cap="none" strike="noStrike">
                <a:solidFill>
                  <a:srgbClr val="000000"/>
                </a:solidFill>
                <a:latin typeface="Calibri"/>
                <a:ea typeface="Calibri"/>
                <a:cs typeface="Calibri"/>
                <a:sym typeface="Calibri"/>
              </a:rPr>
              <a:t>Παύση και αναστοχασμός</a:t>
            </a:r>
            <a:endParaRPr/>
          </a:p>
          <a:p>
            <a:pPr indent="-233079" lvl="4" marL="1165396"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Εμπνευσμένες Πράξεις και Πρότυπα</a:t>
            </a:r>
            <a:endParaRPr/>
          </a:p>
          <a:p>
            <a:pPr indent="-233079" lvl="4" marL="1165396"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Περισσότερα για εξερεύνηση</a:t>
            </a:r>
            <a:endParaRPr/>
          </a:p>
          <a:p>
            <a:pPr indent="-233079" lvl="4" marL="1165396"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Πηγές που χρησιμοποιήθηκαν για τη δημιουργία αυτής της εκπαιδευτικής ενότητας</a:t>
            </a:r>
            <a:endParaRPr/>
          </a:p>
          <a:p>
            <a:pPr indent="-233079" lvl="4" marL="1165396" marR="0" rtl="0" algn="l">
              <a:lnSpc>
                <a:spcPct val="108007"/>
              </a:lnSpc>
              <a:spcBef>
                <a:spcPts val="0"/>
              </a:spcBef>
              <a:spcAft>
                <a:spcPts val="0"/>
              </a:spcAft>
              <a:buClr>
                <a:srgbClr val="000000"/>
              </a:buClr>
              <a:buSzPts val="2073"/>
              <a:buFont typeface="Arial"/>
              <a:buChar char="•"/>
            </a:pPr>
            <a:r>
              <a:rPr b="1" i="0" lang="en-US" sz="2073" u="none" cap="none" strike="noStrike">
                <a:solidFill>
                  <a:srgbClr val="000000"/>
                </a:solidFill>
                <a:latin typeface="Calibri"/>
                <a:ea typeface="Calibri"/>
                <a:cs typeface="Calibri"/>
                <a:sym typeface="Calibri"/>
              </a:rPr>
              <a:t>Πηγές που χρησιμοποιήθηκαν για τη δημιουργία αυτής της εκπαιδευτικής ενότητας – Πηγές εικόνων</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descr="Μπλε κείμενο σε μαύρο φόντο  Η περιγραφή δημιουργήθηκε αυτόματα" id="134" name="Google Shape;134;p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35" name="Google Shape;135;p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36" name="Google Shape;136;p4"/>
          <p:cNvSpPr txBox="1"/>
          <p:nvPr/>
        </p:nvSpPr>
        <p:spPr>
          <a:xfrm>
            <a:off x="217825" y="412025"/>
            <a:ext cx="18456900" cy="1760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Προτεινόμενες μέθοδοι και εργαλεία διδασκαλίας</a:t>
            </a:r>
            <a:endParaRPr/>
          </a:p>
        </p:txBody>
      </p:sp>
      <p:sp>
        <p:nvSpPr>
          <p:cNvPr id="137" name="Google Shape;137;p4"/>
          <p:cNvSpPr txBox="1"/>
          <p:nvPr/>
        </p:nvSpPr>
        <p:spPr>
          <a:xfrm>
            <a:off x="1351107" y="2565008"/>
            <a:ext cx="15590700" cy="5776200"/>
          </a:xfrm>
          <a:prstGeom prst="rect">
            <a:avLst/>
          </a:prstGeom>
          <a:noFill/>
          <a:ln>
            <a:noFill/>
          </a:ln>
        </p:spPr>
        <p:txBody>
          <a:bodyPr anchorCtr="0" anchor="t" bIns="0" lIns="0" spcFirstLastPara="1" rIns="0" wrap="square" tIns="0">
            <a:spAutoFit/>
          </a:bodyPr>
          <a:lstStyle/>
          <a:p>
            <a:pPr indent="0" lvl="0" marL="0" marR="0" rtl="0" algn="l">
              <a:lnSpc>
                <a:spcPct val="86383"/>
              </a:lnSpc>
              <a:spcBef>
                <a:spcPts val="0"/>
              </a:spcBef>
              <a:spcAft>
                <a:spcPts val="0"/>
              </a:spcAft>
              <a:buNone/>
            </a:pPr>
            <a:r>
              <a:rPr b="1" i="0" lang="en-US" sz="3103" u="none" cap="none" strike="noStrike">
                <a:solidFill>
                  <a:srgbClr val="000000"/>
                </a:solidFill>
                <a:latin typeface="Calibri"/>
                <a:ea typeface="Calibri"/>
                <a:cs typeface="Calibri"/>
                <a:sym typeface="Calibri"/>
              </a:rPr>
              <a:t>Μέθοδος Διδασκαλίας 1: Χαρτογράφηση Σχολικού Κινδύνου Γιατί αυτή η μέθοδος;</a:t>
            </a:r>
            <a:endParaRPr sz="1000"/>
          </a:p>
          <a:p>
            <a:pPr indent="0" lvl="0" marL="0" marR="0" rtl="0" algn="l">
              <a:lnSpc>
                <a:spcPct val="86383"/>
              </a:lnSpc>
              <a:spcBef>
                <a:spcPts val="0"/>
              </a:spcBef>
              <a:spcAft>
                <a:spcPts val="0"/>
              </a:spcAft>
              <a:buNone/>
            </a:pPr>
            <a:r>
              <a:rPr b="1" i="0" lang="en-US" sz="3103" u="none" cap="none" strike="noStrike">
                <a:solidFill>
                  <a:srgbClr val="000000"/>
                </a:solidFill>
                <a:latin typeface="Calibri"/>
                <a:ea typeface="Calibri"/>
                <a:cs typeface="Calibri"/>
                <a:sym typeface="Calibri"/>
              </a:rPr>
              <a:t>Γιατί αυτή η μέθοδος;</a:t>
            </a:r>
            <a:endParaRPr sz="1000"/>
          </a:p>
          <a:p>
            <a:pPr indent="-328970" lvl="1" marL="708739" marR="0" rtl="0" algn="l">
              <a:lnSpc>
                <a:spcPct val="86383"/>
              </a:lnSpc>
              <a:spcBef>
                <a:spcPts val="0"/>
              </a:spcBef>
              <a:spcAft>
                <a:spcPts val="0"/>
              </a:spcAft>
              <a:buClr>
                <a:srgbClr val="000000"/>
              </a:buClr>
              <a:buSzPts val="3103"/>
              <a:buFont typeface="Arial"/>
              <a:buChar char="•"/>
            </a:pPr>
            <a:r>
              <a:rPr b="0" i="0" lang="en-US" sz="3103" u="none" cap="none" strike="noStrike">
                <a:solidFill>
                  <a:srgbClr val="000000"/>
                </a:solidFill>
                <a:latin typeface="Calibri"/>
                <a:ea typeface="Calibri"/>
                <a:cs typeface="Calibri"/>
                <a:sym typeface="Calibri"/>
              </a:rPr>
              <a:t>Ενθαρρύνει τους μαθητές να εντοπίζουν πιθανούς κινδύνους εντός και γύρω από το σχολικό περιβάλλον.</a:t>
            </a:r>
            <a:endParaRPr sz="1000"/>
          </a:p>
          <a:p>
            <a:pPr indent="-328970" lvl="1" marL="708739" marR="0" rtl="0" algn="l">
              <a:lnSpc>
                <a:spcPct val="86383"/>
              </a:lnSpc>
              <a:spcBef>
                <a:spcPts val="0"/>
              </a:spcBef>
              <a:spcAft>
                <a:spcPts val="0"/>
              </a:spcAft>
              <a:buClr>
                <a:srgbClr val="000000"/>
              </a:buClr>
              <a:buSzPts val="3103"/>
              <a:buFont typeface="Arial"/>
              <a:buChar char="•"/>
            </a:pPr>
            <a:r>
              <a:rPr b="0" i="0" lang="en-US" sz="3103" u="none" cap="none" strike="noStrike">
                <a:solidFill>
                  <a:srgbClr val="000000"/>
                </a:solidFill>
                <a:latin typeface="Calibri"/>
                <a:ea typeface="Calibri"/>
                <a:cs typeface="Calibri"/>
                <a:sym typeface="Calibri"/>
              </a:rPr>
              <a:t>Προωθεί το αίσθημα κοινής ευθύνης μεταξύ των μαθητών και του προσωπικού για τη διατήρηση της ασφάλειας.</a:t>
            </a:r>
            <a:endParaRPr sz="1000"/>
          </a:p>
          <a:p>
            <a:pPr indent="-328970" lvl="1" marL="708739" marR="0" rtl="0" algn="l">
              <a:lnSpc>
                <a:spcPct val="86383"/>
              </a:lnSpc>
              <a:spcBef>
                <a:spcPts val="0"/>
              </a:spcBef>
              <a:spcAft>
                <a:spcPts val="0"/>
              </a:spcAft>
              <a:buClr>
                <a:srgbClr val="000000"/>
              </a:buClr>
              <a:buSzPts val="3103"/>
              <a:buFont typeface="Arial"/>
              <a:buChar char="•"/>
            </a:pPr>
            <a:r>
              <a:rPr b="0" i="0" lang="en-US" sz="3103" u="none" cap="none" strike="noStrike">
                <a:solidFill>
                  <a:srgbClr val="000000"/>
                </a:solidFill>
                <a:latin typeface="Calibri"/>
                <a:ea typeface="Calibri"/>
                <a:cs typeface="Calibri"/>
                <a:sym typeface="Calibri"/>
              </a:rPr>
              <a:t>Ενισχύει την παρατήρηση, την ομαδική εργασία και τις δεξιότητες επίλυσης προβλημάτων.</a:t>
            </a:r>
            <a:endParaRPr sz="1000"/>
          </a:p>
          <a:p>
            <a:pPr indent="-354370" lvl="1" marL="708739" marR="0" rtl="0" algn="l">
              <a:lnSpc>
                <a:spcPct val="86383"/>
              </a:lnSpc>
              <a:spcBef>
                <a:spcPts val="0"/>
              </a:spcBef>
              <a:spcAft>
                <a:spcPts val="0"/>
              </a:spcAft>
              <a:buNone/>
            </a:pPr>
            <a:r>
              <a:rPr b="1" i="0" lang="en-US" sz="3103" u="none" cap="none" strike="noStrike">
                <a:solidFill>
                  <a:srgbClr val="000000"/>
                </a:solidFill>
                <a:latin typeface="Calibri"/>
                <a:ea typeface="Calibri"/>
                <a:cs typeface="Calibri"/>
                <a:sym typeface="Calibri"/>
              </a:rPr>
              <a:t>Παράδειγμα στην πράξη</a:t>
            </a:r>
            <a:endParaRPr sz="1000"/>
          </a:p>
          <a:p>
            <a:pPr indent="-354370" lvl="1" marL="708739" marR="0" rtl="0" algn="l">
              <a:lnSpc>
                <a:spcPct val="86383"/>
              </a:lnSpc>
              <a:spcBef>
                <a:spcPts val="0"/>
              </a:spcBef>
              <a:spcAft>
                <a:spcPts val="0"/>
              </a:spcAft>
              <a:buNone/>
            </a:pPr>
            <a:r>
              <a:rPr b="0" i="0" lang="en-US" sz="3103" u="none" cap="none" strike="noStrike">
                <a:solidFill>
                  <a:srgbClr val="000000"/>
                </a:solidFill>
                <a:latin typeface="Calibri"/>
                <a:ea typeface="Calibri"/>
                <a:cs typeface="Calibri"/>
                <a:sym typeface="Calibri"/>
              </a:rPr>
              <a:t>Οι μαθητές εργάζονται σε μικρές ομάδες για να επιθεωρήσουν διαφορετικούς χώρους του σχολείου (τάξεις, διαδρόμους, παιδική χαρά, κυλικείο, εργαστήρια). Χρησιμοποιώντας έναν τυπωμένο χάρτη του σχολείου, σημειώνουν σημεία όπου υπάρχουν πιθανοί κίνδυνοι (π.χ. μπλοκαρισμένες έξοδοι, χαλαρά καλώδια, βαριά έπιπλα). Στη συνέχεια, οι ομάδες παρουσιάζουν τα ευρήματά τους και προτείνουν προληπτικές ενέργειες, οι οποίες συγκεντρώνονται σε ένα Σχέδιο Βελτίωσης της Ασφάλειας του Σχολείου.</a:t>
            </a:r>
            <a:endParaRPr sz="1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descr="Μπλε κείμενο σε μαύρο φόντο  Η περιγραφή δημιουργήθηκε αυτόματα" id="146" name="Google Shape;146;p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47" name="Google Shape;147;p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48" name="Google Shape;148;p5"/>
          <p:cNvSpPr txBox="1"/>
          <p:nvPr/>
        </p:nvSpPr>
        <p:spPr>
          <a:xfrm>
            <a:off x="682775" y="291425"/>
            <a:ext cx="16350300" cy="13230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600" u="none" cap="none" strike="noStrike">
                <a:solidFill>
                  <a:srgbClr val="FF0000"/>
                </a:solidFill>
                <a:latin typeface="Calibri"/>
                <a:ea typeface="Calibri"/>
                <a:cs typeface="Calibri"/>
                <a:sym typeface="Calibri"/>
              </a:rPr>
              <a:t>Προτεινόμενες μέθοδοι και εργαλεία διδασκαλίας</a:t>
            </a:r>
            <a:endParaRPr sz="400"/>
          </a:p>
        </p:txBody>
      </p:sp>
      <p:sp>
        <p:nvSpPr>
          <p:cNvPr id="149" name="Google Shape;149;p5"/>
          <p:cNvSpPr txBox="1"/>
          <p:nvPr/>
        </p:nvSpPr>
        <p:spPr>
          <a:xfrm>
            <a:off x="591550" y="1890300"/>
            <a:ext cx="16350300" cy="7120500"/>
          </a:xfrm>
          <a:prstGeom prst="rect">
            <a:avLst/>
          </a:prstGeom>
          <a:noFill/>
          <a:ln>
            <a:noFill/>
          </a:ln>
        </p:spPr>
        <p:txBody>
          <a:bodyPr anchorCtr="0" anchor="t" bIns="0" lIns="0" spcFirstLastPara="1" rIns="0" wrap="square" tIns="0">
            <a:spAutoFit/>
          </a:bodyPr>
          <a:lstStyle/>
          <a:p>
            <a:pPr indent="0" lvl="0" marL="0" marR="0" rtl="0" algn="l">
              <a:lnSpc>
                <a:spcPct val="86386"/>
              </a:lnSpc>
              <a:spcBef>
                <a:spcPts val="0"/>
              </a:spcBef>
              <a:spcAft>
                <a:spcPts val="0"/>
              </a:spcAft>
              <a:buNone/>
            </a:pPr>
            <a:r>
              <a:rPr b="1" i="0" lang="en-US" sz="3570" u="none" cap="none" strike="noStrike">
                <a:solidFill>
                  <a:srgbClr val="000000"/>
                </a:solidFill>
                <a:latin typeface="Calibri"/>
                <a:ea typeface="Calibri"/>
                <a:cs typeface="Calibri"/>
                <a:sym typeface="Calibri"/>
              </a:rPr>
              <a:t>Μέθοδος Διδασκαλίας 2: Προσομοίωση Άσκησης Έκτακτης Ανάγκης</a:t>
            </a:r>
            <a:endParaRPr/>
          </a:p>
          <a:p>
            <a:pPr indent="-361141" lvl="1" marL="722282" marR="0" rtl="0" algn="l">
              <a:lnSpc>
                <a:spcPct val="86386"/>
              </a:lnSpc>
              <a:spcBef>
                <a:spcPts val="0"/>
              </a:spcBef>
              <a:spcAft>
                <a:spcPts val="0"/>
              </a:spcAft>
              <a:buClr>
                <a:srgbClr val="000000"/>
              </a:buClr>
              <a:buSzPts val="3570"/>
              <a:buFont typeface="Arial"/>
              <a:buChar char="•"/>
            </a:pPr>
            <a:r>
              <a:rPr b="1" i="0" lang="en-US" sz="3570" u="none" cap="none" strike="noStrike">
                <a:solidFill>
                  <a:srgbClr val="000000"/>
                </a:solidFill>
                <a:latin typeface="Calibri"/>
                <a:ea typeface="Calibri"/>
                <a:cs typeface="Calibri"/>
                <a:sym typeface="Calibri"/>
              </a:rPr>
              <a:t>Γιατί αυτή η μέθοδος;</a:t>
            </a:r>
            <a:endParaRPr/>
          </a:p>
          <a:p>
            <a:pPr indent="-361141" lvl="1" marL="722282" marR="0" rtl="0" algn="l">
              <a:lnSpc>
                <a:spcPct val="86386"/>
              </a:lnSpc>
              <a:spcBef>
                <a:spcPts val="0"/>
              </a:spcBef>
              <a:spcAft>
                <a:spcPts val="0"/>
              </a:spcAft>
              <a:buClr>
                <a:srgbClr val="000000"/>
              </a:buClr>
              <a:buSzPts val="3570"/>
              <a:buFont typeface="Arial"/>
              <a:buChar char="•"/>
            </a:pPr>
            <a:r>
              <a:rPr b="0" i="0" lang="en-US" sz="3570" u="none" cap="none" strike="noStrike">
                <a:solidFill>
                  <a:srgbClr val="000000"/>
                </a:solidFill>
                <a:latin typeface="Calibri"/>
                <a:ea typeface="Calibri"/>
                <a:cs typeface="Calibri"/>
                <a:sym typeface="Calibri"/>
              </a:rPr>
              <a:t>Ενισχύει τις πρακτικές δεξιότητες αντιμετώπισης σε καταστάσεις έκτακτης ανάγκης, όπως σεισμοί, πυρκαγιές ή πλημμύρες.</a:t>
            </a:r>
            <a:endParaRPr/>
          </a:p>
          <a:p>
            <a:pPr indent="-361141" lvl="1" marL="722282" marR="0" rtl="0" algn="l">
              <a:lnSpc>
                <a:spcPct val="86386"/>
              </a:lnSpc>
              <a:spcBef>
                <a:spcPts val="0"/>
              </a:spcBef>
              <a:spcAft>
                <a:spcPts val="0"/>
              </a:spcAft>
              <a:buClr>
                <a:srgbClr val="000000"/>
              </a:buClr>
              <a:buSzPts val="3570"/>
              <a:buFont typeface="Arial"/>
              <a:buChar char="•"/>
            </a:pPr>
            <a:r>
              <a:rPr b="0" i="0" lang="en-US" sz="3570" u="none" cap="none" strike="noStrike">
                <a:solidFill>
                  <a:srgbClr val="000000"/>
                </a:solidFill>
                <a:latin typeface="Calibri"/>
                <a:ea typeface="Calibri"/>
                <a:cs typeface="Calibri"/>
                <a:sym typeface="Calibri"/>
              </a:rPr>
              <a:t>Βοηθά τους μαθητές να βιώσουν συντονισμό, επικοινωνία και ηγετικούς ρόλους σε πραγματικό χρόνο.</a:t>
            </a:r>
            <a:endParaRPr/>
          </a:p>
          <a:p>
            <a:pPr indent="-361141" lvl="1" marL="722282" marR="0" rtl="0" algn="l">
              <a:lnSpc>
                <a:spcPct val="86386"/>
              </a:lnSpc>
              <a:spcBef>
                <a:spcPts val="0"/>
              </a:spcBef>
              <a:spcAft>
                <a:spcPts val="0"/>
              </a:spcAft>
              <a:buClr>
                <a:srgbClr val="000000"/>
              </a:buClr>
              <a:buSzPts val="3570"/>
              <a:buFont typeface="Arial"/>
              <a:buChar char="•"/>
            </a:pPr>
            <a:r>
              <a:rPr b="0" i="0" lang="en-US" sz="3570" u="none" cap="none" strike="noStrike">
                <a:solidFill>
                  <a:srgbClr val="000000"/>
                </a:solidFill>
                <a:latin typeface="Calibri"/>
                <a:ea typeface="Calibri"/>
                <a:cs typeface="Calibri"/>
                <a:sym typeface="Calibri"/>
              </a:rPr>
              <a:t>Χτίζει συναισθηματική ετοιμότητα και μειώνει τον πανικό σε πραγματικά γεγονότα.</a:t>
            </a:r>
            <a:endParaRPr/>
          </a:p>
          <a:p>
            <a:pPr indent="-361141" lvl="1" marL="722282" marR="0" rtl="0" algn="l">
              <a:lnSpc>
                <a:spcPct val="86386"/>
              </a:lnSpc>
              <a:spcBef>
                <a:spcPts val="0"/>
              </a:spcBef>
              <a:spcAft>
                <a:spcPts val="0"/>
              </a:spcAft>
              <a:buNone/>
            </a:pPr>
            <a:r>
              <a:rPr b="1" i="0" lang="en-US" sz="3570" u="none" cap="none" strike="noStrike">
                <a:solidFill>
                  <a:srgbClr val="000000"/>
                </a:solidFill>
                <a:latin typeface="Calibri"/>
                <a:ea typeface="Calibri"/>
                <a:cs typeface="Calibri"/>
                <a:sym typeface="Calibri"/>
              </a:rPr>
              <a:t>Παράδειγμα στην πράξη</a:t>
            </a:r>
            <a:endParaRPr/>
          </a:p>
          <a:p>
            <a:pPr indent="-361141" lvl="1" marL="722282" marR="0" rtl="0" algn="l">
              <a:lnSpc>
                <a:spcPct val="86386"/>
              </a:lnSpc>
              <a:spcBef>
                <a:spcPts val="0"/>
              </a:spcBef>
              <a:spcAft>
                <a:spcPts val="0"/>
              </a:spcAft>
              <a:buNone/>
            </a:pPr>
            <a:r>
              <a:rPr b="0" i="0" lang="en-US" sz="3570" u="none" cap="none" strike="noStrike">
                <a:solidFill>
                  <a:srgbClr val="000000"/>
                </a:solidFill>
                <a:latin typeface="Calibri"/>
                <a:ea typeface="Calibri"/>
                <a:cs typeface="Calibri"/>
                <a:sym typeface="Calibri"/>
              </a:rPr>
              <a:t>Ο εκπαιδευτής οργανώνει μια προσομοίωση σχολικής έκτακτης ανάγκης (π.χ. σεισμός). Στους μαθητές ανατίθενται ρόλοι — μαθητές, εκπαιδευτικοί, φύλακες ασφαλείας ή άτομα που παρέχουν πρώτες βοήθειες. Διεξάγεται μια χρονομετρημένη άσκηση σύμφωνα με το σχέδιο εκκένωσης του σχολείου. Στη συνέχεια, πραγματοποιείται μια σύντομη συνεδρία απολογισμού όπου οι συμμετέχοντες αναλογίζονται τι πήγε καλά, τι προκάλεσε σύγχυση και πώς να βελτιώσουν το σχέδιο αντιμετώπισης.</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descr="Μπλε κείμενο σε μαύρο φόντο  Η περιγραφή δημιουργήθηκε αυτόματα" id="158" name="Google Shape;158;p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59" name="Google Shape;159;p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60" name="Google Shape;160;p6"/>
          <p:cNvSpPr txBox="1"/>
          <p:nvPr/>
        </p:nvSpPr>
        <p:spPr>
          <a:xfrm>
            <a:off x="1254925" y="227249"/>
            <a:ext cx="15773400" cy="11952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700" u="none" cap="none" strike="noStrike">
                <a:solidFill>
                  <a:srgbClr val="FF0000"/>
                </a:solidFill>
                <a:latin typeface="Calibri"/>
                <a:ea typeface="Calibri"/>
                <a:cs typeface="Calibri"/>
                <a:sym typeface="Calibri"/>
              </a:rPr>
              <a:t>Προτεινόμενες μέθοδοι και εργαλεία διδασκαλίας</a:t>
            </a:r>
            <a:endParaRPr sz="500"/>
          </a:p>
        </p:txBody>
      </p:sp>
      <p:sp>
        <p:nvSpPr>
          <p:cNvPr id="161" name="Google Shape;161;p6"/>
          <p:cNvSpPr txBox="1"/>
          <p:nvPr/>
        </p:nvSpPr>
        <p:spPr>
          <a:xfrm>
            <a:off x="1346350" y="1422451"/>
            <a:ext cx="15590700" cy="7358100"/>
          </a:xfrm>
          <a:prstGeom prst="rect">
            <a:avLst/>
          </a:prstGeom>
          <a:noFill/>
          <a:ln>
            <a:noFill/>
          </a:ln>
        </p:spPr>
        <p:txBody>
          <a:bodyPr anchorCtr="0" anchor="t" bIns="0" lIns="0" spcFirstLastPara="1" rIns="0" wrap="square" tIns="0">
            <a:spAutoFit/>
          </a:bodyPr>
          <a:lstStyle/>
          <a:p>
            <a:pPr indent="0" lvl="0" marL="0" marR="0" rtl="0" algn="l">
              <a:lnSpc>
                <a:spcPct val="86416"/>
              </a:lnSpc>
              <a:spcBef>
                <a:spcPts val="0"/>
              </a:spcBef>
              <a:spcAft>
                <a:spcPts val="0"/>
              </a:spcAft>
              <a:buNone/>
            </a:pPr>
            <a:r>
              <a:rPr b="1" i="0" lang="en-US" sz="3254" u="none" cap="none" strike="noStrike">
                <a:solidFill>
                  <a:srgbClr val="000000"/>
                </a:solidFill>
                <a:latin typeface="Calibri"/>
                <a:ea typeface="Calibri"/>
                <a:cs typeface="Calibri"/>
                <a:sym typeface="Calibri"/>
              </a:rPr>
              <a:t>Μέθοδος Διδασκαλίας 3: Εκστρατεία Ευαισθητοποίησης για την Ασφάλεια</a:t>
            </a:r>
            <a:endParaRPr/>
          </a:p>
          <a:p>
            <a:pPr indent="0" lvl="0" marL="0" marR="0" rtl="0" algn="l">
              <a:lnSpc>
                <a:spcPct val="86416"/>
              </a:lnSpc>
              <a:spcBef>
                <a:spcPts val="0"/>
              </a:spcBef>
              <a:spcAft>
                <a:spcPts val="0"/>
              </a:spcAft>
              <a:buNone/>
            </a:pPr>
            <a:r>
              <a:t/>
            </a:r>
            <a:endParaRPr b="1" i="0" sz="3254" u="none" cap="none" strike="noStrike">
              <a:solidFill>
                <a:srgbClr val="000000"/>
              </a:solidFill>
              <a:latin typeface="Calibri"/>
              <a:ea typeface="Calibri"/>
              <a:cs typeface="Calibri"/>
              <a:sym typeface="Calibri"/>
            </a:endParaRPr>
          </a:p>
          <a:p>
            <a:pPr indent="0" lvl="0" marL="0" marR="0" rtl="0" algn="l">
              <a:lnSpc>
                <a:spcPct val="86416"/>
              </a:lnSpc>
              <a:spcBef>
                <a:spcPts val="0"/>
              </a:spcBef>
              <a:spcAft>
                <a:spcPts val="0"/>
              </a:spcAft>
              <a:buNone/>
            </a:pPr>
            <a:r>
              <a:rPr b="1" i="0" lang="en-US" sz="3254" u="none" cap="none" strike="noStrike">
                <a:solidFill>
                  <a:srgbClr val="000000"/>
                </a:solidFill>
                <a:latin typeface="Calibri"/>
                <a:ea typeface="Calibri"/>
                <a:cs typeface="Calibri"/>
                <a:sym typeface="Calibri"/>
              </a:rPr>
              <a:t>Γιατί αυτή η μέθοδος;</a:t>
            </a:r>
            <a:endParaRPr/>
          </a:p>
          <a:p>
            <a:pPr indent="-332636" lvl="1" marL="665273" marR="0" rtl="0" algn="l">
              <a:lnSpc>
                <a:spcPct val="86416"/>
              </a:lnSpc>
              <a:spcBef>
                <a:spcPts val="0"/>
              </a:spcBef>
              <a:spcAft>
                <a:spcPts val="0"/>
              </a:spcAft>
              <a:buClr>
                <a:srgbClr val="000000"/>
              </a:buClr>
              <a:buSzPts val="3254"/>
              <a:buFont typeface="Arial"/>
              <a:buChar char="•"/>
            </a:pPr>
            <a:r>
              <a:rPr b="0" i="0" lang="en-US" sz="3254" u="none" cap="none" strike="noStrike">
                <a:solidFill>
                  <a:srgbClr val="000000"/>
                </a:solidFill>
                <a:latin typeface="Calibri"/>
                <a:ea typeface="Calibri"/>
                <a:cs typeface="Calibri"/>
                <a:sym typeface="Calibri"/>
              </a:rPr>
              <a:t>Ενθαρρύνει τους μαθητές να εσωτερικεύσουν τις γνώσεις σχετικά με την ασφάλεια και να τις επικοινωνήσουν δημιουργικά.</a:t>
            </a:r>
            <a:endParaRPr/>
          </a:p>
          <a:p>
            <a:pPr indent="-332636" lvl="1" marL="665273" marR="0" rtl="0" algn="l">
              <a:lnSpc>
                <a:spcPct val="86416"/>
              </a:lnSpc>
              <a:spcBef>
                <a:spcPts val="0"/>
              </a:spcBef>
              <a:spcAft>
                <a:spcPts val="0"/>
              </a:spcAft>
              <a:buClr>
                <a:srgbClr val="000000"/>
              </a:buClr>
              <a:buSzPts val="3254"/>
              <a:buFont typeface="Arial"/>
              <a:buChar char="•"/>
            </a:pPr>
            <a:r>
              <a:rPr b="1" i="0" lang="en-US" sz="3254" u="none" cap="none" strike="noStrike">
                <a:solidFill>
                  <a:srgbClr val="000000"/>
                </a:solidFill>
                <a:latin typeface="Calibri"/>
                <a:ea typeface="Calibri"/>
                <a:cs typeface="Calibri"/>
                <a:sym typeface="Calibri"/>
              </a:rPr>
              <a:t>Χτίζει τη συνεργασία μεταξύ μαθητών, εκπαιδευτικών και της τοπικής κοινότητας.</a:t>
            </a:r>
            <a:endParaRPr/>
          </a:p>
          <a:p>
            <a:pPr indent="-332636" lvl="1" marL="665273" marR="0" rtl="0" algn="l">
              <a:lnSpc>
                <a:spcPct val="86416"/>
              </a:lnSpc>
              <a:spcBef>
                <a:spcPts val="0"/>
              </a:spcBef>
              <a:spcAft>
                <a:spcPts val="0"/>
              </a:spcAft>
              <a:buClr>
                <a:srgbClr val="000000"/>
              </a:buClr>
              <a:buSzPts val="3254"/>
              <a:buFont typeface="Arial"/>
              <a:buChar char="•"/>
            </a:pPr>
            <a:r>
              <a:rPr b="0" i="0" lang="en-US" sz="3254" u="none" cap="none" strike="noStrike">
                <a:solidFill>
                  <a:srgbClr val="000000"/>
                </a:solidFill>
                <a:latin typeface="Calibri"/>
                <a:ea typeface="Calibri"/>
                <a:cs typeface="Calibri"/>
                <a:sym typeface="Calibri"/>
              </a:rPr>
              <a:t>Βοηθά στην ενίσχυση θετικών συμπεριφορών ασφαλείας μέσω της επιρροής από συνομηλίκους και της οπτικής επικοινωνίας.</a:t>
            </a:r>
            <a:endParaRPr/>
          </a:p>
          <a:p>
            <a:pPr indent="-332636" lvl="1" marL="665273" marR="0" rtl="0" algn="l">
              <a:lnSpc>
                <a:spcPct val="86416"/>
              </a:lnSpc>
              <a:spcBef>
                <a:spcPts val="0"/>
              </a:spcBef>
              <a:spcAft>
                <a:spcPts val="0"/>
              </a:spcAft>
              <a:buNone/>
            </a:pPr>
            <a:r>
              <a:rPr b="1" i="0" lang="en-US" sz="3254" u="none" cap="none" strike="noStrike">
                <a:solidFill>
                  <a:srgbClr val="000000"/>
                </a:solidFill>
                <a:latin typeface="Calibri"/>
                <a:ea typeface="Calibri"/>
                <a:cs typeface="Calibri"/>
                <a:sym typeface="Calibri"/>
              </a:rPr>
              <a:t>Παράδειγμα στην πράξη</a:t>
            </a:r>
            <a:endParaRPr/>
          </a:p>
          <a:p>
            <a:pPr indent="-332636" lvl="1" marL="665273" marR="0" rtl="0" algn="l">
              <a:lnSpc>
                <a:spcPct val="86416"/>
              </a:lnSpc>
              <a:spcBef>
                <a:spcPts val="0"/>
              </a:spcBef>
              <a:spcAft>
                <a:spcPts val="0"/>
              </a:spcAft>
              <a:buNone/>
            </a:pPr>
            <a:r>
              <a:rPr b="0" i="0" lang="en-US" sz="3254" u="none" cap="none" strike="noStrike">
                <a:solidFill>
                  <a:srgbClr val="000000"/>
                </a:solidFill>
                <a:latin typeface="Calibri"/>
                <a:ea typeface="Calibri"/>
                <a:cs typeface="Calibri"/>
                <a:sym typeface="Calibri"/>
              </a:rPr>
              <a:t>Οι μαθητές σχεδιάζουν μια σχολική καμπάνια για την ετοιμότητα σε περίπτωση καταστροφών. Σε μικρές ομάδες, δημιουργούν αφίσες, σύντομα βίντεο ή μηνύματα στα μέσα κοινωνικής δικτύωσης σχετικά με το «Πώς να παραμένετε ασφαλείς σε καταστάσεις έκτακτης ανάγκης» (π.χ. βήματα ασφαλείας σε περίπτωση σεισμού, διαδρομές εκκένωσης σε περίπτωση πυρκαγιάς ή επαφές έκτακτης ανάγκης). Το υλικό εκτίθεται σε όλο το σχολείο ή κοινοποιείται κατά τη διάρκεια της Εβδομάδας Ασφάλειας. Αυτή η δραστηριότητα όχι μόνο ευαισθητοποιεί τους μαθητές, αλλά και τους δίνει τη δυνατότητα να γίνουν πρεσβευτές ασφάλειας στην κοινότητά τους.</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descr="Μπλε κείμενο σε μαύρο φόντο  Η περιγραφή δημιουργήθηκε αυτόματα" id="170" name="Google Shape;170;p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71" name="Google Shape;171;p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72" name="Google Shape;172;p7"/>
          <p:cNvSpPr txBox="1"/>
          <p:nvPr/>
        </p:nvSpPr>
        <p:spPr>
          <a:xfrm>
            <a:off x="1259675" y="709651"/>
            <a:ext cx="15773400" cy="16479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Συμβουλές </a:t>
            </a:r>
            <a:r>
              <a:rPr b="1" lang="en-US" sz="6600">
                <a:solidFill>
                  <a:srgbClr val="FF0000"/>
                </a:solidFill>
                <a:latin typeface="Calibri"/>
                <a:ea typeface="Calibri"/>
                <a:cs typeface="Calibri"/>
                <a:sym typeface="Calibri"/>
              </a:rPr>
              <a:t>Ενίσχυσης Συμμετοχής</a:t>
            </a:r>
            <a:endParaRPr/>
          </a:p>
        </p:txBody>
      </p:sp>
      <p:grpSp>
        <p:nvGrpSpPr>
          <p:cNvPr id="173" name="Google Shape;173;p7"/>
          <p:cNvGrpSpPr/>
          <p:nvPr/>
        </p:nvGrpSpPr>
        <p:grpSpPr>
          <a:xfrm>
            <a:off x="1008078" y="3660225"/>
            <a:ext cx="3068765" cy="3939539"/>
            <a:chOff x="0" y="0"/>
            <a:chExt cx="4091686" cy="5252720"/>
          </a:xfrm>
        </p:grpSpPr>
        <p:sp>
          <p:nvSpPr>
            <p:cNvPr id="174" name="Google Shape;174;p7"/>
            <p:cNvSpPr/>
            <p:nvPr/>
          </p:nvSpPr>
          <p:spPr>
            <a:xfrm>
              <a:off x="25400" y="25400"/>
              <a:ext cx="4040886" cy="5201920"/>
            </a:xfrm>
            <a:custGeom>
              <a:rect b="b" l="l" r="r" t="t"/>
              <a:pathLst>
                <a:path extrusionOk="0" h="5201920" w="4040886">
                  <a:moveTo>
                    <a:pt x="0" y="405257"/>
                  </a:moveTo>
                  <a:cubicBezTo>
                    <a:pt x="0" y="181483"/>
                    <a:pt x="180975" y="0"/>
                    <a:pt x="404114" y="0"/>
                  </a:cubicBezTo>
                  <a:lnTo>
                    <a:pt x="3636772" y="0"/>
                  </a:lnTo>
                  <a:cubicBezTo>
                    <a:pt x="3859911" y="0"/>
                    <a:pt x="4040886" y="181483"/>
                    <a:pt x="4040886" y="405257"/>
                  </a:cubicBezTo>
                  <a:lnTo>
                    <a:pt x="4040886" y="4796663"/>
                  </a:lnTo>
                  <a:cubicBezTo>
                    <a:pt x="4040886" y="5020437"/>
                    <a:pt x="3859911" y="5201920"/>
                    <a:pt x="3636772" y="5201920"/>
                  </a:cubicBezTo>
                  <a:lnTo>
                    <a:pt x="404114" y="5201920"/>
                  </a:lnTo>
                  <a:cubicBezTo>
                    <a:pt x="180975" y="5201920"/>
                    <a:pt x="0" y="5020437"/>
                    <a:pt x="0" y="4796663"/>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7"/>
            <p:cNvSpPr/>
            <p:nvPr/>
          </p:nvSpPr>
          <p:spPr>
            <a:xfrm>
              <a:off x="0" y="0"/>
              <a:ext cx="4091686" cy="5252720"/>
            </a:xfrm>
            <a:custGeom>
              <a:rect b="b" l="l" r="r" t="t"/>
              <a:pathLst>
                <a:path extrusionOk="0" h="5252720" w="4091686">
                  <a:moveTo>
                    <a:pt x="0" y="430657"/>
                  </a:moveTo>
                  <a:cubicBezTo>
                    <a:pt x="0" y="192913"/>
                    <a:pt x="192278" y="0"/>
                    <a:pt x="429514" y="0"/>
                  </a:cubicBezTo>
                  <a:lnTo>
                    <a:pt x="3662172" y="0"/>
                  </a:lnTo>
                  <a:lnTo>
                    <a:pt x="3662172" y="25400"/>
                  </a:lnTo>
                  <a:lnTo>
                    <a:pt x="3662172" y="0"/>
                  </a:lnTo>
                  <a:cubicBezTo>
                    <a:pt x="3899408" y="0"/>
                    <a:pt x="4091686" y="192913"/>
                    <a:pt x="4091686" y="430657"/>
                  </a:cubicBezTo>
                  <a:lnTo>
                    <a:pt x="4066286" y="430657"/>
                  </a:lnTo>
                  <a:lnTo>
                    <a:pt x="4091686" y="430657"/>
                  </a:lnTo>
                  <a:lnTo>
                    <a:pt x="4091686" y="4822063"/>
                  </a:lnTo>
                  <a:lnTo>
                    <a:pt x="4066286" y="4822063"/>
                  </a:lnTo>
                  <a:lnTo>
                    <a:pt x="4091686" y="4822063"/>
                  </a:lnTo>
                  <a:cubicBezTo>
                    <a:pt x="4091686" y="5059807"/>
                    <a:pt x="3899408" y="5252720"/>
                    <a:pt x="3662172" y="5252720"/>
                  </a:cubicBezTo>
                  <a:lnTo>
                    <a:pt x="3662172" y="5227320"/>
                  </a:lnTo>
                  <a:lnTo>
                    <a:pt x="3662172" y="5252720"/>
                  </a:lnTo>
                  <a:lnTo>
                    <a:pt x="429514" y="5252720"/>
                  </a:lnTo>
                  <a:lnTo>
                    <a:pt x="429514" y="5227320"/>
                  </a:lnTo>
                  <a:lnTo>
                    <a:pt x="429514" y="5252720"/>
                  </a:lnTo>
                  <a:cubicBezTo>
                    <a:pt x="192278" y="5252720"/>
                    <a:pt x="0" y="5059807"/>
                    <a:pt x="0" y="4822063"/>
                  </a:cubicBezTo>
                  <a:lnTo>
                    <a:pt x="0" y="430657"/>
                  </a:lnTo>
                  <a:lnTo>
                    <a:pt x="25400" y="430657"/>
                  </a:lnTo>
                  <a:lnTo>
                    <a:pt x="0" y="430657"/>
                  </a:lnTo>
                  <a:moveTo>
                    <a:pt x="50800" y="430657"/>
                  </a:moveTo>
                  <a:lnTo>
                    <a:pt x="50800" y="4822063"/>
                  </a:lnTo>
                  <a:lnTo>
                    <a:pt x="25400" y="4822063"/>
                  </a:lnTo>
                  <a:lnTo>
                    <a:pt x="50800" y="4822063"/>
                  </a:lnTo>
                  <a:cubicBezTo>
                    <a:pt x="50800" y="5031867"/>
                    <a:pt x="220472" y="5201920"/>
                    <a:pt x="429514" y="5201920"/>
                  </a:cubicBezTo>
                  <a:lnTo>
                    <a:pt x="3662172" y="5201920"/>
                  </a:lnTo>
                  <a:cubicBezTo>
                    <a:pt x="3871214" y="5201920"/>
                    <a:pt x="4040886" y="5031994"/>
                    <a:pt x="4040886" y="4822063"/>
                  </a:cubicBezTo>
                  <a:lnTo>
                    <a:pt x="4040886" y="430657"/>
                  </a:lnTo>
                  <a:cubicBezTo>
                    <a:pt x="4040886" y="220726"/>
                    <a:pt x="3871341" y="50800"/>
                    <a:pt x="3662172" y="50800"/>
                  </a:cubicBezTo>
                  <a:lnTo>
                    <a:pt x="429514" y="50800"/>
                  </a:lnTo>
                  <a:lnTo>
                    <a:pt x="429514" y="25400"/>
                  </a:lnTo>
                  <a:lnTo>
                    <a:pt x="429514" y="50800"/>
                  </a:lnTo>
                  <a:cubicBezTo>
                    <a:pt x="220472" y="50800"/>
                    <a:pt x="50800" y="220726"/>
                    <a:pt x="50800" y="43065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6" name="Google Shape;176;p7"/>
          <p:cNvGrpSpPr/>
          <p:nvPr/>
        </p:nvGrpSpPr>
        <p:grpSpPr>
          <a:xfrm>
            <a:off x="1115893" y="3753753"/>
            <a:ext cx="2853148" cy="3738166"/>
            <a:chOff x="0" y="-19050"/>
            <a:chExt cx="3804198" cy="4984220"/>
          </a:xfrm>
        </p:grpSpPr>
        <p:sp>
          <p:nvSpPr>
            <p:cNvPr id="177" name="Google Shape;177;p7"/>
            <p:cNvSpPr/>
            <p:nvPr/>
          </p:nvSpPr>
          <p:spPr>
            <a:xfrm>
              <a:off x="0" y="0"/>
              <a:ext cx="3804198" cy="4965170"/>
            </a:xfrm>
            <a:custGeom>
              <a:rect b="b" l="l" r="r" t="t"/>
              <a:pathLst>
                <a:path extrusionOk="0" h="4965170" w="3804198">
                  <a:moveTo>
                    <a:pt x="0" y="0"/>
                  </a:moveTo>
                  <a:lnTo>
                    <a:pt x="3804198" y="0"/>
                  </a:lnTo>
                  <a:lnTo>
                    <a:pt x="3804198" y="4965170"/>
                  </a:lnTo>
                  <a:lnTo>
                    <a:pt x="0" y="4965170"/>
                  </a:lnTo>
                  <a:close/>
                </a:path>
              </a:pathLst>
            </a:custGeom>
            <a:solidFill>
              <a:srgbClr val="000000">
                <a:alpha val="0"/>
              </a:srgbClr>
            </a:solidFill>
            <a:ln>
              <a:noFill/>
            </a:ln>
          </p:spPr>
        </p:sp>
        <p:sp>
          <p:nvSpPr>
            <p:cNvPr id="178" name="Google Shape;178;p7"/>
            <p:cNvSpPr txBox="1"/>
            <p:nvPr/>
          </p:nvSpPr>
          <p:spPr>
            <a:xfrm>
              <a:off x="0" y="-19050"/>
              <a:ext cx="3804198" cy="4984220"/>
            </a:xfrm>
            <a:prstGeom prst="rect">
              <a:avLst/>
            </a:prstGeom>
            <a:noFill/>
            <a:ln>
              <a:noFill/>
            </a:ln>
          </p:spPr>
          <p:txBody>
            <a:bodyPr anchorCtr="0" anchor="ctr" bIns="0" lIns="0" spcFirstLastPara="1" rIns="0" wrap="square" tIns="0">
              <a:noAutofit/>
            </a:bodyPr>
            <a:lstStyle/>
            <a:p>
              <a:pPr indent="0" lvl="0" marL="0" marR="0" rtl="0" algn="ctr">
                <a:lnSpc>
                  <a:spcPct val="108013"/>
                </a:lnSpc>
                <a:spcBef>
                  <a:spcPts val="0"/>
                </a:spcBef>
                <a:spcAft>
                  <a:spcPts val="0"/>
                </a:spcAft>
                <a:buNone/>
              </a:pPr>
              <a:r>
                <a:rPr b="1" i="0" lang="en-US" sz="1809" u="none" cap="none" strike="noStrike">
                  <a:solidFill>
                    <a:srgbClr val="FFFFFF"/>
                  </a:solidFill>
                  <a:latin typeface="Calibri"/>
                  <a:ea typeface="Calibri"/>
                  <a:cs typeface="Calibri"/>
                  <a:sym typeface="Calibri"/>
                </a:rPr>
                <a:t>Χρησιμοποιήστε σενάρια πραγματικής ζωής</a:t>
              </a:r>
              <a:endParaRPr sz="1100"/>
            </a:p>
            <a:p>
              <a:pPr indent="0" lvl="0" marL="0" marR="0" rtl="0" algn="ctr">
                <a:lnSpc>
                  <a:spcPct val="108013"/>
                </a:lnSpc>
                <a:spcBef>
                  <a:spcPts val="0"/>
                </a:spcBef>
                <a:spcAft>
                  <a:spcPts val="0"/>
                </a:spcAft>
                <a:buNone/>
              </a:pPr>
              <a:r>
                <a:rPr b="1" i="0" lang="en-US" sz="1809" u="none" cap="none" strike="noStrike">
                  <a:solidFill>
                    <a:srgbClr val="FFFFFF"/>
                  </a:solidFill>
                  <a:latin typeface="Calibri"/>
                  <a:ea typeface="Calibri"/>
                  <a:cs typeface="Calibri"/>
                  <a:sym typeface="Calibri"/>
                </a:rPr>
                <a:t>Παρουσιάστε περιπτώσεις καταστροφών από τοπικά ή πρόσφατα γεγονότα, ώστε το θέμα να είναι σχετικό και να ενθαρρύνετε την κριτική σκέψη σχετικά με τους πραγματικούς κινδύνους στο σχολικό περιβάλλ</a:t>
              </a:r>
              <a:r>
                <a:rPr b="1" i="0" lang="en-US" sz="2109" u="none" cap="none" strike="noStrike">
                  <a:solidFill>
                    <a:srgbClr val="FFFFFF"/>
                  </a:solidFill>
                  <a:latin typeface="Calibri"/>
                  <a:ea typeface="Calibri"/>
                  <a:cs typeface="Calibri"/>
                  <a:sym typeface="Calibri"/>
                </a:rPr>
                <a:t>ον.</a:t>
              </a:r>
              <a:endParaRPr/>
            </a:p>
          </p:txBody>
        </p:sp>
      </p:grpSp>
      <p:sp>
        <p:nvSpPr>
          <p:cNvPr id="179" name="Google Shape;179;p7"/>
          <p:cNvSpPr/>
          <p:nvPr/>
        </p:nvSpPr>
        <p:spPr>
          <a:xfrm>
            <a:off x="4360875" y="5254176"/>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sp>
      <p:grpSp>
        <p:nvGrpSpPr>
          <p:cNvPr id="180" name="Google Shape;180;p7"/>
          <p:cNvGrpSpPr/>
          <p:nvPr/>
        </p:nvGrpSpPr>
        <p:grpSpPr>
          <a:xfrm>
            <a:off x="5251029" y="3660225"/>
            <a:ext cx="3068765" cy="3939539"/>
            <a:chOff x="0" y="0"/>
            <a:chExt cx="4091686" cy="5252720"/>
          </a:xfrm>
        </p:grpSpPr>
        <p:sp>
          <p:nvSpPr>
            <p:cNvPr id="181" name="Google Shape;181;p7"/>
            <p:cNvSpPr/>
            <p:nvPr/>
          </p:nvSpPr>
          <p:spPr>
            <a:xfrm>
              <a:off x="25400" y="25400"/>
              <a:ext cx="4040886" cy="5201920"/>
            </a:xfrm>
            <a:custGeom>
              <a:rect b="b" l="l" r="r" t="t"/>
              <a:pathLst>
                <a:path extrusionOk="0" h="5201920" w="4040886">
                  <a:moveTo>
                    <a:pt x="0" y="405257"/>
                  </a:moveTo>
                  <a:cubicBezTo>
                    <a:pt x="0" y="181483"/>
                    <a:pt x="180975" y="0"/>
                    <a:pt x="404114" y="0"/>
                  </a:cubicBezTo>
                  <a:lnTo>
                    <a:pt x="3636772" y="0"/>
                  </a:lnTo>
                  <a:cubicBezTo>
                    <a:pt x="3859911" y="0"/>
                    <a:pt x="4040886" y="181483"/>
                    <a:pt x="4040886" y="405257"/>
                  </a:cubicBezTo>
                  <a:lnTo>
                    <a:pt x="4040886" y="4796663"/>
                  </a:lnTo>
                  <a:cubicBezTo>
                    <a:pt x="4040886" y="5020437"/>
                    <a:pt x="3859911" y="5201920"/>
                    <a:pt x="3636772" y="5201920"/>
                  </a:cubicBezTo>
                  <a:lnTo>
                    <a:pt x="404114" y="5201920"/>
                  </a:lnTo>
                  <a:cubicBezTo>
                    <a:pt x="180975" y="5201920"/>
                    <a:pt x="0" y="5020437"/>
                    <a:pt x="0" y="4796663"/>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7"/>
            <p:cNvSpPr/>
            <p:nvPr/>
          </p:nvSpPr>
          <p:spPr>
            <a:xfrm>
              <a:off x="0" y="0"/>
              <a:ext cx="4091686" cy="5252720"/>
            </a:xfrm>
            <a:custGeom>
              <a:rect b="b" l="l" r="r" t="t"/>
              <a:pathLst>
                <a:path extrusionOk="0" h="5252720" w="4091686">
                  <a:moveTo>
                    <a:pt x="0" y="430657"/>
                  </a:moveTo>
                  <a:cubicBezTo>
                    <a:pt x="0" y="192913"/>
                    <a:pt x="192278" y="0"/>
                    <a:pt x="429514" y="0"/>
                  </a:cubicBezTo>
                  <a:lnTo>
                    <a:pt x="3662172" y="0"/>
                  </a:lnTo>
                  <a:lnTo>
                    <a:pt x="3662172" y="25400"/>
                  </a:lnTo>
                  <a:lnTo>
                    <a:pt x="3662172" y="0"/>
                  </a:lnTo>
                  <a:cubicBezTo>
                    <a:pt x="3899408" y="0"/>
                    <a:pt x="4091686" y="192913"/>
                    <a:pt x="4091686" y="430657"/>
                  </a:cubicBezTo>
                  <a:lnTo>
                    <a:pt x="4066286" y="430657"/>
                  </a:lnTo>
                  <a:lnTo>
                    <a:pt x="4091686" y="430657"/>
                  </a:lnTo>
                  <a:lnTo>
                    <a:pt x="4091686" y="4822063"/>
                  </a:lnTo>
                  <a:lnTo>
                    <a:pt x="4066286" y="4822063"/>
                  </a:lnTo>
                  <a:lnTo>
                    <a:pt x="4091686" y="4822063"/>
                  </a:lnTo>
                  <a:cubicBezTo>
                    <a:pt x="4091686" y="5059807"/>
                    <a:pt x="3899408" y="5252720"/>
                    <a:pt x="3662172" y="5252720"/>
                  </a:cubicBezTo>
                  <a:lnTo>
                    <a:pt x="3662172" y="5227320"/>
                  </a:lnTo>
                  <a:lnTo>
                    <a:pt x="3662172" y="5252720"/>
                  </a:lnTo>
                  <a:lnTo>
                    <a:pt x="429514" y="5252720"/>
                  </a:lnTo>
                  <a:lnTo>
                    <a:pt x="429514" y="5227320"/>
                  </a:lnTo>
                  <a:lnTo>
                    <a:pt x="429514" y="5252720"/>
                  </a:lnTo>
                  <a:cubicBezTo>
                    <a:pt x="192278" y="5252720"/>
                    <a:pt x="0" y="5059807"/>
                    <a:pt x="0" y="4822063"/>
                  </a:cubicBezTo>
                  <a:lnTo>
                    <a:pt x="0" y="430657"/>
                  </a:lnTo>
                  <a:lnTo>
                    <a:pt x="25400" y="430657"/>
                  </a:lnTo>
                  <a:lnTo>
                    <a:pt x="0" y="430657"/>
                  </a:lnTo>
                  <a:moveTo>
                    <a:pt x="50800" y="430657"/>
                  </a:moveTo>
                  <a:lnTo>
                    <a:pt x="50800" y="4822063"/>
                  </a:lnTo>
                  <a:lnTo>
                    <a:pt x="25400" y="4822063"/>
                  </a:lnTo>
                  <a:lnTo>
                    <a:pt x="50800" y="4822063"/>
                  </a:lnTo>
                  <a:cubicBezTo>
                    <a:pt x="50800" y="5031867"/>
                    <a:pt x="220472" y="5201920"/>
                    <a:pt x="429514" y="5201920"/>
                  </a:cubicBezTo>
                  <a:lnTo>
                    <a:pt x="3662172" y="5201920"/>
                  </a:lnTo>
                  <a:cubicBezTo>
                    <a:pt x="3871214" y="5201920"/>
                    <a:pt x="4040886" y="5031994"/>
                    <a:pt x="4040886" y="4822063"/>
                  </a:cubicBezTo>
                  <a:lnTo>
                    <a:pt x="4040886" y="430657"/>
                  </a:lnTo>
                  <a:cubicBezTo>
                    <a:pt x="4040886" y="220726"/>
                    <a:pt x="3871341" y="50800"/>
                    <a:pt x="3662172" y="50800"/>
                  </a:cubicBezTo>
                  <a:lnTo>
                    <a:pt x="429514" y="50800"/>
                  </a:lnTo>
                  <a:lnTo>
                    <a:pt x="429514" y="25400"/>
                  </a:lnTo>
                  <a:lnTo>
                    <a:pt x="429514" y="50800"/>
                  </a:lnTo>
                  <a:cubicBezTo>
                    <a:pt x="220472" y="50800"/>
                    <a:pt x="50800" y="220726"/>
                    <a:pt x="50800" y="43065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3" name="Google Shape;183;p7"/>
          <p:cNvGrpSpPr/>
          <p:nvPr/>
        </p:nvGrpSpPr>
        <p:grpSpPr>
          <a:xfrm>
            <a:off x="5358845" y="3753754"/>
            <a:ext cx="2853149" cy="3864267"/>
            <a:chOff x="0" y="-19050"/>
            <a:chExt cx="3804198" cy="5152357"/>
          </a:xfrm>
        </p:grpSpPr>
        <p:sp>
          <p:nvSpPr>
            <p:cNvPr id="184" name="Google Shape;184;p7"/>
            <p:cNvSpPr/>
            <p:nvPr/>
          </p:nvSpPr>
          <p:spPr>
            <a:xfrm>
              <a:off x="0" y="0"/>
              <a:ext cx="3804198" cy="5133307"/>
            </a:xfrm>
            <a:custGeom>
              <a:rect b="b" l="l" r="r" t="t"/>
              <a:pathLst>
                <a:path extrusionOk="0" h="5133307" w="3804198">
                  <a:moveTo>
                    <a:pt x="0" y="0"/>
                  </a:moveTo>
                  <a:lnTo>
                    <a:pt x="3804198" y="0"/>
                  </a:lnTo>
                  <a:lnTo>
                    <a:pt x="3804198" y="5133307"/>
                  </a:lnTo>
                  <a:lnTo>
                    <a:pt x="0" y="5133307"/>
                  </a:lnTo>
                  <a:close/>
                </a:path>
              </a:pathLst>
            </a:custGeom>
            <a:solidFill>
              <a:srgbClr val="000000">
                <a:alpha val="0"/>
              </a:srgbClr>
            </a:solidFill>
            <a:ln>
              <a:noFill/>
            </a:ln>
          </p:spPr>
        </p:sp>
        <p:sp>
          <p:nvSpPr>
            <p:cNvPr id="185" name="Google Shape;185;p7"/>
            <p:cNvSpPr txBox="1"/>
            <p:nvPr/>
          </p:nvSpPr>
          <p:spPr>
            <a:xfrm>
              <a:off x="0" y="-19050"/>
              <a:ext cx="3804198" cy="5152357"/>
            </a:xfrm>
            <a:prstGeom prst="rect">
              <a:avLst/>
            </a:prstGeom>
            <a:noFill/>
            <a:ln>
              <a:noFill/>
            </a:ln>
          </p:spPr>
          <p:txBody>
            <a:bodyPr anchorCtr="0" anchor="ctr" bIns="0" lIns="0" spcFirstLastPara="1" rIns="0" wrap="square" tIns="0">
              <a:noAutofit/>
            </a:bodyPr>
            <a:lstStyle/>
            <a:p>
              <a:pPr indent="0" lvl="0" marL="0" marR="0" rtl="0" algn="ctr">
                <a:lnSpc>
                  <a:spcPct val="107971"/>
                </a:lnSpc>
                <a:spcBef>
                  <a:spcPts val="0"/>
                </a:spcBef>
                <a:spcAft>
                  <a:spcPts val="0"/>
                </a:spcAft>
                <a:buNone/>
              </a:pPr>
              <a:r>
                <a:rPr b="1" i="0" lang="en-US" sz="1795" u="none" cap="none" strike="noStrike">
                  <a:solidFill>
                    <a:srgbClr val="FFFFFF"/>
                  </a:solidFill>
                  <a:latin typeface="Calibri"/>
                  <a:ea typeface="Calibri"/>
                  <a:cs typeface="Calibri"/>
                  <a:sym typeface="Calibri"/>
                </a:rPr>
                <a:t>Ενθαρρύνετε την εναλλαγή ρόλων</a:t>
              </a:r>
              <a:endParaRPr sz="1100"/>
            </a:p>
            <a:p>
              <a:pPr indent="0" lvl="0" marL="0" marR="0" rtl="0" algn="ctr">
                <a:lnSpc>
                  <a:spcPct val="107971"/>
                </a:lnSpc>
                <a:spcBef>
                  <a:spcPts val="0"/>
                </a:spcBef>
                <a:spcAft>
                  <a:spcPts val="0"/>
                </a:spcAft>
                <a:buNone/>
              </a:pPr>
              <a:r>
                <a:rPr b="1" i="0" lang="en-US" sz="1795" u="none" cap="none" strike="noStrike">
                  <a:solidFill>
                    <a:srgbClr val="FFFFFF"/>
                  </a:solidFill>
                  <a:latin typeface="Calibri"/>
                  <a:ea typeface="Calibri"/>
                  <a:cs typeface="Calibri"/>
                  <a:sym typeface="Calibri"/>
                </a:rPr>
                <a:t>Αφήστε τους μαθητές να αναλάβουν διαφορετικούς ρόλους (μαθητής, δάσκαλος, διασώστης, συντονιστής) κατά τη διάρκεια των προσομοιώσεων, ώστε όλοι να αναλάβουν διάφορες ευθύνες στη διαχείριση καταστροφών.</a:t>
              </a:r>
              <a:endParaRPr sz="1100"/>
            </a:p>
          </p:txBody>
        </p:sp>
      </p:grpSp>
      <p:sp>
        <p:nvSpPr>
          <p:cNvPr id="186" name="Google Shape;186;p7"/>
          <p:cNvSpPr/>
          <p:nvPr/>
        </p:nvSpPr>
        <p:spPr>
          <a:xfrm>
            <a:off x="8603828" y="5254176"/>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sp>
      <p:grpSp>
        <p:nvGrpSpPr>
          <p:cNvPr id="187" name="Google Shape;187;p7"/>
          <p:cNvGrpSpPr/>
          <p:nvPr/>
        </p:nvGrpSpPr>
        <p:grpSpPr>
          <a:xfrm>
            <a:off x="9493982" y="3660225"/>
            <a:ext cx="3068764" cy="3939539"/>
            <a:chOff x="0" y="0"/>
            <a:chExt cx="4091686" cy="5252720"/>
          </a:xfrm>
        </p:grpSpPr>
        <p:sp>
          <p:nvSpPr>
            <p:cNvPr id="188" name="Google Shape;188;p7"/>
            <p:cNvSpPr/>
            <p:nvPr/>
          </p:nvSpPr>
          <p:spPr>
            <a:xfrm>
              <a:off x="25400" y="25400"/>
              <a:ext cx="4040886" cy="5201920"/>
            </a:xfrm>
            <a:custGeom>
              <a:rect b="b" l="l" r="r" t="t"/>
              <a:pathLst>
                <a:path extrusionOk="0" h="5201920" w="4040886">
                  <a:moveTo>
                    <a:pt x="0" y="405257"/>
                  </a:moveTo>
                  <a:cubicBezTo>
                    <a:pt x="0" y="181483"/>
                    <a:pt x="180975" y="0"/>
                    <a:pt x="404114" y="0"/>
                  </a:cubicBezTo>
                  <a:lnTo>
                    <a:pt x="3636772" y="0"/>
                  </a:lnTo>
                  <a:cubicBezTo>
                    <a:pt x="3859911" y="0"/>
                    <a:pt x="4040886" y="181483"/>
                    <a:pt x="4040886" y="405257"/>
                  </a:cubicBezTo>
                  <a:lnTo>
                    <a:pt x="4040886" y="4796663"/>
                  </a:lnTo>
                  <a:cubicBezTo>
                    <a:pt x="4040886" y="5020437"/>
                    <a:pt x="3859911" y="5201920"/>
                    <a:pt x="3636772" y="5201920"/>
                  </a:cubicBezTo>
                  <a:lnTo>
                    <a:pt x="404114" y="5201920"/>
                  </a:lnTo>
                  <a:cubicBezTo>
                    <a:pt x="180975" y="5201920"/>
                    <a:pt x="0" y="5020437"/>
                    <a:pt x="0" y="4796663"/>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7"/>
            <p:cNvSpPr/>
            <p:nvPr/>
          </p:nvSpPr>
          <p:spPr>
            <a:xfrm>
              <a:off x="0" y="0"/>
              <a:ext cx="4091686" cy="5252720"/>
            </a:xfrm>
            <a:custGeom>
              <a:rect b="b" l="l" r="r" t="t"/>
              <a:pathLst>
                <a:path extrusionOk="0" h="5252720" w="4091686">
                  <a:moveTo>
                    <a:pt x="0" y="430657"/>
                  </a:moveTo>
                  <a:cubicBezTo>
                    <a:pt x="0" y="192913"/>
                    <a:pt x="192278" y="0"/>
                    <a:pt x="429514" y="0"/>
                  </a:cubicBezTo>
                  <a:lnTo>
                    <a:pt x="3662172" y="0"/>
                  </a:lnTo>
                  <a:lnTo>
                    <a:pt x="3662172" y="25400"/>
                  </a:lnTo>
                  <a:lnTo>
                    <a:pt x="3662172" y="0"/>
                  </a:lnTo>
                  <a:cubicBezTo>
                    <a:pt x="3899408" y="0"/>
                    <a:pt x="4091686" y="192913"/>
                    <a:pt x="4091686" y="430657"/>
                  </a:cubicBezTo>
                  <a:lnTo>
                    <a:pt x="4066286" y="430657"/>
                  </a:lnTo>
                  <a:lnTo>
                    <a:pt x="4091686" y="430657"/>
                  </a:lnTo>
                  <a:lnTo>
                    <a:pt x="4091686" y="4822063"/>
                  </a:lnTo>
                  <a:lnTo>
                    <a:pt x="4066286" y="4822063"/>
                  </a:lnTo>
                  <a:lnTo>
                    <a:pt x="4091686" y="4822063"/>
                  </a:lnTo>
                  <a:cubicBezTo>
                    <a:pt x="4091686" y="5059807"/>
                    <a:pt x="3899408" y="5252720"/>
                    <a:pt x="3662172" y="5252720"/>
                  </a:cubicBezTo>
                  <a:lnTo>
                    <a:pt x="3662172" y="5227320"/>
                  </a:lnTo>
                  <a:lnTo>
                    <a:pt x="3662172" y="5252720"/>
                  </a:lnTo>
                  <a:lnTo>
                    <a:pt x="429514" y="5252720"/>
                  </a:lnTo>
                  <a:lnTo>
                    <a:pt x="429514" y="5227320"/>
                  </a:lnTo>
                  <a:lnTo>
                    <a:pt x="429514" y="5252720"/>
                  </a:lnTo>
                  <a:cubicBezTo>
                    <a:pt x="192278" y="5252720"/>
                    <a:pt x="0" y="5059807"/>
                    <a:pt x="0" y="4822063"/>
                  </a:cubicBezTo>
                  <a:lnTo>
                    <a:pt x="0" y="430657"/>
                  </a:lnTo>
                  <a:lnTo>
                    <a:pt x="25400" y="430657"/>
                  </a:lnTo>
                  <a:lnTo>
                    <a:pt x="0" y="430657"/>
                  </a:lnTo>
                  <a:moveTo>
                    <a:pt x="50800" y="430657"/>
                  </a:moveTo>
                  <a:lnTo>
                    <a:pt x="50800" y="4822063"/>
                  </a:lnTo>
                  <a:lnTo>
                    <a:pt x="25400" y="4822063"/>
                  </a:lnTo>
                  <a:lnTo>
                    <a:pt x="50800" y="4822063"/>
                  </a:lnTo>
                  <a:cubicBezTo>
                    <a:pt x="50800" y="5031867"/>
                    <a:pt x="220472" y="5201920"/>
                    <a:pt x="429514" y="5201920"/>
                  </a:cubicBezTo>
                  <a:lnTo>
                    <a:pt x="3662172" y="5201920"/>
                  </a:lnTo>
                  <a:cubicBezTo>
                    <a:pt x="3871214" y="5201920"/>
                    <a:pt x="4040886" y="5031994"/>
                    <a:pt x="4040886" y="4822063"/>
                  </a:cubicBezTo>
                  <a:lnTo>
                    <a:pt x="4040886" y="430657"/>
                  </a:lnTo>
                  <a:cubicBezTo>
                    <a:pt x="4040886" y="220726"/>
                    <a:pt x="3871341" y="50800"/>
                    <a:pt x="3662172" y="50800"/>
                  </a:cubicBezTo>
                  <a:lnTo>
                    <a:pt x="429514" y="50800"/>
                  </a:lnTo>
                  <a:lnTo>
                    <a:pt x="429514" y="25400"/>
                  </a:lnTo>
                  <a:lnTo>
                    <a:pt x="429514" y="50800"/>
                  </a:lnTo>
                  <a:cubicBezTo>
                    <a:pt x="220472" y="50800"/>
                    <a:pt x="50800" y="220726"/>
                    <a:pt x="50800" y="43065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0" name="Google Shape;190;p7"/>
          <p:cNvGrpSpPr/>
          <p:nvPr/>
        </p:nvGrpSpPr>
        <p:grpSpPr>
          <a:xfrm>
            <a:off x="9601797" y="3746609"/>
            <a:ext cx="2853149" cy="3824244"/>
            <a:chOff x="0" y="-28575"/>
            <a:chExt cx="3804198" cy="5098993"/>
          </a:xfrm>
        </p:grpSpPr>
        <p:sp>
          <p:nvSpPr>
            <p:cNvPr id="191" name="Google Shape;191;p7"/>
            <p:cNvSpPr/>
            <p:nvPr/>
          </p:nvSpPr>
          <p:spPr>
            <a:xfrm>
              <a:off x="0" y="0"/>
              <a:ext cx="3804198" cy="5070418"/>
            </a:xfrm>
            <a:custGeom>
              <a:rect b="b" l="l" r="r" t="t"/>
              <a:pathLst>
                <a:path extrusionOk="0" h="5070418" w="3804198">
                  <a:moveTo>
                    <a:pt x="0" y="0"/>
                  </a:moveTo>
                  <a:lnTo>
                    <a:pt x="3804198" y="0"/>
                  </a:lnTo>
                  <a:lnTo>
                    <a:pt x="3804198" y="5070418"/>
                  </a:lnTo>
                  <a:lnTo>
                    <a:pt x="0" y="5070418"/>
                  </a:lnTo>
                  <a:close/>
                </a:path>
              </a:pathLst>
            </a:custGeom>
            <a:solidFill>
              <a:srgbClr val="000000">
                <a:alpha val="0"/>
              </a:srgbClr>
            </a:solidFill>
            <a:ln>
              <a:noFill/>
            </a:ln>
          </p:spPr>
        </p:sp>
        <p:sp>
          <p:nvSpPr>
            <p:cNvPr id="192" name="Google Shape;192;p7"/>
            <p:cNvSpPr txBox="1"/>
            <p:nvPr/>
          </p:nvSpPr>
          <p:spPr>
            <a:xfrm>
              <a:off x="0" y="-28575"/>
              <a:ext cx="3804198" cy="509899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50" u="none" cap="none" strike="noStrike">
                  <a:solidFill>
                    <a:srgbClr val="FFFFFF"/>
                  </a:solidFill>
                  <a:latin typeface="Calibri"/>
                  <a:ea typeface="Calibri"/>
                  <a:cs typeface="Calibri"/>
                  <a:sym typeface="Calibri"/>
                </a:rPr>
                <a:t>Ενσωμάτωση Οπτικής Μάθησης</a:t>
              </a:r>
              <a:endParaRPr sz="1000"/>
            </a:p>
            <a:p>
              <a:pPr indent="0" lvl="0" marL="0" marR="0" rtl="0" algn="ctr">
                <a:lnSpc>
                  <a:spcPct val="108000"/>
                </a:lnSpc>
                <a:spcBef>
                  <a:spcPts val="0"/>
                </a:spcBef>
                <a:spcAft>
                  <a:spcPts val="0"/>
                </a:spcAft>
                <a:buNone/>
              </a:pPr>
              <a:r>
                <a:rPr b="1" i="0" lang="en-US" sz="1850" u="none" cap="none" strike="noStrike">
                  <a:solidFill>
                    <a:srgbClr val="FFFFFF"/>
                  </a:solidFill>
                  <a:latin typeface="Calibri"/>
                  <a:ea typeface="Calibri"/>
                  <a:cs typeface="Calibri"/>
                  <a:sym typeface="Calibri"/>
                </a:rPr>
                <a:t>Συμπεριλάβετε χάρτες, διαγράμματα και σύντομα βίντεο για να βοηθήσετε τους μαθητές να οπτικοποιήσουν ασφαλείς διαδρομές, σήματα έκτακτης ανάγκης και τη διάταξη ασφαλών ζωνών.</a:t>
              </a:r>
              <a:endParaRPr sz="1000"/>
            </a:p>
          </p:txBody>
        </p:sp>
      </p:grpSp>
      <p:sp>
        <p:nvSpPr>
          <p:cNvPr id="193" name="Google Shape;193;p7"/>
          <p:cNvSpPr/>
          <p:nvPr/>
        </p:nvSpPr>
        <p:spPr>
          <a:xfrm>
            <a:off x="12846780" y="5254176"/>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sp>
      <p:grpSp>
        <p:nvGrpSpPr>
          <p:cNvPr id="194" name="Google Shape;194;p7"/>
          <p:cNvGrpSpPr/>
          <p:nvPr/>
        </p:nvGrpSpPr>
        <p:grpSpPr>
          <a:xfrm>
            <a:off x="13736934" y="3660225"/>
            <a:ext cx="3068764" cy="3939539"/>
            <a:chOff x="0" y="0"/>
            <a:chExt cx="4091686" cy="5252720"/>
          </a:xfrm>
        </p:grpSpPr>
        <p:sp>
          <p:nvSpPr>
            <p:cNvPr id="195" name="Google Shape;195;p7"/>
            <p:cNvSpPr/>
            <p:nvPr/>
          </p:nvSpPr>
          <p:spPr>
            <a:xfrm>
              <a:off x="25400" y="25400"/>
              <a:ext cx="4040886" cy="5201920"/>
            </a:xfrm>
            <a:custGeom>
              <a:rect b="b" l="l" r="r" t="t"/>
              <a:pathLst>
                <a:path extrusionOk="0" h="5201920" w="4040886">
                  <a:moveTo>
                    <a:pt x="0" y="405257"/>
                  </a:moveTo>
                  <a:cubicBezTo>
                    <a:pt x="0" y="181483"/>
                    <a:pt x="180975" y="0"/>
                    <a:pt x="404114" y="0"/>
                  </a:cubicBezTo>
                  <a:lnTo>
                    <a:pt x="3636772" y="0"/>
                  </a:lnTo>
                  <a:cubicBezTo>
                    <a:pt x="3859911" y="0"/>
                    <a:pt x="4040886" y="181483"/>
                    <a:pt x="4040886" y="405257"/>
                  </a:cubicBezTo>
                  <a:lnTo>
                    <a:pt x="4040886" y="4796663"/>
                  </a:lnTo>
                  <a:cubicBezTo>
                    <a:pt x="4040886" y="5020437"/>
                    <a:pt x="3859911" y="5201920"/>
                    <a:pt x="3636772" y="5201920"/>
                  </a:cubicBezTo>
                  <a:lnTo>
                    <a:pt x="404114" y="5201920"/>
                  </a:lnTo>
                  <a:cubicBezTo>
                    <a:pt x="180975" y="5201920"/>
                    <a:pt x="0" y="5020437"/>
                    <a:pt x="0" y="4796663"/>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7"/>
            <p:cNvSpPr/>
            <p:nvPr/>
          </p:nvSpPr>
          <p:spPr>
            <a:xfrm>
              <a:off x="0" y="0"/>
              <a:ext cx="4091686" cy="5252720"/>
            </a:xfrm>
            <a:custGeom>
              <a:rect b="b" l="l" r="r" t="t"/>
              <a:pathLst>
                <a:path extrusionOk="0" h="5252720" w="4091686">
                  <a:moveTo>
                    <a:pt x="0" y="430657"/>
                  </a:moveTo>
                  <a:cubicBezTo>
                    <a:pt x="0" y="192913"/>
                    <a:pt x="192278" y="0"/>
                    <a:pt x="429514" y="0"/>
                  </a:cubicBezTo>
                  <a:lnTo>
                    <a:pt x="3662172" y="0"/>
                  </a:lnTo>
                  <a:lnTo>
                    <a:pt x="3662172" y="25400"/>
                  </a:lnTo>
                  <a:lnTo>
                    <a:pt x="3662172" y="0"/>
                  </a:lnTo>
                  <a:cubicBezTo>
                    <a:pt x="3899408" y="0"/>
                    <a:pt x="4091686" y="192913"/>
                    <a:pt x="4091686" y="430657"/>
                  </a:cubicBezTo>
                  <a:lnTo>
                    <a:pt x="4066286" y="430657"/>
                  </a:lnTo>
                  <a:lnTo>
                    <a:pt x="4091686" y="430657"/>
                  </a:lnTo>
                  <a:lnTo>
                    <a:pt x="4091686" y="4822063"/>
                  </a:lnTo>
                  <a:lnTo>
                    <a:pt x="4066286" y="4822063"/>
                  </a:lnTo>
                  <a:lnTo>
                    <a:pt x="4091686" y="4822063"/>
                  </a:lnTo>
                  <a:cubicBezTo>
                    <a:pt x="4091686" y="5059807"/>
                    <a:pt x="3899408" y="5252720"/>
                    <a:pt x="3662172" y="5252720"/>
                  </a:cubicBezTo>
                  <a:lnTo>
                    <a:pt x="3662172" y="5227320"/>
                  </a:lnTo>
                  <a:lnTo>
                    <a:pt x="3662172" y="5252720"/>
                  </a:lnTo>
                  <a:lnTo>
                    <a:pt x="429514" y="5252720"/>
                  </a:lnTo>
                  <a:lnTo>
                    <a:pt x="429514" y="5227320"/>
                  </a:lnTo>
                  <a:lnTo>
                    <a:pt x="429514" y="5252720"/>
                  </a:lnTo>
                  <a:cubicBezTo>
                    <a:pt x="192278" y="5252720"/>
                    <a:pt x="0" y="5059807"/>
                    <a:pt x="0" y="4822063"/>
                  </a:cubicBezTo>
                  <a:lnTo>
                    <a:pt x="0" y="430657"/>
                  </a:lnTo>
                  <a:lnTo>
                    <a:pt x="25400" y="430657"/>
                  </a:lnTo>
                  <a:lnTo>
                    <a:pt x="0" y="430657"/>
                  </a:lnTo>
                  <a:moveTo>
                    <a:pt x="50800" y="430657"/>
                  </a:moveTo>
                  <a:lnTo>
                    <a:pt x="50800" y="4822063"/>
                  </a:lnTo>
                  <a:lnTo>
                    <a:pt x="25400" y="4822063"/>
                  </a:lnTo>
                  <a:lnTo>
                    <a:pt x="50800" y="4822063"/>
                  </a:lnTo>
                  <a:cubicBezTo>
                    <a:pt x="50800" y="5031867"/>
                    <a:pt x="220472" y="5201920"/>
                    <a:pt x="429514" y="5201920"/>
                  </a:cubicBezTo>
                  <a:lnTo>
                    <a:pt x="3662172" y="5201920"/>
                  </a:lnTo>
                  <a:cubicBezTo>
                    <a:pt x="3871214" y="5201920"/>
                    <a:pt x="4040886" y="5031994"/>
                    <a:pt x="4040886" y="4822063"/>
                  </a:cubicBezTo>
                  <a:lnTo>
                    <a:pt x="4040886" y="430657"/>
                  </a:lnTo>
                  <a:cubicBezTo>
                    <a:pt x="4040886" y="220726"/>
                    <a:pt x="3871341" y="50800"/>
                    <a:pt x="3662172" y="50800"/>
                  </a:cubicBezTo>
                  <a:lnTo>
                    <a:pt x="429514" y="50800"/>
                  </a:lnTo>
                  <a:lnTo>
                    <a:pt x="429514" y="25400"/>
                  </a:lnTo>
                  <a:lnTo>
                    <a:pt x="429514" y="50800"/>
                  </a:lnTo>
                  <a:cubicBezTo>
                    <a:pt x="220472" y="50800"/>
                    <a:pt x="50800" y="220726"/>
                    <a:pt x="50800" y="43065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7" name="Google Shape;197;p7"/>
          <p:cNvGrpSpPr/>
          <p:nvPr/>
        </p:nvGrpSpPr>
        <p:grpSpPr>
          <a:xfrm>
            <a:off x="13844750" y="3753753"/>
            <a:ext cx="2853149" cy="3738166"/>
            <a:chOff x="0" y="-19050"/>
            <a:chExt cx="3804198" cy="4984220"/>
          </a:xfrm>
        </p:grpSpPr>
        <p:sp>
          <p:nvSpPr>
            <p:cNvPr id="198" name="Google Shape;198;p7"/>
            <p:cNvSpPr/>
            <p:nvPr/>
          </p:nvSpPr>
          <p:spPr>
            <a:xfrm>
              <a:off x="0" y="0"/>
              <a:ext cx="3804198" cy="4965170"/>
            </a:xfrm>
            <a:custGeom>
              <a:rect b="b" l="l" r="r" t="t"/>
              <a:pathLst>
                <a:path extrusionOk="0" h="4965170" w="3804198">
                  <a:moveTo>
                    <a:pt x="0" y="0"/>
                  </a:moveTo>
                  <a:lnTo>
                    <a:pt x="3804198" y="0"/>
                  </a:lnTo>
                  <a:lnTo>
                    <a:pt x="3804198" y="4965170"/>
                  </a:lnTo>
                  <a:lnTo>
                    <a:pt x="0" y="4965170"/>
                  </a:lnTo>
                  <a:close/>
                </a:path>
              </a:pathLst>
            </a:custGeom>
            <a:solidFill>
              <a:srgbClr val="000000">
                <a:alpha val="0"/>
              </a:srgbClr>
            </a:solidFill>
            <a:ln>
              <a:noFill/>
            </a:ln>
          </p:spPr>
        </p:sp>
        <p:sp>
          <p:nvSpPr>
            <p:cNvPr id="199" name="Google Shape;199;p7"/>
            <p:cNvSpPr txBox="1"/>
            <p:nvPr/>
          </p:nvSpPr>
          <p:spPr>
            <a:xfrm>
              <a:off x="0" y="-19050"/>
              <a:ext cx="3804198" cy="4984220"/>
            </a:xfrm>
            <a:prstGeom prst="rect">
              <a:avLst/>
            </a:prstGeom>
            <a:noFill/>
            <a:ln>
              <a:noFill/>
            </a:ln>
          </p:spPr>
          <p:txBody>
            <a:bodyPr anchorCtr="0" anchor="ctr" bIns="0" lIns="0" spcFirstLastPara="1" rIns="0" wrap="square" tIns="0">
              <a:noAutofit/>
            </a:bodyPr>
            <a:lstStyle/>
            <a:p>
              <a:pPr indent="0" lvl="0" marL="0" marR="0" rtl="0" algn="ctr">
                <a:lnSpc>
                  <a:spcPct val="107990"/>
                </a:lnSpc>
                <a:spcBef>
                  <a:spcPts val="0"/>
                </a:spcBef>
                <a:spcAft>
                  <a:spcPts val="0"/>
                </a:spcAft>
                <a:buNone/>
              </a:pPr>
              <a:r>
                <a:rPr b="1" i="0" lang="en-US" sz="1765" u="none" cap="none" strike="noStrike">
                  <a:solidFill>
                    <a:srgbClr val="FFFFFF"/>
                  </a:solidFill>
                  <a:latin typeface="Calibri"/>
                  <a:ea typeface="Calibri"/>
                  <a:cs typeface="Calibri"/>
                  <a:sym typeface="Calibri"/>
                </a:rPr>
                <a:t>Προωθήστε τον προβληματισμό και τη συζήτηση</a:t>
              </a:r>
              <a:endParaRPr sz="1000"/>
            </a:p>
            <a:p>
              <a:pPr indent="0" lvl="0" marL="0" marR="0" rtl="0" algn="ctr">
                <a:lnSpc>
                  <a:spcPct val="107990"/>
                </a:lnSpc>
                <a:spcBef>
                  <a:spcPts val="0"/>
                </a:spcBef>
                <a:spcAft>
                  <a:spcPts val="0"/>
                </a:spcAft>
                <a:buNone/>
              </a:pPr>
              <a:r>
                <a:rPr b="1" i="0" lang="en-US" sz="1765" u="none" cap="none" strike="noStrike">
                  <a:solidFill>
                    <a:srgbClr val="FFFFFF"/>
                  </a:solidFill>
                  <a:latin typeface="Calibri"/>
                  <a:ea typeface="Calibri"/>
                  <a:cs typeface="Calibri"/>
                  <a:sym typeface="Calibri"/>
                </a:rPr>
                <a:t>Μετά από κάθε δραστηριότητα, καθοδηγήστε μια σύντομη συζήτηση όπου οι μαθητές μοιράζονται τι έμαθαν, πώς ένιωσαν και πώς το σχολείο τους μπορεί να βελτιώσει την ετοιμότητά του.</a:t>
              </a:r>
              <a:endParaRPr sz="1000"/>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descr="Μπλε κείμενο σε μαύρο φόντο  Η περιγραφή δημιουργήθηκε αυτόματα" id="208" name="Google Shape;208;p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09" name="Google Shape;209;p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10" name="Google Shape;210;p8"/>
          <p:cNvSpPr txBox="1"/>
          <p:nvPr/>
        </p:nvSpPr>
        <p:spPr>
          <a:xfrm>
            <a:off x="1259675" y="709651"/>
            <a:ext cx="15773400" cy="15608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Στρατηγικές Προσαρμογής</a:t>
            </a:r>
            <a:endParaRPr/>
          </a:p>
        </p:txBody>
      </p:sp>
      <p:grpSp>
        <p:nvGrpSpPr>
          <p:cNvPr id="211" name="Google Shape;211;p8"/>
          <p:cNvGrpSpPr/>
          <p:nvPr/>
        </p:nvGrpSpPr>
        <p:grpSpPr>
          <a:xfrm>
            <a:off x="1240632" y="2763938"/>
            <a:ext cx="15278768" cy="775240"/>
            <a:chOff x="0" y="0"/>
            <a:chExt cx="20371690" cy="1033653"/>
          </a:xfrm>
        </p:grpSpPr>
        <p:sp>
          <p:nvSpPr>
            <p:cNvPr id="212" name="Google Shape;212;p8"/>
            <p:cNvSpPr/>
            <p:nvPr/>
          </p:nvSpPr>
          <p:spPr>
            <a:xfrm>
              <a:off x="25400" y="25400"/>
              <a:ext cx="20320890" cy="982853"/>
            </a:xfrm>
            <a:custGeom>
              <a:rect b="b" l="l" r="r" t="t"/>
              <a:pathLst>
                <a:path extrusionOk="0" h="982853" w="20320890">
                  <a:moveTo>
                    <a:pt x="0" y="163830"/>
                  </a:moveTo>
                  <a:cubicBezTo>
                    <a:pt x="0" y="73279"/>
                    <a:pt x="76962" y="0"/>
                    <a:pt x="171831" y="0"/>
                  </a:cubicBezTo>
                  <a:lnTo>
                    <a:pt x="20149058" y="0"/>
                  </a:lnTo>
                  <a:cubicBezTo>
                    <a:pt x="20243927" y="0"/>
                    <a:pt x="20320890" y="73279"/>
                    <a:pt x="20320890" y="163830"/>
                  </a:cubicBezTo>
                  <a:lnTo>
                    <a:pt x="20320890" y="819023"/>
                  </a:lnTo>
                  <a:cubicBezTo>
                    <a:pt x="20320890" y="909447"/>
                    <a:pt x="20243927" y="982853"/>
                    <a:pt x="20149058" y="982853"/>
                  </a:cubicBezTo>
                  <a:lnTo>
                    <a:pt x="171831" y="982853"/>
                  </a:lnTo>
                  <a:cubicBezTo>
                    <a:pt x="76962" y="982853"/>
                    <a:pt x="0" y="909447"/>
                    <a:pt x="0" y="819023"/>
                  </a:cubicBezTo>
                  <a:close/>
                </a:path>
              </a:pathLst>
            </a:custGeom>
            <a:solidFill>
              <a:srgbClr val="109AD6"/>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8"/>
            <p:cNvSpPr/>
            <p:nvPr/>
          </p:nvSpPr>
          <p:spPr>
            <a:xfrm>
              <a:off x="0" y="0"/>
              <a:ext cx="20371690" cy="1033653"/>
            </a:xfrm>
            <a:custGeom>
              <a:rect b="b" l="l" r="r" t="t"/>
              <a:pathLst>
                <a:path extrusionOk="0" h="1033653" w="20371690">
                  <a:moveTo>
                    <a:pt x="0" y="189230"/>
                  </a:moveTo>
                  <a:cubicBezTo>
                    <a:pt x="0" y="83566"/>
                    <a:pt x="89408" y="0"/>
                    <a:pt x="197231" y="0"/>
                  </a:cubicBezTo>
                  <a:lnTo>
                    <a:pt x="20174458" y="0"/>
                  </a:lnTo>
                  <a:lnTo>
                    <a:pt x="20174458" y="25400"/>
                  </a:lnTo>
                  <a:lnTo>
                    <a:pt x="20174458" y="0"/>
                  </a:lnTo>
                  <a:cubicBezTo>
                    <a:pt x="20282281" y="0"/>
                    <a:pt x="20371690" y="83566"/>
                    <a:pt x="20371690" y="189230"/>
                  </a:cubicBezTo>
                  <a:lnTo>
                    <a:pt x="20346290" y="189230"/>
                  </a:lnTo>
                  <a:lnTo>
                    <a:pt x="20371690" y="189230"/>
                  </a:lnTo>
                  <a:lnTo>
                    <a:pt x="20371690" y="844423"/>
                  </a:lnTo>
                  <a:lnTo>
                    <a:pt x="20346290" y="844423"/>
                  </a:lnTo>
                  <a:lnTo>
                    <a:pt x="20371690" y="844423"/>
                  </a:lnTo>
                  <a:cubicBezTo>
                    <a:pt x="20371690" y="950087"/>
                    <a:pt x="20282281" y="1033653"/>
                    <a:pt x="20174458" y="1033653"/>
                  </a:cubicBezTo>
                  <a:lnTo>
                    <a:pt x="20174458" y="1008253"/>
                  </a:lnTo>
                  <a:lnTo>
                    <a:pt x="20174458" y="1033653"/>
                  </a:lnTo>
                  <a:lnTo>
                    <a:pt x="197231" y="1033653"/>
                  </a:lnTo>
                  <a:lnTo>
                    <a:pt x="197231" y="1008253"/>
                  </a:lnTo>
                  <a:lnTo>
                    <a:pt x="197231"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231" y="982853"/>
                  </a:cubicBezTo>
                  <a:lnTo>
                    <a:pt x="20174458" y="982853"/>
                  </a:lnTo>
                  <a:cubicBezTo>
                    <a:pt x="20256500" y="982853"/>
                    <a:pt x="20320890" y="919734"/>
                    <a:pt x="20320890" y="844423"/>
                  </a:cubicBezTo>
                  <a:lnTo>
                    <a:pt x="20320890" y="189230"/>
                  </a:lnTo>
                  <a:cubicBezTo>
                    <a:pt x="20320890" y="113919"/>
                    <a:pt x="20256500" y="50800"/>
                    <a:pt x="20174458" y="50800"/>
                  </a:cubicBezTo>
                  <a:lnTo>
                    <a:pt x="197231" y="50800"/>
                  </a:lnTo>
                  <a:lnTo>
                    <a:pt x="197231" y="25400"/>
                  </a:lnTo>
                  <a:lnTo>
                    <a:pt x="197231" y="50800"/>
                  </a:lnTo>
                  <a:cubicBezTo>
                    <a:pt x="115189" y="50800"/>
                    <a:pt x="50800" y="113919"/>
                    <a:pt x="50800" y="18923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8"/>
          <p:cNvGrpSpPr/>
          <p:nvPr/>
        </p:nvGrpSpPr>
        <p:grpSpPr>
          <a:xfrm>
            <a:off x="1295664" y="2790395"/>
            <a:ext cx="15168702" cy="693709"/>
            <a:chOff x="0" y="-38100"/>
            <a:chExt cx="20224936" cy="924946"/>
          </a:xfrm>
        </p:grpSpPr>
        <p:sp>
          <p:nvSpPr>
            <p:cNvPr id="215" name="Google Shape;215;p8"/>
            <p:cNvSpPr/>
            <p:nvPr/>
          </p:nvSpPr>
          <p:spPr>
            <a:xfrm>
              <a:off x="0" y="0"/>
              <a:ext cx="20224936" cy="886846"/>
            </a:xfrm>
            <a:custGeom>
              <a:rect b="b" l="l" r="r" t="t"/>
              <a:pathLst>
                <a:path extrusionOk="0" h="886846" w="20224936">
                  <a:moveTo>
                    <a:pt x="0" y="0"/>
                  </a:moveTo>
                  <a:lnTo>
                    <a:pt x="20224936" y="0"/>
                  </a:lnTo>
                  <a:lnTo>
                    <a:pt x="20224936" y="886846"/>
                  </a:lnTo>
                  <a:lnTo>
                    <a:pt x="0" y="886846"/>
                  </a:lnTo>
                  <a:close/>
                </a:path>
              </a:pathLst>
            </a:custGeom>
            <a:solidFill>
              <a:srgbClr val="000000">
                <a:alpha val="0"/>
              </a:srgbClr>
            </a:solidFill>
            <a:ln>
              <a:noFill/>
            </a:ln>
          </p:spPr>
        </p:sp>
        <p:sp>
          <p:nvSpPr>
            <p:cNvPr id="216" name="Google Shape;216;p8"/>
            <p:cNvSpPr txBox="1"/>
            <p:nvPr/>
          </p:nvSpPr>
          <p:spPr>
            <a:xfrm>
              <a:off x="0" y="-38100"/>
              <a:ext cx="20224936" cy="92494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Calibri"/>
                  <a:ea typeface="Calibri"/>
                  <a:cs typeface="Calibri"/>
                  <a:sym typeface="Calibri"/>
                </a:rPr>
                <a:t>Αυτοπροσώπως</a:t>
              </a:r>
              <a:endParaRPr/>
            </a:p>
          </p:txBody>
        </p:sp>
      </p:grpSp>
      <p:sp>
        <p:nvSpPr>
          <p:cNvPr id="217" name="Google Shape;217;p8"/>
          <p:cNvSpPr txBox="1"/>
          <p:nvPr/>
        </p:nvSpPr>
        <p:spPr>
          <a:xfrm>
            <a:off x="1072100" y="3537200"/>
            <a:ext cx="15278700" cy="1305300"/>
          </a:xfrm>
          <a:prstGeom prst="rect">
            <a:avLst/>
          </a:prstGeom>
          <a:noFill/>
          <a:ln>
            <a:noFill/>
          </a:ln>
        </p:spPr>
        <p:txBody>
          <a:bodyPr anchorCtr="0" anchor="t" bIns="0" lIns="0" spcFirstLastPara="1" rIns="0" wrap="square" tIns="0">
            <a:spAutoFit/>
          </a:bodyPr>
          <a:lstStyle/>
          <a:p>
            <a:pPr indent="-127000" lvl="2" marL="434340" marR="0" rtl="0" algn="l">
              <a:lnSpc>
                <a:spcPct val="108000"/>
              </a:lnSpc>
              <a:spcBef>
                <a:spcPts val="0"/>
              </a:spcBef>
              <a:spcAft>
                <a:spcPts val="0"/>
              </a:spcAft>
              <a:buClr>
                <a:srgbClr val="000000"/>
              </a:buClr>
              <a:buSzPts val="2000"/>
              <a:buFont typeface="Arial"/>
              <a:buChar char="⚬"/>
            </a:pPr>
            <a:r>
              <a:rPr b="0" i="0" lang="en-US" sz="2000" u="none" cap="none" strike="noStrike">
                <a:solidFill>
                  <a:srgbClr val="000000"/>
                </a:solidFill>
                <a:latin typeface="Calibri"/>
                <a:ea typeface="Calibri"/>
                <a:cs typeface="Calibri"/>
                <a:sym typeface="Calibri"/>
              </a:rPr>
              <a:t>Διεξάγετε πρακτικές δραστηριότητες όπως χαρτογράφηση κινδύνου, ασκήσεις εκκένωσης ή επιδείξεις πρώτων βοηθειών σε πραγματικά σχολικά περιβάλλοντα.</a:t>
            </a:r>
            <a:endParaRPr sz="1000"/>
          </a:p>
          <a:p>
            <a:pPr indent="-127000" lvl="2" marL="434340" marR="0" rtl="0" algn="l">
              <a:lnSpc>
                <a:spcPct val="108000"/>
              </a:lnSpc>
              <a:spcBef>
                <a:spcPts val="0"/>
              </a:spcBef>
              <a:spcAft>
                <a:spcPts val="0"/>
              </a:spcAft>
              <a:buClr>
                <a:srgbClr val="000000"/>
              </a:buClr>
              <a:buSzPts val="2000"/>
              <a:buFont typeface="Arial"/>
              <a:buChar char="⚬"/>
            </a:pPr>
            <a:r>
              <a:rPr b="0" i="0" lang="en-US" sz="2000" u="none" cap="none" strike="noStrike">
                <a:solidFill>
                  <a:srgbClr val="000000"/>
                </a:solidFill>
                <a:latin typeface="Calibri"/>
                <a:ea typeface="Calibri"/>
                <a:cs typeface="Calibri"/>
                <a:sym typeface="Calibri"/>
              </a:rPr>
              <a:t>Χρησιμοποιήστε συζητήσεις στην τάξη και ομαδική εργασία για να αναλύσετε ζητήματα ασφάλειας και να συνδημιουργήσετε σχέδια σχολικής ετοιμότητας.</a:t>
            </a:r>
            <a:endParaRPr sz="1000"/>
          </a:p>
        </p:txBody>
      </p:sp>
      <p:grpSp>
        <p:nvGrpSpPr>
          <p:cNvPr id="218" name="Google Shape;218;p8"/>
          <p:cNvGrpSpPr/>
          <p:nvPr/>
        </p:nvGrpSpPr>
        <p:grpSpPr>
          <a:xfrm>
            <a:off x="1240632" y="4935546"/>
            <a:ext cx="15278768" cy="775239"/>
            <a:chOff x="0" y="0"/>
            <a:chExt cx="20371690" cy="1033653"/>
          </a:xfrm>
        </p:grpSpPr>
        <p:sp>
          <p:nvSpPr>
            <p:cNvPr id="219" name="Google Shape;219;p8"/>
            <p:cNvSpPr/>
            <p:nvPr/>
          </p:nvSpPr>
          <p:spPr>
            <a:xfrm>
              <a:off x="25400" y="25400"/>
              <a:ext cx="20320890" cy="982853"/>
            </a:xfrm>
            <a:custGeom>
              <a:rect b="b" l="l" r="r" t="t"/>
              <a:pathLst>
                <a:path extrusionOk="0" h="982853" w="20320890">
                  <a:moveTo>
                    <a:pt x="0" y="163830"/>
                  </a:moveTo>
                  <a:cubicBezTo>
                    <a:pt x="0" y="73279"/>
                    <a:pt x="76962" y="0"/>
                    <a:pt x="171831" y="0"/>
                  </a:cubicBezTo>
                  <a:lnTo>
                    <a:pt x="20149058" y="0"/>
                  </a:lnTo>
                  <a:cubicBezTo>
                    <a:pt x="20243927" y="0"/>
                    <a:pt x="20320890" y="73279"/>
                    <a:pt x="20320890" y="163830"/>
                  </a:cubicBezTo>
                  <a:lnTo>
                    <a:pt x="20320890" y="819023"/>
                  </a:lnTo>
                  <a:cubicBezTo>
                    <a:pt x="20320890" y="909447"/>
                    <a:pt x="20243927" y="982853"/>
                    <a:pt x="20149058" y="982853"/>
                  </a:cubicBezTo>
                  <a:lnTo>
                    <a:pt x="171831" y="982853"/>
                  </a:lnTo>
                  <a:cubicBezTo>
                    <a:pt x="76962" y="982853"/>
                    <a:pt x="0" y="909447"/>
                    <a:pt x="0" y="819023"/>
                  </a:cubicBezTo>
                  <a:close/>
                </a:path>
              </a:pathLst>
            </a:custGeom>
            <a:solidFill>
              <a:srgbClr val="109AD6"/>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8"/>
            <p:cNvSpPr/>
            <p:nvPr/>
          </p:nvSpPr>
          <p:spPr>
            <a:xfrm>
              <a:off x="0" y="0"/>
              <a:ext cx="20371690" cy="1033653"/>
            </a:xfrm>
            <a:custGeom>
              <a:rect b="b" l="l" r="r" t="t"/>
              <a:pathLst>
                <a:path extrusionOk="0" h="1033653" w="20371690">
                  <a:moveTo>
                    <a:pt x="0" y="189230"/>
                  </a:moveTo>
                  <a:cubicBezTo>
                    <a:pt x="0" y="83566"/>
                    <a:pt x="89408" y="0"/>
                    <a:pt x="197231" y="0"/>
                  </a:cubicBezTo>
                  <a:lnTo>
                    <a:pt x="20174458" y="0"/>
                  </a:lnTo>
                  <a:lnTo>
                    <a:pt x="20174458" y="25400"/>
                  </a:lnTo>
                  <a:lnTo>
                    <a:pt x="20174458" y="0"/>
                  </a:lnTo>
                  <a:cubicBezTo>
                    <a:pt x="20282281" y="0"/>
                    <a:pt x="20371690" y="83566"/>
                    <a:pt x="20371690" y="189230"/>
                  </a:cubicBezTo>
                  <a:lnTo>
                    <a:pt x="20346290" y="189230"/>
                  </a:lnTo>
                  <a:lnTo>
                    <a:pt x="20371690" y="189230"/>
                  </a:lnTo>
                  <a:lnTo>
                    <a:pt x="20371690" y="844423"/>
                  </a:lnTo>
                  <a:lnTo>
                    <a:pt x="20346290" y="844423"/>
                  </a:lnTo>
                  <a:lnTo>
                    <a:pt x="20371690" y="844423"/>
                  </a:lnTo>
                  <a:cubicBezTo>
                    <a:pt x="20371690" y="950087"/>
                    <a:pt x="20282281" y="1033653"/>
                    <a:pt x="20174458" y="1033653"/>
                  </a:cubicBezTo>
                  <a:lnTo>
                    <a:pt x="20174458" y="1008253"/>
                  </a:lnTo>
                  <a:lnTo>
                    <a:pt x="20174458" y="1033653"/>
                  </a:lnTo>
                  <a:lnTo>
                    <a:pt x="197231" y="1033653"/>
                  </a:lnTo>
                  <a:lnTo>
                    <a:pt x="197231" y="1008253"/>
                  </a:lnTo>
                  <a:lnTo>
                    <a:pt x="197231"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231" y="982853"/>
                  </a:cubicBezTo>
                  <a:lnTo>
                    <a:pt x="20174458" y="982853"/>
                  </a:lnTo>
                  <a:cubicBezTo>
                    <a:pt x="20256500" y="982853"/>
                    <a:pt x="20320890" y="919734"/>
                    <a:pt x="20320890" y="844423"/>
                  </a:cubicBezTo>
                  <a:lnTo>
                    <a:pt x="20320890" y="189230"/>
                  </a:lnTo>
                  <a:cubicBezTo>
                    <a:pt x="20320890" y="113919"/>
                    <a:pt x="20256500" y="50800"/>
                    <a:pt x="20174458" y="50800"/>
                  </a:cubicBezTo>
                  <a:lnTo>
                    <a:pt x="197231" y="50800"/>
                  </a:lnTo>
                  <a:lnTo>
                    <a:pt x="197231" y="25400"/>
                  </a:lnTo>
                  <a:lnTo>
                    <a:pt x="197231" y="50800"/>
                  </a:lnTo>
                  <a:cubicBezTo>
                    <a:pt x="115189" y="50800"/>
                    <a:pt x="50800" y="113919"/>
                    <a:pt x="50800" y="18923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1" name="Google Shape;221;p8"/>
          <p:cNvGrpSpPr/>
          <p:nvPr/>
        </p:nvGrpSpPr>
        <p:grpSpPr>
          <a:xfrm>
            <a:off x="1295664" y="4962003"/>
            <a:ext cx="15168702" cy="693709"/>
            <a:chOff x="0" y="-38100"/>
            <a:chExt cx="20224936" cy="924946"/>
          </a:xfrm>
        </p:grpSpPr>
        <p:sp>
          <p:nvSpPr>
            <p:cNvPr id="222" name="Google Shape;222;p8"/>
            <p:cNvSpPr/>
            <p:nvPr/>
          </p:nvSpPr>
          <p:spPr>
            <a:xfrm>
              <a:off x="0" y="0"/>
              <a:ext cx="20224936" cy="886846"/>
            </a:xfrm>
            <a:custGeom>
              <a:rect b="b" l="l" r="r" t="t"/>
              <a:pathLst>
                <a:path extrusionOk="0" h="886846" w="20224936">
                  <a:moveTo>
                    <a:pt x="0" y="0"/>
                  </a:moveTo>
                  <a:lnTo>
                    <a:pt x="20224936" y="0"/>
                  </a:lnTo>
                  <a:lnTo>
                    <a:pt x="20224936" y="886846"/>
                  </a:lnTo>
                  <a:lnTo>
                    <a:pt x="0" y="886846"/>
                  </a:lnTo>
                  <a:close/>
                </a:path>
              </a:pathLst>
            </a:custGeom>
            <a:solidFill>
              <a:srgbClr val="000000">
                <a:alpha val="0"/>
              </a:srgbClr>
            </a:solidFill>
            <a:ln>
              <a:noFill/>
            </a:ln>
          </p:spPr>
        </p:sp>
        <p:sp>
          <p:nvSpPr>
            <p:cNvPr id="223" name="Google Shape;223;p8"/>
            <p:cNvSpPr txBox="1"/>
            <p:nvPr/>
          </p:nvSpPr>
          <p:spPr>
            <a:xfrm>
              <a:off x="0" y="-38100"/>
              <a:ext cx="20224936" cy="92494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Calibri"/>
                  <a:ea typeface="Calibri"/>
                  <a:cs typeface="Calibri"/>
                  <a:sym typeface="Calibri"/>
                </a:rPr>
                <a:t>Διαδικτυακά</a:t>
              </a:r>
              <a:endParaRPr/>
            </a:p>
          </p:txBody>
        </p:sp>
      </p:grpSp>
      <p:sp>
        <p:nvSpPr>
          <p:cNvPr id="224" name="Google Shape;224;p8"/>
          <p:cNvSpPr txBox="1"/>
          <p:nvPr/>
        </p:nvSpPr>
        <p:spPr>
          <a:xfrm>
            <a:off x="1182250" y="5699300"/>
            <a:ext cx="15459600" cy="920700"/>
          </a:xfrm>
          <a:prstGeom prst="rect">
            <a:avLst/>
          </a:prstGeom>
          <a:noFill/>
          <a:ln>
            <a:noFill/>
          </a:ln>
        </p:spPr>
        <p:txBody>
          <a:bodyPr anchorCtr="0" anchor="t" bIns="0" lIns="0" spcFirstLastPara="1" rIns="0" wrap="square" tIns="0">
            <a:spAutoFit/>
          </a:bodyPr>
          <a:lstStyle/>
          <a:p>
            <a:pPr indent="-120206" lvl="2" marL="342586" marR="0" rtl="0" algn="l">
              <a:lnSpc>
                <a:spcPct val="107976"/>
              </a:lnSpc>
              <a:spcBef>
                <a:spcPts val="0"/>
              </a:spcBef>
              <a:spcAft>
                <a:spcPts val="0"/>
              </a:spcAft>
              <a:buClr>
                <a:srgbClr val="000000"/>
              </a:buClr>
              <a:buSzPts val="1893"/>
              <a:buFont typeface="Arial"/>
              <a:buChar char="⚬"/>
            </a:pPr>
            <a:r>
              <a:rPr b="0" i="0" lang="en-US" sz="1893" u="none" cap="none" strike="noStrike">
                <a:solidFill>
                  <a:srgbClr val="000000"/>
                </a:solidFill>
                <a:latin typeface="Calibri"/>
                <a:ea typeface="Calibri"/>
                <a:cs typeface="Calibri"/>
                <a:sym typeface="Calibri"/>
              </a:rPr>
              <a:t>Ενσωματώστε διαδραστικά εργαλεία όπως εικονικές προσομοιώσεις, ψηφιακούς χάρτες και διαδικτυακά κουίζ για να διδάξετε βήματα αντιμετώπισης καταστροφών.</a:t>
            </a:r>
            <a:endParaRPr/>
          </a:p>
          <a:p>
            <a:pPr indent="-120206" lvl="2" marL="342586" marR="0" rtl="0" algn="l">
              <a:lnSpc>
                <a:spcPct val="107976"/>
              </a:lnSpc>
              <a:spcBef>
                <a:spcPts val="0"/>
              </a:spcBef>
              <a:spcAft>
                <a:spcPts val="0"/>
              </a:spcAft>
              <a:buClr>
                <a:srgbClr val="000000"/>
              </a:buClr>
              <a:buSzPts val="1893"/>
              <a:buFont typeface="Arial"/>
              <a:buChar char="⚬"/>
            </a:pPr>
            <a:r>
              <a:rPr b="0" i="0" lang="en-US" sz="1893" u="none" cap="none" strike="noStrike">
                <a:solidFill>
                  <a:srgbClr val="000000"/>
                </a:solidFill>
                <a:latin typeface="Calibri"/>
                <a:ea typeface="Calibri"/>
                <a:cs typeface="Calibri"/>
                <a:sym typeface="Calibri"/>
              </a:rPr>
              <a:t>Χρησιμοποιήστε μελέτες περιπτώσεων βίντεο ή σύντομα κινούμενα σχέδια για να δείξετε πραγματικά σενάρια καταστροφών και ασφαλείς αντιδράσεις.</a:t>
            </a:r>
            <a:endParaRPr/>
          </a:p>
        </p:txBody>
      </p:sp>
      <p:grpSp>
        <p:nvGrpSpPr>
          <p:cNvPr id="225" name="Google Shape;225;p8"/>
          <p:cNvGrpSpPr/>
          <p:nvPr/>
        </p:nvGrpSpPr>
        <p:grpSpPr>
          <a:xfrm>
            <a:off x="1240632" y="6781132"/>
            <a:ext cx="15278768" cy="775239"/>
            <a:chOff x="0" y="0"/>
            <a:chExt cx="20371690" cy="1033653"/>
          </a:xfrm>
        </p:grpSpPr>
        <p:sp>
          <p:nvSpPr>
            <p:cNvPr id="226" name="Google Shape;226;p8"/>
            <p:cNvSpPr/>
            <p:nvPr/>
          </p:nvSpPr>
          <p:spPr>
            <a:xfrm>
              <a:off x="25400" y="25400"/>
              <a:ext cx="20320890" cy="982853"/>
            </a:xfrm>
            <a:custGeom>
              <a:rect b="b" l="l" r="r" t="t"/>
              <a:pathLst>
                <a:path extrusionOk="0" h="982853" w="20320890">
                  <a:moveTo>
                    <a:pt x="0" y="163830"/>
                  </a:moveTo>
                  <a:cubicBezTo>
                    <a:pt x="0" y="73279"/>
                    <a:pt x="76962" y="0"/>
                    <a:pt x="171831" y="0"/>
                  </a:cubicBezTo>
                  <a:lnTo>
                    <a:pt x="20149058" y="0"/>
                  </a:lnTo>
                  <a:cubicBezTo>
                    <a:pt x="20243927" y="0"/>
                    <a:pt x="20320890" y="73279"/>
                    <a:pt x="20320890" y="163830"/>
                  </a:cubicBezTo>
                  <a:lnTo>
                    <a:pt x="20320890" y="819023"/>
                  </a:lnTo>
                  <a:cubicBezTo>
                    <a:pt x="20320890" y="909447"/>
                    <a:pt x="20243927" y="982853"/>
                    <a:pt x="20149058" y="982853"/>
                  </a:cubicBezTo>
                  <a:lnTo>
                    <a:pt x="171831" y="982853"/>
                  </a:lnTo>
                  <a:cubicBezTo>
                    <a:pt x="76962" y="982853"/>
                    <a:pt x="0" y="909447"/>
                    <a:pt x="0" y="819023"/>
                  </a:cubicBezTo>
                  <a:close/>
                </a:path>
              </a:pathLst>
            </a:custGeom>
            <a:solidFill>
              <a:srgbClr val="109AD6"/>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8"/>
            <p:cNvSpPr/>
            <p:nvPr/>
          </p:nvSpPr>
          <p:spPr>
            <a:xfrm>
              <a:off x="0" y="0"/>
              <a:ext cx="20371690" cy="1033653"/>
            </a:xfrm>
            <a:custGeom>
              <a:rect b="b" l="l" r="r" t="t"/>
              <a:pathLst>
                <a:path extrusionOk="0" h="1033653" w="20371690">
                  <a:moveTo>
                    <a:pt x="0" y="189230"/>
                  </a:moveTo>
                  <a:cubicBezTo>
                    <a:pt x="0" y="83566"/>
                    <a:pt x="89408" y="0"/>
                    <a:pt x="197231" y="0"/>
                  </a:cubicBezTo>
                  <a:lnTo>
                    <a:pt x="20174458" y="0"/>
                  </a:lnTo>
                  <a:lnTo>
                    <a:pt x="20174458" y="25400"/>
                  </a:lnTo>
                  <a:lnTo>
                    <a:pt x="20174458" y="0"/>
                  </a:lnTo>
                  <a:cubicBezTo>
                    <a:pt x="20282281" y="0"/>
                    <a:pt x="20371690" y="83566"/>
                    <a:pt x="20371690" y="189230"/>
                  </a:cubicBezTo>
                  <a:lnTo>
                    <a:pt x="20346290" y="189230"/>
                  </a:lnTo>
                  <a:lnTo>
                    <a:pt x="20371690" y="189230"/>
                  </a:lnTo>
                  <a:lnTo>
                    <a:pt x="20371690" y="844423"/>
                  </a:lnTo>
                  <a:lnTo>
                    <a:pt x="20346290" y="844423"/>
                  </a:lnTo>
                  <a:lnTo>
                    <a:pt x="20371690" y="844423"/>
                  </a:lnTo>
                  <a:cubicBezTo>
                    <a:pt x="20371690" y="950087"/>
                    <a:pt x="20282281" y="1033653"/>
                    <a:pt x="20174458" y="1033653"/>
                  </a:cubicBezTo>
                  <a:lnTo>
                    <a:pt x="20174458" y="1008253"/>
                  </a:lnTo>
                  <a:lnTo>
                    <a:pt x="20174458" y="1033653"/>
                  </a:lnTo>
                  <a:lnTo>
                    <a:pt x="197231" y="1033653"/>
                  </a:lnTo>
                  <a:lnTo>
                    <a:pt x="197231" y="1008253"/>
                  </a:lnTo>
                  <a:lnTo>
                    <a:pt x="197231"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231" y="982853"/>
                  </a:cubicBezTo>
                  <a:lnTo>
                    <a:pt x="20174458" y="982853"/>
                  </a:lnTo>
                  <a:cubicBezTo>
                    <a:pt x="20256500" y="982853"/>
                    <a:pt x="20320890" y="919734"/>
                    <a:pt x="20320890" y="844423"/>
                  </a:cubicBezTo>
                  <a:lnTo>
                    <a:pt x="20320890" y="189230"/>
                  </a:lnTo>
                  <a:cubicBezTo>
                    <a:pt x="20320890" y="113919"/>
                    <a:pt x="20256500" y="50800"/>
                    <a:pt x="20174458" y="50800"/>
                  </a:cubicBezTo>
                  <a:lnTo>
                    <a:pt x="197231" y="50800"/>
                  </a:lnTo>
                  <a:lnTo>
                    <a:pt x="197231" y="25400"/>
                  </a:lnTo>
                  <a:lnTo>
                    <a:pt x="197231" y="50800"/>
                  </a:lnTo>
                  <a:cubicBezTo>
                    <a:pt x="115189" y="50800"/>
                    <a:pt x="50800" y="113919"/>
                    <a:pt x="50800" y="18923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8"/>
          <p:cNvGrpSpPr/>
          <p:nvPr/>
        </p:nvGrpSpPr>
        <p:grpSpPr>
          <a:xfrm>
            <a:off x="1295664" y="6807589"/>
            <a:ext cx="15168702" cy="693710"/>
            <a:chOff x="0" y="-38100"/>
            <a:chExt cx="20224936" cy="924946"/>
          </a:xfrm>
        </p:grpSpPr>
        <p:sp>
          <p:nvSpPr>
            <p:cNvPr id="229" name="Google Shape;229;p8"/>
            <p:cNvSpPr/>
            <p:nvPr/>
          </p:nvSpPr>
          <p:spPr>
            <a:xfrm>
              <a:off x="0" y="0"/>
              <a:ext cx="20224936" cy="886846"/>
            </a:xfrm>
            <a:custGeom>
              <a:rect b="b" l="l" r="r" t="t"/>
              <a:pathLst>
                <a:path extrusionOk="0" h="886846" w="20224936">
                  <a:moveTo>
                    <a:pt x="0" y="0"/>
                  </a:moveTo>
                  <a:lnTo>
                    <a:pt x="20224936" y="0"/>
                  </a:lnTo>
                  <a:lnTo>
                    <a:pt x="20224936" y="886846"/>
                  </a:lnTo>
                  <a:lnTo>
                    <a:pt x="0" y="886846"/>
                  </a:lnTo>
                  <a:close/>
                </a:path>
              </a:pathLst>
            </a:custGeom>
            <a:solidFill>
              <a:srgbClr val="000000">
                <a:alpha val="0"/>
              </a:srgbClr>
            </a:solidFill>
            <a:ln>
              <a:noFill/>
            </a:ln>
          </p:spPr>
        </p:sp>
        <p:sp>
          <p:nvSpPr>
            <p:cNvPr id="230" name="Google Shape;230;p8"/>
            <p:cNvSpPr txBox="1"/>
            <p:nvPr/>
          </p:nvSpPr>
          <p:spPr>
            <a:xfrm>
              <a:off x="0" y="-38100"/>
              <a:ext cx="20224936" cy="92494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Calibri"/>
                  <a:ea typeface="Calibri"/>
                  <a:cs typeface="Calibri"/>
                  <a:sym typeface="Calibri"/>
                </a:rPr>
                <a:t>Ανάμεικτο</a:t>
              </a:r>
              <a:endParaRPr/>
            </a:p>
          </p:txBody>
        </p:sp>
      </p:grpSp>
      <p:sp>
        <p:nvSpPr>
          <p:cNvPr id="231" name="Google Shape;231;p8"/>
          <p:cNvSpPr txBox="1"/>
          <p:nvPr/>
        </p:nvSpPr>
        <p:spPr>
          <a:xfrm>
            <a:off x="1072175" y="7544875"/>
            <a:ext cx="15278700" cy="977400"/>
          </a:xfrm>
          <a:prstGeom prst="rect">
            <a:avLst/>
          </a:prstGeom>
          <a:noFill/>
          <a:ln>
            <a:noFill/>
          </a:ln>
        </p:spPr>
        <p:txBody>
          <a:bodyPr anchorCtr="0" anchor="t" bIns="0" lIns="0" spcFirstLastPara="1" rIns="0" wrap="square" tIns="0">
            <a:spAutoFit/>
          </a:bodyPr>
          <a:lstStyle/>
          <a:p>
            <a:pPr indent="-127572" lvl="2" marL="381846" marR="0" rtl="0" algn="l">
              <a:lnSpc>
                <a:spcPct val="108013"/>
              </a:lnSpc>
              <a:spcBef>
                <a:spcPts val="0"/>
              </a:spcBef>
              <a:spcAft>
                <a:spcPts val="0"/>
              </a:spcAft>
              <a:buClr>
                <a:srgbClr val="000000"/>
              </a:buClr>
              <a:buSzPts val="2009"/>
              <a:buFont typeface="Arial"/>
              <a:buChar char="⚬"/>
            </a:pPr>
            <a:r>
              <a:rPr b="0" i="0" lang="en-US" sz="2009" u="none" cap="none" strike="noStrike">
                <a:solidFill>
                  <a:srgbClr val="000000"/>
                </a:solidFill>
                <a:latin typeface="Calibri"/>
                <a:ea typeface="Calibri"/>
                <a:cs typeface="Calibri"/>
                <a:sym typeface="Calibri"/>
              </a:rPr>
              <a:t>Συνδυάστε εικονικές συνεδρίες προετοιμασίας (π.χ. ψηφιακή χαρτογράφηση ασφάλειας) με ασκήσεις φυσικής κατάστασης ή παρατηρήσεις πεδίου.</a:t>
            </a:r>
            <a:endParaRPr sz="1300"/>
          </a:p>
          <a:p>
            <a:pPr indent="-127572" lvl="2" marL="381846" marR="0" rtl="0" algn="l">
              <a:lnSpc>
                <a:spcPct val="108013"/>
              </a:lnSpc>
              <a:spcBef>
                <a:spcPts val="0"/>
              </a:spcBef>
              <a:spcAft>
                <a:spcPts val="0"/>
              </a:spcAft>
              <a:buClr>
                <a:srgbClr val="000000"/>
              </a:buClr>
              <a:buSzPts val="2009"/>
              <a:buFont typeface="Arial"/>
              <a:buChar char="⚬"/>
            </a:pPr>
            <a:r>
              <a:rPr b="0" i="0" lang="en-US" sz="2009" u="none" cap="none" strike="noStrike">
                <a:solidFill>
                  <a:srgbClr val="000000"/>
                </a:solidFill>
                <a:latin typeface="Calibri"/>
                <a:ea typeface="Calibri"/>
                <a:cs typeface="Calibri"/>
                <a:sym typeface="Calibri"/>
              </a:rPr>
              <a:t>Χρησιμοποιήστε διαδικτυακές πλατφόρμες για αναστοχασμό και αξιολόγηση μετά από πρακτικές ασκήσεις πρόσωπο με πρόσωπο.</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descr="Μπλε κείμενο σε μαύρο φόντο  Η περιγραφή δημιουργήθηκε αυτόματα" id="240" name="Google Shape;240;p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41" name="Google Shape;241;p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42" name="Google Shape;242;p9"/>
          <p:cNvSpPr txBox="1"/>
          <p:nvPr/>
        </p:nvSpPr>
        <p:spPr>
          <a:xfrm>
            <a:off x="933100" y="468946"/>
            <a:ext cx="15773400" cy="1410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700" u="none" cap="none" strike="noStrike">
                <a:solidFill>
                  <a:srgbClr val="FF0000"/>
                </a:solidFill>
                <a:latin typeface="Calibri"/>
                <a:ea typeface="Calibri"/>
                <a:cs typeface="Calibri"/>
                <a:sym typeface="Calibri"/>
              </a:rPr>
              <a:t>Βασικές Δεξιότητες ESCO που Αναλύονται σε Αυτή την Ενότητα</a:t>
            </a:r>
            <a:endParaRPr sz="100"/>
          </a:p>
        </p:txBody>
      </p:sp>
      <p:sp>
        <p:nvSpPr>
          <p:cNvPr id="243" name="Google Shape;243;p9"/>
          <p:cNvSpPr txBox="1"/>
          <p:nvPr/>
        </p:nvSpPr>
        <p:spPr>
          <a:xfrm>
            <a:off x="744575" y="1879025"/>
            <a:ext cx="15590700" cy="6867300"/>
          </a:xfrm>
          <a:prstGeom prst="rect">
            <a:avLst/>
          </a:prstGeom>
          <a:noFill/>
          <a:ln>
            <a:noFill/>
          </a:ln>
        </p:spPr>
        <p:txBody>
          <a:bodyPr anchorCtr="0" anchor="t" bIns="0" lIns="0" spcFirstLastPara="1" rIns="0" wrap="square" tIns="0">
            <a:spAutoFit/>
          </a:bodyPr>
          <a:lstStyle/>
          <a:p>
            <a:pPr indent="0" lvl="0" marL="0" marR="0" rtl="0" algn="l">
              <a:lnSpc>
                <a:spcPct val="137958"/>
              </a:lnSpc>
              <a:spcBef>
                <a:spcPts val="0"/>
              </a:spcBef>
              <a:spcAft>
                <a:spcPts val="0"/>
              </a:spcAft>
              <a:buNone/>
            </a:pPr>
            <a:r>
              <a:rPr b="1" i="0" lang="en-US" sz="2400" u="none" cap="none" strike="noStrike">
                <a:solidFill>
                  <a:srgbClr val="00B0F0"/>
                </a:solidFill>
                <a:latin typeface="Arial"/>
                <a:ea typeface="Arial"/>
                <a:cs typeface="Arial"/>
                <a:sym typeface="Arial"/>
              </a:rPr>
              <a:t>Υποστήριξη άλλων (T4.2)</a:t>
            </a:r>
            <a:endParaRPr/>
          </a:p>
          <a:p>
            <a:pPr indent="0" lvl="0" marL="0" marR="0" rtl="0" algn="l">
              <a:lnSpc>
                <a:spcPct val="120708"/>
              </a:lnSpc>
              <a:spcBef>
                <a:spcPts val="0"/>
              </a:spcBef>
              <a:spcAft>
                <a:spcPts val="0"/>
              </a:spcAft>
              <a:buNone/>
            </a:pPr>
            <a:r>
              <a:t/>
            </a:r>
            <a:endParaRPr b="1" i="0" sz="2400" u="none" cap="none" strike="noStrike">
              <a:solidFill>
                <a:srgbClr val="00B0F0"/>
              </a:solidFill>
              <a:latin typeface="Arial"/>
              <a:ea typeface="Arial"/>
              <a:cs typeface="Arial"/>
              <a:sym typeface="Arial"/>
            </a:endParaRPr>
          </a:p>
          <a:p>
            <a:pPr indent="0" lvl="0" marL="0" marR="0" rtl="0" algn="l">
              <a:lnSpc>
                <a:spcPct val="137958"/>
              </a:lnSpc>
              <a:spcBef>
                <a:spcPts val="0"/>
              </a:spcBef>
              <a:spcAft>
                <a:spcPts val="0"/>
              </a:spcAft>
              <a:buNone/>
            </a:pPr>
            <a:r>
              <a:rPr b="1" i="0" lang="en-US" sz="2400" u="none" cap="none" strike="noStrike">
                <a:solidFill>
                  <a:srgbClr val="000000"/>
                </a:solidFill>
                <a:latin typeface="Arial"/>
                <a:ea typeface="Arial"/>
                <a:cs typeface="Arial"/>
                <a:sym typeface="Arial"/>
              </a:rPr>
              <a:t>Άσκηση σε:</a:t>
            </a:r>
            <a:endParaRPr/>
          </a:p>
          <a:p>
            <a:pPr indent="0" lvl="0" marL="0" marR="0" rtl="0" algn="l">
              <a:lnSpc>
                <a:spcPct val="137958"/>
              </a:lnSpc>
              <a:spcBef>
                <a:spcPts val="0"/>
              </a:spcBef>
              <a:spcAft>
                <a:spcPts val="0"/>
              </a:spcAft>
              <a:buNone/>
            </a:pPr>
            <a:r>
              <a:rPr b="0" i="0" lang="en-US" sz="2400" u="none" cap="none" strike="noStrike">
                <a:solidFill>
                  <a:srgbClr val="000000"/>
                </a:solidFill>
                <a:latin typeface="Arial"/>
                <a:ea typeface="Arial"/>
                <a:cs typeface="Arial"/>
                <a:sym typeface="Arial"/>
              </a:rPr>
              <a:t> Προσομοιώσεις ασκήσεων εκκένωσης και ασφάλειας (π.χ., βοήθεια σε νεότερους μαθητές, καθοδήγηση συνομηλίκων σε ασφαλείς ζώνες και διατήρηση ήρεμης επικοινωνίας κατά τη διάρκεια συναγερμών ή προειδοποιήσεων).</a:t>
            </a:r>
            <a:endParaRPr/>
          </a:p>
          <a:p>
            <a:pPr indent="0" lvl="0" marL="0" marR="0" rtl="0" algn="l">
              <a:lnSpc>
                <a:spcPct val="120708"/>
              </a:lnSpc>
              <a:spcBef>
                <a:spcPts val="0"/>
              </a:spcBef>
              <a:spcAft>
                <a:spcPts val="0"/>
              </a:spcAft>
              <a:buNone/>
            </a:pPr>
            <a:r>
              <a:t/>
            </a:r>
            <a:endParaRPr b="0" i="0" sz="2400" u="none" cap="none" strike="noStrike">
              <a:solidFill>
                <a:srgbClr val="000000"/>
              </a:solidFill>
              <a:latin typeface="Arial"/>
              <a:ea typeface="Arial"/>
              <a:cs typeface="Arial"/>
              <a:sym typeface="Arial"/>
            </a:endParaRPr>
          </a:p>
          <a:p>
            <a:pPr indent="0" lvl="0" marL="0" marR="0" rtl="0" algn="l">
              <a:lnSpc>
                <a:spcPct val="137958"/>
              </a:lnSpc>
              <a:spcBef>
                <a:spcPts val="0"/>
              </a:spcBef>
              <a:spcAft>
                <a:spcPts val="0"/>
              </a:spcAft>
              <a:buNone/>
            </a:pPr>
            <a:r>
              <a:rPr b="1" i="0" lang="en-US" sz="2400" u="none" cap="none" strike="noStrike">
                <a:solidFill>
                  <a:srgbClr val="00B0F0"/>
                </a:solidFill>
                <a:latin typeface="Arial"/>
                <a:ea typeface="Arial"/>
                <a:cs typeface="Arial"/>
                <a:sym typeface="Arial"/>
              </a:rPr>
              <a:t>Οι εκπαιδευτικοί αναδεικνύουν αυτή την δεξιότητα με τους εξής τρόπους:</a:t>
            </a:r>
            <a:endParaRPr/>
          </a:p>
          <a:p>
            <a:pPr indent="0" lvl="0" marL="0" marR="0" rtl="0" algn="l">
              <a:lnSpc>
                <a:spcPct val="137958"/>
              </a:lnSpc>
              <a:spcBef>
                <a:spcPts val="0"/>
              </a:spcBef>
              <a:spcAft>
                <a:spcPts val="0"/>
              </a:spcAft>
              <a:buNone/>
            </a:pPr>
            <a:r>
              <a:rPr b="0" i="0" lang="en-US" sz="2400" u="none" cap="none" strike="noStrike">
                <a:solidFill>
                  <a:srgbClr val="000000"/>
                </a:solidFill>
                <a:latin typeface="Arial"/>
                <a:ea typeface="Arial"/>
                <a:cs typeface="Arial"/>
                <a:sym typeface="Arial"/>
              </a:rPr>
              <a:t>• Ενθάρρυνση των μαθητών να υποστηρίζουν ενεργά τους συμμαθητές ή το προσωπικό που χρειάζονται βοήθεια κατά τη διάρκεια ασκήσεων ή ασκήσεων έκτακτης ανάγκης.</a:t>
            </a:r>
            <a:endParaRPr/>
          </a:p>
          <a:p>
            <a:pPr indent="0" lvl="0" marL="0" marR="0" rtl="0" algn="l">
              <a:lnSpc>
                <a:spcPct val="137958"/>
              </a:lnSpc>
              <a:spcBef>
                <a:spcPts val="0"/>
              </a:spcBef>
              <a:spcAft>
                <a:spcPts val="0"/>
              </a:spcAft>
              <a:buNone/>
            </a:pPr>
            <a:r>
              <a:rPr b="0" i="0" lang="en-US" sz="2400" u="none" cap="none" strike="noStrike">
                <a:solidFill>
                  <a:srgbClr val="000000"/>
                </a:solidFill>
                <a:latin typeface="Arial"/>
                <a:ea typeface="Arial"/>
                <a:cs typeface="Arial"/>
                <a:sym typeface="Arial"/>
              </a:rPr>
              <a:t>• Καθοδήγηση συζητήσεων σχετικά με την ενσυναίσθηση, την ομαδική εργασία και την υπευθυνότητα, ώστε να διασφαλίζεται ότι όλοι αισθάνονται ασφαλείς και συμπεριλαμβανόμενοι.</a:t>
            </a:r>
            <a:endParaRPr/>
          </a:p>
          <a:p>
            <a:pPr indent="0" lvl="0" marL="0" marR="0" rtl="0" algn="l">
              <a:lnSpc>
                <a:spcPct val="137958"/>
              </a:lnSpc>
              <a:spcBef>
                <a:spcPts val="0"/>
              </a:spcBef>
              <a:spcAft>
                <a:spcPts val="0"/>
              </a:spcAft>
              <a:buNone/>
            </a:pPr>
            <a:r>
              <a:rPr b="0" i="0" lang="en-US" sz="2400" u="none" cap="none" strike="noStrike">
                <a:solidFill>
                  <a:srgbClr val="000000"/>
                </a:solidFill>
                <a:latin typeface="Arial"/>
                <a:ea typeface="Arial"/>
                <a:cs typeface="Arial"/>
                <a:sym typeface="Arial"/>
              </a:rPr>
              <a:t>•Επισήμανση παραδειγμάτων θετικής υποστήριξης από ομοτίμους που ενισχύουν την εμπιστοσύνη, τη συνεργασία και την ανθεκτικότητα της κοινότητας εντός του σχολείου.</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