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10287000" cx="18288000"/>
  <p:notesSz cx="6858000" cy="9144000"/>
  <p:embeddedFontLst>
    <p:embeddedFont>
      <p:font typeface="Montserrat"/>
      <p:bold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42" roundtripDataSignature="AMtx7mh5mAVEyI0U5Z5uYBnS66mLUAXx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fntdata"/><Relationship Id="rId20" Type="http://schemas.openxmlformats.org/officeDocument/2006/relationships/slide" Target="slides/slide15.xml"/><Relationship Id="rId42" Type="http://customschemas.google.com/relationships/presentationmetadata" Target="metadata"/><Relationship Id="rId41" Type="http://schemas.openxmlformats.org/officeDocument/2006/relationships/font" Target="fonts/Montserrat-boldItalic.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9" name="Google Shape;229;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0" name="Google Shape;230;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3" name="Google Shape;233;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72" name="Google Shape;272;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73" name="Google Shape;273;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6" name="Google Shape;276;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09" name="Google Shape;309;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10" name="Google Shape;310;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2" name="Google Shape;312;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13" name="Google Shape;313;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52" name="Google Shape;352;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53" name="Google Shape;353;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5" name="Google Shape;355;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56" name="Google Shape;356;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08" name="Google Shape;408;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09" name="Google Shape;409;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1" name="Google Shape;411;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12" name="Google Shape;412;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1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25" name="Google Shape;425;p1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26" name="Google Shape;426;p1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7" name="Google Shape;427;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p1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29" name="Google Shape;429;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40" name="Google Shape;440;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41" name="Google Shape;441;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Google Shape;442;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3" name="Google Shape;443;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44" name="Google Shape;444;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79" name="Google Shape;479;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80" name="Google Shape;480;p1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1" name="Google Shape;481;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83" name="Google Shape;483;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22" name="Google Shape;522;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23" name="Google Shape;523;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4" name="Google Shape;524;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5" name="Google Shape;525;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26" name="Google Shape;526;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1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61" name="Google Shape;561;p1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62" name="Google Shape;562;p1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3" name="Google Shape;563;p1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1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65" name="Google Shape;565;p1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04" name="Google Shape;604;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05" name="Google Shape;605;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6" name="Google Shape;606;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7" name="Google Shape;607;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08" name="Google Shape;608;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2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55" name="Google Shape;655;p2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56" name="Google Shape;656;p2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7" name="Google Shape;657;p2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8" name="Google Shape;658;p2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59" name="Google Shape;659;p2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68" name="Google Shape;668;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69" name="Google Shape;669;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0" name="Google Shape;670;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1" name="Google Shape;671;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72" name="Google Shape;672;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2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80" name="Google Shape;680;p2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81" name="Google Shape;681;p2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2" name="Google Shape;682;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3" name="Google Shape;683;p2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84" name="Google Shape;684;p2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19" name="Google Shape;719;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20" name="Google Shape;720;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1" name="Google Shape;721;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2" name="Google Shape;722;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23" name="Google Shape;723;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62" name="Google Shape;762;p2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63" name="Google Shape;763;p2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4" name="Google Shape;764;p2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5" name="Google Shape;765;p2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66" name="Google Shape;766;p2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99" name="Google Shape;799;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00" name="Google Shape;800;p2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1" name="Google Shape;801;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2" name="Google Shape;802;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03" name="Google Shape;803;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p2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40" name="Google Shape;840;p2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41" name="Google Shape;841;p2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2" name="Google Shape;842;p2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3" name="Google Shape;843;p2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44" name="Google Shape;844;p2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p2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96" name="Google Shape;896;p2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97" name="Google Shape;897;p2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8" name="Google Shape;898;p2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9" name="Google Shape;899;p2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0" name="Google Shape;900;p2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p2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09" name="Google Shape;909;p2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10" name="Google Shape;910;p2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1" name="Google Shape;911;p2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2" name="Google Shape;912;p2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13" name="Google Shape;913;p2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p3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29" name="Google Shape;929;p3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30" name="Google Shape;930;p3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p3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2" name="Google Shape;932;p3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33" name="Google Shape;933;p3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p3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43" name="Google Shape;943;p3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44" name="Google Shape;944;p3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5" name="Google Shape;945;p3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6" name="Google Shape;946;p3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47" name="Google Shape;947;p3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p3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55" name="Google Shape;955;p3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56" name="Google Shape;956;p3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7" name="Google Shape;957;p3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8" name="Google Shape;958;p3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59" name="Google Shape;959;p3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p3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69" name="Google Shape;969;p3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70" name="Google Shape;970;p3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1" name="Google Shape;971;p3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2" name="Google Shape;972;p3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73" name="Google Shape;973;p3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p3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92" name="Google Shape;992;p3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93" name="Google Shape;993;p3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4" name="Google Shape;994;p3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5" name="Google Shape;995;p3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96" name="Google Shape;996;p3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0" name="Google Shape;130;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1" name="Google Shape;131;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4" name="Google Shape;134;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2" name="Google Shape;142;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3" name="Google Shape;143;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 name="Google Shape;145;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6" name="Google Shape;146;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4" name="Google Shape;154;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5" name="Google Shape;155;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8" name="Google Shape;158;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6" name="Google Shape;16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7" name="Google Shape;167;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0" name="Google Shape;17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8" name="Google Shape;178;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9" name="Google Shape;179;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2" name="Google Shape;182;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4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4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3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4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4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4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4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4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4"/>
          <p:cNvSpPr/>
          <p:nvPr>
            <p:ph idx="2" type="pic"/>
          </p:nvPr>
        </p:nvSpPr>
        <p:spPr>
          <a:xfrm>
            <a:off x="1792288" y="612775"/>
            <a:ext cx="5486400" cy="4114800"/>
          </a:xfrm>
          <a:prstGeom prst="rect">
            <a:avLst/>
          </a:prstGeom>
          <a:noFill/>
          <a:ln>
            <a:noFill/>
          </a:ln>
        </p:spPr>
      </p:sp>
      <p:sp>
        <p:nvSpPr>
          <p:cNvPr id="68" name="Google Shape;68;p4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2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hyperlink" Target="https://www.icimod.org/mountain/cbfews/" TargetMode="External"/><Relationship Id="rId6" Type="http://schemas.openxmlformats.org/officeDocument/2006/relationships/hyperlink" Target="https://progettosv.rm.ingv.it/Progetti/Edurisk/EDURISk_SV.pdf" TargetMode="External"/><Relationship Id="rId7"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hyperlink" Target="https://www.youtube.com/watch?v=y-8ItWPS-nE&amp;utm_source=chatgpt.com" TargetMode="External"/><Relationship Id="rId6" Type="http://schemas.openxmlformats.org/officeDocument/2006/relationships/hyperlink" Target="https://www.youtube.com/watch?v=y-8ItWPS-nE&amp;utm_source=chatgpt.com" TargetMode="External"/><Relationship Id="rId7" Type="http://schemas.openxmlformats.org/officeDocument/2006/relationships/hyperlink" Target="https://www.youtube.com/watch?v=y-8ItWPS-nE&amp;utm_source=chatgpt.com" TargetMode="External"/><Relationship Id="rId8" Type="http://schemas.openxmlformats.org/officeDocument/2006/relationships/hyperlink" Target="https://knowledge.unicef.org/CEED/resource/comprehensive-school-safety-framework-2022-2030-child-rights-and-resilience-education?utm_source=chatgpt.com"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16.png"/><Relationship Id="rId13" Type="http://schemas.openxmlformats.org/officeDocument/2006/relationships/image" Target="../media/image11.png"/><Relationship Id="rId12"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0.png"/><Relationship Id="rId14" Type="http://schemas.openxmlformats.org/officeDocument/2006/relationships/image" Target="../media/image17.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34.xml.rels><?xml version="1.0" encoding="UTF-8" standalone="yes"?><Relationships xmlns="http://schemas.openxmlformats.org/package/2006/relationships"><Relationship Id="rId11" Type="http://schemas.openxmlformats.org/officeDocument/2006/relationships/image" Target="../media/image19.png"/><Relationship Id="rId10" Type="http://schemas.openxmlformats.org/officeDocument/2006/relationships/hyperlink" Target="https://www.facebook.com/profile.php?id=61573707797009" TargetMode="External"/><Relationship Id="rId13" Type="http://schemas.openxmlformats.org/officeDocument/2006/relationships/image" Target="../media/image12.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14.png"/><Relationship Id="rId5" Type="http://schemas.openxmlformats.org/officeDocument/2006/relationships/image" Target="../media/image18.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4" l="0" r="0" t="0"/>
            </a:stretch>
          </a:blipFill>
          <a:ln>
            <a:noFill/>
          </a:ln>
        </p:spPr>
      </p:sp>
      <p:grpSp>
        <p:nvGrpSpPr>
          <p:cNvPr id="95" name="Google Shape;95;p1"/>
          <p:cNvGrpSpPr/>
          <p:nvPr/>
        </p:nvGrpSpPr>
        <p:grpSpPr>
          <a:xfrm>
            <a:off x="581022" y="2640317"/>
            <a:ext cx="8827894" cy="2270119"/>
            <a:chOff x="0" y="-38100"/>
            <a:chExt cx="11770526" cy="3026826"/>
          </a:xfrm>
        </p:grpSpPr>
        <p:sp>
          <p:nvSpPr>
            <p:cNvPr id="96" name="Google Shape;96;p1"/>
            <p:cNvSpPr/>
            <p:nvPr/>
          </p:nvSpPr>
          <p:spPr>
            <a:xfrm>
              <a:off x="0" y="0"/>
              <a:ext cx="11770526" cy="2988726"/>
            </a:xfrm>
            <a:custGeom>
              <a:rect b="b" l="l" r="r" t="t"/>
              <a:pathLst>
                <a:path extrusionOk="0" h="2988726" w="11770526">
                  <a:moveTo>
                    <a:pt x="0" y="0"/>
                  </a:moveTo>
                  <a:lnTo>
                    <a:pt x="11770526" y="0"/>
                  </a:lnTo>
                  <a:lnTo>
                    <a:pt x="11770526" y="2988726"/>
                  </a:lnTo>
                  <a:lnTo>
                    <a:pt x="0" y="2988726"/>
                  </a:lnTo>
                  <a:close/>
                </a:path>
              </a:pathLst>
            </a:custGeom>
            <a:solidFill>
              <a:srgbClr val="000000">
                <a:alpha val="0"/>
              </a:srgbClr>
            </a:solidFill>
            <a:ln>
              <a:noFill/>
            </a:ln>
          </p:spPr>
        </p:sp>
        <p:sp>
          <p:nvSpPr>
            <p:cNvPr id="97" name="Google Shape;97;p1"/>
            <p:cNvSpPr txBox="1"/>
            <p:nvPr/>
          </p:nvSpPr>
          <p:spPr>
            <a:xfrm>
              <a:off x="0" y="-38100"/>
              <a:ext cx="11770526" cy="3026826"/>
            </a:xfrm>
            <a:prstGeom prst="rect">
              <a:avLst/>
            </a:prstGeom>
            <a:noFill/>
            <a:ln>
              <a:noFill/>
            </a:ln>
          </p:spPr>
          <p:txBody>
            <a:bodyPr anchorCtr="0" anchor="b" bIns="0" lIns="0" spcFirstLastPara="1" rIns="0" wrap="square" tIns="0">
              <a:noAutofit/>
            </a:bodyPr>
            <a:lstStyle/>
            <a:p>
              <a:pPr indent="0" lvl="0" marL="0" marR="0" rtl="0" algn="l">
                <a:lnSpc>
                  <a:spcPct val="108006"/>
                </a:lnSpc>
                <a:spcBef>
                  <a:spcPts val="0"/>
                </a:spcBef>
                <a:spcAft>
                  <a:spcPts val="0"/>
                </a:spcAft>
                <a:buNone/>
              </a:pPr>
              <a:r>
                <a:rPr b="1" i="0" lang="en-US" sz="4559" u="none" cap="none" strike="noStrike">
                  <a:solidFill>
                    <a:srgbClr val="000000"/>
                  </a:solidFill>
                  <a:latin typeface="Calibri"/>
                  <a:ea typeface="Calibri"/>
                  <a:cs typeface="Calibri"/>
                  <a:sym typeface="Calibri"/>
                </a:rPr>
                <a:t>ΕΝΟΤΗΤΑ 4: ΕΤΟΙΜΟΤΗΤΑ ΣΧΟΛΕΙΟΥ ΓΙΑ ΚΑΤΑΣΤΡΟΦΕΣ ΚΑΙ ΑΣΦΑΛΗ ΜΑΘΗΣΙΑΚΑ ΠΕΡΙΒΑΛΛΟΝΤΑ</a:t>
              </a:r>
              <a:endParaRPr/>
            </a:p>
          </p:txBody>
        </p:sp>
      </p:grpSp>
      <p:sp>
        <p:nvSpPr>
          <p:cNvPr id="98" name="Google Shape;98;p1"/>
          <p:cNvSpPr txBox="1"/>
          <p:nvPr/>
        </p:nvSpPr>
        <p:spPr>
          <a:xfrm>
            <a:off x="672450" y="5269005"/>
            <a:ext cx="8961300" cy="2353500"/>
          </a:xfrm>
          <a:prstGeom prst="rect">
            <a:avLst/>
          </a:prstGeom>
          <a:noFill/>
          <a:ln>
            <a:noFill/>
          </a:ln>
        </p:spPr>
        <p:txBody>
          <a:bodyPr anchorCtr="0" anchor="t" bIns="0" lIns="0" spcFirstLastPara="1" rIns="0" wrap="square" tIns="0">
            <a:spAutoFit/>
          </a:bodyPr>
          <a:lstStyle/>
          <a:p>
            <a:pPr indent="0" lvl="0" marL="0" marR="0" rtl="0" algn="l">
              <a:lnSpc>
                <a:spcPct val="86384"/>
              </a:lnSpc>
              <a:spcBef>
                <a:spcPts val="0"/>
              </a:spcBef>
              <a:spcAft>
                <a:spcPts val="0"/>
              </a:spcAft>
              <a:buNone/>
            </a:pPr>
            <a:r>
              <a:rPr b="1" i="0" lang="en-US" sz="3800" u="none" cap="none" strike="noStrike">
                <a:solidFill>
                  <a:srgbClr val="000000"/>
                </a:solidFill>
                <a:latin typeface="Calibri"/>
                <a:ea typeface="Calibri"/>
                <a:cs typeface="Calibri"/>
                <a:sym typeface="Calibri"/>
              </a:rPr>
              <a:t>ΕΝΟΤΗΤΑ ΕΚΠΑΙΔΕΥΣΗΣ 21: Συστήματα Έγκαιρης Προειδοποίησης για την Ασφάλεια στα Σχολεία</a:t>
            </a:r>
            <a:endParaRPr sz="1300"/>
          </a:p>
          <a:p>
            <a:pPr indent="0" lvl="0" marL="0" marR="0" rtl="0" algn="l">
              <a:lnSpc>
                <a:spcPct val="19923"/>
              </a:lnSpc>
              <a:spcBef>
                <a:spcPts val="0"/>
              </a:spcBef>
              <a:spcAft>
                <a:spcPts val="0"/>
              </a:spcAft>
              <a:buNone/>
            </a:pPr>
            <a:r>
              <a:t/>
            </a:r>
            <a:endParaRPr b="1" i="0" sz="3900" u="none" cap="none" strike="noStrike">
              <a:solidFill>
                <a:srgbClr val="000000"/>
              </a:solidFill>
              <a:latin typeface="Calibri"/>
              <a:ea typeface="Calibri"/>
              <a:cs typeface="Calibri"/>
              <a:sym typeface="Calibri"/>
            </a:endParaRPr>
          </a:p>
          <a:p>
            <a:pPr indent="0" lvl="0" marL="0" marR="0" rtl="0" algn="l">
              <a:lnSpc>
                <a:spcPct val="86375"/>
              </a:lnSpc>
              <a:spcBef>
                <a:spcPts val="0"/>
              </a:spcBef>
              <a:spcAft>
                <a:spcPts val="0"/>
              </a:spcAft>
              <a:buNone/>
            </a:pPr>
            <a:r>
              <a:rPr b="1" i="0" lang="en-US" sz="2700" u="none" cap="none" strike="noStrike">
                <a:solidFill>
                  <a:srgbClr val="000000"/>
                </a:solidFill>
                <a:latin typeface="Calibri"/>
                <a:ea typeface="Calibri"/>
                <a:cs typeface="Calibri"/>
                <a:sym typeface="Calibri"/>
              </a:rPr>
              <a:t>Συγγραφέας: </a:t>
            </a:r>
            <a:r>
              <a:rPr b="0" i="0" lang="en-US" sz="2700" u="none" cap="none" strike="noStrike">
                <a:solidFill>
                  <a:srgbClr val="000000"/>
                </a:solidFill>
                <a:latin typeface="Calibri"/>
                <a:ea typeface="Calibri"/>
                <a:cs typeface="Calibri"/>
                <a:sym typeface="Calibri"/>
              </a:rPr>
              <a:t>Ινστιτούτο Ανάπτυξης Επιχειρηματικότητας / Συνεργασία Έργου VETREADY</a:t>
            </a:r>
            <a:endParaRPr sz="1700"/>
          </a:p>
        </p:txBody>
      </p:sp>
      <p:sp>
        <p:nvSpPr>
          <p:cNvPr id="99" name="Google Shape;99;p1"/>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0" y="8586262"/>
            <a:ext cx="6466800"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500" u="none" cap="none" strike="noStrike">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descr="Μπλε κείμενο σε μαύρο φόντο  Η περιγραφή δημιουργήθηκε αυτόματα" id="235" name="Google Shape;235;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36" name="Google Shape;236;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37" name="Google Shape;237;p10"/>
          <p:cNvGrpSpPr/>
          <p:nvPr/>
        </p:nvGrpSpPr>
        <p:grpSpPr>
          <a:xfrm>
            <a:off x="1257300" y="843983"/>
            <a:ext cx="15773400" cy="1278731"/>
            <a:chOff x="0" y="-57150"/>
            <a:chExt cx="21031200" cy="1704976"/>
          </a:xfrm>
        </p:grpSpPr>
        <p:sp>
          <p:nvSpPr>
            <p:cNvPr id="238" name="Google Shape;238;p10"/>
            <p:cNvSpPr/>
            <p:nvPr/>
          </p:nvSpPr>
          <p:spPr>
            <a:xfrm>
              <a:off x="0" y="0"/>
              <a:ext cx="21031200" cy="1647826"/>
            </a:xfrm>
            <a:custGeom>
              <a:rect b="b" l="l" r="r" t="t"/>
              <a:pathLst>
                <a:path extrusionOk="0" h="1647826" w="21031200">
                  <a:moveTo>
                    <a:pt x="0" y="0"/>
                  </a:moveTo>
                  <a:lnTo>
                    <a:pt x="21031200" y="0"/>
                  </a:lnTo>
                  <a:lnTo>
                    <a:pt x="21031200" y="1647826"/>
                  </a:lnTo>
                  <a:lnTo>
                    <a:pt x="0" y="1647826"/>
                  </a:lnTo>
                  <a:close/>
                </a:path>
              </a:pathLst>
            </a:custGeom>
            <a:solidFill>
              <a:srgbClr val="000000">
                <a:alpha val="0"/>
              </a:srgbClr>
            </a:solidFill>
            <a:ln>
              <a:noFill/>
            </a:ln>
          </p:spPr>
        </p:sp>
        <p:sp>
          <p:nvSpPr>
            <p:cNvPr id="239" name="Google Shape;239;p10"/>
            <p:cNvSpPr txBox="1"/>
            <p:nvPr/>
          </p:nvSpPr>
          <p:spPr>
            <a:xfrm>
              <a:off x="0" y="-57150"/>
              <a:ext cx="21031200" cy="1704976"/>
            </a:xfrm>
            <a:prstGeom prst="rect">
              <a:avLst/>
            </a:prstGeom>
            <a:noFill/>
            <a:ln>
              <a:noFill/>
            </a:ln>
          </p:spPr>
          <p:txBody>
            <a:bodyPr anchorCtr="0" anchor="ctr" bIns="0" lIns="0" spcFirstLastPara="1" rIns="0" wrap="square" tIns="0">
              <a:noAutofit/>
            </a:bodyPr>
            <a:lstStyle/>
            <a:p>
              <a:pPr indent="0" lvl="0" marL="0" marR="0" rtl="0" algn="l">
                <a:lnSpc>
                  <a:spcPct val="107992"/>
                </a:lnSpc>
                <a:spcBef>
                  <a:spcPts val="0"/>
                </a:spcBef>
                <a:spcAft>
                  <a:spcPts val="0"/>
                </a:spcAft>
                <a:buNone/>
              </a:pPr>
              <a:r>
                <a:rPr b="1" i="0" lang="en-US" sz="5680" u="none" cap="none" strike="noStrike">
                  <a:solidFill>
                    <a:srgbClr val="FF0000"/>
                  </a:solidFill>
                  <a:latin typeface="Calibri"/>
                  <a:ea typeface="Calibri"/>
                  <a:cs typeface="Calibri"/>
                  <a:sym typeface="Calibri"/>
                </a:rPr>
                <a:t>Σεισμοί - Πώς να αναγνωρίζετε τις προειδοποιήσεις;</a:t>
              </a:r>
              <a:endParaRPr/>
            </a:p>
          </p:txBody>
        </p:sp>
      </p:grpSp>
      <p:grpSp>
        <p:nvGrpSpPr>
          <p:cNvPr id="240" name="Google Shape;240;p10"/>
          <p:cNvGrpSpPr/>
          <p:nvPr/>
        </p:nvGrpSpPr>
        <p:grpSpPr>
          <a:xfrm>
            <a:off x="1863432" y="2174342"/>
            <a:ext cx="4629245" cy="2792826"/>
            <a:chOff x="0" y="0"/>
            <a:chExt cx="6172327" cy="3723767"/>
          </a:xfrm>
        </p:grpSpPr>
        <p:sp>
          <p:nvSpPr>
            <p:cNvPr id="241" name="Google Shape;241;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242" name="Google Shape;242;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0"/>
          <p:cNvGrpSpPr/>
          <p:nvPr/>
        </p:nvGrpSpPr>
        <p:grpSpPr>
          <a:xfrm>
            <a:off x="1882482" y="2171961"/>
            <a:ext cx="4591174" cy="2776135"/>
            <a:chOff x="0" y="-28575"/>
            <a:chExt cx="6121566" cy="3701513"/>
          </a:xfrm>
        </p:grpSpPr>
        <p:sp>
          <p:nvSpPr>
            <p:cNvPr id="244" name="Google Shape;244;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45" name="Google Shape;245;p10"/>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Τα συστήματα συναγερμού ή οι σειρήνες ενδέχεται να ηχήσουν λίγα δευτερόλεπτα πριν από την έναρξη ισχυρών δονήσεων, εάν είναι συνδεδεμένα με εθνικά δίκτυα σεισμικής ειδοποίησης.</a:t>
              </a:r>
              <a:endParaRPr sz="800"/>
            </a:p>
          </p:txBody>
        </p:sp>
      </p:grpSp>
      <p:grpSp>
        <p:nvGrpSpPr>
          <p:cNvPr id="246" name="Google Shape;246;p10"/>
          <p:cNvGrpSpPr/>
          <p:nvPr/>
        </p:nvGrpSpPr>
        <p:grpSpPr>
          <a:xfrm>
            <a:off x="6913723" y="2174342"/>
            <a:ext cx="4629246" cy="2792826"/>
            <a:chOff x="0" y="0"/>
            <a:chExt cx="6172327" cy="3723767"/>
          </a:xfrm>
        </p:grpSpPr>
        <p:sp>
          <p:nvSpPr>
            <p:cNvPr id="247" name="Google Shape;247;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248" name="Google Shape;248;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0"/>
          <p:cNvGrpSpPr/>
          <p:nvPr/>
        </p:nvGrpSpPr>
        <p:grpSpPr>
          <a:xfrm>
            <a:off x="6932773" y="2171961"/>
            <a:ext cx="4591175" cy="2776135"/>
            <a:chOff x="0" y="-28575"/>
            <a:chExt cx="6121566" cy="3701513"/>
          </a:xfrm>
        </p:grpSpPr>
        <p:sp>
          <p:nvSpPr>
            <p:cNvPr id="250" name="Google Shape;250;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51" name="Google Shape;251;p10"/>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000" u="none" cap="none" strike="noStrike">
                  <a:solidFill>
                    <a:srgbClr val="FFFFFF"/>
                  </a:solidFill>
                  <a:latin typeface="Calibri"/>
                  <a:ea typeface="Calibri"/>
                  <a:cs typeface="Calibri"/>
                  <a:sym typeface="Calibri"/>
                </a:rPr>
                <a:t>Οι ειδοποιήσεις δόνησης σε τηλέφωνα ή συσκευές στην τάξη μπορούν να υποδεικνύουν έγκαιρες σεισμικές προειδοποιήσεις μέσω ενσωματωμένων εφαρμογών.</a:t>
              </a:r>
              <a:endParaRPr sz="700"/>
            </a:p>
          </p:txBody>
        </p:sp>
      </p:grpSp>
      <p:grpSp>
        <p:nvGrpSpPr>
          <p:cNvPr id="252" name="Google Shape;252;p10"/>
          <p:cNvGrpSpPr/>
          <p:nvPr/>
        </p:nvGrpSpPr>
        <p:grpSpPr>
          <a:xfrm>
            <a:off x="11964016" y="2174342"/>
            <a:ext cx="4629246" cy="2792826"/>
            <a:chOff x="0" y="0"/>
            <a:chExt cx="6172327" cy="3723767"/>
          </a:xfrm>
        </p:grpSpPr>
        <p:sp>
          <p:nvSpPr>
            <p:cNvPr id="253" name="Google Shape;253;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254" name="Google Shape;254;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5" name="Google Shape;255;p10"/>
          <p:cNvGrpSpPr/>
          <p:nvPr/>
        </p:nvGrpSpPr>
        <p:grpSpPr>
          <a:xfrm>
            <a:off x="11983066" y="2171961"/>
            <a:ext cx="4591175" cy="2776135"/>
            <a:chOff x="0" y="-28575"/>
            <a:chExt cx="6121566" cy="3701513"/>
          </a:xfrm>
        </p:grpSpPr>
        <p:sp>
          <p:nvSpPr>
            <p:cNvPr id="256" name="Google Shape;256;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57" name="Google Shape;257;p10"/>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000" u="none" cap="none" strike="noStrike">
                  <a:solidFill>
                    <a:srgbClr val="FFFFFF"/>
                  </a:solidFill>
                  <a:latin typeface="Calibri"/>
                  <a:ea typeface="Calibri"/>
                  <a:cs typeface="Calibri"/>
                  <a:sym typeface="Calibri"/>
                </a:rPr>
                <a:t>Οι ανακοινώσεις έκτακτης ανάγκης από το θυροτηλέφωνο του σχολείου ή το σύστημα μεγαφώνων παρέχουν άμεσες οδηγίες όπως «Πάσε, Κάλυψε, Κράτα γερά».</a:t>
              </a:r>
              <a:endParaRPr sz="700"/>
            </a:p>
          </p:txBody>
        </p:sp>
      </p:grpSp>
      <p:grpSp>
        <p:nvGrpSpPr>
          <p:cNvPr id="258" name="Google Shape;258;p10"/>
          <p:cNvGrpSpPr/>
          <p:nvPr/>
        </p:nvGrpSpPr>
        <p:grpSpPr>
          <a:xfrm>
            <a:off x="4388578" y="5388164"/>
            <a:ext cx="4629245" cy="2792826"/>
            <a:chOff x="0" y="0"/>
            <a:chExt cx="6172327" cy="3723767"/>
          </a:xfrm>
        </p:grpSpPr>
        <p:sp>
          <p:nvSpPr>
            <p:cNvPr id="259" name="Google Shape;259;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260" name="Google Shape;260;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1" name="Google Shape;261;p10"/>
          <p:cNvGrpSpPr/>
          <p:nvPr/>
        </p:nvGrpSpPr>
        <p:grpSpPr>
          <a:xfrm>
            <a:off x="4407628" y="5385783"/>
            <a:ext cx="4591174" cy="2776135"/>
            <a:chOff x="0" y="-28575"/>
            <a:chExt cx="6121566" cy="3701513"/>
          </a:xfrm>
        </p:grpSpPr>
        <p:sp>
          <p:nvSpPr>
            <p:cNvPr id="262" name="Google Shape;262;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63" name="Google Shape;263;p10"/>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900" u="none" cap="none" strike="noStrike">
                  <a:solidFill>
                    <a:srgbClr val="FFFFFF"/>
                  </a:solidFill>
                  <a:latin typeface="Calibri"/>
                  <a:ea typeface="Calibri"/>
                  <a:cs typeface="Calibri"/>
                  <a:sym typeface="Calibri"/>
                </a:rPr>
                <a:t>Ασυνήθιστοι θόρυβοι από το έδαφος ή από δομές (κροτάλισμα παραθύρων, ελαφρύ τρέμουλο) μπορεί να είναι η πρώτη φυσική προειδοποίηση πριν από τον κύριο σεισμό.</a:t>
              </a:r>
              <a:endParaRPr sz="600"/>
            </a:p>
          </p:txBody>
        </p:sp>
      </p:grpSp>
      <p:grpSp>
        <p:nvGrpSpPr>
          <p:cNvPr id="264" name="Google Shape;264;p10"/>
          <p:cNvGrpSpPr/>
          <p:nvPr/>
        </p:nvGrpSpPr>
        <p:grpSpPr>
          <a:xfrm>
            <a:off x="9438870" y="5388164"/>
            <a:ext cx="4629245" cy="2792826"/>
            <a:chOff x="0" y="0"/>
            <a:chExt cx="6172327" cy="3723767"/>
          </a:xfrm>
        </p:grpSpPr>
        <p:sp>
          <p:nvSpPr>
            <p:cNvPr id="265" name="Google Shape;265;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266" name="Google Shape;266;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7" name="Google Shape;267;p10"/>
          <p:cNvGrpSpPr/>
          <p:nvPr/>
        </p:nvGrpSpPr>
        <p:grpSpPr>
          <a:xfrm>
            <a:off x="9457920" y="5385783"/>
            <a:ext cx="4591174" cy="2776135"/>
            <a:chOff x="0" y="-28575"/>
            <a:chExt cx="6121566" cy="3701513"/>
          </a:xfrm>
        </p:grpSpPr>
        <p:sp>
          <p:nvSpPr>
            <p:cNvPr id="268" name="Google Shape;268;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69" name="Google Shape;269;p10"/>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000" u="none" cap="none" strike="noStrike">
                  <a:solidFill>
                    <a:srgbClr val="FFFFFF"/>
                  </a:solidFill>
                  <a:latin typeface="Calibri"/>
                  <a:ea typeface="Calibri"/>
                  <a:cs typeface="Calibri"/>
                  <a:sym typeface="Calibri"/>
                </a:rPr>
                <a:t>Οπτικά σήματα ή φώτα που αναβοσβήνουν στις τάξεις μπορεί να συνοδεύουν τα συστήματα συναγερμού για την υποστήριξη μαθητών με προβλήματα ακοής.</a:t>
              </a:r>
              <a:endParaRPr sz="7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descr="Μπλε κείμενο σε μαύρο φόντο  Η περιγραφή δημιουργήθηκε αυτόματα" id="278" name="Google Shape;278;p1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79" name="Google Shape;279;p1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80" name="Google Shape;280;p11"/>
          <p:cNvGrpSpPr/>
          <p:nvPr/>
        </p:nvGrpSpPr>
        <p:grpSpPr>
          <a:xfrm>
            <a:off x="1257300" y="418292"/>
            <a:ext cx="15773400" cy="1380840"/>
            <a:chOff x="0" y="-66675"/>
            <a:chExt cx="21031200" cy="1841121"/>
          </a:xfrm>
        </p:grpSpPr>
        <p:sp>
          <p:nvSpPr>
            <p:cNvPr id="281" name="Google Shape;281;p11"/>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282" name="Google Shape;282;p11"/>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Πλημμύρες</a:t>
              </a:r>
              <a:endParaRPr/>
            </a:p>
          </p:txBody>
        </p:sp>
      </p:grpSp>
      <p:sp>
        <p:nvSpPr>
          <p:cNvPr id="283" name="Google Shape;283;p11"/>
          <p:cNvSpPr txBox="1"/>
          <p:nvPr/>
        </p:nvSpPr>
        <p:spPr>
          <a:xfrm>
            <a:off x="700300" y="1501075"/>
            <a:ext cx="17587800" cy="980776"/>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Οι έντονες βροχοπτώσεις και οι υπερχειλίσεις ποταμών μπορούν γρήγορα να μετατρέψουν τις σχολικές περιοχές σε επικίνδυνες ζώνες, καθιστώντας την έγκαιρη προειδοποίηση και την ταχεία δράση απαραίτητη για την ασφάλεια.</a:t>
            </a:r>
            <a:endParaRPr/>
          </a:p>
        </p:txBody>
      </p:sp>
      <p:grpSp>
        <p:nvGrpSpPr>
          <p:cNvPr id="284" name="Google Shape;284;p11"/>
          <p:cNvGrpSpPr/>
          <p:nvPr/>
        </p:nvGrpSpPr>
        <p:grpSpPr>
          <a:xfrm>
            <a:off x="989408" y="2927439"/>
            <a:ext cx="11330465" cy="669989"/>
            <a:chOff x="0" y="0"/>
            <a:chExt cx="15107286" cy="893318"/>
          </a:xfrm>
        </p:grpSpPr>
        <p:sp>
          <p:nvSpPr>
            <p:cNvPr id="285" name="Google Shape;285;p11"/>
            <p:cNvSpPr/>
            <p:nvPr/>
          </p:nvSpPr>
          <p:spPr>
            <a:xfrm>
              <a:off x="25400" y="25400"/>
              <a:ext cx="15056486" cy="842518"/>
            </a:xfrm>
            <a:custGeom>
              <a:rect b="b" l="l" r="r" t="t"/>
              <a:pathLst>
                <a:path extrusionOk="0" h="842518" w="15056486">
                  <a:moveTo>
                    <a:pt x="0" y="140462"/>
                  </a:moveTo>
                  <a:cubicBezTo>
                    <a:pt x="0" y="62865"/>
                    <a:pt x="66421" y="0"/>
                    <a:pt x="148336" y="0"/>
                  </a:cubicBezTo>
                  <a:lnTo>
                    <a:pt x="14908149" y="0"/>
                  </a:lnTo>
                  <a:cubicBezTo>
                    <a:pt x="14990063" y="0"/>
                    <a:pt x="15056486" y="62865"/>
                    <a:pt x="15056486" y="140462"/>
                  </a:cubicBezTo>
                  <a:lnTo>
                    <a:pt x="15056486" y="702056"/>
                  </a:lnTo>
                  <a:cubicBezTo>
                    <a:pt x="15056486" y="779653"/>
                    <a:pt x="14990063" y="842518"/>
                    <a:pt x="14908149" y="842518"/>
                  </a:cubicBezTo>
                  <a:lnTo>
                    <a:pt x="148336" y="842518"/>
                  </a:lnTo>
                  <a:cubicBezTo>
                    <a:pt x="66421" y="842391"/>
                    <a:pt x="0" y="779526"/>
                    <a:pt x="0" y="702056"/>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1"/>
            <p:cNvSpPr/>
            <p:nvPr/>
          </p:nvSpPr>
          <p:spPr>
            <a:xfrm>
              <a:off x="0" y="0"/>
              <a:ext cx="15107286" cy="893318"/>
            </a:xfrm>
            <a:custGeom>
              <a:rect b="b" l="l" r="r" t="t"/>
              <a:pathLst>
                <a:path extrusionOk="0" h="893318" w="15107286">
                  <a:moveTo>
                    <a:pt x="0" y="165862"/>
                  </a:moveTo>
                  <a:cubicBezTo>
                    <a:pt x="0" y="72898"/>
                    <a:pt x="79121" y="0"/>
                    <a:pt x="173736" y="0"/>
                  </a:cubicBezTo>
                  <a:lnTo>
                    <a:pt x="14933549" y="0"/>
                  </a:lnTo>
                  <a:lnTo>
                    <a:pt x="14933549" y="25400"/>
                  </a:lnTo>
                  <a:lnTo>
                    <a:pt x="14933549" y="0"/>
                  </a:lnTo>
                  <a:cubicBezTo>
                    <a:pt x="15028163" y="0"/>
                    <a:pt x="15107286" y="72898"/>
                    <a:pt x="15107286" y="165862"/>
                  </a:cubicBezTo>
                  <a:lnTo>
                    <a:pt x="15081886" y="165862"/>
                  </a:lnTo>
                  <a:lnTo>
                    <a:pt x="15107286" y="165862"/>
                  </a:lnTo>
                  <a:lnTo>
                    <a:pt x="15107286" y="727456"/>
                  </a:lnTo>
                  <a:lnTo>
                    <a:pt x="15081886" y="727456"/>
                  </a:lnTo>
                  <a:lnTo>
                    <a:pt x="15107286" y="727456"/>
                  </a:lnTo>
                  <a:cubicBezTo>
                    <a:pt x="15107286" y="820293"/>
                    <a:pt x="15028163" y="893318"/>
                    <a:pt x="14933549" y="893318"/>
                  </a:cubicBezTo>
                  <a:lnTo>
                    <a:pt x="14933549" y="867918"/>
                  </a:lnTo>
                  <a:lnTo>
                    <a:pt x="14933549" y="893318"/>
                  </a:lnTo>
                  <a:lnTo>
                    <a:pt x="173736" y="893318"/>
                  </a:lnTo>
                  <a:lnTo>
                    <a:pt x="173736" y="867918"/>
                  </a:lnTo>
                  <a:lnTo>
                    <a:pt x="173736" y="893318"/>
                  </a:lnTo>
                  <a:cubicBezTo>
                    <a:pt x="79121"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736" y="842518"/>
                  </a:cubicBezTo>
                  <a:lnTo>
                    <a:pt x="14933549" y="842518"/>
                  </a:lnTo>
                  <a:cubicBezTo>
                    <a:pt x="15002763" y="842518"/>
                    <a:pt x="15056486" y="789686"/>
                    <a:pt x="15056486" y="727456"/>
                  </a:cubicBezTo>
                  <a:lnTo>
                    <a:pt x="15056486" y="165862"/>
                  </a:lnTo>
                  <a:cubicBezTo>
                    <a:pt x="15056486" y="103632"/>
                    <a:pt x="15002763" y="50800"/>
                    <a:pt x="14933549" y="50800"/>
                  </a:cubicBezTo>
                  <a:lnTo>
                    <a:pt x="173736" y="50800"/>
                  </a:lnTo>
                  <a:lnTo>
                    <a:pt x="173736" y="25400"/>
                  </a:lnTo>
                  <a:lnTo>
                    <a:pt x="173736"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7" name="Google Shape;287;p11"/>
          <p:cNvGrpSpPr/>
          <p:nvPr/>
        </p:nvGrpSpPr>
        <p:grpSpPr>
          <a:xfrm>
            <a:off x="1039299" y="2963042"/>
            <a:ext cx="11230714" cy="584405"/>
            <a:chOff x="0" y="-19050"/>
            <a:chExt cx="14974286" cy="779206"/>
          </a:xfrm>
        </p:grpSpPr>
        <p:sp>
          <p:nvSpPr>
            <p:cNvPr id="288" name="Google Shape;288;p11"/>
            <p:cNvSpPr/>
            <p:nvPr/>
          </p:nvSpPr>
          <p:spPr>
            <a:xfrm>
              <a:off x="0" y="0"/>
              <a:ext cx="14974286" cy="760156"/>
            </a:xfrm>
            <a:custGeom>
              <a:rect b="b" l="l" r="r" t="t"/>
              <a:pathLst>
                <a:path extrusionOk="0" h="760156" w="14974286">
                  <a:moveTo>
                    <a:pt x="0" y="0"/>
                  </a:moveTo>
                  <a:lnTo>
                    <a:pt x="14974286" y="0"/>
                  </a:lnTo>
                  <a:lnTo>
                    <a:pt x="14974286" y="760156"/>
                  </a:lnTo>
                  <a:lnTo>
                    <a:pt x="0" y="760156"/>
                  </a:lnTo>
                  <a:close/>
                </a:path>
              </a:pathLst>
            </a:custGeom>
            <a:solidFill>
              <a:srgbClr val="000000">
                <a:alpha val="0"/>
              </a:srgbClr>
            </a:solidFill>
            <a:ln>
              <a:noFill/>
            </a:ln>
          </p:spPr>
        </p:sp>
        <p:sp>
          <p:nvSpPr>
            <p:cNvPr id="289" name="Google Shape;289;p11"/>
            <p:cNvSpPr txBox="1"/>
            <p:nvPr/>
          </p:nvSpPr>
          <p:spPr>
            <a:xfrm>
              <a:off x="0" y="-19050"/>
              <a:ext cx="14974286" cy="77920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Ετοιμότητα Σχολικών Καταστροφών και Ασφαλή Μαθησιακά Περιβάλλοντα για Πλημμύρες</a:t>
              </a:r>
              <a:endParaRPr/>
            </a:p>
          </p:txBody>
        </p:sp>
      </p:grpSp>
      <p:sp>
        <p:nvSpPr>
          <p:cNvPr id="290" name="Google Shape;290;p11"/>
          <p:cNvSpPr txBox="1"/>
          <p:nvPr/>
        </p:nvSpPr>
        <p:spPr>
          <a:xfrm>
            <a:off x="1247458" y="3582089"/>
            <a:ext cx="10331479" cy="1951518"/>
          </a:xfrm>
          <a:prstGeom prst="rect">
            <a:avLst/>
          </a:prstGeom>
          <a:noFill/>
          <a:ln>
            <a:noFill/>
          </a:ln>
        </p:spPr>
        <p:txBody>
          <a:bodyPr anchorCtr="0" anchor="t" bIns="0" lIns="0" spcFirstLastPara="1" rIns="0" wrap="square" tIns="0">
            <a:spAutoFit/>
          </a:bodyPr>
          <a:lstStyle/>
          <a:p>
            <a:pPr indent="-114427" lvl="2" marL="326188" marR="0" rtl="0" algn="l">
              <a:lnSpc>
                <a:spcPct val="107991"/>
              </a:lnSpc>
              <a:spcBef>
                <a:spcPts val="0"/>
              </a:spcBef>
              <a:spcAft>
                <a:spcPts val="0"/>
              </a:spcAft>
              <a:buClr>
                <a:srgbClr val="000000"/>
              </a:buClr>
              <a:buSzPts val="1802"/>
              <a:buFont typeface="Arial"/>
              <a:buChar char="⚬"/>
            </a:pPr>
            <a:r>
              <a:rPr b="0" i="0" lang="en-US" sz="1802" u="none" cap="none" strike="noStrike">
                <a:solidFill>
                  <a:srgbClr val="000000"/>
                </a:solidFill>
                <a:latin typeface="Calibri"/>
                <a:ea typeface="Calibri"/>
                <a:cs typeface="Calibri"/>
                <a:sym typeface="Calibri"/>
              </a:rPr>
              <a:t>Τα σχολεία θα πρέπει να είναι τοποθετημένα ή προετοιμασμένα με ασφαλείς ζώνες και υπερυψωμένες οδούς εκκένωσης για την προστασία των μαθητών από την άνοδο της στάθμης του νερού.</a:t>
            </a:r>
            <a:endParaRPr/>
          </a:p>
          <a:p>
            <a:pPr indent="-114427" lvl="2" marL="326188" marR="0" rtl="0" algn="l">
              <a:lnSpc>
                <a:spcPct val="107991"/>
              </a:lnSpc>
              <a:spcBef>
                <a:spcPts val="0"/>
              </a:spcBef>
              <a:spcAft>
                <a:spcPts val="0"/>
              </a:spcAft>
              <a:buClr>
                <a:srgbClr val="000000"/>
              </a:buClr>
              <a:buSzPts val="1802"/>
              <a:buFont typeface="Arial"/>
              <a:buChar char="⚬"/>
            </a:pPr>
            <a:r>
              <a:rPr b="0" i="0" lang="en-US" sz="1802" u="none" cap="none" strike="noStrike">
                <a:solidFill>
                  <a:srgbClr val="000000"/>
                </a:solidFill>
                <a:latin typeface="Calibri"/>
                <a:ea typeface="Calibri"/>
                <a:cs typeface="Calibri"/>
                <a:sym typeface="Calibri"/>
              </a:rPr>
              <a:t>Οι ασκήσεις ετοιμότητας και οι συνεδρίες ευαισθητοποίησης διδάσκουν στους μαθητές και το προσωπικό πώς να αντιδρούν γρήγορα, να αποφεύγουν τις πλημμυρισμένες περιοχές και να μετακινούνται σε υψηλότερο έδαφος.</a:t>
            </a:r>
            <a:endParaRPr/>
          </a:p>
          <a:p>
            <a:pPr indent="-114427" lvl="2" marL="326188" marR="0" rtl="0" algn="l">
              <a:lnSpc>
                <a:spcPct val="107991"/>
              </a:lnSpc>
              <a:spcBef>
                <a:spcPts val="0"/>
              </a:spcBef>
              <a:spcAft>
                <a:spcPts val="0"/>
              </a:spcAft>
              <a:buClr>
                <a:srgbClr val="000000"/>
              </a:buClr>
              <a:buSzPts val="1802"/>
              <a:buFont typeface="Arial"/>
              <a:buChar char="⚬"/>
            </a:pPr>
            <a:r>
              <a:rPr b="0" i="0" lang="en-US" sz="1802" u="none" cap="none" strike="noStrike">
                <a:solidFill>
                  <a:srgbClr val="000000"/>
                </a:solidFill>
                <a:latin typeface="Calibri"/>
                <a:ea typeface="Calibri"/>
                <a:cs typeface="Calibri"/>
                <a:sym typeface="Calibri"/>
              </a:rPr>
              <a:t>Η διατήρηση ενός ασφαλούς μαθησιακού περιβάλλοντος περιλαμβάνει τακτική επιθεώρηση των συστημάτων αποχέτευσης, σαφή σήμανση έκτακτης ανάγκης και συντονισμό με τις τοπικές αρχές για έγκαιρες ειδοποιήσεις.</a:t>
            </a:r>
            <a:endParaRPr/>
          </a:p>
        </p:txBody>
      </p:sp>
      <p:grpSp>
        <p:nvGrpSpPr>
          <p:cNvPr id="291" name="Google Shape;291;p11"/>
          <p:cNvGrpSpPr/>
          <p:nvPr/>
        </p:nvGrpSpPr>
        <p:grpSpPr>
          <a:xfrm>
            <a:off x="989408" y="5459500"/>
            <a:ext cx="11330465" cy="669989"/>
            <a:chOff x="0" y="0"/>
            <a:chExt cx="15107286" cy="893318"/>
          </a:xfrm>
        </p:grpSpPr>
        <p:sp>
          <p:nvSpPr>
            <p:cNvPr id="292" name="Google Shape;292;p11"/>
            <p:cNvSpPr/>
            <p:nvPr/>
          </p:nvSpPr>
          <p:spPr>
            <a:xfrm>
              <a:off x="25400" y="25400"/>
              <a:ext cx="15056486" cy="842518"/>
            </a:xfrm>
            <a:custGeom>
              <a:rect b="b" l="l" r="r" t="t"/>
              <a:pathLst>
                <a:path extrusionOk="0" h="842518" w="15056486">
                  <a:moveTo>
                    <a:pt x="0" y="140462"/>
                  </a:moveTo>
                  <a:cubicBezTo>
                    <a:pt x="0" y="62865"/>
                    <a:pt x="66421" y="0"/>
                    <a:pt x="148336" y="0"/>
                  </a:cubicBezTo>
                  <a:lnTo>
                    <a:pt x="14908149" y="0"/>
                  </a:lnTo>
                  <a:cubicBezTo>
                    <a:pt x="14990063" y="0"/>
                    <a:pt x="15056486" y="62865"/>
                    <a:pt x="15056486" y="140462"/>
                  </a:cubicBezTo>
                  <a:lnTo>
                    <a:pt x="15056486" y="702056"/>
                  </a:lnTo>
                  <a:cubicBezTo>
                    <a:pt x="15056486" y="779653"/>
                    <a:pt x="14990063" y="842518"/>
                    <a:pt x="14908149" y="842518"/>
                  </a:cubicBezTo>
                  <a:lnTo>
                    <a:pt x="148336" y="842518"/>
                  </a:lnTo>
                  <a:cubicBezTo>
                    <a:pt x="66421" y="842391"/>
                    <a:pt x="0" y="779526"/>
                    <a:pt x="0" y="702056"/>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1"/>
            <p:cNvSpPr/>
            <p:nvPr/>
          </p:nvSpPr>
          <p:spPr>
            <a:xfrm>
              <a:off x="0" y="0"/>
              <a:ext cx="15107286" cy="893318"/>
            </a:xfrm>
            <a:custGeom>
              <a:rect b="b" l="l" r="r" t="t"/>
              <a:pathLst>
                <a:path extrusionOk="0" h="893318" w="15107286">
                  <a:moveTo>
                    <a:pt x="0" y="165862"/>
                  </a:moveTo>
                  <a:cubicBezTo>
                    <a:pt x="0" y="72898"/>
                    <a:pt x="79121" y="0"/>
                    <a:pt x="173736" y="0"/>
                  </a:cubicBezTo>
                  <a:lnTo>
                    <a:pt x="14933549" y="0"/>
                  </a:lnTo>
                  <a:lnTo>
                    <a:pt x="14933549" y="25400"/>
                  </a:lnTo>
                  <a:lnTo>
                    <a:pt x="14933549" y="0"/>
                  </a:lnTo>
                  <a:cubicBezTo>
                    <a:pt x="15028163" y="0"/>
                    <a:pt x="15107286" y="72898"/>
                    <a:pt x="15107286" y="165862"/>
                  </a:cubicBezTo>
                  <a:lnTo>
                    <a:pt x="15081886" y="165862"/>
                  </a:lnTo>
                  <a:lnTo>
                    <a:pt x="15107286" y="165862"/>
                  </a:lnTo>
                  <a:lnTo>
                    <a:pt x="15107286" y="727456"/>
                  </a:lnTo>
                  <a:lnTo>
                    <a:pt x="15081886" y="727456"/>
                  </a:lnTo>
                  <a:lnTo>
                    <a:pt x="15107286" y="727456"/>
                  </a:lnTo>
                  <a:cubicBezTo>
                    <a:pt x="15107286" y="820293"/>
                    <a:pt x="15028163" y="893318"/>
                    <a:pt x="14933549" y="893318"/>
                  </a:cubicBezTo>
                  <a:lnTo>
                    <a:pt x="14933549" y="867918"/>
                  </a:lnTo>
                  <a:lnTo>
                    <a:pt x="14933549" y="893318"/>
                  </a:lnTo>
                  <a:lnTo>
                    <a:pt x="173736" y="893318"/>
                  </a:lnTo>
                  <a:lnTo>
                    <a:pt x="173736" y="867918"/>
                  </a:lnTo>
                  <a:lnTo>
                    <a:pt x="173736" y="893318"/>
                  </a:lnTo>
                  <a:cubicBezTo>
                    <a:pt x="79121"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736" y="842518"/>
                  </a:cubicBezTo>
                  <a:lnTo>
                    <a:pt x="14933549" y="842518"/>
                  </a:lnTo>
                  <a:cubicBezTo>
                    <a:pt x="15002763" y="842518"/>
                    <a:pt x="15056486" y="789686"/>
                    <a:pt x="15056486" y="727456"/>
                  </a:cubicBezTo>
                  <a:lnTo>
                    <a:pt x="15056486" y="165862"/>
                  </a:lnTo>
                  <a:cubicBezTo>
                    <a:pt x="15056486" y="103632"/>
                    <a:pt x="15002763" y="50800"/>
                    <a:pt x="14933549" y="50800"/>
                  </a:cubicBezTo>
                  <a:lnTo>
                    <a:pt x="173736" y="50800"/>
                  </a:lnTo>
                  <a:lnTo>
                    <a:pt x="173736" y="25400"/>
                  </a:lnTo>
                  <a:lnTo>
                    <a:pt x="173736"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4" name="Google Shape;294;p11"/>
          <p:cNvGrpSpPr/>
          <p:nvPr/>
        </p:nvGrpSpPr>
        <p:grpSpPr>
          <a:xfrm>
            <a:off x="1039299" y="5487961"/>
            <a:ext cx="11230714" cy="591548"/>
            <a:chOff x="0" y="-28575"/>
            <a:chExt cx="14974286" cy="788731"/>
          </a:xfrm>
        </p:grpSpPr>
        <p:sp>
          <p:nvSpPr>
            <p:cNvPr id="295" name="Google Shape;295;p11"/>
            <p:cNvSpPr/>
            <p:nvPr/>
          </p:nvSpPr>
          <p:spPr>
            <a:xfrm>
              <a:off x="0" y="0"/>
              <a:ext cx="14974286" cy="760156"/>
            </a:xfrm>
            <a:custGeom>
              <a:rect b="b" l="l" r="r" t="t"/>
              <a:pathLst>
                <a:path extrusionOk="0" h="760156" w="14974286">
                  <a:moveTo>
                    <a:pt x="0" y="0"/>
                  </a:moveTo>
                  <a:lnTo>
                    <a:pt x="14974286" y="0"/>
                  </a:lnTo>
                  <a:lnTo>
                    <a:pt x="14974286" y="760156"/>
                  </a:lnTo>
                  <a:lnTo>
                    <a:pt x="0" y="760156"/>
                  </a:lnTo>
                  <a:close/>
                </a:path>
              </a:pathLst>
            </a:custGeom>
            <a:solidFill>
              <a:srgbClr val="000000">
                <a:alpha val="0"/>
              </a:srgbClr>
            </a:solidFill>
            <a:ln>
              <a:noFill/>
            </a:ln>
          </p:spPr>
        </p:sp>
        <p:sp>
          <p:nvSpPr>
            <p:cNvPr id="296" name="Google Shape;296;p11"/>
            <p:cNvSpPr txBox="1"/>
            <p:nvPr/>
          </p:nvSpPr>
          <p:spPr>
            <a:xfrm>
              <a:off x="0" y="-28575"/>
              <a:ext cx="14974286"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700" u="none" cap="none" strike="noStrike">
                  <a:solidFill>
                    <a:srgbClr val="FFFFFF"/>
                  </a:solidFill>
                  <a:latin typeface="Calibri"/>
                  <a:ea typeface="Calibri"/>
                  <a:cs typeface="Calibri"/>
                  <a:sym typeface="Calibri"/>
                </a:rPr>
                <a:t>Τι να κάνετε</a:t>
              </a:r>
              <a:endParaRPr/>
            </a:p>
          </p:txBody>
        </p:sp>
      </p:grpSp>
      <p:sp>
        <p:nvSpPr>
          <p:cNvPr id="297" name="Google Shape;297;p11"/>
          <p:cNvSpPr txBox="1"/>
          <p:nvPr/>
        </p:nvSpPr>
        <p:spPr>
          <a:xfrm>
            <a:off x="1247458" y="6118288"/>
            <a:ext cx="10331400" cy="1250400"/>
          </a:xfrm>
          <a:prstGeom prst="rect">
            <a:avLst/>
          </a:prstGeom>
          <a:noFill/>
          <a:ln>
            <a:noFill/>
          </a:ln>
        </p:spPr>
        <p:txBody>
          <a:bodyPr anchorCtr="0" anchor="t" bIns="0" lIns="0" spcFirstLastPara="1" rIns="0" wrap="square" tIns="0">
            <a:spAutoFit/>
          </a:bodyPr>
          <a:lstStyle/>
          <a:p>
            <a:pPr indent="-121666" lvl="2" marL="346792" marR="0" rtl="0" algn="l">
              <a:lnSpc>
                <a:spcPct val="107985"/>
              </a:lnSpc>
              <a:spcBef>
                <a:spcPts val="0"/>
              </a:spcBef>
              <a:spcAft>
                <a:spcPts val="0"/>
              </a:spcAft>
              <a:buClr>
                <a:srgbClr val="000000"/>
              </a:buClr>
              <a:buSzPts val="1916"/>
              <a:buFont typeface="Arial"/>
              <a:buChar char="⚬"/>
            </a:pPr>
            <a:r>
              <a:rPr b="0" i="0" lang="en-US" sz="1916" u="none" cap="none" strike="noStrike">
                <a:solidFill>
                  <a:srgbClr val="000000"/>
                </a:solidFill>
                <a:latin typeface="Calibri"/>
                <a:ea typeface="Calibri"/>
                <a:cs typeface="Calibri"/>
                <a:sym typeface="Calibri"/>
              </a:rPr>
              <a:t>Μετακινηθείτε αμέσως σε υψηλότερο σημείο ή σε έναν επάνω όροφο σύμφωνα με τις οδηγίες</a:t>
            </a:r>
            <a:endParaRPr sz="1916">
              <a:latin typeface="Calibri"/>
              <a:ea typeface="Calibri"/>
              <a:cs typeface="Calibri"/>
              <a:sym typeface="Calibri"/>
            </a:endParaRPr>
          </a:p>
          <a:p>
            <a:pPr indent="-121666" lvl="2" marL="346792" marR="0" rtl="0" algn="l">
              <a:lnSpc>
                <a:spcPct val="107985"/>
              </a:lnSpc>
              <a:spcBef>
                <a:spcPts val="0"/>
              </a:spcBef>
              <a:spcAft>
                <a:spcPts val="0"/>
              </a:spcAft>
              <a:buClr>
                <a:srgbClr val="000000"/>
              </a:buClr>
              <a:buSzPts val="1916"/>
              <a:buFont typeface="Arial"/>
              <a:buChar char="⚬"/>
            </a:pPr>
            <a:r>
              <a:rPr lang="en-US" sz="1916">
                <a:latin typeface="Calibri"/>
                <a:ea typeface="Calibri"/>
                <a:cs typeface="Calibri"/>
                <a:sym typeface="Calibri"/>
              </a:rPr>
              <a:t>A</a:t>
            </a:r>
            <a:r>
              <a:rPr b="0" i="0" lang="en-US" sz="1916" u="none" cap="none" strike="noStrike">
                <a:solidFill>
                  <a:srgbClr val="000000"/>
                </a:solidFill>
                <a:latin typeface="Calibri"/>
                <a:ea typeface="Calibri"/>
                <a:cs typeface="Calibri"/>
                <a:sym typeface="Calibri"/>
              </a:rPr>
              <a:t>πενεργοποιήστε τον ηλεκτρικό εξοπλισμό και αποφύγετε την επαφή με επιφάνειες που έχουν υγρανθεί.</a:t>
            </a:r>
            <a:endParaRPr/>
          </a:p>
          <a:p>
            <a:pPr indent="-115598" lvl="2" marL="346793" marR="0" rtl="0" algn="l">
              <a:lnSpc>
                <a:spcPct val="107985"/>
              </a:lnSpc>
              <a:spcBef>
                <a:spcPts val="0"/>
              </a:spcBef>
              <a:spcAft>
                <a:spcPts val="0"/>
              </a:spcAft>
              <a:buNone/>
            </a:pPr>
            <a:r>
              <a:rPr b="0" i="0" lang="en-US" sz="1916" u="none" cap="none" strike="noStrike">
                <a:solidFill>
                  <a:srgbClr val="000000"/>
                </a:solidFill>
                <a:latin typeface="Calibri"/>
                <a:ea typeface="Calibri"/>
                <a:cs typeface="Calibri"/>
                <a:sym typeface="Calibri"/>
              </a:rPr>
              <a:t>Ακολουθήστε τις οδηγίες των δασκάλων και μείνετε ενωμένοι ως ομάδα.</a:t>
            </a:r>
            <a:endParaRPr/>
          </a:p>
        </p:txBody>
      </p:sp>
      <p:grpSp>
        <p:nvGrpSpPr>
          <p:cNvPr id="298" name="Google Shape;298;p11"/>
          <p:cNvGrpSpPr/>
          <p:nvPr/>
        </p:nvGrpSpPr>
        <p:grpSpPr>
          <a:xfrm>
            <a:off x="989408" y="7125265"/>
            <a:ext cx="11330465" cy="669988"/>
            <a:chOff x="0" y="0"/>
            <a:chExt cx="15107286" cy="893318"/>
          </a:xfrm>
        </p:grpSpPr>
        <p:sp>
          <p:nvSpPr>
            <p:cNvPr id="299" name="Google Shape;299;p11"/>
            <p:cNvSpPr/>
            <p:nvPr/>
          </p:nvSpPr>
          <p:spPr>
            <a:xfrm>
              <a:off x="25400" y="25400"/>
              <a:ext cx="15056486" cy="842518"/>
            </a:xfrm>
            <a:custGeom>
              <a:rect b="b" l="l" r="r" t="t"/>
              <a:pathLst>
                <a:path extrusionOk="0" h="842518" w="15056486">
                  <a:moveTo>
                    <a:pt x="0" y="140462"/>
                  </a:moveTo>
                  <a:cubicBezTo>
                    <a:pt x="0" y="62865"/>
                    <a:pt x="66421" y="0"/>
                    <a:pt x="148336" y="0"/>
                  </a:cubicBezTo>
                  <a:lnTo>
                    <a:pt x="14908149" y="0"/>
                  </a:lnTo>
                  <a:cubicBezTo>
                    <a:pt x="14990063" y="0"/>
                    <a:pt x="15056486" y="62865"/>
                    <a:pt x="15056486" y="140462"/>
                  </a:cubicBezTo>
                  <a:lnTo>
                    <a:pt x="15056486" y="702056"/>
                  </a:lnTo>
                  <a:cubicBezTo>
                    <a:pt x="15056486" y="779653"/>
                    <a:pt x="14990063" y="842518"/>
                    <a:pt x="14908149" y="842518"/>
                  </a:cubicBezTo>
                  <a:lnTo>
                    <a:pt x="148336" y="842518"/>
                  </a:lnTo>
                  <a:cubicBezTo>
                    <a:pt x="66421" y="842391"/>
                    <a:pt x="0" y="779526"/>
                    <a:pt x="0" y="702056"/>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1"/>
            <p:cNvSpPr/>
            <p:nvPr/>
          </p:nvSpPr>
          <p:spPr>
            <a:xfrm>
              <a:off x="0" y="0"/>
              <a:ext cx="15107286" cy="893318"/>
            </a:xfrm>
            <a:custGeom>
              <a:rect b="b" l="l" r="r" t="t"/>
              <a:pathLst>
                <a:path extrusionOk="0" h="893318" w="15107286">
                  <a:moveTo>
                    <a:pt x="0" y="165862"/>
                  </a:moveTo>
                  <a:cubicBezTo>
                    <a:pt x="0" y="72898"/>
                    <a:pt x="79121" y="0"/>
                    <a:pt x="173736" y="0"/>
                  </a:cubicBezTo>
                  <a:lnTo>
                    <a:pt x="14933549" y="0"/>
                  </a:lnTo>
                  <a:lnTo>
                    <a:pt x="14933549" y="25400"/>
                  </a:lnTo>
                  <a:lnTo>
                    <a:pt x="14933549" y="0"/>
                  </a:lnTo>
                  <a:cubicBezTo>
                    <a:pt x="15028163" y="0"/>
                    <a:pt x="15107286" y="72898"/>
                    <a:pt x="15107286" y="165862"/>
                  </a:cubicBezTo>
                  <a:lnTo>
                    <a:pt x="15081886" y="165862"/>
                  </a:lnTo>
                  <a:lnTo>
                    <a:pt x="15107286" y="165862"/>
                  </a:lnTo>
                  <a:lnTo>
                    <a:pt x="15107286" y="727456"/>
                  </a:lnTo>
                  <a:lnTo>
                    <a:pt x="15081886" y="727456"/>
                  </a:lnTo>
                  <a:lnTo>
                    <a:pt x="15107286" y="727456"/>
                  </a:lnTo>
                  <a:cubicBezTo>
                    <a:pt x="15107286" y="820293"/>
                    <a:pt x="15028163" y="893318"/>
                    <a:pt x="14933549" y="893318"/>
                  </a:cubicBezTo>
                  <a:lnTo>
                    <a:pt x="14933549" y="867918"/>
                  </a:lnTo>
                  <a:lnTo>
                    <a:pt x="14933549" y="893318"/>
                  </a:lnTo>
                  <a:lnTo>
                    <a:pt x="173736" y="893318"/>
                  </a:lnTo>
                  <a:lnTo>
                    <a:pt x="173736" y="867918"/>
                  </a:lnTo>
                  <a:lnTo>
                    <a:pt x="173736" y="893318"/>
                  </a:lnTo>
                  <a:cubicBezTo>
                    <a:pt x="79121"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736" y="842518"/>
                  </a:cubicBezTo>
                  <a:lnTo>
                    <a:pt x="14933549" y="842518"/>
                  </a:lnTo>
                  <a:cubicBezTo>
                    <a:pt x="15002763" y="842518"/>
                    <a:pt x="15056486" y="789686"/>
                    <a:pt x="15056486" y="727456"/>
                  </a:cubicBezTo>
                  <a:lnTo>
                    <a:pt x="15056486" y="165862"/>
                  </a:lnTo>
                  <a:cubicBezTo>
                    <a:pt x="15056486" y="103632"/>
                    <a:pt x="15002763" y="50800"/>
                    <a:pt x="14933549" y="50800"/>
                  </a:cubicBezTo>
                  <a:lnTo>
                    <a:pt x="173736" y="50800"/>
                  </a:lnTo>
                  <a:lnTo>
                    <a:pt x="173736" y="25400"/>
                  </a:lnTo>
                  <a:lnTo>
                    <a:pt x="173736"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1" name="Google Shape;301;p11"/>
          <p:cNvGrpSpPr/>
          <p:nvPr/>
        </p:nvGrpSpPr>
        <p:grpSpPr>
          <a:xfrm>
            <a:off x="1039299" y="7153726"/>
            <a:ext cx="11230714" cy="591548"/>
            <a:chOff x="0" y="-28575"/>
            <a:chExt cx="14974286" cy="788731"/>
          </a:xfrm>
        </p:grpSpPr>
        <p:sp>
          <p:nvSpPr>
            <p:cNvPr id="302" name="Google Shape;302;p11"/>
            <p:cNvSpPr/>
            <p:nvPr/>
          </p:nvSpPr>
          <p:spPr>
            <a:xfrm>
              <a:off x="0" y="0"/>
              <a:ext cx="14974286" cy="760156"/>
            </a:xfrm>
            <a:custGeom>
              <a:rect b="b" l="l" r="r" t="t"/>
              <a:pathLst>
                <a:path extrusionOk="0" h="760156" w="14974286">
                  <a:moveTo>
                    <a:pt x="0" y="0"/>
                  </a:moveTo>
                  <a:lnTo>
                    <a:pt x="14974286" y="0"/>
                  </a:lnTo>
                  <a:lnTo>
                    <a:pt x="14974286" y="760156"/>
                  </a:lnTo>
                  <a:lnTo>
                    <a:pt x="0" y="760156"/>
                  </a:lnTo>
                  <a:close/>
                </a:path>
              </a:pathLst>
            </a:custGeom>
            <a:solidFill>
              <a:srgbClr val="000000">
                <a:alpha val="0"/>
              </a:srgbClr>
            </a:solidFill>
            <a:ln>
              <a:noFill/>
            </a:ln>
          </p:spPr>
        </p:sp>
        <p:sp>
          <p:nvSpPr>
            <p:cNvPr id="303" name="Google Shape;303;p11"/>
            <p:cNvSpPr txBox="1"/>
            <p:nvPr/>
          </p:nvSpPr>
          <p:spPr>
            <a:xfrm>
              <a:off x="0" y="-28575"/>
              <a:ext cx="14974286"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700" u="none" cap="none" strike="noStrike">
                  <a:solidFill>
                    <a:srgbClr val="FFFFFF"/>
                  </a:solidFill>
                  <a:latin typeface="Calibri"/>
                  <a:ea typeface="Calibri"/>
                  <a:cs typeface="Calibri"/>
                  <a:sym typeface="Calibri"/>
                </a:rPr>
                <a:t>Τι δεν πρέπει να κάνετε</a:t>
              </a:r>
              <a:endParaRPr/>
            </a:p>
          </p:txBody>
        </p:sp>
      </p:grpSp>
      <p:sp>
        <p:nvSpPr>
          <p:cNvPr id="304" name="Google Shape;304;p11"/>
          <p:cNvSpPr txBox="1"/>
          <p:nvPr/>
        </p:nvSpPr>
        <p:spPr>
          <a:xfrm>
            <a:off x="1247458" y="7779916"/>
            <a:ext cx="10925400" cy="1021500"/>
          </a:xfrm>
          <a:prstGeom prst="rect">
            <a:avLst/>
          </a:prstGeom>
          <a:noFill/>
          <a:ln>
            <a:noFill/>
          </a:ln>
        </p:spPr>
        <p:txBody>
          <a:bodyPr anchorCtr="0" anchor="t" bIns="0" lIns="0" spcFirstLastPara="1" rIns="0" wrap="square" tIns="0">
            <a:spAutoFit/>
          </a:bodyPr>
          <a:lstStyle/>
          <a:p>
            <a:pPr indent="-133350" lvl="2" marL="380047"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Μην περπατάτε ή οδηγείτε μέσα από τα νερά της πλημμύρας.</a:t>
            </a:r>
            <a:endParaRPr/>
          </a:p>
          <a:p>
            <a:pPr indent="-133350" lvl="2" marL="380047"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Μην επιστρέφετε στις πλημμυρισμένες περιοχές μέχρι να επιβεβαιωθεί η ασφάλειά σας.</a:t>
            </a:r>
            <a:endParaRPr/>
          </a:p>
          <a:p>
            <a:pPr indent="-133350" lvl="2" marL="380047"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Μην αγγίζετε ηλεκτρικές πρίζες ή συσκευές ενώ βρίσκεστε σε νερό.</a:t>
            </a:r>
            <a:endParaRPr/>
          </a:p>
        </p:txBody>
      </p:sp>
      <p:sp>
        <p:nvSpPr>
          <p:cNvPr id="305" name="Google Shape;305;p11"/>
          <p:cNvSpPr txBox="1"/>
          <p:nvPr/>
        </p:nvSpPr>
        <p:spPr>
          <a:xfrm>
            <a:off x="12615789" y="6898932"/>
            <a:ext cx="4933436"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2: Πλημμύρες από Canva (Ελεύθερο Στοιχείο) </a:t>
            </a:r>
            <a:endParaRPr/>
          </a:p>
        </p:txBody>
      </p:sp>
      <p:sp>
        <p:nvSpPr>
          <p:cNvPr id="306" name="Google Shape;306;p11"/>
          <p:cNvSpPr/>
          <p:nvPr/>
        </p:nvSpPr>
        <p:spPr>
          <a:xfrm>
            <a:off x="11578936" y="2677886"/>
            <a:ext cx="6179248" cy="4011549"/>
          </a:xfrm>
          <a:custGeom>
            <a:rect b="b" l="l" r="r" t="t"/>
            <a:pathLst>
              <a:path extrusionOk="0" h="5348732" w="8238998">
                <a:moveTo>
                  <a:pt x="0" y="0"/>
                </a:moveTo>
                <a:lnTo>
                  <a:pt x="8238998" y="0"/>
                </a:lnTo>
                <a:lnTo>
                  <a:pt x="8238998" y="5348732"/>
                </a:lnTo>
                <a:lnTo>
                  <a:pt x="0" y="5348732"/>
                </a:lnTo>
                <a:lnTo>
                  <a:pt x="0" y="0"/>
                </a:lnTo>
                <a:close/>
              </a:path>
            </a:pathLst>
          </a:custGeom>
          <a:blipFill rotWithShape="1">
            <a:blip r:embed="rId5">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descr="Μπλε κείμενο σε μαύρο φόντο  Η περιγραφή δημιουργήθηκε αυτόματα" id="315" name="Google Shape;315;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16" name="Google Shape;316;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17" name="Google Shape;317;p12"/>
          <p:cNvGrpSpPr/>
          <p:nvPr/>
        </p:nvGrpSpPr>
        <p:grpSpPr>
          <a:xfrm>
            <a:off x="540202" y="701381"/>
            <a:ext cx="17207595" cy="1278731"/>
            <a:chOff x="0" y="-57150"/>
            <a:chExt cx="22943460" cy="1704976"/>
          </a:xfrm>
        </p:grpSpPr>
        <p:sp>
          <p:nvSpPr>
            <p:cNvPr id="318" name="Google Shape;318;p12"/>
            <p:cNvSpPr/>
            <p:nvPr/>
          </p:nvSpPr>
          <p:spPr>
            <a:xfrm>
              <a:off x="0" y="0"/>
              <a:ext cx="22943460" cy="1647826"/>
            </a:xfrm>
            <a:custGeom>
              <a:rect b="b" l="l" r="r" t="t"/>
              <a:pathLst>
                <a:path extrusionOk="0" h="1647826" w="22943460">
                  <a:moveTo>
                    <a:pt x="0" y="0"/>
                  </a:moveTo>
                  <a:lnTo>
                    <a:pt x="22943460" y="0"/>
                  </a:lnTo>
                  <a:lnTo>
                    <a:pt x="22943460" y="1647826"/>
                  </a:lnTo>
                  <a:lnTo>
                    <a:pt x="0" y="1647826"/>
                  </a:lnTo>
                  <a:close/>
                </a:path>
              </a:pathLst>
            </a:custGeom>
            <a:solidFill>
              <a:srgbClr val="000000">
                <a:alpha val="0"/>
              </a:srgbClr>
            </a:solidFill>
            <a:ln>
              <a:noFill/>
            </a:ln>
          </p:spPr>
        </p:sp>
        <p:sp>
          <p:nvSpPr>
            <p:cNvPr id="319" name="Google Shape;319;p12"/>
            <p:cNvSpPr txBox="1"/>
            <p:nvPr/>
          </p:nvSpPr>
          <p:spPr>
            <a:xfrm>
              <a:off x="0" y="-57150"/>
              <a:ext cx="22943460" cy="1704976"/>
            </a:xfrm>
            <a:prstGeom prst="rect">
              <a:avLst/>
            </a:prstGeom>
            <a:noFill/>
            <a:ln>
              <a:noFill/>
            </a:ln>
          </p:spPr>
          <p:txBody>
            <a:bodyPr anchorCtr="0" anchor="ctr" bIns="0" lIns="0" spcFirstLastPara="1" rIns="0" wrap="square" tIns="0">
              <a:noAutofit/>
            </a:bodyPr>
            <a:lstStyle/>
            <a:p>
              <a:pPr indent="0" lvl="0" marL="0" marR="0" rtl="0" algn="l">
                <a:lnSpc>
                  <a:spcPct val="107993"/>
                </a:lnSpc>
                <a:spcBef>
                  <a:spcPts val="0"/>
                </a:spcBef>
                <a:spcAft>
                  <a:spcPts val="0"/>
                </a:spcAft>
                <a:buNone/>
              </a:pPr>
              <a:r>
                <a:rPr b="1" i="0" lang="en-US" sz="5717" u="none" cap="none" strike="noStrike">
                  <a:solidFill>
                    <a:srgbClr val="FF0000"/>
                  </a:solidFill>
                  <a:latin typeface="Calibri"/>
                  <a:ea typeface="Calibri"/>
                  <a:cs typeface="Calibri"/>
                  <a:sym typeface="Calibri"/>
                </a:rPr>
                <a:t>Πλημμύρες - Πώς να αναγνωρίζετε τις προειδοποιήσεις;</a:t>
              </a:r>
              <a:endParaRPr/>
            </a:p>
          </p:txBody>
        </p:sp>
      </p:grpSp>
      <p:grpSp>
        <p:nvGrpSpPr>
          <p:cNvPr id="320" name="Google Shape;320;p12"/>
          <p:cNvGrpSpPr/>
          <p:nvPr/>
        </p:nvGrpSpPr>
        <p:grpSpPr>
          <a:xfrm>
            <a:off x="1863432" y="2174342"/>
            <a:ext cx="4629245" cy="2792826"/>
            <a:chOff x="0" y="0"/>
            <a:chExt cx="6172327" cy="3723767"/>
          </a:xfrm>
        </p:grpSpPr>
        <p:sp>
          <p:nvSpPr>
            <p:cNvPr id="321" name="Google Shape;321;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22" name="Google Shape;322;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3" name="Google Shape;323;p12"/>
          <p:cNvGrpSpPr/>
          <p:nvPr/>
        </p:nvGrpSpPr>
        <p:grpSpPr>
          <a:xfrm>
            <a:off x="1882482" y="2179104"/>
            <a:ext cx="4591174" cy="2768992"/>
            <a:chOff x="0" y="-19050"/>
            <a:chExt cx="6121566" cy="3691988"/>
          </a:xfrm>
        </p:grpSpPr>
        <p:sp>
          <p:nvSpPr>
            <p:cNvPr id="324" name="Google Shape;324;p1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25" name="Google Shape;325;p12"/>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7992"/>
                </a:lnSpc>
                <a:spcBef>
                  <a:spcPts val="0"/>
                </a:spcBef>
                <a:spcAft>
                  <a:spcPts val="0"/>
                </a:spcAft>
                <a:buNone/>
              </a:pPr>
              <a:r>
                <a:rPr b="1" i="0" lang="en-US" sz="2065" u="none" cap="none" strike="noStrike">
                  <a:solidFill>
                    <a:srgbClr val="FFFFFF"/>
                  </a:solidFill>
                  <a:latin typeface="Calibri"/>
                  <a:ea typeface="Calibri"/>
                  <a:cs typeface="Calibri"/>
                  <a:sym typeface="Calibri"/>
                </a:rPr>
                <a:t>Οι ειδοποιήσεις καιρού από τις αρχές κοινοποιούνται στα σχολεία μέσω SMS, email ή επίσημων καναλιών πολιτικής προστασίας, ανακοινώνοντας τον αναμενόμενο κίνδυνο έντονων βροχοπτώσεων ή πλημμυρών.</a:t>
              </a:r>
              <a:endParaRPr sz="900"/>
            </a:p>
          </p:txBody>
        </p:sp>
      </p:grpSp>
      <p:grpSp>
        <p:nvGrpSpPr>
          <p:cNvPr id="326" name="Google Shape;326;p12"/>
          <p:cNvGrpSpPr/>
          <p:nvPr/>
        </p:nvGrpSpPr>
        <p:grpSpPr>
          <a:xfrm>
            <a:off x="6913723" y="2174342"/>
            <a:ext cx="4629246" cy="2792826"/>
            <a:chOff x="0" y="0"/>
            <a:chExt cx="6172327" cy="3723767"/>
          </a:xfrm>
        </p:grpSpPr>
        <p:sp>
          <p:nvSpPr>
            <p:cNvPr id="327" name="Google Shape;327;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328" name="Google Shape;328;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9" name="Google Shape;329;p12"/>
          <p:cNvGrpSpPr/>
          <p:nvPr/>
        </p:nvGrpSpPr>
        <p:grpSpPr>
          <a:xfrm>
            <a:off x="6932773" y="2171961"/>
            <a:ext cx="4591175" cy="2776135"/>
            <a:chOff x="0" y="-28575"/>
            <a:chExt cx="6121566" cy="3701513"/>
          </a:xfrm>
        </p:grpSpPr>
        <p:sp>
          <p:nvSpPr>
            <p:cNvPr id="330" name="Google Shape;330;p1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31" name="Google Shape;331;p12"/>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3"/>
                </a:lnSpc>
                <a:spcBef>
                  <a:spcPts val="0"/>
                </a:spcBef>
                <a:spcAft>
                  <a:spcPts val="0"/>
                </a:spcAft>
                <a:buNone/>
              </a:pPr>
              <a:r>
                <a:rPr b="1" i="0" lang="en-US" sz="2049" u="none" cap="none" strike="noStrike">
                  <a:solidFill>
                    <a:srgbClr val="FFFFFF"/>
                  </a:solidFill>
                  <a:latin typeface="Calibri"/>
                  <a:ea typeface="Calibri"/>
                  <a:cs typeface="Calibri"/>
                  <a:sym typeface="Calibri"/>
                </a:rPr>
                <a:t>Οι ανακοινώσεις της σχολικής διοίκησης μέσω ενδοεπικοινωνίας ή μεγαφώνου ενημερώνουν τους μαθητές και το προσωπικό σχετικά με τις προειδοποιήσεις για πλημμύρες και τις διαδικασίες εκκένωσης.</a:t>
              </a:r>
              <a:endParaRPr sz="800"/>
            </a:p>
          </p:txBody>
        </p:sp>
      </p:grpSp>
      <p:grpSp>
        <p:nvGrpSpPr>
          <p:cNvPr id="332" name="Google Shape;332;p12"/>
          <p:cNvGrpSpPr/>
          <p:nvPr/>
        </p:nvGrpSpPr>
        <p:grpSpPr>
          <a:xfrm>
            <a:off x="11964016" y="2174342"/>
            <a:ext cx="4629246" cy="2792826"/>
            <a:chOff x="0" y="0"/>
            <a:chExt cx="6172327" cy="3723767"/>
          </a:xfrm>
        </p:grpSpPr>
        <p:sp>
          <p:nvSpPr>
            <p:cNvPr id="333" name="Google Shape;333;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34" name="Google Shape;334;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5" name="Google Shape;335;p12"/>
          <p:cNvGrpSpPr/>
          <p:nvPr/>
        </p:nvGrpSpPr>
        <p:grpSpPr>
          <a:xfrm>
            <a:off x="11983066" y="2171961"/>
            <a:ext cx="4591175" cy="2776135"/>
            <a:chOff x="0" y="-28575"/>
            <a:chExt cx="6121566" cy="3701513"/>
          </a:xfrm>
        </p:grpSpPr>
        <p:sp>
          <p:nvSpPr>
            <p:cNvPr id="336" name="Google Shape;336;p1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37" name="Google Shape;337;p12"/>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Οι οπτικοί δείκτες πλημμύρας, όπως η άνοδος του νερού κοντά στην παιδική χαρά, οι φραγμένες αποχετεύσεις ή η είσοδος νερού στους διαδρόμους, υποδηλώνουν άμεσο κίνδυνο.</a:t>
              </a:r>
              <a:endParaRPr sz="800"/>
            </a:p>
          </p:txBody>
        </p:sp>
      </p:grpSp>
      <p:grpSp>
        <p:nvGrpSpPr>
          <p:cNvPr id="338" name="Google Shape;338;p12"/>
          <p:cNvGrpSpPr/>
          <p:nvPr/>
        </p:nvGrpSpPr>
        <p:grpSpPr>
          <a:xfrm>
            <a:off x="4388578" y="5388164"/>
            <a:ext cx="4629245" cy="2792826"/>
            <a:chOff x="0" y="0"/>
            <a:chExt cx="6172327" cy="3723767"/>
          </a:xfrm>
        </p:grpSpPr>
        <p:sp>
          <p:nvSpPr>
            <p:cNvPr id="339" name="Google Shape;339;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340" name="Google Shape;340;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1" name="Google Shape;341;p12"/>
          <p:cNvGrpSpPr/>
          <p:nvPr/>
        </p:nvGrpSpPr>
        <p:grpSpPr>
          <a:xfrm>
            <a:off x="4407628" y="5385783"/>
            <a:ext cx="4591174" cy="2776135"/>
            <a:chOff x="0" y="-28575"/>
            <a:chExt cx="6121566" cy="3701513"/>
          </a:xfrm>
        </p:grpSpPr>
        <p:sp>
          <p:nvSpPr>
            <p:cNvPr id="342" name="Google Shape;342;p1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43" name="Google Shape;343;p12"/>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200" u="none" cap="none" strike="noStrike">
                  <a:solidFill>
                    <a:srgbClr val="FFFFFF"/>
                  </a:solidFill>
                  <a:latin typeface="Calibri"/>
                  <a:ea typeface="Calibri"/>
                  <a:cs typeface="Calibri"/>
                  <a:sym typeface="Calibri"/>
                </a:rPr>
                <a:t>Η επικοινωνία από τις τοπικές αρχές ή τους γονείς μπορεί να επιβεβαιώσει διακοπές στις μεταφορές ή κλείσιμο σχολείων λόγω πλημμυρών σε κοντινή απόσταση.</a:t>
              </a:r>
              <a:endParaRPr sz="900"/>
            </a:p>
          </p:txBody>
        </p:sp>
      </p:grpSp>
      <p:grpSp>
        <p:nvGrpSpPr>
          <p:cNvPr id="344" name="Google Shape;344;p12"/>
          <p:cNvGrpSpPr/>
          <p:nvPr/>
        </p:nvGrpSpPr>
        <p:grpSpPr>
          <a:xfrm>
            <a:off x="9438870" y="5388164"/>
            <a:ext cx="4629245" cy="2792826"/>
            <a:chOff x="0" y="0"/>
            <a:chExt cx="6172327" cy="3723767"/>
          </a:xfrm>
        </p:grpSpPr>
        <p:sp>
          <p:nvSpPr>
            <p:cNvPr id="345" name="Google Shape;345;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46" name="Google Shape;346;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7" name="Google Shape;347;p12"/>
          <p:cNvGrpSpPr/>
          <p:nvPr/>
        </p:nvGrpSpPr>
        <p:grpSpPr>
          <a:xfrm>
            <a:off x="9457920" y="5385783"/>
            <a:ext cx="4591174" cy="2909345"/>
            <a:chOff x="0" y="-28575"/>
            <a:chExt cx="6121566" cy="3879128"/>
          </a:xfrm>
        </p:grpSpPr>
        <p:sp>
          <p:nvSpPr>
            <p:cNvPr id="348" name="Google Shape;348;p12"/>
            <p:cNvSpPr/>
            <p:nvPr/>
          </p:nvSpPr>
          <p:spPr>
            <a:xfrm>
              <a:off x="0" y="0"/>
              <a:ext cx="6121566" cy="3850553"/>
            </a:xfrm>
            <a:custGeom>
              <a:rect b="b" l="l" r="r" t="t"/>
              <a:pathLst>
                <a:path extrusionOk="0" h="3850553" w="6121566">
                  <a:moveTo>
                    <a:pt x="0" y="0"/>
                  </a:moveTo>
                  <a:lnTo>
                    <a:pt x="6121566" y="0"/>
                  </a:lnTo>
                  <a:lnTo>
                    <a:pt x="6121566" y="3850553"/>
                  </a:lnTo>
                  <a:lnTo>
                    <a:pt x="0" y="3850553"/>
                  </a:lnTo>
                  <a:close/>
                </a:path>
              </a:pathLst>
            </a:custGeom>
            <a:solidFill>
              <a:srgbClr val="000000">
                <a:alpha val="0"/>
              </a:srgbClr>
            </a:solidFill>
            <a:ln>
              <a:noFill/>
            </a:ln>
          </p:spPr>
        </p:sp>
        <p:sp>
          <p:nvSpPr>
            <p:cNvPr id="349" name="Google Shape;349;p12"/>
            <p:cNvSpPr txBox="1"/>
            <p:nvPr/>
          </p:nvSpPr>
          <p:spPr>
            <a:xfrm>
              <a:off x="0" y="-28575"/>
              <a:ext cx="6121566" cy="3879128"/>
            </a:xfrm>
            <a:prstGeom prst="rect">
              <a:avLst/>
            </a:prstGeom>
            <a:noFill/>
            <a:ln>
              <a:noFill/>
            </a:ln>
          </p:spPr>
          <p:txBody>
            <a:bodyPr anchorCtr="0" anchor="ctr" bIns="0" lIns="0" spcFirstLastPara="1" rIns="0" wrap="square" tIns="0">
              <a:noAutofit/>
            </a:bodyPr>
            <a:lstStyle/>
            <a:p>
              <a:pPr indent="0" lvl="0" marL="0" marR="0" rtl="0" algn="ctr">
                <a:lnSpc>
                  <a:spcPct val="107983"/>
                </a:lnSpc>
                <a:spcBef>
                  <a:spcPts val="0"/>
                </a:spcBef>
                <a:spcAft>
                  <a:spcPts val="0"/>
                </a:spcAft>
                <a:buNone/>
              </a:pPr>
              <a:r>
                <a:rPr b="1" i="0" lang="en-US" sz="1742" u="none" cap="none" strike="noStrike">
                  <a:solidFill>
                    <a:srgbClr val="FFFFFF"/>
                  </a:solidFill>
                  <a:latin typeface="Calibri"/>
                  <a:ea typeface="Calibri"/>
                  <a:cs typeface="Calibri"/>
                  <a:sym typeface="Calibri"/>
                </a:rPr>
                <a:t>Οι προειδοποιητικές πινακίδες σε ψηφιακούς πίνακες ελέγχου ή σε εφαρμογές καιρού που χρησιμοποιούνται στις τάξεις εμφανίζουν δεδομένα βροχόπτωσης σε πραγματικό χρόνο και ειδοποιήσεις πλημμύρας για να βοηθήσουν τα σχολεία να προετοιμαστούν έγκαιρα.</a:t>
              </a:r>
              <a:endParaRPr sz="9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descr="Μπλε κείμενο σε μαύρο φόντο  Η περιγραφή δημιουργήθηκε αυτόματα" id="358" name="Google Shape;358;p1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59" name="Google Shape;359;p1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60" name="Google Shape;360;p13"/>
          <p:cNvGrpSpPr/>
          <p:nvPr/>
        </p:nvGrpSpPr>
        <p:grpSpPr>
          <a:xfrm>
            <a:off x="847235" y="361628"/>
            <a:ext cx="15773400" cy="1380840"/>
            <a:chOff x="0" y="-66675"/>
            <a:chExt cx="21031200" cy="1841121"/>
          </a:xfrm>
        </p:grpSpPr>
        <p:sp>
          <p:nvSpPr>
            <p:cNvPr id="361" name="Google Shape;361;p13"/>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362" name="Google Shape;362;p13"/>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sp>
        <p:nvSpPr>
          <p:cNvPr id="363" name="Google Shape;363;p13"/>
          <p:cNvSpPr txBox="1"/>
          <p:nvPr/>
        </p:nvSpPr>
        <p:spPr>
          <a:xfrm>
            <a:off x="938650" y="1189075"/>
            <a:ext cx="13805325" cy="12642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Πλημμύρες – Κατάσταση!</a:t>
            </a:r>
            <a:endParaRPr/>
          </a:p>
        </p:txBody>
      </p:sp>
      <p:sp>
        <p:nvSpPr>
          <p:cNvPr id="364" name="Google Shape;364;p13"/>
          <p:cNvSpPr txBox="1"/>
          <p:nvPr/>
        </p:nvSpPr>
        <p:spPr>
          <a:xfrm>
            <a:off x="938660" y="2278441"/>
            <a:ext cx="16108050" cy="25146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Είναι ένα βροχερό πρωινό κατά τη διάρκεια της σχολικής ημέρας. Η έντονη βροχόπτωση συνεχίζεται εδώ και αρκετές ώρες και αρχίζει να μαζεύεται νερό στην παιδική χαρά και κοντά στην κύρια είσοδο.</a:t>
            </a:r>
            <a:endParaRPr/>
          </a:p>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Ο τοπικός δήμος μόλις εξέδωσε </a:t>
            </a:r>
            <a:r>
              <a:rPr b="1" i="0" lang="en-US" sz="2700" u="none" cap="none" strike="noStrike">
                <a:solidFill>
                  <a:srgbClr val="000000"/>
                </a:solidFill>
                <a:latin typeface="Calibri"/>
                <a:ea typeface="Calibri"/>
                <a:cs typeface="Calibri"/>
                <a:sym typeface="Calibri"/>
              </a:rPr>
              <a:t>προειδοποίηση για πλημμύρες</a:t>
            </a:r>
            <a:r>
              <a:rPr b="0" i="0" lang="en-US" sz="2700" u="none" cap="none" strike="noStrike">
                <a:solidFill>
                  <a:srgbClr val="000000"/>
                </a:solidFill>
                <a:latin typeface="Calibri"/>
                <a:ea typeface="Calibri"/>
                <a:cs typeface="Calibri"/>
                <a:sym typeface="Calibri"/>
              </a:rPr>
              <a:t> στην περιοχή, συμβουλεύοντας τους κατοίκους να παραμείνουν στα σπίτια τους και να αποφεύγουν τις μετακινήσεις.</a:t>
            </a:r>
            <a:endParaRPr/>
          </a:p>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Οι εκπαιδευτικοί λαμβάνουν ειδοποίηση μέσω της εφαρμογής έκτακτης ανάγκης του σχολείου και οι μαθητές μπορούν να δουν το νερό να ανεβαίνει έξω από τα παράθυρα της τάξης.</a:t>
            </a:r>
            <a:endParaRPr/>
          </a:p>
        </p:txBody>
      </p:sp>
      <p:sp>
        <p:nvSpPr>
          <p:cNvPr id="365" name="Google Shape;365;p13"/>
          <p:cNvSpPr/>
          <p:nvPr/>
        </p:nvSpPr>
        <p:spPr>
          <a:xfrm>
            <a:off x="8528823" y="6601344"/>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13"/>
          <p:cNvSpPr/>
          <p:nvPr/>
        </p:nvSpPr>
        <p:spPr>
          <a:xfrm>
            <a:off x="8528823" y="6601344"/>
            <a:ext cx="3382708"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13"/>
          <p:cNvSpPr/>
          <p:nvPr/>
        </p:nvSpPr>
        <p:spPr>
          <a:xfrm>
            <a:off x="8528823" y="6601344"/>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sp>
      <p:sp>
        <p:nvSpPr>
          <p:cNvPr id="368" name="Google Shape;368;p13"/>
          <p:cNvSpPr/>
          <p:nvPr/>
        </p:nvSpPr>
        <p:spPr>
          <a:xfrm>
            <a:off x="5184174" y="6601344"/>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13"/>
          <p:cNvSpPr/>
          <p:nvPr/>
        </p:nvSpPr>
        <p:spPr>
          <a:xfrm>
            <a:off x="1839526" y="6601344"/>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0" name="Google Shape;370;p13"/>
          <p:cNvGrpSpPr/>
          <p:nvPr/>
        </p:nvGrpSpPr>
        <p:grpSpPr>
          <a:xfrm>
            <a:off x="7146737" y="5200208"/>
            <a:ext cx="2802255" cy="1420178"/>
            <a:chOff x="0" y="0"/>
            <a:chExt cx="3736340" cy="1893570"/>
          </a:xfrm>
        </p:grpSpPr>
        <p:sp>
          <p:nvSpPr>
            <p:cNvPr id="371" name="Google Shape;371;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sp>
        <p:sp>
          <p:nvSpPr>
            <p:cNvPr id="372" name="Google Shape;372;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3" name="Google Shape;373;p13"/>
          <p:cNvGrpSpPr/>
          <p:nvPr/>
        </p:nvGrpSpPr>
        <p:grpSpPr>
          <a:xfrm>
            <a:off x="7165787" y="5197827"/>
            <a:ext cx="2764172" cy="1403516"/>
            <a:chOff x="0" y="-28575"/>
            <a:chExt cx="3685562" cy="1871355"/>
          </a:xfrm>
        </p:grpSpPr>
        <p:sp>
          <p:nvSpPr>
            <p:cNvPr id="374" name="Google Shape;374;p13"/>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375" name="Google Shape;375;p13"/>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950" u="none" cap="none" strike="noStrike">
                  <a:solidFill>
                    <a:srgbClr val="FFFFFF"/>
                  </a:solidFill>
                  <a:latin typeface="Calibri"/>
                  <a:ea typeface="Calibri"/>
                  <a:cs typeface="Calibri"/>
                  <a:sym typeface="Calibri"/>
                </a:rPr>
                <a:t>Κατευθυντήριες ερωτήσεις:</a:t>
              </a:r>
              <a:endParaRPr/>
            </a:p>
          </p:txBody>
        </p:sp>
      </p:grpSp>
      <p:grpSp>
        <p:nvGrpSpPr>
          <p:cNvPr id="376" name="Google Shape;376;p13"/>
          <p:cNvGrpSpPr/>
          <p:nvPr/>
        </p:nvGrpSpPr>
        <p:grpSpPr>
          <a:xfrm>
            <a:off x="457440" y="7162770"/>
            <a:ext cx="2802255" cy="1420178"/>
            <a:chOff x="0" y="0"/>
            <a:chExt cx="3736340" cy="1893570"/>
          </a:xfrm>
        </p:grpSpPr>
        <p:sp>
          <p:nvSpPr>
            <p:cNvPr id="377" name="Google Shape;377;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378" name="Google Shape;378;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9" name="Google Shape;379;p13"/>
          <p:cNvGrpSpPr/>
          <p:nvPr/>
        </p:nvGrpSpPr>
        <p:grpSpPr>
          <a:xfrm>
            <a:off x="476490" y="7160389"/>
            <a:ext cx="2764172" cy="1480783"/>
            <a:chOff x="0" y="-28575"/>
            <a:chExt cx="3685562" cy="1974377"/>
          </a:xfrm>
        </p:grpSpPr>
        <p:sp>
          <p:nvSpPr>
            <p:cNvPr id="380" name="Google Shape;380;p13"/>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381" name="Google Shape;381;p13"/>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Τι πρέπει να κάνουν οι εκπαιδευτικοί και οι μαθητές αμέσως μόλις λάβουν την ειδοποίηση για πλημμύρα;</a:t>
              </a:r>
              <a:endParaRPr sz="1200"/>
            </a:p>
          </p:txBody>
        </p:sp>
      </p:grpSp>
      <p:grpSp>
        <p:nvGrpSpPr>
          <p:cNvPr id="382" name="Google Shape;382;p13"/>
          <p:cNvGrpSpPr/>
          <p:nvPr/>
        </p:nvGrpSpPr>
        <p:grpSpPr>
          <a:xfrm>
            <a:off x="3802089" y="7162770"/>
            <a:ext cx="2802255" cy="1420178"/>
            <a:chOff x="0" y="0"/>
            <a:chExt cx="3736340" cy="1893570"/>
          </a:xfrm>
        </p:grpSpPr>
        <p:sp>
          <p:nvSpPr>
            <p:cNvPr id="383" name="Google Shape;383;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384" name="Google Shape;384;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85" name="Google Shape;385;p13"/>
          <p:cNvGrpSpPr/>
          <p:nvPr/>
        </p:nvGrpSpPr>
        <p:grpSpPr>
          <a:xfrm>
            <a:off x="3821139" y="7160389"/>
            <a:ext cx="2764172" cy="1480783"/>
            <a:chOff x="0" y="-28575"/>
            <a:chExt cx="3685562" cy="1974377"/>
          </a:xfrm>
        </p:grpSpPr>
        <p:sp>
          <p:nvSpPr>
            <p:cNvPr id="386" name="Google Shape;386;p13"/>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387" name="Google Shape;387;p13"/>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650" u="none" cap="none" strike="noStrike">
                  <a:solidFill>
                    <a:srgbClr val="FFFFFF"/>
                  </a:solidFill>
                  <a:latin typeface="Calibri"/>
                  <a:ea typeface="Calibri"/>
                  <a:cs typeface="Calibri"/>
                  <a:sym typeface="Calibri"/>
                </a:rPr>
                <a:t>Ποια μέρη του σχολικού κτιρίου είναι τα ασφαλέστερα κατά τη διάρκεια έντονων πλημμυρών;</a:t>
              </a:r>
              <a:endParaRPr sz="1100"/>
            </a:p>
          </p:txBody>
        </p:sp>
      </p:grpSp>
      <p:grpSp>
        <p:nvGrpSpPr>
          <p:cNvPr id="388" name="Google Shape;388;p13"/>
          <p:cNvGrpSpPr/>
          <p:nvPr/>
        </p:nvGrpSpPr>
        <p:grpSpPr>
          <a:xfrm>
            <a:off x="7146737" y="7162770"/>
            <a:ext cx="2802255" cy="1420178"/>
            <a:chOff x="0" y="0"/>
            <a:chExt cx="3736340" cy="1893570"/>
          </a:xfrm>
        </p:grpSpPr>
        <p:sp>
          <p:nvSpPr>
            <p:cNvPr id="389" name="Google Shape;389;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390" name="Google Shape;390;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1" name="Google Shape;391;p13"/>
          <p:cNvGrpSpPr/>
          <p:nvPr/>
        </p:nvGrpSpPr>
        <p:grpSpPr>
          <a:xfrm>
            <a:off x="7165787" y="7160389"/>
            <a:ext cx="2764172" cy="1480783"/>
            <a:chOff x="0" y="-28575"/>
            <a:chExt cx="3685562" cy="1974377"/>
          </a:xfrm>
        </p:grpSpPr>
        <p:sp>
          <p:nvSpPr>
            <p:cNvPr id="392" name="Google Shape;392;p13"/>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393" name="Google Shape;393;p13"/>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650" u="none" cap="none" strike="noStrike">
                  <a:solidFill>
                    <a:srgbClr val="FFFFFF"/>
                  </a:solidFill>
                  <a:latin typeface="Calibri"/>
                  <a:ea typeface="Calibri"/>
                  <a:cs typeface="Calibri"/>
                  <a:sym typeface="Calibri"/>
                </a:rPr>
                <a:t>Πώς μπορεί να αποφευχθεί ο πανικός όταν οι μαθητές βλέπουν νερό να μπαίνει στην αυλή του σχολείου;</a:t>
              </a:r>
              <a:endParaRPr sz="1100"/>
            </a:p>
          </p:txBody>
        </p:sp>
      </p:grpSp>
      <p:grpSp>
        <p:nvGrpSpPr>
          <p:cNvPr id="394" name="Google Shape;394;p13"/>
          <p:cNvGrpSpPr/>
          <p:nvPr/>
        </p:nvGrpSpPr>
        <p:grpSpPr>
          <a:xfrm>
            <a:off x="10491384" y="7162770"/>
            <a:ext cx="2802255" cy="1420178"/>
            <a:chOff x="0" y="0"/>
            <a:chExt cx="3736340" cy="1893570"/>
          </a:xfrm>
        </p:grpSpPr>
        <p:sp>
          <p:nvSpPr>
            <p:cNvPr id="395" name="Google Shape;395;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396" name="Google Shape;396;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7" name="Google Shape;397;p13"/>
          <p:cNvGrpSpPr/>
          <p:nvPr/>
        </p:nvGrpSpPr>
        <p:grpSpPr>
          <a:xfrm>
            <a:off x="10510434" y="7174676"/>
            <a:ext cx="2764172" cy="1427860"/>
            <a:chOff x="0" y="-9525"/>
            <a:chExt cx="3685562" cy="1903813"/>
          </a:xfrm>
        </p:grpSpPr>
        <p:sp>
          <p:nvSpPr>
            <p:cNvPr id="398" name="Google Shape;398;p13"/>
            <p:cNvSpPr/>
            <p:nvPr/>
          </p:nvSpPr>
          <p:spPr>
            <a:xfrm>
              <a:off x="0" y="0"/>
              <a:ext cx="3685562" cy="1894288"/>
            </a:xfrm>
            <a:custGeom>
              <a:rect b="b" l="l" r="r" t="t"/>
              <a:pathLst>
                <a:path extrusionOk="0" h="1894288" w="3685562">
                  <a:moveTo>
                    <a:pt x="0" y="0"/>
                  </a:moveTo>
                  <a:lnTo>
                    <a:pt x="3685562" y="0"/>
                  </a:lnTo>
                  <a:lnTo>
                    <a:pt x="3685562" y="1894288"/>
                  </a:lnTo>
                  <a:lnTo>
                    <a:pt x="0" y="1894288"/>
                  </a:lnTo>
                  <a:close/>
                </a:path>
              </a:pathLst>
            </a:custGeom>
            <a:solidFill>
              <a:srgbClr val="000000">
                <a:alpha val="0"/>
              </a:srgbClr>
            </a:solidFill>
            <a:ln>
              <a:noFill/>
            </a:ln>
          </p:spPr>
        </p:sp>
        <p:sp>
          <p:nvSpPr>
            <p:cNvPr id="399" name="Google Shape;399;p13"/>
            <p:cNvSpPr txBox="1"/>
            <p:nvPr/>
          </p:nvSpPr>
          <p:spPr>
            <a:xfrm>
              <a:off x="0" y="-9525"/>
              <a:ext cx="3685562" cy="1903813"/>
            </a:xfrm>
            <a:prstGeom prst="rect">
              <a:avLst/>
            </a:prstGeom>
            <a:noFill/>
            <a:ln>
              <a:noFill/>
            </a:ln>
          </p:spPr>
          <p:txBody>
            <a:bodyPr anchorCtr="0" anchor="ctr" bIns="0" lIns="0" spcFirstLastPara="1" rIns="0" wrap="square" tIns="0">
              <a:noAutofit/>
            </a:bodyPr>
            <a:lstStyle/>
            <a:p>
              <a:pPr indent="0" lvl="0" marL="0" marR="0" rtl="0" algn="ctr">
                <a:lnSpc>
                  <a:spcPct val="108085"/>
                </a:lnSpc>
                <a:spcBef>
                  <a:spcPts val="0"/>
                </a:spcBef>
                <a:spcAft>
                  <a:spcPts val="0"/>
                </a:spcAft>
                <a:buNone/>
              </a:pPr>
              <a:r>
                <a:rPr b="0" i="0" lang="en-US" sz="1346" u="none" cap="none" strike="noStrike">
                  <a:solidFill>
                    <a:srgbClr val="FFFFFF"/>
                  </a:solidFill>
                  <a:latin typeface="Calibri"/>
                  <a:ea typeface="Calibri"/>
                  <a:cs typeface="Calibri"/>
                  <a:sym typeface="Calibri"/>
                </a:rPr>
                <a:t>Ποιος θα πρέπει να είναι ο ρόλος που θα πρέπει να διαδραματίζουν οι υπεύθυνοι ασφαλείας των μαθητών ή οι υπεύθυνοι των τάξεων αυτή τη στιγμή;</a:t>
              </a:r>
              <a:endParaRPr sz="1100"/>
            </a:p>
          </p:txBody>
        </p:sp>
      </p:grpSp>
      <p:grpSp>
        <p:nvGrpSpPr>
          <p:cNvPr id="400" name="Google Shape;400;p13"/>
          <p:cNvGrpSpPr/>
          <p:nvPr/>
        </p:nvGrpSpPr>
        <p:grpSpPr>
          <a:xfrm>
            <a:off x="13836033" y="7162770"/>
            <a:ext cx="2802255" cy="1420178"/>
            <a:chOff x="0" y="0"/>
            <a:chExt cx="3736340" cy="1893570"/>
          </a:xfrm>
        </p:grpSpPr>
        <p:sp>
          <p:nvSpPr>
            <p:cNvPr id="401" name="Google Shape;401;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402" name="Google Shape;402;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3" name="Google Shape;403;p13"/>
          <p:cNvGrpSpPr/>
          <p:nvPr/>
        </p:nvGrpSpPr>
        <p:grpSpPr>
          <a:xfrm>
            <a:off x="13855083" y="7160389"/>
            <a:ext cx="2764171" cy="1403516"/>
            <a:chOff x="0" y="-28575"/>
            <a:chExt cx="3685562" cy="1871355"/>
          </a:xfrm>
        </p:grpSpPr>
        <p:sp>
          <p:nvSpPr>
            <p:cNvPr id="404" name="Google Shape;404;p13"/>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405" name="Google Shape;405;p13"/>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Πότε και πώς πρέπει να ξεκινήσει η εκκένωση;</a:t>
              </a:r>
              <a:endParaRPr sz="12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descr="Μπλε κείμενο σε μαύρο φόντο  Η περιγραφή δημιουργήθηκε αυτόματα" id="414" name="Google Shape;414;p1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15" name="Google Shape;415;p1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416" name="Google Shape;416;p14"/>
          <p:cNvGrpSpPr/>
          <p:nvPr/>
        </p:nvGrpSpPr>
        <p:grpSpPr>
          <a:xfrm>
            <a:off x="1108806" y="394188"/>
            <a:ext cx="15773400" cy="2038350"/>
            <a:chOff x="0" y="-66675"/>
            <a:chExt cx="21031200" cy="2717801"/>
          </a:xfrm>
        </p:grpSpPr>
        <p:sp>
          <p:nvSpPr>
            <p:cNvPr id="417" name="Google Shape;417;p14"/>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418" name="Google Shape;418;p1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grpSp>
        <p:nvGrpSpPr>
          <p:cNvPr id="419" name="Google Shape;419;p14"/>
          <p:cNvGrpSpPr/>
          <p:nvPr/>
        </p:nvGrpSpPr>
        <p:grpSpPr>
          <a:xfrm>
            <a:off x="957930" y="2042373"/>
            <a:ext cx="15773400" cy="1264443"/>
            <a:chOff x="0" y="-38100"/>
            <a:chExt cx="21031200" cy="1685924"/>
          </a:xfrm>
        </p:grpSpPr>
        <p:sp>
          <p:nvSpPr>
            <p:cNvPr id="420" name="Google Shape;420;p14"/>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421" name="Google Shape;421;p14"/>
            <p:cNvSpPr txBox="1"/>
            <p:nvPr/>
          </p:nvSpPr>
          <p:spPr>
            <a:xfrm>
              <a:off x="0" y="-38100"/>
              <a:ext cx="21031200" cy="168592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Πλημμύρες – Κατάσταση!</a:t>
              </a:r>
              <a:endParaRPr/>
            </a:p>
          </p:txBody>
        </p:sp>
      </p:grpSp>
      <p:sp>
        <p:nvSpPr>
          <p:cNvPr id="422" name="Google Shape;422;p14"/>
          <p:cNvSpPr txBox="1"/>
          <p:nvPr/>
        </p:nvSpPr>
        <p:spPr>
          <a:xfrm>
            <a:off x="1200225" y="3162224"/>
            <a:ext cx="15590700" cy="5473500"/>
          </a:xfrm>
          <a:prstGeom prst="rect">
            <a:avLst/>
          </a:prstGeom>
          <a:noFill/>
          <a:ln>
            <a:noFill/>
          </a:ln>
        </p:spPr>
        <p:txBody>
          <a:bodyPr anchorCtr="0" anchor="t" bIns="0" lIns="0" spcFirstLastPara="1" rIns="0" wrap="square" tIns="0">
            <a:spAutoFit/>
          </a:bodyPr>
          <a:lstStyle/>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Γιατί δεν είναι ασφαλές: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έξοδος από την τάξη ή η προσπάθεια εξόδου κατά τη διάρκεια έντονων πλημμυρών εκθέτει τους μαθητές σε νερό που κινείται γρήγορα, ηλεκτρικούς κινδύνους και πτώση συντριμμιών. Ο πανικός και η ασυντόνιστη κίνηση αυξάνουν τον κίνδυνο τραυματισμού.</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Τι θα έλεγαν αξιόπιστες πηγές: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Πολιτική Προστασία και το Υπουργείο Παιδείας συνιστούν τη μετακίνηση σε υψηλότερους ορόφους, την αποφυγή επαφής με παράθυρα, την αποσύνδεση των ηλεκτρικών συσκευών και την αναμονή επίσημων οδηγιών μέσω των σχολικών καναλιών επικοινωνίας.</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Ποια ενέργεια αντικατοπτρίζει τη βέλτιστη πρακτική:</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Οι εκπαιδευτικοί καθοδηγούν τους μαθητές ήρεμα στους επάνω ορόφους ή στις καθορισμένες ασφαλείς ζώνες, λαμβάνουν υπόψη όλα τα μέλη της τάξης και διασφαλίζουν τη συνεχή επικοινωνία με τη διεύθυνση του σχολείου. Σε περίπτωση διακοπής ρεύματος χρησιμοποιούνται κιτ έκτακτης ανάγκης και φακοί και όλα παραμένουν μέσα μέχρι οι αρχές να επιβεβαιώσουν ότι είναι ασφαλής η εκκένωση.</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descr="Μπλε κείμενο σε μαύρο φόντο  Η περιγραφή δημιουργήθηκε αυτόματα" id="431" name="Google Shape;431;p1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32" name="Google Shape;432;p1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433" name="Google Shape;433;p15"/>
          <p:cNvGrpSpPr/>
          <p:nvPr/>
        </p:nvGrpSpPr>
        <p:grpSpPr>
          <a:xfrm>
            <a:off x="1165875" y="265145"/>
            <a:ext cx="15773400" cy="1656686"/>
            <a:chOff x="0" y="-38100"/>
            <a:chExt cx="21031200" cy="2208915"/>
          </a:xfrm>
        </p:grpSpPr>
        <p:sp>
          <p:nvSpPr>
            <p:cNvPr id="434" name="Google Shape;434;p15"/>
            <p:cNvSpPr/>
            <p:nvPr/>
          </p:nvSpPr>
          <p:spPr>
            <a:xfrm>
              <a:off x="0" y="0"/>
              <a:ext cx="21031200" cy="2170815"/>
            </a:xfrm>
            <a:custGeom>
              <a:rect b="b" l="l" r="r" t="t"/>
              <a:pathLst>
                <a:path extrusionOk="0" h="2170815" w="21031200">
                  <a:moveTo>
                    <a:pt x="0" y="0"/>
                  </a:moveTo>
                  <a:lnTo>
                    <a:pt x="21031200" y="0"/>
                  </a:lnTo>
                  <a:lnTo>
                    <a:pt x="21031200" y="2170815"/>
                  </a:lnTo>
                  <a:lnTo>
                    <a:pt x="0" y="2170815"/>
                  </a:lnTo>
                  <a:close/>
                </a:path>
              </a:pathLst>
            </a:custGeom>
            <a:solidFill>
              <a:srgbClr val="000000">
                <a:alpha val="0"/>
              </a:srgbClr>
            </a:solidFill>
            <a:ln>
              <a:noFill/>
            </a:ln>
          </p:spPr>
        </p:sp>
        <p:sp>
          <p:nvSpPr>
            <p:cNvPr id="435" name="Google Shape;435;p15"/>
            <p:cNvSpPr txBox="1"/>
            <p:nvPr/>
          </p:nvSpPr>
          <p:spPr>
            <a:xfrm>
              <a:off x="0" y="-38100"/>
              <a:ext cx="21031200" cy="2208915"/>
            </a:xfrm>
            <a:prstGeom prst="rect">
              <a:avLst/>
            </a:prstGeom>
            <a:noFill/>
            <a:ln>
              <a:noFill/>
            </a:ln>
          </p:spPr>
          <p:txBody>
            <a:bodyPr anchorCtr="0" anchor="ctr" bIns="0" lIns="0" spcFirstLastPara="1" rIns="0" wrap="square" tIns="0">
              <a:noAutofit/>
            </a:bodyPr>
            <a:lstStyle/>
            <a:p>
              <a:pPr indent="0" lvl="0" marL="0" marR="0" rtl="0" algn="l">
                <a:lnSpc>
                  <a:spcPct val="108005"/>
                </a:lnSpc>
                <a:spcBef>
                  <a:spcPts val="0"/>
                </a:spcBef>
                <a:spcAft>
                  <a:spcPts val="0"/>
                </a:spcAft>
                <a:buNone/>
              </a:pPr>
              <a:r>
                <a:rPr b="1" i="0" lang="en-US" sz="4859" u="none" cap="none" strike="noStrike">
                  <a:solidFill>
                    <a:srgbClr val="FF0000"/>
                  </a:solidFill>
                  <a:latin typeface="Calibri"/>
                  <a:ea typeface="Calibri"/>
                  <a:cs typeface="Calibri"/>
                  <a:sym typeface="Calibri"/>
                </a:rPr>
                <a:t>Τεχνολογικές / Βιομηχανικές Καταστροφές στο πλαίσιο της Σχολικής Ασφάλειας</a:t>
              </a:r>
              <a:endParaRPr/>
            </a:p>
          </p:txBody>
        </p:sp>
      </p:grpSp>
      <p:sp>
        <p:nvSpPr>
          <p:cNvPr id="436" name="Google Shape;436;p15"/>
          <p:cNvSpPr txBox="1"/>
          <p:nvPr/>
        </p:nvSpPr>
        <p:spPr>
          <a:xfrm>
            <a:off x="1090528" y="1912306"/>
            <a:ext cx="15848746" cy="1017651"/>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2400" u="none" cap="none" strike="noStrike">
                <a:solidFill>
                  <a:srgbClr val="000000"/>
                </a:solidFill>
                <a:latin typeface="Calibri"/>
                <a:ea typeface="Calibri"/>
                <a:cs typeface="Calibri"/>
                <a:sym typeface="Calibri"/>
              </a:rPr>
              <a:t>Τεχνολογικά και βιομηχανικά ατυχήματα μπορεί να συμβούν ξαφνικά και χωρίς ορατή προειδοποίηση, ειδικά σε περιβάλλοντα όπως σχολικά εργαστήρια ή χώρους συντήρησης. Ακόμη και μια μικρή δυσλειτουργία —όπως βραχυκύκλωμα, διαρροή αερίου ή διαρροή χημικών— μπορεί γρήγορα να κλιμακωθεί σε σοβαρό κίνδυνο.</a:t>
            </a:r>
            <a:endParaRPr/>
          </a:p>
        </p:txBody>
      </p:sp>
      <p:sp>
        <p:nvSpPr>
          <p:cNvPr id="437" name="Google Shape;437;p15"/>
          <p:cNvSpPr txBox="1"/>
          <p:nvPr/>
        </p:nvSpPr>
        <p:spPr>
          <a:xfrm>
            <a:off x="1067226" y="3419266"/>
            <a:ext cx="16480200" cy="4908600"/>
          </a:xfrm>
          <a:prstGeom prst="rect">
            <a:avLst/>
          </a:prstGeom>
          <a:noFill/>
          <a:ln>
            <a:noFill/>
          </a:ln>
        </p:spPr>
        <p:txBody>
          <a:bodyPr anchorCtr="0" anchor="t" bIns="0" lIns="0" spcFirstLastPara="1" rIns="0" wrap="square" tIns="0">
            <a:spAutoFit/>
          </a:bodyPr>
          <a:lstStyle/>
          <a:p>
            <a:pPr indent="-192433" lvl="1" marL="384866" marR="0" rtl="0" algn="l">
              <a:lnSpc>
                <a:spcPct val="100000"/>
              </a:lnSpc>
              <a:spcBef>
                <a:spcPts val="0"/>
              </a:spcBef>
              <a:spcAft>
                <a:spcPts val="0"/>
              </a:spcAft>
              <a:buClr>
                <a:srgbClr val="000000"/>
              </a:buClr>
              <a:buSzPts val="2126"/>
              <a:buFont typeface="Arial"/>
              <a:buChar char="•"/>
            </a:pPr>
            <a:r>
              <a:rPr b="1" i="0" lang="en-US" sz="2126" u="none" cap="none" strike="noStrike">
                <a:solidFill>
                  <a:srgbClr val="000000"/>
                </a:solidFill>
                <a:latin typeface="Calibri"/>
                <a:ea typeface="Calibri"/>
                <a:cs typeface="Calibri"/>
                <a:sym typeface="Calibri"/>
              </a:rPr>
              <a:t>Γιατί έχει σημασία; </a:t>
            </a:r>
            <a:endParaRPr/>
          </a:p>
          <a:p>
            <a:pPr indent="-192433" lvl="1" marL="384866" marR="0" rtl="0" algn="l">
              <a:lnSpc>
                <a:spcPct val="100000"/>
              </a:lnSpc>
              <a:spcBef>
                <a:spcPts val="0"/>
              </a:spcBef>
              <a:spcAft>
                <a:spcPts val="0"/>
              </a:spcAft>
              <a:buNone/>
            </a:pPr>
            <a:r>
              <a:rPr b="0" i="0" lang="en-US" sz="2126" u="none" cap="none" strike="noStrike">
                <a:solidFill>
                  <a:srgbClr val="000000"/>
                </a:solidFill>
                <a:latin typeface="Calibri"/>
                <a:ea typeface="Calibri"/>
                <a:cs typeface="Calibri"/>
                <a:sym typeface="Calibri"/>
              </a:rPr>
              <a:t>Η κατανόηση αυτών των κινδύνων βοηθά τα σχολεία να αποτρέπουν τις καταστάσεις έκτακτης ανάγκης πριν συμβούν και να ανταποκρίνονται αποτελεσματικά όταν συμβούν. Ο σχεδιασμός ετοιμότητας, η τακτική συντήρηση του εξοπλισμού και οι σαφείς διαδικασίες ασφαλείας διασφαλίζουν ότι οι μαθητές και το προσωπικό γνωρίζουν ακριβώς πώς να ενεργούν γρήγορα, με ασφάλεια και ηρεμία.</a:t>
            </a:r>
            <a:endParaRPr/>
          </a:p>
          <a:p>
            <a:pPr indent="-192433" lvl="1" marL="384866" marR="0" rtl="0" algn="l">
              <a:lnSpc>
                <a:spcPct val="100000"/>
              </a:lnSpc>
              <a:spcBef>
                <a:spcPts val="0"/>
              </a:spcBef>
              <a:spcAft>
                <a:spcPts val="0"/>
              </a:spcAft>
              <a:buNone/>
            </a:pPr>
            <a:r>
              <a:rPr b="0" i="0" lang="en-US" sz="2126" u="none" cap="none" strike="noStrike">
                <a:solidFill>
                  <a:srgbClr val="000000"/>
                </a:solidFill>
                <a:latin typeface="Calibri"/>
                <a:ea typeface="Calibri"/>
                <a:cs typeface="Calibri"/>
                <a:sym typeface="Calibri"/>
              </a:rPr>
              <a:t>Προωθώντας την ευαισθητοποίηση και την προληπτική δράση, τα σχολεία ενισχύουν την ανθεκτικότητά τους, ελαχιστοποιούν τις διαταραχές στη μάθηση και δημιουργούν ένα ασφαλέστερο περιβάλλον για όλους στην πανεπιστημιούπολη.</a:t>
            </a:r>
            <a:endParaRPr/>
          </a:p>
          <a:p>
            <a:pPr indent="0" lvl="0" marL="0" marR="0" rtl="0" algn="l">
              <a:lnSpc>
                <a:spcPct val="100000"/>
              </a:lnSpc>
              <a:spcBef>
                <a:spcPts val="0"/>
              </a:spcBef>
              <a:spcAft>
                <a:spcPts val="0"/>
              </a:spcAft>
              <a:buNone/>
            </a:pPr>
            <a:r>
              <a:t/>
            </a:r>
            <a:endParaRPr b="0" i="0" sz="2126"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126" u="none" cap="none" strike="noStrike">
              <a:solidFill>
                <a:srgbClr val="000000"/>
              </a:solidFill>
              <a:latin typeface="Calibri"/>
              <a:ea typeface="Calibri"/>
              <a:cs typeface="Calibri"/>
              <a:sym typeface="Calibri"/>
            </a:endParaRPr>
          </a:p>
          <a:p>
            <a:pPr indent="-192433" lvl="1" marL="384866" marR="0" rtl="0" algn="l">
              <a:lnSpc>
                <a:spcPct val="100000"/>
              </a:lnSpc>
              <a:spcBef>
                <a:spcPts val="0"/>
              </a:spcBef>
              <a:spcAft>
                <a:spcPts val="0"/>
              </a:spcAft>
              <a:buNone/>
            </a:pPr>
            <a:r>
              <a:rPr b="1" i="0" lang="en-US" sz="2126" u="none" cap="none" strike="noStrike">
                <a:solidFill>
                  <a:srgbClr val="000000"/>
                </a:solidFill>
                <a:latin typeface="Calibri"/>
                <a:ea typeface="Calibri"/>
                <a:cs typeface="Calibri"/>
                <a:sym typeface="Calibri"/>
              </a:rPr>
              <a:t>Σχολική ετοιμότητα</a:t>
            </a:r>
            <a:endParaRPr/>
          </a:p>
          <a:p>
            <a:pPr indent="-192433" lvl="1" marL="384866" marR="0" rtl="0" algn="l">
              <a:lnSpc>
                <a:spcPct val="100000"/>
              </a:lnSpc>
              <a:spcBef>
                <a:spcPts val="0"/>
              </a:spcBef>
              <a:spcAft>
                <a:spcPts val="0"/>
              </a:spcAft>
              <a:buClr>
                <a:srgbClr val="000000"/>
              </a:buClr>
              <a:buSzPts val="2126"/>
              <a:buFont typeface="Arial"/>
              <a:buChar char="•"/>
            </a:pPr>
            <a:r>
              <a:rPr b="0" i="0" lang="en-US" sz="2126" u="none" cap="none" strike="noStrike">
                <a:solidFill>
                  <a:srgbClr val="000000"/>
                </a:solidFill>
                <a:latin typeface="Calibri"/>
                <a:ea typeface="Calibri"/>
                <a:cs typeface="Calibri"/>
                <a:sym typeface="Calibri"/>
              </a:rPr>
              <a:t>Διεξαγωγή τακτικών επιθεωρήσεων και συντήρησης του εργαστηριακού εξοπλισμού, των ηλεκτρικών εγκαταστάσεων και των συστημάτων θέρμανσης.</a:t>
            </a:r>
            <a:endParaRPr/>
          </a:p>
          <a:p>
            <a:pPr indent="-192433" lvl="1" marL="384866" marR="0" rtl="0" algn="l">
              <a:lnSpc>
                <a:spcPct val="100000"/>
              </a:lnSpc>
              <a:spcBef>
                <a:spcPts val="0"/>
              </a:spcBef>
              <a:spcAft>
                <a:spcPts val="0"/>
              </a:spcAft>
              <a:buNone/>
            </a:pPr>
            <a:r>
              <a:rPr b="0" i="0" lang="en-US" sz="2126" u="none" cap="none" strike="noStrike">
                <a:solidFill>
                  <a:srgbClr val="000000"/>
                </a:solidFill>
                <a:latin typeface="Calibri"/>
                <a:ea typeface="Calibri"/>
                <a:cs typeface="Calibri"/>
                <a:sym typeface="Calibri"/>
              </a:rPr>
              <a:t>Εκπαίδευση εκπαιδευτικών, μαθητών και προσωπικού συντήρησης σχετικά με τις διαδικασίες αντιμετώπισης τεχνολογικών ατυχημάτων, όπως διαρροές χημικών ή πυρκαγιές.</a:t>
            </a:r>
            <a:endParaRPr/>
          </a:p>
          <a:p>
            <a:pPr indent="-192433" lvl="1" marL="384866" marR="0" rtl="0" algn="l">
              <a:lnSpc>
                <a:spcPct val="100000"/>
              </a:lnSpc>
              <a:spcBef>
                <a:spcPts val="0"/>
              </a:spcBef>
              <a:spcAft>
                <a:spcPts val="0"/>
              </a:spcAft>
              <a:buNone/>
            </a:pPr>
            <a:r>
              <a:rPr b="0" i="0" lang="en-US" sz="2126" u="none" cap="none" strike="noStrike">
                <a:solidFill>
                  <a:srgbClr val="000000"/>
                </a:solidFill>
                <a:latin typeface="Calibri"/>
                <a:ea typeface="Calibri"/>
                <a:cs typeface="Calibri"/>
                <a:sym typeface="Calibri"/>
              </a:rPr>
              <a:t>Εξασφαλίστε ορατή σήμανση εκκένωσης, διαδικασίες διακοπής λειτουργίας έκτακτης ανάγκης και άμεση επικοινωνία με τις τοπικές πυροσβεστικές υπηρεσίες και τις αρχές πολιτικής προστασίας.</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descr="Μπλε κείμενο σε μαύρο φόντο  Η περιγραφή δημιουργήθηκε αυτόματα" id="446" name="Google Shape;446;p1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47" name="Google Shape;447;p1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448" name="Google Shape;448;p16"/>
          <p:cNvGrpSpPr/>
          <p:nvPr/>
        </p:nvGrpSpPr>
        <p:grpSpPr>
          <a:xfrm>
            <a:off x="1257300" y="418292"/>
            <a:ext cx="15773400" cy="1380840"/>
            <a:chOff x="0" y="-66675"/>
            <a:chExt cx="21031200" cy="1841121"/>
          </a:xfrm>
        </p:grpSpPr>
        <p:sp>
          <p:nvSpPr>
            <p:cNvPr id="449" name="Google Shape;449;p16"/>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450" name="Google Shape;450;p16"/>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Εργαστηριακή χημική διαρροή</a:t>
              </a:r>
              <a:endParaRPr/>
            </a:p>
          </p:txBody>
        </p:sp>
      </p:grpSp>
      <p:grpSp>
        <p:nvGrpSpPr>
          <p:cNvPr id="451" name="Google Shape;451;p16"/>
          <p:cNvGrpSpPr/>
          <p:nvPr/>
        </p:nvGrpSpPr>
        <p:grpSpPr>
          <a:xfrm>
            <a:off x="435429" y="1545520"/>
            <a:ext cx="17852571" cy="1133588"/>
            <a:chOff x="0" y="-9525"/>
            <a:chExt cx="23803428" cy="1511451"/>
          </a:xfrm>
        </p:grpSpPr>
        <p:sp>
          <p:nvSpPr>
            <p:cNvPr id="452" name="Google Shape;452;p16"/>
            <p:cNvSpPr/>
            <p:nvPr/>
          </p:nvSpPr>
          <p:spPr>
            <a:xfrm>
              <a:off x="0" y="0"/>
              <a:ext cx="23803428" cy="1501926"/>
            </a:xfrm>
            <a:custGeom>
              <a:rect b="b" l="l" r="r" t="t"/>
              <a:pathLst>
                <a:path extrusionOk="0" h="1501926" w="23803428">
                  <a:moveTo>
                    <a:pt x="0" y="0"/>
                  </a:moveTo>
                  <a:lnTo>
                    <a:pt x="23803428" y="0"/>
                  </a:lnTo>
                  <a:lnTo>
                    <a:pt x="23803428" y="1501926"/>
                  </a:lnTo>
                  <a:lnTo>
                    <a:pt x="0" y="1501926"/>
                  </a:lnTo>
                  <a:close/>
                </a:path>
              </a:pathLst>
            </a:custGeom>
            <a:solidFill>
              <a:srgbClr val="000000">
                <a:alpha val="0"/>
              </a:srgbClr>
            </a:solidFill>
            <a:ln>
              <a:noFill/>
            </a:ln>
          </p:spPr>
        </p:sp>
        <p:sp>
          <p:nvSpPr>
            <p:cNvPr id="453" name="Google Shape;453;p16"/>
            <p:cNvSpPr txBox="1"/>
            <p:nvPr/>
          </p:nvSpPr>
          <p:spPr>
            <a:xfrm>
              <a:off x="0" y="-9525"/>
              <a:ext cx="23803428" cy="151145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Τα εργαστήρια φυσικών επιστημών στα σχολεία μπορούν να ενέχουν σοβαρούς κινδύνους εάν ο χειρισμός των χημικών ουσιών γίνεται με λανθασμένο τρόπο ή οι διαδικασίες ασφαλείας αγνοούνται. Η έγκαιρη ανίχνευση και η επικοινωνία είναι ζωτικής σημασίας για την πρόληψη της έκθεσης και του πανικού.</a:t>
              </a:r>
              <a:endParaRPr/>
            </a:p>
          </p:txBody>
        </p:sp>
      </p:grpSp>
      <p:grpSp>
        <p:nvGrpSpPr>
          <p:cNvPr id="454" name="Google Shape;454;p16"/>
          <p:cNvGrpSpPr/>
          <p:nvPr/>
        </p:nvGrpSpPr>
        <p:grpSpPr>
          <a:xfrm>
            <a:off x="989409" y="2678733"/>
            <a:ext cx="11265216" cy="838390"/>
            <a:chOff x="0" y="0"/>
            <a:chExt cx="15020289" cy="1117854"/>
          </a:xfrm>
        </p:grpSpPr>
        <p:sp>
          <p:nvSpPr>
            <p:cNvPr id="455" name="Google Shape;455;p16"/>
            <p:cNvSpPr/>
            <p:nvPr/>
          </p:nvSpPr>
          <p:spPr>
            <a:xfrm>
              <a:off x="25400" y="25400"/>
              <a:ext cx="14969489" cy="1067054"/>
            </a:xfrm>
            <a:custGeom>
              <a:rect b="b" l="l" r="r" t="t"/>
              <a:pathLst>
                <a:path extrusionOk="0" h="1067054" w="14969489">
                  <a:moveTo>
                    <a:pt x="0" y="177800"/>
                  </a:moveTo>
                  <a:cubicBezTo>
                    <a:pt x="0" y="79629"/>
                    <a:pt x="83185" y="0"/>
                    <a:pt x="185674" y="0"/>
                  </a:cubicBezTo>
                  <a:lnTo>
                    <a:pt x="14783815" y="0"/>
                  </a:lnTo>
                  <a:cubicBezTo>
                    <a:pt x="14886304" y="0"/>
                    <a:pt x="14969489" y="79629"/>
                    <a:pt x="14969489" y="177800"/>
                  </a:cubicBezTo>
                  <a:lnTo>
                    <a:pt x="14969489" y="889254"/>
                  </a:lnTo>
                  <a:cubicBezTo>
                    <a:pt x="14969489" y="987425"/>
                    <a:pt x="14886304" y="1067054"/>
                    <a:pt x="14783815" y="1067054"/>
                  </a:cubicBezTo>
                  <a:lnTo>
                    <a:pt x="185674" y="1067054"/>
                  </a:lnTo>
                  <a:cubicBezTo>
                    <a:pt x="83185" y="1067054"/>
                    <a:pt x="0" y="987425"/>
                    <a:pt x="0" y="889254"/>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16"/>
            <p:cNvSpPr/>
            <p:nvPr/>
          </p:nvSpPr>
          <p:spPr>
            <a:xfrm>
              <a:off x="0" y="0"/>
              <a:ext cx="15020289" cy="1117854"/>
            </a:xfrm>
            <a:custGeom>
              <a:rect b="b" l="l" r="r" t="t"/>
              <a:pathLst>
                <a:path extrusionOk="0" h="1117854" w="15020289">
                  <a:moveTo>
                    <a:pt x="0" y="203200"/>
                  </a:moveTo>
                  <a:cubicBezTo>
                    <a:pt x="0" y="89916"/>
                    <a:pt x="95504" y="0"/>
                    <a:pt x="211074" y="0"/>
                  </a:cubicBezTo>
                  <a:lnTo>
                    <a:pt x="14809215" y="0"/>
                  </a:lnTo>
                  <a:lnTo>
                    <a:pt x="14809215" y="25400"/>
                  </a:lnTo>
                  <a:lnTo>
                    <a:pt x="14809215" y="0"/>
                  </a:lnTo>
                  <a:cubicBezTo>
                    <a:pt x="14924785" y="0"/>
                    <a:pt x="15020289" y="89916"/>
                    <a:pt x="15020289" y="203200"/>
                  </a:cubicBezTo>
                  <a:lnTo>
                    <a:pt x="14994889" y="203200"/>
                  </a:lnTo>
                  <a:lnTo>
                    <a:pt x="15020289" y="203200"/>
                  </a:lnTo>
                  <a:lnTo>
                    <a:pt x="15020289" y="914654"/>
                  </a:lnTo>
                  <a:lnTo>
                    <a:pt x="14994889" y="914654"/>
                  </a:lnTo>
                  <a:lnTo>
                    <a:pt x="15020289" y="914654"/>
                  </a:lnTo>
                  <a:cubicBezTo>
                    <a:pt x="15020289" y="1027938"/>
                    <a:pt x="14924785" y="1117854"/>
                    <a:pt x="14809215" y="1117854"/>
                  </a:cubicBezTo>
                  <a:lnTo>
                    <a:pt x="14809215" y="1092454"/>
                  </a:lnTo>
                  <a:lnTo>
                    <a:pt x="14809215" y="1117854"/>
                  </a:lnTo>
                  <a:lnTo>
                    <a:pt x="211074" y="1117854"/>
                  </a:lnTo>
                  <a:lnTo>
                    <a:pt x="211074" y="1092454"/>
                  </a:lnTo>
                  <a:lnTo>
                    <a:pt x="211074" y="1117854"/>
                  </a:lnTo>
                  <a:cubicBezTo>
                    <a:pt x="95504" y="1117854"/>
                    <a:pt x="0" y="1027811"/>
                    <a:pt x="0" y="914654"/>
                  </a:cubicBezTo>
                  <a:lnTo>
                    <a:pt x="0" y="203200"/>
                  </a:lnTo>
                  <a:lnTo>
                    <a:pt x="25400" y="203200"/>
                  </a:lnTo>
                  <a:lnTo>
                    <a:pt x="0" y="203200"/>
                  </a:lnTo>
                  <a:moveTo>
                    <a:pt x="50800" y="203200"/>
                  </a:moveTo>
                  <a:lnTo>
                    <a:pt x="50800" y="914654"/>
                  </a:lnTo>
                  <a:lnTo>
                    <a:pt x="25400" y="914654"/>
                  </a:lnTo>
                  <a:lnTo>
                    <a:pt x="50800" y="914654"/>
                  </a:lnTo>
                  <a:cubicBezTo>
                    <a:pt x="50800" y="997839"/>
                    <a:pt x="121539" y="1067054"/>
                    <a:pt x="211074" y="1067054"/>
                  </a:cubicBezTo>
                  <a:lnTo>
                    <a:pt x="14809215" y="1067054"/>
                  </a:lnTo>
                  <a:cubicBezTo>
                    <a:pt x="14898751" y="1067054"/>
                    <a:pt x="14969489" y="997839"/>
                    <a:pt x="14969489" y="914654"/>
                  </a:cubicBezTo>
                  <a:lnTo>
                    <a:pt x="14969489" y="203200"/>
                  </a:lnTo>
                  <a:cubicBezTo>
                    <a:pt x="14969489" y="120015"/>
                    <a:pt x="14898751" y="50800"/>
                    <a:pt x="14809215" y="50800"/>
                  </a:cubicBezTo>
                  <a:lnTo>
                    <a:pt x="211074" y="50800"/>
                  </a:lnTo>
                  <a:lnTo>
                    <a:pt x="211074" y="25400"/>
                  </a:lnTo>
                  <a:lnTo>
                    <a:pt x="211074" y="50800"/>
                  </a:lnTo>
                  <a:cubicBezTo>
                    <a:pt x="121539" y="50800"/>
                    <a:pt x="50800" y="120015"/>
                    <a:pt x="50800" y="20320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7" name="Google Shape;457;p16"/>
          <p:cNvGrpSpPr/>
          <p:nvPr/>
        </p:nvGrpSpPr>
        <p:grpSpPr>
          <a:xfrm>
            <a:off x="1047525" y="2722562"/>
            <a:ext cx="11148953" cy="736436"/>
            <a:chOff x="0" y="-19050"/>
            <a:chExt cx="14865270" cy="981914"/>
          </a:xfrm>
        </p:grpSpPr>
        <p:sp>
          <p:nvSpPr>
            <p:cNvPr id="458" name="Google Shape;458;p16"/>
            <p:cNvSpPr/>
            <p:nvPr/>
          </p:nvSpPr>
          <p:spPr>
            <a:xfrm>
              <a:off x="0" y="0"/>
              <a:ext cx="14865269" cy="962864"/>
            </a:xfrm>
            <a:custGeom>
              <a:rect b="b" l="l" r="r" t="t"/>
              <a:pathLst>
                <a:path extrusionOk="0" h="962864" w="14865269">
                  <a:moveTo>
                    <a:pt x="0" y="0"/>
                  </a:moveTo>
                  <a:lnTo>
                    <a:pt x="14865269" y="0"/>
                  </a:lnTo>
                  <a:lnTo>
                    <a:pt x="14865269" y="962864"/>
                  </a:lnTo>
                  <a:lnTo>
                    <a:pt x="0" y="962864"/>
                  </a:lnTo>
                  <a:close/>
                </a:path>
              </a:pathLst>
            </a:custGeom>
            <a:solidFill>
              <a:srgbClr val="000000">
                <a:alpha val="0"/>
              </a:srgbClr>
            </a:solidFill>
            <a:ln>
              <a:noFill/>
            </a:ln>
          </p:spPr>
        </p:sp>
        <p:sp>
          <p:nvSpPr>
            <p:cNvPr id="459" name="Google Shape;459;p16"/>
            <p:cNvSpPr txBox="1"/>
            <p:nvPr/>
          </p:nvSpPr>
          <p:spPr>
            <a:xfrm>
              <a:off x="0" y="-19050"/>
              <a:ext cx="14865270" cy="98191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Ετοιμότητα Σχολικών Καταστροφών και Ασφαλή Μαθησιακά Περιβάλλοντα για την Ασφάλεια των Σχολείων - Διαρροή Χημικών Εργαστηρίων </a:t>
              </a:r>
              <a:endParaRPr/>
            </a:p>
          </p:txBody>
        </p:sp>
      </p:grpSp>
      <p:sp>
        <p:nvSpPr>
          <p:cNvPr id="460" name="Google Shape;460;p16"/>
          <p:cNvSpPr txBox="1"/>
          <p:nvPr/>
        </p:nvSpPr>
        <p:spPr>
          <a:xfrm>
            <a:off x="1047525" y="3542350"/>
            <a:ext cx="11347500" cy="1527600"/>
          </a:xfrm>
          <a:prstGeom prst="rect">
            <a:avLst/>
          </a:prstGeom>
          <a:noFill/>
          <a:ln>
            <a:noFill/>
          </a:ln>
        </p:spPr>
        <p:txBody>
          <a:bodyPr anchorCtr="0" anchor="t" bIns="0" lIns="0" spcFirstLastPara="1" rIns="0" wrap="square" tIns="0">
            <a:spAutoFit/>
          </a:bodyPr>
          <a:lstStyle/>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Διασφαλίστε την ορθή αποθήκευση, επισήμανση και χειρισμό όλων των χημικών ουσιών στα σχολικά εργαστήρια για την αποφυγή τυχαίων διαρροών ή αντιδράσεων.</a:t>
            </a:r>
            <a:endParaRPr sz="1100"/>
          </a:p>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Διεξάγετε τακτικές ασκήσεις ασφαλείας και εκπαίδευση του προσωπικού σχετικά με τον τρόπο γρήγορης αντίδρασης—εκκένωση, αερισμός του χώρου και χρήση προστατευτικού εξοπλισμού.</a:t>
            </a:r>
            <a:endParaRPr sz="1100"/>
          </a:p>
          <a:p>
            <a:pPr indent="-114300" lvl="2" marL="325755" marR="0" rtl="0" algn="l">
              <a:lnSpc>
                <a:spcPct val="108000"/>
              </a:lnSpc>
              <a:spcBef>
                <a:spcPts val="0"/>
              </a:spcBef>
              <a:spcAft>
                <a:spcPts val="0"/>
              </a:spcAft>
              <a:buClr>
                <a:srgbClr val="000000"/>
              </a:buClr>
              <a:buSzPts val="1800"/>
              <a:buFont typeface="Arial"/>
              <a:buChar char="⚬"/>
            </a:pPr>
            <a:r>
              <a:rPr b="0" i="0" lang="en-US" sz="1500" u="none" cap="none" strike="noStrike">
                <a:solidFill>
                  <a:srgbClr val="000000"/>
                </a:solidFill>
                <a:latin typeface="Calibri"/>
                <a:ea typeface="Calibri"/>
                <a:cs typeface="Calibri"/>
                <a:sym typeface="Calibri"/>
              </a:rPr>
              <a:t>Διατηρήστε ένα ασφαλές μαθησιακό περιβάλλον διατηρώντας τα κιτ αντιμετώπισης διαρροών, το υλικό πρώτων βοηθειών και τις σαφείς διαδικασίες έκτακτης ανάγκης προσβάσιμα σε όλο το </a:t>
            </a:r>
            <a:r>
              <a:rPr b="0" i="0" lang="en-US" sz="1300" u="none" cap="none" strike="noStrike">
                <a:solidFill>
                  <a:srgbClr val="000000"/>
                </a:solidFill>
                <a:latin typeface="Calibri"/>
                <a:ea typeface="Calibri"/>
                <a:cs typeface="Calibri"/>
                <a:sym typeface="Calibri"/>
              </a:rPr>
              <a:t>π</a:t>
            </a:r>
            <a:r>
              <a:rPr b="0" i="0" lang="en-US" u="none" cap="none" strike="noStrike">
                <a:solidFill>
                  <a:srgbClr val="000000"/>
                </a:solidFill>
                <a:latin typeface="Calibri"/>
                <a:ea typeface="Calibri"/>
                <a:cs typeface="Calibri"/>
                <a:sym typeface="Calibri"/>
              </a:rPr>
              <a:t>ροσωπικό και τους μαθητές.</a:t>
            </a:r>
            <a:endParaRPr sz="1000"/>
          </a:p>
        </p:txBody>
      </p:sp>
      <p:grpSp>
        <p:nvGrpSpPr>
          <p:cNvPr id="461" name="Google Shape;461;p16"/>
          <p:cNvGrpSpPr/>
          <p:nvPr/>
        </p:nvGrpSpPr>
        <p:grpSpPr>
          <a:xfrm>
            <a:off x="989409" y="5111808"/>
            <a:ext cx="11265216" cy="838390"/>
            <a:chOff x="0" y="0"/>
            <a:chExt cx="15020289" cy="1117854"/>
          </a:xfrm>
        </p:grpSpPr>
        <p:sp>
          <p:nvSpPr>
            <p:cNvPr id="462" name="Google Shape;462;p16"/>
            <p:cNvSpPr/>
            <p:nvPr/>
          </p:nvSpPr>
          <p:spPr>
            <a:xfrm>
              <a:off x="25400" y="25400"/>
              <a:ext cx="14969489" cy="1067054"/>
            </a:xfrm>
            <a:custGeom>
              <a:rect b="b" l="l" r="r" t="t"/>
              <a:pathLst>
                <a:path extrusionOk="0" h="1067054" w="14969489">
                  <a:moveTo>
                    <a:pt x="0" y="177800"/>
                  </a:moveTo>
                  <a:cubicBezTo>
                    <a:pt x="0" y="79629"/>
                    <a:pt x="83185" y="0"/>
                    <a:pt x="185674" y="0"/>
                  </a:cubicBezTo>
                  <a:lnTo>
                    <a:pt x="14783815" y="0"/>
                  </a:lnTo>
                  <a:cubicBezTo>
                    <a:pt x="14886304" y="0"/>
                    <a:pt x="14969489" y="79629"/>
                    <a:pt x="14969489" y="177800"/>
                  </a:cubicBezTo>
                  <a:lnTo>
                    <a:pt x="14969489" y="889254"/>
                  </a:lnTo>
                  <a:cubicBezTo>
                    <a:pt x="14969489" y="987425"/>
                    <a:pt x="14886304" y="1067054"/>
                    <a:pt x="14783815" y="1067054"/>
                  </a:cubicBezTo>
                  <a:lnTo>
                    <a:pt x="185674" y="1067054"/>
                  </a:lnTo>
                  <a:cubicBezTo>
                    <a:pt x="83185" y="1067054"/>
                    <a:pt x="0" y="987425"/>
                    <a:pt x="0" y="889254"/>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16"/>
            <p:cNvSpPr/>
            <p:nvPr/>
          </p:nvSpPr>
          <p:spPr>
            <a:xfrm>
              <a:off x="0" y="0"/>
              <a:ext cx="15020289" cy="1117854"/>
            </a:xfrm>
            <a:custGeom>
              <a:rect b="b" l="l" r="r" t="t"/>
              <a:pathLst>
                <a:path extrusionOk="0" h="1117854" w="15020289">
                  <a:moveTo>
                    <a:pt x="0" y="203200"/>
                  </a:moveTo>
                  <a:cubicBezTo>
                    <a:pt x="0" y="89916"/>
                    <a:pt x="95504" y="0"/>
                    <a:pt x="211074" y="0"/>
                  </a:cubicBezTo>
                  <a:lnTo>
                    <a:pt x="14809215" y="0"/>
                  </a:lnTo>
                  <a:lnTo>
                    <a:pt x="14809215" y="25400"/>
                  </a:lnTo>
                  <a:lnTo>
                    <a:pt x="14809215" y="0"/>
                  </a:lnTo>
                  <a:cubicBezTo>
                    <a:pt x="14924785" y="0"/>
                    <a:pt x="15020289" y="89916"/>
                    <a:pt x="15020289" y="203200"/>
                  </a:cubicBezTo>
                  <a:lnTo>
                    <a:pt x="14994889" y="203200"/>
                  </a:lnTo>
                  <a:lnTo>
                    <a:pt x="15020289" y="203200"/>
                  </a:lnTo>
                  <a:lnTo>
                    <a:pt x="15020289" y="914654"/>
                  </a:lnTo>
                  <a:lnTo>
                    <a:pt x="14994889" y="914654"/>
                  </a:lnTo>
                  <a:lnTo>
                    <a:pt x="15020289" y="914654"/>
                  </a:lnTo>
                  <a:cubicBezTo>
                    <a:pt x="15020289" y="1027938"/>
                    <a:pt x="14924785" y="1117854"/>
                    <a:pt x="14809215" y="1117854"/>
                  </a:cubicBezTo>
                  <a:lnTo>
                    <a:pt x="14809215" y="1092454"/>
                  </a:lnTo>
                  <a:lnTo>
                    <a:pt x="14809215" y="1117854"/>
                  </a:lnTo>
                  <a:lnTo>
                    <a:pt x="211074" y="1117854"/>
                  </a:lnTo>
                  <a:lnTo>
                    <a:pt x="211074" y="1092454"/>
                  </a:lnTo>
                  <a:lnTo>
                    <a:pt x="211074" y="1117854"/>
                  </a:lnTo>
                  <a:cubicBezTo>
                    <a:pt x="95504" y="1117854"/>
                    <a:pt x="0" y="1027811"/>
                    <a:pt x="0" y="914654"/>
                  </a:cubicBezTo>
                  <a:lnTo>
                    <a:pt x="0" y="203200"/>
                  </a:lnTo>
                  <a:lnTo>
                    <a:pt x="25400" y="203200"/>
                  </a:lnTo>
                  <a:lnTo>
                    <a:pt x="0" y="203200"/>
                  </a:lnTo>
                  <a:moveTo>
                    <a:pt x="50800" y="203200"/>
                  </a:moveTo>
                  <a:lnTo>
                    <a:pt x="50800" y="914654"/>
                  </a:lnTo>
                  <a:lnTo>
                    <a:pt x="25400" y="914654"/>
                  </a:lnTo>
                  <a:lnTo>
                    <a:pt x="50800" y="914654"/>
                  </a:lnTo>
                  <a:cubicBezTo>
                    <a:pt x="50800" y="997839"/>
                    <a:pt x="121539" y="1067054"/>
                    <a:pt x="211074" y="1067054"/>
                  </a:cubicBezTo>
                  <a:lnTo>
                    <a:pt x="14809215" y="1067054"/>
                  </a:lnTo>
                  <a:cubicBezTo>
                    <a:pt x="14898751" y="1067054"/>
                    <a:pt x="14969489" y="997839"/>
                    <a:pt x="14969489" y="914654"/>
                  </a:cubicBezTo>
                  <a:lnTo>
                    <a:pt x="14969489" y="203200"/>
                  </a:lnTo>
                  <a:cubicBezTo>
                    <a:pt x="14969489" y="120015"/>
                    <a:pt x="14898751" y="50800"/>
                    <a:pt x="14809215" y="50800"/>
                  </a:cubicBezTo>
                  <a:lnTo>
                    <a:pt x="211074" y="50800"/>
                  </a:lnTo>
                  <a:lnTo>
                    <a:pt x="211074" y="25400"/>
                  </a:lnTo>
                  <a:lnTo>
                    <a:pt x="211074" y="50800"/>
                  </a:lnTo>
                  <a:cubicBezTo>
                    <a:pt x="121539" y="50800"/>
                    <a:pt x="50800" y="120015"/>
                    <a:pt x="50800" y="20320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4" name="Google Shape;464;p16"/>
          <p:cNvGrpSpPr/>
          <p:nvPr/>
        </p:nvGrpSpPr>
        <p:grpSpPr>
          <a:xfrm>
            <a:off x="1047525" y="5162780"/>
            <a:ext cx="11148953" cy="729292"/>
            <a:chOff x="0" y="-9525"/>
            <a:chExt cx="14865270" cy="972389"/>
          </a:xfrm>
        </p:grpSpPr>
        <p:sp>
          <p:nvSpPr>
            <p:cNvPr id="465" name="Google Shape;465;p16"/>
            <p:cNvSpPr/>
            <p:nvPr/>
          </p:nvSpPr>
          <p:spPr>
            <a:xfrm>
              <a:off x="0" y="0"/>
              <a:ext cx="14865269" cy="962864"/>
            </a:xfrm>
            <a:custGeom>
              <a:rect b="b" l="l" r="r" t="t"/>
              <a:pathLst>
                <a:path extrusionOk="0" h="962864" w="14865269">
                  <a:moveTo>
                    <a:pt x="0" y="0"/>
                  </a:moveTo>
                  <a:lnTo>
                    <a:pt x="14865269" y="0"/>
                  </a:lnTo>
                  <a:lnTo>
                    <a:pt x="14865269" y="962864"/>
                  </a:lnTo>
                  <a:lnTo>
                    <a:pt x="0" y="962864"/>
                  </a:lnTo>
                  <a:close/>
                </a:path>
              </a:pathLst>
            </a:custGeom>
            <a:solidFill>
              <a:srgbClr val="000000">
                <a:alpha val="0"/>
              </a:srgbClr>
            </a:solidFill>
            <a:ln>
              <a:noFill/>
            </a:ln>
          </p:spPr>
        </p:sp>
        <p:sp>
          <p:nvSpPr>
            <p:cNvPr id="466" name="Google Shape;466;p16"/>
            <p:cNvSpPr txBox="1"/>
            <p:nvPr/>
          </p:nvSpPr>
          <p:spPr>
            <a:xfrm>
              <a:off x="0" y="-9525"/>
              <a:ext cx="14865270" cy="97238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Τι να κάνετε</a:t>
              </a:r>
              <a:endParaRPr/>
            </a:p>
          </p:txBody>
        </p:sp>
      </p:grpSp>
      <p:sp>
        <p:nvSpPr>
          <p:cNvPr id="467" name="Google Shape;467;p16"/>
          <p:cNvSpPr txBox="1"/>
          <p:nvPr/>
        </p:nvSpPr>
        <p:spPr>
          <a:xfrm>
            <a:off x="1246084" y="5941913"/>
            <a:ext cx="10875600" cy="809700"/>
          </a:xfrm>
          <a:prstGeom prst="rect">
            <a:avLst/>
          </a:prstGeom>
          <a:noFill/>
          <a:ln>
            <a:noFill/>
          </a:ln>
        </p:spPr>
        <p:txBody>
          <a:bodyPr anchorCtr="0" anchor="t" bIns="0" lIns="0" spcFirstLastPara="1" rIns="0" wrap="square" tIns="0">
            <a:spAutoFit/>
          </a:bodyPr>
          <a:lstStyle/>
          <a:p>
            <a:pPr indent="-105664" lvl="2" marL="301322" marR="0" rtl="0" algn="l">
              <a:lnSpc>
                <a:spcPct val="108052"/>
              </a:lnSpc>
              <a:spcBef>
                <a:spcPts val="0"/>
              </a:spcBef>
              <a:spcAft>
                <a:spcPts val="0"/>
              </a:spcAft>
              <a:buClr>
                <a:srgbClr val="000000"/>
              </a:buClr>
              <a:buSzPts val="1664"/>
              <a:buFont typeface="Arial"/>
              <a:buChar char="⚬"/>
            </a:pPr>
            <a:r>
              <a:rPr b="0" i="0" lang="en-US" sz="1664" u="none" cap="none" strike="noStrike">
                <a:solidFill>
                  <a:srgbClr val="000000"/>
                </a:solidFill>
                <a:latin typeface="Calibri"/>
                <a:ea typeface="Calibri"/>
                <a:cs typeface="Calibri"/>
                <a:sym typeface="Calibri"/>
              </a:rPr>
              <a:t>Εγκαταλείψτε αμέσως το εργαστήριο σε περίπτωση διαρροής χημικής ουσίας.</a:t>
            </a:r>
            <a:endParaRPr/>
          </a:p>
          <a:p>
            <a:pPr indent="-105664" lvl="2" marL="301322" marR="0" rtl="0" algn="l">
              <a:lnSpc>
                <a:spcPct val="108052"/>
              </a:lnSpc>
              <a:spcBef>
                <a:spcPts val="0"/>
              </a:spcBef>
              <a:spcAft>
                <a:spcPts val="0"/>
              </a:spcAft>
              <a:buClr>
                <a:srgbClr val="000000"/>
              </a:buClr>
              <a:buSzPts val="1664"/>
              <a:buFont typeface="Arial"/>
              <a:buChar char="⚬"/>
            </a:pPr>
            <a:r>
              <a:rPr b="0" i="0" lang="en-US" sz="1664" u="none" cap="none" strike="noStrike">
                <a:solidFill>
                  <a:srgbClr val="000000"/>
                </a:solidFill>
                <a:latin typeface="Calibri"/>
                <a:ea typeface="Calibri"/>
                <a:cs typeface="Calibri"/>
                <a:sym typeface="Calibri"/>
              </a:rPr>
              <a:t>Ειδοποιήστε τον εκπαιδευτικό ή τον υπεύθυνο ασφαλείας και ενεργοποιήστε το σύστημα εξαερισμού, εάν είναι ασφαλές.</a:t>
            </a:r>
            <a:endParaRPr/>
          </a:p>
          <a:p>
            <a:pPr indent="-105664" lvl="2" marL="301322" marR="0" rtl="0" algn="l">
              <a:lnSpc>
                <a:spcPct val="108052"/>
              </a:lnSpc>
              <a:spcBef>
                <a:spcPts val="0"/>
              </a:spcBef>
              <a:spcAft>
                <a:spcPts val="0"/>
              </a:spcAft>
              <a:buClr>
                <a:srgbClr val="000000"/>
              </a:buClr>
              <a:buSzPts val="1664"/>
              <a:buFont typeface="Arial"/>
              <a:buChar char="⚬"/>
            </a:pPr>
            <a:r>
              <a:rPr b="0" i="0" lang="en-US" sz="1664" u="none" cap="none" strike="noStrike">
                <a:solidFill>
                  <a:srgbClr val="000000"/>
                </a:solidFill>
                <a:latin typeface="Calibri"/>
                <a:ea typeface="Calibri"/>
                <a:cs typeface="Calibri"/>
                <a:sym typeface="Calibri"/>
              </a:rPr>
              <a:t>Μεταβείτε στον καθορισμένο χώρο συγκέντρωσης και περιμένετε οδηγίες.</a:t>
            </a:r>
            <a:endParaRPr/>
          </a:p>
        </p:txBody>
      </p:sp>
      <p:grpSp>
        <p:nvGrpSpPr>
          <p:cNvPr id="468" name="Google Shape;468;p16"/>
          <p:cNvGrpSpPr/>
          <p:nvPr/>
        </p:nvGrpSpPr>
        <p:grpSpPr>
          <a:xfrm>
            <a:off x="989409" y="6806328"/>
            <a:ext cx="11265216" cy="838390"/>
            <a:chOff x="0" y="0"/>
            <a:chExt cx="15020289" cy="1117854"/>
          </a:xfrm>
        </p:grpSpPr>
        <p:sp>
          <p:nvSpPr>
            <p:cNvPr id="469" name="Google Shape;469;p16"/>
            <p:cNvSpPr/>
            <p:nvPr/>
          </p:nvSpPr>
          <p:spPr>
            <a:xfrm>
              <a:off x="25400" y="25400"/>
              <a:ext cx="14969489" cy="1067054"/>
            </a:xfrm>
            <a:custGeom>
              <a:rect b="b" l="l" r="r" t="t"/>
              <a:pathLst>
                <a:path extrusionOk="0" h="1067054" w="14969489">
                  <a:moveTo>
                    <a:pt x="0" y="177800"/>
                  </a:moveTo>
                  <a:cubicBezTo>
                    <a:pt x="0" y="79629"/>
                    <a:pt x="83185" y="0"/>
                    <a:pt x="185674" y="0"/>
                  </a:cubicBezTo>
                  <a:lnTo>
                    <a:pt x="14783815" y="0"/>
                  </a:lnTo>
                  <a:cubicBezTo>
                    <a:pt x="14886304" y="0"/>
                    <a:pt x="14969489" y="79629"/>
                    <a:pt x="14969489" y="177800"/>
                  </a:cubicBezTo>
                  <a:lnTo>
                    <a:pt x="14969489" y="889254"/>
                  </a:lnTo>
                  <a:cubicBezTo>
                    <a:pt x="14969489" y="987425"/>
                    <a:pt x="14886304" y="1067054"/>
                    <a:pt x="14783815" y="1067054"/>
                  </a:cubicBezTo>
                  <a:lnTo>
                    <a:pt x="185674" y="1067054"/>
                  </a:lnTo>
                  <a:cubicBezTo>
                    <a:pt x="83185" y="1067054"/>
                    <a:pt x="0" y="987425"/>
                    <a:pt x="0" y="889254"/>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16"/>
            <p:cNvSpPr/>
            <p:nvPr/>
          </p:nvSpPr>
          <p:spPr>
            <a:xfrm>
              <a:off x="0" y="0"/>
              <a:ext cx="15020289" cy="1117854"/>
            </a:xfrm>
            <a:custGeom>
              <a:rect b="b" l="l" r="r" t="t"/>
              <a:pathLst>
                <a:path extrusionOk="0" h="1117854" w="15020289">
                  <a:moveTo>
                    <a:pt x="0" y="203200"/>
                  </a:moveTo>
                  <a:cubicBezTo>
                    <a:pt x="0" y="89916"/>
                    <a:pt x="95504" y="0"/>
                    <a:pt x="211074" y="0"/>
                  </a:cubicBezTo>
                  <a:lnTo>
                    <a:pt x="14809215" y="0"/>
                  </a:lnTo>
                  <a:lnTo>
                    <a:pt x="14809215" y="25400"/>
                  </a:lnTo>
                  <a:lnTo>
                    <a:pt x="14809215" y="0"/>
                  </a:lnTo>
                  <a:cubicBezTo>
                    <a:pt x="14924785" y="0"/>
                    <a:pt x="15020289" y="89916"/>
                    <a:pt x="15020289" y="203200"/>
                  </a:cubicBezTo>
                  <a:lnTo>
                    <a:pt x="14994889" y="203200"/>
                  </a:lnTo>
                  <a:lnTo>
                    <a:pt x="15020289" y="203200"/>
                  </a:lnTo>
                  <a:lnTo>
                    <a:pt x="15020289" y="914654"/>
                  </a:lnTo>
                  <a:lnTo>
                    <a:pt x="14994889" y="914654"/>
                  </a:lnTo>
                  <a:lnTo>
                    <a:pt x="15020289" y="914654"/>
                  </a:lnTo>
                  <a:cubicBezTo>
                    <a:pt x="15020289" y="1027938"/>
                    <a:pt x="14924785" y="1117854"/>
                    <a:pt x="14809215" y="1117854"/>
                  </a:cubicBezTo>
                  <a:lnTo>
                    <a:pt x="14809215" y="1092454"/>
                  </a:lnTo>
                  <a:lnTo>
                    <a:pt x="14809215" y="1117854"/>
                  </a:lnTo>
                  <a:lnTo>
                    <a:pt x="211074" y="1117854"/>
                  </a:lnTo>
                  <a:lnTo>
                    <a:pt x="211074" y="1092454"/>
                  </a:lnTo>
                  <a:lnTo>
                    <a:pt x="211074" y="1117854"/>
                  </a:lnTo>
                  <a:cubicBezTo>
                    <a:pt x="95504" y="1117854"/>
                    <a:pt x="0" y="1027811"/>
                    <a:pt x="0" y="914654"/>
                  </a:cubicBezTo>
                  <a:lnTo>
                    <a:pt x="0" y="203200"/>
                  </a:lnTo>
                  <a:lnTo>
                    <a:pt x="25400" y="203200"/>
                  </a:lnTo>
                  <a:lnTo>
                    <a:pt x="0" y="203200"/>
                  </a:lnTo>
                  <a:moveTo>
                    <a:pt x="50800" y="203200"/>
                  </a:moveTo>
                  <a:lnTo>
                    <a:pt x="50800" y="914654"/>
                  </a:lnTo>
                  <a:lnTo>
                    <a:pt x="25400" y="914654"/>
                  </a:lnTo>
                  <a:lnTo>
                    <a:pt x="50800" y="914654"/>
                  </a:lnTo>
                  <a:cubicBezTo>
                    <a:pt x="50800" y="997839"/>
                    <a:pt x="121539" y="1067054"/>
                    <a:pt x="211074" y="1067054"/>
                  </a:cubicBezTo>
                  <a:lnTo>
                    <a:pt x="14809215" y="1067054"/>
                  </a:lnTo>
                  <a:cubicBezTo>
                    <a:pt x="14898751" y="1067054"/>
                    <a:pt x="14969489" y="997839"/>
                    <a:pt x="14969489" y="914654"/>
                  </a:cubicBezTo>
                  <a:lnTo>
                    <a:pt x="14969489" y="203200"/>
                  </a:lnTo>
                  <a:cubicBezTo>
                    <a:pt x="14969489" y="120015"/>
                    <a:pt x="14898751" y="50800"/>
                    <a:pt x="14809215" y="50800"/>
                  </a:cubicBezTo>
                  <a:lnTo>
                    <a:pt x="211074" y="50800"/>
                  </a:lnTo>
                  <a:lnTo>
                    <a:pt x="211074" y="25400"/>
                  </a:lnTo>
                  <a:lnTo>
                    <a:pt x="211074" y="50800"/>
                  </a:lnTo>
                  <a:cubicBezTo>
                    <a:pt x="121539" y="50800"/>
                    <a:pt x="50800" y="120015"/>
                    <a:pt x="50800" y="20320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71" name="Google Shape;471;p16"/>
          <p:cNvGrpSpPr/>
          <p:nvPr/>
        </p:nvGrpSpPr>
        <p:grpSpPr>
          <a:xfrm>
            <a:off x="1047525" y="6857300"/>
            <a:ext cx="11148953" cy="729292"/>
            <a:chOff x="0" y="-9525"/>
            <a:chExt cx="14865270" cy="972389"/>
          </a:xfrm>
        </p:grpSpPr>
        <p:sp>
          <p:nvSpPr>
            <p:cNvPr id="472" name="Google Shape;472;p16"/>
            <p:cNvSpPr/>
            <p:nvPr/>
          </p:nvSpPr>
          <p:spPr>
            <a:xfrm>
              <a:off x="0" y="0"/>
              <a:ext cx="14865269" cy="962864"/>
            </a:xfrm>
            <a:custGeom>
              <a:rect b="b" l="l" r="r" t="t"/>
              <a:pathLst>
                <a:path extrusionOk="0" h="962864" w="14865269">
                  <a:moveTo>
                    <a:pt x="0" y="0"/>
                  </a:moveTo>
                  <a:lnTo>
                    <a:pt x="14865269" y="0"/>
                  </a:lnTo>
                  <a:lnTo>
                    <a:pt x="14865269" y="962864"/>
                  </a:lnTo>
                  <a:lnTo>
                    <a:pt x="0" y="962864"/>
                  </a:lnTo>
                  <a:close/>
                </a:path>
              </a:pathLst>
            </a:custGeom>
            <a:solidFill>
              <a:srgbClr val="000000">
                <a:alpha val="0"/>
              </a:srgbClr>
            </a:solidFill>
            <a:ln>
              <a:noFill/>
            </a:ln>
          </p:spPr>
        </p:sp>
        <p:sp>
          <p:nvSpPr>
            <p:cNvPr id="473" name="Google Shape;473;p16"/>
            <p:cNvSpPr txBox="1"/>
            <p:nvPr/>
          </p:nvSpPr>
          <p:spPr>
            <a:xfrm>
              <a:off x="0" y="-9525"/>
              <a:ext cx="14865270" cy="97238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Τι δεν πρέπει να κάνετε</a:t>
              </a:r>
              <a:endParaRPr/>
            </a:p>
          </p:txBody>
        </p:sp>
      </p:grpSp>
      <p:sp>
        <p:nvSpPr>
          <p:cNvPr id="474" name="Google Shape;474;p16"/>
          <p:cNvSpPr txBox="1"/>
          <p:nvPr/>
        </p:nvSpPr>
        <p:spPr>
          <a:xfrm>
            <a:off x="1246084" y="7626908"/>
            <a:ext cx="10875600" cy="875400"/>
          </a:xfrm>
          <a:prstGeom prst="rect">
            <a:avLst/>
          </a:prstGeom>
          <a:noFill/>
          <a:ln>
            <a:noFill/>
          </a:ln>
        </p:spPr>
        <p:txBody>
          <a:bodyPr anchorCtr="0" anchor="t" bIns="0" lIns="0" spcFirstLastPara="1" rIns="0" wrap="square" tIns="0">
            <a:spAutoFit/>
          </a:bodyPr>
          <a:lstStyle/>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Μην επιχειρήσετε να καθαρίσετε ή να εξουδετερώσετε τη διαρροή χωρίς άδεια.</a:t>
            </a:r>
            <a:endParaRPr/>
          </a:p>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Μην αγγίζετε τις προσβεβλημένες επιφάνειες ή εισπνέετε τους ατμούς.</a:t>
            </a:r>
            <a:endParaRPr/>
          </a:p>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Μην εισέλθετε ξανά στο εργαστήριο μέχρι να κηρυχθεί ασφαλές από εκπαιδευμένο προσωπικό.</a:t>
            </a:r>
            <a:endParaRPr/>
          </a:p>
        </p:txBody>
      </p:sp>
      <p:sp>
        <p:nvSpPr>
          <p:cNvPr id="475" name="Google Shape;475;p16"/>
          <p:cNvSpPr txBox="1"/>
          <p:nvPr/>
        </p:nvSpPr>
        <p:spPr>
          <a:xfrm>
            <a:off x="12784168" y="6046915"/>
            <a:ext cx="4389150"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3: Διαρροή χημικών ουσιών εργαστηρίου από την Canva (Ελεύθερο στοιχείο) </a:t>
            </a:r>
            <a:endParaRPr/>
          </a:p>
        </p:txBody>
      </p:sp>
      <p:sp>
        <p:nvSpPr>
          <p:cNvPr id="476" name="Google Shape;476;p16"/>
          <p:cNvSpPr/>
          <p:nvPr/>
        </p:nvSpPr>
        <p:spPr>
          <a:xfrm>
            <a:off x="12809438" y="2569924"/>
            <a:ext cx="4338637" cy="3293650"/>
          </a:xfrm>
          <a:custGeom>
            <a:rect b="b" l="l" r="r" t="t"/>
            <a:pathLst>
              <a:path extrusionOk="0" h="4391533" w="5784850">
                <a:moveTo>
                  <a:pt x="0" y="0"/>
                </a:moveTo>
                <a:lnTo>
                  <a:pt x="5784850" y="0"/>
                </a:lnTo>
                <a:lnTo>
                  <a:pt x="5784850" y="4391533"/>
                </a:lnTo>
                <a:lnTo>
                  <a:pt x="0" y="4391533"/>
                </a:lnTo>
                <a:lnTo>
                  <a:pt x="0" y="0"/>
                </a:lnTo>
                <a:close/>
              </a:path>
            </a:pathLst>
          </a:custGeom>
          <a:blipFill rotWithShape="1">
            <a:blip r:embed="rId5">
              <a:alphaModFix/>
            </a:blip>
            <a:stretch>
              <a:fillRect b="0" l="0" r="0" t="0"/>
            </a:stretch>
          </a:blip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descr="Μπλε κείμενο σε μαύρο φόντο  Η περιγραφή δημιουργήθηκε αυτόματα" id="485" name="Google Shape;485;p1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86" name="Google Shape;486;p1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487" name="Google Shape;487;p17"/>
          <p:cNvGrpSpPr/>
          <p:nvPr/>
        </p:nvGrpSpPr>
        <p:grpSpPr>
          <a:xfrm>
            <a:off x="1257300" y="700327"/>
            <a:ext cx="15773400" cy="1466347"/>
            <a:chOff x="0" y="-38100"/>
            <a:chExt cx="21031200" cy="1955129"/>
          </a:xfrm>
        </p:grpSpPr>
        <p:sp>
          <p:nvSpPr>
            <p:cNvPr id="488" name="Google Shape;488;p17"/>
            <p:cNvSpPr/>
            <p:nvPr/>
          </p:nvSpPr>
          <p:spPr>
            <a:xfrm>
              <a:off x="0" y="0"/>
              <a:ext cx="21031200" cy="1917029"/>
            </a:xfrm>
            <a:custGeom>
              <a:rect b="b" l="l" r="r" t="t"/>
              <a:pathLst>
                <a:path extrusionOk="0" h="1917029" w="21031200">
                  <a:moveTo>
                    <a:pt x="0" y="0"/>
                  </a:moveTo>
                  <a:lnTo>
                    <a:pt x="21031200" y="0"/>
                  </a:lnTo>
                  <a:lnTo>
                    <a:pt x="21031200" y="1917029"/>
                  </a:lnTo>
                  <a:lnTo>
                    <a:pt x="0" y="1917029"/>
                  </a:lnTo>
                  <a:close/>
                </a:path>
              </a:pathLst>
            </a:custGeom>
            <a:solidFill>
              <a:srgbClr val="000000">
                <a:alpha val="0"/>
              </a:srgbClr>
            </a:solidFill>
            <a:ln>
              <a:noFill/>
            </a:ln>
          </p:spPr>
        </p:sp>
        <p:sp>
          <p:nvSpPr>
            <p:cNvPr id="489" name="Google Shape;489;p17"/>
            <p:cNvSpPr txBox="1"/>
            <p:nvPr/>
          </p:nvSpPr>
          <p:spPr>
            <a:xfrm>
              <a:off x="0" y="-38100"/>
              <a:ext cx="21031200" cy="1955129"/>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i="0" lang="en-US" sz="4272" u="none" cap="none" strike="noStrike">
                  <a:solidFill>
                    <a:srgbClr val="FF0000"/>
                  </a:solidFill>
                  <a:latin typeface="Calibri"/>
                  <a:ea typeface="Calibri"/>
                  <a:cs typeface="Calibri"/>
                  <a:sym typeface="Calibri"/>
                </a:rPr>
                <a:t>Πώς να αναγνωρίζετε σημάδια - Διαρροή χημικών ουσιών στο εργαστήριο</a:t>
              </a:r>
              <a:endParaRPr/>
            </a:p>
          </p:txBody>
        </p:sp>
      </p:grpSp>
      <p:grpSp>
        <p:nvGrpSpPr>
          <p:cNvPr id="490" name="Google Shape;490;p17"/>
          <p:cNvGrpSpPr/>
          <p:nvPr/>
        </p:nvGrpSpPr>
        <p:grpSpPr>
          <a:xfrm>
            <a:off x="1863432" y="2174342"/>
            <a:ext cx="4629245" cy="2792826"/>
            <a:chOff x="0" y="0"/>
            <a:chExt cx="6172327" cy="3723767"/>
          </a:xfrm>
        </p:grpSpPr>
        <p:sp>
          <p:nvSpPr>
            <p:cNvPr id="491" name="Google Shape;491;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492" name="Google Shape;492;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3" name="Google Shape;493;p17"/>
          <p:cNvGrpSpPr/>
          <p:nvPr/>
        </p:nvGrpSpPr>
        <p:grpSpPr>
          <a:xfrm>
            <a:off x="1882482" y="2179105"/>
            <a:ext cx="4591174" cy="2862926"/>
            <a:chOff x="0" y="-19050"/>
            <a:chExt cx="6121566" cy="3817234"/>
          </a:xfrm>
        </p:grpSpPr>
        <p:sp>
          <p:nvSpPr>
            <p:cNvPr id="494" name="Google Shape;494;p17"/>
            <p:cNvSpPr/>
            <p:nvPr/>
          </p:nvSpPr>
          <p:spPr>
            <a:xfrm>
              <a:off x="0" y="0"/>
              <a:ext cx="6121566" cy="3798184"/>
            </a:xfrm>
            <a:custGeom>
              <a:rect b="b" l="l" r="r" t="t"/>
              <a:pathLst>
                <a:path extrusionOk="0" h="3798184" w="6121566">
                  <a:moveTo>
                    <a:pt x="0" y="0"/>
                  </a:moveTo>
                  <a:lnTo>
                    <a:pt x="6121566" y="0"/>
                  </a:lnTo>
                  <a:lnTo>
                    <a:pt x="6121566" y="3798184"/>
                  </a:lnTo>
                  <a:lnTo>
                    <a:pt x="0" y="3798184"/>
                  </a:lnTo>
                  <a:close/>
                </a:path>
              </a:pathLst>
            </a:custGeom>
            <a:solidFill>
              <a:srgbClr val="000000">
                <a:alpha val="0"/>
              </a:srgbClr>
            </a:solidFill>
            <a:ln>
              <a:noFill/>
            </a:ln>
          </p:spPr>
        </p:sp>
        <p:sp>
          <p:nvSpPr>
            <p:cNvPr id="495" name="Google Shape;495;p17"/>
            <p:cNvSpPr txBox="1"/>
            <p:nvPr/>
          </p:nvSpPr>
          <p:spPr>
            <a:xfrm>
              <a:off x="0" y="-19050"/>
              <a:ext cx="6121566" cy="3817234"/>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1" i="0" lang="en-US" sz="2314" u="none" cap="none" strike="noStrike">
                  <a:solidFill>
                    <a:srgbClr val="FFFFFF"/>
                  </a:solidFill>
                  <a:latin typeface="Calibri"/>
                  <a:ea typeface="Calibri"/>
                  <a:cs typeface="Calibri"/>
                  <a:sym typeface="Calibri"/>
                </a:rPr>
                <a:t>Ασυνήθιστη οσμή ή ερεθισμός: Μια ξαφνική έντονη ή όξινη οσμή, καθώς και ερεθισμός των ματιών ή του λαιμού μπορεί να υποδηλώνουν διαρροή χημικών ουσιών.</a:t>
              </a:r>
              <a:endParaRPr sz="900"/>
            </a:p>
          </p:txBody>
        </p:sp>
      </p:grpSp>
      <p:grpSp>
        <p:nvGrpSpPr>
          <p:cNvPr id="496" name="Google Shape;496;p17"/>
          <p:cNvGrpSpPr/>
          <p:nvPr/>
        </p:nvGrpSpPr>
        <p:grpSpPr>
          <a:xfrm>
            <a:off x="6913723" y="2174342"/>
            <a:ext cx="4629246" cy="2792826"/>
            <a:chOff x="0" y="0"/>
            <a:chExt cx="6172327" cy="3723767"/>
          </a:xfrm>
        </p:grpSpPr>
        <p:sp>
          <p:nvSpPr>
            <p:cNvPr id="497" name="Google Shape;497;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498" name="Google Shape;498;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9" name="Google Shape;499;p17"/>
          <p:cNvGrpSpPr/>
          <p:nvPr/>
        </p:nvGrpSpPr>
        <p:grpSpPr>
          <a:xfrm>
            <a:off x="6932773" y="2179104"/>
            <a:ext cx="4591175" cy="2768992"/>
            <a:chOff x="0" y="-19050"/>
            <a:chExt cx="6121566" cy="3691988"/>
          </a:xfrm>
        </p:grpSpPr>
        <p:sp>
          <p:nvSpPr>
            <p:cNvPr id="500" name="Google Shape;500;p17"/>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01" name="Google Shape;501;p17"/>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450" u="none" cap="none" strike="noStrike">
                  <a:solidFill>
                    <a:srgbClr val="FFFFFF"/>
                  </a:solidFill>
                  <a:latin typeface="Calibri"/>
                  <a:ea typeface="Calibri"/>
                  <a:cs typeface="Calibri"/>
                  <a:sym typeface="Calibri"/>
                </a:rPr>
                <a:t>Χυμένα υγρά ή υπολείμματα: Ορατό υγρό σε πάγκους ή στο πάτωμα, ειδικά κοντά σε γυάλινα σκεύη ή δοχεία, υποδηλώνει πιθανή διαρροή.</a:t>
              </a:r>
              <a:endParaRPr sz="1000"/>
            </a:p>
          </p:txBody>
        </p:sp>
      </p:grpSp>
      <p:grpSp>
        <p:nvGrpSpPr>
          <p:cNvPr id="502" name="Google Shape;502;p17"/>
          <p:cNvGrpSpPr/>
          <p:nvPr/>
        </p:nvGrpSpPr>
        <p:grpSpPr>
          <a:xfrm>
            <a:off x="11964016" y="2174342"/>
            <a:ext cx="4629246" cy="2792826"/>
            <a:chOff x="0" y="0"/>
            <a:chExt cx="6172327" cy="3723767"/>
          </a:xfrm>
        </p:grpSpPr>
        <p:sp>
          <p:nvSpPr>
            <p:cNvPr id="503" name="Google Shape;503;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504" name="Google Shape;504;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05" name="Google Shape;505;p17"/>
          <p:cNvGrpSpPr/>
          <p:nvPr/>
        </p:nvGrpSpPr>
        <p:grpSpPr>
          <a:xfrm>
            <a:off x="11983066" y="2179105"/>
            <a:ext cx="4591175" cy="2862926"/>
            <a:chOff x="0" y="-19050"/>
            <a:chExt cx="6121566" cy="3817234"/>
          </a:xfrm>
        </p:grpSpPr>
        <p:sp>
          <p:nvSpPr>
            <p:cNvPr id="506" name="Google Shape;506;p17"/>
            <p:cNvSpPr/>
            <p:nvPr/>
          </p:nvSpPr>
          <p:spPr>
            <a:xfrm>
              <a:off x="0" y="0"/>
              <a:ext cx="6121566" cy="3798184"/>
            </a:xfrm>
            <a:custGeom>
              <a:rect b="b" l="l" r="r" t="t"/>
              <a:pathLst>
                <a:path extrusionOk="0" h="3798184" w="6121566">
                  <a:moveTo>
                    <a:pt x="0" y="0"/>
                  </a:moveTo>
                  <a:lnTo>
                    <a:pt x="6121566" y="0"/>
                  </a:lnTo>
                  <a:lnTo>
                    <a:pt x="6121566" y="3798184"/>
                  </a:lnTo>
                  <a:lnTo>
                    <a:pt x="0" y="3798184"/>
                  </a:lnTo>
                  <a:close/>
                </a:path>
              </a:pathLst>
            </a:custGeom>
            <a:solidFill>
              <a:srgbClr val="000000">
                <a:alpha val="0"/>
              </a:srgbClr>
            </a:solidFill>
            <a:ln>
              <a:noFill/>
            </a:ln>
          </p:spPr>
        </p:sp>
        <p:sp>
          <p:nvSpPr>
            <p:cNvPr id="507" name="Google Shape;507;p17"/>
            <p:cNvSpPr txBox="1"/>
            <p:nvPr/>
          </p:nvSpPr>
          <p:spPr>
            <a:xfrm>
              <a:off x="0" y="-19050"/>
              <a:ext cx="6121566" cy="3817234"/>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1" i="0" lang="en-US" sz="2314" u="none" cap="none" strike="noStrike">
                  <a:solidFill>
                    <a:srgbClr val="FFFFFF"/>
                  </a:solidFill>
                  <a:latin typeface="Calibri"/>
                  <a:ea typeface="Calibri"/>
                  <a:cs typeface="Calibri"/>
                  <a:sym typeface="Calibri"/>
                </a:rPr>
                <a:t>Καπνός, ατμοί ή αλλαγή χρώματος στον αέρα: Μια ορατή ομίχλη, αποχρωματισμός ή αντίδραση μεταξύ ουσιών υποδηλώνει απελευθέρωση χημικών ουσιών.</a:t>
              </a:r>
              <a:endParaRPr sz="900"/>
            </a:p>
          </p:txBody>
        </p:sp>
      </p:grpSp>
      <p:grpSp>
        <p:nvGrpSpPr>
          <p:cNvPr id="508" name="Google Shape;508;p17"/>
          <p:cNvGrpSpPr/>
          <p:nvPr/>
        </p:nvGrpSpPr>
        <p:grpSpPr>
          <a:xfrm>
            <a:off x="4388578" y="5388164"/>
            <a:ext cx="4629245" cy="2792826"/>
            <a:chOff x="0" y="0"/>
            <a:chExt cx="6172327" cy="3723767"/>
          </a:xfrm>
        </p:grpSpPr>
        <p:sp>
          <p:nvSpPr>
            <p:cNvPr id="509" name="Google Shape;509;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10" name="Google Shape;510;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11" name="Google Shape;511;p17"/>
          <p:cNvGrpSpPr/>
          <p:nvPr/>
        </p:nvGrpSpPr>
        <p:grpSpPr>
          <a:xfrm>
            <a:off x="4407628" y="5392927"/>
            <a:ext cx="4591174" cy="2862926"/>
            <a:chOff x="0" y="-19050"/>
            <a:chExt cx="6121566" cy="3817234"/>
          </a:xfrm>
        </p:grpSpPr>
        <p:sp>
          <p:nvSpPr>
            <p:cNvPr id="512" name="Google Shape;512;p17"/>
            <p:cNvSpPr/>
            <p:nvPr/>
          </p:nvSpPr>
          <p:spPr>
            <a:xfrm>
              <a:off x="0" y="0"/>
              <a:ext cx="6121566" cy="3798184"/>
            </a:xfrm>
            <a:custGeom>
              <a:rect b="b" l="l" r="r" t="t"/>
              <a:pathLst>
                <a:path extrusionOk="0" h="3798184" w="6121566">
                  <a:moveTo>
                    <a:pt x="0" y="0"/>
                  </a:moveTo>
                  <a:lnTo>
                    <a:pt x="6121566" y="0"/>
                  </a:lnTo>
                  <a:lnTo>
                    <a:pt x="6121566" y="3798184"/>
                  </a:lnTo>
                  <a:lnTo>
                    <a:pt x="0" y="3798184"/>
                  </a:lnTo>
                  <a:close/>
                </a:path>
              </a:pathLst>
            </a:custGeom>
            <a:solidFill>
              <a:srgbClr val="000000">
                <a:alpha val="0"/>
              </a:srgbClr>
            </a:solidFill>
            <a:ln>
              <a:noFill/>
            </a:ln>
          </p:spPr>
        </p:sp>
        <p:sp>
          <p:nvSpPr>
            <p:cNvPr id="513" name="Google Shape;513;p17"/>
            <p:cNvSpPr txBox="1"/>
            <p:nvPr/>
          </p:nvSpPr>
          <p:spPr>
            <a:xfrm>
              <a:off x="0" y="-19050"/>
              <a:ext cx="6121566" cy="3817234"/>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1" i="0" lang="en-US" sz="2314" u="none" cap="none" strike="noStrike">
                  <a:solidFill>
                    <a:srgbClr val="FFFFFF"/>
                  </a:solidFill>
                  <a:latin typeface="Calibri"/>
                  <a:ea typeface="Calibri"/>
                  <a:cs typeface="Calibri"/>
                  <a:sym typeface="Calibri"/>
                </a:rPr>
                <a:t>Ενεργοποιημένα συστήματα εξαερισμού ή συναγερμού: Οι απαγωγείς καπνών ή οι ανιχνευτές αερίου ενδέχεται να ηχήσουν ή να ανάψουν, προειδοποιώντας για μόλυνση.</a:t>
              </a:r>
              <a:endParaRPr sz="900"/>
            </a:p>
          </p:txBody>
        </p:sp>
      </p:grpSp>
      <p:grpSp>
        <p:nvGrpSpPr>
          <p:cNvPr id="514" name="Google Shape;514;p17"/>
          <p:cNvGrpSpPr/>
          <p:nvPr/>
        </p:nvGrpSpPr>
        <p:grpSpPr>
          <a:xfrm>
            <a:off x="9438870" y="5388164"/>
            <a:ext cx="4629245" cy="2792826"/>
            <a:chOff x="0" y="0"/>
            <a:chExt cx="6172327" cy="3723767"/>
          </a:xfrm>
        </p:grpSpPr>
        <p:sp>
          <p:nvSpPr>
            <p:cNvPr id="515" name="Google Shape;515;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516" name="Google Shape;516;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17" name="Google Shape;517;p17"/>
          <p:cNvGrpSpPr/>
          <p:nvPr/>
        </p:nvGrpSpPr>
        <p:grpSpPr>
          <a:xfrm>
            <a:off x="9457920" y="5392926"/>
            <a:ext cx="4591174" cy="2768992"/>
            <a:chOff x="0" y="-19050"/>
            <a:chExt cx="6121566" cy="3691988"/>
          </a:xfrm>
        </p:grpSpPr>
        <p:sp>
          <p:nvSpPr>
            <p:cNvPr id="518" name="Google Shape;518;p17"/>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19" name="Google Shape;519;p17"/>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350" u="none" cap="none" strike="noStrike">
                  <a:solidFill>
                    <a:srgbClr val="FFFFFF"/>
                  </a:solidFill>
                  <a:latin typeface="Calibri"/>
                  <a:ea typeface="Calibri"/>
                  <a:cs typeface="Calibri"/>
                  <a:sym typeface="Calibri"/>
                </a:rPr>
                <a:t>Σωματικές αντιδράσεις μεταξύ μαθητών ή προσωπικού: Ο βήχας, η ζάλη ή τα υγρά μάτια μπορεί να αποτελούν πρώιμες ενδείξεις επιβλαβούς έκθεσης.</a:t>
              </a:r>
              <a:endParaRPr sz="9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descr="Μπλε κείμενο σε μαύρο φόντο  Η περιγραφή δημιουργήθηκε αυτόματα" id="528" name="Google Shape;528;p1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29" name="Google Shape;529;p1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530" name="Google Shape;530;p18"/>
          <p:cNvGrpSpPr/>
          <p:nvPr/>
        </p:nvGrpSpPr>
        <p:grpSpPr>
          <a:xfrm>
            <a:off x="1257300" y="418292"/>
            <a:ext cx="15773400" cy="1380840"/>
            <a:chOff x="0" y="-66675"/>
            <a:chExt cx="21031200" cy="1841121"/>
          </a:xfrm>
        </p:grpSpPr>
        <p:sp>
          <p:nvSpPr>
            <p:cNvPr id="531" name="Google Shape;531;p18"/>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532" name="Google Shape;532;p18"/>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Ηλεκτρική πυρκαγιά ή υπέρταση</a:t>
              </a:r>
              <a:endParaRPr/>
            </a:p>
          </p:txBody>
        </p:sp>
      </p:grpSp>
      <p:grpSp>
        <p:nvGrpSpPr>
          <p:cNvPr id="533" name="Google Shape;533;p18"/>
          <p:cNvGrpSpPr/>
          <p:nvPr/>
        </p:nvGrpSpPr>
        <p:grpSpPr>
          <a:xfrm>
            <a:off x="768974" y="1682066"/>
            <a:ext cx="17519026" cy="980861"/>
            <a:chOff x="0" y="-9525"/>
            <a:chExt cx="23358702" cy="1307815"/>
          </a:xfrm>
        </p:grpSpPr>
        <p:sp>
          <p:nvSpPr>
            <p:cNvPr id="534" name="Google Shape;534;p18"/>
            <p:cNvSpPr/>
            <p:nvPr/>
          </p:nvSpPr>
          <p:spPr>
            <a:xfrm>
              <a:off x="0" y="0"/>
              <a:ext cx="23358701" cy="1298290"/>
            </a:xfrm>
            <a:custGeom>
              <a:rect b="b" l="l" r="r" t="t"/>
              <a:pathLst>
                <a:path extrusionOk="0" h="1298290" w="23358701">
                  <a:moveTo>
                    <a:pt x="0" y="0"/>
                  </a:moveTo>
                  <a:lnTo>
                    <a:pt x="23358701" y="0"/>
                  </a:lnTo>
                  <a:lnTo>
                    <a:pt x="23358701" y="1298290"/>
                  </a:lnTo>
                  <a:lnTo>
                    <a:pt x="0" y="1298290"/>
                  </a:lnTo>
                  <a:close/>
                </a:path>
              </a:pathLst>
            </a:custGeom>
            <a:solidFill>
              <a:srgbClr val="000000">
                <a:alpha val="0"/>
              </a:srgbClr>
            </a:solidFill>
            <a:ln>
              <a:noFill/>
            </a:ln>
          </p:spPr>
        </p:sp>
        <p:sp>
          <p:nvSpPr>
            <p:cNvPr id="535" name="Google Shape;535;p18"/>
            <p:cNvSpPr txBox="1"/>
            <p:nvPr/>
          </p:nvSpPr>
          <p:spPr>
            <a:xfrm>
              <a:off x="0" y="-9525"/>
              <a:ext cx="23358702" cy="130781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400" u="none" cap="none" strike="noStrike">
                  <a:solidFill>
                    <a:srgbClr val="139AD6"/>
                  </a:solidFill>
                  <a:latin typeface="Calibri"/>
                  <a:ea typeface="Calibri"/>
                  <a:cs typeface="Calibri"/>
                  <a:sym typeface="Calibri"/>
                </a:rPr>
                <a:t>Οι ηλεκτρικές δυσλειτουργίες στις τάξεις ή στις σχολικές εγκαταστάσεις μπορούν να προκαλέσουν πυρκαγιές ή διακοπές ρεύματος, απειλώντας την ασφάλεια και διαταράσσοντας τη μάθηση.</a:t>
              </a:r>
              <a:endParaRPr/>
            </a:p>
          </p:txBody>
        </p:sp>
      </p:grpSp>
      <p:grpSp>
        <p:nvGrpSpPr>
          <p:cNvPr id="536" name="Google Shape;536;p18"/>
          <p:cNvGrpSpPr/>
          <p:nvPr/>
        </p:nvGrpSpPr>
        <p:grpSpPr>
          <a:xfrm>
            <a:off x="989408" y="2726966"/>
            <a:ext cx="11199877" cy="1019175"/>
            <a:chOff x="0" y="0"/>
            <a:chExt cx="14933168" cy="1358900"/>
          </a:xfrm>
        </p:grpSpPr>
        <p:sp>
          <p:nvSpPr>
            <p:cNvPr id="537" name="Google Shape;537;p18"/>
            <p:cNvSpPr/>
            <p:nvPr/>
          </p:nvSpPr>
          <p:spPr>
            <a:xfrm>
              <a:off x="25400" y="25400"/>
              <a:ext cx="14882368" cy="1308100"/>
            </a:xfrm>
            <a:custGeom>
              <a:rect b="b" l="l" r="r" t="t"/>
              <a:pathLst>
                <a:path extrusionOk="0" h="1308100" w="14882368">
                  <a:moveTo>
                    <a:pt x="0" y="218059"/>
                  </a:moveTo>
                  <a:cubicBezTo>
                    <a:pt x="0" y="97663"/>
                    <a:pt x="101092" y="0"/>
                    <a:pt x="225679" y="0"/>
                  </a:cubicBezTo>
                  <a:lnTo>
                    <a:pt x="14656688" y="0"/>
                  </a:lnTo>
                  <a:cubicBezTo>
                    <a:pt x="14781402" y="0"/>
                    <a:pt x="14882368" y="97663"/>
                    <a:pt x="14882368" y="218059"/>
                  </a:cubicBezTo>
                  <a:lnTo>
                    <a:pt x="14882368" y="1090041"/>
                  </a:lnTo>
                  <a:cubicBezTo>
                    <a:pt x="14882368" y="1210437"/>
                    <a:pt x="14781276" y="1308100"/>
                    <a:pt x="14656688" y="1308100"/>
                  </a:cubicBezTo>
                  <a:lnTo>
                    <a:pt x="225679" y="1308100"/>
                  </a:lnTo>
                  <a:cubicBezTo>
                    <a:pt x="101092" y="1308100"/>
                    <a:pt x="0" y="1210437"/>
                    <a:pt x="0" y="1090041"/>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18"/>
            <p:cNvSpPr/>
            <p:nvPr/>
          </p:nvSpPr>
          <p:spPr>
            <a:xfrm>
              <a:off x="0" y="0"/>
              <a:ext cx="14933168" cy="1358900"/>
            </a:xfrm>
            <a:custGeom>
              <a:rect b="b" l="l" r="r" t="t"/>
              <a:pathLst>
                <a:path extrusionOk="0" h="1358900" w="14933168">
                  <a:moveTo>
                    <a:pt x="0" y="243459"/>
                  </a:moveTo>
                  <a:cubicBezTo>
                    <a:pt x="0" y="108204"/>
                    <a:pt x="113284" y="0"/>
                    <a:pt x="251079" y="0"/>
                  </a:cubicBezTo>
                  <a:lnTo>
                    <a:pt x="14682088" y="0"/>
                  </a:lnTo>
                  <a:lnTo>
                    <a:pt x="14682088" y="25400"/>
                  </a:lnTo>
                  <a:lnTo>
                    <a:pt x="14682088" y="0"/>
                  </a:lnTo>
                  <a:cubicBezTo>
                    <a:pt x="14819883" y="0"/>
                    <a:pt x="14933168" y="108204"/>
                    <a:pt x="14933168" y="243459"/>
                  </a:cubicBezTo>
                  <a:lnTo>
                    <a:pt x="14907768" y="243459"/>
                  </a:lnTo>
                  <a:lnTo>
                    <a:pt x="14933168" y="243459"/>
                  </a:lnTo>
                  <a:lnTo>
                    <a:pt x="14933168" y="1115441"/>
                  </a:lnTo>
                  <a:lnTo>
                    <a:pt x="14907768" y="1115441"/>
                  </a:lnTo>
                  <a:lnTo>
                    <a:pt x="14933168" y="1115441"/>
                  </a:lnTo>
                  <a:cubicBezTo>
                    <a:pt x="14933168" y="1250696"/>
                    <a:pt x="14819883" y="1358900"/>
                    <a:pt x="14682088" y="1358900"/>
                  </a:cubicBezTo>
                  <a:lnTo>
                    <a:pt x="14682088" y="1333500"/>
                  </a:lnTo>
                  <a:lnTo>
                    <a:pt x="14682088" y="1358900"/>
                  </a:lnTo>
                  <a:lnTo>
                    <a:pt x="251079" y="1358900"/>
                  </a:lnTo>
                  <a:lnTo>
                    <a:pt x="251079" y="1333500"/>
                  </a:lnTo>
                  <a:lnTo>
                    <a:pt x="251079" y="1358900"/>
                  </a:lnTo>
                  <a:cubicBezTo>
                    <a:pt x="113284" y="1358900"/>
                    <a:pt x="0" y="1250696"/>
                    <a:pt x="0" y="1115441"/>
                  </a:cubicBezTo>
                  <a:lnTo>
                    <a:pt x="0" y="243459"/>
                  </a:lnTo>
                  <a:lnTo>
                    <a:pt x="25400" y="243459"/>
                  </a:lnTo>
                  <a:lnTo>
                    <a:pt x="0" y="243459"/>
                  </a:lnTo>
                  <a:moveTo>
                    <a:pt x="50800" y="243459"/>
                  </a:moveTo>
                  <a:lnTo>
                    <a:pt x="50800" y="1115441"/>
                  </a:lnTo>
                  <a:lnTo>
                    <a:pt x="25400" y="1115441"/>
                  </a:lnTo>
                  <a:lnTo>
                    <a:pt x="50800" y="1115441"/>
                  </a:lnTo>
                  <a:cubicBezTo>
                    <a:pt x="50800" y="1220978"/>
                    <a:pt x="139700" y="1308100"/>
                    <a:pt x="251079" y="1308100"/>
                  </a:cubicBezTo>
                  <a:lnTo>
                    <a:pt x="14682088" y="1308100"/>
                  </a:lnTo>
                  <a:cubicBezTo>
                    <a:pt x="14793595" y="1308100"/>
                    <a:pt x="14882368" y="1220978"/>
                    <a:pt x="14882368" y="1115441"/>
                  </a:cubicBezTo>
                  <a:lnTo>
                    <a:pt x="14882368" y="243459"/>
                  </a:lnTo>
                  <a:cubicBezTo>
                    <a:pt x="14882368" y="137922"/>
                    <a:pt x="14793468" y="50800"/>
                    <a:pt x="14682088" y="50800"/>
                  </a:cubicBezTo>
                  <a:lnTo>
                    <a:pt x="251079" y="50800"/>
                  </a:lnTo>
                  <a:lnTo>
                    <a:pt x="251079" y="25400"/>
                  </a:lnTo>
                  <a:lnTo>
                    <a:pt x="251079" y="50800"/>
                  </a:lnTo>
                  <a:cubicBezTo>
                    <a:pt x="139700" y="50800"/>
                    <a:pt x="50800" y="137922"/>
                    <a:pt x="50800" y="243459"/>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9" name="Google Shape;539;p18"/>
          <p:cNvGrpSpPr/>
          <p:nvPr/>
        </p:nvGrpSpPr>
        <p:grpSpPr>
          <a:xfrm>
            <a:off x="1056348" y="2779619"/>
            <a:ext cx="11065990" cy="899551"/>
            <a:chOff x="0" y="-19050"/>
            <a:chExt cx="14754654" cy="1199402"/>
          </a:xfrm>
        </p:grpSpPr>
        <p:sp>
          <p:nvSpPr>
            <p:cNvPr id="540" name="Google Shape;540;p18"/>
            <p:cNvSpPr/>
            <p:nvPr/>
          </p:nvSpPr>
          <p:spPr>
            <a:xfrm>
              <a:off x="0" y="0"/>
              <a:ext cx="14754654" cy="1180352"/>
            </a:xfrm>
            <a:custGeom>
              <a:rect b="b" l="l" r="r" t="t"/>
              <a:pathLst>
                <a:path extrusionOk="0" h="1180352" w="14754654">
                  <a:moveTo>
                    <a:pt x="0" y="0"/>
                  </a:moveTo>
                  <a:lnTo>
                    <a:pt x="14754654" y="0"/>
                  </a:lnTo>
                  <a:lnTo>
                    <a:pt x="14754654" y="1180352"/>
                  </a:lnTo>
                  <a:lnTo>
                    <a:pt x="0" y="1180352"/>
                  </a:lnTo>
                  <a:close/>
                </a:path>
              </a:pathLst>
            </a:custGeom>
            <a:solidFill>
              <a:srgbClr val="000000">
                <a:alpha val="0"/>
              </a:srgbClr>
            </a:solidFill>
            <a:ln>
              <a:noFill/>
            </a:ln>
          </p:spPr>
        </p:sp>
        <p:sp>
          <p:nvSpPr>
            <p:cNvPr id="541" name="Google Shape;541;p18"/>
            <p:cNvSpPr txBox="1"/>
            <p:nvPr/>
          </p:nvSpPr>
          <p:spPr>
            <a:xfrm>
              <a:off x="0" y="-19050"/>
              <a:ext cx="14754654" cy="119940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Ετοιμότητα Σχολικών Καταστροφών και Ασφαλή Μαθησιακά Περιβάλλοντα για την Ασφάλεια των Σχολείων - Ηλεκτρική Πυρκαγιά ή Υπερβολική Ρεύμα</a:t>
              </a:r>
              <a:endParaRPr/>
            </a:p>
          </p:txBody>
        </p:sp>
      </p:grpSp>
      <p:sp>
        <p:nvSpPr>
          <p:cNvPr id="542" name="Google Shape;542;p18"/>
          <p:cNvSpPr txBox="1"/>
          <p:nvPr/>
        </p:nvSpPr>
        <p:spPr>
          <a:xfrm>
            <a:off x="877900" y="3724500"/>
            <a:ext cx="11457900" cy="1293000"/>
          </a:xfrm>
          <a:prstGeom prst="rect">
            <a:avLst/>
          </a:prstGeom>
          <a:noFill/>
          <a:ln>
            <a:noFill/>
          </a:ln>
        </p:spPr>
        <p:txBody>
          <a:bodyPr anchorCtr="0" anchor="t" bIns="0" lIns="0" spcFirstLastPara="1" rIns="0" wrap="square" tIns="0">
            <a:spAutoFit/>
          </a:bodyPr>
          <a:lstStyle/>
          <a:p>
            <a:pPr indent="-88900" lvl="2" marL="271462" marR="0" rtl="0" algn="l">
              <a:lnSpc>
                <a:spcPct val="100000"/>
              </a:lnSpc>
              <a:spcBef>
                <a:spcPts val="0"/>
              </a:spcBef>
              <a:spcAft>
                <a:spcPts val="0"/>
              </a:spcAft>
              <a:buClr>
                <a:srgbClr val="000000"/>
              </a:buClr>
              <a:buSzPts val="1400"/>
              <a:buFont typeface="Arial"/>
              <a:buChar char="⚬"/>
            </a:pPr>
            <a:r>
              <a:rPr b="0" i="0" lang="en-US" u="none" cap="none" strike="noStrike">
                <a:solidFill>
                  <a:srgbClr val="000000"/>
                </a:solidFill>
                <a:latin typeface="Calibri"/>
                <a:ea typeface="Calibri"/>
                <a:cs typeface="Calibri"/>
                <a:sym typeface="Calibri"/>
              </a:rPr>
              <a:t>Διεξάγετε </a:t>
            </a:r>
            <a:r>
              <a:rPr b="1" i="0" lang="en-US" u="none" cap="none" strike="noStrike">
                <a:solidFill>
                  <a:srgbClr val="000000"/>
                </a:solidFill>
                <a:latin typeface="Calibri"/>
                <a:ea typeface="Calibri"/>
                <a:cs typeface="Calibri"/>
                <a:sym typeface="Calibri"/>
              </a:rPr>
              <a:t>τακτική συντήρηση και επιθεώρηση των ηλεκτρικών συστημάτων</a:t>
            </a:r>
            <a:r>
              <a:rPr b="0" i="0" lang="en-US" u="none" cap="none" strike="noStrike">
                <a:solidFill>
                  <a:srgbClr val="000000"/>
                </a:solidFill>
                <a:latin typeface="Calibri"/>
                <a:ea typeface="Calibri"/>
                <a:cs typeface="Calibri"/>
                <a:sym typeface="Calibri"/>
              </a:rPr>
              <a:t>, των πριζών και του εργαστηριακού εξοπλισμού για την αποφυγή βραχυκυκλωμάτων ή υπερθέρμανσης.</a:t>
            </a:r>
            <a:endParaRPr sz="1300"/>
          </a:p>
          <a:p>
            <a:pPr indent="-88900" lvl="2" marL="271462" marR="0" rtl="0" algn="l">
              <a:lnSpc>
                <a:spcPct val="100000"/>
              </a:lnSpc>
              <a:spcBef>
                <a:spcPts val="0"/>
              </a:spcBef>
              <a:spcAft>
                <a:spcPts val="0"/>
              </a:spcAft>
              <a:buClr>
                <a:srgbClr val="000000"/>
              </a:buClr>
              <a:buSzPts val="1400"/>
              <a:buFont typeface="Arial"/>
              <a:buChar char="⚬"/>
            </a:pPr>
            <a:r>
              <a:rPr b="0" i="0" lang="en-US" u="none" cap="none" strike="noStrike">
                <a:solidFill>
                  <a:srgbClr val="000000"/>
                </a:solidFill>
                <a:latin typeface="Calibri"/>
                <a:ea typeface="Calibri"/>
                <a:cs typeface="Calibri"/>
                <a:sym typeface="Calibri"/>
              </a:rPr>
              <a:t>Εκπαιδεύστε το προσωπικό και τους μαθητές ώστε να </a:t>
            </a:r>
            <a:r>
              <a:rPr b="1" i="0" lang="en-US" u="none" cap="none" strike="noStrike">
                <a:solidFill>
                  <a:srgbClr val="000000"/>
                </a:solidFill>
                <a:latin typeface="Calibri"/>
                <a:ea typeface="Calibri"/>
                <a:cs typeface="Calibri"/>
                <a:sym typeface="Calibri"/>
              </a:rPr>
              <a:t>ανταποκρίνονται με ασφάλεια</a:t>
            </a:r>
            <a:r>
              <a:rPr b="0" i="0" lang="en-US" u="none" cap="none" strike="noStrike">
                <a:solidFill>
                  <a:srgbClr val="000000"/>
                </a:solidFill>
                <a:latin typeface="Calibri"/>
                <a:ea typeface="Calibri"/>
                <a:cs typeface="Calibri"/>
                <a:sym typeface="Calibri"/>
              </a:rPr>
              <a:t>—αποσυνδέστε το ρεύμα, εάν είναι δυνατόν, αποφύγετε τη χρήση νερού και εκκενώστε αμέσως την περιοχή σε περίπτωση πυρκαγιάς από ηλεκτρικό ρεύμα.</a:t>
            </a:r>
            <a:endParaRPr sz="1300"/>
          </a:p>
          <a:p>
            <a:pPr indent="-88900" lvl="2" marL="271462" marR="0" rtl="0" algn="l">
              <a:lnSpc>
                <a:spcPct val="100000"/>
              </a:lnSpc>
              <a:spcBef>
                <a:spcPts val="0"/>
              </a:spcBef>
              <a:spcAft>
                <a:spcPts val="0"/>
              </a:spcAft>
              <a:buClr>
                <a:srgbClr val="000000"/>
              </a:buClr>
              <a:buSzPts val="1400"/>
              <a:buFont typeface="Arial"/>
              <a:buChar char="⚬"/>
            </a:pPr>
            <a:r>
              <a:rPr b="0" i="0" lang="en-US" u="none" cap="none" strike="noStrike">
                <a:solidFill>
                  <a:srgbClr val="000000"/>
                </a:solidFill>
                <a:latin typeface="Calibri"/>
                <a:ea typeface="Calibri"/>
                <a:cs typeface="Calibri"/>
                <a:sym typeface="Calibri"/>
              </a:rPr>
              <a:t>Να έχετε </a:t>
            </a:r>
            <a:r>
              <a:rPr b="1" i="0" lang="en-US" u="none" cap="none" strike="noStrike">
                <a:solidFill>
                  <a:srgbClr val="000000"/>
                </a:solidFill>
                <a:latin typeface="Calibri"/>
                <a:ea typeface="Calibri"/>
                <a:cs typeface="Calibri"/>
                <a:sym typeface="Calibri"/>
              </a:rPr>
              <a:t>διαθέσιμους πυροσβεστήρες (τύπου CO₂), φωτισμό έκτακτης ανάγκης και σαφείς οδούς εξόδου διαθέσιμου</a:t>
            </a:r>
            <a:r>
              <a:rPr b="0" i="0" lang="en-US" u="none" cap="none" strike="noStrike">
                <a:solidFill>
                  <a:srgbClr val="000000"/>
                </a:solidFill>
                <a:latin typeface="Calibri"/>
                <a:ea typeface="Calibri"/>
                <a:cs typeface="Calibri"/>
                <a:sym typeface="Calibri"/>
              </a:rPr>
              <a:t>ς και σωστά σηματοδοτημένους για να διασφαλίσετε μια ασφαλή διαδικασία εκκένωσης.</a:t>
            </a:r>
            <a:endParaRPr sz="1300"/>
          </a:p>
        </p:txBody>
      </p:sp>
      <p:grpSp>
        <p:nvGrpSpPr>
          <p:cNvPr id="543" name="Google Shape;543;p18"/>
          <p:cNvGrpSpPr/>
          <p:nvPr/>
        </p:nvGrpSpPr>
        <p:grpSpPr>
          <a:xfrm>
            <a:off x="989408" y="5040056"/>
            <a:ext cx="11199877" cy="1019175"/>
            <a:chOff x="0" y="0"/>
            <a:chExt cx="14933168" cy="1358900"/>
          </a:xfrm>
        </p:grpSpPr>
        <p:sp>
          <p:nvSpPr>
            <p:cNvPr id="544" name="Google Shape;544;p18"/>
            <p:cNvSpPr/>
            <p:nvPr/>
          </p:nvSpPr>
          <p:spPr>
            <a:xfrm>
              <a:off x="25400" y="25400"/>
              <a:ext cx="14882368" cy="1308100"/>
            </a:xfrm>
            <a:custGeom>
              <a:rect b="b" l="l" r="r" t="t"/>
              <a:pathLst>
                <a:path extrusionOk="0" h="1308100" w="14882368">
                  <a:moveTo>
                    <a:pt x="0" y="218059"/>
                  </a:moveTo>
                  <a:cubicBezTo>
                    <a:pt x="0" y="97663"/>
                    <a:pt x="101092" y="0"/>
                    <a:pt x="225679" y="0"/>
                  </a:cubicBezTo>
                  <a:lnTo>
                    <a:pt x="14656688" y="0"/>
                  </a:lnTo>
                  <a:cubicBezTo>
                    <a:pt x="14781402" y="0"/>
                    <a:pt x="14882368" y="97663"/>
                    <a:pt x="14882368" y="218059"/>
                  </a:cubicBezTo>
                  <a:lnTo>
                    <a:pt x="14882368" y="1090041"/>
                  </a:lnTo>
                  <a:cubicBezTo>
                    <a:pt x="14882368" y="1210437"/>
                    <a:pt x="14781276" y="1308100"/>
                    <a:pt x="14656688" y="1308100"/>
                  </a:cubicBezTo>
                  <a:lnTo>
                    <a:pt x="225679" y="1308100"/>
                  </a:lnTo>
                  <a:cubicBezTo>
                    <a:pt x="101092" y="1308100"/>
                    <a:pt x="0" y="1210437"/>
                    <a:pt x="0" y="1090041"/>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18"/>
            <p:cNvSpPr/>
            <p:nvPr/>
          </p:nvSpPr>
          <p:spPr>
            <a:xfrm>
              <a:off x="0" y="0"/>
              <a:ext cx="14933168" cy="1358900"/>
            </a:xfrm>
            <a:custGeom>
              <a:rect b="b" l="l" r="r" t="t"/>
              <a:pathLst>
                <a:path extrusionOk="0" h="1358900" w="14933168">
                  <a:moveTo>
                    <a:pt x="0" y="243459"/>
                  </a:moveTo>
                  <a:cubicBezTo>
                    <a:pt x="0" y="108204"/>
                    <a:pt x="113284" y="0"/>
                    <a:pt x="251079" y="0"/>
                  </a:cubicBezTo>
                  <a:lnTo>
                    <a:pt x="14682088" y="0"/>
                  </a:lnTo>
                  <a:lnTo>
                    <a:pt x="14682088" y="25400"/>
                  </a:lnTo>
                  <a:lnTo>
                    <a:pt x="14682088" y="0"/>
                  </a:lnTo>
                  <a:cubicBezTo>
                    <a:pt x="14819883" y="0"/>
                    <a:pt x="14933168" y="108204"/>
                    <a:pt x="14933168" y="243459"/>
                  </a:cubicBezTo>
                  <a:lnTo>
                    <a:pt x="14907768" y="243459"/>
                  </a:lnTo>
                  <a:lnTo>
                    <a:pt x="14933168" y="243459"/>
                  </a:lnTo>
                  <a:lnTo>
                    <a:pt x="14933168" y="1115441"/>
                  </a:lnTo>
                  <a:lnTo>
                    <a:pt x="14907768" y="1115441"/>
                  </a:lnTo>
                  <a:lnTo>
                    <a:pt x="14933168" y="1115441"/>
                  </a:lnTo>
                  <a:cubicBezTo>
                    <a:pt x="14933168" y="1250696"/>
                    <a:pt x="14819883" y="1358900"/>
                    <a:pt x="14682088" y="1358900"/>
                  </a:cubicBezTo>
                  <a:lnTo>
                    <a:pt x="14682088" y="1333500"/>
                  </a:lnTo>
                  <a:lnTo>
                    <a:pt x="14682088" y="1358900"/>
                  </a:lnTo>
                  <a:lnTo>
                    <a:pt x="251079" y="1358900"/>
                  </a:lnTo>
                  <a:lnTo>
                    <a:pt x="251079" y="1333500"/>
                  </a:lnTo>
                  <a:lnTo>
                    <a:pt x="251079" y="1358900"/>
                  </a:lnTo>
                  <a:cubicBezTo>
                    <a:pt x="113284" y="1358900"/>
                    <a:pt x="0" y="1250696"/>
                    <a:pt x="0" y="1115441"/>
                  </a:cubicBezTo>
                  <a:lnTo>
                    <a:pt x="0" y="243459"/>
                  </a:lnTo>
                  <a:lnTo>
                    <a:pt x="25400" y="243459"/>
                  </a:lnTo>
                  <a:lnTo>
                    <a:pt x="0" y="243459"/>
                  </a:lnTo>
                  <a:moveTo>
                    <a:pt x="50800" y="243459"/>
                  </a:moveTo>
                  <a:lnTo>
                    <a:pt x="50800" y="1115441"/>
                  </a:lnTo>
                  <a:lnTo>
                    <a:pt x="25400" y="1115441"/>
                  </a:lnTo>
                  <a:lnTo>
                    <a:pt x="50800" y="1115441"/>
                  </a:lnTo>
                  <a:cubicBezTo>
                    <a:pt x="50800" y="1220978"/>
                    <a:pt x="139700" y="1308100"/>
                    <a:pt x="251079" y="1308100"/>
                  </a:cubicBezTo>
                  <a:lnTo>
                    <a:pt x="14682088" y="1308100"/>
                  </a:lnTo>
                  <a:cubicBezTo>
                    <a:pt x="14793595" y="1308100"/>
                    <a:pt x="14882368" y="1220978"/>
                    <a:pt x="14882368" y="1115441"/>
                  </a:cubicBezTo>
                  <a:lnTo>
                    <a:pt x="14882368" y="243459"/>
                  </a:lnTo>
                  <a:cubicBezTo>
                    <a:pt x="14882368" y="137922"/>
                    <a:pt x="14793468" y="50800"/>
                    <a:pt x="14682088" y="50800"/>
                  </a:cubicBezTo>
                  <a:lnTo>
                    <a:pt x="251079" y="50800"/>
                  </a:lnTo>
                  <a:lnTo>
                    <a:pt x="251079" y="25400"/>
                  </a:lnTo>
                  <a:lnTo>
                    <a:pt x="251079" y="50800"/>
                  </a:lnTo>
                  <a:cubicBezTo>
                    <a:pt x="139700" y="50800"/>
                    <a:pt x="50800" y="137922"/>
                    <a:pt x="50800" y="243459"/>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6" name="Google Shape;546;p18"/>
          <p:cNvGrpSpPr/>
          <p:nvPr/>
        </p:nvGrpSpPr>
        <p:grpSpPr>
          <a:xfrm>
            <a:off x="1056348" y="5085565"/>
            <a:ext cx="11065990" cy="906695"/>
            <a:chOff x="0" y="-28575"/>
            <a:chExt cx="14754654" cy="1208927"/>
          </a:xfrm>
        </p:grpSpPr>
        <p:sp>
          <p:nvSpPr>
            <p:cNvPr id="547" name="Google Shape;547;p18"/>
            <p:cNvSpPr/>
            <p:nvPr/>
          </p:nvSpPr>
          <p:spPr>
            <a:xfrm>
              <a:off x="0" y="0"/>
              <a:ext cx="14754654" cy="1180352"/>
            </a:xfrm>
            <a:custGeom>
              <a:rect b="b" l="l" r="r" t="t"/>
              <a:pathLst>
                <a:path extrusionOk="0" h="1180352" w="14754654">
                  <a:moveTo>
                    <a:pt x="0" y="0"/>
                  </a:moveTo>
                  <a:lnTo>
                    <a:pt x="14754654" y="0"/>
                  </a:lnTo>
                  <a:lnTo>
                    <a:pt x="14754654" y="1180352"/>
                  </a:lnTo>
                  <a:lnTo>
                    <a:pt x="0" y="1180352"/>
                  </a:lnTo>
                  <a:close/>
                </a:path>
              </a:pathLst>
            </a:custGeom>
            <a:solidFill>
              <a:srgbClr val="000000">
                <a:alpha val="0"/>
              </a:srgbClr>
            </a:solidFill>
            <a:ln>
              <a:noFill/>
            </a:ln>
          </p:spPr>
        </p:sp>
        <p:sp>
          <p:nvSpPr>
            <p:cNvPr id="548" name="Google Shape;548;p18"/>
            <p:cNvSpPr txBox="1"/>
            <p:nvPr/>
          </p:nvSpPr>
          <p:spPr>
            <a:xfrm>
              <a:off x="0" y="-28575"/>
              <a:ext cx="14754654" cy="1208927"/>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1950" u="none" cap="none" strike="noStrike">
                  <a:solidFill>
                    <a:srgbClr val="FFFFFF"/>
                  </a:solidFill>
                  <a:latin typeface="Calibri"/>
                  <a:ea typeface="Calibri"/>
                  <a:cs typeface="Calibri"/>
                  <a:sym typeface="Calibri"/>
                </a:rPr>
                <a:t>Τι να κάνετε</a:t>
              </a:r>
              <a:endParaRPr/>
            </a:p>
          </p:txBody>
        </p:sp>
      </p:grpSp>
      <p:sp>
        <p:nvSpPr>
          <p:cNvPr id="549" name="Google Shape;549;p18"/>
          <p:cNvSpPr txBox="1"/>
          <p:nvPr/>
        </p:nvSpPr>
        <p:spPr>
          <a:xfrm>
            <a:off x="1244707" y="6037600"/>
            <a:ext cx="10833000" cy="729600"/>
          </a:xfrm>
          <a:prstGeom prst="rect">
            <a:avLst/>
          </a:prstGeom>
          <a:noFill/>
          <a:ln>
            <a:noFill/>
          </a:ln>
        </p:spPr>
        <p:txBody>
          <a:bodyPr anchorCtr="0" anchor="t" bIns="0" lIns="0" spcFirstLastPara="1" rIns="0" wrap="square" tIns="0">
            <a:spAutoFit/>
          </a:bodyPr>
          <a:lstStyle/>
          <a:p>
            <a:pPr indent="-95250" lvl="2" marL="271462"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Αποσυνδέστε τον ηλεκτρικό εξοπλισμό, εάν είναι δυνατόν και με ασφάλεια.</a:t>
            </a:r>
            <a:endParaRPr/>
          </a:p>
          <a:p>
            <a:pPr indent="-95250" lvl="2" marL="271462"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Ακολουθήστε τις διαδρομές εκκένωσης αμέσως μόλις ηχήσει ο συναγερμός.</a:t>
            </a:r>
            <a:endParaRPr/>
          </a:p>
          <a:p>
            <a:pPr indent="-95250" lvl="2" marL="271462"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Βοηθήστε τους μικρότερους μαθητές να αποχωρήσουν από τον χώρο ήρεμα.</a:t>
            </a:r>
            <a:endParaRPr/>
          </a:p>
        </p:txBody>
      </p:sp>
      <p:grpSp>
        <p:nvGrpSpPr>
          <p:cNvPr id="550" name="Google Shape;550;p18"/>
          <p:cNvGrpSpPr/>
          <p:nvPr/>
        </p:nvGrpSpPr>
        <p:grpSpPr>
          <a:xfrm>
            <a:off x="989408" y="6767853"/>
            <a:ext cx="11199877" cy="1019175"/>
            <a:chOff x="0" y="0"/>
            <a:chExt cx="14933168" cy="1358900"/>
          </a:xfrm>
        </p:grpSpPr>
        <p:sp>
          <p:nvSpPr>
            <p:cNvPr id="551" name="Google Shape;551;p18"/>
            <p:cNvSpPr/>
            <p:nvPr/>
          </p:nvSpPr>
          <p:spPr>
            <a:xfrm>
              <a:off x="25400" y="25400"/>
              <a:ext cx="14882368" cy="1308100"/>
            </a:xfrm>
            <a:custGeom>
              <a:rect b="b" l="l" r="r" t="t"/>
              <a:pathLst>
                <a:path extrusionOk="0" h="1308100" w="14882368">
                  <a:moveTo>
                    <a:pt x="0" y="218059"/>
                  </a:moveTo>
                  <a:cubicBezTo>
                    <a:pt x="0" y="97663"/>
                    <a:pt x="101092" y="0"/>
                    <a:pt x="225679" y="0"/>
                  </a:cubicBezTo>
                  <a:lnTo>
                    <a:pt x="14656688" y="0"/>
                  </a:lnTo>
                  <a:cubicBezTo>
                    <a:pt x="14781402" y="0"/>
                    <a:pt x="14882368" y="97663"/>
                    <a:pt x="14882368" y="218059"/>
                  </a:cubicBezTo>
                  <a:lnTo>
                    <a:pt x="14882368" y="1090041"/>
                  </a:lnTo>
                  <a:cubicBezTo>
                    <a:pt x="14882368" y="1210437"/>
                    <a:pt x="14781276" y="1308100"/>
                    <a:pt x="14656688" y="1308100"/>
                  </a:cubicBezTo>
                  <a:lnTo>
                    <a:pt x="225679" y="1308100"/>
                  </a:lnTo>
                  <a:cubicBezTo>
                    <a:pt x="101092" y="1308100"/>
                    <a:pt x="0" y="1210437"/>
                    <a:pt x="0" y="1090041"/>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18"/>
            <p:cNvSpPr/>
            <p:nvPr/>
          </p:nvSpPr>
          <p:spPr>
            <a:xfrm>
              <a:off x="0" y="0"/>
              <a:ext cx="14933168" cy="1358900"/>
            </a:xfrm>
            <a:custGeom>
              <a:rect b="b" l="l" r="r" t="t"/>
              <a:pathLst>
                <a:path extrusionOk="0" h="1358900" w="14933168">
                  <a:moveTo>
                    <a:pt x="0" y="243459"/>
                  </a:moveTo>
                  <a:cubicBezTo>
                    <a:pt x="0" y="108204"/>
                    <a:pt x="113284" y="0"/>
                    <a:pt x="251079" y="0"/>
                  </a:cubicBezTo>
                  <a:lnTo>
                    <a:pt x="14682088" y="0"/>
                  </a:lnTo>
                  <a:lnTo>
                    <a:pt x="14682088" y="25400"/>
                  </a:lnTo>
                  <a:lnTo>
                    <a:pt x="14682088" y="0"/>
                  </a:lnTo>
                  <a:cubicBezTo>
                    <a:pt x="14819883" y="0"/>
                    <a:pt x="14933168" y="108204"/>
                    <a:pt x="14933168" y="243459"/>
                  </a:cubicBezTo>
                  <a:lnTo>
                    <a:pt x="14907768" y="243459"/>
                  </a:lnTo>
                  <a:lnTo>
                    <a:pt x="14933168" y="243459"/>
                  </a:lnTo>
                  <a:lnTo>
                    <a:pt x="14933168" y="1115441"/>
                  </a:lnTo>
                  <a:lnTo>
                    <a:pt x="14907768" y="1115441"/>
                  </a:lnTo>
                  <a:lnTo>
                    <a:pt x="14933168" y="1115441"/>
                  </a:lnTo>
                  <a:cubicBezTo>
                    <a:pt x="14933168" y="1250696"/>
                    <a:pt x="14819883" y="1358900"/>
                    <a:pt x="14682088" y="1358900"/>
                  </a:cubicBezTo>
                  <a:lnTo>
                    <a:pt x="14682088" y="1333500"/>
                  </a:lnTo>
                  <a:lnTo>
                    <a:pt x="14682088" y="1358900"/>
                  </a:lnTo>
                  <a:lnTo>
                    <a:pt x="251079" y="1358900"/>
                  </a:lnTo>
                  <a:lnTo>
                    <a:pt x="251079" y="1333500"/>
                  </a:lnTo>
                  <a:lnTo>
                    <a:pt x="251079" y="1358900"/>
                  </a:lnTo>
                  <a:cubicBezTo>
                    <a:pt x="113284" y="1358900"/>
                    <a:pt x="0" y="1250696"/>
                    <a:pt x="0" y="1115441"/>
                  </a:cubicBezTo>
                  <a:lnTo>
                    <a:pt x="0" y="243459"/>
                  </a:lnTo>
                  <a:lnTo>
                    <a:pt x="25400" y="243459"/>
                  </a:lnTo>
                  <a:lnTo>
                    <a:pt x="0" y="243459"/>
                  </a:lnTo>
                  <a:moveTo>
                    <a:pt x="50800" y="243459"/>
                  </a:moveTo>
                  <a:lnTo>
                    <a:pt x="50800" y="1115441"/>
                  </a:lnTo>
                  <a:lnTo>
                    <a:pt x="25400" y="1115441"/>
                  </a:lnTo>
                  <a:lnTo>
                    <a:pt x="50800" y="1115441"/>
                  </a:lnTo>
                  <a:cubicBezTo>
                    <a:pt x="50800" y="1220978"/>
                    <a:pt x="139700" y="1308100"/>
                    <a:pt x="251079" y="1308100"/>
                  </a:cubicBezTo>
                  <a:lnTo>
                    <a:pt x="14682088" y="1308100"/>
                  </a:lnTo>
                  <a:cubicBezTo>
                    <a:pt x="14793595" y="1308100"/>
                    <a:pt x="14882368" y="1220978"/>
                    <a:pt x="14882368" y="1115441"/>
                  </a:cubicBezTo>
                  <a:lnTo>
                    <a:pt x="14882368" y="243459"/>
                  </a:lnTo>
                  <a:cubicBezTo>
                    <a:pt x="14882368" y="137922"/>
                    <a:pt x="14793468" y="50800"/>
                    <a:pt x="14682088" y="50800"/>
                  </a:cubicBezTo>
                  <a:lnTo>
                    <a:pt x="251079" y="50800"/>
                  </a:lnTo>
                  <a:lnTo>
                    <a:pt x="251079" y="25400"/>
                  </a:lnTo>
                  <a:lnTo>
                    <a:pt x="251079" y="50800"/>
                  </a:lnTo>
                  <a:cubicBezTo>
                    <a:pt x="139700" y="50800"/>
                    <a:pt x="50800" y="137922"/>
                    <a:pt x="50800" y="243459"/>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53" name="Google Shape;553;p18"/>
          <p:cNvGrpSpPr/>
          <p:nvPr/>
        </p:nvGrpSpPr>
        <p:grpSpPr>
          <a:xfrm>
            <a:off x="1056348" y="6813362"/>
            <a:ext cx="11065990" cy="906695"/>
            <a:chOff x="0" y="-28575"/>
            <a:chExt cx="14754654" cy="1208927"/>
          </a:xfrm>
        </p:grpSpPr>
        <p:sp>
          <p:nvSpPr>
            <p:cNvPr id="554" name="Google Shape;554;p18"/>
            <p:cNvSpPr/>
            <p:nvPr/>
          </p:nvSpPr>
          <p:spPr>
            <a:xfrm>
              <a:off x="0" y="0"/>
              <a:ext cx="14754654" cy="1180352"/>
            </a:xfrm>
            <a:custGeom>
              <a:rect b="b" l="l" r="r" t="t"/>
              <a:pathLst>
                <a:path extrusionOk="0" h="1180352" w="14754654">
                  <a:moveTo>
                    <a:pt x="0" y="0"/>
                  </a:moveTo>
                  <a:lnTo>
                    <a:pt x="14754654" y="0"/>
                  </a:lnTo>
                  <a:lnTo>
                    <a:pt x="14754654" y="1180352"/>
                  </a:lnTo>
                  <a:lnTo>
                    <a:pt x="0" y="1180352"/>
                  </a:lnTo>
                  <a:close/>
                </a:path>
              </a:pathLst>
            </a:custGeom>
            <a:solidFill>
              <a:srgbClr val="000000">
                <a:alpha val="0"/>
              </a:srgbClr>
            </a:solidFill>
            <a:ln>
              <a:noFill/>
            </a:ln>
          </p:spPr>
        </p:sp>
        <p:sp>
          <p:nvSpPr>
            <p:cNvPr id="555" name="Google Shape;555;p18"/>
            <p:cNvSpPr txBox="1"/>
            <p:nvPr/>
          </p:nvSpPr>
          <p:spPr>
            <a:xfrm>
              <a:off x="0" y="-28575"/>
              <a:ext cx="14754654" cy="1208927"/>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1950" u="none" cap="none" strike="noStrike">
                  <a:solidFill>
                    <a:srgbClr val="FFFFFF"/>
                  </a:solidFill>
                  <a:latin typeface="Calibri"/>
                  <a:ea typeface="Calibri"/>
                  <a:cs typeface="Calibri"/>
                  <a:sym typeface="Calibri"/>
                </a:rPr>
                <a:t>Τι δεν πρέπει να κάνετε</a:t>
              </a:r>
              <a:endParaRPr/>
            </a:p>
          </p:txBody>
        </p:sp>
      </p:grpSp>
      <p:sp>
        <p:nvSpPr>
          <p:cNvPr id="556" name="Google Shape;556;p18"/>
          <p:cNvSpPr txBox="1"/>
          <p:nvPr/>
        </p:nvSpPr>
        <p:spPr>
          <a:xfrm>
            <a:off x="1244707" y="7765398"/>
            <a:ext cx="10833000" cy="729600"/>
          </a:xfrm>
          <a:prstGeom prst="rect">
            <a:avLst/>
          </a:prstGeom>
          <a:noFill/>
          <a:ln>
            <a:noFill/>
          </a:ln>
        </p:spPr>
        <p:txBody>
          <a:bodyPr anchorCtr="0" anchor="t" bIns="0" lIns="0" spcFirstLastPara="1" rIns="0" wrap="square" tIns="0">
            <a:spAutoFit/>
          </a:bodyPr>
          <a:lstStyle/>
          <a:p>
            <a:pPr indent="-95250" lvl="2" marL="271462"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Μην χρησιμοποιείτε νερό για την κατάσβεση ηλεκτρικών πυρκαγιών.</a:t>
            </a:r>
            <a:endParaRPr/>
          </a:p>
          <a:p>
            <a:pPr indent="-95250" lvl="2" marL="271462"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Μην αγγίζετε πρίζες, βύσματα ή βρεγμένα καλώδια.</a:t>
            </a:r>
            <a:endParaRPr/>
          </a:p>
          <a:p>
            <a:pPr indent="-95250" lvl="2" marL="271462"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Μην επιστρέψετε στο κτίριο μέχρι να επιβεβαιώσουν οι αρχές την ασφάλειά σας.</a:t>
            </a:r>
            <a:endParaRPr/>
          </a:p>
        </p:txBody>
      </p:sp>
      <p:sp>
        <p:nvSpPr>
          <p:cNvPr id="557" name="Google Shape;557;p18"/>
          <p:cNvSpPr txBox="1"/>
          <p:nvPr/>
        </p:nvSpPr>
        <p:spPr>
          <a:xfrm>
            <a:off x="12798968" y="6207935"/>
            <a:ext cx="4389150"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4: Ηλεκτρική πυρκαγιά ή υπέρταση ρεύματος από Canva (Ελεύθερο στοιχείο) </a:t>
            </a:r>
            <a:endParaRPr/>
          </a:p>
        </p:txBody>
      </p:sp>
      <p:sp>
        <p:nvSpPr>
          <p:cNvPr id="558" name="Google Shape;558;p18"/>
          <p:cNvSpPr/>
          <p:nvPr/>
        </p:nvSpPr>
        <p:spPr>
          <a:xfrm>
            <a:off x="12707542" y="2662927"/>
            <a:ext cx="5137118" cy="3343752"/>
          </a:xfrm>
          <a:custGeom>
            <a:rect b="b" l="l" r="r" t="t"/>
            <a:pathLst>
              <a:path extrusionOk="0" h="4458335" w="6849491">
                <a:moveTo>
                  <a:pt x="0" y="0"/>
                </a:moveTo>
                <a:lnTo>
                  <a:pt x="6849491" y="0"/>
                </a:lnTo>
                <a:lnTo>
                  <a:pt x="6849491" y="4458335"/>
                </a:lnTo>
                <a:lnTo>
                  <a:pt x="0" y="4458335"/>
                </a:lnTo>
                <a:lnTo>
                  <a:pt x="0" y="0"/>
                </a:lnTo>
                <a:close/>
              </a:path>
            </a:pathLst>
          </a:custGeom>
          <a:blipFill rotWithShape="1">
            <a:blip r:embed="rId5">
              <a:alphaModFix/>
            </a:blip>
            <a:stretch>
              <a:fillRect b="0" l="0" r="0" t="0"/>
            </a:stretch>
          </a:blipFill>
          <a:ln>
            <a:noFill/>
          </a:ln>
        </p:spPr>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descr="Μπλε κείμενο σε μαύρο φόντο  Η περιγραφή δημιουργήθηκε αυτόματα" id="567" name="Google Shape;567;p1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68" name="Google Shape;568;p1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569" name="Google Shape;569;p19"/>
          <p:cNvGrpSpPr/>
          <p:nvPr/>
        </p:nvGrpSpPr>
        <p:grpSpPr>
          <a:xfrm>
            <a:off x="1257300" y="689828"/>
            <a:ext cx="17030700" cy="1264444"/>
            <a:chOff x="0" y="-38100"/>
            <a:chExt cx="22707600" cy="1685926"/>
          </a:xfrm>
        </p:grpSpPr>
        <p:sp>
          <p:nvSpPr>
            <p:cNvPr id="570" name="Google Shape;570;p19"/>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571" name="Google Shape;571;p19"/>
            <p:cNvSpPr txBox="1"/>
            <p:nvPr/>
          </p:nvSpPr>
          <p:spPr>
            <a:xfrm>
              <a:off x="0" y="-38100"/>
              <a:ext cx="22707600" cy="1685926"/>
            </a:xfrm>
            <a:prstGeom prst="rect">
              <a:avLst/>
            </a:prstGeom>
            <a:noFill/>
            <a:ln>
              <a:noFill/>
            </a:ln>
          </p:spPr>
          <p:txBody>
            <a:bodyPr anchorCtr="0" anchor="ctr" bIns="0" lIns="0" spcFirstLastPara="1" rIns="0" wrap="square" tIns="0">
              <a:noAutofit/>
            </a:bodyPr>
            <a:lstStyle/>
            <a:p>
              <a:pPr indent="0" lvl="0" marL="0" marR="0" rtl="0" algn="l">
                <a:lnSpc>
                  <a:spcPct val="108014"/>
                </a:lnSpc>
                <a:spcBef>
                  <a:spcPts val="0"/>
                </a:spcBef>
                <a:spcAft>
                  <a:spcPts val="0"/>
                </a:spcAft>
                <a:buNone/>
              </a:pPr>
              <a:r>
                <a:rPr b="1" i="0" lang="en-US" sz="4891" u="none" cap="none" strike="noStrike">
                  <a:solidFill>
                    <a:srgbClr val="FF0000"/>
                  </a:solidFill>
                  <a:latin typeface="Calibri"/>
                  <a:ea typeface="Calibri"/>
                  <a:cs typeface="Calibri"/>
                  <a:sym typeface="Calibri"/>
                </a:rPr>
                <a:t>Πώς να αναγνωρίζετε σημάδια - Ηλεκτρική πυρκαγιά ή υπέρταση</a:t>
              </a:r>
              <a:endParaRPr/>
            </a:p>
          </p:txBody>
        </p:sp>
      </p:grpSp>
      <p:grpSp>
        <p:nvGrpSpPr>
          <p:cNvPr id="572" name="Google Shape;572;p19"/>
          <p:cNvGrpSpPr/>
          <p:nvPr/>
        </p:nvGrpSpPr>
        <p:grpSpPr>
          <a:xfrm>
            <a:off x="1779069" y="2435598"/>
            <a:ext cx="4629246" cy="2792826"/>
            <a:chOff x="0" y="0"/>
            <a:chExt cx="6172327" cy="3723767"/>
          </a:xfrm>
        </p:grpSpPr>
        <p:sp>
          <p:nvSpPr>
            <p:cNvPr id="573" name="Google Shape;573;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574" name="Google Shape;574;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75" name="Google Shape;575;p19"/>
          <p:cNvGrpSpPr/>
          <p:nvPr/>
        </p:nvGrpSpPr>
        <p:grpSpPr>
          <a:xfrm>
            <a:off x="1798119" y="2440360"/>
            <a:ext cx="4591175" cy="2768992"/>
            <a:chOff x="0" y="-19050"/>
            <a:chExt cx="6121566" cy="3691988"/>
          </a:xfrm>
        </p:grpSpPr>
        <p:sp>
          <p:nvSpPr>
            <p:cNvPr id="576" name="Google Shape;576;p1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77" name="Google Shape;577;p1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450" u="none" cap="none" strike="noStrike">
                  <a:solidFill>
                    <a:srgbClr val="FFFFFF"/>
                  </a:solidFill>
                  <a:latin typeface="Calibri"/>
                  <a:ea typeface="Calibri"/>
                  <a:cs typeface="Calibri"/>
                  <a:sym typeface="Calibri"/>
                </a:rPr>
                <a:t>Οσμή ή καπνός καμένου: Μια έντονη οσμή που μοιάζει με πλαστικό ή ένας ορατός καπνός κοντά σε πρίζες ή εξοπλισμό μπορεί να υποδηλώνει υπερθέρμανση.</a:t>
              </a:r>
              <a:endParaRPr sz="1000"/>
            </a:p>
          </p:txBody>
        </p:sp>
      </p:grpSp>
      <p:grpSp>
        <p:nvGrpSpPr>
          <p:cNvPr id="578" name="Google Shape;578;p19"/>
          <p:cNvGrpSpPr/>
          <p:nvPr/>
        </p:nvGrpSpPr>
        <p:grpSpPr>
          <a:xfrm>
            <a:off x="6829360" y="2435598"/>
            <a:ext cx="4629246" cy="2792826"/>
            <a:chOff x="0" y="0"/>
            <a:chExt cx="6172327" cy="3723767"/>
          </a:xfrm>
        </p:grpSpPr>
        <p:sp>
          <p:nvSpPr>
            <p:cNvPr id="579" name="Google Shape;579;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80" name="Google Shape;580;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1" name="Google Shape;581;p19"/>
          <p:cNvGrpSpPr/>
          <p:nvPr/>
        </p:nvGrpSpPr>
        <p:grpSpPr>
          <a:xfrm>
            <a:off x="6848410" y="2440360"/>
            <a:ext cx="4591175" cy="2768992"/>
            <a:chOff x="0" y="-19050"/>
            <a:chExt cx="6121566" cy="3691988"/>
          </a:xfrm>
        </p:grpSpPr>
        <p:sp>
          <p:nvSpPr>
            <p:cNvPr id="582" name="Google Shape;582;p1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83" name="Google Shape;583;p1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450" u="none" cap="none" strike="noStrike">
                  <a:solidFill>
                    <a:srgbClr val="FFFFFF"/>
                  </a:solidFill>
                  <a:latin typeface="Calibri"/>
                  <a:ea typeface="Calibri"/>
                  <a:cs typeface="Calibri"/>
                  <a:sym typeface="Calibri"/>
                </a:rPr>
                <a:t>Φώτα που τρεμοπαίζουν ή διακυμάνσεις της τάσης: Η απότομη μείωση της έντασης ή το φλας συχνά προηγείται ενός βραχυκυκλώματος ή υπέρτασης.</a:t>
              </a:r>
              <a:endParaRPr sz="1000"/>
            </a:p>
          </p:txBody>
        </p:sp>
      </p:grpSp>
      <p:grpSp>
        <p:nvGrpSpPr>
          <p:cNvPr id="584" name="Google Shape;584;p19"/>
          <p:cNvGrpSpPr/>
          <p:nvPr/>
        </p:nvGrpSpPr>
        <p:grpSpPr>
          <a:xfrm>
            <a:off x="11879654" y="2435598"/>
            <a:ext cx="4629246" cy="2792826"/>
            <a:chOff x="0" y="0"/>
            <a:chExt cx="6172327" cy="3723767"/>
          </a:xfrm>
        </p:grpSpPr>
        <p:sp>
          <p:nvSpPr>
            <p:cNvPr id="585" name="Google Shape;585;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586" name="Google Shape;586;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7" name="Google Shape;587;p19"/>
          <p:cNvGrpSpPr/>
          <p:nvPr/>
        </p:nvGrpSpPr>
        <p:grpSpPr>
          <a:xfrm>
            <a:off x="11898704" y="2440360"/>
            <a:ext cx="4591175" cy="2768992"/>
            <a:chOff x="0" y="-19050"/>
            <a:chExt cx="6121566" cy="3691988"/>
          </a:xfrm>
        </p:grpSpPr>
        <p:sp>
          <p:nvSpPr>
            <p:cNvPr id="588" name="Google Shape;588;p1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89" name="Google Shape;589;p1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Σπινθήρες ή βουητά: Οι παράξενοι θόρυβοι ή οι σπινθήρες από καλώδια, πρίζες ή συσκευές αποτελούν σημάδια πιθανής ηλεκτρικής βλάβης.</a:t>
              </a:r>
              <a:endParaRPr sz="1100"/>
            </a:p>
          </p:txBody>
        </p:sp>
      </p:grpSp>
      <p:grpSp>
        <p:nvGrpSpPr>
          <p:cNvPr id="590" name="Google Shape;590;p19"/>
          <p:cNvGrpSpPr/>
          <p:nvPr/>
        </p:nvGrpSpPr>
        <p:grpSpPr>
          <a:xfrm>
            <a:off x="4304216" y="5649420"/>
            <a:ext cx="4629246" cy="2792826"/>
            <a:chOff x="0" y="0"/>
            <a:chExt cx="6172327" cy="3723767"/>
          </a:xfrm>
        </p:grpSpPr>
        <p:sp>
          <p:nvSpPr>
            <p:cNvPr id="591" name="Google Shape;591;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92" name="Google Shape;592;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93" name="Google Shape;593;p19"/>
          <p:cNvGrpSpPr/>
          <p:nvPr/>
        </p:nvGrpSpPr>
        <p:grpSpPr>
          <a:xfrm>
            <a:off x="4323266" y="5654183"/>
            <a:ext cx="4591175" cy="2862926"/>
            <a:chOff x="0" y="-19050"/>
            <a:chExt cx="6121566" cy="3817234"/>
          </a:xfrm>
        </p:grpSpPr>
        <p:sp>
          <p:nvSpPr>
            <p:cNvPr id="594" name="Google Shape;594;p19"/>
            <p:cNvSpPr/>
            <p:nvPr/>
          </p:nvSpPr>
          <p:spPr>
            <a:xfrm>
              <a:off x="0" y="0"/>
              <a:ext cx="6121566" cy="3798184"/>
            </a:xfrm>
            <a:custGeom>
              <a:rect b="b" l="l" r="r" t="t"/>
              <a:pathLst>
                <a:path extrusionOk="0" h="3798184" w="6121566">
                  <a:moveTo>
                    <a:pt x="0" y="0"/>
                  </a:moveTo>
                  <a:lnTo>
                    <a:pt x="6121566" y="0"/>
                  </a:lnTo>
                  <a:lnTo>
                    <a:pt x="6121566" y="3798184"/>
                  </a:lnTo>
                  <a:lnTo>
                    <a:pt x="0" y="3798184"/>
                  </a:lnTo>
                  <a:close/>
                </a:path>
              </a:pathLst>
            </a:custGeom>
            <a:solidFill>
              <a:srgbClr val="000000">
                <a:alpha val="0"/>
              </a:srgbClr>
            </a:solidFill>
            <a:ln>
              <a:noFill/>
            </a:ln>
          </p:spPr>
        </p:sp>
        <p:sp>
          <p:nvSpPr>
            <p:cNvPr id="595" name="Google Shape;595;p19"/>
            <p:cNvSpPr txBox="1"/>
            <p:nvPr/>
          </p:nvSpPr>
          <p:spPr>
            <a:xfrm>
              <a:off x="0" y="-19050"/>
              <a:ext cx="6121566" cy="3817234"/>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1" i="0" lang="en-US" sz="2414" u="none" cap="none" strike="noStrike">
                  <a:solidFill>
                    <a:srgbClr val="FFFFFF"/>
                  </a:solidFill>
                  <a:latin typeface="Calibri"/>
                  <a:ea typeface="Calibri"/>
                  <a:cs typeface="Calibri"/>
                  <a:sym typeface="Calibri"/>
                </a:rPr>
                <a:t>Υπερθέρμανση εξοπλισμού: Τα ασυνήθιστα ζεστά βύσματα, καλώδια ή μηχανήματα μπορούν να προειδοποιήσουν για εσωτερικές βλάβες πριν ξεκινήσει μια πυρκαγιά.</a:t>
              </a:r>
              <a:endParaRPr sz="1000"/>
            </a:p>
          </p:txBody>
        </p:sp>
      </p:grpSp>
      <p:grpSp>
        <p:nvGrpSpPr>
          <p:cNvPr id="596" name="Google Shape;596;p19"/>
          <p:cNvGrpSpPr/>
          <p:nvPr/>
        </p:nvGrpSpPr>
        <p:grpSpPr>
          <a:xfrm>
            <a:off x="9354507" y="5649420"/>
            <a:ext cx="4629246" cy="2792826"/>
            <a:chOff x="0" y="0"/>
            <a:chExt cx="6172327" cy="3723767"/>
          </a:xfrm>
        </p:grpSpPr>
        <p:sp>
          <p:nvSpPr>
            <p:cNvPr id="597" name="Google Shape;597;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598" name="Google Shape;598;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99" name="Google Shape;599;p19"/>
          <p:cNvGrpSpPr/>
          <p:nvPr/>
        </p:nvGrpSpPr>
        <p:grpSpPr>
          <a:xfrm>
            <a:off x="9373557" y="5654183"/>
            <a:ext cx="4591175" cy="2862926"/>
            <a:chOff x="0" y="-19050"/>
            <a:chExt cx="6121566" cy="3817234"/>
          </a:xfrm>
        </p:grpSpPr>
        <p:sp>
          <p:nvSpPr>
            <p:cNvPr id="600" name="Google Shape;600;p19"/>
            <p:cNvSpPr/>
            <p:nvPr/>
          </p:nvSpPr>
          <p:spPr>
            <a:xfrm>
              <a:off x="0" y="0"/>
              <a:ext cx="6121566" cy="3798184"/>
            </a:xfrm>
            <a:custGeom>
              <a:rect b="b" l="l" r="r" t="t"/>
              <a:pathLst>
                <a:path extrusionOk="0" h="3798184" w="6121566">
                  <a:moveTo>
                    <a:pt x="0" y="0"/>
                  </a:moveTo>
                  <a:lnTo>
                    <a:pt x="6121566" y="0"/>
                  </a:lnTo>
                  <a:lnTo>
                    <a:pt x="6121566" y="3798184"/>
                  </a:lnTo>
                  <a:lnTo>
                    <a:pt x="0" y="3798184"/>
                  </a:lnTo>
                  <a:close/>
                </a:path>
              </a:pathLst>
            </a:custGeom>
            <a:solidFill>
              <a:srgbClr val="000000">
                <a:alpha val="0"/>
              </a:srgbClr>
            </a:solidFill>
            <a:ln>
              <a:noFill/>
            </a:ln>
          </p:spPr>
        </p:sp>
        <p:sp>
          <p:nvSpPr>
            <p:cNvPr id="601" name="Google Shape;601;p19"/>
            <p:cNvSpPr txBox="1"/>
            <p:nvPr/>
          </p:nvSpPr>
          <p:spPr>
            <a:xfrm>
              <a:off x="0" y="-19050"/>
              <a:ext cx="6121566" cy="3817234"/>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1" i="0" lang="en-US" sz="2314" u="none" cap="none" strike="noStrike">
                  <a:solidFill>
                    <a:srgbClr val="FFFFFF"/>
                  </a:solidFill>
                  <a:latin typeface="Calibri"/>
                  <a:ea typeface="Calibri"/>
                  <a:cs typeface="Calibri"/>
                  <a:sym typeface="Calibri"/>
                </a:rPr>
                <a:t>Διακοπή των διακοπτών κυκλώματος ή ξαφνική διακοπή ρεύματος: Η συχνή διακοπή μπορεί να υποδηλώνει υπερφόρτωση ή κατεστραμμένη καλωδίωση που χρειάζεται άμεσο έλεγχο.</a:t>
              </a:r>
              <a:endParaRPr sz="9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11" name="Google Shape;111;p2"/>
          <p:cNvGrpSpPr/>
          <p:nvPr/>
        </p:nvGrpSpPr>
        <p:grpSpPr>
          <a:xfrm>
            <a:off x="1257300" y="442858"/>
            <a:ext cx="15773400" cy="2038351"/>
            <a:chOff x="0" y="-66675"/>
            <a:chExt cx="21031200" cy="2717801"/>
          </a:xfrm>
        </p:grpSpPr>
        <p:sp>
          <p:nvSpPr>
            <p:cNvPr id="112" name="Google Shape;112;p2"/>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13" name="Google Shape;113;p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Στόχος της Εκπαιδευτικής Ενότητας</a:t>
              </a:r>
              <a:endParaRPr/>
            </a:p>
          </p:txBody>
        </p:sp>
      </p:grpSp>
      <p:sp>
        <p:nvSpPr>
          <p:cNvPr id="114" name="Google Shape;114;p2"/>
          <p:cNvSpPr txBox="1"/>
          <p:nvPr/>
        </p:nvSpPr>
        <p:spPr>
          <a:xfrm>
            <a:off x="1348725" y="2253404"/>
            <a:ext cx="15590700" cy="6584400"/>
          </a:xfrm>
          <a:prstGeom prst="rect">
            <a:avLst/>
          </a:prstGeom>
          <a:noFill/>
          <a:ln>
            <a:noFill/>
          </a:ln>
        </p:spPr>
        <p:txBody>
          <a:bodyPr anchorCtr="0" anchor="t" bIns="0" lIns="0" spcFirstLastPara="1" rIns="0" wrap="square" tIns="0">
            <a:spAutoFit/>
          </a:bodyPr>
          <a:lstStyle/>
          <a:p>
            <a:pPr indent="0" lvl="0" marL="0" marR="0" rtl="0" algn="l">
              <a:lnSpc>
                <a:spcPct val="96041"/>
              </a:lnSpc>
              <a:spcBef>
                <a:spcPts val="0"/>
              </a:spcBef>
              <a:spcAft>
                <a:spcPts val="0"/>
              </a:spcAft>
              <a:buNone/>
            </a:pPr>
            <a:r>
              <a:rPr b="0" i="0" lang="en-US" sz="2347" u="none" cap="none" strike="noStrike">
                <a:solidFill>
                  <a:srgbClr val="000000"/>
                </a:solidFill>
                <a:latin typeface="Calibri"/>
                <a:ea typeface="Calibri"/>
                <a:cs typeface="Calibri"/>
                <a:sym typeface="Calibri"/>
              </a:rPr>
              <a:t>Γενικός στόχος: Η ενίσχυση της ικανότητας των μαθητών και των εκπαιδευτικών να αναγνωρίζουν, να ερμηνεύουν και να ανταποκρίνονται αποτελεσματικά σε σήματα έγκαιρης προειδοποίησης που σχετίζονται με σχολικές καταστροφές. Η ενότητα στοχεύει στην προώθηση μιας κουλτούρας ετοιμότητας, στην ενίσχυση της επικοινωνίας και του συντονισμού εντός των σχολικών κοινοτήτων και στη διασφάλιση ασφαλέστερων μαθησιακών περιβαλλόντων μέσω έγκαιρης και ενημερωμένης δράσης.</a:t>
            </a:r>
            <a:endParaRPr sz="1700"/>
          </a:p>
          <a:p>
            <a:pPr indent="0" lvl="0" marL="0" marR="0" rtl="0" algn="l">
              <a:lnSpc>
                <a:spcPct val="96041"/>
              </a:lnSpc>
              <a:spcBef>
                <a:spcPts val="0"/>
              </a:spcBef>
              <a:spcAft>
                <a:spcPts val="0"/>
              </a:spcAft>
              <a:buNone/>
            </a:pPr>
            <a:r>
              <a:rPr b="1" i="0" lang="en-US" sz="2347" u="none" cap="none" strike="noStrike">
                <a:solidFill>
                  <a:srgbClr val="000000"/>
                </a:solidFill>
                <a:latin typeface="Calibri"/>
                <a:ea typeface="Calibri"/>
                <a:cs typeface="Calibri"/>
                <a:sym typeface="Calibri"/>
              </a:rPr>
              <a:t>Διάρκεια της εκπαιδευτικής ενότητας: </a:t>
            </a:r>
            <a:r>
              <a:rPr b="0" i="0" lang="en-US" sz="2347" u="none" cap="none" strike="noStrike">
                <a:solidFill>
                  <a:srgbClr val="000000"/>
                </a:solidFill>
                <a:latin typeface="Calibri"/>
                <a:ea typeface="Calibri"/>
                <a:cs typeface="Calibri"/>
                <a:sym typeface="Calibri"/>
              </a:rPr>
              <a:t>2,6 ακαδημαϊκές ώρες</a:t>
            </a:r>
            <a:endParaRPr sz="1700"/>
          </a:p>
          <a:p>
            <a:pPr indent="0" lvl="0" marL="0" marR="0" rtl="0" algn="l">
              <a:lnSpc>
                <a:spcPct val="63996"/>
              </a:lnSpc>
              <a:spcBef>
                <a:spcPts val="0"/>
              </a:spcBef>
              <a:spcAft>
                <a:spcPts val="0"/>
              </a:spcAft>
              <a:buNone/>
            </a:pPr>
            <a:r>
              <a:t/>
            </a:r>
            <a:endParaRPr b="0" i="0" sz="2347" u="none" cap="none" strike="noStrike">
              <a:solidFill>
                <a:srgbClr val="000000"/>
              </a:solidFill>
              <a:latin typeface="Calibri"/>
              <a:ea typeface="Calibri"/>
              <a:cs typeface="Calibri"/>
              <a:sym typeface="Calibri"/>
            </a:endParaRPr>
          </a:p>
          <a:p>
            <a:pPr indent="0" lvl="0" marL="0" marR="0" rtl="0" algn="l">
              <a:lnSpc>
                <a:spcPct val="96041"/>
              </a:lnSpc>
              <a:spcBef>
                <a:spcPts val="0"/>
              </a:spcBef>
              <a:spcAft>
                <a:spcPts val="0"/>
              </a:spcAft>
              <a:buNone/>
            </a:pPr>
            <a:r>
              <a:rPr b="0" i="0" lang="en-US" sz="2347" u="none" cap="none" strike="noStrike">
                <a:solidFill>
                  <a:srgbClr val="000000"/>
                </a:solidFill>
                <a:latin typeface="Calibri"/>
                <a:ea typeface="Calibri"/>
                <a:cs typeface="Calibri"/>
                <a:sym typeface="Calibri"/>
              </a:rPr>
              <a:t>Μέθοδος αξιολόγησης: </a:t>
            </a:r>
            <a:r>
              <a:rPr b="1" i="0" lang="en-US" sz="2347" u="none" cap="none" strike="noStrike">
                <a:solidFill>
                  <a:srgbClr val="000000"/>
                </a:solidFill>
                <a:latin typeface="Calibri"/>
                <a:ea typeface="Calibri"/>
                <a:cs typeface="Calibri"/>
                <a:sym typeface="Calibri"/>
              </a:rPr>
              <a:t>Κουίζ πολλαπλής επιλογής μετά την ολοκλήρωση της εκπαιδευτικής ενότητας</a:t>
            </a:r>
            <a:endParaRPr sz="1700"/>
          </a:p>
          <a:p>
            <a:pPr indent="0" lvl="0" marL="0" marR="0" rtl="0" algn="l">
              <a:lnSpc>
                <a:spcPct val="63996"/>
              </a:lnSpc>
              <a:spcBef>
                <a:spcPts val="0"/>
              </a:spcBef>
              <a:spcAft>
                <a:spcPts val="0"/>
              </a:spcAft>
              <a:buNone/>
            </a:pPr>
            <a:r>
              <a:t/>
            </a:r>
            <a:endParaRPr b="1" i="0" sz="2347" u="none" cap="none" strike="noStrike">
              <a:solidFill>
                <a:srgbClr val="000000"/>
              </a:solidFill>
              <a:latin typeface="Calibri"/>
              <a:ea typeface="Calibri"/>
              <a:cs typeface="Calibri"/>
              <a:sym typeface="Calibri"/>
            </a:endParaRPr>
          </a:p>
          <a:p>
            <a:pPr indent="0" lvl="0" marL="0" marR="0" rtl="0" algn="l">
              <a:lnSpc>
                <a:spcPct val="96041"/>
              </a:lnSpc>
              <a:spcBef>
                <a:spcPts val="0"/>
              </a:spcBef>
              <a:spcAft>
                <a:spcPts val="0"/>
              </a:spcAft>
              <a:buNone/>
            </a:pPr>
            <a:r>
              <a:rPr b="1" i="0" lang="en-US" sz="2347" u="none" cap="none" strike="noStrike">
                <a:solidFill>
                  <a:srgbClr val="000000"/>
                </a:solidFill>
                <a:latin typeface="Calibri"/>
                <a:ea typeface="Calibri"/>
                <a:cs typeface="Calibri"/>
                <a:sym typeface="Calibri"/>
              </a:rPr>
              <a:t>Ομάδες-στόχοι: </a:t>
            </a:r>
            <a:r>
              <a:rPr b="0" i="0" lang="en-US" sz="2347" u="none" cap="none" strike="noStrike">
                <a:solidFill>
                  <a:srgbClr val="000000"/>
                </a:solidFill>
                <a:latin typeface="Calibri"/>
                <a:ea typeface="Calibri"/>
                <a:cs typeface="Calibri"/>
                <a:sym typeface="Calibri"/>
              </a:rPr>
              <a:t>Εκπαιδευόμενοι ΕΕΚ, εκπαιδευόμενοι Συνεχιζόμενης Επαγγελματικής Κατάρτισης και Εκπαίδευσης, εκπαιδευόμενοι της διασποράς, εκπαιδευτές ΕΕΚ και Συνεχιζόμενης Επαγγελματικής Κατάρτισης και Εκπαίδευσης και Εκπαίδευσης</a:t>
            </a:r>
            <a:endParaRPr sz="1700"/>
          </a:p>
          <a:p>
            <a:pPr indent="0" lvl="0" marL="0" marR="0" rtl="0" algn="l">
              <a:lnSpc>
                <a:spcPct val="57596"/>
              </a:lnSpc>
              <a:spcBef>
                <a:spcPts val="0"/>
              </a:spcBef>
              <a:spcAft>
                <a:spcPts val="0"/>
              </a:spcAft>
              <a:buNone/>
            </a:pPr>
            <a:r>
              <a:t/>
            </a:r>
            <a:endParaRPr b="0" i="0" sz="2347" u="none" cap="none" strike="noStrike">
              <a:solidFill>
                <a:srgbClr val="000000"/>
              </a:solidFill>
              <a:latin typeface="Calibri"/>
              <a:ea typeface="Calibri"/>
              <a:cs typeface="Calibri"/>
              <a:sym typeface="Calibri"/>
            </a:endParaRPr>
          </a:p>
          <a:p>
            <a:pPr indent="0" lvl="0" marL="0" marR="0" rtl="0" algn="l">
              <a:lnSpc>
                <a:spcPct val="86386"/>
              </a:lnSpc>
              <a:spcBef>
                <a:spcPts val="0"/>
              </a:spcBef>
              <a:spcAft>
                <a:spcPts val="0"/>
              </a:spcAft>
              <a:buNone/>
            </a:pPr>
            <a:r>
              <a:rPr b="1" i="0" lang="en-US" sz="2445" u="none" cap="none" strike="noStrike">
                <a:solidFill>
                  <a:srgbClr val="000000"/>
                </a:solidFill>
                <a:latin typeface="Calibri"/>
                <a:ea typeface="Calibri"/>
                <a:cs typeface="Calibri"/>
                <a:sym typeface="Calibri"/>
              </a:rPr>
              <a:t>Αναγνώριση για τους μαθητές:</a:t>
            </a:r>
            <a:endParaRPr sz="1700"/>
          </a:p>
          <a:p>
            <a:pPr indent="0" lvl="0" marL="0" marR="0" rtl="0" algn="l">
              <a:lnSpc>
                <a:spcPct val="86386"/>
              </a:lnSpc>
              <a:spcBef>
                <a:spcPts val="0"/>
              </a:spcBef>
              <a:spcAft>
                <a:spcPts val="0"/>
              </a:spcAft>
              <a:buNone/>
            </a:pPr>
            <a:r>
              <a:rPr b="0" i="0" lang="en-US" sz="2445" u="none" cap="none" strike="noStrike">
                <a:solidFill>
                  <a:srgbClr val="000000"/>
                </a:solidFill>
                <a:latin typeface="Calibri"/>
                <a:ea typeface="Calibri"/>
                <a:cs typeface="Calibri"/>
                <a:sym typeface="Calibri"/>
              </a:rPr>
              <a:t>Πιστοποιητικό Ολοκλήρωσης (πρόγραμμα μη τυπικής κατάρτισης)</a:t>
            </a:r>
            <a:endParaRPr sz="1700"/>
          </a:p>
          <a:p>
            <a:pPr indent="0" lvl="0" marL="0" marR="0" rtl="0" algn="l">
              <a:lnSpc>
                <a:spcPct val="86386"/>
              </a:lnSpc>
              <a:spcBef>
                <a:spcPts val="0"/>
              </a:spcBef>
              <a:spcAft>
                <a:spcPts val="0"/>
              </a:spcAft>
              <a:buNone/>
            </a:pPr>
            <a:r>
              <a:rPr b="1" i="0" lang="en-US" sz="2445" u="none" cap="none" strike="noStrike">
                <a:solidFill>
                  <a:srgbClr val="000000"/>
                </a:solidFill>
                <a:latin typeface="Calibri"/>
                <a:ea typeface="Calibri"/>
                <a:cs typeface="Calibri"/>
                <a:sym typeface="Calibri"/>
              </a:rPr>
              <a:t>Αναγνώριση για Εκπαιδευτικούς:</a:t>
            </a:r>
            <a:endParaRPr sz="1700"/>
          </a:p>
          <a:p>
            <a:pPr indent="0" lvl="0" marL="0" marR="0" rtl="0" algn="l">
              <a:lnSpc>
                <a:spcPct val="86386"/>
              </a:lnSpc>
              <a:spcBef>
                <a:spcPts val="0"/>
              </a:spcBef>
              <a:spcAft>
                <a:spcPts val="0"/>
              </a:spcAft>
              <a:buNone/>
            </a:pPr>
            <a:r>
              <a:rPr b="1" i="0" lang="en-US" sz="2445" u="none" cap="none" strike="noStrike">
                <a:solidFill>
                  <a:srgbClr val="000000"/>
                </a:solidFill>
                <a:latin typeface="Calibri"/>
                <a:ea typeface="Calibri"/>
                <a:cs typeface="Calibri"/>
                <a:sym typeface="Calibri"/>
              </a:rPr>
              <a:t>Πιστοποιητικό Ανάπτυξης Επαγγελματικής Ικανότητας </a:t>
            </a:r>
            <a:endParaRPr sz="1700"/>
          </a:p>
          <a:p>
            <a:pPr indent="0" lvl="0" marL="0" marR="0" rtl="0" algn="l">
              <a:lnSpc>
                <a:spcPct val="54965"/>
              </a:lnSpc>
              <a:spcBef>
                <a:spcPts val="0"/>
              </a:spcBef>
              <a:spcAft>
                <a:spcPts val="0"/>
              </a:spcAft>
              <a:buNone/>
            </a:pPr>
            <a:r>
              <a:t/>
            </a:r>
            <a:endParaRPr b="1" i="0" sz="2445" u="none" cap="none" strike="noStrike">
              <a:solidFill>
                <a:srgbClr val="000000"/>
              </a:solidFill>
              <a:latin typeface="Calibri"/>
              <a:ea typeface="Calibri"/>
              <a:cs typeface="Calibri"/>
              <a:sym typeface="Calibri"/>
            </a:endParaRPr>
          </a:p>
          <a:p>
            <a:pPr indent="0" lvl="0" marL="0" marR="0" rtl="0" algn="l">
              <a:lnSpc>
                <a:spcPct val="86461"/>
              </a:lnSpc>
              <a:spcBef>
                <a:spcPts val="0"/>
              </a:spcBef>
              <a:spcAft>
                <a:spcPts val="0"/>
              </a:spcAft>
              <a:buNone/>
            </a:pPr>
            <a:r>
              <a:rPr b="0" i="0" lang="en-US" sz="2347" u="none" cap="none" strike="noStrike">
                <a:solidFill>
                  <a:srgbClr val="000000"/>
                </a:solidFill>
                <a:latin typeface="Calibri"/>
                <a:ea typeface="Calibri"/>
                <a:cs typeface="Calibri"/>
                <a:sym typeface="Calibri"/>
              </a:rPr>
              <a:t>Στοχευμένη εγκάρσια δεξιότητα ESCO στην κατηγορία: Υποστήριξη άλλων (T4.2) Οι μαθητές αναπτύσσουν την ικανότητα να παρέχουν συναισθηματική και πρακτική βοήθεια σε συμμαθητές, εκπαιδευτικούς και προσωπικό σε καταστάσεις έκτακτης ανάγκης.</a:t>
            </a:r>
            <a:endParaRPr sz="17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descr="Μπλε κείμενο σε μαύρο φόντο  Η περιγραφή δημιουργήθηκε αυτόματα" id="610" name="Google Shape;610;p2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611" name="Google Shape;611;p2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612" name="Google Shape;612;p20"/>
          <p:cNvGrpSpPr/>
          <p:nvPr/>
        </p:nvGrpSpPr>
        <p:grpSpPr>
          <a:xfrm>
            <a:off x="661173" y="192049"/>
            <a:ext cx="15773400" cy="1380840"/>
            <a:chOff x="0" y="-66675"/>
            <a:chExt cx="21031200" cy="1841121"/>
          </a:xfrm>
        </p:grpSpPr>
        <p:sp>
          <p:nvSpPr>
            <p:cNvPr id="613" name="Google Shape;613;p20"/>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614" name="Google Shape;614;p20"/>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grpSp>
        <p:nvGrpSpPr>
          <p:cNvPr id="615" name="Google Shape;615;p20"/>
          <p:cNvGrpSpPr/>
          <p:nvPr/>
        </p:nvGrpSpPr>
        <p:grpSpPr>
          <a:xfrm>
            <a:off x="475112" y="1089797"/>
            <a:ext cx="14268883" cy="1264275"/>
            <a:chOff x="0" y="-38100"/>
            <a:chExt cx="19025177" cy="1685700"/>
          </a:xfrm>
        </p:grpSpPr>
        <p:sp>
          <p:nvSpPr>
            <p:cNvPr id="616" name="Google Shape;616;p20"/>
            <p:cNvSpPr/>
            <p:nvPr/>
          </p:nvSpPr>
          <p:spPr>
            <a:xfrm>
              <a:off x="0" y="0"/>
              <a:ext cx="19025177" cy="1647600"/>
            </a:xfrm>
            <a:custGeom>
              <a:rect b="b" l="l" r="r" t="t"/>
              <a:pathLst>
                <a:path extrusionOk="0" h="1647600" w="19025177">
                  <a:moveTo>
                    <a:pt x="0" y="0"/>
                  </a:moveTo>
                  <a:lnTo>
                    <a:pt x="19025177" y="0"/>
                  </a:lnTo>
                  <a:lnTo>
                    <a:pt x="19025177" y="1647600"/>
                  </a:lnTo>
                  <a:lnTo>
                    <a:pt x="0" y="1647600"/>
                  </a:lnTo>
                  <a:close/>
                </a:path>
              </a:pathLst>
            </a:custGeom>
            <a:solidFill>
              <a:srgbClr val="000000">
                <a:alpha val="0"/>
              </a:srgbClr>
            </a:solidFill>
            <a:ln>
              <a:noFill/>
            </a:ln>
          </p:spPr>
        </p:sp>
        <p:sp>
          <p:nvSpPr>
            <p:cNvPr id="617" name="Google Shape;617;p20"/>
            <p:cNvSpPr txBox="1"/>
            <p:nvPr/>
          </p:nvSpPr>
          <p:spPr>
            <a:xfrm>
              <a:off x="0" y="-38100"/>
              <a:ext cx="19025176"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Ηλεκτρική πυρκαγιά ή υπέρταση – Κατάσταση</a:t>
              </a:r>
              <a:endParaRPr/>
            </a:p>
          </p:txBody>
        </p:sp>
      </p:grpSp>
      <p:sp>
        <p:nvSpPr>
          <p:cNvPr id="618" name="Google Shape;618;p20"/>
          <p:cNvSpPr txBox="1"/>
          <p:nvPr/>
        </p:nvSpPr>
        <p:spPr>
          <a:xfrm>
            <a:off x="752598" y="2352147"/>
            <a:ext cx="16968900" cy="1533525"/>
          </a:xfrm>
          <a:prstGeom prst="rect">
            <a:avLst/>
          </a:prstGeom>
          <a:noFill/>
          <a:ln>
            <a:noFill/>
          </a:ln>
        </p:spPr>
        <p:txBody>
          <a:bodyPr anchorCtr="0" anchor="t" bIns="0" lIns="0" spcFirstLastPara="1" rIns="0" wrap="square" tIns="0">
            <a:spAutoFit/>
          </a:bodyPr>
          <a:lstStyle/>
          <a:p>
            <a:pPr indent="0" lvl="0" marL="0" marR="0" rtl="0" algn="l">
              <a:lnSpc>
                <a:spcPct val="120016"/>
              </a:lnSpc>
              <a:spcBef>
                <a:spcPts val="0"/>
              </a:spcBef>
              <a:spcAft>
                <a:spcPts val="0"/>
              </a:spcAft>
              <a:buNone/>
            </a:pPr>
            <a:r>
              <a:rPr b="0" i="0" lang="en-US" sz="2463" u="none" cap="none" strike="noStrike">
                <a:solidFill>
                  <a:srgbClr val="000000"/>
                </a:solidFill>
                <a:latin typeface="Calibri"/>
                <a:ea typeface="Calibri"/>
                <a:cs typeface="Calibri"/>
                <a:sym typeface="Calibri"/>
              </a:rPr>
              <a:t>Είναι μια συνηθισμένη σχολική μέρα στο εργαστήριο υπολογιστών.</a:t>
            </a:r>
            <a:endParaRPr/>
          </a:p>
          <a:p>
            <a:pPr indent="0" lvl="0" marL="0" marR="0" rtl="0" algn="l">
              <a:lnSpc>
                <a:spcPct val="120016"/>
              </a:lnSpc>
              <a:spcBef>
                <a:spcPts val="0"/>
              </a:spcBef>
              <a:spcAft>
                <a:spcPts val="0"/>
              </a:spcAft>
              <a:buNone/>
            </a:pPr>
            <a:r>
              <a:rPr b="0" i="0" lang="en-US" sz="2463" u="none" cap="none" strike="noStrike">
                <a:solidFill>
                  <a:srgbClr val="000000"/>
                </a:solidFill>
                <a:latin typeface="Calibri"/>
                <a:ea typeface="Calibri"/>
                <a:cs typeface="Calibri"/>
                <a:sym typeface="Calibri"/>
              </a:rPr>
              <a:t>Ξαφνικά, τα φώτα τρεμοπαίζουν και μια ελαφριά μυρωδιά καμένου απλώνεται σε όλο το δωμάτιο.</a:t>
            </a:r>
            <a:endParaRPr/>
          </a:p>
          <a:p>
            <a:pPr indent="0" lvl="0" marL="0" marR="0" rtl="0" algn="l">
              <a:lnSpc>
                <a:spcPct val="120016"/>
              </a:lnSpc>
              <a:spcBef>
                <a:spcPts val="0"/>
              </a:spcBef>
              <a:spcAft>
                <a:spcPts val="0"/>
              </a:spcAft>
              <a:buNone/>
            </a:pPr>
            <a:r>
              <a:rPr b="0" i="0" lang="en-US" sz="2463" u="none" cap="none" strike="noStrike">
                <a:solidFill>
                  <a:srgbClr val="000000"/>
                </a:solidFill>
                <a:latin typeface="Calibri"/>
                <a:ea typeface="Calibri"/>
                <a:cs typeface="Calibri"/>
                <a:sym typeface="Calibri"/>
              </a:rPr>
              <a:t>Λίγο αργότερα, καπνός αρχίζει να ανεβαίνει από μια από τις πρίζες κοντά σε μια σειρά από υπολογιστές.</a:t>
            </a:r>
            <a:endParaRPr/>
          </a:p>
          <a:p>
            <a:pPr indent="0" lvl="0" marL="0" marR="0" rtl="0" algn="l">
              <a:lnSpc>
                <a:spcPct val="120016"/>
              </a:lnSpc>
              <a:spcBef>
                <a:spcPts val="0"/>
              </a:spcBef>
              <a:spcAft>
                <a:spcPts val="0"/>
              </a:spcAft>
              <a:buNone/>
            </a:pPr>
            <a:r>
              <a:rPr b="0" i="0" lang="en-US" sz="2463" u="none" cap="none" strike="noStrike">
                <a:solidFill>
                  <a:srgbClr val="000000"/>
                </a:solidFill>
                <a:latin typeface="Calibri"/>
                <a:ea typeface="Calibri"/>
                <a:cs typeface="Calibri"/>
                <a:sym typeface="Calibri"/>
              </a:rPr>
              <a:t>Ο συναγερμός δεν έχει ενεργοποιηθεί ακόμη, αλλά μερικοί μαθητές αρχίζουν να πανικοβάλλονται και να κινούνται προς την πόρτα.</a:t>
            </a:r>
            <a:endParaRPr/>
          </a:p>
        </p:txBody>
      </p:sp>
      <p:grpSp>
        <p:nvGrpSpPr>
          <p:cNvPr id="619" name="Google Shape;619;p20"/>
          <p:cNvGrpSpPr/>
          <p:nvPr/>
        </p:nvGrpSpPr>
        <p:grpSpPr>
          <a:xfrm>
            <a:off x="914704" y="6363324"/>
            <a:ext cx="2934748" cy="1486662"/>
            <a:chOff x="0" y="0"/>
            <a:chExt cx="3912997" cy="1982216"/>
          </a:xfrm>
        </p:grpSpPr>
        <p:sp>
          <p:nvSpPr>
            <p:cNvPr id="620" name="Google Shape;620;p20"/>
            <p:cNvSpPr/>
            <p:nvPr/>
          </p:nvSpPr>
          <p:spPr>
            <a:xfrm>
              <a:off x="25400" y="25400"/>
              <a:ext cx="3862197" cy="1931416"/>
            </a:xfrm>
            <a:custGeom>
              <a:rect b="b" l="l" r="r" t="t"/>
              <a:pathLst>
                <a:path extrusionOk="0" h="1931416" w="3862197">
                  <a:moveTo>
                    <a:pt x="0" y="0"/>
                  </a:moveTo>
                  <a:lnTo>
                    <a:pt x="3862197" y="0"/>
                  </a:lnTo>
                  <a:lnTo>
                    <a:pt x="3862197" y="1931416"/>
                  </a:lnTo>
                  <a:lnTo>
                    <a:pt x="0" y="1931416"/>
                  </a:lnTo>
                  <a:close/>
                </a:path>
              </a:pathLst>
            </a:custGeom>
            <a:solidFill>
              <a:srgbClr val="FF0000"/>
            </a:solidFill>
            <a:ln cap="flat" cmpd="sng" w="12700">
              <a:solidFill>
                <a:srgbClr val="000000"/>
              </a:solidFill>
              <a:prstDash val="solid"/>
              <a:round/>
              <a:headEnd len="sm" w="sm" type="none"/>
              <a:tailEnd len="sm" w="sm" type="none"/>
            </a:ln>
          </p:spPr>
        </p:sp>
        <p:sp>
          <p:nvSpPr>
            <p:cNvPr id="621" name="Google Shape;621;p20"/>
            <p:cNvSpPr/>
            <p:nvPr/>
          </p:nvSpPr>
          <p:spPr>
            <a:xfrm>
              <a:off x="0" y="0"/>
              <a:ext cx="3912997" cy="1982216"/>
            </a:xfrm>
            <a:custGeom>
              <a:rect b="b" l="l" r="r" t="t"/>
              <a:pathLst>
                <a:path extrusionOk="0" h="1982216" w="3912997">
                  <a:moveTo>
                    <a:pt x="25400" y="0"/>
                  </a:moveTo>
                  <a:lnTo>
                    <a:pt x="3887597" y="0"/>
                  </a:lnTo>
                  <a:cubicBezTo>
                    <a:pt x="3901567" y="0"/>
                    <a:pt x="3912997" y="11430"/>
                    <a:pt x="3912997" y="25400"/>
                  </a:cubicBezTo>
                  <a:lnTo>
                    <a:pt x="3912997" y="1956816"/>
                  </a:lnTo>
                  <a:cubicBezTo>
                    <a:pt x="3912997" y="1970786"/>
                    <a:pt x="3901567" y="1982216"/>
                    <a:pt x="3887597" y="1982216"/>
                  </a:cubicBezTo>
                  <a:lnTo>
                    <a:pt x="25400" y="1982216"/>
                  </a:lnTo>
                  <a:cubicBezTo>
                    <a:pt x="11430" y="1982216"/>
                    <a:pt x="0" y="1970786"/>
                    <a:pt x="0" y="1956816"/>
                  </a:cubicBezTo>
                  <a:lnTo>
                    <a:pt x="0" y="25400"/>
                  </a:lnTo>
                  <a:cubicBezTo>
                    <a:pt x="0" y="11430"/>
                    <a:pt x="11430" y="0"/>
                    <a:pt x="25400" y="0"/>
                  </a:cubicBezTo>
                  <a:moveTo>
                    <a:pt x="25400" y="50800"/>
                  </a:moveTo>
                  <a:lnTo>
                    <a:pt x="25400" y="25400"/>
                  </a:lnTo>
                  <a:lnTo>
                    <a:pt x="50800" y="25400"/>
                  </a:lnTo>
                  <a:lnTo>
                    <a:pt x="50800" y="1956816"/>
                  </a:lnTo>
                  <a:lnTo>
                    <a:pt x="25400" y="1956816"/>
                  </a:lnTo>
                  <a:lnTo>
                    <a:pt x="25400" y="1931416"/>
                  </a:lnTo>
                  <a:lnTo>
                    <a:pt x="3887597" y="1931416"/>
                  </a:lnTo>
                  <a:lnTo>
                    <a:pt x="3887597" y="1956816"/>
                  </a:lnTo>
                  <a:lnTo>
                    <a:pt x="3862197" y="1956816"/>
                  </a:lnTo>
                  <a:lnTo>
                    <a:pt x="3862197" y="25400"/>
                  </a:lnTo>
                  <a:lnTo>
                    <a:pt x="3887597" y="25400"/>
                  </a:lnTo>
                  <a:lnTo>
                    <a:pt x="388759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22" name="Google Shape;622;p20"/>
          <p:cNvGrpSpPr/>
          <p:nvPr/>
        </p:nvGrpSpPr>
        <p:grpSpPr>
          <a:xfrm>
            <a:off x="933754" y="6368087"/>
            <a:ext cx="2896650" cy="1529250"/>
            <a:chOff x="0" y="-19050"/>
            <a:chExt cx="3862200" cy="2039001"/>
          </a:xfrm>
        </p:grpSpPr>
        <p:sp>
          <p:nvSpPr>
            <p:cNvPr id="623" name="Google Shape;623;p20"/>
            <p:cNvSpPr/>
            <p:nvPr/>
          </p:nvSpPr>
          <p:spPr>
            <a:xfrm>
              <a:off x="0" y="0"/>
              <a:ext cx="3862200" cy="2019951"/>
            </a:xfrm>
            <a:custGeom>
              <a:rect b="b" l="l" r="r" t="t"/>
              <a:pathLst>
                <a:path extrusionOk="0" h="2019951" w="3862200">
                  <a:moveTo>
                    <a:pt x="0" y="0"/>
                  </a:moveTo>
                  <a:lnTo>
                    <a:pt x="3862200" y="0"/>
                  </a:lnTo>
                  <a:lnTo>
                    <a:pt x="3862200" y="2019951"/>
                  </a:lnTo>
                  <a:lnTo>
                    <a:pt x="0" y="2019951"/>
                  </a:lnTo>
                  <a:close/>
                </a:path>
              </a:pathLst>
            </a:custGeom>
            <a:solidFill>
              <a:srgbClr val="000000">
                <a:alpha val="0"/>
              </a:srgbClr>
            </a:solidFill>
            <a:ln>
              <a:noFill/>
            </a:ln>
          </p:spPr>
        </p:sp>
        <p:sp>
          <p:nvSpPr>
            <p:cNvPr id="624" name="Google Shape;624;p20"/>
            <p:cNvSpPr txBox="1"/>
            <p:nvPr/>
          </p:nvSpPr>
          <p:spPr>
            <a:xfrm>
              <a:off x="0" y="-19050"/>
              <a:ext cx="3862200" cy="2039001"/>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0" i="0" lang="en-US" sz="1773" u="none" cap="none" strike="noStrike">
                  <a:solidFill>
                    <a:srgbClr val="FFFFFF"/>
                  </a:solidFill>
                  <a:latin typeface="Calibri"/>
                  <a:ea typeface="Calibri"/>
                  <a:cs typeface="Calibri"/>
                  <a:sym typeface="Calibri"/>
                </a:rPr>
                <a:t>Τι πρέπει να κάνουν οι μαθητές και οι εκπαιδευτικοί αμέσως μόλις αντιληφθούν καπνό και μυρωδιά καμένου;</a:t>
              </a:r>
              <a:endParaRPr sz="1100"/>
            </a:p>
          </p:txBody>
        </p:sp>
      </p:grpSp>
      <p:grpSp>
        <p:nvGrpSpPr>
          <p:cNvPr id="625" name="Google Shape;625;p20"/>
          <p:cNvGrpSpPr/>
          <p:nvPr/>
        </p:nvGrpSpPr>
        <p:grpSpPr>
          <a:xfrm>
            <a:off x="4419844" y="6363324"/>
            <a:ext cx="2934748" cy="1486662"/>
            <a:chOff x="0" y="0"/>
            <a:chExt cx="3912997" cy="1982216"/>
          </a:xfrm>
        </p:grpSpPr>
        <p:sp>
          <p:nvSpPr>
            <p:cNvPr id="626" name="Google Shape;626;p20"/>
            <p:cNvSpPr/>
            <p:nvPr/>
          </p:nvSpPr>
          <p:spPr>
            <a:xfrm>
              <a:off x="25400" y="25400"/>
              <a:ext cx="3862197" cy="1931416"/>
            </a:xfrm>
            <a:custGeom>
              <a:rect b="b" l="l" r="r" t="t"/>
              <a:pathLst>
                <a:path extrusionOk="0" h="1931416" w="3862197">
                  <a:moveTo>
                    <a:pt x="0" y="0"/>
                  </a:moveTo>
                  <a:lnTo>
                    <a:pt x="3862197" y="0"/>
                  </a:lnTo>
                  <a:lnTo>
                    <a:pt x="3862197" y="1931416"/>
                  </a:lnTo>
                  <a:lnTo>
                    <a:pt x="0" y="1931416"/>
                  </a:lnTo>
                  <a:close/>
                </a:path>
              </a:pathLst>
            </a:custGeom>
            <a:solidFill>
              <a:srgbClr val="ED2527"/>
            </a:solidFill>
            <a:ln cap="flat" cmpd="sng" w="12700">
              <a:solidFill>
                <a:srgbClr val="000000"/>
              </a:solidFill>
              <a:prstDash val="solid"/>
              <a:round/>
              <a:headEnd len="sm" w="sm" type="none"/>
              <a:tailEnd len="sm" w="sm" type="none"/>
            </a:ln>
          </p:spPr>
        </p:sp>
        <p:sp>
          <p:nvSpPr>
            <p:cNvPr id="627" name="Google Shape;627;p20"/>
            <p:cNvSpPr/>
            <p:nvPr/>
          </p:nvSpPr>
          <p:spPr>
            <a:xfrm>
              <a:off x="0" y="0"/>
              <a:ext cx="3912997" cy="1982216"/>
            </a:xfrm>
            <a:custGeom>
              <a:rect b="b" l="l" r="r" t="t"/>
              <a:pathLst>
                <a:path extrusionOk="0" h="1982216" w="3912997">
                  <a:moveTo>
                    <a:pt x="25400" y="0"/>
                  </a:moveTo>
                  <a:lnTo>
                    <a:pt x="3887597" y="0"/>
                  </a:lnTo>
                  <a:cubicBezTo>
                    <a:pt x="3901567" y="0"/>
                    <a:pt x="3912997" y="11430"/>
                    <a:pt x="3912997" y="25400"/>
                  </a:cubicBezTo>
                  <a:lnTo>
                    <a:pt x="3912997" y="1956816"/>
                  </a:lnTo>
                  <a:cubicBezTo>
                    <a:pt x="3912997" y="1970786"/>
                    <a:pt x="3901567" y="1982216"/>
                    <a:pt x="3887597" y="1982216"/>
                  </a:cubicBezTo>
                  <a:lnTo>
                    <a:pt x="25400" y="1982216"/>
                  </a:lnTo>
                  <a:cubicBezTo>
                    <a:pt x="11430" y="1982216"/>
                    <a:pt x="0" y="1970786"/>
                    <a:pt x="0" y="1956816"/>
                  </a:cubicBezTo>
                  <a:lnTo>
                    <a:pt x="0" y="25400"/>
                  </a:lnTo>
                  <a:cubicBezTo>
                    <a:pt x="0" y="11430"/>
                    <a:pt x="11430" y="0"/>
                    <a:pt x="25400" y="0"/>
                  </a:cubicBezTo>
                  <a:moveTo>
                    <a:pt x="25400" y="50800"/>
                  </a:moveTo>
                  <a:lnTo>
                    <a:pt x="25400" y="25400"/>
                  </a:lnTo>
                  <a:lnTo>
                    <a:pt x="50800" y="25400"/>
                  </a:lnTo>
                  <a:lnTo>
                    <a:pt x="50800" y="1956816"/>
                  </a:lnTo>
                  <a:lnTo>
                    <a:pt x="25400" y="1956816"/>
                  </a:lnTo>
                  <a:lnTo>
                    <a:pt x="25400" y="1931416"/>
                  </a:lnTo>
                  <a:lnTo>
                    <a:pt x="3887597" y="1931416"/>
                  </a:lnTo>
                  <a:lnTo>
                    <a:pt x="3887597" y="1956816"/>
                  </a:lnTo>
                  <a:lnTo>
                    <a:pt x="3862197" y="1956816"/>
                  </a:lnTo>
                  <a:lnTo>
                    <a:pt x="3862197" y="25400"/>
                  </a:lnTo>
                  <a:lnTo>
                    <a:pt x="3887597" y="25400"/>
                  </a:lnTo>
                  <a:lnTo>
                    <a:pt x="388759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28" name="Google Shape;628;p20"/>
          <p:cNvGrpSpPr/>
          <p:nvPr/>
        </p:nvGrpSpPr>
        <p:grpSpPr>
          <a:xfrm>
            <a:off x="7924984" y="6363324"/>
            <a:ext cx="2934748" cy="1486662"/>
            <a:chOff x="0" y="0"/>
            <a:chExt cx="3912997" cy="1982216"/>
          </a:xfrm>
        </p:grpSpPr>
        <p:sp>
          <p:nvSpPr>
            <p:cNvPr id="629" name="Google Shape;629;p20"/>
            <p:cNvSpPr/>
            <p:nvPr/>
          </p:nvSpPr>
          <p:spPr>
            <a:xfrm>
              <a:off x="25400" y="25400"/>
              <a:ext cx="3862197" cy="1931416"/>
            </a:xfrm>
            <a:custGeom>
              <a:rect b="b" l="l" r="r" t="t"/>
              <a:pathLst>
                <a:path extrusionOk="0" h="1931416" w="3862197">
                  <a:moveTo>
                    <a:pt x="0" y="0"/>
                  </a:moveTo>
                  <a:lnTo>
                    <a:pt x="3862197" y="0"/>
                  </a:lnTo>
                  <a:lnTo>
                    <a:pt x="3862197" y="1931416"/>
                  </a:lnTo>
                  <a:lnTo>
                    <a:pt x="0" y="1931416"/>
                  </a:lnTo>
                  <a:close/>
                </a:path>
              </a:pathLst>
            </a:custGeom>
            <a:solidFill>
              <a:srgbClr val="ED2527"/>
            </a:solidFill>
            <a:ln cap="flat" cmpd="sng" w="12700">
              <a:solidFill>
                <a:srgbClr val="000000"/>
              </a:solidFill>
              <a:prstDash val="solid"/>
              <a:round/>
              <a:headEnd len="sm" w="sm" type="none"/>
              <a:tailEnd len="sm" w="sm" type="none"/>
            </a:ln>
          </p:spPr>
        </p:sp>
        <p:sp>
          <p:nvSpPr>
            <p:cNvPr id="630" name="Google Shape;630;p20"/>
            <p:cNvSpPr/>
            <p:nvPr/>
          </p:nvSpPr>
          <p:spPr>
            <a:xfrm>
              <a:off x="0" y="0"/>
              <a:ext cx="3912997" cy="1982216"/>
            </a:xfrm>
            <a:custGeom>
              <a:rect b="b" l="l" r="r" t="t"/>
              <a:pathLst>
                <a:path extrusionOk="0" h="1982216" w="3912997">
                  <a:moveTo>
                    <a:pt x="25400" y="0"/>
                  </a:moveTo>
                  <a:lnTo>
                    <a:pt x="3887597" y="0"/>
                  </a:lnTo>
                  <a:cubicBezTo>
                    <a:pt x="3901567" y="0"/>
                    <a:pt x="3912997" y="11430"/>
                    <a:pt x="3912997" y="25400"/>
                  </a:cubicBezTo>
                  <a:lnTo>
                    <a:pt x="3912997" y="1956816"/>
                  </a:lnTo>
                  <a:cubicBezTo>
                    <a:pt x="3912997" y="1970786"/>
                    <a:pt x="3901567" y="1982216"/>
                    <a:pt x="3887597" y="1982216"/>
                  </a:cubicBezTo>
                  <a:lnTo>
                    <a:pt x="25400" y="1982216"/>
                  </a:lnTo>
                  <a:cubicBezTo>
                    <a:pt x="11430" y="1982216"/>
                    <a:pt x="0" y="1970786"/>
                    <a:pt x="0" y="1956816"/>
                  </a:cubicBezTo>
                  <a:lnTo>
                    <a:pt x="0" y="25400"/>
                  </a:lnTo>
                  <a:cubicBezTo>
                    <a:pt x="0" y="11430"/>
                    <a:pt x="11430" y="0"/>
                    <a:pt x="25400" y="0"/>
                  </a:cubicBezTo>
                  <a:moveTo>
                    <a:pt x="25400" y="50800"/>
                  </a:moveTo>
                  <a:lnTo>
                    <a:pt x="25400" y="25400"/>
                  </a:lnTo>
                  <a:lnTo>
                    <a:pt x="50800" y="25400"/>
                  </a:lnTo>
                  <a:lnTo>
                    <a:pt x="50800" y="1956816"/>
                  </a:lnTo>
                  <a:lnTo>
                    <a:pt x="25400" y="1956816"/>
                  </a:lnTo>
                  <a:lnTo>
                    <a:pt x="25400" y="1931416"/>
                  </a:lnTo>
                  <a:lnTo>
                    <a:pt x="3887597" y="1931416"/>
                  </a:lnTo>
                  <a:lnTo>
                    <a:pt x="3887597" y="1956816"/>
                  </a:lnTo>
                  <a:lnTo>
                    <a:pt x="3862197" y="1956816"/>
                  </a:lnTo>
                  <a:lnTo>
                    <a:pt x="3862197" y="25400"/>
                  </a:lnTo>
                  <a:lnTo>
                    <a:pt x="3887597" y="25400"/>
                  </a:lnTo>
                  <a:lnTo>
                    <a:pt x="388759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1" name="Google Shape;631;p20"/>
          <p:cNvGrpSpPr/>
          <p:nvPr/>
        </p:nvGrpSpPr>
        <p:grpSpPr>
          <a:xfrm>
            <a:off x="7944034" y="6368087"/>
            <a:ext cx="2896650" cy="1529250"/>
            <a:chOff x="0" y="-19050"/>
            <a:chExt cx="3862200" cy="2039001"/>
          </a:xfrm>
        </p:grpSpPr>
        <p:sp>
          <p:nvSpPr>
            <p:cNvPr id="632" name="Google Shape;632;p20"/>
            <p:cNvSpPr/>
            <p:nvPr/>
          </p:nvSpPr>
          <p:spPr>
            <a:xfrm>
              <a:off x="0" y="0"/>
              <a:ext cx="3862200" cy="2019951"/>
            </a:xfrm>
            <a:custGeom>
              <a:rect b="b" l="l" r="r" t="t"/>
              <a:pathLst>
                <a:path extrusionOk="0" h="2019951" w="3862200">
                  <a:moveTo>
                    <a:pt x="0" y="0"/>
                  </a:moveTo>
                  <a:lnTo>
                    <a:pt x="3862200" y="0"/>
                  </a:lnTo>
                  <a:lnTo>
                    <a:pt x="3862200" y="2019951"/>
                  </a:lnTo>
                  <a:lnTo>
                    <a:pt x="0" y="2019951"/>
                  </a:lnTo>
                  <a:close/>
                </a:path>
              </a:pathLst>
            </a:custGeom>
            <a:solidFill>
              <a:srgbClr val="000000">
                <a:alpha val="0"/>
              </a:srgbClr>
            </a:solidFill>
            <a:ln>
              <a:noFill/>
            </a:ln>
          </p:spPr>
        </p:sp>
        <p:sp>
          <p:nvSpPr>
            <p:cNvPr id="633" name="Google Shape;633;p20"/>
            <p:cNvSpPr txBox="1"/>
            <p:nvPr/>
          </p:nvSpPr>
          <p:spPr>
            <a:xfrm>
              <a:off x="0" y="-19050"/>
              <a:ext cx="3862200" cy="2039001"/>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0" i="0" lang="en-US" sz="1773" u="none" cap="none" strike="noStrike">
                  <a:solidFill>
                    <a:srgbClr val="FFFFFF"/>
                  </a:solidFill>
                  <a:latin typeface="Calibri"/>
                  <a:ea typeface="Calibri"/>
                  <a:cs typeface="Calibri"/>
                  <a:sym typeface="Calibri"/>
                </a:rPr>
                <a:t>Ποιες ενέργειες θα μπορούσαν να επιδεινώσουν την κατάσταση ή να την κάνουν επικίνδυνη;</a:t>
              </a:r>
              <a:endParaRPr sz="1100"/>
            </a:p>
          </p:txBody>
        </p:sp>
      </p:grpSp>
      <p:grpSp>
        <p:nvGrpSpPr>
          <p:cNvPr id="634" name="Google Shape;634;p20"/>
          <p:cNvGrpSpPr/>
          <p:nvPr/>
        </p:nvGrpSpPr>
        <p:grpSpPr>
          <a:xfrm>
            <a:off x="11430124" y="6363324"/>
            <a:ext cx="2934748" cy="1486662"/>
            <a:chOff x="0" y="0"/>
            <a:chExt cx="3912997" cy="1982216"/>
          </a:xfrm>
        </p:grpSpPr>
        <p:sp>
          <p:nvSpPr>
            <p:cNvPr id="635" name="Google Shape;635;p20"/>
            <p:cNvSpPr/>
            <p:nvPr/>
          </p:nvSpPr>
          <p:spPr>
            <a:xfrm>
              <a:off x="25400" y="25400"/>
              <a:ext cx="3862197" cy="1931416"/>
            </a:xfrm>
            <a:custGeom>
              <a:rect b="b" l="l" r="r" t="t"/>
              <a:pathLst>
                <a:path extrusionOk="0" h="1931416" w="3862197">
                  <a:moveTo>
                    <a:pt x="0" y="0"/>
                  </a:moveTo>
                  <a:lnTo>
                    <a:pt x="3862197" y="0"/>
                  </a:lnTo>
                  <a:lnTo>
                    <a:pt x="3862197" y="1931416"/>
                  </a:lnTo>
                  <a:lnTo>
                    <a:pt x="0" y="1931416"/>
                  </a:lnTo>
                  <a:close/>
                </a:path>
              </a:pathLst>
            </a:custGeom>
            <a:solidFill>
              <a:srgbClr val="ED2527"/>
            </a:solidFill>
            <a:ln cap="flat" cmpd="sng" w="12700">
              <a:solidFill>
                <a:srgbClr val="000000"/>
              </a:solidFill>
              <a:prstDash val="solid"/>
              <a:round/>
              <a:headEnd len="sm" w="sm" type="none"/>
              <a:tailEnd len="sm" w="sm" type="none"/>
            </a:ln>
          </p:spPr>
        </p:sp>
        <p:sp>
          <p:nvSpPr>
            <p:cNvPr id="636" name="Google Shape;636;p20"/>
            <p:cNvSpPr/>
            <p:nvPr/>
          </p:nvSpPr>
          <p:spPr>
            <a:xfrm>
              <a:off x="0" y="0"/>
              <a:ext cx="3912997" cy="1982216"/>
            </a:xfrm>
            <a:custGeom>
              <a:rect b="b" l="l" r="r" t="t"/>
              <a:pathLst>
                <a:path extrusionOk="0" h="1982216" w="3912997">
                  <a:moveTo>
                    <a:pt x="25400" y="0"/>
                  </a:moveTo>
                  <a:lnTo>
                    <a:pt x="3887597" y="0"/>
                  </a:lnTo>
                  <a:cubicBezTo>
                    <a:pt x="3901567" y="0"/>
                    <a:pt x="3912997" y="11430"/>
                    <a:pt x="3912997" y="25400"/>
                  </a:cubicBezTo>
                  <a:lnTo>
                    <a:pt x="3912997" y="1956816"/>
                  </a:lnTo>
                  <a:cubicBezTo>
                    <a:pt x="3912997" y="1970786"/>
                    <a:pt x="3901567" y="1982216"/>
                    <a:pt x="3887597" y="1982216"/>
                  </a:cubicBezTo>
                  <a:lnTo>
                    <a:pt x="25400" y="1982216"/>
                  </a:lnTo>
                  <a:cubicBezTo>
                    <a:pt x="11430" y="1982216"/>
                    <a:pt x="0" y="1970786"/>
                    <a:pt x="0" y="1956816"/>
                  </a:cubicBezTo>
                  <a:lnTo>
                    <a:pt x="0" y="25400"/>
                  </a:lnTo>
                  <a:cubicBezTo>
                    <a:pt x="0" y="11430"/>
                    <a:pt x="11430" y="0"/>
                    <a:pt x="25400" y="0"/>
                  </a:cubicBezTo>
                  <a:moveTo>
                    <a:pt x="25400" y="50800"/>
                  </a:moveTo>
                  <a:lnTo>
                    <a:pt x="25400" y="25400"/>
                  </a:lnTo>
                  <a:lnTo>
                    <a:pt x="50800" y="25400"/>
                  </a:lnTo>
                  <a:lnTo>
                    <a:pt x="50800" y="1956816"/>
                  </a:lnTo>
                  <a:lnTo>
                    <a:pt x="25400" y="1956816"/>
                  </a:lnTo>
                  <a:lnTo>
                    <a:pt x="25400" y="1931416"/>
                  </a:lnTo>
                  <a:lnTo>
                    <a:pt x="3887597" y="1931416"/>
                  </a:lnTo>
                  <a:lnTo>
                    <a:pt x="3887597" y="1956816"/>
                  </a:lnTo>
                  <a:lnTo>
                    <a:pt x="3862197" y="1956816"/>
                  </a:lnTo>
                  <a:lnTo>
                    <a:pt x="3862197" y="25400"/>
                  </a:lnTo>
                  <a:lnTo>
                    <a:pt x="3887597" y="25400"/>
                  </a:lnTo>
                  <a:lnTo>
                    <a:pt x="388759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7" name="Google Shape;637;p20"/>
          <p:cNvGrpSpPr/>
          <p:nvPr/>
        </p:nvGrpSpPr>
        <p:grpSpPr>
          <a:xfrm>
            <a:off x="11449174" y="6368086"/>
            <a:ext cx="2896650" cy="1462837"/>
            <a:chOff x="0" y="-19050"/>
            <a:chExt cx="3862200" cy="1950450"/>
          </a:xfrm>
        </p:grpSpPr>
        <p:sp>
          <p:nvSpPr>
            <p:cNvPr id="638" name="Google Shape;638;p20"/>
            <p:cNvSpPr/>
            <p:nvPr/>
          </p:nvSpPr>
          <p:spPr>
            <a:xfrm>
              <a:off x="0" y="0"/>
              <a:ext cx="3862200" cy="1931400"/>
            </a:xfrm>
            <a:custGeom>
              <a:rect b="b" l="l" r="r" t="t"/>
              <a:pathLst>
                <a:path extrusionOk="0" h="1931400" w="3862200">
                  <a:moveTo>
                    <a:pt x="0" y="0"/>
                  </a:moveTo>
                  <a:lnTo>
                    <a:pt x="3862200" y="0"/>
                  </a:lnTo>
                  <a:lnTo>
                    <a:pt x="3862200" y="1931400"/>
                  </a:lnTo>
                  <a:lnTo>
                    <a:pt x="0" y="1931400"/>
                  </a:lnTo>
                  <a:close/>
                </a:path>
              </a:pathLst>
            </a:custGeom>
            <a:solidFill>
              <a:srgbClr val="000000">
                <a:alpha val="0"/>
              </a:srgbClr>
            </a:solidFill>
            <a:ln>
              <a:noFill/>
            </a:ln>
          </p:spPr>
        </p:sp>
        <p:sp>
          <p:nvSpPr>
            <p:cNvPr id="639" name="Google Shape;639;p20"/>
            <p:cNvSpPr txBox="1"/>
            <p:nvPr/>
          </p:nvSpPr>
          <p:spPr>
            <a:xfrm>
              <a:off x="0" y="-19050"/>
              <a:ext cx="3862200" cy="195045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800" u="none" cap="none" strike="noStrike">
                  <a:solidFill>
                    <a:srgbClr val="FFFFFF"/>
                  </a:solidFill>
                  <a:latin typeface="Calibri"/>
                  <a:ea typeface="Calibri"/>
                  <a:cs typeface="Calibri"/>
                  <a:sym typeface="Calibri"/>
                </a:rPr>
                <a:t>Ποιος πρέπει να ειδοποιηθεί πρώτος και πώς;</a:t>
              </a:r>
              <a:endParaRPr sz="1100"/>
            </a:p>
          </p:txBody>
        </p:sp>
      </p:grpSp>
      <p:grpSp>
        <p:nvGrpSpPr>
          <p:cNvPr id="640" name="Google Shape;640;p20"/>
          <p:cNvGrpSpPr/>
          <p:nvPr/>
        </p:nvGrpSpPr>
        <p:grpSpPr>
          <a:xfrm>
            <a:off x="14935263" y="6363324"/>
            <a:ext cx="2934748" cy="1486662"/>
            <a:chOff x="0" y="0"/>
            <a:chExt cx="3912997" cy="1982216"/>
          </a:xfrm>
        </p:grpSpPr>
        <p:sp>
          <p:nvSpPr>
            <p:cNvPr id="641" name="Google Shape;641;p20"/>
            <p:cNvSpPr/>
            <p:nvPr/>
          </p:nvSpPr>
          <p:spPr>
            <a:xfrm>
              <a:off x="25400" y="25400"/>
              <a:ext cx="3862197" cy="1931416"/>
            </a:xfrm>
            <a:custGeom>
              <a:rect b="b" l="l" r="r" t="t"/>
              <a:pathLst>
                <a:path extrusionOk="0" h="1931416" w="3862197">
                  <a:moveTo>
                    <a:pt x="0" y="0"/>
                  </a:moveTo>
                  <a:lnTo>
                    <a:pt x="3862197" y="0"/>
                  </a:lnTo>
                  <a:lnTo>
                    <a:pt x="3862197" y="1931416"/>
                  </a:lnTo>
                  <a:lnTo>
                    <a:pt x="0" y="1931416"/>
                  </a:lnTo>
                  <a:close/>
                </a:path>
              </a:pathLst>
            </a:custGeom>
            <a:solidFill>
              <a:srgbClr val="ED2527"/>
            </a:solidFill>
            <a:ln cap="flat" cmpd="sng" w="12700">
              <a:solidFill>
                <a:srgbClr val="000000"/>
              </a:solidFill>
              <a:prstDash val="solid"/>
              <a:round/>
              <a:headEnd len="sm" w="sm" type="none"/>
              <a:tailEnd len="sm" w="sm" type="none"/>
            </a:ln>
          </p:spPr>
        </p:sp>
        <p:sp>
          <p:nvSpPr>
            <p:cNvPr id="642" name="Google Shape;642;p20"/>
            <p:cNvSpPr/>
            <p:nvPr/>
          </p:nvSpPr>
          <p:spPr>
            <a:xfrm>
              <a:off x="0" y="0"/>
              <a:ext cx="3912997" cy="1982216"/>
            </a:xfrm>
            <a:custGeom>
              <a:rect b="b" l="l" r="r" t="t"/>
              <a:pathLst>
                <a:path extrusionOk="0" h="1982216" w="3912997">
                  <a:moveTo>
                    <a:pt x="25400" y="0"/>
                  </a:moveTo>
                  <a:lnTo>
                    <a:pt x="3887597" y="0"/>
                  </a:lnTo>
                  <a:cubicBezTo>
                    <a:pt x="3901567" y="0"/>
                    <a:pt x="3912997" y="11430"/>
                    <a:pt x="3912997" y="25400"/>
                  </a:cubicBezTo>
                  <a:lnTo>
                    <a:pt x="3912997" y="1956816"/>
                  </a:lnTo>
                  <a:cubicBezTo>
                    <a:pt x="3912997" y="1970786"/>
                    <a:pt x="3901567" y="1982216"/>
                    <a:pt x="3887597" y="1982216"/>
                  </a:cubicBezTo>
                  <a:lnTo>
                    <a:pt x="25400" y="1982216"/>
                  </a:lnTo>
                  <a:cubicBezTo>
                    <a:pt x="11430" y="1982216"/>
                    <a:pt x="0" y="1970786"/>
                    <a:pt x="0" y="1956816"/>
                  </a:cubicBezTo>
                  <a:lnTo>
                    <a:pt x="0" y="25400"/>
                  </a:lnTo>
                  <a:cubicBezTo>
                    <a:pt x="0" y="11430"/>
                    <a:pt x="11430" y="0"/>
                    <a:pt x="25400" y="0"/>
                  </a:cubicBezTo>
                  <a:moveTo>
                    <a:pt x="25400" y="50800"/>
                  </a:moveTo>
                  <a:lnTo>
                    <a:pt x="25400" y="25400"/>
                  </a:lnTo>
                  <a:lnTo>
                    <a:pt x="50800" y="25400"/>
                  </a:lnTo>
                  <a:lnTo>
                    <a:pt x="50800" y="1956816"/>
                  </a:lnTo>
                  <a:lnTo>
                    <a:pt x="25400" y="1956816"/>
                  </a:lnTo>
                  <a:lnTo>
                    <a:pt x="25400" y="1931416"/>
                  </a:lnTo>
                  <a:lnTo>
                    <a:pt x="3887597" y="1931416"/>
                  </a:lnTo>
                  <a:lnTo>
                    <a:pt x="3887597" y="1956816"/>
                  </a:lnTo>
                  <a:lnTo>
                    <a:pt x="3862197" y="1956816"/>
                  </a:lnTo>
                  <a:lnTo>
                    <a:pt x="3862197" y="25400"/>
                  </a:lnTo>
                  <a:lnTo>
                    <a:pt x="3887597" y="25400"/>
                  </a:lnTo>
                  <a:lnTo>
                    <a:pt x="388759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43" name="Google Shape;643;p20"/>
          <p:cNvGrpSpPr/>
          <p:nvPr/>
        </p:nvGrpSpPr>
        <p:grpSpPr>
          <a:xfrm>
            <a:off x="14954313" y="6368086"/>
            <a:ext cx="2896650" cy="1462837"/>
            <a:chOff x="0" y="-19050"/>
            <a:chExt cx="3862200" cy="1950450"/>
          </a:xfrm>
        </p:grpSpPr>
        <p:sp>
          <p:nvSpPr>
            <p:cNvPr id="644" name="Google Shape;644;p20"/>
            <p:cNvSpPr/>
            <p:nvPr/>
          </p:nvSpPr>
          <p:spPr>
            <a:xfrm>
              <a:off x="0" y="0"/>
              <a:ext cx="3862200" cy="1931400"/>
            </a:xfrm>
            <a:custGeom>
              <a:rect b="b" l="l" r="r" t="t"/>
              <a:pathLst>
                <a:path extrusionOk="0" h="1931400" w="3862200">
                  <a:moveTo>
                    <a:pt x="0" y="0"/>
                  </a:moveTo>
                  <a:lnTo>
                    <a:pt x="3862200" y="0"/>
                  </a:lnTo>
                  <a:lnTo>
                    <a:pt x="3862200" y="1931400"/>
                  </a:lnTo>
                  <a:lnTo>
                    <a:pt x="0" y="1931400"/>
                  </a:lnTo>
                  <a:close/>
                </a:path>
              </a:pathLst>
            </a:custGeom>
            <a:solidFill>
              <a:srgbClr val="000000">
                <a:alpha val="0"/>
              </a:srgbClr>
            </a:solidFill>
            <a:ln>
              <a:noFill/>
            </a:ln>
          </p:spPr>
        </p:sp>
        <p:sp>
          <p:nvSpPr>
            <p:cNvPr id="645" name="Google Shape;645;p20"/>
            <p:cNvSpPr txBox="1"/>
            <p:nvPr/>
          </p:nvSpPr>
          <p:spPr>
            <a:xfrm>
              <a:off x="0" y="-19050"/>
              <a:ext cx="3862200" cy="195045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800" u="none" cap="none" strike="noStrike">
                  <a:solidFill>
                    <a:srgbClr val="FFFFFF"/>
                  </a:solidFill>
                  <a:latin typeface="Calibri"/>
                  <a:ea typeface="Calibri"/>
                  <a:cs typeface="Calibri"/>
                  <a:sym typeface="Calibri"/>
                </a:rPr>
                <a:t>Πότε είναι ασφαλές να εκκενώσουμε το σχολείο και πού πρέπει να πάει η τάξη;</a:t>
              </a:r>
              <a:endParaRPr sz="1100"/>
            </a:p>
          </p:txBody>
        </p:sp>
      </p:grpSp>
      <p:grpSp>
        <p:nvGrpSpPr>
          <p:cNvPr id="646" name="Google Shape;646;p20"/>
          <p:cNvGrpSpPr/>
          <p:nvPr/>
        </p:nvGrpSpPr>
        <p:grpSpPr>
          <a:xfrm>
            <a:off x="4438894" y="6368086"/>
            <a:ext cx="2896650" cy="1462837"/>
            <a:chOff x="0" y="-19050"/>
            <a:chExt cx="3862200" cy="1950450"/>
          </a:xfrm>
        </p:grpSpPr>
        <p:sp>
          <p:nvSpPr>
            <p:cNvPr id="647" name="Google Shape;647;p20"/>
            <p:cNvSpPr/>
            <p:nvPr/>
          </p:nvSpPr>
          <p:spPr>
            <a:xfrm>
              <a:off x="0" y="0"/>
              <a:ext cx="3862200" cy="1931400"/>
            </a:xfrm>
            <a:custGeom>
              <a:rect b="b" l="l" r="r" t="t"/>
              <a:pathLst>
                <a:path extrusionOk="0" h="1931400" w="3862200">
                  <a:moveTo>
                    <a:pt x="0" y="0"/>
                  </a:moveTo>
                  <a:lnTo>
                    <a:pt x="3862200" y="0"/>
                  </a:lnTo>
                  <a:lnTo>
                    <a:pt x="3862200" y="1931400"/>
                  </a:lnTo>
                  <a:lnTo>
                    <a:pt x="0" y="1931400"/>
                  </a:lnTo>
                  <a:close/>
                </a:path>
              </a:pathLst>
            </a:custGeom>
            <a:solidFill>
              <a:srgbClr val="000000">
                <a:alpha val="0"/>
              </a:srgbClr>
            </a:solidFill>
            <a:ln>
              <a:noFill/>
            </a:ln>
          </p:spPr>
        </p:sp>
        <p:sp>
          <p:nvSpPr>
            <p:cNvPr id="648" name="Google Shape;648;p20"/>
            <p:cNvSpPr txBox="1"/>
            <p:nvPr/>
          </p:nvSpPr>
          <p:spPr>
            <a:xfrm>
              <a:off x="0" y="-19050"/>
              <a:ext cx="3862200" cy="195045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100" u="none" cap="none" strike="noStrike">
                  <a:solidFill>
                    <a:srgbClr val="FFFFFF"/>
                  </a:solidFill>
                  <a:latin typeface="Calibri"/>
                  <a:ea typeface="Calibri"/>
                  <a:cs typeface="Calibri"/>
                  <a:sym typeface="Calibri"/>
                </a:rPr>
                <a:t>Πώς μπορεί ο δάσκαλος να διατηρήσει την ψυχραιμία του και να αποτρέψει τον πανικό;</a:t>
              </a:r>
              <a:endParaRPr/>
            </a:p>
          </p:txBody>
        </p:sp>
      </p:grpSp>
      <p:grpSp>
        <p:nvGrpSpPr>
          <p:cNvPr id="649" name="Google Shape;649;p20"/>
          <p:cNvGrpSpPr/>
          <p:nvPr/>
        </p:nvGrpSpPr>
        <p:grpSpPr>
          <a:xfrm>
            <a:off x="7541194" y="4610644"/>
            <a:ext cx="2302097" cy="1503140"/>
            <a:chOff x="0" y="-38100"/>
            <a:chExt cx="3069463" cy="2004187"/>
          </a:xfrm>
        </p:grpSpPr>
        <p:sp>
          <p:nvSpPr>
            <p:cNvPr id="650" name="Google Shape;650;p20"/>
            <p:cNvSpPr/>
            <p:nvPr/>
          </p:nvSpPr>
          <p:spPr>
            <a:xfrm>
              <a:off x="9525" y="9525"/>
              <a:ext cx="3050413" cy="1947037"/>
            </a:xfrm>
            <a:custGeom>
              <a:rect b="b" l="l" r="r" t="t"/>
              <a:pathLst>
                <a:path extrusionOk="0" h="1947037" w="3050413">
                  <a:moveTo>
                    <a:pt x="0" y="0"/>
                  </a:moveTo>
                  <a:lnTo>
                    <a:pt x="3050413" y="0"/>
                  </a:lnTo>
                  <a:lnTo>
                    <a:pt x="3050413" y="1947037"/>
                  </a:lnTo>
                  <a:lnTo>
                    <a:pt x="0" y="1947037"/>
                  </a:lnTo>
                  <a:close/>
                </a:path>
              </a:pathLst>
            </a:custGeom>
            <a:solidFill>
              <a:srgbClr val="139AD6"/>
            </a:solidFill>
            <a:ln cap="flat" cmpd="sng" w="12700">
              <a:solidFill>
                <a:srgbClr val="000000"/>
              </a:solidFill>
              <a:prstDash val="solid"/>
              <a:round/>
              <a:headEnd len="sm" w="sm" type="none"/>
              <a:tailEnd len="sm" w="sm" type="none"/>
            </a:ln>
          </p:spPr>
        </p:sp>
        <p:sp>
          <p:nvSpPr>
            <p:cNvPr id="651" name="Google Shape;651;p20"/>
            <p:cNvSpPr/>
            <p:nvPr/>
          </p:nvSpPr>
          <p:spPr>
            <a:xfrm>
              <a:off x="0" y="0"/>
              <a:ext cx="3069463" cy="1966087"/>
            </a:xfrm>
            <a:custGeom>
              <a:rect b="b" l="l" r="r" t="t"/>
              <a:pathLst>
                <a:path extrusionOk="0" h="1966087" w="3069463">
                  <a:moveTo>
                    <a:pt x="9525" y="0"/>
                  </a:moveTo>
                  <a:lnTo>
                    <a:pt x="3059938" y="0"/>
                  </a:lnTo>
                  <a:cubicBezTo>
                    <a:pt x="3065145" y="0"/>
                    <a:pt x="3069463" y="4318"/>
                    <a:pt x="3069463" y="9525"/>
                  </a:cubicBezTo>
                  <a:lnTo>
                    <a:pt x="3069463" y="1956562"/>
                  </a:lnTo>
                  <a:cubicBezTo>
                    <a:pt x="3069463" y="1961769"/>
                    <a:pt x="3065145" y="1966087"/>
                    <a:pt x="3059938" y="1966087"/>
                  </a:cubicBezTo>
                  <a:lnTo>
                    <a:pt x="9525" y="1966087"/>
                  </a:lnTo>
                  <a:cubicBezTo>
                    <a:pt x="4318" y="1966087"/>
                    <a:pt x="0" y="1961769"/>
                    <a:pt x="0" y="1956562"/>
                  </a:cubicBezTo>
                  <a:lnTo>
                    <a:pt x="0" y="9525"/>
                  </a:lnTo>
                  <a:cubicBezTo>
                    <a:pt x="0" y="4318"/>
                    <a:pt x="4318" y="0"/>
                    <a:pt x="9525" y="0"/>
                  </a:cubicBezTo>
                  <a:moveTo>
                    <a:pt x="9525" y="19050"/>
                  </a:moveTo>
                  <a:lnTo>
                    <a:pt x="9525" y="9525"/>
                  </a:lnTo>
                  <a:lnTo>
                    <a:pt x="19050" y="9525"/>
                  </a:lnTo>
                  <a:lnTo>
                    <a:pt x="19050" y="1956562"/>
                  </a:lnTo>
                  <a:lnTo>
                    <a:pt x="9525" y="1956562"/>
                  </a:lnTo>
                  <a:lnTo>
                    <a:pt x="9525" y="1947037"/>
                  </a:lnTo>
                  <a:lnTo>
                    <a:pt x="3059938" y="1947037"/>
                  </a:lnTo>
                  <a:lnTo>
                    <a:pt x="3059938" y="1956562"/>
                  </a:lnTo>
                  <a:lnTo>
                    <a:pt x="3050413" y="1956562"/>
                  </a:lnTo>
                  <a:lnTo>
                    <a:pt x="3050413" y="9525"/>
                  </a:lnTo>
                  <a:lnTo>
                    <a:pt x="3059938" y="9525"/>
                  </a:lnTo>
                  <a:lnTo>
                    <a:pt x="3059938" y="19050"/>
                  </a:lnTo>
                  <a:lnTo>
                    <a:pt x="9525" y="1905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20"/>
            <p:cNvSpPr txBox="1"/>
            <p:nvPr/>
          </p:nvSpPr>
          <p:spPr>
            <a:xfrm>
              <a:off x="0" y="-38100"/>
              <a:ext cx="3069450" cy="2004150"/>
            </a:xfrm>
            <a:prstGeom prst="rect">
              <a:avLst/>
            </a:prstGeom>
            <a:noFill/>
            <a:ln>
              <a:noFill/>
            </a:ln>
          </p:spPr>
          <p:txBody>
            <a:bodyPr anchorCtr="0" anchor="t" bIns="50800" lIns="50800" spcFirstLastPara="1" rIns="50800" wrap="square" tIns="50800">
              <a:noAutofit/>
            </a:bodyPr>
            <a:lstStyle/>
            <a:p>
              <a:pPr indent="0" lvl="0" marL="0" marR="0" rtl="0" algn="ctr">
                <a:lnSpc>
                  <a:spcPct val="160944"/>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ctr">
                <a:lnSpc>
                  <a:spcPct val="137948"/>
                </a:lnSpc>
                <a:spcBef>
                  <a:spcPts val="0"/>
                </a:spcBef>
                <a:spcAft>
                  <a:spcPts val="0"/>
                </a:spcAft>
                <a:buNone/>
              </a:pPr>
              <a:r>
                <a:rPr b="1" i="0" lang="en-US" sz="1950" u="none" cap="none" strike="noStrike">
                  <a:solidFill>
                    <a:srgbClr val="FFFFFF"/>
                  </a:solidFill>
                  <a:latin typeface="Calibri"/>
                  <a:ea typeface="Calibri"/>
                  <a:cs typeface="Calibri"/>
                  <a:sym typeface="Calibri"/>
                </a:rPr>
                <a:t>Κατευθυντήριες Ερωτήσεις</a:t>
              </a: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descr="Μπλε κείμενο σε μαύρο φόντο  Η περιγραφή δημιουργήθηκε αυτόματα" id="661" name="Google Shape;661;p2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662" name="Google Shape;662;p2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663" name="Google Shape;663;p21"/>
          <p:cNvSpPr txBox="1"/>
          <p:nvPr/>
        </p:nvSpPr>
        <p:spPr>
          <a:xfrm>
            <a:off x="957925" y="508925"/>
            <a:ext cx="15924300" cy="1348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664" name="Google Shape;664;p21"/>
          <p:cNvSpPr txBox="1"/>
          <p:nvPr/>
        </p:nvSpPr>
        <p:spPr>
          <a:xfrm>
            <a:off x="957925" y="2042375"/>
            <a:ext cx="15773400" cy="695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Ηλεκτρική πυρκαγιά ή υπέρταση – Κατάσταση</a:t>
            </a:r>
            <a:endParaRPr/>
          </a:p>
        </p:txBody>
      </p:sp>
      <p:sp>
        <p:nvSpPr>
          <p:cNvPr id="665" name="Google Shape;665;p21"/>
          <p:cNvSpPr txBox="1"/>
          <p:nvPr/>
        </p:nvSpPr>
        <p:spPr>
          <a:xfrm>
            <a:off x="1200225" y="3009974"/>
            <a:ext cx="15590700" cy="5864400"/>
          </a:xfrm>
          <a:prstGeom prst="rect">
            <a:avLst/>
          </a:prstGeom>
          <a:noFill/>
          <a:ln>
            <a:noFill/>
          </a:ln>
        </p:spPr>
        <p:txBody>
          <a:bodyPr anchorCtr="0" anchor="t" bIns="0" lIns="0" spcFirstLastPara="1" rIns="0" wrap="square" tIns="0">
            <a:spAutoFit/>
          </a:bodyPr>
          <a:lstStyle/>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Γιατί δεν είναι ασφαλές:</a:t>
            </a:r>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προσέγγιση σε πρίζες καπνίσματος ή η προσπάθεια αποσύνδεσης συσκευών μπορεί να προκαλέσει ηλεκτροπληξία ή πυρκαγιά. Το τρέξιμο ή ο πανικός μπορεί να οδηγήσει σε τραυματισμούς ή να μπλοκάρει τις εξόδους κινδύνου.</a:t>
            </a:r>
            <a:endParaRPr/>
          </a:p>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Τι θα έλεγαν αξιόπιστες πηγές:</a:t>
            </a:r>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Οι οδηγίες της Πολιτικής Προστασίας και της ασφάλειας στα σχολεία συνιστούν την απενεργοποίηση της κύριας παροχής ρεύματος εάν είναι ασφαλής, την άμεση ειδοποίηση της διοίκησης και την τήρηση του πρωτοκόλλου εκκένωσης του σχολείου. Οι εκπαιδευτικοί θα πρέπει να διασφαλίζουν ότι όλοι φεύγουν ήρεμα και συγκεντρώνονται στο σημείο συγκέντρωσης.</a:t>
            </a:r>
            <a:endParaRPr/>
          </a:p>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Ποια ενέργεια αντικατοπτρίζει τη βέλτιστη πρακτική:</a:t>
            </a:r>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Ο/Η εκπαιδευτικός δίνει οδηγίες στους μαθητές να αφήσουν όλες τις συσκευές εκεί που βρίσκονται, να μετακινηθούν ήρεμα στην πλησιέστερη έξοδο και να συγκεντρωθούν σε ασφαλή εξωτερικό χώρο. Η παροχή ρεύματος διακόπτεται από εξουσιοδοτημένο προσωπικό και ειδοποιούνται οι υπηρεσίες έκτακτης ανάγκης. Μόλις βγουν έξω, γίνεται καταγραφή της παρουσίας τους για να διασφαλιστεί ότι όλοι οι μαθητές είναι ασφαλείς.</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descr="Μπλε κείμενο σε μαύρο φόντο  Η περιγραφή δημιουργήθηκε αυτόματα" id="674" name="Google Shape;674;p2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675" name="Google Shape;675;p2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676" name="Google Shape;676;p22"/>
          <p:cNvSpPr txBox="1"/>
          <p:nvPr/>
        </p:nvSpPr>
        <p:spPr>
          <a:xfrm>
            <a:off x="1107300" y="709653"/>
            <a:ext cx="16664399" cy="12998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500" u="none" cap="none" strike="noStrike">
                <a:solidFill>
                  <a:srgbClr val="FF0000"/>
                </a:solidFill>
                <a:latin typeface="Calibri"/>
                <a:ea typeface="Calibri"/>
                <a:cs typeface="Calibri"/>
                <a:sym typeface="Calibri"/>
              </a:rPr>
              <a:t>Βιολογικές / Υγειονομικές Καταστροφές στο Πλαίσιο της Σχολικής Ασφάλειας</a:t>
            </a:r>
            <a:endParaRPr sz="300"/>
          </a:p>
        </p:txBody>
      </p:sp>
      <p:sp>
        <p:nvSpPr>
          <p:cNvPr id="677" name="Google Shape;677;p22"/>
          <p:cNvSpPr txBox="1"/>
          <p:nvPr/>
        </p:nvSpPr>
        <p:spPr>
          <a:xfrm>
            <a:off x="1198725" y="2640249"/>
            <a:ext cx="16481700" cy="62505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Ακόμη και μέσα στα σχολεία και τις γύρω κοινότητες, οι βιολογικοί και οι υγειονομικοί κίνδυνοι απαιτούν αξιόπιστα συστήματα έγκαιρης προειδοποίησης για τη μείωση των κινδύνων και την προστασία των μαθητών, των εκπαιδευτικών και των οικογενειών. Οι πιο σχετικές απειλές περιλαμβάνουν:</a:t>
            </a:r>
            <a:endParaRPr/>
          </a:p>
          <a:p>
            <a:pPr indent="-330041" lvl="1" marL="66008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Αναπνευστικές Παθήσεις και Κίνδυνοι για την Ποιότητα του Αέρα (από κοντινές πυρκαγιές ή ρύπανση):</a:t>
            </a:r>
            <a:endParaRPr/>
          </a:p>
          <a:p>
            <a:pPr indent="-330041" lvl="1" marL="66008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Τα συστήματα παρακολούθησης της ποιότητας του αέρα, οι ειδοποιήσεις για την υγεία μέσω εφαρμογών για κινητά και η διανομή προστατευτικών μασκών βοηθούν στην προστασία των μαθητών και του προσωπικού από την επιβλαβή έκθεση.</a:t>
            </a:r>
            <a:endParaRPr/>
          </a:p>
          <a:p>
            <a:pPr indent="-330041" lvl="1" marL="66008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Μόλυνση νερού και τροφίμων (που προκαλείται από πλημμύρες ή χημική απορροή):</a:t>
            </a:r>
            <a:endParaRPr/>
          </a:p>
          <a:p>
            <a:pPr indent="-330041" lvl="1" marL="66008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Ο τακτικός έλεγχος των αποθεμάτων νερού στα σχολεία, η ασφαλής αποθήκευση τροφίμων και οι ανακοινώσεις για την υγεία προλαμβάνουν ασθένειες όταν ανιχνεύεται μόλυνση σε κυλικεία ή σε κοντινές πηγές.</a:t>
            </a:r>
            <a:endParaRPr/>
          </a:p>
          <a:p>
            <a:pPr indent="-330041" lvl="1" marL="66008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Επιδημίες Λοιμωδών Νοσημάτων (ταχεία εξάπλωση ασθενειών μεταξύ των μαθητών):</a:t>
            </a:r>
            <a:endParaRPr/>
          </a:p>
          <a:p>
            <a:pPr indent="-330041" lvl="1" marL="66008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Η συνεργασία με τις αρχές δημόσιας υγείας, τα πρωτόκολλα ελέγχου υγείας και η επικοινωνία μέσω ψηφιακών πλατφορμών επιτρέπουν την έγκαιρη ανίχνευση και απομόνωση των κρουσμάτων για την πρόληψη ευρύτερης μετάδοσης.</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descr="Μπλε κείμενο σε μαύρο φόντο  Η περιγραφή δημιουργήθηκε αυτόματα" id="686" name="Google Shape;686;p2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687" name="Google Shape;687;p2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688" name="Google Shape;688;p23"/>
          <p:cNvGrpSpPr/>
          <p:nvPr/>
        </p:nvGrpSpPr>
        <p:grpSpPr>
          <a:xfrm>
            <a:off x="1218366" y="78157"/>
            <a:ext cx="15773400" cy="1858224"/>
            <a:chOff x="0" y="-57150"/>
            <a:chExt cx="21031200" cy="2477633"/>
          </a:xfrm>
        </p:grpSpPr>
        <p:sp>
          <p:nvSpPr>
            <p:cNvPr id="689" name="Google Shape;689;p23"/>
            <p:cNvSpPr/>
            <p:nvPr/>
          </p:nvSpPr>
          <p:spPr>
            <a:xfrm>
              <a:off x="0" y="0"/>
              <a:ext cx="21031200" cy="2420483"/>
            </a:xfrm>
            <a:custGeom>
              <a:rect b="b" l="l" r="r" t="t"/>
              <a:pathLst>
                <a:path extrusionOk="0" h="2420483" w="21031200">
                  <a:moveTo>
                    <a:pt x="0" y="0"/>
                  </a:moveTo>
                  <a:lnTo>
                    <a:pt x="21031200" y="0"/>
                  </a:lnTo>
                  <a:lnTo>
                    <a:pt x="21031200" y="2420483"/>
                  </a:lnTo>
                  <a:lnTo>
                    <a:pt x="0" y="2420483"/>
                  </a:lnTo>
                  <a:close/>
                </a:path>
              </a:pathLst>
            </a:custGeom>
            <a:solidFill>
              <a:srgbClr val="000000">
                <a:alpha val="0"/>
              </a:srgbClr>
            </a:solidFill>
            <a:ln>
              <a:noFill/>
            </a:ln>
          </p:spPr>
        </p:sp>
        <p:sp>
          <p:nvSpPr>
            <p:cNvPr id="690" name="Google Shape;690;p23"/>
            <p:cNvSpPr txBox="1"/>
            <p:nvPr/>
          </p:nvSpPr>
          <p:spPr>
            <a:xfrm>
              <a:off x="0" y="-57150"/>
              <a:ext cx="21031200" cy="2477633"/>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400" u="none" cap="none" strike="noStrike">
                  <a:solidFill>
                    <a:srgbClr val="FF0000"/>
                  </a:solidFill>
                  <a:latin typeface="Calibri"/>
                  <a:ea typeface="Calibri"/>
                  <a:cs typeface="Calibri"/>
                  <a:sym typeface="Calibri"/>
                </a:rPr>
                <a:t>Επιδημία αναπνευστικών νοσημάτων (Ποιότητα αέρα και έκθεση σε καπνό)</a:t>
              </a:r>
              <a:endParaRPr/>
            </a:p>
          </p:txBody>
        </p:sp>
      </p:grpSp>
      <p:grpSp>
        <p:nvGrpSpPr>
          <p:cNvPr id="691" name="Google Shape;691;p23"/>
          <p:cNvGrpSpPr/>
          <p:nvPr/>
        </p:nvGrpSpPr>
        <p:grpSpPr>
          <a:xfrm>
            <a:off x="714110" y="1591909"/>
            <a:ext cx="17377948" cy="988006"/>
            <a:chOff x="0" y="-19050"/>
            <a:chExt cx="23170597" cy="1317340"/>
          </a:xfrm>
        </p:grpSpPr>
        <p:sp>
          <p:nvSpPr>
            <p:cNvPr id="692" name="Google Shape;692;p23"/>
            <p:cNvSpPr/>
            <p:nvPr/>
          </p:nvSpPr>
          <p:spPr>
            <a:xfrm>
              <a:off x="0" y="0"/>
              <a:ext cx="23170597" cy="1298290"/>
            </a:xfrm>
            <a:custGeom>
              <a:rect b="b" l="l" r="r" t="t"/>
              <a:pathLst>
                <a:path extrusionOk="0" h="1298290" w="23170597">
                  <a:moveTo>
                    <a:pt x="0" y="0"/>
                  </a:moveTo>
                  <a:lnTo>
                    <a:pt x="23170597" y="0"/>
                  </a:lnTo>
                  <a:lnTo>
                    <a:pt x="23170597" y="1298290"/>
                  </a:lnTo>
                  <a:lnTo>
                    <a:pt x="0" y="1298290"/>
                  </a:lnTo>
                  <a:close/>
                </a:path>
              </a:pathLst>
            </a:custGeom>
            <a:solidFill>
              <a:srgbClr val="000000">
                <a:alpha val="0"/>
              </a:srgbClr>
            </a:solidFill>
            <a:ln>
              <a:noFill/>
            </a:ln>
          </p:spPr>
        </p:sp>
        <p:sp>
          <p:nvSpPr>
            <p:cNvPr id="693" name="Google Shape;693;p23"/>
            <p:cNvSpPr txBox="1"/>
            <p:nvPr/>
          </p:nvSpPr>
          <p:spPr>
            <a:xfrm>
              <a:off x="0" y="-19050"/>
              <a:ext cx="23170596" cy="131734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1" lang="en-US" sz="2100" u="none" cap="none" strike="noStrike">
                  <a:solidFill>
                    <a:srgbClr val="139AD6"/>
                  </a:solidFill>
                  <a:latin typeface="Calibri"/>
                  <a:ea typeface="Calibri"/>
                  <a:cs typeface="Calibri"/>
                  <a:sym typeface="Calibri"/>
                </a:rPr>
                <a:t>Κατά την περίοδο των πυρκαγιών ή των αιχμών της αστικής ρύπανσης, η κακή ποιότητα του αέρα μπορεί να επηρεάσει σοβαρά την αναπνευστική υγεία των μαθητών — ειδικά των παιδιών με άσθμα ή αλλεργίες.</a:t>
              </a:r>
              <a:endParaRPr/>
            </a:p>
          </p:txBody>
        </p:sp>
      </p:grpSp>
      <p:grpSp>
        <p:nvGrpSpPr>
          <p:cNvPr id="694" name="Google Shape;694;p23"/>
          <p:cNvGrpSpPr/>
          <p:nvPr/>
        </p:nvGrpSpPr>
        <p:grpSpPr>
          <a:xfrm>
            <a:off x="975692" y="2547290"/>
            <a:ext cx="10603993" cy="848963"/>
            <a:chOff x="0" y="0"/>
            <a:chExt cx="14138656" cy="1131951"/>
          </a:xfrm>
        </p:grpSpPr>
        <p:sp>
          <p:nvSpPr>
            <p:cNvPr id="695" name="Google Shape;695;p23"/>
            <p:cNvSpPr/>
            <p:nvPr/>
          </p:nvSpPr>
          <p:spPr>
            <a:xfrm>
              <a:off x="25400" y="25400"/>
              <a:ext cx="14087856" cy="1081151"/>
            </a:xfrm>
            <a:custGeom>
              <a:rect b="b" l="l" r="r" t="t"/>
              <a:pathLst>
                <a:path extrusionOk="0" h="1081151" w="14087856">
                  <a:moveTo>
                    <a:pt x="0" y="180213"/>
                  </a:moveTo>
                  <a:cubicBezTo>
                    <a:pt x="0" y="80645"/>
                    <a:pt x="84201" y="0"/>
                    <a:pt x="187960" y="0"/>
                  </a:cubicBezTo>
                  <a:lnTo>
                    <a:pt x="13899896" y="0"/>
                  </a:lnTo>
                  <a:cubicBezTo>
                    <a:pt x="14003655" y="0"/>
                    <a:pt x="14087856" y="80645"/>
                    <a:pt x="14087856" y="180213"/>
                  </a:cubicBezTo>
                  <a:lnTo>
                    <a:pt x="14087856" y="900938"/>
                  </a:lnTo>
                  <a:cubicBezTo>
                    <a:pt x="14087856" y="1000506"/>
                    <a:pt x="14003655" y="1081151"/>
                    <a:pt x="13899896" y="1081151"/>
                  </a:cubicBezTo>
                  <a:lnTo>
                    <a:pt x="187960" y="1081151"/>
                  </a:lnTo>
                  <a:cubicBezTo>
                    <a:pt x="84201" y="1081024"/>
                    <a:pt x="0" y="1000379"/>
                    <a:pt x="0" y="90093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23"/>
            <p:cNvSpPr/>
            <p:nvPr/>
          </p:nvSpPr>
          <p:spPr>
            <a:xfrm>
              <a:off x="0" y="0"/>
              <a:ext cx="14138656" cy="1131951"/>
            </a:xfrm>
            <a:custGeom>
              <a:rect b="b" l="l" r="r" t="t"/>
              <a:pathLst>
                <a:path extrusionOk="0" h="1131951" w="14138656">
                  <a:moveTo>
                    <a:pt x="0" y="205613"/>
                  </a:moveTo>
                  <a:cubicBezTo>
                    <a:pt x="0" y="91059"/>
                    <a:pt x="96520" y="0"/>
                    <a:pt x="213360" y="0"/>
                  </a:cubicBezTo>
                  <a:lnTo>
                    <a:pt x="13925296" y="0"/>
                  </a:lnTo>
                  <a:lnTo>
                    <a:pt x="13925296" y="25400"/>
                  </a:lnTo>
                  <a:lnTo>
                    <a:pt x="13925296" y="0"/>
                  </a:lnTo>
                  <a:cubicBezTo>
                    <a:pt x="14042135" y="0"/>
                    <a:pt x="14138656" y="91059"/>
                    <a:pt x="14138656" y="205613"/>
                  </a:cubicBezTo>
                  <a:lnTo>
                    <a:pt x="14113256" y="205613"/>
                  </a:lnTo>
                  <a:lnTo>
                    <a:pt x="14138656" y="205613"/>
                  </a:lnTo>
                  <a:lnTo>
                    <a:pt x="14138656" y="926338"/>
                  </a:lnTo>
                  <a:lnTo>
                    <a:pt x="14113256" y="926338"/>
                  </a:lnTo>
                  <a:lnTo>
                    <a:pt x="14138656" y="926338"/>
                  </a:lnTo>
                  <a:cubicBezTo>
                    <a:pt x="14138656" y="1040892"/>
                    <a:pt x="14042135" y="1131951"/>
                    <a:pt x="13925296" y="1131951"/>
                  </a:cubicBezTo>
                  <a:lnTo>
                    <a:pt x="13925296" y="1106551"/>
                  </a:lnTo>
                  <a:lnTo>
                    <a:pt x="13925296" y="1131951"/>
                  </a:lnTo>
                  <a:lnTo>
                    <a:pt x="213360" y="1131951"/>
                  </a:lnTo>
                  <a:lnTo>
                    <a:pt x="213360" y="1106551"/>
                  </a:lnTo>
                  <a:lnTo>
                    <a:pt x="213360" y="1131951"/>
                  </a:lnTo>
                  <a:cubicBezTo>
                    <a:pt x="96520" y="1131824"/>
                    <a:pt x="0" y="1040892"/>
                    <a:pt x="0" y="926338"/>
                  </a:cubicBezTo>
                  <a:lnTo>
                    <a:pt x="0" y="205613"/>
                  </a:lnTo>
                  <a:lnTo>
                    <a:pt x="25400" y="205613"/>
                  </a:lnTo>
                  <a:lnTo>
                    <a:pt x="0" y="205613"/>
                  </a:lnTo>
                  <a:moveTo>
                    <a:pt x="50800" y="205613"/>
                  </a:moveTo>
                  <a:lnTo>
                    <a:pt x="50800" y="926338"/>
                  </a:lnTo>
                  <a:lnTo>
                    <a:pt x="25400" y="926338"/>
                  </a:lnTo>
                  <a:lnTo>
                    <a:pt x="50800" y="926338"/>
                  </a:lnTo>
                  <a:cubicBezTo>
                    <a:pt x="50800" y="1010793"/>
                    <a:pt x="122555" y="1081151"/>
                    <a:pt x="213360" y="1081151"/>
                  </a:cubicBezTo>
                  <a:lnTo>
                    <a:pt x="13925296" y="1081151"/>
                  </a:lnTo>
                  <a:cubicBezTo>
                    <a:pt x="14016101" y="1081151"/>
                    <a:pt x="14087856" y="1010793"/>
                    <a:pt x="14087856" y="926338"/>
                  </a:cubicBezTo>
                  <a:lnTo>
                    <a:pt x="14087856" y="205613"/>
                  </a:lnTo>
                  <a:cubicBezTo>
                    <a:pt x="14087856" y="121158"/>
                    <a:pt x="14016101" y="50800"/>
                    <a:pt x="13925296" y="50800"/>
                  </a:cubicBezTo>
                  <a:lnTo>
                    <a:pt x="213360" y="50800"/>
                  </a:lnTo>
                  <a:lnTo>
                    <a:pt x="213360" y="25400"/>
                  </a:lnTo>
                  <a:lnTo>
                    <a:pt x="213360" y="50800"/>
                  </a:lnTo>
                  <a:cubicBezTo>
                    <a:pt x="122555" y="50800"/>
                    <a:pt x="50800" y="121158"/>
                    <a:pt x="50800" y="205613"/>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7" name="Google Shape;697;p23"/>
          <p:cNvGrpSpPr/>
          <p:nvPr/>
        </p:nvGrpSpPr>
        <p:grpSpPr>
          <a:xfrm>
            <a:off x="1034322" y="2591632"/>
            <a:ext cx="10486726" cy="745937"/>
            <a:chOff x="0" y="-19050"/>
            <a:chExt cx="13982302" cy="994582"/>
          </a:xfrm>
        </p:grpSpPr>
        <p:sp>
          <p:nvSpPr>
            <p:cNvPr id="698" name="Google Shape;698;p23"/>
            <p:cNvSpPr/>
            <p:nvPr/>
          </p:nvSpPr>
          <p:spPr>
            <a:xfrm>
              <a:off x="0" y="0"/>
              <a:ext cx="13982302" cy="975532"/>
            </a:xfrm>
            <a:custGeom>
              <a:rect b="b" l="l" r="r" t="t"/>
              <a:pathLst>
                <a:path extrusionOk="0" h="975532" w="13982302">
                  <a:moveTo>
                    <a:pt x="0" y="0"/>
                  </a:moveTo>
                  <a:lnTo>
                    <a:pt x="13982302" y="0"/>
                  </a:lnTo>
                  <a:lnTo>
                    <a:pt x="13982302" y="975532"/>
                  </a:lnTo>
                  <a:lnTo>
                    <a:pt x="0" y="975532"/>
                  </a:lnTo>
                  <a:close/>
                </a:path>
              </a:pathLst>
            </a:custGeom>
            <a:solidFill>
              <a:srgbClr val="000000">
                <a:alpha val="0"/>
              </a:srgbClr>
            </a:solidFill>
            <a:ln>
              <a:noFill/>
            </a:ln>
          </p:spPr>
        </p:sp>
        <p:sp>
          <p:nvSpPr>
            <p:cNvPr id="699" name="Google Shape;699;p23"/>
            <p:cNvSpPr txBox="1"/>
            <p:nvPr/>
          </p:nvSpPr>
          <p:spPr>
            <a:xfrm>
              <a:off x="0" y="-19050"/>
              <a:ext cx="13982302" cy="99458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Ετοιμότητα Σχολικών Καταστροφών και Ασφαλή Περιβάλλοντα Μάθησης για Επιδημίες Αναπνευστικών Νοσημάτων </a:t>
              </a:r>
              <a:endParaRPr/>
            </a:p>
          </p:txBody>
        </p:sp>
      </p:grpSp>
      <p:sp>
        <p:nvSpPr>
          <p:cNvPr id="700" name="Google Shape;700;p23"/>
          <p:cNvSpPr txBox="1"/>
          <p:nvPr/>
        </p:nvSpPr>
        <p:spPr>
          <a:xfrm>
            <a:off x="1218375" y="3385400"/>
            <a:ext cx="10486800" cy="1428300"/>
          </a:xfrm>
          <a:prstGeom prst="rect">
            <a:avLst/>
          </a:prstGeom>
          <a:noFill/>
          <a:ln>
            <a:noFill/>
          </a:ln>
        </p:spPr>
        <p:txBody>
          <a:bodyPr anchorCtr="0" anchor="t" bIns="0" lIns="0" spcFirstLastPara="1" rIns="0" wrap="square" tIns="0">
            <a:spAutoFit/>
          </a:bodyPr>
          <a:lstStyle/>
          <a:p>
            <a:pPr indent="-92075" lvl="2" marL="279558" marR="0" rtl="0" algn="l">
              <a:lnSpc>
                <a:spcPct val="108000"/>
              </a:lnSpc>
              <a:spcBef>
                <a:spcPts val="0"/>
              </a:spcBef>
              <a:spcAft>
                <a:spcPts val="0"/>
              </a:spcAft>
              <a:buClr>
                <a:srgbClr val="000000"/>
              </a:buClr>
              <a:buSzPts val="1450"/>
              <a:buFont typeface="Arial"/>
              <a:buChar char="⚬"/>
            </a:pPr>
            <a:r>
              <a:rPr b="0" i="0" lang="en-US" sz="1450" u="none" cap="none" strike="noStrike">
                <a:solidFill>
                  <a:srgbClr val="000000"/>
                </a:solidFill>
                <a:latin typeface="Calibri"/>
                <a:ea typeface="Calibri"/>
                <a:cs typeface="Calibri"/>
                <a:sym typeface="Calibri"/>
              </a:rPr>
              <a:t>Προωθήστε καλές πρακτικές υγιεινής, όπως το τακτικό πλύσιμο των χεριών, τη χρήση μάσκας όταν είναι απαραίτητο και τον κατάλληλο αερισμό στις τάξεις.</a:t>
            </a:r>
            <a:endParaRPr sz="1200"/>
          </a:p>
          <a:p>
            <a:pPr indent="-92075" lvl="2" marL="279558" marR="0" rtl="0" algn="l">
              <a:lnSpc>
                <a:spcPct val="108000"/>
              </a:lnSpc>
              <a:spcBef>
                <a:spcPts val="0"/>
              </a:spcBef>
              <a:spcAft>
                <a:spcPts val="0"/>
              </a:spcAft>
              <a:buClr>
                <a:srgbClr val="000000"/>
              </a:buClr>
              <a:buSzPts val="1450"/>
              <a:buFont typeface="Arial"/>
              <a:buChar char="⚬"/>
            </a:pPr>
            <a:r>
              <a:rPr b="0" i="0" lang="en-US" sz="1450" u="none" cap="none" strike="noStrike">
                <a:solidFill>
                  <a:srgbClr val="000000"/>
                </a:solidFill>
                <a:latin typeface="Calibri"/>
                <a:ea typeface="Calibri"/>
                <a:cs typeface="Calibri"/>
                <a:sym typeface="Calibri"/>
              </a:rPr>
              <a:t>Καθιέρωση συστημάτων παρακολούθησης και αναφοράς της υγείας για τον γρήγορο εντοπισμό συμπτωμάτων μεταξύ των μαθητών και του προσωπικού και την πρόληψη της εξάπλωσης της ασθένειας.</a:t>
            </a:r>
            <a:endParaRPr sz="1200"/>
          </a:p>
          <a:p>
            <a:pPr indent="-92075" lvl="2" marL="279558" marR="0" rtl="0" algn="l">
              <a:lnSpc>
                <a:spcPct val="108000"/>
              </a:lnSpc>
              <a:spcBef>
                <a:spcPts val="0"/>
              </a:spcBef>
              <a:spcAft>
                <a:spcPts val="0"/>
              </a:spcAft>
              <a:buClr>
                <a:srgbClr val="000000"/>
              </a:buClr>
              <a:buSzPts val="1450"/>
              <a:buFont typeface="Arial"/>
              <a:buChar char="⚬"/>
            </a:pPr>
            <a:r>
              <a:rPr b="0" i="0" lang="en-US" sz="1450" u="none" cap="none" strike="noStrike">
                <a:solidFill>
                  <a:srgbClr val="000000"/>
                </a:solidFill>
                <a:latin typeface="Calibri"/>
                <a:ea typeface="Calibri"/>
                <a:cs typeface="Calibri"/>
                <a:sym typeface="Calibri"/>
              </a:rPr>
              <a:t>Διατηρήστε ένα ασφαλές και υποστηρικτικό περιβάλλον διασφαλίζοντας την πρόσβαση σε ιατρική βοήθεια, κοινοποιώντας προληπτικά μέτρα και μειώνοντας το στίγμα γύρω από την ασθένεια.</a:t>
            </a:r>
            <a:endParaRPr sz="1200"/>
          </a:p>
        </p:txBody>
      </p:sp>
      <p:grpSp>
        <p:nvGrpSpPr>
          <p:cNvPr id="701" name="Google Shape;701;p23"/>
          <p:cNvGrpSpPr/>
          <p:nvPr/>
        </p:nvGrpSpPr>
        <p:grpSpPr>
          <a:xfrm>
            <a:off x="975692" y="4836080"/>
            <a:ext cx="10603993" cy="848963"/>
            <a:chOff x="0" y="0"/>
            <a:chExt cx="14138656" cy="1131951"/>
          </a:xfrm>
        </p:grpSpPr>
        <p:sp>
          <p:nvSpPr>
            <p:cNvPr id="702" name="Google Shape;702;p23"/>
            <p:cNvSpPr/>
            <p:nvPr/>
          </p:nvSpPr>
          <p:spPr>
            <a:xfrm>
              <a:off x="25400" y="25400"/>
              <a:ext cx="14087856" cy="1081151"/>
            </a:xfrm>
            <a:custGeom>
              <a:rect b="b" l="l" r="r" t="t"/>
              <a:pathLst>
                <a:path extrusionOk="0" h="1081151" w="14087856">
                  <a:moveTo>
                    <a:pt x="0" y="180213"/>
                  </a:moveTo>
                  <a:cubicBezTo>
                    <a:pt x="0" y="80645"/>
                    <a:pt x="84201" y="0"/>
                    <a:pt x="187960" y="0"/>
                  </a:cubicBezTo>
                  <a:lnTo>
                    <a:pt x="13899896" y="0"/>
                  </a:lnTo>
                  <a:cubicBezTo>
                    <a:pt x="14003655" y="0"/>
                    <a:pt x="14087856" y="80645"/>
                    <a:pt x="14087856" y="180213"/>
                  </a:cubicBezTo>
                  <a:lnTo>
                    <a:pt x="14087856" y="900938"/>
                  </a:lnTo>
                  <a:cubicBezTo>
                    <a:pt x="14087856" y="1000506"/>
                    <a:pt x="14003655" y="1081151"/>
                    <a:pt x="13899896" y="1081151"/>
                  </a:cubicBezTo>
                  <a:lnTo>
                    <a:pt x="187960" y="1081151"/>
                  </a:lnTo>
                  <a:cubicBezTo>
                    <a:pt x="84201" y="1081024"/>
                    <a:pt x="0" y="1000379"/>
                    <a:pt x="0" y="90093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23"/>
            <p:cNvSpPr/>
            <p:nvPr/>
          </p:nvSpPr>
          <p:spPr>
            <a:xfrm>
              <a:off x="0" y="0"/>
              <a:ext cx="14138656" cy="1131951"/>
            </a:xfrm>
            <a:custGeom>
              <a:rect b="b" l="l" r="r" t="t"/>
              <a:pathLst>
                <a:path extrusionOk="0" h="1131951" w="14138656">
                  <a:moveTo>
                    <a:pt x="0" y="205613"/>
                  </a:moveTo>
                  <a:cubicBezTo>
                    <a:pt x="0" y="91059"/>
                    <a:pt x="96520" y="0"/>
                    <a:pt x="213360" y="0"/>
                  </a:cubicBezTo>
                  <a:lnTo>
                    <a:pt x="13925296" y="0"/>
                  </a:lnTo>
                  <a:lnTo>
                    <a:pt x="13925296" y="25400"/>
                  </a:lnTo>
                  <a:lnTo>
                    <a:pt x="13925296" y="0"/>
                  </a:lnTo>
                  <a:cubicBezTo>
                    <a:pt x="14042135" y="0"/>
                    <a:pt x="14138656" y="91059"/>
                    <a:pt x="14138656" y="205613"/>
                  </a:cubicBezTo>
                  <a:lnTo>
                    <a:pt x="14113256" y="205613"/>
                  </a:lnTo>
                  <a:lnTo>
                    <a:pt x="14138656" y="205613"/>
                  </a:lnTo>
                  <a:lnTo>
                    <a:pt x="14138656" y="926338"/>
                  </a:lnTo>
                  <a:lnTo>
                    <a:pt x="14113256" y="926338"/>
                  </a:lnTo>
                  <a:lnTo>
                    <a:pt x="14138656" y="926338"/>
                  </a:lnTo>
                  <a:cubicBezTo>
                    <a:pt x="14138656" y="1040892"/>
                    <a:pt x="14042135" y="1131951"/>
                    <a:pt x="13925296" y="1131951"/>
                  </a:cubicBezTo>
                  <a:lnTo>
                    <a:pt x="13925296" y="1106551"/>
                  </a:lnTo>
                  <a:lnTo>
                    <a:pt x="13925296" y="1131951"/>
                  </a:lnTo>
                  <a:lnTo>
                    <a:pt x="213360" y="1131951"/>
                  </a:lnTo>
                  <a:lnTo>
                    <a:pt x="213360" y="1106551"/>
                  </a:lnTo>
                  <a:lnTo>
                    <a:pt x="213360" y="1131951"/>
                  </a:lnTo>
                  <a:cubicBezTo>
                    <a:pt x="96520" y="1131824"/>
                    <a:pt x="0" y="1040892"/>
                    <a:pt x="0" y="926338"/>
                  </a:cubicBezTo>
                  <a:lnTo>
                    <a:pt x="0" y="205613"/>
                  </a:lnTo>
                  <a:lnTo>
                    <a:pt x="25400" y="205613"/>
                  </a:lnTo>
                  <a:lnTo>
                    <a:pt x="0" y="205613"/>
                  </a:lnTo>
                  <a:moveTo>
                    <a:pt x="50800" y="205613"/>
                  </a:moveTo>
                  <a:lnTo>
                    <a:pt x="50800" y="926338"/>
                  </a:lnTo>
                  <a:lnTo>
                    <a:pt x="25400" y="926338"/>
                  </a:lnTo>
                  <a:lnTo>
                    <a:pt x="50800" y="926338"/>
                  </a:lnTo>
                  <a:cubicBezTo>
                    <a:pt x="50800" y="1010793"/>
                    <a:pt x="122555" y="1081151"/>
                    <a:pt x="213360" y="1081151"/>
                  </a:cubicBezTo>
                  <a:lnTo>
                    <a:pt x="13925296" y="1081151"/>
                  </a:lnTo>
                  <a:cubicBezTo>
                    <a:pt x="14016101" y="1081151"/>
                    <a:pt x="14087856" y="1010793"/>
                    <a:pt x="14087856" y="926338"/>
                  </a:cubicBezTo>
                  <a:lnTo>
                    <a:pt x="14087856" y="205613"/>
                  </a:lnTo>
                  <a:cubicBezTo>
                    <a:pt x="14087856" y="121158"/>
                    <a:pt x="14016101" y="50800"/>
                    <a:pt x="13925296" y="50800"/>
                  </a:cubicBezTo>
                  <a:lnTo>
                    <a:pt x="213360" y="50800"/>
                  </a:lnTo>
                  <a:lnTo>
                    <a:pt x="213360" y="25400"/>
                  </a:lnTo>
                  <a:lnTo>
                    <a:pt x="213360" y="50800"/>
                  </a:lnTo>
                  <a:cubicBezTo>
                    <a:pt x="122555" y="50800"/>
                    <a:pt x="50800" y="121158"/>
                    <a:pt x="50800" y="205613"/>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04" name="Google Shape;704;p23"/>
          <p:cNvGrpSpPr/>
          <p:nvPr/>
        </p:nvGrpSpPr>
        <p:grpSpPr>
          <a:xfrm>
            <a:off x="1034322" y="4880423"/>
            <a:ext cx="10486726" cy="745936"/>
            <a:chOff x="0" y="-19050"/>
            <a:chExt cx="13982302" cy="994582"/>
          </a:xfrm>
        </p:grpSpPr>
        <p:sp>
          <p:nvSpPr>
            <p:cNvPr id="705" name="Google Shape;705;p23"/>
            <p:cNvSpPr/>
            <p:nvPr/>
          </p:nvSpPr>
          <p:spPr>
            <a:xfrm>
              <a:off x="0" y="0"/>
              <a:ext cx="13982302" cy="975532"/>
            </a:xfrm>
            <a:custGeom>
              <a:rect b="b" l="l" r="r" t="t"/>
              <a:pathLst>
                <a:path extrusionOk="0" h="975532" w="13982302">
                  <a:moveTo>
                    <a:pt x="0" y="0"/>
                  </a:moveTo>
                  <a:lnTo>
                    <a:pt x="13982302" y="0"/>
                  </a:lnTo>
                  <a:lnTo>
                    <a:pt x="13982302" y="975532"/>
                  </a:lnTo>
                  <a:lnTo>
                    <a:pt x="0" y="975532"/>
                  </a:lnTo>
                  <a:close/>
                </a:path>
              </a:pathLst>
            </a:custGeom>
            <a:solidFill>
              <a:srgbClr val="000000">
                <a:alpha val="0"/>
              </a:srgbClr>
            </a:solidFill>
            <a:ln>
              <a:noFill/>
            </a:ln>
          </p:spPr>
        </p:sp>
        <p:sp>
          <p:nvSpPr>
            <p:cNvPr id="706" name="Google Shape;706;p23"/>
            <p:cNvSpPr txBox="1"/>
            <p:nvPr/>
          </p:nvSpPr>
          <p:spPr>
            <a:xfrm>
              <a:off x="0" y="-19050"/>
              <a:ext cx="13982302" cy="99458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Τι να κάνετε</a:t>
              </a:r>
              <a:endParaRPr/>
            </a:p>
          </p:txBody>
        </p:sp>
      </p:grpSp>
      <p:sp>
        <p:nvSpPr>
          <p:cNvPr id="707" name="Google Shape;707;p23"/>
          <p:cNvSpPr txBox="1"/>
          <p:nvPr/>
        </p:nvSpPr>
        <p:spPr>
          <a:xfrm>
            <a:off x="1218366" y="5674189"/>
            <a:ext cx="10242600" cy="946200"/>
          </a:xfrm>
          <a:prstGeom prst="rect">
            <a:avLst/>
          </a:prstGeom>
          <a:noFill/>
          <a:ln>
            <a:noFill/>
          </a:ln>
        </p:spPr>
        <p:txBody>
          <a:bodyPr anchorCtr="0" anchor="t" bIns="0" lIns="0" spcFirstLastPara="1" rIns="0" wrap="square" tIns="0">
            <a:spAutoFit/>
          </a:bodyPr>
          <a:lstStyle/>
          <a:p>
            <a:pPr indent="-92075" lvl="2" marL="279558" marR="0" rtl="0" algn="l">
              <a:lnSpc>
                <a:spcPct val="108000"/>
              </a:lnSpc>
              <a:spcBef>
                <a:spcPts val="0"/>
              </a:spcBef>
              <a:spcAft>
                <a:spcPts val="0"/>
              </a:spcAft>
              <a:buClr>
                <a:srgbClr val="000000"/>
              </a:buClr>
              <a:buSzPts val="1450"/>
              <a:buFont typeface="Arial"/>
              <a:buChar char="⚬"/>
            </a:pPr>
            <a:r>
              <a:rPr b="0" i="0" lang="en-US" sz="1450" u="none" cap="none" strike="noStrike">
                <a:solidFill>
                  <a:srgbClr val="000000"/>
                </a:solidFill>
                <a:latin typeface="Calibri"/>
                <a:ea typeface="Calibri"/>
                <a:cs typeface="Calibri"/>
                <a:sym typeface="Calibri"/>
              </a:rPr>
              <a:t>Μεταφέρετε όλα τα μαθήματα φυσικής αγωγής και υπαίθριων δραστηριοτήτων σε εσωτερικούς χώρους.</a:t>
            </a:r>
            <a:endParaRPr sz="1200"/>
          </a:p>
          <a:p>
            <a:pPr indent="-92075" lvl="2" marL="279558" marR="0" rtl="0" algn="l">
              <a:lnSpc>
                <a:spcPct val="108000"/>
              </a:lnSpc>
              <a:spcBef>
                <a:spcPts val="0"/>
              </a:spcBef>
              <a:spcAft>
                <a:spcPts val="0"/>
              </a:spcAft>
              <a:buClr>
                <a:srgbClr val="000000"/>
              </a:buClr>
              <a:buSzPts val="1450"/>
              <a:buFont typeface="Arial"/>
              <a:buChar char="⚬"/>
            </a:pPr>
            <a:r>
              <a:rPr b="0" i="0" lang="en-US" sz="1450" u="none" cap="none" strike="noStrike">
                <a:solidFill>
                  <a:srgbClr val="000000"/>
                </a:solidFill>
                <a:latin typeface="Calibri"/>
                <a:ea typeface="Calibri"/>
                <a:cs typeface="Calibri"/>
                <a:sym typeface="Calibri"/>
              </a:rPr>
              <a:t>Βεβαιωθείτε ότι οι μαθητές φορούν προστατευτικές μάσκες εάν η ποιότητα του αέρα είναι κακή.</a:t>
            </a:r>
            <a:endParaRPr sz="1200"/>
          </a:p>
          <a:p>
            <a:pPr indent="-92075" lvl="2" marL="279558" marR="0" rtl="0" algn="l">
              <a:lnSpc>
                <a:spcPct val="108000"/>
              </a:lnSpc>
              <a:spcBef>
                <a:spcPts val="0"/>
              </a:spcBef>
              <a:spcAft>
                <a:spcPts val="0"/>
              </a:spcAft>
              <a:buClr>
                <a:srgbClr val="000000"/>
              </a:buClr>
              <a:buSzPts val="1450"/>
              <a:buFont typeface="Arial"/>
              <a:buChar char="⚬"/>
            </a:pPr>
            <a:r>
              <a:rPr b="0" i="0" lang="en-US" sz="1450" u="none" cap="none" strike="noStrike">
                <a:solidFill>
                  <a:srgbClr val="000000"/>
                </a:solidFill>
                <a:latin typeface="Calibri"/>
                <a:ea typeface="Calibri"/>
                <a:cs typeface="Calibri"/>
                <a:sym typeface="Calibri"/>
              </a:rPr>
              <a:t>Παρακολουθήστε τους μαθητές για συμπτώματα όπως βήχα, ζάλη ή δυσκολία στην αναπνοή και αναφέρετέ τα στη σχολική νοσοκόμα.</a:t>
            </a:r>
            <a:endParaRPr sz="1200"/>
          </a:p>
        </p:txBody>
      </p:sp>
      <p:grpSp>
        <p:nvGrpSpPr>
          <p:cNvPr id="708" name="Google Shape;708;p23"/>
          <p:cNvGrpSpPr/>
          <p:nvPr/>
        </p:nvGrpSpPr>
        <p:grpSpPr>
          <a:xfrm>
            <a:off x="975692" y="6668435"/>
            <a:ext cx="10603993" cy="848963"/>
            <a:chOff x="0" y="0"/>
            <a:chExt cx="14138656" cy="1131951"/>
          </a:xfrm>
        </p:grpSpPr>
        <p:sp>
          <p:nvSpPr>
            <p:cNvPr id="709" name="Google Shape;709;p23"/>
            <p:cNvSpPr/>
            <p:nvPr/>
          </p:nvSpPr>
          <p:spPr>
            <a:xfrm>
              <a:off x="25400" y="25400"/>
              <a:ext cx="14087856" cy="1081151"/>
            </a:xfrm>
            <a:custGeom>
              <a:rect b="b" l="l" r="r" t="t"/>
              <a:pathLst>
                <a:path extrusionOk="0" h="1081151" w="14087856">
                  <a:moveTo>
                    <a:pt x="0" y="180213"/>
                  </a:moveTo>
                  <a:cubicBezTo>
                    <a:pt x="0" y="80645"/>
                    <a:pt x="84201" y="0"/>
                    <a:pt x="187960" y="0"/>
                  </a:cubicBezTo>
                  <a:lnTo>
                    <a:pt x="13899896" y="0"/>
                  </a:lnTo>
                  <a:cubicBezTo>
                    <a:pt x="14003655" y="0"/>
                    <a:pt x="14087856" y="80645"/>
                    <a:pt x="14087856" y="180213"/>
                  </a:cubicBezTo>
                  <a:lnTo>
                    <a:pt x="14087856" y="900938"/>
                  </a:lnTo>
                  <a:cubicBezTo>
                    <a:pt x="14087856" y="1000506"/>
                    <a:pt x="14003655" y="1081151"/>
                    <a:pt x="13899896" y="1081151"/>
                  </a:cubicBezTo>
                  <a:lnTo>
                    <a:pt x="187960" y="1081151"/>
                  </a:lnTo>
                  <a:cubicBezTo>
                    <a:pt x="84201" y="1081024"/>
                    <a:pt x="0" y="1000379"/>
                    <a:pt x="0" y="90093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23"/>
            <p:cNvSpPr/>
            <p:nvPr/>
          </p:nvSpPr>
          <p:spPr>
            <a:xfrm>
              <a:off x="0" y="0"/>
              <a:ext cx="14138656" cy="1131951"/>
            </a:xfrm>
            <a:custGeom>
              <a:rect b="b" l="l" r="r" t="t"/>
              <a:pathLst>
                <a:path extrusionOk="0" h="1131951" w="14138656">
                  <a:moveTo>
                    <a:pt x="0" y="205613"/>
                  </a:moveTo>
                  <a:cubicBezTo>
                    <a:pt x="0" y="91059"/>
                    <a:pt x="96520" y="0"/>
                    <a:pt x="213360" y="0"/>
                  </a:cubicBezTo>
                  <a:lnTo>
                    <a:pt x="13925296" y="0"/>
                  </a:lnTo>
                  <a:lnTo>
                    <a:pt x="13925296" y="25400"/>
                  </a:lnTo>
                  <a:lnTo>
                    <a:pt x="13925296" y="0"/>
                  </a:lnTo>
                  <a:cubicBezTo>
                    <a:pt x="14042135" y="0"/>
                    <a:pt x="14138656" y="91059"/>
                    <a:pt x="14138656" y="205613"/>
                  </a:cubicBezTo>
                  <a:lnTo>
                    <a:pt x="14113256" y="205613"/>
                  </a:lnTo>
                  <a:lnTo>
                    <a:pt x="14138656" y="205613"/>
                  </a:lnTo>
                  <a:lnTo>
                    <a:pt x="14138656" y="926338"/>
                  </a:lnTo>
                  <a:lnTo>
                    <a:pt x="14113256" y="926338"/>
                  </a:lnTo>
                  <a:lnTo>
                    <a:pt x="14138656" y="926338"/>
                  </a:lnTo>
                  <a:cubicBezTo>
                    <a:pt x="14138656" y="1040892"/>
                    <a:pt x="14042135" y="1131951"/>
                    <a:pt x="13925296" y="1131951"/>
                  </a:cubicBezTo>
                  <a:lnTo>
                    <a:pt x="13925296" y="1106551"/>
                  </a:lnTo>
                  <a:lnTo>
                    <a:pt x="13925296" y="1131951"/>
                  </a:lnTo>
                  <a:lnTo>
                    <a:pt x="213360" y="1131951"/>
                  </a:lnTo>
                  <a:lnTo>
                    <a:pt x="213360" y="1106551"/>
                  </a:lnTo>
                  <a:lnTo>
                    <a:pt x="213360" y="1131951"/>
                  </a:lnTo>
                  <a:cubicBezTo>
                    <a:pt x="96520" y="1131824"/>
                    <a:pt x="0" y="1040892"/>
                    <a:pt x="0" y="926338"/>
                  </a:cubicBezTo>
                  <a:lnTo>
                    <a:pt x="0" y="205613"/>
                  </a:lnTo>
                  <a:lnTo>
                    <a:pt x="25400" y="205613"/>
                  </a:lnTo>
                  <a:lnTo>
                    <a:pt x="0" y="205613"/>
                  </a:lnTo>
                  <a:moveTo>
                    <a:pt x="50800" y="205613"/>
                  </a:moveTo>
                  <a:lnTo>
                    <a:pt x="50800" y="926338"/>
                  </a:lnTo>
                  <a:lnTo>
                    <a:pt x="25400" y="926338"/>
                  </a:lnTo>
                  <a:lnTo>
                    <a:pt x="50800" y="926338"/>
                  </a:lnTo>
                  <a:cubicBezTo>
                    <a:pt x="50800" y="1010793"/>
                    <a:pt x="122555" y="1081151"/>
                    <a:pt x="213360" y="1081151"/>
                  </a:cubicBezTo>
                  <a:lnTo>
                    <a:pt x="13925296" y="1081151"/>
                  </a:lnTo>
                  <a:cubicBezTo>
                    <a:pt x="14016101" y="1081151"/>
                    <a:pt x="14087856" y="1010793"/>
                    <a:pt x="14087856" y="926338"/>
                  </a:cubicBezTo>
                  <a:lnTo>
                    <a:pt x="14087856" y="205613"/>
                  </a:lnTo>
                  <a:cubicBezTo>
                    <a:pt x="14087856" y="121158"/>
                    <a:pt x="14016101" y="50800"/>
                    <a:pt x="13925296" y="50800"/>
                  </a:cubicBezTo>
                  <a:lnTo>
                    <a:pt x="213360" y="50800"/>
                  </a:lnTo>
                  <a:lnTo>
                    <a:pt x="213360" y="25400"/>
                  </a:lnTo>
                  <a:lnTo>
                    <a:pt x="213360" y="50800"/>
                  </a:lnTo>
                  <a:cubicBezTo>
                    <a:pt x="122555" y="50800"/>
                    <a:pt x="50800" y="121158"/>
                    <a:pt x="50800" y="205613"/>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1" name="Google Shape;711;p23"/>
          <p:cNvGrpSpPr/>
          <p:nvPr/>
        </p:nvGrpSpPr>
        <p:grpSpPr>
          <a:xfrm>
            <a:off x="1034322" y="6712777"/>
            <a:ext cx="10486726" cy="745937"/>
            <a:chOff x="0" y="-19050"/>
            <a:chExt cx="13982302" cy="994582"/>
          </a:xfrm>
        </p:grpSpPr>
        <p:sp>
          <p:nvSpPr>
            <p:cNvPr id="712" name="Google Shape;712;p23"/>
            <p:cNvSpPr/>
            <p:nvPr/>
          </p:nvSpPr>
          <p:spPr>
            <a:xfrm>
              <a:off x="0" y="0"/>
              <a:ext cx="13982302" cy="975532"/>
            </a:xfrm>
            <a:custGeom>
              <a:rect b="b" l="l" r="r" t="t"/>
              <a:pathLst>
                <a:path extrusionOk="0" h="975532" w="13982302">
                  <a:moveTo>
                    <a:pt x="0" y="0"/>
                  </a:moveTo>
                  <a:lnTo>
                    <a:pt x="13982302" y="0"/>
                  </a:lnTo>
                  <a:lnTo>
                    <a:pt x="13982302" y="975532"/>
                  </a:lnTo>
                  <a:lnTo>
                    <a:pt x="0" y="975532"/>
                  </a:lnTo>
                  <a:close/>
                </a:path>
              </a:pathLst>
            </a:custGeom>
            <a:solidFill>
              <a:srgbClr val="000000">
                <a:alpha val="0"/>
              </a:srgbClr>
            </a:solidFill>
            <a:ln>
              <a:noFill/>
            </a:ln>
          </p:spPr>
        </p:sp>
        <p:sp>
          <p:nvSpPr>
            <p:cNvPr id="713" name="Google Shape;713;p23"/>
            <p:cNvSpPr txBox="1"/>
            <p:nvPr/>
          </p:nvSpPr>
          <p:spPr>
            <a:xfrm>
              <a:off x="0" y="-19050"/>
              <a:ext cx="13982302" cy="99458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Τι δεν πρέπει να κάνετε</a:t>
              </a:r>
              <a:endParaRPr/>
            </a:p>
          </p:txBody>
        </p:sp>
      </p:grpSp>
      <p:sp>
        <p:nvSpPr>
          <p:cNvPr id="714" name="Google Shape;714;p23"/>
          <p:cNvSpPr txBox="1"/>
          <p:nvPr/>
        </p:nvSpPr>
        <p:spPr>
          <a:xfrm>
            <a:off x="1218366" y="7506544"/>
            <a:ext cx="10242600" cy="1011600"/>
          </a:xfrm>
          <a:prstGeom prst="rect">
            <a:avLst/>
          </a:prstGeom>
          <a:noFill/>
          <a:ln>
            <a:noFill/>
          </a:ln>
        </p:spPr>
        <p:txBody>
          <a:bodyPr anchorCtr="0" anchor="t" bIns="0" lIns="0" spcFirstLastPara="1" rIns="0" wrap="square" tIns="0">
            <a:spAutoFit/>
          </a:bodyPr>
          <a:lstStyle/>
          <a:p>
            <a:pPr indent="-98425" lvl="2" marL="279558" marR="0" rtl="0" algn="l">
              <a:lnSpc>
                <a:spcPct val="108000"/>
              </a:lnSpc>
              <a:spcBef>
                <a:spcPts val="0"/>
              </a:spcBef>
              <a:spcAft>
                <a:spcPts val="0"/>
              </a:spcAft>
              <a:buClr>
                <a:srgbClr val="000000"/>
              </a:buClr>
              <a:buSzPts val="1550"/>
              <a:buFont typeface="Arial"/>
              <a:buChar char="⚬"/>
            </a:pPr>
            <a:r>
              <a:rPr b="0" i="0" lang="en-US" sz="1550" u="none" cap="none" strike="noStrike">
                <a:solidFill>
                  <a:srgbClr val="000000"/>
                </a:solidFill>
                <a:latin typeface="Calibri"/>
                <a:ea typeface="Calibri"/>
                <a:cs typeface="Calibri"/>
                <a:sym typeface="Calibri"/>
              </a:rPr>
              <a:t>Μην επιτρέπετε στους μαθητές να παίζουν ή να ασκούνται σε εξωτερικό χώρο όταν είναι ενεργές οι ειδοποιήσεις για την ποιότητα του αέρα.</a:t>
            </a:r>
            <a:endParaRPr sz="1300"/>
          </a:p>
          <a:p>
            <a:pPr indent="-98425" lvl="2" marL="279558" marR="0" rtl="0" algn="l">
              <a:lnSpc>
                <a:spcPct val="108000"/>
              </a:lnSpc>
              <a:spcBef>
                <a:spcPts val="0"/>
              </a:spcBef>
              <a:spcAft>
                <a:spcPts val="0"/>
              </a:spcAft>
              <a:buClr>
                <a:srgbClr val="000000"/>
              </a:buClr>
              <a:buSzPts val="1550"/>
              <a:buFont typeface="Arial"/>
              <a:buChar char="⚬"/>
            </a:pPr>
            <a:r>
              <a:rPr b="0" i="0" lang="en-US" sz="1550" u="none" cap="none" strike="noStrike">
                <a:solidFill>
                  <a:srgbClr val="000000"/>
                </a:solidFill>
                <a:latin typeface="Calibri"/>
                <a:ea typeface="Calibri"/>
                <a:cs typeface="Calibri"/>
                <a:sym typeface="Calibri"/>
              </a:rPr>
              <a:t>Μην αγνοείτε τα παράπονα για δυσφορία ή αναπνευστικά προβλήματα.</a:t>
            </a:r>
            <a:endParaRPr sz="1300"/>
          </a:p>
          <a:p>
            <a:pPr indent="-98425" lvl="2" marL="279558" marR="0" rtl="0" algn="l">
              <a:lnSpc>
                <a:spcPct val="108000"/>
              </a:lnSpc>
              <a:spcBef>
                <a:spcPts val="0"/>
              </a:spcBef>
              <a:spcAft>
                <a:spcPts val="0"/>
              </a:spcAft>
              <a:buClr>
                <a:srgbClr val="000000"/>
              </a:buClr>
              <a:buSzPts val="1550"/>
              <a:buFont typeface="Arial"/>
              <a:buChar char="⚬"/>
            </a:pPr>
            <a:r>
              <a:rPr b="0" i="0" lang="en-US" sz="1550" u="none" cap="none" strike="noStrike">
                <a:solidFill>
                  <a:srgbClr val="000000"/>
                </a:solidFill>
                <a:latin typeface="Calibri"/>
                <a:ea typeface="Calibri"/>
                <a:cs typeface="Calibri"/>
                <a:sym typeface="Calibri"/>
              </a:rPr>
              <a:t>Μην ανοίγετε παράθυρα που βλέπουν προς τον καπνό ή σε μολυσμένες περιοχές.</a:t>
            </a:r>
            <a:endParaRPr sz="1300"/>
          </a:p>
        </p:txBody>
      </p:sp>
      <p:sp>
        <p:nvSpPr>
          <p:cNvPr id="715" name="Google Shape;715;p23"/>
          <p:cNvSpPr txBox="1"/>
          <p:nvPr/>
        </p:nvSpPr>
        <p:spPr>
          <a:xfrm>
            <a:off x="11897550" y="6496116"/>
            <a:ext cx="6298010"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5: Καπνός από Canva (Ελεύθερο Στοιχείο) </a:t>
            </a:r>
            <a:endParaRPr/>
          </a:p>
        </p:txBody>
      </p:sp>
      <p:sp>
        <p:nvSpPr>
          <p:cNvPr id="716" name="Google Shape;716;p23"/>
          <p:cNvSpPr/>
          <p:nvPr/>
        </p:nvSpPr>
        <p:spPr>
          <a:xfrm>
            <a:off x="11806125" y="2963811"/>
            <a:ext cx="5996939" cy="3425762"/>
          </a:xfrm>
          <a:custGeom>
            <a:rect b="b" l="l" r="r" t="t"/>
            <a:pathLst>
              <a:path extrusionOk="0" h="4567682" w="7995920">
                <a:moveTo>
                  <a:pt x="0" y="0"/>
                </a:moveTo>
                <a:lnTo>
                  <a:pt x="7995920" y="0"/>
                </a:lnTo>
                <a:lnTo>
                  <a:pt x="7995920" y="4567682"/>
                </a:lnTo>
                <a:lnTo>
                  <a:pt x="0" y="4567682"/>
                </a:lnTo>
                <a:lnTo>
                  <a:pt x="0" y="0"/>
                </a:lnTo>
                <a:close/>
              </a:path>
            </a:pathLst>
          </a:custGeom>
          <a:blipFill rotWithShape="1">
            <a:blip r:embed="rId5">
              <a:alphaModFix/>
            </a:blip>
            <a:stretch>
              <a:fillRect b="-20" l="0" r="0" t="-21"/>
            </a:stretch>
          </a:blipFill>
          <a:ln>
            <a:noFill/>
          </a:ln>
        </p:spPr>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descr="Μπλε κείμενο σε μαύρο φόντο  Η περιγραφή δημιουργήθηκε αυτόματα" id="725" name="Google Shape;725;p2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726" name="Google Shape;726;p2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727" name="Google Shape;727;p24"/>
          <p:cNvGrpSpPr/>
          <p:nvPr/>
        </p:nvGrpSpPr>
        <p:grpSpPr>
          <a:xfrm>
            <a:off x="1257300" y="851126"/>
            <a:ext cx="17030700" cy="1271588"/>
            <a:chOff x="0" y="-47625"/>
            <a:chExt cx="22707600" cy="1695451"/>
          </a:xfrm>
        </p:grpSpPr>
        <p:sp>
          <p:nvSpPr>
            <p:cNvPr id="728" name="Google Shape;728;p24"/>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729" name="Google Shape;729;p24"/>
            <p:cNvSpPr txBox="1"/>
            <p:nvPr/>
          </p:nvSpPr>
          <p:spPr>
            <a:xfrm>
              <a:off x="0" y="-47625"/>
              <a:ext cx="22707600" cy="1695451"/>
            </a:xfrm>
            <a:prstGeom prst="rect">
              <a:avLst/>
            </a:prstGeom>
            <a:noFill/>
            <a:ln>
              <a:noFill/>
            </a:ln>
          </p:spPr>
          <p:txBody>
            <a:bodyPr anchorCtr="0" anchor="ctr" bIns="0" lIns="0" spcFirstLastPara="1" rIns="0" wrap="square" tIns="0">
              <a:noAutofit/>
            </a:bodyPr>
            <a:lstStyle/>
            <a:p>
              <a:pPr indent="0" lvl="0" marL="0" marR="0" rtl="0" algn="l">
                <a:lnSpc>
                  <a:spcPct val="107985"/>
                </a:lnSpc>
                <a:spcBef>
                  <a:spcPts val="0"/>
                </a:spcBef>
                <a:spcAft>
                  <a:spcPts val="0"/>
                </a:spcAft>
                <a:buNone/>
              </a:pPr>
              <a:r>
                <a:rPr b="1" i="0" lang="en-US" sz="5222" u="none" cap="none" strike="noStrike">
                  <a:solidFill>
                    <a:srgbClr val="FF0000"/>
                  </a:solidFill>
                  <a:latin typeface="Calibri"/>
                  <a:ea typeface="Calibri"/>
                  <a:cs typeface="Calibri"/>
                  <a:sym typeface="Calibri"/>
                </a:rPr>
                <a:t>Εισπνοή καπνού - Πώς να αναγνωρίζετε τις προειδοποιήσεις;</a:t>
              </a:r>
              <a:endParaRPr/>
            </a:p>
          </p:txBody>
        </p:sp>
      </p:grpSp>
      <p:grpSp>
        <p:nvGrpSpPr>
          <p:cNvPr id="730" name="Google Shape;730;p24"/>
          <p:cNvGrpSpPr/>
          <p:nvPr/>
        </p:nvGrpSpPr>
        <p:grpSpPr>
          <a:xfrm>
            <a:off x="1863432" y="2174342"/>
            <a:ext cx="4629245" cy="2792826"/>
            <a:chOff x="0" y="0"/>
            <a:chExt cx="6172327" cy="3723767"/>
          </a:xfrm>
        </p:grpSpPr>
        <p:sp>
          <p:nvSpPr>
            <p:cNvPr id="731" name="Google Shape;731;p2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732" name="Google Shape;732;p2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3" name="Google Shape;733;p24"/>
          <p:cNvGrpSpPr/>
          <p:nvPr/>
        </p:nvGrpSpPr>
        <p:grpSpPr>
          <a:xfrm>
            <a:off x="1882482" y="2171961"/>
            <a:ext cx="4591174" cy="2776135"/>
            <a:chOff x="0" y="-28575"/>
            <a:chExt cx="6121566" cy="3701513"/>
          </a:xfrm>
        </p:grpSpPr>
        <p:sp>
          <p:nvSpPr>
            <p:cNvPr id="734" name="Google Shape;734;p2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35" name="Google Shape;735;p2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50" u="none" cap="none" strike="noStrike">
                  <a:solidFill>
                    <a:srgbClr val="FFFFFF"/>
                  </a:solidFill>
                  <a:latin typeface="Calibri"/>
                  <a:ea typeface="Calibri"/>
                  <a:cs typeface="Calibri"/>
                  <a:sym typeface="Calibri"/>
                </a:rPr>
                <a:t>Αίσθημα καύσου στα μάτια και τον λαιμό.</a:t>
              </a:r>
              <a:endParaRPr/>
            </a:p>
          </p:txBody>
        </p:sp>
      </p:grpSp>
      <p:grpSp>
        <p:nvGrpSpPr>
          <p:cNvPr id="736" name="Google Shape;736;p24"/>
          <p:cNvGrpSpPr/>
          <p:nvPr/>
        </p:nvGrpSpPr>
        <p:grpSpPr>
          <a:xfrm>
            <a:off x="6913723" y="2174342"/>
            <a:ext cx="4629246" cy="2792826"/>
            <a:chOff x="0" y="0"/>
            <a:chExt cx="6172327" cy="3723767"/>
          </a:xfrm>
        </p:grpSpPr>
        <p:sp>
          <p:nvSpPr>
            <p:cNvPr id="737" name="Google Shape;737;p2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738" name="Google Shape;738;p2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9" name="Google Shape;739;p24"/>
          <p:cNvGrpSpPr/>
          <p:nvPr/>
        </p:nvGrpSpPr>
        <p:grpSpPr>
          <a:xfrm>
            <a:off x="6932773" y="2171961"/>
            <a:ext cx="4591175" cy="2776135"/>
            <a:chOff x="0" y="-28575"/>
            <a:chExt cx="6121566" cy="3701513"/>
          </a:xfrm>
        </p:grpSpPr>
        <p:sp>
          <p:nvSpPr>
            <p:cNvPr id="740" name="Google Shape;740;p2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41" name="Google Shape;741;p2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50" u="none" cap="none" strike="noStrike">
                  <a:solidFill>
                    <a:srgbClr val="FFFFFF"/>
                  </a:solidFill>
                  <a:latin typeface="Calibri"/>
                  <a:ea typeface="Calibri"/>
                  <a:cs typeface="Calibri"/>
                  <a:sym typeface="Calibri"/>
                </a:rPr>
                <a:t>Επίμονος βήχας και συριγμός.</a:t>
              </a:r>
              <a:endParaRPr/>
            </a:p>
          </p:txBody>
        </p:sp>
      </p:grpSp>
      <p:grpSp>
        <p:nvGrpSpPr>
          <p:cNvPr id="742" name="Google Shape;742;p24"/>
          <p:cNvGrpSpPr/>
          <p:nvPr/>
        </p:nvGrpSpPr>
        <p:grpSpPr>
          <a:xfrm>
            <a:off x="11964016" y="2174342"/>
            <a:ext cx="4629246" cy="2792826"/>
            <a:chOff x="0" y="0"/>
            <a:chExt cx="6172327" cy="3723767"/>
          </a:xfrm>
        </p:grpSpPr>
        <p:sp>
          <p:nvSpPr>
            <p:cNvPr id="743" name="Google Shape;743;p2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744" name="Google Shape;744;p2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5" name="Google Shape;745;p24"/>
          <p:cNvGrpSpPr/>
          <p:nvPr/>
        </p:nvGrpSpPr>
        <p:grpSpPr>
          <a:xfrm>
            <a:off x="11983066" y="2171961"/>
            <a:ext cx="4591175" cy="2776135"/>
            <a:chOff x="0" y="-28575"/>
            <a:chExt cx="6121566" cy="3701513"/>
          </a:xfrm>
        </p:grpSpPr>
        <p:sp>
          <p:nvSpPr>
            <p:cNvPr id="746" name="Google Shape;746;p2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47" name="Google Shape;747;p2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50" u="none" cap="none" strike="noStrike">
                  <a:solidFill>
                    <a:srgbClr val="FFFFFF"/>
                  </a:solidFill>
                  <a:latin typeface="Calibri"/>
                  <a:ea typeface="Calibri"/>
                  <a:cs typeface="Calibri"/>
                  <a:sym typeface="Calibri"/>
                </a:rPr>
                <a:t>Πονοκέφαλος ή ζάλη.</a:t>
              </a:r>
              <a:endParaRPr/>
            </a:p>
          </p:txBody>
        </p:sp>
      </p:grpSp>
      <p:grpSp>
        <p:nvGrpSpPr>
          <p:cNvPr id="748" name="Google Shape;748;p24"/>
          <p:cNvGrpSpPr/>
          <p:nvPr/>
        </p:nvGrpSpPr>
        <p:grpSpPr>
          <a:xfrm>
            <a:off x="4388578" y="5388164"/>
            <a:ext cx="4629245" cy="2792826"/>
            <a:chOff x="0" y="0"/>
            <a:chExt cx="6172327" cy="3723767"/>
          </a:xfrm>
        </p:grpSpPr>
        <p:sp>
          <p:nvSpPr>
            <p:cNvPr id="749" name="Google Shape;749;p2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750" name="Google Shape;750;p2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1" name="Google Shape;751;p24"/>
          <p:cNvGrpSpPr/>
          <p:nvPr/>
        </p:nvGrpSpPr>
        <p:grpSpPr>
          <a:xfrm>
            <a:off x="4407628" y="5385783"/>
            <a:ext cx="4591174" cy="2776135"/>
            <a:chOff x="0" y="-28575"/>
            <a:chExt cx="6121566" cy="3701513"/>
          </a:xfrm>
        </p:grpSpPr>
        <p:sp>
          <p:nvSpPr>
            <p:cNvPr id="752" name="Google Shape;752;p2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53" name="Google Shape;753;p2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50" u="none" cap="none" strike="noStrike">
                  <a:solidFill>
                    <a:srgbClr val="FFFFFF"/>
                  </a:solidFill>
                  <a:latin typeface="Calibri"/>
                  <a:ea typeface="Calibri"/>
                  <a:cs typeface="Calibri"/>
                  <a:sym typeface="Calibri"/>
                </a:rPr>
                <a:t>Μειωμένη ορατότητα λόγω καπνού.</a:t>
              </a:r>
              <a:endParaRPr/>
            </a:p>
          </p:txBody>
        </p:sp>
      </p:grpSp>
      <p:grpSp>
        <p:nvGrpSpPr>
          <p:cNvPr id="754" name="Google Shape;754;p24"/>
          <p:cNvGrpSpPr/>
          <p:nvPr/>
        </p:nvGrpSpPr>
        <p:grpSpPr>
          <a:xfrm>
            <a:off x="9438870" y="5388164"/>
            <a:ext cx="4629245" cy="2792826"/>
            <a:chOff x="0" y="0"/>
            <a:chExt cx="6172327" cy="3723767"/>
          </a:xfrm>
        </p:grpSpPr>
        <p:sp>
          <p:nvSpPr>
            <p:cNvPr id="755" name="Google Shape;755;p2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756" name="Google Shape;756;p2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7" name="Google Shape;757;p24"/>
          <p:cNvGrpSpPr/>
          <p:nvPr/>
        </p:nvGrpSpPr>
        <p:grpSpPr>
          <a:xfrm>
            <a:off x="9457920" y="5385783"/>
            <a:ext cx="4591174" cy="2776135"/>
            <a:chOff x="0" y="-28575"/>
            <a:chExt cx="6121566" cy="3701513"/>
          </a:xfrm>
        </p:grpSpPr>
        <p:sp>
          <p:nvSpPr>
            <p:cNvPr id="758" name="Google Shape;758;p2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59" name="Google Shape;759;p2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50" u="none" cap="none" strike="noStrike">
                  <a:solidFill>
                    <a:srgbClr val="FFFFFF"/>
                  </a:solidFill>
                  <a:latin typeface="Calibri"/>
                  <a:ea typeface="Calibri"/>
                  <a:cs typeface="Calibri"/>
                  <a:sym typeface="Calibri"/>
                </a:rPr>
                <a:t>Δυσκολία στην αναπνοή, ειδικά σε ευάλωτες ομάδες.</a:t>
              </a: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descr="Μπλε κείμενο σε μαύρο φόντο  Η περιγραφή δημιουργήθηκε αυτόματα" id="768" name="Google Shape;768;p2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769" name="Google Shape;769;p2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770" name="Google Shape;770;p25"/>
          <p:cNvSpPr txBox="1"/>
          <p:nvPr/>
        </p:nvSpPr>
        <p:spPr>
          <a:xfrm>
            <a:off x="1008450" y="439725"/>
            <a:ext cx="16742700" cy="905100"/>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i="0" lang="en-US" sz="3472" u="none" cap="none" strike="noStrike">
                <a:solidFill>
                  <a:srgbClr val="FF0000"/>
                </a:solidFill>
                <a:latin typeface="Calibri"/>
                <a:ea typeface="Calibri"/>
                <a:cs typeface="Calibri"/>
                <a:sym typeface="Calibri"/>
              </a:rPr>
              <a:t>Τροφιμογενείς ασθένειες στην σχολική καντίνα (Μόλυνση ή ακατάλληλη αποθήκευση)</a:t>
            </a:r>
            <a:endParaRPr sz="600"/>
          </a:p>
        </p:txBody>
      </p:sp>
      <p:grpSp>
        <p:nvGrpSpPr>
          <p:cNvPr id="771" name="Google Shape;771;p25"/>
          <p:cNvGrpSpPr/>
          <p:nvPr/>
        </p:nvGrpSpPr>
        <p:grpSpPr>
          <a:xfrm>
            <a:off x="989411" y="1344834"/>
            <a:ext cx="17301313" cy="980861"/>
            <a:chOff x="0" y="-9525"/>
            <a:chExt cx="23068417" cy="1307815"/>
          </a:xfrm>
        </p:grpSpPr>
        <p:sp>
          <p:nvSpPr>
            <p:cNvPr id="772" name="Google Shape;772;p25"/>
            <p:cNvSpPr/>
            <p:nvPr/>
          </p:nvSpPr>
          <p:spPr>
            <a:xfrm>
              <a:off x="0" y="0"/>
              <a:ext cx="23068417" cy="1298290"/>
            </a:xfrm>
            <a:custGeom>
              <a:rect b="b" l="l" r="r" t="t"/>
              <a:pathLst>
                <a:path extrusionOk="0" h="1298290" w="23068417">
                  <a:moveTo>
                    <a:pt x="0" y="0"/>
                  </a:moveTo>
                  <a:lnTo>
                    <a:pt x="23068417" y="0"/>
                  </a:lnTo>
                  <a:lnTo>
                    <a:pt x="23068417" y="1298290"/>
                  </a:lnTo>
                  <a:lnTo>
                    <a:pt x="0" y="1298290"/>
                  </a:lnTo>
                  <a:close/>
                </a:path>
              </a:pathLst>
            </a:custGeom>
            <a:solidFill>
              <a:srgbClr val="000000">
                <a:alpha val="0"/>
              </a:srgbClr>
            </a:solidFill>
            <a:ln>
              <a:noFill/>
            </a:ln>
          </p:spPr>
        </p:sp>
        <p:sp>
          <p:nvSpPr>
            <p:cNvPr id="773" name="Google Shape;773;p25"/>
            <p:cNvSpPr txBox="1"/>
            <p:nvPr/>
          </p:nvSpPr>
          <p:spPr>
            <a:xfrm>
              <a:off x="0" y="-9525"/>
              <a:ext cx="23068416" cy="130781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1" lang="en-US" sz="2200" u="none" cap="none" strike="noStrike">
                  <a:solidFill>
                    <a:srgbClr val="139AD6"/>
                  </a:solidFill>
                  <a:latin typeface="Calibri"/>
                  <a:ea typeface="Calibri"/>
                  <a:cs typeface="Calibri"/>
                  <a:sym typeface="Calibri"/>
                </a:rPr>
                <a:t>Ο μη ασφαλής χειρισμός τροφίμων ή οι μολυσμένες πηγές νερού μπορούν να προκαλέσουν επιδημίες στομαχικών παθήσεων σε μαθητές και προσωπικό. Η γρήγορη ανίχνευση και αντίδραση είναι απαραίτητες για την πρόληψη της εξάπλωσης.</a:t>
              </a:r>
              <a:endParaRPr sz="1200"/>
            </a:p>
          </p:txBody>
        </p:sp>
      </p:grpSp>
      <p:grpSp>
        <p:nvGrpSpPr>
          <p:cNvPr id="774" name="Google Shape;774;p25"/>
          <p:cNvGrpSpPr/>
          <p:nvPr/>
        </p:nvGrpSpPr>
        <p:grpSpPr>
          <a:xfrm>
            <a:off x="989409" y="2661972"/>
            <a:ext cx="9849993" cy="838390"/>
            <a:chOff x="0" y="0"/>
            <a:chExt cx="13133324" cy="1117854"/>
          </a:xfrm>
        </p:grpSpPr>
        <p:sp>
          <p:nvSpPr>
            <p:cNvPr id="775" name="Google Shape;775;p25"/>
            <p:cNvSpPr/>
            <p:nvPr/>
          </p:nvSpPr>
          <p:spPr>
            <a:xfrm>
              <a:off x="25400" y="25400"/>
              <a:ext cx="13082524" cy="1067054"/>
            </a:xfrm>
            <a:custGeom>
              <a:rect b="b" l="l" r="r" t="t"/>
              <a:pathLst>
                <a:path extrusionOk="0" h="1067054" w="13082524">
                  <a:moveTo>
                    <a:pt x="0" y="177800"/>
                  </a:moveTo>
                  <a:cubicBezTo>
                    <a:pt x="0" y="79629"/>
                    <a:pt x="83058" y="0"/>
                    <a:pt x="185547" y="0"/>
                  </a:cubicBezTo>
                  <a:lnTo>
                    <a:pt x="12896977" y="0"/>
                  </a:lnTo>
                  <a:cubicBezTo>
                    <a:pt x="12999467" y="0"/>
                    <a:pt x="13082524" y="79629"/>
                    <a:pt x="13082524" y="177800"/>
                  </a:cubicBezTo>
                  <a:lnTo>
                    <a:pt x="13082524" y="889254"/>
                  </a:lnTo>
                  <a:cubicBezTo>
                    <a:pt x="13082524" y="987425"/>
                    <a:pt x="12999467" y="1067054"/>
                    <a:pt x="12896977" y="1067054"/>
                  </a:cubicBezTo>
                  <a:lnTo>
                    <a:pt x="185547" y="1067054"/>
                  </a:lnTo>
                  <a:cubicBezTo>
                    <a:pt x="83058" y="1067054"/>
                    <a:pt x="0" y="987425"/>
                    <a:pt x="0" y="889254"/>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25"/>
            <p:cNvSpPr/>
            <p:nvPr/>
          </p:nvSpPr>
          <p:spPr>
            <a:xfrm>
              <a:off x="0" y="0"/>
              <a:ext cx="13133324" cy="1117854"/>
            </a:xfrm>
            <a:custGeom>
              <a:rect b="b" l="l" r="r" t="t"/>
              <a:pathLst>
                <a:path extrusionOk="0" h="1117854" w="13133324">
                  <a:moveTo>
                    <a:pt x="0" y="203200"/>
                  </a:moveTo>
                  <a:cubicBezTo>
                    <a:pt x="0" y="90043"/>
                    <a:pt x="95504" y="0"/>
                    <a:pt x="210947" y="0"/>
                  </a:cubicBezTo>
                  <a:lnTo>
                    <a:pt x="12922377" y="0"/>
                  </a:lnTo>
                  <a:lnTo>
                    <a:pt x="12922377" y="25400"/>
                  </a:lnTo>
                  <a:lnTo>
                    <a:pt x="12922377" y="0"/>
                  </a:lnTo>
                  <a:cubicBezTo>
                    <a:pt x="13037820" y="0"/>
                    <a:pt x="13133324" y="90043"/>
                    <a:pt x="13133324" y="203200"/>
                  </a:cubicBezTo>
                  <a:lnTo>
                    <a:pt x="13107924" y="203200"/>
                  </a:lnTo>
                  <a:lnTo>
                    <a:pt x="13133324" y="203200"/>
                  </a:lnTo>
                  <a:lnTo>
                    <a:pt x="13133324" y="914654"/>
                  </a:lnTo>
                  <a:lnTo>
                    <a:pt x="13107924" y="914654"/>
                  </a:lnTo>
                  <a:lnTo>
                    <a:pt x="13133324" y="914654"/>
                  </a:lnTo>
                  <a:cubicBezTo>
                    <a:pt x="13133324" y="1027938"/>
                    <a:pt x="13037820" y="1117854"/>
                    <a:pt x="12922377" y="1117854"/>
                  </a:cubicBezTo>
                  <a:lnTo>
                    <a:pt x="12922377" y="1092454"/>
                  </a:lnTo>
                  <a:lnTo>
                    <a:pt x="12922377" y="1117854"/>
                  </a:lnTo>
                  <a:lnTo>
                    <a:pt x="210947" y="1117854"/>
                  </a:lnTo>
                  <a:lnTo>
                    <a:pt x="210947" y="1092454"/>
                  </a:lnTo>
                  <a:lnTo>
                    <a:pt x="210947" y="1117854"/>
                  </a:lnTo>
                  <a:cubicBezTo>
                    <a:pt x="95504" y="1117854"/>
                    <a:pt x="0" y="1027811"/>
                    <a:pt x="0" y="914654"/>
                  </a:cubicBezTo>
                  <a:lnTo>
                    <a:pt x="0" y="203200"/>
                  </a:lnTo>
                  <a:lnTo>
                    <a:pt x="25400" y="203200"/>
                  </a:lnTo>
                  <a:lnTo>
                    <a:pt x="0" y="203200"/>
                  </a:lnTo>
                  <a:moveTo>
                    <a:pt x="50800" y="203200"/>
                  </a:moveTo>
                  <a:lnTo>
                    <a:pt x="50800" y="914654"/>
                  </a:lnTo>
                  <a:lnTo>
                    <a:pt x="25400" y="914654"/>
                  </a:lnTo>
                  <a:lnTo>
                    <a:pt x="50800" y="914654"/>
                  </a:lnTo>
                  <a:cubicBezTo>
                    <a:pt x="50800" y="997839"/>
                    <a:pt x="121539" y="1067054"/>
                    <a:pt x="210947" y="1067054"/>
                  </a:cubicBezTo>
                  <a:lnTo>
                    <a:pt x="12922377" y="1067054"/>
                  </a:lnTo>
                  <a:cubicBezTo>
                    <a:pt x="13011913" y="1067054"/>
                    <a:pt x="13082524" y="997839"/>
                    <a:pt x="13082524" y="914654"/>
                  </a:cubicBezTo>
                  <a:lnTo>
                    <a:pt x="13082524" y="203200"/>
                  </a:lnTo>
                  <a:cubicBezTo>
                    <a:pt x="13082524" y="120015"/>
                    <a:pt x="13011786" y="50800"/>
                    <a:pt x="12922377" y="50800"/>
                  </a:cubicBezTo>
                  <a:lnTo>
                    <a:pt x="210947" y="50800"/>
                  </a:lnTo>
                  <a:lnTo>
                    <a:pt x="210947" y="25400"/>
                  </a:lnTo>
                  <a:lnTo>
                    <a:pt x="210947" y="50800"/>
                  </a:lnTo>
                  <a:cubicBezTo>
                    <a:pt x="121539" y="50800"/>
                    <a:pt x="50800" y="120015"/>
                    <a:pt x="50800" y="20320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7" name="Google Shape;777;p25"/>
          <p:cNvGrpSpPr/>
          <p:nvPr/>
        </p:nvGrpSpPr>
        <p:grpSpPr>
          <a:xfrm>
            <a:off x="1047525" y="2705801"/>
            <a:ext cx="9733809" cy="736436"/>
            <a:chOff x="0" y="-19050"/>
            <a:chExt cx="12978412" cy="981914"/>
          </a:xfrm>
        </p:grpSpPr>
        <p:sp>
          <p:nvSpPr>
            <p:cNvPr id="778" name="Google Shape;778;p25"/>
            <p:cNvSpPr/>
            <p:nvPr/>
          </p:nvSpPr>
          <p:spPr>
            <a:xfrm>
              <a:off x="0" y="0"/>
              <a:ext cx="12978412" cy="962864"/>
            </a:xfrm>
            <a:custGeom>
              <a:rect b="b" l="l" r="r" t="t"/>
              <a:pathLst>
                <a:path extrusionOk="0" h="962864" w="12978412">
                  <a:moveTo>
                    <a:pt x="0" y="0"/>
                  </a:moveTo>
                  <a:lnTo>
                    <a:pt x="12978412" y="0"/>
                  </a:lnTo>
                  <a:lnTo>
                    <a:pt x="12978412" y="962864"/>
                  </a:lnTo>
                  <a:lnTo>
                    <a:pt x="0" y="962864"/>
                  </a:lnTo>
                  <a:close/>
                </a:path>
              </a:pathLst>
            </a:custGeom>
            <a:solidFill>
              <a:srgbClr val="000000">
                <a:alpha val="0"/>
              </a:srgbClr>
            </a:solidFill>
            <a:ln>
              <a:noFill/>
            </a:ln>
          </p:spPr>
        </p:sp>
        <p:sp>
          <p:nvSpPr>
            <p:cNvPr id="779" name="Google Shape;779;p25"/>
            <p:cNvSpPr txBox="1"/>
            <p:nvPr/>
          </p:nvSpPr>
          <p:spPr>
            <a:xfrm>
              <a:off x="0" y="-19050"/>
              <a:ext cx="12978412" cy="98191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Τροφιμογενείς ασθένειες στην σχολική καντίνα, Ετοιμότητα σε σχολικές καταστροφές και ασφαλή μαθησιακά περιβάλλοντα για</a:t>
              </a:r>
              <a:endParaRPr/>
            </a:p>
          </p:txBody>
        </p:sp>
      </p:grpSp>
      <p:sp>
        <p:nvSpPr>
          <p:cNvPr id="780" name="Google Shape;780;p25"/>
          <p:cNvSpPr txBox="1"/>
          <p:nvPr/>
        </p:nvSpPr>
        <p:spPr>
          <a:xfrm>
            <a:off x="972825" y="3482550"/>
            <a:ext cx="9866700" cy="1443900"/>
          </a:xfrm>
          <a:prstGeom prst="rect">
            <a:avLst/>
          </a:prstGeom>
          <a:noFill/>
          <a:ln>
            <a:noFill/>
          </a:ln>
        </p:spPr>
        <p:txBody>
          <a:bodyPr anchorCtr="0" anchor="t" bIns="0" lIns="0" spcFirstLastPara="1" rIns="0" wrap="square" tIns="0">
            <a:spAutoFit/>
          </a:bodyPr>
          <a:lstStyle/>
          <a:p>
            <a:pPr indent="-93091" lvl="2" marL="319647" marR="0" rtl="0" algn="l">
              <a:lnSpc>
                <a:spcPct val="107984"/>
              </a:lnSpc>
              <a:spcBef>
                <a:spcPts val="0"/>
              </a:spcBef>
              <a:spcAft>
                <a:spcPts val="0"/>
              </a:spcAft>
              <a:buClr>
                <a:srgbClr val="000000"/>
              </a:buClr>
              <a:buSzPts val="1466"/>
              <a:buFont typeface="Arial"/>
              <a:buChar char="⚬"/>
            </a:pPr>
            <a:r>
              <a:rPr b="0" i="0" lang="en-US" sz="1466" u="none" cap="none" strike="noStrike">
                <a:solidFill>
                  <a:srgbClr val="000000"/>
                </a:solidFill>
                <a:latin typeface="Calibri"/>
                <a:ea typeface="Calibri"/>
                <a:cs typeface="Calibri"/>
                <a:sym typeface="Calibri"/>
              </a:rPr>
              <a:t>Διασφαλίστε την κατάλληλη αποθήκευση, χειρισμό και υγιεινή των τροφίμων στις σχολικές κουζίνες για την πρόληψη της μόλυνσης και της ανάπτυξης βακτηρίων.</a:t>
            </a:r>
            <a:endParaRPr sz="1100"/>
          </a:p>
          <a:p>
            <a:pPr indent="-93091" lvl="2" marL="319647" marR="0" rtl="0" algn="l">
              <a:lnSpc>
                <a:spcPct val="107984"/>
              </a:lnSpc>
              <a:spcBef>
                <a:spcPts val="0"/>
              </a:spcBef>
              <a:spcAft>
                <a:spcPts val="0"/>
              </a:spcAft>
              <a:buClr>
                <a:srgbClr val="000000"/>
              </a:buClr>
              <a:buSzPts val="1466"/>
              <a:buFont typeface="Arial"/>
              <a:buChar char="⚬"/>
            </a:pPr>
            <a:r>
              <a:rPr b="0" i="0" lang="en-US" sz="1466" u="none" cap="none" strike="noStrike">
                <a:solidFill>
                  <a:srgbClr val="000000"/>
                </a:solidFill>
                <a:latin typeface="Calibri"/>
                <a:ea typeface="Calibri"/>
                <a:cs typeface="Calibri"/>
                <a:sym typeface="Calibri"/>
              </a:rPr>
              <a:t>Διεξαγωγή τακτικών επιθεωρήσεων και εκπαίδευσης του προσωπικού σχετικά με την ασφάλεια των τροφίμων, τον έλεγχο της θερμοκρασίας και την καθαριότητα του εξοπλισμού και των επιφανειών.</a:t>
            </a:r>
            <a:endParaRPr sz="1100"/>
          </a:p>
          <a:p>
            <a:pPr indent="-93091" lvl="2" marL="319647" marR="0" rtl="0" algn="l">
              <a:lnSpc>
                <a:spcPct val="107984"/>
              </a:lnSpc>
              <a:spcBef>
                <a:spcPts val="0"/>
              </a:spcBef>
              <a:spcAft>
                <a:spcPts val="0"/>
              </a:spcAft>
              <a:buClr>
                <a:srgbClr val="000000"/>
              </a:buClr>
              <a:buSzPts val="1466"/>
              <a:buFont typeface="Arial"/>
              <a:buChar char="⚬"/>
            </a:pPr>
            <a:r>
              <a:rPr b="0" i="0" lang="en-US" sz="1466" u="none" cap="none" strike="noStrike">
                <a:solidFill>
                  <a:srgbClr val="000000"/>
                </a:solidFill>
                <a:latin typeface="Calibri"/>
                <a:ea typeface="Calibri"/>
                <a:cs typeface="Calibri"/>
                <a:sym typeface="Calibri"/>
              </a:rPr>
              <a:t>Διατηρήστε ένα ασφαλές διατροφικό περιβάλλον αναφέροντας άμεσα ύποπτες τροφιμογενείς ασθένειες και συντονίζοντας τις υγειονομικές αρχές για πρόληψη και αντιμετώπιση.</a:t>
            </a:r>
            <a:endParaRPr sz="1100"/>
          </a:p>
        </p:txBody>
      </p:sp>
      <p:grpSp>
        <p:nvGrpSpPr>
          <p:cNvPr id="781" name="Google Shape;781;p25"/>
          <p:cNvGrpSpPr/>
          <p:nvPr/>
        </p:nvGrpSpPr>
        <p:grpSpPr>
          <a:xfrm>
            <a:off x="989409" y="5052012"/>
            <a:ext cx="9849993" cy="838390"/>
            <a:chOff x="0" y="0"/>
            <a:chExt cx="13133324" cy="1117854"/>
          </a:xfrm>
        </p:grpSpPr>
        <p:sp>
          <p:nvSpPr>
            <p:cNvPr id="782" name="Google Shape;782;p25"/>
            <p:cNvSpPr/>
            <p:nvPr/>
          </p:nvSpPr>
          <p:spPr>
            <a:xfrm>
              <a:off x="25400" y="25400"/>
              <a:ext cx="13082524" cy="1067054"/>
            </a:xfrm>
            <a:custGeom>
              <a:rect b="b" l="l" r="r" t="t"/>
              <a:pathLst>
                <a:path extrusionOk="0" h="1067054" w="13082524">
                  <a:moveTo>
                    <a:pt x="0" y="177800"/>
                  </a:moveTo>
                  <a:cubicBezTo>
                    <a:pt x="0" y="79629"/>
                    <a:pt x="83058" y="0"/>
                    <a:pt x="185547" y="0"/>
                  </a:cubicBezTo>
                  <a:lnTo>
                    <a:pt x="12896977" y="0"/>
                  </a:lnTo>
                  <a:cubicBezTo>
                    <a:pt x="12999467" y="0"/>
                    <a:pt x="13082524" y="79629"/>
                    <a:pt x="13082524" y="177800"/>
                  </a:cubicBezTo>
                  <a:lnTo>
                    <a:pt x="13082524" y="889254"/>
                  </a:lnTo>
                  <a:cubicBezTo>
                    <a:pt x="13082524" y="987425"/>
                    <a:pt x="12999467" y="1067054"/>
                    <a:pt x="12896977" y="1067054"/>
                  </a:cubicBezTo>
                  <a:lnTo>
                    <a:pt x="185547" y="1067054"/>
                  </a:lnTo>
                  <a:cubicBezTo>
                    <a:pt x="83058" y="1067054"/>
                    <a:pt x="0" y="987425"/>
                    <a:pt x="0" y="889254"/>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25"/>
            <p:cNvSpPr/>
            <p:nvPr/>
          </p:nvSpPr>
          <p:spPr>
            <a:xfrm>
              <a:off x="0" y="0"/>
              <a:ext cx="13133324" cy="1117854"/>
            </a:xfrm>
            <a:custGeom>
              <a:rect b="b" l="l" r="r" t="t"/>
              <a:pathLst>
                <a:path extrusionOk="0" h="1117854" w="13133324">
                  <a:moveTo>
                    <a:pt x="0" y="203200"/>
                  </a:moveTo>
                  <a:cubicBezTo>
                    <a:pt x="0" y="90043"/>
                    <a:pt x="95504" y="0"/>
                    <a:pt x="210947" y="0"/>
                  </a:cubicBezTo>
                  <a:lnTo>
                    <a:pt x="12922377" y="0"/>
                  </a:lnTo>
                  <a:lnTo>
                    <a:pt x="12922377" y="25400"/>
                  </a:lnTo>
                  <a:lnTo>
                    <a:pt x="12922377" y="0"/>
                  </a:lnTo>
                  <a:cubicBezTo>
                    <a:pt x="13037820" y="0"/>
                    <a:pt x="13133324" y="90043"/>
                    <a:pt x="13133324" y="203200"/>
                  </a:cubicBezTo>
                  <a:lnTo>
                    <a:pt x="13107924" y="203200"/>
                  </a:lnTo>
                  <a:lnTo>
                    <a:pt x="13133324" y="203200"/>
                  </a:lnTo>
                  <a:lnTo>
                    <a:pt x="13133324" y="914654"/>
                  </a:lnTo>
                  <a:lnTo>
                    <a:pt x="13107924" y="914654"/>
                  </a:lnTo>
                  <a:lnTo>
                    <a:pt x="13133324" y="914654"/>
                  </a:lnTo>
                  <a:cubicBezTo>
                    <a:pt x="13133324" y="1027938"/>
                    <a:pt x="13037820" y="1117854"/>
                    <a:pt x="12922377" y="1117854"/>
                  </a:cubicBezTo>
                  <a:lnTo>
                    <a:pt x="12922377" y="1092454"/>
                  </a:lnTo>
                  <a:lnTo>
                    <a:pt x="12922377" y="1117854"/>
                  </a:lnTo>
                  <a:lnTo>
                    <a:pt x="210947" y="1117854"/>
                  </a:lnTo>
                  <a:lnTo>
                    <a:pt x="210947" y="1092454"/>
                  </a:lnTo>
                  <a:lnTo>
                    <a:pt x="210947" y="1117854"/>
                  </a:lnTo>
                  <a:cubicBezTo>
                    <a:pt x="95504" y="1117854"/>
                    <a:pt x="0" y="1027811"/>
                    <a:pt x="0" y="914654"/>
                  </a:cubicBezTo>
                  <a:lnTo>
                    <a:pt x="0" y="203200"/>
                  </a:lnTo>
                  <a:lnTo>
                    <a:pt x="25400" y="203200"/>
                  </a:lnTo>
                  <a:lnTo>
                    <a:pt x="0" y="203200"/>
                  </a:lnTo>
                  <a:moveTo>
                    <a:pt x="50800" y="203200"/>
                  </a:moveTo>
                  <a:lnTo>
                    <a:pt x="50800" y="914654"/>
                  </a:lnTo>
                  <a:lnTo>
                    <a:pt x="25400" y="914654"/>
                  </a:lnTo>
                  <a:lnTo>
                    <a:pt x="50800" y="914654"/>
                  </a:lnTo>
                  <a:cubicBezTo>
                    <a:pt x="50800" y="997839"/>
                    <a:pt x="121539" y="1067054"/>
                    <a:pt x="210947" y="1067054"/>
                  </a:cubicBezTo>
                  <a:lnTo>
                    <a:pt x="12922377" y="1067054"/>
                  </a:lnTo>
                  <a:cubicBezTo>
                    <a:pt x="13011913" y="1067054"/>
                    <a:pt x="13082524" y="997839"/>
                    <a:pt x="13082524" y="914654"/>
                  </a:cubicBezTo>
                  <a:lnTo>
                    <a:pt x="13082524" y="203200"/>
                  </a:lnTo>
                  <a:cubicBezTo>
                    <a:pt x="13082524" y="120015"/>
                    <a:pt x="13011786" y="50800"/>
                    <a:pt x="12922377" y="50800"/>
                  </a:cubicBezTo>
                  <a:lnTo>
                    <a:pt x="210947" y="50800"/>
                  </a:lnTo>
                  <a:lnTo>
                    <a:pt x="210947" y="25400"/>
                  </a:lnTo>
                  <a:lnTo>
                    <a:pt x="210947" y="50800"/>
                  </a:lnTo>
                  <a:cubicBezTo>
                    <a:pt x="121539" y="50800"/>
                    <a:pt x="50800" y="120015"/>
                    <a:pt x="50800" y="20320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4" name="Google Shape;784;p25"/>
          <p:cNvGrpSpPr/>
          <p:nvPr/>
        </p:nvGrpSpPr>
        <p:grpSpPr>
          <a:xfrm>
            <a:off x="1047525" y="5102984"/>
            <a:ext cx="9733809" cy="729292"/>
            <a:chOff x="0" y="-9525"/>
            <a:chExt cx="12978412" cy="972389"/>
          </a:xfrm>
        </p:grpSpPr>
        <p:sp>
          <p:nvSpPr>
            <p:cNvPr id="785" name="Google Shape;785;p25"/>
            <p:cNvSpPr/>
            <p:nvPr/>
          </p:nvSpPr>
          <p:spPr>
            <a:xfrm>
              <a:off x="0" y="0"/>
              <a:ext cx="12978412" cy="962864"/>
            </a:xfrm>
            <a:custGeom>
              <a:rect b="b" l="l" r="r" t="t"/>
              <a:pathLst>
                <a:path extrusionOk="0" h="962864" w="12978412">
                  <a:moveTo>
                    <a:pt x="0" y="0"/>
                  </a:moveTo>
                  <a:lnTo>
                    <a:pt x="12978412" y="0"/>
                  </a:lnTo>
                  <a:lnTo>
                    <a:pt x="12978412" y="962864"/>
                  </a:lnTo>
                  <a:lnTo>
                    <a:pt x="0" y="962864"/>
                  </a:lnTo>
                  <a:close/>
                </a:path>
              </a:pathLst>
            </a:custGeom>
            <a:solidFill>
              <a:srgbClr val="000000">
                <a:alpha val="0"/>
              </a:srgbClr>
            </a:solidFill>
            <a:ln>
              <a:noFill/>
            </a:ln>
          </p:spPr>
        </p:sp>
        <p:sp>
          <p:nvSpPr>
            <p:cNvPr id="786" name="Google Shape;786;p25"/>
            <p:cNvSpPr txBox="1"/>
            <p:nvPr/>
          </p:nvSpPr>
          <p:spPr>
            <a:xfrm>
              <a:off x="0" y="-9525"/>
              <a:ext cx="12978412" cy="97238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Τι να κάνετε</a:t>
              </a:r>
              <a:endParaRPr/>
            </a:p>
          </p:txBody>
        </p:sp>
      </p:grpSp>
      <p:sp>
        <p:nvSpPr>
          <p:cNvPr id="787" name="Google Shape;787;p25"/>
          <p:cNvSpPr txBox="1"/>
          <p:nvPr/>
        </p:nvSpPr>
        <p:spPr>
          <a:xfrm>
            <a:off x="1216134" y="5872592"/>
            <a:ext cx="9490500" cy="702600"/>
          </a:xfrm>
          <a:prstGeom prst="rect">
            <a:avLst/>
          </a:prstGeom>
          <a:noFill/>
          <a:ln>
            <a:noFill/>
          </a:ln>
        </p:spPr>
        <p:txBody>
          <a:bodyPr anchorCtr="0" anchor="t" bIns="0" lIns="0" spcFirstLastPara="1" rIns="0" wrap="square" tIns="0">
            <a:spAutoFit/>
          </a:bodyPr>
          <a:lstStyle/>
          <a:p>
            <a:pPr indent="-91693" lvl="2" marL="279590" marR="0" rtl="0" algn="l">
              <a:lnSpc>
                <a:spcPct val="108031"/>
              </a:lnSpc>
              <a:spcBef>
                <a:spcPts val="0"/>
              </a:spcBef>
              <a:spcAft>
                <a:spcPts val="0"/>
              </a:spcAft>
              <a:buClr>
                <a:srgbClr val="000000"/>
              </a:buClr>
              <a:buSzPts val="1444"/>
              <a:buFont typeface="Arial"/>
              <a:buChar char="⚬"/>
            </a:pPr>
            <a:r>
              <a:rPr b="0" i="0" lang="en-US" sz="1444" u="none" cap="none" strike="noStrike">
                <a:solidFill>
                  <a:srgbClr val="000000"/>
                </a:solidFill>
                <a:latin typeface="Calibri"/>
                <a:ea typeface="Calibri"/>
                <a:cs typeface="Calibri"/>
                <a:sym typeface="Calibri"/>
              </a:rPr>
              <a:t>Απομονώστε και επισημάνετε αμέσως τυχόν ύποπτα τρόφιμα.</a:t>
            </a:r>
            <a:endParaRPr sz="1300"/>
          </a:p>
          <a:p>
            <a:pPr indent="-91693" lvl="2" marL="279590" marR="0" rtl="0" algn="l">
              <a:lnSpc>
                <a:spcPct val="108031"/>
              </a:lnSpc>
              <a:spcBef>
                <a:spcPts val="0"/>
              </a:spcBef>
              <a:spcAft>
                <a:spcPts val="0"/>
              </a:spcAft>
              <a:buClr>
                <a:srgbClr val="000000"/>
              </a:buClr>
              <a:buSzPts val="1444"/>
              <a:buFont typeface="Arial"/>
              <a:buChar char="⚬"/>
            </a:pPr>
            <a:r>
              <a:rPr b="0" i="0" lang="en-US" sz="1444" u="none" cap="none" strike="noStrike">
                <a:solidFill>
                  <a:srgbClr val="000000"/>
                </a:solidFill>
                <a:latin typeface="Calibri"/>
                <a:ea typeface="Calibri"/>
                <a:cs typeface="Calibri"/>
                <a:sym typeface="Calibri"/>
              </a:rPr>
              <a:t>Ενημερώστε αμέσως τη διεύθυνση του σχολείου και τις υγειονομικές αρχές.</a:t>
            </a:r>
            <a:endParaRPr sz="1300"/>
          </a:p>
          <a:p>
            <a:pPr indent="-91693" lvl="2" marL="279590" marR="0" rtl="0" algn="l">
              <a:lnSpc>
                <a:spcPct val="108031"/>
              </a:lnSpc>
              <a:spcBef>
                <a:spcPts val="0"/>
              </a:spcBef>
              <a:spcAft>
                <a:spcPts val="0"/>
              </a:spcAft>
              <a:buClr>
                <a:srgbClr val="000000"/>
              </a:buClr>
              <a:buSzPts val="1444"/>
              <a:buFont typeface="Arial"/>
              <a:buChar char="⚬"/>
            </a:pPr>
            <a:r>
              <a:rPr b="0" i="0" lang="en-US" sz="1444" u="none" cap="none" strike="noStrike">
                <a:solidFill>
                  <a:srgbClr val="000000"/>
                </a:solidFill>
                <a:latin typeface="Calibri"/>
                <a:ea typeface="Calibri"/>
                <a:cs typeface="Calibri"/>
                <a:sym typeface="Calibri"/>
              </a:rPr>
              <a:t>Διασφαλίστε ότι οι μαθητές που έχουν προσβληθεί λαμβάνουν ιατρική αξιολόγηση και ενυδατώνονται με ασφάλεια.</a:t>
            </a:r>
            <a:endParaRPr sz="1300"/>
          </a:p>
        </p:txBody>
      </p:sp>
      <p:grpSp>
        <p:nvGrpSpPr>
          <p:cNvPr id="788" name="Google Shape;788;p25"/>
          <p:cNvGrpSpPr/>
          <p:nvPr/>
        </p:nvGrpSpPr>
        <p:grpSpPr>
          <a:xfrm>
            <a:off x="989409" y="6746532"/>
            <a:ext cx="9849993" cy="838390"/>
            <a:chOff x="0" y="0"/>
            <a:chExt cx="13133324" cy="1117854"/>
          </a:xfrm>
        </p:grpSpPr>
        <p:sp>
          <p:nvSpPr>
            <p:cNvPr id="789" name="Google Shape;789;p25"/>
            <p:cNvSpPr/>
            <p:nvPr/>
          </p:nvSpPr>
          <p:spPr>
            <a:xfrm>
              <a:off x="25400" y="25400"/>
              <a:ext cx="13082524" cy="1067054"/>
            </a:xfrm>
            <a:custGeom>
              <a:rect b="b" l="l" r="r" t="t"/>
              <a:pathLst>
                <a:path extrusionOk="0" h="1067054" w="13082524">
                  <a:moveTo>
                    <a:pt x="0" y="177800"/>
                  </a:moveTo>
                  <a:cubicBezTo>
                    <a:pt x="0" y="79629"/>
                    <a:pt x="83058" y="0"/>
                    <a:pt x="185547" y="0"/>
                  </a:cubicBezTo>
                  <a:lnTo>
                    <a:pt x="12896977" y="0"/>
                  </a:lnTo>
                  <a:cubicBezTo>
                    <a:pt x="12999467" y="0"/>
                    <a:pt x="13082524" y="79629"/>
                    <a:pt x="13082524" y="177800"/>
                  </a:cubicBezTo>
                  <a:lnTo>
                    <a:pt x="13082524" y="889254"/>
                  </a:lnTo>
                  <a:cubicBezTo>
                    <a:pt x="13082524" y="987425"/>
                    <a:pt x="12999467" y="1067054"/>
                    <a:pt x="12896977" y="1067054"/>
                  </a:cubicBezTo>
                  <a:lnTo>
                    <a:pt x="185547" y="1067054"/>
                  </a:lnTo>
                  <a:cubicBezTo>
                    <a:pt x="83058" y="1067054"/>
                    <a:pt x="0" y="987425"/>
                    <a:pt x="0" y="889254"/>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25"/>
            <p:cNvSpPr/>
            <p:nvPr/>
          </p:nvSpPr>
          <p:spPr>
            <a:xfrm>
              <a:off x="0" y="0"/>
              <a:ext cx="13133324" cy="1117854"/>
            </a:xfrm>
            <a:custGeom>
              <a:rect b="b" l="l" r="r" t="t"/>
              <a:pathLst>
                <a:path extrusionOk="0" h="1117854" w="13133324">
                  <a:moveTo>
                    <a:pt x="0" y="203200"/>
                  </a:moveTo>
                  <a:cubicBezTo>
                    <a:pt x="0" y="90043"/>
                    <a:pt x="95504" y="0"/>
                    <a:pt x="210947" y="0"/>
                  </a:cubicBezTo>
                  <a:lnTo>
                    <a:pt x="12922377" y="0"/>
                  </a:lnTo>
                  <a:lnTo>
                    <a:pt x="12922377" y="25400"/>
                  </a:lnTo>
                  <a:lnTo>
                    <a:pt x="12922377" y="0"/>
                  </a:lnTo>
                  <a:cubicBezTo>
                    <a:pt x="13037820" y="0"/>
                    <a:pt x="13133324" y="90043"/>
                    <a:pt x="13133324" y="203200"/>
                  </a:cubicBezTo>
                  <a:lnTo>
                    <a:pt x="13107924" y="203200"/>
                  </a:lnTo>
                  <a:lnTo>
                    <a:pt x="13133324" y="203200"/>
                  </a:lnTo>
                  <a:lnTo>
                    <a:pt x="13133324" y="914654"/>
                  </a:lnTo>
                  <a:lnTo>
                    <a:pt x="13107924" y="914654"/>
                  </a:lnTo>
                  <a:lnTo>
                    <a:pt x="13133324" y="914654"/>
                  </a:lnTo>
                  <a:cubicBezTo>
                    <a:pt x="13133324" y="1027938"/>
                    <a:pt x="13037820" y="1117854"/>
                    <a:pt x="12922377" y="1117854"/>
                  </a:cubicBezTo>
                  <a:lnTo>
                    <a:pt x="12922377" y="1092454"/>
                  </a:lnTo>
                  <a:lnTo>
                    <a:pt x="12922377" y="1117854"/>
                  </a:lnTo>
                  <a:lnTo>
                    <a:pt x="210947" y="1117854"/>
                  </a:lnTo>
                  <a:lnTo>
                    <a:pt x="210947" y="1092454"/>
                  </a:lnTo>
                  <a:lnTo>
                    <a:pt x="210947" y="1117854"/>
                  </a:lnTo>
                  <a:cubicBezTo>
                    <a:pt x="95504" y="1117854"/>
                    <a:pt x="0" y="1027811"/>
                    <a:pt x="0" y="914654"/>
                  </a:cubicBezTo>
                  <a:lnTo>
                    <a:pt x="0" y="203200"/>
                  </a:lnTo>
                  <a:lnTo>
                    <a:pt x="25400" y="203200"/>
                  </a:lnTo>
                  <a:lnTo>
                    <a:pt x="0" y="203200"/>
                  </a:lnTo>
                  <a:moveTo>
                    <a:pt x="50800" y="203200"/>
                  </a:moveTo>
                  <a:lnTo>
                    <a:pt x="50800" y="914654"/>
                  </a:lnTo>
                  <a:lnTo>
                    <a:pt x="25400" y="914654"/>
                  </a:lnTo>
                  <a:lnTo>
                    <a:pt x="50800" y="914654"/>
                  </a:lnTo>
                  <a:cubicBezTo>
                    <a:pt x="50800" y="997839"/>
                    <a:pt x="121539" y="1067054"/>
                    <a:pt x="210947" y="1067054"/>
                  </a:cubicBezTo>
                  <a:lnTo>
                    <a:pt x="12922377" y="1067054"/>
                  </a:lnTo>
                  <a:cubicBezTo>
                    <a:pt x="13011913" y="1067054"/>
                    <a:pt x="13082524" y="997839"/>
                    <a:pt x="13082524" y="914654"/>
                  </a:cubicBezTo>
                  <a:lnTo>
                    <a:pt x="13082524" y="203200"/>
                  </a:lnTo>
                  <a:cubicBezTo>
                    <a:pt x="13082524" y="120015"/>
                    <a:pt x="13011786" y="50800"/>
                    <a:pt x="12922377" y="50800"/>
                  </a:cubicBezTo>
                  <a:lnTo>
                    <a:pt x="210947" y="50800"/>
                  </a:lnTo>
                  <a:lnTo>
                    <a:pt x="210947" y="25400"/>
                  </a:lnTo>
                  <a:lnTo>
                    <a:pt x="210947" y="50800"/>
                  </a:lnTo>
                  <a:cubicBezTo>
                    <a:pt x="121539" y="50800"/>
                    <a:pt x="50800" y="120015"/>
                    <a:pt x="50800" y="20320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1" name="Google Shape;791;p25"/>
          <p:cNvGrpSpPr/>
          <p:nvPr/>
        </p:nvGrpSpPr>
        <p:grpSpPr>
          <a:xfrm>
            <a:off x="1047525" y="6797504"/>
            <a:ext cx="9733809" cy="729292"/>
            <a:chOff x="0" y="-9525"/>
            <a:chExt cx="12978412" cy="972389"/>
          </a:xfrm>
        </p:grpSpPr>
        <p:sp>
          <p:nvSpPr>
            <p:cNvPr id="792" name="Google Shape;792;p25"/>
            <p:cNvSpPr/>
            <p:nvPr/>
          </p:nvSpPr>
          <p:spPr>
            <a:xfrm>
              <a:off x="0" y="0"/>
              <a:ext cx="12978412" cy="962864"/>
            </a:xfrm>
            <a:custGeom>
              <a:rect b="b" l="l" r="r" t="t"/>
              <a:pathLst>
                <a:path extrusionOk="0" h="962864" w="12978412">
                  <a:moveTo>
                    <a:pt x="0" y="0"/>
                  </a:moveTo>
                  <a:lnTo>
                    <a:pt x="12978412" y="0"/>
                  </a:lnTo>
                  <a:lnTo>
                    <a:pt x="12978412" y="962864"/>
                  </a:lnTo>
                  <a:lnTo>
                    <a:pt x="0" y="962864"/>
                  </a:lnTo>
                  <a:close/>
                </a:path>
              </a:pathLst>
            </a:custGeom>
            <a:solidFill>
              <a:srgbClr val="000000">
                <a:alpha val="0"/>
              </a:srgbClr>
            </a:solidFill>
            <a:ln>
              <a:noFill/>
            </a:ln>
          </p:spPr>
        </p:sp>
        <p:sp>
          <p:nvSpPr>
            <p:cNvPr id="793" name="Google Shape;793;p25"/>
            <p:cNvSpPr txBox="1"/>
            <p:nvPr/>
          </p:nvSpPr>
          <p:spPr>
            <a:xfrm>
              <a:off x="0" y="-9525"/>
              <a:ext cx="12978412" cy="97238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Τι δεν πρέπει να κάνετε</a:t>
              </a:r>
              <a:endParaRPr/>
            </a:p>
          </p:txBody>
        </p:sp>
      </p:grpSp>
      <p:sp>
        <p:nvSpPr>
          <p:cNvPr id="794" name="Google Shape;794;p25"/>
          <p:cNvSpPr txBox="1"/>
          <p:nvPr/>
        </p:nvSpPr>
        <p:spPr>
          <a:xfrm>
            <a:off x="1216134" y="7567112"/>
            <a:ext cx="9490500" cy="1044300"/>
          </a:xfrm>
          <a:prstGeom prst="rect">
            <a:avLst/>
          </a:prstGeom>
          <a:noFill/>
          <a:ln>
            <a:noFill/>
          </a:ln>
        </p:spPr>
        <p:txBody>
          <a:bodyPr anchorCtr="0" anchor="t" bIns="0" lIns="0" spcFirstLastPara="1" rIns="0" wrap="square" tIns="0">
            <a:spAutoFit/>
          </a:bodyPr>
          <a:lstStyle/>
          <a:p>
            <a:pPr indent="-101600" lvl="2" marL="325755" marR="0" rtl="0" algn="l">
              <a:lnSpc>
                <a:spcPct val="108000"/>
              </a:lnSpc>
              <a:spcBef>
                <a:spcPts val="0"/>
              </a:spcBef>
              <a:spcAft>
                <a:spcPts val="0"/>
              </a:spcAft>
              <a:buClr>
                <a:srgbClr val="000000"/>
              </a:buClr>
              <a:buSzPts val="1600"/>
              <a:buFont typeface="Arial"/>
              <a:buChar char="⚬"/>
            </a:pPr>
            <a:r>
              <a:rPr b="0" i="0" lang="en-US" sz="1600" u="none" cap="none" strike="noStrike">
                <a:solidFill>
                  <a:srgbClr val="000000"/>
                </a:solidFill>
                <a:latin typeface="Calibri"/>
                <a:ea typeface="Calibri"/>
                <a:cs typeface="Calibri"/>
                <a:sym typeface="Calibri"/>
              </a:rPr>
              <a:t>Μην σερβίρετε ή καταναλώνετε τρόφιμα μέχρι να εγκριθούν ως ασφαλή.</a:t>
            </a:r>
            <a:endParaRPr sz="1200"/>
          </a:p>
          <a:p>
            <a:pPr indent="-101600" lvl="2" marL="325755" marR="0" rtl="0" algn="l">
              <a:lnSpc>
                <a:spcPct val="108000"/>
              </a:lnSpc>
              <a:spcBef>
                <a:spcPts val="0"/>
              </a:spcBef>
              <a:spcAft>
                <a:spcPts val="0"/>
              </a:spcAft>
              <a:buClr>
                <a:srgbClr val="000000"/>
              </a:buClr>
              <a:buSzPts val="1600"/>
              <a:buFont typeface="Arial"/>
              <a:buChar char="⚬"/>
            </a:pPr>
            <a:r>
              <a:rPr b="0" i="0" lang="en-US" sz="1600" u="none" cap="none" strike="noStrike">
                <a:solidFill>
                  <a:srgbClr val="000000"/>
                </a:solidFill>
                <a:latin typeface="Calibri"/>
                <a:ea typeface="Calibri"/>
                <a:cs typeface="Calibri"/>
                <a:sym typeface="Calibri"/>
              </a:rPr>
              <a:t>Μην αποκρύπτετε συμπτώματα ή καθυστερείτε την αναφορά κρουσμάτων ασθένειας.</a:t>
            </a:r>
            <a:endParaRPr sz="1200"/>
          </a:p>
          <a:p>
            <a:pPr indent="-101600" lvl="2" marL="325755" marR="0" rtl="0" algn="l">
              <a:lnSpc>
                <a:spcPct val="108000"/>
              </a:lnSpc>
              <a:spcBef>
                <a:spcPts val="0"/>
              </a:spcBef>
              <a:spcAft>
                <a:spcPts val="0"/>
              </a:spcAft>
              <a:buClr>
                <a:srgbClr val="000000"/>
              </a:buClr>
              <a:buSzPts val="1600"/>
              <a:buFont typeface="Arial"/>
              <a:buChar char="⚬"/>
            </a:pPr>
            <a:r>
              <a:rPr b="0" i="0" lang="en-US" sz="1600" u="none" cap="none" strike="noStrike">
                <a:solidFill>
                  <a:srgbClr val="000000"/>
                </a:solidFill>
                <a:latin typeface="Calibri"/>
                <a:ea typeface="Calibri"/>
                <a:cs typeface="Calibri"/>
                <a:sym typeface="Calibri"/>
              </a:rPr>
              <a:t>Μην επιτρέπετε στο προσωπικό της καντίνας να συνεχίσει να σερβίρει μέχρι ο έλεγχος να επιβεβαιώσει τη συμμόρφωση με τους κανόνες υγιεινής.</a:t>
            </a:r>
            <a:endParaRPr sz="1200"/>
          </a:p>
        </p:txBody>
      </p:sp>
      <p:sp>
        <p:nvSpPr>
          <p:cNvPr id="795" name="Google Shape;795;p25"/>
          <p:cNvSpPr txBox="1"/>
          <p:nvPr/>
        </p:nvSpPr>
        <p:spPr>
          <a:xfrm>
            <a:off x="11246979" y="6658264"/>
            <a:ext cx="6298010"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6: Σχολική καντίνα από την Canva (Free Element) </a:t>
            </a:r>
            <a:endParaRPr/>
          </a:p>
        </p:txBody>
      </p:sp>
      <p:sp>
        <p:nvSpPr>
          <p:cNvPr id="796" name="Google Shape;796;p25"/>
          <p:cNvSpPr/>
          <p:nvPr/>
        </p:nvSpPr>
        <p:spPr>
          <a:xfrm>
            <a:off x="11313027" y="3060854"/>
            <a:ext cx="6165913" cy="3465195"/>
          </a:xfrm>
          <a:custGeom>
            <a:rect b="b" l="l" r="r" t="t"/>
            <a:pathLst>
              <a:path extrusionOk="0" h="4620260" w="8221218">
                <a:moveTo>
                  <a:pt x="0" y="0"/>
                </a:moveTo>
                <a:lnTo>
                  <a:pt x="8221218" y="0"/>
                </a:lnTo>
                <a:lnTo>
                  <a:pt x="8221218" y="4620260"/>
                </a:lnTo>
                <a:lnTo>
                  <a:pt x="0" y="4620260"/>
                </a:lnTo>
                <a:lnTo>
                  <a:pt x="0" y="0"/>
                </a:lnTo>
                <a:close/>
              </a:path>
            </a:pathLst>
          </a:custGeom>
          <a:blipFill rotWithShape="1">
            <a:blip r:embed="rId5">
              <a:alphaModFix/>
            </a:blip>
            <a:stretch>
              <a:fillRect b="0" l="0" r="0" t="0"/>
            </a:stretch>
          </a:blipFill>
          <a:ln>
            <a:noFill/>
          </a:ln>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descr="Μπλε κείμενο σε μαύρο φόντο  Η περιγραφή δημιουργήθηκε αυτόματα" id="805" name="Google Shape;805;p2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06" name="Google Shape;806;p2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807" name="Google Shape;807;p26"/>
          <p:cNvSpPr txBox="1"/>
          <p:nvPr/>
        </p:nvSpPr>
        <p:spPr>
          <a:xfrm>
            <a:off x="1257300" y="858274"/>
            <a:ext cx="17030700" cy="1086075"/>
          </a:xfrm>
          <a:prstGeom prst="rect">
            <a:avLst/>
          </a:prstGeom>
          <a:noFill/>
          <a:ln>
            <a:noFill/>
          </a:ln>
        </p:spPr>
        <p:txBody>
          <a:bodyPr anchorCtr="0" anchor="ctr" bIns="0" lIns="0" spcFirstLastPara="1" rIns="0" wrap="square" tIns="0">
            <a:noAutofit/>
          </a:bodyPr>
          <a:lstStyle/>
          <a:p>
            <a:pPr indent="0" lvl="0" marL="0" marR="0" rtl="0" algn="l">
              <a:lnSpc>
                <a:spcPct val="108007"/>
              </a:lnSpc>
              <a:spcBef>
                <a:spcPts val="0"/>
              </a:spcBef>
              <a:spcAft>
                <a:spcPts val="0"/>
              </a:spcAft>
              <a:buNone/>
            </a:pPr>
            <a:r>
              <a:rPr b="1" i="0" lang="en-US" sz="4296" u="none" cap="none" strike="noStrike">
                <a:solidFill>
                  <a:srgbClr val="FF0000"/>
                </a:solidFill>
                <a:latin typeface="Calibri"/>
                <a:ea typeface="Calibri"/>
                <a:cs typeface="Calibri"/>
                <a:sym typeface="Calibri"/>
              </a:rPr>
              <a:t>Μόλυνση νερού και τροφίμων (από υπολείμματα φωτιάς) - Πώς να αναγνωρίζετε τις προειδοποιήσεις;</a:t>
            </a:r>
            <a:endParaRPr/>
          </a:p>
        </p:txBody>
      </p:sp>
      <p:grpSp>
        <p:nvGrpSpPr>
          <p:cNvPr id="808" name="Google Shape;808;p26"/>
          <p:cNvGrpSpPr/>
          <p:nvPr/>
        </p:nvGrpSpPr>
        <p:grpSpPr>
          <a:xfrm>
            <a:off x="1863432" y="2174342"/>
            <a:ext cx="4629245" cy="2792826"/>
            <a:chOff x="0" y="0"/>
            <a:chExt cx="6172327" cy="3723767"/>
          </a:xfrm>
        </p:grpSpPr>
        <p:sp>
          <p:nvSpPr>
            <p:cNvPr id="809" name="Google Shape;809;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810" name="Google Shape;810;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11" name="Google Shape;811;p26"/>
          <p:cNvGrpSpPr/>
          <p:nvPr/>
        </p:nvGrpSpPr>
        <p:grpSpPr>
          <a:xfrm>
            <a:off x="1882482" y="2164817"/>
            <a:ext cx="4591174" cy="2783279"/>
            <a:chOff x="0" y="-38100"/>
            <a:chExt cx="6121566" cy="3711038"/>
          </a:xfrm>
        </p:grpSpPr>
        <p:sp>
          <p:nvSpPr>
            <p:cNvPr id="812" name="Google Shape;812;p2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13" name="Google Shape;813;p26"/>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00" u="none" cap="none" strike="noStrike">
                  <a:solidFill>
                    <a:srgbClr val="FFFFFF"/>
                  </a:solidFill>
                  <a:latin typeface="Calibri"/>
                  <a:ea typeface="Calibri"/>
                  <a:cs typeface="Calibri"/>
                  <a:sym typeface="Calibri"/>
                </a:rPr>
                <a:t>Αλλαγή στο χρώμα, τη μυρωδιά ή τη γεύση του νερού.</a:t>
              </a:r>
              <a:endParaRPr sz="900"/>
            </a:p>
          </p:txBody>
        </p:sp>
      </p:grpSp>
      <p:grpSp>
        <p:nvGrpSpPr>
          <p:cNvPr id="814" name="Google Shape;814;p26"/>
          <p:cNvGrpSpPr/>
          <p:nvPr/>
        </p:nvGrpSpPr>
        <p:grpSpPr>
          <a:xfrm>
            <a:off x="6913723" y="2174342"/>
            <a:ext cx="4629246" cy="2792826"/>
            <a:chOff x="0" y="0"/>
            <a:chExt cx="6172327" cy="3723767"/>
          </a:xfrm>
        </p:grpSpPr>
        <p:sp>
          <p:nvSpPr>
            <p:cNvPr id="815" name="Google Shape;815;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816" name="Google Shape;816;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17" name="Google Shape;817;p26"/>
          <p:cNvGrpSpPr/>
          <p:nvPr/>
        </p:nvGrpSpPr>
        <p:grpSpPr>
          <a:xfrm>
            <a:off x="6932773" y="2164817"/>
            <a:ext cx="4591175" cy="2783279"/>
            <a:chOff x="0" y="-38100"/>
            <a:chExt cx="6121566" cy="3711038"/>
          </a:xfrm>
        </p:grpSpPr>
        <p:sp>
          <p:nvSpPr>
            <p:cNvPr id="818" name="Google Shape;818;p2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19" name="Google Shape;819;p26"/>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4000" u="none" cap="none" strike="noStrike">
                  <a:solidFill>
                    <a:srgbClr val="FFFFFF"/>
                  </a:solidFill>
                  <a:latin typeface="Calibri"/>
                  <a:ea typeface="Calibri"/>
                  <a:cs typeface="Calibri"/>
                  <a:sym typeface="Calibri"/>
                </a:rPr>
                <a:t>Νεκρά ψάρια ή ζώα κοντά σε πηγές νερού.</a:t>
              </a:r>
              <a:endParaRPr sz="900"/>
            </a:p>
          </p:txBody>
        </p:sp>
      </p:grpSp>
      <p:grpSp>
        <p:nvGrpSpPr>
          <p:cNvPr id="820" name="Google Shape;820;p26"/>
          <p:cNvGrpSpPr/>
          <p:nvPr/>
        </p:nvGrpSpPr>
        <p:grpSpPr>
          <a:xfrm>
            <a:off x="11964016" y="2174342"/>
            <a:ext cx="4629246" cy="2792826"/>
            <a:chOff x="0" y="0"/>
            <a:chExt cx="6172327" cy="3723767"/>
          </a:xfrm>
        </p:grpSpPr>
        <p:sp>
          <p:nvSpPr>
            <p:cNvPr id="821" name="Google Shape;821;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822" name="Google Shape;822;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3" name="Google Shape;823;p26"/>
          <p:cNvGrpSpPr/>
          <p:nvPr/>
        </p:nvGrpSpPr>
        <p:grpSpPr>
          <a:xfrm>
            <a:off x="11983066" y="2164817"/>
            <a:ext cx="4591175" cy="2783279"/>
            <a:chOff x="0" y="-38100"/>
            <a:chExt cx="6121566" cy="3711038"/>
          </a:xfrm>
        </p:grpSpPr>
        <p:sp>
          <p:nvSpPr>
            <p:cNvPr id="824" name="Google Shape;824;p2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25" name="Google Shape;825;p26"/>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800" u="none" cap="none" strike="noStrike">
                  <a:solidFill>
                    <a:srgbClr val="FFFFFF"/>
                  </a:solidFill>
                  <a:latin typeface="Calibri"/>
                  <a:ea typeface="Calibri"/>
                  <a:cs typeface="Calibri"/>
                  <a:sym typeface="Calibri"/>
                </a:rPr>
                <a:t>Ξαφνική ασθένεια μετά από κατανάλωση αλκοόλ ή φαγητού.</a:t>
              </a:r>
              <a:endParaRPr sz="700"/>
            </a:p>
          </p:txBody>
        </p:sp>
      </p:grpSp>
      <p:grpSp>
        <p:nvGrpSpPr>
          <p:cNvPr id="826" name="Google Shape;826;p26"/>
          <p:cNvGrpSpPr/>
          <p:nvPr/>
        </p:nvGrpSpPr>
        <p:grpSpPr>
          <a:xfrm>
            <a:off x="4388578" y="5388164"/>
            <a:ext cx="4629245" cy="2792826"/>
            <a:chOff x="0" y="0"/>
            <a:chExt cx="6172327" cy="3723767"/>
          </a:xfrm>
        </p:grpSpPr>
        <p:sp>
          <p:nvSpPr>
            <p:cNvPr id="827" name="Google Shape;827;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828" name="Google Shape;828;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9" name="Google Shape;829;p26"/>
          <p:cNvGrpSpPr/>
          <p:nvPr/>
        </p:nvGrpSpPr>
        <p:grpSpPr>
          <a:xfrm>
            <a:off x="4407628" y="5378639"/>
            <a:ext cx="4591174" cy="2783279"/>
            <a:chOff x="0" y="-38100"/>
            <a:chExt cx="6121566" cy="3711038"/>
          </a:xfrm>
        </p:grpSpPr>
        <p:sp>
          <p:nvSpPr>
            <p:cNvPr id="830" name="Google Shape;830;p2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31" name="Google Shape;831;p26"/>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900" u="none" cap="none" strike="noStrike">
                  <a:solidFill>
                    <a:srgbClr val="FFFFFF"/>
                  </a:solidFill>
                  <a:latin typeface="Calibri"/>
                  <a:ea typeface="Calibri"/>
                  <a:cs typeface="Calibri"/>
                  <a:sym typeface="Calibri"/>
                </a:rPr>
                <a:t>Αναφορές για εκτεταμένα γαστρεντερικά προβλήματα.</a:t>
              </a:r>
              <a:endParaRPr sz="800"/>
            </a:p>
          </p:txBody>
        </p:sp>
      </p:grpSp>
      <p:grpSp>
        <p:nvGrpSpPr>
          <p:cNvPr id="832" name="Google Shape;832;p26"/>
          <p:cNvGrpSpPr/>
          <p:nvPr/>
        </p:nvGrpSpPr>
        <p:grpSpPr>
          <a:xfrm>
            <a:off x="9438870" y="5388164"/>
            <a:ext cx="4629245" cy="2792826"/>
            <a:chOff x="0" y="0"/>
            <a:chExt cx="6172327" cy="3723767"/>
          </a:xfrm>
        </p:grpSpPr>
        <p:sp>
          <p:nvSpPr>
            <p:cNvPr id="833" name="Google Shape;833;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834" name="Google Shape;834;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35" name="Google Shape;835;p26"/>
          <p:cNvGrpSpPr/>
          <p:nvPr/>
        </p:nvGrpSpPr>
        <p:grpSpPr>
          <a:xfrm>
            <a:off x="9457920" y="5378639"/>
            <a:ext cx="4591174" cy="2950901"/>
            <a:chOff x="0" y="-38100"/>
            <a:chExt cx="6121566" cy="3934535"/>
          </a:xfrm>
        </p:grpSpPr>
        <p:sp>
          <p:nvSpPr>
            <p:cNvPr id="836" name="Google Shape;836;p26"/>
            <p:cNvSpPr/>
            <p:nvPr/>
          </p:nvSpPr>
          <p:spPr>
            <a:xfrm>
              <a:off x="0" y="0"/>
              <a:ext cx="6121566" cy="3896435"/>
            </a:xfrm>
            <a:custGeom>
              <a:rect b="b" l="l" r="r" t="t"/>
              <a:pathLst>
                <a:path extrusionOk="0" h="3896435" w="6121566">
                  <a:moveTo>
                    <a:pt x="0" y="0"/>
                  </a:moveTo>
                  <a:lnTo>
                    <a:pt x="6121566" y="0"/>
                  </a:lnTo>
                  <a:lnTo>
                    <a:pt x="6121566" y="3896435"/>
                  </a:lnTo>
                  <a:lnTo>
                    <a:pt x="0" y="3896435"/>
                  </a:lnTo>
                  <a:close/>
                </a:path>
              </a:pathLst>
            </a:custGeom>
            <a:solidFill>
              <a:srgbClr val="000000">
                <a:alpha val="0"/>
              </a:srgbClr>
            </a:solidFill>
            <a:ln>
              <a:noFill/>
            </a:ln>
          </p:spPr>
        </p:sp>
        <p:sp>
          <p:nvSpPr>
            <p:cNvPr id="837" name="Google Shape;837;p26"/>
            <p:cNvSpPr txBox="1"/>
            <p:nvPr/>
          </p:nvSpPr>
          <p:spPr>
            <a:xfrm>
              <a:off x="0" y="-38100"/>
              <a:ext cx="6121566" cy="3934535"/>
            </a:xfrm>
            <a:prstGeom prst="rect">
              <a:avLst/>
            </a:prstGeom>
            <a:noFill/>
            <a:ln>
              <a:noFill/>
            </a:ln>
          </p:spPr>
          <p:txBody>
            <a:bodyPr anchorCtr="0" anchor="ctr" bIns="0" lIns="0" spcFirstLastPara="1" rIns="0" wrap="square" tIns="0">
              <a:noAutofit/>
            </a:bodyPr>
            <a:lstStyle/>
            <a:p>
              <a:pPr indent="0" lvl="0" marL="0" marR="0" rtl="0" algn="ctr">
                <a:lnSpc>
                  <a:spcPct val="107987"/>
                </a:lnSpc>
                <a:spcBef>
                  <a:spcPts val="0"/>
                </a:spcBef>
                <a:spcAft>
                  <a:spcPts val="0"/>
                </a:spcAft>
                <a:buNone/>
              </a:pPr>
              <a:r>
                <a:rPr b="0" i="0" lang="en-US" sz="3456" u="none" cap="none" strike="noStrike">
                  <a:solidFill>
                    <a:srgbClr val="FFFFFF"/>
                  </a:solidFill>
                  <a:latin typeface="Calibri"/>
                  <a:ea typeface="Calibri"/>
                  <a:cs typeface="Calibri"/>
                  <a:sym typeface="Calibri"/>
                </a:rPr>
                <a:t>Επίσημες ειδοποιήσεις μόλυνσης από τις υγειονομικές υπηρεσίες.</a:t>
              </a:r>
              <a:endParaRPr sz="900"/>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descr="Μπλε κείμενο σε μαύρο φόντο  Η περιγραφή δημιουργήθηκε αυτόματα" id="846" name="Google Shape;846;p2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47" name="Google Shape;847;p2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848" name="Google Shape;848;p27"/>
          <p:cNvGrpSpPr/>
          <p:nvPr/>
        </p:nvGrpSpPr>
        <p:grpSpPr>
          <a:xfrm>
            <a:off x="661173" y="192049"/>
            <a:ext cx="15773400" cy="1380840"/>
            <a:chOff x="0" y="-66675"/>
            <a:chExt cx="21031200" cy="1841121"/>
          </a:xfrm>
        </p:grpSpPr>
        <p:sp>
          <p:nvSpPr>
            <p:cNvPr id="849" name="Google Shape;849;p27"/>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850" name="Google Shape;850;p27"/>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sp>
        <p:nvSpPr>
          <p:cNvPr id="851" name="Google Shape;851;p27"/>
          <p:cNvSpPr txBox="1"/>
          <p:nvPr/>
        </p:nvSpPr>
        <p:spPr>
          <a:xfrm>
            <a:off x="752600" y="1279550"/>
            <a:ext cx="13854150" cy="8712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Μόλυνση νερού και τροφίμων</a:t>
            </a:r>
            <a:endParaRPr/>
          </a:p>
        </p:txBody>
      </p:sp>
      <p:sp>
        <p:nvSpPr>
          <p:cNvPr id="852" name="Google Shape;852;p27"/>
          <p:cNvSpPr txBox="1"/>
          <p:nvPr/>
        </p:nvSpPr>
        <p:spPr>
          <a:xfrm>
            <a:off x="752598" y="2085062"/>
            <a:ext cx="16968900" cy="25146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Μια εβδομάδα μετά από μια πυρκαγιά κοντά στην πόλη, η σχολική καντίνα αρχίζει να χρησιμοποιεί ξανά νερό από την τοπική παροχή.</a:t>
            </a:r>
            <a:endParaRPr/>
          </a:p>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Μερικοί δάσκαλοι παρατηρούν ότι το νερό της βρύσης φαίνεται ελαφρώς αποχρωματισμένο και μυρίζει καπνιστό.</a:t>
            </a:r>
            <a:endParaRPr/>
          </a:p>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Αργότερα την ίδια μέρα, μερικοί μαθητές αναφέρουν πόνο στο στομάχι και ναυτία μετά το μεσημεριανό γεύμα.</a:t>
            </a:r>
            <a:endParaRPr/>
          </a:p>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Οι τοπικές αρχές δεν έχουν ακόμη εκδώσει επίσημη δήλωση σχετικά με την ασφάλεια του νερού και το προσωπικό δεν είναι σίγουρο εάν θα συνεχίσουν να χρησιμοποιούν την παροχή.</a:t>
            </a:r>
            <a:endParaRPr/>
          </a:p>
        </p:txBody>
      </p:sp>
      <p:sp>
        <p:nvSpPr>
          <p:cNvPr id="853" name="Google Shape;853;p27"/>
          <p:cNvSpPr/>
          <p:nvPr/>
        </p:nvSpPr>
        <p:spPr>
          <a:xfrm>
            <a:off x="8528823" y="6601344"/>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27"/>
          <p:cNvSpPr/>
          <p:nvPr/>
        </p:nvSpPr>
        <p:spPr>
          <a:xfrm>
            <a:off x="8528823" y="6601344"/>
            <a:ext cx="3382708"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7"/>
          <p:cNvSpPr/>
          <p:nvPr/>
        </p:nvSpPr>
        <p:spPr>
          <a:xfrm>
            <a:off x="8528823" y="6601344"/>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sp>
      <p:sp>
        <p:nvSpPr>
          <p:cNvPr id="856" name="Google Shape;856;p27"/>
          <p:cNvSpPr/>
          <p:nvPr/>
        </p:nvSpPr>
        <p:spPr>
          <a:xfrm>
            <a:off x="5184174" y="6601344"/>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27"/>
          <p:cNvSpPr/>
          <p:nvPr/>
        </p:nvSpPr>
        <p:spPr>
          <a:xfrm>
            <a:off x="1839526" y="6601344"/>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8" name="Google Shape;858;p27"/>
          <p:cNvGrpSpPr/>
          <p:nvPr/>
        </p:nvGrpSpPr>
        <p:grpSpPr>
          <a:xfrm>
            <a:off x="7146737" y="5200208"/>
            <a:ext cx="2802255" cy="1420178"/>
            <a:chOff x="0" y="0"/>
            <a:chExt cx="3736340" cy="1893570"/>
          </a:xfrm>
        </p:grpSpPr>
        <p:sp>
          <p:nvSpPr>
            <p:cNvPr id="859" name="Google Shape;859;p27"/>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sp>
        <p:sp>
          <p:nvSpPr>
            <p:cNvPr id="860" name="Google Shape;860;p27"/>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1" name="Google Shape;861;p27"/>
          <p:cNvGrpSpPr/>
          <p:nvPr/>
        </p:nvGrpSpPr>
        <p:grpSpPr>
          <a:xfrm>
            <a:off x="7165787" y="5197827"/>
            <a:ext cx="2764172" cy="1403516"/>
            <a:chOff x="0" y="-28575"/>
            <a:chExt cx="3685562" cy="1871355"/>
          </a:xfrm>
        </p:grpSpPr>
        <p:sp>
          <p:nvSpPr>
            <p:cNvPr id="862" name="Google Shape;862;p27"/>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863" name="Google Shape;863;p27"/>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950" u="none" cap="none" strike="noStrike">
                  <a:solidFill>
                    <a:srgbClr val="FFFFFF"/>
                  </a:solidFill>
                  <a:latin typeface="Calibri"/>
                  <a:ea typeface="Calibri"/>
                  <a:cs typeface="Calibri"/>
                  <a:sym typeface="Calibri"/>
                </a:rPr>
                <a:t>Κατευθυντήριες ερωτήσεις:</a:t>
              </a:r>
              <a:endParaRPr/>
            </a:p>
          </p:txBody>
        </p:sp>
      </p:grpSp>
      <p:grpSp>
        <p:nvGrpSpPr>
          <p:cNvPr id="864" name="Google Shape;864;p27"/>
          <p:cNvGrpSpPr/>
          <p:nvPr/>
        </p:nvGrpSpPr>
        <p:grpSpPr>
          <a:xfrm>
            <a:off x="457440" y="7162770"/>
            <a:ext cx="2802255" cy="1420178"/>
            <a:chOff x="0" y="0"/>
            <a:chExt cx="3736340" cy="1893570"/>
          </a:xfrm>
        </p:grpSpPr>
        <p:sp>
          <p:nvSpPr>
            <p:cNvPr id="865" name="Google Shape;865;p27"/>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866" name="Google Shape;866;p27"/>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7" name="Google Shape;867;p27"/>
          <p:cNvGrpSpPr/>
          <p:nvPr/>
        </p:nvGrpSpPr>
        <p:grpSpPr>
          <a:xfrm>
            <a:off x="476490" y="7174676"/>
            <a:ext cx="2764172" cy="1389229"/>
            <a:chOff x="0" y="-9525"/>
            <a:chExt cx="3685562" cy="1852305"/>
          </a:xfrm>
        </p:grpSpPr>
        <p:sp>
          <p:nvSpPr>
            <p:cNvPr id="868" name="Google Shape;868;p27"/>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869" name="Google Shape;869;p27"/>
            <p:cNvSpPr txBox="1"/>
            <p:nvPr/>
          </p:nvSpPr>
          <p:spPr>
            <a:xfrm>
              <a:off x="0" y="-9525"/>
              <a:ext cx="3685562" cy="1852305"/>
            </a:xfrm>
            <a:prstGeom prst="rect">
              <a:avLst/>
            </a:prstGeom>
            <a:noFill/>
            <a:ln>
              <a:noFill/>
            </a:ln>
          </p:spPr>
          <p:txBody>
            <a:bodyPr anchorCtr="0" anchor="ctr" bIns="0" lIns="0" spcFirstLastPara="1" rIns="0" wrap="square" tIns="0">
              <a:noAutofit/>
            </a:bodyPr>
            <a:lstStyle/>
            <a:p>
              <a:pPr indent="0" lvl="0" marL="0" marR="0" rtl="0" algn="ctr">
                <a:lnSpc>
                  <a:spcPct val="108085"/>
                </a:lnSpc>
                <a:spcBef>
                  <a:spcPts val="0"/>
                </a:spcBef>
                <a:spcAft>
                  <a:spcPts val="0"/>
                </a:spcAft>
                <a:buNone/>
              </a:pPr>
              <a:r>
                <a:rPr b="0" i="0" lang="en-US" sz="1645" u="none" cap="none" strike="noStrike">
                  <a:solidFill>
                    <a:srgbClr val="FFFFFF"/>
                  </a:solidFill>
                  <a:latin typeface="Calibri"/>
                  <a:ea typeface="Calibri"/>
                  <a:cs typeface="Calibri"/>
                  <a:sym typeface="Calibri"/>
                </a:rPr>
                <a:t>Τι πρέπει να κάνουν οι δάσκαλοι και το προσωπικό των εστιατορίων όταν υποψιάζονται ότι το νερό ή τα τρόφιμα ενδέχεται να έχουν μολυνθεί;</a:t>
              </a:r>
              <a:endParaRPr/>
            </a:p>
          </p:txBody>
        </p:sp>
      </p:grpSp>
      <p:grpSp>
        <p:nvGrpSpPr>
          <p:cNvPr id="870" name="Google Shape;870;p27"/>
          <p:cNvGrpSpPr/>
          <p:nvPr/>
        </p:nvGrpSpPr>
        <p:grpSpPr>
          <a:xfrm>
            <a:off x="3802089" y="7162770"/>
            <a:ext cx="2802255" cy="1420178"/>
            <a:chOff x="0" y="0"/>
            <a:chExt cx="3736340" cy="1893570"/>
          </a:xfrm>
        </p:grpSpPr>
        <p:sp>
          <p:nvSpPr>
            <p:cNvPr id="871" name="Google Shape;871;p27"/>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872" name="Google Shape;872;p27"/>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3" name="Google Shape;873;p27"/>
          <p:cNvGrpSpPr/>
          <p:nvPr/>
        </p:nvGrpSpPr>
        <p:grpSpPr>
          <a:xfrm>
            <a:off x="3821139" y="7160389"/>
            <a:ext cx="2764172" cy="1403516"/>
            <a:chOff x="0" y="-28575"/>
            <a:chExt cx="3685562" cy="1871355"/>
          </a:xfrm>
        </p:grpSpPr>
        <p:sp>
          <p:nvSpPr>
            <p:cNvPr id="874" name="Google Shape;874;p27"/>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875" name="Google Shape;875;p27"/>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950" u="none" cap="none" strike="noStrike">
                  <a:solidFill>
                    <a:srgbClr val="FFFFFF"/>
                  </a:solidFill>
                  <a:latin typeface="Calibri"/>
                  <a:ea typeface="Calibri"/>
                  <a:cs typeface="Calibri"/>
                  <a:sym typeface="Calibri"/>
                </a:rPr>
                <a:t>Πώς μπορεί το σχολείο να επαληθεύσει εάν το νερό είναι ασφαλές για πόση ή μαγείρεμα;</a:t>
              </a:r>
              <a:endParaRPr/>
            </a:p>
          </p:txBody>
        </p:sp>
      </p:grpSp>
      <p:grpSp>
        <p:nvGrpSpPr>
          <p:cNvPr id="876" name="Google Shape;876;p27"/>
          <p:cNvGrpSpPr/>
          <p:nvPr/>
        </p:nvGrpSpPr>
        <p:grpSpPr>
          <a:xfrm>
            <a:off x="7146737" y="7162770"/>
            <a:ext cx="2802255" cy="1420178"/>
            <a:chOff x="0" y="0"/>
            <a:chExt cx="3736340" cy="1893570"/>
          </a:xfrm>
        </p:grpSpPr>
        <p:sp>
          <p:nvSpPr>
            <p:cNvPr id="877" name="Google Shape;877;p27"/>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878" name="Google Shape;878;p27"/>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9" name="Google Shape;879;p27"/>
          <p:cNvGrpSpPr/>
          <p:nvPr/>
        </p:nvGrpSpPr>
        <p:grpSpPr>
          <a:xfrm>
            <a:off x="7165787" y="7160389"/>
            <a:ext cx="2764172" cy="1403516"/>
            <a:chOff x="0" y="-28575"/>
            <a:chExt cx="3685562" cy="1871355"/>
          </a:xfrm>
        </p:grpSpPr>
        <p:sp>
          <p:nvSpPr>
            <p:cNvPr id="880" name="Google Shape;880;p27"/>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881" name="Google Shape;881;p27"/>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950" u="none" cap="none" strike="noStrike">
                  <a:solidFill>
                    <a:srgbClr val="FFFFFF"/>
                  </a:solidFill>
                  <a:latin typeface="Calibri"/>
                  <a:ea typeface="Calibri"/>
                  <a:cs typeface="Calibri"/>
                  <a:sym typeface="Calibri"/>
                </a:rPr>
                <a:t>Ποιος πρέπει να ενημερωθεί πρώτος — η διοίκηση, οι γονείς ή οι υγειονομικές αρχές;</a:t>
              </a:r>
              <a:endParaRPr/>
            </a:p>
          </p:txBody>
        </p:sp>
      </p:grpSp>
      <p:grpSp>
        <p:nvGrpSpPr>
          <p:cNvPr id="882" name="Google Shape;882;p27"/>
          <p:cNvGrpSpPr/>
          <p:nvPr/>
        </p:nvGrpSpPr>
        <p:grpSpPr>
          <a:xfrm>
            <a:off x="10491384" y="7162770"/>
            <a:ext cx="2802255" cy="1420178"/>
            <a:chOff x="0" y="0"/>
            <a:chExt cx="3736340" cy="1893570"/>
          </a:xfrm>
        </p:grpSpPr>
        <p:sp>
          <p:nvSpPr>
            <p:cNvPr id="883" name="Google Shape;883;p27"/>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884" name="Google Shape;884;p27"/>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85" name="Google Shape;885;p27"/>
          <p:cNvGrpSpPr/>
          <p:nvPr/>
        </p:nvGrpSpPr>
        <p:grpSpPr>
          <a:xfrm>
            <a:off x="10510434" y="7160389"/>
            <a:ext cx="2764172" cy="1403516"/>
            <a:chOff x="0" y="-28575"/>
            <a:chExt cx="3685562" cy="1871355"/>
          </a:xfrm>
        </p:grpSpPr>
        <p:sp>
          <p:nvSpPr>
            <p:cNvPr id="886" name="Google Shape;886;p27"/>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887" name="Google Shape;887;p27"/>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950" u="none" cap="none" strike="noStrike">
                  <a:solidFill>
                    <a:srgbClr val="FFFFFF"/>
                  </a:solidFill>
                  <a:latin typeface="Calibri"/>
                  <a:ea typeface="Calibri"/>
                  <a:cs typeface="Calibri"/>
                  <a:sym typeface="Calibri"/>
                </a:rPr>
                <a:t>Ποια προσωρινά μέτρα μπορούν να ληφθούν για να διασφαλιστεί η ασφάλεια των μαθητών;</a:t>
              </a:r>
              <a:endParaRPr/>
            </a:p>
          </p:txBody>
        </p:sp>
      </p:grpSp>
      <p:grpSp>
        <p:nvGrpSpPr>
          <p:cNvPr id="888" name="Google Shape;888;p27"/>
          <p:cNvGrpSpPr/>
          <p:nvPr/>
        </p:nvGrpSpPr>
        <p:grpSpPr>
          <a:xfrm>
            <a:off x="13836033" y="7162770"/>
            <a:ext cx="2802255" cy="1420178"/>
            <a:chOff x="0" y="0"/>
            <a:chExt cx="3736340" cy="1893570"/>
          </a:xfrm>
        </p:grpSpPr>
        <p:sp>
          <p:nvSpPr>
            <p:cNvPr id="889" name="Google Shape;889;p27"/>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890" name="Google Shape;890;p27"/>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1" name="Google Shape;891;p27"/>
          <p:cNvGrpSpPr/>
          <p:nvPr/>
        </p:nvGrpSpPr>
        <p:grpSpPr>
          <a:xfrm>
            <a:off x="13855083" y="7160389"/>
            <a:ext cx="2764171" cy="1480783"/>
            <a:chOff x="0" y="-28575"/>
            <a:chExt cx="3685562" cy="1974377"/>
          </a:xfrm>
        </p:grpSpPr>
        <p:sp>
          <p:nvSpPr>
            <p:cNvPr id="892" name="Google Shape;892;p27"/>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893" name="Google Shape;893;p27"/>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Πώς μπορεί η σαφής επικοινωνία να αποτρέψει τον πανικό μεταξύ των μαθητών και των οικογενειών τους;</a:t>
              </a:r>
              <a:endParaRPr sz="1200"/>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descr="Μπλε κείμενο σε μαύρο φόντο  Η περιγραφή δημιουργήθηκε αυτόματα" id="902" name="Google Shape;902;p2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03" name="Google Shape;903;p2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904" name="Google Shape;904;p28"/>
          <p:cNvSpPr txBox="1"/>
          <p:nvPr/>
        </p:nvSpPr>
        <p:spPr>
          <a:xfrm>
            <a:off x="1291575" y="394200"/>
            <a:ext cx="15590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905" name="Google Shape;905;p28"/>
          <p:cNvSpPr txBox="1"/>
          <p:nvPr/>
        </p:nvSpPr>
        <p:spPr>
          <a:xfrm>
            <a:off x="1291575" y="1658700"/>
            <a:ext cx="14710500" cy="10788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Μόλυνση νερού και τροφίμων</a:t>
            </a:r>
            <a:endParaRPr/>
          </a:p>
        </p:txBody>
      </p:sp>
      <p:sp>
        <p:nvSpPr>
          <p:cNvPr id="906" name="Google Shape;906;p28"/>
          <p:cNvSpPr txBox="1"/>
          <p:nvPr/>
        </p:nvSpPr>
        <p:spPr>
          <a:xfrm>
            <a:off x="1200225" y="2835999"/>
            <a:ext cx="15590700" cy="5864400"/>
          </a:xfrm>
          <a:prstGeom prst="rect">
            <a:avLst/>
          </a:prstGeom>
          <a:noFill/>
          <a:ln>
            <a:noFill/>
          </a:ln>
        </p:spPr>
        <p:txBody>
          <a:bodyPr anchorCtr="0" anchor="t" bIns="0" lIns="0" spcFirstLastPara="1" rIns="0" wrap="square" tIns="0">
            <a:spAutoFit/>
          </a:bodyPr>
          <a:lstStyle/>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Γιατί δεν είναι ασφαλές: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χρήση νερού ή τροφίμων που ενδεχομένως έχουν μολυνθεί από υπολείμματα φωτιάς εκθέτει τους μαθητές σε χημικές ουσίες και τοξίνες που μπορούν να προκαλέσουν ασθένειες. Η αγνόηση έγκαιρων προειδοποιητικών σημείων, όπως ο αποχρωματισμός ή η οσμή, αυξάνει τους κινδύνους για την υγεία και καθυστερεί τις προστατευτικές ενέργειες.</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Τι θα έλεγαν αξιόπιστες πηγές: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Οι αρχές δημόσιας υγείας και οι περιβαλλοντικές υπηρεσίες συνιστούν την άμεση διακοπή της χρήσης ύποπτων πηγών νερού, τη συλλογή δειγμάτων για εξετάσεις και τη μετάβαση σε εμφιαλωμένο ή αποθηκευμένο καθαρό νερό μέχρι να επιβεβαιωθούν τα αποτελέσματα.</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Ποια ενέργεια αντικατοπτρίζει τη βέλτιστη πρακτική:</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Το προσωπικό του σχολείου αναστέλλει τη λειτουργία της καντίνας και χρησιμοποιεί μόνο επαληθευμένο, ασφαλές νερό. Ενημερώνει τις τοπικές υγειονομικές αρχές και επικοινωνεί με διαφάνεια με τους γονείς. Οι μαθητές που επηρεάζονται λαμβάνουν ιατρική παρακολούθηση και όλοι οι χώροι μαγειρέματος απολυμαίνονται. Τα φίλτρα νερού και οι δεξαμενές αποθήκευσης ελέγχονται πριν από την επανέναρξη της κανονικής λειτουργίας.</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descr="Μπλε κείμενο σε μαύρο φόντο  Η περιγραφή δημιουργήθηκε αυτόματα" id="915" name="Google Shape;915;p2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16" name="Google Shape;916;p2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917" name="Google Shape;917;p29"/>
          <p:cNvSpPr txBox="1"/>
          <p:nvPr/>
        </p:nvSpPr>
        <p:spPr>
          <a:xfrm>
            <a:off x="156600" y="-23500"/>
            <a:ext cx="13490100" cy="1250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900" u="none" cap="none" strike="noStrike">
                <a:solidFill>
                  <a:srgbClr val="FF0000"/>
                </a:solidFill>
                <a:latin typeface="Calibri"/>
                <a:ea typeface="Calibri"/>
                <a:cs typeface="Calibri"/>
                <a:sym typeface="Calibri"/>
              </a:rPr>
              <a:t>Εμπνευσμένες Πράξεις και Πρότυπα</a:t>
            </a:r>
            <a:endParaRPr sz="100"/>
          </a:p>
        </p:txBody>
      </p:sp>
      <p:sp>
        <p:nvSpPr>
          <p:cNvPr id="918" name="Google Shape;918;p29"/>
          <p:cNvSpPr txBox="1"/>
          <p:nvPr/>
        </p:nvSpPr>
        <p:spPr>
          <a:xfrm>
            <a:off x="246275" y="1412175"/>
            <a:ext cx="17156700" cy="638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00" u="none" cap="none" strike="noStrike">
                <a:solidFill>
                  <a:srgbClr val="139AD6"/>
                </a:solidFill>
                <a:latin typeface="Calibri"/>
                <a:ea typeface="Calibri"/>
                <a:cs typeface="Calibri"/>
                <a:sym typeface="Calibri"/>
              </a:rPr>
              <a:t>Πρωτοβουλία EDURISK – Εκπαίδευση και Έγκαιρη Προειδοποίηση για τους Σεισμούς σε Ιταλικά Σχολεία</a:t>
            </a:r>
            <a:endParaRPr sz="900"/>
          </a:p>
        </p:txBody>
      </p:sp>
      <p:grpSp>
        <p:nvGrpSpPr>
          <p:cNvPr id="919" name="Google Shape;919;p29"/>
          <p:cNvGrpSpPr/>
          <p:nvPr/>
        </p:nvGrpSpPr>
        <p:grpSpPr>
          <a:xfrm>
            <a:off x="156600" y="2050275"/>
            <a:ext cx="10308825" cy="4203915"/>
            <a:chOff x="-223360" y="-641889"/>
            <a:chExt cx="13745100" cy="5605219"/>
          </a:xfrm>
        </p:grpSpPr>
        <p:sp>
          <p:nvSpPr>
            <p:cNvPr id="920" name="Google Shape;920;p29"/>
            <p:cNvSpPr/>
            <p:nvPr/>
          </p:nvSpPr>
          <p:spPr>
            <a:xfrm>
              <a:off x="0" y="0"/>
              <a:ext cx="13176484" cy="4963330"/>
            </a:xfrm>
            <a:custGeom>
              <a:rect b="b" l="l" r="r" t="t"/>
              <a:pathLst>
                <a:path extrusionOk="0" h="4963330" w="13176484">
                  <a:moveTo>
                    <a:pt x="0" y="0"/>
                  </a:moveTo>
                  <a:lnTo>
                    <a:pt x="13176484" y="0"/>
                  </a:lnTo>
                  <a:lnTo>
                    <a:pt x="13176484" y="4963330"/>
                  </a:lnTo>
                  <a:lnTo>
                    <a:pt x="0" y="4963330"/>
                  </a:lnTo>
                  <a:close/>
                </a:path>
              </a:pathLst>
            </a:custGeom>
            <a:solidFill>
              <a:srgbClr val="000000">
                <a:alpha val="0"/>
              </a:srgbClr>
            </a:solidFill>
            <a:ln>
              <a:noFill/>
            </a:ln>
          </p:spPr>
        </p:sp>
        <p:sp>
          <p:nvSpPr>
            <p:cNvPr id="921" name="Google Shape;921;p29"/>
            <p:cNvSpPr txBox="1"/>
            <p:nvPr/>
          </p:nvSpPr>
          <p:spPr>
            <a:xfrm>
              <a:off x="-223360" y="-641889"/>
              <a:ext cx="13745100" cy="5605200"/>
            </a:xfrm>
            <a:prstGeom prst="rect">
              <a:avLst/>
            </a:prstGeom>
            <a:noFill/>
            <a:ln>
              <a:noFill/>
            </a:ln>
          </p:spPr>
          <p:txBody>
            <a:bodyPr anchorCtr="0" anchor="ctr" bIns="0" lIns="0" spcFirstLastPara="1" rIns="0" wrap="square" tIns="0">
              <a:noAutofit/>
            </a:bodyPr>
            <a:lstStyle/>
            <a:p>
              <a:pPr indent="-228123" lvl="1" marL="456246" marR="0" rtl="0" algn="l">
                <a:lnSpc>
                  <a:spcPct val="100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Το 2016, η Κεντρική Ιταλία επλήγη από μια σειρά καταστροφικών σεισμών που προκάλεσαν ζημιές σε πολλά σχολεία και δημόσια κτίρια. Μετά από αυτά τα γεγονότα, μια ομάδα σχολείων στις περιοχές Ούμπρια και Μάρκε συνεργάστηκε με την Ιταλική Υπηρεσία Πολιτικής Προστασίας και το Εθνικό Ινστιτούτο Γεωφυσικής και Ηφαιστειολογίας (INGV) για να εφαρμόσουν πιλοτικά ένα καινοτόμο</a:t>
              </a:r>
              <a:r>
                <a:rPr b="1" i="0" lang="en-US" sz="2100" u="none" cap="none" strike="noStrike">
                  <a:solidFill>
                    <a:srgbClr val="000000"/>
                  </a:solidFill>
                  <a:latin typeface="Calibri"/>
                  <a:ea typeface="Calibri"/>
                  <a:cs typeface="Calibri"/>
                  <a:sym typeface="Calibri"/>
                </a:rPr>
                <a:t> Πρόγραμμα Έγκαιρης Προειδοποίησης και Ετοιμότητας για Σεισμούς σε Σχολεία.</a:t>
              </a:r>
              <a:endParaRPr/>
            </a:p>
            <a:p>
              <a:pPr indent="-228123" lvl="1" marL="456246" marR="0" rtl="0" algn="l">
                <a:lnSpc>
                  <a:spcPct val="100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Η πρωτοβουλία συνδύασε σεισμικούς αισθητήρες σε πραγματικό χρόνο που εγκαταστάθηκαν σε σχολικά κτίρια με δραστηριότητες ετοιμότητας επικεντρωμένες στους μαθητές, όπως ασκήσεις εκκένωσης, εκπαίδευση εκπαιδευτικών και εκστρατείες ευαισθητοποίησης. Όταν αργότερα εντοπίστηκαν ήπιοι σεισμοί στην περιοχή, το σύστημα εξέδωσε με επιτυχία έγκαιρες ειδοποιήσεις, επιτρέποντας στις τάξεις να ακολουθούν τις διαδικασίες ασφαλείας με ηρεμία και αποτελεσματικότητα.</a:t>
              </a:r>
              <a:endParaRPr/>
            </a:p>
          </p:txBody>
        </p:sp>
      </p:grpSp>
      <p:sp>
        <p:nvSpPr>
          <p:cNvPr id="922" name="Google Shape;922;p29"/>
          <p:cNvSpPr txBox="1"/>
          <p:nvPr/>
        </p:nvSpPr>
        <p:spPr>
          <a:xfrm>
            <a:off x="246276" y="6072525"/>
            <a:ext cx="9453300" cy="1989900"/>
          </a:xfrm>
          <a:prstGeom prst="rect">
            <a:avLst/>
          </a:prstGeom>
          <a:noFill/>
          <a:ln>
            <a:noFill/>
          </a:ln>
        </p:spPr>
        <p:txBody>
          <a:bodyPr anchorCtr="0" anchor="t" bIns="0" lIns="0" spcFirstLastPara="1" rIns="0" wrap="square" tIns="0">
            <a:spAutoFit/>
          </a:bodyPr>
          <a:lstStyle/>
          <a:p>
            <a:pPr indent="0" lvl="0" marL="0" marR="0" rtl="0" algn="l">
              <a:lnSpc>
                <a:spcPct val="120054"/>
              </a:lnSpc>
              <a:spcBef>
                <a:spcPts val="0"/>
              </a:spcBef>
              <a:spcAft>
                <a:spcPts val="0"/>
              </a:spcAft>
              <a:buNone/>
            </a:pPr>
            <a:r>
              <a:rPr b="1" i="0" lang="en-US" sz="1845" u="none" cap="none" strike="noStrike">
                <a:solidFill>
                  <a:srgbClr val="000000"/>
                </a:solidFill>
                <a:latin typeface="Calibri"/>
                <a:ea typeface="Calibri"/>
                <a:cs typeface="Calibri"/>
                <a:sym typeface="Calibri"/>
              </a:rPr>
              <a:t>Βασικές εμπνευσμένες δράσεις:</a:t>
            </a:r>
            <a:endParaRPr/>
          </a:p>
          <a:p>
            <a:pPr indent="0" lvl="0" marL="0" marR="0" rtl="0" algn="l">
              <a:lnSpc>
                <a:spcPct val="120054"/>
              </a:lnSpc>
              <a:spcBef>
                <a:spcPts val="0"/>
              </a:spcBef>
              <a:spcAft>
                <a:spcPts val="0"/>
              </a:spcAft>
              <a:buNone/>
            </a:pPr>
            <a:r>
              <a:rPr b="0" i="0" lang="en-US" sz="1845" u="none" cap="none" strike="noStrike">
                <a:solidFill>
                  <a:srgbClr val="000000"/>
                </a:solidFill>
                <a:latin typeface="Calibri"/>
                <a:ea typeface="Calibri"/>
                <a:cs typeface="Calibri"/>
                <a:sym typeface="Calibri"/>
              </a:rPr>
              <a:t>• Εγκατάσταση τοπικών σεισμικών αισθητήρων συνδεδεμένων με το εθνικό δίκτυο έγκαιρης προειδοποίησης της Ιταλίας, οι οποίοι παρέχουν ειδοποιήσεις λίγα δευτερόλεπτα πριν από τη δόνηση.</a:t>
            </a:r>
            <a:endParaRPr/>
          </a:p>
          <a:p>
            <a:pPr indent="0" lvl="0" marL="0" marR="0" rtl="0" algn="l">
              <a:lnSpc>
                <a:spcPct val="120054"/>
              </a:lnSpc>
              <a:spcBef>
                <a:spcPts val="0"/>
              </a:spcBef>
              <a:spcAft>
                <a:spcPts val="0"/>
              </a:spcAft>
              <a:buNone/>
            </a:pPr>
            <a:r>
              <a:rPr b="0" i="0" lang="en-US" sz="1845" u="none" cap="none" strike="noStrike">
                <a:solidFill>
                  <a:srgbClr val="000000"/>
                </a:solidFill>
                <a:latin typeface="Calibri"/>
                <a:ea typeface="Calibri"/>
                <a:cs typeface="Calibri"/>
                <a:sym typeface="Calibri"/>
              </a:rPr>
              <a:t>• Ετήσιες ασκήσεις εκκένωσης σε ολόκληρο το σχολείο και προγράμματα πρεσβευτών ασφάλειας των μαθητών για την ενίσχυση της ετοιμότητας.</a:t>
            </a:r>
            <a:endParaRPr/>
          </a:p>
        </p:txBody>
      </p:sp>
      <p:sp>
        <p:nvSpPr>
          <p:cNvPr id="923" name="Google Shape;923;p29"/>
          <p:cNvSpPr txBox="1"/>
          <p:nvPr/>
        </p:nvSpPr>
        <p:spPr>
          <a:xfrm>
            <a:off x="9834625" y="6745050"/>
            <a:ext cx="8139300" cy="2750100"/>
          </a:xfrm>
          <a:prstGeom prst="rect">
            <a:avLst/>
          </a:prstGeom>
          <a:noFill/>
          <a:ln>
            <a:noFill/>
          </a:ln>
        </p:spPr>
        <p:txBody>
          <a:bodyPr anchorCtr="0" anchor="t" bIns="0" lIns="0" spcFirstLastPara="1" rIns="0" wrap="square" tIns="0">
            <a:spAutoFit/>
          </a:bodyPr>
          <a:lstStyle/>
          <a:p>
            <a:pPr indent="0" lvl="0" marL="0" marR="0" rtl="0" algn="just">
              <a:lnSpc>
                <a:spcPct val="119979"/>
              </a:lnSpc>
              <a:spcBef>
                <a:spcPts val="0"/>
              </a:spcBef>
              <a:spcAft>
                <a:spcPts val="0"/>
              </a:spcAft>
              <a:buNone/>
            </a:pPr>
            <a:r>
              <a:rPr b="1" i="0" lang="en-US" sz="1942" u="none" cap="none" strike="noStrike">
                <a:solidFill>
                  <a:srgbClr val="000000"/>
                </a:solidFill>
                <a:latin typeface="Calibri"/>
                <a:ea typeface="Calibri"/>
                <a:cs typeface="Calibri"/>
                <a:sym typeface="Calibri"/>
              </a:rPr>
              <a:t>Γιατί αυτό είναι εμπνευστικό;</a:t>
            </a:r>
            <a:endParaRPr/>
          </a:p>
          <a:p>
            <a:pPr indent="0" lvl="0" marL="0" marR="0" rtl="0" algn="just">
              <a:lnSpc>
                <a:spcPct val="100000"/>
              </a:lnSpc>
              <a:spcBef>
                <a:spcPts val="0"/>
              </a:spcBef>
              <a:spcAft>
                <a:spcPts val="0"/>
              </a:spcAft>
              <a:buNone/>
            </a:pPr>
            <a:r>
              <a:rPr b="0" i="0" lang="en-US" sz="1942" u="none" cap="none" strike="noStrike">
                <a:solidFill>
                  <a:srgbClr val="000000"/>
                </a:solidFill>
                <a:latin typeface="Calibri"/>
                <a:ea typeface="Calibri"/>
                <a:cs typeface="Calibri"/>
                <a:sym typeface="Calibri"/>
              </a:rPr>
              <a:t>Αυτή η περίπτωση δείχνει πώς μια τραγική εθνική εμπειρία οδήγησε σε προληπτική καινοτομία στον τομέα της ασφάλειας σε επίπεδο σχολείου. Ενσωματώνοντας την τεχνολογία (σεισμικοί αισθητήρες) με την εκπαίδευση (ασκήσεις και εκπαίδευση εκπαιδευτικών), τα ιταλικά σχολεία έγιναν ένα ευρωπαϊκό μοντέλο ανθεκτικότητας και ετοιμότητας. Καταδεικνύει ότι τα σχολεία μπορούν να αποτελέσουν τόσο μαθησιακά περιβάλλοντα όσο και κέντρα ασφάλειας της κοινότητας, όπου η γνώση και η τεχνολογία συνεργάζονται για να σώσουν ζωές.</a:t>
            </a:r>
            <a:endParaRPr/>
          </a:p>
        </p:txBody>
      </p:sp>
      <p:sp>
        <p:nvSpPr>
          <p:cNvPr id="924" name="Google Shape;924;p29"/>
          <p:cNvSpPr txBox="1"/>
          <p:nvPr/>
        </p:nvSpPr>
        <p:spPr>
          <a:xfrm>
            <a:off x="156599" y="8111875"/>
            <a:ext cx="9000000" cy="711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100" u="sng" cap="none" strike="noStrike">
                <a:solidFill>
                  <a:srgbClr val="000000"/>
                </a:solidFill>
                <a:latin typeface="Arial"/>
                <a:ea typeface="Arial"/>
                <a:cs typeface="Arial"/>
                <a:sym typeface="Arial"/>
                <a:hlinkClick r:id="rId5">
                  <a:extLst>
                    <a:ext uri="{A12FA001-AC4F-418D-AE19-62706E023703}">
                      <ahyp:hlinkClr val="tx"/>
                    </a:ext>
                  </a:extLst>
                </a:hlinkClick>
              </a:rPr>
              <a:t>Σύνδεσμος προς την ιστορία:</a:t>
            </a:r>
            <a:endParaRPr/>
          </a:p>
          <a:p>
            <a:pPr indent="0" lvl="0" marL="0" marR="0" rtl="0" algn="l">
              <a:lnSpc>
                <a:spcPct val="120000"/>
              </a:lnSpc>
              <a:spcBef>
                <a:spcPts val="0"/>
              </a:spcBef>
              <a:spcAft>
                <a:spcPts val="0"/>
              </a:spcAft>
              <a:buNone/>
            </a:pPr>
            <a:r>
              <a:rPr b="1" i="0" lang="en-US" sz="2100" u="sng" cap="none" strike="noStrike">
                <a:solidFill>
                  <a:srgbClr val="000000"/>
                </a:solidFill>
                <a:latin typeface="Arial"/>
                <a:ea typeface="Arial"/>
                <a:cs typeface="Arial"/>
                <a:sym typeface="Arial"/>
                <a:hlinkClick r:id="rId6">
                  <a:extLst>
                    <a:ext uri="{A12FA001-AC4F-418D-AE19-62706E023703}">
                      <ahyp:hlinkClr val="tx"/>
                    </a:ext>
                  </a:extLst>
                </a:hlinkClick>
              </a:rPr>
              <a:t>https://progettosv.rm.ingv.it/Progetti/Edurisk/EDURISk_SV.pdf </a:t>
            </a:r>
            <a:endParaRPr/>
          </a:p>
        </p:txBody>
      </p:sp>
      <p:sp>
        <p:nvSpPr>
          <p:cNvPr id="925" name="Google Shape;925;p29"/>
          <p:cNvSpPr txBox="1"/>
          <p:nvPr/>
        </p:nvSpPr>
        <p:spPr>
          <a:xfrm>
            <a:off x="10709632" y="5777940"/>
            <a:ext cx="5961446" cy="4762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5" u="none" cap="none" strike="noStrike">
                <a:solidFill>
                  <a:srgbClr val="000000"/>
                </a:solidFill>
                <a:latin typeface="Arial"/>
                <a:ea typeface="Arial"/>
                <a:cs typeface="Arial"/>
                <a:sym typeface="Arial"/>
              </a:rPr>
              <a:t>Σχήμα 7: απεικόνιση δράσεων έγκαιρης προειδοποίησης και ετοιμότητας σε περίπτωση σεισμού σε σχολεία, https://www.edurisk.it/ </a:t>
            </a:r>
            <a:endParaRPr/>
          </a:p>
        </p:txBody>
      </p:sp>
      <p:sp>
        <p:nvSpPr>
          <p:cNvPr id="926" name="Google Shape;926;p29"/>
          <p:cNvSpPr/>
          <p:nvPr/>
        </p:nvSpPr>
        <p:spPr>
          <a:xfrm>
            <a:off x="10774380" y="2649410"/>
            <a:ext cx="7199471" cy="2997804"/>
          </a:xfrm>
          <a:custGeom>
            <a:rect b="b" l="l" r="r" t="t"/>
            <a:pathLst>
              <a:path extrusionOk="0" h="3997071" w="9599295">
                <a:moveTo>
                  <a:pt x="0" y="0"/>
                </a:moveTo>
                <a:lnTo>
                  <a:pt x="9599295" y="0"/>
                </a:lnTo>
                <a:lnTo>
                  <a:pt x="9599295" y="3997071"/>
                </a:lnTo>
                <a:lnTo>
                  <a:pt x="0" y="3997071"/>
                </a:lnTo>
                <a:lnTo>
                  <a:pt x="0" y="0"/>
                </a:lnTo>
                <a:close/>
              </a:path>
            </a:pathLst>
          </a:custGeom>
          <a:blipFill rotWithShape="1">
            <a:blip r:embed="rId7">
              <a:alphaModFix/>
            </a:blip>
            <a:stretch>
              <a:fillRect b="-1"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Μπλε κείμενο σε μαύρο φόντο  Η περιγραφή δημιουργήθηκε αυτόματα" id="123" name="Google Shape;123;p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4" name="Google Shape;124;p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5" name="Google Shape;125;p3"/>
          <p:cNvSpPr txBox="1"/>
          <p:nvPr/>
        </p:nvSpPr>
        <p:spPr>
          <a:xfrm>
            <a:off x="208175" y="22101"/>
            <a:ext cx="17871750" cy="1493100"/>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b="1" i="0" lang="en-US" sz="6100" u="none" cap="none" strike="noStrike">
                <a:solidFill>
                  <a:srgbClr val="FF0000"/>
                </a:solidFill>
                <a:latin typeface="Calibri"/>
                <a:ea typeface="Calibri"/>
                <a:cs typeface="Calibri"/>
                <a:sym typeface="Calibri"/>
              </a:rPr>
              <a:t>Μαθησιακά Αποτελέσματα της Ενότητας</a:t>
            </a:r>
            <a:endParaRPr sz="900"/>
          </a:p>
        </p:txBody>
      </p:sp>
      <p:sp>
        <p:nvSpPr>
          <p:cNvPr id="126" name="Google Shape;126;p3"/>
          <p:cNvSpPr txBox="1"/>
          <p:nvPr/>
        </p:nvSpPr>
        <p:spPr>
          <a:xfrm>
            <a:off x="483300" y="1400600"/>
            <a:ext cx="7458900" cy="7688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1" i="0" lang="en-US" sz="2250" u="none" cap="none" strike="noStrike">
                <a:solidFill>
                  <a:srgbClr val="000000"/>
                </a:solidFill>
                <a:latin typeface="Calibri"/>
                <a:ea typeface="Calibri"/>
                <a:cs typeface="Calibri"/>
                <a:sym typeface="Calibri"/>
              </a:rPr>
              <a:t>Γνώση</a:t>
            </a:r>
            <a:endParaRPr sz="2250"/>
          </a:p>
          <a:p>
            <a:pPr indent="-347186" lvl="1" marL="675322" marR="0" rtl="0" algn="just">
              <a:lnSpc>
                <a:spcPct val="100000"/>
              </a:lnSpc>
              <a:spcBef>
                <a:spcPts val="0"/>
              </a:spcBef>
              <a:spcAft>
                <a:spcPts val="0"/>
              </a:spcAft>
              <a:buClr>
                <a:srgbClr val="000000"/>
              </a:buClr>
              <a:buSzPts val="2250"/>
              <a:buFont typeface="Calibri"/>
              <a:buAutoNum type="arabicPeriod"/>
            </a:pPr>
            <a:r>
              <a:rPr b="0" i="0" lang="en-US" sz="2250" u="none" cap="none" strike="noStrike">
                <a:solidFill>
                  <a:srgbClr val="000000"/>
                </a:solidFill>
                <a:latin typeface="Calibri"/>
                <a:ea typeface="Calibri"/>
                <a:cs typeface="Calibri"/>
                <a:sym typeface="Calibri"/>
              </a:rPr>
              <a:t>Αναγνωρίστε τα βασικά στοιχεία και τις λειτουργίες των συστημάτων ετοιμότητας των σχολείων για κινδύνους που σχετίζονται με το νερό, συμπεριλαμβανομένων των εργαλείων παρακολούθησης πλημμυρών, της διαχείρισης αποχέτευσης, των ασφαλών οδών εκκένωσης και των διαδικασιών επικοινωνίας.</a:t>
            </a:r>
            <a:endParaRPr sz="2250"/>
          </a:p>
          <a:p>
            <a:pPr indent="-347186" lvl="1" marL="675322" marR="0" rtl="0" algn="just">
              <a:lnSpc>
                <a:spcPct val="100000"/>
              </a:lnSpc>
              <a:spcBef>
                <a:spcPts val="0"/>
              </a:spcBef>
              <a:spcAft>
                <a:spcPts val="0"/>
              </a:spcAft>
              <a:buClr>
                <a:srgbClr val="000000"/>
              </a:buClr>
              <a:buSzPts val="2250"/>
              <a:buFont typeface="Calibri"/>
              <a:buAutoNum type="arabicPeriod"/>
            </a:pPr>
            <a:r>
              <a:rPr b="0" i="0" lang="en-US" sz="2250" u="none" cap="none" strike="noStrike">
                <a:solidFill>
                  <a:srgbClr val="000000"/>
                </a:solidFill>
                <a:latin typeface="Calibri"/>
                <a:ea typeface="Calibri"/>
                <a:cs typeface="Calibri"/>
                <a:sym typeface="Calibri"/>
              </a:rPr>
              <a:t>Κατανοήστε πώς η έγκαιρη ευαισθητοποίηση και ετοιμότητα μειώνουν τους κινδύνους για τους μαθητές, τους εκπαιδευτικούς και τις σχολικές υποδομές κατά τη διάρκεια πλημμυρών, έντονων βροχοπτώσεων ή μόλυνσης του νερού.</a:t>
            </a:r>
            <a:endParaRPr sz="2250"/>
          </a:p>
          <a:p>
            <a:pPr indent="-347186" lvl="1" marL="675322" marR="0" rtl="0" algn="just">
              <a:lnSpc>
                <a:spcPct val="100000"/>
              </a:lnSpc>
              <a:spcBef>
                <a:spcPts val="0"/>
              </a:spcBef>
              <a:spcAft>
                <a:spcPts val="0"/>
              </a:spcAft>
              <a:buClr>
                <a:srgbClr val="000000"/>
              </a:buClr>
              <a:buSzPts val="2250"/>
              <a:buFont typeface="Calibri"/>
              <a:buAutoNum type="arabicPeriod"/>
            </a:pPr>
            <a:r>
              <a:rPr b="0" i="0" lang="en-US" sz="2250" u="none" cap="none" strike="noStrike">
                <a:solidFill>
                  <a:srgbClr val="000000"/>
                </a:solidFill>
                <a:latin typeface="Calibri"/>
                <a:ea typeface="Calibri"/>
                <a:cs typeface="Calibri"/>
                <a:sym typeface="Calibri"/>
              </a:rPr>
              <a:t>Προσδιορίστε κατάλληλες ενέργειες αντιμετώπισης διαφόρων κινδύνων που σχετίζονται με το νερό, όπως η μετακίνηση σε υψηλότερο έδαφος, η αποφυγή επαφής με τα νερά της πλημμύρας ή η χρήση ασφαλών πηγών πόσιμου νερού.</a:t>
            </a:r>
            <a:endParaRPr sz="2250"/>
          </a:p>
          <a:p>
            <a:pPr indent="-347186" lvl="1" marL="675322" marR="0" rtl="0" algn="just">
              <a:lnSpc>
                <a:spcPct val="100000"/>
              </a:lnSpc>
              <a:spcBef>
                <a:spcPts val="0"/>
              </a:spcBef>
              <a:spcAft>
                <a:spcPts val="0"/>
              </a:spcAft>
              <a:buClr>
                <a:srgbClr val="000000"/>
              </a:buClr>
              <a:buSzPts val="2250"/>
              <a:buFont typeface="Calibri"/>
              <a:buAutoNum type="arabicPeriod"/>
            </a:pPr>
            <a:r>
              <a:rPr b="0" i="0" lang="en-US" sz="2250" u="none" cap="none" strike="noStrike">
                <a:solidFill>
                  <a:srgbClr val="000000"/>
                </a:solidFill>
                <a:latin typeface="Calibri"/>
                <a:ea typeface="Calibri"/>
                <a:cs typeface="Calibri"/>
                <a:sym typeface="Calibri"/>
              </a:rPr>
              <a:t>Αναγνωρίστε τη σημασία της ετοιμότητας σε επίπεδο σχολείου, της εκπαίδευσης του προσωπικού και της συνεργασίας με τις τοπικές αρχές για τη μείωση των κινδύνων καταστροφών που σχετίζονται με το νερό και τη διασφάλιση της ασφάλειας σε μαθησιακά περιβάλλοντα.</a:t>
            </a:r>
            <a:endParaRPr sz="2250"/>
          </a:p>
        </p:txBody>
      </p:sp>
      <p:sp>
        <p:nvSpPr>
          <p:cNvPr id="127" name="Google Shape;127;p3"/>
          <p:cNvSpPr txBox="1"/>
          <p:nvPr/>
        </p:nvSpPr>
        <p:spPr>
          <a:xfrm>
            <a:off x="8413364" y="1515126"/>
            <a:ext cx="9440100" cy="6846000"/>
          </a:xfrm>
          <a:prstGeom prst="rect">
            <a:avLst/>
          </a:prstGeom>
          <a:noFill/>
          <a:ln>
            <a:noFill/>
          </a:ln>
        </p:spPr>
        <p:txBody>
          <a:bodyPr anchorCtr="0" anchor="t" bIns="0" lIns="0" spcFirstLastPara="1" rIns="0" wrap="square" tIns="0">
            <a:spAutoFit/>
          </a:bodyPr>
          <a:lstStyle/>
          <a:p>
            <a:pPr indent="0" lvl="0" marL="0" marR="0" rtl="0" algn="just">
              <a:lnSpc>
                <a:spcPct val="137995"/>
              </a:lnSpc>
              <a:spcBef>
                <a:spcPts val="0"/>
              </a:spcBef>
              <a:spcAft>
                <a:spcPts val="0"/>
              </a:spcAft>
              <a:buNone/>
            </a:pPr>
            <a:r>
              <a:rPr b="1" i="0" lang="en-US" sz="2295" u="none" cap="none" strike="noStrike">
                <a:solidFill>
                  <a:srgbClr val="000000"/>
                </a:solidFill>
                <a:latin typeface="Calibri"/>
                <a:ea typeface="Calibri"/>
                <a:cs typeface="Calibri"/>
                <a:sym typeface="Calibri"/>
              </a:rPr>
              <a:t>Δεξιότητες</a:t>
            </a:r>
            <a:endParaRPr/>
          </a:p>
          <a:p>
            <a:pPr indent="-307860" lvl="1" marL="615720" marR="0" rtl="0" algn="just">
              <a:lnSpc>
                <a:spcPct val="100000"/>
              </a:lnSpc>
              <a:spcBef>
                <a:spcPts val="0"/>
              </a:spcBef>
              <a:spcAft>
                <a:spcPts val="0"/>
              </a:spcAft>
              <a:buClr>
                <a:srgbClr val="000000"/>
              </a:buClr>
              <a:buSzPts val="2295"/>
              <a:buFont typeface="Arial"/>
              <a:buChar char="•"/>
            </a:pPr>
            <a:r>
              <a:rPr b="0" i="0" lang="en-US" sz="2295" u="none" cap="none" strike="noStrike">
                <a:solidFill>
                  <a:srgbClr val="000000"/>
                </a:solidFill>
                <a:latin typeface="Calibri"/>
                <a:ea typeface="Calibri"/>
                <a:cs typeface="Calibri"/>
                <a:sym typeface="Calibri"/>
              </a:rPr>
              <a:t>Παρέχετε συναισθηματική και πρακτική υποστήριξη σε συμμαθητές, δασκάλους και προσωπικό κατά τη διάρκεια ασκήσεων ή πραγματικών έκτακτων αναγκών για να διατηρήσετε την ηρεμία και την ασφάλεια.</a:t>
            </a:r>
            <a:endParaRPr/>
          </a:p>
          <a:p>
            <a:pPr indent="-307860" lvl="1" marL="615720" marR="0" rtl="0" algn="just">
              <a:lnSpc>
                <a:spcPct val="100000"/>
              </a:lnSpc>
              <a:spcBef>
                <a:spcPts val="0"/>
              </a:spcBef>
              <a:spcAft>
                <a:spcPts val="0"/>
              </a:spcAft>
              <a:buClr>
                <a:srgbClr val="000000"/>
              </a:buClr>
              <a:buSzPts val="2295"/>
              <a:buFont typeface="Arial"/>
              <a:buChar char="•"/>
            </a:pPr>
            <a:r>
              <a:rPr b="0" i="0" lang="en-US" sz="2295" u="none" cap="none" strike="noStrike">
                <a:solidFill>
                  <a:srgbClr val="000000"/>
                </a:solidFill>
                <a:latin typeface="Calibri"/>
                <a:ea typeface="Calibri"/>
                <a:cs typeface="Calibri"/>
                <a:sym typeface="Calibri"/>
              </a:rPr>
              <a:t>Βοηθήστε συνομηλίκους ή άτομα με κινητικά, αισθητηριακά ή γλωσσικά εμπόδια στην τήρηση των οδηγιών έγκαιρης προειδοποίησης και των διαδικασιών εκκένωσης.</a:t>
            </a:r>
            <a:endParaRPr/>
          </a:p>
          <a:p>
            <a:pPr indent="-307860" lvl="1" marL="615720" marR="0" rtl="0" algn="just">
              <a:lnSpc>
                <a:spcPct val="100000"/>
              </a:lnSpc>
              <a:spcBef>
                <a:spcPts val="0"/>
              </a:spcBef>
              <a:spcAft>
                <a:spcPts val="0"/>
              </a:spcAft>
              <a:buClr>
                <a:srgbClr val="000000"/>
              </a:buClr>
              <a:buSzPts val="2295"/>
              <a:buFont typeface="Arial"/>
              <a:buChar char="•"/>
            </a:pPr>
            <a:r>
              <a:rPr b="0" i="0" lang="en-US" sz="2295" u="none" cap="none" strike="noStrike">
                <a:solidFill>
                  <a:srgbClr val="000000"/>
                </a:solidFill>
                <a:latin typeface="Calibri"/>
                <a:ea typeface="Calibri"/>
                <a:cs typeface="Calibri"/>
                <a:sym typeface="Calibri"/>
              </a:rPr>
              <a:t>Προωθήστε μια κουλτούρα φροντίδας και αμοιβαίας βοήθειας ενθαρρύνοντας την ομαδική εργασία και την κοινή ευθύνη κατά τη διάρκεια δραστηριοτήτων σχολικής ετοιμότητας.</a:t>
            </a:r>
            <a:endParaRPr/>
          </a:p>
          <a:p>
            <a:pPr indent="-307860" lvl="1" marL="615720" marR="0" rtl="0" algn="just">
              <a:lnSpc>
                <a:spcPct val="100000"/>
              </a:lnSpc>
              <a:spcBef>
                <a:spcPts val="0"/>
              </a:spcBef>
              <a:spcAft>
                <a:spcPts val="0"/>
              </a:spcAft>
              <a:buNone/>
            </a:pPr>
            <a:r>
              <a:rPr b="1" i="0" lang="en-US" sz="2295" u="none" cap="none" strike="noStrike">
                <a:solidFill>
                  <a:srgbClr val="000000"/>
                </a:solidFill>
                <a:latin typeface="Calibri"/>
                <a:ea typeface="Calibri"/>
                <a:cs typeface="Calibri"/>
                <a:sym typeface="Calibri"/>
              </a:rPr>
              <a:t>Αυτές οι δεξιότητες σχετίζονται άμεσα με τις εγκάρσιες δεξιότητες ESCO T4.2 - υποστήριξη άλλων</a:t>
            </a:r>
            <a:endParaRPr/>
          </a:p>
          <a:p>
            <a:pPr indent="-307860" lvl="1" marL="615720" marR="0" rtl="0" algn="just">
              <a:lnSpc>
                <a:spcPct val="100000"/>
              </a:lnSpc>
              <a:spcBef>
                <a:spcPts val="0"/>
              </a:spcBef>
              <a:spcAft>
                <a:spcPts val="0"/>
              </a:spcAft>
              <a:buClr>
                <a:srgbClr val="000000"/>
              </a:buClr>
              <a:buSzPts val="2295"/>
              <a:buFont typeface="Arial"/>
              <a:buChar char="•"/>
            </a:pPr>
            <a:r>
              <a:rPr b="0" i="0" lang="en-US" sz="2295" u="none" cap="none" strike="noStrike">
                <a:solidFill>
                  <a:srgbClr val="000000"/>
                </a:solidFill>
                <a:latin typeface="Calibri"/>
                <a:ea typeface="Calibri"/>
                <a:cs typeface="Calibri"/>
                <a:sym typeface="Calibri"/>
              </a:rPr>
              <a:t>Προσφέρετε διαβεβαίωση και σαφή καθοδήγηση για να βοηθήσετε τους άλλους να ενεργούν με αυτοπεποίθηση υπό συνθήκες άγχους ή αβεβαιότητας.</a:t>
            </a:r>
            <a:endParaRPr/>
          </a:p>
          <a:p>
            <a:pPr indent="-307860" lvl="1" marL="615720" marR="0" rtl="0" algn="just">
              <a:lnSpc>
                <a:spcPct val="100000"/>
              </a:lnSpc>
              <a:spcBef>
                <a:spcPts val="0"/>
              </a:spcBef>
              <a:spcAft>
                <a:spcPts val="0"/>
              </a:spcAft>
              <a:buClr>
                <a:srgbClr val="000000"/>
              </a:buClr>
              <a:buSzPts val="2295"/>
              <a:buFont typeface="Arial"/>
              <a:buChar char="•"/>
            </a:pPr>
            <a:r>
              <a:rPr b="0" i="0" lang="en-US" sz="2295" u="none" cap="none" strike="noStrike">
                <a:solidFill>
                  <a:srgbClr val="000000"/>
                </a:solidFill>
                <a:latin typeface="Calibri"/>
                <a:ea typeface="Calibri"/>
                <a:cs typeface="Calibri"/>
                <a:sym typeface="Calibri"/>
              </a:rPr>
              <a:t>Αναγνωρίστε πότε οι συνομήλικοί σας χρειάζονται βοήθεια και ανταποκριθείτε άμεσα με ενσυναίσθηση και σεβασμό.</a:t>
            </a:r>
            <a:endParaRPr/>
          </a:p>
          <a:p>
            <a:pPr indent="-307860" lvl="1" marL="615720" marR="0" rtl="0" algn="just">
              <a:lnSpc>
                <a:spcPct val="100000"/>
              </a:lnSpc>
              <a:spcBef>
                <a:spcPts val="0"/>
              </a:spcBef>
              <a:spcAft>
                <a:spcPts val="0"/>
              </a:spcAft>
              <a:buClr>
                <a:srgbClr val="000000"/>
              </a:buClr>
              <a:buSzPts val="2295"/>
              <a:buFont typeface="Arial"/>
              <a:buChar char="•"/>
            </a:pPr>
            <a:r>
              <a:rPr b="0" i="0" lang="en-US" sz="2295" u="none" cap="none" strike="noStrike">
                <a:solidFill>
                  <a:srgbClr val="000000"/>
                </a:solidFill>
                <a:latin typeface="Calibri"/>
                <a:ea typeface="Calibri"/>
                <a:cs typeface="Calibri"/>
                <a:sym typeface="Calibri"/>
              </a:rPr>
              <a:t>Συμβάλλετε στη συλλογική ευημερία καλλιεργώντας την εμπιστοσύνη, τη συνεργασία και τη θετική επικοινωνία εντός της σχολικής κοινότητας.</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descr="Μπλε κείμενο σε μαύρο φόντο  Η περιγραφή δημιουργήθηκε αυτόματα" id="935" name="Google Shape;935;p3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36" name="Google Shape;936;p3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937" name="Google Shape;937;p30"/>
          <p:cNvGrpSpPr/>
          <p:nvPr/>
        </p:nvGrpSpPr>
        <p:grpSpPr>
          <a:xfrm>
            <a:off x="1259682" y="709656"/>
            <a:ext cx="15773400" cy="2038350"/>
            <a:chOff x="0" y="-66675"/>
            <a:chExt cx="21031200" cy="2717801"/>
          </a:xfrm>
        </p:grpSpPr>
        <p:sp>
          <p:nvSpPr>
            <p:cNvPr id="938" name="Google Shape;938;p30"/>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939" name="Google Shape;939;p30"/>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Περισσότερα για εξερεύνηση</a:t>
              </a:r>
              <a:endParaRPr/>
            </a:p>
          </p:txBody>
        </p:sp>
      </p:grpSp>
      <p:sp>
        <p:nvSpPr>
          <p:cNvPr id="940" name="Google Shape;940;p30"/>
          <p:cNvSpPr txBox="1"/>
          <p:nvPr/>
        </p:nvSpPr>
        <p:spPr>
          <a:xfrm>
            <a:off x="1104219" y="2822281"/>
            <a:ext cx="15590700" cy="4437300"/>
          </a:xfrm>
          <a:prstGeom prst="rect">
            <a:avLst/>
          </a:prstGeom>
          <a:noFill/>
          <a:ln>
            <a:noFill/>
          </a:ln>
        </p:spPr>
        <p:txBody>
          <a:bodyPr anchorCtr="0" anchor="t" bIns="0" lIns="0" spcFirstLastPara="1" rIns="0" wrap="square" tIns="0">
            <a:spAutoFit/>
          </a:bodyPr>
          <a:lstStyle/>
          <a:p>
            <a:pPr indent="-262056" lvl="1" marL="524112" marR="0" rtl="0" algn="l">
              <a:lnSpc>
                <a:spcPct val="86383"/>
              </a:lnSpc>
              <a:spcBef>
                <a:spcPts val="0"/>
              </a:spcBef>
              <a:spcAft>
                <a:spcPts val="0"/>
              </a:spcAft>
              <a:buClr>
                <a:srgbClr val="000000"/>
              </a:buClr>
              <a:buSzPts val="2475"/>
              <a:buFont typeface="Arial"/>
              <a:buChar char="•"/>
            </a:pPr>
            <a:r>
              <a:rPr b="1" i="0" lang="en-US" sz="2475" cap="none" strike="noStrike">
                <a:solidFill>
                  <a:srgbClr val="000000"/>
                </a:solidFill>
                <a:latin typeface="Calibri"/>
                <a:ea typeface="Calibri"/>
                <a:cs typeface="Calibri"/>
                <a:sym typeface="Calibri"/>
              </a:rPr>
              <a:t>Διαδραστική πλατφόρμα – Ευρωπαϊκές επιχειρήσεις πολιτικής προστασίας και ανθρωπιστικής βοήθειας (ECHO)</a:t>
            </a:r>
            <a:endParaRPr/>
          </a:p>
          <a:p>
            <a:pPr indent="-246173" lvl="1" marL="492346" marR="0" rtl="0" algn="l">
              <a:lnSpc>
                <a:spcPct val="86365"/>
              </a:lnSpc>
              <a:spcBef>
                <a:spcPts val="0"/>
              </a:spcBef>
              <a:spcAft>
                <a:spcPts val="0"/>
              </a:spcAft>
              <a:buNone/>
            </a:pPr>
            <a:r>
              <a:rPr b="0" i="0" lang="en-US" sz="2325" cap="none" strike="noStrike">
                <a:solidFill>
                  <a:srgbClr val="000000"/>
                </a:solidFill>
                <a:latin typeface="Calibri"/>
                <a:ea typeface="Calibri"/>
                <a:cs typeface="Calibri"/>
                <a:sym typeface="Calibri"/>
              </a:rPr>
              <a:t>Μια ζωντανή πλατφόρμα της ΕΕ που παρέχει ενημερώσεις σχετικά με ειδοποιήσεις για καταστροφές, πόρους ετοιμότητας για καταστάσεις έκτακτης ανάγκης και πρωτοβουλίες έγκαιρης προειδοποίησης σε όλη την Ευρώπη. Χρήσιμο για εκπαιδευτικούς και μαθητές που εξερευνούν πραγματικές μελέτες περιπτώσεων. </a:t>
            </a:r>
            <a:endParaRPr/>
          </a:p>
          <a:p>
            <a:pPr indent="-246173" lvl="1" marL="492346" marR="0" rtl="0" algn="l">
              <a:lnSpc>
                <a:spcPct val="86365"/>
              </a:lnSpc>
              <a:spcBef>
                <a:spcPts val="0"/>
              </a:spcBef>
              <a:spcAft>
                <a:spcPts val="0"/>
              </a:spcAft>
              <a:buNone/>
            </a:pPr>
            <a:r>
              <a:rPr b="1" i="0" lang="en-US" sz="2325" cap="none" strike="noStrike">
                <a:solidFill>
                  <a:srgbClr val="000000"/>
                </a:solidFill>
                <a:latin typeface="Calibri"/>
                <a:ea typeface="Calibri"/>
                <a:cs typeface="Calibri"/>
                <a:sym typeface="Calibri"/>
              </a:rPr>
              <a:t> https://civil-protection-humanitarian-aid.ec.europa.eu   </a:t>
            </a:r>
            <a:endParaRPr/>
          </a:p>
          <a:p>
            <a:pPr indent="-255270" lvl="1" marL="510540" marR="0" rtl="0" algn="l">
              <a:lnSpc>
                <a:spcPct val="86375"/>
              </a:lnSpc>
              <a:spcBef>
                <a:spcPts val="0"/>
              </a:spcBef>
              <a:spcAft>
                <a:spcPts val="0"/>
              </a:spcAft>
              <a:buClr>
                <a:srgbClr val="000000"/>
              </a:buClr>
              <a:buSzPts val="2400"/>
              <a:buFont typeface="Arial"/>
              <a:buChar char="•"/>
            </a:pPr>
            <a:r>
              <a:rPr b="1" i="0" lang="en-US" sz="2400" cap="none" strike="noStrike">
                <a:solidFill>
                  <a:srgbClr val="000000"/>
                </a:solidFill>
                <a:latin typeface="Calibri"/>
                <a:ea typeface="Calibri"/>
                <a:cs typeface="Calibri"/>
                <a:sym typeface="Calibri"/>
              </a:rPr>
              <a:t>Βίντεο – Διαδικτυακό σεμινάριο UNESCO / Εκπαίδευση σε καταστάσεις έκτακτης ανάγκης</a:t>
            </a:r>
            <a:endParaRPr/>
          </a:p>
          <a:p>
            <a:pPr indent="-255270" lvl="1" marL="510540" marR="0" rtl="0" algn="l">
              <a:lnSpc>
                <a:spcPct val="86375"/>
              </a:lnSpc>
              <a:spcBef>
                <a:spcPts val="0"/>
              </a:spcBef>
              <a:spcAft>
                <a:spcPts val="0"/>
              </a:spcAft>
              <a:buNone/>
            </a:pPr>
            <a:r>
              <a:rPr b="0" i="0" lang="en-US" sz="2400" cap="none" strike="noStrike">
                <a:solidFill>
                  <a:srgbClr val="000000"/>
                </a:solidFill>
                <a:latin typeface="Calibri"/>
                <a:ea typeface="Calibri"/>
                <a:cs typeface="Calibri"/>
                <a:sym typeface="Calibri"/>
              </a:rPr>
              <a:t>Ένα διαδικτυακό σεμινάριο που συζητά πώς τα εκπαιδευτικά συστήματα μπορούν να διατηρήσουν τη συνέχεια και την ασφάλεια σε καταστάσεις έκτακτης ανάγκης.</a:t>
            </a:r>
            <a:endParaRPr/>
          </a:p>
          <a:p>
            <a:pPr indent="-255270" lvl="1" marL="510540" marR="0" rtl="0" algn="l">
              <a:lnSpc>
                <a:spcPct val="86375"/>
              </a:lnSpc>
              <a:spcBef>
                <a:spcPts val="0"/>
              </a:spcBef>
              <a:spcAft>
                <a:spcPts val="0"/>
              </a:spcAft>
              <a:buNone/>
            </a:pPr>
            <a:r>
              <a:rPr b="1" i="0" lang="en-US" sz="2400" cap="none" strike="noStrike">
                <a:solidFill>
                  <a:srgbClr val="139AD6"/>
                </a:solidFill>
                <a:uFill>
                  <a:noFill/>
                </a:uFill>
                <a:latin typeface="Calibri"/>
                <a:ea typeface="Calibri"/>
                <a:cs typeface="Calibri"/>
                <a:sym typeface="Calibri"/>
                <a:hlinkClick r:id="rId5">
                  <a:extLst>
                    <a:ext uri="{A12FA001-AC4F-418D-AE19-62706E023703}">
                      <ahyp:hlinkClr val="tx"/>
                    </a:ext>
                  </a:extLst>
                </a:hlinkClick>
              </a:rPr>
              <a:t>https://www.youtube.com/watch?v=y-8ItWPS-nE</a:t>
            </a:r>
            <a:endParaRPr/>
          </a:p>
          <a:p>
            <a:pPr indent="-255270" lvl="1" marL="510540" marR="0" rtl="0" algn="l">
              <a:lnSpc>
                <a:spcPct val="86375"/>
              </a:lnSpc>
              <a:spcBef>
                <a:spcPts val="0"/>
              </a:spcBef>
              <a:spcAft>
                <a:spcPts val="0"/>
              </a:spcAft>
              <a:buClr>
                <a:srgbClr val="000000"/>
              </a:buClr>
              <a:buSzPts val="2400"/>
              <a:buFont typeface="Arial"/>
              <a:buChar char="•"/>
            </a:pPr>
            <a:r>
              <a:rPr b="1" i="0" lang="en-US" sz="2400" cap="none" strike="noStrike">
                <a:solidFill>
                  <a:srgbClr val="000000"/>
                </a:solidFill>
                <a:uFill>
                  <a:noFill/>
                </a:uFill>
                <a:latin typeface="Calibri"/>
                <a:ea typeface="Calibri"/>
                <a:cs typeface="Calibri"/>
                <a:sym typeface="Calibri"/>
                <a:hlinkClick r:id="rId6">
                  <a:extLst>
                    <a:ext uri="{A12FA001-AC4F-418D-AE19-62706E023703}">
                      <ahyp:hlinkClr val="tx"/>
                    </a:ext>
                  </a:extLst>
                </a:hlinkClick>
              </a:rPr>
              <a:t>Έκθεση – Ολοκληρωμένο Πλαίσιο Σχολικής Ασφάλειας 2022-2030 (UNICEF / GADRRRES / INEE)</a:t>
            </a:r>
            <a:endParaRPr/>
          </a:p>
          <a:p>
            <a:pPr indent="-255270" lvl="1" marL="510540" marR="0" rtl="0" algn="l">
              <a:lnSpc>
                <a:spcPct val="86375"/>
              </a:lnSpc>
              <a:spcBef>
                <a:spcPts val="0"/>
              </a:spcBef>
              <a:spcAft>
                <a:spcPts val="0"/>
              </a:spcAft>
              <a:buNone/>
            </a:pPr>
            <a:r>
              <a:rPr b="0" i="0" lang="en-US" sz="2400" cap="none" strike="noStrike">
                <a:solidFill>
                  <a:srgbClr val="000000"/>
                </a:solidFill>
                <a:uFill>
                  <a:noFill/>
                </a:uFill>
                <a:latin typeface="Calibri"/>
                <a:ea typeface="Calibri"/>
                <a:cs typeface="Calibri"/>
                <a:sym typeface="Calibri"/>
                <a:hlinkClick r:id="rId7">
                  <a:extLst>
                    <a:ext uri="{A12FA001-AC4F-418D-AE19-62706E023703}">
                      <ahyp:hlinkClr val="tx"/>
                    </a:ext>
                  </a:extLst>
                </a:hlinkClick>
              </a:rPr>
              <a:t>Ολοκληρωμένο πλαίσιο για την ενσωμάτωση της μείωσης του κινδύνου καταστροφών, της έγκαιρης προειδοποίησης και της ασφάλειας στα σχολεία παγκοσμίως.</a:t>
            </a:r>
            <a:endParaRPr/>
          </a:p>
          <a:p>
            <a:pPr indent="-255270" lvl="1" marL="510540" marR="0" rtl="0" algn="l">
              <a:lnSpc>
                <a:spcPct val="86375"/>
              </a:lnSpc>
              <a:spcBef>
                <a:spcPts val="0"/>
              </a:spcBef>
              <a:spcAft>
                <a:spcPts val="0"/>
              </a:spcAft>
              <a:buNone/>
            </a:pPr>
            <a:r>
              <a:rPr b="1" i="0" lang="en-US" sz="2400" cap="none" strike="noStrike">
                <a:solidFill>
                  <a:srgbClr val="139AD6"/>
                </a:solidFill>
                <a:uFill>
                  <a:noFill/>
                </a:uFill>
                <a:latin typeface="Calibri"/>
                <a:ea typeface="Calibri"/>
                <a:cs typeface="Calibri"/>
                <a:sym typeface="Calibri"/>
                <a:hlinkClick r:id="rId8">
                  <a:extLst>
                    <a:ext uri="{A12FA001-AC4F-418D-AE19-62706E023703}">
                      <ahyp:hlinkClr val="tx"/>
                    </a:ext>
                  </a:extLst>
                </a:hlinkClick>
              </a:rPr>
              <a:t>https://knowledge.unicef.org/CEED/resource/comprehensive-school-safety-framework-2022-2030-child-rights-and-resilience-education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descr="Μπλε κείμενο σε μαύρο φόντο  Η περιγραφή δημιουργήθηκε αυτόματα" id="949" name="Google Shape;949;p3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50" name="Google Shape;950;p3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951" name="Google Shape;951;p31"/>
          <p:cNvSpPr txBox="1"/>
          <p:nvPr/>
        </p:nvSpPr>
        <p:spPr>
          <a:xfrm>
            <a:off x="1259675" y="748624"/>
            <a:ext cx="16724925" cy="1500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700" u="none" cap="none" strike="noStrike">
                <a:solidFill>
                  <a:srgbClr val="FF0000"/>
                </a:solidFill>
                <a:latin typeface="Calibri"/>
                <a:ea typeface="Calibri"/>
                <a:cs typeface="Calibri"/>
                <a:sym typeface="Calibri"/>
              </a:rPr>
              <a:t>Πηγές που χρησιμοποιήθηκαν για τη δημιουργία αυτής της εκπαιδευτικής ενότητας</a:t>
            </a:r>
            <a:endParaRPr sz="100"/>
          </a:p>
        </p:txBody>
      </p:sp>
      <p:sp>
        <p:nvSpPr>
          <p:cNvPr id="952" name="Google Shape;952;p31"/>
          <p:cNvSpPr txBox="1"/>
          <p:nvPr/>
        </p:nvSpPr>
        <p:spPr>
          <a:xfrm>
            <a:off x="1259675" y="2379274"/>
            <a:ext cx="15590700" cy="6699300"/>
          </a:xfrm>
          <a:prstGeom prst="rect">
            <a:avLst/>
          </a:prstGeom>
          <a:noFill/>
          <a:ln>
            <a:noFill/>
          </a:ln>
        </p:spPr>
        <p:txBody>
          <a:bodyPr anchorCtr="0" anchor="t" bIns="0" lIns="0" spcFirstLastPara="1" rIns="0" wrap="square" tIns="0">
            <a:spAutoFit/>
          </a:bodyPr>
          <a:lstStyle/>
          <a:p>
            <a:pPr indent="-330041" lvl="1" marL="66008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Υπηρεσία Διαχείρισης Εκτάκτων Αναγκών Copernicus. (χ.η.). Παγκόσμιο Σύστημα Ευαισθητοποίησης για τις Πλημμύρες (GloFAS). https://www.globalfloods.eu</a:t>
            </a:r>
            <a:endParaRPr/>
          </a:p>
          <a:p>
            <a:pPr indent="-330041" lvl="1" marL="66008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EDURISK. (χ.η.). Εκπαίδευση και έγκαιρη προειδοποίηση για τους σεισμούς στα ιταλικά σχολεία. https://www.edurisk.it</a:t>
            </a:r>
            <a:endParaRPr/>
          </a:p>
          <a:p>
            <a:pPr indent="-330041" lvl="1" marL="66008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ESCO (Ευρωπαϊκές Δεξιότητες, Ικανότητες, Προσόντα και Επαγγέλματα). (2024). Ευρωπαϊκή Επιτροπή. https://esco.ec.europa.eu</a:t>
            </a:r>
            <a:endParaRPr/>
          </a:p>
          <a:p>
            <a:pPr indent="-330041" lvl="1" marL="66008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Frontiers in Public Health. (2021). Εκπαίδευση Ετοιμότητας για Καταστροφές στα Σχολεία: Μια Συστηματική Ανασκόπηση. https://www.frontiersin.org/articles/10.3389/fpubh.2021.712358/full</a:t>
            </a:r>
            <a:endParaRPr/>
          </a:p>
          <a:p>
            <a:pPr indent="-330041" lvl="1" marL="66008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UNDRR (Γραφείο των Ηνωμένων Εθνών για τη Μείωση του Κινδύνου Καταστροφών). (χ.η.). Λόγια σε Δράση: Οδηγός Εφαρμογής για τη Μείωση του Κινδύνου Καταστροφών από Πλημμύρες. https://www.undrr.org/publications/words-into-action</a:t>
            </a:r>
            <a:endParaRPr/>
          </a:p>
          <a:p>
            <a:pPr indent="-330041" lvl="1" marL="66008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UNICEF, INEE, &amp; GADRRRES. (2022). Ολοκληρωμένο Πλαίσιο Σχολικής Ασφάλειας 2022–2030: Δικαιώματα του Παιδιού και Ανθεκτικότητα στον Εκπαιδευτικό Τομέα. https://inee.org/sites/default/files/resources/The-Comprehensive-School-Safety-Framework-2022-2030-for-Child-Rights-and-Resilience-in-the-Education-Sector.pdf</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descr="Μπλε κείμενο σε μαύρο φόντο  Η περιγραφή δημιουργήθηκε αυτόματα" id="961" name="Google Shape;961;p3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62" name="Google Shape;962;p3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963" name="Google Shape;963;p32"/>
          <p:cNvGrpSpPr/>
          <p:nvPr/>
        </p:nvGrpSpPr>
        <p:grpSpPr>
          <a:xfrm>
            <a:off x="1259682" y="709656"/>
            <a:ext cx="15773400" cy="2052620"/>
            <a:chOff x="0" y="-66675"/>
            <a:chExt cx="21031200" cy="2736826"/>
          </a:xfrm>
        </p:grpSpPr>
        <p:sp>
          <p:nvSpPr>
            <p:cNvPr id="964" name="Google Shape;964;p32"/>
            <p:cNvSpPr/>
            <p:nvPr/>
          </p:nvSpPr>
          <p:spPr>
            <a:xfrm>
              <a:off x="0" y="0"/>
              <a:ext cx="21031200" cy="2670151"/>
            </a:xfrm>
            <a:custGeom>
              <a:rect b="b" l="l" r="r" t="t"/>
              <a:pathLst>
                <a:path extrusionOk="0" h="2670151" w="21031200">
                  <a:moveTo>
                    <a:pt x="0" y="0"/>
                  </a:moveTo>
                  <a:lnTo>
                    <a:pt x="21031200" y="0"/>
                  </a:lnTo>
                  <a:lnTo>
                    <a:pt x="21031200" y="2670151"/>
                  </a:lnTo>
                  <a:lnTo>
                    <a:pt x="0" y="2670151"/>
                  </a:lnTo>
                  <a:close/>
                </a:path>
              </a:pathLst>
            </a:custGeom>
            <a:solidFill>
              <a:srgbClr val="000000">
                <a:alpha val="0"/>
              </a:srgbClr>
            </a:solidFill>
            <a:ln>
              <a:noFill/>
            </a:ln>
          </p:spPr>
        </p:sp>
        <p:sp>
          <p:nvSpPr>
            <p:cNvPr id="965" name="Google Shape;965;p32"/>
            <p:cNvSpPr txBox="1"/>
            <p:nvPr/>
          </p:nvSpPr>
          <p:spPr>
            <a:xfrm>
              <a:off x="0" y="-66675"/>
              <a:ext cx="21031200" cy="2736826"/>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Πηγές που χρησιμοποιήθηκαν για τη δημιουργία αυτής της εκπαιδευτικής ενότητας Πηγές εικόνας</a:t>
              </a:r>
              <a:endParaRPr/>
            </a:p>
          </p:txBody>
        </p:sp>
      </p:grpSp>
      <p:sp>
        <p:nvSpPr>
          <p:cNvPr id="966" name="Google Shape;966;p32"/>
          <p:cNvSpPr txBox="1"/>
          <p:nvPr/>
        </p:nvSpPr>
        <p:spPr>
          <a:xfrm>
            <a:off x="1348725" y="3038355"/>
            <a:ext cx="15590550" cy="3327273"/>
          </a:xfrm>
          <a:prstGeom prst="rect">
            <a:avLst/>
          </a:prstGeom>
          <a:noFill/>
          <a:ln>
            <a:noFill/>
          </a:ln>
        </p:spPr>
        <p:txBody>
          <a:bodyPr anchorCtr="0" anchor="t" bIns="0" lIns="0" spcFirstLastPara="1" rIns="0" wrap="square" tIns="0">
            <a:spAutoFit/>
          </a:bodyPr>
          <a:lstStyle/>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1: Σχολείο – Ετοιμότητα για Καταστροφές από το Canva (Δωρεάν Στοιχείο), https://www.canva.com/</a:t>
            </a:r>
            <a:endParaRPr/>
          </a:p>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2: Πλημμύρες από Canva (Free Element), https://www.canva.com/</a:t>
            </a:r>
            <a:endParaRPr/>
          </a:p>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3: Διαρροή χημικών ουσιών εργαστηρίου από την Canva (Free Element), https://www.canva.com/</a:t>
            </a:r>
            <a:endParaRPr/>
          </a:p>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4: Ηλεκτρική πυρκαγιά ή υπέρταση ρεύματος από την Canva (Free Element), https://www.canva.com/</a:t>
            </a:r>
            <a:endParaRPr/>
          </a:p>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5: Smoke by Canva (Free Element), https://www.canva.com/</a:t>
            </a:r>
            <a:endParaRPr/>
          </a:p>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6: Σχολική καντίνα από την Canva (Δωρεάν στοιχείο), https://www.canva.com/</a:t>
            </a:r>
            <a:endParaRPr/>
          </a:p>
          <a:p>
            <a:pPr indent="-282416" lvl="1" marL="564832" marR="0" rtl="0" algn="l">
              <a:lnSpc>
                <a:spcPct val="108000"/>
              </a:lnSpc>
              <a:spcBef>
                <a:spcPts val="0"/>
              </a:spcBef>
              <a:spcAft>
                <a:spcPts val="0"/>
              </a:spcAft>
              <a:buClr>
                <a:srgbClr val="000000"/>
              </a:buClr>
              <a:buSzPts val="2700"/>
              <a:buFont typeface="Arial"/>
              <a:buChar char="•"/>
            </a:pPr>
            <a:r>
              <a:rPr b="0" i="0" lang="en-US" sz="2700" u="none" cap="none" strike="noStrike">
                <a:solidFill>
                  <a:srgbClr val="000000"/>
                </a:solidFill>
                <a:latin typeface="Calibri"/>
                <a:ea typeface="Calibri"/>
                <a:cs typeface="Calibri"/>
                <a:sym typeface="Calibri"/>
              </a:rPr>
              <a:t>Σχήμα 7: Προσαρμοσμένο από το έργο EDURISK, που απεικονίζει δράσεις έγκαιρης προειδοποίησης και ετοιμότητας σε περίπτωση σεισμού σε σχολεία, https://www.edurisk.it/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4" name="Shape 974"/>
        <p:cNvGrpSpPr/>
        <p:nvPr/>
      </p:nvGrpSpPr>
      <p:grpSpPr>
        <a:xfrm>
          <a:off x="0" y="0"/>
          <a:ext cx="0" cy="0"/>
          <a:chOff x="0" y="0"/>
          <a:chExt cx="0" cy="0"/>
        </a:xfrm>
      </p:grpSpPr>
      <p:grpSp>
        <p:nvGrpSpPr>
          <p:cNvPr id="975" name="Google Shape;975;p33"/>
          <p:cNvGrpSpPr/>
          <p:nvPr/>
        </p:nvGrpSpPr>
        <p:grpSpPr>
          <a:xfrm>
            <a:off x="657412" y="635794"/>
            <a:ext cx="14500167" cy="1522124"/>
            <a:chOff x="0" y="-66675"/>
            <a:chExt cx="19333556" cy="2029499"/>
          </a:xfrm>
        </p:grpSpPr>
        <p:sp>
          <p:nvSpPr>
            <p:cNvPr id="976" name="Google Shape;976;p33"/>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977" name="Google Shape;977;p33"/>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ΣΥΝΕΡΓΑΤΕΣ</a:t>
              </a:r>
              <a:endParaRPr/>
            </a:p>
          </p:txBody>
        </p:sp>
      </p:grpSp>
      <p:sp>
        <p:nvSpPr>
          <p:cNvPr id="978" name="Google Shape;978;p33"/>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979" name="Google Shape;979;p33"/>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980" name="Google Shape;980;p33"/>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981" name="Google Shape;981;p33"/>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982" name="Google Shape;982;p33"/>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983" name="Google Shape;983;p33"/>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984" name="Google Shape;984;p33"/>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1" l="0" r="0" t="0"/>
            </a:stretch>
          </a:blipFill>
          <a:ln>
            <a:noFill/>
          </a:ln>
        </p:spPr>
      </p:sp>
      <p:sp>
        <p:nvSpPr>
          <p:cNvPr id="985" name="Google Shape;985;p33"/>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2" l="0" r="0" t="0"/>
            </a:stretch>
          </a:blipFill>
          <a:ln>
            <a:noFill/>
          </a:ln>
        </p:spPr>
      </p:sp>
      <p:sp>
        <p:nvSpPr>
          <p:cNvPr descr="Ένα κόκκινο και μπλε λογότυπο  Το περιεχόμενο που δημιουργείται από τεχνητή νοημοσύνη ενδέχεται να είναι εσφαλμένο." id="986" name="Google Shape;986;p33"/>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1" t="0"/>
            </a:stretch>
          </a:blipFill>
          <a:ln>
            <a:noFill/>
          </a:ln>
        </p:spPr>
      </p:sp>
      <p:sp>
        <p:nvSpPr>
          <p:cNvPr descr="Ένα λογότυπο ιστιοπλοϊκού σκάφους  Το περιεχόμενο που δημιουργείται από τεχνητή νοημοσύνη ενδέχεται να είναι εσφαλμένο." id="987" name="Google Shape;987;p33"/>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1" l="0" r="-1" t="0"/>
            </a:stretch>
          </a:blipFill>
          <a:ln>
            <a:noFill/>
          </a:ln>
        </p:spPr>
      </p:sp>
      <p:sp>
        <p:nvSpPr>
          <p:cNvPr id="988" name="Google Shape;988;p33"/>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2" l="0" r="0" t="0"/>
            </a:stretch>
          </a:blipFill>
          <a:ln>
            <a:noFill/>
          </a:ln>
        </p:spPr>
      </p:sp>
      <p:sp>
        <p:nvSpPr>
          <p:cNvPr id="989" name="Google Shape;989;p33"/>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2" l="0" r="0" t="0"/>
            </a:stretch>
          </a:blipFill>
          <a:ln>
            <a:noFill/>
          </a:ln>
        </p:spPr>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34"/>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5" t="0"/>
            </a:stretch>
          </a:blipFill>
          <a:ln>
            <a:noFill/>
          </a:ln>
        </p:spPr>
      </p:sp>
      <p:grpSp>
        <p:nvGrpSpPr>
          <p:cNvPr id="999" name="Google Shape;999;p34"/>
          <p:cNvGrpSpPr/>
          <p:nvPr/>
        </p:nvGrpSpPr>
        <p:grpSpPr>
          <a:xfrm>
            <a:off x="112405" y="1498362"/>
            <a:ext cx="17743714" cy="2326313"/>
            <a:chOff x="0" y="-38100"/>
            <a:chExt cx="23658285" cy="3101750"/>
          </a:xfrm>
        </p:grpSpPr>
        <p:sp>
          <p:nvSpPr>
            <p:cNvPr id="1000" name="Google Shape;1000;p34"/>
            <p:cNvSpPr/>
            <p:nvPr/>
          </p:nvSpPr>
          <p:spPr>
            <a:xfrm>
              <a:off x="0" y="0"/>
              <a:ext cx="23658285" cy="3063650"/>
            </a:xfrm>
            <a:custGeom>
              <a:rect b="b" l="l" r="r" t="t"/>
              <a:pathLst>
                <a:path extrusionOk="0" h="3063650" w="23658285">
                  <a:moveTo>
                    <a:pt x="0" y="0"/>
                  </a:moveTo>
                  <a:lnTo>
                    <a:pt x="23658285" y="0"/>
                  </a:lnTo>
                  <a:lnTo>
                    <a:pt x="23658285" y="3063650"/>
                  </a:lnTo>
                  <a:lnTo>
                    <a:pt x="0" y="3063650"/>
                  </a:lnTo>
                  <a:close/>
                </a:path>
              </a:pathLst>
            </a:custGeom>
            <a:solidFill>
              <a:srgbClr val="000000">
                <a:alpha val="0"/>
              </a:srgbClr>
            </a:solidFill>
            <a:ln>
              <a:noFill/>
            </a:ln>
          </p:spPr>
        </p:sp>
        <p:sp>
          <p:nvSpPr>
            <p:cNvPr id="1001" name="Google Shape;1001;p34"/>
            <p:cNvSpPr txBox="1"/>
            <p:nvPr/>
          </p:nvSpPr>
          <p:spPr>
            <a:xfrm>
              <a:off x="0" y="-38100"/>
              <a:ext cx="23658284" cy="3101750"/>
            </a:xfrm>
            <a:prstGeom prst="rect">
              <a:avLst/>
            </a:prstGeom>
            <a:noFill/>
            <a:ln>
              <a:noFill/>
            </a:ln>
          </p:spPr>
          <p:txBody>
            <a:bodyPr anchorCtr="0" anchor="ctr" bIns="0" lIns="0" spcFirstLastPara="1" rIns="0" wrap="square" tIns="0">
              <a:noAutofit/>
            </a:bodyPr>
            <a:lstStyle/>
            <a:p>
              <a:pPr indent="0" lvl="0" marL="0" marR="0" rtl="0" algn="ctr">
                <a:lnSpc>
                  <a:spcPct val="107983"/>
                </a:lnSpc>
                <a:spcBef>
                  <a:spcPts val="0"/>
                </a:spcBef>
                <a:spcAft>
                  <a:spcPts val="0"/>
                </a:spcAft>
                <a:buNone/>
              </a:pPr>
              <a:r>
                <a:rPr b="1" i="0" lang="en-US" sz="4259" u="none" cap="none" strike="noStrike">
                  <a:solidFill>
                    <a:srgbClr val="000000"/>
                  </a:solidFill>
                  <a:latin typeface="Calibri"/>
                  <a:ea typeface="Calibri"/>
                  <a:cs typeface="Calibri"/>
                  <a:sym typeface="Calibri"/>
                </a:rPr>
                <a:t>Διασκεδάστε με την Ενότητα 4 VET-READY - ΕΤΟΙΜΟΤΗΤΑ ΓΙΑ ΣΧΟΛΙΚΕΣ ΚΑΤΑΣΤΡΟΦΕΣ ΚΑΙ ΑΣΦΑΛΗ ΠΕΡΙΒΑΛΛΟΝΤΑ ΜΑΘΗΣΕΩΣ - Εκπαιδευτική Ενότητα 21 - Συστήματα Έγκαιρης Προειδοποίησης για την Σχολική Ασφάλεια!</a:t>
              </a:r>
              <a:endParaRPr/>
            </a:p>
          </p:txBody>
        </p:sp>
      </p:grpSp>
      <p:sp>
        <p:nvSpPr>
          <p:cNvPr id="1002" name="Google Shape;1002;p34"/>
          <p:cNvSpPr txBox="1"/>
          <p:nvPr/>
        </p:nvSpPr>
        <p:spPr>
          <a:xfrm>
            <a:off x="7733214" y="4365133"/>
            <a:ext cx="2821574" cy="364131"/>
          </a:xfrm>
          <a:prstGeom prst="rect">
            <a:avLst/>
          </a:prstGeom>
          <a:noFill/>
          <a:ln>
            <a:noFill/>
          </a:ln>
        </p:spPr>
        <p:txBody>
          <a:bodyPr anchorCtr="0" anchor="t" bIns="0" lIns="0" spcFirstLastPara="1" rIns="0" wrap="square" tIns="0">
            <a:spAutoFit/>
          </a:bodyPr>
          <a:lstStyle/>
          <a:p>
            <a:pPr indent="0" lvl="0" marL="0" marR="0" rtl="0" algn="ctr">
              <a:lnSpc>
                <a:spcPct val="144018"/>
              </a:lnSpc>
              <a:spcBef>
                <a:spcPts val="0"/>
              </a:spcBef>
              <a:spcAft>
                <a:spcPts val="0"/>
              </a:spcAft>
              <a:buNone/>
            </a:pPr>
            <a:r>
              <a:rPr b="1" i="0" lang="en-US" sz="2115" u="none" cap="none" strike="noStrike">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1003" name="Google Shape;1003;p34"/>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1004" name="Google Shape;1004;p34"/>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1005" name="Google Shape;1005;p34"/>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1006" name="Google Shape;1006;p34">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4" l="0" r="4" t="0"/>
            </a:stretch>
          </a:blipFill>
          <a:ln>
            <a:noFill/>
          </a:ln>
        </p:spPr>
      </p:sp>
      <p:sp>
        <p:nvSpPr>
          <p:cNvPr id="1007" name="Google Shape;1007;p34"/>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2" l="0" r="2" t="0"/>
            </a:stretch>
          </a:blipFill>
          <a:ln>
            <a:noFill/>
          </a:ln>
        </p:spPr>
      </p:sp>
      <p:sp>
        <p:nvSpPr>
          <p:cNvPr id="1008" name="Google Shape;1008;p34">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5" l="0" r="-5" t="0"/>
            </a:stretch>
          </a:blipFill>
          <a:ln>
            <a:noFill/>
          </a:ln>
        </p:spPr>
      </p:sp>
      <p:sp>
        <p:nvSpPr>
          <p:cNvPr id="1009" name="Google Shape;1009;p34">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descr="Μπλε κείμενο σε μαύρο φόντο  Η περιγραφή δημιουργήθηκε αυτόματα" id="136" name="Google Shape;136;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37" name="Google Shape;137;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38" name="Google Shape;138;p4"/>
          <p:cNvSpPr txBox="1"/>
          <p:nvPr/>
        </p:nvSpPr>
        <p:spPr>
          <a:xfrm>
            <a:off x="1165875" y="356674"/>
            <a:ext cx="17122050" cy="21975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700" u="none" cap="none" strike="noStrike">
                <a:solidFill>
                  <a:srgbClr val="FF0000"/>
                </a:solidFill>
                <a:latin typeface="Calibri"/>
                <a:ea typeface="Calibri"/>
                <a:cs typeface="Calibri"/>
                <a:sym typeface="Calibri"/>
              </a:rPr>
              <a:t>Εισαγωγή: Τι είναι η Ευαισθητοποίηση και η Αντιμετώπιση Καταστροφών που Σχετίζονται με το Νερό για την Ασφάλεια στα Σχολεία;</a:t>
            </a:r>
            <a:endParaRPr sz="700"/>
          </a:p>
        </p:txBody>
      </p:sp>
      <p:sp>
        <p:nvSpPr>
          <p:cNvPr id="139" name="Google Shape;139;p4"/>
          <p:cNvSpPr txBox="1"/>
          <p:nvPr/>
        </p:nvSpPr>
        <p:spPr>
          <a:xfrm>
            <a:off x="1348725" y="2811902"/>
            <a:ext cx="15590550" cy="5116780"/>
          </a:xfrm>
          <a:prstGeom prst="rect">
            <a:avLst/>
          </a:prstGeom>
          <a:noFill/>
          <a:ln>
            <a:noFill/>
          </a:ln>
        </p:spPr>
        <p:txBody>
          <a:bodyPr anchorCtr="0" anchor="t" bIns="0" lIns="0" spcFirstLastPara="1" rIns="0" wrap="square" tIns="0">
            <a:spAutoFit/>
          </a:bodyPr>
          <a:lstStyle/>
          <a:p>
            <a:pPr indent="0" lvl="0" marL="0" marR="0" rtl="0" algn="l">
              <a:lnSpc>
                <a:spcPct val="86383"/>
              </a:lnSpc>
              <a:spcBef>
                <a:spcPts val="0"/>
              </a:spcBef>
              <a:spcAft>
                <a:spcPts val="0"/>
              </a:spcAft>
              <a:buNone/>
            </a:pPr>
            <a:r>
              <a:rPr b="0" i="0" lang="en-US" sz="2945" u="none" cap="none" strike="noStrike">
                <a:solidFill>
                  <a:srgbClr val="000000"/>
                </a:solidFill>
                <a:latin typeface="Calibri"/>
                <a:ea typeface="Calibri"/>
                <a:cs typeface="Calibri"/>
                <a:sym typeface="Calibri"/>
              </a:rPr>
              <a:t>Η ευαισθητοποίηση και η αντιμετώπιση καταστροφών που σχετίζονται με το νερό για την ασφάλεια των σχολείων αναφέρεται στην κατανόηση και την ετοιμότητα των σχολείων να αντιμετωπίζουν κινδύνους όπως πλημμύρες, έντονες βροχοπτώσεις, κατολισθήσεις, τσουνάμι και μόλυνση του νερού.</a:t>
            </a:r>
            <a:endParaRPr/>
          </a:p>
          <a:p>
            <a:pPr indent="0" lvl="0" marL="0" marR="0" rtl="0" algn="l">
              <a:lnSpc>
                <a:spcPct val="86383"/>
              </a:lnSpc>
              <a:spcBef>
                <a:spcPts val="0"/>
              </a:spcBef>
              <a:spcAft>
                <a:spcPts val="0"/>
              </a:spcAft>
              <a:buNone/>
            </a:pPr>
            <a:r>
              <a:rPr b="0" i="0" lang="en-US" sz="2945" u="none" cap="none" strike="noStrike">
                <a:solidFill>
                  <a:srgbClr val="000000"/>
                </a:solidFill>
                <a:latin typeface="Calibri"/>
                <a:ea typeface="Calibri"/>
                <a:cs typeface="Calibri"/>
                <a:sym typeface="Calibri"/>
              </a:rPr>
              <a:t>Δίνει έμφαση στη δημιουργία ενός ασφαλούς μαθησιακού περιβάλλοντος όπου οι μαθητές, οι εκπαιδευτικοί και το προσωπικό γνωρίζουν πώς να αναγνωρίζουν τους κινδύνους, να ενεργούν γρήγορα και να παραμένουν ασφαλείς σε καταστάσεις έκτακτης ανάγκης που σχετίζονται με το νερό.</a:t>
            </a:r>
            <a:endParaRPr/>
          </a:p>
          <a:p>
            <a:pPr indent="-303179" lvl="1" marL="606360" marR="0" rtl="0" algn="l">
              <a:lnSpc>
                <a:spcPct val="86383"/>
              </a:lnSpc>
              <a:spcBef>
                <a:spcPts val="0"/>
              </a:spcBef>
              <a:spcAft>
                <a:spcPts val="0"/>
              </a:spcAft>
              <a:buClr>
                <a:srgbClr val="000000"/>
              </a:buClr>
              <a:buSzPts val="2945"/>
              <a:buFont typeface="Arial"/>
              <a:buChar char="•"/>
            </a:pPr>
            <a:r>
              <a:rPr b="0" i="0" lang="en-US" sz="2945" u="none" cap="none" strike="noStrike">
                <a:solidFill>
                  <a:srgbClr val="000000"/>
                </a:solidFill>
                <a:latin typeface="Calibri"/>
                <a:ea typeface="Calibri"/>
                <a:cs typeface="Calibri"/>
                <a:sym typeface="Calibri"/>
              </a:rPr>
              <a:t>Μια αποτελεσματική προσέγγιση περιλαμβάνει:</a:t>
            </a:r>
            <a:endParaRPr/>
          </a:p>
          <a:p>
            <a:pPr indent="-303179" lvl="1" marL="606360" marR="0" rtl="0" algn="l">
              <a:lnSpc>
                <a:spcPct val="86383"/>
              </a:lnSpc>
              <a:spcBef>
                <a:spcPts val="0"/>
              </a:spcBef>
              <a:spcAft>
                <a:spcPts val="0"/>
              </a:spcAft>
              <a:buClr>
                <a:srgbClr val="000000"/>
              </a:buClr>
              <a:buSzPts val="2945"/>
              <a:buFont typeface="Arial"/>
              <a:buChar char="•"/>
            </a:pPr>
            <a:r>
              <a:rPr b="1" i="0" lang="en-US" sz="2945" u="none" cap="none" strike="noStrike">
                <a:solidFill>
                  <a:srgbClr val="000000"/>
                </a:solidFill>
                <a:latin typeface="Calibri"/>
                <a:ea typeface="Calibri"/>
                <a:cs typeface="Calibri"/>
                <a:sym typeface="Calibri"/>
              </a:rPr>
              <a:t>Ευαισθητοποίηση: </a:t>
            </a:r>
            <a:r>
              <a:rPr b="0" i="0" lang="en-US" sz="2945" u="none" cap="none" strike="noStrike">
                <a:solidFill>
                  <a:srgbClr val="000000"/>
                </a:solidFill>
                <a:latin typeface="Calibri"/>
                <a:ea typeface="Calibri"/>
                <a:cs typeface="Calibri"/>
                <a:sym typeface="Calibri"/>
              </a:rPr>
              <a:t>Εντοπισμός πιθανών απειλών που σχετίζονται με το νερό και θα μπορούσαν να επηρεάσουν το σχολείο και τον περιβάλλοντα χώρο του.</a:t>
            </a:r>
            <a:endParaRPr/>
          </a:p>
          <a:p>
            <a:pPr indent="-303179" lvl="1" marL="606360" marR="0" rtl="0" algn="l">
              <a:lnSpc>
                <a:spcPct val="86383"/>
              </a:lnSpc>
              <a:spcBef>
                <a:spcPts val="0"/>
              </a:spcBef>
              <a:spcAft>
                <a:spcPts val="0"/>
              </a:spcAft>
              <a:buClr>
                <a:srgbClr val="000000"/>
              </a:buClr>
              <a:buSzPts val="2945"/>
              <a:buFont typeface="Arial"/>
              <a:buChar char="•"/>
            </a:pPr>
            <a:r>
              <a:rPr b="1" i="0" lang="en-US" sz="2945" u="none" cap="none" strike="noStrike">
                <a:solidFill>
                  <a:srgbClr val="000000"/>
                </a:solidFill>
                <a:latin typeface="Calibri"/>
                <a:ea typeface="Calibri"/>
                <a:cs typeface="Calibri"/>
                <a:sym typeface="Calibri"/>
              </a:rPr>
              <a:t>Ετοιμότητα: </a:t>
            </a:r>
            <a:r>
              <a:rPr b="0" i="0" lang="en-US" sz="2945" u="none" cap="none" strike="noStrike">
                <a:solidFill>
                  <a:srgbClr val="000000"/>
                </a:solidFill>
                <a:latin typeface="Calibri"/>
                <a:ea typeface="Calibri"/>
                <a:cs typeface="Calibri"/>
                <a:sym typeface="Calibri"/>
              </a:rPr>
              <a:t>Οργάνωση ασκήσεων, παροχή εκπαίδευσης ασφαλείας και καθορισμός σαφών διαδρομών και ευθυνών εκκένωσης.</a:t>
            </a:r>
            <a:endParaRPr/>
          </a:p>
          <a:p>
            <a:pPr indent="-303179" lvl="1" marL="606360" marR="0" rtl="0" algn="l">
              <a:lnSpc>
                <a:spcPct val="86383"/>
              </a:lnSpc>
              <a:spcBef>
                <a:spcPts val="0"/>
              </a:spcBef>
              <a:spcAft>
                <a:spcPts val="0"/>
              </a:spcAft>
              <a:buClr>
                <a:srgbClr val="000000"/>
              </a:buClr>
              <a:buSzPts val="2945"/>
              <a:buFont typeface="Arial"/>
              <a:buChar char="•"/>
            </a:pPr>
            <a:r>
              <a:rPr b="1" i="0" lang="en-US" sz="2945" u="none" cap="none" strike="noStrike">
                <a:solidFill>
                  <a:srgbClr val="000000"/>
                </a:solidFill>
                <a:latin typeface="Calibri"/>
                <a:ea typeface="Calibri"/>
                <a:cs typeface="Calibri"/>
                <a:sym typeface="Calibri"/>
              </a:rPr>
              <a:t>Αντιμετώπιση: </a:t>
            </a:r>
            <a:r>
              <a:rPr b="0" i="0" lang="en-US" sz="2945" u="none" cap="none" strike="noStrike">
                <a:solidFill>
                  <a:srgbClr val="000000"/>
                </a:solidFill>
                <a:latin typeface="Calibri"/>
                <a:ea typeface="Calibri"/>
                <a:cs typeface="Calibri"/>
                <a:sym typeface="Calibri"/>
              </a:rPr>
              <a:t>Λήψη άμεσης, οργανωμένης και ήρεμης δράσης για την προστασία ζωών και τη μείωση των ζημιών σε περίπτωση καταστροφής.</a:t>
            </a:r>
            <a:endParaRPr/>
          </a:p>
          <a:p>
            <a:pPr indent="-303179" lvl="1" marL="606360" marR="0" rtl="0" algn="l">
              <a:lnSpc>
                <a:spcPct val="86383"/>
              </a:lnSpc>
              <a:spcBef>
                <a:spcPts val="0"/>
              </a:spcBef>
              <a:spcAft>
                <a:spcPts val="0"/>
              </a:spcAft>
              <a:buClr>
                <a:srgbClr val="000000"/>
              </a:buClr>
              <a:buSzPts val="2945"/>
              <a:buFont typeface="Arial"/>
              <a:buChar char="•"/>
            </a:pPr>
            <a:r>
              <a:rPr b="0" i="0" lang="en-US" sz="2945" u="none" cap="none" strike="noStrike">
                <a:solidFill>
                  <a:srgbClr val="000000"/>
                </a:solidFill>
                <a:latin typeface="Calibri"/>
                <a:ea typeface="Calibri"/>
                <a:cs typeface="Calibri"/>
                <a:sym typeface="Calibri"/>
              </a:rPr>
              <a:t>Ενισχύοντας την ευαισθητοποίηση και την ετοιμότητα, τα σχολεία μπορούν να ελαχιστοποιήσουν τους κινδύνους, να διασφαλίσουν την ασφάλεια και να προωθήσουν μια κουλτούρα ανθεκτικότητας και ευθύνης μεταξύ όλων των μελών της σχολικής κοινότητας.</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descr="Μπλε κείμενο σε μαύρο φόντο  Η περιγραφή δημιουργήθηκε αυτόματα" id="148" name="Google Shape;148;p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49" name="Google Shape;149;p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50" name="Google Shape;150;p5"/>
          <p:cNvSpPr txBox="1"/>
          <p:nvPr/>
        </p:nvSpPr>
        <p:spPr>
          <a:xfrm>
            <a:off x="1259675" y="709651"/>
            <a:ext cx="15773400" cy="15392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300" u="none" cap="none" strike="noStrike">
                <a:solidFill>
                  <a:srgbClr val="FF0000"/>
                </a:solidFill>
                <a:latin typeface="Calibri"/>
                <a:ea typeface="Calibri"/>
                <a:cs typeface="Calibri"/>
                <a:sym typeface="Calibri"/>
              </a:rPr>
              <a:t>Βασικές Έννοιες και Ορολογία</a:t>
            </a:r>
            <a:endParaRPr sz="1100"/>
          </a:p>
        </p:txBody>
      </p:sp>
      <p:sp>
        <p:nvSpPr>
          <p:cNvPr id="151" name="Google Shape;151;p5"/>
          <p:cNvSpPr txBox="1"/>
          <p:nvPr/>
        </p:nvSpPr>
        <p:spPr>
          <a:xfrm>
            <a:off x="1348725" y="2422775"/>
            <a:ext cx="15590700" cy="5940300"/>
          </a:xfrm>
          <a:prstGeom prst="rect">
            <a:avLst/>
          </a:prstGeom>
          <a:noFill/>
          <a:ln>
            <a:noFill/>
          </a:ln>
        </p:spPr>
        <p:txBody>
          <a:bodyPr anchorCtr="0" anchor="t" bIns="0" lIns="0" spcFirstLastPara="1" rIns="0" wrap="square" tIns="0">
            <a:spAutoFit/>
          </a:bodyPr>
          <a:lstStyle/>
          <a:p>
            <a:pPr indent="-363856" lvl="1" marL="727712" marR="0" rtl="0" algn="l">
              <a:lnSpc>
                <a:spcPct val="108000"/>
              </a:lnSpc>
              <a:spcBef>
                <a:spcPts val="0"/>
              </a:spcBef>
              <a:spcAft>
                <a:spcPts val="0"/>
              </a:spcAft>
              <a:buClr>
                <a:srgbClr val="000000"/>
              </a:buClr>
              <a:buSzPts val="3600"/>
              <a:buFont typeface="Arial"/>
              <a:buChar char="•"/>
            </a:pPr>
            <a:r>
              <a:rPr b="1" i="0" lang="en-US" sz="3600" u="none" cap="none" strike="noStrike">
                <a:solidFill>
                  <a:srgbClr val="000000"/>
                </a:solidFill>
                <a:latin typeface="Calibri"/>
                <a:ea typeface="Calibri"/>
                <a:cs typeface="Calibri"/>
                <a:sym typeface="Calibri"/>
              </a:rPr>
              <a:t>Σχέδιο εκκένωσης:</a:t>
            </a:r>
            <a:r>
              <a:rPr b="0" i="0" lang="en-US" sz="3600" u="none" cap="none" strike="noStrike">
                <a:solidFill>
                  <a:srgbClr val="000000"/>
                </a:solidFill>
                <a:latin typeface="Calibri"/>
                <a:ea typeface="Calibri"/>
                <a:cs typeface="Calibri"/>
                <a:sym typeface="Calibri"/>
              </a:rPr>
              <a:t> Μια προκαθορισμένη διαδρομή και διαδικασία που καθοδηγεί την ασφαλή μετακίνηση των μαθητών και του προσωπικού σε περίπτωση έκτακτης ανάγκης.</a:t>
            </a:r>
            <a:endParaRPr/>
          </a:p>
          <a:p>
            <a:pPr indent="-363856" lvl="1" marL="727712" marR="0" rtl="0" algn="l">
              <a:lnSpc>
                <a:spcPct val="108000"/>
              </a:lnSpc>
              <a:spcBef>
                <a:spcPts val="0"/>
              </a:spcBef>
              <a:spcAft>
                <a:spcPts val="0"/>
              </a:spcAft>
              <a:buClr>
                <a:srgbClr val="000000"/>
              </a:buClr>
              <a:buSzPts val="3600"/>
              <a:buFont typeface="Arial"/>
              <a:buChar char="•"/>
            </a:pPr>
            <a:r>
              <a:rPr b="1" i="0" lang="en-US" sz="3600" u="none" cap="none" strike="noStrike">
                <a:solidFill>
                  <a:srgbClr val="000000"/>
                </a:solidFill>
                <a:latin typeface="Calibri"/>
                <a:ea typeface="Calibri"/>
                <a:cs typeface="Calibri"/>
                <a:sym typeface="Calibri"/>
              </a:rPr>
              <a:t>Χαρτογράφηση Κινδύνων: </a:t>
            </a:r>
            <a:r>
              <a:rPr b="0" i="0" lang="en-US" sz="3600" u="none" cap="none" strike="noStrike">
                <a:solidFill>
                  <a:srgbClr val="000000"/>
                </a:solidFill>
                <a:latin typeface="Calibri"/>
                <a:ea typeface="Calibri"/>
                <a:cs typeface="Calibri"/>
                <a:sym typeface="Calibri"/>
              </a:rPr>
              <a:t>Εντοπισμός και οπτικοποίηση περιοχών εντός ενός σχολείου που ενδέχεται να παρουσιάζουν κινδύνους.</a:t>
            </a:r>
            <a:endParaRPr/>
          </a:p>
          <a:p>
            <a:pPr indent="-363856" lvl="1" marL="727712" marR="0" rtl="0" algn="l">
              <a:lnSpc>
                <a:spcPct val="108000"/>
              </a:lnSpc>
              <a:spcBef>
                <a:spcPts val="0"/>
              </a:spcBef>
              <a:spcAft>
                <a:spcPts val="0"/>
              </a:spcAft>
              <a:buClr>
                <a:srgbClr val="000000"/>
              </a:buClr>
              <a:buSzPts val="3600"/>
              <a:buFont typeface="Arial"/>
              <a:buChar char="•"/>
            </a:pPr>
            <a:r>
              <a:rPr b="1" i="0" lang="en-US" sz="3600" u="none" cap="none" strike="noStrike">
                <a:solidFill>
                  <a:srgbClr val="000000"/>
                </a:solidFill>
                <a:latin typeface="Calibri"/>
                <a:ea typeface="Calibri"/>
                <a:cs typeface="Calibri"/>
                <a:sym typeface="Calibri"/>
              </a:rPr>
              <a:t>Άσκηση: </a:t>
            </a:r>
            <a:r>
              <a:rPr b="0" i="0" lang="en-US" sz="3600" u="none" cap="none" strike="noStrike">
                <a:solidFill>
                  <a:srgbClr val="000000"/>
                </a:solidFill>
                <a:latin typeface="Calibri"/>
                <a:ea typeface="Calibri"/>
                <a:cs typeface="Calibri"/>
                <a:sym typeface="Calibri"/>
              </a:rPr>
              <a:t>Μια δραστηριότητα εξάσκησης που προσομοιώνει μια κατάσταση έκτακτης ανάγκης για την εκπαίδευση ατόμων για αντιμετώπιση σε πραγματικές συνθήκες.</a:t>
            </a:r>
            <a:endParaRPr/>
          </a:p>
          <a:p>
            <a:pPr indent="-363856" lvl="1" marL="727712" marR="0" rtl="0" algn="l">
              <a:lnSpc>
                <a:spcPct val="108000"/>
              </a:lnSpc>
              <a:spcBef>
                <a:spcPts val="0"/>
              </a:spcBef>
              <a:spcAft>
                <a:spcPts val="0"/>
              </a:spcAft>
              <a:buClr>
                <a:srgbClr val="000000"/>
              </a:buClr>
              <a:buSzPts val="3600"/>
              <a:buFont typeface="Arial"/>
              <a:buChar char="•"/>
            </a:pPr>
            <a:r>
              <a:rPr b="1" i="0" lang="en-US" sz="3600" u="none" cap="none" strike="noStrike">
                <a:solidFill>
                  <a:srgbClr val="000000"/>
                </a:solidFill>
                <a:latin typeface="Calibri"/>
                <a:ea typeface="Calibri"/>
                <a:cs typeface="Calibri"/>
                <a:sym typeface="Calibri"/>
              </a:rPr>
              <a:t>Ετοιμότητα: </a:t>
            </a:r>
            <a:r>
              <a:rPr b="0" i="0" lang="en-US" sz="3600" u="none" cap="none" strike="noStrike">
                <a:solidFill>
                  <a:srgbClr val="000000"/>
                </a:solidFill>
                <a:latin typeface="Calibri"/>
                <a:ea typeface="Calibri"/>
                <a:cs typeface="Calibri"/>
                <a:sym typeface="Calibri"/>
              </a:rPr>
              <a:t>Συνεχείς προσπάθειες σχεδιασμού, οργάνωσης και εκπαίδευσης για αποτελεσματική αντιμετώπιση καταστροφών.</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descr="Μπλε κείμενο σε μαύρο φόντο  Η περιγραφή δημιουργήθηκε αυτόματα" id="160" name="Google Shape;160;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61" name="Google Shape;161;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62" name="Google Shape;162;p6"/>
          <p:cNvSpPr txBox="1"/>
          <p:nvPr/>
        </p:nvSpPr>
        <p:spPr>
          <a:xfrm>
            <a:off x="1257300" y="504501"/>
            <a:ext cx="15773400" cy="12658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Κατανόηση της Σημασίας</a:t>
            </a:r>
            <a:endParaRPr/>
          </a:p>
        </p:txBody>
      </p:sp>
      <p:sp>
        <p:nvSpPr>
          <p:cNvPr id="163" name="Google Shape;163;p6"/>
          <p:cNvSpPr txBox="1"/>
          <p:nvPr/>
        </p:nvSpPr>
        <p:spPr>
          <a:xfrm>
            <a:off x="1351100" y="2031300"/>
            <a:ext cx="16356300" cy="6598500"/>
          </a:xfrm>
          <a:prstGeom prst="rect">
            <a:avLst/>
          </a:prstGeom>
          <a:noFill/>
          <a:ln>
            <a:noFill/>
          </a:ln>
        </p:spPr>
        <p:txBody>
          <a:bodyPr anchorCtr="0" anchor="t" bIns="0" lIns="0" spcFirstLastPara="1" rIns="0" wrap="square" tIns="0">
            <a:spAutoFit/>
          </a:bodyPr>
          <a:lstStyle/>
          <a:p>
            <a:pPr indent="-355550" lvl="1" marL="711100" marR="0" rtl="0" algn="l">
              <a:lnSpc>
                <a:spcPct val="86375"/>
              </a:lnSpc>
              <a:spcBef>
                <a:spcPts val="0"/>
              </a:spcBef>
              <a:spcAft>
                <a:spcPts val="0"/>
              </a:spcAft>
              <a:buClr>
                <a:srgbClr val="000000"/>
              </a:buClr>
              <a:buSzPts val="3545"/>
              <a:buFont typeface="Arial"/>
              <a:buChar char="•"/>
            </a:pPr>
            <a:r>
              <a:rPr b="0" i="0" lang="en-US" sz="3545" u="none" cap="none" strike="noStrike">
                <a:solidFill>
                  <a:srgbClr val="000000"/>
                </a:solidFill>
                <a:latin typeface="Calibri"/>
                <a:ea typeface="Calibri"/>
                <a:cs typeface="Calibri"/>
                <a:sym typeface="Calibri"/>
              </a:rPr>
              <a:t>Οι κίνδυνοι που σχετίζονται με το νερό, όπως οι πλημμύρες, οι έντονες βροχοπτώσεις, οι κατολισθήσεις και τα τσουνάμι, μπορούν να επηρεάσουν σοβαρά τις σχολικές κοινότητες, διαταράσσοντας την εκπαίδευση και θέτοντας σε κίνδυνο ζωές.</a:t>
            </a:r>
            <a:endParaRPr/>
          </a:p>
          <a:p>
            <a:pPr indent="-355550" lvl="1" marL="711100" marR="0" rtl="0" algn="l">
              <a:lnSpc>
                <a:spcPct val="86375"/>
              </a:lnSpc>
              <a:spcBef>
                <a:spcPts val="0"/>
              </a:spcBef>
              <a:spcAft>
                <a:spcPts val="0"/>
              </a:spcAft>
              <a:buClr>
                <a:srgbClr val="000000"/>
              </a:buClr>
              <a:buSzPts val="3545"/>
              <a:buFont typeface="Arial"/>
              <a:buChar char="•"/>
            </a:pPr>
            <a:r>
              <a:rPr b="0" i="0" lang="en-US" sz="3545" u="none" cap="none" strike="noStrike">
                <a:solidFill>
                  <a:srgbClr val="000000"/>
                </a:solidFill>
                <a:latin typeface="Calibri"/>
                <a:ea typeface="Calibri"/>
                <a:cs typeface="Calibri"/>
                <a:sym typeface="Calibri"/>
              </a:rPr>
              <a:t>Τα σχολεία που βρίσκονται κοντά σε ποτάμια, παράκτιες περιοχές ή ζώνες με χαμηλό υψόμετρο διατρέχουν ιδιαίτερο κίνδυνο κατά τη διάρκεια ακραίων καιρικών συνθηκών.</a:t>
            </a:r>
            <a:endParaRPr/>
          </a:p>
          <a:p>
            <a:pPr indent="-355550" lvl="1" marL="711100" marR="0" rtl="0" algn="l">
              <a:lnSpc>
                <a:spcPct val="86375"/>
              </a:lnSpc>
              <a:spcBef>
                <a:spcPts val="0"/>
              </a:spcBef>
              <a:spcAft>
                <a:spcPts val="0"/>
              </a:spcAft>
              <a:buClr>
                <a:srgbClr val="000000"/>
              </a:buClr>
              <a:buSzPts val="3545"/>
              <a:buFont typeface="Arial"/>
              <a:buChar char="•"/>
            </a:pPr>
            <a:r>
              <a:rPr b="0" i="0" lang="en-US" sz="3545" u="none" cap="none" strike="noStrike">
                <a:solidFill>
                  <a:srgbClr val="000000"/>
                </a:solidFill>
                <a:latin typeface="Calibri"/>
                <a:ea typeface="Calibri"/>
                <a:cs typeface="Calibri"/>
                <a:sym typeface="Calibri"/>
              </a:rPr>
              <a:t>Η ευαισθητοποίηση βοηθά τους μαθητές και το προσωπικό να αναγνωρίζουν τα πρώιμα σημάδια κινδύνου και να αντιδρούν με ήρεμο και οργανωμένο τρόπο.</a:t>
            </a:r>
            <a:endParaRPr/>
          </a:p>
          <a:p>
            <a:pPr indent="-355550" lvl="1" marL="711100" marR="0" rtl="0" algn="l">
              <a:lnSpc>
                <a:spcPct val="86375"/>
              </a:lnSpc>
              <a:spcBef>
                <a:spcPts val="0"/>
              </a:spcBef>
              <a:spcAft>
                <a:spcPts val="0"/>
              </a:spcAft>
              <a:buClr>
                <a:srgbClr val="000000"/>
              </a:buClr>
              <a:buSzPts val="3545"/>
              <a:buFont typeface="Arial"/>
              <a:buChar char="•"/>
            </a:pPr>
            <a:r>
              <a:rPr b="0" i="0" lang="en-US" sz="3545" u="none" cap="none" strike="noStrike">
                <a:solidFill>
                  <a:srgbClr val="000000"/>
                </a:solidFill>
                <a:latin typeface="Calibri"/>
                <a:ea typeface="Calibri"/>
                <a:cs typeface="Calibri"/>
                <a:sym typeface="Calibri"/>
              </a:rPr>
              <a:t>Τα προετοιμασμένα σχολεία μπορούν να μειώσουν τους τραυματισμούς, τις υλικές ζημιές και τον πανικό σε καταστάσεις έκτακτης ανάγκης.</a:t>
            </a:r>
            <a:endParaRPr/>
          </a:p>
          <a:p>
            <a:pPr indent="-355550" lvl="1" marL="711100" marR="0" rtl="0" algn="l">
              <a:lnSpc>
                <a:spcPct val="86375"/>
              </a:lnSpc>
              <a:spcBef>
                <a:spcPts val="0"/>
              </a:spcBef>
              <a:spcAft>
                <a:spcPts val="0"/>
              </a:spcAft>
              <a:buClr>
                <a:srgbClr val="000000"/>
              </a:buClr>
              <a:buSzPts val="3545"/>
              <a:buFont typeface="Arial"/>
              <a:buChar char="•"/>
            </a:pPr>
            <a:r>
              <a:rPr b="0" i="0" lang="en-US" sz="3545" u="none" cap="none" strike="noStrike">
                <a:solidFill>
                  <a:srgbClr val="000000"/>
                </a:solidFill>
                <a:latin typeface="Calibri"/>
                <a:ea typeface="Calibri"/>
                <a:cs typeface="Calibri"/>
                <a:sym typeface="Calibri"/>
              </a:rPr>
              <a:t>Η προώθηση της ευαισθητοποίησης σχετικά με τις καταστροφές στην εκπαίδευση ενισχύει μια κουλτούρα ασφάλειας και ανθεκτικότητας, διασφαλίζοντας ότι κάθε μέλος της σχολικής κοινότητας γνωρίζει τον ρόλο του στην ασφάλεια των άλλων.</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descr="Μπλε κείμενο σε μαύρο φόντο  Η περιγραφή δημιουργήθηκε αυτόματα" id="172" name="Google Shape;172;p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73" name="Google Shape;173;p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74" name="Google Shape;174;p7"/>
          <p:cNvSpPr txBox="1"/>
          <p:nvPr/>
        </p:nvSpPr>
        <p:spPr>
          <a:xfrm>
            <a:off x="1259675" y="709653"/>
            <a:ext cx="15773400" cy="10966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700" u="none" cap="none" strike="noStrike">
                <a:solidFill>
                  <a:srgbClr val="FF0000"/>
                </a:solidFill>
                <a:latin typeface="Calibri"/>
                <a:ea typeface="Calibri"/>
                <a:cs typeface="Calibri"/>
                <a:sym typeface="Calibri"/>
              </a:rPr>
              <a:t>Γιατί είναι σημαντική αυτή η εκπαιδευτική ενότητα;</a:t>
            </a:r>
            <a:endParaRPr sz="500"/>
          </a:p>
        </p:txBody>
      </p:sp>
      <p:sp>
        <p:nvSpPr>
          <p:cNvPr id="175" name="Google Shape;175;p7"/>
          <p:cNvSpPr txBox="1"/>
          <p:nvPr/>
        </p:nvSpPr>
        <p:spPr>
          <a:xfrm>
            <a:off x="1351100" y="1944299"/>
            <a:ext cx="15590700" cy="7037400"/>
          </a:xfrm>
          <a:prstGeom prst="rect">
            <a:avLst/>
          </a:prstGeom>
          <a:noFill/>
          <a:ln>
            <a:noFill/>
          </a:ln>
        </p:spPr>
        <p:txBody>
          <a:bodyPr anchorCtr="0" anchor="t" bIns="0" lIns="0" spcFirstLastPara="1" rIns="0" wrap="square" tIns="0">
            <a:spAutoFit/>
          </a:bodyPr>
          <a:lstStyle/>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Είτε σπουδάζετε, είτε διδάσκετε, είτε εργάζεστε σε σχολικό περιβάλλον, οι καταστάσεις έκτακτης ανάγκης μπορούν να προκύψουν ξαφνικά και απροειδοποίητα — από πυρκαγιές και σεισμούς μέχρι διαρροές χημικών ουσιών ή σοβαρά καιρικά φαινόμενα.</a:t>
            </a:r>
            <a:endParaRPr/>
          </a:p>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Για φοιτητές:</a:t>
            </a:r>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Είστε πιο ασφαλείς όταν κατανοείτε τα προειδοποιητικά σήματα του σχολείου, τις διαδρομές εκκένωσης και τις οδηγίες για καταφύγιο. Το να γνωρίζετε πώς να ενεργείτε ήρεμα κατά τη διάρκεια ενός συναγερμού προστατεύει εσάς και τους γύρω σας.</a:t>
            </a:r>
            <a:endParaRPr/>
          </a:p>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Για εκπαιδευτικούς:</a:t>
            </a:r>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ενσωμάτωση αυτού του περιεχομένου σε προγράμματα ΕΕΚ και συνεχιζόμενης επαγγελματικής κατάρτισης ενισχύει μια κουλτούρα ετοιμότητας και ανθεκτικότητας εντός των εκπαιδευτικών ιδρυμάτων. Οι εκπαιδευτικοί γίνονται πρότυπα για ασφαλή συμπεριφορά και επικοινωνία σε καταστάσεις κρίσης.</a:t>
            </a:r>
            <a:endParaRPr/>
          </a:p>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Για τη σχολική κοινότητα:</a:t>
            </a:r>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Οι οικογένειες, το προσωπικό και οι τοπικές αρχές ωφελούνται όταν τα σχολεία είναι εξοπλισμένα με αποτελεσματικά συστήματα έγκαιρης προειδοποίησης και σαφή σχέδια έκτακτης ανάγκης. </a:t>
            </a:r>
            <a:endParaRPr/>
          </a:p>
          <a:p>
            <a:pPr indent="0" lvl="0" marL="0" marR="0" rtl="0" algn="l">
              <a:lnSpc>
                <a:spcPct val="86394"/>
              </a:lnSpc>
              <a:spcBef>
                <a:spcPts val="0"/>
              </a:spcBef>
              <a:spcAft>
                <a:spcPts val="0"/>
              </a:spcAft>
              <a:buNone/>
            </a:pPr>
            <a:r>
              <a:rPr b="0" i="1" lang="en-US" sz="2940" u="none" cap="none" strike="noStrike">
                <a:solidFill>
                  <a:srgbClr val="000000"/>
                </a:solidFill>
                <a:latin typeface="Calibri"/>
                <a:ea typeface="Calibri"/>
                <a:cs typeface="Calibri"/>
                <a:sym typeface="Calibri"/>
              </a:rPr>
              <a:t>Η</a:t>
            </a:r>
            <a:r>
              <a:rPr b="0" i="1" lang="en-US" sz="2940" u="none" cap="none" strike="noStrike">
                <a:solidFill>
                  <a:srgbClr val="000000"/>
                </a:solidFill>
                <a:latin typeface="Calibri"/>
                <a:ea typeface="Calibri"/>
                <a:cs typeface="Calibri"/>
                <a:sym typeface="Calibri"/>
              </a:rPr>
              <a:t> ετοιμότητα ξεκινά μέσα στο ίδιο το σχολείο. Η αναγνώριση του ήχου ενός συναγερμού, η κατανόηση της σημασίας ενός μηνύματος ασφαλείας ή η γνώση του επόμενου ασφαλούς βήματος μπορούν να κάνουν τη διαφορά μεταξύ σύγχυσης και ασφάλειας.</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descr="Μπλε κείμενο σε μαύρο φόντο  Η περιγραφή δημιουργήθηκε αυτόματα" id="184" name="Google Shape;184;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85" name="Google Shape;185;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86" name="Google Shape;186;p8"/>
          <p:cNvSpPr txBox="1"/>
          <p:nvPr/>
        </p:nvSpPr>
        <p:spPr>
          <a:xfrm>
            <a:off x="1257300" y="385575"/>
            <a:ext cx="15773400" cy="16184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400" u="none" cap="none" strike="noStrike">
                <a:solidFill>
                  <a:srgbClr val="FF0000"/>
                </a:solidFill>
                <a:latin typeface="Calibri"/>
                <a:ea typeface="Calibri"/>
                <a:cs typeface="Calibri"/>
                <a:sym typeface="Calibri"/>
              </a:rPr>
              <a:t>Φυσικές Καταστροφές στο Πλαίσιο Συστημάτων για την Σχολική Ασφάλεια</a:t>
            </a:r>
            <a:endParaRPr/>
          </a:p>
        </p:txBody>
      </p:sp>
      <p:sp>
        <p:nvSpPr>
          <p:cNvPr id="187" name="Google Shape;187;p8"/>
          <p:cNvSpPr txBox="1"/>
          <p:nvPr/>
        </p:nvSpPr>
        <p:spPr>
          <a:xfrm>
            <a:off x="1155502" y="2416787"/>
            <a:ext cx="15977100" cy="6208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en-US" sz="2689" u="none" cap="none" strike="noStrike">
                <a:solidFill>
                  <a:srgbClr val="000000"/>
                </a:solidFill>
                <a:latin typeface="Calibri"/>
                <a:ea typeface="Calibri"/>
                <a:cs typeface="Calibri"/>
                <a:sym typeface="Calibri"/>
              </a:rPr>
              <a:t>Τα σχολεία και οι γύρω κοινότητες μπορούν να εκτεθούν σε διάφορους φυσικούς κινδύνους που απαιτούν αποτελεσματικά μέτρα έγκαιρης προειδοποίησης, επικοινωνίας και ετοιμότητας. Αυτοί οι κίνδυνοι περιλαμβάνουν:</a:t>
            </a:r>
            <a:endParaRPr sz="1100"/>
          </a:p>
          <a:p>
            <a:pPr indent="-283121" lvl="1" marL="604342" marR="0" rtl="0" algn="l">
              <a:lnSpc>
                <a:spcPct val="100000"/>
              </a:lnSpc>
              <a:spcBef>
                <a:spcPts val="0"/>
              </a:spcBef>
              <a:spcAft>
                <a:spcPts val="0"/>
              </a:spcAft>
              <a:buClr>
                <a:srgbClr val="000000"/>
              </a:buClr>
              <a:buSzPts val="2689"/>
              <a:buFont typeface="Arial"/>
              <a:buChar char="•"/>
            </a:pPr>
            <a:r>
              <a:rPr b="1" i="0" lang="en-US" sz="2689" u="none" cap="none" strike="noStrike">
                <a:solidFill>
                  <a:srgbClr val="000000"/>
                </a:solidFill>
                <a:latin typeface="Calibri"/>
                <a:ea typeface="Calibri"/>
                <a:cs typeface="Calibri"/>
                <a:sym typeface="Calibri"/>
              </a:rPr>
              <a:t>Σεισμοί: </a:t>
            </a:r>
            <a:r>
              <a:rPr b="0" i="0" lang="en-US" sz="2689" u="none" cap="none" strike="noStrike">
                <a:solidFill>
                  <a:srgbClr val="000000"/>
                </a:solidFill>
                <a:latin typeface="Calibri"/>
                <a:ea typeface="Calibri"/>
                <a:cs typeface="Calibri"/>
                <a:sym typeface="Calibri"/>
              </a:rPr>
              <a:t>Οι ξαφνικές δονήσεις του εδάφους μπορούν να προκαλέσουν ζημιές στα σχολικά κτίρια, να διαταράξουν τις υπηρεσίες κοινής ωφέλειας και να προκαλέσουν φόβο και σύγχυση στους μαθητές και το προσωπικό.</a:t>
            </a:r>
            <a:endParaRPr sz="1100"/>
          </a:p>
          <a:p>
            <a:pPr indent="-283121" lvl="1" marL="604342" marR="0" rtl="0" algn="l">
              <a:lnSpc>
                <a:spcPct val="100000"/>
              </a:lnSpc>
              <a:spcBef>
                <a:spcPts val="0"/>
              </a:spcBef>
              <a:spcAft>
                <a:spcPts val="0"/>
              </a:spcAft>
              <a:buClr>
                <a:srgbClr val="000000"/>
              </a:buClr>
              <a:buSzPts val="2689"/>
              <a:buFont typeface="Arial"/>
              <a:buChar char="•"/>
            </a:pPr>
            <a:r>
              <a:rPr b="1" i="0" lang="en-US" sz="2689" u="none" cap="none" strike="noStrike">
                <a:solidFill>
                  <a:srgbClr val="000000"/>
                </a:solidFill>
                <a:latin typeface="Calibri"/>
                <a:ea typeface="Calibri"/>
                <a:cs typeface="Calibri"/>
                <a:sym typeface="Calibri"/>
              </a:rPr>
              <a:t>Πλημμύρες:</a:t>
            </a:r>
            <a:r>
              <a:rPr b="0" i="0" lang="en-US" sz="2689" u="none" cap="none" strike="noStrike">
                <a:solidFill>
                  <a:srgbClr val="000000"/>
                </a:solidFill>
                <a:latin typeface="Calibri"/>
                <a:ea typeface="Calibri"/>
                <a:cs typeface="Calibri"/>
                <a:sym typeface="Calibri"/>
              </a:rPr>
              <a:t> Οι έντονες βροχοπτώσεις ή οι υπερχειλίσεις ποταμών ενδέχεται να απομονώσουν σχολεία, να προκαλέσουν ζημιές στις υποδομές και να θέσουν σε κίνδυνο τους μαθητές κατά τις ώρες άφιξης ή αποχώρησης.</a:t>
            </a:r>
            <a:endParaRPr sz="1100"/>
          </a:p>
          <a:p>
            <a:pPr indent="-283121" lvl="1" marL="604342" marR="0" rtl="0" algn="l">
              <a:lnSpc>
                <a:spcPct val="100000"/>
              </a:lnSpc>
              <a:spcBef>
                <a:spcPts val="0"/>
              </a:spcBef>
              <a:spcAft>
                <a:spcPts val="0"/>
              </a:spcAft>
              <a:buClr>
                <a:srgbClr val="000000"/>
              </a:buClr>
              <a:buSzPts val="2689"/>
              <a:buFont typeface="Arial"/>
              <a:buChar char="•"/>
            </a:pPr>
            <a:r>
              <a:rPr b="1" i="0" lang="en-US" sz="2689" u="none" cap="none" strike="noStrike">
                <a:solidFill>
                  <a:srgbClr val="000000"/>
                </a:solidFill>
                <a:latin typeface="Calibri"/>
                <a:ea typeface="Calibri"/>
                <a:cs typeface="Calibri"/>
                <a:sym typeface="Calibri"/>
              </a:rPr>
              <a:t>Καταιγίδες και Ισχυροί Άνεμοι: </a:t>
            </a:r>
            <a:r>
              <a:rPr b="0" i="0" lang="en-US" sz="2689" u="none" cap="none" strike="noStrike">
                <a:solidFill>
                  <a:srgbClr val="000000"/>
                </a:solidFill>
                <a:latin typeface="Calibri"/>
                <a:ea typeface="Calibri"/>
                <a:cs typeface="Calibri"/>
                <a:sym typeface="Calibri"/>
              </a:rPr>
              <a:t>Τα έντονα καιρικά φαινόμενα μπορούν να προκαλέσουν ζημιές στην οροφή, πτώση συντριμμιών και διακοπές ρεύματος που διαταράσσουν τη μάθηση και αυξάνουν τους κινδύνους για την ασφάλεια.</a:t>
            </a:r>
            <a:endParaRPr sz="1100"/>
          </a:p>
          <a:p>
            <a:pPr indent="-283121" lvl="1" marL="604342" marR="0" rtl="0" algn="l">
              <a:lnSpc>
                <a:spcPct val="100000"/>
              </a:lnSpc>
              <a:spcBef>
                <a:spcPts val="0"/>
              </a:spcBef>
              <a:spcAft>
                <a:spcPts val="0"/>
              </a:spcAft>
              <a:buClr>
                <a:srgbClr val="000000"/>
              </a:buClr>
              <a:buSzPts val="2689"/>
              <a:buFont typeface="Arial"/>
              <a:buChar char="•"/>
            </a:pPr>
            <a:r>
              <a:rPr b="1" i="0" lang="en-US" sz="2689" u="none" cap="none" strike="noStrike">
                <a:solidFill>
                  <a:srgbClr val="000000"/>
                </a:solidFill>
                <a:latin typeface="Calibri"/>
                <a:ea typeface="Calibri"/>
                <a:cs typeface="Calibri"/>
                <a:sym typeface="Calibri"/>
              </a:rPr>
              <a:t>Καύσωνες: </a:t>
            </a:r>
            <a:r>
              <a:rPr b="0" i="0" lang="en-US" sz="2689" u="none" cap="none" strike="noStrike">
                <a:solidFill>
                  <a:srgbClr val="000000"/>
                </a:solidFill>
                <a:latin typeface="Calibri"/>
                <a:ea typeface="Calibri"/>
                <a:cs typeface="Calibri"/>
                <a:sym typeface="Calibri"/>
              </a:rPr>
              <a:t>Οι παρατεταμένες περίοδοι ακραίων θερμοκρασιών οδηγούν σε αφυδάτωση, κόπωση και υψηλότερο κίνδυνο πυρκαγιάς κοντά σε σχολικές περιοχές, ειδικά κατά τη διάρκεια δραστηριοτήτων σε εξωτερικούς χώρους.</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Μπλε κείμενο σε μαύρο φόντο  Η περιγραφή δημιουργήθηκε αυτόματα" id="196" name="Google Shape;196;p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97" name="Google Shape;197;p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98" name="Google Shape;198;p9"/>
          <p:cNvGrpSpPr/>
          <p:nvPr/>
        </p:nvGrpSpPr>
        <p:grpSpPr>
          <a:xfrm>
            <a:off x="1257300" y="418292"/>
            <a:ext cx="15773400" cy="1380840"/>
            <a:chOff x="0" y="-66675"/>
            <a:chExt cx="21031200" cy="1841121"/>
          </a:xfrm>
        </p:grpSpPr>
        <p:sp>
          <p:nvSpPr>
            <p:cNvPr id="199" name="Google Shape;199;p9"/>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200" name="Google Shape;200;p9"/>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Σεισμοί</a:t>
              </a:r>
              <a:endParaRPr/>
            </a:p>
          </p:txBody>
        </p:sp>
      </p:grpSp>
      <p:grpSp>
        <p:nvGrpSpPr>
          <p:cNvPr id="201" name="Google Shape;201;p9"/>
          <p:cNvGrpSpPr/>
          <p:nvPr/>
        </p:nvGrpSpPr>
        <p:grpSpPr>
          <a:xfrm>
            <a:off x="566057" y="1697024"/>
            <a:ext cx="17721944" cy="980861"/>
            <a:chOff x="0" y="-9525"/>
            <a:chExt cx="23629258" cy="1307815"/>
          </a:xfrm>
        </p:grpSpPr>
        <p:sp>
          <p:nvSpPr>
            <p:cNvPr id="202" name="Google Shape;202;p9"/>
            <p:cNvSpPr/>
            <p:nvPr/>
          </p:nvSpPr>
          <p:spPr>
            <a:xfrm>
              <a:off x="0" y="0"/>
              <a:ext cx="23629258" cy="1298290"/>
            </a:xfrm>
            <a:custGeom>
              <a:rect b="b" l="l" r="r" t="t"/>
              <a:pathLst>
                <a:path extrusionOk="0" h="1298290" w="23629258">
                  <a:moveTo>
                    <a:pt x="0" y="0"/>
                  </a:moveTo>
                  <a:lnTo>
                    <a:pt x="23629258" y="0"/>
                  </a:lnTo>
                  <a:lnTo>
                    <a:pt x="23629258" y="1298290"/>
                  </a:lnTo>
                  <a:lnTo>
                    <a:pt x="0" y="1298290"/>
                  </a:lnTo>
                  <a:close/>
                </a:path>
              </a:pathLst>
            </a:custGeom>
            <a:solidFill>
              <a:srgbClr val="000000">
                <a:alpha val="0"/>
              </a:srgbClr>
            </a:solidFill>
            <a:ln>
              <a:noFill/>
            </a:ln>
          </p:spPr>
        </p:sp>
        <p:sp>
          <p:nvSpPr>
            <p:cNvPr id="203" name="Google Shape;203;p9"/>
            <p:cNvSpPr txBox="1"/>
            <p:nvPr/>
          </p:nvSpPr>
          <p:spPr>
            <a:xfrm>
              <a:off x="0" y="-9525"/>
              <a:ext cx="23629258" cy="130781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Τα σχολεία που βρίσκονται σε σεισμικές ζώνες πρέπει να βασίζονται σε γρήγορα και αξιόπιστα συστήματα έγκαιρης προειδοποίησης για την προστασία των μαθητών και του προσωπικού πριν από την έναρξη της σεισμικής δόνησης.</a:t>
              </a:r>
              <a:endParaRPr/>
            </a:p>
          </p:txBody>
        </p:sp>
      </p:grpSp>
      <p:grpSp>
        <p:nvGrpSpPr>
          <p:cNvPr id="204" name="Google Shape;204;p9"/>
          <p:cNvGrpSpPr/>
          <p:nvPr/>
        </p:nvGrpSpPr>
        <p:grpSpPr>
          <a:xfrm>
            <a:off x="717716" y="2695362"/>
            <a:ext cx="11950541" cy="964692"/>
            <a:chOff x="0" y="0"/>
            <a:chExt cx="15934054" cy="1286256"/>
          </a:xfrm>
        </p:grpSpPr>
        <p:sp>
          <p:nvSpPr>
            <p:cNvPr id="205" name="Google Shape;205;p9"/>
            <p:cNvSpPr/>
            <p:nvPr/>
          </p:nvSpPr>
          <p:spPr>
            <a:xfrm>
              <a:off x="25400" y="25400"/>
              <a:ext cx="15883254" cy="1235456"/>
            </a:xfrm>
            <a:custGeom>
              <a:rect b="b" l="l" r="r" t="t"/>
              <a:pathLst>
                <a:path extrusionOk="0" h="1235456" w="15883254">
                  <a:moveTo>
                    <a:pt x="0" y="205867"/>
                  </a:moveTo>
                  <a:cubicBezTo>
                    <a:pt x="0" y="92202"/>
                    <a:pt x="95631" y="0"/>
                    <a:pt x="213741" y="0"/>
                  </a:cubicBezTo>
                  <a:lnTo>
                    <a:pt x="15669513" y="0"/>
                  </a:lnTo>
                  <a:cubicBezTo>
                    <a:pt x="15787497" y="0"/>
                    <a:pt x="15883254" y="92202"/>
                    <a:pt x="15883254" y="205867"/>
                  </a:cubicBezTo>
                  <a:lnTo>
                    <a:pt x="15883254" y="1029589"/>
                  </a:lnTo>
                  <a:cubicBezTo>
                    <a:pt x="15883254" y="1143381"/>
                    <a:pt x="15787624" y="1235456"/>
                    <a:pt x="15669513" y="1235456"/>
                  </a:cubicBezTo>
                  <a:lnTo>
                    <a:pt x="213741" y="1235456"/>
                  </a:lnTo>
                  <a:cubicBezTo>
                    <a:pt x="95631" y="1235583"/>
                    <a:pt x="0" y="1143381"/>
                    <a:pt x="0" y="1029589"/>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9"/>
            <p:cNvSpPr/>
            <p:nvPr/>
          </p:nvSpPr>
          <p:spPr>
            <a:xfrm>
              <a:off x="0" y="0"/>
              <a:ext cx="15934054" cy="1286256"/>
            </a:xfrm>
            <a:custGeom>
              <a:rect b="b" l="l" r="r" t="t"/>
              <a:pathLst>
                <a:path extrusionOk="0" h="1286256" w="15934054">
                  <a:moveTo>
                    <a:pt x="0" y="231267"/>
                  </a:moveTo>
                  <a:cubicBezTo>
                    <a:pt x="0" y="102743"/>
                    <a:pt x="107950" y="0"/>
                    <a:pt x="239141" y="0"/>
                  </a:cubicBezTo>
                  <a:lnTo>
                    <a:pt x="15694913" y="0"/>
                  </a:lnTo>
                  <a:lnTo>
                    <a:pt x="15694913" y="25400"/>
                  </a:lnTo>
                  <a:lnTo>
                    <a:pt x="15694913" y="0"/>
                  </a:lnTo>
                  <a:cubicBezTo>
                    <a:pt x="15826104" y="0"/>
                    <a:pt x="15934054" y="102743"/>
                    <a:pt x="15934054" y="231267"/>
                  </a:cubicBezTo>
                  <a:lnTo>
                    <a:pt x="15908654" y="231267"/>
                  </a:lnTo>
                  <a:lnTo>
                    <a:pt x="15934054" y="231267"/>
                  </a:lnTo>
                  <a:lnTo>
                    <a:pt x="15934054" y="1054989"/>
                  </a:lnTo>
                  <a:lnTo>
                    <a:pt x="15908654" y="1054989"/>
                  </a:lnTo>
                  <a:lnTo>
                    <a:pt x="15934054" y="1054989"/>
                  </a:lnTo>
                  <a:cubicBezTo>
                    <a:pt x="15934054" y="1183640"/>
                    <a:pt x="15826104" y="1286256"/>
                    <a:pt x="15694913" y="1286256"/>
                  </a:cubicBezTo>
                  <a:lnTo>
                    <a:pt x="15694913" y="1260856"/>
                  </a:lnTo>
                  <a:lnTo>
                    <a:pt x="15694913" y="1286256"/>
                  </a:lnTo>
                  <a:lnTo>
                    <a:pt x="239141" y="1286256"/>
                  </a:lnTo>
                  <a:lnTo>
                    <a:pt x="239141" y="1260856"/>
                  </a:lnTo>
                  <a:lnTo>
                    <a:pt x="239141" y="1286256"/>
                  </a:lnTo>
                  <a:cubicBezTo>
                    <a:pt x="107950" y="1286383"/>
                    <a:pt x="0" y="1183640"/>
                    <a:pt x="0" y="1054989"/>
                  </a:cubicBezTo>
                  <a:lnTo>
                    <a:pt x="0" y="231267"/>
                  </a:lnTo>
                  <a:lnTo>
                    <a:pt x="25400" y="231267"/>
                  </a:lnTo>
                  <a:lnTo>
                    <a:pt x="0" y="231267"/>
                  </a:lnTo>
                  <a:moveTo>
                    <a:pt x="50800" y="231267"/>
                  </a:moveTo>
                  <a:lnTo>
                    <a:pt x="50800" y="1054989"/>
                  </a:lnTo>
                  <a:lnTo>
                    <a:pt x="25400" y="1054989"/>
                  </a:lnTo>
                  <a:lnTo>
                    <a:pt x="50800" y="1054989"/>
                  </a:lnTo>
                  <a:cubicBezTo>
                    <a:pt x="50800" y="1153795"/>
                    <a:pt x="134239" y="1235456"/>
                    <a:pt x="239141" y="1235456"/>
                  </a:cubicBezTo>
                  <a:lnTo>
                    <a:pt x="15694913" y="1235456"/>
                  </a:lnTo>
                  <a:cubicBezTo>
                    <a:pt x="15799815" y="1235456"/>
                    <a:pt x="15883254" y="1153795"/>
                    <a:pt x="15883254" y="1054989"/>
                  </a:cubicBezTo>
                  <a:lnTo>
                    <a:pt x="15883254" y="231267"/>
                  </a:lnTo>
                  <a:cubicBezTo>
                    <a:pt x="15883254" y="132461"/>
                    <a:pt x="15799815" y="50800"/>
                    <a:pt x="15694913" y="50800"/>
                  </a:cubicBezTo>
                  <a:lnTo>
                    <a:pt x="239141" y="50800"/>
                  </a:lnTo>
                  <a:lnTo>
                    <a:pt x="239141" y="25400"/>
                  </a:lnTo>
                  <a:lnTo>
                    <a:pt x="239141" y="50800"/>
                  </a:lnTo>
                  <a:cubicBezTo>
                    <a:pt x="134239" y="50800"/>
                    <a:pt x="50800" y="132461"/>
                    <a:pt x="50800" y="23126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7" name="Google Shape;207;p9"/>
          <p:cNvGrpSpPr/>
          <p:nvPr/>
        </p:nvGrpSpPr>
        <p:grpSpPr>
          <a:xfrm>
            <a:off x="782001" y="2745361"/>
            <a:ext cx="11821966" cy="850456"/>
            <a:chOff x="0" y="-19050"/>
            <a:chExt cx="15762621" cy="1133942"/>
          </a:xfrm>
        </p:grpSpPr>
        <p:sp>
          <p:nvSpPr>
            <p:cNvPr id="208" name="Google Shape;208;p9"/>
            <p:cNvSpPr/>
            <p:nvPr/>
          </p:nvSpPr>
          <p:spPr>
            <a:xfrm>
              <a:off x="0" y="0"/>
              <a:ext cx="15762621" cy="1114892"/>
            </a:xfrm>
            <a:custGeom>
              <a:rect b="b" l="l" r="r" t="t"/>
              <a:pathLst>
                <a:path extrusionOk="0" h="1114892" w="15762621">
                  <a:moveTo>
                    <a:pt x="0" y="0"/>
                  </a:moveTo>
                  <a:lnTo>
                    <a:pt x="15762621" y="0"/>
                  </a:lnTo>
                  <a:lnTo>
                    <a:pt x="15762621" y="1114892"/>
                  </a:lnTo>
                  <a:lnTo>
                    <a:pt x="0" y="1114892"/>
                  </a:lnTo>
                  <a:close/>
                </a:path>
              </a:pathLst>
            </a:custGeom>
            <a:solidFill>
              <a:srgbClr val="000000">
                <a:alpha val="0"/>
              </a:srgbClr>
            </a:solidFill>
            <a:ln>
              <a:noFill/>
            </a:ln>
          </p:spPr>
        </p:sp>
        <p:sp>
          <p:nvSpPr>
            <p:cNvPr id="209" name="Google Shape;209;p9"/>
            <p:cNvSpPr txBox="1"/>
            <p:nvPr/>
          </p:nvSpPr>
          <p:spPr>
            <a:xfrm>
              <a:off x="0" y="-19050"/>
              <a:ext cx="15762620" cy="113394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1800" u="none" cap="none" strike="noStrike">
                  <a:solidFill>
                    <a:srgbClr val="FFFFFF"/>
                  </a:solidFill>
                  <a:latin typeface="Calibri"/>
                  <a:ea typeface="Calibri"/>
                  <a:cs typeface="Calibri"/>
                  <a:sym typeface="Calibri"/>
                </a:rPr>
                <a:t>Ετοιμότητα Σχολικών Καταστροφών και Ασφαλή Μαθησιακά Περιβάλλοντα για Σεισμούς</a:t>
              </a:r>
              <a:endParaRPr/>
            </a:p>
          </p:txBody>
        </p:sp>
      </p:grpSp>
      <p:sp>
        <p:nvSpPr>
          <p:cNvPr id="210" name="Google Shape;210;p9"/>
          <p:cNvSpPr txBox="1"/>
          <p:nvPr/>
        </p:nvSpPr>
        <p:spPr>
          <a:xfrm>
            <a:off x="671725" y="3637225"/>
            <a:ext cx="11574900" cy="1477800"/>
          </a:xfrm>
          <a:prstGeom prst="rect">
            <a:avLst/>
          </a:prstGeom>
          <a:noFill/>
          <a:ln>
            <a:noFill/>
          </a:ln>
        </p:spPr>
        <p:txBody>
          <a:bodyPr anchorCtr="0" anchor="t" bIns="0" lIns="0" spcFirstLastPara="1" rIns="0" wrap="square" tIns="0">
            <a:spAutoFit/>
          </a:bodyPr>
          <a:lstStyle/>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Τα σχολεία πρέπει να διασφαλίζουν την δομική ασφάλεια μέσω τακτικών επιθεωρήσεων και ασφαλούς τοποθέτησης επίπλων, εξοπλισμού και οδών εκκένωσης.</a:t>
            </a:r>
            <a:endParaRPr sz="1100"/>
          </a:p>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Η εκπαίδευση και οι ασκήσεις ετοιμότητας βοηθούν τους μαθητές και τους εκπαιδευτικούς να εξασκούνται σε ασφαλείς ενέργειες όπως «Πέτα, Κάλυψε και Κράτα γερά».</a:t>
            </a:r>
            <a:endParaRPr sz="1100"/>
          </a:p>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Η δημιουργία ενός ασφαλούς και υποστηρικτικού μαθησιακού περιβάλλοντος προάγει την ηρεμία, την αυτοπεποίθηση και την αποτελεσματική αντίδραση κατά τη διάρκεια και μετά από έναν σεισμό.</a:t>
            </a:r>
            <a:endParaRPr sz="1100"/>
          </a:p>
        </p:txBody>
      </p:sp>
      <p:grpSp>
        <p:nvGrpSpPr>
          <p:cNvPr id="211" name="Google Shape;211;p9"/>
          <p:cNvGrpSpPr/>
          <p:nvPr/>
        </p:nvGrpSpPr>
        <p:grpSpPr>
          <a:xfrm>
            <a:off x="717716" y="5210210"/>
            <a:ext cx="11950541" cy="964692"/>
            <a:chOff x="0" y="0"/>
            <a:chExt cx="15934054" cy="1286256"/>
          </a:xfrm>
        </p:grpSpPr>
        <p:sp>
          <p:nvSpPr>
            <p:cNvPr id="212" name="Google Shape;212;p9"/>
            <p:cNvSpPr/>
            <p:nvPr/>
          </p:nvSpPr>
          <p:spPr>
            <a:xfrm>
              <a:off x="25400" y="25400"/>
              <a:ext cx="15883254" cy="1235456"/>
            </a:xfrm>
            <a:custGeom>
              <a:rect b="b" l="l" r="r" t="t"/>
              <a:pathLst>
                <a:path extrusionOk="0" h="1235456" w="15883254">
                  <a:moveTo>
                    <a:pt x="0" y="205867"/>
                  </a:moveTo>
                  <a:cubicBezTo>
                    <a:pt x="0" y="92202"/>
                    <a:pt x="95631" y="0"/>
                    <a:pt x="213741" y="0"/>
                  </a:cubicBezTo>
                  <a:lnTo>
                    <a:pt x="15669513" y="0"/>
                  </a:lnTo>
                  <a:cubicBezTo>
                    <a:pt x="15787497" y="0"/>
                    <a:pt x="15883254" y="92202"/>
                    <a:pt x="15883254" y="205867"/>
                  </a:cubicBezTo>
                  <a:lnTo>
                    <a:pt x="15883254" y="1029589"/>
                  </a:lnTo>
                  <a:cubicBezTo>
                    <a:pt x="15883254" y="1143381"/>
                    <a:pt x="15787624" y="1235456"/>
                    <a:pt x="15669513" y="1235456"/>
                  </a:cubicBezTo>
                  <a:lnTo>
                    <a:pt x="213741" y="1235456"/>
                  </a:lnTo>
                  <a:cubicBezTo>
                    <a:pt x="95631" y="1235583"/>
                    <a:pt x="0" y="1143381"/>
                    <a:pt x="0" y="1029589"/>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9"/>
            <p:cNvSpPr/>
            <p:nvPr/>
          </p:nvSpPr>
          <p:spPr>
            <a:xfrm>
              <a:off x="0" y="0"/>
              <a:ext cx="15934054" cy="1286256"/>
            </a:xfrm>
            <a:custGeom>
              <a:rect b="b" l="l" r="r" t="t"/>
              <a:pathLst>
                <a:path extrusionOk="0" h="1286256" w="15934054">
                  <a:moveTo>
                    <a:pt x="0" y="231267"/>
                  </a:moveTo>
                  <a:cubicBezTo>
                    <a:pt x="0" y="102743"/>
                    <a:pt x="107950" y="0"/>
                    <a:pt x="239141" y="0"/>
                  </a:cubicBezTo>
                  <a:lnTo>
                    <a:pt x="15694913" y="0"/>
                  </a:lnTo>
                  <a:lnTo>
                    <a:pt x="15694913" y="25400"/>
                  </a:lnTo>
                  <a:lnTo>
                    <a:pt x="15694913" y="0"/>
                  </a:lnTo>
                  <a:cubicBezTo>
                    <a:pt x="15826104" y="0"/>
                    <a:pt x="15934054" y="102743"/>
                    <a:pt x="15934054" y="231267"/>
                  </a:cubicBezTo>
                  <a:lnTo>
                    <a:pt x="15908654" y="231267"/>
                  </a:lnTo>
                  <a:lnTo>
                    <a:pt x="15934054" y="231267"/>
                  </a:lnTo>
                  <a:lnTo>
                    <a:pt x="15934054" y="1054989"/>
                  </a:lnTo>
                  <a:lnTo>
                    <a:pt x="15908654" y="1054989"/>
                  </a:lnTo>
                  <a:lnTo>
                    <a:pt x="15934054" y="1054989"/>
                  </a:lnTo>
                  <a:cubicBezTo>
                    <a:pt x="15934054" y="1183640"/>
                    <a:pt x="15826104" y="1286256"/>
                    <a:pt x="15694913" y="1286256"/>
                  </a:cubicBezTo>
                  <a:lnTo>
                    <a:pt x="15694913" y="1260856"/>
                  </a:lnTo>
                  <a:lnTo>
                    <a:pt x="15694913" y="1286256"/>
                  </a:lnTo>
                  <a:lnTo>
                    <a:pt x="239141" y="1286256"/>
                  </a:lnTo>
                  <a:lnTo>
                    <a:pt x="239141" y="1260856"/>
                  </a:lnTo>
                  <a:lnTo>
                    <a:pt x="239141" y="1286256"/>
                  </a:lnTo>
                  <a:cubicBezTo>
                    <a:pt x="107950" y="1286383"/>
                    <a:pt x="0" y="1183640"/>
                    <a:pt x="0" y="1054989"/>
                  </a:cubicBezTo>
                  <a:lnTo>
                    <a:pt x="0" y="231267"/>
                  </a:lnTo>
                  <a:lnTo>
                    <a:pt x="25400" y="231267"/>
                  </a:lnTo>
                  <a:lnTo>
                    <a:pt x="0" y="231267"/>
                  </a:lnTo>
                  <a:moveTo>
                    <a:pt x="50800" y="231267"/>
                  </a:moveTo>
                  <a:lnTo>
                    <a:pt x="50800" y="1054989"/>
                  </a:lnTo>
                  <a:lnTo>
                    <a:pt x="25400" y="1054989"/>
                  </a:lnTo>
                  <a:lnTo>
                    <a:pt x="50800" y="1054989"/>
                  </a:lnTo>
                  <a:cubicBezTo>
                    <a:pt x="50800" y="1153795"/>
                    <a:pt x="134239" y="1235456"/>
                    <a:pt x="239141" y="1235456"/>
                  </a:cubicBezTo>
                  <a:lnTo>
                    <a:pt x="15694913" y="1235456"/>
                  </a:lnTo>
                  <a:cubicBezTo>
                    <a:pt x="15799815" y="1235456"/>
                    <a:pt x="15883254" y="1153795"/>
                    <a:pt x="15883254" y="1054989"/>
                  </a:cubicBezTo>
                  <a:lnTo>
                    <a:pt x="15883254" y="231267"/>
                  </a:lnTo>
                  <a:cubicBezTo>
                    <a:pt x="15883254" y="132461"/>
                    <a:pt x="15799815" y="50800"/>
                    <a:pt x="15694913" y="50800"/>
                  </a:cubicBezTo>
                  <a:lnTo>
                    <a:pt x="239141" y="50800"/>
                  </a:lnTo>
                  <a:lnTo>
                    <a:pt x="239141" y="25400"/>
                  </a:lnTo>
                  <a:lnTo>
                    <a:pt x="239141" y="50800"/>
                  </a:lnTo>
                  <a:cubicBezTo>
                    <a:pt x="134239" y="50800"/>
                    <a:pt x="50800" y="132461"/>
                    <a:pt x="50800" y="23126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9"/>
          <p:cNvGrpSpPr/>
          <p:nvPr/>
        </p:nvGrpSpPr>
        <p:grpSpPr>
          <a:xfrm>
            <a:off x="782001" y="5260208"/>
            <a:ext cx="11821966" cy="850457"/>
            <a:chOff x="0" y="-19050"/>
            <a:chExt cx="15762621" cy="1133942"/>
          </a:xfrm>
        </p:grpSpPr>
        <p:sp>
          <p:nvSpPr>
            <p:cNvPr id="215" name="Google Shape;215;p9"/>
            <p:cNvSpPr/>
            <p:nvPr/>
          </p:nvSpPr>
          <p:spPr>
            <a:xfrm>
              <a:off x="0" y="0"/>
              <a:ext cx="15762621" cy="1114892"/>
            </a:xfrm>
            <a:custGeom>
              <a:rect b="b" l="l" r="r" t="t"/>
              <a:pathLst>
                <a:path extrusionOk="0" h="1114892" w="15762621">
                  <a:moveTo>
                    <a:pt x="0" y="0"/>
                  </a:moveTo>
                  <a:lnTo>
                    <a:pt x="15762621" y="0"/>
                  </a:lnTo>
                  <a:lnTo>
                    <a:pt x="15762621" y="1114892"/>
                  </a:lnTo>
                  <a:lnTo>
                    <a:pt x="0" y="1114892"/>
                  </a:lnTo>
                  <a:close/>
                </a:path>
              </a:pathLst>
            </a:custGeom>
            <a:solidFill>
              <a:srgbClr val="000000">
                <a:alpha val="0"/>
              </a:srgbClr>
            </a:solidFill>
            <a:ln>
              <a:noFill/>
            </a:ln>
          </p:spPr>
        </p:sp>
        <p:sp>
          <p:nvSpPr>
            <p:cNvPr id="216" name="Google Shape;216;p9"/>
            <p:cNvSpPr txBox="1"/>
            <p:nvPr/>
          </p:nvSpPr>
          <p:spPr>
            <a:xfrm>
              <a:off x="0" y="-19050"/>
              <a:ext cx="15762620" cy="113394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1800" u="none" cap="none" strike="noStrike">
                  <a:solidFill>
                    <a:srgbClr val="FFFFFF"/>
                  </a:solidFill>
                  <a:latin typeface="Calibri"/>
                  <a:ea typeface="Calibri"/>
                  <a:cs typeface="Calibri"/>
                  <a:sym typeface="Calibri"/>
                </a:rPr>
                <a:t>Τι να κάνετε</a:t>
              </a:r>
              <a:endParaRPr/>
            </a:p>
          </p:txBody>
        </p:sp>
      </p:grpSp>
      <p:sp>
        <p:nvSpPr>
          <p:cNvPr id="217" name="Google Shape;217;p9"/>
          <p:cNvSpPr txBox="1"/>
          <p:nvPr/>
        </p:nvSpPr>
        <p:spPr>
          <a:xfrm>
            <a:off x="988891" y="6152075"/>
            <a:ext cx="11574900" cy="729600"/>
          </a:xfrm>
          <a:prstGeom prst="rect">
            <a:avLst/>
          </a:prstGeom>
          <a:noFill/>
          <a:ln>
            <a:noFill/>
          </a:ln>
        </p:spPr>
        <p:txBody>
          <a:bodyPr anchorCtr="0" anchor="t" bIns="0" lIns="0" spcFirstLastPara="1" rIns="0" wrap="square" tIns="0">
            <a:spAutoFit/>
          </a:bodyPr>
          <a:lstStyle/>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Καλυφθείτε κάτω από ένα γερό γραφείο ή τραπέζι και κρατηθείτε μέχρι να σταματήσει το τρέμουλο</a:t>
            </a:r>
            <a:endParaRPr sz="1100"/>
          </a:p>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Μετακινηθείτε ήρεμα στον καθορισμένο χώρο συγκέντρωσης μόλις λήξει ο συναγερμός.</a:t>
            </a:r>
            <a:endParaRPr sz="1100"/>
          </a:p>
          <a:p>
            <a:pPr indent="-95250" lvl="2" marL="325755" marR="0" rtl="0" algn="l">
              <a:lnSpc>
                <a:spcPct val="108000"/>
              </a:lnSpc>
              <a:spcBef>
                <a:spcPts val="0"/>
              </a:spcBef>
              <a:spcAft>
                <a:spcPts val="0"/>
              </a:spcAft>
              <a:buClr>
                <a:srgbClr val="000000"/>
              </a:buClr>
              <a:buSzPts val="1500"/>
              <a:buFont typeface="Arial"/>
              <a:buChar char="⚬"/>
            </a:pPr>
            <a:r>
              <a:rPr b="0" i="0" lang="en-US" sz="1500" u="none" cap="none" strike="noStrike">
                <a:solidFill>
                  <a:srgbClr val="000000"/>
                </a:solidFill>
                <a:latin typeface="Calibri"/>
                <a:ea typeface="Calibri"/>
                <a:cs typeface="Calibri"/>
                <a:sym typeface="Calibri"/>
              </a:rPr>
              <a:t>Βοηθήστε τους νεότερους μαθητές ή όσους έχουν κινητικές δυσκολίες κατά την εκκένωση.</a:t>
            </a:r>
            <a:endParaRPr sz="1100"/>
          </a:p>
        </p:txBody>
      </p:sp>
      <p:grpSp>
        <p:nvGrpSpPr>
          <p:cNvPr id="218" name="Google Shape;218;p9"/>
          <p:cNvGrpSpPr/>
          <p:nvPr/>
        </p:nvGrpSpPr>
        <p:grpSpPr>
          <a:xfrm>
            <a:off x="717716" y="7007802"/>
            <a:ext cx="11950541" cy="964692"/>
            <a:chOff x="0" y="0"/>
            <a:chExt cx="15934054" cy="1286256"/>
          </a:xfrm>
        </p:grpSpPr>
        <p:sp>
          <p:nvSpPr>
            <p:cNvPr id="219" name="Google Shape;219;p9"/>
            <p:cNvSpPr/>
            <p:nvPr/>
          </p:nvSpPr>
          <p:spPr>
            <a:xfrm>
              <a:off x="25400" y="25400"/>
              <a:ext cx="15883254" cy="1235456"/>
            </a:xfrm>
            <a:custGeom>
              <a:rect b="b" l="l" r="r" t="t"/>
              <a:pathLst>
                <a:path extrusionOk="0" h="1235456" w="15883254">
                  <a:moveTo>
                    <a:pt x="0" y="205867"/>
                  </a:moveTo>
                  <a:cubicBezTo>
                    <a:pt x="0" y="92202"/>
                    <a:pt x="95631" y="0"/>
                    <a:pt x="213741" y="0"/>
                  </a:cubicBezTo>
                  <a:lnTo>
                    <a:pt x="15669513" y="0"/>
                  </a:lnTo>
                  <a:cubicBezTo>
                    <a:pt x="15787497" y="0"/>
                    <a:pt x="15883254" y="92202"/>
                    <a:pt x="15883254" y="205867"/>
                  </a:cubicBezTo>
                  <a:lnTo>
                    <a:pt x="15883254" y="1029589"/>
                  </a:lnTo>
                  <a:cubicBezTo>
                    <a:pt x="15883254" y="1143381"/>
                    <a:pt x="15787624" y="1235456"/>
                    <a:pt x="15669513" y="1235456"/>
                  </a:cubicBezTo>
                  <a:lnTo>
                    <a:pt x="213741" y="1235456"/>
                  </a:lnTo>
                  <a:cubicBezTo>
                    <a:pt x="95631" y="1235583"/>
                    <a:pt x="0" y="1143381"/>
                    <a:pt x="0" y="1029589"/>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9"/>
            <p:cNvSpPr/>
            <p:nvPr/>
          </p:nvSpPr>
          <p:spPr>
            <a:xfrm>
              <a:off x="0" y="0"/>
              <a:ext cx="15934054" cy="1286256"/>
            </a:xfrm>
            <a:custGeom>
              <a:rect b="b" l="l" r="r" t="t"/>
              <a:pathLst>
                <a:path extrusionOk="0" h="1286256" w="15934054">
                  <a:moveTo>
                    <a:pt x="0" y="231267"/>
                  </a:moveTo>
                  <a:cubicBezTo>
                    <a:pt x="0" y="102743"/>
                    <a:pt x="107950" y="0"/>
                    <a:pt x="239141" y="0"/>
                  </a:cubicBezTo>
                  <a:lnTo>
                    <a:pt x="15694913" y="0"/>
                  </a:lnTo>
                  <a:lnTo>
                    <a:pt x="15694913" y="25400"/>
                  </a:lnTo>
                  <a:lnTo>
                    <a:pt x="15694913" y="0"/>
                  </a:lnTo>
                  <a:cubicBezTo>
                    <a:pt x="15826104" y="0"/>
                    <a:pt x="15934054" y="102743"/>
                    <a:pt x="15934054" y="231267"/>
                  </a:cubicBezTo>
                  <a:lnTo>
                    <a:pt x="15908654" y="231267"/>
                  </a:lnTo>
                  <a:lnTo>
                    <a:pt x="15934054" y="231267"/>
                  </a:lnTo>
                  <a:lnTo>
                    <a:pt x="15934054" y="1054989"/>
                  </a:lnTo>
                  <a:lnTo>
                    <a:pt x="15908654" y="1054989"/>
                  </a:lnTo>
                  <a:lnTo>
                    <a:pt x="15934054" y="1054989"/>
                  </a:lnTo>
                  <a:cubicBezTo>
                    <a:pt x="15934054" y="1183640"/>
                    <a:pt x="15826104" y="1286256"/>
                    <a:pt x="15694913" y="1286256"/>
                  </a:cubicBezTo>
                  <a:lnTo>
                    <a:pt x="15694913" y="1260856"/>
                  </a:lnTo>
                  <a:lnTo>
                    <a:pt x="15694913" y="1286256"/>
                  </a:lnTo>
                  <a:lnTo>
                    <a:pt x="239141" y="1286256"/>
                  </a:lnTo>
                  <a:lnTo>
                    <a:pt x="239141" y="1260856"/>
                  </a:lnTo>
                  <a:lnTo>
                    <a:pt x="239141" y="1286256"/>
                  </a:lnTo>
                  <a:cubicBezTo>
                    <a:pt x="107950" y="1286383"/>
                    <a:pt x="0" y="1183640"/>
                    <a:pt x="0" y="1054989"/>
                  </a:cubicBezTo>
                  <a:lnTo>
                    <a:pt x="0" y="231267"/>
                  </a:lnTo>
                  <a:lnTo>
                    <a:pt x="25400" y="231267"/>
                  </a:lnTo>
                  <a:lnTo>
                    <a:pt x="0" y="231267"/>
                  </a:lnTo>
                  <a:moveTo>
                    <a:pt x="50800" y="231267"/>
                  </a:moveTo>
                  <a:lnTo>
                    <a:pt x="50800" y="1054989"/>
                  </a:lnTo>
                  <a:lnTo>
                    <a:pt x="25400" y="1054989"/>
                  </a:lnTo>
                  <a:lnTo>
                    <a:pt x="50800" y="1054989"/>
                  </a:lnTo>
                  <a:cubicBezTo>
                    <a:pt x="50800" y="1153795"/>
                    <a:pt x="134239" y="1235456"/>
                    <a:pt x="239141" y="1235456"/>
                  </a:cubicBezTo>
                  <a:lnTo>
                    <a:pt x="15694913" y="1235456"/>
                  </a:lnTo>
                  <a:cubicBezTo>
                    <a:pt x="15799815" y="1235456"/>
                    <a:pt x="15883254" y="1153795"/>
                    <a:pt x="15883254" y="1054989"/>
                  </a:cubicBezTo>
                  <a:lnTo>
                    <a:pt x="15883254" y="231267"/>
                  </a:lnTo>
                  <a:cubicBezTo>
                    <a:pt x="15883254" y="132461"/>
                    <a:pt x="15799815" y="50800"/>
                    <a:pt x="15694913" y="50800"/>
                  </a:cubicBezTo>
                  <a:lnTo>
                    <a:pt x="239141" y="50800"/>
                  </a:lnTo>
                  <a:lnTo>
                    <a:pt x="239141" y="25400"/>
                  </a:lnTo>
                  <a:lnTo>
                    <a:pt x="239141" y="50800"/>
                  </a:lnTo>
                  <a:cubicBezTo>
                    <a:pt x="134239" y="50800"/>
                    <a:pt x="50800" y="132461"/>
                    <a:pt x="50800" y="23126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1" name="Google Shape;221;p9"/>
          <p:cNvGrpSpPr/>
          <p:nvPr/>
        </p:nvGrpSpPr>
        <p:grpSpPr>
          <a:xfrm>
            <a:off x="782001" y="7057801"/>
            <a:ext cx="11821966" cy="850457"/>
            <a:chOff x="0" y="-19050"/>
            <a:chExt cx="15762621" cy="1133942"/>
          </a:xfrm>
        </p:grpSpPr>
        <p:sp>
          <p:nvSpPr>
            <p:cNvPr id="222" name="Google Shape;222;p9"/>
            <p:cNvSpPr/>
            <p:nvPr/>
          </p:nvSpPr>
          <p:spPr>
            <a:xfrm>
              <a:off x="0" y="0"/>
              <a:ext cx="15762621" cy="1114892"/>
            </a:xfrm>
            <a:custGeom>
              <a:rect b="b" l="l" r="r" t="t"/>
              <a:pathLst>
                <a:path extrusionOk="0" h="1114892" w="15762621">
                  <a:moveTo>
                    <a:pt x="0" y="0"/>
                  </a:moveTo>
                  <a:lnTo>
                    <a:pt x="15762621" y="0"/>
                  </a:lnTo>
                  <a:lnTo>
                    <a:pt x="15762621" y="1114892"/>
                  </a:lnTo>
                  <a:lnTo>
                    <a:pt x="0" y="1114892"/>
                  </a:lnTo>
                  <a:close/>
                </a:path>
              </a:pathLst>
            </a:custGeom>
            <a:solidFill>
              <a:srgbClr val="000000">
                <a:alpha val="0"/>
              </a:srgbClr>
            </a:solidFill>
            <a:ln>
              <a:noFill/>
            </a:ln>
          </p:spPr>
        </p:sp>
        <p:sp>
          <p:nvSpPr>
            <p:cNvPr id="223" name="Google Shape;223;p9"/>
            <p:cNvSpPr txBox="1"/>
            <p:nvPr/>
          </p:nvSpPr>
          <p:spPr>
            <a:xfrm>
              <a:off x="0" y="-19050"/>
              <a:ext cx="15762620" cy="1133942"/>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1800" u="none" cap="none" strike="noStrike">
                  <a:solidFill>
                    <a:srgbClr val="FFFFFF"/>
                  </a:solidFill>
                  <a:latin typeface="Calibri"/>
                  <a:ea typeface="Calibri"/>
                  <a:cs typeface="Calibri"/>
                  <a:sym typeface="Calibri"/>
                </a:rPr>
                <a:t>Τι δεν πρέπει να κάνετε</a:t>
              </a:r>
              <a:endParaRPr/>
            </a:p>
          </p:txBody>
        </p:sp>
      </p:grpSp>
      <p:sp>
        <p:nvSpPr>
          <p:cNvPr id="224" name="Google Shape;224;p9"/>
          <p:cNvSpPr txBox="1"/>
          <p:nvPr/>
        </p:nvSpPr>
        <p:spPr>
          <a:xfrm>
            <a:off x="988891" y="7949667"/>
            <a:ext cx="11574900" cy="766500"/>
          </a:xfrm>
          <a:prstGeom prst="rect">
            <a:avLst/>
          </a:prstGeom>
          <a:noFill/>
          <a:ln>
            <a:noFill/>
          </a:ln>
        </p:spPr>
        <p:txBody>
          <a:bodyPr anchorCtr="0" anchor="t" bIns="0" lIns="0" spcFirstLastPara="1" rIns="0" wrap="square" tIns="0">
            <a:spAutoFit/>
          </a:bodyPr>
          <a:lstStyle/>
          <a:p>
            <a:pPr indent="-100075" lvl="2" marL="303358" marR="0" rtl="0" algn="l">
              <a:lnSpc>
                <a:spcPct val="107995"/>
              </a:lnSpc>
              <a:spcBef>
                <a:spcPts val="0"/>
              </a:spcBef>
              <a:spcAft>
                <a:spcPts val="0"/>
              </a:spcAft>
              <a:buClr>
                <a:srgbClr val="000000"/>
              </a:buClr>
              <a:buSzPts val="1576"/>
              <a:buFont typeface="Arial"/>
              <a:buChar char="⚬"/>
            </a:pPr>
            <a:r>
              <a:rPr b="0" i="0" lang="en-US" sz="1576" u="none" cap="none" strike="noStrike">
                <a:solidFill>
                  <a:srgbClr val="000000"/>
                </a:solidFill>
                <a:latin typeface="Calibri"/>
                <a:ea typeface="Calibri"/>
                <a:cs typeface="Calibri"/>
                <a:sym typeface="Calibri"/>
              </a:rPr>
              <a:t>Μην τρέχετε, μην σπρώχνετε ή χρησιμοποιείτε ανελκυστήρες κατά τη διάρκεια σεισμού.</a:t>
            </a:r>
            <a:endParaRPr sz="1300"/>
          </a:p>
          <a:p>
            <a:pPr indent="-100075" lvl="2" marL="303358" marR="0" rtl="0" algn="l">
              <a:lnSpc>
                <a:spcPct val="107995"/>
              </a:lnSpc>
              <a:spcBef>
                <a:spcPts val="0"/>
              </a:spcBef>
              <a:spcAft>
                <a:spcPts val="0"/>
              </a:spcAft>
              <a:buClr>
                <a:srgbClr val="000000"/>
              </a:buClr>
              <a:buSzPts val="1576"/>
              <a:buFont typeface="Arial"/>
              <a:buChar char="⚬"/>
            </a:pPr>
            <a:r>
              <a:rPr b="0" i="0" lang="en-US" sz="1576" u="none" cap="none" strike="noStrike">
                <a:solidFill>
                  <a:srgbClr val="000000"/>
                </a:solidFill>
                <a:latin typeface="Calibri"/>
                <a:ea typeface="Calibri"/>
                <a:cs typeface="Calibri"/>
                <a:sym typeface="Calibri"/>
              </a:rPr>
              <a:t>Μην στέκεστε κοντά σε παράθυρα, βιβλιοθήκες ή βαριά έπιπλα.</a:t>
            </a:r>
            <a:endParaRPr sz="1300"/>
          </a:p>
          <a:p>
            <a:pPr indent="-100075" lvl="2" marL="303358" marR="0" rtl="0" algn="l">
              <a:lnSpc>
                <a:spcPct val="107995"/>
              </a:lnSpc>
              <a:spcBef>
                <a:spcPts val="0"/>
              </a:spcBef>
              <a:spcAft>
                <a:spcPts val="0"/>
              </a:spcAft>
              <a:buClr>
                <a:srgbClr val="000000"/>
              </a:buClr>
              <a:buSzPts val="1576"/>
              <a:buFont typeface="Arial"/>
              <a:buChar char="⚬"/>
            </a:pPr>
            <a:r>
              <a:rPr b="0" i="0" lang="en-US" sz="1576" u="none" cap="none" strike="noStrike">
                <a:solidFill>
                  <a:srgbClr val="000000"/>
                </a:solidFill>
                <a:latin typeface="Calibri"/>
                <a:ea typeface="Calibri"/>
                <a:cs typeface="Calibri"/>
                <a:sym typeface="Calibri"/>
              </a:rPr>
              <a:t>Μην εγκαταλείψετε το κτίριο μέχρι να σταματήσει εντελώς η δόνηση και να επιβεβαιωθεί ότι η διαδρομή εξόδου είναι ασφαλής.</a:t>
            </a:r>
            <a:endParaRPr sz="1300"/>
          </a:p>
        </p:txBody>
      </p:sp>
      <p:sp>
        <p:nvSpPr>
          <p:cNvPr id="225" name="Google Shape;225;p9"/>
          <p:cNvSpPr txBox="1"/>
          <p:nvPr/>
        </p:nvSpPr>
        <p:spPr>
          <a:xfrm>
            <a:off x="12501140" y="6578320"/>
            <a:ext cx="5521266"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1: Σχολείο - ετοιμότητα για καταστροφές από το Canva (Free Element) </a:t>
            </a:r>
            <a:endParaRPr/>
          </a:p>
        </p:txBody>
      </p:sp>
      <p:sp>
        <p:nvSpPr>
          <p:cNvPr id="226" name="Google Shape;226;p9"/>
          <p:cNvSpPr/>
          <p:nvPr/>
        </p:nvSpPr>
        <p:spPr>
          <a:xfrm>
            <a:off x="12409714" y="2933342"/>
            <a:ext cx="5141500" cy="3372421"/>
          </a:xfrm>
          <a:custGeom>
            <a:rect b="b" l="l" r="r" t="t"/>
            <a:pathLst>
              <a:path extrusionOk="0" h="4496562" w="6855333">
                <a:moveTo>
                  <a:pt x="0" y="0"/>
                </a:moveTo>
                <a:lnTo>
                  <a:pt x="6855333" y="0"/>
                </a:lnTo>
                <a:lnTo>
                  <a:pt x="6855333" y="4496562"/>
                </a:lnTo>
                <a:lnTo>
                  <a:pt x="0" y="4496562"/>
                </a:lnTo>
                <a:lnTo>
                  <a:pt x="0" y="0"/>
                </a:lnTo>
                <a:close/>
              </a:path>
            </a:pathLst>
          </a:custGeom>
          <a:blipFill rotWithShape="1">
            <a:blip r:embed="rId5">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