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Montserrat"/>
      <p:bold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hMbB8KdZzCmq8xDjOcBPXVa4Zwa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Montserrat-boldItalic.fntdata"/><Relationship Id="rId6" Type="http://schemas.openxmlformats.org/officeDocument/2006/relationships/slide" Target="slides/slide1.xml"/><Relationship Id="rId18" Type="http://schemas.openxmlformats.org/officeDocument/2006/relationships/font" Target="fonts/Montserrat-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1" name="Google Shape;221;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4" name="Google Shape;224;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6" name="Google Shape;236;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9" name="Google Shape;239;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9" name="Google Shape;259;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2" name="Google Shape;262;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 name="Google Shape;118;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 name="Google Shape;121;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5" name="Google Shape;145;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6" name="Google Shape;146;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9" name="Google Shape;149;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9" name="Google Shape;159;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0" name="Google Shape;160;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3" name="Google Shape;163;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6" name="Google Shape;176;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7" name="Google Shape;177;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0" name="Google Shape;180;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5" name="Google Shape;205;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6" name="Google Shape;206;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9" name="Google Shape;209;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3"/>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4"/>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4"/>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5"/>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7"/>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7"/>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8"/>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18"/>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9"/>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19"/>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19"/>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19"/>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1"/>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1"/>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1"/>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2"/>
          <p:cNvSpPr/>
          <p:nvPr>
            <p:ph idx="2" type="pic"/>
          </p:nvPr>
        </p:nvSpPr>
        <p:spPr>
          <a:xfrm>
            <a:off x="1792288" y="612775"/>
            <a:ext cx="5486400" cy="4114800"/>
          </a:xfrm>
          <a:prstGeom prst="rect">
            <a:avLst/>
          </a:prstGeom>
          <a:noFill/>
          <a:ln>
            <a:noFill/>
          </a:ln>
        </p:spPr>
      </p:sp>
      <p:sp>
        <p:nvSpPr>
          <p:cNvPr id="68" name="Google Shape;68;p22"/>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3.png"/><Relationship Id="rId5"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20.png"/></Relationships>
</file>

<file path=ppt/slides/_rels/slide11.xml.rels><?xml version="1.0" encoding="UTF-8" standalone="yes"?><Relationships xmlns="http://schemas.openxmlformats.org/package/2006/relationships"><Relationship Id="rId11" Type="http://schemas.openxmlformats.org/officeDocument/2006/relationships/image" Target="../media/image19.png"/><Relationship Id="rId10" Type="http://schemas.openxmlformats.org/officeDocument/2006/relationships/image" Target="../media/image7.png"/><Relationship Id="rId13" Type="http://schemas.openxmlformats.org/officeDocument/2006/relationships/image" Target="../media/image10.png"/><Relationship Id="rId12"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9.png"/><Relationship Id="rId14" Type="http://schemas.openxmlformats.org/officeDocument/2006/relationships/image" Target="../media/image8.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hyperlink" Target="https://www.facebook.com/profile.php?id=61573707797009" TargetMode="External"/><Relationship Id="rId13" Type="http://schemas.openxmlformats.org/officeDocument/2006/relationships/image" Target="../media/image14.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3.png"/><Relationship Id="rId4" Type="http://schemas.openxmlformats.org/officeDocument/2006/relationships/image" Target="../media/image17.png"/><Relationship Id="rId9" Type="http://schemas.openxmlformats.org/officeDocument/2006/relationships/image" Target="../media/image15.png"/><Relationship Id="rId5" Type="http://schemas.openxmlformats.org/officeDocument/2006/relationships/image" Target="../media/image12.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4" y="716280"/>
            <a:ext cx="8274272" cy="8397240"/>
          </a:xfrm>
          <a:custGeom>
            <a:rect b="b" l="l" r="r" t="t"/>
            <a:pathLst>
              <a:path extrusionOk="0" h="8397240" w="8274272">
                <a:moveTo>
                  <a:pt x="0" y="0"/>
                </a:moveTo>
                <a:lnTo>
                  <a:pt x="8274272" y="0"/>
                </a:lnTo>
                <a:lnTo>
                  <a:pt x="8274272" y="8397240"/>
                </a:lnTo>
                <a:lnTo>
                  <a:pt x="0" y="8397240"/>
                </a:lnTo>
                <a:lnTo>
                  <a:pt x="0" y="0"/>
                </a:lnTo>
                <a:close/>
              </a:path>
            </a:pathLst>
          </a:custGeom>
          <a:blipFill rotWithShape="1">
            <a:blip r:embed="rId3">
              <a:alphaModFix/>
            </a:blip>
            <a:stretch>
              <a:fillRect b="0" l="0" r="0" t="0"/>
            </a:stretch>
          </a:blipFill>
          <a:ln>
            <a:noFill/>
          </a:ln>
        </p:spPr>
      </p:sp>
      <p:sp>
        <p:nvSpPr>
          <p:cNvPr id="93" name="Google Shape;93;p1"/>
          <p:cNvSpPr/>
          <p:nvPr/>
        </p:nvSpPr>
        <p:spPr>
          <a:xfrm>
            <a:off x="732692" y="8815645"/>
            <a:ext cx="4305738" cy="911800"/>
          </a:xfrm>
          <a:custGeom>
            <a:rect b="b" l="l" r="r" t="t"/>
            <a:pathLst>
              <a:path extrusionOk="0" h="911800" w="4305738">
                <a:moveTo>
                  <a:pt x="0" y="0"/>
                </a:moveTo>
                <a:lnTo>
                  <a:pt x="4305738" y="0"/>
                </a:lnTo>
                <a:lnTo>
                  <a:pt x="4305738" y="911799"/>
                </a:lnTo>
                <a:lnTo>
                  <a:pt x="0" y="911799"/>
                </a:lnTo>
                <a:lnTo>
                  <a:pt x="0" y="0"/>
                </a:lnTo>
                <a:close/>
              </a:path>
            </a:pathLst>
          </a:custGeom>
          <a:blipFill rotWithShape="1">
            <a:blip r:embed="rId4">
              <a:alphaModFix/>
            </a:blip>
            <a:stretch>
              <a:fillRect b="0" l="0" r="0" t="0"/>
            </a:stretch>
          </a:blipFill>
          <a:ln>
            <a:noFill/>
          </a:ln>
        </p:spPr>
      </p:sp>
      <p:sp>
        <p:nvSpPr>
          <p:cNvPr descr="Primer plano de un logotipo.  El contenido generado por IA podría ser incorrecto." id="94" name="Google Shape;94;p1"/>
          <p:cNvSpPr/>
          <p:nvPr/>
        </p:nvSpPr>
        <p:spPr>
          <a:xfrm>
            <a:off x="581025" y="1096356"/>
            <a:ext cx="4059555" cy="981894"/>
          </a:xfrm>
          <a:custGeom>
            <a:rect b="b" l="l" r="r" t="t"/>
            <a:pathLst>
              <a:path extrusionOk="0" h="981894" w="4059555">
                <a:moveTo>
                  <a:pt x="0" y="0"/>
                </a:moveTo>
                <a:lnTo>
                  <a:pt x="4059555" y="0"/>
                </a:lnTo>
                <a:lnTo>
                  <a:pt x="4059555" y="981894"/>
                </a:lnTo>
                <a:lnTo>
                  <a:pt x="0" y="981894"/>
                </a:lnTo>
                <a:lnTo>
                  <a:pt x="0" y="0"/>
                </a:lnTo>
                <a:close/>
              </a:path>
            </a:pathLst>
          </a:custGeom>
          <a:blipFill rotWithShape="1">
            <a:blip r:embed="rId5">
              <a:alphaModFix/>
            </a:blip>
            <a:stretch>
              <a:fillRect b="0" l="0" r="0" t="0"/>
            </a:stretch>
          </a:blipFill>
          <a:ln>
            <a:noFill/>
          </a:ln>
        </p:spPr>
      </p:sp>
      <p:grpSp>
        <p:nvGrpSpPr>
          <p:cNvPr id="95" name="Google Shape;95;p1"/>
          <p:cNvGrpSpPr/>
          <p:nvPr/>
        </p:nvGrpSpPr>
        <p:grpSpPr>
          <a:xfrm>
            <a:off x="581025" y="2393689"/>
            <a:ext cx="8827895" cy="3233019"/>
            <a:chOff x="0" y="-47625"/>
            <a:chExt cx="11770526" cy="4310691"/>
          </a:xfrm>
        </p:grpSpPr>
        <p:sp>
          <p:nvSpPr>
            <p:cNvPr id="96" name="Google Shape;96;p1"/>
            <p:cNvSpPr/>
            <p:nvPr/>
          </p:nvSpPr>
          <p:spPr>
            <a:xfrm>
              <a:off x="0" y="0"/>
              <a:ext cx="11770526" cy="4263062"/>
            </a:xfrm>
            <a:custGeom>
              <a:rect b="b" l="l" r="r" t="t"/>
              <a:pathLst>
                <a:path extrusionOk="0" h="4263062" w="11770526">
                  <a:moveTo>
                    <a:pt x="0" y="0"/>
                  </a:moveTo>
                  <a:lnTo>
                    <a:pt x="11770526" y="0"/>
                  </a:lnTo>
                  <a:lnTo>
                    <a:pt x="11770526" y="4263062"/>
                  </a:lnTo>
                  <a:lnTo>
                    <a:pt x="0" y="4263062"/>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97" name="Google Shape;97;p1"/>
            <p:cNvSpPr txBox="1"/>
            <p:nvPr/>
          </p:nvSpPr>
          <p:spPr>
            <a:xfrm>
              <a:off x="0" y="-47625"/>
              <a:ext cx="11770525" cy="4310691"/>
            </a:xfrm>
            <a:prstGeom prst="rect">
              <a:avLst/>
            </a:prstGeom>
            <a:noFill/>
            <a:ln>
              <a:noFill/>
            </a:ln>
          </p:spPr>
          <p:txBody>
            <a:bodyPr anchorCtr="0" anchor="b" bIns="0" lIns="0" spcFirstLastPara="1" rIns="0" wrap="square" tIns="0">
              <a:noAutofit/>
            </a:bodyPr>
            <a:lstStyle/>
            <a:p>
              <a:pPr indent="0" lvl="0" marL="0" marR="0" rtl="0" algn="l">
                <a:lnSpc>
                  <a:spcPct val="107996"/>
                </a:lnSpc>
                <a:spcBef>
                  <a:spcPts val="0"/>
                </a:spcBef>
                <a:spcAft>
                  <a:spcPts val="0"/>
                </a:spcAft>
                <a:buNone/>
              </a:pPr>
              <a:r>
                <a:rPr b="1" i="0" lang="en-US" sz="5265" u="none" cap="none" strike="noStrike">
                  <a:solidFill>
                    <a:srgbClr val="000000"/>
                  </a:solidFill>
                  <a:latin typeface="Calibri"/>
                  <a:ea typeface="Calibri"/>
                  <a:cs typeface="Calibri"/>
                  <a:sym typeface="Calibri"/>
                </a:rPr>
                <a:t>UNIDAD 4: PREPARACIÓN ANTE DESASTRES EN LAS ESCUELAS Y ENTORNOS DE APRENDIZAJE SEGUROS</a:t>
              </a:r>
              <a:endParaRPr/>
            </a:p>
          </p:txBody>
        </p:sp>
      </p:grpSp>
      <p:sp>
        <p:nvSpPr>
          <p:cNvPr id="98" name="Google Shape;98;p1"/>
          <p:cNvSpPr txBox="1"/>
          <p:nvPr/>
        </p:nvSpPr>
        <p:spPr>
          <a:xfrm>
            <a:off x="672446" y="5923931"/>
            <a:ext cx="8961149" cy="1159032"/>
          </a:xfrm>
          <a:prstGeom prst="rect">
            <a:avLst/>
          </a:prstGeom>
          <a:noFill/>
          <a:ln>
            <a:noFill/>
          </a:ln>
        </p:spPr>
        <p:txBody>
          <a:bodyPr anchorCtr="0" anchor="t" bIns="0" lIns="0" spcFirstLastPara="1" rIns="0" wrap="square" tIns="0">
            <a:spAutoFit/>
          </a:bodyPr>
          <a:lstStyle/>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Descripción general de la unidad</a:t>
            </a:r>
            <a:endParaRPr/>
          </a:p>
          <a:p>
            <a:pPr indent="0" lvl="0" marL="0" marR="0" rtl="0" algn="l">
              <a:lnSpc>
                <a:spcPct val="86389"/>
              </a:lnSpc>
              <a:spcBef>
                <a:spcPts val="0"/>
              </a:spcBef>
              <a:spcAft>
                <a:spcPts val="0"/>
              </a:spcAft>
              <a:buNone/>
            </a:pPr>
            <a:r>
              <a:t/>
            </a:r>
            <a:endParaRPr b="1" i="0" sz="3277" u="none" cap="none" strike="noStrike">
              <a:solidFill>
                <a:srgbClr val="000000"/>
              </a:solidFill>
              <a:latin typeface="Calibri"/>
              <a:ea typeface="Calibri"/>
              <a:cs typeface="Calibri"/>
              <a:sym typeface="Calibri"/>
            </a:endParaRPr>
          </a:p>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Autor: Asociación del proyecto EVA-93/VETREADY</a:t>
            </a:r>
            <a:endParaRPr/>
          </a:p>
        </p:txBody>
      </p:sp>
      <p:sp>
        <p:nvSpPr>
          <p:cNvPr id="99" name="Google Shape;99;p1"/>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Número de proyecto: 2024-1-ES01-KA220-VET-000257287</a:t>
            </a:r>
            <a:endParaRPr/>
          </a:p>
        </p:txBody>
      </p:sp>
      <p:sp>
        <p:nvSpPr>
          <p:cNvPr id="100" name="Google Shape;100;p1"/>
          <p:cNvSpPr txBox="1"/>
          <p:nvPr/>
        </p:nvSpPr>
        <p:spPr>
          <a:xfrm>
            <a:off x="5446833" y="8688314"/>
            <a:ext cx="7394334" cy="828675"/>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1350" u="none" cap="none" strike="noStrike">
                <a:solidFill>
                  <a:srgbClr val="000000"/>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del Servicio Español para la Internacionalización de la Educación (SEPIE). Ni la Unión Europea ni la autoridad que concede la subvención se responsabilizan de ellas.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descr="Texto azul sobre fondo negro  Descripción generada automáticamente" id="226" name="Google Shape;226;p10"/>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227" name="Google Shape;227;p10"/>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228" name="Google Shape;228;p10"/>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229" name="Google Shape;229;p10"/>
          <p:cNvGrpSpPr/>
          <p:nvPr/>
        </p:nvGrpSpPr>
        <p:grpSpPr>
          <a:xfrm>
            <a:off x="1259681" y="308305"/>
            <a:ext cx="12033304" cy="2450306"/>
            <a:chOff x="0" y="-66675"/>
            <a:chExt cx="16044405" cy="3267075"/>
          </a:xfrm>
        </p:grpSpPr>
        <p:sp>
          <p:nvSpPr>
            <p:cNvPr id="230" name="Google Shape;230;p10"/>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31" name="Google Shape;231;p10"/>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Apoyo a los educadores</a:t>
              </a:r>
              <a:endParaRPr/>
            </a:p>
          </p:txBody>
        </p:sp>
      </p:grpSp>
      <p:sp>
        <p:nvSpPr>
          <p:cNvPr id="232" name="Google Shape;232;p10"/>
          <p:cNvSpPr txBox="1"/>
          <p:nvPr/>
        </p:nvSpPr>
        <p:spPr>
          <a:xfrm>
            <a:off x="1415924" y="2968663"/>
            <a:ext cx="13732500" cy="5314200"/>
          </a:xfrm>
          <a:prstGeom prst="rect">
            <a:avLst/>
          </a:prstGeom>
          <a:noFill/>
          <a:ln>
            <a:noFill/>
          </a:ln>
        </p:spPr>
        <p:txBody>
          <a:bodyPr anchorCtr="0" anchor="t" bIns="0" lIns="0" spcFirstLastPara="1" rIns="0" wrap="square" tIns="0">
            <a:spAutoFit/>
          </a:bodyPr>
          <a:lstStyle/>
          <a:p>
            <a:pPr indent="0" lvl="0" marL="0" marR="0" rtl="0" algn="l">
              <a:lnSpc>
                <a:spcPct val="86422"/>
              </a:lnSpc>
              <a:spcBef>
                <a:spcPts val="0"/>
              </a:spcBef>
              <a:spcAft>
                <a:spcPts val="0"/>
              </a:spcAft>
              <a:buNone/>
            </a:pPr>
            <a:r>
              <a:rPr b="1" i="0" lang="en-US" sz="3329" u="none" cap="none" strike="noStrike">
                <a:solidFill>
                  <a:srgbClr val="4892DC"/>
                </a:solidFill>
                <a:latin typeface="Calibri"/>
                <a:ea typeface="Calibri"/>
                <a:cs typeface="Calibri"/>
                <a:sym typeface="Calibri"/>
              </a:rPr>
              <a:t>Cada uno de los seis módulos de capacitación de esta unidad está acompañado de un archivo de apoyo al educador dedicado, que proporciona:</a:t>
            </a:r>
            <a:endParaRPr/>
          </a:p>
          <a:p>
            <a:pPr indent="0" lvl="0" marL="0" marR="0" rtl="0" algn="l">
              <a:lnSpc>
                <a:spcPct val="86422"/>
              </a:lnSpc>
              <a:spcBef>
                <a:spcPts val="0"/>
              </a:spcBef>
              <a:spcAft>
                <a:spcPts val="0"/>
              </a:spcAft>
              <a:buNone/>
            </a:pPr>
            <a:r>
              <a:t/>
            </a:r>
            <a:endParaRPr b="1" i="0" sz="3329" u="none" cap="none" strike="noStrike">
              <a:solidFill>
                <a:srgbClr val="4892DC"/>
              </a:solidFill>
              <a:latin typeface="Calibri"/>
              <a:ea typeface="Calibri"/>
              <a:cs typeface="Calibri"/>
              <a:sym typeface="Calibri"/>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Métodos y herramientas didácticas sugeridas adaptadas al contenido del módulo</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Consejos para involucrar a los estudiantes de EFP, EFTP y diáspora</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Estrategias de adaptación para diferentes formatos de impartición (presencial, online, semipresencial)</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Orientación para la facilitación de actividades y notas informativas</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Orientación sobre la alineación y evaluación de competencias de ESCO</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Materiales de referencia adicionales relacionados con el tema, incluidas lecturas recomendadas, videos explicativos y ayudas visuales.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grpSp>
        <p:nvGrpSpPr>
          <p:cNvPr id="241" name="Google Shape;241;p11"/>
          <p:cNvGrpSpPr/>
          <p:nvPr/>
        </p:nvGrpSpPr>
        <p:grpSpPr>
          <a:xfrm>
            <a:off x="657415" y="635794"/>
            <a:ext cx="14500167" cy="1522125"/>
            <a:chOff x="0" y="-66675"/>
            <a:chExt cx="19333556" cy="2029500"/>
          </a:xfrm>
        </p:grpSpPr>
        <p:sp>
          <p:nvSpPr>
            <p:cNvPr id="242" name="Google Shape;242;p11"/>
            <p:cNvSpPr/>
            <p:nvPr/>
          </p:nvSpPr>
          <p:spPr>
            <a:xfrm>
              <a:off x="0" y="0"/>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43" name="Google Shape;243;p11"/>
            <p:cNvSpPr txBox="1"/>
            <p:nvPr/>
          </p:nvSpPr>
          <p:spPr>
            <a:xfrm>
              <a:off x="0" y="-66675"/>
              <a:ext cx="19333553"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ASOCIACIÓN</a:t>
              </a:r>
              <a:endParaRPr/>
            </a:p>
          </p:txBody>
        </p:sp>
      </p:grpSp>
      <p:sp>
        <p:nvSpPr>
          <p:cNvPr id="244" name="Google Shape;244;p11"/>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45" name="Google Shape;245;p11"/>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46" name="Google Shape;246;p11"/>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47" name="Google Shape;247;p11"/>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48" name="Google Shape;248;p11"/>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https://ngo-nfe4y.com.ua/es </a:t>
            </a:r>
            <a:endParaRPr/>
          </a:p>
        </p:txBody>
      </p:sp>
      <p:sp>
        <p:nvSpPr>
          <p:cNvPr id="249" name="Google Shape;249;p11"/>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Texto azul y rojo sobre fondo negro.  El contenido generado por IA podría ser incorrecto." id="250" name="Google Shape;250;p11"/>
          <p:cNvSpPr/>
          <p:nvPr/>
        </p:nvSpPr>
        <p:spPr>
          <a:xfrm>
            <a:off x="7714107" y="2478605"/>
            <a:ext cx="2564425" cy="2197341"/>
          </a:xfrm>
          <a:custGeom>
            <a:rect b="b" l="l" r="r" t="t"/>
            <a:pathLst>
              <a:path extrusionOk="0" h="2197341" w="2564425">
                <a:moveTo>
                  <a:pt x="0" y="0"/>
                </a:moveTo>
                <a:lnTo>
                  <a:pt x="2564425" y="0"/>
                </a:lnTo>
                <a:lnTo>
                  <a:pt x="2564425" y="2197341"/>
                </a:lnTo>
                <a:lnTo>
                  <a:pt x="0" y="2197341"/>
                </a:lnTo>
                <a:lnTo>
                  <a:pt x="0" y="0"/>
                </a:lnTo>
                <a:close/>
              </a:path>
            </a:pathLst>
          </a:custGeom>
          <a:blipFill rotWithShape="1">
            <a:blip r:embed="rId9">
              <a:alphaModFix/>
            </a:blip>
            <a:stretch>
              <a:fillRect b="0" l="0" r="0" t="0"/>
            </a:stretch>
          </a:blipFill>
          <a:ln>
            <a:noFill/>
          </a:ln>
        </p:spPr>
      </p:sp>
      <p:sp>
        <p:nvSpPr>
          <p:cNvPr id="251" name="Google Shape;251;p11"/>
          <p:cNvSpPr/>
          <p:nvPr/>
        </p:nvSpPr>
        <p:spPr>
          <a:xfrm>
            <a:off x="1452782" y="6992169"/>
            <a:ext cx="3017520" cy="861136"/>
          </a:xfrm>
          <a:custGeom>
            <a:rect b="b" l="l" r="r" t="t"/>
            <a:pathLst>
              <a:path extrusionOk="0" h="861136" w="3017520">
                <a:moveTo>
                  <a:pt x="0" y="0"/>
                </a:moveTo>
                <a:lnTo>
                  <a:pt x="3017520" y="0"/>
                </a:lnTo>
                <a:lnTo>
                  <a:pt x="3017520" y="861136"/>
                </a:lnTo>
                <a:lnTo>
                  <a:pt x="0" y="861136"/>
                </a:lnTo>
                <a:lnTo>
                  <a:pt x="0" y="0"/>
                </a:lnTo>
                <a:close/>
              </a:path>
            </a:pathLst>
          </a:custGeom>
          <a:blipFill rotWithShape="1">
            <a:blip r:embed="rId10">
              <a:alphaModFix/>
            </a:blip>
            <a:stretch>
              <a:fillRect b="0" l="0" r="0" t="0"/>
            </a:stretch>
          </a:blipFill>
          <a:ln>
            <a:noFill/>
          </a:ln>
        </p:spPr>
      </p:sp>
      <p:sp>
        <p:nvSpPr>
          <p:cNvPr descr="Un logotipo rojo y azul.  El contenido generado por IA podría ser incorrecto." id="252" name="Google Shape;252;p11"/>
          <p:cNvSpPr/>
          <p:nvPr/>
        </p:nvSpPr>
        <p:spPr>
          <a:xfrm>
            <a:off x="14153702" y="2938567"/>
            <a:ext cx="1869500" cy="1517513"/>
          </a:xfrm>
          <a:custGeom>
            <a:rect b="b" l="l" r="r" t="t"/>
            <a:pathLst>
              <a:path extrusionOk="0" h="1517513" w="1869500">
                <a:moveTo>
                  <a:pt x="0" y="0"/>
                </a:moveTo>
                <a:lnTo>
                  <a:pt x="1869501" y="0"/>
                </a:lnTo>
                <a:lnTo>
                  <a:pt x="1869501" y="1517514"/>
                </a:lnTo>
                <a:lnTo>
                  <a:pt x="0" y="1517514"/>
                </a:lnTo>
                <a:lnTo>
                  <a:pt x="0" y="0"/>
                </a:lnTo>
                <a:close/>
              </a:path>
            </a:pathLst>
          </a:custGeom>
          <a:blipFill rotWithShape="1">
            <a:blip r:embed="rId11">
              <a:alphaModFix/>
            </a:blip>
            <a:stretch>
              <a:fillRect b="0" l="0" r="0" t="0"/>
            </a:stretch>
          </a:blipFill>
          <a:ln>
            <a:noFill/>
          </a:ln>
        </p:spPr>
      </p:sp>
      <p:sp>
        <p:nvSpPr>
          <p:cNvPr descr="El logotipo de un velero.  El contenido generado por IA puede ser incorrecto." id="253" name="Google Shape;253;p11"/>
          <p:cNvSpPr/>
          <p:nvPr/>
        </p:nvSpPr>
        <p:spPr>
          <a:xfrm>
            <a:off x="2227955" y="2835297"/>
            <a:ext cx="1718148" cy="1639605"/>
          </a:xfrm>
          <a:custGeom>
            <a:rect b="b" l="l" r="r" t="t"/>
            <a:pathLst>
              <a:path extrusionOk="0" h="1639605" w="1718148">
                <a:moveTo>
                  <a:pt x="0" y="0"/>
                </a:moveTo>
                <a:lnTo>
                  <a:pt x="1718148" y="0"/>
                </a:lnTo>
                <a:lnTo>
                  <a:pt x="1718148" y="1639605"/>
                </a:lnTo>
                <a:lnTo>
                  <a:pt x="0" y="1639605"/>
                </a:lnTo>
                <a:lnTo>
                  <a:pt x="0" y="0"/>
                </a:lnTo>
                <a:close/>
              </a:path>
            </a:pathLst>
          </a:custGeom>
          <a:blipFill rotWithShape="1">
            <a:blip r:embed="rId12">
              <a:alphaModFix/>
            </a:blip>
            <a:stretch>
              <a:fillRect b="0" l="0" r="0" t="0"/>
            </a:stretch>
          </a:blipFill>
          <a:ln>
            <a:noFill/>
          </a:ln>
        </p:spPr>
      </p:sp>
      <p:sp>
        <p:nvSpPr>
          <p:cNvPr id="254" name="Google Shape;254;p11"/>
          <p:cNvSpPr/>
          <p:nvPr/>
        </p:nvSpPr>
        <p:spPr>
          <a:xfrm>
            <a:off x="6650669" y="6711601"/>
            <a:ext cx="4194543" cy="1320194"/>
          </a:xfrm>
          <a:custGeom>
            <a:rect b="b" l="l" r="r" t="t"/>
            <a:pathLst>
              <a:path extrusionOk="0" h="1320194" w="4194543">
                <a:moveTo>
                  <a:pt x="0" y="0"/>
                </a:moveTo>
                <a:lnTo>
                  <a:pt x="4194544" y="0"/>
                </a:lnTo>
                <a:lnTo>
                  <a:pt x="4194544" y="1320193"/>
                </a:lnTo>
                <a:lnTo>
                  <a:pt x="0" y="1320193"/>
                </a:lnTo>
                <a:lnTo>
                  <a:pt x="0" y="0"/>
                </a:lnTo>
                <a:close/>
              </a:path>
            </a:pathLst>
          </a:custGeom>
          <a:blipFill rotWithShape="1">
            <a:blip r:embed="rId13">
              <a:alphaModFix/>
            </a:blip>
            <a:stretch>
              <a:fillRect b="0" l="0" r="0" t="0"/>
            </a:stretch>
          </a:blipFill>
          <a:ln>
            <a:noFill/>
          </a:ln>
        </p:spPr>
      </p:sp>
      <p:sp>
        <p:nvSpPr>
          <p:cNvPr id="255" name="Google Shape;255;p11"/>
          <p:cNvSpPr/>
          <p:nvPr/>
        </p:nvSpPr>
        <p:spPr>
          <a:xfrm>
            <a:off x="12654810" y="6974519"/>
            <a:ext cx="4299556" cy="1320194"/>
          </a:xfrm>
          <a:custGeom>
            <a:rect b="b" l="l" r="r" t="t"/>
            <a:pathLst>
              <a:path extrusionOk="0" h="1320194" w="4299556">
                <a:moveTo>
                  <a:pt x="0" y="0"/>
                </a:moveTo>
                <a:lnTo>
                  <a:pt x="4299557" y="0"/>
                </a:lnTo>
                <a:lnTo>
                  <a:pt x="4299557" y="1320194"/>
                </a:lnTo>
                <a:lnTo>
                  <a:pt x="0" y="1320194"/>
                </a:lnTo>
                <a:lnTo>
                  <a:pt x="0" y="0"/>
                </a:lnTo>
                <a:close/>
              </a:path>
            </a:pathLst>
          </a:custGeom>
          <a:blipFill rotWithShape="1">
            <a:blip r:embed="rId14">
              <a:alphaModFix/>
            </a:blip>
            <a:stretch>
              <a:fillRect b="0"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2"/>
          <p:cNvSpPr/>
          <p:nvPr/>
        </p:nvSpPr>
        <p:spPr>
          <a:xfrm>
            <a:off x="0" y="0"/>
            <a:ext cx="18288000" cy="10424160"/>
          </a:xfrm>
          <a:custGeom>
            <a:rect b="b" l="l" r="r" t="t"/>
            <a:pathLst>
              <a:path extrusionOk="0" h="10424160" w="18288000">
                <a:moveTo>
                  <a:pt x="0" y="0"/>
                </a:moveTo>
                <a:lnTo>
                  <a:pt x="18288000" y="0"/>
                </a:lnTo>
                <a:lnTo>
                  <a:pt x="18288000" y="10424160"/>
                </a:lnTo>
                <a:lnTo>
                  <a:pt x="0" y="10424160"/>
                </a:lnTo>
                <a:lnTo>
                  <a:pt x="0" y="0"/>
                </a:lnTo>
                <a:close/>
              </a:path>
            </a:pathLst>
          </a:custGeom>
          <a:blipFill rotWithShape="1">
            <a:blip r:embed="rId3">
              <a:alphaModFix/>
            </a:blip>
            <a:stretch>
              <a:fillRect b="0" l="0" r="-46002" t="0"/>
            </a:stretch>
          </a:blipFill>
          <a:ln>
            <a:noFill/>
          </a:ln>
        </p:spPr>
      </p:sp>
      <p:grpSp>
        <p:nvGrpSpPr>
          <p:cNvPr id="265" name="Google Shape;265;p12"/>
          <p:cNvGrpSpPr/>
          <p:nvPr/>
        </p:nvGrpSpPr>
        <p:grpSpPr>
          <a:xfrm>
            <a:off x="1751990" y="887340"/>
            <a:ext cx="14784012" cy="1959768"/>
            <a:chOff x="0" y="-66675"/>
            <a:chExt cx="19712015" cy="2613025"/>
          </a:xfrm>
        </p:grpSpPr>
        <p:sp>
          <p:nvSpPr>
            <p:cNvPr id="266" name="Google Shape;266;p12"/>
            <p:cNvSpPr/>
            <p:nvPr/>
          </p:nvSpPr>
          <p:spPr>
            <a:xfrm>
              <a:off x="0" y="0"/>
              <a:ext cx="19712015" cy="2546350"/>
            </a:xfrm>
            <a:custGeom>
              <a:rect b="b" l="l" r="r" t="t"/>
              <a:pathLst>
                <a:path extrusionOk="0" h="2546350" w="19712015">
                  <a:moveTo>
                    <a:pt x="0" y="0"/>
                  </a:moveTo>
                  <a:lnTo>
                    <a:pt x="19712015" y="0"/>
                  </a:lnTo>
                  <a:lnTo>
                    <a:pt x="19712015" y="2546350"/>
                  </a:lnTo>
                  <a:lnTo>
                    <a:pt x="0" y="254635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67" name="Google Shape;267;p12"/>
            <p:cNvSpPr txBox="1"/>
            <p:nvPr/>
          </p:nvSpPr>
          <p:spPr>
            <a:xfrm>
              <a:off x="0" y="-66675"/>
              <a:ext cx="19712013" cy="261302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000000"/>
                  </a:solidFill>
                  <a:latin typeface="Calibri"/>
                  <a:ea typeface="Calibri"/>
                  <a:cs typeface="Calibri"/>
                  <a:sym typeface="Calibri"/>
                </a:rPr>
                <a:t>¡Diviértete con la Unidad 4 de VET-READY!</a:t>
              </a:r>
              <a:endParaRPr/>
            </a:p>
          </p:txBody>
        </p:sp>
      </p:grpSp>
      <p:sp>
        <p:nvSpPr>
          <p:cNvPr id="268" name="Google Shape;268;p12"/>
          <p:cNvSpPr txBox="1"/>
          <p:nvPr/>
        </p:nvSpPr>
        <p:spPr>
          <a:xfrm>
            <a:off x="7733214" y="4346086"/>
            <a:ext cx="2821572"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none" cap="none" strike="noStrike">
                <a:solidFill>
                  <a:srgbClr val="F2F2F2"/>
                </a:solidFill>
                <a:latin typeface="Montserrat"/>
                <a:ea typeface="Montserrat"/>
                <a:cs typeface="Montserrat"/>
                <a:sym typeface="Montserrat"/>
              </a:rPr>
              <a:t>SÍGANOS</a:t>
            </a:r>
            <a:endParaRPr/>
          </a:p>
        </p:txBody>
      </p:sp>
      <p:sp>
        <p:nvSpPr>
          <p:cNvPr descr="Fondo negro con texto blanco.  Descripción generada automáticamente." id="269" name="Google Shape;269;p12"/>
          <p:cNvSpPr/>
          <p:nvPr/>
        </p:nvSpPr>
        <p:spPr>
          <a:xfrm>
            <a:off x="12797266" y="8928173"/>
            <a:ext cx="3946503" cy="880520"/>
          </a:xfrm>
          <a:custGeom>
            <a:rect b="b" l="l" r="r" t="t"/>
            <a:pathLst>
              <a:path extrusionOk="0" h="880520" w="3946503">
                <a:moveTo>
                  <a:pt x="0" y="0"/>
                </a:moveTo>
                <a:lnTo>
                  <a:pt x="3946503" y="0"/>
                </a:lnTo>
                <a:lnTo>
                  <a:pt x="3946503" y="880520"/>
                </a:lnTo>
                <a:lnTo>
                  <a:pt x="0" y="880520"/>
                </a:lnTo>
                <a:lnTo>
                  <a:pt x="0" y="0"/>
                </a:lnTo>
                <a:close/>
              </a:path>
            </a:pathLst>
          </a:custGeom>
          <a:blipFill rotWithShape="1">
            <a:blip r:embed="rId4">
              <a:alphaModFix/>
            </a:blip>
            <a:stretch>
              <a:fillRect b="-37" l="0" r="0" t="0"/>
            </a:stretch>
          </a:blipFill>
          <a:ln>
            <a:noFill/>
          </a:ln>
        </p:spPr>
      </p:sp>
      <p:sp>
        <p:nvSpPr>
          <p:cNvPr id="270" name="Google Shape;270;p12"/>
          <p:cNvSpPr/>
          <p:nvPr/>
        </p:nvSpPr>
        <p:spPr>
          <a:xfrm>
            <a:off x="1751990" y="8928173"/>
            <a:ext cx="3700462" cy="842962"/>
          </a:xfrm>
          <a:custGeom>
            <a:rect b="b" l="l" r="r" t="t"/>
            <a:pathLst>
              <a:path extrusionOk="0" h="842962" w="3700462">
                <a:moveTo>
                  <a:pt x="0" y="0"/>
                </a:moveTo>
                <a:lnTo>
                  <a:pt x="3700463" y="0"/>
                </a:lnTo>
                <a:lnTo>
                  <a:pt x="3700463" y="842963"/>
                </a:lnTo>
                <a:lnTo>
                  <a:pt x="0" y="842963"/>
                </a:lnTo>
                <a:lnTo>
                  <a:pt x="0" y="0"/>
                </a:lnTo>
                <a:close/>
              </a:path>
            </a:pathLst>
          </a:custGeom>
          <a:blipFill rotWithShape="1">
            <a:blip r:embed="rId5">
              <a:alphaModFix/>
            </a:blip>
            <a:stretch>
              <a:fillRect b="0" l="0" r="0" t="0"/>
            </a:stretch>
          </a:blipFill>
          <a:ln>
            <a:noFill/>
          </a:ln>
        </p:spPr>
      </p:sp>
      <p:sp>
        <p:nvSpPr>
          <p:cNvPr id="271" name="Google Shape;271;p12"/>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272" name="Google Shape;272;p12">
            <a:hlinkClick r:id="rId7"/>
          </p:cNvPr>
          <p:cNvSpPr/>
          <p:nvPr/>
        </p:nvSpPr>
        <p:spPr>
          <a:xfrm>
            <a:off x="9144000" y="5553570"/>
            <a:ext cx="688057" cy="688057"/>
          </a:xfrm>
          <a:custGeom>
            <a:rect b="b" l="l" r="r" t="t"/>
            <a:pathLst>
              <a:path extrusionOk="0" h="688057" w="688057">
                <a:moveTo>
                  <a:pt x="0" y="0"/>
                </a:moveTo>
                <a:lnTo>
                  <a:pt x="688057" y="0"/>
                </a:lnTo>
                <a:lnTo>
                  <a:pt x="688057" y="688058"/>
                </a:lnTo>
                <a:lnTo>
                  <a:pt x="0" y="688058"/>
                </a:lnTo>
                <a:lnTo>
                  <a:pt x="0" y="0"/>
                </a:lnTo>
                <a:close/>
              </a:path>
            </a:pathLst>
          </a:custGeom>
          <a:blipFill rotWithShape="1">
            <a:blip r:embed="rId8">
              <a:alphaModFix/>
            </a:blip>
            <a:stretch>
              <a:fillRect b="0" l="0" r="0" t="0"/>
            </a:stretch>
          </a:blipFill>
          <a:ln>
            <a:noFill/>
          </a:ln>
        </p:spPr>
      </p:sp>
      <p:sp>
        <p:nvSpPr>
          <p:cNvPr id="273" name="Google Shape;273;p12"/>
          <p:cNvSpPr/>
          <p:nvPr/>
        </p:nvSpPr>
        <p:spPr>
          <a:xfrm>
            <a:off x="8276282" y="5542769"/>
            <a:ext cx="707984" cy="707984"/>
          </a:xfrm>
          <a:custGeom>
            <a:rect b="b" l="l" r="r" t="t"/>
            <a:pathLst>
              <a:path extrusionOk="0" h="707984" w="707984">
                <a:moveTo>
                  <a:pt x="0" y="0"/>
                </a:moveTo>
                <a:lnTo>
                  <a:pt x="707984" y="0"/>
                </a:lnTo>
                <a:lnTo>
                  <a:pt x="707984" y="707984"/>
                </a:lnTo>
                <a:lnTo>
                  <a:pt x="0" y="707984"/>
                </a:lnTo>
                <a:lnTo>
                  <a:pt x="0" y="0"/>
                </a:lnTo>
                <a:close/>
              </a:path>
            </a:pathLst>
          </a:custGeom>
          <a:blipFill rotWithShape="1">
            <a:blip r:embed="rId9">
              <a:alphaModFix/>
            </a:blip>
            <a:stretch>
              <a:fillRect b="0" l="0" r="0" t="0"/>
            </a:stretch>
          </a:blipFill>
          <a:ln>
            <a:noFill/>
          </a:ln>
        </p:spPr>
      </p:sp>
      <p:sp>
        <p:nvSpPr>
          <p:cNvPr id="274" name="Google Shape;274;p12">
            <a:hlinkClick r:id="rId10"/>
          </p:cNvPr>
          <p:cNvSpPr/>
          <p:nvPr/>
        </p:nvSpPr>
        <p:spPr>
          <a:xfrm>
            <a:off x="7445759" y="5565810"/>
            <a:ext cx="670789" cy="665474"/>
          </a:xfrm>
          <a:custGeom>
            <a:rect b="b" l="l" r="r" t="t"/>
            <a:pathLst>
              <a:path extrusionOk="0" h="665474" w="670789">
                <a:moveTo>
                  <a:pt x="0" y="0"/>
                </a:moveTo>
                <a:lnTo>
                  <a:pt x="670789" y="0"/>
                </a:lnTo>
                <a:lnTo>
                  <a:pt x="670789" y="665474"/>
                </a:lnTo>
                <a:lnTo>
                  <a:pt x="0" y="665474"/>
                </a:lnTo>
                <a:lnTo>
                  <a:pt x="0" y="0"/>
                </a:lnTo>
                <a:close/>
              </a:path>
            </a:pathLst>
          </a:custGeom>
          <a:blipFill rotWithShape="1">
            <a:blip r:embed="rId11">
              <a:alphaModFix/>
            </a:blip>
            <a:stretch>
              <a:fillRect b="-50" l="0" r="0" t="0"/>
            </a:stretch>
          </a:blipFill>
          <a:ln>
            <a:noFill/>
          </a:ln>
        </p:spPr>
      </p:sp>
      <p:sp>
        <p:nvSpPr>
          <p:cNvPr id="275" name="Google Shape;275;p12">
            <a:hlinkClick r:id="rId12"/>
          </p:cNvPr>
          <p:cNvSpPr/>
          <p:nvPr/>
        </p:nvSpPr>
        <p:spPr>
          <a:xfrm>
            <a:off x="9991792" y="5557885"/>
            <a:ext cx="680085" cy="680085"/>
          </a:xfrm>
          <a:custGeom>
            <a:rect b="b" l="l" r="r" t="t"/>
            <a:pathLst>
              <a:path extrusionOk="0" h="680085" w="680085">
                <a:moveTo>
                  <a:pt x="0" y="0"/>
                </a:moveTo>
                <a:lnTo>
                  <a:pt x="680085" y="0"/>
                </a:lnTo>
                <a:lnTo>
                  <a:pt x="680085" y="680085"/>
                </a:lnTo>
                <a:lnTo>
                  <a:pt x="0" y="680085"/>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Texto azul sobre fondo negro  Descripción generada automáticamente" id="109" name="Google Shape;109;p2"/>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10" name="Google Shape;110;p2"/>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11" name="Google Shape;111;p2"/>
          <p:cNvGrpSpPr/>
          <p:nvPr/>
        </p:nvGrpSpPr>
        <p:grpSpPr>
          <a:xfrm>
            <a:off x="1259681" y="709651"/>
            <a:ext cx="15773400" cy="2038351"/>
            <a:chOff x="0" y="-66675"/>
            <a:chExt cx="21031200" cy="2717802"/>
          </a:xfrm>
        </p:grpSpPr>
        <p:sp>
          <p:nvSpPr>
            <p:cNvPr id="112" name="Google Shape;112;p2"/>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13" name="Google Shape;113;p2"/>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Objetivo de la Unidad</a:t>
              </a:r>
              <a:endParaRPr/>
            </a:p>
          </p:txBody>
        </p:sp>
      </p:grpSp>
      <p:sp>
        <p:nvSpPr>
          <p:cNvPr id="114" name="Google Shape;114;p2"/>
          <p:cNvSpPr txBox="1"/>
          <p:nvPr/>
        </p:nvSpPr>
        <p:spPr>
          <a:xfrm>
            <a:off x="1351112" y="3049153"/>
            <a:ext cx="15590549" cy="4102608"/>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0" i="0" lang="en-US" sz="4200" u="none" cap="none" strike="noStrike">
                <a:solidFill>
                  <a:srgbClr val="000000"/>
                </a:solidFill>
                <a:latin typeface="Calibri"/>
                <a:ea typeface="Calibri"/>
                <a:cs typeface="Calibri"/>
                <a:sym typeface="Calibri"/>
              </a:rPr>
              <a:t>El objetivo de esta unidad es dotar a los alumnos de los conocimientos y las estrategias prácticas necesarias para crear, mantener y apoyar entornos escolares seguros, preparados para una amplia gama de desastres. Su objetivo es fortalecer la capacidad de los alumnos para identificar los riesgos específicos de la escuela, implementar medidas preventivas y responder eficazmente a las emergencias para proteger a los alumnos, al personal y a la comunidad escolar en general.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Texto azul sobre fondo negro  Descripción generada automáticamente" id="123" name="Google Shape;123;p3"/>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24" name="Google Shape;124;p3"/>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25" name="Google Shape;125;p3"/>
          <p:cNvGrpSpPr/>
          <p:nvPr/>
        </p:nvGrpSpPr>
        <p:grpSpPr>
          <a:xfrm>
            <a:off x="1259681" y="709651"/>
            <a:ext cx="15773400" cy="2038351"/>
            <a:chOff x="0" y="-66675"/>
            <a:chExt cx="21031200" cy="2717802"/>
          </a:xfrm>
        </p:grpSpPr>
        <p:sp>
          <p:nvSpPr>
            <p:cNvPr id="126" name="Google Shape;126;p3"/>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27" name="Google Shape;127;p3"/>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Por qué es importante esta unidad</a:t>
              </a:r>
              <a:endParaRPr/>
            </a:p>
          </p:txBody>
        </p:sp>
      </p:grpSp>
      <p:sp>
        <p:nvSpPr>
          <p:cNvPr id="128" name="Google Shape;128;p3"/>
          <p:cNvSpPr txBox="1"/>
          <p:nvPr/>
        </p:nvSpPr>
        <p:spPr>
          <a:xfrm>
            <a:off x="1259687" y="2873357"/>
            <a:ext cx="15590400" cy="6150600"/>
          </a:xfrm>
          <a:prstGeom prst="rect">
            <a:avLst/>
          </a:prstGeom>
          <a:noFill/>
          <a:ln>
            <a:noFill/>
          </a:ln>
        </p:spPr>
        <p:txBody>
          <a:bodyPr anchorCtr="0" anchor="t" bIns="0" lIns="0" spcFirstLastPara="1" rIns="0" wrap="square" tIns="0">
            <a:spAutoFit/>
          </a:bodyPr>
          <a:lstStyle/>
          <a:p>
            <a:pPr indent="-379313" lvl="1" marL="784028" marR="0" rtl="0" algn="l">
              <a:lnSpc>
                <a:spcPct val="97205"/>
              </a:lnSpc>
              <a:spcBef>
                <a:spcPts val="0"/>
              </a:spcBef>
              <a:spcAft>
                <a:spcPts val="0"/>
              </a:spcAft>
              <a:buClr>
                <a:srgbClr val="000000"/>
              </a:buClr>
              <a:buSzPts val="3737"/>
              <a:buFont typeface="Arial"/>
              <a:buChar char="•"/>
            </a:pPr>
            <a:r>
              <a:rPr b="0" i="0" lang="en-US" sz="3737" u="none" cap="none" strike="noStrike">
                <a:solidFill>
                  <a:srgbClr val="000000"/>
                </a:solidFill>
                <a:latin typeface="Calibri"/>
                <a:ea typeface="Calibri"/>
                <a:cs typeface="Calibri"/>
                <a:sym typeface="Calibri"/>
              </a:rPr>
              <a:t>Las escuelas y centros de formación son responsables de la seguridad de cientos de estudiantes a diario. Sin embargo, los desastres pueden ocurrir sin previo aviso, interrumpiendo la educación y poniendo en peligro a comunidades enteras. Estar preparado significa proteger a estudiantes, educadores y personal mediante procedimientos claros, trabajo en equipo coordinado y una cultura de responsabilidad compartida. </a:t>
            </a:r>
            <a:endParaRPr sz="1200"/>
          </a:p>
          <a:p>
            <a:pPr indent="-379313" lvl="1" marL="784028" marR="0" rtl="0" algn="l">
              <a:lnSpc>
                <a:spcPct val="97205"/>
              </a:lnSpc>
              <a:spcBef>
                <a:spcPts val="0"/>
              </a:spcBef>
              <a:spcAft>
                <a:spcPts val="0"/>
              </a:spcAft>
              <a:buClr>
                <a:srgbClr val="000000"/>
              </a:buClr>
              <a:buSzPts val="3737"/>
              <a:buFont typeface="Arial"/>
              <a:buChar char="•"/>
            </a:pPr>
            <a:r>
              <a:rPr b="0" i="0" lang="en-US" sz="3737" u="none" cap="none" strike="noStrike">
                <a:solidFill>
                  <a:srgbClr val="000000"/>
                </a:solidFill>
                <a:latin typeface="Calibri"/>
                <a:ea typeface="Calibri"/>
                <a:cs typeface="Calibri"/>
                <a:sym typeface="Calibri"/>
              </a:rPr>
              <a:t>Esta unidad proporciona a los participantes los conocimientos prácticos y la confianza necesarios para prevenir riesgos, responder eficazmente a emergencias y promover una recuperación segura en entornos escolares. Comprender cómo mantener la seguridad en los espacios de aprendizaje es el primer paso para construir instituciones educativas resilientes.</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descr="Texto azul sobre fondo negro  Descripción generada automáticamente" id="137" name="Google Shape;137;p4"/>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38" name="Google Shape;138;p4"/>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39" name="Google Shape;139;p4"/>
          <p:cNvGrpSpPr/>
          <p:nvPr/>
        </p:nvGrpSpPr>
        <p:grpSpPr>
          <a:xfrm>
            <a:off x="1259681" y="709651"/>
            <a:ext cx="15773400" cy="2038351"/>
            <a:chOff x="0" y="-66675"/>
            <a:chExt cx="21031200" cy="2717802"/>
          </a:xfrm>
        </p:grpSpPr>
        <p:sp>
          <p:nvSpPr>
            <p:cNvPr id="140" name="Google Shape;140;p4"/>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41" name="Google Shape;141;p4"/>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Estructura de la Unidad</a:t>
              </a:r>
              <a:endParaRPr/>
            </a:p>
          </p:txBody>
        </p:sp>
      </p:grpSp>
      <p:sp>
        <p:nvSpPr>
          <p:cNvPr id="142" name="Google Shape;142;p4"/>
          <p:cNvSpPr txBox="1"/>
          <p:nvPr/>
        </p:nvSpPr>
        <p:spPr>
          <a:xfrm>
            <a:off x="1442687" y="2951177"/>
            <a:ext cx="15590400" cy="5195400"/>
          </a:xfrm>
          <a:prstGeom prst="rect">
            <a:avLst/>
          </a:prstGeom>
          <a:noFill/>
          <a:ln>
            <a:noFill/>
          </a:ln>
        </p:spPr>
        <p:txBody>
          <a:bodyPr anchorCtr="0" anchor="t" bIns="0" lIns="0" spcFirstLastPara="1" rIns="0" wrap="square" tIns="0">
            <a:spAutoFit/>
          </a:bodyPr>
          <a:lstStyle/>
          <a:p>
            <a:pPr indent="0" lvl="0" marL="0" marR="0" rtl="0" algn="l">
              <a:lnSpc>
                <a:spcPct val="115224"/>
              </a:lnSpc>
              <a:spcBef>
                <a:spcPts val="0"/>
              </a:spcBef>
              <a:spcAft>
                <a:spcPts val="0"/>
              </a:spcAft>
              <a:buNone/>
            </a:pPr>
            <a:r>
              <a:rPr i="0" lang="en-US" sz="2858" u="none" cap="none" strike="noStrike">
                <a:solidFill>
                  <a:srgbClr val="000000"/>
                </a:solidFill>
                <a:latin typeface="Calibri"/>
                <a:ea typeface="Calibri"/>
                <a:cs typeface="Calibri"/>
                <a:sym typeface="Calibri"/>
              </a:rPr>
              <a:t>Módulo de capacitación 19: Garantizar la seguridad en las instituciones educativas Módulo de capacitación 20: Abordar los mitos y la desinformación sobre los desastres escolares Módulo de capacitación 21: Sistemas de alerta temprana para la seguridad escolar Módulo de capacitación 22: Habilidades esenciales para salvar vidas en desastres escolares Módulo de capacitación 23: Comprensión de la psicología de las víctimas de desastres en un entorno escolar Módulo de capacitación 24: Habilidades de supervivencia en solitario en un escenario de desastre escolar </a:t>
            </a:r>
            <a:endParaRPr sz="1000"/>
          </a:p>
          <a:p>
            <a:pPr indent="0" lvl="0" marL="0" marR="0" rtl="0" algn="l">
              <a:lnSpc>
                <a:spcPct val="115224"/>
              </a:lnSpc>
              <a:spcBef>
                <a:spcPts val="0"/>
              </a:spcBef>
              <a:spcAft>
                <a:spcPts val="0"/>
              </a:spcAft>
              <a:buNone/>
            </a:pPr>
            <a:r>
              <a:t/>
            </a:r>
            <a:endParaRPr i="0" sz="2858" u="none" cap="none" strike="noStrike">
              <a:solidFill>
                <a:srgbClr val="000000"/>
              </a:solidFill>
              <a:latin typeface="Calibri"/>
              <a:ea typeface="Calibri"/>
              <a:cs typeface="Calibri"/>
              <a:sym typeface="Calibri"/>
            </a:endParaRPr>
          </a:p>
          <a:p>
            <a:pPr indent="0" lvl="0" marL="0" marR="0" rtl="0" algn="l">
              <a:lnSpc>
                <a:spcPct val="115224"/>
              </a:lnSpc>
              <a:spcBef>
                <a:spcPts val="0"/>
              </a:spcBef>
              <a:spcAft>
                <a:spcPts val="0"/>
              </a:spcAft>
              <a:buNone/>
            </a:pPr>
            <a:r>
              <a:rPr i="0" lang="en-US" sz="2858" u="none" cap="none" strike="noStrike">
                <a:solidFill>
                  <a:srgbClr val="000000"/>
                </a:solidFill>
                <a:latin typeface="Calibri"/>
                <a:ea typeface="Calibri"/>
                <a:cs typeface="Calibri"/>
                <a:sym typeface="Calibri"/>
              </a:rPr>
              <a:t>Los módulos de capacitación están pensados ​​para ser completados en el orden en que se presentan.</a:t>
            </a:r>
            <a:endParaRPr sz="1000"/>
          </a:p>
          <a:p>
            <a:pPr indent="0" lvl="0" marL="0" marR="0" rtl="0" algn="l">
              <a:lnSpc>
                <a:spcPct val="86402"/>
              </a:lnSpc>
              <a:spcBef>
                <a:spcPts val="0"/>
              </a:spcBef>
              <a:spcAft>
                <a:spcPts val="0"/>
              </a:spcAft>
              <a:buNone/>
            </a:pPr>
            <a:r>
              <a:rPr i="0" lang="en-US" sz="2858" u="none" cap="none" strike="noStrike">
                <a:solidFill>
                  <a:srgbClr val="000000"/>
                </a:solidFill>
                <a:latin typeface="Calibri"/>
                <a:ea typeface="Calibri"/>
                <a:cs typeface="Calibri"/>
                <a:sym typeface="Calibri"/>
              </a:rPr>
              <a:t>Cada módulo combina contenidos teóricos esenciales con actividades prácticas de aprendizaje.</a:t>
            </a:r>
            <a:endParaRPr sz="1000"/>
          </a:p>
          <a:p>
            <a:pPr indent="0" lvl="0" marL="0" marR="0" rtl="0" algn="l">
              <a:lnSpc>
                <a:spcPct val="86402"/>
              </a:lnSpc>
              <a:spcBef>
                <a:spcPts val="0"/>
              </a:spcBef>
              <a:spcAft>
                <a:spcPts val="0"/>
              </a:spcAft>
              <a:buNone/>
            </a:pPr>
            <a:r>
              <a:rPr i="0" lang="en-US" sz="2858" u="none" cap="none" strike="noStrike">
                <a:solidFill>
                  <a:srgbClr val="000000"/>
                </a:solidFill>
                <a:latin typeface="Calibri"/>
                <a:ea typeface="Calibri"/>
                <a:cs typeface="Calibri"/>
                <a:sym typeface="Calibri"/>
              </a:rPr>
              <a:t>El material teórico se entrega a través de una combinación de texto, elementos visuales y recursos de video para apoyar diversos estilos de aprendizaje.</a:t>
            </a:r>
            <a:endParaRPr sz="1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descr="Texto azul sobre fondo negro  Descripción generada automáticamente" id="151" name="Google Shape;151;p5"/>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52" name="Google Shape;152;p5"/>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53" name="Google Shape;153;p5"/>
          <p:cNvGrpSpPr/>
          <p:nvPr/>
        </p:nvGrpSpPr>
        <p:grpSpPr>
          <a:xfrm>
            <a:off x="1259681" y="709651"/>
            <a:ext cx="15773400" cy="2038351"/>
            <a:chOff x="0" y="-66675"/>
            <a:chExt cx="21031200" cy="2717802"/>
          </a:xfrm>
        </p:grpSpPr>
        <p:sp>
          <p:nvSpPr>
            <p:cNvPr id="154" name="Google Shape;154;p5"/>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55" name="Google Shape;155;p5"/>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Información general de la unidad</a:t>
              </a:r>
              <a:endParaRPr/>
            </a:p>
          </p:txBody>
        </p:sp>
      </p:grpSp>
      <p:sp>
        <p:nvSpPr>
          <p:cNvPr id="156" name="Google Shape;156;p5"/>
          <p:cNvSpPr txBox="1"/>
          <p:nvPr/>
        </p:nvSpPr>
        <p:spPr>
          <a:xfrm>
            <a:off x="1442687" y="2911664"/>
            <a:ext cx="15590400" cy="5810400"/>
          </a:xfrm>
          <a:prstGeom prst="rect">
            <a:avLst/>
          </a:prstGeom>
          <a:noFill/>
          <a:ln>
            <a:noFill/>
          </a:ln>
        </p:spPr>
        <p:txBody>
          <a:bodyPr anchorCtr="0" anchor="t" bIns="0" lIns="0" spcFirstLastPara="1" rIns="0" wrap="square" tIns="0">
            <a:spAutoFit/>
          </a:bodyPr>
          <a:lstStyle/>
          <a:p>
            <a:pPr indent="-346673" lvl="1" marL="769547" marR="0" rtl="0" algn="l">
              <a:lnSpc>
                <a:spcPct val="97210"/>
              </a:lnSpc>
              <a:spcBef>
                <a:spcPts val="0"/>
              </a:spcBef>
              <a:spcAft>
                <a:spcPts val="0"/>
              </a:spcAft>
              <a:buClr>
                <a:srgbClr val="000000"/>
              </a:buClr>
              <a:buSzPts val="3236"/>
              <a:buChar char="•"/>
            </a:pPr>
            <a:r>
              <a:rPr i="0" lang="en-US" sz="3236" u="none" cap="none" strike="noStrike">
                <a:solidFill>
                  <a:srgbClr val="000000"/>
                </a:solidFill>
                <a:latin typeface="Calibri"/>
                <a:ea typeface="Calibri"/>
                <a:cs typeface="Calibri"/>
                <a:sym typeface="Calibri"/>
              </a:rPr>
              <a:t>Duración estimada: 16 horas académicas</a:t>
            </a:r>
            <a:endParaRPr sz="800"/>
          </a:p>
          <a:p>
            <a:pPr indent="-384773" lvl="1" marL="769547" marR="0" rtl="0" algn="l">
              <a:lnSpc>
                <a:spcPct val="97210"/>
              </a:lnSpc>
              <a:spcBef>
                <a:spcPts val="0"/>
              </a:spcBef>
              <a:spcAft>
                <a:spcPts val="0"/>
              </a:spcAft>
              <a:buNone/>
            </a:pPr>
            <a:r>
              <a:rPr i="1" lang="en-US" sz="3236" u="none" cap="none" strike="noStrike">
                <a:solidFill>
                  <a:srgbClr val="000000"/>
                </a:solidFill>
                <a:latin typeface="Calibri"/>
                <a:ea typeface="Calibri"/>
                <a:cs typeface="Calibri"/>
                <a:sym typeface="Calibri"/>
              </a:rPr>
              <a:t>(aproximadamente 2,6 horas por módulo de formación)</a:t>
            </a:r>
            <a:endParaRPr sz="800"/>
          </a:p>
          <a:p>
            <a:pPr indent="-346673" lvl="1" marL="769547" marR="0" rtl="0" algn="l">
              <a:lnSpc>
                <a:spcPct val="97210"/>
              </a:lnSpc>
              <a:spcBef>
                <a:spcPts val="0"/>
              </a:spcBef>
              <a:spcAft>
                <a:spcPts val="0"/>
              </a:spcAft>
              <a:buClr>
                <a:srgbClr val="000000"/>
              </a:buClr>
              <a:buSzPts val="3236"/>
              <a:buChar char="•"/>
            </a:pPr>
            <a:r>
              <a:rPr i="1" lang="en-US" sz="3236" u="none" cap="none" strike="noStrike">
                <a:solidFill>
                  <a:srgbClr val="000000"/>
                </a:solidFill>
                <a:latin typeface="Calibri"/>
                <a:ea typeface="Calibri"/>
                <a:cs typeface="Calibri"/>
                <a:sym typeface="Calibri"/>
              </a:rPr>
              <a:t>Número de actividades: 12 actividades de aprendizaje planificadas</a:t>
            </a:r>
            <a:endParaRPr sz="800"/>
          </a:p>
          <a:p>
            <a:pPr indent="-384773" lvl="1" marL="769547" marR="0" rtl="0" algn="l">
              <a:lnSpc>
                <a:spcPct val="97210"/>
              </a:lnSpc>
              <a:spcBef>
                <a:spcPts val="0"/>
              </a:spcBef>
              <a:spcAft>
                <a:spcPts val="0"/>
              </a:spcAft>
              <a:buNone/>
            </a:pPr>
            <a:r>
              <a:rPr i="1" lang="en-US" sz="3236" u="none" cap="none" strike="noStrike">
                <a:solidFill>
                  <a:srgbClr val="000000"/>
                </a:solidFill>
                <a:latin typeface="Calibri"/>
                <a:ea typeface="Calibri"/>
                <a:cs typeface="Calibri"/>
                <a:sym typeface="Calibri"/>
              </a:rPr>
              <a:t>(incluyendo debates para desmitificar, reflexiones grupales y otras actividades alineadas con el contenido de cada módulo)</a:t>
            </a:r>
            <a:endParaRPr sz="800"/>
          </a:p>
          <a:p>
            <a:pPr indent="-346673" lvl="1" marL="769547" marR="0" rtl="0" algn="l">
              <a:lnSpc>
                <a:spcPct val="97210"/>
              </a:lnSpc>
              <a:spcBef>
                <a:spcPts val="0"/>
              </a:spcBef>
              <a:spcAft>
                <a:spcPts val="0"/>
              </a:spcAft>
              <a:buClr>
                <a:srgbClr val="000000"/>
              </a:buClr>
              <a:buSzPts val="3236"/>
              <a:buChar char="•"/>
            </a:pPr>
            <a:r>
              <a:rPr i="1" lang="en-US" sz="3236" u="none" cap="none" strike="noStrike">
                <a:solidFill>
                  <a:srgbClr val="000000"/>
                </a:solidFill>
                <a:latin typeface="Calibri"/>
                <a:ea typeface="Calibri"/>
                <a:cs typeface="Calibri"/>
                <a:sym typeface="Calibri"/>
              </a:rPr>
              <a:t>Método de evaluación:</a:t>
            </a:r>
            <a:endParaRPr sz="800"/>
          </a:p>
          <a:p>
            <a:pPr indent="-384773" lvl="1" marL="769547" marR="0" rtl="0" algn="l">
              <a:lnSpc>
                <a:spcPct val="97210"/>
              </a:lnSpc>
              <a:spcBef>
                <a:spcPts val="0"/>
              </a:spcBef>
              <a:spcAft>
                <a:spcPts val="0"/>
              </a:spcAft>
              <a:buNone/>
            </a:pPr>
            <a:r>
              <a:rPr i="1" lang="en-US" sz="3236" u="none" cap="none" strike="noStrike">
                <a:solidFill>
                  <a:srgbClr val="000000"/>
                </a:solidFill>
                <a:latin typeface="Calibri"/>
                <a:ea typeface="Calibri"/>
                <a:cs typeface="Calibri"/>
                <a:sym typeface="Calibri"/>
              </a:rPr>
              <a:t>Cada módulo de capacitación incluye dos evaluaciones independientes:</a:t>
            </a:r>
            <a:endParaRPr sz="800"/>
          </a:p>
          <a:p>
            <a:pPr indent="-346673" lvl="1" marL="769547" marR="0" rtl="0" algn="l">
              <a:lnSpc>
                <a:spcPct val="97210"/>
              </a:lnSpc>
              <a:spcBef>
                <a:spcPts val="0"/>
              </a:spcBef>
              <a:spcAft>
                <a:spcPts val="0"/>
              </a:spcAft>
              <a:buClr>
                <a:srgbClr val="000000"/>
              </a:buClr>
              <a:buSzPts val="3236"/>
              <a:buChar char="•"/>
            </a:pPr>
            <a:r>
              <a:rPr i="1" lang="en-US" sz="3236" u="none" cap="none" strike="noStrike">
                <a:solidFill>
                  <a:srgbClr val="000000"/>
                </a:solidFill>
                <a:latin typeface="Calibri"/>
                <a:ea typeface="Calibri"/>
                <a:cs typeface="Calibri"/>
                <a:sym typeface="Calibri"/>
              </a:rPr>
              <a:t>Un cuestionario de opción múltiple de 10 preguntas para estudiantes, diseñado para evaluar su comprensión de conceptos clave de concientización sobre desastres.</a:t>
            </a:r>
            <a:endParaRPr sz="800"/>
          </a:p>
          <a:p>
            <a:pPr indent="-346673" lvl="1" marL="769547" marR="0" rtl="0" algn="l">
              <a:lnSpc>
                <a:spcPct val="97210"/>
              </a:lnSpc>
              <a:spcBef>
                <a:spcPts val="0"/>
              </a:spcBef>
              <a:spcAft>
                <a:spcPts val="0"/>
              </a:spcAft>
              <a:buClr>
                <a:srgbClr val="000000"/>
              </a:buClr>
              <a:buSzPts val="3236"/>
              <a:buChar char="•"/>
            </a:pPr>
            <a:r>
              <a:rPr i="1" lang="en-US" sz="3236" u="none" cap="none" strike="noStrike">
                <a:solidFill>
                  <a:srgbClr val="000000"/>
                </a:solidFill>
                <a:latin typeface="Calibri"/>
                <a:ea typeface="Calibri"/>
                <a:cs typeface="Calibri"/>
                <a:sym typeface="Calibri"/>
              </a:rPr>
              <a:t>Un cuestionario de opción múltiple de 10 preguntas para educadores, cuyo objetivo es evaluar su competencia docente y su capacidad para impartir el módulo de manera eficaz.</a:t>
            </a:r>
            <a:endParaRPr sz="8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descr="Texto azul sobre fondo negro  Descripción generada automáticamente" id="165" name="Google Shape;165;p6"/>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66" name="Google Shape;166;p6"/>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67" name="Google Shape;167;p6"/>
          <p:cNvGrpSpPr/>
          <p:nvPr/>
        </p:nvGrpSpPr>
        <p:grpSpPr>
          <a:xfrm>
            <a:off x="1259681" y="709651"/>
            <a:ext cx="15773400" cy="2285716"/>
            <a:chOff x="0" y="-66675"/>
            <a:chExt cx="21031200" cy="3047622"/>
          </a:xfrm>
        </p:grpSpPr>
        <p:sp>
          <p:nvSpPr>
            <p:cNvPr id="168" name="Google Shape;168;p6"/>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69" name="Google Shape;169;p6"/>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Resultados de aprendizaje de esta unidad: Conocimiento</a:t>
              </a:r>
              <a:endParaRPr/>
            </a:p>
          </p:txBody>
        </p:sp>
      </p:grpSp>
      <p:sp>
        <p:nvSpPr>
          <p:cNvPr id="170" name="Google Shape;170;p6"/>
          <p:cNvSpPr txBox="1"/>
          <p:nvPr/>
        </p:nvSpPr>
        <p:spPr>
          <a:xfrm>
            <a:off x="1348737" y="4739559"/>
            <a:ext cx="15590400" cy="4451400"/>
          </a:xfrm>
          <a:prstGeom prst="rect">
            <a:avLst/>
          </a:prstGeom>
          <a:noFill/>
          <a:ln>
            <a:noFill/>
          </a:ln>
        </p:spPr>
        <p:txBody>
          <a:bodyPr anchorCtr="0" anchor="t" bIns="0" lIns="0" spcFirstLastPara="1" rIns="0" wrap="square" tIns="0">
            <a:spAutoFit/>
          </a:bodyPr>
          <a:lstStyle/>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Reconocer riesgos y peligros comunes en un entorno escolar durante situaciones de desastre.</a:t>
            </a:r>
            <a:endParaRPr/>
          </a:p>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Comprender la diferencia entre desinformación y desinformación en un contexto de crisis escolar y cómo influyen en el comportamiento y la comunicación.</a:t>
            </a:r>
            <a:endParaRPr/>
          </a:p>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Describir las funciones clave de los sistemas de alerta temprana utilizados en las escuelas e interpretar cómo apoyan una respuesta de emergencia oportuna y coordinada.</a:t>
            </a:r>
            <a:endParaRPr/>
          </a:p>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Comprender los principios esenciales para salvar vidas en situaciones de desastre escolar, incluida la conciencia de la situación, la evacuación segura y las acciones de respuesta apropiadas.</a:t>
            </a:r>
            <a:endParaRPr/>
          </a:p>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Reconocer las necesidades psicológicas y emocionales básicas de los estudiantes durante los desastres escolares e interpretar los métodos apropiados para brindar apoyo.</a:t>
            </a:r>
            <a:endParaRPr/>
          </a:p>
          <a:p>
            <a:pPr indent="-247126" lvl="1" marL="494252" marR="0" rtl="0" algn="l">
              <a:lnSpc>
                <a:spcPct val="115194"/>
              </a:lnSpc>
              <a:spcBef>
                <a:spcPts val="0"/>
              </a:spcBef>
              <a:spcAft>
                <a:spcPts val="0"/>
              </a:spcAft>
              <a:buClr>
                <a:srgbClr val="000000"/>
              </a:buClr>
              <a:buSzPts val="2310"/>
              <a:buFont typeface="Calibri"/>
              <a:buAutoNum type="arabicPeriod"/>
            </a:pPr>
            <a:r>
              <a:rPr b="0" i="0" lang="en-US" sz="2310" u="none" cap="none" strike="noStrike">
                <a:solidFill>
                  <a:srgbClr val="000000"/>
                </a:solidFill>
                <a:latin typeface="Calibri"/>
                <a:ea typeface="Calibri"/>
                <a:cs typeface="Calibri"/>
                <a:sym typeface="Calibri"/>
              </a:rPr>
              <a:t>Demostrar conciencia de la importancia de la autoprotección, la responsabilidad y la toma de decisiones independiente cuando están separados de sus compañeros y educadores.</a:t>
            </a:r>
            <a:endParaRPr/>
          </a:p>
        </p:txBody>
      </p:sp>
      <p:grpSp>
        <p:nvGrpSpPr>
          <p:cNvPr id="171" name="Google Shape;171;p6"/>
          <p:cNvGrpSpPr/>
          <p:nvPr/>
        </p:nvGrpSpPr>
        <p:grpSpPr>
          <a:xfrm>
            <a:off x="1259669" y="3079570"/>
            <a:ext cx="15773400" cy="1250156"/>
            <a:chOff x="0" y="-19050"/>
            <a:chExt cx="21031200" cy="1666874"/>
          </a:xfrm>
        </p:grpSpPr>
        <p:sp>
          <p:nvSpPr>
            <p:cNvPr id="172" name="Google Shape;172;p6"/>
            <p:cNvSpPr/>
            <p:nvPr/>
          </p:nvSpPr>
          <p:spPr>
            <a:xfrm>
              <a:off x="0" y="0"/>
              <a:ext cx="21031200" cy="1647823"/>
            </a:xfrm>
            <a:custGeom>
              <a:rect b="b" l="l" r="r" t="t"/>
              <a:pathLst>
                <a:path extrusionOk="0" h="1647823" w="21031200">
                  <a:moveTo>
                    <a:pt x="0" y="0"/>
                  </a:moveTo>
                  <a:lnTo>
                    <a:pt x="21031200" y="0"/>
                  </a:lnTo>
                  <a:lnTo>
                    <a:pt x="21031200" y="1647823"/>
                  </a:lnTo>
                  <a:lnTo>
                    <a:pt x="0" y="1647823"/>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73" name="Google Shape;173;p6"/>
            <p:cNvSpPr txBox="1"/>
            <p:nvPr/>
          </p:nvSpPr>
          <p:spPr>
            <a:xfrm>
              <a:off x="0" y="-19050"/>
              <a:ext cx="21031200" cy="16668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600" u="none" cap="none" strike="noStrike">
                  <a:solidFill>
                    <a:srgbClr val="139AD6"/>
                  </a:solidFill>
                  <a:latin typeface="Calibri"/>
                  <a:ea typeface="Calibri"/>
                  <a:cs typeface="Calibri"/>
                  <a:sym typeface="Calibri"/>
                </a:rPr>
                <a:t>Al completar los seis módulos de capacitación de esta unidad, los estudiantes habrán adquirido los conocimientos para:</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descr="Texto azul sobre fondo negro  Descripción generada automáticamente" id="182" name="Google Shape;182;p7"/>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83" name="Google Shape;183;p7"/>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84" name="Google Shape;184;p7"/>
          <p:cNvGrpSpPr/>
          <p:nvPr/>
        </p:nvGrpSpPr>
        <p:grpSpPr>
          <a:xfrm>
            <a:off x="1259681" y="709651"/>
            <a:ext cx="15773400" cy="2285716"/>
            <a:chOff x="0" y="-66675"/>
            <a:chExt cx="21031200" cy="3047622"/>
          </a:xfrm>
        </p:grpSpPr>
        <p:sp>
          <p:nvSpPr>
            <p:cNvPr id="185" name="Google Shape;185;p7"/>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86" name="Google Shape;186;p7"/>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Resultados de aprendizaje de esta unidad: Habilidades</a:t>
              </a:r>
              <a:endParaRPr/>
            </a:p>
          </p:txBody>
        </p:sp>
      </p:grpSp>
      <p:sp>
        <p:nvSpPr>
          <p:cNvPr id="187" name="Google Shape;187;p7"/>
          <p:cNvSpPr txBox="1"/>
          <p:nvPr/>
        </p:nvSpPr>
        <p:spPr>
          <a:xfrm>
            <a:off x="1351174" y="3495938"/>
            <a:ext cx="15681900" cy="5161200"/>
          </a:xfrm>
          <a:prstGeom prst="rect">
            <a:avLst/>
          </a:prstGeom>
          <a:noFill/>
          <a:ln>
            <a:noFill/>
          </a:ln>
        </p:spPr>
        <p:txBody>
          <a:bodyPr anchorCtr="0" anchor="t" bIns="0" lIns="0" spcFirstLastPara="1" rIns="0" wrap="square" tIns="0">
            <a:spAutoFit/>
          </a:bodyPr>
          <a:lstStyle/>
          <a:p>
            <a:pPr indent="0" lvl="0" marL="0" marR="0" rtl="0" algn="just">
              <a:lnSpc>
                <a:spcPct val="86413"/>
              </a:lnSpc>
              <a:spcBef>
                <a:spcPts val="0"/>
              </a:spcBef>
              <a:spcAft>
                <a:spcPts val="0"/>
              </a:spcAft>
              <a:buNone/>
            </a:pPr>
            <a:r>
              <a:rPr b="1" i="0" lang="en-US" sz="2892" u="none" cap="none" strike="noStrike">
                <a:solidFill>
                  <a:srgbClr val="4892DC"/>
                </a:solidFill>
                <a:latin typeface="Calibri"/>
                <a:ea typeface="Calibri"/>
                <a:cs typeface="Calibri"/>
                <a:sym typeface="Calibri"/>
              </a:rPr>
              <a:t>Al completar los seis módulos de capacitación de esta unidad, los estudiantes podrán:</a:t>
            </a:r>
            <a:endParaRPr sz="1900"/>
          </a:p>
          <a:p>
            <a:pPr indent="0" lvl="0" marL="0" marR="0" rtl="0" algn="l">
              <a:lnSpc>
                <a:spcPct val="98327"/>
              </a:lnSpc>
              <a:spcBef>
                <a:spcPts val="0"/>
              </a:spcBef>
              <a:spcAft>
                <a:spcPts val="0"/>
              </a:spcAft>
              <a:buNone/>
            </a:pPr>
            <a:r>
              <a:t/>
            </a:r>
            <a:endParaRPr b="1" i="0" sz="1992" u="none" cap="none" strike="noStrike">
              <a:solidFill>
                <a:srgbClr val="4892DC"/>
              </a:solidFill>
              <a:latin typeface="Calibri"/>
              <a:ea typeface="Calibri"/>
              <a:cs typeface="Calibri"/>
              <a:sym typeface="Calibri"/>
            </a:endParaRPr>
          </a:p>
          <a:p>
            <a:pPr indent="0" lvl="0" marL="0" marR="0" rtl="0" algn="l">
              <a:lnSpc>
                <a:spcPct val="115209"/>
              </a:lnSpc>
              <a:spcBef>
                <a:spcPts val="0"/>
              </a:spcBef>
              <a:spcAft>
                <a:spcPts val="0"/>
              </a:spcAft>
              <a:buNone/>
            </a:pPr>
            <a:r>
              <a:rPr b="1" i="0" lang="en-US" sz="2322" u="none" cap="none" strike="noStrike">
                <a:solidFill>
                  <a:srgbClr val="000000"/>
                </a:solidFill>
                <a:latin typeface="Calibri"/>
                <a:ea typeface="Calibri"/>
                <a:cs typeface="Calibri"/>
                <a:sym typeface="Calibri"/>
              </a:rPr>
              <a:t>Habilidad 1: Aplicar métodos de trabajo y organización eficientes al prepararse o responder ante emergencias escolares.</a:t>
            </a:r>
            <a:endParaRPr sz="1000"/>
          </a:p>
          <a:p>
            <a:pPr indent="0" lvl="0" marL="0" marR="0" rtl="0" algn="l">
              <a:lnSpc>
                <a:spcPct val="115209"/>
              </a:lnSpc>
              <a:spcBef>
                <a:spcPts val="0"/>
              </a:spcBef>
              <a:spcAft>
                <a:spcPts val="0"/>
              </a:spcAft>
              <a:buNone/>
            </a:pPr>
            <a:r>
              <a:rPr b="1" i="0" lang="en-US" sz="2322" u="none" cap="none" strike="noStrike">
                <a:solidFill>
                  <a:srgbClr val="000000"/>
                </a:solidFill>
                <a:latin typeface="Calibri"/>
                <a:ea typeface="Calibri"/>
                <a:cs typeface="Calibri"/>
                <a:sym typeface="Calibri"/>
              </a:rPr>
              <a:t>Habilidad 2: Identificar patrones de desinformación y aplicar técnicas de verificación para evaluar la confiabilidad de la información de emergencia relacionada con la escuela.</a:t>
            </a:r>
            <a:endParaRPr sz="1000"/>
          </a:p>
          <a:p>
            <a:pPr indent="0" lvl="0" marL="0" marR="0" rtl="0" algn="l">
              <a:lnSpc>
                <a:spcPct val="115209"/>
              </a:lnSpc>
              <a:spcBef>
                <a:spcPts val="0"/>
              </a:spcBef>
              <a:spcAft>
                <a:spcPts val="0"/>
              </a:spcAft>
              <a:buNone/>
            </a:pPr>
            <a:r>
              <a:rPr b="1" i="0" lang="en-US" sz="2322" u="none" cap="none" strike="noStrike">
                <a:solidFill>
                  <a:srgbClr val="000000"/>
                </a:solidFill>
                <a:latin typeface="Calibri"/>
                <a:ea typeface="Calibri"/>
                <a:cs typeface="Calibri"/>
                <a:sym typeface="Calibri"/>
              </a:rPr>
              <a:t>Habilidad 3: Aplicar conductas de seguridad correctas y seguir instrucciones de alerta temprana durante simulacros escolares y situaciones de emergencia.</a:t>
            </a:r>
            <a:endParaRPr sz="1000"/>
          </a:p>
          <a:p>
            <a:pPr indent="0" lvl="0" marL="0" marR="0" rtl="0" algn="l">
              <a:lnSpc>
                <a:spcPct val="115209"/>
              </a:lnSpc>
              <a:spcBef>
                <a:spcPts val="0"/>
              </a:spcBef>
              <a:spcAft>
                <a:spcPts val="0"/>
              </a:spcAft>
              <a:buNone/>
            </a:pPr>
            <a:r>
              <a:rPr b="1" i="0" lang="en-US" sz="2322" u="none" cap="none" strike="noStrike">
                <a:solidFill>
                  <a:srgbClr val="000000"/>
                </a:solidFill>
                <a:latin typeface="Calibri"/>
                <a:ea typeface="Calibri"/>
                <a:cs typeface="Calibri"/>
                <a:sym typeface="Calibri"/>
              </a:rPr>
              <a:t>Habilidad 4: Colaborar eficazmente con compañeros y personal para garantizar una evacuación segura, apoyar a las personas vulnerables y mantener la calma durante situaciones de desastre.</a:t>
            </a:r>
            <a:endParaRPr sz="1000"/>
          </a:p>
          <a:p>
            <a:pPr indent="0" lvl="0" marL="0" marR="0" rtl="0" algn="l">
              <a:lnSpc>
                <a:spcPct val="115209"/>
              </a:lnSpc>
              <a:spcBef>
                <a:spcPts val="0"/>
              </a:spcBef>
              <a:spcAft>
                <a:spcPts val="0"/>
              </a:spcAft>
              <a:buNone/>
            </a:pPr>
            <a:r>
              <a:rPr b="1" i="0" lang="en-US" sz="2322" u="none" cap="none" strike="noStrike">
                <a:solidFill>
                  <a:srgbClr val="000000"/>
                </a:solidFill>
                <a:latin typeface="Calibri"/>
                <a:ea typeface="Calibri"/>
                <a:cs typeface="Calibri"/>
                <a:sym typeface="Calibri"/>
              </a:rPr>
              <a:t>Habilidad 5: Demostrar empatía y brindar apoyo emocional y práctico a los estudiantes y educadores durante emergencias escolares.</a:t>
            </a:r>
            <a:endParaRPr sz="1000"/>
          </a:p>
          <a:p>
            <a:pPr indent="0" lvl="0" marL="0" marR="0" rtl="0" algn="l">
              <a:lnSpc>
                <a:spcPct val="115209"/>
              </a:lnSpc>
              <a:spcBef>
                <a:spcPts val="0"/>
              </a:spcBef>
              <a:spcAft>
                <a:spcPts val="0"/>
              </a:spcAft>
              <a:buNone/>
            </a:pPr>
            <a:r>
              <a:rPr b="1" i="0" lang="en-US" sz="2322" u="none" cap="none" strike="noStrike">
                <a:solidFill>
                  <a:srgbClr val="000000"/>
                </a:solidFill>
                <a:latin typeface="Calibri"/>
                <a:ea typeface="Calibri"/>
                <a:cs typeface="Calibri"/>
                <a:sym typeface="Calibri"/>
              </a:rPr>
              <a:t>Habilidad 6: Aplicar técnicas de autogestión y afrontamiento del estrés para mantener la calma, tomar decisiones rápidas y asumir la responsabilidad en escenarios impredecibles de desastres escolares.</a:t>
            </a:r>
            <a:endParaRPr sz="10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descr="Texto azul sobre fondo negro  Descripción generada automáticamente" id="196" name="Google Shape;196;p8"/>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97" name="Google Shape;197;p8"/>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198" name="Google Shape;198;p8"/>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199" name="Google Shape;199;p8"/>
          <p:cNvGrpSpPr/>
          <p:nvPr/>
        </p:nvGrpSpPr>
        <p:grpSpPr>
          <a:xfrm>
            <a:off x="1136390" y="536810"/>
            <a:ext cx="12033304" cy="2450306"/>
            <a:chOff x="0" y="-66675"/>
            <a:chExt cx="16044405" cy="3267075"/>
          </a:xfrm>
        </p:grpSpPr>
        <p:sp>
          <p:nvSpPr>
            <p:cNvPr id="200" name="Google Shape;200;p8"/>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01" name="Google Shape;201;p8"/>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Validación</a:t>
              </a:r>
              <a:endParaRPr/>
            </a:p>
          </p:txBody>
        </p:sp>
      </p:grpSp>
      <p:sp>
        <p:nvSpPr>
          <p:cNvPr id="202" name="Google Shape;202;p8"/>
          <p:cNvSpPr txBox="1"/>
          <p:nvPr/>
        </p:nvSpPr>
        <p:spPr>
          <a:xfrm>
            <a:off x="1248522" y="3207863"/>
            <a:ext cx="12956400" cy="5609400"/>
          </a:xfrm>
          <a:prstGeom prst="rect">
            <a:avLst/>
          </a:prstGeom>
          <a:noFill/>
          <a:ln>
            <a:noFill/>
          </a:ln>
        </p:spPr>
        <p:txBody>
          <a:bodyPr anchorCtr="0" anchor="t" bIns="0" lIns="0" spcFirstLastPara="1" rIns="0" wrap="square" tIns="0">
            <a:spAutoFit/>
          </a:bodyPr>
          <a:lstStyle/>
          <a:p>
            <a:pPr indent="0" lvl="0" marL="0" marR="0" rtl="0" algn="just">
              <a:lnSpc>
                <a:spcPct val="86407"/>
              </a:lnSpc>
              <a:spcBef>
                <a:spcPts val="0"/>
              </a:spcBef>
              <a:spcAft>
                <a:spcPts val="0"/>
              </a:spcAft>
              <a:buNone/>
            </a:pPr>
            <a:r>
              <a:rPr b="1" i="0" lang="en-US" sz="1979" u="none" cap="none" strike="noStrike">
                <a:solidFill>
                  <a:srgbClr val="4892DC"/>
                </a:solidFill>
                <a:latin typeface="Calibri"/>
                <a:ea typeface="Calibri"/>
                <a:cs typeface="Calibri"/>
                <a:sym typeface="Calibri"/>
              </a:rPr>
              <a:t>Esta unidad contribuye directamente al desarrollo de las siguientes competencias transversales de ESCO:</a:t>
            </a:r>
            <a:endParaRPr/>
          </a:p>
          <a:p>
            <a:pPr indent="0" lvl="0" marL="0" marR="0" rtl="0" algn="just">
              <a:lnSpc>
                <a:spcPct val="90045"/>
              </a:lnSpc>
              <a:spcBef>
                <a:spcPts val="0"/>
              </a:spcBef>
              <a:spcAft>
                <a:spcPts val="0"/>
              </a:spcAft>
              <a:buNone/>
            </a:pPr>
            <a:r>
              <a:t/>
            </a:r>
            <a:endParaRPr b="1" i="0" sz="1979" u="none" cap="none" strike="noStrike">
              <a:solidFill>
                <a:srgbClr val="4892DC"/>
              </a:solidFill>
              <a:latin typeface="Calibri"/>
              <a:ea typeface="Calibri"/>
              <a:cs typeface="Calibri"/>
              <a:sym typeface="Calibri"/>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T3.1 – Trabajar eficientemente</a:t>
            </a:r>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La capacidad de gestionar el tiempo, las tareas y los recursos de manera eficaz durante emergencias escolares; priorizar acciones bajo presión; y mantener el enfoque, la organización y la productividad en situaciones que cambian rápidamente.</a:t>
            </a:r>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T3.2 – Adoptar un enfoque proactivo</a:t>
            </a:r>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La capacidad de asumir responsabilidades, tomar la iniciativa, tomar decisiones informadas rápidamente y mostrar determinación al responder ante escenarios de desastre escolar.</a:t>
            </a:r>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T3.3 – Mantener una actitud positiva</a:t>
            </a:r>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La capacidad de permanecer resiliente, sereno y solidario durante situaciones emocionalmente difíciles; afrontar la incertidumbre y el estrés; y tomar decisiones reflexivas y empáticas que promuevan la seguridad y el bienestar psicológico.</a:t>
            </a:r>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T4.2 – Apoyar a los demás</a:t>
            </a:r>
            <a:endParaRPr/>
          </a:p>
          <a:p>
            <a:pPr indent="0" lvl="0" marL="0" marR="0" rtl="0" algn="l">
              <a:lnSpc>
                <a:spcPct val="115227"/>
              </a:lnSpc>
              <a:spcBef>
                <a:spcPts val="0"/>
              </a:spcBef>
              <a:spcAft>
                <a:spcPts val="0"/>
              </a:spcAft>
              <a:buNone/>
            </a:pPr>
            <a:r>
              <a:rPr b="1" i="0" lang="en-US" sz="2062" u="none" cap="none" strike="noStrike">
                <a:solidFill>
                  <a:srgbClr val="000000"/>
                </a:solidFill>
                <a:latin typeface="Calibri"/>
                <a:ea typeface="Calibri"/>
                <a:cs typeface="Calibri"/>
                <a:sym typeface="Calibri"/>
              </a:rPr>
              <a:t>La capacidad de ofrecer tranquilidad, orientación clara y apoyo emocional a los estudiantes y al personal; reconocer cuándo otros necesitan ayuda; y contribuir a una comunidad escolar cooperativa y solidaria durante las emergencias.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descr="Texto azul sobre fondo negro  Descripción generada automáticamente" id="211" name="Google Shape;211;p9"/>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212" name="Google Shape;212;p9"/>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213" name="Google Shape;213;p9"/>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214" name="Google Shape;214;p9"/>
          <p:cNvGrpSpPr/>
          <p:nvPr/>
        </p:nvGrpSpPr>
        <p:grpSpPr>
          <a:xfrm>
            <a:off x="1136390" y="536810"/>
            <a:ext cx="12033304" cy="2450306"/>
            <a:chOff x="0" y="-66675"/>
            <a:chExt cx="16044405" cy="3267075"/>
          </a:xfrm>
        </p:grpSpPr>
        <p:sp>
          <p:nvSpPr>
            <p:cNvPr id="215" name="Google Shape;215;p9"/>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16" name="Google Shape;216;p9"/>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Reconocimiento</a:t>
              </a:r>
              <a:endParaRPr/>
            </a:p>
          </p:txBody>
        </p:sp>
      </p:grpSp>
      <p:sp>
        <p:nvSpPr>
          <p:cNvPr id="217" name="Google Shape;217;p9"/>
          <p:cNvSpPr txBox="1"/>
          <p:nvPr/>
        </p:nvSpPr>
        <p:spPr>
          <a:xfrm>
            <a:off x="1392137" y="3429011"/>
            <a:ext cx="10455000" cy="19578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Reconocimiento a los estudiantes:</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Certificado de finalización (programa de formación no formal)</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Reconocimiento a los educadores:</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Certificado de Desarrollo de Competencias Profesionales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