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SemiBold"/>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hvaR8CwZzZdl+C+hbNYT0Wns2ea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SemiBold-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italic.fntdata"/><Relationship Id="rId6" Type="http://schemas.openxmlformats.org/officeDocument/2006/relationships/slide" Target="slides/slide2.xml"/><Relationship Id="rId18" Type="http://schemas.openxmlformats.org/officeDocument/2006/relationships/font" Target="fonts/MontserratSemiBold-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91ef96e546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g391ef96e546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91ef96e546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g391ef96e546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91ef96e546_0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g391ef96e546_0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91ef96e546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g391ef96e546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91ef96e546_0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g391ef96e546_0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5.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3" name="Shape 23"/>
        <p:cNvGrpSpPr/>
        <p:nvPr/>
      </p:nvGrpSpPr>
      <p:grpSpPr>
        <a:xfrm>
          <a:off x="0" y="0"/>
          <a:ext cx="0" cy="0"/>
          <a:chOff x="0" y="0"/>
          <a:chExt cx="0" cy="0"/>
        </a:xfrm>
      </p:grpSpPr>
      <p:sp>
        <p:nvSpPr>
          <p:cNvPr id="24" name="Google Shape;24;p15"/>
          <p:cNvSpPr txBox="1"/>
          <p:nvPr>
            <p:ph type="title"/>
          </p:nvPr>
        </p:nvSpPr>
        <p:spPr>
          <a:xfrm>
            <a:off x="839787" y="1634384"/>
            <a:ext cx="8022201" cy="1600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b="1" sz="32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 type="body"/>
          </p:nvPr>
        </p:nvSpPr>
        <p:spPr>
          <a:xfrm>
            <a:off x="839788" y="3429000"/>
            <a:ext cx="8022200" cy="1956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Blue text on a black background&#10;&#10;Description automatically generated" id="26" name="Google Shape;26;p15"/>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7" name="Google Shape;27;p15"/>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b="0" l="0" r="0" t="0"/>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9" name="Shape 29"/>
        <p:cNvGrpSpPr/>
        <p:nvPr/>
      </p:nvGrpSpPr>
      <p:grpSpPr>
        <a:xfrm>
          <a:off x="0" y="0"/>
          <a:ext cx="0" cy="0"/>
          <a:chOff x="0" y="0"/>
          <a:chExt cx="0" cy="0"/>
        </a:xfrm>
      </p:grpSpPr>
      <p:sp>
        <p:nvSpPr>
          <p:cNvPr id="30" name="Google Shape;30;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2" name="Google Shape;32;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7"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9" name="Google Shape;39;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7.png"/><Relationship Id="rId13" Type="http://schemas.openxmlformats.org/officeDocument/2006/relationships/image" Target="../media/image5.png"/><Relationship Id="rId12" Type="http://schemas.openxmlformats.org/officeDocument/2006/relationships/image" Target="../media/image8.png"/><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4.png"/><Relationship Id="rId14" Type="http://schemas.openxmlformats.org/officeDocument/2006/relationships/image" Target="../media/image11.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facebook.com/profile.php?id=61573707797009" TargetMode="External"/><Relationship Id="rId10" Type="http://schemas.openxmlformats.org/officeDocument/2006/relationships/image" Target="../media/image19.png"/><Relationship Id="rId13" Type="http://schemas.openxmlformats.org/officeDocument/2006/relationships/hyperlink" Target="https://www.youtube.com/@VET-READYEUProgram" TargetMode="External"/><Relationship Id="rId12" Type="http://schemas.openxmlformats.org/officeDocument/2006/relationships/image" Target="../media/image20.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13.png"/><Relationship Id="rId14" Type="http://schemas.openxmlformats.org/officeDocument/2006/relationships/image" Target="../media/image12.png"/><Relationship Id="rId5" Type="http://schemas.openxmlformats.org/officeDocument/2006/relationships/hyperlink" Target="https://vetready.eu/" TargetMode="External"/><Relationship Id="rId6" Type="http://schemas.openxmlformats.org/officeDocument/2006/relationships/hyperlink" Target="https://vetready.eu/" TargetMode="External"/><Relationship Id="rId7" Type="http://schemas.openxmlformats.org/officeDocument/2006/relationships/hyperlink" Target="https://vetready.eu/" TargetMode="External"/><Relationship Id="rId8" Type="http://schemas.openxmlformats.org/officeDocument/2006/relationships/hyperlink" Target="http://www.linkedin.com/company/vet-ready-projec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ph type="title"/>
          </p:nvPr>
        </p:nvSpPr>
        <p:spPr>
          <a:xfrm>
            <a:off x="387347" y="1619603"/>
            <a:ext cx="5885263" cy="14943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800"/>
              <a:buNone/>
            </a:pPr>
            <a:r>
              <a:rPr lang="es-ES" sz="4000"/>
              <a:t>ÜNİTE 3: ORMAN AFET BİLİNCİ VE VAHŞİ DOĞADA HAYATTA KALMA</a:t>
            </a:r>
            <a:endParaRPr sz="3600"/>
          </a:p>
        </p:txBody>
      </p:sp>
      <p:sp>
        <p:nvSpPr>
          <p:cNvPr id="46" name="Google Shape;46;p1"/>
          <p:cNvSpPr txBox="1"/>
          <p:nvPr>
            <p:ph idx="1" type="body"/>
          </p:nvPr>
        </p:nvSpPr>
        <p:spPr>
          <a:xfrm>
            <a:off x="387350" y="3893421"/>
            <a:ext cx="6095998" cy="917748"/>
          </a:xfrm>
          <a:prstGeom prst="rect">
            <a:avLst/>
          </a:prstGeom>
          <a:noFill/>
          <a:ln>
            <a:noFill/>
          </a:ln>
        </p:spPr>
        <p:txBody>
          <a:bodyPr anchorCtr="0" anchor="t" bIns="45700" lIns="91425" spcFirstLastPara="1" rIns="91425" wrap="square" tIns="45700">
            <a:normAutofit fontScale="47500" lnSpcReduction="10000"/>
          </a:bodyPr>
          <a:lstStyle/>
          <a:p>
            <a:pPr indent="0" lvl="0" marL="0" rtl="0" algn="l">
              <a:spcBef>
                <a:spcPts val="0"/>
              </a:spcBef>
              <a:spcAft>
                <a:spcPts val="0"/>
              </a:spcAft>
              <a:buClr>
                <a:schemeClr val="dk1"/>
              </a:buClr>
              <a:buSzPct val="109838"/>
              <a:buFont typeface="Arial"/>
              <a:buNone/>
            </a:pPr>
            <a:r>
              <a:rPr b="1" lang="es-ES" sz="4600"/>
              <a:t>Üniteye Genel Bakış</a:t>
            </a:r>
            <a:endParaRPr b="1" sz="4600"/>
          </a:p>
          <a:p>
            <a:pPr indent="0" lvl="0" marL="0" rtl="0" algn="l">
              <a:spcBef>
                <a:spcPts val="0"/>
              </a:spcBef>
              <a:spcAft>
                <a:spcPts val="0"/>
              </a:spcAft>
              <a:buClr>
                <a:schemeClr val="dk1"/>
              </a:buClr>
              <a:buSzPct val="210525"/>
              <a:buFont typeface="Arial"/>
              <a:buNone/>
            </a:pPr>
            <a:r>
              <a:t/>
            </a:r>
            <a:endParaRPr b="1"/>
          </a:p>
          <a:p>
            <a:pPr indent="0" lvl="0" marL="0" rtl="0" algn="l">
              <a:spcBef>
                <a:spcPts val="0"/>
              </a:spcBef>
              <a:spcAft>
                <a:spcPts val="0"/>
              </a:spcAft>
              <a:buClr>
                <a:schemeClr val="dk1"/>
              </a:buClr>
              <a:buSzPct val="109838"/>
              <a:buFont typeface="Arial"/>
              <a:buNone/>
            </a:pPr>
            <a:r>
              <a:rPr b="1" lang="es-ES" sz="4600"/>
              <a:t>Yazar:</a:t>
            </a:r>
            <a:r>
              <a:rPr lang="es-ES" sz="4600"/>
              <a:t> Denizli AFAD/ VETREADY Proje Ortaklığı</a:t>
            </a:r>
            <a:endParaRPr b="1" sz="4600"/>
          </a:p>
          <a:p>
            <a:pPr indent="0" lvl="0" marL="0" rtl="0" algn="l">
              <a:lnSpc>
                <a:spcPct val="90000"/>
              </a:lnSpc>
              <a:spcBef>
                <a:spcPts val="0"/>
              </a:spcBef>
              <a:spcAft>
                <a:spcPts val="0"/>
              </a:spcAft>
              <a:buSzPct val="210526"/>
              <a:buNone/>
            </a:pPr>
            <a:r>
              <a:t/>
            </a:r>
            <a:endParaRPr/>
          </a:p>
        </p:txBody>
      </p:sp>
      <p:sp>
        <p:nvSpPr>
          <p:cNvPr id="47" name="Google Shape;47;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 num</a:t>
            </a:r>
            <a:r>
              <a:rPr b="1" lang="es-ES" sz="1200">
                <a:solidFill>
                  <a:schemeClr val="dk1"/>
                </a:solidFill>
                <a:latin typeface="Calibri"/>
                <a:ea typeface="Calibri"/>
                <a:cs typeface="Calibri"/>
                <a:sym typeface="Calibri"/>
              </a:rPr>
              <a:t>arası</a:t>
            </a:r>
            <a:r>
              <a:rPr b="1" i="0" lang="es-ES" sz="1200" u="none" cap="none" strike="noStrike">
                <a:solidFill>
                  <a:schemeClr val="dk1"/>
                </a:solidFill>
                <a:latin typeface="Calibri"/>
                <a:ea typeface="Calibri"/>
                <a:cs typeface="Calibri"/>
                <a:sym typeface="Calibri"/>
              </a:rPr>
              <a:t>: 2024-1-ES01-KA220-VET-000257287</a:t>
            </a:r>
            <a:endParaRPr b="0" i="0" sz="1200" u="none" cap="none" strike="noStrike">
              <a:solidFill>
                <a:schemeClr val="dk1"/>
              </a:solidFill>
              <a:latin typeface="Calibri"/>
              <a:ea typeface="Calibri"/>
              <a:cs typeface="Calibri"/>
              <a:sym typeface="Calibri"/>
            </a:endParaRPr>
          </a:p>
        </p:txBody>
      </p:sp>
      <p:sp>
        <p:nvSpPr>
          <p:cNvPr id="48" name="Google Shape;48;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570262" y="5780782"/>
            <a:ext cx="5051400" cy="13146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200"/>
              </a:spcBef>
              <a:spcAft>
                <a:spcPts val="0"/>
              </a:spcAft>
              <a:buClr>
                <a:schemeClr val="dk1"/>
              </a:buClr>
              <a:buSzPts val="1100"/>
              <a:buFont typeface="Arial"/>
              <a:buNone/>
            </a:pPr>
            <a:r>
              <a:rPr lang="es-ES" sz="900">
                <a:solidFill>
                  <a:schemeClr val="dk1"/>
                </a:solidFill>
                <a:latin typeface="Calibri"/>
                <a:ea typeface="Calibri"/>
                <a:cs typeface="Calibri"/>
                <a:sym typeface="Calibri"/>
              </a:rPr>
              <a:t>Avrupa Birliği tarafından finanse edilmiştir. Ancak, burada ifade edilen görüş ve fikirler yalnızca yazar(lar)a aittir ve Avrupa Birliği veya Servicio Español para la Internacionalización de la Educación (SEPIE) görüşlerini yansıtmayabilir. Avrupa Birliği veya hibe veren kurum bu görüş ve fikirlerden sorumlu tutulamaz.</a:t>
            </a:r>
            <a:endParaRPr sz="900">
              <a:latin typeface="Calibri"/>
              <a:ea typeface="Calibri"/>
              <a:cs typeface="Calibri"/>
              <a:sym typeface="Calibri"/>
            </a:endParaRPr>
          </a:p>
          <a:p>
            <a:pPr indent="0" lvl="0" marL="0" marR="0" rtl="0" algn="l">
              <a:lnSpc>
                <a:spcPct val="100000"/>
              </a:lnSpc>
              <a:spcBef>
                <a:spcPts val="120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391ef96e546_0_15"/>
          <p:cNvSpPr txBox="1"/>
          <p:nvPr>
            <p:ph type="title"/>
          </p:nvPr>
        </p:nvSpPr>
        <p:spPr>
          <a:xfrm>
            <a:off x="839787" y="238873"/>
            <a:ext cx="8022300"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Eğitimcilere Destek</a:t>
            </a:r>
            <a:endParaRPr sz="4400"/>
          </a:p>
        </p:txBody>
      </p:sp>
      <p:sp>
        <p:nvSpPr>
          <p:cNvPr id="104" name="Google Shape;104;g391ef96e546_0_15"/>
          <p:cNvSpPr txBox="1"/>
          <p:nvPr>
            <p:ph idx="1" type="body"/>
          </p:nvPr>
        </p:nvSpPr>
        <p:spPr>
          <a:xfrm>
            <a:off x="554804" y="1428108"/>
            <a:ext cx="7284300" cy="4530900"/>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115000"/>
              </a:lnSpc>
              <a:spcBef>
                <a:spcPts val="1200"/>
              </a:spcBef>
              <a:spcAft>
                <a:spcPts val="0"/>
              </a:spcAft>
              <a:buClr>
                <a:schemeClr val="dk1"/>
              </a:buClr>
              <a:buSzPct val="45833"/>
              <a:buFont typeface="Arial"/>
              <a:buNone/>
            </a:pPr>
            <a:r>
              <a:rPr b="1" lang="es-ES" sz="2400">
                <a:solidFill>
                  <a:srgbClr val="4892DC"/>
                </a:solidFill>
              </a:rPr>
              <a:t>Bu ünitedeki altı eğitim modülünün her birine, özel bir Eğitimci Destek dosyası eşlik etmektedir. Bu dosyada şunlar bulunmaktadır:</a:t>
            </a:r>
            <a:endParaRPr b="1" sz="2400">
              <a:solidFill>
                <a:srgbClr val="4892DC"/>
              </a:solidFill>
            </a:endParaRPr>
          </a:p>
          <a:p>
            <a:pPr indent="-215900" lvl="0" marL="571500" rtl="0" algn="l">
              <a:lnSpc>
                <a:spcPct val="90000"/>
              </a:lnSpc>
              <a:spcBef>
                <a:spcPts val="1200"/>
              </a:spcBef>
              <a:spcAft>
                <a:spcPts val="0"/>
              </a:spcAft>
              <a:buSzPct val="108107"/>
              <a:buFont typeface="Arial"/>
              <a:buNone/>
            </a:pPr>
            <a:r>
              <a:t/>
            </a:r>
            <a:endParaRPr/>
          </a:p>
          <a:p>
            <a:pPr indent="-345301" lvl="0" marL="457200" rtl="0" algn="l">
              <a:lnSpc>
                <a:spcPct val="115000"/>
              </a:lnSpc>
              <a:spcBef>
                <a:spcPts val="1200"/>
              </a:spcBef>
              <a:spcAft>
                <a:spcPts val="0"/>
              </a:spcAft>
              <a:buSzPct val="90089"/>
              <a:buChar char="•"/>
            </a:pPr>
            <a:r>
              <a:rPr lang="es-ES" sz="2400"/>
              <a:t>Modül içeriğine uygun önerilen </a:t>
            </a:r>
            <a:r>
              <a:rPr b="1" lang="es-ES" sz="2400"/>
              <a:t>öğretim yöntemleri ve araçları</a:t>
            </a:r>
            <a:endParaRPr b="1" sz="2400"/>
          </a:p>
          <a:p>
            <a:pPr indent="-345301" lvl="0" marL="457200" rtl="0" algn="l">
              <a:lnSpc>
                <a:spcPct val="115000"/>
              </a:lnSpc>
              <a:spcBef>
                <a:spcPts val="0"/>
              </a:spcBef>
              <a:spcAft>
                <a:spcPts val="0"/>
              </a:spcAft>
              <a:buSzPct val="90089"/>
              <a:buChar char="•"/>
            </a:pPr>
            <a:r>
              <a:rPr b="1" lang="es-ES" sz="2400"/>
              <a:t>Mesleki eğitim (VET), mesleki devam eğitimi(CVET)  ve diaspora öğrencilerinin katılımını </a:t>
            </a:r>
            <a:r>
              <a:rPr lang="es-ES" sz="2400"/>
              <a:t>sağlamak için ipuçları</a:t>
            </a:r>
            <a:endParaRPr sz="2400"/>
          </a:p>
          <a:p>
            <a:pPr indent="-345301" lvl="0" marL="457200" rtl="0" algn="l">
              <a:lnSpc>
                <a:spcPct val="115000"/>
              </a:lnSpc>
              <a:spcBef>
                <a:spcPts val="0"/>
              </a:spcBef>
              <a:spcAft>
                <a:spcPts val="0"/>
              </a:spcAft>
              <a:buSzPct val="90089"/>
              <a:buChar char="•"/>
            </a:pPr>
            <a:r>
              <a:rPr lang="es-ES" sz="2400"/>
              <a:t>Farklı sunum formatları (yüz yüze, çevrimiçi, karma) için </a:t>
            </a:r>
            <a:r>
              <a:rPr b="1" lang="es-ES" sz="2400"/>
              <a:t>adaptasyon stratejileri</a:t>
            </a:r>
            <a:endParaRPr b="1" sz="2400"/>
          </a:p>
          <a:p>
            <a:pPr indent="-345301" lvl="0" marL="457200" rtl="0" algn="l">
              <a:lnSpc>
                <a:spcPct val="115000"/>
              </a:lnSpc>
              <a:spcBef>
                <a:spcPts val="0"/>
              </a:spcBef>
              <a:spcAft>
                <a:spcPts val="0"/>
              </a:spcAft>
              <a:buSzPct val="90089"/>
              <a:buChar char="•"/>
            </a:pPr>
            <a:r>
              <a:rPr lang="es-ES" sz="2400"/>
              <a:t>Etkinlik kolaylaştırma </a:t>
            </a:r>
            <a:r>
              <a:rPr b="1" lang="es-ES" sz="2400"/>
              <a:t>kılavuzu</a:t>
            </a:r>
            <a:r>
              <a:rPr lang="es-ES" sz="2400"/>
              <a:t> ve özet notları</a:t>
            </a:r>
            <a:endParaRPr sz="2400"/>
          </a:p>
          <a:p>
            <a:pPr indent="-345301" lvl="0" marL="457200" rtl="0" algn="l">
              <a:lnSpc>
                <a:spcPct val="115000"/>
              </a:lnSpc>
              <a:spcBef>
                <a:spcPts val="0"/>
              </a:spcBef>
              <a:spcAft>
                <a:spcPts val="0"/>
              </a:spcAft>
              <a:buSzPct val="90089"/>
              <a:buChar char="•"/>
            </a:pPr>
            <a:r>
              <a:rPr b="1" lang="es-ES" sz="2400"/>
              <a:t>ESCO beceri </a:t>
            </a:r>
            <a:r>
              <a:rPr lang="es-ES" sz="2400"/>
              <a:t>uyumu ve değerlendirme kılavuzu</a:t>
            </a:r>
            <a:endParaRPr sz="2400"/>
          </a:p>
          <a:p>
            <a:pPr indent="-345301" lvl="0" marL="457200" rtl="0" algn="l">
              <a:lnSpc>
                <a:spcPct val="115000"/>
              </a:lnSpc>
              <a:spcBef>
                <a:spcPts val="0"/>
              </a:spcBef>
              <a:spcAft>
                <a:spcPts val="0"/>
              </a:spcAft>
              <a:buSzPct val="90089"/>
              <a:buChar char="•"/>
            </a:pPr>
            <a:r>
              <a:rPr lang="es-ES" sz="2400"/>
              <a:t>Önerilen okumalar, açıklayıcı videolar ve görsel yardımcılar dahil olmak üzere konuyla ilgili </a:t>
            </a:r>
            <a:r>
              <a:rPr b="1" lang="es-ES" sz="2400"/>
              <a:t>ek arka plan materyalleri</a:t>
            </a:r>
            <a:endParaRPr b="1" sz="2400">
              <a:solidFill>
                <a:srgbClr val="4892DC"/>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g391ef96e546_0_20"/>
          <p:cNvSpPr txBox="1"/>
          <p:nvPr>
            <p:ph type="title"/>
          </p:nvPr>
        </p:nvSpPr>
        <p:spPr>
          <a:xfrm>
            <a:off x="-25" y="457200"/>
            <a:ext cx="12192000" cy="981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ORTAKLIK</a:t>
            </a:r>
            <a:endParaRPr sz="4400"/>
          </a:p>
        </p:txBody>
      </p:sp>
      <p:sp>
        <p:nvSpPr>
          <p:cNvPr id="110" name="Google Shape;110;g391ef96e546_0_20"/>
          <p:cNvSpPr txBox="1"/>
          <p:nvPr>
            <p:ph idx="1" type="body"/>
          </p:nvPr>
        </p:nvSpPr>
        <p:spPr>
          <a:xfrm>
            <a:off x="438275" y="3199849"/>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1" name="Google Shape;111;g391ef96e546_0_20"/>
          <p:cNvSpPr txBox="1"/>
          <p:nvPr>
            <p:ph idx="2" type="body"/>
          </p:nvPr>
        </p:nvSpPr>
        <p:spPr>
          <a:xfrm>
            <a:off x="4473129" y="3212396"/>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2" name="Google Shape;112;g391ef96e546_0_20"/>
          <p:cNvSpPr txBox="1"/>
          <p:nvPr>
            <p:ph idx="3" type="body"/>
          </p:nvPr>
        </p:nvSpPr>
        <p:spPr>
          <a:xfrm>
            <a:off x="8508875" y="3199849"/>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3" name="Google Shape;113;g391ef96e546_0_20"/>
          <p:cNvSpPr txBox="1"/>
          <p:nvPr>
            <p:ph idx="4" type="body"/>
          </p:nvPr>
        </p:nvSpPr>
        <p:spPr>
          <a:xfrm>
            <a:off x="510608"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4" name="Google Shape;114;g391ef96e546_0_20"/>
          <p:cNvSpPr txBox="1"/>
          <p:nvPr>
            <p:ph idx="5" type="body"/>
          </p:nvPr>
        </p:nvSpPr>
        <p:spPr>
          <a:xfrm>
            <a:off x="4473575"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5" name="Google Shape;115;g391ef96e546_0_20"/>
          <p:cNvSpPr txBox="1"/>
          <p:nvPr>
            <p:ph idx="6" type="body"/>
          </p:nvPr>
        </p:nvSpPr>
        <p:spPr>
          <a:xfrm>
            <a:off x="8436542"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16" name="Google Shape;116;g391ef96e546_0_20"/>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17" name="Google Shape;117;g391ef96e546_0_20"/>
          <p:cNvPicPr preferRelativeResize="0"/>
          <p:nvPr/>
        </p:nvPicPr>
        <p:blipFill rotWithShape="1">
          <a:blip r:embed="rId10">
            <a:alphaModFix/>
          </a:blip>
          <a:srcRect b="0" l="0" r="0" t="0"/>
          <a:stretch/>
        </p:blipFill>
        <p:spPr>
          <a:xfrm>
            <a:off x="968518" y="4661446"/>
            <a:ext cx="2011681" cy="574088"/>
          </a:xfrm>
          <a:prstGeom prst="rect">
            <a:avLst/>
          </a:prstGeom>
          <a:noFill/>
          <a:ln>
            <a:noFill/>
          </a:ln>
        </p:spPr>
      </p:pic>
      <p:pic>
        <p:nvPicPr>
          <p:cNvPr descr="A red and blue logo&#10;&#10;AI-generated content may be incorrect." id="118" name="Google Shape;118;g391ef96e546_0_20"/>
          <p:cNvPicPr preferRelativeResize="0"/>
          <p:nvPr/>
        </p:nvPicPr>
        <p:blipFill rotWithShape="1">
          <a:blip r:embed="rId11">
            <a:alphaModFix/>
          </a:blip>
          <a:srcRect b="0" l="0" r="0" t="0"/>
          <a:stretch/>
        </p:blipFill>
        <p:spPr>
          <a:xfrm>
            <a:off x="9435800" y="1959048"/>
            <a:ext cx="1246333" cy="1011672"/>
          </a:xfrm>
          <a:prstGeom prst="rect">
            <a:avLst/>
          </a:prstGeom>
          <a:noFill/>
          <a:ln>
            <a:noFill/>
          </a:ln>
        </p:spPr>
      </p:pic>
      <p:pic>
        <p:nvPicPr>
          <p:cNvPr descr="A logo of a sailboat&#10;&#10;AI-generated content may be incorrect." id="119" name="Google Shape;119;g391ef96e546_0_20"/>
          <p:cNvPicPr preferRelativeResize="0"/>
          <p:nvPr/>
        </p:nvPicPr>
        <p:blipFill rotWithShape="1">
          <a:blip r:embed="rId12">
            <a:alphaModFix/>
          </a:blip>
          <a:srcRect b="0" l="0" r="0" t="0"/>
          <a:stretch/>
        </p:blipFill>
        <p:spPr>
          <a:xfrm>
            <a:off x="1485303" y="1890196"/>
            <a:ext cx="1145435" cy="1093072"/>
          </a:xfrm>
          <a:prstGeom prst="rect">
            <a:avLst/>
          </a:prstGeom>
          <a:noFill/>
          <a:ln>
            <a:noFill/>
          </a:ln>
        </p:spPr>
      </p:pic>
      <p:pic>
        <p:nvPicPr>
          <p:cNvPr id="120" name="Google Shape;120;g391ef96e546_0_20"/>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1" name="Google Shape;121;g391ef96e546_0_20"/>
          <p:cNvPicPr preferRelativeResize="0"/>
          <p:nvPr/>
        </p:nvPicPr>
        <p:blipFill rotWithShape="1">
          <a:blip r:embed="rId14">
            <a:alphaModFix/>
          </a:blip>
          <a:srcRect b="0" l="0" r="0" t="0"/>
          <a:stretch/>
        </p:blipFill>
        <p:spPr>
          <a:xfrm>
            <a:off x="8436542" y="4649682"/>
            <a:ext cx="2866370"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g391ef96e546_0_36"/>
          <p:cNvSpPr txBox="1"/>
          <p:nvPr>
            <p:ph type="title"/>
          </p:nvPr>
        </p:nvSpPr>
        <p:spPr>
          <a:xfrm>
            <a:off x="1168000" y="624902"/>
            <a:ext cx="9855900" cy="1686300"/>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Clr>
                <a:schemeClr val="dk1"/>
              </a:buClr>
              <a:buSzPct val="30555"/>
              <a:buFont typeface="Arial"/>
              <a:buNone/>
            </a:pPr>
            <a:r>
              <a:rPr lang="es-ES" sz="3600"/>
              <a:t>Değerli ve ilham verici bir öğrenme deneyimi için VET-READY</a:t>
            </a:r>
            <a:endParaRPr sz="3600"/>
          </a:p>
          <a:p>
            <a:pPr indent="0" lvl="0" marL="0" rtl="0" algn="ctr">
              <a:spcBef>
                <a:spcPts val="0"/>
              </a:spcBef>
              <a:spcAft>
                <a:spcPts val="0"/>
              </a:spcAft>
              <a:buClr>
                <a:schemeClr val="dk1"/>
              </a:buClr>
              <a:buSzPct val="30555"/>
              <a:buFont typeface="Arial"/>
              <a:buNone/>
            </a:pPr>
            <a:r>
              <a:rPr lang="es-ES" sz="3600"/>
              <a:t>3. ÜNİTE “</a:t>
            </a:r>
            <a:r>
              <a:rPr lang="es-ES" sz="4000"/>
              <a:t>ORMAN AFET BİLİNCİ VE VAHŞİ DOĞADA HAYATTA KALMA</a:t>
            </a:r>
            <a:r>
              <a:rPr lang="es-ES" sz="3600"/>
              <a:t>”</a:t>
            </a:r>
            <a:endParaRPr sz="3600"/>
          </a:p>
          <a:p>
            <a:pPr indent="0" lvl="0" marL="0" rtl="0" algn="ctr">
              <a:lnSpc>
                <a:spcPct val="90000"/>
              </a:lnSpc>
              <a:spcBef>
                <a:spcPts val="0"/>
              </a:spcBef>
              <a:spcAft>
                <a:spcPts val="0"/>
              </a:spcAft>
              <a:buSzPct val="90909"/>
              <a:buNone/>
            </a:pPr>
            <a:r>
              <a:t/>
            </a:r>
            <a:endParaRPr/>
          </a:p>
        </p:txBody>
      </p:sp>
      <p:sp>
        <p:nvSpPr>
          <p:cNvPr id="127" name="Google Shape;127;g391ef96e546_0_36"/>
          <p:cNvSpPr txBox="1"/>
          <p:nvPr/>
        </p:nvSpPr>
        <p:spPr>
          <a:xfrm>
            <a:off x="4821300" y="2638727"/>
            <a:ext cx="2549400" cy="744300"/>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lang="es-ES" sz="2000">
                <a:solidFill>
                  <a:srgbClr val="F2F2F2"/>
                </a:solidFill>
                <a:latin typeface="Montserrat SemiBold"/>
                <a:ea typeface="Montserrat SemiBold"/>
                <a:cs typeface="Montserrat SemiBold"/>
                <a:sym typeface="Montserrat SemiBold"/>
              </a:rPr>
              <a:t>BİZİ TAKİP EDİN</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28" name="Google Shape;128;g391ef96e546_0_36"/>
          <p:cNvPicPr preferRelativeResize="0"/>
          <p:nvPr/>
        </p:nvPicPr>
        <p:blipFill rotWithShape="1">
          <a:blip r:embed="rId3">
            <a:alphaModFix/>
          </a:blip>
          <a:srcRect b="0" l="0" r="0" t="0"/>
          <a:stretch/>
        </p:blipFill>
        <p:spPr>
          <a:xfrm>
            <a:off x="8531508" y="5952117"/>
            <a:ext cx="2631006" cy="587010"/>
          </a:xfrm>
          <a:prstGeom prst="rect">
            <a:avLst/>
          </a:prstGeom>
          <a:noFill/>
          <a:ln>
            <a:noFill/>
          </a:ln>
        </p:spPr>
      </p:pic>
      <p:pic>
        <p:nvPicPr>
          <p:cNvPr id="129" name="Google Shape;129;g391ef96e546_0_36"/>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0" name="Google Shape;130;g391ef96e546_0_36"/>
          <p:cNvSpPr txBox="1"/>
          <p:nvPr/>
        </p:nvSpPr>
        <p:spPr>
          <a:xfrm>
            <a:off x="4440998" y="4586309"/>
            <a:ext cx="3309900" cy="497700"/>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a:t>
            </a:r>
            <a:r>
              <a:rPr b="1" lang="es-ES" sz="2000" u="sng">
                <a:solidFill>
                  <a:srgbClr val="F2F2F2"/>
                </a:solidFill>
                <a:latin typeface="Montserrat SemiBold"/>
                <a:ea typeface="Montserrat SemiBold"/>
                <a:cs typeface="Montserrat SemiBold"/>
                <a:sym typeface="Montserrat SemiBold"/>
                <a:hlinkClick r:id="rId6">
                  <a:extLst>
                    <a:ext uri="{A12FA001-AC4F-418D-AE19-62706E023703}">
                      <ahyp:hlinkClr val="tx"/>
                    </a:ext>
                  </a:extLst>
                </a:hlinkClick>
              </a:rPr>
              <a:t>tr</a:t>
            </a:r>
            <a:r>
              <a:rPr b="1" i="0" lang="es-ES" sz="2000" u="sng" cap="none" strike="noStrike">
                <a:solidFill>
                  <a:srgbClr val="F2F2F2"/>
                </a:solidFill>
                <a:latin typeface="Montserrat SemiBold"/>
                <a:ea typeface="Montserrat SemiBold"/>
                <a:cs typeface="Montserrat SemiBold"/>
                <a:sym typeface="Montserrat SemiBold"/>
                <a:hlinkClick r:id="rId7">
                  <a:extLst>
                    <a:ext uri="{A12FA001-AC4F-418D-AE19-62706E023703}">
                      <ahyp:hlinkClr val="tx"/>
                    </a:ext>
                  </a:extLst>
                </a:hlinkClick>
              </a:rPr>
              <a:t>/</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1" name="Google Shape;131;g391ef96e546_0_36">
            <a:hlinkClick r:id="rId8"/>
          </p:cNvPr>
          <p:cNvPicPr preferRelativeResize="0"/>
          <p:nvPr/>
        </p:nvPicPr>
        <p:blipFill rotWithShape="1">
          <a:blip r:embed="rId9">
            <a:alphaModFix/>
          </a:blip>
          <a:srcRect b="0" l="0" r="0" t="0"/>
          <a:stretch/>
        </p:blipFill>
        <p:spPr>
          <a:xfrm>
            <a:off x="6096000" y="3702378"/>
            <a:ext cx="458703" cy="458703"/>
          </a:xfrm>
          <a:prstGeom prst="rect">
            <a:avLst/>
          </a:prstGeom>
          <a:noFill/>
          <a:ln>
            <a:noFill/>
          </a:ln>
        </p:spPr>
      </p:pic>
      <p:pic>
        <p:nvPicPr>
          <p:cNvPr id="132" name="Google Shape;132;g391ef96e546_0_36"/>
          <p:cNvPicPr preferRelativeResize="0"/>
          <p:nvPr/>
        </p:nvPicPr>
        <p:blipFill rotWithShape="1">
          <a:blip r:embed="rId10">
            <a:alphaModFix/>
          </a:blip>
          <a:srcRect b="0" l="0" r="0" t="0"/>
          <a:stretch/>
        </p:blipFill>
        <p:spPr>
          <a:xfrm>
            <a:off x="5517522" y="3695180"/>
            <a:ext cx="471986" cy="471986"/>
          </a:xfrm>
          <a:prstGeom prst="rect">
            <a:avLst/>
          </a:prstGeom>
          <a:noFill/>
          <a:ln>
            <a:noFill/>
          </a:ln>
        </p:spPr>
      </p:pic>
      <p:pic>
        <p:nvPicPr>
          <p:cNvPr id="133" name="Google Shape;133;g391ef96e546_0_36">
            <a:hlinkClick r:id="rId11"/>
          </p:cNvPr>
          <p:cNvPicPr preferRelativeResize="0"/>
          <p:nvPr/>
        </p:nvPicPr>
        <p:blipFill rotWithShape="1">
          <a:blip r:embed="rId12">
            <a:alphaModFix/>
          </a:blip>
          <a:srcRect b="0" l="0" r="0" t="0"/>
          <a:stretch/>
        </p:blipFill>
        <p:spPr>
          <a:xfrm>
            <a:off x="4963839" y="3710538"/>
            <a:ext cx="447192" cy="443649"/>
          </a:xfrm>
          <a:prstGeom prst="rect">
            <a:avLst/>
          </a:prstGeom>
          <a:noFill/>
          <a:ln>
            <a:noFill/>
          </a:ln>
        </p:spPr>
      </p:pic>
      <p:pic>
        <p:nvPicPr>
          <p:cNvPr id="134" name="Google Shape;134;g391ef96e546_0_36">
            <a:hlinkClick r:id="rId13"/>
          </p:cNvPr>
          <p:cNvPicPr preferRelativeResize="0"/>
          <p:nvPr/>
        </p:nvPicPr>
        <p:blipFill rotWithShape="1">
          <a:blip r:embed="rId14">
            <a:alphaModFix/>
          </a:blip>
          <a:srcRect b="0" l="0" r="0" t="0"/>
          <a:stretch/>
        </p:blipFill>
        <p:spPr>
          <a:xfrm>
            <a:off x="6661195" y="3705258"/>
            <a:ext cx="453389" cy="45338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SzPts val="4400"/>
              <a:buNone/>
            </a:pPr>
            <a:r>
              <a:rPr lang="es-ES">
                <a:solidFill>
                  <a:srgbClr val="FF0000"/>
                </a:solidFill>
              </a:rPr>
              <a:t>Ünitenin Amacı</a:t>
            </a:r>
            <a:endParaRPr>
              <a:solidFill>
                <a:srgbClr val="FF0000"/>
              </a:solidFill>
            </a:endParaRPr>
          </a:p>
        </p:txBody>
      </p:sp>
      <p:sp>
        <p:nvSpPr>
          <p:cNvPr id="55" name="Google Shape;55;p4"/>
          <p:cNvSpPr txBox="1"/>
          <p:nvPr>
            <p:ph idx="2" type="body"/>
          </p:nvPr>
        </p:nvSpPr>
        <p:spPr>
          <a:xfrm>
            <a:off x="839788" y="2027700"/>
            <a:ext cx="10515600" cy="2802600"/>
          </a:xfrm>
          <a:prstGeom prst="rect">
            <a:avLst/>
          </a:prstGeom>
          <a:noFill/>
          <a:ln>
            <a:noFill/>
          </a:ln>
        </p:spPr>
        <p:txBody>
          <a:bodyPr anchorCtr="0" anchor="t" bIns="45700" lIns="91425" spcFirstLastPara="1" rIns="91425" wrap="square" tIns="45700">
            <a:normAutofit fontScale="85000" lnSpcReduction="10000"/>
          </a:bodyPr>
          <a:lstStyle/>
          <a:p>
            <a:pPr indent="0" lvl="0" marL="0" rtl="0" algn="just">
              <a:lnSpc>
                <a:spcPct val="115000"/>
              </a:lnSpc>
              <a:spcBef>
                <a:spcPts val="1200"/>
              </a:spcBef>
              <a:spcAft>
                <a:spcPts val="1200"/>
              </a:spcAft>
              <a:buSzPct val="39285"/>
              <a:buNone/>
            </a:pPr>
            <a:r>
              <a:rPr lang="es-ES"/>
              <a:t>Bu ünite, bireylere ormanla ilgili tehlikelerle başa çıkmak ve vahşi doğada hayatta kalmak için gerekli bilgi, beceri ve güveni kazandırmak amacıyla tasarlanmıştır. Katılımcılar, potansiyel riskleri belirlemeyi, etkili bir şekilde planlama ve hazırlık yapmayı, baskı altında bilinçli kararlar almayı ve acil durumlarda hızlı tepki vermeyi öğreneceklerdir. Pratik hayatta kalma tekniklerini afet farkındalık stratejileriyle birleştiren bu ünite, öğrencilerin zorlu doğal ortamlarda güvenli bir şekilde yol alırken kendilerini ve başkalarını korumalarını sağlar.</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a:solidFill>
                  <a:srgbClr val="FF0000"/>
                </a:solidFill>
              </a:rPr>
              <a:t>Bu Ünite Neden Önemlidir?</a:t>
            </a:r>
            <a:endParaRPr>
              <a:solidFill>
                <a:srgbClr val="FF0000"/>
              </a:solidFill>
            </a:endParaRPr>
          </a:p>
        </p:txBody>
      </p:sp>
      <p:sp>
        <p:nvSpPr>
          <p:cNvPr id="61" name="Google Shape;61;p18"/>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fontScale="85000" lnSpcReduction="20000"/>
          </a:bodyPr>
          <a:lstStyle/>
          <a:p>
            <a:pPr indent="-391983" lvl="0" marL="457200" rtl="0" algn="l">
              <a:lnSpc>
                <a:spcPct val="115000"/>
              </a:lnSpc>
              <a:spcBef>
                <a:spcPts val="1200"/>
              </a:spcBef>
              <a:spcAft>
                <a:spcPts val="0"/>
              </a:spcAft>
              <a:buSzPct val="108108"/>
              <a:buChar char="•"/>
            </a:pPr>
            <a:r>
              <a:rPr lang="es-ES"/>
              <a:t>Ormanlar ve vahşi doğa alanları güzellik ve macera sunar, ancak aynı zamanda gizli riskler ve öngörülemeyen tehlikeler de barındırır. Hazırlıklı olmak, doğal afetler, kaybolma veya uzak ortamlarda acil durumlarla karşı karşıya kaldığınızda güvenlik ve ciddi zararlar arasındaki farkı belirleyebilir. Bu ünite, katılımcılara riskleri değerlendirmek, hızlı kararlar almak ve orman ve vahşi doğa ortamlarında acil durumlara etkili bir şekilde müdahale etmek için pratik bilgi, beceri ve güven sağlar.</a:t>
            </a:r>
            <a:endParaRPr/>
          </a:p>
          <a:p>
            <a:pPr indent="-391983" lvl="0" marL="457200" rtl="0" algn="l">
              <a:lnSpc>
                <a:spcPct val="115000"/>
              </a:lnSpc>
              <a:spcBef>
                <a:spcPts val="0"/>
              </a:spcBef>
              <a:spcAft>
                <a:spcPts val="0"/>
              </a:spcAft>
              <a:buSzPct val="108108"/>
              <a:buChar char="•"/>
            </a:pPr>
            <a:r>
              <a:rPr lang="es-ES"/>
              <a:t>Hayatta kalma tekniklerini, afet farkındalık stratejilerini ve güvenlik planlamasını öğrenerek, bireyler kendilerini ve başkalarını korumak, zorlu arazilerde güvenle yol almak ve olumsuz koşullarda bile başarılı olmak için güç kazanırlar. Bu ilkeleri anlamak, dayanıklı ve kendine güvenen bir açık hava gezgini olmanın ilk adımıdır.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SzPts val="4400"/>
              <a:buNone/>
            </a:pPr>
            <a:r>
              <a:rPr lang="es-ES">
                <a:solidFill>
                  <a:srgbClr val="FF0000"/>
                </a:solidFill>
              </a:rPr>
              <a:t>Ünitenin Yapısı</a:t>
            </a:r>
            <a:endParaRPr>
              <a:solidFill>
                <a:srgbClr val="FF0000"/>
              </a:solidFill>
            </a:endParaRPr>
          </a:p>
        </p:txBody>
      </p:sp>
      <p:sp>
        <p:nvSpPr>
          <p:cNvPr id="67" name="Google Shape;67;p19"/>
          <p:cNvSpPr txBox="1"/>
          <p:nvPr>
            <p:ph idx="2" type="body"/>
          </p:nvPr>
        </p:nvSpPr>
        <p:spPr>
          <a:xfrm>
            <a:off x="839788" y="1695236"/>
            <a:ext cx="10515600" cy="4212404"/>
          </a:xfrm>
          <a:prstGeom prst="rect">
            <a:avLst/>
          </a:prstGeom>
          <a:noFill/>
          <a:ln>
            <a:noFill/>
          </a:ln>
        </p:spPr>
        <p:txBody>
          <a:bodyPr anchorCtr="0" anchor="t" bIns="45700" lIns="91425" spcFirstLastPara="1" rIns="91425" wrap="square" tIns="45700">
            <a:normAutofit fontScale="40000" lnSpcReduction="20000"/>
          </a:bodyPr>
          <a:lstStyle/>
          <a:p>
            <a:pPr indent="0" lvl="0" marL="0" rtl="0" algn="l">
              <a:lnSpc>
                <a:spcPct val="115000"/>
              </a:lnSpc>
              <a:spcBef>
                <a:spcPts val="1200"/>
              </a:spcBef>
              <a:spcAft>
                <a:spcPts val="0"/>
              </a:spcAft>
              <a:buClr>
                <a:schemeClr val="dk1"/>
              </a:buClr>
              <a:buSzPct val="27500"/>
              <a:buFont typeface="Arial"/>
              <a:buNone/>
            </a:pPr>
            <a:r>
              <a:rPr b="1" lang="es-ES" sz="4000"/>
              <a:t>Eğitim Modülü 13 – </a:t>
            </a:r>
            <a:r>
              <a:rPr lang="es-ES" sz="4000"/>
              <a:t>Orman Ortamlarında Risklerin Azaltılması</a:t>
            </a:r>
            <a:endParaRPr sz="4000"/>
          </a:p>
          <a:p>
            <a:pPr indent="0" lvl="0" marL="0" rtl="0" algn="l">
              <a:lnSpc>
                <a:spcPct val="115000"/>
              </a:lnSpc>
              <a:spcBef>
                <a:spcPts val="1200"/>
              </a:spcBef>
              <a:spcAft>
                <a:spcPts val="0"/>
              </a:spcAft>
              <a:buClr>
                <a:schemeClr val="dk1"/>
              </a:buClr>
              <a:buSzPct val="27500"/>
              <a:buFont typeface="Arial"/>
              <a:buNone/>
            </a:pPr>
            <a:r>
              <a:rPr b="1" lang="es-ES" sz="4000"/>
              <a:t>Eğitim Modülü 14 – </a:t>
            </a:r>
            <a:r>
              <a:rPr lang="es-ES" sz="4000"/>
              <a:t>Orman Afetleri Hakkında Yanlış Bilgiler ve Mitlerin Ortadan Kaldırılması</a:t>
            </a:r>
            <a:endParaRPr sz="4000"/>
          </a:p>
          <a:p>
            <a:pPr indent="0" lvl="0" marL="0" rtl="0" algn="l">
              <a:lnSpc>
                <a:spcPct val="115000"/>
              </a:lnSpc>
              <a:spcBef>
                <a:spcPts val="1200"/>
              </a:spcBef>
              <a:spcAft>
                <a:spcPts val="0"/>
              </a:spcAft>
              <a:buClr>
                <a:schemeClr val="dk1"/>
              </a:buClr>
              <a:buSzPct val="27500"/>
              <a:buFont typeface="Arial"/>
              <a:buNone/>
            </a:pPr>
            <a:r>
              <a:rPr b="1" lang="es-ES" sz="4000"/>
              <a:t>Eğitim Modülü 15 – </a:t>
            </a:r>
            <a:r>
              <a:rPr lang="es-ES" sz="4000"/>
              <a:t>Orman Afetleri için Erken Uyarı Sistemleri</a:t>
            </a:r>
            <a:endParaRPr sz="4000"/>
          </a:p>
          <a:p>
            <a:pPr indent="0" lvl="0" marL="0" rtl="0" algn="l">
              <a:lnSpc>
                <a:spcPct val="115000"/>
              </a:lnSpc>
              <a:spcBef>
                <a:spcPts val="1200"/>
              </a:spcBef>
              <a:spcAft>
                <a:spcPts val="0"/>
              </a:spcAft>
              <a:buClr>
                <a:schemeClr val="dk1"/>
              </a:buClr>
              <a:buSzPct val="27500"/>
              <a:buFont typeface="Arial"/>
              <a:buNone/>
            </a:pPr>
            <a:r>
              <a:rPr b="1" lang="es-ES" sz="4000"/>
              <a:t>Eğitim Modülü 16 – </a:t>
            </a:r>
            <a:r>
              <a:rPr lang="es-ES" sz="4000"/>
              <a:t>Orman Afetlerinde Hayat Kurtaran Temel Beceriler</a:t>
            </a:r>
            <a:endParaRPr sz="4000"/>
          </a:p>
          <a:p>
            <a:pPr indent="0" lvl="0" marL="0" rtl="0" algn="l">
              <a:lnSpc>
                <a:spcPct val="115000"/>
              </a:lnSpc>
              <a:spcBef>
                <a:spcPts val="1200"/>
              </a:spcBef>
              <a:spcAft>
                <a:spcPts val="0"/>
              </a:spcAft>
              <a:buClr>
                <a:schemeClr val="dk1"/>
              </a:buClr>
              <a:buSzPct val="27500"/>
              <a:buFont typeface="Arial"/>
              <a:buNone/>
            </a:pPr>
            <a:r>
              <a:rPr b="1" lang="es-ES" sz="4000"/>
              <a:t>Eğitim Modülü 17 – </a:t>
            </a:r>
            <a:r>
              <a:rPr lang="es-ES" sz="4000"/>
              <a:t>Vahşi Doğada Afet Mağdurlarının Psikolojisini Anlamak</a:t>
            </a:r>
            <a:endParaRPr sz="4000"/>
          </a:p>
          <a:p>
            <a:pPr indent="0" lvl="0" marL="0" rtl="0" algn="l">
              <a:lnSpc>
                <a:spcPct val="115000"/>
              </a:lnSpc>
              <a:spcBef>
                <a:spcPts val="1200"/>
              </a:spcBef>
              <a:spcAft>
                <a:spcPts val="0"/>
              </a:spcAft>
              <a:buSzPct val="27500"/>
              <a:buNone/>
            </a:pPr>
            <a:r>
              <a:rPr b="1" lang="es-ES" sz="4000"/>
              <a:t>Eğitim Modülü 18 –</a:t>
            </a:r>
            <a:r>
              <a:rPr lang="es-ES" sz="4000"/>
              <a:t> Orman Afet Senaryosunda Yalnız Hayatta Kalma Becerileri </a:t>
            </a:r>
            <a:endParaRPr sz="4000"/>
          </a:p>
          <a:p>
            <a:pPr indent="0" lvl="0" marL="50800" rtl="0" algn="l">
              <a:lnSpc>
                <a:spcPct val="90000"/>
              </a:lnSpc>
              <a:spcBef>
                <a:spcPts val="1200"/>
              </a:spcBef>
              <a:spcAft>
                <a:spcPts val="0"/>
              </a:spcAft>
              <a:buSzPct val="100000"/>
              <a:buNone/>
            </a:pPr>
            <a:r>
              <a:t/>
            </a:r>
            <a:endParaRPr sz="4000"/>
          </a:p>
          <a:p>
            <a:pPr indent="0" lvl="0" marL="0" rtl="0" algn="l">
              <a:lnSpc>
                <a:spcPct val="115000"/>
              </a:lnSpc>
              <a:spcBef>
                <a:spcPts val="1200"/>
              </a:spcBef>
              <a:spcAft>
                <a:spcPts val="0"/>
              </a:spcAft>
              <a:buClr>
                <a:schemeClr val="dk1"/>
              </a:buClr>
              <a:buSzPct val="27500"/>
              <a:buFont typeface="Arial"/>
              <a:buNone/>
            </a:pPr>
            <a:r>
              <a:rPr lang="es-ES" sz="4000"/>
              <a:t>Eğitim modülleri, sunulan sırayla tamamlanmak üzere tasarlanmıştır.</a:t>
            </a:r>
            <a:endParaRPr sz="4000"/>
          </a:p>
          <a:p>
            <a:pPr indent="0" lvl="0" marL="0" rtl="0" algn="l">
              <a:lnSpc>
                <a:spcPct val="115000"/>
              </a:lnSpc>
              <a:spcBef>
                <a:spcPts val="1200"/>
              </a:spcBef>
              <a:spcAft>
                <a:spcPts val="0"/>
              </a:spcAft>
              <a:buClr>
                <a:schemeClr val="dk1"/>
              </a:buClr>
              <a:buSzPct val="27500"/>
              <a:buFont typeface="Arial"/>
              <a:buNone/>
            </a:pPr>
            <a:r>
              <a:rPr lang="es-ES" sz="4000"/>
              <a:t>Her modül, temel teorik içeriği pratik öğrenme etkinlikleriyle birleştirir.</a:t>
            </a:r>
            <a:endParaRPr sz="4000"/>
          </a:p>
          <a:p>
            <a:pPr indent="0" lvl="0" marL="0" rtl="0" algn="l">
              <a:lnSpc>
                <a:spcPct val="115000"/>
              </a:lnSpc>
              <a:spcBef>
                <a:spcPts val="1200"/>
              </a:spcBef>
              <a:spcAft>
                <a:spcPts val="0"/>
              </a:spcAft>
              <a:buSzPct val="27500"/>
              <a:buNone/>
            </a:pPr>
            <a:r>
              <a:rPr lang="es-ES" sz="4000"/>
              <a:t>Teorik materyal, farklı öğrenme stillerini desteklemek için metin, görsel öğeler ve video kaynaklarının bir karışımıyla sunulur.</a:t>
            </a:r>
            <a:endParaRPr sz="4000"/>
          </a:p>
          <a:p>
            <a:pPr indent="-50800" lvl="0" marL="228600" rtl="0" algn="l">
              <a:lnSpc>
                <a:spcPct val="90000"/>
              </a:lnSpc>
              <a:spcBef>
                <a:spcPts val="1200"/>
              </a:spcBef>
              <a:spcAft>
                <a:spcPts val="0"/>
              </a:spcAft>
              <a:buSzPct val="142857"/>
              <a:buNone/>
            </a:pPr>
            <a:r>
              <a:t/>
            </a:r>
            <a:endParaRPr/>
          </a:p>
          <a:p>
            <a:pPr indent="-50800" lvl="0" marL="228600" rtl="0" algn="l">
              <a:lnSpc>
                <a:spcPct val="90000"/>
              </a:lnSpc>
              <a:spcBef>
                <a:spcPts val="0"/>
              </a:spcBef>
              <a:spcAft>
                <a:spcPts val="0"/>
              </a:spcAft>
              <a:buSzPct val="142857"/>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g391ef96e546_0_5"/>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Genel Ünite Bilgileri</a:t>
            </a:r>
            <a:endParaRPr/>
          </a:p>
        </p:txBody>
      </p:sp>
      <p:sp>
        <p:nvSpPr>
          <p:cNvPr id="73" name="Google Shape;73;g391ef96e546_0_5"/>
          <p:cNvSpPr txBox="1"/>
          <p:nvPr>
            <p:ph idx="2" type="body"/>
          </p:nvPr>
        </p:nvSpPr>
        <p:spPr>
          <a:xfrm>
            <a:off x="839788" y="1705510"/>
            <a:ext cx="10515600" cy="4259400"/>
          </a:xfrm>
          <a:prstGeom prst="rect">
            <a:avLst/>
          </a:prstGeom>
          <a:noFill/>
          <a:ln>
            <a:noFill/>
          </a:ln>
        </p:spPr>
        <p:txBody>
          <a:bodyPr anchorCtr="0" anchor="t" bIns="45700" lIns="91425" spcFirstLastPara="1" rIns="91425" wrap="square" tIns="45700">
            <a:noAutofit/>
          </a:bodyPr>
          <a:lstStyle/>
          <a:p>
            <a:pPr indent="-346075" lvl="0" marL="457200" rtl="0" algn="l">
              <a:lnSpc>
                <a:spcPct val="115000"/>
              </a:lnSpc>
              <a:spcBef>
                <a:spcPts val="1200"/>
              </a:spcBef>
              <a:spcAft>
                <a:spcPts val="0"/>
              </a:spcAft>
              <a:buSzPts val="1850"/>
              <a:buChar char="•"/>
            </a:pPr>
            <a:r>
              <a:rPr b="1" lang="es-ES" sz="1850"/>
              <a:t>Tahmini Süre:</a:t>
            </a:r>
            <a:r>
              <a:rPr lang="es-ES" sz="1850"/>
              <a:t> 16 akademik saat</a:t>
            </a:r>
            <a:endParaRPr sz="1850"/>
          </a:p>
          <a:p>
            <a:pPr indent="0" lvl="0" marL="457200" rtl="0" algn="l">
              <a:lnSpc>
                <a:spcPct val="115000"/>
              </a:lnSpc>
              <a:spcBef>
                <a:spcPts val="1200"/>
              </a:spcBef>
              <a:spcAft>
                <a:spcPts val="0"/>
              </a:spcAft>
              <a:buNone/>
            </a:pPr>
            <a:r>
              <a:rPr lang="es-ES" sz="1850"/>
              <a:t>(eğitim modülü başına yaklaşık 2,6 saat)</a:t>
            </a:r>
            <a:endParaRPr sz="1850"/>
          </a:p>
          <a:p>
            <a:pPr indent="-346075" lvl="0" marL="457200" rtl="0" algn="l">
              <a:lnSpc>
                <a:spcPct val="115000"/>
              </a:lnSpc>
              <a:spcBef>
                <a:spcPts val="1200"/>
              </a:spcBef>
              <a:spcAft>
                <a:spcPts val="0"/>
              </a:spcAft>
              <a:buSzPts val="1850"/>
              <a:buChar char="•"/>
            </a:pPr>
            <a:r>
              <a:rPr b="1" lang="es-ES" sz="1850"/>
              <a:t>Etkinlik Sayısı:</a:t>
            </a:r>
            <a:r>
              <a:rPr lang="es-ES" sz="1850"/>
              <a:t> 12 planlanmış öğrenme etkinliği</a:t>
            </a:r>
            <a:endParaRPr sz="1850"/>
          </a:p>
          <a:p>
            <a:pPr indent="0" lvl="0" marL="457200" rtl="0" algn="l">
              <a:lnSpc>
                <a:spcPct val="115000"/>
              </a:lnSpc>
              <a:spcBef>
                <a:spcPts val="1200"/>
              </a:spcBef>
              <a:spcAft>
                <a:spcPts val="0"/>
              </a:spcAft>
              <a:buNone/>
            </a:pPr>
            <a:r>
              <a:rPr lang="es-ES" sz="1850"/>
              <a:t>(mitleri çürüten tartışmalar, grup yansımaları ve her modülün içeriğine uygun diğer etkinlikler dahil)</a:t>
            </a:r>
            <a:endParaRPr sz="1850"/>
          </a:p>
          <a:p>
            <a:pPr indent="-346075" lvl="0" marL="457200" rtl="0" algn="l">
              <a:lnSpc>
                <a:spcPct val="115000"/>
              </a:lnSpc>
              <a:spcBef>
                <a:spcPts val="1200"/>
              </a:spcBef>
              <a:spcAft>
                <a:spcPts val="0"/>
              </a:spcAft>
              <a:buSzPts val="1850"/>
              <a:buChar char="•"/>
            </a:pPr>
            <a:r>
              <a:rPr b="1" lang="es-ES" sz="1850"/>
              <a:t>Değerlendirme Yöntemi:</a:t>
            </a:r>
            <a:endParaRPr b="1" sz="1850"/>
          </a:p>
          <a:p>
            <a:pPr indent="0" lvl="0" marL="457200" rtl="0" algn="l">
              <a:lnSpc>
                <a:spcPct val="115000"/>
              </a:lnSpc>
              <a:spcBef>
                <a:spcPts val="1200"/>
              </a:spcBef>
              <a:spcAft>
                <a:spcPts val="0"/>
              </a:spcAft>
              <a:buNone/>
            </a:pPr>
            <a:r>
              <a:rPr lang="es-ES" sz="1850"/>
              <a:t>Her eğitim modülü iki ayrı değerlendirme içerir:</a:t>
            </a:r>
            <a:endParaRPr sz="1850"/>
          </a:p>
          <a:p>
            <a:pPr indent="-346075" lvl="0" marL="457200" rtl="0" algn="l">
              <a:lnSpc>
                <a:spcPct val="115000"/>
              </a:lnSpc>
              <a:spcBef>
                <a:spcPts val="1200"/>
              </a:spcBef>
              <a:spcAft>
                <a:spcPts val="0"/>
              </a:spcAft>
              <a:buSzPts val="1850"/>
              <a:buChar char="•"/>
            </a:pPr>
            <a:r>
              <a:rPr b="1" lang="es-ES" sz="1850"/>
              <a:t>Öğrencilerin</a:t>
            </a:r>
            <a:r>
              <a:rPr lang="es-ES" sz="1850"/>
              <a:t> temel afet farkındalığı kavramlarını ne kadar anladıklarını değerlendirmek için tasarlanmış </a:t>
            </a:r>
            <a:r>
              <a:rPr b="1" lang="es-ES" sz="1850"/>
              <a:t>10 soruluk çoktan seçmeli test</a:t>
            </a:r>
            <a:r>
              <a:rPr lang="es-ES" sz="1850"/>
              <a:t>.</a:t>
            </a:r>
            <a:endParaRPr sz="1850"/>
          </a:p>
          <a:p>
            <a:pPr indent="-346075" lvl="0" marL="457200" rtl="0" algn="l">
              <a:lnSpc>
                <a:spcPct val="115000"/>
              </a:lnSpc>
              <a:spcBef>
                <a:spcPts val="0"/>
              </a:spcBef>
              <a:spcAft>
                <a:spcPts val="0"/>
              </a:spcAft>
              <a:buSzPts val="1850"/>
              <a:buChar char="•"/>
            </a:pPr>
            <a:r>
              <a:rPr b="1" lang="es-ES" sz="1850"/>
              <a:t>Eğitimcilerin</a:t>
            </a:r>
            <a:r>
              <a:rPr lang="es-ES" sz="1850"/>
              <a:t> öğretim yeterliliklerini ve modülü etkili bir şekilde sunma becerilerini değerlendirmek için tasarlanmış </a:t>
            </a:r>
            <a:r>
              <a:rPr b="1" lang="es-ES" sz="1850"/>
              <a:t>10 soruluk çoktan seçmeli test</a:t>
            </a:r>
            <a:r>
              <a:rPr lang="es-ES" sz="1850"/>
              <a:t>.</a:t>
            </a:r>
            <a:endParaRPr sz="185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100"/>
              <a:buNone/>
            </a:pPr>
            <a:r>
              <a:rPr lang="es-ES">
                <a:solidFill>
                  <a:srgbClr val="FF0000"/>
                </a:solidFill>
              </a:rPr>
              <a:t>Bu Ünitenin Öğrenim Çıktıları - Bilgi</a:t>
            </a:r>
            <a:endParaRPr>
              <a:solidFill>
                <a:srgbClr val="FF0000"/>
              </a:solidFill>
            </a:endParaRPr>
          </a:p>
        </p:txBody>
      </p:sp>
      <p:sp>
        <p:nvSpPr>
          <p:cNvPr id="79" name="Google Shape;79;p21"/>
          <p:cNvSpPr txBox="1"/>
          <p:nvPr>
            <p:ph idx="2" type="body"/>
          </p:nvPr>
        </p:nvSpPr>
        <p:spPr>
          <a:xfrm>
            <a:off x="838200" y="2603879"/>
            <a:ext cx="10515600" cy="3621741"/>
          </a:xfrm>
          <a:prstGeom prst="rect">
            <a:avLst/>
          </a:prstGeom>
          <a:noFill/>
          <a:ln>
            <a:noFill/>
          </a:ln>
        </p:spPr>
        <p:txBody>
          <a:bodyPr anchorCtr="0" anchor="t" bIns="45700" lIns="91425" spcFirstLastPara="1" rIns="91425" wrap="square" tIns="45700">
            <a:normAutofit/>
          </a:bodyPr>
          <a:lstStyle/>
          <a:p>
            <a:pPr indent="-333188" lvl="0" marL="457200" rtl="0" algn="l">
              <a:lnSpc>
                <a:spcPct val="115000"/>
              </a:lnSpc>
              <a:spcBef>
                <a:spcPts val="1200"/>
              </a:spcBef>
              <a:spcAft>
                <a:spcPts val="0"/>
              </a:spcAft>
              <a:buSzPts val="1647"/>
              <a:buAutoNum type="arabicPeriod"/>
            </a:pPr>
            <a:r>
              <a:rPr lang="es-ES" sz="1400"/>
              <a:t>Ormanlık ve vahşi doğa bölgelerinde sıkça ortaya çıkan, doğal afetlerden arazi ve vahşi yaşam tehlikelerine kadar uzanan başlıca tehlikeleri ve çevresel tehditleri belirleyin.</a:t>
            </a:r>
            <a:endParaRPr sz="1400"/>
          </a:p>
          <a:p>
            <a:pPr indent="-333188" lvl="0" marL="457200" rtl="0" algn="l">
              <a:lnSpc>
                <a:spcPct val="115000"/>
              </a:lnSpc>
              <a:spcBef>
                <a:spcPts val="0"/>
              </a:spcBef>
              <a:spcAft>
                <a:spcPts val="0"/>
              </a:spcAft>
              <a:buSzPts val="1647"/>
              <a:buAutoNum type="arabicPeriod"/>
            </a:pPr>
            <a:r>
              <a:rPr lang="es-ES" sz="1400"/>
              <a:t>Vahşi doğada meydana gelen acil durumlarda yanlış bilgi ve dezenformasyon arasında net bir ayrım yapın ve yanıltıcı bilgilerin kritik anlarda tepkileri, seçimleri ve iletişimi nasıl şekillendirebileceğini açıklayın.</a:t>
            </a:r>
            <a:endParaRPr sz="1400"/>
          </a:p>
          <a:p>
            <a:pPr indent="-333188" lvl="0" marL="457200" rtl="0" algn="l">
              <a:lnSpc>
                <a:spcPct val="115000"/>
              </a:lnSpc>
              <a:spcBef>
                <a:spcPts val="0"/>
              </a:spcBef>
              <a:spcAft>
                <a:spcPts val="0"/>
              </a:spcAft>
              <a:buSzPts val="1647"/>
              <a:buAutoNum type="arabicPeriod"/>
            </a:pPr>
            <a:r>
              <a:rPr lang="es-ES" sz="1400"/>
              <a:t>Erken uyarı araçlarının, doğal sinyallerin ve çevresel gözlemlerin açık hava ortamlarında nasıl işlediğini açıklayın ve bu göstergelerin ormanla ilgili afetler sırasında zamanında ve iyi koordine edilmiş müdahaleleri nasıl yönlendirdiğini yorumlayın.</a:t>
            </a:r>
            <a:endParaRPr sz="1400"/>
          </a:p>
          <a:p>
            <a:pPr indent="-333188" lvl="0" marL="457200" rtl="0" algn="l">
              <a:lnSpc>
                <a:spcPct val="115000"/>
              </a:lnSpc>
              <a:spcBef>
                <a:spcPts val="0"/>
              </a:spcBef>
              <a:spcAft>
                <a:spcPts val="0"/>
              </a:spcAft>
              <a:buSzPts val="1647"/>
              <a:buAutoNum type="arabicPeriod"/>
            </a:pPr>
            <a:r>
              <a:rPr lang="es-ES" sz="1400"/>
              <a:t>Çevrenin farkında olmak, güvenli bir şekilde yol bulmak, yardım istemek için sinyal vermek ve tahliye veya kriz durumlarında uygun eylemleri seçmek dahil olmak üzere, orman acil durumlarında hayatta kalmanın temel ilkelerini anlayın.</a:t>
            </a:r>
            <a:endParaRPr sz="1400"/>
          </a:p>
          <a:p>
            <a:pPr indent="-333188" lvl="0" marL="457200" rtl="0" algn="l">
              <a:lnSpc>
                <a:spcPct val="115000"/>
              </a:lnSpc>
              <a:spcBef>
                <a:spcPts val="0"/>
              </a:spcBef>
              <a:spcAft>
                <a:spcPts val="0"/>
              </a:spcAft>
              <a:buSzPts val="1647"/>
              <a:buAutoNum type="arabicPeriod"/>
            </a:pPr>
            <a:r>
              <a:rPr lang="es-ES" sz="1400"/>
              <a:t>Vahşi doğada izolasyon, tehlike veya belirsizlikle karşı karşıya kaldıklarında bireylerin yaşayabileceği tipik duygusal ve psikolojik tepkileri tanıyın ve zihinsel gücü korumak ve başkalarını desteklemek için etkili yolları açıklayın.</a:t>
            </a:r>
            <a:endParaRPr sz="1400"/>
          </a:p>
          <a:p>
            <a:pPr indent="-333188" lvl="0" marL="457200" rtl="0" algn="l">
              <a:lnSpc>
                <a:spcPct val="115000"/>
              </a:lnSpc>
              <a:spcBef>
                <a:spcPts val="0"/>
              </a:spcBef>
              <a:spcAft>
                <a:spcPts val="0"/>
              </a:spcAft>
              <a:buSzPts val="1647"/>
              <a:buAutoNum type="arabicPeriod"/>
            </a:pPr>
            <a:r>
              <a:rPr lang="es-ES" sz="1400"/>
              <a:t>Uzak doğal ortamlarda tek başına veya acil destek olmadan çalışırken kişisel güvenlik, sorumluluk ve özerk karar verme ihtiyacını anladığınızı gösterin.</a:t>
            </a:r>
            <a:endParaRPr sz="1400"/>
          </a:p>
        </p:txBody>
      </p:sp>
      <p:sp>
        <p:nvSpPr>
          <p:cNvPr id="80" name="Google Shape;80;p21"/>
          <p:cNvSpPr txBox="1"/>
          <p:nvPr>
            <p:ph idx="1" type="body"/>
          </p:nvPr>
        </p:nvSpPr>
        <p:spPr>
          <a:xfrm>
            <a:off x="945148" y="1619339"/>
            <a:ext cx="10515600" cy="823912"/>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1200"/>
              </a:spcBef>
              <a:spcAft>
                <a:spcPts val="1200"/>
              </a:spcAft>
              <a:buClr>
                <a:schemeClr val="dk1"/>
              </a:buClr>
              <a:buSzPts val="1100"/>
              <a:buNone/>
            </a:pPr>
            <a:r>
              <a:rPr lang="es-ES" sz="2400"/>
              <a:t>Bu ünitedeki altı eğitim modülünü tamamlayan öğrenciler, aşağıdaki bilgileri edinmiş olacaklardır:</a:t>
            </a:r>
            <a:endParaRPr sz="2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100"/>
              <a:buNone/>
            </a:pPr>
            <a:r>
              <a:rPr lang="es-ES">
                <a:solidFill>
                  <a:srgbClr val="FF0000"/>
                </a:solidFill>
              </a:rPr>
              <a:t>Bu Ünitenin Öğrenim Çıktıları - Beceriler</a:t>
            </a:r>
            <a:endParaRPr>
              <a:solidFill>
                <a:srgbClr val="FF0000"/>
              </a:solidFill>
            </a:endParaRPr>
          </a:p>
        </p:txBody>
      </p:sp>
      <p:sp>
        <p:nvSpPr>
          <p:cNvPr id="86" name="Google Shape;86;p22"/>
          <p:cNvSpPr txBox="1"/>
          <p:nvPr>
            <p:ph idx="2" type="body"/>
          </p:nvPr>
        </p:nvSpPr>
        <p:spPr>
          <a:xfrm>
            <a:off x="839788" y="1613043"/>
            <a:ext cx="9722046" cy="3990342"/>
          </a:xfrm>
          <a:prstGeom prst="rect">
            <a:avLst/>
          </a:prstGeom>
          <a:noFill/>
          <a:ln>
            <a:noFill/>
          </a:ln>
        </p:spPr>
        <p:txBody>
          <a:bodyPr anchorCtr="0" anchor="t" bIns="45700" lIns="91425" spcFirstLastPara="1" rIns="91425" wrap="square" tIns="45700">
            <a:noAutofit/>
          </a:bodyPr>
          <a:lstStyle/>
          <a:p>
            <a:pPr indent="0" lvl="0" marL="0" rtl="0" algn="l">
              <a:lnSpc>
                <a:spcPct val="75000"/>
              </a:lnSpc>
              <a:spcBef>
                <a:spcPts val="1200"/>
              </a:spcBef>
              <a:spcAft>
                <a:spcPts val="0"/>
              </a:spcAft>
              <a:buSzPts val="116"/>
              <a:buNone/>
            </a:pPr>
            <a:r>
              <a:rPr b="1" lang="es-ES" sz="1542">
                <a:solidFill>
                  <a:srgbClr val="4892DC"/>
                </a:solidFill>
              </a:rPr>
              <a:t>Bu ünitedeki altı eğitim modülünü tamamlayan öğrenciler şunları yapabileceklerdir:</a:t>
            </a:r>
            <a:endParaRPr b="1" sz="2042">
              <a:solidFill>
                <a:srgbClr val="4892DC"/>
              </a:solidFill>
            </a:endParaRPr>
          </a:p>
          <a:p>
            <a:pPr indent="0" lvl="0" marL="50800" rtl="0" algn="l">
              <a:lnSpc>
                <a:spcPct val="70000"/>
              </a:lnSpc>
              <a:spcBef>
                <a:spcPts val="1200"/>
              </a:spcBef>
              <a:spcAft>
                <a:spcPts val="0"/>
              </a:spcAft>
              <a:buSzPts val="984"/>
              <a:buNone/>
            </a:pPr>
            <a:r>
              <a:t/>
            </a:r>
            <a:endParaRPr b="1" sz="1210"/>
          </a:p>
          <a:p>
            <a:pPr indent="-375652" lvl="0" marL="457200" rtl="0" algn="l">
              <a:lnSpc>
                <a:spcPct val="95000"/>
              </a:lnSpc>
              <a:spcBef>
                <a:spcPts val="1200"/>
              </a:spcBef>
              <a:spcAft>
                <a:spcPts val="0"/>
              </a:spcAft>
              <a:buSzPts val="2316"/>
              <a:buChar char="•"/>
            </a:pPr>
            <a:r>
              <a:rPr b="1" lang="es-ES" sz="1570"/>
              <a:t>Beceri 1:</a:t>
            </a:r>
            <a:r>
              <a:rPr lang="es-ES" sz="1570"/>
              <a:t> Açık hava etkinlikleri planlarken veya orman ve vahşi doğada meydana gelen acil durumlara müdahale ederken etkili organizasyon stratejileri ve hazırlık teknikleri kullanmak.</a:t>
            </a:r>
            <a:endParaRPr sz="1570"/>
          </a:p>
          <a:p>
            <a:pPr indent="-375652" lvl="0" marL="457200" rtl="0" algn="l">
              <a:lnSpc>
                <a:spcPct val="95000"/>
              </a:lnSpc>
              <a:spcBef>
                <a:spcPts val="0"/>
              </a:spcBef>
              <a:spcAft>
                <a:spcPts val="0"/>
              </a:spcAft>
              <a:buSzPts val="2316"/>
              <a:buChar char="•"/>
            </a:pPr>
            <a:r>
              <a:rPr b="1" lang="es-ES" sz="1570"/>
              <a:t>Beceri 2:</a:t>
            </a:r>
            <a:r>
              <a:rPr lang="es-ES" sz="1570"/>
              <a:t> Vahşi doğada meydana gelen olaylarla ilgili yanlış veya yanıltıcı bilgileri tespit etmek ve güvenlik ve hayatta kalma mesajlarının güvenilirliğini değerlendirmek için uygun doğrulama yöntemlerini uygulamak.</a:t>
            </a:r>
            <a:endParaRPr sz="1570"/>
          </a:p>
          <a:p>
            <a:pPr indent="-375652" lvl="0" marL="457200" rtl="0" algn="l">
              <a:lnSpc>
                <a:spcPct val="95000"/>
              </a:lnSpc>
              <a:spcBef>
                <a:spcPts val="0"/>
              </a:spcBef>
              <a:spcAft>
                <a:spcPts val="0"/>
              </a:spcAft>
              <a:buSzPts val="2316"/>
              <a:buChar char="•"/>
            </a:pPr>
            <a:r>
              <a:rPr b="1" lang="es-ES" sz="1570"/>
              <a:t>Beceri 3:</a:t>
            </a:r>
            <a:r>
              <a:rPr lang="es-ES" sz="1570"/>
              <a:t> Orman güvenliği tatbikatları veya gerçek acil durumlarda, hava koşullarındaki değişiklikler, yangın belirtileri veya çevre uyarıları gibi erken uyarı işaretlerine uygun güvenlik önlemleri alın ve bunlara yanıt verin.</a:t>
            </a:r>
            <a:endParaRPr sz="1570"/>
          </a:p>
          <a:p>
            <a:pPr indent="-375652" lvl="0" marL="457200" rtl="0" algn="l">
              <a:lnSpc>
                <a:spcPct val="95000"/>
              </a:lnSpc>
              <a:spcBef>
                <a:spcPts val="0"/>
              </a:spcBef>
              <a:spcAft>
                <a:spcPts val="0"/>
              </a:spcAft>
              <a:buSzPts val="2316"/>
              <a:buChar char="•"/>
            </a:pPr>
            <a:r>
              <a:rPr b="1" lang="es-ES" sz="1570"/>
              <a:t>Beceri 4: </a:t>
            </a:r>
            <a:r>
              <a:rPr lang="es-ES" sz="1570"/>
              <a:t>Uzak ortamlarda diğer kişilerle işbirliği içinde çalışarak güvenli hareket etmeyi sağlayın, yardıma ihtiyaç duyabilecek kişilere destek olun, sorumlulukları paylaşın ve tehlikeli durumlarda sakinliğinizi koruyun.</a:t>
            </a:r>
            <a:endParaRPr sz="1570"/>
          </a:p>
          <a:p>
            <a:pPr indent="-375652" lvl="0" marL="457200" rtl="0" algn="l">
              <a:lnSpc>
                <a:spcPct val="95000"/>
              </a:lnSpc>
              <a:spcBef>
                <a:spcPts val="0"/>
              </a:spcBef>
              <a:spcAft>
                <a:spcPts val="0"/>
              </a:spcAft>
              <a:buSzPts val="2316"/>
              <a:buChar char="•"/>
            </a:pPr>
            <a:r>
              <a:rPr b="1" lang="es-ES" sz="1570"/>
              <a:t>Beceri 5:</a:t>
            </a:r>
            <a:r>
              <a:rPr lang="es-ES" sz="1570"/>
              <a:t> Ormanla ilgili acil durumlarda stres, korku veya belirsizlik yaşayan kişilere şefkat gösterin ve hem duygusal olarak güven verin hem de pratik yardım sunun.</a:t>
            </a:r>
            <a:endParaRPr sz="1570"/>
          </a:p>
          <a:p>
            <a:pPr indent="-375652" lvl="0" marL="457200" rtl="0" algn="l">
              <a:lnSpc>
                <a:spcPct val="95000"/>
              </a:lnSpc>
              <a:spcBef>
                <a:spcPts val="0"/>
              </a:spcBef>
              <a:spcAft>
                <a:spcPts val="0"/>
              </a:spcAft>
              <a:buSzPts val="2316"/>
              <a:buChar char="•"/>
            </a:pPr>
            <a:r>
              <a:rPr b="1" lang="es-ES" sz="1570"/>
              <a:t>Beceri 6: </a:t>
            </a:r>
            <a:r>
              <a:rPr lang="es-ES" sz="1570"/>
              <a:t>Beklenmedik veya yüksek riskli vahşi doğa durumları ortaya çıktığında sakin kalmak, zamanında kararlar almak ve inisiyatif almak için kişisel stres yönetimi tekniklerini ve dayanıklılık becerilerini kullanın.</a:t>
            </a:r>
            <a:endParaRPr sz="1570"/>
          </a:p>
          <a:p>
            <a:pPr indent="-228600" lvl="0" marL="457200" rtl="0" algn="l">
              <a:lnSpc>
                <a:spcPct val="70000"/>
              </a:lnSpc>
              <a:spcBef>
                <a:spcPts val="1200"/>
              </a:spcBef>
              <a:spcAft>
                <a:spcPts val="0"/>
              </a:spcAft>
              <a:buSzPts val="984"/>
              <a:buNone/>
            </a:pPr>
            <a:r>
              <a:t/>
            </a:r>
            <a:endParaRPr sz="121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3"/>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Doğrulama Sistemi</a:t>
            </a:r>
            <a:endParaRPr sz="4400"/>
          </a:p>
        </p:txBody>
      </p:sp>
      <p:sp>
        <p:nvSpPr>
          <p:cNvPr id="92" name="Google Shape;92;p23"/>
          <p:cNvSpPr txBox="1"/>
          <p:nvPr>
            <p:ph idx="1" type="body"/>
          </p:nvPr>
        </p:nvSpPr>
        <p:spPr>
          <a:xfrm>
            <a:off x="839800" y="1543050"/>
            <a:ext cx="7166400" cy="43719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605"/>
              <a:buNone/>
            </a:pPr>
            <a:r>
              <a:rPr b="1" lang="es-ES" sz="1300">
                <a:solidFill>
                  <a:srgbClr val="4892DC"/>
                </a:solidFill>
              </a:rPr>
              <a:t>Bu ünite, aşağıdaki çapraz ESCO becerilerinin geliştirilmesine doğrudan katkıda bulunur:</a:t>
            </a:r>
            <a:endParaRPr b="1" sz="1300">
              <a:solidFill>
                <a:srgbClr val="4892DC"/>
              </a:solidFill>
            </a:endParaRPr>
          </a:p>
          <a:p>
            <a:pPr indent="0" lvl="0" marL="0" rtl="0" algn="l">
              <a:lnSpc>
                <a:spcPct val="100000"/>
              </a:lnSpc>
              <a:spcBef>
                <a:spcPts val="0"/>
              </a:spcBef>
              <a:spcAft>
                <a:spcPts val="0"/>
              </a:spcAft>
              <a:buSzPts val="605"/>
              <a:buNone/>
            </a:pPr>
            <a:r>
              <a:t/>
            </a:r>
            <a:endParaRPr b="1" sz="1300">
              <a:solidFill>
                <a:srgbClr val="4892DC"/>
              </a:solidFill>
            </a:endParaRPr>
          </a:p>
          <a:p>
            <a:pPr indent="0" lvl="0" marL="0" rtl="0" algn="l">
              <a:lnSpc>
                <a:spcPct val="100000"/>
              </a:lnSpc>
              <a:spcBef>
                <a:spcPts val="0"/>
              </a:spcBef>
              <a:spcAft>
                <a:spcPts val="0"/>
              </a:spcAft>
              <a:buClr>
                <a:schemeClr val="dk1"/>
              </a:buClr>
              <a:buSzPts val="1100"/>
              <a:buFont typeface="Arial"/>
              <a:buNone/>
            </a:pPr>
            <a:r>
              <a:rPr b="1" lang="es-ES" sz="1300"/>
              <a:t>T.2.1. Bilgi, fikir ve kavramları işleme, eleştirel düşünme</a:t>
            </a:r>
            <a:endParaRPr b="1" sz="1300"/>
          </a:p>
          <a:p>
            <a:pPr indent="0" lvl="0" marL="0" rtl="0" algn="l">
              <a:lnSpc>
                <a:spcPct val="100000"/>
              </a:lnSpc>
              <a:spcBef>
                <a:spcPts val="0"/>
              </a:spcBef>
              <a:spcAft>
                <a:spcPts val="0"/>
              </a:spcAft>
              <a:buSzPts val="1100"/>
              <a:buNone/>
            </a:pPr>
            <a:r>
              <a:rPr lang="es-ES" sz="1300"/>
              <a:t>Bilgileri objektif olarak analiz etme, potansiyel ev felaket risklerini belirleme ve bu riskleri azaltmak için mantıklı kararlar alma becerisi.</a:t>
            </a:r>
            <a:endParaRPr sz="1300"/>
          </a:p>
          <a:p>
            <a:pPr indent="0" lvl="0" marL="0" rtl="0" algn="l">
              <a:lnSpc>
                <a:spcPct val="100000"/>
              </a:lnSpc>
              <a:spcBef>
                <a:spcPts val="0"/>
              </a:spcBef>
              <a:spcAft>
                <a:spcPts val="0"/>
              </a:spcAft>
              <a:buClr>
                <a:schemeClr val="dk1"/>
              </a:buClr>
              <a:buSzPts val="1100"/>
              <a:buFont typeface="Arial"/>
              <a:buNone/>
            </a:pPr>
            <a:r>
              <a:t/>
            </a:r>
            <a:endParaRPr sz="1300"/>
          </a:p>
          <a:p>
            <a:pPr indent="0" lvl="0" marL="0" rtl="0" algn="l">
              <a:lnSpc>
                <a:spcPct val="100000"/>
              </a:lnSpc>
              <a:spcBef>
                <a:spcPts val="0"/>
              </a:spcBef>
              <a:spcAft>
                <a:spcPts val="0"/>
              </a:spcAft>
              <a:buClr>
                <a:schemeClr val="dk1"/>
              </a:buClr>
              <a:buSzPts val="1100"/>
              <a:buFont typeface="Arial"/>
              <a:buNone/>
            </a:pPr>
            <a:r>
              <a:rPr b="1" lang="es-ES" sz="1300"/>
              <a:t>T3.1 – Verimli çalışma</a:t>
            </a:r>
            <a:endParaRPr b="1" sz="1300"/>
          </a:p>
          <a:p>
            <a:pPr indent="0" lvl="0" marL="0" rtl="0" algn="l">
              <a:lnSpc>
                <a:spcPct val="100000"/>
              </a:lnSpc>
              <a:spcBef>
                <a:spcPts val="0"/>
              </a:spcBef>
              <a:spcAft>
                <a:spcPts val="0"/>
              </a:spcAft>
              <a:buSzPts val="1100"/>
              <a:buNone/>
            </a:pPr>
            <a:r>
              <a:rPr lang="es-ES" sz="1300"/>
              <a:t>Okulda acil durumlarda zamanı, görevleri ve kaynakları etkili bir şekilde yönetme; baskı altında öncelikli eylemleri belirleme; ve hızla değişen durumlarda odaklanma, organizasyon ve üretkenliği sürdürme becerisi.</a:t>
            </a:r>
            <a:endParaRPr sz="1300"/>
          </a:p>
          <a:p>
            <a:pPr indent="0" lvl="0" marL="0" rtl="0" algn="l">
              <a:lnSpc>
                <a:spcPct val="100000"/>
              </a:lnSpc>
              <a:spcBef>
                <a:spcPts val="0"/>
              </a:spcBef>
              <a:spcAft>
                <a:spcPts val="0"/>
              </a:spcAft>
              <a:buClr>
                <a:schemeClr val="dk1"/>
              </a:buClr>
              <a:buSzPts val="1100"/>
              <a:buFont typeface="Arial"/>
              <a:buNone/>
            </a:pPr>
            <a:r>
              <a:t/>
            </a:r>
            <a:endParaRPr sz="1300"/>
          </a:p>
          <a:p>
            <a:pPr indent="0" lvl="0" marL="0" rtl="0" algn="l">
              <a:lnSpc>
                <a:spcPct val="100000"/>
              </a:lnSpc>
              <a:spcBef>
                <a:spcPts val="0"/>
              </a:spcBef>
              <a:spcAft>
                <a:spcPts val="0"/>
              </a:spcAft>
              <a:buClr>
                <a:schemeClr val="dk1"/>
              </a:buClr>
              <a:buSzPts val="1100"/>
              <a:buFont typeface="Arial"/>
              <a:buNone/>
            </a:pPr>
            <a:r>
              <a:rPr b="1" lang="es-ES" sz="1300"/>
              <a:t>T3.2 – Proaktif bir yaklaşım benimseme</a:t>
            </a:r>
            <a:endParaRPr b="1" sz="1300"/>
          </a:p>
          <a:p>
            <a:pPr indent="0" lvl="0" marL="0" rtl="0" algn="l">
              <a:lnSpc>
                <a:spcPct val="100000"/>
              </a:lnSpc>
              <a:spcBef>
                <a:spcPts val="0"/>
              </a:spcBef>
              <a:spcAft>
                <a:spcPts val="0"/>
              </a:spcAft>
              <a:buSzPts val="1100"/>
              <a:buNone/>
            </a:pPr>
            <a:r>
              <a:rPr lang="es-ES" sz="1300"/>
              <a:t>Sorumluluk üstlenme, inisiyatif alma, hızlı bir şekilde bilinçli kararlar alma ve okulda afet senaryolarına yanıt verirken kararlılık gösterme becerisi.</a:t>
            </a:r>
            <a:endParaRPr sz="1300"/>
          </a:p>
          <a:p>
            <a:pPr indent="0" lvl="0" marL="0" rtl="0" algn="l">
              <a:lnSpc>
                <a:spcPct val="100000"/>
              </a:lnSpc>
              <a:spcBef>
                <a:spcPts val="0"/>
              </a:spcBef>
              <a:spcAft>
                <a:spcPts val="0"/>
              </a:spcAft>
              <a:buClr>
                <a:schemeClr val="dk1"/>
              </a:buClr>
              <a:buSzPts val="1100"/>
              <a:buFont typeface="Arial"/>
              <a:buNone/>
            </a:pPr>
            <a:r>
              <a:t/>
            </a:r>
            <a:endParaRPr sz="1300"/>
          </a:p>
          <a:p>
            <a:pPr indent="0" lvl="0" marL="0" rtl="0" algn="l">
              <a:lnSpc>
                <a:spcPct val="100000"/>
              </a:lnSpc>
              <a:spcBef>
                <a:spcPts val="0"/>
              </a:spcBef>
              <a:spcAft>
                <a:spcPts val="0"/>
              </a:spcAft>
              <a:buClr>
                <a:schemeClr val="dk1"/>
              </a:buClr>
              <a:buSzPts val="1100"/>
              <a:buFont typeface="Arial"/>
              <a:buNone/>
            </a:pPr>
            <a:r>
              <a:rPr b="1" lang="es-ES" sz="1300"/>
              <a:t>T3.3 – Olumlu bir tutum sergileme</a:t>
            </a:r>
            <a:endParaRPr b="1" sz="1300"/>
          </a:p>
          <a:p>
            <a:pPr indent="0" lvl="0" marL="0" rtl="0" algn="l">
              <a:lnSpc>
                <a:spcPct val="100000"/>
              </a:lnSpc>
              <a:spcBef>
                <a:spcPts val="0"/>
              </a:spcBef>
              <a:spcAft>
                <a:spcPts val="0"/>
              </a:spcAft>
              <a:buSzPts val="1100"/>
              <a:buNone/>
            </a:pPr>
            <a:r>
              <a:rPr lang="es-ES" sz="1300"/>
              <a:t>Duygusal olarak zor durumlarda dayanıklı, sakin ve destekleyici kalma; belirsizlik ve stresle başa çıkma; güvenlik ve psikolojik refahı teşvik eden düşünceli, empatik kararlar alma becerisi.</a:t>
            </a:r>
            <a:endParaRPr sz="1300"/>
          </a:p>
          <a:p>
            <a:pPr indent="0" lvl="0" marL="0" rtl="0" algn="l">
              <a:lnSpc>
                <a:spcPct val="100000"/>
              </a:lnSpc>
              <a:spcBef>
                <a:spcPts val="0"/>
              </a:spcBef>
              <a:spcAft>
                <a:spcPts val="0"/>
              </a:spcAft>
              <a:buClr>
                <a:schemeClr val="dk1"/>
              </a:buClr>
              <a:buSzPts val="1100"/>
              <a:buFont typeface="Arial"/>
              <a:buNone/>
            </a:pPr>
            <a:r>
              <a:t/>
            </a:r>
            <a:endParaRPr sz="1300"/>
          </a:p>
          <a:p>
            <a:pPr indent="0" lvl="0" marL="0" rtl="0" algn="l">
              <a:lnSpc>
                <a:spcPct val="100000"/>
              </a:lnSpc>
              <a:spcBef>
                <a:spcPts val="0"/>
              </a:spcBef>
              <a:spcAft>
                <a:spcPts val="0"/>
              </a:spcAft>
              <a:buClr>
                <a:schemeClr val="dk1"/>
              </a:buClr>
              <a:buSzPts val="1100"/>
              <a:buFont typeface="Arial"/>
              <a:buNone/>
            </a:pPr>
            <a:r>
              <a:rPr b="1" lang="es-ES" sz="1300"/>
              <a:t>T6.2 – Çevresel beceri ve yetkinlikleri uygulama:</a:t>
            </a:r>
            <a:endParaRPr b="1" sz="1300"/>
          </a:p>
          <a:p>
            <a:pPr indent="0" lvl="0" marL="0" rtl="0" algn="l">
              <a:lnSpc>
                <a:spcPct val="100000"/>
              </a:lnSpc>
              <a:spcBef>
                <a:spcPts val="0"/>
              </a:spcBef>
              <a:spcAft>
                <a:spcPts val="0"/>
              </a:spcAft>
              <a:buSzPts val="1100"/>
              <a:buNone/>
            </a:pPr>
            <a:r>
              <a:rPr lang="es-ES" sz="1300"/>
              <a:t>Çevresel süreçleri anlama, orman tehlikelerinin erken uyarı işaretlerini tanıma ve hem insanları hem de ekosistemleri korumak için önleyici veya düzeltici önlemler alma becerisi.</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391ef96e546_0_10"/>
          <p:cNvSpPr txBox="1"/>
          <p:nvPr>
            <p:ph type="title"/>
          </p:nvPr>
        </p:nvSpPr>
        <p:spPr>
          <a:xfrm>
            <a:off x="757594" y="391211"/>
            <a:ext cx="8022300"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Tanınma</a:t>
            </a:r>
            <a:endParaRPr sz="4400"/>
          </a:p>
        </p:txBody>
      </p:sp>
      <p:sp>
        <p:nvSpPr>
          <p:cNvPr id="98" name="Google Shape;98;g391ef96e546_0_10"/>
          <p:cNvSpPr txBox="1"/>
          <p:nvPr>
            <p:ph idx="1" type="body"/>
          </p:nvPr>
        </p:nvSpPr>
        <p:spPr>
          <a:xfrm>
            <a:off x="839788" y="1726058"/>
            <a:ext cx="7092000" cy="36597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Clr>
                <a:schemeClr val="dk1"/>
              </a:buClr>
              <a:buSzPts val="1100"/>
              <a:buFont typeface="Arial"/>
              <a:buNone/>
            </a:pPr>
            <a:r>
              <a:rPr b="1" lang="es-ES"/>
              <a:t>Öğrenciler için Tanıma:</a:t>
            </a:r>
            <a:endParaRPr b="1"/>
          </a:p>
          <a:p>
            <a:pPr indent="0" lvl="0" marL="0" rtl="0" algn="l">
              <a:lnSpc>
                <a:spcPct val="115000"/>
              </a:lnSpc>
              <a:spcBef>
                <a:spcPts val="1200"/>
              </a:spcBef>
              <a:spcAft>
                <a:spcPts val="0"/>
              </a:spcAft>
              <a:buClr>
                <a:schemeClr val="dk1"/>
              </a:buClr>
              <a:buSzPts val="1100"/>
              <a:buFont typeface="Arial"/>
              <a:buNone/>
            </a:pPr>
            <a:r>
              <a:rPr lang="es-ES"/>
              <a:t>Bitirme Sertifikası (resmi olmayan eğitim programı)</a:t>
            </a:r>
            <a:endParaRPr/>
          </a:p>
          <a:p>
            <a:pPr indent="0" lvl="0" marL="0" rtl="0" algn="l">
              <a:lnSpc>
                <a:spcPct val="115000"/>
              </a:lnSpc>
              <a:spcBef>
                <a:spcPts val="1200"/>
              </a:spcBef>
              <a:spcAft>
                <a:spcPts val="0"/>
              </a:spcAft>
              <a:buClr>
                <a:schemeClr val="dk1"/>
              </a:buClr>
              <a:buSzPts val="1100"/>
              <a:buFont typeface="Arial"/>
              <a:buNone/>
            </a:pPr>
            <a:r>
              <a:rPr b="1" lang="es-ES"/>
              <a:t>Eğitimciler için Tanıma:</a:t>
            </a:r>
            <a:endParaRPr b="1"/>
          </a:p>
          <a:p>
            <a:pPr indent="0" lvl="0" marL="0" rtl="0" algn="l">
              <a:lnSpc>
                <a:spcPct val="115000"/>
              </a:lnSpc>
              <a:spcBef>
                <a:spcPts val="1200"/>
              </a:spcBef>
              <a:spcAft>
                <a:spcPts val="0"/>
              </a:spcAft>
              <a:buClr>
                <a:schemeClr val="dk1"/>
              </a:buClr>
              <a:buSzPts val="1100"/>
              <a:buFont typeface="Arial"/>
              <a:buNone/>
            </a:pPr>
            <a:r>
              <a:rPr lang="es-ES"/>
              <a:t>Mesleki Yeterlilik Geliştirme Sertifikası</a:t>
            </a:r>
            <a:endParaRPr/>
          </a:p>
          <a:p>
            <a:pPr indent="-228600" lvl="0" marL="457200" rtl="0" algn="l">
              <a:lnSpc>
                <a:spcPct val="90000"/>
              </a:lnSpc>
              <a:spcBef>
                <a:spcPts val="1200"/>
              </a:spcBef>
              <a:spcAft>
                <a:spcPts val="0"/>
              </a:spcAft>
              <a:buClr>
                <a:schemeClr val="dk1"/>
              </a:buClr>
              <a:buSzPts val="2000"/>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