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Montserrat SemiBold"/>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g+ItlnyO3yp/sadCBbkm+K93xUv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MontserratSemiBold-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italic.fntdata"/><Relationship Id="rId6" Type="http://schemas.openxmlformats.org/officeDocument/2006/relationships/slide" Target="slides/slide2.xml"/><Relationship Id="rId18" Type="http://schemas.openxmlformats.org/officeDocument/2006/relationships/font" Target="fonts/MontserratSemiBold-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 name="Google Shape;6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3" name="Shape 23"/>
        <p:cNvGrpSpPr/>
        <p:nvPr/>
      </p:nvGrpSpPr>
      <p:grpSpPr>
        <a:xfrm>
          <a:off x="0" y="0"/>
          <a:ext cx="0" cy="0"/>
          <a:chOff x="0" y="0"/>
          <a:chExt cx="0" cy="0"/>
        </a:xfrm>
      </p:grpSpPr>
      <p:sp>
        <p:nvSpPr>
          <p:cNvPr id="24" name="Google Shape;24;p15"/>
          <p:cNvSpPr txBox="1"/>
          <p:nvPr>
            <p:ph type="title"/>
          </p:nvPr>
        </p:nvSpPr>
        <p:spPr>
          <a:xfrm>
            <a:off x="839787" y="1634384"/>
            <a:ext cx="8022201" cy="1600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Calibri"/>
              <a:buNone/>
              <a:defRPr b="1" sz="32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 type="body"/>
          </p:nvPr>
        </p:nvSpPr>
        <p:spPr>
          <a:xfrm>
            <a:off x="839788" y="3429000"/>
            <a:ext cx="8022200" cy="19569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descr="Blue text on a black background&#10;&#10;Description automatically generated" id="26" name="Google Shape;26;p15"/>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7" name="Google Shape;27;p15"/>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pic>
        <p:nvPicPr>
          <p:cNvPr id="28" name="Google Shape;28;p15"/>
          <p:cNvPicPr preferRelativeResize="0"/>
          <p:nvPr/>
        </p:nvPicPr>
        <p:blipFill rotWithShape="1">
          <a:blip r:embed="rId4">
            <a:alphaModFix/>
          </a:blip>
          <a:srcRect b="0" l="0" r="0" t="0"/>
          <a:stretch/>
        </p:blipFill>
        <p:spPr>
          <a:xfrm>
            <a:off x="7771352" y="998981"/>
            <a:ext cx="4420648" cy="475843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9" name="Shape 29"/>
        <p:cNvGrpSpPr/>
        <p:nvPr/>
      </p:nvGrpSpPr>
      <p:grpSpPr>
        <a:xfrm>
          <a:off x="0" y="0"/>
          <a:ext cx="0" cy="0"/>
          <a:chOff x="0" y="0"/>
          <a:chExt cx="0" cy="0"/>
        </a:xfrm>
      </p:grpSpPr>
      <p:sp>
        <p:nvSpPr>
          <p:cNvPr id="30" name="Google Shape;30;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2" name="Google Shape;32;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7" name="Shape 37"/>
        <p:cNvGrpSpPr/>
        <p:nvPr/>
      </p:nvGrpSpPr>
      <p:grpSpPr>
        <a:xfrm>
          <a:off x="0" y="0"/>
          <a:ext cx="0" cy="0"/>
          <a:chOff x="0" y="0"/>
          <a:chExt cx="0" cy="0"/>
        </a:xfrm>
      </p:grpSpPr>
      <p:pic>
        <p:nvPicPr>
          <p:cNvPr id="38" name="Google Shape;38;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9" name="Google Shape;39;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17.png"/><Relationship Id="rId13" Type="http://schemas.openxmlformats.org/officeDocument/2006/relationships/image" Target="../media/image18.png"/><Relationship Id="rId12" Type="http://schemas.openxmlformats.org/officeDocument/2006/relationships/image" Target="../media/image14.png"/><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9.png"/><Relationship Id="rId14" Type="http://schemas.openxmlformats.org/officeDocument/2006/relationships/image" Target="../media/image13.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hyperlink" Target="https://www.youtube.com/@VET-READYEUProgram" TargetMode="External"/><Relationship Id="rId10" Type="http://schemas.openxmlformats.org/officeDocument/2006/relationships/image" Target="../media/image20.png"/><Relationship Id="rId12" Type="http://schemas.openxmlformats.org/officeDocument/2006/relationships/image" Target="../media/image19.png"/><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hyperlink" Target="https://www.facebook.com/profile.php?id=61573707797009" TargetMode="External"/><Relationship Id="rId5" Type="http://schemas.openxmlformats.org/officeDocument/2006/relationships/hyperlink" Target="https://vetready.eu/" TargetMode="External"/><Relationship Id="rId6" Type="http://schemas.openxmlformats.org/officeDocument/2006/relationships/hyperlink" Target="http://www.linkedin.com/company/vet-ready-project" TargetMode="External"/><Relationship Id="rId7" Type="http://schemas.openxmlformats.org/officeDocument/2006/relationships/image" Target="../media/image11.png"/><Relationship Id="rId8"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ph type="title"/>
          </p:nvPr>
        </p:nvSpPr>
        <p:spPr>
          <a:xfrm>
            <a:off x="387347" y="2175861"/>
            <a:ext cx="5885263" cy="14943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800"/>
              <a:buNone/>
            </a:pPr>
            <a:r>
              <a:rPr lang="es-ES" sz="4000"/>
              <a:t>3.NODAĻA: MEŽA KATASTROFU IZPRATNE UN IZDZĪVOŠANA SAVVAĻĀ</a:t>
            </a:r>
            <a:endParaRPr sz="4000"/>
          </a:p>
        </p:txBody>
      </p:sp>
      <p:sp>
        <p:nvSpPr>
          <p:cNvPr id="46" name="Google Shape;46;p1"/>
          <p:cNvSpPr txBox="1"/>
          <p:nvPr>
            <p:ph idx="1" type="body"/>
          </p:nvPr>
        </p:nvSpPr>
        <p:spPr>
          <a:xfrm>
            <a:off x="387350" y="3893421"/>
            <a:ext cx="6095998" cy="917748"/>
          </a:xfrm>
          <a:prstGeom prst="rect">
            <a:avLst/>
          </a:prstGeom>
          <a:noFill/>
          <a:ln>
            <a:noFill/>
          </a:ln>
        </p:spPr>
        <p:txBody>
          <a:bodyPr anchorCtr="0" anchor="t" bIns="45700" lIns="91425" spcFirstLastPara="1" rIns="91425" wrap="square" tIns="45700">
            <a:normAutofit fontScale="47500" lnSpcReduction="20000"/>
          </a:bodyPr>
          <a:lstStyle/>
          <a:p>
            <a:pPr indent="0" lvl="0" marL="0" rtl="0" algn="l">
              <a:lnSpc>
                <a:spcPct val="90000"/>
              </a:lnSpc>
              <a:spcBef>
                <a:spcPts val="0"/>
              </a:spcBef>
              <a:spcAft>
                <a:spcPts val="0"/>
              </a:spcAft>
              <a:buSzPct val="109839"/>
              <a:buNone/>
            </a:pPr>
            <a:r>
              <a:rPr b="1" lang="es-ES" sz="4600"/>
              <a:t>Nodaļas pārskats</a:t>
            </a:r>
            <a:endParaRPr/>
          </a:p>
          <a:p>
            <a:pPr indent="0" lvl="0" marL="0" rtl="0" algn="l">
              <a:lnSpc>
                <a:spcPct val="90000"/>
              </a:lnSpc>
              <a:spcBef>
                <a:spcPts val="0"/>
              </a:spcBef>
              <a:spcAft>
                <a:spcPts val="0"/>
              </a:spcAft>
              <a:buSzPct val="210526"/>
              <a:buNone/>
            </a:pPr>
            <a:r>
              <a:t/>
            </a:r>
            <a:endParaRPr b="1"/>
          </a:p>
          <a:p>
            <a:pPr indent="0" lvl="0" marL="0" rtl="0" algn="l">
              <a:lnSpc>
                <a:spcPct val="90000"/>
              </a:lnSpc>
              <a:spcBef>
                <a:spcPts val="0"/>
              </a:spcBef>
              <a:spcAft>
                <a:spcPts val="0"/>
              </a:spcAft>
              <a:buSzPct val="109839"/>
              <a:buNone/>
            </a:pPr>
            <a:r>
              <a:rPr b="1" lang="es-ES" sz="4600"/>
              <a:t>Autors:</a:t>
            </a:r>
            <a:r>
              <a:rPr lang="es-ES" sz="4600"/>
              <a:t> Denizli AFAD / VETREADY projekta partnerība</a:t>
            </a:r>
            <a:endParaRPr/>
          </a:p>
          <a:p>
            <a:pPr indent="0" lvl="0" marL="0" rtl="0" algn="l">
              <a:lnSpc>
                <a:spcPct val="90000"/>
              </a:lnSpc>
              <a:spcBef>
                <a:spcPts val="0"/>
              </a:spcBef>
              <a:spcAft>
                <a:spcPts val="0"/>
              </a:spcAft>
              <a:buSzPct val="210526"/>
              <a:buNone/>
            </a:pPr>
            <a:r>
              <a:t/>
            </a:r>
            <a:endParaRPr/>
          </a:p>
        </p:txBody>
      </p:sp>
      <p:sp>
        <p:nvSpPr>
          <p:cNvPr id="47" name="Google Shape;47;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Projekta numurs: 2024-1-ES01-KA220-VET-000257287</a:t>
            </a:r>
            <a:endParaRPr b="0" i="0" sz="1200" u="none" cap="none" strike="noStrike">
              <a:solidFill>
                <a:schemeClr val="dk1"/>
              </a:solidFill>
              <a:latin typeface="Calibri"/>
              <a:ea typeface="Calibri"/>
              <a:cs typeface="Calibri"/>
              <a:sym typeface="Calibri"/>
            </a:endParaRPr>
          </a:p>
        </p:txBody>
      </p:sp>
      <p:sp>
        <p:nvSpPr>
          <p:cNvPr id="48" name="Google Shape;48;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9" name="Google Shape;49;p1"/>
          <p:cNvSpPr txBox="1"/>
          <p:nvPr/>
        </p:nvSpPr>
        <p:spPr>
          <a:xfrm>
            <a:off x="3570262" y="5780782"/>
            <a:ext cx="5051475" cy="107721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Finansē Eiropas Savienība. Tomēr paustie viedokļi un viedokļi ir tikai autora(-u) viedokļi un viedokļi, un tie ne vienmēr atspoguļo Eiropas Savienības vai Servicio Español para la Internacionalización de la Educación (SEPIE) viedokļus un viedokļus. Ne Eiropas Savienība, ne piešķīrēja iestāde nevar būt atbildīga par tiem.</a:t>
            </a:r>
            <a:endParaRPr/>
          </a:p>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5"/>
          <p:cNvSpPr txBox="1"/>
          <p:nvPr>
            <p:ph type="title"/>
          </p:nvPr>
        </p:nvSpPr>
        <p:spPr>
          <a:xfrm>
            <a:off x="839787" y="238873"/>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s-ES" sz="4400"/>
              <a:t>Atbalsts izglītotājiem</a:t>
            </a:r>
            <a:endParaRPr sz="4400"/>
          </a:p>
        </p:txBody>
      </p:sp>
      <p:sp>
        <p:nvSpPr>
          <p:cNvPr id="104" name="Google Shape;104;p25"/>
          <p:cNvSpPr txBox="1"/>
          <p:nvPr>
            <p:ph idx="1" type="body"/>
          </p:nvPr>
        </p:nvSpPr>
        <p:spPr>
          <a:xfrm>
            <a:off x="554804" y="1428108"/>
            <a:ext cx="7284377" cy="4530903"/>
          </a:xfrm>
          <a:prstGeom prst="rect">
            <a:avLst/>
          </a:prstGeom>
          <a:noFill/>
          <a:ln>
            <a:noFill/>
          </a:ln>
        </p:spPr>
        <p:txBody>
          <a:bodyPr anchorCtr="0" anchor="t" bIns="45700" lIns="91425" spcFirstLastPara="1" rIns="91425" wrap="square" tIns="45700">
            <a:normAutofit fontScale="85000" lnSpcReduction="20000"/>
          </a:bodyPr>
          <a:lstStyle/>
          <a:p>
            <a:pPr indent="-228600" lvl="0" marL="457200" rtl="0" algn="l">
              <a:lnSpc>
                <a:spcPct val="120000"/>
              </a:lnSpc>
              <a:spcBef>
                <a:spcPts val="0"/>
              </a:spcBef>
              <a:spcAft>
                <a:spcPts val="0"/>
              </a:spcAft>
              <a:buSzPct val="98039"/>
              <a:buNone/>
            </a:pPr>
            <a:r>
              <a:rPr b="1" lang="es-ES" sz="2400">
                <a:solidFill>
                  <a:schemeClr val="accent3"/>
                </a:solidFill>
              </a:rPr>
              <a:t>Katrs no sešiem mācību moduļiem šajā mācību nodaļā ir papildināta ar atsevišķu atbalsta materiālu izglītotājiem, kas ietver:</a:t>
            </a:r>
            <a:endParaRPr sz="2400">
              <a:solidFill>
                <a:schemeClr val="accent3"/>
              </a:solidFill>
            </a:endParaRPr>
          </a:p>
          <a:p>
            <a:pPr indent="-342900" lvl="0" marL="571500" rtl="0" algn="l">
              <a:lnSpc>
                <a:spcPct val="120000"/>
              </a:lnSpc>
              <a:spcBef>
                <a:spcPts val="0"/>
              </a:spcBef>
              <a:spcAft>
                <a:spcPts val="0"/>
              </a:spcAft>
              <a:buClr>
                <a:schemeClr val="accent3"/>
              </a:buClr>
              <a:buSzPct val="100000"/>
              <a:buFont typeface="Arial"/>
              <a:buChar char="•"/>
            </a:pPr>
            <a:r>
              <a:rPr lang="es-ES" sz="2400"/>
              <a:t>ieteiktās mācību metodes un rīkus, kas pielāgoti konkrētā moduļa saturam;</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ieteikumus profesionālās izglītības, profesionālās tālākizglītības pieaugušo un diasporas izglītojamo iesaistei;</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pielāgošanas stratēģijas dažādiem mācību īstenošanas formātiem (klātienē, tiešsaistē, kombinētā formā);</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norādījumus mācību aktivitāšu vadīšanai un refleksijas (debriefing) piezīmes;</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ESCO prasmju sasaisti un ieteikumus vērtēšanai;</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papildu fona materiālus par attiecīgo tēmu, tostarp ieteicamo literatūru, skaidrojošos video un vizuālos materiālus.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7"/>
          <p:cNvSpPr txBox="1"/>
          <p:nvPr>
            <p:ph type="title"/>
          </p:nvPr>
        </p:nvSpPr>
        <p:spPr>
          <a:xfrm>
            <a:off x="438275" y="457200"/>
            <a:ext cx="9666778" cy="98141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PARTNERĪBA</a:t>
            </a:r>
            <a:endParaRPr sz="4400"/>
          </a:p>
        </p:txBody>
      </p:sp>
      <p:sp>
        <p:nvSpPr>
          <p:cNvPr id="110" name="Google Shape;110;p7"/>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111" name="Google Shape;111;p7"/>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112" name="Google Shape;112;p7"/>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113" name="Google Shape;113;p7"/>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114" name="Google Shape;114;p7"/>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115" name="Google Shape;115;p7"/>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116" name="Google Shape;116;p7"/>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17" name="Google Shape;117;p7"/>
          <p:cNvPicPr preferRelativeResize="0"/>
          <p:nvPr/>
        </p:nvPicPr>
        <p:blipFill rotWithShape="1">
          <a:blip r:embed="rId10">
            <a:alphaModFix/>
          </a:blip>
          <a:srcRect b="0" l="0" r="0" t="0"/>
          <a:stretch/>
        </p:blipFill>
        <p:spPr>
          <a:xfrm>
            <a:off x="968518" y="4661446"/>
            <a:ext cx="2011680" cy="574088"/>
          </a:xfrm>
          <a:prstGeom prst="rect">
            <a:avLst/>
          </a:prstGeom>
          <a:noFill/>
          <a:ln>
            <a:noFill/>
          </a:ln>
        </p:spPr>
      </p:pic>
      <p:pic>
        <p:nvPicPr>
          <p:cNvPr descr="A red and blue logo&#10;&#10;AI-generated content may be incorrect." id="118" name="Google Shape;118;p7"/>
          <p:cNvPicPr preferRelativeResize="0"/>
          <p:nvPr/>
        </p:nvPicPr>
        <p:blipFill rotWithShape="1">
          <a:blip r:embed="rId11">
            <a:alphaModFix/>
          </a:blip>
          <a:srcRect b="0" l="0" r="0" t="0"/>
          <a:stretch/>
        </p:blipFill>
        <p:spPr>
          <a:xfrm>
            <a:off x="9435800" y="1959048"/>
            <a:ext cx="1246334" cy="1011673"/>
          </a:xfrm>
          <a:prstGeom prst="rect">
            <a:avLst/>
          </a:prstGeom>
          <a:noFill/>
          <a:ln>
            <a:noFill/>
          </a:ln>
        </p:spPr>
      </p:pic>
      <p:pic>
        <p:nvPicPr>
          <p:cNvPr descr="A logo of a sailboat&#10;&#10;AI-generated content may be incorrect." id="119" name="Google Shape;119;p7"/>
          <p:cNvPicPr preferRelativeResize="0"/>
          <p:nvPr/>
        </p:nvPicPr>
        <p:blipFill rotWithShape="1">
          <a:blip r:embed="rId12">
            <a:alphaModFix/>
          </a:blip>
          <a:srcRect b="0" l="0" r="0" t="0"/>
          <a:stretch/>
        </p:blipFill>
        <p:spPr>
          <a:xfrm>
            <a:off x="1485303" y="1890196"/>
            <a:ext cx="1145434" cy="1093071"/>
          </a:xfrm>
          <a:prstGeom prst="rect">
            <a:avLst/>
          </a:prstGeom>
          <a:noFill/>
          <a:ln>
            <a:noFill/>
          </a:ln>
        </p:spPr>
      </p:pic>
      <p:pic>
        <p:nvPicPr>
          <p:cNvPr id="120" name="Google Shape;120;p7"/>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21" name="Google Shape;121;p7"/>
          <p:cNvPicPr preferRelativeResize="0"/>
          <p:nvPr/>
        </p:nvPicPr>
        <p:blipFill rotWithShape="1">
          <a:blip r:embed="rId14">
            <a:alphaModFix/>
          </a:blip>
          <a:srcRect b="0" l="0" r="0" t="0"/>
          <a:stretch/>
        </p:blipFill>
        <p:spPr>
          <a:xfrm>
            <a:off x="8436542" y="4649682"/>
            <a:ext cx="2866369" cy="8801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8"/>
          <p:cNvSpPr txBox="1"/>
          <p:nvPr>
            <p:ph type="title"/>
          </p:nvPr>
        </p:nvSpPr>
        <p:spPr>
          <a:xfrm>
            <a:off x="1167996" y="624895"/>
            <a:ext cx="9856008" cy="127317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000"/>
              <a:buNone/>
            </a:pPr>
            <a:r>
              <a:rPr lang="es-ES" sz="3200"/>
              <a:t>Lai vērtīga un iedvesmojoša mācīšanās ar VET-READY</a:t>
            </a:r>
            <a:br>
              <a:rPr lang="es-ES" sz="3200"/>
            </a:br>
            <a:r>
              <a:rPr lang="es-ES" sz="3200"/>
              <a:t>3. nodaļu «MEŽA KATASTROFU IZPRATNE UN IZDZĪVOŠANA SAVVAĻĀ»</a:t>
            </a:r>
            <a:br>
              <a:rPr lang="es-ES" sz="3200"/>
            </a:br>
            <a:endParaRPr sz="3200"/>
          </a:p>
        </p:txBody>
      </p:sp>
      <p:sp>
        <p:nvSpPr>
          <p:cNvPr id="127" name="Google Shape;127;p8"/>
          <p:cNvSpPr txBox="1"/>
          <p:nvPr/>
        </p:nvSpPr>
        <p:spPr>
          <a:xfrm>
            <a:off x="5094526" y="2911372"/>
            <a:ext cx="2002949"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i="0" lang="es-ES" sz="2000" u="none" cap="none" strike="noStrike">
                <a:solidFill>
                  <a:srgbClr val="F2F2F2"/>
                </a:solidFill>
                <a:latin typeface="Montserrat SemiBold"/>
                <a:ea typeface="Montserrat SemiBold"/>
                <a:cs typeface="Montserrat SemiBold"/>
                <a:sym typeface="Montserrat SemiBold"/>
              </a:rPr>
              <a:t>SEKO MUMS</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28" name="Google Shape;128;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129" name="Google Shape;129;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0" name="Google Shape;130;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https://vetready.eu/</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31" name="Google Shape;131;p8">
            <a:hlinkClick r:id="rId6"/>
          </p:cNvPr>
          <p:cNvPicPr preferRelativeResize="0"/>
          <p:nvPr/>
        </p:nvPicPr>
        <p:blipFill rotWithShape="1">
          <a:blip r:embed="rId7">
            <a:alphaModFix/>
          </a:blip>
          <a:srcRect b="0" l="0" r="0" t="0"/>
          <a:stretch/>
        </p:blipFill>
        <p:spPr>
          <a:xfrm>
            <a:off x="6096000" y="3702378"/>
            <a:ext cx="458703" cy="458703"/>
          </a:xfrm>
          <a:prstGeom prst="rect">
            <a:avLst/>
          </a:prstGeom>
          <a:noFill/>
          <a:ln>
            <a:noFill/>
          </a:ln>
        </p:spPr>
      </p:pic>
      <p:pic>
        <p:nvPicPr>
          <p:cNvPr id="132" name="Google Shape;132;p8"/>
          <p:cNvPicPr preferRelativeResize="0"/>
          <p:nvPr/>
        </p:nvPicPr>
        <p:blipFill rotWithShape="1">
          <a:blip r:embed="rId8">
            <a:alphaModFix/>
          </a:blip>
          <a:srcRect b="0" l="0" r="0" t="0"/>
          <a:stretch/>
        </p:blipFill>
        <p:spPr>
          <a:xfrm>
            <a:off x="5517522" y="3695180"/>
            <a:ext cx="471986" cy="471986"/>
          </a:xfrm>
          <a:prstGeom prst="rect">
            <a:avLst/>
          </a:prstGeom>
          <a:noFill/>
          <a:ln>
            <a:noFill/>
          </a:ln>
        </p:spPr>
      </p:pic>
      <p:pic>
        <p:nvPicPr>
          <p:cNvPr id="133" name="Google Shape;133;p8">
            <a:hlinkClick r:id="rId9"/>
          </p:cNvPr>
          <p:cNvPicPr preferRelativeResize="0"/>
          <p:nvPr/>
        </p:nvPicPr>
        <p:blipFill rotWithShape="1">
          <a:blip r:embed="rId10">
            <a:alphaModFix/>
          </a:blip>
          <a:srcRect b="0" l="0" r="0" t="0"/>
          <a:stretch/>
        </p:blipFill>
        <p:spPr>
          <a:xfrm>
            <a:off x="4963839" y="3710538"/>
            <a:ext cx="447191" cy="443649"/>
          </a:xfrm>
          <a:prstGeom prst="rect">
            <a:avLst/>
          </a:prstGeom>
          <a:noFill/>
          <a:ln>
            <a:noFill/>
          </a:ln>
        </p:spPr>
      </p:pic>
      <p:pic>
        <p:nvPicPr>
          <p:cNvPr id="134" name="Google Shape;134;p8">
            <a:hlinkClick r:id="rId11"/>
          </p:cNvPr>
          <p:cNvPicPr preferRelativeResize="0"/>
          <p:nvPr/>
        </p:nvPicPr>
        <p:blipFill rotWithShape="1">
          <a:blip r:embed="rId12">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Nodaļas mērķis</a:t>
            </a:r>
            <a:endParaRPr>
              <a:solidFill>
                <a:srgbClr val="FF0000"/>
              </a:solidFill>
            </a:endParaRPr>
          </a:p>
        </p:txBody>
      </p:sp>
      <p:sp>
        <p:nvSpPr>
          <p:cNvPr id="55" name="Google Shape;55;p4"/>
          <p:cNvSpPr txBox="1"/>
          <p:nvPr>
            <p:ph idx="2" type="body"/>
          </p:nvPr>
        </p:nvSpPr>
        <p:spPr>
          <a:xfrm>
            <a:off x="839788" y="2027700"/>
            <a:ext cx="10515600" cy="2802600"/>
          </a:xfrm>
          <a:prstGeom prst="rect">
            <a:avLst/>
          </a:prstGeom>
          <a:noFill/>
          <a:ln>
            <a:noFill/>
          </a:ln>
        </p:spPr>
        <p:txBody>
          <a:bodyPr anchorCtr="0" anchor="t" bIns="45700" lIns="91425" spcFirstLastPara="1" rIns="91425" wrap="square" tIns="45700">
            <a:normAutofit fontScale="92500" lnSpcReduction="10000"/>
          </a:bodyPr>
          <a:lstStyle/>
          <a:p>
            <a:pPr indent="-50800" lvl="0" marL="228600" rtl="0" algn="just">
              <a:lnSpc>
                <a:spcPct val="90000"/>
              </a:lnSpc>
              <a:spcBef>
                <a:spcPts val="0"/>
              </a:spcBef>
              <a:spcAft>
                <a:spcPts val="0"/>
              </a:spcAft>
              <a:buSzPct val="108108"/>
              <a:buNone/>
            </a:pPr>
            <a:r>
              <a:rPr lang="es-ES"/>
              <a:t>Šī mācību nodaļa ir izstrādāta, lai nodrošinātu izglītojamos ar zināšanām, prasmēm un pārliecību, kas nepieciešama meža apdraudējumu pārvaldībai un izdzīvošanai savvaļas apstākļos. Dalībnieki apgūs spēju identificēt iespējamos riskus, efektīvi plānot un sagatavoties, pieņemt pamatotus lēmumus paaugstināta spiediena apstākļos un ātri reaģēt ārkārtas situācijās. Apvienojot praktiskās izdzīvošanas tehnikas ar katastrofu izpratnes stratēģijām, mācību nodaļa stiprina izglītojamo spēju aizsargāt sevi un citus, droši orientējoties un rīkojoties izaicinošā dabas vidē.</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Kāpēc šī mācību nodaļa ir svarīga</a:t>
            </a:r>
            <a:endParaRPr/>
          </a:p>
        </p:txBody>
      </p:sp>
      <p:sp>
        <p:nvSpPr>
          <p:cNvPr id="61" name="Google Shape;61;p18"/>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fontScale="92500" lnSpcReduction="10000"/>
          </a:bodyPr>
          <a:lstStyle/>
          <a:p>
            <a:pPr indent="-406400" lvl="0" marL="457200" rtl="0" algn="just">
              <a:lnSpc>
                <a:spcPct val="90000"/>
              </a:lnSpc>
              <a:spcBef>
                <a:spcPts val="1000"/>
              </a:spcBef>
              <a:spcAft>
                <a:spcPts val="0"/>
              </a:spcAft>
              <a:buSzPct val="108108"/>
              <a:buChar char="•"/>
            </a:pPr>
            <a:r>
              <a:rPr lang="es-ES"/>
              <a:t>Meži un savvaļas teritorijas piedāvā dabas skaistumu un piedzīvojumus, taču vienlaikus tie ietver slēptus riskus un neparedzamus apdraudējumus. Gatavība šādās situācijās var būt izšķiroša starp drošību un nopietnu apdraudējumu, saskaroties ar dabas katastrofām, apmaldīšanos vai ārkārtas situācijām attālos apvidos. Šī mācību nodaļa nodrošina dalībniekiem praktiskas zināšanas, prasmes un pārliecību risku izvērtēšanai, ātru lēmumu pieņemšanai un efektīvai rīcībai ārkārtas situācijās meža un savvaļas vidē. Apgūstot izdzīvošanas tehnikas, katastrofu izpratnes stratēģijas un drošības plānošanu, izglītojamie tiek pilnvaroti aizsargāt sevi un citus, droši pārvietoties sarežģītā reljefā un saglabāt spēju darboties arī nelabvēlīgos apstākļos. Izpratne par šiem principiem ir pirmais solis ceļā uz noturību un pašpaļāvību dabā.</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Mācību nodaļas struktūra</a:t>
            </a:r>
            <a:endParaRPr>
              <a:solidFill>
                <a:srgbClr val="FF0000"/>
              </a:solidFill>
            </a:endParaRPr>
          </a:p>
        </p:txBody>
      </p:sp>
      <p:sp>
        <p:nvSpPr>
          <p:cNvPr id="67" name="Google Shape;67;p19"/>
          <p:cNvSpPr txBox="1"/>
          <p:nvPr>
            <p:ph idx="2" type="body"/>
          </p:nvPr>
        </p:nvSpPr>
        <p:spPr>
          <a:xfrm>
            <a:off x="839788" y="1695236"/>
            <a:ext cx="10515600" cy="4212404"/>
          </a:xfrm>
          <a:prstGeom prst="rect">
            <a:avLst/>
          </a:prstGeom>
          <a:noFill/>
          <a:ln>
            <a:noFill/>
          </a:ln>
        </p:spPr>
        <p:txBody>
          <a:bodyPr anchorCtr="0" anchor="t" bIns="45700" lIns="91425" spcFirstLastPara="1" rIns="91425" wrap="square" tIns="45700">
            <a:normAutofit fontScale="55000" lnSpcReduction="20000"/>
          </a:bodyPr>
          <a:lstStyle/>
          <a:p>
            <a:pPr indent="0" lvl="0" marL="50800" rtl="0" algn="l">
              <a:lnSpc>
                <a:spcPct val="120000"/>
              </a:lnSpc>
              <a:spcBef>
                <a:spcPts val="0"/>
              </a:spcBef>
              <a:spcAft>
                <a:spcPts val="0"/>
              </a:spcAft>
              <a:buSzPct val="127272"/>
              <a:buNone/>
            </a:pPr>
            <a:r>
              <a:rPr lang="es-ES" sz="4000"/>
              <a:t>13. mācību modulis – Risku mazināšana meža vidē</a:t>
            </a:r>
            <a:br>
              <a:rPr lang="es-ES" sz="4000"/>
            </a:br>
            <a:r>
              <a:rPr lang="es-ES" sz="4000"/>
              <a:t>14. mācību modulis – Mītu un dezinformācijas kliedēšana par meža katastrofām</a:t>
            </a:r>
            <a:br>
              <a:rPr lang="es-ES" sz="4000"/>
            </a:br>
            <a:r>
              <a:rPr lang="es-ES" sz="4000"/>
              <a:t>15. mācību modulis – Agrīnās brīdināšanas sistēmas meža katastrofu gadījumos</a:t>
            </a:r>
            <a:br>
              <a:rPr lang="es-ES" sz="4000"/>
            </a:br>
            <a:r>
              <a:rPr lang="es-ES" sz="4000"/>
              <a:t>16. mācību modulis – Būtiskās dzīvības glābšanas prasmes meža katastrofu gadījumos</a:t>
            </a:r>
            <a:br>
              <a:rPr lang="es-ES" sz="4000"/>
            </a:br>
            <a:r>
              <a:rPr lang="es-ES" sz="4000"/>
              <a:t>17. mācību modulis – Izpratne par katastrofu skarto personu psiholoģiju savvaļas vidē</a:t>
            </a:r>
            <a:br>
              <a:rPr lang="es-ES" sz="4000"/>
            </a:br>
            <a:r>
              <a:rPr lang="es-ES" sz="4000"/>
              <a:t>18. mācību modulis – Individuālās izdzīvošanas prasmes meža katastrofas situācijā</a:t>
            </a:r>
            <a:endParaRPr/>
          </a:p>
          <a:p>
            <a:pPr indent="0" lvl="0" marL="50800" rtl="0" algn="l">
              <a:lnSpc>
                <a:spcPct val="120000"/>
              </a:lnSpc>
              <a:spcBef>
                <a:spcPts val="0"/>
              </a:spcBef>
              <a:spcAft>
                <a:spcPts val="0"/>
              </a:spcAft>
              <a:buSzPct val="127272"/>
              <a:buNone/>
            </a:pPr>
            <a:r>
              <a:t/>
            </a:r>
            <a:endParaRPr sz="4000"/>
          </a:p>
          <a:p>
            <a:pPr indent="0" lvl="0" marL="50800" rtl="0" algn="l">
              <a:lnSpc>
                <a:spcPct val="120000"/>
              </a:lnSpc>
              <a:spcBef>
                <a:spcPts val="0"/>
              </a:spcBef>
              <a:spcAft>
                <a:spcPts val="0"/>
              </a:spcAft>
              <a:buSzPct val="127272"/>
              <a:buNone/>
            </a:pPr>
            <a:r>
              <a:rPr b="1" lang="es-ES" sz="4000"/>
              <a:t>Mācību moduļi ir paredzēti apgūšanai secībā, kādā tie ir izklāstīti. Katrs modulis apvieno būtisku teorētisko saturu ar praktiskām mācību aktivitātēm. Teorētiskais materiāls tiek nodrošināts, izmantojot tekstu, vizuālos elementus un video resursus, lai atbalstītu dažādus mācīšanās stilus.</a:t>
            </a:r>
            <a:endParaRPr/>
          </a:p>
          <a:p>
            <a:pPr indent="-50800" lvl="0" marL="228600" rtl="0" algn="l">
              <a:lnSpc>
                <a:spcPct val="120000"/>
              </a:lnSpc>
              <a:spcBef>
                <a:spcPts val="0"/>
              </a:spcBef>
              <a:spcAft>
                <a:spcPts val="0"/>
              </a:spcAft>
              <a:buSzPct val="142857"/>
              <a:buNone/>
            </a:pPr>
            <a:r>
              <a:t/>
            </a:r>
            <a:endParaRPr/>
          </a:p>
          <a:p>
            <a:pPr indent="-50800" lvl="0" marL="228600" rtl="0" algn="l">
              <a:lnSpc>
                <a:spcPct val="90000"/>
              </a:lnSpc>
              <a:spcBef>
                <a:spcPts val="0"/>
              </a:spcBef>
              <a:spcAft>
                <a:spcPts val="0"/>
              </a:spcAft>
              <a:buSzPct val="142857"/>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20"/>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Vispārīgā informācija par mācību nodaļu</a:t>
            </a:r>
            <a:endParaRPr/>
          </a:p>
        </p:txBody>
      </p:sp>
      <p:sp>
        <p:nvSpPr>
          <p:cNvPr id="73" name="Google Shape;73;p20"/>
          <p:cNvSpPr txBox="1"/>
          <p:nvPr>
            <p:ph idx="2" type="body"/>
          </p:nvPr>
        </p:nvSpPr>
        <p:spPr>
          <a:xfrm>
            <a:off x="839788" y="1705510"/>
            <a:ext cx="10515600" cy="4259519"/>
          </a:xfrm>
          <a:prstGeom prst="rect">
            <a:avLst/>
          </a:prstGeom>
          <a:noFill/>
          <a:ln>
            <a:noFill/>
          </a:ln>
        </p:spPr>
        <p:txBody>
          <a:bodyPr anchorCtr="0" anchor="t" bIns="45700" lIns="91425" spcFirstLastPara="1" rIns="91425" wrap="square" tIns="45700">
            <a:normAutofit fontScale="92500" lnSpcReduction="10000"/>
          </a:bodyPr>
          <a:lstStyle/>
          <a:p>
            <a:pPr indent="-406400" lvl="0" marL="457200" rtl="0" algn="l">
              <a:lnSpc>
                <a:spcPct val="90000"/>
              </a:lnSpc>
              <a:spcBef>
                <a:spcPts val="1000"/>
              </a:spcBef>
              <a:spcAft>
                <a:spcPts val="0"/>
              </a:spcAft>
              <a:buClr>
                <a:schemeClr val="accent3"/>
              </a:buClr>
              <a:buSzPct val="108108"/>
              <a:buChar char="•"/>
            </a:pPr>
            <a:r>
              <a:rPr b="1" lang="es-ES"/>
              <a:t>Plānotais ilgums:</a:t>
            </a:r>
            <a:r>
              <a:rPr lang="es-ES"/>
              <a:t> 16 akadēmiskās stundas</a:t>
            </a:r>
            <a:br>
              <a:rPr lang="es-ES"/>
            </a:br>
            <a:r>
              <a:rPr i="1" lang="es-ES"/>
              <a:t>(aptuveni 2,6 stundas katram mācību modulim)</a:t>
            </a:r>
            <a:endParaRPr/>
          </a:p>
          <a:p>
            <a:pPr indent="-406400" lvl="0" marL="457200" rtl="0" algn="l">
              <a:lnSpc>
                <a:spcPct val="90000"/>
              </a:lnSpc>
              <a:spcBef>
                <a:spcPts val="1000"/>
              </a:spcBef>
              <a:spcAft>
                <a:spcPts val="0"/>
              </a:spcAft>
              <a:buClr>
                <a:schemeClr val="accent3"/>
              </a:buClr>
              <a:buSzPct val="108108"/>
              <a:buChar char="•"/>
            </a:pPr>
            <a:r>
              <a:rPr b="1" lang="es-ES"/>
              <a:t>Aktivitāšu skaits:</a:t>
            </a:r>
            <a:r>
              <a:rPr lang="es-ES"/>
              <a:t> 12 plānotas mācību aktivitātes</a:t>
            </a:r>
            <a:br>
              <a:rPr lang="es-ES"/>
            </a:br>
            <a:r>
              <a:rPr i="1" lang="es-ES"/>
              <a:t>(tostarp mītu atspēkošanas diskusijas, grupu refleksijas un citas aktivitātes, kas saskaņotas ar katra moduļa saturu)</a:t>
            </a:r>
            <a:endParaRPr/>
          </a:p>
          <a:p>
            <a:pPr indent="-406400" lvl="0" marL="457200" rtl="0" algn="l">
              <a:lnSpc>
                <a:spcPct val="90000"/>
              </a:lnSpc>
              <a:spcBef>
                <a:spcPts val="1000"/>
              </a:spcBef>
              <a:spcAft>
                <a:spcPts val="0"/>
              </a:spcAft>
              <a:buClr>
                <a:schemeClr val="accent3"/>
              </a:buClr>
              <a:buSzPct val="108108"/>
              <a:buChar char="•"/>
            </a:pPr>
            <a:r>
              <a:rPr b="1" lang="es-ES"/>
              <a:t>Vērtēšanas metode:</a:t>
            </a:r>
            <a:br>
              <a:rPr lang="es-ES"/>
            </a:br>
            <a:r>
              <a:rPr lang="es-ES"/>
              <a:t>Katrs mācību modulis ietver divus atsevišķus vērtēšanas elementus:</a:t>
            </a:r>
            <a:br>
              <a:rPr lang="es-ES"/>
            </a:br>
            <a:r>
              <a:rPr lang="es-ES"/>
              <a:t>– 10 jautājumu daudzizvēļu tests izglītojamiem, kas paredzēts galveno katastrofu izpratnes jēdzienu apguves novērtēšanai;</a:t>
            </a:r>
            <a:br>
              <a:rPr lang="es-ES"/>
            </a:br>
            <a:r>
              <a:rPr lang="es-ES"/>
              <a:t>– 10 jautājumu daudzizvēļu tests pedagogiem, kura mērķis ir novērtēt viņu pedagoģisko kompetenci un spēju efektīvi īstenot mācību moduli.</a:t>
            </a:r>
            <a:endParaRPr/>
          </a:p>
          <a:p>
            <a:pPr indent="-228600" lvl="0" marL="457200" rtl="0" algn="l">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2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Šīs mācību nodaļas sasniedzamie mācību rezultāti – zināšanas</a:t>
            </a:r>
            <a:endParaRPr>
              <a:solidFill>
                <a:srgbClr val="FF0000"/>
              </a:solidFill>
            </a:endParaRPr>
          </a:p>
        </p:txBody>
      </p:sp>
      <p:sp>
        <p:nvSpPr>
          <p:cNvPr id="79" name="Google Shape;79;p21"/>
          <p:cNvSpPr txBox="1"/>
          <p:nvPr>
            <p:ph idx="1" type="body"/>
          </p:nvPr>
        </p:nvSpPr>
        <p:spPr>
          <a:xfrm>
            <a:off x="945148" y="161933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Clr>
                <a:schemeClr val="accent3"/>
              </a:buClr>
              <a:buSzPts val="2800"/>
              <a:buNone/>
            </a:pPr>
            <a:r>
              <a:rPr lang="es-ES" sz="2400"/>
              <a:t>Pēc visu sešu mācību moduļu apguves šajā mācību nodaļā izglītojamie būs ieguvuši zināšanas:</a:t>
            </a:r>
            <a:endParaRPr/>
          </a:p>
        </p:txBody>
      </p:sp>
      <p:sp>
        <p:nvSpPr>
          <p:cNvPr id="80" name="Google Shape;80;p21"/>
          <p:cNvSpPr txBox="1"/>
          <p:nvPr>
            <p:ph idx="2" type="body"/>
          </p:nvPr>
        </p:nvSpPr>
        <p:spPr>
          <a:xfrm>
            <a:off x="945148" y="2443251"/>
            <a:ext cx="10408651" cy="3493264"/>
          </a:xfrm>
          <a:prstGeom prst="rect">
            <a:avLst/>
          </a:prstGeom>
          <a:noFill/>
          <a:ln>
            <a:noFill/>
          </a:ln>
        </p:spPr>
        <p:txBody>
          <a:bodyPr anchorCtr="0" anchor="ctr"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1700"/>
              <a:buFont typeface="Arial"/>
              <a:buAutoNum type="arabicPeriod"/>
            </a:pPr>
            <a:r>
              <a:rPr b="0" i="0" lang="es-ES" sz="1700" u="none" cap="none" strike="noStrike">
                <a:solidFill>
                  <a:schemeClr val="dk1"/>
                </a:solidFill>
                <a:latin typeface="Calibri"/>
                <a:ea typeface="Calibri"/>
                <a:cs typeface="Calibri"/>
                <a:sym typeface="Calibri"/>
              </a:rPr>
              <a:t>identificēt galvenos apdraudējumus un vides riskus, kas raksturīgi meža un savvaļas teritorijām, tostarp dabas katastrofas, reljefa īpatnības un ar savvaļas dzīvniekiem saistītos riskus;</a:t>
            </a:r>
            <a:endParaRPr/>
          </a:p>
          <a:p>
            <a:pPr indent="-342900" lvl="0" marL="342900" marR="0" rtl="0" algn="l">
              <a:lnSpc>
                <a:spcPct val="100000"/>
              </a:lnSpc>
              <a:spcBef>
                <a:spcPts val="0"/>
              </a:spcBef>
              <a:spcAft>
                <a:spcPts val="0"/>
              </a:spcAft>
              <a:buClr>
                <a:schemeClr val="dk1"/>
              </a:buClr>
              <a:buSzPts val="1700"/>
              <a:buFont typeface="Arial"/>
              <a:buAutoNum type="arabicPeriod"/>
            </a:pPr>
            <a:r>
              <a:rPr b="0" i="0" lang="es-ES" sz="1700" u="none" cap="none" strike="noStrike">
                <a:solidFill>
                  <a:schemeClr val="dk1"/>
                </a:solidFill>
                <a:latin typeface="Calibri"/>
                <a:ea typeface="Calibri"/>
                <a:cs typeface="Calibri"/>
                <a:sym typeface="Calibri"/>
              </a:rPr>
              <a:t>skaidri nošķirt dezinformāciju un maldinošu informāciju savvaļas ārkārtas situāciju kontekstā un skaidrot, kā nepatiesa vai sagrozīta informācija var ietekmēt reakciju, lēmumu pieņemšanu un saziņu kritiskos brīžos;</a:t>
            </a:r>
            <a:endParaRPr/>
          </a:p>
          <a:p>
            <a:pPr indent="-342900" lvl="0" marL="342900" marR="0" rtl="0" algn="l">
              <a:lnSpc>
                <a:spcPct val="100000"/>
              </a:lnSpc>
              <a:spcBef>
                <a:spcPts val="0"/>
              </a:spcBef>
              <a:spcAft>
                <a:spcPts val="0"/>
              </a:spcAft>
              <a:buClr>
                <a:schemeClr val="dk1"/>
              </a:buClr>
              <a:buSzPts val="1700"/>
              <a:buFont typeface="Arial"/>
              <a:buAutoNum type="arabicPeriod"/>
            </a:pPr>
            <a:r>
              <a:rPr b="0" i="0" lang="es-ES" sz="1700" u="none" cap="none" strike="noStrike">
                <a:solidFill>
                  <a:schemeClr val="dk1"/>
                </a:solidFill>
                <a:latin typeface="Calibri"/>
                <a:ea typeface="Calibri"/>
                <a:cs typeface="Calibri"/>
                <a:sym typeface="Calibri"/>
              </a:rPr>
              <a:t>skaidrot agrīnās brīdināšanas rīku, dabisko signālu un vides novērojumu darbību āra apstākļos un interpretēt, kā šie rādītāji palīdz savlaicīgi un koordinēti reaģēt meža katastrofu gadījumos;</a:t>
            </a:r>
            <a:endParaRPr/>
          </a:p>
          <a:p>
            <a:pPr indent="-342900" lvl="0" marL="342900" marR="0" rtl="0" algn="l">
              <a:lnSpc>
                <a:spcPct val="100000"/>
              </a:lnSpc>
              <a:spcBef>
                <a:spcPts val="0"/>
              </a:spcBef>
              <a:spcAft>
                <a:spcPts val="0"/>
              </a:spcAft>
              <a:buClr>
                <a:schemeClr val="dk1"/>
              </a:buClr>
              <a:buSzPts val="1700"/>
              <a:buFont typeface="Arial"/>
              <a:buAutoNum type="arabicPeriod"/>
            </a:pPr>
            <a:r>
              <a:rPr b="0" i="0" lang="es-ES" sz="1700" u="none" cap="none" strike="noStrike">
                <a:solidFill>
                  <a:schemeClr val="dk1"/>
                </a:solidFill>
                <a:latin typeface="Calibri"/>
                <a:ea typeface="Calibri"/>
                <a:cs typeface="Calibri"/>
                <a:sym typeface="Calibri"/>
              </a:rPr>
              <a:t>izprast izdzīvošanas pamatprincipus meža ārkārtas situācijās, tostarp apkārtnes apzināšanos, drošu orientēšanos, signālu sniegšanu palīdzības piesaistei un piemērotas rīcības izvēli evakuācijas vai krīzes situācijās;</a:t>
            </a:r>
            <a:endParaRPr/>
          </a:p>
          <a:p>
            <a:pPr indent="-342900" lvl="0" marL="342900" marR="0" rtl="0" algn="l">
              <a:lnSpc>
                <a:spcPct val="100000"/>
              </a:lnSpc>
              <a:spcBef>
                <a:spcPts val="0"/>
              </a:spcBef>
              <a:spcAft>
                <a:spcPts val="0"/>
              </a:spcAft>
              <a:buClr>
                <a:schemeClr val="dk1"/>
              </a:buClr>
              <a:buSzPts val="1700"/>
              <a:buFont typeface="Arial"/>
              <a:buAutoNum type="arabicPeriod"/>
            </a:pPr>
            <a:r>
              <a:rPr b="0" i="0" lang="es-ES" sz="1700" u="none" cap="none" strike="noStrike">
                <a:solidFill>
                  <a:schemeClr val="dk1"/>
                </a:solidFill>
                <a:latin typeface="Calibri"/>
                <a:ea typeface="Calibri"/>
                <a:cs typeface="Calibri"/>
                <a:sym typeface="Calibri"/>
              </a:rPr>
              <a:t>atpazīt tipiskās emocionālās un psiholoģiskās reakcijas, ar kurām indivīdi var saskarties izolācijas, apdraudējuma vai nenoteiktības apstākļos savvaļas vidē, un raksturot efektīvus veidus psiholoģiskās noturības saglabāšanai un citu atbalstam;</a:t>
            </a:r>
            <a:endParaRPr/>
          </a:p>
          <a:p>
            <a:pPr indent="-342900" lvl="0" marL="342900" marR="0" rtl="0" algn="l">
              <a:lnSpc>
                <a:spcPct val="100000"/>
              </a:lnSpc>
              <a:spcBef>
                <a:spcPts val="0"/>
              </a:spcBef>
              <a:spcAft>
                <a:spcPts val="0"/>
              </a:spcAft>
              <a:buClr>
                <a:schemeClr val="dk1"/>
              </a:buClr>
              <a:buSzPts val="1700"/>
              <a:buFont typeface="Arial"/>
              <a:buAutoNum type="arabicPeriod"/>
            </a:pPr>
            <a:r>
              <a:rPr b="0" i="0" lang="es-ES" sz="1700" u="none" cap="none" strike="noStrike">
                <a:solidFill>
                  <a:schemeClr val="dk1"/>
                </a:solidFill>
                <a:latin typeface="Calibri"/>
                <a:ea typeface="Calibri"/>
                <a:cs typeface="Calibri"/>
                <a:sym typeface="Calibri"/>
              </a:rPr>
              <a:t>izprast personīgās drošības, atbildības un patstāvīgas lēmumu pieņemšanas nozīmi, darbojoties vienatnē vai bez tūlītēja atbalsta attālos dabas apstākļos.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2"/>
          <p:cNvSpPr txBox="1"/>
          <p:nvPr>
            <p:ph type="title"/>
          </p:nvPr>
        </p:nvSpPr>
        <p:spPr>
          <a:xfrm>
            <a:off x="839800" y="506449"/>
            <a:ext cx="10515600" cy="1106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100000"/>
              <a:buNone/>
            </a:pPr>
            <a:r>
              <a:rPr lang="es-ES">
                <a:solidFill>
                  <a:srgbClr val="FF0000"/>
                </a:solidFill>
              </a:rPr>
              <a:t>Šīs mācību nodaļas sasniedzamie mācību rezultāti – prasmes</a:t>
            </a:r>
            <a:endParaRPr>
              <a:solidFill>
                <a:srgbClr val="FF0000"/>
              </a:solidFill>
            </a:endParaRPr>
          </a:p>
        </p:txBody>
      </p:sp>
      <p:sp>
        <p:nvSpPr>
          <p:cNvPr id="86" name="Google Shape;86;p22"/>
          <p:cNvSpPr txBox="1"/>
          <p:nvPr>
            <p:ph idx="2" type="body"/>
          </p:nvPr>
        </p:nvSpPr>
        <p:spPr>
          <a:xfrm>
            <a:off x="839787" y="1613042"/>
            <a:ext cx="10599543" cy="4507839"/>
          </a:xfrm>
          <a:prstGeom prst="rect">
            <a:avLst/>
          </a:prstGeom>
          <a:noFill/>
          <a:ln>
            <a:noFill/>
          </a:ln>
        </p:spPr>
        <p:txBody>
          <a:bodyPr anchorCtr="0" anchor="t" bIns="45700" lIns="91425" spcFirstLastPara="1" rIns="91425" wrap="square" tIns="45700">
            <a:normAutofit fontScale="40000" lnSpcReduction="20000"/>
          </a:bodyPr>
          <a:lstStyle/>
          <a:p>
            <a:pPr indent="0" lvl="0" marL="50800" rtl="0" algn="l">
              <a:lnSpc>
                <a:spcPct val="120000"/>
              </a:lnSpc>
              <a:spcBef>
                <a:spcPts val="0"/>
              </a:spcBef>
              <a:spcAft>
                <a:spcPts val="0"/>
              </a:spcAft>
              <a:buSzPct val="140000"/>
              <a:buNone/>
            </a:pPr>
            <a:r>
              <a:rPr b="1" lang="es-ES" sz="5000">
                <a:solidFill>
                  <a:schemeClr val="accent3"/>
                </a:solidFill>
              </a:rPr>
              <a:t>Pēc visu sešu mācību moduļu apguves šajā mācību nodaļā izglītojamie spēs:</a:t>
            </a:r>
            <a:endParaRPr/>
          </a:p>
          <a:p>
            <a:pPr indent="0" lvl="0" marL="50800" rtl="0" algn="l">
              <a:lnSpc>
                <a:spcPct val="90000"/>
              </a:lnSpc>
              <a:spcBef>
                <a:spcPts val="1000"/>
              </a:spcBef>
              <a:spcAft>
                <a:spcPts val="0"/>
              </a:spcAft>
              <a:buSzPct val="108108"/>
              <a:buNone/>
            </a:pPr>
            <a:r>
              <a:t/>
            </a:r>
            <a:endParaRPr b="1"/>
          </a:p>
          <a:p>
            <a:pPr indent="0" lvl="0" marL="50800" rtl="0" algn="l">
              <a:lnSpc>
                <a:spcPct val="120000"/>
              </a:lnSpc>
              <a:spcBef>
                <a:spcPts val="0"/>
              </a:spcBef>
              <a:spcAft>
                <a:spcPts val="0"/>
              </a:spcAft>
              <a:buSzPct val="155555"/>
              <a:buNone/>
            </a:pPr>
            <a:r>
              <a:rPr b="1" lang="es-ES" sz="4500"/>
              <a:t>1. prasme:</a:t>
            </a:r>
            <a:r>
              <a:rPr lang="es-ES" sz="4500"/>
              <a:t> izmantot efektīvas organizatoriskās stratēģijas un gatavības paņēmienus, plānojot aktivitātes dabā vai organizējot rīcību meža un savvaļas ārkārtas situācijās;</a:t>
            </a:r>
            <a:endParaRPr/>
          </a:p>
          <a:p>
            <a:pPr indent="0" lvl="0" marL="50800" rtl="0" algn="l">
              <a:lnSpc>
                <a:spcPct val="120000"/>
              </a:lnSpc>
              <a:spcBef>
                <a:spcPts val="0"/>
              </a:spcBef>
              <a:spcAft>
                <a:spcPts val="0"/>
              </a:spcAft>
              <a:buSzPct val="155555"/>
              <a:buNone/>
            </a:pPr>
            <a:r>
              <a:rPr b="1" lang="es-ES" sz="4500"/>
              <a:t>2. prasme:</a:t>
            </a:r>
            <a:r>
              <a:rPr lang="es-ES" sz="4500"/>
              <a:t> atpazīt neprecīzu vai maldinošu informāciju par incidentiem savvaļas vidē un pielietot atbilstošas pārbaudes metodes drošības un izdzīvošanas informācijas uzticamības izvērtēšanai;</a:t>
            </a:r>
            <a:endParaRPr/>
          </a:p>
          <a:p>
            <a:pPr indent="0" lvl="0" marL="50800" rtl="0" algn="l">
              <a:lnSpc>
                <a:spcPct val="120000"/>
              </a:lnSpc>
              <a:spcBef>
                <a:spcPts val="0"/>
              </a:spcBef>
              <a:spcAft>
                <a:spcPts val="0"/>
              </a:spcAft>
              <a:buSzPct val="155555"/>
              <a:buNone/>
            </a:pPr>
            <a:r>
              <a:rPr b="1" lang="es-ES" sz="4500"/>
              <a:t>3. prasme:</a:t>
            </a:r>
            <a:r>
              <a:rPr lang="es-ES" sz="4500"/>
              <a:t> veikt atbilstošas drošības darbības un reaģēt uz agrīnās brīdināšanas pazīmēm — piemēram, laikapstākļu izmaiņām, ugunsgrēka pazīmēm vai vides brīdinājumiem — meža drošības mācībās vai reālās ārkārtas situācijās;</a:t>
            </a:r>
            <a:endParaRPr/>
          </a:p>
          <a:p>
            <a:pPr indent="0" lvl="0" marL="50800" rtl="0" algn="l">
              <a:lnSpc>
                <a:spcPct val="120000"/>
              </a:lnSpc>
              <a:spcBef>
                <a:spcPts val="0"/>
              </a:spcBef>
              <a:spcAft>
                <a:spcPts val="0"/>
              </a:spcAft>
              <a:buSzPct val="155555"/>
              <a:buNone/>
            </a:pPr>
            <a:r>
              <a:rPr b="1" lang="es-ES" sz="4500"/>
              <a:t>4. prasme:</a:t>
            </a:r>
            <a:r>
              <a:rPr lang="es-ES" sz="4500"/>
              <a:t> sadarboties ar citiem attālos dabas apstākļos, nodrošinot drošu pārvietošanos, atbalstu personām, kurām tas nepieciešams, pienākumu sadali un mierīgas rīcības saglabāšanu bīstamās situācijās;</a:t>
            </a:r>
            <a:endParaRPr/>
          </a:p>
          <a:p>
            <a:pPr indent="0" lvl="0" marL="50800" rtl="0" algn="l">
              <a:lnSpc>
                <a:spcPct val="120000"/>
              </a:lnSpc>
              <a:spcBef>
                <a:spcPts val="0"/>
              </a:spcBef>
              <a:spcAft>
                <a:spcPts val="0"/>
              </a:spcAft>
              <a:buSzPct val="155555"/>
              <a:buNone/>
            </a:pPr>
            <a:r>
              <a:rPr b="1" lang="es-ES" sz="4500"/>
              <a:t>5. prasme:</a:t>
            </a:r>
            <a:r>
              <a:rPr lang="es-ES" sz="4500"/>
              <a:t> izrādīt līdzjūtību un sniegt gan emocionālu atbalstu, gan praktisku palīdzību personām, kuras piedzīvo stresu, bailes vai nenoteiktību meža ārkārtas situāciju laikā;</a:t>
            </a:r>
            <a:endParaRPr/>
          </a:p>
          <a:p>
            <a:pPr indent="0" lvl="0" marL="50800" rtl="0" algn="l">
              <a:lnSpc>
                <a:spcPct val="120000"/>
              </a:lnSpc>
              <a:spcBef>
                <a:spcPts val="0"/>
              </a:spcBef>
              <a:spcAft>
                <a:spcPts val="0"/>
              </a:spcAft>
              <a:buSzPct val="155555"/>
              <a:buNone/>
            </a:pPr>
            <a:r>
              <a:rPr b="1" lang="es-ES" sz="4500"/>
              <a:t>6. prasme:</a:t>
            </a:r>
            <a:r>
              <a:rPr lang="es-ES" sz="4500"/>
              <a:t> pielietot personīgās stresa pārvarēšanas un noturības prasmes, lai saglabātu mieru, savlaicīgi pieņemtu lēmumus un uzņemtos iniciatīvu neparedzētās vai augsta riska situācijās savvaļas vidē.</a:t>
            </a:r>
            <a:endParaRPr/>
          </a:p>
          <a:p>
            <a:pPr indent="-228600" lvl="0" marL="457200" rtl="0" algn="l">
              <a:lnSpc>
                <a:spcPct val="90000"/>
              </a:lnSpc>
              <a:spcBef>
                <a:spcPts val="1000"/>
              </a:spcBef>
              <a:spcAft>
                <a:spcPts val="0"/>
              </a:spcAft>
              <a:buSzPct val="108108"/>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3"/>
          <p:cNvSpPr txBox="1"/>
          <p:nvPr>
            <p:ph type="title"/>
          </p:nvPr>
        </p:nvSpPr>
        <p:spPr>
          <a:xfrm>
            <a:off x="748275" y="111298"/>
            <a:ext cx="8022300" cy="1189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s-ES" sz="4400"/>
              <a:t>Validācija</a:t>
            </a:r>
            <a:endParaRPr sz="4400"/>
          </a:p>
        </p:txBody>
      </p:sp>
      <p:sp>
        <p:nvSpPr>
          <p:cNvPr id="92" name="Google Shape;92;p23"/>
          <p:cNvSpPr txBox="1"/>
          <p:nvPr>
            <p:ph idx="1" type="body"/>
          </p:nvPr>
        </p:nvSpPr>
        <p:spPr>
          <a:xfrm>
            <a:off x="839800" y="1113275"/>
            <a:ext cx="7268400" cy="5110800"/>
          </a:xfrm>
          <a:prstGeom prst="rect">
            <a:avLst/>
          </a:prstGeom>
          <a:noFill/>
          <a:ln>
            <a:noFill/>
          </a:ln>
        </p:spPr>
        <p:txBody>
          <a:bodyPr anchorCtr="0" anchor="t" bIns="45700" lIns="91425" spcFirstLastPara="1" rIns="91425" wrap="square" tIns="45700">
            <a:normAutofit fontScale="55000" lnSpcReduction="20000"/>
          </a:bodyPr>
          <a:lstStyle/>
          <a:p>
            <a:pPr indent="-228600" lvl="0" marL="457200" rtl="0" algn="l">
              <a:lnSpc>
                <a:spcPct val="120000"/>
              </a:lnSpc>
              <a:spcBef>
                <a:spcPts val="0"/>
              </a:spcBef>
              <a:spcAft>
                <a:spcPts val="0"/>
              </a:spcAft>
              <a:buSzPct val="113636"/>
              <a:buNone/>
            </a:pPr>
            <a:r>
              <a:rPr b="1" lang="es-ES" sz="3200">
                <a:solidFill>
                  <a:schemeClr val="accent3"/>
                </a:solidFill>
              </a:rPr>
              <a:t>Šī mācību nodaļa tieši veicina šādu transversālo ESCO prasmju un iemaņu attīstību:</a:t>
            </a:r>
            <a:endParaRPr sz="3200">
              <a:solidFill>
                <a:schemeClr val="accent3"/>
              </a:solidFill>
            </a:endParaRPr>
          </a:p>
          <a:p>
            <a:pPr indent="0" lvl="0" marL="50800" rtl="0" algn="just">
              <a:lnSpc>
                <a:spcPct val="120000"/>
              </a:lnSpc>
              <a:spcBef>
                <a:spcPts val="0"/>
              </a:spcBef>
              <a:spcAft>
                <a:spcPts val="0"/>
              </a:spcAft>
              <a:buSzPct val="181818"/>
              <a:buNone/>
            </a:pPr>
            <a:r>
              <a:t/>
            </a:r>
            <a:endParaRPr b="1">
              <a:solidFill>
                <a:srgbClr val="4892DC"/>
              </a:solidFill>
            </a:endParaRPr>
          </a:p>
          <a:p>
            <a:pPr indent="-228600" lvl="0" marL="457200" rtl="0" algn="l">
              <a:lnSpc>
                <a:spcPct val="120000"/>
              </a:lnSpc>
              <a:spcBef>
                <a:spcPts val="0"/>
              </a:spcBef>
              <a:spcAft>
                <a:spcPts val="0"/>
              </a:spcAft>
              <a:buSzPct val="129870"/>
              <a:buNone/>
            </a:pPr>
            <a:r>
              <a:rPr b="1" lang="es-ES" sz="2800"/>
              <a:t>T2.1 – apstrādāt informāciju, idejas un jēdzienus</a:t>
            </a:r>
            <a:br>
              <a:rPr lang="es-ES" sz="2800"/>
            </a:br>
            <a:r>
              <a:rPr lang="es-ES" sz="2800"/>
              <a:t>Spēja objektīvi analizēt informāciju, identificēt iespējamos katastrofu riskus mājas vidē un pieņemt pamatotus lēmumus šo risku mazināšanai.</a:t>
            </a:r>
            <a:endParaRPr/>
          </a:p>
          <a:p>
            <a:pPr indent="-228600" lvl="0" marL="457200" rtl="0" algn="l">
              <a:lnSpc>
                <a:spcPct val="120000"/>
              </a:lnSpc>
              <a:spcBef>
                <a:spcPts val="0"/>
              </a:spcBef>
              <a:spcAft>
                <a:spcPts val="0"/>
              </a:spcAft>
              <a:buSzPct val="129870"/>
              <a:buNone/>
            </a:pPr>
            <a:r>
              <a:rPr b="1" lang="es-ES" sz="2800"/>
              <a:t>T3.1 – strādāt efektīvi</a:t>
            </a:r>
            <a:br>
              <a:rPr lang="es-ES" sz="2800"/>
            </a:br>
            <a:r>
              <a:rPr lang="es-ES" sz="2800"/>
              <a:t>Spēja efektīvi pārvaldīt laiku, uzdevumus un resursus ārkārtas situācijās skolā; noteikt prioritātes paaugstināta spiediena apstākļos; un saglabāt koncentrēšanos, organizētību un produktivitāti strauji mainīgos apstākļos.</a:t>
            </a:r>
            <a:endParaRPr/>
          </a:p>
          <a:p>
            <a:pPr indent="-228600" lvl="0" marL="457200" rtl="0" algn="l">
              <a:lnSpc>
                <a:spcPct val="120000"/>
              </a:lnSpc>
              <a:spcBef>
                <a:spcPts val="0"/>
              </a:spcBef>
              <a:spcAft>
                <a:spcPts val="0"/>
              </a:spcAft>
              <a:buSzPct val="129870"/>
              <a:buNone/>
            </a:pPr>
            <a:r>
              <a:rPr b="1" lang="es-ES" sz="2800"/>
              <a:t>T3.2 – rīkoties proaktīvi</a:t>
            </a:r>
            <a:br>
              <a:rPr lang="es-ES" sz="2800"/>
            </a:br>
            <a:r>
              <a:rPr lang="es-ES" sz="2800"/>
              <a:t>Spēja uzņemties atbildību, izrādīt iniciatīvu, ātri pieņemt pamatotus lēmumus un demonstrēt apņēmību, reaģējot uz katastrofu scenārijiem skolā.</a:t>
            </a:r>
            <a:endParaRPr/>
          </a:p>
          <a:p>
            <a:pPr indent="-228600" lvl="0" marL="457200" rtl="0" algn="l">
              <a:lnSpc>
                <a:spcPct val="120000"/>
              </a:lnSpc>
              <a:spcBef>
                <a:spcPts val="0"/>
              </a:spcBef>
              <a:spcAft>
                <a:spcPts val="0"/>
              </a:spcAft>
              <a:buSzPct val="129870"/>
              <a:buNone/>
            </a:pPr>
            <a:r>
              <a:rPr b="1" lang="es-ES" sz="2800"/>
              <a:t>T3.3 – saglabāt pozitīvu attieksmi</a:t>
            </a:r>
            <a:br>
              <a:rPr lang="es-ES" sz="2800"/>
            </a:br>
            <a:r>
              <a:rPr lang="es-ES" sz="2800"/>
              <a:t>Spēja saglabāt noturību, mieru un atbalstošu attieksmi emocionāli sarežģītās situācijās; tikt galā ar nenoteiktību un stresu; un pieņemt pārdomātus, empātiskus lēmumus, kas veicina drošību un psiholoģisko labklājību.</a:t>
            </a:r>
            <a:endParaRPr/>
          </a:p>
          <a:p>
            <a:pPr indent="-228600" lvl="0" marL="457200" rtl="0" algn="l">
              <a:lnSpc>
                <a:spcPct val="120000"/>
              </a:lnSpc>
              <a:spcBef>
                <a:spcPts val="0"/>
              </a:spcBef>
              <a:spcAft>
                <a:spcPts val="0"/>
              </a:spcAft>
              <a:buSzPct val="129870"/>
              <a:buNone/>
            </a:pPr>
            <a:r>
              <a:rPr b="1" lang="es-ES" sz="2800"/>
              <a:t>T6.2 – piemērot ar vidi saistītas prasmes un kompetences</a:t>
            </a:r>
            <a:br>
              <a:rPr lang="es-ES" sz="2800"/>
            </a:br>
            <a:r>
              <a:rPr lang="es-ES" sz="2800"/>
              <a:t>Spēja izprast vides procesus, atpazīt agrīnās brīdinājuma pazīmes par apdraudējumiem meža vidē un veikt preventīvus vai korektīvus pasākumus, lai aizsargātu gan cilvēkus, gan ekosistēmas.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4"/>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s-ES" sz="4400"/>
              <a:t>Mācību sasniegumu atzīšana</a:t>
            </a:r>
            <a:endParaRPr sz="4400"/>
          </a:p>
        </p:txBody>
      </p:sp>
      <p:sp>
        <p:nvSpPr>
          <p:cNvPr id="98" name="Google Shape;98;p24"/>
          <p:cNvSpPr txBox="1"/>
          <p:nvPr>
            <p:ph idx="1" type="body"/>
          </p:nvPr>
        </p:nvSpPr>
        <p:spPr>
          <a:xfrm>
            <a:off x="839788" y="1726058"/>
            <a:ext cx="7091861" cy="3659842"/>
          </a:xfrm>
          <a:prstGeom prst="rect">
            <a:avLst/>
          </a:prstGeom>
          <a:noFill/>
          <a:ln>
            <a:noFill/>
          </a:ln>
        </p:spPr>
        <p:txBody>
          <a:bodyPr anchorCtr="0" anchor="t" bIns="45700" lIns="91425" spcFirstLastPara="1" rIns="91425" wrap="square" tIns="45700">
            <a:normAutofit/>
          </a:bodyPr>
          <a:lstStyle/>
          <a:p>
            <a:pPr indent="-228600" lvl="0" marL="457200" rtl="0" algn="l">
              <a:lnSpc>
                <a:spcPct val="100000"/>
              </a:lnSpc>
              <a:spcBef>
                <a:spcPts val="0"/>
              </a:spcBef>
              <a:spcAft>
                <a:spcPts val="0"/>
              </a:spcAft>
              <a:buSzPts val="2000"/>
              <a:buNone/>
            </a:pPr>
            <a:r>
              <a:rPr b="1" lang="es-ES"/>
              <a:t>Sasniegumu atzīšana izglītojamiem:</a:t>
            </a:r>
            <a:br>
              <a:rPr lang="es-ES"/>
            </a:br>
            <a:r>
              <a:rPr lang="es-ES"/>
              <a:t>Apliecinājums par mācību programmas apguvi </a:t>
            </a:r>
            <a:r>
              <a:rPr i="1" lang="es-ES"/>
              <a:t>(neformālās izglītības programma)</a:t>
            </a:r>
            <a:endParaRPr/>
          </a:p>
          <a:p>
            <a:pPr indent="-228600" lvl="0" marL="457200" rtl="0" algn="l">
              <a:lnSpc>
                <a:spcPct val="100000"/>
              </a:lnSpc>
              <a:spcBef>
                <a:spcPts val="0"/>
              </a:spcBef>
              <a:spcAft>
                <a:spcPts val="0"/>
              </a:spcAft>
              <a:buSzPts val="2000"/>
              <a:buNone/>
            </a:pPr>
            <a:r>
              <a:rPr b="1" lang="es-ES"/>
              <a:t>Sasniegumu atzīšana pedagogiem:</a:t>
            </a:r>
            <a:br>
              <a:rPr lang="es-ES"/>
            </a:br>
            <a:r>
              <a:rPr lang="es-ES"/>
              <a:t>Profesionālās kompetences pilnveides apliecinājums</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