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Montserrat SemiBold" pitchFamily="2" charset="77"/>
      <p:regular r:id="rId19"/>
      <p:bold r:id="rId20"/>
      <p:italic r:id="rId21"/>
      <p:boldItalic r:id="rId2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3" roundtripDataSignature="AMtx7mij9a8SWxa/j4kjFGQPYAHimb6OQ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50"/>
  </p:normalViewPr>
  <p:slideViewPr>
    <p:cSldViewPr snapToGrid="0">
      <p:cViewPr>
        <p:scale>
          <a:sx n="94" d="100"/>
          <a:sy n="94" d="100"/>
        </p:scale>
        <p:origin x="1272" y="7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customschemas.google.com/relationships/presentationmetadata" Target="metadata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43" name="Google Shape;4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0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06" name="Google Shape;106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23" name="Google Shape;12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51" name="Google Shape;5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57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63" name="Google Shape;63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69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75" name="Google Shape;75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2" name="Google Shape;82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88" name="Google Shape;88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94" name="Google Shape;94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529085" y="477520"/>
            <a:ext cx="5516179" cy="559816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10"/>
          <p:cNvSpPr txBox="1">
            <a:spLocks noGrp="1"/>
          </p:cNvSpPr>
          <p:nvPr>
            <p:ph type="title"/>
          </p:nvPr>
        </p:nvSpPr>
        <p:spPr>
          <a:xfrm>
            <a:off x="387349" y="2187723"/>
            <a:ext cx="5885263" cy="1494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Calibri"/>
              <a:buNone/>
              <a:defRPr sz="4800" b="1"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10"/>
          <p:cNvSpPr txBox="1">
            <a:spLocks noGrp="1"/>
          </p:cNvSpPr>
          <p:nvPr>
            <p:ph type="body" idx="1"/>
          </p:nvPr>
        </p:nvSpPr>
        <p:spPr>
          <a:xfrm>
            <a:off x="387350" y="3893421"/>
            <a:ext cx="5391150" cy="9177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pic>
        <p:nvPicPr>
          <p:cNvPr id="15" name="Google Shape;15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8463" y="5877098"/>
            <a:ext cx="2870493" cy="6078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;p10" descr="A close up of a logo&#10;&#10;AI-generated content may be incorrect.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87349" y="730907"/>
            <a:ext cx="2706371" cy="65459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>
  <p:cSld name="Comparison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3"/>
          <p:cNvSpPr txBox="1">
            <a:spLocks noGrp="1"/>
          </p:cNvSpPr>
          <p:nvPr>
            <p:ph type="title"/>
          </p:nvPr>
        </p:nvSpPr>
        <p:spPr>
          <a:xfrm>
            <a:off x="839788" y="506441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1"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3"/>
          <p:cNvSpPr txBox="1">
            <a:spLocks noGrp="1"/>
          </p:cNvSpPr>
          <p:nvPr>
            <p:ph type="body" idx="1"/>
          </p:nvPr>
        </p:nvSpPr>
        <p:spPr>
          <a:xfrm>
            <a:off x="839788" y="2203859"/>
            <a:ext cx="10515600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sz="2800" b="1">
                <a:solidFill>
                  <a:schemeClr val="accent3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20" name="Google Shape;20;p13"/>
          <p:cNvSpPr txBox="1">
            <a:spLocks noGrp="1"/>
          </p:cNvSpPr>
          <p:nvPr>
            <p:ph type="body" idx="2"/>
          </p:nvPr>
        </p:nvSpPr>
        <p:spPr>
          <a:xfrm>
            <a:off x="839788" y="3162300"/>
            <a:ext cx="10515600" cy="28027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/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21" name="Google Shape;21;p13" descr="Blue text on a black background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097738" y="6099558"/>
            <a:ext cx="2371222" cy="529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22;p13" descr="A close up of a logo&#10;&#10;AI-generated content may be incorrect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23040" y="6025340"/>
            <a:ext cx="2494168" cy="6032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>
  <p:cSld name="Picture with Caption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5"/>
          <p:cNvSpPr txBox="1">
            <a:spLocks noGrp="1"/>
          </p:cNvSpPr>
          <p:nvPr>
            <p:ph type="title"/>
          </p:nvPr>
        </p:nvSpPr>
        <p:spPr>
          <a:xfrm>
            <a:off x="839787" y="1634384"/>
            <a:ext cx="8022201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Calibri"/>
              <a:buNone/>
              <a:defRPr sz="3200" b="1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5"/>
          <p:cNvSpPr txBox="1">
            <a:spLocks noGrp="1"/>
          </p:cNvSpPr>
          <p:nvPr>
            <p:ph type="body" idx="1"/>
          </p:nvPr>
        </p:nvSpPr>
        <p:spPr>
          <a:xfrm>
            <a:off x="839788" y="3429000"/>
            <a:ext cx="8022200" cy="1956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pic>
        <p:nvPicPr>
          <p:cNvPr id="26" name="Google Shape;26;p15" descr="Blue text on a black background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097738" y="6099558"/>
            <a:ext cx="2371222" cy="529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27;p15" descr="A close up of a logo&#10;&#10;AI-generated content may be incorrect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23040" y="6025340"/>
            <a:ext cx="2494168" cy="603267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Google Shape;28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771352" y="998981"/>
            <a:ext cx="4420648" cy="47584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lank">
  <p:cSld name="1_Blank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6"/>
          <p:cNvSpPr txBox="1">
            <a:spLocks noGrp="1"/>
          </p:cNvSpPr>
          <p:nvPr>
            <p:ph type="title"/>
          </p:nvPr>
        </p:nvSpPr>
        <p:spPr>
          <a:xfrm>
            <a:off x="438275" y="457200"/>
            <a:ext cx="4734654" cy="981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Calibri"/>
              <a:buNone/>
              <a:defRPr sz="4000" b="1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6"/>
          <p:cNvSpPr txBox="1">
            <a:spLocks noGrp="1"/>
          </p:cNvSpPr>
          <p:nvPr>
            <p:ph type="body" idx="1"/>
          </p:nvPr>
        </p:nvSpPr>
        <p:spPr>
          <a:xfrm>
            <a:off x="438275" y="3199849"/>
            <a:ext cx="3244850" cy="713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2" name="Google Shape;32;p16"/>
          <p:cNvSpPr txBox="1">
            <a:spLocks noGrp="1"/>
          </p:cNvSpPr>
          <p:nvPr>
            <p:ph type="body" idx="2"/>
          </p:nvPr>
        </p:nvSpPr>
        <p:spPr>
          <a:xfrm>
            <a:off x="4473129" y="3212396"/>
            <a:ext cx="3244850" cy="713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3" name="Google Shape;33;p16"/>
          <p:cNvSpPr txBox="1">
            <a:spLocks noGrp="1"/>
          </p:cNvSpPr>
          <p:nvPr>
            <p:ph type="body" idx="3"/>
          </p:nvPr>
        </p:nvSpPr>
        <p:spPr>
          <a:xfrm>
            <a:off x="8508875" y="3199849"/>
            <a:ext cx="3244850" cy="713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16"/>
          <p:cNvSpPr txBox="1">
            <a:spLocks noGrp="1"/>
          </p:cNvSpPr>
          <p:nvPr>
            <p:ph type="body" idx="4"/>
          </p:nvPr>
        </p:nvSpPr>
        <p:spPr>
          <a:xfrm>
            <a:off x="510608" y="5687217"/>
            <a:ext cx="3244850" cy="713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5" name="Google Shape;35;p16"/>
          <p:cNvSpPr txBox="1">
            <a:spLocks noGrp="1"/>
          </p:cNvSpPr>
          <p:nvPr>
            <p:ph type="body" idx="5"/>
          </p:nvPr>
        </p:nvSpPr>
        <p:spPr>
          <a:xfrm>
            <a:off x="4473575" y="5687217"/>
            <a:ext cx="3244850" cy="713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6" name="Google Shape;36;p16"/>
          <p:cNvSpPr txBox="1">
            <a:spLocks noGrp="1"/>
          </p:cNvSpPr>
          <p:nvPr>
            <p:ph type="body" idx="6"/>
          </p:nvPr>
        </p:nvSpPr>
        <p:spPr>
          <a:xfrm>
            <a:off x="8436542" y="5687217"/>
            <a:ext cx="3244850" cy="713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oogle Shape;38;p1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1999" cy="6949440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17"/>
          <p:cNvSpPr txBox="1">
            <a:spLocks noGrp="1"/>
          </p:cNvSpPr>
          <p:nvPr>
            <p:ph type="title"/>
          </p:nvPr>
        </p:nvSpPr>
        <p:spPr>
          <a:xfrm>
            <a:off x="501650" y="581025"/>
            <a:ext cx="9856008" cy="1273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17"/>
          <p:cNvSpPr txBox="1">
            <a:spLocks noGrp="1"/>
          </p:cNvSpPr>
          <p:nvPr>
            <p:ph type="body" idx="1"/>
          </p:nvPr>
        </p:nvSpPr>
        <p:spPr>
          <a:xfrm>
            <a:off x="501650" y="2272666"/>
            <a:ext cx="539115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vonhope.is/" TargetMode="External"/><Relationship Id="rId13" Type="http://schemas.openxmlformats.org/officeDocument/2006/relationships/image" Target="../media/image11.png"/><Relationship Id="rId3" Type="http://schemas.openxmlformats.org/officeDocument/2006/relationships/hyperlink" Target="https://ied.eu/" TargetMode="External"/><Relationship Id="rId7" Type="http://schemas.openxmlformats.org/officeDocument/2006/relationships/hyperlink" Target="https://ngo-nfe4y.com.ua/en" TargetMode="External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www.eva93.lv/" TargetMode="External"/><Relationship Id="rId11" Type="http://schemas.openxmlformats.org/officeDocument/2006/relationships/image" Target="../media/image9.png"/><Relationship Id="rId5" Type="http://schemas.openxmlformats.org/officeDocument/2006/relationships/hyperlink" Target="https://neotalentway.com/" TargetMode="External"/><Relationship Id="rId10" Type="http://schemas.openxmlformats.org/officeDocument/2006/relationships/image" Target="../media/image8.png"/><Relationship Id="rId4" Type="http://schemas.openxmlformats.org/officeDocument/2006/relationships/hyperlink" Target="https://denizli.afad.gov.tr/" TargetMode="External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www.linkedin.com/company/vet-ready-project" TargetMode="External"/><Relationship Id="rId11" Type="http://schemas.openxmlformats.org/officeDocument/2006/relationships/hyperlink" Target="https://www.youtube.com/@VET-READYEUProgram" TargetMode="External"/><Relationship Id="rId5" Type="http://schemas.openxmlformats.org/officeDocument/2006/relationships/hyperlink" Target="https://vetready.eu/" TargetMode="External"/><Relationship Id="rId10" Type="http://schemas.openxmlformats.org/officeDocument/2006/relationships/image" Target="../media/image17.png"/><Relationship Id="rId4" Type="http://schemas.openxmlformats.org/officeDocument/2006/relationships/image" Target="../media/image14.png"/><Relationship Id="rId9" Type="http://schemas.openxmlformats.org/officeDocument/2006/relationships/hyperlink" Target="https://www.facebook.com/profile.php?id=61573707797009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"/>
          <p:cNvSpPr txBox="1">
            <a:spLocks noGrp="1"/>
          </p:cNvSpPr>
          <p:nvPr>
            <p:ph type="title"/>
          </p:nvPr>
        </p:nvSpPr>
        <p:spPr>
          <a:xfrm>
            <a:off x="387347" y="1619603"/>
            <a:ext cx="5885263" cy="1494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lvl="0"/>
            <a:r>
              <a:rPr lang="es-ES" sz="3600" dirty="0"/>
              <a:t>Eining</a:t>
            </a:r>
            <a:r>
              <a:rPr lang="tr-TR" sz="3600" dirty="0"/>
              <a:t> 3</a:t>
            </a:r>
            <a:r>
              <a:rPr lang="es-ES" sz="3600" dirty="0"/>
              <a:t>: </a:t>
            </a:r>
            <a:r>
              <a:rPr lang="es-ES" sz="3600" dirty="0" err="1"/>
              <a:t>Viðbúnaður</a:t>
            </a:r>
            <a:r>
              <a:rPr lang="es-ES" sz="3600" dirty="0"/>
              <a:t> </a:t>
            </a:r>
            <a:r>
              <a:rPr lang="es-ES" sz="3600" dirty="0" err="1"/>
              <a:t>vegna</a:t>
            </a:r>
            <a:r>
              <a:rPr lang="es-ES" sz="3600" dirty="0"/>
              <a:t> </a:t>
            </a:r>
            <a:r>
              <a:rPr lang="es-ES" sz="3600" dirty="0" err="1"/>
              <a:t>neyðarástands</a:t>
            </a:r>
            <a:r>
              <a:rPr lang="es-ES" sz="3600" dirty="0"/>
              <a:t> í </a:t>
            </a:r>
            <a:r>
              <a:rPr lang="es-ES" sz="3600" dirty="0" err="1"/>
              <a:t>skóglendi</a:t>
            </a:r>
            <a:r>
              <a:rPr lang="es-ES" sz="3600" dirty="0"/>
              <a:t> </a:t>
            </a:r>
            <a:r>
              <a:rPr lang="es-ES" sz="3600" dirty="0" err="1"/>
              <a:t>og</a:t>
            </a:r>
            <a:r>
              <a:rPr lang="es-ES" sz="3600" dirty="0"/>
              <a:t> </a:t>
            </a:r>
            <a:r>
              <a:rPr lang="es-ES" sz="3600" dirty="0" err="1"/>
              <a:t>óbyggðum</a:t>
            </a:r>
            <a:endParaRPr sz="3600" dirty="0"/>
          </a:p>
        </p:txBody>
      </p:sp>
      <p:sp>
        <p:nvSpPr>
          <p:cNvPr id="46" name="Google Shape;46;p1"/>
          <p:cNvSpPr txBox="1">
            <a:spLocks noGrp="1"/>
          </p:cNvSpPr>
          <p:nvPr>
            <p:ph type="body" idx="1"/>
          </p:nvPr>
        </p:nvSpPr>
        <p:spPr>
          <a:xfrm>
            <a:off x="387350" y="3893421"/>
            <a:ext cx="6095998" cy="9177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47500" lnSpcReduction="2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9839"/>
              <a:buNone/>
            </a:pPr>
            <a:r>
              <a:rPr lang="es-ES" sz="4600" b="1" dirty="0" err="1"/>
              <a:t>Yfirlit einingar</a:t>
            </a:r>
            <a:endParaRPr sz="4600" b="1"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10526"/>
              <a:buNone/>
            </a:pPr>
            <a:endParaRPr b="1"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9839"/>
              <a:buNone/>
            </a:pPr>
            <a:r>
              <a:rPr lang="es-ES" sz="4600" b="1" dirty="0"/>
              <a:t>Höfundur: </a:t>
            </a:r>
            <a:r>
              <a:rPr lang="tr-TR" sz="4600" dirty="0"/>
              <a:t>Denizli AFAD </a:t>
            </a:r>
            <a:r>
              <a:rPr lang="es-ES" sz="4600" dirty="0"/>
              <a:t>/ VETREADY verkefnasamstarf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10526"/>
              <a:buNone/>
            </a:pPr>
            <a:endParaRPr dirty="0"/>
          </a:p>
        </p:txBody>
      </p:sp>
      <p:sp>
        <p:nvSpPr>
          <p:cNvPr id="47" name="Google Shape;47;p1"/>
          <p:cNvSpPr txBox="1"/>
          <p:nvPr/>
        </p:nvSpPr>
        <p:spPr>
          <a:xfrm>
            <a:off x="387348" y="5398936"/>
            <a:ext cx="5885263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es-ES"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Verkefnisnúmer: 2024-1-ES01-KA220-VET-000257287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" name="Google Shape;48;p1"/>
          <p:cNvSpPr/>
          <p:nvPr/>
        </p:nvSpPr>
        <p:spPr>
          <a:xfrm>
            <a:off x="387348" y="4811169"/>
            <a:ext cx="609600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lang="es-E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3270AD5-DB97-B125-6062-091A8314E0A7}"/>
              </a:ext>
            </a:extLst>
          </p:cNvPr>
          <p:cNvSpPr txBox="1"/>
          <p:nvPr/>
        </p:nvSpPr>
        <p:spPr>
          <a:xfrm>
            <a:off x="3570262" y="5780782"/>
            <a:ext cx="5051475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buNone/>
            </a:pPr>
            <a:r>
              <a:rPr lang="en-US" sz="9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Þetta</a:t>
            </a:r>
            <a:r>
              <a:rPr lang="en-US" sz="9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verkefni</a:t>
            </a:r>
            <a:r>
              <a:rPr lang="en-US" sz="9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er </a:t>
            </a:r>
            <a:r>
              <a:rPr lang="en-US" sz="9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styrkt</a:t>
            </a:r>
            <a:r>
              <a:rPr lang="en-US" sz="9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af</a:t>
            </a:r>
            <a:r>
              <a:rPr lang="en-US" sz="9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Evrópusambandinu</a:t>
            </a:r>
            <a:r>
              <a:rPr lang="en-US" sz="9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sz="9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Þær</a:t>
            </a:r>
            <a:r>
              <a:rPr lang="en-US" sz="9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skoðanir</a:t>
            </a:r>
            <a:r>
              <a:rPr lang="en-US" sz="9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og</a:t>
            </a:r>
            <a:r>
              <a:rPr lang="en-US" sz="9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þau</a:t>
            </a:r>
            <a:r>
              <a:rPr lang="en-US" sz="9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viðhorf</a:t>
            </a:r>
            <a:r>
              <a:rPr lang="en-US" sz="9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sem</a:t>
            </a:r>
            <a:r>
              <a:rPr lang="en-US" sz="9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koma</a:t>
            </a:r>
            <a:r>
              <a:rPr lang="en-US" sz="9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hér</a:t>
            </a:r>
            <a:r>
              <a:rPr lang="en-US" sz="9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fram</a:t>
            </a:r>
            <a:r>
              <a:rPr lang="en-US" sz="9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eru</a:t>
            </a:r>
            <a:r>
              <a:rPr lang="en-US" sz="9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þó</a:t>
            </a:r>
            <a:r>
              <a:rPr lang="en-US" sz="9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eingöngu</a:t>
            </a:r>
            <a:r>
              <a:rPr lang="en-US" sz="9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á</a:t>
            </a:r>
            <a:r>
              <a:rPr lang="en-US" sz="9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ábyrgð</a:t>
            </a:r>
            <a:r>
              <a:rPr lang="en-US" sz="9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höfunda</a:t>
            </a:r>
            <a:r>
              <a:rPr lang="en-US" sz="9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og</a:t>
            </a:r>
            <a:r>
              <a:rPr lang="en-US" sz="9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endurspegla</a:t>
            </a:r>
            <a:r>
              <a:rPr lang="en-US" sz="9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ekki </a:t>
            </a:r>
            <a:r>
              <a:rPr lang="en-US" sz="9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endilega</a:t>
            </a:r>
            <a:r>
              <a:rPr lang="en-US" sz="9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sjónarmið</a:t>
            </a:r>
            <a:r>
              <a:rPr lang="en-US" sz="9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Evrópusambandsins</a:t>
            </a:r>
            <a:r>
              <a:rPr lang="en-US" sz="9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eða</a:t>
            </a:r>
            <a:r>
              <a:rPr lang="en-US" sz="9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Servicio</a:t>
            </a:r>
            <a:r>
              <a:rPr lang="en-US" sz="9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Español</a:t>
            </a:r>
            <a:r>
              <a:rPr lang="en-US" sz="9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para la </a:t>
            </a:r>
            <a:r>
              <a:rPr lang="en-US" sz="9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Internacionalización</a:t>
            </a:r>
            <a:r>
              <a:rPr lang="en-US" sz="9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de la </a:t>
            </a:r>
            <a:r>
              <a:rPr lang="en-US" sz="9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Educación</a:t>
            </a:r>
            <a:r>
              <a:rPr lang="en-US" sz="9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(SEPIE). </a:t>
            </a:r>
            <a:r>
              <a:rPr lang="en-US" sz="9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Hvorki</a:t>
            </a:r>
            <a:r>
              <a:rPr lang="en-US" sz="9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Evrópusambandið</a:t>
            </a:r>
            <a:r>
              <a:rPr lang="en-US" sz="9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né </a:t>
            </a:r>
            <a:r>
              <a:rPr lang="en-US" sz="9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styrkveitendur</a:t>
            </a:r>
            <a:r>
              <a:rPr lang="en-US" sz="9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bera</a:t>
            </a:r>
            <a:r>
              <a:rPr lang="en-US" sz="9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ábyrgð</a:t>
            </a:r>
            <a:r>
              <a:rPr lang="en-US" sz="9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á</a:t>
            </a:r>
            <a:r>
              <a:rPr lang="en-US" sz="9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innihaldi</a:t>
            </a:r>
            <a:r>
              <a:rPr lang="en-US" sz="9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verkefnisins</a:t>
            </a:r>
            <a:r>
              <a:rPr lang="en-US" sz="9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br>
              <a:rPr lang="en-US" dirty="0"/>
            </a:br>
            <a:endParaRPr lang="lv-LV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5"/>
          <p:cNvSpPr txBox="1">
            <a:spLocks noGrp="1"/>
          </p:cNvSpPr>
          <p:nvPr>
            <p:ph type="title"/>
          </p:nvPr>
        </p:nvSpPr>
        <p:spPr>
          <a:xfrm>
            <a:off x="839787" y="238873"/>
            <a:ext cx="8022201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Calibri"/>
              <a:buNone/>
            </a:pPr>
            <a:r>
              <a:rPr lang="es-ES" sz="4400"/>
              <a:t>Stuðningur fyrir kennara</a:t>
            </a:r>
            <a:endParaRPr sz="4400"/>
          </a:p>
        </p:txBody>
      </p:sp>
      <p:sp>
        <p:nvSpPr>
          <p:cNvPr id="103" name="Google Shape;103;p25"/>
          <p:cNvSpPr txBox="1">
            <a:spLocks noGrp="1"/>
          </p:cNvSpPr>
          <p:nvPr>
            <p:ph type="body" idx="1"/>
          </p:nvPr>
        </p:nvSpPr>
        <p:spPr>
          <a:xfrm>
            <a:off x="554804" y="1428108"/>
            <a:ext cx="7284377" cy="45309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2286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90090"/>
              <a:buNone/>
            </a:pPr>
            <a:r>
              <a:rPr lang="es-ES" sz="2400" b="1" dirty="0" err="1">
                <a:solidFill>
                  <a:srgbClr val="4892DC"/>
                </a:solidFill>
              </a:rPr>
              <a:t>Hverri</a:t>
            </a:r>
            <a:r>
              <a:rPr lang="es-ES" sz="2400" b="1" dirty="0">
                <a:solidFill>
                  <a:srgbClr val="4892DC"/>
                </a:solidFill>
              </a:rPr>
              <a:t> </a:t>
            </a:r>
            <a:r>
              <a:rPr lang="es-ES" sz="2400" b="1" dirty="0" err="1">
                <a:solidFill>
                  <a:srgbClr val="4892DC"/>
                </a:solidFill>
              </a:rPr>
              <a:t>af</a:t>
            </a:r>
            <a:r>
              <a:rPr lang="es-ES" sz="2400" b="1" dirty="0">
                <a:solidFill>
                  <a:srgbClr val="4892DC"/>
                </a:solidFill>
              </a:rPr>
              <a:t> sex </a:t>
            </a:r>
            <a:r>
              <a:rPr lang="es-ES" sz="2400" b="1" dirty="0" err="1">
                <a:solidFill>
                  <a:srgbClr val="4892DC"/>
                </a:solidFill>
              </a:rPr>
              <a:t>þjálfunarlotum</a:t>
            </a:r>
            <a:r>
              <a:rPr lang="es-ES" sz="2400" b="1" dirty="0">
                <a:solidFill>
                  <a:srgbClr val="4892DC"/>
                </a:solidFill>
              </a:rPr>
              <a:t> í </a:t>
            </a:r>
            <a:r>
              <a:rPr lang="es-ES" sz="2400" b="1" dirty="0" err="1">
                <a:solidFill>
                  <a:srgbClr val="4892DC"/>
                </a:solidFill>
              </a:rPr>
              <a:t>þessari</a:t>
            </a:r>
            <a:r>
              <a:rPr lang="es-ES" sz="2400" b="1" dirty="0">
                <a:solidFill>
                  <a:srgbClr val="4892DC"/>
                </a:solidFill>
              </a:rPr>
              <a:t> </a:t>
            </a:r>
            <a:r>
              <a:rPr lang="es-ES" sz="2400" b="1" dirty="0" err="1">
                <a:solidFill>
                  <a:srgbClr val="4892DC"/>
                </a:solidFill>
              </a:rPr>
              <a:t>einingu</a:t>
            </a:r>
            <a:r>
              <a:rPr lang="es-ES" sz="2400" b="1" dirty="0">
                <a:solidFill>
                  <a:srgbClr val="4892DC"/>
                </a:solidFill>
              </a:rPr>
              <a:t> </a:t>
            </a:r>
            <a:r>
              <a:rPr lang="es-ES" sz="2400" b="1" dirty="0" err="1">
                <a:solidFill>
                  <a:srgbClr val="4892DC"/>
                </a:solidFill>
              </a:rPr>
              <a:t>fylgir</a:t>
            </a:r>
            <a:r>
              <a:rPr lang="es-ES" sz="2400" b="1" dirty="0">
                <a:solidFill>
                  <a:srgbClr val="4892DC"/>
                </a:solidFill>
              </a:rPr>
              <a:t> </a:t>
            </a:r>
            <a:r>
              <a:rPr lang="es-ES" sz="2400" b="1" dirty="0" err="1">
                <a:solidFill>
                  <a:srgbClr val="4892DC"/>
                </a:solidFill>
              </a:rPr>
              <a:t>sérstök</a:t>
            </a:r>
            <a:r>
              <a:rPr lang="es-ES" sz="2400" b="1" dirty="0">
                <a:solidFill>
                  <a:srgbClr val="4892DC"/>
                </a:solidFill>
              </a:rPr>
              <a:t> </a:t>
            </a:r>
            <a:r>
              <a:rPr lang="es-ES" sz="2400" b="1" dirty="0" err="1">
                <a:solidFill>
                  <a:srgbClr val="4892DC"/>
                </a:solidFill>
              </a:rPr>
              <a:t>stuðningsskrá</a:t>
            </a:r>
            <a:r>
              <a:rPr lang="es-ES" sz="2400" b="1" dirty="0">
                <a:solidFill>
                  <a:srgbClr val="4892DC"/>
                </a:solidFill>
              </a:rPr>
              <a:t> </a:t>
            </a:r>
            <a:r>
              <a:rPr lang="es-ES" sz="2400" b="1" dirty="0" err="1">
                <a:solidFill>
                  <a:srgbClr val="4892DC"/>
                </a:solidFill>
              </a:rPr>
              <a:t>fyrir</a:t>
            </a:r>
            <a:r>
              <a:rPr lang="es-ES" sz="2400" b="1" dirty="0">
                <a:solidFill>
                  <a:srgbClr val="4892DC"/>
                </a:solidFill>
              </a:rPr>
              <a:t> </a:t>
            </a:r>
            <a:r>
              <a:rPr lang="es-ES" sz="2400" b="1" dirty="0" err="1">
                <a:solidFill>
                  <a:srgbClr val="4892DC"/>
                </a:solidFill>
              </a:rPr>
              <a:t>kennara</a:t>
            </a:r>
            <a:r>
              <a:rPr lang="es-ES" sz="2400" b="1" dirty="0">
                <a:solidFill>
                  <a:srgbClr val="4892DC"/>
                </a:solidFill>
              </a:rPr>
              <a:t> </a:t>
            </a:r>
            <a:r>
              <a:rPr lang="es-ES" sz="2400" b="1" dirty="0" err="1">
                <a:solidFill>
                  <a:srgbClr val="4892DC"/>
                </a:solidFill>
              </a:rPr>
              <a:t>sem</a:t>
            </a:r>
            <a:r>
              <a:rPr lang="es-ES" sz="2400" b="1" dirty="0">
                <a:solidFill>
                  <a:srgbClr val="4892DC"/>
                </a:solidFill>
              </a:rPr>
              <a:t> </a:t>
            </a:r>
            <a:r>
              <a:rPr lang="es-ES" sz="2400" b="1" dirty="0" err="1">
                <a:solidFill>
                  <a:srgbClr val="4892DC"/>
                </a:solidFill>
              </a:rPr>
              <a:t>inniheldur</a:t>
            </a:r>
            <a:r>
              <a:rPr lang="es-ES" sz="2400" b="1" dirty="0">
                <a:solidFill>
                  <a:srgbClr val="4892DC"/>
                </a:solidFill>
              </a:rPr>
              <a:t>:</a:t>
            </a:r>
            <a:endParaRPr dirty="0"/>
          </a:p>
          <a:p>
            <a:pPr marL="571500" lvl="0" indent="-215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08108"/>
              <a:buFont typeface="Arial"/>
              <a:buNone/>
            </a:pPr>
            <a:endParaRPr dirty="0"/>
          </a:p>
          <a:p>
            <a:pPr marL="5715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90090"/>
              <a:buFont typeface="Arial"/>
              <a:buChar char="•"/>
            </a:pPr>
            <a:r>
              <a:rPr lang="es-ES" sz="2400" dirty="0" err="1"/>
              <a:t>Tillögu</a:t>
            </a:r>
            <a:r>
              <a:rPr lang="es-ES" sz="2400" dirty="0"/>
              <a:t> </a:t>
            </a:r>
            <a:r>
              <a:rPr lang="es-ES" sz="2400" b="1" dirty="0" err="1"/>
              <a:t>að</a:t>
            </a:r>
            <a:r>
              <a:rPr lang="es-ES" sz="2400" b="1" dirty="0"/>
              <a:t> </a:t>
            </a:r>
            <a:r>
              <a:rPr lang="es-ES" sz="2400" b="1" dirty="0" err="1"/>
              <a:t>kennsluaðferðum</a:t>
            </a:r>
            <a:r>
              <a:rPr lang="es-ES" sz="2400" b="1" dirty="0"/>
              <a:t> </a:t>
            </a:r>
            <a:r>
              <a:rPr lang="es-ES" sz="2400" b="1" dirty="0" err="1"/>
              <a:t>og</a:t>
            </a:r>
            <a:r>
              <a:rPr lang="es-ES" sz="2400" b="1" dirty="0"/>
              <a:t> </a:t>
            </a:r>
            <a:r>
              <a:rPr lang="es-ES" sz="2400" b="1" dirty="0" err="1"/>
              <a:t>verkfærum</a:t>
            </a:r>
            <a:r>
              <a:rPr lang="es-ES" sz="2400" b="1" dirty="0"/>
              <a:t> </a:t>
            </a:r>
            <a:r>
              <a:rPr lang="es-ES" sz="2400" b="1" dirty="0" err="1"/>
              <a:t>sem</a:t>
            </a:r>
            <a:r>
              <a:rPr lang="es-ES" sz="2400" b="1" dirty="0"/>
              <a:t> </a:t>
            </a:r>
            <a:r>
              <a:rPr lang="es-ES" sz="2400" b="1" dirty="0" err="1"/>
              <a:t>eru</a:t>
            </a:r>
            <a:r>
              <a:rPr lang="es-ES" sz="2400" b="1" dirty="0"/>
              <a:t> </a:t>
            </a:r>
            <a:r>
              <a:rPr lang="es-ES" sz="2400" dirty="0" err="1"/>
              <a:t>sérsniðin</a:t>
            </a:r>
            <a:r>
              <a:rPr lang="es-ES" sz="2400" dirty="0"/>
              <a:t> </a:t>
            </a:r>
            <a:r>
              <a:rPr lang="es-ES" sz="2400" dirty="0" err="1"/>
              <a:t>að</a:t>
            </a:r>
            <a:r>
              <a:rPr lang="es-ES" sz="2400" dirty="0"/>
              <a:t> </a:t>
            </a:r>
            <a:r>
              <a:rPr lang="es-ES" sz="2400" dirty="0" err="1"/>
              <a:t>innihaldi</a:t>
            </a:r>
            <a:r>
              <a:rPr lang="es-ES" sz="2400" dirty="0"/>
              <a:t> </a:t>
            </a:r>
            <a:r>
              <a:rPr lang="es-ES" sz="2400" dirty="0" err="1"/>
              <a:t>einingarinnar</a:t>
            </a:r>
            <a:endParaRPr dirty="0"/>
          </a:p>
          <a:p>
            <a:pPr marL="5715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90090"/>
              <a:buFont typeface="Arial"/>
              <a:buChar char="•"/>
            </a:pPr>
            <a:r>
              <a:rPr lang="es-ES" sz="2400" dirty="0" err="1"/>
              <a:t>Ábendingar</a:t>
            </a:r>
            <a:r>
              <a:rPr lang="es-ES" sz="2400" dirty="0"/>
              <a:t> </a:t>
            </a:r>
            <a:r>
              <a:rPr lang="es-ES" sz="2400" dirty="0" err="1"/>
              <a:t>um</a:t>
            </a:r>
            <a:r>
              <a:rPr lang="es-ES" sz="2400" b="1" dirty="0"/>
              <a:t> </a:t>
            </a:r>
            <a:r>
              <a:rPr lang="es-ES" sz="2400" b="1" dirty="0" err="1"/>
              <a:t>hvernig</a:t>
            </a:r>
            <a:r>
              <a:rPr lang="es-ES" sz="2400" b="1" dirty="0"/>
              <a:t> </a:t>
            </a:r>
            <a:r>
              <a:rPr lang="es-ES" sz="2400" b="1" dirty="0" err="1"/>
              <a:t>virkja</a:t>
            </a:r>
            <a:r>
              <a:rPr lang="es-ES" sz="2400" dirty="0"/>
              <a:t> </a:t>
            </a:r>
            <a:r>
              <a:rPr lang="es-ES" sz="2400" dirty="0" err="1"/>
              <a:t>má</a:t>
            </a:r>
            <a:r>
              <a:rPr lang="es-ES" sz="2400" dirty="0"/>
              <a:t> </a:t>
            </a:r>
            <a:r>
              <a:rPr lang="es-ES" sz="2400" dirty="0" err="1"/>
              <a:t>nemendur</a:t>
            </a:r>
            <a:r>
              <a:rPr lang="es-ES" sz="2400" b="1" dirty="0"/>
              <a:t> í </a:t>
            </a:r>
            <a:r>
              <a:rPr lang="es-ES" sz="2400" b="1" dirty="0" err="1"/>
              <a:t>starfs</a:t>
            </a:r>
            <a:r>
              <a:rPr lang="es-ES" sz="2400" b="1" dirty="0"/>
              <a:t>- </a:t>
            </a:r>
            <a:r>
              <a:rPr lang="es-ES" sz="2400" b="1" dirty="0" err="1"/>
              <a:t>og</a:t>
            </a:r>
            <a:r>
              <a:rPr lang="es-ES" sz="2400" b="1" dirty="0"/>
              <a:t> </a:t>
            </a:r>
            <a:r>
              <a:rPr lang="es-ES" sz="2400" b="1" dirty="0" err="1"/>
              <a:t>verknámi</a:t>
            </a:r>
            <a:r>
              <a:rPr lang="es-ES" sz="2400" b="1" dirty="0"/>
              <a:t>, </a:t>
            </a:r>
            <a:r>
              <a:rPr lang="es-ES" sz="2400" b="1" dirty="0" err="1"/>
              <a:t>endurmenntun</a:t>
            </a:r>
            <a:r>
              <a:rPr lang="es-ES" sz="2400" b="1" dirty="0"/>
              <a:t> </a:t>
            </a:r>
            <a:r>
              <a:rPr lang="es-ES" sz="2400" b="1" dirty="0" err="1"/>
              <a:t>og</a:t>
            </a:r>
            <a:r>
              <a:rPr lang="es-ES" sz="2400" b="1" dirty="0"/>
              <a:t> </a:t>
            </a:r>
            <a:r>
              <a:rPr lang="es-ES" sz="2400" b="1" dirty="0" err="1"/>
              <a:t>innflytjendasamfélög</a:t>
            </a:r>
            <a:r>
              <a:rPr lang="es-ES" sz="2400" b="1" dirty="0"/>
              <a:t>.</a:t>
            </a:r>
            <a:endParaRPr dirty="0"/>
          </a:p>
          <a:p>
            <a:pPr marL="5715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90090"/>
              <a:buFont typeface="Arial"/>
              <a:buChar char="•"/>
            </a:pPr>
            <a:r>
              <a:rPr lang="es-ES" sz="2400" b="1" dirty="0" err="1"/>
              <a:t>Aðlögunaraðferðir</a:t>
            </a:r>
            <a:r>
              <a:rPr lang="es-ES" sz="2400" dirty="0"/>
              <a:t> </a:t>
            </a:r>
            <a:r>
              <a:rPr lang="es-ES" sz="2400" dirty="0" err="1"/>
              <a:t>fyrir</a:t>
            </a:r>
            <a:r>
              <a:rPr lang="es-ES" sz="2400" dirty="0"/>
              <a:t> </a:t>
            </a:r>
            <a:r>
              <a:rPr lang="es-ES" sz="2400" dirty="0" err="1"/>
              <a:t>mismunandi</a:t>
            </a:r>
            <a:r>
              <a:rPr lang="es-ES" sz="2400" dirty="0"/>
              <a:t> </a:t>
            </a:r>
            <a:r>
              <a:rPr lang="es-ES" sz="2400" dirty="0" err="1"/>
              <a:t>kennslusnið</a:t>
            </a:r>
            <a:r>
              <a:rPr lang="es-ES" sz="2400" dirty="0"/>
              <a:t> (</a:t>
            </a:r>
            <a:r>
              <a:rPr lang="es-ES" sz="2400" dirty="0" err="1"/>
              <a:t>staðnám</a:t>
            </a:r>
            <a:r>
              <a:rPr lang="es-ES" sz="2400" dirty="0"/>
              <a:t>, </a:t>
            </a:r>
            <a:r>
              <a:rPr lang="es-ES" sz="2400" dirty="0" err="1"/>
              <a:t>netnám</a:t>
            </a:r>
            <a:r>
              <a:rPr lang="es-ES" sz="2400" dirty="0"/>
              <a:t>, </a:t>
            </a:r>
            <a:r>
              <a:rPr lang="es-ES" sz="2400" dirty="0" err="1"/>
              <a:t>blandað</a:t>
            </a:r>
            <a:r>
              <a:rPr lang="es-ES" sz="2400" dirty="0"/>
              <a:t>)</a:t>
            </a:r>
            <a:endParaRPr dirty="0"/>
          </a:p>
          <a:p>
            <a:pPr marL="5715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90090"/>
              <a:buFont typeface="Arial"/>
              <a:buChar char="•"/>
            </a:pPr>
            <a:r>
              <a:rPr lang="es-ES" sz="2400" dirty="0" err="1"/>
              <a:t>Leiðbeiningar</a:t>
            </a:r>
            <a:r>
              <a:rPr lang="es-ES" sz="2400" b="1" dirty="0"/>
              <a:t> </a:t>
            </a:r>
            <a:r>
              <a:rPr lang="es-ES" sz="2400" b="1" dirty="0" err="1"/>
              <a:t>um</a:t>
            </a:r>
            <a:r>
              <a:rPr lang="es-ES" sz="2400" dirty="0"/>
              <a:t> </a:t>
            </a:r>
            <a:r>
              <a:rPr lang="es-ES" sz="2400" dirty="0" err="1"/>
              <a:t>framkvæmd</a:t>
            </a:r>
            <a:r>
              <a:rPr lang="es-ES" sz="2400" dirty="0"/>
              <a:t> </a:t>
            </a:r>
            <a:r>
              <a:rPr lang="es-ES" sz="2400" dirty="0" err="1"/>
              <a:t>verkefna</a:t>
            </a:r>
            <a:r>
              <a:rPr lang="es-ES" sz="2400" dirty="0"/>
              <a:t> </a:t>
            </a:r>
            <a:r>
              <a:rPr lang="es-ES" sz="2400" dirty="0" err="1"/>
              <a:t>og</a:t>
            </a:r>
            <a:r>
              <a:rPr lang="es-ES" sz="2400" dirty="0"/>
              <a:t> </a:t>
            </a:r>
            <a:r>
              <a:rPr lang="es-ES" sz="2400" dirty="0" err="1"/>
              <a:t>umræðu</a:t>
            </a:r>
            <a:endParaRPr dirty="0"/>
          </a:p>
          <a:p>
            <a:pPr marL="5715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90090"/>
              <a:buFont typeface="Arial"/>
              <a:buChar char="•"/>
            </a:pPr>
            <a:r>
              <a:rPr lang="es-ES" sz="2400" dirty="0" err="1"/>
              <a:t>Leiðbeiningar</a:t>
            </a:r>
            <a:r>
              <a:rPr lang="es-ES" sz="2400" dirty="0"/>
              <a:t> </a:t>
            </a:r>
            <a:r>
              <a:rPr lang="es-ES" sz="2400" dirty="0" err="1"/>
              <a:t>um</a:t>
            </a:r>
            <a:r>
              <a:rPr lang="es-ES" sz="2400" dirty="0"/>
              <a:t> </a:t>
            </a:r>
            <a:r>
              <a:rPr lang="es-ES" sz="2400" b="1" dirty="0" err="1"/>
              <a:t>samræmingu</a:t>
            </a:r>
            <a:r>
              <a:rPr lang="es-ES" sz="2400" b="1" dirty="0"/>
              <a:t> </a:t>
            </a:r>
            <a:r>
              <a:rPr lang="es-ES" sz="2400" b="1" dirty="0" err="1"/>
              <a:t>færni</a:t>
            </a:r>
            <a:r>
              <a:rPr lang="es-ES" sz="2400" b="1" dirty="0"/>
              <a:t> </a:t>
            </a:r>
            <a:r>
              <a:rPr lang="es-ES" sz="2400" b="1" dirty="0" err="1"/>
              <a:t>samkvæmt</a:t>
            </a:r>
            <a:r>
              <a:rPr lang="es-ES" sz="2400" b="1" dirty="0"/>
              <a:t> ESCO </a:t>
            </a:r>
            <a:r>
              <a:rPr lang="es-ES" sz="2400" dirty="0" err="1"/>
              <a:t>og</a:t>
            </a:r>
            <a:r>
              <a:rPr lang="es-ES" sz="2400" dirty="0"/>
              <a:t> </a:t>
            </a:r>
            <a:r>
              <a:rPr lang="es-ES" sz="2400" dirty="0" err="1"/>
              <a:t>mat</a:t>
            </a:r>
            <a:endParaRPr dirty="0"/>
          </a:p>
          <a:p>
            <a:pPr marL="5715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90090"/>
              <a:buFont typeface="Arial"/>
              <a:buChar char="•"/>
            </a:pPr>
            <a:r>
              <a:rPr lang="es-ES" sz="2400" b="1" dirty="0" err="1"/>
              <a:t>Viðbótarefni</a:t>
            </a:r>
            <a:r>
              <a:rPr lang="es-ES" sz="2400" dirty="0"/>
              <a:t> </a:t>
            </a:r>
            <a:r>
              <a:rPr lang="es-ES" sz="2400" dirty="0" err="1"/>
              <a:t>tengt</a:t>
            </a:r>
            <a:r>
              <a:rPr lang="es-ES" sz="2400" dirty="0"/>
              <a:t> </a:t>
            </a:r>
            <a:r>
              <a:rPr lang="es-ES" sz="2400" dirty="0" err="1"/>
              <a:t>efninu</a:t>
            </a:r>
            <a:r>
              <a:rPr lang="es-ES" sz="2400" dirty="0"/>
              <a:t>, </a:t>
            </a:r>
            <a:r>
              <a:rPr lang="es-ES" sz="2400" dirty="0" err="1"/>
              <a:t>þar</a:t>
            </a:r>
            <a:r>
              <a:rPr lang="es-ES" sz="2400" dirty="0"/>
              <a:t> á </a:t>
            </a:r>
            <a:r>
              <a:rPr lang="es-ES" sz="2400" dirty="0" err="1"/>
              <a:t>meðal</a:t>
            </a:r>
            <a:r>
              <a:rPr lang="es-ES" sz="2400" dirty="0"/>
              <a:t> </a:t>
            </a:r>
            <a:r>
              <a:rPr lang="es-ES" sz="2400" dirty="0" err="1"/>
              <a:t>tillögur</a:t>
            </a:r>
            <a:r>
              <a:rPr lang="es-ES" sz="2400" dirty="0"/>
              <a:t> </a:t>
            </a:r>
            <a:r>
              <a:rPr lang="es-ES" sz="2400" dirty="0" err="1"/>
              <a:t>að</a:t>
            </a:r>
            <a:r>
              <a:rPr lang="es-ES" sz="2400" dirty="0"/>
              <a:t> </a:t>
            </a:r>
            <a:r>
              <a:rPr lang="es-ES" sz="2400" dirty="0" err="1"/>
              <a:t>lesefni</a:t>
            </a:r>
            <a:r>
              <a:rPr lang="es-ES" sz="2400" dirty="0"/>
              <a:t>, </a:t>
            </a:r>
            <a:r>
              <a:rPr lang="es-ES" sz="2400" dirty="0" err="1"/>
              <a:t>útskýringarmyndbönd</a:t>
            </a:r>
            <a:r>
              <a:rPr lang="es-ES" sz="2400" dirty="0"/>
              <a:t> </a:t>
            </a:r>
            <a:r>
              <a:rPr lang="es-ES" sz="2400" dirty="0" err="1"/>
              <a:t>og</a:t>
            </a:r>
            <a:r>
              <a:rPr lang="es-ES" sz="2400" dirty="0"/>
              <a:t> </a:t>
            </a:r>
            <a:r>
              <a:rPr lang="es-ES" sz="2400" dirty="0" err="1"/>
              <a:t>sjónrænt</a:t>
            </a:r>
            <a:r>
              <a:rPr lang="es-ES" sz="2400" dirty="0"/>
              <a:t> </a:t>
            </a:r>
            <a:r>
              <a:rPr lang="es-ES" sz="2400" dirty="0" err="1"/>
              <a:t>stuðningsefni</a:t>
            </a:r>
            <a:endParaRPr sz="2400" b="1" dirty="0">
              <a:solidFill>
                <a:srgbClr val="4892DC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7"/>
          <p:cNvSpPr txBox="1">
            <a:spLocks noGrp="1"/>
          </p:cNvSpPr>
          <p:nvPr>
            <p:ph type="title"/>
          </p:nvPr>
        </p:nvSpPr>
        <p:spPr>
          <a:xfrm>
            <a:off x="438275" y="457200"/>
            <a:ext cx="9666778" cy="981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es-ES" sz="4400" dirty="0"/>
              <a:t>SAMSTARFSAÐILAR</a:t>
            </a:r>
            <a:endParaRPr sz="4400" dirty="0"/>
          </a:p>
        </p:txBody>
      </p:sp>
      <p:sp>
        <p:nvSpPr>
          <p:cNvPr id="109" name="Google Shape;109;p7"/>
          <p:cNvSpPr txBox="1">
            <a:spLocks noGrp="1"/>
          </p:cNvSpPr>
          <p:nvPr>
            <p:ph type="body" idx="1"/>
          </p:nvPr>
        </p:nvSpPr>
        <p:spPr>
          <a:xfrm>
            <a:off x="438275" y="3199849"/>
            <a:ext cx="3244850" cy="713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</a:pPr>
            <a:r>
              <a:rPr lang="es-ES" u="sng">
                <a:solidFill>
                  <a:schemeClr val="hlink"/>
                </a:solidFill>
                <a:hlinkClick r:id="rId3"/>
              </a:rPr>
              <a:t>https://ied.eu/</a:t>
            </a:r>
            <a:r>
              <a:rPr lang="es-ES"/>
              <a:t> </a:t>
            </a:r>
            <a:endParaRPr/>
          </a:p>
        </p:txBody>
      </p:sp>
      <p:sp>
        <p:nvSpPr>
          <p:cNvPr id="110" name="Google Shape;110;p7"/>
          <p:cNvSpPr txBox="1">
            <a:spLocks noGrp="1"/>
          </p:cNvSpPr>
          <p:nvPr>
            <p:ph type="body" idx="2"/>
          </p:nvPr>
        </p:nvSpPr>
        <p:spPr>
          <a:xfrm>
            <a:off x="4473129" y="3212396"/>
            <a:ext cx="3244850" cy="713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</a:pPr>
            <a:r>
              <a:rPr lang="es-ES" u="sng">
                <a:solidFill>
                  <a:schemeClr val="hlink"/>
                </a:solidFill>
                <a:hlinkClick r:id="rId4"/>
              </a:rPr>
              <a:t>https://denizli.afad.gov.tr/</a:t>
            </a:r>
            <a:r>
              <a:rPr lang="es-ES"/>
              <a:t> </a:t>
            </a:r>
            <a:endParaRPr/>
          </a:p>
        </p:txBody>
      </p:sp>
      <p:sp>
        <p:nvSpPr>
          <p:cNvPr id="111" name="Google Shape;111;p7"/>
          <p:cNvSpPr txBox="1">
            <a:spLocks noGrp="1"/>
          </p:cNvSpPr>
          <p:nvPr>
            <p:ph type="body" idx="3"/>
          </p:nvPr>
        </p:nvSpPr>
        <p:spPr>
          <a:xfrm>
            <a:off x="8508875" y="3199849"/>
            <a:ext cx="3244850" cy="713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</a:pPr>
            <a:r>
              <a:rPr lang="es-ES" u="sng">
                <a:solidFill>
                  <a:schemeClr val="hlink"/>
                </a:solidFill>
                <a:hlinkClick r:id="rId5"/>
              </a:rPr>
              <a:t>https://neotalentway.com/</a:t>
            </a:r>
            <a:r>
              <a:rPr lang="es-ES"/>
              <a:t> </a:t>
            </a:r>
            <a:endParaRPr/>
          </a:p>
        </p:txBody>
      </p:sp>
      <p:sp>
        <p:nvSpPr>
          <p:cNvPr id="112" name="Google Shape;112;p7"/>
          <p:cNvSpPr txBox="1">
            <a:spLocks noGrp="1"/>
          </p:cNvSpPr>
          <p:nvPr>
            <p:ph type="body" idx="4"/>
          </p:nvPr>
        </p:nvSpPr>
        <p:spPr>
          <a:xfrm>
            <a:off x="510608" y="5687217"/>
            <a:ext cx="3244850" cy="713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</a:pPr>
            <a:r>
              <a:rPr lang="es-ES" u="sng">
                <a:solidFill>
                  <a:schemeClr val="hlink"/>
                </a:solidFill>
                <a:hlinkClick r:id="rId6"/>
              </a:rPr>
              <a:t>https://www.eva93.lv/</a:t>
            </a:r>
            <a:r>
              <a:rPr lang="es-ES"/>
              <a:t> </a:t>
            </a:r>
            <a:endParaRPr/>
          </a:p>
        </p:txBody>
      </p:sp>
      <p:sp>
        <p:nvSpPr>
          <p:cNvPr id="113" name="Google Shape;113;p7"/>
          <p:cNvSpPr txBox="1">
            <a:spLocks noGrp="1"/>
          </p:cNvSpPr>
          <p:nvPr>
            <p:ph type="body" idx="5"/>
          </p:nvPr>
        </p:nvSpPr>
        <p:spPr>
          <a:xfrm>
            <a:off x="4473575" y="5687217"/>
            <a:ext cx="3244850" cy="713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</a:pPr>
            <a:r>
              <a:rPr lang="es-ES" u="sng">
                <a:solidFill>
                  <a:schemeClr val="hlink"/>
                </a:solidFill>
                <a:hlinkClick r:id="rId7"/>
              </a:rPr>
              <a:t>https://ngo-nfe4y.com.ua/en</a:t>
            </a:r>
            <a:r>
              <a:rPr lang="es-ES"/>
              <a:t> </a:t>
            </a:r>
            <a:endParaRPr/>
          </a:p>
        </p:txBody>
      </p:sp>
      <p:sp>
        <p:nvSpPr>
          <p:cNvPr id="114" name="Google Shape;114;p7"/>
          <p:cNvSpPr txBox="1">
            <a:spLocks noGrp="1"/>
          </p:cNvSpPr>
          <p:nvPr>
            <p:ph type="body" idx="6"/>
          </p:nvPr>
        </p:nvSpPr>
        <p:spPr>
          <a:xfrm>
            <a:off x="8436542" y="5687217"/>
            <a:ext cx="3244850" cy="713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</a:pPr>
            <a:r>
              <a:rPr lang="es-ES" u="sng">
                <a:solidFill>
                  <a:schemeClr val="hlink"/>
                </a:solidFill>
                <a:hlinkClick r:id="rId8"/>
              </a:rPr>
              <a:t>https://vonhope.is/</a:t>
            </a:r>
            <a:r>
              <a:rPr lang="es-ES"/>
              <a:t> </a:t>
            </a:r>
            <a:endParaRPr/>
          </a:p>
        </p:txBody>
      </p:sp>
      <p:pic>
        <p:nvPicPr>
          <p:cNvPr id="115" name="Google Shape;115;p7" descr="A blue and red text on a black background&#10;&#10;AI-generated content may be incorrect.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5142736" y="1652404"/>
            <a:ext cx="1709620" cy="14648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7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968518" y="4661446"/>
            <a:ext cx="2011680" cy="5740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7" descr="A red and blue logo&#10;&#10;AI-generated content may be incorrect.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9435800" y="1959048"/>
            <a:ext cx="1246334" cy="10116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7" descr="A logo of a sailboat&#10;&#10;AI-generated content may be incorrect.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1485303" y="1890196"/>
            <a:ext cx="1145434" cy="10930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7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4433777" y="4474402"/>
            <a:ext cx="2796363" cy="8801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7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8436542" y="4649682"/>
            <a:ext cx="2866369" cy="8801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8"/>
          <p:cNvSpPr txBox="1">
            <a:spLocks noGrp="1"/>
          </p:cNvSpPr>
          <p:nvPr>
            <p:ph type="title"/>
          </p:nvPr>
        </p:nvSpPr>
        <p:spPr>
          <a:xfrm>
            <a:off x="1167996" y="624895"/>
            <a:ext cx="9856008" cy="1273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es-ES" dirty="0" err="1"/>
              <a:t>Hafðu</a:t>
            </a:r>
            <a:r>
              <a:rPr lang="es-ES" dirty="0"/>
              <a:t> </a:t>
            </a:r>
            <a:r>
              <a:rPr lang="es-ES" dirty="0" err="1"/>
              <a:t>gaman</a:t>
            </a:r>
            <a:r>
              <a:rPr lang="es-ES" dirty="0"/>
              <a:t> </a:t>
            </a:r>
            <a:r>
              <a:rPr lang="es-ES" dirty="0" err="1"/>
              <a:t>af</a:t>
            </a:r>
            <a:r>
              <a:rPr lang="es-ES" dirty="0"/>
              <a:t> VET-READY </a:t>
            </a:r>
            <a:r>
              <a:rPr lang="es-ES" dirty="0" err="1"/>
              <a:t>námsefningu</a:t>
            </a:r>
            <a:r>
              <a:rPr lang="es-ES" dirty="0"/>
              <a:t> í </a:t>
            </a:r>
            <a:r>
              <a:rPr lang="es-ES" dirty="0" err="1"/>
              <a:t>einingu</a:t>
            </a:r>
            <a:r>
              <a:rPr lang="es-ES" dirty="0"/>
              <a:t> 3!</a:t>
            </a:r>
            <a:endParaRPr dirty="0"/>
          </a:p>
        </p:txBody>
      </p:sp>
      <p:sp>
        <p:nvSpPr>
          <p:cNvPr id="126" name="Google Shape;126;p8"/>
          <p:cNvSpPr txBox="1"/>
          <p:nvPr/>
        </p:nvSpPr>
        <p:spPr>
          <a:xfrm>
            <a:off x="5094526" y="2911372"/>
            <a:ext cx="2002949" cy="4978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2000"/>
              <a:buFont typeface="Arial"/>
              <a:buNone/>
            </a:pPr>
            <a:r>
              <a:rPr lang="es-ES" sz="2000" b="1" i="0" u="none" strike="noStrike" cap="none">
                <a:solidFill>
                  <a:srgbClr val="F2F2F2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Fylgdu okkur</a:t>
            </a:r>
            <a:endParaRPr sz="2000" b="1" i="0" u="none" strike="noStrike" cap="none">
              <a:solidFill>
                <a:srgbClr val="F2F2F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pic>
        <p:nvPicPr>
          <p:cNvPr id="127" name="Google Shape;127;p8" descr="A black background with white tex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531508" y="5952117"/>
            <a:ext cx="2631004" cy="5870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67996" y="5952117"/>
            <a:ext cx="2466975" cy="561975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8"/>
          <p:cNvSpPr txBox="1"/>
          <p:nvPr/>
        </p:nvSpPr>
        <p:spPr>
          <a:xfrm>
            <a:off x="4440998" y="4586309"/>
            <a:ext cx="3310003" cy="4978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i="0" u="sng" strike="noStrike" cap="none">
                <a:solidFill>
                  <a:srgbClr val="F2F2F2"/>
                </a:solidFill>
                <a:latin typeface="Montserrat SemiBold"/>
                <a:ea typeface="Montserrat SemiBold"/>
                <a:cs typeface="Montserrat SemiBold"/>
                <a:sym typeface="Montserrat SemiBold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https://vetready.eu/</a:t>
            </a:r>
            <a:r>
              <a:rPr lang="es-ES" sz="2000" b="1" i="0" u="none" strike="noStrike" cap="none">
                <a:solidFill>
                  <a:srgbClr val="F2F2F2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 </a:t>
            </a:r>
            <a:endParaRPr sz="2000" b="1" i="0" u="none" strike="noStrike" cap="none">
              <a:solidFill>
                <a:srgbClr val="F2F2F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pic>
        <p:nvPicPr>
          <p:cNvPr id="130" name="Google Shape;130;p8">
            <a:hlinkClick r:id="rId6"/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096000" y="3702378"/>
            <a:ext cx="458703" cy="4587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p8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517522" y="3695180"/>
            <a:ext cx="471986" cy="47198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8">
            <a:hlinkClick r:id="rId9"/>
          </p:cNvPr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4963839" y="3710538"/>
            <a:ext cx="447191" cy="4436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8">
            <a:hlinkClick r:id="rId11"/>
          </p:cNvPr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6661195" y="3705258"/>
            <a:ext cx="453390" cy="4533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4"/>
          <p:cNvSpPr txBox="1">
            <a:spLocks noGrp="1"/>
          </p:cNvSpPr>
          <p:nvPr>
            <p:ph type="title"/>
          </p:nvPr>
        </p:nvSpPr>
        <p:spPr>
          <a:xfrm>
            <a:off x="839788" y="506441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s-ES">
                <a:solidFill>
                  <a:srgbClr val="FF0000"/>
                </a:solidFill>
              </a:rPr>
              <a:t>Markmið einingarinnar</a:t>
            </a:r>
            <a:endParaRPr>
              <a:solidFill>
                <a:srgbClr val="FF0000"/>
              </a:solidFill>
            </a:endParaRPr>
          </a:p>
        </p:txBody>
      </p:sp>
      <p:sp>
        <p:nvSpPr>
          <p:cNvPr id="54" name="Google Shape;54;p4"/>
          <p:cNvSpPr txBox="1">
            <a:spLocks noGrp="1"/>
          </p:cNvSpPr>
          <p:nvPr>
            <p:ph type="body" idx="2"/>
          </p:nvPr>
        </p:nvSpPr>
        <p:spPr>
          <a:xfrm>
            <a:off x="839788" y="2027700"/>
            <a:ext cx="10515600" cy="280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/>
          </a:bodyPr>
          <a:lstStyle/>
          <a:p>
            <a:pPr marL="228600" lvl="0" indent="-50800" algn="just">
              <a:spcBef>
                <a:spcPts val="0"/>
              </a:spcBef>
              <a:buNone/>
            </a:pPr>
            <a:r>
              <a:rPr lang="en-US" dirty="0"/>
              <a:t>Þessi eining er hönnuð til að </a:t>
            </a:r>
            <a:r>
              <a:rPr lang="en-US" dirty="0" err="1"/>
              <a:t>veita</a:t>
            </a:r>
            <a:r>
              <a:rPr lang="en-US" dirty="0"/>
              <a:t> </a:t>
            </a:r>
            <a:r>
              <a:rPr lang="en-US" dirty="0" err="1"/>
              <a:t>nemendum</a:t>
            </a:r>
            <a:r>
              <a:rPr lang="en-US" dirty="0"/>
              <a:t> þá þekkingu, færni </a:t>
            </a:r>
            <a:r>
              <a:rPr lang="en-US" dirty="0" err="1"/>
              <a:t>og</a:t>
            </a:r>
            <a:r>
              <a:rPr lang="en-US" dirty="0"/>
              <a:t> </a:t>
            </a:r>
            <a:r>
              <a:rPr lang="en-US" dirty="0" err="1"/>
              <a:t>það</a:t>
            </a:r>
            <a:r>
              <a:rPr lang="en-US" dirty="0"/>
              <a:t> </a:t>
            </a:r>
            <a:r>
              <a:rPr lang="en-US" dirty="0" err="1"/>
              <a:t>sjálfstraust</a:t>
            </a:r>
            <a:r>
              <a:rPr lang="en-US" dirty="0"/>
              <a:t> sem þarf til að takast á við hættur tengdar skógum </a:t>
            </a:r>
            <a:r>
              <a:rPr lang="en-US" dirty="0" err="1"/>
              <a:t>og</a:t>
            </a:r>
            <a:r>
              <a:rPr lang="en-US" dirty="0"/>
              <a:t>  óbyggðum. </a:t>
            </a:r>
            <a:r>
              <a:rPr lang="en-US" dirty="0" err="1"/>
              <a:t>Nemendur</a:t>
            </a:r>
            <a:r>
              <a:rPr lang="en-US" dirty="0"/>
              <a:t> læra að </a:t>
            </a:r>
            <a:r>
              <a:rPr lang="en-US" dirty="0" err="1"/>
              <a:t>greina</a:t>
            </a:r>
            <a:r>
              <a:rPr lang="en-US" dirty="0"/>
              <a:t> </a:t>
            </a:r>
            <a:r>
              <a:rPr lang="en-US" dirty="0" err="1"/>
              <a:t>hugsanlegar</a:t>
            </a:r>
            <a:r>
              <a:rPr lang="en-US" dirty="0"/>
              <a:t> </a:t>
            </a:r>
            <a:r>
              <a:rPr lang="en-US" dirty="0" err="1"/>
              <a:t>áhættur</a:t>
            </a:r>
            <a:r>
              <a:rPr lang="en-US" dirty="0"/>
              <a:t>, skipuleggja og undirbúa sig vel, taka upplýstar ákvarðanir undir álagi og bregðast hratt við í neyðartilvikum. Með því að </a:t>
            </a:r>
            <a:r>
              <a:rPr lang="en-US" dirty="0" err="1"/>
              <a:t>sameina</a:t>
            </a:r>
            <a:r>
              <a:rPr lang="en-US" dirty="0"/>
              <a:t> </a:t>
            </a:r>
            <a:r>
              <a:rPr lang="en-US" dirty="0" err="1"/>
              <a:t>hagnýta</a:t>
            </a:r>
            <a:r>
              <a:rPr lang="en-US" dirty="0"/>
              <a:t> </a:t>
            </a:r>
            <a:r>
              <a:rPr lang="en-US" dirty="0" err="1"/>
              <a:t>færni</a:t>
            </a:r>
            <a:r>
              <a:rPr lang="en-US" dirty="0"/>
              <a:t> og hamfaravitund styrkir einingin nemendur til að vernda sig og aðra, </a:t>
            </a:r>
            <a:r>
              <a:rPr lang="en-US" dirty="0" err="1"/>
              <a:t>ásamt</a:t>
            </a:r>
            <a:r>
              <a:rPr lang="en-US" dirty="0"/>
              <a:t> </a:t>
            </a:r>
            <a:r>
              <a:rPr lang="en-US" dirty="0" err="1"/>
              <a:t>því</a:t>
            </a:r>
            <a:r>
              <a:rPr lang="en-US" dirty="0"/>
              <a:t> </a:t>
            </a:r>
            <a:r>
              <a:rPr lang="en-US" dirty="0" err="1"/>
              <a:t>að</a:t>
            </a:r>
            <a:r>
              <a:rPr lang="en-US" dirty="0"/>
              <a:t> geta </a:t>
            </a:r>
            <a:r>
              <a:rPr lang="en-US" dirty="0" err="1"/>
              <a:t>ratað</a:t>
            </a:r>
            <a:r>
              <a:rPr lang="en-US" dirty="0"/>
              <a:t> </a:t>
            </a:r>
            <a:r>
              <a:rPr lang="en-US" dirty="0" err="1"/>
              <a:t>örugglega</a:t>
            </a:r>
            <a:r>
              <a:rPr lang="en-US" dirty="0"/>
              <a:t> </a:t>
            </a:r>
            <a:r>
              <a:rPr lang="en-US" dirty="0" err="1"/>
              <a:t>í</a:t>
            </a:r>
            <a:r>
              <a:rPr lang="en-US" dirty="0"/>
              <a:t> krefjandi náttúrulegu umhverfi.</a:t>
            </a: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8"/>
          <p:cNvSpPr txBox="1">
            <a:spLocks noGrp="1"/>
          </p:cNvSpPr>
          <p:nvPr>
            <p:ph type="title"/>
          </p:nvPr>
        </p:nvSpPr>
        <p:spPr>
          <a:xfrm>
            <a:off x="839788" y="506441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s-ES" dirty="0">
                <a:solidFill>
                  <a:srgbClr val="FF0000"/>
                </a:solidFill>
              </a:rPr>
              <a:t>Af </a:t>
            </a:r>
            <a:r>
              <a:rPr lang="es-ES" dirty="0" err="1">
                <a:solidFill>
                  <a:srgbClr val="FF0000"/>
                </a:solidFill>
              </a:rPr>
              <a:t>hverju</a:t>
            </a:r>
            <a:r>
              <a:rPr lang="es-ES" dirty="0">
                <a:solidFill>
                  <a:srgbClr val="FF0000"/>
                </a:solidFill>
              </a:rPr>
              <a:t> </a:t>
            </a:r>
            <a:r>
              <a:rPr lang="es-ES" dirty="0" err="1">
                <a:solidFill>
                  <a:srgbClr val="FF0000"/>
                </a:solidFill>
              </a:rPr>
              <a:t>þessi</a:t>
            </a:r>
            <a:r>
              <a:rPr lang="es-ES" dirty="0">
                <a:solidFill>
                  <a:srgbClr val="FF0000"/>
                </a:solidFill>
              </a:rPr>
              <a:t> </a:t>
            </a:r>
            <a:r>
              <a:rPr lang="es-ES" dirty="0" err="1">
                <a:solidFill>
                  <a:srgbClr val="FF0000"/>
                </a:solidFill>
              </a:rPr>
              <a:t>eining</a:t>
            </a:r>
            <a:r>
              <a:rPr lang="es-ES" dirty="0">
                <a:solidFill>
                  <a:srgbClr val="FF0000"/>
                </a:solidFill>
              </a:rPr>
              <a:t> skiptir máli</a:t>
            </a:r>
            <a:endParaRPr dirty="0"/>
          </a:p>
        </p:txBody>
      </p:sp>
      <p:sp>
        <p:nvSpPr>
          <p:cNvPr id="60" name="Google Shape;60;p18"/>
          <p:cNvSpPr txBox="1">
            <a:spLocks noGrp="1"/>
          </p:cNvSpPr>
          <p:nvPr>
            <p:ph type="body" idx="2"/>
          </p:nvPr>
        </p:nvSpPr>
        <p:spPr>
          <a:xfrm>
            <a:off x="839788" y="1643866"/>
            <a:ext cx="10515600" cy="43211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/>
          </a:bodyPr>
          <a:lstStyle/>
          <a:p>
            <a:pPr algn="just"/>
            <a:r>
              <a:rPr lang="en-US" dirty="0"/>
              <a:t>Skógar og óbyggðir bjóða upp á fegurð og ævintýri, en þar leynast </a:t>
            </a:r>
            <a:r>
              <a:rPr lang="en-US" dirty="0" err="1"/>
              <a:t>líka</a:t>
            </a:r>
            <a:r>
              <a:rPr lang="en-US" dirty="0"/>
              <a:t>  </a:t>
            </a:r>
            <a:r>
              <a:rPr lang="en-US" dirty="0" err="1"/>
              <a:t>áhættur</a:t>
            </a:r>
            <a:r>
              <a:rPr lang="en-US" dirty="0"/>
              <a:t> og ófyrirséðar hættur. Góður undirbúningur getur skipt sköpum þegar tekist er á </a:t>
            </a:r>
            <a:r>
              <a:rPr lang="en-US" dirty="0" err="1"/>
              <a:t>við</a:t>
            </a:r>
            <a:r>
              <a:rPr lang="en-US" dirty="0"/>
              <a:t> </a:t>
            </a:r>
            <a:r>
              <a:rPr lang="en-US" dirty="0" err="1"/>
              <a:t>neyðarástand</a:t>
            </a:r>
            <a:r>
              <a:rPr lang="en-US" dirty="0"/>
              <a:t>, </a:t>
            </a:r>
            <a:r>
              <a:rPr lang="en-US" dirty="0" err="1"/>
              <a:t>ef</a:t>
            </a:r>
            <a:r>
              <a:rPr lang="en-US" dirty="0"/>
              <a:t> maður villist eða ef </a:t>
            </a:r>
            <a:r>
              <a:rPr lang="en-US" dirty="0" err="1"/>
              <a:t>neyð</a:t>
            </a:r>
            <a:r>
              <a:rPr lang="en-US" dirty="0"/>
              <a:t> </a:t>
            </a:r>
            <a:r>
              <a:rPr lang="en-US" dirty="0" err="1"/>
              <a:t>skellur</a:t>
            </a:r>
            <a:r>
              <a:rPr lang="en-US" dirty="0"/>
              <a:t> </a:t>
            </a:r>
            <a:r>
              <a:rPr lang="en-US" dirty="0" err="1"/>
              <a:t>á</a:t>
            </a:r>
            <a:r>
              <a:rPr lang="en-US" dirty="0"/>
              <a:t> </a:t>
            </a:r>
            <a:r>
              <a:rPr lang="en-US" dirty="0" err="1"/>
              <a:t>í</a:t>
            </a:r>
            <a:r>
              <a:rPr lang="en-US" dirty="0"/>
              <a:t> </a:t>
            </a:r>
            <a:r>
              <a:rPr lang="en-US" dirty="0" err="1"/>
              <a:t>óbyggðum</a:t>
            </a:r>
            <a:r>
              <a:rPr lang="en-US" dirty="0"/>
              <a:t>. </a:t>
            </a:r>
            <a:r>
              <a:rPr lang="en-US" dirty="0" err="1"/>
              <a:t>Þessi</a:t>
            </a:r>
            <a:r>
              <a:rPr lang="en-US" dirty="0"/>
              <a:t> eining </a:t>
            </a:r>
            <a:r>
              <a:rPr lang="en-US" dirty="0" err="1"/>
              <a:t>veitir</a:t>
            </a:r>
            <a:r>
              <a:rPr lang="en-US" dirty="0"/>
              <a:t> </a:t>
            </a:r>
            <a:r>
              <a:rPr lang="en-US" dirty="0" err="1"/>
              <a:t>nemendum</a:t>
            </a:r>
            <a:r>
              <a:rPr lang="en-US" dirty="0"/>
              <a:t> hagnýta þekkingu, færni og sjálfstraust til að meta áhættu, taka skjótar ákvarðanir og bregðast markvisst við neyðartilvikum í skógi og óbyggðum.</a:t>
            </a:r>
            <a:endParaRPr lang="tr-TR" dirty="0"/>
          </a:p>
          <a:p>
            <a:pPr algn="just"/>
            <a:r>
              <a:rPr lang="en-US" dirty="0"/>
              <a:t>Með því </a:t>
            </a:r>
            <a:r>
              <a:rPr lang="en-US" dirty="0" err="1"/>
              <a:t>að</a:t>
            </a:r>
            <a:r>
              <a:rPr lang="en-US" dirty="0"/>
              <a:t> </a:t>
            </a:r>
            <a:r>
              <a:rPr lang="en-US" dirty="0" err="1"/>
              <a:t>þekkja</a:t>
            </a:r>
            <a:r>
              <a:rPr lang="en-US" dirty="0"/>
              <a:t> </a:t>
            </a:r>
            <a:r>
              <a:rPr lang="en-US" dirty="0" err="1"/>
              <a:t>sjálfsbjörgunaraðferðir</a:t>
            </a:r>
            <a:r>
              <a:rPr lang="en-US" dirty="0"/>
              <a:t>, hamfaravitund og öryggisáætlanir geta þátttakendur verndað sig og aðra, farið örugglega um krefjandi landslag og tekist á við erfiðar aðstæður. Að tileinka sér þessar grunnreglur er fyrsta skrefið að því að </a:t>
            </a:r>
            <a:r>
              <a:rPr lang="en-US" dirty="0" err="1"/>
              <a:t>verða</a:t>
            </a:r>
            <a:r>
              <a:rPr lang="en-US" dirty="0"/>
              <a:t> </a:t>
            </a:r>
            <a:r>
              <a:rPr lang="en-US" dirty="0" err="1"/>
              <a:t>sjálfsbjarga</a:t>
            </a:r>
            <a:r>
              <a:rPr lang="en-US" dirty="0"/>
              <a:t> </a:t>
            </a:r>
            <a:r>
              <a:rPr lang="en-US" dirty="0" err="1"/>
              <a:t>í</a:t>
            </a:r>
            <a:r>
              <a:rPr lang="en-US" dirty="0"/>
              <a:t> útivist.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9"/>
          <p:cNvSpPr txBox="1">
            <a:spLocks noGrp="1"/>
          </p:cNvSpPr>
          <p:nvPr>
            <p:ph type="title"/>
          </p:nvPr>
        </p:nvSpPr>
        <p:spPr>
          <a:xfrm>
            <a:off x="839788" y="506441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s-ES" dirty="0" err="1">
                <a:solidFill>
                  <a:srgbClr val="FF0000"/>
                </a:solidFill>
              </a:rPr>
              <a:t>Uppbygging</a:t>
            </a:r>
            <a:r>
              <a:rPr lang="es-ES" dirty="0">
                <a:solidFill>
                  <a:srgbClr val="FF0000"/>
                </a:solidFill>
              </a:rPr>
              <a:t> </a:t>
            </a:r>
            <a:r>
              <a:rPr lang="es-ES" dirty="0" err="1">
                <a:solidFill>
                  <a:srgbClr val="FF0000"/>
                </a:solidFill>
              </a:rPr>
              <a:t>einingarinnar</a:t>
            </a:r>
            <a:endParaRPr dirty="0">
              <a:solidFill>
                <a:srgbClr val="FF0000"/>
              </a:solidFill>
            </a:endParaRPr>
          </a:p>
        </p:txBody>
      </p:sp>
      <p:sp>
        <p:nvSpPr>
          <p:cNvPr id="66" name="Google Shape;66;p19"/>
          <p:cNvSpPr txBox="1">
            <a:spLocks noGrp="1"/>
          </p:cNvSpPr>
          <p:nvPr>
            <p:ph type="body" idx="2"/>
          </p:nvPr>
        </p:nvSpPr>
        <p:spPr>
          <a:xfrm>
            <a:off x="839788" y="1695236"/>
            <a:ext cx="10515600" cy="42124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55000" lnSpcReduction="20000"/>
          </a:bodyPr>
          <a:lstStyle/>
          <a:p>
            <a:pPr marL="50800" lvl="0" indent="0">
              <a:lnSpc>
                <a:spcPct val="120000"/>
              </a:lnSpc>
              <a:spcBef>
                <a:spcPts val="0"/>
              </a:spcBef>
              <a:buSzPct val="100000"/>
              <a:buNone/>
            </a:pPr>
            <a:r>
              <a:rPr lang="es-ES" sz="4000" b="1" dirty="0"/>
              <a:t>Þjálfunarlota 13</a:t>
            </a:r>
            <a:r>
              <a:rPr lang="tr-TR" sz="4000" b="1" dirty="0"/>
              <a:t> –</a:t>
            </a:r>
            <a:r>
              <a:rPr lang="es-ES" sz="4000" dirty="0"/>
              <a:t> Að</a:t>
            </a:r>
            <a:r>
              <a:rPr lang="en-US" sz="4000" dirty="0"/>
              <a:t> draga </a:t>
            </a:r>
            <a:r>
              <a:rPr lang="en-US" sz="4000" dirty="0" err="1"/>
              <a:t>úr</a:t>
            </a:r>
            <a:r>
              <a:rPr lang="en-US" sz="4000" dirty="0"/>
              <a:t> </a:t>
            </a:r>
            <a:r>
              <a:rPr lang="en-US" sz="4000" dirty="0" err="1"/>
              <a:t>áhættum</a:t>
            </a:r>
            <a:r>
              <a:rPr lang="en-US" sz="4000" dirty="0"/>
              <a:t> </a:t>
            </a:r>
            <a:r>
              <a:rPr lang="en-US" sz="4000" dirty="0" err="1"/>
              <a:t>í</a:t>
            </a:r>
            <a:r>
              <a:rPr lang="en-US" sz="4000" dirty="0"/>
              <a:t> </a:t>
            </a:r>
            <a:r>
              <a:rPr lang="en-US" sz="4000" dirty="0" err="1"/>
              <a:t>skóglendi</a:t>
            </a:r>
            <a:br>
              <a:rPr lang="es-ES" sz="4000" dirty="0"/>
            </a:br>
            <a:r>
              <a:rPr lang="es-ES" sz="4000" b="1" dirty="0" err="1"/>
              <a:t>Þjálfunarlota</a:t>
            </a:r>
            <a:r>
              <a:rPr lang="es-ES" sz="4000" b="1" dirty="0"/>
              <a:t> 14</a:t>
            </a:r>
            <a:r>
              <a:rPr lang="tr-TR" sz="4000" b="1" dirty="0"/>
              <a:t> – </a:t>
            </a:r>
            <a:r>
              <a:rPr lang="tr-TR" sz="4000" dirty="0" err="1"/>
              <a:t>Að</a:t>
            </a:r>
            <a:r>
              <a:rPr lang="tr-TR" sz="4000" dirty="0"/>
              <a:t> </a:t>
            </a:r>
            <a:r>
              <a:rPr lang="tr-TR" sz="4000" dirty="0" err="1"/>
              <a:t>afhjúpa</a:t>
            </a:r>
            <a:r>
              <a:rPr lang="tr-TR" sz="4000" dirty="0"/>
              <a:t> </a:t>
            </a:r>
            <a:r>
              <a:rPr lang="tr-TR" sz="4000" dirty="0" err="1"/>
              <a:t>mýtur</a:t>
            </a:r>
            <a:r>
              <a:rPr lang="tr-TR" sz="4000" dirty="0"/>
              <a:t> </a:t>
            </a:r>
            <a:r>
              <a:rPr lang="tr-TR" sz="4000" dirty="0" err="1"/>
              <a:t>og</a:t>
            </a:r>
            <a:r>
              <a:rPr lang="tr-TR" sz="4000" dirty="0"/>
              <a:t> </a:t>
            </a:r>
            <a:r>
              <a:rPr lang="tr-TR" sz="4000" dirty="0" err="1"/>
              <a:t>rangfærslur</a:t>
            </a:r>
            <a:r>
              <a:rPr lang="tr-TR" sz="4000" dirty="0"/>
              <a:t> um </a:t>
            </a:r>
            <a:r>
              <a:rPr lang="tr-TR" sz="4000" dirty="0" err="1"/>
              <a:t>skógarhamfarir</a:t>
            </a:r>
            <a:endParaRPr lang="tr-TR" sz="4000" dirty="0"/>
          </a:p>
          <a:p>
            <a:pPr marL="50800" lvl="0" indent="0">
              <a:lnSpc>
                <a:spcPct val="120000"/>
              </a:lnSpc>
              <a:spcBef>
                <a:spcPts val="0"/>
              </a:spcBef>
              <a:buSzPct val="100000"/>
              <a:buNone/>
            </a:pPr>
            <a:r>
              <a:rPr lang="es-ES" sz="4000" b="1" dirty="0" err="1"/>
              <a:t>Þjálfunarlota</a:t>
            </a:r>
            <a:r>
              <a:rPr lang="tr-TR" sz="4000" b="1" dirty="0"/>
              <a:t> 15</a:t>
            </a:r>
            <a:r>
              <a:rPr lang="es-ES" sz="4000" dirty="0"/>
              <a:t> – </a:t>
            </a:r>
            <a:r>
              <a:rPr lang="es-ES" sz="4000" dirty="0" err="1"/>
              <a:t>Viðvörunarkerfi</a:t>
            </a:r>
            <a:r>
              <a:rPr lang="es-ES" sz="4000" dirty="0"/>
              <a:t> </a:t>
            </a:r>
            <a:r>
              <a:rPr lang="es-ES" sz="4000" dirty="0" err="1"/>
              <a:t>fyrir</a:t>
            </a:r>
            <a:r>
              <a:rPr lang="es-ES" sz="4000" dirty="0"/>
              <a:t> </a:t>
            </a:r>
            <a:r>
              <a:rPr lang="es-ES" sz="4000" dirty="0" err="1"/>
              <a:t>skógarelda</a:t>
            </a:r>
            <a:r>
              <a:rPr lang="es-ES" sz="4000" dirty="0"/>
              <a:t> </a:t>
            </a:r>
            <a:r>
              <a:rPr lang="es-ES" sz="4000" dirty="0" err="1"/>
              <a:t>og</a:t>
            </a:r>
            <a:r>
              <a:rPr lang="es-ES" sz="4000" dirty="0"/>
              <a:t> </a:t>
            </a:r>
            <a:r>
              <a:rPr lang="es-ES" sz="4000" dirty="0" err="1"/>
              <a:t>aðrar</a:t>
            </a:r>
            <a:r>
              <a:rPr lang="es-ES" sz="4000" dirty="0"/>
              <a:t> </a:t>
            </a:r>
            <a:r>
              <a:rPr lang="es-ES" sz="4000" dirty="0" err="1"/>
              <a:t>hamfarir</a:t>
            </a:r>
            <a:endParaRPr lang="es-ES" sz="4000" dirty="0"/>
          </a:p>
          <a:p>
            <a:pPr marL="50800" lvl="0" indent="0">
              <a:lnSpc>
                <a:spcPct val="120000"/>
              </a:lnSpc>
              <a:spcBef>
                <a:spcPts val="0"/>
              </a:spcBef>
              <a:buSzPct val="100000"/>
              <a:buNone/>
            </a:pPr>
            <a:r>
              <a:rPr lang="es-ES" sz="4000" b="1" dirty="0" err="1"/>
              <a:t>Þjálfunarlota</a:t>
            </a:r>
            <a:r>
              <a:rPr lang="es-ES" sz="4000" b="1" dirty="0"/>
              <a:t> 16</a:t>
            </a:r>
            <a:r>
              <a:rPr lang="tr-TR" sz="4000" b="1" dirty="0"/>
              <a:t> –</a:t>
            </a:r>
            <a:r>
              <a:rPr lang="en-US" sz="4000" dirty="0"/>
              <a:t> </a:t>
            </a:r>
            <a:r>
              <a:rPr lang="en-US" sz="4000" dirty="0" err="1"/>
              <a:t>Nauðsynleg</a:t>
            </a:r>
            <a:r>
              <a:rPr lang="en-US" sz="4000" dirty="0"/>
              <a:t> </a:t>
            </a:r>
            <a:r>
              <a:rPr lang="en-US" sz="4000" dirty="0" err="1"/>
              <a:t>færni</a:t>
            </a:r>
            <a:r>
              <a:rPr lang="en-US" sz="4000" dirty="0"/>
              <a:t> </a:t>
            </a:r>
            <a:r>
              <a:rPr lang="en-US" sz="4000" dirty="0" err="1"/>
              <a:t>til</a:t>
            </a:r>
            <a:r>
              <a:rPr lang="en-US" sz="4000" dirty="0"/>
              <a:t> </a:t>
            </a:r>
            <a:r>
              <a:rPr lang="en-US" sz="4000" dirty="0" err="1"/>
              <a:t>að</a:t>
            </a:r>
            <a:r>
              <a:rPr lang="en-US" sz="4000" dirty="0"/>
              <a:t> </a:t>
            </a:r>
            <a:r>
              <a:rPr lang="en-US" sz="4000" dirty="0" err="1"/>
              <a:t>bregðast</a:t>
            </a:r>
            <a:r>
              <a:rPr lang="en-US" sz="4000" dirty="0"/>
              <a:t> </a:t>
            </a:r>
            <a:r>
              <a:rPr lang="en-US" sz="4000" dirty="0" err="1"/>
              <a:t>við</a:t>
            </a:r>
            <a:r>
              <a:rPr lang="en-US" sz="4000" dirty="0"/>
              <a:t> </a:t>
            </a:r>
            <a:r>
              <a:rPr lang="en-US" sz="4000" dirty="0" err="1"/>
              <a:t>skógareldum</a:t>
            </a:r>
            <a:r>
              <a:rPr lang="en-US" sz="4000" dirty="0"/>
              <a:t> </a:t>
            </a:r>
            <a:r>
              <a:rPr lang="en-US" sz="4000" dirty="0" err="1"/>
              <a:t>og</a:t>
            </a:r>
            <a:r>
              <a:rPr lang="en-US" sz="4000" dirty="0"/>
              <a:t> </a:t>
            </a:r>
            <a:r>
              <a:rPr lang="en-US" sz="4000" dirty="0" err="1"/>
              <a:t>öðrum</a:t>
            </a:r>
            <a:r>
              <a:rPr lang="en-US" sz="4000" dirty="0"/>
              <a:t> </a:t>
            </a:r>
            <a:r>
              <a:rPr lang="en-US" sz="4000" dirty="0" err="1"/>
              <a:t>hamförum</a:t>
            </a:r>
            <a:endParaRPr lang="en-US" sz="4000" dirty="0"/>
          </a:p>
          <a:p>
            <a:pPr marL="50800" lvl="0" indent="0">
              <a:lnSpc>
                <a:spcPct val="120000"/>
              </a:lnSpc>
              <a:spcBef>
                <a:spcPts val="0"/>
              </a:spcBef>
              <a:buSzPct val="100000"/>
              <a:buNone/>
            </a:pPr>
            <a:r>
              <a:rPr lang="es-ES" sz="4000" b="1" dirty="0" err="1"/>
              <a:t>Þjálfunarlota</a:t>
            </a:r>
            <a:r>
              <a:rPr lang="es-ES" sz="4000" b="1" dirty="0"/>
              <a:t> 17</a:t>
            </a:r>
            <a:r>
              <a:rPr lang="tr-TR" sz="4000" b="1" dirty="0"/>
              <a:t> –</a:t>
            </a:r>
            <a:r>
              <a:rPr lang="es-ES" sz="4000" dirty="0"/>
              <a:t> Að</a:t>
            </a:r>
            <a:r>
              <a:rPr lang="en-US" sz="4000" dirty="0"/>
              <a:t> </a:t>
            </a:r>
            <a:r>
              <a:rPr lang="en-US" sz="4000" dirty="0" err="1"/>
              <a:t>skilja</a:t>
            </a:r>
            <a:r>
              <a:rPr lang="en-US" sz="4000" dirty="0"/>
              <a:t> </a:t>
            </a:r>
            <a:r>
              <a:rPr lang="en-US" sz="4000" dirty="0" err="1"/>
              <a:t>sálræn</a:t>
            </a:r>
            <a:r>
              <a:rPr lang="en-US" sz="4000" dirty="0"/>
              <a:t> </a:t>
            </a:r>
            <a:r>
              <a:rPr lang="en-US" sz="4000" dirty="0" err="1"/>
              <a:t>viðbrögð</a:t>
            </a:r>
            <a:r>
              <a:rPr lang="en-US" sz="4000" dirty="0"/>
              <a:t> </a:t>
            </a:r>
            <a:r>
              <a:rPr lang="en-US" sz="4000" dirty="0" err="1"/>
              <a:t>fólks</a:t>
            </a:r>
            <a:r>
              <a:rPr lang="en-US" sz="4000" dirty="0"/>
              <a:t> </a:t>
            </a:r>
            <a:r>
              <a:rPr lang="en-US" sz="4000" dirty="0" err="1"/>
              <a:t>við</a:t>
            </a:r>
            <a:r>
              <a:rPr lang="en-US" sz="4000" dirty="0"/>
              <a:t> </a:t>
            </a:r>
            <a:r>
              <a:rPr lang="en-US" sz="4000" dirty="0" err="1"/>
              <a:t>hamförum</a:t>
            </a:r>
            <a:r>
              <a:rPr lang="en-US" sz="4000" dirty="0"/>
              <a:t> </a:t>
            </a:r>
            <a:r>
              <a:rPr lang="en-US" sz="4000" dirty="0" err="1"/>
              <a:t>í</a:t>
            </a:r>
            <a:r>
              <a:rPr lang="en-US" sz="4000" dirty="0"/>
              <a:t> </a:t>
            </a:r>
            <a:r>
              <a:rPr lang="en-US" sz="4000" dirty="0" err="1"/>
              <a:t>skóglendi</a:t>
            </a:r>
            <a:r>
              <a:rPr lang="en-US" sz="4000" dirty="0"/>
              <a:t> </a:t>
            </a:r>
            <a:r>
              <a:rPr lang="en-US" sz="4000" dirty="0" err="1"/>
              <a:t>og</a:t>
            </a:r>
            <a:r>
              <a:rPr lang="en-US" sz="4000" dirty="0"/>
              <a:t> </a:t>
            </a:r>
            <a:r>
              <a:rPr lang="en-US" sz="4000" dirty="0" err="1"/>
              <a:t>óbyggðum</a:t>
            </a:r>
            <a:endParaRPr lang="lv-LV" sz="4000" dirty="0"/>
          </a:p>
          <a:p>
            <a:pPr marL="50800" lvl="0" indent="0">
              <a:lnSpc>
                <a:spcPct val="120000"/>
              </a:lnSpc>
              <a:spcBef>
                <a:spcPts val="0"/>
              </a:spcBef>
              <a:buSzPct val="100000"/>
              <a:buNone/>
            </a:pPr>
            <a:r>
              <a:rPr lang="es-ES" sz="4000" b="1" dirty="0"/>
              <a:t>Þjálfunarlota</a:t>
            </a:r>
            <a:r>
              <a:rPr lang="tr-TR" sz="4000" b="1" dirty="0"/>
              <a:t> 18 –</a:t>
            </a:r>
            <a:r>
              <a:rPr lang="en-US" sz="4000" dirty="0"/>
              <a:t> </a:t>
            </a:r>
            <a:r>
              <a:rPr lang="en-US" sz="4000" dirty="0" err="1"/>
              <a:t>Færni</a:t>
            </a:r>
            <a:r>
              <a:rPr lang="en-US" sz="4000" dirty="0"/>
              <a:t> </a:t>
            </a:r>
            <a:r>
              <a:rPr lang="en-US" sz="4000" dirty="0" err="1"/>
              <a:t>til</a:t>
            </a:r>
            <a:r>
              <a:rPr lang="en-US" sz="4000" dirty="0"/>
              <a:t> </a:t>
            </a:r>
            <a:r>
              <a:rPr lang="en-US" sz="4000" dirty="0" err="1"/>
              <a:t>sjálfsbjargar</a:t>
            </a:r>
            <a:r>
              <a:rPr lang="en-US" sz="4000" dirty="0"/>
              <a:t> </a:t>
            </a:r>
            <a:r>
              <a:rPr lang="en-US" sz="4000" dirty="0" err="1"/>
              <a:t>þegar</a:t>
            </a:r>
            <a:r>
              <a:rPr lang="en-US" sz="4000" dirty="0"/>
              <a:t> </a:t>
            </a:r>
            <a:r>
              <a:rPr lang="en-US" sz="4000" dirty="0" err="1"/>
              <a:t>einstaklingur</a:t>
            </a:r>
            <a:r>
              <a:rPr lang="en-US" sz="4000" dirty="0"/>
              <a:t> er </a:t>
            </a:r>
            <a:r>
              <a:rPr lang="en-US" sz="4000" dirty="0" err="1"/>
              <a:t>einn</a:t>
            </a:r>
            <a:r>
              <a:rPr lang="en-US" sz="4000" dirty="0"/>
              <a:t> </a:t>
            </a:r>
            <a:r>
              <a:rPr lang="en-US" sz="4000" dirty="0" err="1"/>
              <a:t>í</a:t>
            </a:r>
            <a:r>
              <a:rPr lang="en-US" sz="4000" dirty="0"/>
              <a:t> </a:t>
            </a:r>
            <a:r>
              <a:rPr lang="en-US" sz="4000" dirty="0" err="1"/>
              <a:t>neyðarástandi</a:t>
            </a:r>
            <a:r>
              <a:rPr lang="en-US" sz="4000" dirty="0"/>
              <a:t> </a:t>
            </a:r>
            <a:r>
              <a:rPr lang="en-US" sz="4000" dirty="0" err="1"/>
              <a:t>í</a:t>
            </a:r>
            <a:r>
              <a:rPr lang="en-US" sz="4000" dirty="0"/>
              <a:t> </a:t>
            </a:r>
            <a:r>
              <a:rPr lang="en-US" sz="4000" dirty="0" err="1"/>
              <a:t>skóglendi</a:t>
            </a:r>
            <a:endParaRPr lang="lv-LV" sz="4000" dirty="0"/>
          </a:p>
          <a:p>
            <a:pPr marL="50800" lvl="0" indent="0">
              <a:buSzPct val="100000"/>
              <a:buNone/>
            </a:pPr>
            <a:endParaRPr lang="lv-LV" sz="4000" dirty="0"/>
          </a:p>
          <a:p>
            <a:pPr marL="50800" lvl="0" indent="0">
              <a:buSzPct val="100000"/>
              <a:buNone/>
            </a:pPr>
            <a:r>
              <a:rPr lang="es-ES" sz="4000" dirty="0"/>
              <a:t>Þjálfunarlotunum </a:t>
            </a:r>
            <a:r>
              <a:rPr lang="es-ES" sz="4000" dirty="0" err="1"/>
              <a:t>er</a:t>
            </a:r>
            <a:r>
              <a:rPr lang="es-ES" sz="4000" dirty="0"/>
              <a:t> </a:t>
            </a:r>
            <a:r>
              <a:rPr lang="es-ES" sz="4000" dirty="0" err="1"/>
              <a:t>ætlað</a:t>
            </a:r>
            <a:r>
              <a:rPr lang="es-ES" sz="4000" dirty="0"/>
              <a:t> að </a:t>
            </a:r>
            <a:r>
              <a:rPr lang="es-ES" sz="4000" dirty="0" err="1"/>
              <a:t>ljúka</a:t>
            </a:r>
            <a:r>
              <a:rPr lang="es-ES" sz="4000" dirty="0"/>
              <a:t> í </a:t>
            </a:r>
            <a:r>
              <a:rPr lang="es-ES" sz="4000" dirty="0" err="1"/>
              <a:t>þeirri</a:t>
            </a:r>
            <a:r>
              <a:rPr lang="es-ES" sz="4000" dirty="0"/>
              <a:t> </a:t>
            </a:r>
            <a:r>
              <a:rPr lang="es-ES" sz="4000" dirty="0" err="1"/>
              <a:t>röð</a:t>
            </a:r>
            <a:r>
              <a:rPr lang="es-ES" sz="4000" dirty="0"/>
              <a:t> </a:t>
            </a:r>
            <a:r>
              <a:rPr lang="es-ES" sz="4000" dirty="0" err="1"/>
              <a:t>sem</a:t>
            </a:r>
            <a:r>
              <a:rPr lang="es-ES" sz="4000" dirty="0"/>
              <a:t> </a:t>
            </a:r>
            <a:r>
              <a:rPr lang="es-ES" sz="4000" dirty="0" err="1"/>
              <a:t>þær</a:t>
            </a:r>
            <a:r>
              <a:rPr lang="es-ES" sz="4000" dirty="0"/>
              <a:t> </a:t>
            </a:r>
            <a:r>
              <a:rPr lang="es-ES" sz="4000" dirty="0" err="1"/>
              <a:t>eru</a:t>
            </a:r>
            <a:r>
              <a:rPr lang="es-ES" sz="4000" dirty="0"/>
              <a:t> </a:t>
            </a:r>
            <a:r>
              <a:rPr lang="es-ES" sz="4000" dirty="0" err="1"/>
              <a:t>settar</a:t>
            </a:r>
            <a:r>
              <a:rPr lang="es-ES" sz="4000" dirty="0"/>
              <a:t> fram. </a:t>
            </a:r>
            <a:r>
              <a:rPr lang="es-ES" sz="4000" dirty="0" err="1"/>
              <a:t>Hver</a:t>
            </a:r>
            <a:r>
              <a:rPr lang="es-ES" sz="4000" dirty="0"/>
              <a:t> lota </a:t>
            </a:r>
            <a:r>
              <a:rPr lang="es-ES" sz="4000" dirty="0" err="1"/>
              <a:t>sameinar</a:t>
            </a:r>
            <a:r>
              <a:rPr lang="es-ES" sz="4000" dirty="0"/>
              <a:t> </a:t>
            </a:r>
            <a:r>
              <a:rPr lang="es-ES" sz="4000" dirty="0" err="1"/>
              <a:t>fræðilegt</a:t>
            </a:r>
            <a:r>
              <a:rPr lang="es-ES" sz="4000" dirty="0"/>
              <a:t> </a:t>
            </a:r>
            <a:r>
              <a:rPr lang="es-ES" sz="4000" dirty="0" err="1"/>
              <a:t>efni</a:t>
            </a:r>
            <a:r>
              <a:rPr lang="es-ES" sz="4000" dirty="0"/>
              <a:t>, </a:t>
            </a:r>
            <a:r>
              <a:rPr lang="es-ES" sz="4000" dirty="0" err="1"/>
              <a:t>hagnýta</a:t>
            </a:r>
            <a:r>
              <a:rPr lang="es-ES" sz="4000" dirty="0"/>
              <a:t> </a:t>
            </a:r>
            <a:r>
              <a:rPr lang="es-ES" sz="4000" dirty="0" err="1"/>
              <a:t>þekkingu</a:t>
            </a:r>
            <a:r>
              <a:rPr lang="es-ES" sz="4000" dirty="0"/>
              <a:t> </a:t>
            </a:r>
            <a:r>
              <a:rPr lang="es-ES" sz="4000" dirty="0" err="1"/>
              <a:t>og</a:t>
            </a:r>
            <a:r>
              <a:rPr lang="es-ES" sz="4000" dirty="0"/>
              <a:t> </a:t>
            </a:r>
            <a:r>
              <a:rPr lang="es-ES" sz="4000" dirty="0" err="1"/>
              <a:t>myndbönd</a:t>
            </a:r>
            <a:r>
              <a:rPr lang="es-ES" sz="4000" dirty="0"/>
              <a:t> </a:t>
            </a:r>
            <a:r>
              <a:rPr lang="es-ES" sz="4000" dirty="0" err="1"/>
              <a:t>til</a:t>
            </a:r>
            <a:r>
              <a:rPr lang="es-ES" sz="4000" dirty="0"/>
              <a:t> </a:t>
            </a:r>
            <a:r>
              <a:rPr lang="es-ES" sz="4000" dirty="0" err="1"/>
              <a:t>að</a:t>
            </a:r>
            <a:r>
              <a:rPr lang="es-ES" sz="4000" dirty="0"/>
              <a:t> </a:t>
            </a:r>
            <a:r>
              <a:rPr lang="es-ES" sz="4000" dirty="0" err="1"/>
              <a:t>styðja</a:t>
            </a:r>
            <a:r>
              <a:rPr lang="es-ES" sz="4000" dirty="0"/>
              <a:t> </a:t>
            </a:r>
            <a:r>
              <a:rPr lang="es-ES" sz="4000" dirty="0" err="1"/>
              <a:t>við</a:t>
            </a:r>
            <a:r>
              <a:rPr lang="es-ES" sz="4000" dirty="0"/>
              <a:t> </a:t>
            </a:r>
            <a:r>
              <a:rPr lang="es-ES" sz="4000" dirty="0" err="1"/>
              <a:t>fjölbreytta</a:t>
            </a:r>
            <a:r>
              <a:rPr lang="es-ES" sz="4000" dirty="0"/>
              <a:t> námsstíla.</a:t>
            </a:r>
            <a:endParaRPr dirty="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42857"/>
              <a:buNone/>
            </a:pPr>
            <a:endParaRPr dirty="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42857"/>
              <a:buNone/>
            </a:pPr>
            <a:endParaRPr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20"/>
          <p:cNvSpPr txBox="1">
            <a:spLocks noGrp="1"/>
          </p:cNvSpPr>
          <p:nvPr>
            <p:ph type="title"/>
          </p:nvPr>
        </p:nvSpPr>
        <p:spPr>
          <a:xfrm>
            <a:off x="839788" y="506441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s-ES" dirty="0" err="1">
                <a:solidFill>
                  <a:srgbClr val="FF0000"/>
                </a:solidFill>
              </a:rPr>
              <a:t>Almennar</a:t>
            </a:r>
            <a:r>
              <a:rPr lang="es-ES" dirty="0">
                <a:solidFill>
                  <a:srgbClr val="FF0000"/>
                </a:solidFill>
              </a:rPr>
              <a:t> </a:t>
            </a:r>
            <a:r>
              <a:rPr lang="es-ES" dirty="0" err="1">
                <a:solidFill>
                  <a:srgbClr val="FF0000"/>
                </a:solidFill>
              </a:rPr>
              <a:t>upplýsingar</a:t>
            </a:r>
            <a:r>
              <a:rPr lang="es-ES" dirty="0">
                <a:solidFill>
                  <a:srgbClr val="FF0000"/>
                </a:solidFill>
              </a:rPr>
              <a:t> </a:t>
            </a:r>
            <a:r>
              <a:rPr lang="es-ES" dirty="0" err="1">
                <a:solidFill>
                  <a:srgbClr val="FF0000"/>
                </a:solidFill>
              </a:rPr>
              <a:t>um</a:t>
            </a:r>
            <a:r>
              <a:rPr lang="es-ES" dirty="0">
                <a:solidFill>
                  <a:srgbClr val="FF0000"/>
                </a:solidFill>
              </a:rPr>
              <a:t> </a:t>
            </a:r>
            <a:r>
              <a:rPr lang="es-ES" dirty="0" err="1">
                <a:solidFill>
                  <a:srgbClr val="FF0000"/>
                </a:solidFill>
              </a:rPr>
              <a:t>eininguna</a:t>
            </a:r>
            <a:endParaRPr dirty="0"/>
          </a:p>
        </p:txBody>
      </p:sp>
      <p:sp>
        <p:nvSpPr>
          <p:cNvPr id="72" name="Google Shape;72;p20"/>
          <p:cNvSpPr txBox="1">
            <a:spLocks noGrp="1"/>
          </p:cNvSpPr>
          <p:nvPr>
            <p:ph type="body" idx="2"/>
          </p:nvPr>
        </p:nvSpPr>
        <p:spPr>
          <a:xfrm>
            <a:off x="839788" y="1705510"/>
            <a:ext cx="10515600" cy="42595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45720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ct val="108108"/>
              <a:buChar char="•"/>
            </a:pPr>
            <a:r>
              <a:rPr lang="es-ES" b="1" dirty="0"/>
              <a:t>Áætlaður tími:</a:t>
            </a:r>
            <a:r>
              <a:rPr lang="es-ES" dirty="0"/>
              <a:t> 16 kennslustundir</a:t>
            </a:r>
            <a:br>
              <a:rPr lang="es-ES" dirty="0"/>
            </a:br>
            <a:r>
              <a:rPr lang="es-ES" i="1" dirty="0"/>
              <a:t> (u.þ.b. 2,6 klst. á hverja þjálfunarlotu)</a:t>
            </a:r>
            <a:endParaRPr dirty="0"/>
          </a:p>
          <a:p>
            <a:pPr marL="45720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ct val="108108"/>
              <a:buChar char="•"/>
            </a:pPr>
            <a:r>
              <a:rPr lang="es-ES" b="1" dirty="0"/>
              <a:t>Fjöldi verkefna:</a:t>
            </a:r>
            <a:r>
              <a:rPr lang="es-ES" dirty="0"/>
              <a:t> 12 skipulagðar námsæfingar</a:t>
            </a:r>
            <a:br>
              <a:rPr lang="es-ES" dirty="0"/>
            </a:br>
            <a:r>
              <a:rPr lang="es-ES" i="1" dirty="0"/>
              <a:t> (þ.m.t. umræður þar </a:t>
            </a:r>
            <a:r>
              <a:rPr lang="es-ES" i="1" dirty="0" err="1"/>
              <a:t>sem</a:t>
            </a:r>
            <a:r>
              <a:rPr lang="es-ES" i="1" dirty="0"/>
              <a:t> </a:t>
            </a:r>
            <a:r>
              <a:rPr lang="es-ES" i="1" dirty="0" err="1"/>
              <a:t>rangfærslur</a:t>
            </a:r>
            <a:r>
              <a:rPr lang="es-ES" i="1" dirty="0"/>
              <a:t> eru afsannaðar, hópumræður og annað sem tengist efni hverrar lotu)</a:t>
            </a:r>
            <a:endParaRPr dirty="0"/>
          </a:p>
          <a:p>
            <a:pPr marL="45720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ct val="108108"/>
              <a:buChar char="•"/>
            </a:pPr>
            <a:r>
              <a:rPr lang="es-ES" b="1" dirty="0"/>
              <a:t>Matsaðferð:</a:t>
            </a:r>
            <a:br>
              <a:rPr lang="es-ES" dirty="0"/>
            </a:br>
            <a:r>
              <a:rPr lang="es-ES" dirty="0" err="1"/>
              <a:t>Hver</a:t>
            </a:r>
            <a:r>
              <a:rPr lang="es-ES" dirty="0"/>
              <a:t> þjálfunarlota inniheldur tvær aðskildar matsaðferðir:</a:t>
            </a:r>
            <a:endParaRPr dirty="0"/>
          </a:p>
          <a:p>
            <a:pPr marL="45720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ct val="108108"/>
              <a:buChar char="•"/>
            </a:pPr>
            <a:r>
              <a:rPr lang="es-ES" b="1" dirty="0" err="1"/>
              <a:t>Fjölvalspróf</a:t>
            </a:r>
            <a:r>
              <a:rPr lang="es-ES" b="1" dirty="0"/>
              <a:t> </a:t>
            </a:r>
            <a:r>
              <a:rPr lang="es-ES" b="1" dirty="0" err="1"/>
              <a:t>fyrir</a:t>
            </a:r>
            <a:r>
              <a:rPr lang="es-ES" b="1" dirty="0"/>
              <a:t> </a:t>
            </a:r>
            <a:r>
              <a:rPr lang="es-ES" b="1" dirty="0" err="1"/>
              <a:t>nemendur</a:t>
            </a:r>
            <a:r>
              <a:rPr lang="es-ES" b="1" dirty="0"/>
              <a:t> </a:t>
            </a:r>
            <a:r>
              <a:rPr lang="es-ES" b="1" dirty="0" err="1"/>
              <a:t>með</a:t>
            </a:r>
            <a:r>
              <a:rPr lang="es-ES" b="1" dirty="0"/>
              <a:t> 10 </a:t>
            </a:r>
            <a:r>
              <a:rPr lang="es-ES" b="1" dirty="0" err="1"/>
              <a:t>spurningum</a:t>
            </a:r>
            <a:r>
              <a:rPr lang="es-ES" b="1" dirty="0"/>
              <a:t>,</a:t>
            </a:r>
            <a:r>
              <a:rPr lang="es-ES" dirty="0"/>
              <a:t> </a:t>
            </a:r>
            <a:r>
              <a:rPr lang="es-ES" dirty="0" err="1"/>
              <a:t>sem</a:t>
            </a:r>
            <a:r>
              <a:rPr lang="es-ES" dirty="0"/>
              <a:t> </a:t>
            </a:r>
            <a:r>
              <a:rPr lang="es-ES" dirty="0" err="1"/>
              <a:t>ætlað</a:t>
            </a:r>
            <a:r>
              <a:rPr lang="es-ES" dirty="0"/>
              <a:t> </a:t>
            </a:r>
            <a:r>
              <a:rPr lang="es-ES" dirty="0" err="1"/>
              <a:t>er</a:t>
            </a:r>
            <a:r>
              <a:rPr lang="es-ES" dirty="0"/>
              <a:t> </a:t>
            </a:r>
            <a:r>
              <a:rPr lang="es-ES" dirty="0" err="1"/>
              <a:t>til</a:t>
            </a:r>
            <a:r>
              <a:rPr lang="es-ES" dirty="0"/>
              <a:t> </a:t>
            </a:r>
            <a:r>
              <a:rPr lang="es-ES" dirty="0" err="1"/>
              <a:t>að</a:t>
            </a:r>
            <a:r>
              <a:rPr lang="es-ES" dirty="0"/>
              <a:t> meta skilning þeirra á </a:t>
            </a:r>
            <a:r>
              <a:rPr lang="es-ES" dirty="0" err="1"/>
              <a:t>lykilhugtökum</a:t>
            </a:r>
            <a:r>
              <a:rPr lang="es-ES" dirty="0"/>
              <a:t> </a:t>
            </a:r>
            <a:r>
              <a:rPr lang="es-ES" dirty="0" err="1"/>
              <a:t>einingarinnar</a:t>
            </a:r>
            <a:r>
              <a:rPr lang="es-ES" dirty="0"/>
              <a:t>.</a:t>
            </a:r>
          </a:p>
          <a:p>
            <a:pPr marL="45720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ct val="108108"/>
              <a:buChar char="•"/>
            </a:pPr>
            <a:r>
              <a:rPr lang="es-ES" b="1" dirty="0" err="1"/>
              <a:t>Fjölvalspróf</a:t>
            </a:r>
            <a:r>
              <a:rPr lang="es-ES" b="1" dirty="0"/>
              <a:t> </a:t>
            </a:r>
            <a:r>
              <a:rPr lang="es-ES" b="1" dirty="0" err="1"/>
              <a:t>fyrir</a:t>
            </a:r>
            <a:r>
              <a:rPr lang="es-ES" b="1" dirty="0"/>
              <a:t> </a:t>
            </a:r>
            <a:r>
              <a:rPr lang="es-ES" b="1" dirty="0" err="1"/>
              <a:t>kennara</a:t>
            </a:r>
            <a:r>
              <a:rPr lang="es-ES" b="1" dirty="0"/>
              <a:t> </a:t>
            </a:r>
            <a:r>
              <a:rPr lang="es-ES" b="1" dirty="0" err="1"/>
              <a:t>með</a:t>
            </a:r>
            <a:r>
              <a:rPr lang="es-ES" b="1" dirty="0"/>
              <a:t> 10 </a:t>
            </a:r>
            <a:r>
              <a:rPr lang="es-ES" b="1" dirty="0" err="1"/>
              <a:t>spurningum</a:t>
            </a:r>
            <a:r>
              <a:rPr lang="es-ES" b="1" dirty="0"/>
              <a:t>,</a:t>
            </a:r>
            <a:r>
              <a:rPr lang="es-ES" dirty="0"/>
              <a:t> </a:t>
            </a:r>
            <a:r>
              <a:rPr lang="es-ES" dirty="0" err="1"/>
              <a:t>sem</a:t>
            </a:r>
            <a:r>
              <a:rPr lang="es-ES" dirty="0"/>
              <a:t> </a:t>
            </a:r>
            <a:r>
              <a:rPr lang="es-ES" dirty="0" err="1"/>
              <a:t>ætlað</a:t>
            </a:r>
            <a:r>
              <a:rPr lang="es-ES" dirty="0"/>
              <a:t> </a:t>
            </a:r>
            <a:r>
              <a:rPr lang="es-ES" dirty="0" err="1"/>
              <a:t>er</a:t>
            </a:r>
            <a:r>
              <a:rPr lang="es-ES" dirty="0"/>
              <a:t> </a:t>
            </a:r>
            <a:r>
              <a:rPr lang="es-ES" dirty="0" err="1"/>
              <a:t>til</a:t>
            </a:r>
            <a:r>
              <a:rPr lang="es-ES" dirty="0"/>
              <a:t> </a:t>
            </a:r>
            <a:r>
              <a:rPr lang="es-ES" dirty="0" err="1"/>
              <a:t>að</a:t>
            </a:r>
            <a:r>
              <a:rPr lang="es-ES" dirty="0"/>
              <a:t> meta kennsluhæfni þeirra og getu til að kenna efnið á árangursríkan hátt</a:t>
            </a:r>
            <a:endParaRPr dirty="0"/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ct val="108108"/>
              <a:buNone/>
            </a:pPr>
            <a:endParaRPr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1"/>
          <p:cNvSpPr txBox="1">
            <a:spLocks noGrp="1"/>
          </p:cNvSpPr>
          <p:nvPr>
            <p:ph type="title"/>
          </p:nvPr>
        </p:nvSpPr>
        <p:spPr>
          <a:xfrm>
            <a:off x="839788" y="506441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s-ES" dirty="0">
                <a:solidFill>
                  <a:srgbClr val="FF0000"/>
                </a:solidFill>
              </a:rPr>
              <a:t>Námsárangur þessarar einingar – þekking</a:t>
            </a:r>
            <a:endParaRPr dirty="0">
              <a:solidFill>
                <a:srgbClr val="FF0000"/>
              </a:solidFill>
            </a:endParaRPr>
          </a:p>
        </p:txBody>
      </p:sp>
      <p:sp>
        <p:nvSpPr>
          <p:cNvPr id="78" name="Google Shape;78;p21"/>
          <p:cNvSpPr txBox="1">
            <a:spLocks noGrp="1"/>
          </p:cNvSpPr>
          <p:nvPr>
            <p:ph type="body" idx="2"/>
          </p:nvPr>
        </p:nvSpPr>
        <p:spPr>
          <a:xfrm>
            <a:off x="838200" y="2603879"/>
            <a:ext cx="10515600" cy="36217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565150" lvl="0" indent="-514350">
              <a:lnSpc>
                <a:spcPct val="120000"/>
              </a:lnSpc>
              <a:spcBef>
                <a:spcPts val="0"/>
              </a:spcBef>
              <a:buSzPct val="117647"/>
              <a:buFont typeface="+mj-lt"/>
              <a:buAutoNum type="arabicPeriod"/>
            </a:pPr>
            <a:r>
              <a:rPr lang="en-US" sz="1400" dirty="0"/>
              <a:t>Greina helstu hættur og umhverfisógnir sem oft koma upp í skóglendi </a:t>
            </a:r>
            <a:r>
              <a:rPr lang="en-US" sz="1400" dirty="0" err="1"/>
              <a:t>og</a:t>
            </a:r>
            <a:r>
              <a:rPr lang="en-US" sz="1400" dirty="0"/>
              <a:t> </a:t>
            </a:r>
            <a:r>
              <a:rPr lang="en-US" sz="1400" dirty="0" err="1"/>
              <a:t>óbyggðum</a:t>
            </a:r>
            <a:r>
              <a:rPr lang="en-US" sz="1400" dirty="0"/>
              <a:t> allt frá náttúruhamförum til hættna vegna landslags </a:t>
            </a:r>
            <a:r>
              <a:rPr lang="en-US" sz="1400" dirty="0" err="1"/>
              <a:t>og</a:t>
            </a:r>
            <a:r>
              <a:rPr lang="en-US" sz="1400" dirty="0"/>
              <a:t> </a:t>
            </a:r>
            <a:r>
              <a:rPr lang="en-US" sz="1400" dirty="0" err="1"/>
              <a:t>villisdýra</a:t>
            </a:r>
            <a:r>
              <a:rPr lang="en-US" sz="1400" dirty="0"/>
              <a:t>.</a:t>
            </a:r>
            <a:endParaRPr lang="tr-TR" sz="1400" dirty="0"/>
          </a:p>
          <a:p>
            <a:pPr marL="565150" lvl="0" indent="-514350">
              <a:lnSpc>
                <a:spcPct val="120000"/>
              </a:lnSpc>
              <a:spcBef>
                <a:spcPts val="0"/>
              </a:spcBef>
              <a:buSzPct val="117647"/>
              <a:buFont typeface="+mj-lt"/>
              <a:buAutoNum type="arabicPeriod"/>
            </a:pPr>
            <a:r>
              <a:rPr lang="en-US" sz="1400" dirty="0"/>
              <a:t>Gera skýran </a:t>
            </a:r>
            <a:r>
              <a:rPr lang="en-US" sz="1400" dirty="0" err="1"/>
              <a:t>greinarmun</a:t>
            </a:r>
            <a:r>
              <a:rPr lang="en-US" sz="1400" dirty="0"/>
              <a:t> </a:t>
            </a:r>
            <a:r>
              <a:rPr lang="en-US" sz="1400" dirty="0" err="1"/>
              <a:t>á</a:t>
            </a:r>
            <a:r>
              <a:rPr lang="en-US" sz="1400" dirty="0"/>
              <a:t> </a:t>
            </a:r>
            <a:r>
              <a:rPr lang="en-US" sz="1400" dirty="0" err="1"/>
              <a:t>rangfærslum</a:t>
            </a:r>
            <a:r>
              <a:rPr lang="en-US" sz="1400" dirty="0"/>
              <a:t> </a:t>
            </a:r>
            <a:r>
              <a:rPr lang="en-US" sz="1400" dirty="0" err="1"/>
              <a:t>og</a:t>
            </a:r>
            <a:r>
              <a:rPr lang="en-US" sz="1400" dirty="0"/>
              <a:t> </a:t>
            </a:r>
            <a:r>
              <a:rPr lang="en-US" sz="1400" dirty="0" err="1"/>
              <a:t>áreiðanlegum</a:t>
            </a:r>
            <a:r>
              <a:rPr lang="en-US" sz="1400" dirty="0"/>
              <a:t> </a:t>
            </a:r>
            <a:r>
              <a:rPr lang="en-US" sz="1400" dirty="0" err="1"/>
              <a:t>heimildum</a:t>
            </a:r>
            <a:r>
              <a:rPr lang="en-US" sz="1400" dirty="0"/>
              <a:t> </a:t>
            </a:r>
            <a:r>
              <a:rPr lang="en-US" sz="1400" dirty="0" err="1"/>
              <a:t>í</a:t>
            </a:r>
            <a:r>
              <a:rPr lang="en-US" sz="1400" dirty="0"/>
              <a:t> samhengi við neyðartilvik í óbyggðum og útskýra hvernig villandi upplýsingar geta mótað viðbrögð, ákvarðanir og samskipti á örlagaríkum augnablikum.</a:t>
            </a:r>
            <a:endParaRPr lang="tr-TR" sz="1400" dirty="0"/>
          </a:p>
          <a:p>
            <a:pPr marL="565150" lvl="0" indent="-514350">
              <a:lnSpc>
                <a:spcPct val="120000"/>
              </a:lnSpc>
              <a:spcBef>
                <a:spcPts val="0"/>
              </a:spcBef>
              <a:buSzPct val="117647"/>
              <a:buFont typeface="+mj-lt"/>
              <a:buAutoNum type="arabicPeriod"/>
            </a:pPr>
            <a:r>
              <a:rPr lang="en-US" sz="1400" dirty="0"/>
              <a:t>Útskýra </a:t>
            </a:r>
            <a:r>
              <a:rPr lang="en-US" sz="1400" dirty="0" err="1"/>
              <a:t>hvernig</a:t>
            </a:r>
            <a:r>
              <a:rPr lang="en-US" sz="1400" dirty="0"/>
              <a:t> </a:t>
            </a:r>
            <a:r>
              <a:rPr lang="en-US" sz="1400" dirty="0" err="1"/>
              <a:t>viðvörunarkerfi</a:t>
            </a:r>
            <a:r>
              <a:rPr lang="en-US" sz="1400" dirty="0"/>
              <a:t>, náttúruleg merki og umhverfisathuganir virka í útivistarumhverfi og túlka </a:t>
            </a:r>
            <a:r>
              <a:rPr lang="en-US" sz="1400" dirty="0" err="1"/>
              <a:t>hvernig</a:t>
            </a:r>
            <a:r>
              <a:rPr lang="en-US" sz="1400" dirty="0"/>
              <a:t> </a:t>
            </a:r>
            <a:r>
              <a:rPr lang="en-US" sz="1400" dirty="0" err="1"/>
              <a:t>þessar</a:t>
            </a:r>
            <a:r>
              <a:rPr lang="en-US" sz="1400" dirty="0"/>
              <a:t> </a:t>
            </a:r>
            <a:r>
              <a:rPr lang="en-US" sz="1400" dirty="0" err="1"/>
              <a:t>vísbendingar</a:t>
            </a:r>
            <a:r>
              <a:rPr lang="en-US" sz="1400" dirty="0"/>
              <a:t> </a:t>
            </a:r>
            <a:r>
              <a:rPr lang="en-US" sz="1400" dirty="0" err="1"/>
              <a:t>hafa</a:t>
            </a:r>
            <a:r>
              <a:rPr lang="en-US" sz="1400" dirty="0"/>
              <a:t> </a:t>
            </a:r>
            <a:r>
              <a:rPr lang="en-US" sz="1400" dirty="0" err="1"/>
              <a:t>áhrif</a:t>
            </a:r>
            <a:r>
              <a:rPr lang="en-US" sz="1400" dirty="0"/>
              <a:t> </a:t>
            </a:r>
            <a:r>
              <a:rPr lang="en-US" sz="1400" dirty="0" err="1"/>
              <a:t>á</a:t>
            </a:r>
            <a:r>
              <a:rPr lang="en-US" sz="1400" dirty="0"/>
              <a:t> </a:t>
            </a:r>
            <a:r>
              <a:rPr lang="en-US" sz="1400" dirty="0" err="1"/>
              <a:t>tímanleg</a:t>
            </a:r>
            <a:r>
              <a:rPr lang="en-US" sz="1400" dirty="0"/>
              <a:t> </a:t>
            </a:r>
            <a:r>
              <a:rPr lang="en-US" sz="1400" dirty="0" err="1"/>
              <a:t>og</a:t>
            </a:r>
            <a:r>
              <a:rPr lang="en-US" sz="1400" dirty="0"/>
              <a:t> </a:t>
            </a:r>
            <a:r>
              <a:rPr lang="en-US" sz="1400" dirty="0" err="1"/>
              <a:t>samræmd</a:t>
            </a:r>
            <a:r>
              <a:rPr lang="en-US" sz="1400" dirty="0"/>
              <a:t> viðbrögðum við skógarhamförum.</a:t>
            </a:r>
            <a:endParaRPr lang="tr-TR" sz="1400" dirty="0"/>
          </a:p>
          <a:p>
            <a:pPr marL="565150" lvl="0" indent="-514350">
              <a:lnSpc>
                <a:spcPct val="120000"/>
              </a:lnSpc>
              <a:spcBef>
                <a:spcPts val="0"/>
              </a:spcBef>
              <a:buSzPct val="117647"/>
              <a:buFont typeface="+mj-lt"/>
              <a:buAutoNum type="arabicPeriod"/>
            </a:pPr>
            <a:r>
              <a:rPr lang="en-US" sz="1400" dirty="0"/>
              <a:t>Skilja grundvallarreglur sjálfshjálpar </a:t>
            </a:r>
            <a:r>
              <a:rPr lang="en-US" sz="1400" dirty="0" err="1"/>
              <a:t>í</a:t>
            </a:r>
            <a:r>
              <a:rPr lang="en-US" sz="1400" dirty="0"/>
              <a:t> </a:t>
            </a:r>
            <a:r>
              <a:rPr lang="en-US" sz="1400" dirty="0" err="1"/>
              <a:t>skóglendi</a:t>
            </a:r>
            <a:r>
              <a:rPr lang="en-US" sz="1400" dirty="0"/>
              <a:t>, þar á meðal </a:t>
            </a:r>
            <a:r>
              <a:rPr lang="en-US" sz="1400" dirty="0" err="1"/>
              <a:t>að</a:t>
            </a:r>
            <a:r>
              <a:rPr lang="en-US" sz="1400" dirty="0"/>
              <a:t> </a:t>
            </a:r>
            <a:r>
              <a:rPr lang="en-US" sz="1400" dirty="0" err="1"/>
              <a:t>þekkja</a:t>
            </a:r>
            <a:r>
              <a:rPr lang="en-US" sz="1400" dirty="0"/>
              <a:t> </a:t>
            </a:r>
            <a:r>
              <a:rPr lang="en-US" sz="1400" dirty="0" err="1"/>
              <a:t>hættur</a:t>
            </a:r>
            <a:r>
              <a:rPr lang="en-US" sz="1400" dirty="0"/>
              <a:t> </a:t>
            </a:r>
            <a:r>
              <a:rPr lang="en-US" sz="1400" dirty="0" err="1"/>
              <a:t>í</a:t>
            </a:r>
            <a:r>
              <a:rPr lang="en-US" sz="1400" dirty="0"/>
              <a:t> </a:t>
            </a:r>
            <a:r>
              <a:rPr lang="en-US" sz="1400" dirty="0" err="1"/>
              <a:t>umhverfi</a:t>
            </a:r>
            <a:r>
              <a:rPr lang="en-US" sz="1400" dirty="0"/>
              <a:t> </a:t>
            </a:r>
            <a:r>
              <a:rPr lang="en-US" sz="1400" dirty="0" err="1"/>
              <a:t>sínum</a:t>
            </a:r>
            <a:r>
              <a:rPr lang="en-US" sz="1400" dirty="0"/>
              <a:t>, </a:t>
            </a:r>
            <a:r>
              <a:rPr lang="en-US" sz="1400" dirty="0" err="1"/>
              <a:t>kunna</a:t>
            </a:r>
            <a:r>
              <a:rPr lang="en-US" sz="1400" dirty="0"/>
              <a:t> </a:t>
            </a:r>
            <a:r>
              <a:rPr lang="en-US" sz="1400" dirty="0" err="1"/>
              <a:t>að</a:t>
            </a:r>
            <a:r>
              <a:rPr lang="en-US" sz="1400" dirty="0"/>
              <a:t> </a:t>
            </a:r>
            <a:r>
              <a:rPr lang="en-US" sz="1400" dirty="0" err="1"/>
              <a:t>gefa</a:t>
            </a:r>
            <a:r>
              <a:rPr lang="en-US" sz="1400" dirty="0"/>
              <a:t> </a:t>
            </a:r>
            <a:r>
              <a:rPr lang="en-US" sz="1400" dirty="0" err="1"/>
              <a:t>merki</a:t>
            </a:r>
            <a:r>
              <a:rPr lang="en-US" sz="1400" dirty="0"/>
              <a:t> um hjálp og velja viðeigandi aðgerðir </a:t>
            </a:r>
            <a:r>
              <a:rPr lang="en-US" sz="1400" dirty="0" err="1"/>
              <a:t>við</a:t>
            </a:r>
            <a:r>
              <a:rPr lang="en-US" sz="1400" dirty="0"/>
              <a:t> </a:t>
            </a:r>
            <a:r>
              <a:rPr lang="en-US" sz="1400" dirty="0" err="1"/>
              <a:t>rýmingu</a:t>
            </a:r>
            <a:r>
              <a:rPr lang="en-US" sz="1400" dirty="0"/>
              <a:t> eða </a:t>
            </a:r>
            <a:r>
              <a:rPr lang="en-US" sz="1400" dirty="0" err="1"/>
              <a:t>í</a:t>
            </a:r>
            <a:r>
              <a:rPr lang="en-US" sz="1400" dirty="0"/>
              <a:t> </a:t>
            </a:r>
            <a:r>
              <a:rPr lang="en-US" sz="1400" dirty="0" err="1"/>
              <a:t>neyðartilvikum</a:t>
            </a:r>
            <a:r>
              <a:rPr lang="en-US" sz="1400" dirty="0"/>
              <a:t>.</a:t>
            </a:r>
          </a:p>
          <a:p>
            <a:pPr marL="565150" lvl="0" indent="-514350">
              <a:lnSpc>
                <a:spcPct val="120000"/>
              </a:lnSpc>
              <a:spcBef>
                <a:spcPts val="0"/>
              </a:spcBef>
              <a:buSzPct val="117647"/>
              <a:buFont typeface="+mj-lt"/>
              <a:buAutoNum type="arabicPeriod"/>
            </a:pPr>
            <a:r>
              <a:rPr lang="en-US" sz="1400" dirty="0" err="1"/>
              <a:t>Þekkja</a:t>
            </a:r>
            <a:r>
              <a:rPr lang="en-US" sz="1400" dirty="0"/>
              <a:t> </a:t>
            </a:r>
            <a:r>
              <a:rPr lang="en-US" sz="1400" dirty="0" err="1"/>
              <a:t>algeng</a:t>
            </a:r>
            <a:r>
              <a:rPr lang="en-US" sz="1400" dirty="0"/>
              <a:t> </a:t>
            </a:r>
            <a:r>
              <a:rPr lang="en-US" sz="1400" dirty="0" err="1"/>
              <a:t>tilfinningaleg</a:t>
            </a:r>
            <a:r>
              <a:rPr lang="en-US" sz="1400" dirty="0"/>
              <a:t> </a:t>
            </a:r>
            <a:r>
              <a:rPr lang="en-US" sz="1400" dirty="0" err="1"/>
              <a:t>viðbrögð</a:t>
            </a:r>
            <a:r>
              <a:rPr lang="en-US" sz="1400" dirty="0"/>
              <a:t> sem einstaklingar geta upplifað þegar þeir standa frammi fyrir einangrun, hættu eða óvissu í óbyggðum, og lýsa árangursríkum leiðum til að viðhalda andlegum styrk og styðja aðra.</a:t>
            </a:r>
            <a:endParaRPr lang="tr-TR" sz="1400" dirty="0"/>
          </a:p>
          <a:p>
            <a:pPr marL="565150" lvl="0" indent="-514350">
              <a:lnSpc>
                <a:spcPct val="120000"/>
              </a:lnSpc>
              <a:spcBef>
                <a:spcPts val="0"/>
              </a:spcBef>
              <a:buSzPct val="117647"/>
              <a:buFont typeface="+mj-lt"/>
              <a:buAutoNum type="arabicPeriod"/>
            </a:pPr>
            <a:r>
              <a:rPr lang="en-US" sz="1400" dirty="0"/>
              <a:t>Sýna skilning á þörfinni </a:t>
            </a:r>
            <a:r>
              <a:rPr lang="en-US" sz="1400" dirty="0" err="1"/>
              <a:t>fyrir</a:t>
            </a:r>
            <a:r>
              <a:rPr lang="en-US" sz="1400" dirty="0"/>
              <a:t> </a:t>
            </a:r>
            <a:r>
              <a:rPr lang="en-US" sz="1400" dirty="0" err="1"/>
              <a:t>persónulegt</a:t>
            </a:r>
            <a:r>
              <a:rPr lang="en-US" sz="1400" dirty="0"/>
              <a:t> </a:t>
            </a:r>
            <a:r>
              <a:rPr lang="en-US" sz="1400" dirty="0" err="1"/>
              <a:t>öryggi</a:t>
            </a:r>
            <a:r>
              <a:rPr lang="en-US" sz="1400" dirty="0"/>
              <a:t>, ábyrgð </a:t>
            </a:r>
            <a:r>
              <a:rPr lang="en-US" sz="1400" dirty="0" err="1"/>
              <a:t>og</a:t>
            </a:r>
            <a:r>
              <a:rPr lang="en-US" sz="1400" dirty="0"/>
              <a:t> </a:t>
            </a:r>
            <a:r>
              <a:rPr lang="en-US" sz="1400" dirty="0" err="1"/>
              <a:t>sjálfstæða</a:t>
            </a:r>
            <a:r>
              <a:rPr lang="en-US" sz="1400" dirty="0"/>
              <a:t> </a:t>
            </a:r>
            <a:r>
              <a:rPr lang="en-US" sz="1400" dirty="0" err="1"/>
              <a:t>ákvarðanatöku</a:t>
            </a:r>
            <a:r>
              <a:rPr lang="en-US" sz="1400" dirty="0"/>
              <a:t> þegar unnið er </a:t>
            </a:r>
            <a:r>
              <a:rPr lang="en-US" sz="1400" dirty="0" err="1"/>
              <a:t>ein</a:t>
            </a:r>
            <a:r>
              <a:rPr lang="en-US" sz="1400" dirty="0"/>
              <a:t>/n eða </a:t>
            </a:r>
            <a:r>
              <a:rPr lang="en-US" sz="1400" dirty="0" err="1"/>
              <a:t>án</a:t>
            </a:r>
            <a:r>
              <a:rPr lang="en-US" sz="1400" dirty="0"/>
              <a:t> </a:t>
            </a:r>
            <a:r>
              <a:rPr lang="en-US" sz="1400" dirty="0" err="1"/>
              <a:t>aðstoðar</a:t>
            </a:r>
            <a:r>
              <a:rPr lang="en-US" sz="1400" dirty="0"/>
              <a:t> </a:t>
            </a:r>
            <a:r>
              <a:rPr lang="en-US" sz="1400" dirty="0" err="1"/>
              <a:t>í</a:t>
            </a:r>
            <a:r>
              <a:rPr lang="en-US" sz="1400" dirty="0"/>
              <a:t> </a:t>
            </a:r>
            <a:r>
              <a:rPr lang="en-US" sz="1400" dirty="0" err="1"/>
              <a:t>óbyggðum</a:t>
            </a:r>
            <a:r>
              <a:rPr lang="en-US" sz="1400" dirty="0"/>
              <a:t>.</a:t>
            </a:r>
            <a:endParaRPr sz="1400" dirty="0"/>
          </a:p>
        </p:txBody>
      </p:sp>
      <p:sp>
        <p:nvSpPr>
          <p:cNvPr id="79" name="Google Shape;79;p21"/>
          <p:cNvSpPr txBox="1">
            <a:spLocks noGrp="1"/>
          </p:cNvSpPr>
          <p:nvPr>
            <p:ph type="body" idx="1"/>
          </p:nvPr>
        </p:nvSpPr>
        <p:spPr>
          <a:xfrm>
            <a:off x="945148" y="1619339"/>
            <a:ext cx="10515600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</a:pPr>
            <a:r>
              <a:rPr lang="es-ES" sz="2400" dirty="0"/>
              <a:t>Eftir að hafa lokið sex </a:t>
            </a:r>
            <a:r>
              <a:rPr lang="es-ES" sz="2400" dirty="0" err="1"/>
              <a:t>þjálfunarlotum</a:t>
            </a:r>
            <a:r>
              <a:rPr lang="es-ES" sz="2400" dirty="0"/>
              <a:t> þessarar einingar munu nemendur hafa öðlast þá þekkingu sem þarf til að:</a:t>
            </a:r>
            <a:endParaRPr sz="2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2"/>
          <p:cNvSpPr txBox="1">
            <a:spLocks noGrp="1"/>
          </p:cNvSpPr>
          <p:nvPr>
            <p:ph type="title"/>
          </p:nvPr>
        </p:nvSpPr>
        <p:spPr>
          <a:xfrm>
            <a:off x="839788" y="506441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s-ES" dirty="0">
                <a:solidFill>
                  <a:srgbClr val="FF0000"/>
                </a:solidFill>
              </a:rPr>
              <a:t>Námsárangur þessarar einingar - Hæfni</a:t>
            </a:r>
            <a:endParaRPr dirty="0">
              <a:solidFill>
                <a:srgbClr val="FF0000"/>
              </a:solidFill>
            </a:endParaRPr>
          </a:p>
        </p:txBody>
      </p:sp>
      <p:sp>
        <p:nvSpPr>
          <p:cNvPr id="85" name="Google Shape;85;p22"/>
          <p:cNvSpPr txBox="1">
            <a:spLocks noGrp="1"/>
          </p:cNvSpPr>
          <p:nvPr>
            <p:ph type="body" idx="2"/>
          </p:nvPr>
        </p:nvSpPr>
        <p:spPr>
          <a:xfrm>
            <a:off x="839788" y="1613043"/>
            <a:ext cx="9722046" cy="39903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47500" lnSpcReduction="20000"/>
          </a:bodyPr>
          <a:lstStyle/>
          <a:p>
            <a:pPr marL="5080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16424"/>
              <a:buNone/>
            </a:pPr>
            <a:r>
              <a:rPr lang="es-ES" sz="2900" b="1" dirty="0" err="1">
                <a:solidFill>
                  <a:srgbClr val="4892DC"/>
                </a:solidFill>
              </a:rPr>
              <a:t>Að</a:t>
            </a:r>
            <a:r>
              <a:rPr lang="es-ES" sz="2900" b="1" dirty="0">
                <a:solidFill>
                  <a:srgbClr val="4892DC"/>
                </a:solidFill>
              </a:rPr>
              <a:t> </a:t>
            </a:r>
            <a:r>
              <a:rPr lang="es-ES" sz="2900" b="1" dirty="0" err="1">
                <a:solidFill>
                  <a:srgbClr val="4892DC"/>
                </a:solidFill>
              </a:rPr>
              <a:t>lokinni</a:t>
            </a:r>
            <a:r>
              <a:rPr lang="es-ES" sz="2900" b="1" dirty="0">
                <a:solidFill>
                  <a:srgbClr val="4892DC"/>
                </a:solidFill>
              </a:rPr>
              <a:t> </a:t>
            </a:r>
            <a:r>
              <a:rPr lang="es-ES" sz="2900" b="1" dirty="0" err="1">
                <a:solidFill>
                  <a:srgbClr val="4892DC"/>
                </a:solidFill>
              </a:rPr>
              <a:t>vinnu</a:t>
            </a:r>
            <a:r>
              <a:rPr lang="es-ES" sz="2900" b="1" dirty="0">
                <a:solidFill>
                  <a:srgbClr val="4892DC"/>
                </a:solidFill>
              </a:rPr>
              <a:t> </a:t>
            </a:r>
            <a:r>
              <a:rPr lang="es-ES" sz="2900" b="1" dirty="0" err="1">
                <a:solidFill>
                  <a:srgbClr val="4892DC"/>
                </a:solidFill>
              </a:rPr>
              <a:t>með</a:t>
            </a:r>
            <a:r>
              <a:rPr lang="es-ES" sz="2900" b="1" dirty="0">
                <a:solidFill>
                  <a:srgbClr val="4892DC"/>
                </a:solidFill>
              </a:rPr>
              <a:t> sex </a:t>
            </a:r>
            <a:r>
              <a:rPr lang="es-ES" sz="2900" b="1" dirty="0" err="1">
                <a:solidFill>
                  <a:srgbClr val="4892DC"/>
                </a:solidFill>
              </a:rPr>
              <a:t>þjálfunarlotum</a:t>
            </a:r>
            <a:r>
              <a:rPr lang="es-ES" sz="2900" b="1" dirty="0">
                <a:solidFill>
                  <a:srgbClr val="4892DC"/>
                </a:solidFill>
              </a:rPr>
              <a:t> </a:t>
            </a:r>
            <a:r>
              <a:rPr lang="es-ES" sz="2900" b="1" dirty="0" err="1">
                <a:solidFill>
                  <a:srgbClr val="4892DC"/>
                </a:solidFill>
              </a:rPr>
              <a:t>þessarar</a:t>
            </a:r>
            <a:r>
              <a:rPr lang="es-ES" sz="2900" b="1" dirty="0">
                <a:solidFill>
                  <a:srgbClr val="4892DC"/>
                </a:solidFill>
              </a:rPr>
              <a:t> </a:t>
            </a:r>
            <a:r>
              <a:rPr lang="es-ES" sz="2900" b="1" dirty="0" err="1">
                <a:solidFill>
                  <a:srgbClr val="4892DC"/>
                </a:solidFill>
              </a:rPr>
              <a:t>einingar</a:t>
            </a:r>
            <a:r>
              <a:rPr lang="es-ES" sz="2900" b="1" dirty="0">
                <a:solidFill>
                  <a:srgbClr val="4892DC"/>
                </a:solidFill>
              </a:rPr>
              <a:t> </a:t>
            </a:r>
            <a:r>
              <a:rPr lang="es-ES" sz="2900" b="1" dirty="0" err="1">
                <a:solidFill>
                  <a:srgbClr val="4892DC"/>
                </a:solidFill>
              </a:rPr>
              <a:t>munu</a:t>
            </a:r>
            <a:r>
              <a:rPr lang="es-ES" sz="2900" b="1" dirty="0">
                <a:solidFill>
                  <a:srgbClr val="4892DC"/>
                </a:solidFill>
              </a:rPr>
              <a:t> </a:t>
            </a:r>
            <a:r>
              <a:rPr lang="es-ES" sz="2900" b="1" dirty="0" err="1">
                <a:solidFill>
                  <a:srgbClr val="4892DC"/>
                </a:solidFill>
              </a:rPr>
              <a:t>nemendur</a:t>
            </a:r>
            <a:r>
              <a:rPr lang="es-ES" sz="2900" b="1" dirty="0">
                <a:solidFill>
                  <a:srgbClr val="4892DC"/>
                </a:solidFill>
              </a:rPr>
              <a:t> geta:</a:t>
            </a:r>
            <a:endParaRPr sz="2900" dirty="0"/>
          </a:p>
          <a:p>
            <a:pPr marL="508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08108"/>
              <a:buNone/>
            </a:pPr>
            <a:endParaRPr b="1" dirty="0"/>
          </a:p>
          <a:p>
            <a:r>
              <a:rPr lang="en-US" sz="3600" b="1" dirty="0"/>
              <a:t>Hæfni 1: </a:t>
            </a:r>
            <a:r>
              <a:rPr lang="en-US" sz="3600" dirty="0" err="1"/>
              <a:t>Notað</a:t>
            </a:r>
            <a:r>
              <a:rPr lang="en-US" sz="3600" dirty="0"/>
              <a:t> árangursríkar skipulags- og viðbúnaðaraðferðir við skipulagningu útivistarstarfsemi eða við stjórn viðbragða við neyðartilvikum í skógi og óbyggðum.</a:t>
            </a:r>
          </a:p>
          <a:p>
            <a:r>
              <a:rPr lang="en-US" sz="3600" b="1" dirty="0"/>
              <a:t>Hæfni 2: </a:t>
            </a:r>
            <a:r>
              <a:rPr lang="en-US" sz="3600" dirty="0" err="1"/>
              <a:t>Greint</a:t>
            </a:r>
            <a:r>
              <a:rPr lang="en-US" sz="3600" dirty="0"/>
              <a:t> ónákvæmar eða villandi upplýsingar sem tengjast atvikum í óbyggðum og beita </a:t>
            </a:r>
            <a:r>
              <a:rPr lang="en-US" sz="3600" dirty="0" err="1"/>
              <a:t>viðeigandi</a:t>
            </a:r>
            <a:r>
              <a:rPr lang="en-US" sz="3600" dirty="0"/>
              <a:t> </a:t>
            </a:r>
            <a:r>
              <a:rPr lang="en-US" sz="3600" dirty="0" err="1"/>
              <a:t>aðferðum</a:t>
            </a:r>
            <a:r>
              <a:rPr lang="en-US" sz="3600" dirty="0"/>
              <a:t> til að meta áreiðanleika öryggis- og björgunarupplýsinga.</a:t>
            </a:r>
          </a:p>
          <a:p>
            <a:r>
              <a:rPr lang="en-US" sz="3600" b="1" dirty="0"/>
              <a:t>Hæfni 3: </a:t>
            </a:r>
            <a:r>
              <a:rPr lang="en-US" sz="3600" dirty="0" err="1"/>
              <a:t>Framkvæmt</a:t>
            </a:r>
            <a:r>
              <a:rPr lang="en-US" sz="3600" dirty="0"/>
              <a:t> viðeigandi öryggisaðgerðir </a:t>
            </a:r>
            <a:r>
              <a:rPr lang="en-US" sz="3600" dirty="0" err="1"/>
              <a:t>og</a:t>
            </a:r>
            <a:r>
              <a:rPr lang="en-US" sz="3600" dirty="0"/>
              <a:t> </a:t>
            </a:r>
            <a:r>
              <a:rPr lang="en-US" sz="3600" dirty="0" err="1"/>
              <a:t>brugðist</a:t>
            </a:r>
            <a:r>
              <a:rPr lang="en-US" sz="3600" dirty="0"/>
              <a:t> </a:t>
            </a:r>
            <a:r>
              <a:rPr lang="en-US" sz="3600" dirty="0" err="1"/>
              <a:t>við</a:t>
            </a:r>
            <a:r>
              <a:rPr lang="en-US" sz="3600" dirty="0"/>
              <a:t> </a:t>
            </a:r>
            <a:r>
              <a:rPr lang="en-US" sz="3600" dirty="0" err="1"/>
              <a:t>viðvörunarmerkjum</a:t>
            </a:r>
            <a:r>
              <a:rPr lang="en-US" sz="3600" dirty="0"/>
              <a:t>—svo sem breytingum á veðri, vísbendingum um eld eða umhverfisviðvörunum—á meðan á æfingum </a:t>
            </a:r>
            <a:r>
              <a:rPr lang="en-US" sz="3600" dirty="0" err="1"/>
              <a:t>í</a:t>
            </a:r>
            <a:r>
              <a:rPr lang="en-US" sz="3600" dirty="0"/>
              <a:t> </a:t>
            </a:r>
            <a:r>
              <a:rPr lang="en-US" sz="3600" dirty="0" err="1"/>
              <a:t>skóglendi</a:t>
            </a:r>
            <a:r>
              <a:rPr lang="en-US" sz="3600" dirty="0"/>
              <a:t> eða raunverulegum neyðartilvikum stendur.</a:t>
            </a:r>
          </a:p>
          <a:p>
            <a:r>
              <a:rPr lang="en-US" sz="3600" b="1" dirty="0"/>
              <a:t>Hæfni 4: </a:t>
            </a:r>
            <a:r>
              <a:rPr lang="en-US" sz="3600" dirty="0" err="1"/>
              <a:t>Unnið</a:t>
            </a:r>
            <a:r>
              <a:rPr lang="en-US" sz="3600" dirty="0"/>
              <a:t> </a:t>
            </a:r>
            <a:r>
              <a:rPr lang="en-US" sz="3600" dirty="0" err="1"/>
              <a:t>í</a:t>
            </a:r>
            <a:r>
              <a:rPr lang="en-US" sz="3600" dirty="0"/>
              <a:t> samvinnu við aðra á afskekktum svæðum til að tryggja örugga hreyfingu, styðja þá sem kunna að þurfa aðstoð, deila ábyrgð og halda ró sinni í hættulegum aðstæðum.</a:t>
            </a:r>
          </a:p>
          <a:p>
            <a:r>
              <a:rPr lang="en-US" sz="3600" b="1" dirty="0"/>
              <a:t>Hæfni 5: </a:t>
            </a:r>
            <a:r>
              <a:rPr lang="en-US" sz="3600" dirty="0" err="1"/>
              <a:t>Sýnt</a:t>
            </a:r>
            <a:r>
              <a:rPr lang="en-US" sz="3600" dirty="0"/>
              <a:t> samkennd </a:t>
            </a:r>
            <a:r>
              <a:rPr lang="en-US" sz="3600" dirty="0" err="1"/>
              <a:t>og</a:t>
            </a:r>
            <a:r>
              <a:rPr lang="en-US" sz="3600" dirty="0"/>
              <a:t> </a:t>
            </a:r>
            <a:r>
              <a:rPr lang="en-US" sz="3600" dirty="0" err="1"/>
              <a:t>boðið</a:t>
            </a:r>
            <a:r>
              <a:rPr lang="en-US" sz="3600" dirty="0"/>
              <a:t> </a:t>
            </a:r>
            <a:r>
              <a:rPr lang="en-US" sz="3600" dirty="0" err="1"/>
              <a:t>fólki</a:t>
            </a:r>
            <a:r>
              <a:rPr lang="en-US" sz="3600" dirty="0"/>
              <a:t> </a:t>
            </a:r>
            <a:r>
              <a:rPr lang="en-US" sz="3600" dirty="0" err="1"/>
              <a:t>sem</a:t>
            </a:r>
            <a:r>
              <a:rPr lang="en-US" sz="3600" dirty="0"/>
              <a:t> </a:t>
            </a:r>
            <a:r>
              <a:rPr lang="en-US" sz="3600" dirty="0" err="1"/>
              <a:t>upplifir</a:t>
            </a:r>
            <a:r>
              <a:rPr lang="en-US" sz="3600" dirty="0"/>
              <a:t> </a:t>
            </a:r>
            <a:r>
              <a:rPr lang="en-US" sz="3600" dirty="0" err="1"/>
              <a:t>streitu</a:t>
            </a:r>
            <a:r>
              <a:rPr lang="en-US" sz="3600" dirty="0"/>
              <a:t>, </a:t>
            </a:r>
            <a:r>
              <a:rPr lang="en-US" sz="3600" dirty="0" err="1"/>
              <a:t>ótta</a:t>
            </a:r>
            <a:r>
              <a:rPr lang="en-US" sz="3600" dirty="0"/>
              <a:t> </a:t>
            </a:r>
            <a:r>
              <a:rPr lang="en-US" sz="3600" dirty="0" err="1"/>
              <a:t>eða</a:t>
            </a:r>
            <a:r>
              <a:rPr lang="en-US" sz="3600" dirty="0"/>
              <a:t> </a:t>
            </a:r>
            <a:r>
              <a:rPr lang="en-US" sz="3600" dirty="0" err="1"/>
              <a:t>óvissu</a:t>
            </a:r>
            <a:r>
              <a:rPr lang="en-US" sz="3600" dirty="0"/>
              <a:t> </a:t>
            </a:r>
            <a:r>
              <a:rPr lang="en-US" sz="3600" dirty="0" err="1"/>
              <a:t>í</a:t>
            </a:r>
            <a:r>
              <a:rPr lang="en-US" sz="3600" dirty="0"/>
              <a:t> </a:t>
            </a:r>
            <a:r>
              <a:rPr lang="en-US" sz="3600" dirty="0" err="1"/>
              <a:t>neyðartilvikum</a:t>
            </a:r>
            <a:r>
              <a:rPr lang="en-US" sz="3600" dirty="0"/>
              <a:t> </a:t>
            </a:r>
            <a:r>
              <a:rPr lang="en-US" sz="3600" dirty="0" err="1"/>
              <a:t>bæði</a:t>
            </a:r>
            <a:r>
              <a:rPr lang="en-US" sz="3600" dirty="0"/>
              <a:t> </a:t>
            </a:r>
            <a:r>
              <a:rPr lang="en-US" sz="3600" dirty="0" err="1"/>
              <a:t>andlegan</a:t>
            </a:r>
            <a:r>
              <a:rPr lang="en-US" sz="3600" dirty="0"/>
              <a:t> </a:t>
            </a:r>
            <a:r>
              <a:rPr lang="en-US" sz="3600" dirty="0" err="1"/>
              <a:t>stuðning</a:t>
            </a:r>
            <a:r>
              <a:rPr lang="en-US" sz="3600" dirty="0"/>
              <a:t> og </a:t>
            </a:r>
            <a:r>
              <a:rPr lang="en-US" sz="3600" dirty="0" err="1"/>
              <a:t>hagnýta</a:t>
            </a:r>
            <a:r>
              <a:rPr lang="en-US" sz="3600" dirty="0"/>
              <a:t> </a:t>
            </a:r>
            <a:r>
              <a:rPr lang="en-US" sz="3600" dirty="0" err="1"/>
              <a:t>aðstoð</a:t>
            </a:r>
            <a:r>
              <a:rPr lang="en-US" sz="3600" dirty="0"/>
              <a:t>.</a:t>
            </a:r>
          </a:p>
          <a:p>
            <a:r>
              <a:rPr lang="en-US" sz="3600" b="1" dirty="0" err="1"/>
              <a:t>Hæfni</a:t>
            </a:r>
            <a:r>
              <a:rPr lang="en-US" sz="3600" b="1" dirty="0"/>
              <a:t> 6: </a:t>
            </a:r>
            <a:r>
              <a:rPr lang="en-US" sz="3600" dirty="0" err="1"/>
              <a:t>Beitt</a:t>
            </a:r>
            <a:r>
              <a:rPr lang="en-US" sz="3600" dirty="0"/>
              <a:t> </a:t>
            </a:r>
            <a:r>
              <a:rPr lang="en-US" sz="3600" dirty="0" err="1"/>
              <a:t>persónulegum</a:t>
            </a:r>
            <a:r>
              <a:rPr lang="en-US" sz="3600" dirty="0"/>
              <a:t> streitustjórnunaraðferðum </a:t>
            </a:r>
            <a:r>
              <a:rPr lang="en-US" sz="3600" dirty="0" err="1"/>
              <a:t>og</a:t>
            </a:r>
            <a:r>
              <a:rPr lang="en-US" sz="3600" dirty="0"/>
              <a:t> </a:t>
            </a:r>
            <a:r>
              <a:rPr lang="en-US" sz="3600" dirty="0" err="1"/>
              <a:t>seiglu</a:t>
            </a:r>
            <a:r>
              <a:rPr lang="en-US" sz="3600" dirty="0"/>
              <a:t> til að halda ró sinni, taka tímanlegar ákvarðanir og sýna frumkvæði þegar óvæntar eða hættulegar aðstæður í óbyggðum koma upp.</a:t>
            </a:r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08108"/>
              <a:buNone/>
            </a:pPr>
            <a:endParaRPr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3"/>
          <p:cNvSpPr txBox="1">
            <a:spLocks noGrp="1"/>
          </p:cNvSpPr>
          <p:nvPr>
            <p:ph type="title"/>
          </p:nvPr>
        </p:nvSpPr>
        <p:spPr>
          <a:xfrm>
            <a:off x="757594" y="391211"/>
            <a:ext cx="8022201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Calibri"/>
              <a:buNone/>
            </a:pPr>
            <a:r>
              <a:rPr lang="es-ES" sz="4400" dirty="0" err="1"/>
              <a:t>Staðfesting</a:t>
            </a:r>
            <a:endParaRPr sz="4400" dirty="0"/>
          </a:p>
        </p:txBody>
      </p:sp>
      <p:sp>
        <p:nvSpPr>
          <p:cNvPr id="91" name="Google Shape;91;p23"/>
          <p:cNvSpPr txBox="1">
            <a:spLocks noGrp="1"/>
          </p:cNvSpPr>
          <p:nvPr>
            <p:ph type="body" idx="1"/>
          </p:nvPr>
        </p:nvSpPr>
        <p:spPr>
          <a:xfrm>
            <a:off x="839788" y="1543049"/>
            <a:ext cx="7091861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55000" lnSpcReduction="20000"/>
          </a:bodyPr>
          <a:lstStyle/>
          <a:p>
            <a:pPr marL="5080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rPr lang="es-ES" sz="2900" b="1" dirty="0" err="1">
                <a:solidFill>
                  <a:srgbClr val="4892DC"/>
                </a:solidFill>
              </a:rPr>
              <a:t>Þessi</a:t>
            </a:r>
            <a:r>
              <a:rPr lang="es-ES" sz="2900" b="1" dirty="0">
                <a:solidFill>
                  <a:srgbClr val="4892DC"/>
                </a:solidFill>
              </a:rPr>
              <a:t> </a:t>
            </a:r>
            <a:r>
              <a:rPr lang="es-ES" sz="2900" b="1" dirty="0" err="1">
                <a:solidFill>
                  <a:srgbClr val="4892DC"/>
                </a:solidFill>
              </a:rPr>
              <a:t>eining</a:t>
            </a:r>
            <a:r>
              <a:rPr lang="es-ES" sz="2900" b="1" dirty="0">
                <a:solidFill>
                  <a:srgbClr val="4892DC"/>
                </a:solidFill>
              </a:rPr>
              <a:t> </a:t>
            </a:r>
            <a:r>
              <a:rPr lang="es-ES" sz="2900" b="1" dirty="0" err="1">
                <a:solidFill>
                  <a:srgbClr val="4892DC"/>
                </a:solidFill>
              </a:rPr>
              <a:t>stuðlar</a:t>
            </a:r>
            <a:r>
              <a:rPr lang="es-ES" sz="2900" b="1" dirty="0">
                <a:solidFill>
                  <a:srgbClr val="4892DC"/>
                </a:solidFill>
              </a:rPr>
              <a:t> </a:t>
            </a:r>
            <a:r>
              <a:rPr lang="es-ES" sz="2900" b="1" dirty="0" err="1">
                <a:solidFill>
                  <a:srgbClr val="4892DC"/>
                </a:solidFill>
              </a:rPr>
              <a:t>beint</a:t>
            </a:r>
            <a:r>
              <a:rPr lang="es-ES" sz="2900" b="1" dirty="0">
                <a:solidFill>
                  <a:srgbClr val="4892DC"/>
                </a:solidFill>
              </a:rPr>
              <a:t> </a:t>
            </a:r>
            <a:r>
              <a:rPr lang="es-ES" sz="2900" b="1" dirty="0" err="1">
                <a:solidFill>
                  <a:srgbClr val="4892DC"/>
                </a:solidFill>
              </a:rPr>
              <a:t>að</a:t>
            </a:r>
            <a:r>
              <a:rPr lang="es-ES" sz="2900" b="1" dirty="0">
                <a:solidFill>
                  <a:srgbClr val="4892DC"/>
                </a:solidFill>
              </a:rPr>
              <a:t> </a:t>
            </a:r>
            <a:r>
              <a:rPr lang="es-ES" sz="2900" b="1" dirty="0" err="1">
                <a:solidFill>
                  <a:srgbClr val="4892DC"/>
                </a:solidFill>
              </a:rPr>
              <a:t>þróun</a:t>
            </a:r>
            <a:r>
              <a:rPr lang="es-ES" sz="2900" b="1" dirty="0">
                <a:solidFill>
                  <a:srgbClr val="4892DC"/>
                </a:solidFill>
              </a:rPr>
              <a:t> </a:t>
            </a:r>
            <a:r>
              <a:rPr lang="es-ES" sz="2900" b="1" dirty="0" err="1">
                <a:solidFill>
                  <a:srgbClr val="4892DC"/>
                </a:solidFill>
              </a:rPr>
              <a:t>eftirfarandi</a:t>
            </a:r>
            <a:r>
              <a:rPr lang="es-ES" sz="2900" b="1" dirty="0">
                <a:solidFill>
                  <a:srgbClr val="4892DC"/>
                </a:solidFill>
              </a:rPr>
              <a:t> </a:t>
            </a:r>
            <a:r>
              <a:rPr lang="es-ES" sz="2900" b="1" dirty="0" err="1">
                <a:solidFill>
                  <a:srgbClr val="4892DC"/>
                </a:solidFill>
              </a:rPr>
              <a:t>þverfaglegu</a:t>
            </a:r>
            <a:r>
              <a:rPr lang="es-ES" sz="2900" b="1" dirty="0">
                <a:solidFill>
                  <a:srgbClr val="4892DC"/>
                </a:solidFill>
              </a:rPr>
              <a:t> ESCO-</a:t>
            </a:r>
            <a:r>
              <a:rPr lang="es-ES" sz="2900" b="1" dirty="0" err="1">
                <a:solidFill>
                  <a:srgbClr val="4892DC"/>
                </a:solidFill>
              </a:rPr>
              <a:t>hæfni</a:t>
            </a:r>
            <a:r>
              <a:rPr lang="es-ES" sz="2900" b="1" dirty="0">
                <a:solidFill>
                  <a:srgbClr val="4892DC"/>
                </a:solidFill>
              </a:rPr>
              <a:t>:</a:t>
            </a:r>
            <a:endParaRPr sz="2500" dirty="0"/>
          </a:p>
          <a:p>
            <a:pPr marL="5080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endParaRPr b="1" dirty="0">
              <a:solidFill>
                <a:srgbClr val="4892DC"/>
              </a:solidFill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2500" b="1" dirty="0"/>
              <a:t>T.2.1. vinnsla upplýsinga, hugmynda og hugtaka – gagnrýnin hugsun</a:t>
            </a:r>
            <a:endParaRPr lang="tr-TR" sz="2500" b="1" dirty="0"/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2500" dirty="0"/>
              <a:t>Hæfni til að greina upplýsingar hlutlaust, greina hugsanlega hamfaraáhættu á heimili og taka rökstuddar ákvarðanir til að draga úr þeim.</a:t>
            </a:r>
            <a:endParaRPr lang="tr-TR" sz="2500" dirty="0"/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2500" b="1" dirty="0"/>
              <a:t>T3.1 – Að vinna skilvirkt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2500" dirty="0"/>
              <a:t>Hæfni til að stjórna tíma, verkefnum og úrræðum á skilvirkan hátt í skólaáföllum; forgangsraða aðgerðum undir álagi; og viðhalda einbeitingu, </a:t>
            </a:r>
            <a:r>
              <a:rPr lang="en-US" sz="2500" dirty="0" err="1"/>
              <a:t>skipulagi </a:t>
            </a:r>
            <a:r>
              <a:rPr lang="en-US" sz="2500" dirty="0"/>
              <a:t>og framleiðni í hröðum breytingum.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2500" b="1" dirty="0"/>
              <a:t>T3.2 – Að taka frumkvæði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2500" dirty="0"/>
              <a:t>Hæfni til að taka ábyrgð, sýna frumkvæði, taka upplýstar ákvarðanir hratt og sýna staðfestu við viðbrögð við hamfarasviðsmyndum í skólanum.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2500" b="1" dirty="0"/>
              <a:t>T3.3 – Að viðhalda jákvæðu viðhorfi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2500" dirty="0"/>
              <a:t>Hæfni til að vera </a:t>
            </a:r>
            <a:r>
              <a:rPr lang="en-US" sz="2500" dirty="0" err="1"/>
              <a:t>seig</a:t>
            </a:r>
            <a:r>
              <a:rPr lang="en-US" sz="2500" dirty="0"/>
              <a:t>/</a:t>
            </a:r>
            <a:r>
              <a:rPr lang="en-US" sz="2500" dirty="0" err="1"/>
              <a:t>ur</a:t>
            </a:r>
            <a:r>
              <a:rPr lang="en-US" sz="2500" dirty="0"/>
              <a:t>, </a:t>
            </a:r>
            <a:r>
              <a:rPr lang="en-US" sz="2500" dirty="0" err="1"/>
              <a:t>róleg</a:t>
            </a:r>
            <a:r>
              <a:rPr lang="en-US" sz="2500" dirty="0"/>
              <a:t>/</a:t>
            </a:r>
            <a:r>
              <a:rPr lang="en-US" sz="2500" dirty="0" err="1"/>
              <a:t>ur</a:t>
            </a:r>
            <a:r>
              <a:rPr lang="en-US" sz="2500" dirty="0"/>
              <a:t> og styðjandi í tilfinningalega erfiðum aðstæðum; takast á við óvissu og streitu; og taka </a:t>
            </a:r>
            <a:r>
              <a:rPr lang="en-US" sz="2500" dirty="0" err="1"/>
              <a:t>ígrundaðar</a:t>
            </a:r>
            <a:r>
              <a:rPr lang="en-US" sz="2500" dirty="0"/>
              <a:t>, </a:t>
            </a:r>
            <a:r>
              <a:rPr lang="en-US" sz="2500" dirty="0" err="1"/>
              <a:t>samúðarfullar</a:t>
            </a:r>
            <a:r>
              <a:rPr lang="en-US" sz="2500" dirty="0"/>
              <a:t> </a:t>
            </a:r>
            <a:r>
              <a:rPr lang="en-US" sz="2500" dirty="0" err="1"/>
              <a:t>ákvarðanir</a:t>
            </a:r>
            <a:r>
              <a:rPr lang="en-US" sz="2500" dirty="0"/>
              <a:t> sem stuðla að öryggi og andlegri vellíðan.</a:t>
            </a:r>
          </a:p>
          <a:p>
            <a:pPr lvl="0">
              <a:lnSpc>
                <a:spcPct val="120000"/>
              </a:lnSpc>
              <a:spcBef>
                <a:spcPts val="0"/>
              </a:spcBef>
            </a:pPr>
            <a:r>
              <a:rPr lang="en-US" sz="2500" b="1" dirty="0"/>
              <a:t>T6.2 – Beiting umhverfisfærni og hæfni: </a:t>
            </a:r>
            <a:endParaRPr lang="tr-TR" sz="2500" b="1" dirty="0"/>
          </a:p>
          <a:p>
            <a:pPr lvl="0">
              <a:lnSpc>
                <a:spcPct val="120000"/>
              </a:lnSpc>
              <a:spcBef>
                <a:spcPts val="0"/>
              </a:spcBef>
            </a:pPr>
            <a:r>
              <a:rPr lang="en-US" sz="2500" dirty="0"/>
              <a:t>Hæfni til að skilja vistferla, </a:t>
            </a:r>
            <a:r>
              <a:rPr lang="en-US" sz="2500" dirty="0" err="1"/>
              <a:t>greina</a:t>
            </a:r>
            <a:r>
              <a:rPr lang="en-US" sz="2500" dirty="0"/>
              <a:t> </a:t>
            </a:r>
            <a:r>
              <a:rPr lang="en-US" sz="2500" dirty="0" err="1"/>
              <a:t>viðvörunarmerki</a:t>
            </a:r>
            <a:r>
              <a:rPr lang="en-US" sz="2500" dirty="0"/>
              <a:t> um skógarhættur og grípa til fyrirbyggjandi eða leiðréttandi aðgerða til að vernda bæði fólk og vistkerfi</a:t>
            </a:r>
            <a:endParaRPr sz="25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4"/>
          <p:cNvSpPr txBox="1">
            <a:spLocks noGrp="1"/>
          </p:cNvSpPr>
          <p:nvPr>
            <p:ph type="title"/>
          </p:nvPr>
        </p:nvSpPr>
        <p:spPr>
          <a:xfrm>
            <a:off x="757594" y="391211"/>
            <a:ext cx="8022201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Calibri"/>
              <a:buNone/>
            </a:pPr>
            <a:r>
              <a:rPr lang="es-ES" sz="4400"/>
              <a:t>Viðurkenning</a:t>
            </a:r>
            <a:endParaRPr sz="4400"/>
          </a:p>
        </p:txBody>
      </p:sp>
      <p:sp>
        <p:nvSpPr>
          <p:cNvPr id="97" name="Google Shape;97;p24"/>
          <p:cNvSpPr txBox="1">
            <a:spLocks noGrp="1"/>
          </p:cNvSpPr>
          <p:nvPr>
            <p:ph type="body" idx="1"/>
          </p:nvPr>
        </p:nvSpPr>
        <p:spPr>
          <a:xfrm>
            <a:off x="839788" y="1726058"/>
            <a:ext cx="7091861" cy="3659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es-ES" b="1" dirty="0" err="1"/>
              <a:t>Viðurkenning</a:t>
            </a:r>
            <a:r>
              <a:rPr lang="es-ES" b="1" dirty="0"/>
              <a:t> </a:t>
            </a:r>
            <a:r>
              <a:rPr lang="es-ES" b="1" dirty="0" err="1"/>
              <a:t>fyrir</a:t>
            </a:r>
            <a:r>
              <a:rPr lang="es-ES" b="1" dirty="0"/>
              <a:t> </a:t>
            </a:r>
            <a:r>
              <a:rPr lang="es-ES" b="1" dirty="0" err="1"/>
              <a:t>nemendur</a:t>
            </a:r>
            <a:r>
              <a:rPr lang="es-ES" b="1" dirty="0"/>
              <a:t>:</a:t>
            </a:r>
            <a:endParaRPr dirty="0"/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es-ES" dirty="0" err="1"/>
              <a:t>Skírteini</a:t>
            </a:r>
            <a:r>
              <a:rPr lang="es-ES" dirty="0"/>
              <a:t> </a:t>
            </a:r>
            <a:r>
              <a:rPr lang="es-ES" dirty="0" err="1"/>
              <a:t>sem</a:t>
            </a:r>
            <a:r>
              <a:rPr lang="es-ES" dirty="0"/>
              <a:t> </a:t>
            </a:r>
            <a:r>
              <a:rPr lang="es-ES" dirty="0" err="1"/>
              <a:t>staðfestir</a:t>
            </a:r>
            <a:r>
              <a:rPr lang="es-ES" dirty="0"/>
              <a:t> </a:t>
            </a:r>
            <a:r>
              <a:rPr lang="es-ES" dirty="0" err="1"/>
              <a:t>þátttöku</a:t>
            </a:r>
            <a:r>
              <a:rPr lang="es-ES" dirty="0"/>
              <a:t> (</a:t>
            </a:r>
            <a:r>
              <a:rPr lang="es-ES" dirty="0" err="1"/>
              <a:t>óformlegt</a:t>
            </a:r>
            <a:r>
              <a:rPr lang="es-ES" dirty="0"/>
              <a:t> </a:t>
            </a:r>
            <a:r>
              <a:rPr lang="es-ES" dirty="0" err="1"/>
              <a:t>þjálfunarnámskeið</a:t>
            </a:r>
            <a:r>
              <a:rPr lang="es-ES" dirty="0"/>
              <a:t>)</a:t>
            </a:r>
            <a:endParaRPr dirty="0"/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es-ES" b="1" dirty="0" err="1"/>
              <a:t>Viðurkenning</a:t>
            </a:r>
            <a:r>
              <a:rPr lang="es-ES" b="1" dirty="0"/>
              <a:t> </a:t>
            </a:r>
            <a:r>
              <a:rPr lang="es-ES" b="1" dirty="0" err="1"/>
              <a:t>fyrir</a:t>
            </a:r>
            <a:r>
              <a:rPr lang="es-ES" b="1" dirty="0"/>
              <a:t> </a:t>
            </a:r>
            <a:r>
              <a:rPr lang="es-ES" b="1" dirty="0" err="1"/>
              <a:t>kennara</a:t>
            </a:r>
            <a:r>
              <a:rPr lang="es-ES" b="1" dirty="0"/>
              <a:t>:</a:t>
            </a:r>
            <a:endParaRPr dirty="0"/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es-ES" dirty="0" err="1"/>
              <a:t>Skírteini</a:t>
            </a:r>
            <a:r>
              <a:rPr lang="es-ES" dirty="0"/>
              <a:t> </a:t>
            </a:r>
            <a:r>
              <a:rPr lang="es-ES" dirty="0" err="1"/>
              <a:t>sem</a:t>
            </a:r>
            <a:r>
              <a:rPr lang="es-ES" dirty="0"/>
              <a:t> </a:t>
            </a:r>
            <a:r>
              <a:rPr lang="es-ES" dirty="0" err="1"/>
              <a:t>staðfestir</a:t>
            </a:r>
            <a:r>
              <a:rPr lang="es-ES" dirty="0"/>
              <a:t> </a:t>
            </a:r>
            <a:r>
              <a:rPr lang="es-ES" dirty="0" err="1"/>
              <a:t>aukna</a:t>
            </a:r>
            <a:r>
              <a:rPr lang="es-ES" dirty="0"/>
              <a:t> </a:t>
            </a:r>
            <a:r>
              <a:rPr lang="es-ES" dirty="0" err="1"/>
              <a:t>faglega</a:t>
            </a:r>
            <a:r>
              <a:rPr lang="es-ES" dirty="0"/>
              <a:t> </a:t>
            </a:r>
            <a:r>
              <a:rPr lang="es-ES" dirty="0" err="1"/>
              <a:t>hæfni</a:t>
            </a:r>
            <a:endParaRPr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VET READY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ED2527"/>
      </a:accent1>
      <a:accent2>
        <a:srgbClr val="E48363"/>
      </a:accent2>
      <a:accent3>
        <a:srgbClr val="139AD6"/>
      </a:accent3>
      <a:accent4>
        <a:srgbClr val="F6BB38"/>
      </a:accent4>
      <a:accent5>
        <a:srgbClr val="F7AEA5"/>
      </a:accent5>
      <a:accent6>
        <a:srgbClr val="F7A7A8"/>
      </a:accent6>
      <a:hlink>
        <a:srgbClr val="139AD6"/>
      </a:hlink>
      <a:folHlink>
        <a:srgbClr val="ED252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1228</Words>
  <Application>Microsoft Macintosh PowerPoint</Application>
  <PresentationFormat>Widescreen</PresentationFormat>
  <Paragraphs>80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Montserrat SemiBold</vt:lpstr>
      <vt:lpstr>Calibri</vt:lpstr>
      <vt:lpstr>Office Theme</vt:lpstr>
      <vt:lpstr>Eining 3: Viðbúnaður vegna neyðarástands í skóglendi og óbyggðum</vt:lpstr>
      <vt:lpstr>Markmið einingarinnar</vt:lpstr>
      <vt:lpstr>Af hverju þessi eining skiptir máli</vt:lpstr>
      <vt:lpstr>Uppbygging einingarinnar</vt:lpstr>
      <vt:lpstr>Almennar upplýsingar um eininguna</vt:lpstr>
      <vt:lpstr>Námsárangur þessarar einingar – þekking</vt:lpstr>
      <vt:lpstr>Námsárangur þessarar einingar - Hæfni</vt:lpstr>
      <vt:lpstr>Staðfesting</vt:lpstr>
      <vt:lpstr>Viðurkenning</vt:lpstr>
      <vt:lpstr>Stuðningur fyrir kennara</vt:lpstr>
      <vt:lpstr>SAMSTARFSAÐILAR</vt:lpstr>
      <vt:lpstr>Hafðu gaman af VET-READY námsefningu í einingu 3!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4: SCHOOL DISASTER PREPAREDNESS AND SAFE LEARNING ENVIRONMENTS</dc:title>
  <dc:creator>Maria Karapostolou</dc:creator>
  <cp:keywords>, docId:E77038042A644DAB47D426C33683F01D</cp:keywords>
  <cp:lastModifiedBy>Indíana Dögg Einarsdóttir - HI</cp:lastModifiedBy>
  <cp:revision>32</cp:revision>
  <dcterms:created xsi:type="dcterms:W3CDTF">2024-02-15T12:50:33Z</dcterms:created>
  <dcterms:modified xsi:type="dcterms:W3CDTF">2026-01-10T00:14:57Z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0x010100B688FCE479FC304A9ED734F8C118CCC4</vt:lpwstr>
  </property>
</Properties>
</file>