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Calibri (MS)" panose="020B0604020202020204" charset="0"/>
      <p:regular r:id="rId15"/>
    </p:embeddedFont>
    <p:embeddedFont>
      <p:font typeface="Calibri (MS) Bold" panose="020B0604020202020204" charset="0"/>
      <p:regular r:id="rId16"/>
    </p:embeddedFont>
    <p:embeddedFont>
      <p:font typeface="Calibri (MS) Bold Italics" panose="020B0604020202020204" charset="0"/>
      <p:regular r:id="rId17"/>
    </p:embeddedFont>
    <p:embeddedFont>
      <p:font typeface="Calibri (MS) Italics" panose="020B0604020202020204" charset="0"/>
      <p:regular r:id="rId18"/>
    </p:embeddedFont>
    <p:embeddedFont>
      <p:font typeface="Montserrat 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7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0.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eva93.lv/" TargetMode="External"/><Relationship Id="rId11" Type="http://schemas.openxmlformats.org/officeDocument/2006/relationships/image" Target="../media/image8.png"/><Relationship Id="rId5" Type="http://schemas.openxmlformats.org/officeDocument/2006/relationships/hyperlink" Target="https://neotalentway.com/" TargetMode="External"/><Relationship Id="rId10" Type="http://schemas.openxmlformats.org/officeDocument/2006/relationships/image" Target="../media/image7.png"/><Relationship Id="rId4" Type="http://schemas.openxmlformats.org/officeDocument/2006/relationships/hyperlink" Target="https://denizli.afad.gov.tr/"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hyperlink" Target="http://www.linkedin.com/company/vet-ready-project" TargetMode="External"/><Relationship Id="rId12" Type="http://schemas.openxmlformats.org/officeDocument/2006/relationships/hyperlink" Target="https://www.youtube.com/@VET-READYEUProgra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etready.eu/"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facebook.com/profile.php?id=61573707797009" TargetMode="External"/><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3624" y="716280"/>
            <a:ext cx="8274272" cy="8397240"/>
          </a:xfrm>
          <a:custGeom>
            <a:avLst/>
            <a:gdLst/>
            <a:ahLst/>
            <a:cxnLst/>
            <a:rect l="l" t="t" r="r" b="b"/>
            <a:pathLst>
              <a:path w="8274272" h="8397240">
                <a:moveTo>
                  <a:pt x="0" y="0"/>
                </a:moveTo>
                <a:lnTo>
                  <a:pt x="8274272" y="0"/>
                </a:lnTo>
                <a:lnTo>
                  <a:pt x="8274272" y="8397240"/>
                </a:lnTo>
                <a:lnTo>
                  <a:pt x="0" y="8397240"/>
                </a:lnTo>
                <a:lnTo>
                  <a:pt x="0" y="0"/>
                </a:lnTo>
                <a:close/>
              </a:path>
            </a:pathLst>
          </a:custGeom>
          <a:blipFill>
            <a:blip r:embed="rId3"/>
            <a:stretch>
              <a:fillRect/>
            </a:stretch>
          </a:blipFill>
        </p:spPr>
        <p:txBody>
          <a:bodyPr/>
          <a:lstStyle/>
          <a:p>
            <a:endParaRPr lang="el-GR"/>
          </a:p>
        </p:txBody>
      </p:sp>
      <p:sp>
        <p:nvSpPr>
          <p:cNvPr id="3" name="Freeform 3"/>
          <p:cNvSpPr/>
          <p:nvPr/>
        </p:nvSpPr>
        <p:spPr>
          <a:xfrm>
            <a:off x="732692" y="8815645"/>
            <a:ext cx="4305738" cy="911800"/>
          </a:xfrm>
          <a:custGeom>
            <a:avLst/>
            <a:gdLst/>
            <a:ahLst/>
            <a:cxnLst/>
            <a:rect l="l" t="t" r="r" b="b"/>
            <a:pathLst>
              <a:path w="4305738" h="911800">
                <a:moveTo>
                  <a:pt x="0" y="0"/>
                </a:moveTo>
                <a:lnTo>
                  <a:pt x="4305738" y="0"/>
                </a:lnTo>
                <a:lnTo>
                  <a:pt x="4305738" y="911799"/>
                </a:lnTo>
                <a:lnTo>
                  <a:pt x="0" y="911799"/>
                </a:lnTo>
                <a:lnTo>
                  <a:pt x="0" y="0"/>
                </a:lnTo>
                <a:close/>
              </a:path>
            </a:pathLst>
          </a:custGeom>
          <a:blipFill>
            <a:blip r:embed="rId4"/>
            <a:stretch>
              <a:fillRect/>
            </a:stretch>
          </a:blipFill>
        </p:spPr>
        <p:txBody>
          <a:bodyPr/>
          <a:lstStyle/>
          <a:p>
            <a:endParaRPr lang="el-GR"/>
          </a:p>
        </p:txBody>
      </p:sp>
      <p:sp>
        <p:nvSpPr>
          <p:cNvPr id="4" name="Freeform 4" descr="Κοντινό πλάνο ενός λογότυπου  Το περιεχόμενο που δημιουργείται από τεχνητή νοημοσύνη ενδέχεται να είναι εσφαλμένο."/>
          <p:cNvSpPr/>
          <p:nvPr/>
        </p:nvSpPr>
        <p:spPr>
          <a:xfrm>
            <a:off x="581025" y="1096356"/>
            <a:ext cx="4059555" cy="981894"/>
          </a:xfrm>
          <a:custGeom>
            <a:avLst/>
            <a:gdLst/>
            <a:ahLst/>
            <a:cxnLst/>
            <a:rect l="l" t="t" r="r" b="b"/>
            <a:pathLst>
              <a:path w="4059555" h="981894">
                <a:moveTo>
                  <a:pt x="0" y="0"/>
                </a:moveTo>
                <a:lnTo>
                  <a:pt x="4059555" y="0"/>
                </a:lnTo>
                <a:lnTo>
                  <a:pt x="4059555" y="981894"/>
                </a:lnTo>
                <a:lnTo>
                  <a:pt x="0" y="98189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581025" y="2429408"/>
            <a:ext cx="8827894" cy="3197300"/>
            <a:chOff x="0" y="0"/>
            <a:chExt cx="11770525" cy="4263066"/>
          </a:xfrm>
        </p:grpSpPr>
        <p:sp>
          <p:nvSpPr>
            <p:cNvPr id="6" name="Freeform 6"/>
            <p:cNvSpPr/>
            <p:nvPr/>
          </p:nvSpPr>
          <p:spPr>
            <a:xfrm>
              <a:off x="0" y="0"/>
              <a:ext cx="11770526" cy="4263062"/>
            </a:xfrm>
            <a:custGeom>
              <a:avLst/>
              <a:gdLst/>
              <a:ahLst/>
              <a:cxnLst/>
              <a:rect l="l" t="t" r="r" b="b"/>
              <a:pathLst>
                <a:path w="11770526" h="4263062">
                  <a:moveTo>
                    <a:pt x="0" y="0"/>
                  </a:moveTo>
                  <a:lnTo>
                    <a:pt x="11770526" y="0"/>
                  </a:lnTo>
                  <a:lnTo>
                    <a:pt x="11770526" y="4263062"/>
                  </a:lnTo>
                  <a:lnTo>
                    <a:pt x="0" y="4263062"/>
                  </a:lnTo>
                  <a:close/>
                </a:path>
              </a:pathLst>
            </a:custGeom>
            <a:solidFill>
              <a:srgbClr val="000000">
                <a:alpha val="0"/>
              </a:srgbClr>
            </a:solidFill>
            <a:ln w="12700">
              <a:noFill/>
            </a:ln>
          </p:spPr>
          <p:txBody>
            <a:bodyPr/>
            <a:lstStyle/>
            <a:p>
              <a:endParaRPr lang="el-GR" dirty="0"/>
            </a:p>
          </p:txBody>
        </p:sp>
        <p:sp>
          <p:nvSpPr>
            <p:cNvPr id="7" name="TextBox 7"/>
            <p:cNvSpPr txBox="1"/>
            <p:nvPr/>
          </p:nvSpPr>
          <p:spPr>
            <a:xfrm>
              <a:off x="0" y="-47625"/>
              <a:ext cx="11770525" cy="4310691"/>
            </a:xfrm>
            <a:prstGeom prst="rect">
              <a:avLst/>
            </a:prstGeom>
          </p:spPr>
          <p:txBody>
            <a:bodyPr lIns="0" tIns="0" rIns="0" bIns="0" rtlCol="0" anchor="b"/>
            <a:lstStyle/>
            <a:p>
              <a:pPr marL="0" lvl="0" indent="0" algn="l">
                <a:lnSpc>
                  <a:spcPts val="5686"/>
                </a:lnSpc>
              </a:pPr>
              <a:r>
                <a:rPr lang="en-US" sz="5265" b="1">
                  <a:solidFill>
                    <a:srgbClr val="000000"/>
                  </a:solidFill>
                  <a:latin typeface="Calibri (MS) Bold"/>
                  <a:ea typeface="Calibri (MS) Bold"/>
                  <a:cs typeface="Calibri (MS) Bold"/>
                  <a:sym typeface="Calibri (MS) Bold"/>
                </a:rPr>
                <a:t>ΕΝΟΤΗΤΑ 3: ΕΥΑΙΣΘΗΤΟΠΟΙΗΣΗ ΓΙΑ ΔΑΣΙΚΕΣ ΚΑΤΑΣΤΡΟΦΕΣ ΚΑΙ ΕΠΙΒΙΩΣΗ ΣΤΗΝ ΑΓΡΙΑ ΦΥΣΗ</a:t>
              </a:r>
            </a:p>
          </p:txBody>
        </p:sp>
      </p:grpSp>
      <p:sp>
        <p:nvSpPr>
          <p:cNvPr id="8" name="TextBox 8"/>
          <p:cNvSpPr txBox="1"/>
          <p:nvPr/>
        </p:nvSpPr>
        <p:spPr>
          <a:xfrm>
            <a:off x="672446" y="5923931"/>
            <a:ext cx="8961149" cy="1511457"/>
          </a:xfrm>
          <a:prstGeom prst="rect">
            <a:avLst/>
          </a:prstGeom>
        </p:spPr>
        <p:txBody>
          <a:bodyPr lIns="0" tIns="0" rIns="0" bIns="0" rtlCol="0" anchor="t">
            <a:spAutoFit/>
          </a:bodyPr>
          <a:lstStyle/>
          <a:p>
            <a:pPr marL="0" lvl="0" indent="0" algn="l">
              <a:lnSpc>
                <a:spcPts val="2831"/>
              </a:lnSpc>
            </a:pPr>
            <a:r>
              <a:rPr lang="en-US" sz="3277" b="1" dirty="0">
                <a:solidFill>
                  <a:srgbClr val="000000"/>
                </a:solidFill>
                <a:latin typeface="Calibri (MS) Bold"/>
                <a:ea typeface="Calibri (MS) Bold"/>
                <a:cs typeface="Calibri (MS) Bold"/>
                <a:sym typeface="Calibri (MS) Bold"/>
              </a:rPr>
              <a:t>Επ</a:t>
            </a:r>
            <a:r>
              <a:rPr lang="en-US" sz="3277" b="1" dirty="0" err="1">
                <a:solidFill>
                  <a:srgbClr val="000000"/>
                </a:solidFill>
                <a:latin typeface="Calibri (MS) Bold"/>
                <a:ea typeface="Calibri (MS) Bold"/>
                <a:cs typeface="Calibri (MS) Bold"/>
                <a:sym typeface="Calibri (MS) Bold"/>
              </a:rPr>
              <a:t>ισκό</a:t>
            </a:r>
            <a:r>
              <a:rPr lang="en-US" sz="3277" b="1" dirty="0">
                <a:solidFill>
                  <a:srgbClr val="000000"/>
                </a:solidFill>
                <a:latin typeface="Calibri (MS) Bold"/>
                <a:ea typeface="Calibri (MS) Bold"/>
                <a:cs typeface="Calibri (MS) Bold"/>
                <a:sym typeface="Calibri (MS) Bold"/>
              </a:rPr>
              <a:t>πηση Μονάδας</a:t>
            </a:r>
          </a:p>
          <a:p>
            <a:pPr marL="0" lvl="0" indent="0" algn="l">
              <a:lnSpc>
                <a:spcPts val="2831"/>
              </a:lnSpc>
            </a:pPr>
            <a:endParaRPr lang="en-US" sz="3277" b="1" dirty="0">
              <a:solidFill>
                <a:srgbClr val="000000"/>
              </a:solidFill>
              <a:latin typeface="Calibri (MS) Bold"/>
              <a:ea typeface="Calibri (MS) Bold"/>
              <a:cs typeface="Calibri (MS) Bold"/>
              <a:sym typeface="Calibri (MS) Bold"/>
            </a:endParaRPr>
          </a:p>
          <a:p>
            <a:pPr marL="0" lvl="0" indent="0" algn="l">
              <a:lnSpc>
                <a:spcPts val="2831"/>
              </a:lnSpc>
            </a:pPr>
            <a:r>
              <a:rPr lang="en-US" sz="3277" b="1" dirty="0" err="1">
                <a:solidFill>
                  <a:srgbClr val="000000"/>
                </a:solidFill>
                <a:latin typeface="Calibri (MS) Bold"/>
                <a:ea typeface="Calibri (MS) Bold"/>
                <a:cs typeface="Calibri (MS) Bold"/>
                <a:sym typeface="Calibri (MS) Bold"/>
              </a:rPr>
              <a:t>Συγγρ</a:t>
            </a:r>
            <a:r>
              <a:rPr lang="en-US" sz="3277" b="1" dirty="0">
                <a:solidFill>
                  <a:srgbClr val="000000"/>
                </a:solidFill>
                <a:latin typeface="Calibri (MS) Bold"/>
                <a:ea typeface="Calibri (MS) Bold"/>
                <a:cs typeface="Calibri (MS) Bold"/>
                <a:sym typeface="Calibri (MS) Bold"/>
              </a:rPr>
              <a:t>αφέας: Denizli AFAD / VETREADY Project Partnership</a:t>
            </a:r>
          </a:p>
        </p:txBody>
      </p:sp>
      <p:sp>
        <p:nvSpPr>
          <p:cNvPr id="9" name="TextBox 9"/>
          <p:cNvSpPr txBox="1"/>
          <p:nvPr/>
        </p:nvSpPr>
        <p:spPr>
          <a:xfrm>
            <a:off x="672446" y="8106004"/>
            <a:ext cx="8645042" cy="304800"/>
          </a:xfrm>
          <a:prstGeom prst="rect">
            <a:avLst/>
          </a:prstGeom>
        </p:spPr>
        <p:txBody>
          <a:bodyPr lIns="0" tIns="0" rIns="0" bIns="0" rtlCol="0" anchor="t">
            <a:spAutoFit/>
          </a:bodyPr>
          <a:lstStyle/>
          <a:p>
            <a:pPr marL="0" lvl="0" indent="0" algn="l">
              <a:lnSpc>
                <a:spcPts val="2160"/>
              </a:lnSpc>
            </a:pPr>
            <a:r>
              <a:rPr lang="en-US" sz="1800">
                <a:solidFill>
                  <a:srgbClr val="000000"/>
                </a:solidFill>
                <a:latin typeface="Calibri (MS)"/>
                <a:ea typeface="Calibri (MS)"/>
                <a:cs typeface="Calibri (MS)"/>
                <a:sym typeface="Calibri (MS)"/>
              </a:rPr>
              <a:t> Αριθμός έργου: 2024-1-ES01-KA220-VET-000257287</a:t>
            </a:r>
          </a:p>
        </p:txBody>
      </p:sp>
      <p:sp>
        <p:nvSpPr>
          <p:cNvPr id="10" name="TextBox 10"/>
          <p:cNvSpPr txBox="1"/>
          <p:nvPr/>
        </p:nvSpPr>
        <p:spPr>
          <a:xfrm>
            <a:off x="5446833" y="8688314"/>
            <a:ext cx="7394334" cy="828675"/>
          </a:xfrm>
          <a:prstGeom prst="rect">
            <a:avLst/>
          </a:prstGeom>
        </p:spPr>
        <p:txBody>
          <a:bodyPr lIns="0" tIns="0" rIns="0" bIns="0" rtlCol="0" anchor="t">
            <a:spAutoFit/>
          </a:bodyPr>
          <a:lstStyle/>
          <a:p>
            <a:pPr marL="0" lvl="0" indent="0" algn="just">
              <a:lnSpc>
                <a:spcPts val="1620"/>
              </a:lnSpc>
            </a:pPr>
            <a:r>
              <a:rPr lang="en-US" sz="1350">
                <a:solidFill>
                  <a:srgbClr val="000000"/>
                </a:solidFill>
                <a:latin typeface="Calibri (MS)"/>
                <a:ea typeface="Calibri (MS)"/>
                <a:cs typeface="Calibri (MS)"/>
                <a:sym typeface="Calibri (MS)"/>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259681" y="358311"/>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Υποστήριξη για Εκπαιδευτικούς</a:t>
              </a:r>
            </a:p>
          </p:txBody>
        </p:sp>
      </p:grpSp>
      <p:sp>
        <p:nvSpPr>
          <p:cNvPr id="8" name="TextBox 8"/>
          <p:cNvSpPr txBox="1"/>
          <p:nvPr/>
        </p:nvSpPr>
        <p:spPr>
          <a:xfrm>
            <a:off x="1447800" y="2203972"/>
            <a:ext cx="10743714" cy="6621518"/>
          </a:xfrm>
          <a:prstGeom prst="rect">
            <a:avLst/>
          </a:prstGeom>
        </p:spPr>
        <p:txBody>
          <a:bodyPr lIns="0" tIns="0" rIns="0" bIns="0" rtlCol="0" anchor="t">
            <a:spAutoFit/>
          </a:bodyPr>
          <a:lstStyle/>
          <a:p>
            <a:pPr marL="0" lvl="0" indent="0" algn="l">
              <a:lnSpc>
                <a:spcPts val="2733"/>
              </a:lnSpc>
            </a:pPr>
            <a:r>
              <a:rPr lang="en-US" sz="3163" b="1" dirty="0" err="1">
                <a:solidFill>
                  <a:srgbClr val="4892DC"/>
                </a:solidFill>
                <a:latin typeface="Calibri (MS) Bold"/>
                <a:ea typeface="Calibri (MS) Bold"/>
                <a:cs typeface="Calibri (MS) Bold"/>
                <a:sym typeface="Calibri (MS) Bold"/>
              </a:rPr>
              <a:t>Κάθε</a:t>
            </a:r>
            <a:r>
              <a:rPr lang="en-US" sz="3163" b="1" dirty="0">
                <a:solidFill>
                  <a:srgbClr val="4892DC"/>
                </a:solidFill>
                <a:latin typeface="Calibri (MS) Bold"/>
                <a:ea typeface="Calibri (MS) Bold"/>
                <a:cs typeface="Calibri (MS) Bold"/>
                <a:sym typeface="Calibri (MS) Bold"/>
              </a:rPr>
              <a:t> </a:t>
            </a:r>
            <a:r>
              <a:rPr lang="en-US" sz="3163" b="1" dirty="0" err="1">
                <a:solidFill>
                  <a:srgbClr val="4892DC"/>
                </a:solidFill>
                <a:latin typeface="Calibri (MS) Bold"/>
                <a:ea typeface="Calibri (MS) Bold"/>
                <a:cs typeface="Calibri (MS) Bold"/>
                <a:sym typeface="Calibri (MS) Bold"/>
              </a:rPr>
              <a:t>μί</a:t>
            </a:r>
            <a:r>
              <a:rPr lang="en-US" sz="3163" b="1" dirty="0">
                <a:solidFill>
                  <a:srgbClr val="4892DC"/>
                </a:solidFill>
                <a:latin typeface="Calibri (MS) Bold"/>
                <a:ea typeface="Calibri (MS) Bold"/>
                <a:cs typeface="Calibri (MS) Bold"/>
                <a:sym typeface="Calibri (MS) Bold"/>
              </a:rPr>
              <a:t>α από τις έξι εκπαιδευτικές ενότητες αυτής της ενότητας συνοδεύεται από ένα ειδικό αρχείο υποστήριξης εκπαιδευτικού, το οποίο παρέχει:</a:t>
            </a:r>
          </a:p>
          <a:p>
            <a:pPr marL="0" lvl="0" indent="0" algn="l">
              <a:lnSpc>
                <a:spcPts val="2733"/>
              </a:lnSpc>
            </a:pPr>
            <a:endParaRPr lang="en-US" sz="3163" b="1" dirty="0">
              <a:solidFill>
                <a:srgbClr val="4892DC"/>
              </a:solidFill>
              <a:latin typeface="Calibri (MS) Bold"/>
              <a:ea typeface="Calibri (MS) Bold"/>
              <a:cs typeface="Calibri (MS) Bold"/>
              <a:sym typeface="Calibri (MS) Bold"/>
            </a:endParaRPr>
          </a:p>
          <a:p>
            <a:pPr marL="898269" lvl="1" indent="-449135" algn="l">
              <a:lnSpc>
                <a:spcPts val="2733"/>
              </a:lnSpc>
              <a:buFont typeface="Arial"/>
              <a:buChar char="•"/>
            </a:pPr>
            <a:r>
              <a:rPr lang="en-US" sz="3163" b="1" dirty="0">
                <a:solidFill>
                  <a:srgbClr val="000000"/>
                </a:solidFill>
                <a:latin typeface="Calibri (MS) Bold"/>
                <a:ea typeface="Calibri (MS) Bold"/>
                <a:cs typeface="Calibri (MS) Bold"/>
                <a:sym typeface="Calibri (MS) Bold"/>
              </a:rPr>
              <a:t>Προτεινόμενες </a:t>
            </a:r>
            <a:r>
              <a:rPr lang="en-US" sz="3163" b="1" dirty="0" err="1">
                <a:solidFill>
                  <a:srgbClr val="000000"/>
                </a:solidFill>
                <a:latin typeface="Calibri (MS) Bold"/>
                <a:ea typeface="Calibri (MS) Bold"/>
                <a:cs typeface="Calibri (MS) Bold"/>
                <a:sym typeface="Calibri (MS) Bold"/>
              </a:rPr>
              <a:t>μέθοδοι</a:t>
            </a:r>
            <a:r>
              <a:rPr lang="en-US" sz="3163" b="1" dirty="0">
                <a:solidFill>
                  <a:srgbClr val="000000"/>
                </a:solidFill>
                <a:latin typeface="Calibri (MS) Bold"/>
                <a:ea typeface="Calibri (MS) Bold"/>
                <a:cs typeface="Calibri (MS) Bold"/>
                <a:sym typeface="Calibri (MS) Bold"/>
              </a:rPr>
              <a:t> και </a:t>
            </a:r>
            <a:r>
              <a:rPr lang="en-US" sz="3163" b="1" dirty="0" err="1">
                <a:solidFill>
                  <a:srgbClr val="000000"/>
                </a:solidFill>
                <a:latin typeface="Calibri (MS) Bold"/>
                <a:ea typeface="Calibri (MS) Bold"/>
                <a:cs typeface="Calibri (MS) Bold"/>
                <a:sym typeface="Calibri (MS) Bold"/>
              </a:rPr>
              <a:t>εργ</a:t>
            </a:r>
            <a:r>
              <a:rPr lang="en-US" sz="3163" b="1" dirty="0">
                <a:solidFill>
                  <a:srgbClr val="000000"/>
                </a:solidFill>
                <a:latin typeface="Calibri (MS) Bold"/>
                <a:ea typeface="Calibri (MS) Bold"/>
                <a:cs typeface="Calibri (MS) Bold"/>
                <a:sym typeface="Calibri (MS) Bold"/>
              </a:rPr>
              <a:t>αλεία διδασκαλίας προσαρμοσμένα στο περιεχόμενο της ενότητας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Συμ</a:t>
            </a:r>
            <a:r>
              <a:rPr lang="en-US" sz="3163" b="1" dirty="0">
                <a:solidFill>
                  <a:srgbClr val="000000"/>
                </a:solidFill>
                <a:latin typeface="Calibri (MS) Bold"/>
                <a:ea typeface="Calibri (MS) Bold"/>
                <a:cs typeface="Calibri (MS) Bold"/>
                <a:sym typeface="Calibri (MS) Bold"/>
              </a:rPr>
              <a:t>βουλές για την εμπλοκή μαθητών ΕΕΚ, συνεχιζόμενης επαγγελματικής κατάρτισης και κατάρτισης και της διασποράς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Στρ</a:t>
            </a:r>
            <a:r>
              <a:rPr lang="en-US" sz="3163" b="1" dirty="0">
                <a:solidFill>
                  <a:srgbClr val="000000"/>
                </a:solidFill>
                <a:latin typeface="Calibri (MS) Bold"/>
                <a:ea typeface="Calibri (MS) Bold"/>
                <a:cs typeface="Calibri (MS) Bold"/>
                <a:sym typeface="Calibri (MS) Bold"/>
              </a:rPr>
              <a:t>ατηγικές προσαρμογής για διαφορετικές μορφές παροχής υπηρεσιών (με φυσική παρουσία, διαδικτυακά, μεικτά)</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 διευκόλυνση των δραστηριοτήτων και σημειώσεις απολογισμού</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την ευθυγράμμιση δεξιοτήτων και την αξιολόγηση των ESCO</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Πρόσθετο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υλικό</a:t>
            </a:r>
            <a:r>
              <a:rPr lang="en-US" sz="3163" b="1" dirty="0">
                <a:solidFill>
                  <a:srgbClr val="000000"/>
                </a:solidFill>
                <a:latin typeface="Calibri (MS) Bold"/>
                <a:ea typeface="Calibri (MS) Bold"/>
                <a:cs typeface="Calibri (MS) Bold"/>
                <a:sym typeface="Calibri (MS) Bold"/>
              </a:rPr>
              <a:t> υπ</a:t>
            </a:r>
            <a:r>
              <a:rPr lang="en-US" sz="3163" b="1" dirty="0" err="1">
                <a:solidFill>
                  <a:srgbClr val="000000"/>
                </a:solidFill>
                <a:latin typeface="Calibri (MS) Bold"/>
                <a:ea typeface="Calibri (MS) Bold"/>
                <a:cs typeface="Calibri (MS) Bold"/>
                <a:sym typeface="Calibri (MS) Bold"/>
              </a:rPr>
              <a:t>οστήριξης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σχετικά</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με</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θέμ</a:t>
            </a:r>
            <a:r>
              <a:rPr lang="en-US" sz="3163" b="1" dirty="0">
                <a:solidFill>
                  <a:srgbClr val="000000"/>
                </a:solidFill>
                <a:latin typeface="Calibri (MS) Bold"/>
                <a:ea typeface="Calibri (MS) Bold"/>
                <a:cs typeface="Calibri (MS) Bold"/>
                <a:sym typeface="Calibri (MS) Bold"/>
              </a:rPr>
              <a:t>α, συμπεριλαμβανομένων προτεινόμενων αναγνώσεων, επεξηγηματικών βίντεο και οπτικών βοηθημάτων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7415" y="685800"/>
            <a:ext cx="14500165" cy="1472118"/>
            <a:chOff x="0" y="0"/>
            <a:chExt cx="19333553" cy="1962824"/>
          </a:xfrm>
        </p:grpSpPr>
        <p:sp>
          <p:nvSpPr>
            <p:cNvPr id="3" name="Freeform 3"/>
            <p:cNvSpPr/>
            <p:nvPr/>
          </p:nvSpPr>
          <p:spPr>
            <a:xfrm>
              <a:off x="0" y="0"/>
              <a:ext cx="19333556" cy="1962825"/>
            </a:xfrm>
            <a:custGeom>
              <a:avLst/>
              <a:gdLst/>
              <a:ahLst/>
              <a:cxnLst/>
              <a:rect l="l" t="t" r="r" b="b"/>
              <a:pathLst>
                <a:path w="19333556" h="1962825">
                  <a:moveTo>
                    <a:pt x="0" y="0"/>
                  </a:moveTo>
                  <a:lnTo>
                    <a:pt x="19333556" y="0"/>
                  </a:lnTo>
                  <a:lnTo>
                    <a:pt x="19333556" y="1962825"/>
                  </a:lnTo>
                  <a:lnTo>
                    <a:pt x="0" y="1962825"/>
                  </a:lnTo>
                  <a:close/>
                </a:path>
              </a:pathLst>
            </a:custGeom>
            <a:solidFill>
              <a:srgbClr val="000000">
                <a:alpha val="0"/>
              </a:srgbClr>
            </a:solidFill>
            <a:ln w="12700">
              <a:noFill/>
            </a:ln>
          </p:spPr>
          <p:txBody>
            <a:bodyPr/>
            <a:lstStyle/>
            <a:p>
              <a:endParaRPr lang="el-GR"/>
            </a:p>
          </p:txBody>
        </p:sp>
        <p:sp>
          <p:nvSpPr>
            <p:cNvPr id="4" name="TextBox 4"/>
            <p:cNvSpPr txBox="1"/>
            <p:nvPr/>
          </p:nvSpPr>
          <p:spPr>
            <a:xfrm>
              <a:off x="0" y="-66675"/>
              <a:ext cx="19333553" cy="2029499"/>
            </a:xfrm>
            <a:prstGeom prst="rect">
              <a:avLst/>
            </a:prstGeom>
            <a:ln>
              <a:noFill/>
            </a:ln>
          </p:spPr>
          <p:txBody>
            <a:bodyPr lIns="0" tIns="0" rIns="0" bIns="0" rtlCol="0" anchor="ctr"/>
            <a:lstStyle/>
            <a:p>
              <a:pPr marL="0" lvl="0" indent="0" algn="ctr">
                <a:lnSpc>
                  <a:spcPts val="7128"/>
                </a:lnSpc>
              </a:pPr>
              <a:r>
                <a:rPr lang="en-US" sz="6600" b="1">
                  <a:solidFill>
                    <a:srgbClr val="ED2527"/>
                  </a:solidFill>
                  <a:latin typeface="Calibri (MS) Bold"/>
                  <a:ea typeface="Calibri (MS) Bold"/>
                  <a:cs typeface="Calibri (MS) Bold"/>
                  <a:sym typeface="Calibri (MS) Bold"/>
                </a:rPr>
                <a:t>ΣΥΝΕΤΑΙΡΙΣΜΟΣ</a:t>
              </a:r>
            </a:p>
          </p:txBody>
        </p:sp>
      </p:grpSp>
      <p:sp>
        <p:nvSpPr>
          <p:cNvPr id="5" name="TextBox 5"/>
          <p:cNvSpPr txBox="1"/>
          <p:nvPr/>
        </p:nvSpPr>
        <p:spPr>
          <a:xfrm>
            <a:off x="748836"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3" tooltip="https://ied.eu/"/>
              </a:rPr>
              <a:t>https://ied.eu/ </a:t>
            </a:r>
          </a:p>
        </p:txBody>
      </p:sp>
      <p:sp>
        <p:nvSpPr>
          <p:cNvPr id="6" name="TextBox 6"/>
          <p:cNvSpPr txBox="1"/>
          <p:nvPr/>
        </p:nvSpPr>
        <p:spPr>
          <a:xfrm>
            <a:off x="6801117" y="4835719"/>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4" tooltip="https://denizli.afad.gov.tr/"/>
              </a:rPr>
              <a:t>https://denizli.afad.gov.tr/ </a:t>
            </a:r>
          </a:p>
        </p:txBody>
      </p:sp>
      <p:sp>
        <p:nvSpPr>
          <p:cNvPr id="7" name="TextBox 7"/>
          <p:cNvSpPr txBox="1"/>
          <p:nvPr/>
        </p:nvSpPr>
        <p:spPr>
          <a:xfrm>
            <a:off x="12854740"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5" tooltip="https://neotalentway.com/"/>
              </a:rPr>
              <a:t>https://neotalentway.com/ </a:t>
            </a:r>
          </a:p>
        </p:txBody>
      </p:sp>
      <p:sp>
        <p:nvSpPr>
          <p:cNvPr id="8" name="TextBox 8"/>
          <p:cNvSpPr txBox="1"/>
          <p:nvPr/>
        </p:nvSpPr>
        <p:spPr>
          <a:xfrm>
            <a:off x="857336"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6" tooltip="https://www.eva93.lv/"/>
              </a:rPr>
              <a:t>https://www.eva93.lv/ </a:t>
            </a:r>
          </a:p>
        </p:txBody>
      </p:sp>
      <p:sp>
        <p:nvSpPr>
          <p:cNvPr id="9" name="TextBox 9"/>
          <p:cNvSpPr txBox="1"/>
          <p:nvPr/>
        </p:nvSpPr>
        <p:spPr>
          <a:xfrm>
            <a:off x="6801783"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7" tooltip="https://ngo-nfe4y.com.ua/en"/>
              </a:rPr>
              <a:t>https://ngo-nfe4y.com.ua/en </a:t>
            </a:r>
          </a:p>
        </p:txBody>
      </p:sp>
      <p:sp>
        <p:nvSpPr>
          <p:cNvPr id="10" name="TextBox 10"/>
          <p:cNvSpPr txBox="1"/>
          <p:nvPr/>
        </p:nvSpPr>
        <p:spPr>
          <a:xfrm>
            <a:off x="12746241"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8" tooltip="https://vonhope.is/"/>
              </a:rPr>
              <a:t>https://vonhope.is/ </a:t>
            </a:r>
          </a:p>
        </p:txBody>
      </p:sp>
      <p:sp>
        <p:nvSpPr>
          <p:cNvPr id="11" name="Freeform 11" descr="Ένα μπλε και κόκκινο κείμενο σε μαύρο φόντο  Το περιεχόμενο που δημιουργείται από τεχνητή νοημοσύνη ενδέχεται να είναι εσφαλμένο."/>
          <p:cNvSpPr/>
          <p:nvPr/>
        </p:nvSpPr>
        <p:spPr>
          <a:xfrm>
            <a:off x="7714107" y="2478605"/>
            <a:ext cx="2564425" cy="2197341"/>
          </a:xfrm>
          <a:custGeom>
            <a:avLst/>
            <a:gdLst/>
            <a:ahLst/>
            <a:cxnLst/>
            <a:rect l="l" t="t" r="r" b="b"/>
            <a:pathLst>
              <a:path w="2564425" h="2197341">
                <a:moveTo>
                  <a:pt x="0" y="0"/>
                </a:moveTo>
                <a:lnTo>
                  <a:pt x="2564425" y="0"/>
                </a:lnTo>
                <a:lnTo>
                  <a:pt x="2564425" y="2197341"/>
                </a:lnTo>
                <a:lnTo>
                  <a:pt x="0" y="2197341"/>
                </a:lnTo>
                <a:lnTo>
                  <a:pt x="0" y="0"/>
                </a:lnTo>
                <a:close/>
              </a:path>
            </a:pathLst>
          </a:custGeom>
          <a:blipFill>
            <a:blip r:embed="rId9"/>
            <a:stretch>
              <a:fillRect/>
            </a:stretch>
          </a:blipFill>
        </p:spPr>
        <p:txBody>
          <a:bodyPr/>
          <a:lstStyle/>
          <a:p>
            <a:endParaRPr lang="el-GR"/>
          </a:p>
        </p:txBody>
      </p:sp>
      <p:sp>
        <p:nvSpPr>
          <p:cNvPr id="12" name="Freeform 12"/>
          <p:cNvSpPr/>
          <p:nvPr/>
        </p:nvSpPr>
        <p:spPr>
          <a:xfrm>
            <a:off x="1452782" y="6992169"/>
            <a:ext cx="3017520" cy="861136"/>
          </a:xfrm>
          <a:custGeom>
            <a:avLst/>
            <a:gdLst/>
            <a:ahLst/>
            <a:cxnLst/>
            <a:rect l="l" t="t" r="r" b="b"/>
            <a:pathLst>
              <a:path w="3017520" h="861136">
                <a:moveTo>
                  <a:pt x="0" y="0"/>
                </a:moveTo>
                <a:lnTo>
                  <a:pt x="3017520" y="0"/>
                </a:lnTo>
                <a:lnTo>
                  <a:pt x="3017520" y="861136"/>
                </a:lnTo>
                <a:lnTo>
                  <a:pt x="0" y="861136"/>
                </a:lnTo>
                <a:lnTo>
                  <a:pt x="0" y="0"/>
                </a:lnTo>
                <a:close/>
              </a:path>
            </a:pathLst>
          </a:custGeom>
          <a:blipFill>
            <a:blip r:embed="rId10"/>
            <a:stretch>
              <a:fillRect/>
            </a:stretch>
          </a:blipFill>
        </p:spPr>
        <p:txBody>
          <a:bodyPr/>
          <a:lstStyle/>
          <a:p>
            <a:endParaRPr lang="el-GR"/>
          </a:p>
        </p:txBody>
      </p:sp>
      <p:sp>
        <p:nvSpPr>
          <p:cNvPr id="13" name="Freeform 13" descr="Ένα κόκκινο και μπλε λογότυπο  Το περιεχόμενο που δημιουργείται από τεχνητή νοημοσύνη ενδέχεται να είναι εσφαλμένο."/>
          <p:cNvSpPr/>
          <p:nvPr/>
        </p:nvSpPr>
        <p:spPr>
          <a:xfrm>
            <a:off x="14153702" y="2938567"/>
            <a:ext cx="1869500" cy="1517513"/>
          </a:xfrm>
          <a:custGeom>
            <a:avLst/>
            <a:gdLst/>
            <a:ahLst/>
            <a:cxnLst/>
            <a:rect l="l" t="t" r="r" b="b"/>
            <a:pathLst>
              <a:path w="1869500" h="1517513">
                <a:moveTo>
                  <a:pt x="0" y="0"/>
                </a:moveTo>
                <a:lnTo>
                  <a:pt x="1869501" y="0"/>
                </a:lnTo>
                <a:lnTo>
                  <a:pt x="1869501" y="1517514"/>
                </a:lnTo>
                <a:lnTo>
                  <a:pt x="0" y="1517514"/>
                </a:lnTo>
                <a:lnTo>
                  <a:pt x="0" y="0"/>
                </a:lnTo>
                <a:close/>
              </a:path>
            </a:pathLst>
          </a:custGeom>
          <a:blipFill>
            <a:blip r:embed="rId11"/>
            <a:stretch>
              <a:fillRect/>
            </a:stretch>
          </a:blipFill>
        </p:spPr>
        <p:txBody>
          <a:bodyPr/>
          <a:lstStyle/>
          <a:p>
            <a:endParaRPr lang="el-GR"/>
          </a:p>
        </p:txBody>
      </p:sp>
      <p:sp>
        <p:nvSpPr>
          <p:cNvPr id="14" name="Freeform 14" descr="Ένα λογότυπο ιστιοπλοϊκού σκάφους  Το περιεχόμενο που δημιουργείται από τεχνητή νοημοσύνη ενδέχεται να είναι εσφαλμένο."/>
          <p:cNvSpPr/>
          <p:nvPr/>
        </p:nvSpPr>
        <p:spPr>
          <a:xfrm>
            <a:off x="2227955" y="2835297"/>
            <a:ext cx="1718148" cy="1639605"/>
          </a:xfrm>
          <a:custGeom>
            <a:avLst/>
            <a:gdLst/>
            <a:ahLst/>
            <a:cxnLst/>
            <a:rect l="l" t="t" r="r" b="b"/>
            <a:pathLst>
              <a:path w="1718148" h="1639605">
                <a:moveTo>
                  <a:pt x="0" y="0"/>
                </a:moveTo>
                <a:lnTo>
                  <a:pt x="1718148" y="0"/>
                </a:lnTo>
                <a:lnTo>
                  <a:pt x="1718148" y="1639605"/>
                </a:lnTo>
                <a:lnTo>
                  <a:pt x="0" y="1639605"/>
                </a:lnTo>
                <a:lnTo>
                  <a:pt x="0" y="0"/>
                </a:lnTo>
                <a:close/>
              </a:path>
            </a:pathLst>
          </a:custGeom>
          <a:blipFill>
            <a:blip r:embed="rId12"/>
            <a:stretch>
              <a:fillRect/>
            </a:stretch>
          </a:blipFill>
        </p:spPr>
        <p:txBody>
          <a:bodyPr/>
          <a:lstStyle/>
          <a:p>
            <a:endParaRPr lang="el-GR"/>
          </a:p>
        </p:txBody>
      </p:sp>
      <p:sp>
        <p:nvSpPr>
          <p:cNvPr id="15" name="Freeform 15"/>
          <p:cNvSpPr/>
          <p:nvPr/>
        </p:nvSpPr>
        <p:spPr>
          <a:xfrm>
            <a:off x="6650669" y="6711601"/>
            <a:ext cx="4194543" cy="1320194"/>
          </a:xfrm>
          <a:custGeom>
            <a:avLst/>
            <a:gdLst/>
            <a:ahLst/>
            <a:cxnLst/>
            <a:rect l="l" t="t" r="r" b="b"/>
            <a:pathLst>
              <a:path w="4194543" h="1320194">
                <a:moveTo>
                  <a:pt x="0" y="0"/>
                </a:moveTo>
                <a:lnTo>
                  <a:pt x="4194544" y="0"/>
                </a:lnTo>
                <a:lnTo>
                  <a:pt x="4194544" y="1320193"/>
                </a:lnTo>
                <a:lnTo>
                  <a:pt x="0" y="1320193"/>
                </a:lnTo>
                <a:lnTo>
                  <a:pt x="0" y="0"/>
                </a:lnTo>
                <a:close/>
              </a:path>
            </a:pathLst>
          </a:custGeom>
          <a:blipFill>
            <a:blip r:embed="rId13"/>
            <a:stretch>
              <a:fillRect/>
            </a:stretch>
          </a:blipFill>
        </p:spPr>
        <p:txBody>
          <a:bodyPr/>
          <a:lstStyle/>
          <a:p>
            <a:endParaRPr lang="el-GR"/>
          </a:p>
        </p:txBody>
      </p:sp>
      <p:sp>
        <p:nvSpPr>
          <p:cNvPr id="16" name="Freeform 16"/>
          <p:cNvSpPr/>
          <p:nvPr/>
        </p:nvSpPr>
        <p:spPr>
          <a:xfrm>
            <a:off x="12654810" y="6974519"/>
            <a:ext cx="4299556" cy="1320194"/>
          </a:xfrm>
          <a:custGeom>
            <a:avLst/>
            <a:gdLst/>
            <a:ahLst/>
            <a:cxnLst/>
            <a:rect l="l" t="t" r="r" b="b"/>
            <a:pathLst>
              <a:path w="4299556" h="1320194">
                <a:moveTo>
                  <a:pt x="0" y="0"/>
                </a:moveTo>
                <a:lnTo>
                  <a:pt x="4299557" y="0"/>
                </a:lnTo>
                <a:lnTo>
                  <a:pt x="4299557" y="1320194"/>
                </a:lnTo>
                <a:lnTo>
                  <a:pt x="0" y="1320194"/>
                </a:lnTo>
                <a:lnTo>
                  <a:pt x="0" y="0"/>
                </a:lnTo>
                <a:close/>
              </a:path>
            </a:pathLst>
          </a:custGeom>
          <a:blipFill>
            <a:blip r:embed="rId14"/>
            <a:stretch>
              <a:fillRect/>
            </a:stretch>
          </a:blipFill>
        </p:spPr>
        <p:txBody>
          <a:bodyPr/>
          <a:lstStyle/>
          <a:p>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424160"/>
          </a:xfrm>
          <a:custGeom>
            <a:avLst/>
            <a:gdLst/>
            <a:ahLst/>
            <a:cxnLst/>
            <a:rect l="l" t="t" r="r" b="b"/>
            <a:pathLst>
              <a:path w="18288000" h="10424160">
                <a:moveTo>
                  <a:pt x="0" y="0"/>
                </a:moveTo>
                <a:lnTo>
                  <a:pt x="18288000" y="0"/>
                </a:lnTo>
                <a:lnTo>
                  <a:pt x="18288000" y="10424160"/>
                </a:lnTo>
                <a:lnTo>
                  <a:pt x="0" y="10424160"/>
                </a:lnTo>
                <a:lnTo>
                  <a:pt x="0" y="0"/>
                </a:lnTo>
                <a:close/>
              </a:path>
            </a:pathLst>
          </a:custGeom>
          <a:blipFill>
            <a:blip r:embed="rId3"/>
            <a:stretch>
              <a:fillRect r="-46004"/>
            </a:stretch>
          </a:blipFill>
          <a:ln>
            <a:noFill/>
          </a:ln>
        </p:spPr>
        <p:txBody>
          <a:bodyPr/>
          <a:lstStyle/>
          <a:p>
            <a:endParaRPr lang="el-GR"/>
          </a:p>
        </p:txBody>
      </p:sp>
      <p:grpSp>
        <p:nvGrpSpPr>
          <p:cNvPr id="3" name="Group 3"/>
          <p:cNvGrpSpPr/>
          <p:nvPr/>
        </p:nvGrpSpPr>
        <p:grpSpPr>
          <a:xfrm>
            <a:off x="1751990" y="937346"/>
            <a:ext cx="14784010" cy="2235709"/>
            <a:chOff x="0" y="0"/>
            <a:chExt cx="19712013" cy="2980946"/>
          </a:xfrm>
        </p:grpSpPr>
        <p:sp>
          <p:nvSpPr>
            <p:cNvPr id="4" name="Freeform 4"/>
            <p:cNvSpPr/>
            <p:nvPr/>
          </p:nvSpPr>
          <p:spPr>
            <a:xfrm>
              <a:off x="0" y="0"/>
              <a:ext cx="19712015" cy="2980946"/>
            </a:xfrm>
            <a:custGeom>
              <a:avLst/>
              <a:gdLst/>
              <a:ahLst/>
              <a:cxnLst/>
              <a:rect l="l" t="t" r="r" b="b"/>
              <a:pathLst>
                <a:path w="19712015" h="2980946">
                  <a:moveTo>
                    <a:pt x="0" y="0"/>
                  </a:moveTo>
                  <a:lnTo>
                    <a:pt x="19712015" y="0"/>
                  </a:lnTo>
                  <a:lnTo>
                    <a:pt x="19712015" y="2980946"/>
                  </a:lnTo>
                  <a:lnTo>
                    <a:pt x="0" y="2980946"/>
                  </a:lnTo>
                  <a:close/>
                </a:path>
              </a:pathLst>
            </a:custGeom>
            <a:solidFill>
              <a:srgbClr val="000000">
                <a:alpha val="0"/>
              </a:srgbClr>
            </a:solidFill>
            <a:ln w="12700">
              <a:noFill/>
            </a:ln>
          </p:spPr>
          <p:txBody>
            <a:bodyPr/>
            <a:lstStyle/>
            <a:p>
              <a:endParaRPr lang="el-GR"/>
            </a:p>
          </p:txBody>
        </p:sp>
        <p:sp>
          <p:nvSpPr>
            <p:cNvPr id="5" name="TextBox 5"/>
            <p:cNvSpPr txBox="1"/>
            <p:nvPr/>
          </p:nvSpPr>
          <p:spPr>
            <a:xfrm>
              <a:off x="0" y="-66675"/>
              <a:ext cx="19712013" cy="3047621"/>
            </a:xfrm>
            <a:prstGeom prst="rect">
              <a:avLst/>
            </a:prstGeom>
            <a:ln>
              <a:noFill/>
            </a:ln>
          </p:spPr>
          <p:txBody>
            <a:bodyPr lIns="0" tIns="0" rIns="0" bIns="0" rtlCol="0" anchor="ctr"/>
            <a:lstStyle/>
            <a:p>
              <a:pPr marL="0" lvl="0" indent="0" algn="ctr">
                <a:lnSpc>
                  <a:spcPts val="7128"/>
                </a:lnSpc>
              </a:pPr>
              <a:r>
                <a:rPr lang="en-US" sz="6600" b="1">
                  <a:solidFill>
                    <a:srgbClr val="000000"/>
                  </a:solidFill>
                  <a:latin typeface="Calibri (MS) Bold"/>
                  <a:ea typeface="Calibri (MS) Bold"/>
                  <a:cs typeface="Calibri (MS) Bold"/>
                  <a:sym typeface="Calibri (MS) Bold"/>
                </a:rPr>
                <a:t>Καλή διασκέδαση με την Ενότητα 3 του VET-READY!</a:t>
              </a:r>
            </a:p>
          </p:txBody>
        </p:sp>
      </p:grpSp>
      <p:sp>
        <p:nvSpPr>
          <p:cNvPr id="6" name="TextBox 6"/>
          <p:cNvSpPr txBox="1"/>
          <p:nvPr/>
        </p:nvSpPr>
        <p:spPr>
          <a:xfrm>
            <a:off x="7733214" y="4365136"/>
            <a:ext cx="2821572" cy="380002"/>
          </a:xfrm>
          <a:prstGeom prst="rect">
            <a:avLst/>
          </a:prstGeom>
        </p:spPr>
        <p:txBody>
          <a:bodyPr lIns="0" tIns="0" rIns="0" bIns="0" rtlCol="0" anchor="t">
            <a:spAutoFit/>
          </a:bodyPr>
          <a:lstStyle/>
          <a:p>
            <a:pPr marL="0" lvl="0" indent="0" algn="ctr">
              <a:lnSpc>
                <a:spcPts val="3197"/>
              </a:lnSpc>
            </a:pPr>
            <a:r>
              <a:rPr lang="en-US" sz="2220" b="1">
                <a:solidFill>
                  <a:srgbClr val="F2F2F2"/>
                </a:solidFill>
                <a:latin typeface="Montserrat Bold"/>
                <a:ea typeface="Montserrat Bold"/>
                <a:cs typeface="Montserrat Bold"/>
                <a:sym typeface="Montserrat Bold"/>
              </a:rPr>
              <a:t>ΑΚΟΛΟΥΘΗΣΤΕ ΜΑΣ</a:t>
            </a:r>
          </a:p>
        </p:txBody>
      </p:sp>
      <p:sp>
        <p:nvSpPr>
          <p:cNvPr id="7" name="Freeform 7" descr="Μαύρο φόντο με λευκό κείμενο  Η περιγραφή δημιουργείται αυτόματα"/>
          <p:cNvSpPr/>
          <p:nvPr/>
        </p:nvSpPr>
        <p:spPr>
          <a:xfrm>
            <a:off x="12797266" y="8928173"/>
            <a:ext cx="3946503" cy="880520"/>
          </a:xfrm>
          <a:custGeom>
            <a:avLst/>
            <a:gdLst/>
            <a:ahLst/>
            <a:cxnLst/>
            <a:rect l="l" t="t" r="r" b="b"/>
            <a:pathLst>
              <a:path w="3946503" h="880520">
                <a:moveTo>
                  <a:pt x="0" y="0"/>
                </a:moveTo>
                <a:lnTo>
                  <a:pt x="3946503" y="0"/>
                </a:lnTo>
                <a:lnTo>
                  <a:pt x="3946503" y="880520"/>
                </a:lnTo>
                <a:lnTo>
                  <a:pt x="0" y="880520"/>
                </a:lnTo>
                <a:lnTo>
                  <a:pt x="0" y="0"/>
                </a:lnTo>
                <a:close/>
              </a:path>
            </a:pathLst>
          </a:custGeom>
          <a:blipFill>
            <a:blip r:embed="rId4"/>
            <a:stretch>
              <a:fillRect b="-38"/>
            </a:stretch>
          </a:blipFill>
        </p:spPr>
        <p:txBody>
          <a:bodyPr/>
          <a:lstStyle/>
          <a:p>
            <a:endParaRPr lang="el-GR"/>
          </a:p>
        </p:txBody>
      </p:sp>
      <p:sp>
        <p:nvSpPr>
          <p:cNvPr id="8" name="Freeform 8"/>
          <p:cNvSpPr/>
          <p:nvPr/>
        </p:nvSpPr>
        <p:spPr>
          <a:xfrm>
            <a:off x="1751990" y="8928173"/>
            <a:ext cx="3700462" cy="842962"/>
          </a:xfrm>
          <a:custGeom>
            <a:avLst/>
            <a:gdLst/>
            <a:ahLst/>
            <a:cxnLst/>
            <a:rect l="l" t="t" r="r" b="b"/>
            <a:pathLst>
              <a:path w="3700462" h="842962">
                <a:moveTo>
                  <a:pt x="0" y="0"/>
                </a:moveTo>
                <a:lnTo>
                  <a:pt x="3700463" y="0"/>
                </a:lnTo>
                <a:lnTo>
                  <a:pt x="3700463" y="842963"/>
                </a:lnTo>
                <a:lnTo>
                  <a:pt x="0" y="842963"/>
                </a:lnTo>
                <a:lnTo>
                  <a:pt x="0" y="0"/>
                </a:lnTo>
                <a:close/>
              </a:path>
            </a:pathLst>
          </a:custGeom>
          <a:blipFill>
            <a:blip r:embed="rId5"/>
            <a:stretch>
              <a:fillRect/>
            </a:stretch>
          </a:blipFill>
        </p:spPr>
        <p:txBody>
          <a:bodyPr/>
          <a:lstStyle/>
          <a:p>
            <a:endParaRPr lang="el-GR"/>
          </a:p>
        </p:txBody>
      </p:sp>
      <p:sp>
        <p:nvSpPr>
          <p:cNvPr id="9" name="TextBox 9"/>
          <p:cNvSpPr txBox="1"/>
          <p:nvPr/>
        </p:nvSpPr>
        <p:spPr>
          <a:xfrm>
            <a:off x="6752920" y="6858486"/>
            <a:ext cx="4782150" cy="518160"/>
          </a:xfrm>
          <a:prstGeom prst="rect">
            <a:avLst/>
          </a:prstGeom>
        </p:spPr>
        <p:txBody>
          <a:bodyPr lIns="0" tIns="0" rIns="0" bIns="0" rtlCol="0" anchor="t">
            <a:spAutoFit/>
          </a:bodyPr>
          <a:lstStyle/>
          <a:p>
            <a:pPr marL="0" lvl="0" indent="0" algn="ctr">
              <a:lnSpc>
                <a:spcPts val="4320"/>
              </a:lnSpc>
            </a:pPr>
            <a:r>
              <a:rPr lang="en-US" sz="3000" b="1" u="sng">
                <a:solidFill>
                  <a:srgbClr val="F2F2F2"/>
                </a:solidFill>
                <a:latin typeface="Montserrat Bold"/>
                <a:ea typeface="Montserrat Bold"/>
                <a:cs typeface="Montserrat Bold"/>
                <a:sym typeface="Montserrat Bold"/>
                <a:hlinkClick r:id="rId6" tooltip="https://vetready.eu/"/>
              </a:rPr>
              <a:t>https://vetready.eu/ </a:t>
            </a:r>
          </a:p>
        </p:txBody>
      </p:sp>
      <p:sp>
        <p:nvSpPr>
          <p:cNvPr id="10" name="Freeform 10">
            <a:hlinkClick r:id="rId7" tooltip="http://www.linkedin.com/company/vet-ready-project"/>
          </p:cNvPr>
          <p:cNvSpPr/>
          <p:nvPr/>
        </p:nvSpPr>
        <p:spPr>
          <a:xfrm>
            <a:off x="9144000" y="5553570"/>
            <a:ext cx="688057" cy="688057"/>
          </a:xfrm>
          <a:custGeom>
            <a:avLst/>
            <a:gdLst/>
            <a:ahLst/>
            <a:cxnLst/>
            <a:rect l="l" t="t" r="r" b="b"/>
            <a:pathLst>
              <a:path w="688057" h="688057">
                <a:moveTo>
                  <a:pt x="0" y="0"/>
                </a:moveTo>
                <a:lnTo>
                  <a:pt x="688057" y="0"/>
                </a:lnTo>
                <a:lnTo>
                  <a:pt x="688057" y="688058"/>
                </a:lnTo>
                <a:lnTo>
                  <a:pt x="0" y="688058"/>
                </a:lnTo>
                <a:lnTo>
                  <a:pt x="0" y="0"/>
                </a:lnTo>
                <a:close/>
              </a:path>
            </a:pathLst>
          </a:custGeom>
          <a:blipFill>
            <a:blip r:embed="rId8"/>
            <a:stretch>
              <a:fillRect/>
            </a:stretch>
          </a:blipFill>
        </p:spPr>
        <p:txBody>
          <a:bodyPr/>
          <a:lstStyle/>
          <a:p>
            <a:endParaRPr lang="el-GR"/>
          </a:p>
        </p:txBody>
      </p:sp>
      <p:sp>
        <p:nvSpPr>
          <p:cNvPr id="11" name="Freeform 11"/>
          <p:cNvSpPr/>
          <p:nvPr/>
        </p:nvSpPr>
        <p:spPr>
          <a:xfrm>
            <a:off x="8276282" y="5542769"/>
            <a:ext cx="707984" cy="707984"/>
          </a:xfrm>
          <a:custGeom>
            <a:avLst/>
            <a:gdLst/>
            <a:ahLst/>
            <a:cxnLst/>
            <a:rect l="l" t="t" r="r" b="b"/>
            <a:pathLst>
              <a:path w="707984" h="707984">
                <a:moveTo>
                  <a:pt x="0" y="0"/>
                </a:moveTo>
                <a:lnTo>
                  <a:pt x="707984" y="0"/>
                </a:lnTo>
                <a:lnTo>
                  <a:pt x="707984" y="707984"/>
                </a:lnTo>
                <a:lnTo>
                  <a:pt x="0" y="707984"/>
                </a:lnTo>
                <a:lnTo>
                  <a:pt x="0" y="0"/>
                </a:lnTo>
                <a:close/>
              </a:path>
            </a:pathLst>
          </a:custGeom>
          <a:blipFill>
            <a:blip r:embed="rId9"/>
            <a:stretch>
              <a:fillRect/>
            </a:stretch>
          </a:blipFill>
        </p:spPr>
        <p:txBody>
          <a:bodyPr/>
          <a:lstStyle/>
          <a:p>
            <a:endParaRPr lang="el-GR"/>
          </a:p>
        </p:txBody>
      </p:sp>
      <p:sp>
        <p:nvSpPr>
          <p:cNvPr id="12" name="Freeform 12">
            <a:hlinkClick r:id="rId10" tooltip="https://www.facebook.com/profile.php?id=61573707797009"/>
          </p:cNvPr>
          <p:cNvSpPr/>
          <p:nvPr/>
        </p:nvSpPr>
        <p:spPr>
          <a:xfrm>
            <a:off x="7445759" y="5565810"/>
            <a:ext cx="670789" cy="665474"/>
          </a:xfrm>
          <a:custGeom>
            <a:avLst/>
            <a:gdLst/>
            <a:ahLst/>
            <a:cxnLst/>
            <a:rect l="l" t="t" r="r" b="b"/>
            <a:pathLst>
              <a:path w="670789" h="665474">
                <a:moveTo>
                  <a:pt x="0" y="0"/>
                </a:moveTo>
                <a:lnTo>
                  <a:pt x="670789" y="0"/>
                </a:lnTo>
                <a:lnTo>
                  <a:pt x="670789" y="665474"/>
                </a:lnTo>
                <a:lnTo>
                  <a:pt x="0" y="665474"/>
                </a:lnTo>
                <a:lnTo>
                  <a:pt x="0" y="0"/>
                </a:lnTo>
                <a:close/>
              </a:path>
            </a:pathLst>
          </a:custGeom>
          <a:blipFill>
            <a:blip r:embed="rId11"/>
            <a:stretch>
              <a:fillRect b="-51"/>
            </a:stretch>
          </a:blipFill>
        </p:spPr>
        <p:txBody>
          <a:bodyPr/>
          <a:lstStyle/>
          <a:p>
            <a:endParaRPr lang="el-GR"/>
          </a:p>
        </p:txBody>
      </p:sp>
      <p:sp>
        <p:nvSpPr>
          <p:cNvPr id="13" name="Freeform 13">
            <a:hlinkClick r:id="rId12" tooltip="https://www.youtube.com/@VET-READYEUProgram"/>
          </p:cNvPr>
          <p:cNvSpPr/>
          <p:nvPr/>
        </p:nvSpPr>
        <p:spPr>
          <a:xfrm>
            <a:off x="9991792" y="5557885"/>
            <a:ext cx="680085" cy="680085"/>
          </a:xfrm>
          <a:custGeom>
            <a:avLst/>
            <a:gdLst/>
            <a:ahLst/>
            <a:cxnLst/>
            <a:rect l="l" t="t" r="r" b="b"/>
            <a:pathLst>
              <a:path w="680085" h="680085">
                <a:moveTo>
                  <a:pt x="0" y="0"/>
                </a:moveTo>
                <a:lnTo>
                  <a:pt x="680085" y="0"/>
                </a:lnTo>
                <a:lnTo>
                  <a:pt x="680085" y="680085"/>
                </a:lnTo>
                <a:lnTo>
                  <a:pt x="0" y="680085"/>
                </a:lnTo>
                <a:lnTo>
                  <a:pt x="0" y="0"/>
                </a:lnTo>
                <a:close/>
              </a:path>
            </a:pathLst>
          </a:custGeom>
          <a:blipFill>
            <a:blip r:embed="rId13"/>
            <a:stretch>
              <a:fillRect/>
            </a:stretch>
          </a:blipFill>
        </p:spPr>
        <p:txBody>
          <a:bodyPr/>
          <a:lstStyle/>
          <a:p>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Στόχος της Μονάδας</a:t>
              </a:r>
            </a:p>
          </p:txBody>
        </p:sp>
      </p:grpSp>
      <p:sp>
        <p:nvSpPr>
          <p:cNvPr id="7" name="TextBox 7"/>
          <p:cNvSpPr txBox="1"/>
          <p:nvPr/>
        </p:nvSpPr>
        <p:spPr>
          <a:xfrm>
            <a:off x="1351112" y="3096778"/>
            <a:ext cx="15590549" cy="5341719"/>
          </a:xfrm>
          <a:prstGeom prst="rect">
            <a:avLst/>
          </a:prstGeom>
        </p:spPr>
        <p:txBody>
          <a:bodyPr lIns="0" tIns="0" rIns="0" bIns="0" rtlCol="0" anchor="t">
            <a:spAutoFit/>
          </a:bodyPr>
          <a:lstStyle/>
          <a:p>
            <a:pPr marL="0" lvl="0" indent="0" algn="just">
              <a:lnSpc>
                <a:spcPts val="3776"/>
              </a:lnSpc>
            </a:pPr>
            <a:r>
              <a:rPr lang="en-US" sz="3884">
                <a:solidFill>
                  <a:srgbClr val="000000"/>
                </a:solidFill>
                <a:latin typeface="Calibri (MS)"/>
                <a:ea typeface="Calibri (MS)"/>
                <a:cs typeface="Calibri (MS)"/>
                <a:sym typeface="Calibri (MS)"/>
              </a:rPr>
              <a:t>Αυτή η ενότητα έχει σχεδιαστεί για να εξοπλίσει τα άτομα με τις γνώσεις, τις δεξιότητες και την αυτοπεποίθηση που απαιτούνται για την αντιμετώπιση κινδύνων που σχετίζονται με τα δάση και την επιβίωση σε άγρια ​​περιβάλλοντα. Οι συμμετέχοντες θα μάθουν πώς να εντοπίζουν πιθανούς κινδύνους, να σχεδιάζουν και να προετοιμάζονται αποτελεσματικά, να λαμβάνουν τεκμηριωμένες αποφάσεις υπό πίεση και να ανταποκρίνονται γρήγορα σε καταστάσεις έκτακτης ανάγκης. Συνδυάζοντας πρακτικές τεχνικές επιβίωσης με στρατηγικές ευαισθητοποίησης για καταστροφές, η ενότητα δίνει τη δυνατότητα στους μαθητές να προστατεύουν τον εαυτό τους και τους άλλους, ενώ πλοηγούνται και ευδοκιμούν με ασφάλεια σε απαιτητικά φυσικά περιβάλλοντα.</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Γιατί αυτή η ενότητα έχει σημασία</a:t>
              </a:r>
            </a:p>
          </p:txBody>
        </p:sp>
      </p:grpSp>
      <p:sp>
        <p:nvSpPr>
          <p:cNvPr id="7" name="TextBox 7"/>
          <p:cNvSpPr txBox="1"/>
          <p:nvPr/>
        </p:nvSpPr>
        <p:spPr>
          <a:xfrm>
            <a:off x="1351112" y="2511495"/>
            <a:ext cx="15590549" cy="6385398"/>
          </a:xfrm>
          <a:prstGeom prst="rect">
            <a:avLst/>
          </a:prstGeom>
        </p:spPr>
        <p:txBody>
          <a:bodyPr lIns="0" tIns="0" rIns="0" bIns="0" rtlCol="0" anchor="t">
            <a:spAutoFit/>
          </a:bodyPr>
          <a:lstStyle/>
          <a:p>
            <a:pPr marL="685104" lvl="1" indent="-342552" algn="just">
              <a:lnSpc>
                <a:spcPts val="3319"/>
              </a:lnSpc>
              <a:buFont typeface="Arial"/>
              <a:buChar char="•"/>
            </a:pPr>
            <a:r>
              <a:rPr lang="en-US" sz="3415" dirty="0">
                <a:solidFill>
                  <a:srgbClr val="000000"/>
                </a:solidFill>
                <a:latin typeface="Calibri (MS)"/>
                <a:ea typeface="Calibri (MS)"/>
                <a:cs typeface="Calibri (MS)"/>
                <a:sym typeface="Calibri (MS)"/>
              </a:rPr>
              <a:t>Τα </a:t>
            </a:r>
            <a:r>
              <a:rPr lang="en-US" sz="3415" dirty="0" err="1">
                <a:solidFill>
                  <a:srgbClr val="000000"/>
                </a:solidFill>
                <a:latin typeface="Calibri (MS)"/>
                <a:ea typeface="Calibri (MS)"/>
                <a:cs typeface="Calibri (MS)"/>
                <a:sym typeface="Calibri (MS)"/>
              </a:rPr>
              <a:t>δάση</a:t>
            </a:r>
            <a:r>
              <a:rPr lang="en-US" sz="3415" dirty="0">
                <a:solidFill>
                  <a:srgbClr val="000000"/>
                </a:solidFill>
                <a:latin typeface="Calibri (MS)"/>
                <a:ea typeface="Calibri (MS)"/>
                <a:cs typeface="Calibri (MS)"/>
                <a:sym typeface="Calibri (MS)"/>
              </a:rPr>
              <a:t> και </a:t>
            </a:r>
            <a:r>
              <a:rPr lang="en-US" sz="3415" dirty="0" err="1">
                <a:solidFill>
                  <a:srgbClr val="000000"/>
                </a:solidFill>
                <a:latin typeface="Calibri (MS)"/>
                <a:ea typeface="Calibri (MS)"/>
                <a:cs typeface="Calibri (MS)"/>
                <a:sym typeface="Calibri (MS)"/>
              </a:rPr>
              <a:t>οι</a:t>
            </a:r>
            <a:r>
              <a:rPr lang="en-US" sz="3415" dirty="0">
                <a:solidFill>
                  <a:srgbClr val="000000"/>
                </a:solidFill>
                <a:latin typeface="Calibri (MS)"/>
                <a:ea typeface="Calibri (MS)"/>
                <a:cs typeface="Calibri (MS)"/>
                <a:sym typeface="Calibri (MS)"/>
              </a:rPr>
              <a:t> π</a:t>
            </a:r>
            <a:r>
              <a:rPr lang="en-US" sz="3415" dirty="0" err="1">
                <a:solidFill>
                  <a:srgbClr val="000000"/>
                </a:solidFill>
                <a:latin typeface="Calibri (MS)"/>
                <a:ea typeface="Calibri (MS)"/>
                <a:cs typeface="Calibri (MS)"/>
                <a:sym typeface="Calibri (MS)"/>
              </a:rPr>
              <a:t>εριοχές</a:t>
            </a:r>
            <a:r>
              <a:rPr lang="en-US" sz="3415" dirty="0">
                <a:solidFill>
                  <a:srgbClr val="000000"/>
                </a:solidFill>
                <a:latin typeface="Calibri (MS)"/>
                <a:ea typeface="Calibri (MS)"/>
                <a:cs typeface="Calibri (MS)"/>
                <a:sym typeface="Calibri (MS)"/>
              </a:rPr>
              <a:t> </a:t>
            </a:r>
            <a:r>
              <a:rPr lang="en-US" sz="3415" dirty="0" err="1">
                <a:solidFill>
                  <a:srgbClr val="000000"/>
                </a:solidFill>
                <a:latin typeface="Calibri (MS)"/>
                <a:ea typeface="Calibri (MS)"/>
                <a:cs typeface="Calibri (MS)"/>
                <a:sym typeface="Calibri (MS)"/>
              </a:rPr>
              <a:t>άγρι</a:t>
            </a:r>
            <a:r>
              <a:rPr lang="en-US" sz="3415" dirty="0">
                <a:solidFill>
                  <a:srgbClr val="000000"/>
                </a:solidFill>
                <a:latin typeface="Calibri (MS)"/>
                <a:ea typeface="Calibri (MS)"/>
                <a:cs typeface="Calibri (MS)"/>
                <a:sym typeface="Calibri (MS)"/>
              </a:rPr>
              <a:t>ας φύσης προσφέρουν ομορφιά και περιπέτεια, αλλά παρουσιάζουν επίσης κρυμμένους κινδύνους και απρόβλεπτους κινδύνους. Η π</a:t>
            </a:r>
            <a:r>
              <a:rPr lang="en-US" sz="3415" dirty="0" err="1">
                <a:solidFill>
                  <a:srgbClr val="000000"/>
                </a:solidFill>
                <a:latin typeface="Calibri (MS)"/>
                <a:ea typeface="Calibri (MS)"/>
                <a:cs typeface="Calibri (MS)"/>
                <a:sym typeface="Calibri (MS)"/>
              </a:rPr>
              <a:t>ροετοιμ</a:t>
            </a:r>
            <a:r>
              <a:rPr lang="en-US" sz="3415" dirty="0">
                <a:solidFill>
                  <a:srgbClr val="000000"/>
                </a:solidFill>
                <a:latin typeface="Calibri (MS)"/>
                <a:ea typeface="Calibri (MS)"/>
                <a:cs typeface="Calibri (MS)"/>
                <a:sym typeface="Calibri (MS)"/>
              </a:rPr>
              <a:t>ασία μπορεί να κάνει τη διαφορά μεταξύ ασφάλειας και σοβαρής βλάβης όταν αντιμετωπίζετε φυσικές καταστροφές, χαθείτε ή καταστάσεις έκτακτης ανάγκης σε απομακρυσμένα περιβάλλοντα. </a:t>
            </a:r>
            <a:r>
              <a:rPr lang="en-US" sz="3415" dirty="0" err="1">
                <a:solidFill>
                  <a:srgbClr val="000000"/>
                </a:solidFill>
                <a:latin typeface="Calibri (MS)"/>
                <a:ea typeface="Calibri (MS)"/>
                <a:cs typeface="Calibri (MS)"/>
                <a:sym typeface="Calibri (MS)"/>
              </a:rPr>
              <a:t>Αυτή</a:t>
            </a:r>
            <a:r>
              <a:rPr lang="en-US" sz="3415" dirty="0">
                <a:solidFill>
                  <a:srgbClr val="000000"/>
                </a:solidFill>
                <a:latin typeface="Calibri (MS)"/>
                <a:ea typeface="Calibri (MS)"/>
                <a:cs typeface="Calibri (MS)"/>
                <a:sym typeface="Calibri (MS)"/>
              </a:rPr>
              <a:t> η </a:t>
            </a:r>
            <a:r>
              <a:rPr lang="en-US" sz="3415" dirty="0" err="1">
                <a:solidFill>
                  <a:srgbClr val="000000"/>
                </a:solidFill>
                <a:latin typeface="Calibri (MS)"/>
                <a:ea typeface="Calibri (MS)"/>
                <a:cs typeface="Calibri (MS)"/>
                <a:sym typeface="Calibri (MS)"/>
              </a:rPr>
              <a:t>ενότητ</a:t>
            </a:r>
            <a:r>
              <a:rPr lang="en-US" sz="3415" dirty="0">
                <a:solidFill>
                  <a:srgbClr val="000000"/>
                </a:solidFill>
                <a:latin typeface="Calibri (MS)"/>
                <a:ea typeface="Calibri (MS)"/>
                <a:cs typeface="Calibri (MS)"/>
                <a:sym typeface="Calibri (MS)"/>
              </a:rPr>
              <a:t>α παρέχει στους συμμετέχοντες τις πρακτικές γνώσεις, δεξιότητες και αυτοπεποίθηση για να αξιολογούν τους κινδύνους, να λαμβάνουν γρήγορες αποφάσεις και να ανταποκρίνονται αποτελεσματικά σε καταστάσεις έκτακτης ανάγκης σε δασικές και ερημικές περιοχές.</a:t>
            </a:r>
          </a:p>
          <a:p>
            <a:pPr marL="685104" lvl="1" indent="-342552" algn="just">
              <a:lnSpc>
                <a:spcPts val="3319"/>
              </a:lnSpc>
              <a:buFont typeface="Arial"/>
              <a:buChar char="•"/>
            </a:pPr>
            <a:r>
              <a:rPr lang="en-US" sz="3415" dirty="0">
                <a:solidFill>
                  <a:srgbClr val="000000"/>
                </a:solidFill>
                <a:latin typeface="Calibri (MS)"/>
                <a:ea typeface="Calibri (MS)"/>
                <a:cs typeface="Calibri (MS)"/>
                <a:sym typeface="Calibri (MS)"/>
              </a:rPr>
              <a:t> Μαθα</a:t>
            </a:r>
            <a:r>
              <a:rPr lang="en-US" sz="3415" dirty="0" err="1">
                <a:solidFill>
                  <a:srgbClr val="000000"/>
                </a:solidFill>
                <a:latin typeface="Calibri (MS)"/>
                <a:ea typeface="Calibri (MS)"/>
                <a:cs typeface="Calibri (MS)"/>
                <a:sym typeface="Calibri (MS)"/>
              </a:rPr>
              <a:t>ίνοντ</a:t>
            </a:r>
            <a:r>
              <a:rPr lang="en-US" sz="3415" dirty="0">
                <a:solidFill>
                  <a:srgbClr val="000000"/>
                </a:solidFill>
                <a:latin typeface="Calibri (MS)"/>
                <a:ea typeface="Calibri (MS)"/>
                <a:cs typeface="Calibri (MS)"/>
                <a:sym typeface="Calibri (MS)"/>
              </a:rPr>
              <a:t>ας τεχνικές επιβίωσης, στρατηγικές ευαισθητοποίησης για καταστροφές και σχεδιασμό ασφάλειας, τα άτομα ενδυναμώνονται ώστε να προστατεύουν τον εαυτό τους και τους άλλους, να πλοηγούνται με ασφάλεια σε δύσκολα εδάφη και να ευδοκιμούν ακόμη και υπό αντίξοες συνθήκες. Η κατα</a:t>
            </a:r>
            <a:r>
              <a:rPr lang="en-US" sz="3415" dirty="0" err="1">
                <a:solidFill>
                  <a:srgbClr val="000000"/>
                </a:solidFill>
                <a:latin typeface="Calibri (MS)"/>
                <a:ea typeface="Calibri (MS)"/>
                <a:cs typeface="Calibri (MS)"/>
                <a:sym typeface="Calibri (MS)"/>
              </a:rPr>
              <a:t>νόηση</a:t>
            </a:r>
            <a:r>
              <a:rPr lang="en-US" sz="3415" dirty="0">
                <a:solidFill>
                  <a:srgbClr val="000000"/>
                </a:solidFill>
                <a:latin typeface="Calibri (MS)"/>
                <a:ea typeface="Calibri (MS)"/>
                <a:cs typeface="Calibri (MS)"/>
                <a:sym typeface="Calibri (MS)"/>
              </a:rPr>
              <a:t> α</a:t>
            </a:r>
            <a:r>
              <a:rPr lang="en-US" sz="3415" dirty="0" err="1">
                <a:solidFill>
                  <a:srgbClr val="000000"/>
                </a:solidFill>
                <a:latin typeface="Calibri (MS)"/>
                <a:ea typeface="Calibri (MS)"/>
                <a:cs typeface="Calibri (MS)"/>
                <a:sym typeface="Calibri (MS)"/>
              </a:rPr>
              <a:t>υτών</a:t>
            </a:r>
            <a:r>
              <a:rPr lang="en-US" sz="3415" dirty="0">
                <a:solidFill>
                  <a:srgbClr val="000000"/>
                </a:solidFill>
                <a:latin typeface="Calibri (MS)"/>
                <a:ea typeface="Calibri (MS)"/>
                <a:cs typeface="Calibri (MS)"/>
                <a:sym typeface="Calibri (MS)"/>
              </a:rPr>
              <a:t> </a:t>
            </a:r>
            <a:r>
              <a:rPr lang="en-US" sz="3415" dirty="0" err="1">
                <a:solidFill>
                  <a:srgbClr val="000000"/>
                </a:solidFill>
                <a:latin typeface="Calibri (MS)"/>
                <a:ea typeface="Calibri (MS)"/>
                <a:cs typeface="Calibri (MS)"/>
                <a:sym typeface="Calibri (MS)"/>
              </a:rPr>
              <a:t>των</a:t>
            </a:r>
            <a:r>
              <a:rPr lang="en-US" sz="3415" dirty="0">
                <a:solidFill>
                  <a:srgbClr val="000000"/>
                </a:solidFill>
                <a:latin typeface="Calibri (MS)"/>
                <a:ea typeface="Calibri (MS)"/>
                <a:cs typeface="Calibri (MS)"/>
                <a:sym typeface="Calibri (MS)"/>
              </a:rPr>
              <a:t> α</a:t>
            </a:r>
            <a:r>
              <a:rPr lang="en-US" sz="3415" dirty="0" err="1">
                <a:solidFill>
                  <a:srgbClr val="000000"/>
                </a:solidFill>
                <a:latin typeface="Calibri (MS)"/>
                <a:ea typeface="Calibri (MS)"/>
                <a:cs typeface="Calibri (MS)"/>
                <a:sym typeface="Calibri (MS)"/>
              </a:rPr>
              <a:t>ρχών</a:t>
            </a:r>
            <a:r>
              <a:rPr lang="en-US" sz="3415" dirty="0">
                <a:solidFill>
                  <a:srgbClr val="000000"/>
                </a:solidFill>
                <a:latin typeface="Calibri (MS)"/>
                <a:ea typeface="Calibri (MS)"/>
                <a:cs typeface="Calibri (MS)"/>
                <a:sym typeface="Calibri (MS)"/>
              </a:rPr>
              <a:t> </a:t>
            </a:r>
            <a:r>
              <a:rPr lang="en-US" sz="3415" dirty="0" err="1">
                <a:solidFill>
                  <a:srgbClr val="000000"/>
                </a:solidFill>
                <a:latin typeface="Calibri (MS)"/>
                <a:ea typeface="Calibri (MS)"/>
                <a:cs typeface="Calibri (MS)"/>
                <a:sym typeface="Calibri (MS)"/>
              </a:rPr>
              <a:t>είν</a:t>
            </a:r>
            <a:r>
              <a:rPr lang="en-US" sz="3415" dirty="0">
                <a:solidFill>
                  <a:srgbClr val="000000"/>
                </a:solidFill>
                <a:latin typeface="Calibri (MS)"/>
                <a:ea typeface="Calibri (MS)"/>
                <a:cs typeface="Calibri (MS)"/>
                <a:sym typeface="Calibri (MS)"/>
              </a:rPr>
              <a:t>αι το πρώτο βήμα για να γίνετε ένας ανθεκτικός και αυτοδύναμος πλοηγός στην ύπαιθρο.</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168260" y="454736"/>
            <a:ext cx="15773400" cy="1379727"/>
            <a:chOff x="0" y="0"/>
            <a:chExt cx="21031200" cy="1839636"/>
          </a:xfrm>
        </p:grpSpPr>
        <p:sp>
          <p:nvSpPr>
            <p:cNvPr id="5" name="Freeform 5"/>
            <p:cNvSpPr/>
            <p:nvPr/>
          </p:nvSpPr>
          <p:spPr>
            <a:xfrm>
              <a:off x="0" y="0"/>
              <a:ext cx="21031200" cy="1839637"/>
            </a:xfrm>
            <a:custGeom>
              <a:avLst/>
              <a:gdLst/>
              <a:ahLst/>
              <a:cxnLst/>
              <a:rect l="l" t="t" r="r" b="b"/>
              <a:pathLst>
                <a:path w="21031200" h="1839637">
                  <a:moveTo>
                    <a:pt x="0" y="0"/>
                  </a:moveTo>
                  <a:lnTo>
                    <a:pt x="21031200" y="0"/>
                  </a:lnTo>
                  <a:lnTo>
                    <a:pt x="21031200" y="1839637"/>
                  </a:lnTo>
                  <a:lnTo>
                    <a:pt x="0" y="183963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190631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Δομή της Μονάδας</a:t>
              </a:r>
            </a:p>
          </p:txBody>
        </p:sp>
      </p:grpSp>
      <p:sp>
        <p:nvSpPr>
          <p:cNvPr id="7" name="TextBox 7"/>
          <p:cNvSpPr txBox="1"/>
          <p:nvPr/>
        </p:nvSpPr>
        <p:spPr>
          <a:xfrm>
            <a:off x="1168260" y="2024963"/>
            <a:ext cx="15590549" cy="6775536"/>
          </a:xfrm>
          <a:prstGeom prst="rect">
            <a:avLst/>
          </a:prstGeom>
        </p:spPr>
        <p:txBody>
          <a:bodyPr lIns="0" tIns="0" rIns="0" bIns="0" rtlCol="0" anchor="t">
            <a:spAutoFit/>
          </a:bodyPr>
          <a:lstStyle/>
          <a:p>
            <a:pPr marL="0" lvl="0" indent="0" algn="l">
              <a:lnSpc>
                <a:spcPts val="3754"/>
              </a:lnSpc>
            </a:pPr>
            <a:r>
              <a:rPr lang="en-US" sz="3258" b="1">
                <a:solidFill>
                  <a:srgbClr val="000000"/>
                </a:solidFill>
                <a:latin typeface="Calibri (MS) Bold"/>
                <a:ea typeface="Calibri (MS) Bold"/>
                <a:cs typeface="Calibri (MS) Bold"/>
                <a:sym typeface="Calibri (MS) Bold"/>
              </a:rPr>
              <a:t>Εκπαιδευτική Ενότητα 13</a:t>
            </a:r>
            <a:r>
              <a:rPr lang="en-US" sz="3258">
                <a:solidFill>
                  <a:srgbClr val="000000"/>
                </a:solidFill>
                <a:latin typeface="Calibri (MS)"/>
                <a:ea typeface="Calibri (MS)"/>
                <a:cs typeface="Calibri (MS)"/>
                <a:sym typeface="Calibri (MS)"/>
              </a:rPr>
              <a:t> – Μετριασμός Κινδύνων σε Δασικά Περιβάλλοντα</a:t>
            </a:r>
          </a:p>
          <a:p>
            <a:pPr marL="0" lvl="0" indent="0" algn="l">
              <a:lnSpc>
                <a:spcPts val="3754"/>
              </a:lnSpc>
            </a:pPr>
            <a:r>
              <a:rPr lang="en-US" sz="3258" b="1">
                <a:solidFill>
                  <a:srgbClr val="000000"/>
                </a:solidFill>
                <a:latin typeface="Calibri (MS) Bold"/>
                <a:ea typeface="Calibri (MS) Bold"/>
                <a:cs typeface="Calibri (MS) Bold"/>
                <a:sym typeface="Calibri (MS) Bold"/>
              </a:rPr>
              <a:t>Εκπαιδευτική Ενότητα 14 </a:t>
            </a:r>
            <a:r>
              <a:rPr lang="en-US" sz="3258">
                <a:solidFill>
                  <a:srgbClr val="000000"/>
                </a:solidFill>
                <a:latin typeface="Calibri (MS)"/>
                <a:ea typeface="Calibri (MS)"/>
                <a:cs typeface="Calibri (MS)"/>
                <a:sym typeface="Calibri (MS)"/>
              </a:rPr>
              <a:t>– Κατάρριψη Μύθων και Παραπληροφόρησης σχετικά με τις Δασικές Καταστροφές </a:t>
            </a:r>
          </a:p>
          <a:p>
            <a:pPr marL="0" lvl="0" indent="0" algn="l">
              <a:lnSpc>
                <a:spcPts val="3754"/>
              </a:lnSpc>
            </a:pPr>
            <a:r>
              <a:rPr lang="en-US" sz="3258" b="1">
                <a:solidFill>
                  <a:srgbClr val="000000"/>
                </a:solidFill>
                <a:latin typeface="Calibri (MS) Bold"/>
                <a:ea typeface="Calibri (MS) Bold"/>
                <a:cs typeface="Calibri (MS) Bold"/>
                <a:sym typeface="Calibri (MS) Bold"/>
              </a:rPr>
              <a:t>Εκπαιδευτική Ενότητα 15 </a:t>
            </a:r>
            <a:r>
              <a:rPr lang="en-US" sz="3258">
                <a:solidFill>
                  <a:srgbClr val="000000"/>
                </a:solidFill>
                <a:latin typeface="Calibri (MS)"/>
                <a:ea typeface="Calibri (MS)"/>
                <a:cs typeface="Calibri (MS)"/>
                <a:sym typeface="Calibri (MS)"/>
              </a:rPr>
              <a:t>– Συστήματα Έγκαιρης Προειδοποίησης για Δασικές Καταστροφές </a:t>
            </a:r>
            <a:r>
              <a:rPr lang="en-US" sz="3258" b="1">
                <a:solidFill>
                  <a:srgbClr val="000000"/>
                </a:solidFill>
                <a:latin typeface="Calibri (MS) Bold"/>
                <a:ea typeface="Calibri (MS) Bold"/>
                <a:cs typeface="Calibri (MS) Bold"/>
                <a:sym typeface="Calibri (MS) Bold"/>
              </a:rPr>
              <a:t>Εκπαιδευτική Ενότητα 16</a:t>
            </a:r>
            <a:r>
              <a:rPr lang="en-US" sz="3258">
                <a:solidFill>
                  <a:srgbClr val="000000"/>
                </a:solidFill>
                <a:latin typeface="Calibri (MS)"/>
                <a:ea typeface="Calibri (MS)"/>
                <a:cs typeface="Calibri (MS)"/>
                <a:sym typeface="Calibri (MS)"/>
              </a:rPr>
              <a:t> – Βασικές Δεξιότητες Σωστικής για Δασικές Καταστροφές </a:t>
            </a:r>
            <a:r>
              <a:rPr lang="en-US" sz="3258" b="1">
                <a:solidFill>
                  <a:srgbClr val="000000"/>
                </a:solidFill>
                <a:latin typeface="Calibri (MS) Bold"/>
                <a:ea typeface="Calibri (MS) Bold"/>
                <a:cs typeface="Calibri (MS) Bold"/>
                <a:sym typeface="Calibri (MS) Bold"/>
              </a:rPr>
              <a:t>Εκπαιδευτική Ενότητα 17</a:t>
            </a:r>
            <a:r>
              <a:rPr lang="en-US" sz="3258">
                <a:solidFill>
                  <a:srgbClr val="000000"/>
                </a:solidFill>
                <a:latin typeface="Calibri (MS)"/>
                <a:ea typeface="Calibri (MS)"/>
                <a:cs typeface="Calibri (MS)"/>
                <a:sym typeface="Calibri (MS)"/>
              </a:rPr>
              <a:t> – Κατανόηση της Ψυχολογίας των Θυμάτων Καταστροφών σε ένα Περιβάλλον Άγριας Φύσης Εκπαιδευτική Ενότητα 18 – Δεξιότητες Μοναχικής Επιβίωσης σε Σενάριο Δασικής Καταστροφής </a:t>
            </a:r>
          </a:p>
          <a:p>
            <a:pPr marL="0" lvl="0" indent="0" algn="l">
              <a:lnSpc>
                <a:spcPts val="3754"/>
              </a:lnSpc>
            </a:pPr>
            <a:endParaRPr lang="en-US" sz="3258">
              <a:solidFill>
                <a:srgbClr val="000000"/>
              </a:solidFill>
              <a:latin typeface="Calibri (MS)"/>
              <a:ea typeface="Calibri (MS)"/>
              <a:cs typeface="Calibri (MS)"/>
              <a:sym typeface="Calibri (MS)"/>
            </a:endParaRPr>
          </a:p>
          <a:p>
            <a:pPr marL="0" lvl="0" indent="0" algn="l">
              <a:lnSpc>
                <a:spcPts val="3754"/>
              </a:lnSpc>
            </a:pPr>
            <a:r>
              <a:rPr lang="en-US" sz="3258">
                <a:solidFill>
                  <a:srgbClr val="000000"/>
                </a:solidFill>
                <a:latin typeface="Calibri (MS)"/>
                <a:ea typeface="Calibri (MS)"/>
                <a:cs typeface="Calibri (MS)"/>
                <a:sym typeface="Calibri (MS)"/>
              </a:rPr>
              <a:t>Οι εκπαιδευτικές ενότητες προορίζονται να ολοκληρωθούν με τη σειρά που παρουσιάζονται.</a:t>
            </a:r>
          </a:p>
          <a:p>
            <a:pPr marL="0" lvl="0" indent="0" algn="l">
              <a:lnSpc>
                <a:spcPts val="2815"/>
              </a:lnSpc>
            </a:pPr>
            <a:r>
              <a:rPr lang="en-US" sz="3258">
                <a:solidFill>
                  <a:srgbClr val="000000"/>
                </a:solidFill>
                <a:latin typeface="Calibri (MS)"/>
                <a:ea typeface="Calibri (MS)"/>
                <a:cs typeface="Calibri (MS)"/>
                <a:sym typeface="Calibri (MS)"/>
              </a:rPr>
              <a:t>Κάθε ενότητα συνδυάζει το βασικό θεωρητικό περιεχόμενο με πρακτικές μαθησιακές δραστηριότητες.</a:t>
            </a:r>
          </a:p>
          <a:p>
            <a:pPr marL="0" lvl="0" indent="0" algn="l">
              <a:lnSpc>
                <a:spcPts val="2815"/>
              </a:lnSpc>
            </a:pPr>
            <a:r>
              <a:rPr lang="en-US" sz="3258">
                <a:solidFill>
                  <a:srgbClr val="000000"/>
                </a:solidFill>
                <a:latin typeface="Calibri (MS)"/>
                <a:ea typeface="Calibri (MS)"/>
                <a:cs typeface="Calibri (MS)"/>
                <a:sym typeface="Calibri (MS)"/>
              </a:rPr>
              <a:t>Το θεωρητικό υλικό παρέχεται μέσω ενός συνδυασμού κειμένου, οπτικών στοιχείων και βίντεο για την υποστήριξη ποικίλων μορφών μάθησης.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195333" y="615620"/>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Γενικές Πληροφορίες Μονάδας</a:t>
              </a:r>
            </a:p>
          </p:txBody>
        </p:sp>
      </p:grpSp>
      <p:sp>
        <p:nvSpPr>
          <p:cNvPr id="7" name="TextBox 7"/>
          <p:cNvSpPr txBox="1"/>
          <p:nvPr/>
        </p:nvSpPr>
        <p:spPr>
          <a:xfrm>
            <a:off x="1351112" y="2603964"/>
            <a:ext cx="15590549" cy="6103401"/>
          </a:xfrm>
          <a:prstGeom prst="rect">
            <a:avLst/>
          </a:prstGeom>
        </p:spPr>
        <p:txBody>
          <a:bodyPr lIns="0" tIns="0" rIns="0" bIns="0" rtlCol="0" anchor="t">
            <a:spAutoFit/>
          </a:bodyPr>
          <a:lstStyle/>
          <a:p>
            <a:pPr marL="711100" lvl="1" indent="-355550" algn="l">
              <a:lnSpc>
                <a:spcPts val="3445"/>
              </a:lnSpc>
              <a:buFont typeface="Arial"/>
              <a:buChar char="•"/>
            </a:pPr>
            <a:r>
              <a:rPr lang="en-US" sz="3545" b="1">
                <a:solidFill>
                  <a:srgbClr val="000000"/>
                </a:solidFill>
                <a:latin typeface="Calibri (MS) Bold"/>
                <a:ea typeface="Calibri (MS) Bold"/>
                <a:cs typeface="Calibri (MS) Bold"/>
                <a:sym typeface="Calibri (MS) Bold"/>
              </a:rPr>
              <a:t>Εκτιμώμενη Διάρκεια:</a:t>
            </a:r>
            <a:r>
              <a:rPr lang="en-US" sz="3545">
                <a:solidFill>
                  <a:srgbClr val="000000"/>
                </a:solidFill>
                <a:latin typeface="Calibri (MS)"/>
                <a:ea typeface="Calibri (MS)"/>
                <a:cs typeface="Calibri (MS)"/>
                <a:sym typeface="Calibri (MS)"/>
              </a:rPr>
              <a:t> 16 ακαδημαϊκές ώρες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(περίπου 2,6 ώρες ανά εκπαιδευτική ενότητα)</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Αριθμός Δραστηριοτήτων:</a:t>
            </a:r>
            <a:r>
              <a:rPr lang="en-US" sz="3545" i="1">
                <a:solidFill>
                  <a:srgbClr val="000000"/>
                </a:solidFill>
                <a:latin typeface="Calibri (MS) Italics"/>
                <a:ea typeface="Calibri (MS) Italics"/>
                <a:cs typeface="Calibri (MS) Italics"/>
                <a:sym typeface="Calibri (MS) Italics"/>
              </a:rPr>
              <a:t> 12 προγραμματισμένες μαθησιακές δραστηριότητες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(συμπεριλαμβανομένων συζητήσεων κατάρριψης μύθων, ομαδικών αναστοχασμών και άλλων που ευθυγραμμίζονται με το περιεχόμενο κάθε ενότητας)</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Μέθοδος Αξιολόγησης:</a:t>
            </a:r>
          </a:p>
          <a:p>
            <a:pPr marL="711100" lvl="1" indent="-355550" algn="l">
              <a:lnSpc>
                <a:spcPts val="3445"/>
              </a:lnSpc>
            </a:pPr>
            <a:r>
              <a:rPr lang="en-US" sz="3545" b="1" i="1">
                <a:solidFill>
                  <a:srgbClr val="000000"/>
                </a:solidFill>
                <a:latin typeface="Calibri (MS) Bold Italics"/>
                <a:ea typeface="Calibri (MS) Bold Italics"/>
                <a:cs typeface="Calibri (MS) Bold Italics"/>
                <a:sym typeface="Calibri (MS) Bold Italics"/>
              </a:rPr>
              <a:t>Κάθε εκπαιδευτική ενότητα περιλαμβάνει δύο ξεχωριστές αξιολογήσεις: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μαθητές, σχεδιασμένο να αξιολογήσει την κατανόησή τους σε βασικές έννοιες ευαισθητοποίησης για καταστροφές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εκπαιδευτικούς, με στόχο την αξιολόγηση της διδακτικής τους ικανότητας και της ικανότητάς τους να παρέχουν αποτελεσματικά την ενότητα.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a:ln>
              <a:noFill/>
            </a:ln>
          </p:spPr>
          <p:txBody>
            <a:bodyPr lIns="0" tIns="0" rIns="0" bIns="0" rtlCol="0" anchor="ctr"/>
            <a:lstStyle/>
            <a:p>
              <a:pPr marL="0" lvl="0" indent="0" algn="l">
                <a:lnSpc>
                  <a:spcPts val="6156"/>
                </a:lnSpc>
              </a:pPr>
              <a:r>
                <a:rPr lang="en-US" sz="5700" b="1">
                  <a:solidFill>
                    <a:srgbClr val="FF0000"/>
                  </a:solidFill>
                  <a:latin typeface="Calibri (MS) Bold"/>
                  <a:ea typeface="Calibri (MS) Bold"/>
                  <a:cs typeface="Calibri (MS) Bold"/>
                  <a:sym typeface="Calibri (MS) Bold"/>
                </a:rPr>
                <a:t>Μαθησιακά Αποτελέσματα αυτής της Ενότητας - Γνώσεις</a:t>
              </a:r>
            </a:p>
          </p:txBody>
        </p:sp>
      </p:grpSp>
      <p:sp>
        <p:nvSpPr>
          <p:cNvPr id="7" name="TextBox 7"/>
          <p:cNvSpPr txBox="1"/>
          <p:nvPr/>
        </p:nvSpPr>
        <p:spPr>
          <a:xfrm>
            <a:off x="1257295" y="3827316"/>
            <a:ext cx="15590549" cy="5322018"/>
          </a:xfrm>
          <a:prstGeom prst="rect">
            <a:avLst/>
          </a:prstGeom>
        </p:spPr>
        <p:txBody>
          <a:bodyPr lIns="0" tIns="0" rIns="0" bIns="0" rtlCol="0" anchor="t">
            <a:spAutoFit/>
          </a:bodyPr>
          <a:lstStyle/>
          <a:p>
            <a:pPr marL="424879" lvl="1" indent="-212440" algn="l">
              <a:lnSpc>
                <a:spcPts val="2816"/>
              </a:lnSpc>
              <a:buAutoNum type="arabicPeriod"/>
            </a:pPr>
            <a:r>
              <a:rPr lang="en-US" sz="1955">
                <a:solidFill>
                  <a:srgbClr val="000000"/>
                </a:solidFill>
                <a:latin typeface="Calibri (MS)"/>
                <a:ea typeface="Calibri (MS)"/>
                <a:cs typeface="Calibri (MS)"/>
                <a:sym typeface="Calibri (MS)"/>
              </a:rPr>
              <a:t>Προσδιορίστε τους κύριους κινδύνους και τις περιβαλλοντικές απειλές που προκύπτουν συνήθως σε δασικές και άγριες περιοχές, που κυμαίνονται από φυσικές καταστροφές έως κινδύνους για το έδαφος και την άγρια ​​ζωή.</a:t>
            </a:r>
          </a:p>
          <a:p>
            <a:pPr marL="424879" lvl="1" indent="-212440" algn="l">
              <a:lnSpc>
                <a:spcPts val="2816"/>
              </a:lnSpc>
              <a:buAutoNum type="arabicPeriod"/>
            </a:pPr>
            <a:r>
              <a:rPr lang="en-US" sz="1955">
                <a:solidFill>
                  <a:srgbClr val="000000"/>
                </a:solidFill>
                <a:latin typeface="Calibri (MS)"/>
                <a:ea typeface="Calibri (MS)"/>
                <a:cs typeface="Calibri (MS)"/>
                <a:sym typeface="Calibri (MS)"/>
              </a:rPr>
              <a:t>Να διακρίνετε με σαφήνεια μεταξύ παραπληροφόρησης και παραπληροφόρησης στο πλαίσιο καταστάσεων έκτακτης ανάγκης στην άγρια ​​φύση και να εξηγήσετε πώς οι παραπλανητικές πληροφορίες μπορούν να διαμορφώσουν τις αντιδράσεις, τις επιλογές και την επικοινωνία σε κρίσιμες στιγμές.</a:t>
            </a:r>
          </a:p>
          <a:p>
            <a:pPr marL="424879" lvl="1" indent="-212440" algn="l">
              <a:lnSpc>
                <a:spcPts val="2816"/>
              </a:lnSpc>
              <a:buAutoNum type="arabicPeriod"/>
            </a:pPr>
            <a:r>
              <a:rPr lang="en-US" sz="1955">
                <a:solidFill>
                  <a:srgbClr val="000000"/>
                </a:solidFill>
                <a:latin typeface="Calibri (MS)"/>
                <a:ea typeface="Calibri (MS)"/>
                <a:cs typeface="Calibri (MS)"/>
                <a:sym typeface="Calibri (MS)"/>
              </a:rPr>
              <a:t>Εξηγήστε πώς λειτουργούν τα εργαλεία έγκαιρης προειδοποίησης, τα φυσικά σήματα και οι περιβαλλοντικές παρατηρήσεις σε εξωτερικούς χώρους και ερμηνεύστε πώς αυτοί οι δείκτες καθοδηγούν έγκαιρες και καλά συντονισμένες αντιδράσεις κατά τη διάρκεια καταστροφών που σχετίζονται με τα δάση.</a:t>
            </a:r>
          </a:p>
          <a:p>
            <a:pPr marL="424879" lvl="1" indent="-212440" algn="l">
              <a:lnSpc>
                <a:spcPts val="2816"/>
              </a:lnSpc>
              <a:buAutoNum type="arabicPeriod"/>
            </a:pPr>
            <a:r>
              <a:rPr lang="en-US" sz="1955">
                <a:solidFill>
                  <a:srgbClr val="000000"/>
                </a:solidFill>
                <a:latin typeface="Calibri (MS)"/>
                <a:ea typeface="Calibri (MS)"/>
                <a:cs typeface="Calibri (MS)"/>
                <a:sym typeface="Calibri (MS)"/>
              </a:rPr>
              <a:t>Κατανόηση των βασικών αρχών επιβίωσης σε καταστάσεις έκτακτης ανάγκης στα δάση, συμπεριλαμβανομένης της διατήρησης της επίγνωσης του περιβάλλοντός μας, της ασφαλούς πλοήγησης, της σηματοδότησης για βοήθεια και της επιλογής κατάλληλων ενεργειών κατά την εκκένωση ή σε καταστάσεις κρίσης.</a:t>
            </a:r>
          </a:p>
          <a:p>
            <a:pPr marL="424879" lvl="1" indent="-212440" algn="l">
              <a:lnSpc>
                <a:spcPts val="2816"/>
              </a:lnSpc>
              <a:buAutoNum type="arabicPeriod"/>
            </a:pPr>
            <a:r>
              <a:rPr lang="en-US" sz="1955">
                <a:solidFill>
                  <a:srgbClr val="000000"/>
                </a:solidFill>
                <a:latin typeface="Calibri (MS)"/>
                <a:ea typeface="Calibri (MS)"/>
                <a:cs typeface="Calibri (MS)"/>
                <a:sym typeface="Calibri (MS)"/>
              </a:rPr>
              <a:t>Αναγνωρίστε τυπικές συναισθηματικές και ψυχολογικές αντιδράσεις που μπορεί να βιώσουν τα άτομα όταν αντιμετωπίζουν απομόνωση, κίνδυνο ή αβεβαιότητα στην άγρια ​​φύση και περιγράψτε αποτελεσματικούς τρόπους για να διατηρήσουν την ψυχική τους δύναμη και να υποστηρίξουν τους άλλους.</a:t>
            </a:r>
          </a:p>
          <a:p>
            <a:pPr marL="424879" lvl="1" indent="-212440" algn="l">
              <a:lnSpc>
                <a:spcPts val="2816"/>
              </a:lnSpc>
              <a:buAutoNum type="arabicPeriod"/>
            </a:pPr>
            <a:r>
              <a:rPr lang="en-US" sz="1955">
                <a:solidFill>
                  <a:srgbClr val="000000"/>
                </a:solidFill>
                <a:latin typeface="Calibri (MS)"/>
                <a:ea typeface="Calibri (MS)"/>
                <a:cs typeface="Calibri (MS)"/>
                <a:sym typeface="Calibri (MS)"/>
              </a:rPr>
              <a:t>Να επιδεικνύουν κατανόηση της ανάγκης για προσωπική ασφάλεια, λογοδοσία και αυτόνομη λήψη αποφάσεων κατά την εργασία μόνοι τους ή χωρίς άμεση υποστήριξη σε απομακρυσμένα φυσικά περιβάλλοντα.</a:t>
            </a:r>
          </a:p>
        </p:txBody>
      </p:sp>
      <p:grpSp>
        <p:nvGrpSpPr>
          <p:cNvPr id="8" name="Group 8"/>
          <p:cNvGrpSpPr/>
          <p:nvPr/>
        </p:nvGrpSpPr>
        <p:grpSpPr>
          <a:xfrm>
            <a:off x="1257295" y="2461256"/>
            <a:ext cx="15773400" cy="1235868"/>
            <a:chOff x="0" y="0"/>
            <a:chExt cx="21031200" cy="1647824"/>
          </a:xfrm>
        </p:grpSpPr>
        <p:sp>
          <p:nvSpPr>
            <p:cNvPr id="9" name="Freeform 9"/>
            <p:cNvSpPr/>
            <p:nvPr/>
          </p:nvSpPr>
          <p:spPr>
            <a:xfrm>
              <a:off x="0" y="0"/>
              <a:ext cx="21031200" cy="1647823"/>
            </a:xfrm>
            <a:custGeom>
              <a:avLst/>
              <a:gdLst/>
              <a:ahLst/>
              <a:cxnLst/>
              <a:rect l="l" t="t" r="r" b="b"/>
              <a:pathLst>
                <a:path w="21031200" h="1647823">
                  <a:moveTo>
                    <a:pt x="0" y="0"/>
                  </a:moveTo>
                  <a:lnTo>
                    <a:pt x="21031200" y="0"/>
                  </a:lnTo>
                  <a:lnTo>
                    <a:pt x="21031200" y="1647823"/>
                  </a:lnTo>
                  <a:lnTo>
                    <a:pt x="0" y="1647823"/>
                  </a:lnTo>
                  <a:close/>
                </a:path>
              </a:pathLst>
            </a:custGeom>
            <a:solidFill>
              <a:srgbClr val="000000">
                <a:alpha val="0"/>
              </a:srgbClr>
            </a:solidFill>
            <a:ln w="12700">
              <a:noFill/>
            </a:ln>
          </p:spPr>
          <p:txBody>
            <a:bodyPr/>
            <a:lstStyle/>
            <a:p>
              <a:endParaRPr lang="el-GR"/>
            </a:p>
          </p:txBody>
        </p:sp>
        <p:sp>
          <p:nvSpPr>
            <p:cNvPr id="10" name="TextBox 10"/>
            <p:cNvSpPr txBox="1"/>
            <p:nvPr/>
          </p:nvSpPr>
          <p:spPr>
            <a:xfrm>
              <a:off x="0" y="-19050"/>
              <a:ext cx="21031200" cy="1666874"/>
            </a:xfrm>
            <a:prstGeom prst="rect">
              <a:avLst/>
            </a:prstGeom>
            <a:ln>
              <a:noFill/>
            </a:ln>
          </p:spPr>
          <p:txBody>
            <a:bodyPr lIns="0" tIns="0" rIns="0" bIns="0" rtlCol="0" anchor="ctr"/>
            <a:lstStyle/>
            <a:p>
              <a:pPr marL="0" lvl="0" indent="0" algn="l">
                <a:lnSpc>
                  <a:spcPts val="3888"/>
                </a:lnSpc>
              </a:pPr>
              <a:r>
                <a:rPr lang="en-US" sz="3600" b="1">
                  <a:solidFill>
                    <a:srgbClr val="139AD6"/>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έχουν αποκτήσει τις απαραίτητες γνώσεις για να:</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a:ln>
              <a:noFill/>
            </a:ln>
          </p:spPr>
          <p:txBody>
            <a:bodyPr lIns="0" tIns="0" rIns="0" bIns="0" rtlCol="0" anchor="ctr"/>
            <a:lstStyle/>
            <a:p>
              <a:pPr marL="0" lvl="0" indent="0" algn="l">
                <a:lnSpc>
                  <a:spcPts val="6264"/>
                </a:lnSpc>
              </a:pPr>
              <a:r>
                <a:rPr lang="en-US" sz="5800" b="1">
                  <a:solidFill>
                    <a:srgbClr val="FF0000"/>
                  </a:solidFill>
                  <a:latin typeface="Calibri (MS) Bold"/>
                  <a:ea typeface="Calibri (MS) Bold"/>
                  <a:cs typeface="Calibri (MS) Bold"/>
                  <a:sym typeface="Calibri (MS) Bold"/>
                </a:rPr>
                <a:t>Μαθησιακά Αποτελέσματα αυτής της Ενότητας - Δεξιότητες</a:t>
              </a:r>
            </a:p>
          </p:txBody>
        </p:sp>
      </p:grpSp>
      <p:sp>
        <p:nvSpPr>
          <p:cNvPr id="7" name="TextBox 7"/>
          <p:cNvSpPr txBox="1"/>
          <p:nvPr/>
        </p:nvSpPr>
        <p:spPr>
          <a:xfrm>
            <a:off x="1399483" y="3014416"/>
            <a:ext cx="14400219" cy="5579954"/>
          </a:xfrm>
          <a:prstGeom prst="rect">
            <a:avLst/>
          </a:prstGeom>
        </p:spPr>
        <p:txBody>
          <a:bodyPr lIns="0" tIns="0" rIns="0" bIns="0" rtlCol="0" anchor="t">
            <a:spAutoFit/>
          </a:bodyPr>
          <a:lstStyle/>
          <a:p>
            <a:pPr marL="0" lvl="0" indent="0" algn="just">
              <a:lnSpc>
                <a:spcPts val="1958"/>
              </a:lnSpc>
            </a:pPr>
            <a:r>
              <a:rPr lang="en-US" sz="2266" b="1">
                <a:solidFill>
                  <a:srgbClr val="4892DC"/>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είναι σε θέση να:</a:t>
            </a:r>
          </a:p>
          <a:p>
            <a:pPr marL="0" lvl="0" indent="0" algn="l">
              <a:lnSpc>
                <a:spcPts val="2216"/>
              </a:lnSpc>
            </a:pPr>
            <a:endParaRPr lang="en-US" sz="2266" b="1">
              <a:solidFill>
                <a:srgbClr val="4892DC"/>
              </a:solidFill>
              <a:latin typeface="Calibri (MS) Bold"/>
              <a:ea typeface="Calibri (MS) Bold"/>
              <a:cs typeface="Calibri (MS) Bold"/>
              <a:sym typeface="Calibri (MS) Bold"/>
            </a:endParaRP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1: </a:t>
            </a:r>
            <a:r>
              <a:rPr lang="en-US" sz="2565">
                <a:solidFill>
                  <a:srgbClr val="000000"/>
                </a:solidFill>
                <a:latin typeface="Calibri (MS)"/>
                <a:ea typeface="Calibri (MS)"/>
                <a:cs typeface="Calibri (MS)"/>
                <a:sym typeface="Calibri (MS)"/>
              </a:rPr>
              <a:t>Χρήση αποτελεσματικών οργανωτικών στρατηγικών και τεχνικών ετοιμότητας κατά τον σχεδιασμό υπαίθριων δραστηριοτήτων ή τη διαχείριση αντιδράσεων σε καταστάσεις έκτακτης ανάγκης σε δάση και άγρια ​​φύση.</a:t>
            </a: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2:</a:t>
            </a:r>
            <a:r>
              <a:rPr lang="en-US" sz="2565">
                <a:solidFill>
                  <a:srgbClr val="000000"/>
                </a:solidFill>
                <a:latin typeface="Calibri (MS)"/>
                <a:ea typeface="Calibri (MS)"/>
                <a:cs typeface="Calibri (MS)"/>
                <a:sym typeface="Calibri (MS)"/>
              </a:rPr>
              <a:t> Εντοπισμός ανακριβών ή παραπλανητικών πληροφοριών που σχετίζονται με περιστατικά στην άγρια ​​φύση και εφαρμογή κατάλληλων μεθόδων επαλήθευσης για την αξιολόγηση της αξιοπιστίας των μηνυμάτων ασφάλειας και επιβίωσης.</a:t>
            </a: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3: </a:t>
            </a:r>
            <a:r>
              <a:rPr lang="en-US" sz="2565">
                <a:solidFill>
                  <a:srgbClr val="000000"/>
                </a:solidFill>
                <a:latin typeface="Calibri (MS)"/>
                <a:ea typeface="Calibri (MS)"/>
                <a:cs typeface="Calibri (MS)"/>
                <a:sym typeface="Calibri (MS)"/>
              </a:rPr>
              <a:t>Εκτέλεση κατάλληλων ενεργειών ασφαλείας και ανταπόκριση σε σημάδια έγκαιρης προειδοποίησης —όπως αλλαγές στον καιρό, δείκτες πυρκαγιάς ή περιβαλλοντικές ειδοποιήσεις— κατά τη διάρκεια ασκήσεων ασφάλειας των δασών ή πραγματικών συμβάντων έκτακτης ανάγκης.</a:t>
            </a: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4: </a:t>
            </a:r>
            <a:r>
              <a:rPr lang="en-US" sz="2565">
                <a:solidFill>
                  <a:srgbClr val="000000"/>
                </a:solidFill>
                <a:latin typeface="Calibri (MS)"/>
                <a:ea typeface="Calibri (MS)"/>
                <a:cs typeface="Calibri (MS)"/>
                <a:sym typeface="Calibri (MS)"/>
              </a:rPr>
              <a:t>Συνεργασία με άλλους σε απομακρυσμένα περιβάλλοντα για να διασφαλίσετε την ασφαλή μετακίνηση, να υποστηρίξετε άτομα που ενδέχεται να χρειάζονται βοήθεια, να μοιραστείτε ευθύνες και να διατηρήσετε την ψυχραιμία σας σε επικίνδυνες καταστάσεις.</a:t>
            </a: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5: </a:t>
            </a:r>
            <a:r>
              <a:rPr lang="en-US" sz="2565">
                <a:solidFill>
                  <a:srgbClr val="000000"/>
                </a:solidFill>
                <a:latin typeface="Calibri (MS)"/>
                <a:ea typeface="Calibri (MS)"/>
                <a:cs typeface="Calibri (MS)"/>
                <a:sym typeface="Calibri (MS)"/>
              </a:rPr>
              <a:t>Δείξτε συμπόνια και προσφέρετε συναισθηματική επιβεβαίωση και πρακτική βοήθεια σε άτομα που βιώνουν άγχος, φόβο ή αβεβαιότητα κατά τη διάρκεια καταστάσεων έκτακτης ανάγκης που σχετίζονται με το δάσος.</a:t>
            </a:r>
          </a:p>
          <a:p>
            <a:pPr marL="540401" lvl="1" indent="-270201" algn="l">
              <a:lnSpc>
                <a:spcPts val="2216"/>
              </a:lnSpc>
              <a:buFont typeface="Arial"/>
              <a:buChar char="•"/>
            </a:pPr>
            <a:r>
              <a:rPr lang="en-US" sz="2565" b="1">
                <a:solidFill>
                  <a:srgbClr val="000000"/>
                </a:solidFill>
                <a:latin typeface="Calibri (MS) Bold"/>
                <a:ea typeface="Calibri (MS) Bold"/>
                <a:cs typeface="Calibri (MS) Bold"/>
                <a:sym typeface="Calibri (MS) Bold"/>
              </a:rPr>
              <a:t>Δεξιότητα 6:</a:t>
            </a:r>
            <a:r>
              <a:rPr lang="en-US" sz="2565">
                <a:solidFill>
                  <a:srgbClr val="000000"/>
                </a:solidFill>
                <a:latin typeface="Calibri (MS)"/>
                <a:ea typeface="Calibri (MS)"/>
                <a:cs typeface="Calibri (MS)"/>
                <a:sym typeface="Calibri (MS)"/>
              </a:rPr>
              <a:t> Χρησιμοποιήστε τεχνικές προσωπικής διαχείρισης άγχους και δεξιότητες ανθεκτικότητας για να παραμείνετε ψύχραιμοι, να λαμβάνετε έγκαιρες αποφάσεις και να αναλαμβάνετε πρωτοβουλίες όταν προκύπτουν απροσδόκητες ή υψηλού κινδύνου καταστάσεις άγριας φύσης.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Νομιμοποίηση</a:t>
              </a:r>
            </a:p>
          </p:txBody>
        </p:sp>
      </p:grpSp>
      <p:sp>
        <p:nvSpPr>
          <p:cNvPr id="8" name="TextBox 8"/>
          <p:cNvSpPr txBox="1"/>
          <p:nvPr/>
        </p:nvSpPr>
        <p:spPr>
          <a:xfrm>
            <a:off x="1351112" y="2388851"/>
            <a:ext cx="10454945" cy="5278740"/>
          </a:xfrm>
          <a:prstGeom prst="rect">
            <a:avLst/>
          </a:prstGeom>
        </p:spPr>
        <p:txBody>
          <a:bodyPr lIns="0" tIns="0" rIns="0" bIns="0" rtlCol="0" anchor="t">
            <a:spAutoFit/>
          </a:bodyPr>
          <a:lstStyle/>
          <a:p>
            <a:pPr marL="0" lvl="0" indent="0" algn="just">
              <a:lnSpc>
                <a:spcPts val="1785"/>
              </a:lnSpc>
            </a:pPr>
            <a:r>
              <a:rPr lang="en-US" sz="2066" b="1">
                <a:solidFill>
                  <a:srgbClr val="4892DC"/>
                </a:solidFill>
                <a:latin typeface="Calibri (MS) Bold"/>
                <a:ea typeface="Calibri (MS) Bold"/>
                <a:cs typeface="Calibri (MS) Bold"/>
                <a:sym typeface="Calibri (MS) Bold"/>
              </a:rPr>
              <a:t>Αυτή η ενότητα συμβάλλει άμεσα στην ανάπτυξη των ακόλουθων εγκάρσιων δεξιοτήτων ESCO:</a:t>
            </a:r>
          </a:p>
          <a:p>
            <a:pPr marL="0" lvl="0" indent="0" algn="just">
              <a:lnSpc>
                <a:spcPts val="1539"/>
              </a:lnSpc>
            </a:pPr>
            <a:endParaRPr lang="en-US" sz="2066" b="1">
              <a:solidFill>
                <a:srgbClr val="4892DC"/>
              </a:solidFill>
              <a:latin typeface="Calibri (MS) Bold"/>
              <a:ea typeface="Calibri (MS) Bold"/>
              <a:cs typeface="Calibri (MS) Bold"/>
              <a:sym typeface="Calibri (MS) Bold"/>
            </a:endParaRPr>
          </a:p>
          <a:p>
            <a:pPr marL="0" lvl="0" indent="0" algn="l">
              <a:lnSpc>
                <a:spcPts val="2052"/>
              </a:lnSpc>
            </a:pPr>
            <a:r>
              <a:rPr lang="en-US" sz="1781" b="1">
                <a:solidFill>
                  <a:srgbClr val="000000"/>
                </a:solidFill>
                <a:latin typeface="Calibri (MS) Bold"/>
                <a:ea typeface="Calibri (MS) Bold"/>
                <a:cs typeface="Calibri (MS) Bold"/>
                <a:sym typeface="Calibri (MS) Bold"/>
              </a:rPr>
              <a:t>T.2.1. επεξεργασία πληροφοριών, ιδεών και εννοιών κριτικά σκέψη</a:t>
            </a:r>
          </a:p>
          <a:p>
            <a:pPr marL="0" lvl="0" indent="0" algn="l">
              <a:lnSpc>
                <a:spcPts val="2052"/>
              </a:lnSpc>
            </a:pPr>
            <a:r>
              <a:rPr lang="en-US" sz="1781">
                <a:solidFill>
                  <a:srgbClr val="000000"/>
                </a:solidFill>
                <a:latin typeface="Calibri (MS)"/>
                <a:ea typeface="Calibri (MS)"/>
                <a:cs typeface="Calibri (MS)"/>
                <a:sym typeface="Calibri (MS)"/>
              </a:rPr>
              <a:t>Η ικανότητα αντικειμενικής ανάλυσης πληροφοριών, εντοπισμού πιθανών κινδύνων καταστροφών στο σπίτι και λήψης αιτιολογημένων αποφάσεων για τη μείωση αυτών των κινδύνων.</a:t>
            </a:r>
          </a:p>
          <a:p>
            <a:pPr marL="0" lvl="0" indent="0" algn="l">
              <a:lnSpc>
                <a:spcPts val="2052"/>
              </a:lnSpc>
            </a:pPr>
            <a:r>
              <a:rPr lang="en-US" sz="1781" b="1">
                <a:solidFill>
                  <a:srgbClr val="000000"/>
                </a:solidFill>
                <a:latin typeface="Calibri (MS) Bold"/>
                <a:ea typeface="Calibri (MS) Bold"/>
                <a:cs typeface="Calibri (MS) Bold"/>
                <a:sym typeface="Calibri (MS) Bold"/>
              </a:rPr>
              <a:t>T3.1 – Αποτελεσματική εργασία</a:t>
            </a:r>
          </a:p>
          <a:p>
            <a:pPr marL="0" lvl="0" indent="0" algn="l">
              <a:lnSpc>
                <a:spcPts val="2052"/>
              </a:lnSpc>
            </a:pPr>
            <a:r>
              <a:rPr lang="en-US" sz="1781">
                <a:solidFill>
                  <a:srgbClr val="000000"/>
                </a:solidFill>
                <a:latin typeface="Calibri (MS)"/>
                <a:ea typeface="Calibri (MS)"/>
                <a:cs typeface="Calibri (MS)"/>
                <a:sym typeface="Calibri (MS)"/>
              </a:rPr>
              <a:t>Η ικανότητα αποτελεσματικής διαχείρισης χρόνου, εργασιών και πόρων κατά τη διάρκεια σχολικών έκτακτων αναγκών· η ιεράρχηση των ενεργειών υπό πίεση· και η διατήρηση της εστίασης, της οργάνωσης και της παραγωγικότητας σε ταχέως μεταβαλλόμενες καταστάσεις.</a:t>
            </a:r>
          </a:p>
          <a:p>
            <a:pPr marL="0" lvl="0" indent="0" algn="l">
              <a:lnSpc>
                <a:spcPts val="2052"/>
              </a:lnSpc>
            </a:pPr>
            <a:r>
              <a:rPr lang="en-US" sz="1781" b="1">
                <a:solidFill>
                  <a:srgbClr val="000000"/>
                </a:solidFill>
                <a:latin typeface="Calibri (MS) Bold"/>
                <a:ea typeface="Calibri (MS) Bold"/>
                <a:cs typeface="Calibri (MS) Bold"/>
                <a:sym typeface="Calibri (MS) Bold"/>
              </a:rPr>
              <a:t>T3.2 – Υιοθέτηση προληπτικής προσέγγισης</a:t>
            </a:r>
          </a:p>
          <a:p>
            <a:pPr marL="0" lvl="0" indent="0" algn="l">
              <a:lnSpc>
                <a:spcPts val="2052"/>
              </a:lnSpc>
            </a:pPr>
            <a:r>
              <a:rPr lang="en-US" sz="1781">
                <a:solidFill>
                  <a:srgbClr val="000000"/>
                </a:solidFill>
                <a:latin typeface="Calibri (MS)"/>
                <a:ea typeface="Calibri (MS)"/>
                <a:cs typeface="Calibri (MS)"/>
                <a:sym typeface="Calibri (MS)"/>
              </a:rPr>
              <a:t>Η ικανότητα ανάληψης ευθυνών, ανάληψης πρωτοβουλιών, γρήγορης λήψης τεκμηριωμένων αποφάσεων και επίδειξης αποφασιστικότητας κατά την αντιμετώπιση σεναρίων σχολικών καταστροφών.</a:t>
            </a:r>
          </a:p>
          <a:p>
            <a:pPr marL="0" lvl="0" indent="0" algn="l">
              <a:lnSpc>
                <a:spcPts val="2052"/>
              </a:lnSpc>
            </a:pPr>
            <a:r>
              <a:rPr lang="en-US" sz="1781" b="1">
                <a:solidFill>
                  <a:srgbClr val="000000"/>
                </a:solidFill>
                <a:latin typeface="Calibri (MS) Bold"/>
                <a:ea typeface="Calibri (MS) Bold"/>
                <a:cs typeface="Calibri (MS) Bold"/>
                <a:sym typeface="Calibri (MS) Bold"/>
              </a:rPr>
              <a:t>T3.3 – Διατήρηση θετικής στάσης</a:t>
            </a:r>
          </a:p>
          <a:p>
            <a:pPr marL="0" lvl="0" indent="0" algn="l">
              <a:lnSpc>
                <a:spcPts val="2052"/>
              </a:lnSpc>
            </a:pPr>
            <a:r>
              <a:rPr lang="en-US" sz="1781">
                <a:solidFill>
                  <a:srgbClr val="000000"/>
                </a:solidFill>
                <a:latin typeface="Calibri (MS)"/>
                <a:ea typeface="Calibri (MS)"/>
                <a:cs typeface="Calibri (MS)"/>
                <a:sym typeface="Calibri (MS)"/>
              </a:rPr>
              <a:t>Η ικανότητα να παραμένει κανείς ανθεκτικός, ψύχραιμος και υποστηρικτικός σε συναισθηματικά δύσκολες καταστάσεις· να αντιμετωπίζει την αβεβαιότητα και το άγχος· και να λαμβάνει στοχαστικές, ενσυναισθητικές αποφάσεις που προάγουν την ασφάλεια και την ψυχολογική ευεξία.</a:t>
            </a:r>
          </a:p>
          <a:p>
            <a:pPr marL="0" lvl="0" indent="0" algn="l">
              <a:lnSpc>
                <a:spcPts val="2052"/>
              </a:lnSpc>
            </a:pPr>
            <a:r>
              <a:rPr lang="en-US" sz="1781" b="1">
                <a:solidFill>
                  <a:srgbClr val="000000"/>
                </a:solidFill>
                <a:latin typeface="Calibri (MS) Bold"/>
                <a:ea typeface="Calibri (MS) Bold"/>
                <a:cs typeface="Calibri (MS) Bold"/>
                <a:sym typeface="Calibri (MS) Bold"/>
              </a:rPr>
              <a:t>T6.2 – Εφαρμογή περιβαλλοντικών δεξιοτήτων και ικανοτήτων: </a:t>
            </a:r>
          </a:p>
          <a:p>
            <a:pPr marL="0" lvl="0" indent="0" algn="l">
              <a:lnSpc>
                <a:spcPts val="2052"/>
              </a:lnSpc>
            </a:pPr>
            <a:r>
              <a:rPr lang="en-US" sz="1781">
                <a:solidFill>
                  <a:srgbClr val="000000"/>
                </a:solidFill>
                <a:latin typeface="Calibri (MS)"/>
                <a:ea typeface="Calibri (MS)"/>
                <a:cs typeface="Calibri (MS)"/>
                <a:sym typeface="Calibri (MS)"/>
              </a:rPr>
              <a:t>Η ικανότητα κατανόησης των περιβαλλοντικών διεργασιών, αναγνώρισης έγκαιρων προειδοποιητικών σημαδιών δασικών κινδύνων και λήψης προληπτικών ή διορθωτικών μέτρων για την προστασία τόσο των ανθρώπων όσο και των οικοσυστημάτων</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Αναγνώριση</a:t>
              </a:r>
            </a:p>
          </p:txBody>
        </p:sp>
      </p:grpSp>
      <p:sp>
        <p:nvSpPr>
          <p:cNvPr id="8" name="TextBox 8"/>
          <p:cNvSpPr txBox="1"/>
          <p:nvPr/>
        </p:nvSpPr>
        <p:spPr>
          <a:xfrm>
            <a:off x="1351112" y="2606211"/>
            <a:ext cx="10454945" cy="1712595"/>
          </a:xfrm>
          <a:prstGeom prst="rect">
            <a:avLst/>
          </a:prstGeom>
        </p:spPr>
        <p:txBody>
          <a:bodyPr lIns="0" tIns="0" rIns="0" bIns="0" rtlCol="0" anchor="t">
            <a:spAutoFit/>
          </a:bodyPr>
          <a:lstStyle/>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τους μαθητές:</a:t>
            </a:r>
          </a:p>
          <a:p>
            <a:pPr marL="0" lvl="0" indent="0" algn="l">
              <a:lnSpc>
                <a:spcPts val="3240"/>
              </a:lnSpc>
            </a:pPr>
            <a:r>
              <a:rPr lang="en-US" sz="3000">
                <a:solidFill>
                  <a:srgbClr val="000000"/>
                </a:solidFill>
                <a:latin typeface="Calibri (MS)"/>
                <a:ea typeface="Calibri (MS)"/>
                <a:cs typeface="Calibri (MS)"/>
                <a:sym typeface="Calibri (MS)"/>
              </a:rPr>
              <a:t>Πιστοποιητικό Ολοκλήρωσης (πρόγραμμα μη τυπικής κατάρτισης)</a:t>
            </a:r>
          </a:p>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Εκπαιδευτικούς:</a:t>
            </a:r>
          </a:p>
          <a:p>
            <a:pPr marL="0" lvl="0" indent="0" algn="l">
              <a:lnSpc>
                <a:spcPts val="3240"/>
              </a:lnSpc>
            </a:pPr>
            <a:r>
              <a:rPr lang="en-US" sz="3000">
                <a:solidFill>
                  <a:srgbClr val="000000"/>
                </a:solidFill>
                <a:latin typeface="Calibri (MS)"/>
                <a:ea typeface="Calibri (MS)"/>
                <a:cs typeface="Calibri (MS)"/>
                <a:sym typeface="Calibri (MS)"/>
              </a:rPr>
              <a:t>Πιστοποιητικό Ανάπτυξης Επαγγελματικής Ικανότητας</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1457</Words>
  <Application>Microsoft Office PowerPoint</Application>
  <PresentationFormat>Custom</PresentationFormat>
  <Paragraphs>106</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Calibri</vt:lpstr>
      <vt:lpstr>Calibri (MS) Bold</vt:lpstr>
      <vt:lpstr>Arial</vt:lpstr>
      <vt:lpstr>Calibri (MS) Bold Italics</vt:lpstr>
      <vt:lpstr>Montserrat Bold</vt:lpstr>
      <vt:lpstr>Calibri (MS) Italics</vt:lpstr>
      <vt:lpstr>Calibri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Ready-Unit 3 overview_ENG.pptx</dc:title>
  <cp:lastModifiedBy>Ezgi Gecin</cp:lastModifiedBy>
  <cp:revision>2</cp:revision>
  <dcterms:created xsi:type="dcterms:W3CDTF">2006-08-16T00:00:00Z</dcterms:created>
  <dcterms:modified xsi:type="dcterms:W3CDTF">2026-01-13T08:47:44Z</dcterms:modified>
  <dc:identifier>DAG-NPR3tTU</dc:identifier>
</cp:coreProperties>
</file>