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kGltcAxk/tpJ/cXIaYmINcA+H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2.png"/><Relationship Id="rId5"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20.png"/></Relationships>
</file>

<file path=ppt/slides/_rels/slide11.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2.png"/><Relationship Id="rId13" Type="http://schemas.openxmlformats.org/officeDocument/2006/relationships/image" Target="../media/image8.pn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5.png"/><Relationship Id="rId14" Type="http://schemas.openxmlformats.org/officeDocument/2006/relationships/image" Target="../media/image17.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hyperlink" Target="https://www.facebook.com/profile.php?id=61573707797009" TargetMode="External"/><Relationship Id="rId13" Type="http://schemas.openxmlformats.org/officeDocument/2006/relationships/image" Target="../media/image19.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11.png"/><Relationship Id="rId5" Type="http://schemas.openxmlformats.org/officeDocument/2006/relationships/image" Target="../media/image15.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sp>
      <p:sp>
        <p:nvSpPr>
          <p:cNvPr descr="Primer plano de un logotipo.  El contenido generado por IA podría ser incorrecto."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sp>
      <p:grpSp>
        <p:nvGrpSpPr>
          <p:cNvPr id="95" name="Google Shape;95;p1"/>
          <p:cNvGrpSpPr/>
          <p:nvPr/>
        </p:nvGrpSpPr>
        <p:grpSpPr>
          <a:xfrm>
            <a:off x="581025" y="2393689"/>
            <a:ext cx="8827895" cy="3233019"/>
            <a:chOff x="0" y="-47625"/>
            <a:chExt cx="11770526" cy="4310691"/>
          </a:xfrm>
        </p:grpSpPr>
        <p:sp>
          <p:nvSpPr>
            <p:cNvPr id="96" name="Google Shape;96;p1"/>
            <p:cNvSpPr/>
            <p:nvPr/>
          </p:nvSpPr>
          <p:spPr>
            <a:xfrm>
              <a:off x="0" y="0"/>
              <a:ext cx="11770526" cy="4263062"/>
            </a:xfrm>
            <a:custGeom>
              <a:rect b="b" l="l" r="r" t="t"/>
              <a:pathLst>
                <a:path extrusionOk="0" h="4263062" w="11770526">
                  <a:moveTo>
                    <a:pt x="0" y="0"/>
                  </a:moveTo>
                  <a:lnTo>
                    <a:pt x="11770526" y="0"/>
                  </a:lnTo>
                  <a:lnTo>
                    <a:pt x="11770526" y="4263062"/>
                  </a:lnTo>
                  <a:lnTo>
                    <a:pt x="0" y="4263062"/>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7" name="Google Shape;97;p1"/>
            <p:cNvSpPr txBox="1"/>
            <p:nvPr/>
          </p:nvSpPr>
          <p:spPr>
            <a:xfrm>
              <a:off x="0" y="-47625"/>
              <a:ext cx="11770525" cy="4310691"/>
            </a:xfrm>
            <a:prstGeom prst="rect">
              <a:avLst/>
            </a:prstGeom>
            <a:noFill/>
            <a:ln>
              <a:noFill/>
            </a:ln>
          </p:spPr>
          <p:txBody>
            <a:bodyPr anchorCtr="0" anchor="b" bIns="0" lIns="0" spcFirstLastPara="1" rIns="0" wrap="square" tIns="0">
              <a:noAutofit/>
            </a:bodyPr>
            <a:lstStyle/>
            <a:p>
              <a:pPr indent="0" lvl="0" marL="0" marR="0" rtl="0" algn="l">
                <a:lnSpc>
                  <a:spcPct val="107996"/>
                </a:lnSpc>
                <a:spcBef>
                  <a:spcPts val="0"/>
                </a:spcBef>
                <a:spcAft>
                  <a:spcPts val="0"/>
                </a:spcAft>
                <a:buNone/>
              </a:pPr>
              <a:r>
                <a:rPr b="1" i="0" lang="en-US" sz="5265" u="none" cap="none" strike="noStrike">
                  <a:solidFill>
                    <a:srgbClr val="000000"/>
                  </a:solidFill>
                  <a:latin typeface="Calibri"/>
                  <a:ea typeface="Calibri"/>
                  <a:cs typeface="Calibri"/>
                  <a:sym typeface="Calibri"/>
                </a:rPr>
                <a:t>UNIDAD 3: CONCIENCIACIÓN SOBRE DESASTRES FORESTALES Y SUPERVIVENCIA EN ZONAS SILVESTRES</a:t>
              </a:r>
              <a:endParaRPr/>
            </a:p>
          </p:txBody>
        </p:sp>
      </p:grpSp>
      <p:sp>
        <p:nvSpPr>
          <p:cNvPr id="98" name="Google Shape;98;p1"/>
          <p:cNvSpPr txBox="1"/>
          <p:nvPr/>
        </p:nvSpPr>
        <p:spPr>
          <a:xfrm>
            <a:off x="672446" y="5923931"/>
            <a:ext cx="8961149" cy="1511457"/>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Descripción general de la unidad</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Autor: Denizli AFAD / Asociación del proyecto VETREADY</a:t>
            </a:r>
            <a:endParaRPr/>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Número de proyecto: 2024-1-ES01-KA220-VET-000257287</a:t>
            </a:r>
            <a:endParaRPr/>
          </a:p>
        </p:txBody>
      </p:sp>
      <p:sp>
        <p:nvSpPr>
          <p:cNvPr id="100" name="Google Shape;100;p1"/>
          <p:cNvSpPr txBox="1"/>
          <p:nvPr/>
        </p:nvSpPr>
        <p:spPr>
          <a:xfrm>
            <a:off x="5446833" y="8688314"/>
            <a:ext cx="7394334" cy="828675"/>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350" u="none" cap="none" strike="noStrike">
                <a:solidFill>
                  <a:srgbClr val="000000"/>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del Servicio Español para la Internacionalización de la Educación (SEPIE). Ni la Unión Europea ni la autoridad que concede la subvención se responsabilizan de ellas.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Texto azul sobre fondo negro  Descripción generada automáticamente" id="226" name="Google Shape;226;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27" name="Google Shape;227;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28" name="Google Shape;228;p10"/>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29" name="Google Shape;229;p10"/>
          <p:cNvGrpSpPr/>
          <p:nvPr/>
        </p:nvGrpSpPr>
        <p:grpSpPr>
          <a:xfrm>
            <a:off x="1259681" y="308305"/>
            <a:ext cx="12033304" cy="2450306"/>
            <a:chOff x="0" y="-66675"/>
            <a:chExt cx="16044405" cy="3267075"/>
          </a:xfrm>
        </p:grpSpPr>
        <p:sp>
          <p:nvSpPr>
            <p:cNvPr id="230" name="Google Shape;230;p1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31" name="Google Shape;231;p10"/>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Apoyo a los educadores</a:t>
              </a:r>
              <a:endParaRPr/>
            </a:p>
          </p:txBody>
        </p:sp>
      </p:grpSp>
      <p:sp>
        <p:nvSpPr>
          <p:cNvPr id="232" name="Google Shape;232;p10"/>
          <p:cNvSpPr txBox="1"/>
          <p:nvPr/>
        </p:nvSpPr>
        <p:spPr>
          <a:xfrm>
            <a:off x="1313373" y="3005450"/>
            <a:ext cx="14860800" cy="53142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b="1" i="0" lang="en-US" sz="3329" u="none" cap="none" strike="noStrike">
                <a:solidFill>
                  <a:srgbClr val="4892DC"/>
                </a:solidFill>
                <a:latin typeface="Calibri"/>
                <a:ea typeface="Calibri"/>
                <a:cs typeface="Calibri"/>
                <a:sym typeface="Calibri"/>
              </a:rPr>
              <a:t>Cada uno de los seis módulos de capacitación de esta unidad está acompañado de un archivo de apoyo al educador dedicado, que proporciona:</a:t>
            </a:r>
            <a:endParaRPr/>
          </a:p>
          <a:p>
            <a:pPr indent="0" lvl="0" marL="0" marR="0" rtl="0" algn="l">
              <a:lnSpc>
                <a:spcPct val="86422"/>
              </a:lnSpc>
              <a:spcBef>
                <a:spcPts val="0"/>
              </a:spcBef>
              <a:spcAft>
                <a:spcPts val="0"/>
              </a:spcAft>
              <a:buNone/>
            </a:pPr>
            <a:r>
              <a:t/>
            </a:r>
            <a:endParaRPr b="1" i="0" sz="3329" u="none" cap="none" strike="noStrike">
              <a:solidFill>
                <a:srgbClr val="4892DC"/>
              </a:solidFill>
              <a:latin typeface="Calibri"/>
              <a:ea typeface="Calibri"/>
              <a:cs typeface="Calibri"/>
              <a:sym typeface="Calibri"/>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Métodos y herramientas didácticas sugeridas adaptadas al contenido del módulo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Consejos para involucrar a los estudiantes de EFP, EFTP y diáspora</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Estrategias de adaptación para diferentes formatos de impartición (presencial, online, semipresencial)</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para la facilitación de actividades y notas informativas</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sobre la alineación y evaluación de competencias de ESCO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Materiales de referencia adicionales relacionados con el tema, incluidas lecturas recomendadas, videos explicativos y ayudas visuales.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1"/>
          <p:cNvGrpSpPr/>
          <p:nvPr/>
        </p:nvGrpSpPr>
        <p:grpSpPr>
          <a:xfrm>
            <a:off x="657415" y="635794"/>
            <a:ext cx="14500167" cy="1522125"/>
            <a:chOff x="0" y="-66675"/>
            <a:chExt cx="19333556" cy="2029500"/>
          </a:xfrm>
        </p:grpSpPr>
        <p:sp>
          <p:nvSpPr>
            <p:cNvPr id="242" name="Google Shape;242;p11"/>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43" name="Google Shape;243;p11"/>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ASOCIACIÓN</a:t>
              </a:r>
              <a:endParaRPr/>
            </a:p>
          </p:txBody>
        </p:sp>
      </p:grpSp>
      <p:sp>
        <p:nvSpPr>
          <p:cNvPr id="244" name="Google Shape;244;p11"/>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1"/>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1"/>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1"/>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1"/>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https://ngo-nfe4y.com.ua/es </a:t>
            </a:r>
            <a:endParaRPr/>
          </a:p>
        </p:txBody>
      </p:sp>
      <p:sp>
        <p:nvSpPr>
          <p:cNvPr id="249" name="Google Shape;249;p11"/>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Texto azul y rojo sobre fondo negro.  El contenido generado por IA podría ser incorrecto." id="250" name="Google Shape;250;p11"/>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sp>
      <p:sp>
        <p:nvSpPr>
          <p:cNvPr id="251" name="Google Shape;251;p11"/>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sp>
      <p:sp>
        <p:nvSpPr>
          <p:cNvPr descr="Un logotipo rojo y azul.  El contenido generado por IA podría ser incorrecto." id="252" name="Google Shape;252;p11"/>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sp>
      <p:sp>
        <p:nvSpPr>
          <p:cNvPr descr="El logotipo de un velero.  El contenido generado por IA puede ser incorrecto." id="253" name="Google Shape;253;p11"/>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sp>
      <p:sp>
        <p:nvSpPr>
          <p:cNvPr id="254" name="Google Shape;254;p11"/>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sp>
      <p:sp>
        <p:nvSpPr>
          <p:cNvPr id="255" name="Google Shape;255;p11"/>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2"/>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2" t="0"/>
            </a:stretch>
          </a:blipFill>
          <a:ln>
            <a:noFill/>
          </a:ln>
        </p:spPr>
      </p:sp>
      <p:grpSp>
        <p:nvGrpSpPr>
          <p:cNvPr id="265" name="Google Shape;265;p12"/>
          <p:cNvGrpSpPr/>
          <p:nvPr/>
        </p:nvGrpSpPr>
        <p:grpSpPr>
          <a:xfrm>
            <a:off x="1751990" y="887340"/>
            <a:ext cx="14784012" cy="1959768"/>
            <a:chOff x="0" y="-66675"/>
            <a:chExt cx="19712015" cy="2613025"/>
          </a:xfrm>
        </p:grpSpPr>
        <p:sp>
          <p:nvSpPr>
            <p:cNvPr id="266" name="Google Shape;266;p12"/>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12"/>
            <p:cNvSpPr txBox="1"/>
            <p:nvPr/>
          </p:nvSpPr>
          <p:spPr>
            <a:xfrm>
              <a:off x="0" y="-66675"/>
              <a:ext cx="19712013" cy="26130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¡Diviértete con la Unidad 3 de VET-READY!</a:t>
              </a:r>
              <a:endParaRPr/>
            </a:p>
          </p:txBody>
        </p:sp>
      </p:grpSp>
      <p:sp>
        <p:nvSpPr>
          <p:cNvPr id="268" name="Google Shape;268;p12"/>
          <p:cNvSpPr txBox="1"/>
          <p:nvPr/>
        </p:nvSpPr>
        <p:spPr>
          <a:xfrm>
            <a:off x="7733214" y="4346086"/>
            <a:ext cx="2821572"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none" cap="none" strike="noStrike">
                <a:solidFill>
                  <a:srgbClr val="F2F2F2"/>
                </a:solidFill>
                <a:latin typeface="Montserrat"/>
                <a:ea typeface="Montserrat"/>
                <a:cs typeface="Montserrat"/>
                <a:sym typeface="Montserrat"/>
              </a:rPr>
              <a:t>SÍGANOS</a:t>
            </a:r>
            <a:endParaRPr/>
          </a:p>
        </p:txBody>
      </p:sp>
      <p:sp>
        <p:nvSpPr>
          <p:cNvPr descr="Fondo negro con texto blanco.  Descripción generada automáticamente." id="269" name="Google Shape;269;p12"/>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7" l="0" r="0" t="0"/>
            </a:stretch>
          </a:blipFill>
          <a:ln>
            <a:noFill/>
          </a:ln>
        </p:spPr>
      </p:sp>
      <p:sp>
        <p:nvSpPr>
          <p:cNvPr id="270" name="Google Shape;270;p12"/>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sp>
      <p:sp>
        <p:nvSpPr>
          <p:cNvPr id="271" name="Google Shape;271;p12"/>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2">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sp>
      <p:sp>
        <p:nvSpPr>
          <p:cNvPr id="273" name="Google Shape;273;p12"/>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sp>
      <p:sp>
        <p:nvSpPr>
          <p:cNvPr id="274" name="Google Shape;274;p12">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0" l="0" r="0" t="0"/>
            </a:stretch>
          </a:blipFill>
          <a:ln>
            <a:noFill/>
          </a:ln>
        </p:spPr>
      </p:sp>
      <p:sp>
        <p:nvSpPr>
          <p:cNvPr id="275" name="Google Shape;275;p12">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Texto azul sobre fondo negro  Descripción generada automáticamente"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11" name="Google Shape;111;p2"/>
          <p:cNvGrpSpPr/>
          <p:nvPr/>
        </p:nvGrpSpPr>
        <p:grpSpPr>
          <a:xfrm>
            <a:off x="1259681" y="709651"/>
            <a:ext cx="15773400" cy="2038351"/>
            <a:chOff x="0" y="-66675"/>
            <a:chExt cx="21031200" cy="2717802"/>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Objetivo de la Unidad</a:t>
              </a:r>
              <a:endParaRPr/>
            </a:p>
          </p:txBody>
        </p:sp>
      </p:grpSp>
      <p:sp>
        <p:nvSpPr>
          <p:cNvPr id="114" name="Google Shape;114;p2"/>
          <p:cNvSpPr txBox="1"/>
          <p:nvPr/>
        </p:nvSpPr>
        <p:spPr>
          <a:xfrm>
            <a:off x="1351112" y="3096778"/>
            <a:ext cx="15590549" cy="4389219"/>
          </a:xfrm>
          <a:prstGeom prst="rect">
            <a:avLst/>
          </a:prstGeom>
          <a:noFill/>
          <a:ln>
            <a:noFill/>
          </a:ln>
        </p:spPr>
        <p:txBody>
          <a:bodyPr anchorCtr="0" anchor="t" bIns="0" lIns="0" spcFirstLastPara="1" rIns="0" wrap="square" tIns="0">
            <a:spAutoFit/>
          </a:bodyPr>
          <a:lstStyle/>
          <a:p>
            <a:pPr indent="0" lvl="0" marL="0" marR="0" rtl="0" algn="just">
              <a:lnSpc>
                <a:spcPct val="97219"/>
              </a:lnSpc>
              <a:spcBef>
                <a:spcPts val="0"/>
              </a:spcBef>
              <a:spcAft>
                <a:spcPts val="0"/>
              </a:spcAft>
              <a:buNone/>
            </a:pPr>
            <a:r>
              <a:rPr b="0" i="0" lang="en-US" sz="3884" u="none" cap="none" strike="noStrike">
                <a:solidFill>
                  <a:srgbClr val="000000"/>
                </a:solidFill>
                <a:latin typeface="Calibri"/>
                <a:ea typeface="Calibri"/>
                <a:cs typeface="Calibri"/>
                <a:sym typeface="Calibri"/>
              </a:rPr>
              <a:t>Esta unidad está diseñada para dotar a las personas de los conocimientos, las habilidades y la confianza necesarios para afrontar los peligros forestales y sobrevivir en entornos naturales. Los participantes aprenderán a identificar riesgos potenciales, planificar y prepararse eficazmente, tomar decisiones informadas bajo presión y responder con rapidez en situaciones de emergencia. Al combinar técnicas prácticas de supervivencia con estrategias de concientización sobre desastres, la unidad capacita a los estudiantes para protegerse a sí mismos y a los demás, mientras se desenvuelven y prosperan de forma segura en entornos naturales desafiantes.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Texto azul sobre fondo negro  Descripción generada automáticamente"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25" name="Google Shape;125;p3"/>
          <p:cNvGrpSpPr/>
          <p:nvPr/>
        </p:nvGrpSpPr>
        <p:grpSpPr>
          <a:xfrm>
            <a:off x="1259681" y="709651"/>
            <a:ext cx="15773400" cy="2038351"/>
            <a:chOff x="0" y="-66675"/>
            <a:chExt cx="21031200" cy="2717802"/>
          </a:xfrm>
        </p:grpSpPr>
        <p:sp>
          <p:nvSpPr>
            <p:cNvPr id="126" name="Google Shape;126;p3"/>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27" name="Google Shape;127;p3"/>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Por qué es importante esta unidad</a:t>
              </a:r>
              <a:endParaRPr/>
            </a:p>
          </p:txBody>
        </p:sp>
      </p:grpSp>
      <p:sp>
        <p:nvSpPr>
          <p:cNvPr id="128" name="Google Shape;128;p3"/>
          <p:cNvSpPr txBox="1"/>
          <p:nvPr/>
        </p:nvSpPr>
        <p:spPr>
          <a:xfrm>
            <a:off x="748700" y="2733200"/>
            <a:ext cx="16192800" cy="6304800"/>
          </a:xfrm>
          <a:prstGeom prst="rect">
            <a:avLst/>
          </a:prstGeom>
          <a:noFill/>
          <a:ln>
            <a:noFill/>
          </a:ln>
        </p:spPr>
        <p:txBody>
          <a:bodyPr anchorCtr="0" anchor="t" bIns="0" lIns="0" spcFirstLastPara="1" rIns="0" wrap="square" tIns="0">
            <a:spAutoFit/>
          </a:bodyPr>
          <a:lstStyle/>
          <a:p>
            <a:pPr indent="-363287" lvl="1" marL="764675" marR="0" rtl="0" algn="just">
              <a:lnSpc>
                <a:spcPct val="97193"/>
              </a:lnSpc>
              <a:spcBef>
                <a:spcPts val="0"/>
              </a:spcBef>
              <a:spcAft>
                <a:spcPts val="0"/>
              </a:spcAft>
              <a:buClr>
                <a:srgbClr val="000000"/>
              </a:buClr>
              <a:buSzPts val="3512"/>
              <a:buFont typeface="Arial"/>
              <a:buChar char="•"/>
            </a:pPr>
            <a:r>
              <a:rPr b="0" i="0" lang="en-US" sz="3512" u="none" cap="none" strike="noStrike">
                <a:solidFill>
                  <a:srgbClr val="000000"/>
                </a:solidFill>
                <a:latin typeface="Calibri"/>
                <a:ea typeface="Calibri"/>
                <a:cs typeface="Calibri"/>
                <a:sym typeface="Calibri"/>
              </a:rPr>
              <a:t>Los bosques y las áreas silvestres ofrecen belleza y aventura, pero también presentan riesgos ocultos y peligros impredecibles. Estar preparado puede marcar la diferencia entre la seguridad y un daño grave ante desastres naturales, pérdidas o situaciones de emergencia en entornos remotos. Esta unidad proporciona a los participantes los conocimientos prácticos, las habilidades y la confianza para evaluar riesgos, tomar decisiones rápidas y responder eficazmente a emergencias en entornos forestales y naturales.</a:t>
            </a:r>
            <a:endParaRPr sz="1100"/>
          </a:p>
          <a:p>
            <a:pPr indent="-363287" lvl="1" marL="764675" marR="0" rtl="0" algn="just">
              <a:lnSpc>
                <a:spcPct val="97193"/>
              </a:lnSpc>
              <a:spcBef>
                <a:spcPts val="0"/>
              </a:spcBef>
              <a:spcAft>
                <a:spcPts val="0"/>
              </a:spcAft>
              <a:buClr>
                <a:srgbClr val="000000"/>
              </a:buClr>
              <a:buSzPts val="3512"/>
              <a:buFont typeface="Arial"/>
              <a:buChar char="•"/>
            </a:pPr>
            <a:r>
              <a:rPr b="0" i="0" lang="en-US" sz="3512" u="none" cap="none" strike="noStrike">
                <a:solidFill>
                  <a:srgbClr val="000000"/>
                </a:solidFill>
                <a:latin typeface="Calibri"/>
                <a:ea typeface="Calibri"/>
                <a:cs typeface="Calibri"/>
                <a:sym typeface="Calibri"/>
              </a:rPr>
              <a:t> Al aprender técnicas de supervivencia, estrategias de concientización sobre desastres y planificación de seguridad, las personas se empoderan para protegerse a sí mismas y a los demás, transitar terrenos desafiantes con seguridad y prosperar incluso en condiciones adversas. Comprender estos principios es el primer paso para convertirse en un navegante resiliente y autosuficiente en actividades al aire libre.</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Texto azul sobre fondo negro  Descripción generada automáticamente" id="137" name="Google Shape;137;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38" name="Google Shape;138;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39" name="Google Shape;139;p4"/>
          <p:cNvGrpSpPr/>
          <p:nvPr/>
        </p:nvGrpSpPr>
        <p:grpSpPr>
          <a:xfrm>
            <a:off x="1259681" y="709651"/>
            <a:ext cx="15773400" cy="2038351"/>
            <a:chOff x="0" y="-66675"/>
            <a:chExt cx="21031200" cy="2717802"/>
          </a:xfrm>
        </p:grpSpPr>
        <p:sp>
          <p:nvSpPr>
            <p:cNvPr id="140" name="Google Shape;140;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1" name="Google Shape;141;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Estructura de la Unidad</a:t>
              </a:r>
              <a:endParaRPr/>
            </a:p>
          </p:txBody>
        </p:sp>
      </p:grpSp>
      <p:sp>
        <p:nvSpPr>
          <p:cNvPr id="142" name="Google Shape;142;p4"/>
          <p:cNvSpPr txBox="1"/>
          <p:nvPr/>
        </p:nvSpPr>
        <p:spPr>
          <a:xfrm>
            <a:off x="1348812" y="3094777"/>
            <a:ext cx="15590400" cy="5195400"/>
          </a:xfrm>
          <a:prstGeom prst="rect">
            <a:avLst/>
          </a:prstGeom>
          <a:noFill/>
          <a:ln>
            <a:noFill/>
          </a:ln>
        </p:spPr>
        <p:txBody>
          <a:bodyPr anchorCtr="0" anchor="t" bIns="0" lIns="0" spcFirstLastPara="1" rIns="0" wrap="square" tIns="0">
            <a:spAutoFit/>
          </a:bodyPr>
          <a:lstStyle/>
          <a:p>
            <a:pPr indent="0" lvl="0" marL="0" marR="0" rtl="0" algn="l">
              <a:lnSpc>
                <a:spcPct val="115224"/>
              </a:lnSpc>
              <a:spcBef>
                <a:spcPts val="0"/>
              </a:spcBef>
              <a:spcAft>
                <a:spcPts val="0"/>
              </a:spcAft>
              <a:buNone/>
            </a:pPr>
            <a:r>
              <a:rPr i="0" lang="en-US" sz="2858" u="none" cap="none" strike="noStrike">
                <a:solidFill>
                  <a:srgbClr val="000000"/>
                </a:solidFill>
                <a:latin typeface="Calibri"/>
                <a:ea typeface="Calibri"/>
                <a:cs typeface="Calibri"/>
                <a:sym typeface="Calibri"/>
              </a:rPr>
              <a:t>Módulo de capacitación 13: Mitigación de riesgos en entornos forestales Módulo de capacitación 14: Derribando mitos y desinformación sobre desastres forestales Módulo de capacitación 15: Sistemas de alerta temprana para desastres forestales Módulo de capacitación 16: Habilidades esenciales para salvar vidas en desastres forestales Módulo de capacitación 17: Comprensión de la psicología de las víctimas de desastres en un entorno silvestre Módulo de capacitación 18: Habilidades de supervivencia en solitario en un escenario de desastre forestal </a:t>
            </a:r>
            <a:endParaRPr sz="1000"/>
          </a:p>
          <a:p>
            <a:pPr indent="0" lvl="0" marL="0" marR="0" rtl="0" algn="l">
              <a:lnSpc>
                <a:spcPct val="115224"/>
              </a:lnSpc>
              <a:spcBef>
                <a:spcPts val="0"/>
              </a:spcBef>
              <a:spcAft>
                <a:spcPts val="0"/>
              </a:spcAft>
              <a:buNone/>
            </a:pPr>
            <a:r>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i="0" lang="en-US" sz="2858" u="none" cap="none" strike="noStrike">
                <a:solidFill>
                  <a:srgbClr val="000000"/>
                </a:solidFill>
                <a:latin typeface="Calibri"/>
                <a:ea typeface="Calibri"/>
                <a:cs typeface="Calibri"/>
                <a:sym typeface="Calibri"/>
              </a:rPr>
              <a:t>Los módulos de capacitación están pensados ​​para ser completados en el orden en que se presentan.</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Cada módulo combina contenidos teóricos esenciales con actividades prácticas de aprendizaje.</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El material teórico se entrega a través de una combinación de texto, elementos visuales y recursos de video para apoyar diversos estilos de aprendizaje.</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Texto azul sobre fondo negro  Descripción generada automáticamente" id="151" name="Google Shape;151;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52" name="Google Shape;152;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53" name="Google Shape;153;p5"/>
          <p:cNvGrpSpPr/>
          <p:nvPr/>
        </p:nvGrpSpPr>
        <p:grpSpPr>
          <a:xfrm>
            <a:off x="1259681" y="709651"/>
            <a:ext cx="15773400" cy="2038351"/>
            <a:chOff x="0" y="-66675"/>
            <a:chExt cx="21031200" cy="2717802"/>
          </a:xfrm>
        </p:grpSpPr>
        <p:sp>
          <p:nvSpPr>
            <p:cNvPr id="154" name="Google Shape;154;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55" name="Google Shape;155;p5"/>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Información general de la unidad</a:t>
              </a:r>
              <a:endParaRPr/>
            </a:p>
          </p:txBody>
        </p:sp>
      </p:grpSp>
      <p:sp>
        <p:nvSpPr>
          <p:cNvPr id="156" name="Google Shape;156;p5"/>
          <p:cNvSpPr txBox="1"/>
          <p:nvPr/>
        </p:nvSpPr>
        <p:spPr>
          <a:xfrm>
            <a:off x="1351187" y="2863901"/>
            <a:ext cx="15590400" cy="6169500"/>
          </a:xfrm>
          <a:prstGeom prst="rect">
            <a:avLst/>
          </a:prstGeom>
          <a:noFill/>
          <a:ln>
            <a:noFill/>
          </a:ln>
        </p:spPr>
        <p:txBody>
          <a:bodyPr anchorCtr="0" anchor="t" bIns="0" lIns="0" spcFirstLastPara="1" rIns="0" wrap="square" tIns="0">
            <a:spAutoFit/>
          </a:bodyPr>
          <a:lstStyle/>
          <a:p>
            <a:pPr indent="-359373" lvl="1" marL="769547" marR="0" rtl="0" algn="l">
              <a:lnSpc>
                <a:spcPct val="97210"/>
              </a:lnSpc>
              <a:spcBef>
                <a:spcPts val="0"/>
              </a:spcBef>
              <a:spcAft>
                <a:spcPts val="0"/>
              </a:spcAft>
              <a:buClr>
                <a:srgbClr val="000000"/>
              </a:buClr>
              <a:buSzPts val="3436"/>
              <a:buChar char="•"/>
            </a:pPr>
            <a:r>
              <a:rPr i="0" lang="en-US" sz="3436" u="none" cap="none" strike="noStrike">
                <a:solidFill>
                  <a:srgbClr val="000000"/>
                </a:solidFill>
                <a:latin typeface="Calibri"/>
                <a:ea typeface="Calibri"/>
                <a:cs typeface="Calibri"/>
                <a:sym typeface="Calibri"/>
              </a:rPr>
              <a:t>Duración estimada: 16 horas académicas</a:t>
            </a:r>
            <a:endParaRPr sz="1000"/>
          </a:p>
          <a:p>
            <a:pPr indent="-384773" lvl="1" marL="769547" marR="0" rtl="0" algn="l">
              <a:lnSpc>
                <a:spcPct val="97210"/>
              </a:lnSpc>
              <a:spcBef>
                <a:spcPts val="0"/>
              </a:spcBef>
              <a:spcAft>
                <a:spcPts val="0"/>
              </a:spcAft>
              <a:buNone/>
            </a:pPr>
            <a:r>
              <a:rPr i="1" lang="en-US" sz="3436" u="none" cap="none" strike="noStrike">
                <a:solidFill>
                  <a:srgbClr val="000000"/>
                </a:solidFill>
                <a:latin typeface="Calibri"/>
                <a:ea typeface="Calibri"/>
                <a:cs typeface="Calibri"/>
                <a:sym typeface="Calibri"/>
              </a:rPr>
              <a:t>(aproximadamente 2,6 horas por módulo de formación)</a:t>
            </a:r>
            <a:endParaRPr sz="1000"/>
          </a:p>
          <a:p>
            <a:pPr indent="-359373" lvl="1" marL="769547" marR="0" rtl="0" algn="l">
              <a:lnSpc>
                <a:spcPct val="97210"/>
              </a:lnSpc>
              <a:spcBef>
                <a:spcPts val="0"/>
              </a:spcBef>
              <a:spcAft>
                <a:spcPts val="0"/>
              </a:spcAft>
              <a:buClr>
                <a:srgbClr val="000000"/>
              </a:buClr>
              <a:buSzPts val="3436"/>
              <a:buChar char="•"/>
            </a:pPr>
            <a:r>
              <a:rPr i="1" lang="en-US" sz="3436" u="none" cap="none" strike="noStrike">
                <a:solidFill>
                  <a:srgbClr val="000000"/>
                </a:solidFill>
                <a:latin typeface="Calibri"/>
                <a:ea typeface="Calibri"/>
                <a:cs typeface="Calibri"/>
                <a:sym typeface="Calibri"/>
              </a:rPr>
              <a:t>Número de actividades: 12 actividades de aprendizaje planificadas</a:t>
            </a:r>
            <a:endParaRPr sz="1000"/>
          </a:p>
          <a:p>
            <a:pPr indent="-384773" lvl="1" marL="769547" marR="0" rtl="0" algn="l">
              <a:lnSpc>
                <a:spcPct val="97210"/>
              </a:lnSpc>
              <a:spcBef>
                <a:spcPts val="0"/>
              </a:spcBef>
              <a:spcAft>
                <a:spcPts val="0"/>
              </a:spcAft>
              <a:buNone/>
            </a:pPr>
            <a:r>
              <a:rPr i="1" lang="en-US" sz="3436" u="none" cap="none" strike="noStrike">
                <a:solidFill>
                  <a:srgbClr val="000000"/>
                </a:solidFill>
                <a:latin typeface="Calibri"/>
                <a:ea typeface="Calibri"/>
                <a:cs typeface="Calibri"/>
                <a:sym typeface="Calibri"/>
              </a:rPr>
              <a:t>(incluyendo debates para desmitificar, reflexiones grupales y otras actividades alineadas con el contenido de cada módulo)</a:t>
            </a:r>
            <a:endParaRPr sz="1000"/>
          </a:p>
          <a:p>
            <a:pPr indent="-359373" lvl="1" marL="769547" marR="0" rtl="0" algn="l">
              <a:lnSpc>
                <a:spcPct val="97210"/>
              </a:lnSpc>
              <a:spcBef>
                <a:spcPts val="0"/>
              </a:spcBef>
              <a:spcAft>
                <a:spcPts val="0"/>
              </a:spcAft>
              <a:buClr>
                <a:srgbClr val="000000"/>
              </a:buClr>
              <a:buSzPts val="3436"/>
              <a:buChar char="•"/>
            </a:pPr>
            <a:r>
              <a:rPr i="1" lang="en-US" sz="3436" u="none" cap="none" strike="noStrike">
                <a:solidFill>
                  <a:srgbClr val="000000"/>
                </a:solidFill>
                <a:latin typeface="Calibri"/>
                <a:ea typeface="Calibri"/>
                <a:cs typeface="Calibri"/>
                <a:sym typeface="Calibri"/>
              </a:rPr>
              <a:t>Método de evaluación:</a:t>
            </a:r>
            <a:endParaRPr sz="1000"/>
          </a:p>
          <a:p>
            <a:pPr indent="-384773" lvl="1" marL="769547" marR="0" rtl="0" algn="l">
              <a:lnSpc>
                <a:spcPct val="97210"/>
              </a:lnSpc>
              <a:spcBef>
                <a:spcPts val="0"/>
              </a:spcBef>
              <a:spcAft>
                <a:spcPts val="0"/>
              </a:spcAft>
              <a:buNone/>
            </a:pPr>
            <a:r>
              <a:rPr i="1" lang="en-US" sz="3436" u="none" cap="none" strike="noStrike">
                <a:solidFill>
                  <a:srgbClr val="000000"/>
                </a:solidFill>
                <a:latin typeface="Calibri"/>
                <a:ea typeface="Calibri"/>
                <a:cs typeface="Calibri"/>
                <a:sym typeface="Calibri"/>
              </a:rPr>
              <a:t>Cada módulo de capacitación incluye dos evaluaciones independientes:</a:t>
            </a:r>
            <a:endParaRPr sz="1000"/>
          </a:p>
          <a:p>
            <a:pPr indent="-359373" lvl="1" marL="769547" marR="0" rtl="0" algn="l">
              <a:lnSpc>
                <a:spcPct val="97210"/>
              </a:lnSpc>
              <a:spcBef>
                <a:spcPts val="0"/>
              </a:spcBef>
              <a:spcAft>
                <a:spcPts val="0"/>
              </a:spcAft>
              <a:buClr>
                <a:srgbClr val="000000"/>
              </a:buClr>
              <a:buSzPts val="3436"/>
              <a:buChar char="•"/>
            </a:pPr>
            <a:r>
              <a:rPr i="1" lang="en-US" sz="3436" u="none" cap="none" strike="noStrike">
                <a:solidFill>
                  <a:srgbClr val="000000"/>
                </a:solidFill>
                <a:latin typeface="Calibri"/>
                <a:ea typeface="Calibri"/>
                <a:cs typeface="Calibri"/>
                <a:sym typeface="Calibri"/>
              </a:rPr>
              <a:t>Un cuestionario de opción múltiple de 10 preguntas para estudiantes, diseñado para evaluar su comprensión de conceptos clave de concientización sobre desastres.</a:t>
            </a:r>
            <a:endParaRPr sz="1000"/>
          </a:p>
          <a:p>
            <a:pPr indent="-359373" lvl="1" marL="769547" marR="0" rtl="0" algn="l">
              <a:lnSpc>
                <a:spcPct val="97210"/>
              </a:lnSpc>
              <a:spcBef>
                <a:spcPts val="0"/>
              </a:spcBef>
              <a:spcAft>
                <a:spcPts val="0"/>
              </a:spcAft>
              <a:buClr>
                <a:srgbClr val="000000"/>
              </a:buClr>
              <a:buSzPts val="3436"/>
              <a:buChar char="•"/>
            </a:pPr>
            <a:r>
              <a:rPr i="1" lang="en-US" sz="3436" u="none" cap="none" strike="noStrike">
                <a:solidFill>
                  <a:srgbClr val="000000"/>
                </a:solidFill>
                <a:latin typeface="Calibri"/>
                <a:ea typeface="Calibri"/>
                <a:cs typeface="Calibri"/>
                <a:sym typeface="Calibri"/>
              </a:rPr>
              <a:t>Un cuestionario de opción múltiple de 10 preguntas para educadores, cuyo objetivo es evaluar su competencia docente y su capacidad para impartir el módulo de manera eficaz.</a:t>
            </a:r>
            <a:endParaRPr sz="1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Texto azul sobre fondo negro  Descripción generada automáticamente" id="165" name="Google Shape;165;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66" name="Google Shape;166;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67" name="Google Shape;167;p6"/>
          <p:cNvGrpSpPr/>
          <p:nvPr/>
        </p:nvGrpSpPr>
        <p:grpSpPr>
          <a:xfrm>
            <a:off x="1259681" y="709651"/>
            <a:ext cx="15773400" cy="2285716"/>
            <a:chOff x="0" y="-66675"/>
            <a:chExt cx="21031200" cy="3047622"/>
          </a:xfrm>
        </p:grpSpPr>
        <p:sp>
          <p:nvSpPr>
            <p:cNvPr id="168" name="Google Shape;168;p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69" name="Google Shape;169;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Conocimiento</a:t>
              </a:r>
              <a:endParaRPr/>
            </a:p>
          </p:txBody>
        </p:sp>
      </p:grpSp>
      <p:sp>
        <p:nvSpPr>
          <p:cNvPr id="170" name="Google Shape;170;p6"/>
          <p:cNvSpPr txBox="1"/>
          <p:nvPr/>
        </p:nvSpPr>
        <p:spPr>
          <a:xfrm>
            <a:off x="1442671" y="4512672"/>
            <a:ext cx="15590400" cy="3792600"/>
          </a:xfrm>
          <a:prstGeom prst="rect">
            <a:avLst/>
          </a:prstGeom>
          <a:noFill/>
          <a:ln>
            <a:noFill/>
          </a:ln>
        </p:spPr>
        <p:txBody>
          <a:bodyPr anchorCtr="0" anchor="t" bIns="0" lIns="0" spcFirstLastPara="1" rIns="0" wrap="square" tIns="0">
            <a:spAutoFit/>
          </a:bodyPr>
          <a:lstStyle/>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Identificar los principales peligros y amenazas ambientales que surgen comúnmente en regiones boscosas y silvestres, desde desastres naturales hasta peligros del terreno y la vida silvestre.</a:t>
            </a:r>
            <a:endParaRPr sz="900"/>
          </a:p>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Distinguir claramente entre información errónea y desinformación en el contexto de emergencias en áreas silvestres y explicar cómo la información engañosa puede moldear las reacciones, las elecciones y la comunicación en momentos críticos.</a:t>
            </a:r>
            <a:endParaRPr sz="900"/>
          </a:p>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Explicar cómo funcionan las herramientas de alerta temprana, las señales naturales y las observaciones ambientales en entornos al aire libre, e interpretar cómo estos indicadores guían respuestas oportunas y bien coordinadas durante desastres relacionados con los bosques.</a:t>
            </a:r>
            <a:endParaRPr sz="900"/>
          </a:p>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Comprender los principios básicos de supervivencia en emergencias forestales, incluyendo mantenerse consciente del entorno, navegar de manera segura, pedir ayuda y elegir acciones apropiadas durante situaciones de evacuación o crisis.</a:t>
            </a:r>
            <a:endParaRPr sz="900"/>
          </a:p>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Reconocer reacciones emocionales y psicológicas típicas que las personas pueden experimentar cuando se enfrentan al aislamiento, el peligro o la incertidumbre en la naturaleza y describir formas efectivas de mantener la fortaleza mental y apoyar a los demás.</a:t>
            </a:r>
            <a:endParaRPr sz="900"/>
          </a:p>
          <a:p>
            <a:pPr indent="-196373" lvl="1" marL="456246" marR="0" rtl="0" algn="l">
              <a:lnSpc>
                <a:spcPct val="144000"/>
              </a:lnSpc>
              <a:spcBef>
                <a:spcPts val="0"/>
              </a:spcBef>
              <a:spcAft>
                <a:spcPts val="0"/>
              </a:spcAft>
              <a:buClr>
                <a:srgbClr val="000000"/>
              </a:buClr>
              <a:buSzPts val="1600"/>
              <a:buFont typeface="Calibri"/>
              <a:buAutoNum type="arabicPeriod"/>
            </a:pPr>
            <a:r>
              <a:rPr b="0" i="0" lang="en-US" sz="1600" u="none" cap="none" strike="noStrike">
                <a:solidFill>
                  <a:srgbClr val="000000"/>
                </a:solidFill>
                <a:latin typeface="Calibri"/>
                <a:ea typeface="Calibri"/>
                <a:cs typeface="Calibri"/>
                <a:sym typeface="Calibri"/>
              </a:rPr>
              <a:t>Demostrar comprensión de la necesidad de seguridad personal, responsabilidad y toma de decisiones autónoma al operar solo o sin apoyo inmediato en entornos naturales remotos.</a:t>
            </a:r>
            <a:endParaRPr sz="900"/>
          </a:p>
        </p:txBody>
      </p:sp>
      <p:grpSp>
        <p:nvGrpSpPr>
          <p:cNvPr id="171" name="Google Shape;171;p6"/>
          <p:cNvGrpSpPr/>
          <p:nvPr/>
        </p:nvGrpSpPr>
        <p:grpSpPr>
          <a:xfrm>
            <a:off x="1259670" y="2995371"/>
            <a:ext cx="15773400" cy="1250156"/>
            <a:chOff x="0" y="-19050"/>
            <a:chExt cx="21031200" cy="1666874"/>
          </a:xfrm>
        </p:grpSpPr>
        <p:sp>
          <p:nvSpPr>
            <p:cNvPr id="172" name="Google Shape;172;p6"/>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73" name="Google Shape;173;p6"/>
            <p:cNvSpPr txBox="1"/>
            <p:nvPr/>
          </p:nvSpPr>
          <p:spPr>
            <a:xfrm>
              <a:off x="0" y="-19050"/>
              <a:ext cx="21031200" cy="16668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Al completar los seis módulos de capacitación de esta unidad, los estudiantes habrán adquirido los conocimientos para: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Texto azul sobre fondo negro  Descripción generada automáticamente" id="182" name="Google Shape;182;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83" name="Google Shape;183;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84" name="Google Shape;184;p7"/>
          <p:cNvGrpSpPr/>
          <p:nvPr/>
        </p:nvGrpSpPr>
        <p:grpSpPr>
          <a:xfrm>
            <a:off x="1259681" y="709651"/>
            <a:ext cx="15773400" cy="2285716"/>
            <a:chOff x="0" y="-66675"/>
            <a:chExt cx="21031200" cy="3047622"/>
          </a:xfrm>
        </p:grpSpPr>
        <p:sp>
          <p:nvSpPr>
            <p:cNvPr id="185" name="Google Shape;185;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86" name="Google Shape;186;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Habilidades</a:t>
              </a:r>
              <a:endParaRPr/>
            </a:p>
          </p:txBody>
        </p:sp>
      </p:grpSp>
      <p:sp>
        <p:nvSpPr>
          <p:cNvPr id="187" name="Google Shape;187;p7"/>
          <p:cNvSpPr txBox="1"/>
          <p:nvPr/>
        </p:nvSpPr>
        <p:spPr>
          <a:xfrm>
            <a:off x="1365724" y="3305600"/>
            <a:ext cx="15561300" cy="57855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466" u="none" cap="none" strike="noStrike">
                <a:solidFill>
                  <a:srgbClr val="4892DC"/>
                </a:solidFill>
                <a:latin typeface="Calibri"/>
                <a:ea typeface="Calibri"/>
                <a:cs typeface="Calibri"/>
                <a:sym typeface="Calibri"/>
              </a:rPr>
              <a:t>Al completar los seis módulos de capacitación de esta unidad, los estudiantes podrán:</a:t>
            </a:r>
            <a:endParaRPr b="1" sz="1800"/>
          </a:p>
          <a:p>
            <a:pPr indent="0" lvl="0" marL="0" marR="0" rtl="0" algn="l">
              <a:lnSpc>
                <a:spcPct val="107260"/>
              </a:lnSpc>
              <a:spcBef>
                <a:spcPts val="0"/>
              </a:spcBef>
              <a:spcAft>
                <a:spcPts val="0"/>
              </a:spcAft>
              <a:buNone/>
            </a:pPr>
            <a:r>
              <a:t/>
            </a:r>
            <a:endParaRPr b="1" i="0" sz="2066" u="none" cap="none" strike="noStrike">
              <a:solidFill>
                <a:srgbClr val="4892DC"/>
              </a:solidFill>
              <a:latin typeface="Calibri"/>
              <a:ea typeface="Calibri"/>
              <a:cs typeface="Calibri"/>
              <a:sym typeface="Calibri"/>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1: Utilizar estrategias organizativas y técnicas de preparación eficaces al planificar actividades al aire libre o gestionar respuestas a emergencias en bosques y áreas silvestres.</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2: Detectar información inexacta o engañosa relacionada con incidentes en áreas silvestres y aplicar métodos de verificación apropiados para juzgar la confiabilidad de los mensajes de seguridad y supervivencia.</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3: Realizar acciones de seguridad apropiadas y responder a señales de alerta temprana (como cambios en el clima, indicadores de incendio o alertas ambientales) durante ejercicios de seguridad forestal o eventos de emergencia reales.</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4: Trabajar en colaboración con otros en entornos remotos para garantizar un movimiento seguro, apoyar a las personas que puedan necesitar asistencia, compartir responsabilidades y mantener la compostura durante situaciones peligrosas.</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5: Mostrar compasión y ofrecer tranquilidad emocional y ayuda práctica a las personas que experimentan estrés, miedo o incertidumbre durante emergencias relacionadas con los bosques.</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6: Utilizar técnicas de manejo del estrés personal y habilidades de resiliencia para mantener la compostura, tomar decisiones oportunas y tomar la iniciativa cuando surgen situaciones inesperadas o de alto riesgo en la naturaleza.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Texto azul sobre fondo negro  Descripción generada automáticamente" id="196" name="Google Shape;196;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97" name="Google Shape;197;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198" name="Google Shape;198;p8"/>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199" name="Google Shape;199;p8"/>
          <p:cNvGrpSpPr/>
          <p:nvPr/>
        </p:nvGrpSpPr>
        <p:grpSpPr>
          <a:xfrm>
            <a:off x="1136390" y="536810"/>
            <a:ext cx="12033304" cy="2450306"/>
            <a:chOff x="0" y="-66675"/>
            <a:chExt cx="16044405" cy="3267075"/>
          </a:xfrm>
        </p:grpSpPr>
        <p:sp>
          <p:nvSpPr>
            <p:cNvPr id="200" name="Google Shape;200;p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01" name="Google Shape;201;p8"/>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Validación</a:t>
              </a:r>
              <a:endParaRPr/>
            </a:p>
          </p:txBody>
        </p:sp>
      </p:grpSp>
      <p:sp>
        <p:nvSpPr>
          <p:cNvPr id="202" name="Google Shape;202;p8"/>
          <p:cNvSpPr txBox="1"/>
          <p:nvPr/>
        </p:nvSpPr>
        <p:spPr>
          <a:xfrm>
            <a:off x="1228019" y="3229875"/>
            <a:ext cx="15397200" cy="48918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066" u="none" cap="none" strike="noStrike">
                <a:solidFill>
                  <a:srgbClr val="4892DC"/>
                </a:solidFill>
                <a:latin typeface="Calibri"/>
                <a:ea typeface="Calibri"/>
                <a:cs typeface="Calibri"/>
                <a:sym typeface="Calibri"/>
              </a:rPr>
              <a:t>Esta unidad contribuye directamente al desarrollo de las siguientes competencias transversales de ESCO:</a:t>
            </a:r>
            <a:endParaRPr/>
          </a:p>
          <a:p>
            <a:pPr indent="0" lvl="0" marL="0" marR="0" rtl="0" algn="just">
              <a:lnSpc>
                <a:spcPct val="74491"/>
              </a:lnSpc>
              <a:spcBef>
                <a:spcPts val="0"/>
              </a:spcBef>
              <a:spcAft>
                <a:spcPts val="0"/>
              </a:spcAft>
              <a:buNone/>
            </a:pPr>
            <a:r>
              <a:t/>
            </a:r>
            <a:endParaRPr b="1" i="0" sz="2066" u="none" cap="none" strike="noStrike">
              <a:solidFill>
                <a:srgbClr val="4892DC"/>
              </a:solidFill>
              <a:latin typeface="Calibri"/>
              <a:ea typeface="Calibri"/>
              <a:cs typeface="Calibri"/>
              <a:sym typeface="Calibri"/>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T.2.1. Procesar información, ideas y conceptos. Pensar críticamente.</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La capacidad de analizar información objetivamente, identificar posibles riesgos de desastres en el hogar y tomar decisiones razonadas para reducir esos riesgos.</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T3.1 – Trabajar eficientemente</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La capacidad de gestionar el tiempo, las tareas y los recursos de manera eficaz durante emergencias escolares; priorizar acciones bajo presión; y mantener el enfoque, la organización y la productividad en situaciones que cambian rápidamente.</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T3.2 – Adoptar un enfoque proactivo</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La capacidad de asumir responsabilidades, tomar la iniciativa, tomar decisiones informadas rápidamente y mostrar determinación al responder ante escenarios de desastre escolar.</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T3.3 – Mantener una actitud positiva</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La capacidad de permanecer resiliente, sereno y solidario durante situaciones emocionalmente difíciles; afrontar la incertidumbre y el estrés; y tomar decisiones reflexivas y empáticas que promuevan la seguridad y el bienestar psicológico.</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T6.2 – Aplicación de habilidades y competencias ambientales: </a:t>
            </a:r>
            <a:endParaRPr/>
          </a:p>
          <a:p>
            <a:pPr indent="0" lvl="0" marL="0" marR="0" rtl="0" algn="l">
              <a:lnSpc>
                <a:spcPct val="115216"/>
              </a:lnSpc>
              <a:spcBef>
                <a:spcPts val="0"/>
              </a:spcBef>
              <a:spcAft>
                <a:spcPts val="0"/>
              </a:spcAft>
              <a:buNone/>
            </a:pPr>
            <a:r>
              <a:rPr b="1" i="0" lang="en-US" sz="1781" u="none" cap="none" strike="noStrike">
                <a:solidFill>
                  <a:srgbClr val="000000"/>
                </a:solidFill>
                <a:latin typeface="Calibri"/>
                <a:ea typeface="Calibri"/>
                <a:cs typeface="Calibri"/>
                <a:sym typeface="Calibri"/>
              </a:rPr>
              <a:t>La capacidad de comprender los procesos ambientales, reconocer señales de alerta temprana de peligros forestales y tomar medidas preventivas o correctivas para proteger tanto a las personas como a los ecosistemas.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Texto azul sobre fondo negro  Descripción generada automáticamente" id="211" name="Google Shape;211;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12" name="Google Shape;212;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13" name="Google Shape;213;p9"/>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14" name="Google Shape;214;p9"/>
          <p:cNvGrpSpPr/>
          <p:nvPr/>
        </p:nvGrpSpPr>
        <p:grpSpPr>
          <a:xfrm>
            <a:off x="1136390" y="536810"/>
            <a:ext cx="12033304" cy="2450306"/>
            <a:chOff x="0" y="-66675"/>
            <a:chExt cx="16044405" cy="3267075"/>
          </a:xfrm>
        </p:grpSpPr>
        <p:sp>
          <p:nvSpPr>
            <p:cNvPr id="215" name="Google Shape;215;p9"/>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16" name="Google Shape;216;p9"/>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Reconocimiento</a:t>
              </a:r>
              <a:endParaRPr/>
            </a:p>
          </p:txBody>
        </p:sp>
      </p:grpSp>
      <p:sp>
        <p:nvSpPr>
          <p:cNvPr id="217" name="Google Shape;217;p9"/>
          <p:cNvSpPr txBox="1"/>
          <p:nvPr/>
        </p:nvSpPr>
        <p:spPr>
          <a:xfrm>
            <a:off x="1351112" y="3201086"/>
            <a:ext cx="10455000" cy="19578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estudiantes: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finalización (programa de formación no formal)</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educadores: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Desarrollo de Competencias Profesionales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