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gHaanvU0TxbzEzJ1a0xE/1YkG8a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16" name="Google Shape;216;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17" name="Google Shape;217;p2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1" name="Google Shape;231;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2" name="Google Shape;232;p2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4" name="Google Shape;234;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4" name="Google Shape;254;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5" name="Google Shape;255;p2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1" name="Google Shape;101;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2" name="Google Shape;102;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 name="Google Shape;104;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5" name="Google Shape;105;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3" name="Google Shape;113;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4" name="Google Shape;114;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7" name="Google Shape;127;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8" name="Google Shape;128;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1" name="Google Shape;141;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2" name="Google Shape;142;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4" name="Google Shape;144;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5" name="Google Shape;155;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6" name="Google Shape;156;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8" name="Google Shape;158;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2" name="Google Shape;172;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3" name="Google Shape;173;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86" name="Google Shape;186;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87" name="Google Shape;187;p1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1" name="Google Shape;201;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2" name="Google Shape;202;p1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 name="Google Shape;204;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3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2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2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3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3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3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3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34"/>
          <p:cNvSpPr/>
          <p:nvPr>
            <p:ph idx="2" type="pic"/>
          </p:nvPr>
        </p:nvSpPr>
        <p:spPr>
          <a:xfrm>
            <a:off x="1792288" y="612775"/>
            <a:ext cx="5486400" cy="4114800"/>
          </a:xfrm>
          <a:prstGeom prst="rect">
            <a:avLst/>
          </a:prstGeom>
          <a:noFill/>
          <a:ln>
            <a:noFill/>
          </a:ln>
        </p:spPr>
      </p:sp>
      <p:sp>
        <p:nvSpPr>
          <p:cNvPr id="68" name="Google Shape;68;p3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6.png"/></Relationships>
</file>

<file path=ppt/slides/_rels/slide11.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9.png"/><Relationship Id="rId13" Type="http://schemas.openxmlformats.org/officeDocument/2006/relationships/image" Target="../media/image5.png"/><Relationship Id="rId12"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0.png"/><Relationship Id="rId14" Type="http://schemas.openxmlformats.org/officeDocument/2006/relationships/image" Target="../media/image11.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hyperlink" Target="https://www.facebook.com/profile.php?id=61573707797009" TargetMode="External"/><Relationship Id="rId13" Type="http://schemas.openxmlformats.org/officeDocument/2006/relationships/image" Target="../media/image17.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15.png"/><Relationship Id="rId9" Type="http://schemas.openxmlformats.org/officeDocument/2006/relationships/image" Target="../media/image14.png"/><Relationship Id="rId5" Type="http://schemas.openxmlformats.org/officeDocument/2006/relationships/image" Target="../media/image18.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p:nvPr/>
        </p:nvSpPr>
        <p:spPr>
          <a:xfrm>
            <a:off x="9793624" y="716280"/>
            <a:ext cx="8274272"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2"/>
          <p:cNvSpPr/>
          <p:nvPr/>
        </p:nvSpPr>
        <p:spPr>
          <a:xfrm>
            <a:off x="732692" y="8815645"/>
            <a:ext cx="4305776" cy="911829"/>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Крупний план логотипа  Контент, створений штучним інтелектом, може бути неправильним." id="94" name="Google Shape;94;p2"/>
          <p:cNvSpPr/>
          <p:nvPr/>
        </p:nvSpPr>
        <p:spPr>
          <a:xfrm>
            <a:off x="581025" y="1096356"/>
            <a:ext cx="4059555" cy="981932"/>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2" l="0" r="0" t="0"/>
            </a:stretch>
          </a:blipFill>
          <a:ln>
            <a:noFill/>
          </a:ln>
        </p:spPr>
      </p:sp>
      <p:sp>
        <p:nvSpPr>
          <p:cNvPr id="95" name="Google Shape;95;p2"/>
          <p:cNvSpPr txBox="1"/>
          <p:nvPr/>
        </p:nvSpPr>
        <p:spPr>
          <a:xfrm>
            <a:off x="581025" y="2202310"/>
            <a:ext cx="9827100" cy="3597600"/>
          </a:xfrm>
          <a:prstGeom prst="rect">
            <a:avLst/>
          </a:prstGeom>
          <a:noFill/>
          <a:ln>
            <a:noFill/>
          </a:ln>
        </p:spPr>
        <p:txBody>
          <a:bodyPr anchorCtr="0" anchor="b" bIns="0" lIns="0" spcFirstLastPara="1" rIns="0" wrap="square" tIns="0">
            <a:noAutofit/>
          </a:bodyPr>
          <a:lstStyle/>
          <a:p>
            <a:pPr indent="0" lvl="0" marL="0" marR="0" rtl="0" algn="l">
              <a:lnSpc>
                <a:spcPct val="108000"/>
              </a:lnSpc>
              <a:spcBef>
                <a:spcPts val="0"/>
              </a:spcBef>
              <a:spcAft>
                <a:spcPts val="0"/>
              </a:spcAft>
              <a:buNone/>
            </a:pPr>
            <a:r>
              <a:rPr b="1" lang="en-US" sz="6000">
                <a:latin typeface="Calibri"/>
                <a:ea typeface="Calibri"/>
                <a:cs typeface="Calibri"/>
                <a:sym typeface="Calibri"/>
              </a:rPr>
              <a:t>Розділ</a:t>
            </a:r>
            <a:r>
              <a:rPr b="1" i="0" lang="en-US" sz="6000" u="none" cap="none" strike="noStrike">
                <a:solidFill>
                  <a:srgbClr val="000000"/>
                </a:solidFill>
                <a:latin typeface="Calibri"/>
                <a:ea typeface="Calibri"/>
                <a:cs typeface="Calibri"/>
                <a:sym typeface="Calibri"/>
              </a:rPr>
              <a:t> 2: ПІДГОТОВКА ДО ЛИХ ТА РЕАГУВАННЯ НА ГРОМАДСЬКИХ ТА ВЕЛИКИХ МІСЦЯХ</a:t>
            </a:r>
            <a:endParaRPr/>
          </a:p>
        </p:txBody>
      </p:sp>
      <p:sp>
        <p:nvSpPr>
          <p:cNvPr id="96" name="Google Shape;96;p2"/>
          <p:cNvSpPr txBox="1"/>
          <p:nvPr/>
        </p:nvSpPr>
        <p:spPr>
          <a:xfrm>
            <a:off x="672446" y="5923931"/>
            <a:ext cx="8961000" cy="1743000"/>
          </a:xfrm>
          <a:prstGeom prst="rect">
            <a:avLst/>
          </a:prstGeom>
          <a:noFill/>
          <a:ln>
            <a:noFill/>
          </a:ln>
        </p:spPr>
        <p:txBody>
          <a:bodyPr anchorCtr="0" anchor="t" bIns="0" lIns="0" spcFirstLastPara="1" rIns="0" wrap="square" tIns="0">
            <a:spAutoFit/>
          </a:bodyPr>
          <a:lstStyle/>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Огляд розділу</a:t>
            </a:r>
            <a:endParaRPr/>
          </a:p>
          <a:p>
            <a:pPr indent="0" lvl="0" marL="0" marR="0" rtl="0" algn="l">
              <a:lnSpc>
                <a:spcPct val="86389"/>
              </a:lnSpc>
              <a:spcBef>
                <a:spcPts val="0"/>
              </a:spcBef>
              <a:spcAft>
                <a:spcPts val="0"/>
              </a:spcAft>
              <a:buNone/>
            </a:pPr>
            <a:r>
              <a:t/>
            </a:r>
            <a:endParaRPr b="1" i="0" sz="3277" u="none" cap="none" strike="noStrike">
              <a:solidFill>
                <a:srgbClr val="000000"/>
              </a:solidFill>
              <a:latin typeface="Calibri"/>
              <a:ea typeface="Calibri"/>
              <a:cs typeface="Calibri"/>
              <a:sym typeface="Calibri"/>
            </a:endParaRPr>
          </a:p>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Автор: Денізлі AFAD / Проектне партнерство VETREADY</a:t>
            </a:r>
            <a:endParaRPr/>
          </a:p>
        </p:txBody>
      </p:sp>
      <p:sp>
        <p:nvSpPr>
          <p:cNvPr id="97" name="Google Shape;97;p2"/>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Номер проекту: 2024-1-ES01-KA220-VET-000257287</a:t>
            </a:r>
            <a:endParaRPr/>
          </a:p>
        </p:txBody>
      </p:sp>
      <p:sp>
        <p:nvSpPr>
          <p:cNvPr id="98" name="Google Shape;98;p2"/>
          <p:cNvSpPr txBox="1"/>
          <p:nvPr/>
        </p:nvSpPr>
        <p:spPr>
          <a:xfrm>
            <a:off x="5549425" y="8748200"/>
            <a:ext cx="6965700" cy="10467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US"/>
              <a:t>Фінансується Європейським Союзом. Однак висловлені погляди та думки належать лише автору(ам) і не обов'язково відображають погляди Європейського Союзу або Іспанської служби з питань інтернаціоналізації освіти (SEPIE). Ні Європейський Союз, ні орган, що надає грант, не несуть за них відповідальності.</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descr="Синій текст на чорному фоні  Опис згенеровано автоматично" id="222" name="Google Shape;222;p2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23" name="Google Shape;223;p2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24" name="Google Shape;224;p20"/>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25" name="Google Shape;225;p20"/>
          <p:cNvGrpSpPr/>
          <p:nvPr/>
        </p:nvGrpSpPr>
        <p:grpSpPr>
          <a:xfrm>
            <a:off x="1259681" y="308305"/>
            <a:ext cx="12033304" cy="2450306"/>
            <a:chOff x="0" y="-66675"/>
            <a:chExt cx="16044405" cy="3267075"/>
          </a:xfrm>
        </p:grpSpPr>
        <p:sp>
          <p:nvSpPr>
            <p:cNvPr id="226" name="Google Shape;226;p2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27" name="Google Shape;227;p20"/>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Підтримка освітян</a:t>
              </a:r>
              <a:endParaRPr/>
            </a:p>
          </p:txBody>
        </p:sp>
      </p:grpSp>
      <p:sp>
        <p:nvSpPr>
          <p:cNvPr id="228" name="Google Shape;228;p20"/>
          <p:cNvSpPr txBox="1"/>
          <p:nvPr/>
        </p:nvSpPr>
        <p:spPr>
          <a:xfrm>
            <a:off x="923630" y="2225964"/>
            <a:ext cx="10743600" cy="66597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i="0" lang="en-US" sz="3129" u="none" cap="none" strike="noStrike">
                <a:solidFill>
                  <a:srgbClr val="4892DC"/>
                </a:solidFill>
                <a:latin typeface="Calibri"/>
                <a:ea typeface="Calibri"/>
                <a:cs typeface="Calibri"/>
                <a:sym typeface="Calibri"/>
              </a:rPr>
              <a:t>Кожен із шести навчальних модулів у цьому розділі супроводжується спеціальним файлом підтримки викладача, який містить:</a:t>
            </a:r>
            <a:endParaRPr sz="1200"/>
          </a:p>
          <a:p>
            <a:pPr indent="0" lvl="0" marL="0" marR="0" rtl="0" algn="l">
              <a:lnSpc>
                <a:spcPct val="86422"/>
              </a:lnSpc>
              <a:spcBef>
                <a:spcPts val="0"/>
              </a:spcBef>
              <a:spcAft>
                <a:spcPts val="0"/>
              </a:spcAft>
              <a:buNone/>
            </a:pPr>
            <a:r>
              <a:t/>
            </a:r>
            <a:endParaRPr i="0" sz="3129" u="none" cap="none" strike="noStrike">
              <a:solidFill>
                <a:srgbClr val="4892DC"/>
              </a:solidFill>
              <a:latin typeface="Calibri"/>
              <a:ea typeface="Calibri"/>
              <a:cs typeface="Calibri"/>
              <a:sym typeface="Calibri"/>
            </a:endParaRPr>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Запропоновані методи та інструменти навчання, адаптовані до змісту модуля</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Поради щодо залучення учнів професійно-технічної освіти, безперервної професійно-технічної освіти та діаспори</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Стратегії адаптації для різних форматів проведення занять (очне, онлайн, змішане)</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Інструкції з проведення занять та нотатки щодо аналізу</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Керівництво з узгодження та оцінювання навичок ESCO</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Додаткові довідкові матеріали, пов’язані з темою, включаючи рекомендовану літературу, пояснювальні відео та наочні посібники</a:t>
            </a:r>
            <a:endParaRPr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grpSp>
        <p:nvGrpSpPr>
          <p:cNvPr id="237" name="Google Shape;237;p22"/>
          <p:cNvGrpSpPr/>
          <p:nvPr/>
        </p:nvGrpSpPr>
        <p:grpSpPr>
          <a:xfrm>
            <a:off x="657415" y="635794"/>
            <a:ext cx="14500167" cy="1522125"/>
            <a:chOff x="0" y="-66675"/>
            <a:chExt cx="19333556" cy="2029500"/>
          </a:xfrm>
        </p:grpSpPr>
        <p:sp>
          <p:nvSpPr>
            <p:cNvPr id="238" name="Google Shape;238;p22"/>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39" name="Google Shape;239;p22"/>
            <p:cNvSpPr txBox="1"/>
            <p:nvPr/>
          </p:nvSpPr>
          <p:spPr>
            <a:xfrm>
              <a:off x="0" y="-66675"/>
              <a:ext cx="19333553" cy="2029499"/>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ПАРТНЕРСТВО</a:t>
              </a:r>
              <a:endParaRPr/>
            </a:p>
          </p:txBody>
        </p:sp>
      </p:grpSp>
      <p:sp>
        <p:nvSpPr>
          <p:cNvPr id="240" name="Google Shape;240;p22"/>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1" name="Google Shape;241;p22"/>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2" name="Google Shape;242;p22"/>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3" name="Google Shape;243;p22"/>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4" name="Google Shape;244;p22"/>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245" name="Google Shape;245;p22"/>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Синій та червоний текст на чорному фоні  Контент, створений штучним інтелектом, може бути неправильним." id="246" name="Google Shape;246;p22"/>
          <p:cNvSpPr/>
          <p:nvPr/>
        </p:nvSpPr>
        <p:spPr>
          <a:xfrm>
            <a:off x="7714107" y="2478605"/>
            <a:ext cx="2564415"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0" l="0" r="0" t="0"/>
            </a:stretch>
          </a:blipFill>
          <a:ln>
            <a:noFill/>
          </a:ln>
        </p:spPr>
      </p:sp>
      <p:sp>
        <p:nvSpPr>
          <p:cNvPr id="247" name="Google Shape;247;p22"/>
          <p:cNvSpPr/>
          <p:nvPr/>
        </p:nvSpPr>
        <p:spPr>
          <a:xfrm>
            <a:off x="1452782"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1" l="0" r="0" t="0"/>
            </a:stretch>
          </a:blipFill>
          <a:ln>
            <a:noFill/>
          </a:ln>
        </p:spPr>
      </p:sp>
      <p:sp>
        <p:nvSpPr>
          <p:cNvPr descr="Червоно-синій логотип  Контент, створений штучним інтелектом, може бути неправильним." id="248" name="Google Shape;248;p22"/>
          <p:cNvSpPr/>
          <p:nvPr/>
        </p:nvSpPr>
        <p:spPr>
          <a:xfrm>
            <a:off x="14153702" y="2938567"/>
            <a:ext cx="1869472" cy="1517523"/>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0" t="0"/>
            </a:stretch>
          </a:blipFill>
          <a:ln>
            <a:noFill/>
          </a:ln>
        </p:spPr>
      </p:sp>
      <p:sp>
        <p:nvSpPr>
          <p:cNvPr descr="Логотип вітрильника  Контент, створений штучним інтелектом, може бути неправильним." id="249" name="Google Shape;249;p22"/>
          <p:cNvSpPr/>
          <p:nvPr/>
        </p:nvSpPr>
        <p:spPr>
          <a:xfrm>
            <a:off x="2227955" y="2835297"/>
            <a:ext cx="1718119" cy="1639634"/>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0" l="0" r="0" t="0"/>
            </a:stretch>
          </a:blipFill>
          <a:ln>
            <a:noFill/>
          </a:ln>
        </p:spPr>
      </p:sp>
      <p:sp>
        <p:nvSpPr>
          <p:cNvPr id="250" name="Google Shape;250;p22"/>
          <p:cNvSpPr/>
          <p:nvPr/>
        </p:nvSpPr>
        <p:spPr>
          <a:xfrm>
            <a:off x="6650669" y="6711601"/>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1" l="0" r="0" t="0"/>
            </a:stretch>
          </a:blipFill>
          <a:ln>
            <a:noFill/>
          </a:ln>
        </p:spPr>
      </p:sp>
      <p:sp>
        <p:nvSpPr>
          <p:cNvPr id="251" name="Google Shape;251;p22"/>
          <p:cNvSpPr/>
          <p:nvPr/>
        </p:nvSpPr>
        <p:spPr>
          <a:xfrm>
            <a:off x="12654810" y="6974519"/>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1"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24"/>
          <p:cNvSpPr/>
          <p:nvPr/>
        </p:nvSpPr>
        <p:spPr>
          <a:xfrm>
            <a:off x="0" y="0"/>
            <a:ext cx="18288000"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2" t="0"/>
            </a:stretch>
          </a:blipFill>
          <a:ln>
            <a:noFill/>
          </a:ln>
        </p:spPr>
      </p:sp>
      <p:grpSp>
        <p:nvGrpSpPr>
          <p:cNvPr id="261" name="Google Shape;261;p24"/>
          <p:cNvGrpSpPr/>
          <p:nvPr/>
        </p:nvGrpSpPr>
        <p:grpSpPr>
          <a:xfrm>
            <a:off x="1751990" y="887340"/>
            <a:ext cx="14784012" cy="2285715"/>
            <a:chOff x="0" y="-66675"/>
            <a:chExt cx="19712015" cy="3047621"/>
          </a:xfrm>
        </p:grpSpPr>
        <p:sp>
          <p:nvSpPr>
            <p:cNvPr id="262" name="Google Shape;262;p24"/>
            <p:cNvSpPr/>
            <p:nvPr/>
          </p:nvSpPr>
          <p:spPr>
            <a:xfrm>
              <a:off x="0" y="0"/>
              <a:ext cx="19712015" cy="2980946"/>
            </a:xfrm>
            <a:custGeom>
              <a:rect b="b" l="l" r="r" t="t"/>
              <a:pathLst>
                <a:path extrusionOk="0" h="2980946" w="19712015">
                  <a:moveTo>
                    <a:pt x="0" y="0"/>
                  </a:moveTo>
                  <a:lnTo>
                    <a:pt x="19712015" y="0"/>
                  </a:lnTo>
                  <a:lnTo>
                    <a:pt x="19712015" y="2980946"/>
                  </a:lnTo>
                  <a:lnTo>
                    <a:pt x="0" y="2980946"/>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3" name="Google Shape;263;p24"/>
            <p:cNvSpPr txBox="1"/>
            <p:nvPr/>
          </p:nvSpPr>
          <p:spPr>
            <a:xfrm>
              <a:off x="0" y="-66675"/>
              <a:ext cx="19712013" cy="3047621"/>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Бажа</a:t>
              </a:r>
              <a:r>
                <a:rPr b="1" lang="en-US" sz="6600">
                  <a:latin typeface="Calibri"/>
                  <a:ea typeface="Calibri"/>
                  <a:cs typeface="Calibri"/>
                  <a:sym typeface="Calibri"/>
                </a:rPr>
                <a:t>ємо</a:t>
              </a:r>
              <a:r>
                <a:rPr b="1" i="0" lang="en-US" sz="6600" u="none" cap="none" strike="noStrike">
                  <a:solidFill>
                    <a:srgbClr val="000000"/>
                  </a:solidFill>
                  <a:latin typeface="Calibri"/>
                  <a:ea typeface="Calibri"/>
                  <a:cs typeface="Calibri"/>
                  <a:sym typeface="Calibri"/>
                </a:rPr>
                <a:t> весело провести час з VET-READY Unit 2!</a:t>
              </a:r>
              <a:endParaRPr/>
            </a:p>
          </p:txBody>
        </p:sp>
      </p:grpSp>
      <p:sp>
        <p:nvSpPr>
          <p:cNvPr id="264" name="Google Shape;264;p24"/>
          <p:cNvSpPr txBox="1"/>
          <p:nvPr/>
        </p:nvSpPr>
        <p:spPr>
          <a:xfrm>
            <a:off x="7733214" y="4365136"/>
            <a:ext cx="2821572" cy="692432"/>
          </a:xfrm>
          <a:prstGeom prst="rect">
            <a:avLst/>
          </a:prstGeom>
          <a:noFill/>
          <a:ln>
            <a:noFill/>
          </a:ln>
        </p:spPr>
        <p:txBody>
          <a:bodyPr anchorCtr="0" anchor="t" bIns="0" lIns="0" spcFirstLastPara="1" rIns="0" wrap="square" tIns="0">
            <a:spAutoFit/>
          </a:bodyPr>
          <a:lstStyle/>
          <a:p>
            <a:pPr indent="0" lvl="0" marL="0" marR="0" rtl="0" algn="ctr">
              <a:lnSpc>
                <a:spcPct val="144032"/>
              </a:lnSpc>
              <a:spcBef>
                <a:spcPts val="0"/>
              </a:spcBef>
              <a:spcAft>
                <a:spcPts val="0"/>
              </a:spcAft>
              <a:buNone/>
            </a:pPr>
            <a:r>
              <a:rPr b="1" i="0" lang="en-US" sz="1969" u="none" cap="none" strike="noStrike">
                <a:solidFill>
                  <a:srgbClr val="F2F2F2"/>
                </a:solidFill>
                <a:latin typeface="Montserrat"/>
                <a:ea typeface="Montserrat"/>
                <a:cs typeface="Montserrat"/>
                <a:sym typeface="Montserrat"/>
              </a:rPr>
              <a:t>СЛІДКУЙТЕ ЗА НАМИ</a:t>
            </a:r>
            <a:endParaRPr/>
          </a:p>
        </p:txBody>
      </p:sp>
      <p:sp>
        <p:nvSpPr>
          <p:cNvPr descr="Чорний фон з білим текстом  Опис згенеровано автоматично" id="265" name="Google Shape;265;p24"/>
          <p:cNvSpPr/>
          <p:nvPr/>
        </p:nvSpPr>
        <p:spPr>
          <a:xfrm>
            <a:off x="12797266" y="8928173"/>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266" name="Google Shape;266;p24"/>
          <p:cNvSpPr/>
          <p:nvPr/>
        </p:nvSpPr>
        <p:spPr>
          <a:xfrm>
            <a:off x="1751990" y="8928173"/>
            <a:ext cx="3700462" cy="842962"/>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267" name="Google Shape;267;p24"/>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68" name="Google Shape;268;p24">
            <a:hlinkClick r:id="rId7"/>
          </p:cNvPr>
          <p:cNvSpPr/>
          <p:nvPr/>
        </p:nvSpPr>
        <p:spPr>
          <a:xfrm>
            <a:off x="9144000" y="5553570"/>
            <a:ext cx="688085"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3" l="0" r="3" t="0"/>
            </a:stretch>
          </a:blipFill>
          <a:ln>
            <a:noFill/>
          </a:ln>
        </p:spPr>
      </p:sp>
      <p:sp>
        <p:nvSpPr>
          <p:cNvPr id="269" name="Google Shape;269;p24"/>
          <p:cNvSpPr/>
          <p:nvPr/>
        </p:nvSpPr>
        <p:spPr>
          <a:xfrm>
            <a:off x="8276282" y="5542769"/>
            <a:ext cx="707994" cy="707994"/>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0" l="0" r="0" t="0"/>
            </a:stretch>
          </a:blipFill>
          <a:ln>
            <a:noFill/>
          </a:ln>
        </p:spPr>
      </p:sp>
      <p:sp>
        <p:nvSpPr>
          <p:cNvPr id="270" name="Google Shape;270;p24">
            <a:hlinkClick r:id="rId10"/>
          </p:cNvPr>
          <p:cNvSpPr/>
          <p:nvPr/>
        </p:nvSpPr>
        <p:spPr>
          <a:xfrm>
            <a:off x="7445759" y="5565810"/>
            <a:ext cx="670751" cy="665512"/>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4" l="0" r="-4" t="0"/>
            </a:stretch>
          </a:blipFill>
          <a:ln>
            <a:noFill/>
          </a:ln>
        </p:spPr>
      </p:sp>
      <p:sp>
        <p:nvSpPr>
          <p:cNvPr id="271" name="Google Shape;271;p24">
            <a:hlinkClick r:id="rId12"/>
          </p:cNvPr>
          <p:cNvSpPr/>
          <p:nvPr/>
        </p:nvSpPr>
        <p:spPr>
          <a:xfrm>
            <a:off x="9991792" y="5557885"/>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descr="Синій текст на чорному фоні  Опис згенеровано автоматично" id="107" name="Google Shape;107;p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08" name="Google Shape;108;p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09" name="Google Shape;109;p4"/>
          <p:cNvSpPr txBox="1"/>
          <p:nvPr/>
        </p:nvSpPr>
        <p:spPr>
          <a:xfrm>
            <a:off x="1259681" y="844501"/>
            <a:ext cx="15773400" cy="20382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Мета розділу</a:t>
            </a:r>
            <a:endParaRPr/>
          </a:p>
        </p:txBody>
      </p:sp>
      <p:sp>
        <p:nvSpPr>
          <p:cNvPr id="110" name="Google Shape;110;p4"/>
          <p:cNvSpPr txBox="1"/>
          <p:nvPr/>
        </p:nvSpPr>
        <p:spPr>
          <a:xfrm>
            <a:off x="1351112" y="3134878"/>
            <a:ext cx="15590400" cy="5165700"/>
          </a:xfrm>
          <a:prstGeom prst="rect">
            <a:avLst/>
          </a:prstGeom>
          <a:noFill/>
          <a:ln>
            <a:noFill/>
          </a:ln>
        </p:spPr>
        <p:txBody>
          <a:bodyPr anchorCtr="0" anchor="t" bIns="0" lIns="0" spcFirstLastPara="1" rIns="0" wrap="square" tIns="0">
            <a:spAutoFit/>
          </a:bodyPr>
          <a:lstStyle/>
          <a:p>
            <a:pPr indent="0" lvl="0" marL="0" marR="0" rtl="0" algn="just">
              <a:lnSpc>
                <a:spcPct val="86405"/>
              </a:lnSpc>
              <a:spcBef>
                <a:spcPts val="0"/>
              </a:spcBef>
              <a:spcAft>
                <a:spcPts val="0"/>
              </a:spcAft>
              <a:buNone/>
            </a:pPr>
            <a:r>
              <a:rPr b="0" i="0" lang="en-US" sz="3884" u="none" cap="none" strike="noStrike">
                <a:solidFill>
                  <a:srgbClr val="000000"/>
                </a:solidFill>
                <a:latin typeface="Calibri"/>
                <a:ea typeface="Calibri"/>
                <a:cs typeface="Calibri"/>
                <a:sym typeface="Calibri"/>
              </a:rPr>
              <a:t>Цей модуль має на меті ознайомити учнів з ключовими ризиками стихійних лих, пов’язаними з громадськими просторами та великими місцями проведення заходів, а також сформувати базове розуміння того, як ці ризики впливають на безпеку громади та управління масштабними заходами. Модуль надає учасникам необхідні знання для виявлення потенційних небезпек, розпізнавання ранніх ознак попередження та впровадження ефективних заходів готовності. Слухачі також отримають базові компетенції з організації безпечної евакуації, координації дій з екстреними службами та належного реагування під час надзвичайних ситуацій у переповнених або містких середовищах.</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descr="Синій текст на чорному фоні  Опис згенеровано автоматично" id="119" name="Google Shape;119;p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20" name="Google Shape;120;p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21" name="Google Shape;121;p6"/>
          <p:cNvSpPr txBox="1"/>
          <p:nvPr/>
        </p:nvSpPr>
        <p:spPr>
          <a:xfrm>
            <a:off x="1351112" y="2473395"/>
            <a:ext cx="15590400" cy="61497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b="0" i="0" lang="en-US" sz="3632" u="none" cap="none" strike="noStrike">
                <a:solidFill>
                  <a:srgbClr val="000000"/>
                </a:solidFill>
                <a:latin typeface="Calibri"/>
                <a:ea typeface="Calibri"/>
                <a:cs typeface="Calibri"/>
                <a:sym typeface="Calibri"/>
              </a:rPr>
              <a:t>Лиха можуть трапитися раптово у громадських місцях — стадіонах, торгових центрах, школах, транспортних вузлах та на великих майданчиках для проведення заходів. Підготовка є важливою для захисту себе та багатьох людей, які можуть бути присутніми під час надзвичайної ситуації. Цей підрозділ надає навички та знання, необхідні для запобігання інцидентам, безпечного управління натовпами та ефективного реагування у місцях з великою місткістю. Незалежно від того, чи ви є співробітником закладу, організатором заходу, працівником служби безпеки чи звичайним відвідувачем, ці компетенції є критично важливими для порятунку життів. Розуміння ризиків стихійних лих у громадських та великих місцях — це перший крок до створення безпечніших та стійкіших громад.</a:t>
            </a:r>
            <a:endParaRPr sz="1200"/>
          </a:p>
        </p:txBody>
      </p:sp>
      <p:grpSp>
        <p:nvGrpSpPr>
          <p:cNvPr id="122" name="Google Shape;122;p6"/>
          <p:cNvGrpSpPr/>
          <p:nvPr/>
        </p:nvGrpSpPr>
        <p:grpSpPr>
          <a:xfrm>
            <a:off x="1257306" y="671151"/>
            <a:ext cx="15773400" cy="2038352"/>
            <a:chOff x="0" y="-66675"/>
            <a:chExt cx="21031200" cy="2717802"/>
          </a:xfrm>
        </p:grpSpPr>
        <p:sp>
          <p:nvSpPr>
            <p:cNvPr id="123" name="Google Shape;123;p6"/>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24" name="Google Shape;124;p6"/>
            <p:cNvSpPr txBox="1"/>
            <p:nvPr/>
          </p:nvSpPr>
          <p:spPr>
            <a:xfrm>
              <a:off x="0" y="-66675"/>
              <a:ext cx="21031200" cy="27177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Чому цей розділ важливий</a:t>
              </a: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descr="Синій текст на чорному фоні  Опис згенеровано автоматично" id="133" name="Google Shape;133;p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34" name="Google Shape;134;p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35" name="Google Shape;135;p8"/>
          <p:cNvGrpSpPr/>
          <p:nvPr/>
        </p:nvGrpSpPr>
        <p:grpSpPr>
          <a:xfrm>
            <a:off x="1259681" y="512101"/>
            <a:ext cx="15773400" cy="2235901"/>
            <a:chOff x="0" y="-330075"/>
            <a:chExt cx="21031200" cy="2981202"/>
          </a:xfrm>
        </p:grpSpPr>
        <p:sp>
          <p:nvSpPr>
            <p:cNvPr id="136" name="Google Shape;136;p8"/>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37" name="Google Shape;137;p8"/>
            <p:cNvSpPr txBox="1"/>
            <p:nvPr/>
          </p:nvSpPr>
          <p:spPr>
            <a:xfrm>
              <a:off x="0" y="-330075"/>
              <a:ext cx="21031200" cy="27177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Структура розділу</a:t>
              </a:r>
              <a:endParaRPr/>
            </a:p>
          </p:txBody>
        </p:sp>
      </p:grpSp>
      <p:sp>
        <p:nvSpPr>
          <p:cNvPr id="138" name="Google Shape;138;p8"/>
          <p:cNvSpPr txBox="1"/>
          <p:nvPr/>
        </p:nvSpPr>
        <p:spPr>
          <a:xfrm>
            <a:off x="1351112" y="2550452"/>
            <a:ext cx="15590400" cy="6195300"/>
          </a:xfrm>
          <a:prstGeom prst="rect">
            <a:avLst/>
          </a:prstGeom>
          <a:noFill/>
          <a:ln>
            <a:noFill/>
          </a:ln>
        </p:spPr>
        <p:txBody>
          <a:bodyPr anchorCtr="0" anchor="t" bIns="0" lIns="0" spcFirstLastPara="1" rIns="0" wrap="square" tIns="0">
            <a:spAutoFit/>
          </a:bodyPr>
          <a:lstStyle/>
          <a:p>
            <a:pPr indent="0" lvl="0" marL="0" marR="0" rtl="0" algn="just">
              <a:lnSpc>
                <a:spcPct val="115193"/>
              </a:lnSpc>
              <a:spcBef>
                <a:spcPts val="0"/>
              </a:spcBef>
              <a:spcAft>
                <a:spcPts val="0"/>
              </a:spcAft>
              <a:buNone/>
            </a:pPr>
            <a:r>
              <a:rPr b="1" i="0" lang="en-US" sz="2350" u="none" cap="none" strike="noStrike">
                <a:solidFill>
                  <a:srgbClr val="000000"/>
                </a:solidFill>
                <a:latin typeface="Calibri"/>
                <a:ea typeface="Calibri"/>
                <a:cs typeface="Calibri"/>
                <a:sym typeface="Calibri"/>
              </a:rPr>
              <a:t>Навчальний модуль 7 </a:t>
            </a:r>
            <a:r>
              <a:rPr i="0" lang="en-US" sz="2350" u="none" cap="none" strike="noStrike">
                <a:solidFill>
                  <a:srgbClr val="000000"/>
                </a:solidFill>
                <a:latin typeface="Calibri"/>
                <a:ea typeface="Calibri"/>
                <a:cs typeface="Calibri"/>
                <a:sym typeface="Calibri"/>
              </a:rPr>
              <a:t>– Подолання ризиків стихійних лих у громадських та великих місцях проведення заходів </a:t>
            </a:r>
            <a:endParaRPr i="0" sz="2350" u="none" cap="none" strike="noStrike">
              <a:solidFill>
                <a:srgbClr val="000000"/>
              </a:solidFill>
              <a:latin typeface="Calibri"/>
              <a:ea typeface="Calibri"/>
              <a:cs typeface="Calibri"/>
              <a:sym typeface="Calibri"/>
            </a:endParaRPr>
          </a:p>
          <a:p>
            <a:pPr indent="0" lvl="0" marL="0" marR="0" rtl="0" algn="just">
              <a:lnSpc>
                <a:spcPct val="115193"/>
              </a:lnSpc>
              <a:spcBef>
                <a:spcPts val="0"/>
              </a:spcBef>
              <a:spcAft>
                <a:spcPts val="0"/>
              </a:spcAft>
              <a:buNone/>
            </a:pPr>
            <a:r>
              <a:rPr b="1" i="0" lang="en-US" sz="2350" u="none" cap="none" strike="noStrike">
                <a:solidFill>
                  <a:srgbClr val="000000"/>
                </a:solidFill>
                <a:latin typeface="Calibri"/>
                <a:ea typeface="Calibri"/>
                <a:cs typeface="Calibri"/>
                <a:sym typeface="Calibri"/>
              </a:rPr>
              <a:t>Навчальний модуль 8</a:t>
            </a:r>
            <a:r>
              <a:rPr i="0" lang="en-US" sz="2350" u="none" cap="none" strike="noStrike">
                <a:solidFill>
                  <a:srgbClr val="000000"/>
                </a:solidFill>
                <a:latin typeface="Calibri"/>
                <a:ea typeface="Calibri"/>
                <a:cs typeface="Calibri"/>
                <a:sym typeface="Calibri"/>
              </a:rPr>
              <a:t> – Боротьба з дезінформацією та неправдивою інформацією під час стихійних лих у громадських та великих місцях проведення заходів </a:t>
            </a:r>
            <a:endParaRPr i="0" sz="2350" u="none" cap="none" strike="noStrike">
              <a:solidFill>
                <a:srgbClr val="000000"/>
              </a:solidFill>
              <a:latin typeface="Calibri"/>
              <a:ea typeface="Calibri"/>
              <a:cs typeface="Calibri"/>
              <a:sym typeface="Calibri"/>
            </a:endParaRPr>
          </a:p>
          <a:p>
            <a:pPr indent="0" lvl="0" marL="0" marR="0" rtl="0" algn="just">
              <a:lnSpc>
                <a:spcPct val="115193"/>
              </a:lnSpc>
              <a:spcBef>
                <a:spcPts val="0"/>
              </a:spcBef>
              <a:spcAft>
                <a:spcPts val="0"/>
              </a:spcAft>
              <a:buNone/>
            </a:pPr>
            <a:r>
              <a:rPr b="1" i="0" lang="en-US" sz="2350" u="none" cap="none" strike="noStrike">
                <a:solidFill>
                  <a:srgbClr val="000000"/>
                </a:solidFill>
                <a:latin typeface="Calibri"/>
                <a:ea typeface="Calibri"/>
                <a:cs typeface="Calibri"/>
                <a:sym typeface="Calibri"/>
              </a:rPr>
              <a:t>Навчальний модуль 9 </a:t>
            </a:r>
            <a:r>
              <a:rPr i="0" lang="en-US" sz="2350" u="none" cap="none" strike="noStrike">
                <a:solidFill>
                  <a:srgbClr val="000000"/>
                </a:solidFill>
                <a:latin typeface="Calibri"/>
                <a:ea typeface="Calibri"/>
                <a:cs typeface="Calibri"/>
                <a:sym typeface="Calibri"/>
              </a:rPr>
              <a:t>– Системи раннього попередження про безпеку у громадських та великих місцях проведення заходів </a:t>
            </a:r>
            <a:endParaRPr i="0" sz="2350" u="none" cap="none" strike="noStrike">
              <a:solidFill>
                <a:srgbClr val="000000"/>
              </a:solidFill>
              <a:latin typeface="Calibri"/>
              <a:ea typeface="Calibri"/>
              <a:cs typeface="Calibri"/>
              <a:sym typeface="Calibri"/>
            </a:endParaRPr>
          </a:p>
          <a:p>
            <a:pPr indent="0" lvl="0" marL="0" marR="0" rtl="0" algn="just">
              <a:lnSpc>
                <a:spcPct val="115193"/>
              </a:lnSpc>
              <a:spcBef>
                <a:spcPts val="0"/>
              </a:spcBef>
              <a:spcAft>
                <a:spcPts val="0"/>
              </a:spcAft>
              <a:buNone/>
            </a:pPr>
            <a:r>
              <a:rPr b="1" i="0" lang="en-US" sz="2350" u="none" cap="none" strike="noStrike">
                <a:solidFill>
                  <a:srgbClr val="000000"/>
                </a:solidFill>
                <a:latin typeface="Calibri"/>
                <a:ea typeface="Calibri"/>
                <a:cs typeface="Calibri"/>
                <a:sym typeface="Calibri"/>
              </a:rPr>
              <a:t>Навчальний модуль 10</a:t>
            </a:r>
            <a:r>
              <a:rPr i="0" lang="en-US" sz="2350" u="none" cap="none" strike="noStrike">
                <a:solidFill>
                  <a:srgbClr val="000000"/>
                </a:solidFill>
                <a:latin typeface="Calibri"/>
                <a:ea typeface="Calibri"/>
                <a:cs typeface="Calibri"/>
                <a:sym typeface="Calibri"/>
              </a:rPr>
              <a:t> – Основні навички рятування життя під час стихійних лих у громадських та великих місцях проведення заходів </a:t>
            </a:r>
            <a:endParaRPr i="0" sz="2350" u="none" cap="none" strike="noStrike">
              <a:solidFill>
                <a:srgbClr val="000000"/>
              </a:solidFill>
              <a:latin typeface="Calibri"/>
              <a:ea typeface="Calibri"/>
              <a:cs typeface="Calibri"/>
              <a:sym typeface="Calibri"/>
            </a:endParaRPr>
          </a:p>
          <a:p>
            <a:pPr indent="0" lvl="0" marL="0" marR="0" rtl="0" algn="just">
              <a:lnSpc>
                <a:spcPct val="115193"/>
              </a:lnSpc>
              <a:spcBef>
                <a:spcPts val="0"/>
              </a:spcBef>
              <a:spcAft>
                <a:spcPts val="0"/>
              </a:spcAft>
              <a:buNone/>
            </a:pPr>
            <a:r>
              <a:rPr b="1" i="0" lang="en-US" sz="2350" u="none" cap="none" strike="noStrike">
                <a:solidFill>
                  <a:srgbClr val="000000"/>
                </a:solidFill>
                <a:latin typeface="Calibri"/>
                <a:ea typeface="Calibri"/>
                <a:cs typeface="Calibri"/>
                <a:sym typeface="Calibri"/>
              </a:rPr>
              <a:t>Навчальний модуль 11 </a:t>
            </a:r>
            <a:r>
              <a:rPr i="0" lang="en-US" sz="2350" u="none" cap="none" strike="noStrike">
                <a:solidFill>
                  <a:srgbClr val="000000"/>
                </a:solidFill>
                <a:latin typeface="Calibri"/>
                <a:ea typeface="Calibri"/>
                <a:cs typeface="Calibri"/>
                <a:sym typeface="Calibri"/>
              </a:rPr>
              <a:t>– Розуміння психології жертв стихійних лих у громадських та великих місцях проведення заходів </a:t>
            </a:r>
            <a:endParaRPr i="0" sz="2350" u="none" cap="none" strike="noStrike">
              <a:solidFill>
                <a:srgbClr val="000000"/>
              </a:solidFill>
              <a:latin typeface="Calibri"/>
              <a:ea typeface="Calibri"/>
              <a:cs typeface="Calibri"/>
              <a:sym typeface="Calibri"/>
            </a:endParaRPr>
          </a:p>
          <a:p>
            <a:pPr indent="0" lvl="0" marL="0" marR="0" rtl="0" algn="just">
              <a:lnSpc>
                <a:spcPct val="115192"/>
              </a:lnSpc>
              <a:spcBef>
                <a:spcPts val="0"/>
              </a:spcBef>
              <a:spcAft>
                <a:spcPts val="0"/>
              </a:spcAft>
              <a:buNone/>
            </a:pPr>
            <a:r>
              <a:rPr b="1" i="0" lang="en-US" sz="2350" u="none" cap="none" strike="noStrike">
                <a:solidFill>
                  <a:srgbClr val="000000"/>
                </a:solidFill>
                <a:latin typeface="Calibri"/>
                <a:ea typeface="Calibri"/>
                <a:cs typeface="Calibri"/>
                <a:sym typeface="Calibri"/>
              </a:rPr>
              <a:t>Навчальний модуль 12</a:t>
            </a:r>
            <a:r>
              <a:rPr i="0" lang="en-US" sz="2350" u="none" cap="none" strike="noStrike">
                <a:solidFill>
                  <a:srgbClr val="000000"/>
                </a:solidFill>
                <a:latin typeface="Calibri"/>
                <a:ea typeface="Calibri"/>
                <a:cs typeface="Calibri"/>
                <a:sym typeface="Calibri"/>
              </a:rPr>
              <a:t> – Навички виживання на самоті в умовах стихійного лиха у громадських та великих місцях проведення заходів </a:t>
            </a:r>
            <a:endParaRPr sz="900"/>
          </a:p>
          <a:p>
            <a:pPr indent="0" lvl="0" marL="0" marR="0" rtl="0" algn="just">
              <a:lnSpc>
                <a:spcPct val="115192"/>
              </a:lnSpc>
              <a:spcBef>
                <a:spcPts val="0"/>
              </a:spcBef>
              <a:spcAft>
                <a:spcPts val="0"/>
              </a:spcAft>
              <a:buNone/>
            </a:pPr>
            <a:r>
              <a:t/>
            </a:r>
            <a:endParaRPr i="0" sz="2350" u="none" cap="none" strike="noStrike">
              <a:solidFill>
                <a:srgbClr val="000000"/>
              </a:solidFill>
              <a:latin typeface="Calibri"/>
              <a:ea typeface="Calibri"/>
              <a:cs typeface="Calibri"/>
              <a:sym typeface="Calibri"/>
            </a:endParaRPr>
          </a:p>
          <a:p>
            <a:pPr indent="0" lvl="0" marL="0" marR="0" rtl="0" algn="just">
              <a:lnSpc>
                <a:spcPct val="115192"/>
              </a:lnSpc>
              <a:spcBef>
                <a:spcPts val="0"/>
              </a:spcBef>
              <a:spcAft>
                <a:spcPts val="0"/>
              </a:spcAft>
              <a:buNone/>
            </a:pPr>
            <a:r>
              <a:rPr i="0" lang="en-US" sz="2350" u="none" cap="none" strike="noStrike">
                <a:solidFill>
                  <a:srgbClr val="000000"/>
                </a:solidFill>
                <a:latin typeface="Calibri"/>
                <a:ea typeface="Calibri"/>
                <a:cs typeface="Calibri"/>
                <a:sym typeface="Calibri"/>
              </a:rPr>
              <a:t>Навчальні модулі призначені для виконання в зазначеному порядку.</a:t>
            </a:r>
            <a:endParaRPr sz="900"/>
          </a:p>
          <a:p>
            <a:pPr indent="0" lvl="0" marL="0" marR="0" rtl="0" algn="just">
              <a:lnSpc>
                <a:spcPct val="115192"/>
              </a:lnSpc>
              <a:spcBef>
                <a:spcPts val="0"/>
              </a:spcBef>
              <a:spcAft>
                <a:spcPts val="0"/>
              </a:spcAft>
              <a:buNone/>
            </a:pPr>
            <a:r>
              <a:rPr i="0" lang="en-US" sz="2350" u="none" cap="none" strike="noStrike">
                <a:solidFill>
                  <a:srgbClr val="000000"/>
                </a:solidFill>
                <a:latin typeface="Calibri"/>
                <a:ea typeface="Calibri"/>
                <a:cs typeface="Calibri"/>
                <a:sym typeface="Calibri"/>
              </a:rPr>
              <a:t>Кожен модуль поєднує основний теоретичний матеріал з практичними навчальними заняттями.</a:t>
            </a:r>
            <a:endParaRPr sz="900"/>
          </a:p>
          <a:p>
            <a:pPr indent="0" lvl="0" marL="0" marR="0" rtl="0" algn="just">
              <a:lnSpc>
                <a:spcPct val="115192"/>
              </a:lnSpc>
              <a:spcBef>
                <a:spcPts val="0"/>
              </a:spcBef>
              <a:spcAft>
                <a:spcPts val="0"/>
              </a:spcAft>
              <a:buNone/>
            </a:pPr>
            <a:r>
              <a:rPr i="0" lang="en-US" sz="2350" u="none" cap="none" strike="noStrike">
                <a:solidFill>
                  <a:srgbClr val="000000"/>
                </a:solidFill>
                <a:latin typeface="Calibri"/>
                <a:ea typeface="Calibri"/>
                <a:cs typeface="Calibri"/>
                <a:sym typeface="Calibri"/>
              </a:rPr>
              <a:t>Теоретичний матеріал подається у вигляді поєднання тексту, візуальних елементів та відеоресурсів для підтримки різних стилів навчання.</a:t>
            </a:r>
            <a:endParaRPr sz="9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descr="Синій текст на чорному фоні  Опис згенеровано автоматично" id="147" name="Google Shape;147;p1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48" name="Google Shape;148;p1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49" name="Google Shape;149;p10"/>
          <p:cNvGrpSpPr/>
          <p:nvPr/>
        </p:nvGrpSpPr>
        <p:grpSpPr>
          <a:xfrm>
            <a:off x="1259681" y="401426"/>
            <a:ext cx="15773400" cy="2346576"/>
            <a:chOff x="0" y="-477642"/>
            <a:chExt cx="21031200" cy="3128769"/>
          </a:xfrm>
        </p:grpSpPr>
        <p:sp>
          <p:nvSpPr>
            <p:cNvPr id="150" name="Google Shape;150;p10"/>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51" name="Google Shape;151;p10"/>
            <p:cNvSpPr txBox="1"/>
            <p:nvPr/>
          </p:nvSpPr>
          <p:spPr>
            <a:xfrm>
              <a:off x="0" y="-477642"/>
              <a:ext cx="21031200" cy="27177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Загальна інформація про розділ</a:t>
              </a:r>
              <a:endParaRPr/>
            </a:p>
          </p:txBody>
        </p:sp>
      </p:grpSp>
      <p:sp>
        <p:nvSpPr>
          <p:cNvPr id="152" name="Google Shape;152;p10"/>
          <p:cNvSpPr txBox="1"/>
          <p:nvPr/>
        </p:nvSpPr>
        <p:spPr>
          <a:xfrm>
            <a:off x="1351112" y="2603964"/>
            <a:ext cx="15590400" cy="5977200"/>
          </a:xfrm>
          <a:prstGeom prst="rect">
            <a:avLst/>
          </a:prstGeom>
          <a:noFill/>
          <a:ln>
            <a:noFill/>
          </a:ln>
        </p:spPr>
        <p:txBody>
          <a:bodyPr anchorCtr="0" anchor="t" bIns="0" lIns="0" spcFirstLastPara="1" rIns="0" wrap="square" tIns="0">
            <a:spAutoFit/>
          </a:bodyPr>
          <a:lstStyle/>
          <a:p>
            <a:pPr indent="-346673" lvl="1" marL="769547" marR="0" rtl="0" algn="l">
              <a:lnSpc>
                <a:spcPct val="100000"/>
              </a:lnSpc>
              <a:spcBef>
                <a:spcPts val="0"/>
              </a:spcBef>
              <a:spcAft>
                <a:spcPts val="0"/>
              </a:spcAft>
              <a:buClr>
                <a:srgbClr val="000000"/>
              </a:buClr>
              <a:buSzPts val="3236"/>
              <a:buChar char="•"/>
            </a:pPr>
            <a:r>
              <a:rPr b="1" i="0" lang="en-US" sz="3236" u="none" cap="none" strike="noStrike">
                <a:solidFill>
                  <a:srgbClr val="000000"/>
                </a:solidFill>
                <a:latin typeface="Calibri"/>
                <a:ea typeface="Calibri"/>
                <a:cs typeface="Calibri"/>
                <a:sym typeface="Calibri"/>
              </a:rPr>
              <a:t>Орієнтовна тривалість:</a:t>
            </a:r>
            <a:r>
              <a:rPr i="0" lang="en-US" sz="3236" u="none" cap="none" strike="noStrike">
                <a:solidFill>
                  <a:srgbClr val="000000"/>
                </a:solidFill>
                <a:latin typeface="Calibri"/>
                <a:ea typeface="Calibri"/>
                <a:cs typeface="Calibri"/>
                <a:sym typeface="Calibri"/>
              </a:rPr>
              <a:t> 16 академічних годин</a:t>
            </a:r>
            <a:endParaRPr sz="800"/>
          </a:p>
          <a:p>
            <a:pPr indent="-384773" lvl="1" marL="769547" marR="0" rtl="0" algn="l">
              <a:lnSpc>
                <a:spcPct val="100000"/>
              </a:lnSpc>
              <a:spcBef>
                <a:spcPts val="0"/>
              </a:spcBef>
              <a:spcAft>
                <a:spcPts val="0"/>
              </a:spcAft>
              <a:buNone/>
            </a:pPr>
            <a:r>
              <a:rPr i="1" lang="en-US" sz="3236" u="none" cap="none" strike="noStrike">
                <a:solidFill>
                  <a:srgbClr val="000000"/>
                </a:solidFill>
                <a:latin typeface="Calibri"/>
                <a:ea typeface="Calibri"/>
                <a:cs typeface="Calibri"/>
                <a:sym typeface="Calibri"/>
              </a:rPr>
              <a:t>(приблизно 2,6 години на навчальний модуль)</a:t>
            </a:r>
            <a:endParaRPr sz="800"/>
          </a:p>
          <a:p>
            <a:pPr indent="-346673" lvl="1" marL="769547" marR="0" rtl="0" algn="l">
              <a:lnSpc>
                <a:spcPct val="100000"/>
              </a:lnSpc>
              <a:spcBef>
                <a:spcPts val="0"/>
              </a:spcBef>
              <a:spcAft>
                <a:spcPts val="0"/>
              </a:spcAft>
              <a:buClr>
                <a:srgbClr val="000000"/>
              </a:buClr>
              <a:buSzPts val="3236"/>
              <a:buChar char="•"/>
            </a:pPr>
            <a:r>
              <a:rPr b="1" i="1" lang="en-US" sz="3236" u="none" cap="none" strike="noStrike">
                <a:solidFill>
                  <a:srgbClr val="000000"/>
                </a:solidFill>
                <a:latin typeface="Calibri"/>
                <a:ea typeface="Calibri"/>
                <a:cs typeface="Calibri"/>
                <a:sym typeface="Calibri"/>
              </a:rPr>
              <a:t>Кількість заходів:</a:t>
            </a:r>
            <a:r>
              <a:rPr i="1" lang="en-US" sz="3236" u="none" cap="none" strike="noStrike">
                <a:solidFill>
                  <a:srgbClr val="000000"/>
                </a:solidFill>
                <a:latin typeface="Calibri"/>
                <a:ea typeface="Calibri"/>
                <a:cs typeface="Calibri"/>
                <a:sym typeface="Calibri"/>
              </a:rPr>
              <a:t> 12 запланованих навчальних заходів</a:t>
            </a:r>
            <a:endParaRPr sz="800"/>
          </a:p>
          <a:p>
            <a:pPr indent="-384773" lvl="1" marL="769547" marR="0" rtl="0" algn="l">
              <a:lnSpc>
                <a:spcPct val="100000"/>
              </a:lnSpc>
              <a:spcBef>
                <a:spcPts val="0"/>
              </a:spcBef>
              <a:spcAft>
                <a:spcPts val="0"/>
              </a:spcAft>
              <a:buNone/>
            </a:pPr>
            <a:r>
              <a:rPr i="1" lang="en-US" sz="3236" u="none" cap="none" strike="noStrike">
                <a:solidFill>
                  <a:srgbClr val="000000"/>
                </a:solidFill>
                <a:latin typeface="Calibri"/>
                <a:ea typeface="Calibri"/>
                <a:cs typeface="Calibri"/>
                <a:sym typeface="Calibri"/>
              </a:rPr>
              <a:t>(включаючи дискусії з розвінчування міфів, групові рефлексії та інші заходи, що відповідають змісту кожного модуля)</a:t>
            </a:r>
            <a:endParaRPr sz="800"/>
          </a:p>
          <a:p>
            <a:pPr indent="-346673" lvl="1" marL="769547" marR="0" rtl="0" algn="l">
              <a:lnSpc>
                <a:spcPct val="100000"/>
              </a:lnSpc>
              <a:spcBef>
                <a:spcPts val="0"/>
              </a:spcBef>
              <a:spcAft>
                <a:spcPts val="0"/>
              </a:spcAft>
              <a:buClr>
                <a:srgbClr val="000000"/>
              </a:buClr>
              <a:buSzPts val="3236"/>
              <a:buChar char="•"/>
            </a:pPr>
            <a:r>
              <a:rPr b="1" i="1" lang="en-US" sz="3236" u="none" cap="none" strike="noStrike">
                <a:solidFill>
                  <a:srgbClr val="000000"/>
                </a:solidFill>
                <a:latin typeface="Calibri"/>
                <a:ea typeface="Calibri"/>
                <a:cs typeface="Calibri"/>
                <a:sym typeface="Calibri"/>
              </a:rPr>
              <a:t>Метод оцінювання:</a:t>
            </a:r>
            <a:endParaRPr b="1" sz="800"/>
          </a:p>
          <a:p>
            <a:pPr indent="-384773" lvl="1" marL="769547" marR="0" rtl="0" algn="l">
              <a:lnSpc>
                <a:spcPct val="100000"/>
              </a:lnSpc>
              <a:spcBef>
                <a:spcPts val="0"/>
              </a:spcBef>
              <a:spcAft>
                <a:spcPts val="0"/>
              </a:spcAft>
              <a:buNone/>
            </a:pPr>
            <a:r>
              <a:rPr b="1" i="1" lang="en-US" sz="3236" u="none" cap="none" strike="noStrike">
                <a:solidFill>
                  <a:srgbClr val="000000"/>
                </a:solidFill>
                <a:latin typeface="Calibri"/>
                <a:ea typeface="Calibri"/>
                <a:cs typeface="Calibri"/>
                <a:sym typeface="Calibri"/>
              </a:rPr>
              <a:t>Кожен навчальний модуль включає два окремі оцінювання:</a:t>
            </a:r>
            <a:endParaRPr b="1" sz="800"/>
          </a:p>
          <a:p>
            <a:pPr indent="-346673" lvl="1" marL="769547" marR="0" rtl="0" algn="l">
              <a:lnSpc>
                <a:spcPct val="100000"/>
              </a:lnSpc>
              <a:spcBef>
                <a:spcPts val="0"/>
              </a:spcBef>
              <a:spcAft>
                <a:spcPts val="0"/>
              </a:spcAft>
              <a:buClr>
                <a:srgbClr val="000000"/>
              </a:buClr>
              <a:buSzPts val="3236"/>
              <a:buChar char="•"/>
            </a:pPr>
            <a:r>
              <a:rPr i="1" lang="en-US" sz="3236" u="none" cap="none" strike="noStrike">
                <a:solidFill>
                  <a:srgbClr val="000000"/>
                </a:solidFill>
                <a:latin typeface="Calibri"/>
                <a:ea typeface="Calibri"/>
                <a:cs typeface="Calibri"/>
                <a:sym typeface="Calibri"/>
              </a:rPr>
              <a:t>Вікторина з 10 запитань з кількома варіантами відповідей для учнів, розроблена для оцінки їхнього розуміння ключових концепцій обізнаності про стихійні лиха</a:t>
            </a:r>
            <a:endParaRPr sz="800"/>
          </a:p>
          <a:p>
            <a:pPr indent="-346673" lvl="1" marL="769547" marR="0" rtl="0" algn="l">
              <a:lnSpc>
                <a:spcPct val="100000"/>
              </a:lnSpc>
              <a:spcBef>
                <a:spcPts val="0"/>
              </a:spcBef>
              <a:spcAft>
                <a:spcPts val="0"/>
              </a:spcAft>
              <a:buClr>
                <a:srgbClr val="000000"/>
              </a:buClr>
              <a:buSzPts val="3236"/>
              <a:buChar char="•"/>
            </a:pPr>
            <a:r>
              <a:rPr i="1" lang="en-US" sz="3236" u="none" cap="none" strike="noStrike">
                <a:solidFill>
                  <a:srgbClr val="000000"/>
                </a:solidFill>
                <a:latin typeface="Calibri"/>
                <a:ea typeface="Calibri"/>
                <a:cs typeface="Calibri"/>
                <a:sym typeface="Calibri"/>
              </a:rPr>
              <a:t>Тест із 10 запитань з вибором однієї правильної відповіді для викладачів, спрямований на оцінку їхньої педагогічної компетентності та здатності ефективно викладати модуль</a:t>
            </a:r>
            <a:endParaRPr sz="8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descr="Синій текст на чорному фоні  Опис згенеровано автоматично" id="161" name="Google Shape;161;p12"/>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62" name="Google Shape;162;p12"/>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63" name="Google Shape;163;p12"/>
          <p:cNvGrpSpPr/>
          <p:nvPr/>
        </p:nvGrpSpPr>
        <p:grpSpPr>
          <a:xfrm>
            <a:off x="1259675" y="709650"/>
            <a:ext cx="15773406" cy="2285716"/>
            <a:chOff x="-8" y="-66676"/>
            <a:chExt cx="21031208" cy="3047623"/>
          </a:xfrm>
        </p:grpSpPr>
        <p:sp>
          <p:nvSpPr>
            <p:cNvPr id="164" name="Google Shape;164;p12"/>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65" name="Google Shape;165;p12"/>
            <p:cNvSpPr txBox="1"/>
            <p:nvPr/>
          </p:nvSpPr>
          <p:spPr>
            <a:xfrm>
              <a:off x="-8" y="-66676"/>
              <a:ext cx="21031200" cy="16668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знання</a:t>
              </a:r>
              <a:endParaRPr/>
            </a:p>
          </p:txBody>
        </p:sp>
      </p:grpSp>
      <p:sp>
        <p:nvSpPr>
          <p:cNvPr id="166" name="Google Shape;166;p12"/>
          <p:cNvSpPr txBox="1"/>
          <p:nvPr/>
        </p:nvSpPr>
        <p:spPr>
          <a:xfrm>
            <a:off x="1351112" y="4032609"/>
            <a:ext cx="15590400" cy="4947000"/>
          </a:xfrm>
          <a:prstGeom prst="rect">
            <a:avLst/>
          </a:prstGeom>
          <a:noFill/>
          <a:ln>
            <a:noFill/>
          </a:ln>
        </p:spPr>
        <p:txBody>
          <a:bodyPr anchorCtr="0" anchor="t" bIns="0" lIns="0" spcFirstLastPara="1" rIns="0" wrap="square" tIns="0">
            <a:spAutoFit/>
          </a:bodyPr>
          <a:lstStyle/>
          <a:p>
            <a:pPr indent="-250857" lvl="1" marL="501715" marR="0" rtl="0" algn="just">
              <a:lnSpc>
                <a:spcPct val="115185"/>
              </a:lnSpc>
              <a:spcBef>
                <a:spcPts val="0"/>
              </a:spcBef>
              <a:spcAft>
                <a:spcPts val="0"/>
              </a:spcAft>
              <a:buClr>
                <a:srgbClr val="000000"/>
              </a:buClr>
              <a:buSzPts val="2351"/>
              <a:buFont typeface="Calibri"/>
              <a:buAutoNum type="arabicPeriod"/>
            </a:pPr>
            <a:r>
              <a:rPr i="0" lang="en-US" sz="2351" u="none" cap="none" strike="noStrike">
                <a:solidFill>
                  <a:srgbClr val="000000"/>
                </a:solidFill>
                <a:latin typeface="Calibri"/>
                <a:ea typeface="Calibri"/>
                <a:cs typeface="Calibri"/>
                <a:sym typeface="Calibri"/>
              </a:rPr>
              <a:t>Визначити ключові ризики стихійних лих у громадських місцях та місцях великої місткості та зрозуміти, як екологічні, структурні та людські фактори підвищують вразливість.</a:t>
            </a:r>
            <a:endParaRPr/>
          </a:p>
          <a:p>
            <a:pPr indent="-250857" lvl="1" marL="501715" marR="0" rtl="0" algn="just">
              <a:lnSpc>
                <a:spcPct val="115185"/>
              </a:lnSpc>
              <a:spcBef>
                <a:spcPts val="0"/>
              </a:spcBef>
              <a:spcAft>
                <a:spcPts val="0"/>
              </a:spcAft>
              <a:buClr>
                <a:srgbClr val="000000"/>
              </a:buClr>
              <a:buSzPts val="2351"/>
              <a:buFont typeface="Calibri"/>
              <a:buAutoNum type="arabicPeriod"/>
            </a:pPr>
            <a:r>
              <a:rPr i="0" lang="en-US" sz="2351" u="none" cap="none" strike="noStrike">
                <a:solidFill>
                  <a:srgbClr val="000000"/>
                </a:solidFill>
                <a:latin typeface="Calibri"/>
                <a:ea typeface="Calibri"/>
                <a:cs typeface="Calibri"/>
                <a:sym typeface="Calibri"/>
              </a:rPr>
              <a:t>Розпізнавати поширені непорозуміння щодо безпеки в умовах скупчення людей та пояснювати, чому вони можуть перешкоджати ефективній підготовці та реагуванню.</a:t>
            </a:r>
            <a:endParaRPr/>
          </a:p>
          <a:p>
            <a:pPr indent="-250857" lvl="1" marL="501715" marR="0" rtl="0" algn="just">
              <a:lnSpc>
                <a:spcPct val="115185"/>
              </a:lnSpc>
              <a:spcBef>
                <a:spcPts val="0"/>
              </a:spcBef>
              <a:spcAft>
                <a:spcPts val="0"/>
              </a:spcAft>
              <a:buClr>
                <a:srgbClr val="000000"/>
              </a:buClr>
              <a:buSzPts val="2351"/>
              <a:buFont typeface="Calibri"/>
              <a:buAutoNum type="arabicPeriod"/>
            </a:pPr>
            <a:r>
              <a:rPr i="0" lang="en-US" sz="2351" u="none" cap="none" strike="noStrike">
                <a:solidFill>
                  <a:srgbClr val="000000"/>
                </a:solidFill>
                <a:latin typeface="Calibri"/>
                <a:ea typeface="Calibri"/>
                <a:cs typeface="Calibri"/>
                <a:sym typeface="Calibri"/>
              </a:rPr>
              <a:t>Розуміти основні функції систем раннього попередження та зв'язку, що використовуються в громадських місцях, включаючи сигналізацію, оголошення, вивіски та цифрові засоби оповіщення.</a:t>
            </a:r>
            <a:endParaRPr/>
          </a:p>
          <a:p>
            <a:pPr indent="-250857" lvl="1" marL="501715" marR="0" rtl="0" algn="just">
              <a:lnSpc>
                <a:spcPct val="115185"/>
              </a:lnSpc>
              <a:spcBef>
                <a:spcPts val="0"/>
              </a:spcBef>
              <a:spcAft>
                <a:spcPts val="0"/>
              </a:spcAft>
              <a:buClr>
                <a:srgbClr val="000000"/>
              </a:buClr>
              <a:buSzPts val="2351"/>
              <a:buFont typeface="Calibri"/>
              <a:buAutoNum type="arabicPeriod"/>
            </a:pPr>
            <a:r>
              <a:rPr i="0" lang="en-US" sz="2351" u="none" cap="none" strike="noStrike">
                <a:solidFill>
                  <a:srgbClr val="000000"/>
                </a:solidFill>
                <a:latin typeface="Calibri"/>
                <a:ea typeface="Calibri"/>
                <a:cs typeface="Calibri"/>
                <a:sym typeface="Calibri"/>
              </a:rPr>
              <a:t>Опишіть основні дії до, під час та після надзвичайних ситуацій, такі як евакуація, процедури перебування в укритті та управління рухом натовпу.</a:t>
            </a:r>
            <a:endParaRPr/>
          </a:p>
          <a:p>
            <a:pPr indent="-250857" lvl="1" marL="501715" marR="0" rtl="0" algn="just">
              <a:lnSpc>
                <a:spcPct val="115185"/>
              </a:lnSpc>
              <a:spcBef>
                <a:spcPts val="0"/>
              </a:spcBef>
              <a:spcAft>
                <a:spcPts val="0"/>
              </a:spcAft>
              <a:buClr>
                <a:srgbClr val="000000"/>
              </a:buClr>
              <a:buSzPts val="2351"/>
              <a:buFont typeface="Calibri"/>
              <a:buAutoNum type="arabicPeriod"/>
            </a:pPr>
            <a:r>
              <a:rPr i="0" lang="en-US" sz="2351" u="none" cap="none" strike="noStrike">
                <a:solidFill>
                  <a:srgbClr val="000000"/>
                </a:solidFill>
                <a:latin typeface="Calibri"/>
                <a:ea typeface="Calibri"/>
                <a:cs typeface="Calibri"/>
                <a:sym typeface="Calibri"/>
              </a:rPr>
              <a:t>Продемонструвати базове усвідомлення психологічних реакцій у великих групах під час кризових ситуацій та визначити стратегії для сприяння спокійній та безпечній поведінці.</a:t>
            </a:r>
            <a:endParaRPr/>
          </a:p>
          <a:p>
            <a:pPr indent="-250857" lvl="1" marL="501715" marR="0" rtl="0" algn="just">
              <a:lnSpc>
                <a:spcPct val="115185"/>
              </a:lnSpc>
              <a:spcBef>
                <a:spcPts val="0"/>
              </a:spcBef>
              <a:spcAft>
                <a:spcPts val="0"/>
              </a:spcAft>
              <a:buClr>
                <a:srgbClr val="000000"/>
              </a:buClr>
              <a:buSzPts val="2351"/>
              <a:buFont typeface="Calibri"/>
              <a:buAutoNum type="arabicPeriod"/>
            </a:pPr>
            <a:r>
              <a:rPr i="0" lang="en-US" sz="2351" u="none" cap="none" strike="noStrike">
                <a:solidFill>
                  <a:srgbClr val="000000"/>
                </a:solidFill>
                <a:latin typeface="Calibri"/>
                <a:ea typeface="Calibri"/>
                <a:cs typeface="Calibri"/>
                <a:sym typeface="Calibri"/>
              </a:rPr>
              <a:t>Розуміти основні принципи координації та важливі завдання безпеки, необхідні для проведення масштабних інцидентів, а також проблеми, з якими стикаються персонал, служби реагування та громадськість.</a:t>
            </a:r>
            <a:endParaRPr/>
          </a:p>
        </p:txBody>
      </p:sp>
      <p:grpSp>
        <p:nvGrpSpPr>
          <p:cNvPr id="167" name="Google Shape;167;p12"/>
          <p:cNvGrpSpPr/>
          <p:nvPr/>
        </p:nvGrpSpPr>
        <p:grpSpPr>
          <a:xfrm>
            <a:off x="1444619" y="2320595"/>
            <a:ext cx="15773400" cy="1250156"/>
            <a:chOff x="0" y="-19050"/>
            <a:chExt cx="21031200" cy="1666874"/>
          </a:xfrm>
        </p:grpSpPr>
        <p:sp>
          <p:nvSpPr>
            <p:cNvPr id="168" name="Google Shape;168;p12"/>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69" name="Google Shape;169;p12"/>
            <p:cNvSpPr txBox="1"/>
            <p:nvPr/>
          </p:nvSpPr>
          <p:spPr>
            <a:xfrm>
              <a:off x="0" y="-19050"/>
              <a:ext cx="21031200" cy="1666874"/>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600" u="none" cap="none" strike="noStrike">
                  <a:solidFill>
                    <a:srgbClr val="139AD6"/>
                  </a:solidFill>
                  <a:latin typeface="Calibri"/>
                  <a:ea typeface="Calibri"/>
                  <a:cs typeface="Calibri"/>
                  <a:sym typeface="Calibri"/>
                </a:rPr>
                <a:t>Після завершення шести навчальних модулів цього розділу слухачі отримають знання для:</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descr="Синій текст на чорному фоні  Опис згенеровано автоматично" id="178" name="Google Shape;178;p1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79" name="Google Shape;179;p1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80" name="Google Shape;180;p14"/>
          <p:cNvGrpSpPr/>
          <p:nvPr/>
        </p:nvGrpSpPr>
        <p:grpSpPr>
          <a:xfrm>
            <a:off x="1259675" y="709650"/>
            <a:ext cx="15773406" cy="2285716"/>
            <a:chOff x="-8" y="-66676"/>
            <a:chExt cx="21031208" cy="3047623"/>
          </a:xfrm>
        </p:grpSpPr>
        <p:sp>
          <p:nvSpPr>
            <p:cNvPr id="181" name="Google Shape;181;p14"/>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82" name="Google Shape;182;p14"/>
            <p:cNvSpPr txBox="1"/>
            <p:nvPr/>
          </p:nvSpPr>
          <p:spPr>
            <a:xfrm>
              <a:off x="-8" y="-66676"/>
              <a:ext cx="21031200" cy="15768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Навички</a:t>
              </a:r>
              <a:endParaRPr/>
            </a:p>
          </p:txBody>
        </p:sp>
      </p:grpSp>
      <p:sp>
        <p:nvSpPr>
          <p:cNvPr id="183" name="Google Shape;183;p14"/>
          <p:cNvSpPr txBox="1"/>
          <p:nvPr/>
        </p:nvSpPr>
        <p:spPr>
          <a:xfrm>
            <a:off x="1351112" y="2202511"/>
            <a:ext cx="14400300" cy="68355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b="1" i="0" lang="en-US" sz="2666" u="none" cap="none" strike="noStrike">
                <a:solidFill>
                  <a:srgbClr val="4892DC"/>
                </a:solidFill>
                <a:latin typeface="Calibri"/>
                <a:ea typeface="Calibri"/>
                <a:cs typeface="Calibri"/>
                <a:sym typeface="Calibri"/>
              </a:rPr>
              <a:t>Після завершення шести навчальних модулів цього розділу слухачі зможуть:</a:t>
            </a:r>
            <a:endParaRPr b="1" sz="2000"/>
          </a:p>
          <a:p>
            <a:pPr indent="0" lvl="0" marL="0" marR="0" rtl="0" algn="just">
              <a:lnSpc>
                <a:spcPct val="107260"/>
              </a:lnSpc>
              <a:spcBef>
                <a:spcPts val="0"/>
              </a:spcBef>
              <a:spcAft>
                <a:spcPts val="0"/>
              </a:spcAft>
              <a:buNone/>
            </a:pPr>
            <a:r>
              <a:t/>
            </a:r>
            <a:endParaRPr i="0" sz="2066" u="none" cap="none" strike="noStrike">
              <a:solidFill>
                <a:srgbClr val="4892DC"/>
              </a:solidFill>
              <a:latin typeface="Calibri"/>
              <a:ea typeface="Calibri"/>
              <a:cs typeface="Calibri"/>
              <a:sym typeface="Calibri"/>
            </a:endParaRPr>
          </a:p>
          <a:p>
            <a:pPr indent="0" lvl="0" marL="0" marR="0" rtl="0" algn="just">
              <a:lnSpc>
                <a:spcPct val="86393"/>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1: Визначати, оцінювати та пропонувати ефективні стратегії управління безпекою та задоволенням основних потреб під час стихійних лих, що відбуваються у громадських місцях та місцях великої місткості, включаючи переміщення натовпу та негайні захисні дії.</a:t>
            </a:r>
            <a:endParaRPr/>
          </a:p>
          <a:p>
            <a:pPr indent="0" lvl="0" marL="0" marR="0" rtl="0" algn="just">
              <a:lnSpc>
                <a:spcPct val="86393"/>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2: Критично оцінювати інформацію, що поширюється під час надзвичайних ситуацій у громадських місцях, відрізняти дезінформацію від перевірених джерел та застосовувати принципи надійної комунікації ризиків.</a:t>
            </a:r>
            <a:endParaRPr/>
          </a:p>
          <a:p>
            <a:pPr indent="0" lvl="0" marL="0" marR="0" rtl="0" algn="just">
              <a:lnSpc>
                <a:spcPct val="86393"/>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3: Аналізувати операційні проблеми, пов’язані із системами раннього попередження та екстреного зв’язку, що використовуються у великих місцях, та формулювати своєчасні, відповідні контексту рішення для підвищення ефективності системи.</a:t>
            </a:r>
            <a:endParaRPr/>
          </a:p>
          <a:p>
            <a:pPr indent="0" lvl="0" marL="0" marR="0" rtl="0" algn="just">
              <a:lnSpc>
                <a:spcPct val="86393"/>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4: Застосовувати передові методи самоконтролю та регулювання стресу для збереження самовладання, ситуаційної обізнаності та здатності швидко приймати рішення під час надзвичайних ситуацій високого рівня.</a:t>
            </a:r>
            <a:endParaRPr/>
          </a:p>
          <a:p>
            <a:pPr indent="0" lvl="0" marL="0" marR="0" rtl="0" algn="just">
              <a:lnSpc>
                <a:spcPct val="86393"/>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5: Використовувати критичне мислення для визначення пріоритетів дій щодо готовності, пом’якшення наслідків та реагування у складних ситуаціях у громадських місцях з багатьма небезпеками, враховуючи як індивідуальну, так і колективну безпеку.</a:t>
            </a:r>
            <a:endParaRPr/>
          </a:p>
          <a:p>
            <a:pPr indent="0" lvl="0" marL="0" marR="0" rtl="0" algn="just">
              <a:lnSpc>
                <a:spcPct val="86393"/>
              </a:lnSpc>
              <a:spcBef>
                <a:spcPts val="0"/>
              </a:spcBef>
              <a:spcAft>
                <a:spcPts val="0"/>
              </a:spcAft>
              <a:buNone/>
            </a:pPr>
            <a:r>
              <a:rPr i="0" lang="en-US" sz="2565" u="none" cap="none" strike="noStrike">
                <a:solidFill>
                  <a:srgbClr val="000000"/>
                </a:solidFill>
                <a:latin typeface="Calibri"/>
                <a:ea typeface="Calibri"/>
                <a:cs typeface="Calibri"/>
                <a:sym typeface="Calibri"/>
              </a:rPr>
              <a:t>Навичка 6: Визначати та пропонувати науково обґрунтовані стратегії для підтримки психологічного та емоційного благополуччя осіб та натовпів, які постраждали від надзвичайних ситуацій у громадських місцях або місцях масового скупчення людей.</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descr="Синій текст на чорному фоні  Опис згенеровано автоматично" id="192" name="Google Shape;192;p1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93" name="Google Shape;193;p1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94" name="Google Shape;194;p16"/>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195" name="Google Shape;195;p16"/>
          <p:cNvGrpSpPr/>
          <p:nvPr/>
        </p:nvGrpSpPr>
        <p:grpSpPr>
          <a:xfrm>
            <a:off x="1136390" y="536810"/>
            <a:ext cx="12033304" cy="2450306"/>
            <a:chOff x="0" y="-66675"/>
            <a:chExt cx="16044405" cy="3267075"/>
          </a:xfrm>
        </p:grpSpPr>
        <p:sp>
          <p:nvSpPr>
            <p:cNvPr id="196" name="Google Shape;196;p16"/>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97" name="Google Shape;197;p16"/>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Перевірка</a:t>
              </a:r>
              <a:endParaRPr/>
            </a:p>
          </p:txBody>
        </p:sp>
      </p:grpSp>
      <p:sp>
        <p:nvSpPr>
          <p:cNvPr id="198" name="Google Shape;198;p16"/>
          <p:cNvSpPr txBox="1"/>
          <p:nvPr/>
        </p:nvSpPr>
        <p:spPr>
          <a:xfrm>
            <a:off x="1351112" y="2403138"/>
            <a:ext cx="10455000" cy="6951000"/>
          </a:xfrm>
          <a:prstGeom prst="rect">
            <a:avLst/>
          </a:prstGeom>
          <a:noFill/>
          <a:ln>
            <a:noFill/>
          </a:ln>
        </p:spPr>
        <p:txBody>
          <a:bodyPr anchorCtr="0" anchor="t" bIns="0" lIns="0" spcFirstLastPara="1" rIns="0" wrap="square" tIns="0">
            <a:spAutoFit/>
          </a:bodyPr>
          <a:lstStyle/>
          <a:p>
            <a:pPr indent="0" lvl="0" marL="0" marR="0" rtl="0" algn="just">
              <a:lnSpc>
                <a:spcPct val="86388"/>
              </a:lnSpc>
              <a:spcBef>
                <a:spcPts val="0"/>
              </a:spcBef>
              <a:spcAft>
                <a:spcPts val="0"/>
              </a:spcAft>
              <a:buNone/>
            </a:pPr>
            <a:r>
              <a:rPr b="1" i="0" lang="en-US" sz="2520" u="none" cap="none" strike="noStrike">
                <a:solidFill>
                  <a:srgbClr val="4892DC"/>
                </a:solidFill>
                <a:latin typeface="Calibri"/>
                <a:ea typeface="Calibri"/>
                <a:cs typeface="Calibri"/>
                <a:sym typeface="Calibri"/>
              </a:rPr>
              <a:t>Цей модуль безпосередньо сприяє розвитку наступних перехресних навичок ESCO:</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T2.3 – Вирішення проблем</a:t>
            </a:r>
            <a:endParaRPr/>
          </a:p>
          <a:p>
            <a:pPr indent="0" lvl="0" marL="0" marR="0" rtl="0" algn="l">
              <a:lnSpc>
                <a:spcPct val="115190"/>
              </a:lnSpc>
              <a:spcBef>
                <a:spcPts val="0"/>
              </a:spcBef>
              <a:spcAft>
                <a:spcPts val="0"/>
              </a:spcAft>
              <a:buNone/>
            </a:pPr>
            <a:r>
              <a:rPr i="0" lang="en-US" sz="2100" u="none" cap="none" strike="noStrike">
                <a:solidFill>
                  <a:srgbClr val="000000"/>
                </a:solidFill>
                <a:latin typeface="Calibri"/>
                <a:ea typeface="Calibri"/>
                <a:cs typeface="Calibri"/>
                <a:sym typeface="Calibri"/>
              </a:rPr>
              <a:t>Здатність розробляти та впроваджувати практичні, операційні або концептуальні рішення проблем, що виникають під час надзвичайних ситуацій у громадських місцях, включаючи проблеми комунікації, проблеми з переміщенням натовпу та труднощі з координацією.</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T3.2 – Застосування проактивного підходу</a:t>
            </a:r>
            <a:endParaRPr/>
          </a:p>
          <a:p>
            <a:pPr indent="0" lvl="0" marL="0" marR="0" rtl="0" algn="l">
              <a:lnSpc>
                <a:spcPct val="115190"/>
              </a:lnSpc>
              <a:spcBef>
                <a:spcPts val="0"/>
              </a:spcBef>
              <a:spcAft>
                <a:spcPts val="0"/>
              </a:spcAft>
              <a:buNone/>
            </a:pPr>
            <a:r>
              <a:rPr i="0" lang="en-US" sz="2100" u="none" cap="none" strike="noStrike">
                <a:solidFill>
                  <a:srgbClr val="000000"/>
                </a:solidFill>
                <a:latin typeface="Calibri"/>
                <a:ea typeface="Calibri"/>
                <a:cs typeface="Calibri"/>
                <a:sym typeface="Calibri"/>
              </a:rPr>
              <a:t>Здатність передбачати ризики в громадських місцях або місцях масового зібрання людей, готуватися заздалегідь та вживати ранніх превентивних заходів для зменшення впливу потенційних катастроф на місці проведення заходів.</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T3.3 – Підтримка позитивного ставлення</a:t>
            </a:r>
            <a:endParaRPr/>
          </a:p>
          <a:p>
            <a:pPr indent="0" lvl="0" marL="0" marR="0" rtl="0" algn="l">
              <a:lnSpc>
                <a:spcPct val="115190"/>
              </a:lnSpc>
              <a:spcBef>
                <a:spcPts val="0"/>
              </a:spcBef>
              <a:spcAft>
                <a:spcPts val="0"/>
              </a:spcAft>
              <a:buNone/>
            </a:pPr>
            <a:r>
              <a:rPr i="0" lang="en-US" sz="2100" u="none" cap="none" strike="noStrike">
                <a:solidFill>
                  <a:srgbClr val="000000"/>
                </a:solidFill>
                <a:latin typeface="Calibri"/>
                <a:ea typeface="Calibri"/>
                <a:cs typeface="Calibri"/>
                <a:sym typeface="Calibri"/>
              </a:rPr>
              <a:t>Здатність залишатися стійким у стресових або невизначених ситуаціях у громадських місцях та місцях з великою місткістю, надавати емоційну підтримку окремим особам або натовпам, а також зберігати спокій та конструктивне прийняття рішень під час надзвичайних ситуацій.</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T4.3 – Співпраця в командах та мережах</a:t>
            </a:r>
            <a:endParaRPr/>
          </a:p>
          <a:p>
            <a:pPr indent="0" lvl="0" marL="0" marR="0" rtl="0" algn="l">
              <a:lnSpc>
                <a:spcPct val="115190"/>
              </a:lnSpc>
              <a:spcBef>
                <a:spcPts val="0"/>
              </a:spcBef>
              <a:spcAft>
                <a:spcPts val="0"/>
              </a:spcAft>
              <a:buNone/>
            </a:pPr>
            <a:r>
              <a:rPr i="0" lang="en-US" sz="2100" u="none" cap="none" strike="noStrike">
                <a:solidFill>
                  <a:srgbClr val="000000"/>
                </a:solidFill>
                <a:latin typeface="Calibri"/>
                <a:ea typeface="Calibri"/>
                <a:cs typeface="Calibri"/>
                <a:sym typeface="Calibri"/>
              </a:rPr>
              <a:t>Здатність ефективно співпрацювати з персоналом місця проведення заходу, аварійно-рятувальними службами, охороною та іншими зацікавленими сторонами для забезпечення скоординованої готовності та реагування у великих громадських місцях.</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descr="Синій текст на чорному фоні  Опис згенеровано автоматично" id="207" name="Google Shape;207;p1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08" name="Google Shape;208;p1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09" name="Google Shape;209;p18"/>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10" name="Google Shape;210;p18"/>
          <p:cNvGrpSpPr/>
          <p:nvPr/>
        </p:nvGrpSpPr>
        <p:grpSpPr>
          <a:xfrm>
            <a:off x="1136390" y="536810"/>
            <a:ext cx="12033304" cy="2450306"/>
            <a:chOff x="0" y="-66675"/>
            <a:chExt cx="16044405" cy="3267075"/>
          </a:xfrm>
        </p:grpSpPr>
        <p:sp>
          <p:nvSpPr>
            <p:cNvPr id="211" name="Google Shape;211;p1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12" name="Google Shape;212;p18"/>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Визнання</a:t>
              </a:r>
              <a:endParaRPr/>
            </a:p>
          </p:txBody>
        </p:sp>
      </p:grpSp>
      <p:sp>
        <p:nvSpPr>
          <p:cNvPr id="213" name="Google Shape;213;p18"/>
          <p:cNvSpPr txBox="1"/>
          <p:nvPr/>
        </p:nvSpPr>
        <p:spPr>
          <a:xfrm>
            <a:off x="1351112" y="2606211"/>
            <a:ext cx="10455000" cy="24567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Визнання для учнів:</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завершення (програма неформального навчання)</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Визнання для освітян:</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розвиток професійної компетентності</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