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Lst>
  <p:sldSz cy="6858000" cx="12192000"/>
  <p:notesSz cx="6858000" cy="9144000"/>
  <p:embeddedFontLst>
    <p:embeddedFont>
      <p:font typeface="Montserrat SemiBold"/>
      <p:regular r:id="rId19"/>
      <p:bold r:id="rId20"/>
      <p:italic r:id="rId21"/>
      <p:boldItalic r:id="rId2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3" roundtripDataSignature="AMtx7midig5tRqgBpQt83uxfopuwEBvc+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MontserratSemiBold-bold.fntdata"/><Relationship Id="rId11" Type="http://schemas.openxmlformats.org/officeDocument/2006/relationships/slide" Target="slides/slide7.xml"/><Relationship Id="rId22" Type="http://schemas.openxmlformats.org/officeDocument/2006/relationships/font" Target="fonts/MontserratSemiBold-boldItalic.fntdata"/><Relationship Id="rId10" Type="http://schemas.openxmlformats.org/officeDocument/2006/relationships/slide" Target="slides/slide6.xml"/><Relationship Id="rId21" Type="http://schemas.openxmlformats.org/officeDocument/2006/relationships/font" Target="fonts/MontserratSemiBold-italic.fntdata"/><Relationship Id="rId13" Type="http://schemas.openxmlformats.org/officeDocument/2006/relationships/slide" Target="slides/slide9.xml"/><Relationship Id="rId12" Type="http://schemas.openxmlformats.org/officeDocument/2006/relationships/slide" Target="slides/slide8.xml"/><Relationship Id="rId23" Type="http://customschemas.google.com/relationships/presentationmetadata" Target="meta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font" Target="fonts/MontserratSemiBold-regular.fntdata"/><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 name="Shape 35"/>
        <p:cNvGrpSpPr/>
        <p:nvPr/>
      </p:nvGrpSpPr>
      <p:grpSpPr>
        <a:xfrm>
          <a:off x="0" y="0"/>
          <a:ext cx="0" cy="0"/>
          <a:chOff x="0" y="0"/>
          <a:chExt cx="0" cy="0"/>
        </a:xfrm>
      </p:grpSpPr>
      <p:sp>
        <p:nvSpPr>
          <p:cNvPr id="36" name="Google Shape;36;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7" name="Google Shape;37;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5" name="Google Shape;95;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1" name="Google Shape;101;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7" name="Google Shape;107;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3" name="Google Shape;113;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0" name="Google Shape;130;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 name="Shape 44"/>
        <p:cNvGrpSpPr/>
        <p:nvPr/>
      </p:nvGrpSpPr>
      <p:grpSpPr>
        <a:xfrm>
          <a:off x="0" y="0"/>
          <a:ext cx="0" cy="0"/>
          <a:chOff x="0" y="0"/>
          <a:chExt cx="0" cy="0"/>
        </a:xfrm>
      </p:grpSpPr>
      <p:sp>
        <p:nvSpPr>
          <p:cNvPr id="45" name="Google Shape;45;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6" name="Google Shape;46;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2" name="Google Shape;52;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8" name="Google Shape;58;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4" name="Google Shape;64;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1" name="Google Shape;71;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7" name="Google Shape;77;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3" name="Google Shape;83;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9" name="Google Shape;89;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3.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1" name="Shape 11"/>
        <p:cNvGrpSpPr/>
        <p:nvPr/>
      </p:nvGrpSpPr>
      <p:grpSpPr>
        <a:xfrm>
          <a:off x="0" y="0"/>
          <a:ext cx="0" cy="0"/>
          <a:chOff x="0" y="0"/>
          <a:chExt cx="0" cy="0"/>
        </a:xfrm>
      </p:grpSpPr>
      <p:pic>
        <p:nvPicPr>
          <p:cNvPr id="12" name="Google Shape;12;p10"/>
          <p:cNvPicPr preferRelativeResize="0"/>
          <p:nvPr/>
        </p:nvPicPr>
        <p:blipFill rotWithShape="1">
          <a:blip r:embed="rId2">
            <a:alphaModFix/>
          </a:blip>
          <a:srcRect b="0" l="0" r="0" t="0"/>
          <a:stretch/>
        </p:blipFill>
        <p:spPr>
          <a:xfrm>
            <a:off x="6529085" y="477520"/>
            <a:ext cx="5516179" cy="5598160"/>
          </a:xfrm>
          <a:prstGeom prst="rect">
            <a:avLst/>
          </a:prstGeom>
          <a:noFill/>
          <a:ln>
            <a:noFill/>
          </a:ln>
        </p:spPr>
      </p:pic>
      <p:sp>
        <p:nvSpPr>
          <p:cNvPr id="13" name="Google Shape;13;p10"/>
          <p:cNvSpPr txBox="1"/>
          <p:nvPr>
            <p:ph type="title"/>
          </p:nvPr>
        </p:nvSpPr>
        <p:spPr>
          <a:xfrm>
            <a:off x="387349" y="2187723"/>
            <a:ext cx="5885263" cy="1494363"/>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b="1" sz="4800">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 name="Google Shape;14;p10"/>
          <p:cNvSpPr txBox="1"/>
          <p:nvPr>
            <p:ph idx="1" type="body"/>
          </p:nvPr>
        </p:nvSpPr>
        <p:spPr>
          <a:xfrm>
            <a:off x="387350" y="3893421"/>
            <a:ext cx="5391150" cy="91774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sz="2400">
                <a:solidFill>
                  <a:schemeClr val="dk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pic>
        <p:nvPicPr>
          <p:cNvPr id="15" name="Google Shape;15;p10"/>
          <p:cNvPicPr preferRelativeResize="0"/>
          <p:nvPr/>
        </p:nvPicPr>
        <p:blipFill rotWithShape="1">
          <a:blip r:embed="rId3">
            <a:alphaModFix/>
          </a:blip>
          <a:srcRect b="0" l="0" r="0" t="0"/>
          <a:stretch/>
        </p:blipFill>
        <p:spPr>
          <a:xfrm>
            <a:off x="488463" y="5877098"/>
            <a:ext cx="2870493" cy="607869"/>
          </a:xfrm>
          <a:prstGeom prst="rect">
            <a:avLst/>
          </a:prstGeom>
          <a:noFill/>
          <a:ln>
            <a:noFill/>
          </a:ln>
        </p:spPr>
      </p:pic>
      <p:pic>
        <p:nvPicPr>
          <p:cNvPr descr="A close up of a logo&#10;&#10;AI-generated content may be incorrect." id="16" name="Google Shape;16;p10"/>
          <p:cNvPicPr preferRelativeResize="0"/>
          <p:nvPr/>
        </p:nvPicPr>
        <p:blipFill rotWithShape="1">
          <a:blip r:embed="rId4">
            <a:alphaModFix/>
          </a:blip>
          <a:srcRect b="0" l="0" r="0" t="0"/>
          <a:stretch/>
        </p:blipFill>
        <p:spPr>
          <a:xfrm>
            <a:off x="387349" y="730907"/>
            <a:ext cx="2706371" cy="654593"/>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17" name="Shape 17"/>
        <p:cNvGrpSpPr/>
        <p:nvPr/>
      </p:nvGrpSpPr>
      <p:grpSpPr>
        <a:xfrm>
          <a:off x="0" y="0"/>
          <a:ext cx="0" cy="0"/>
          <a:chOff x="0" y="0"/>
          <a:chExt cx="0" cy="0"/>
        </a:xfrm>
      </p:grpSpPr>
      <p:sp>
        <p:nvSpPr>
          <p:cNvPr id="18" name="Google Shape;18;p13"/>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Calibri"/>
              <a:buNone/>
              <a:defRPr b="1">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3"/>
          <p:cNvSpPr txBox="1"/>
          <p:nvPr>
            <p:ph idx="1" type="body"/>
          </p:nvPr>
        </p:nvSpPr>
        <p:spPr>
          <a:xfrm>
            <a:off x="839788" y="2203859"/>
            <a:ext cx="10515600" cy="823912"/>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chemeClr val="accent3"/>
              </a:buClr>
              <a:buSzPts val="2800"/>
              <a:buNone/>
              <a:defRPr b="1" sz="2800">
                <a:solidFill>
                  <a:schemeClr val="accent3"/>
                </a:solidFill>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20" name="Google Shape;20;p13"/>
          <p:cNvSpPr txBox="1"/>
          <p:nvPr>
            <p:ph idx="2" type="body"/>
          </p:nvPr>
        </p:nvSpPr>
        <p:spPr>
          <a:xfrm>
            <a:off x="839788" y="3162300"/>
            <a:ext cx="10515600" cy="2802729"/>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3"/>
              </a:buClr>
              <a:buSzPts val="2800"/>
              <a:buChar char="•"/>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lue text on a black background&#10;&#10;Description automatically generated" id="21" name="Google Shape;21;p13"/>
          <p:cNvPicPr preferRelativeResize="0"/>
          <p:nvPr/>
        </p:nvPicPr>
        <p:blipFill rotWithShape="1">
          <a:blip r:embed="rId2">
            <a:alphaModFix/>
          </a:blip>
          <a:srcRect b="0" l="0" r="0" t="0"/>
          <a:stretch/>
        </p:blipFill>
        <p:spPr>
          <a:xfrm>
            <a:off x="9097738" y="6099558"/>
            <a:ext cx="2371222" cy="529049"/>
          </a:xfrm>
          <a:prstGeom prst="rect">
            <a:avLst/>
          </a:prstGeom>
          <a:noFill/>
          <a:ln>
            <a:noFill/>
          </a:ln>
        </p:spPr>
      </p:pic>
      <p:pic>
        <p:nvPicPr>
          <p:cNvPr descr="A close up of a logo&#10;&#10;AI-generated content may be incorrect." id="22" name="Google Shape;22;p13"/>
          <p:cNvPicPr preferRelativeResize="0"/>
          <p:nvPr/>
        </p:nvPicPr>
        <p:blipFill rotWithShape="1">
          <a:blip r:embed="rId3">
            <a:alphaModFix/>
          </a:blip>
          <a:srcRect b="0" l="0" r="0" t="0"/>
          <a:stretch/>
        </p:blipFill>
        <p:spPr>
          <a:xfrm>
            <a:off x="723040" y="6025340"/>
            <a:ext cx="2494168" cy="603267"/>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
  <p:cSld name="1_Blank">
    <p:spTree>
      <p:nvGrpSpPr>
        <p:cNvPr id="23" name="Shape 23"/>
        <p:cNvGrpSpPr/>
        <p:nvPr/>
      </p:nvGrpSpPr>
      <p:grpSpPr>
        <a:xfrm>
          <a:off x="0" y="0"/>
          <a:ext cx="0" cy="0"/>
          <a:chOff x="0" y="0"/>
          <a:chExt cx="0" cy="0"/>
        </a:xfrm>
      </p:grpSpPr>
      <p:sp>
        <p:nvSpPr>
          <p:cNvPr id="24" name="Google Shape;24;p16"/>
          <p:cNvSpPr txBox="1"/>
          <p:nvPr>
            <p:ph type="title"/>
          </p:nvPr>
        </p:nvSpPr>
        <p:spPr>
          <a:xfrm>
            <a:off x="438275" y="457200"/>
            <a:ext cx="4734654" cy="98141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4000"/>
              <a:buFont typeface="Calibri"/>
              <a:buNone/>
              <a:defRPr b="1" sz="4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6"/>
          <p:cNvSpPr txBox="1"/>
          <p:nvPr>
            <p:ph idx="1" type="body"/>
          </p:nvPr>
        </p:nvSpPr>
        <p:spPr>
          <a:xfrm>
            <a:off x="438275" y="3199849"/>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16"/>
          <p:cNvSpPr txBox="1"/>
          <p:nvPr>
            <p:ph idx="2" type="body"/>
          </p:nvPr>
        </p:nvSpPr>
        <p:spPr>
          <a:xfrm>
            <a:off x="4473129" y="3212396"/>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7" name="Google Shape;27;p16"/>
          <p:cNvSpPr txBox="1"/>
          <p:nvPr>
            <p:ph idx="3" type="body"/>
          </p:nvPr>
        </p:nvSpPr>
        <p:spPr>
          <a:xfrm>
            <a:off x="8508875" y="3199849"/>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8" name="Google Shape;28;p16"/>
          <p:cNvSpPr txBox="1"/>
          <p:nvPr>
            <p:ph idx="4" type="body"/>
          </p:nvPr>
        </p:nvSpPr>
        <p:spPr>
          <a:xfrm>
            <a:off x="510608"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9" name="Google Shape;29;p16"/>
          <p:cNvSpPr txBox="1"/>
          <p:nvPr>
            <p:ph idx="5" type="body"/>
          </p:nvPr>
        </p:nvSpPr>
        <p:spPr>
          <a:xfrm>
            <a:off x="4473575"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0" name="Google Shape;30;p16"/>
          <p:cNvSpPr txBox="1"/>
          <p:nvPr>
            <p:ph idx="6" type="body"/>
          </p:nvPr>
        </p:nvSpPr>
        <p:spPr>
          <a:xfrm>
            <a:off x="8436542"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1" name="Shape 31"/>
        <p:cNvGrpSpPr/>
        <p:nvPr/>
      </p:nvGrpSpPr>
      <p:grpSpPr>
        <a:xfrm>
          <a:off x="0" y="0"/>
          <a:ext cx="0" cy="0"/>
          <a:chOff x="0" y="0"/>
          <a:chExt cx="0" cy="0"/>
        </a:xfrm>
      </p:grpSpPr>
      <p:pic>
        <p:nvPicPr>
          <p:cNvPr id="32" name="Google Shape;32;p17"/>
          <p:cNvPicPr preferRelativeResize="0"/>
          <p:nvPr/>
        </p:nvPicPr>
        <p:blipFill rotWithShape="1">
          <a:blip r:embed="rId2">
            <a:alphaModFix/>
          </a:blip>
          <a:srcRect b="0" l="0" r="0" t="0"/>
          <a:stretch/>
        </p:blipFill>
        <p:spPr>
          <a:xfrm>
            <a:off x="0" y="0"/>
            <a:ext cx="12191999" cy="6949440"/>
          </a:xfrm>
          <a:prstGeom prst="rect">
            <a:avLst/>
          </a:prstGeom>
          <a:noFill/>
          <a:ln>
            <a:noFill/>
          </a:ln>
        </p:spPr>
      </p:pic>
      <p:sp>
        <p:nvSpPr>
          <p:cNvPr id="33" name="Google Shape;33;p17"/>
          <p:cNvSpPr txBox="1"/>
          <p:nvPr>
            <p:ph type="title"/>
          </p:nvPr>
        </p:nvSpPr>
        <p:spPr>
          <a:xfrm>
            <a:off x="501650" y="581025"/>
            <a:ext cx="9856008" cy="127317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Calibri"/>
              <a:buNone/>
              <a:defRPr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17"/>
          <p:cNvSpPr txBox="1"/>
          <p:nvPr>
            <p:ph idx="1" type="body"/>
          </p:nvPr>
        </p:nvSpPr>
        <p:spPr>
          <a:xfrm>
            <a:off x="501650" y="2272666"/>
            <a:ext cx="539115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sz="2400">
                <a:solidFill>
                  <a:schemeClr val="lt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1"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hyperlink" Target="https://www.preventionweb.net/news/seven-myths-about-disasters-debunked-separating-disaster-facts-disastrous-falsehoods?utm_source=chatgpt.com" TargetMode="External"/><Relationship Id="rId4" Type="http://schemas.openxmlformats.org/officeDocument/2006/relationships/hyperlink" Target="https://www.cisa.gov/sites/default/files/publications/disinformation_stops_with_you_infographic_set_508.pdf?utm_source=chatgpt.com" TargetMode="External"/><Relationship Id="rId5" Type="http://schemas.openxmlformats.org/officeDocument/2006/relationships/hyperlink" Target="https://www.dhs.gov/sites/default/files/publications/SMWG_Countering-False-Info-Social-Media-Disasters-Emergencies_Mar2018-508.pdf?utm_source=chatgpt.com"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hyperlink" Target="https://www.disinfo.eu/resources/" TargetMode="External"/><Relationship Id="rId4" Type="http://schemas.openxmlformats.org/officeDocument/2006/relationships/hyperlink" Target="https://www.unicef.ie/our-work/schools/global-issues/digital-activism/" TargetMode="External"/><Relationship Id="rId5" Type="http://schemas.openxmlformats.org/officeDocument/2006/relationships/hyperlink" Target="https://www.youtube.com/watch?v=Ah9H4-QSBLo" TargetMode="External"/></Relationships>
</file>

<file path=ppt/slides/_rels/slide13.xml.rels><?xml version="1.0" encoding="UTF-8" standalone="yes"?><Relationships xmlns="http://schemas.openxmlformats.org/package/2006/relationships"><Relationship Id="rId11" Type="http://schemas.openxmlformats.org/officeDocument/2006/relationships/image" Target="../media/image15.png"/><Relationship Id="rId10" Type="http://schemas.openxmlformats.org/officeDocument/2006/relationships/image" Target="../media/image11.png"/><Relationship Id="rId13" Type="http://schemas.openxmlformats.org/officeDocument/2006/relationships/image" Target="../media/image12.png"/><Relationship Id="rId12" Type="http://schemas.openxmlformats.org/officeDocument/2006/relationships/image" Target="../media/image13.png"/><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hyperlink" Target="https://ied.eu/" TargetMode="External"/><Relationship Id="rId4" Type="http://schemas.openxmlformats.org/officeDocument/2006/relationships/hyperlink" Target="https://denizli.afad.gov.tr/" TargetMode="External"/><Relationship Id="rId9" Type="http://schemas.openxmlformats.org/officeDocument/2006/relationships/image" Target="../media/image8.png"/><Relationship Id="rId14" Type="http://schemas.openxmlformats.org/officeDocument/2006/relationships/image" Target="../media/image7.png"/><Relationship Id="rId5" Type="http://schemas.openxmlformats.org/officeDocument/2006/relationships/hyperlink" Target="https://neotalentway.com/" TargetMode="External"/><Relationship Id="rId6" Type="http://schemas.openxmlformats.org/officeDocument/2006/relationships/hyperlink" Target="https://www.eva93.lv/" TargetMode="External"/><Relationship Id="rId7" Type="http://schemas.openxmlformats.org/officeDocument/2006/relationships/hyperlink" Target="https://ngo-nfe4y.com.ua/en" TargetMode="External"/><Relationship Id="rId8" Type="http://schemas.openxmlformats.org/officeDocument/2006/relationships/hyperlink" Target="https://vonhope.is/" TargetMode="External"/></Relationships>
</file>

<file path=ppt/slides/_rels/slide14.xml.rels><?xml version="1.0" encoding="UTF-8" standalone="yes"?><Relationships xmlns="http://schemas.openxmlformats.org/package/2006/relationships"><Relationship Id="rId11" Type="http://schemas.openxmlformats.org/officeDocument/2006/relationships/hyperlink" Target="https://www.youtube.com/@VET-READYEUProgram" TargetMode="External"/><Relationship Id="rId10" Type="http://schemas.openxmlformats.org/officeDocument/2006/relationships/image" Target="../media/image17.png"/><Relationship Id="rId12" Type="http://schemas.openxmlformats.org/officeDocument/2006/relationships/image" Target="../media/image9.png"/><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18.png"/><Relationship Id="rId4" Type="http://schemas.openxmlformats.org/officeDocument/2006/relationships/image" Target="../media/image16.png"/><Relationship Id="rId9" Type="http://schemas.openxmlformats.org/officeDocument/2006/relationships/hyperlink" Target="https://www.facebook.com/profile.php?id=61573707797009" TargetMode="External"/><Relationship Id="rId5" Type="http://schemas.openxmlformats.org/officeDocument/2006/relationships/hyperlink" Target="https://vetready.eu/" TargetMode="External"/><Relationship Id="rId6" Type="http://schemas.openxmlformats.org/officeDocument/2006/relationships/hyperlink" Target="http://www.linkedin.com/company/vet-ready-project" TargetMode="External"/><Relationship Id="rId7" Type="http://schemas.openxmlformats.org/officeDocument/2006/relationships/image" Target="../media/image10.png"/><Relationship Id="rId8"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 name="Shape 38"/>
        <p:cNvGrpSpPr/>
        <p:nvPr/>
      </p:nvGrpSpPr>
      <p:grpSpPr>
        <a:xfrm>
          <a:off x="0" y="0"/>
          <a:ext cx="0" cy="0"/>
          <a:chOff x="0" y="0"/>
          <a:chExt cx="0" cy="0"/>
        </a:xfrm>
      </p:grpSpPr>
      <p:sp>
        <p:nvSpPr>
          <p:cNvPr id="39" name="Google Shape;39;p1"/>
          <p:cNvSpPr txBox="1"/>
          <p:nvPr>
            <p:ph type="title"/>
          </p:nvPr>
        </p:nvSpPr>
        <p:spPr>
          <a:xfrm>
            <a:off x="492716" y="2270586"/>
            <a:ext cx="5885263" cy="1494363"/>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1"/>
              </a:buClr>
              <a:buSzPts val="4800"/>
              <a:buFont typeface="Calibri"/>
              <a:buNone/>
            </a:pPr>
            <a:r>
              <a:rPr lang="es-ES" sz="3200"/>
              <a:t>Mācībspēku atbalsta materiāls 2. nodaļai: SABIEDRISKO UN LIELU PASĀKUMU NORISES VIETU KATASTROFU GATAVĪBA UN REAĢĒŠANA</a:t>
            </a:r>
            <a:endParaRPr/>
          </a:p>
        </p:txBody>
      </p:sp>
      <p:sp>
        <p:nvSpPr>
          <p:cNvPr id="40" name="Google Shape;40;p1"/>
          <p:cNvSpPr txBox="1"/>
          <p:nvPr>
            <p:ph idx="1" type="body"/>
          </p:nvPr>
        </p:nvSpPr>
        <p:spPr>
          <a:xfrm>
            <a:off x="492716" y="3840232"/>
            <a:ext cx="6095998" cy="1697203"/>
          </a:xfrm>
          <a:prstGeom prst="rect">
            <a:avLst/>
          </a:prstGeom>
          <a:noFill/>
          <a:ln>
            <a:noFill/>
          </a:ln>
        </p:spPr>
        <p:txBody>
          <a:bodyPr anchorCtr="0" anchor="t" bIns="45700" lIns="91425" spcFirstLastPara="1" rIns="91425" wrap="square" tIns="45700">
            <a:normAutofit fontScale="47500" lnSpcReduction="20000"/>
          </a:bodyPr>
          <a:lstStyle/>
          <a:p>
            <a:pPr indent="0" lvl="0" marL="0" rtl="0" algn="l">
              <a:lnSpc>
                <a:spcPct val="90000"/>
              </a:lnSpc>
              <a:spcBef>
                <a:spcPts val="0"/>
              </a:spcBef>
              <a:spcAft>
                <a:spcPts val="0"/>
              </a:spcAft>
              <a:buSzPct val="52848"/>
              <a:buNone/>
            </a:pPr>
            <a:r>
              <a:rPr b="1" lang="es-ES" sz="5100"/>
              <a:t>MĀCĪBU MODULIS 8</a:t>
            </a:r>
            <a:r>
              <a:rPr b="1" lang="es-ES" sz="5100">
                <a:latin typeface="Calibri"/>
                <a:ea typeface="Calibri"/>
                <a:cs typeface="Calibri"/>
                <a:sym typeface="Calibri"/>
              </a:rPr>
              <a:t>: </a:t>
            </a:r>
            <a:r>
              <a:rPr b="1" lang="es-ES" sz="5100"/>
              <a:t>Dezinformācijas un maldinošas informācijas ietekmes mazināšana sabiedriskās un lielu pasākumu norises vietu katastrofu situācijās</a:t>
            </a:r>
            <a:endParaRPr b="1" sz="5100">
              <a:latin typeface="Calibri"/>
              <a:ea typeface="Calibri"/>
              <a:cs typeface="Calibri"/>
              <a:sym typeface="Calibri"/>
            </a:endParaRPr>
          </a:p>
          <a:p>
            <a:pPr indent="0" lvl="0" marL="0" rtl="0" algn="l">
              <a:lnSpc>
                <a:spcPct val="90000"/>
              </a:lnSpc>
              <a:spcBef>
                <a:spcPts val="0"/>
              </a:spcBef>
              <a:spcAft>
                <a:spcPts val="0"/>
              </a:spcAft>
              <a:buSzPct val="210526"/>
              <a:buNone/>
            </a:pPr>
            <a:r>
              <a:t/>
            </a:r>
            <a:endParaRPr b="1" sz="4800">
              <a:latin typeface="Calibri"/>
              <a:ea typeface="Calibri"/>
              <a:cs typeface="Calibri"/>
              <a:sym typeface="Calibri"/>
            </a:endParaRPr>
          </a:p>
          <a:p>
            <a:pPr indent="0" lvl="0" marL="0" rtl="0" algn="l">
              <a:lnSpc>
                <a:spcPct val="90000"/>
              </a:lnSpc>
              <a:spcBef>
                <a:spcPts val="0"/>
              </a:spcBef>
              <a:spcAft>
                <a:spcPts val="0"/>
              </a:spcAft>
              <a:buSzPct val="109839"/>
              <a:buNone/>
            </a:pPr>
            <a:r>
              <a:rPr b="1" lang="es-ES" sz="2800">
                <a:latin typeface="Calibri"/>
                <a:ea typeface="Calibri"/>
                <a:cs typeface="Calibri"/>
                <a:sym typeface="Calibri"/>
              </a:rPr>
              <a:t>Autors:</a:t>
            </a:r>
            <a:r>
              <a:rPr lang="es-ES" sz="2800">
                <a:latin typeface="Calibri"/>
                <a:ea typeface="Calibri"/>
                <a:cs typeface="Calibri"/>
                <a:sym typeface="Calibri"/>
              </a:rPr>
              <a:t> </a:t>
            </a:r>
            <a:r>
              <a:rPr lang="es-ES" sz="3200">
                <a:latin typeface="Calibri"/>
                <a:ea typeface="Calibri"/>
                <a:cs typeface="Calibri"/>
                <a:sym typeface="Calibri"/>
              </a:rPr>
              <a:t>Von Hope </a:t>
            </a:r>
            <a:r>
              <a:rPr lang="es-ES" sz="2800">
                <a:latin typeface="Calibri"/>
                <a:ea typeface="Calibri"/>
                <a:cs typeface="Calibri"/>
                <a:sym typeface="Calibri"/>
              </a:rPr>
              <a:t>/ VETREADY Project Partnership</a:t>
            </a:r>
            <a:endParaRPr>
              <a:latin typeface="Calibri"/>
              <a:ea typeface="Calibri"/>
              <a:cs typeface="Calibri"/>
              <a:sym typeface="Calibri"/>
            </a:endParaRPr>
          </a:p>
        </p:txBody>
      </p:sp>
      <p:sp>
        <p:nvSpPr>
          <p:cNvPr id="41" name="Google Shape;41;p1"/>
          <p:cNvSpPr txBox="1"/>
          <p:nvPr/>
        </p:nvSpPr>
        <p:spPr>
          <a:xfrm>
            <a:off x="387348" y="5398936"/>
            <a:ext cx="588526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s-ES" sz="1200" u="none" cap="none" strike="noStrike">
                <a:solidFill>
                  <a:schemeClr val="dk1"/>
                </a:solidFill>
                <a:latin typeface="Calibri"/>
                <a:ea typeface="Calibri"/>
                <a:cs typeface="Calibri"/>
                <a:sym typeface="Calibri"/>
              </a:rPr>
              <a:t> </a:t>
            </a:r>
            <a:r>
              <a:rPr b="1" i="0" lang="es-ES" sz="1200" u="none" cap="none" strike="noStrike">
                <a:solidFill>
                  <a:schemeClr val="dk1"/>
                </a:solidFill>
                <a:latin typeface="Calibri"/>
                <a:ea typeface="Calibri"/>
                <a:cs typeface="Calibri"/>
                <a:sym typeface="Calibri"/>
              </a:rPr>
              <a:t>Projekta numurs: 2024-1-ES01-KA220-VET-000257287</a:t>
            </a:r>
            <a:endParaRPr b="0" i="0" sz="1200" u="none" cap="none" strike="noStrike">
              <a:solidFill>
                <a:schemeClr val="dk1"/>
              </a:solidFill>
              <a:latin typeface="Calibri"/>
              <a:ea typeface="Calibri"/>
              <a:cs typeface="Calibri"/>
              <a:sym typeface="Calibri"/>
            </a:endParaRPr>
          </a:p>
        </p:txBody>
      </p:sp>
      <p:sp>
        <p:nvSpPr>
          <p:cNvPr id="42" name="Google Shape;42;p1"/>
          <p:cNvSpPr/>
          <p:nvPr/>
        </p:nvSpPr>
        <p:spPr>
          <a:xfrm>
            <a:off x="387348" y="4811169"/>
            <a:ext cx="6096000"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br>
              <a:rPr b="0" i="0" lang="es-ES" sz="1400" u="none" cap="none" strike="noStrike">
                <a:solidFill>
                  <a:srgbClr val="000000"/>
                </a:solidFill>
                <a:latin typeface="Calibri"/>
                <a:ea typeface="Calibri"/>
                <a:cs typeface="Calibri"/>
                <a:sym typeface="Calibri"/>
              </a:rPr>
            </a:br>
            <a:endParaRPr b="0" i="0" sz="1400" u="none" cap="none" strike="noStrike">
              <a:solidFill>
                <a:srgbClr val="000000"/>
              </a:solidFill>
              <a:latin typeface="Calibri"/>
              <a:ea typeface="Calibri"/>
              <a:cs typeface="Calibri"/>
              <a:sym typeface="Calibri"/>
            </a:endParaRPr>
          </a:p>
        </p:txBody>
      </p:sp>
      <p:sp>
        <p:nvSpPr>
          <p:cNvPr id="43" name="Google Shape;43;p1"/>
          <p:cNvSpPr txBox="1"/>
          <p:nvPr/>
        </p:nvSpPr>
        <p:spPr>
          <a:xfrm>
            <a:off x="4397725" y="5537425"/>
            <a:ext cx="3000000" cy="1119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s-ES" sz="900">
                <a:solidFill>
                  <a:schemeClr val="dk1"/>
                </a:solidFill>
                <a:latin typeface="Calibri"/>
                <a:ea typeface="Calibri"/>
                <a:cs typeface="Calibri"/>
                <a:sym typeface="Calibri"/>
              </a:rPr>
              <a:t>Finansē Eiropas Savienība. Tomēr paustie viedokļi un viedokļi ir tikai autora(-u) viedokļi un viedokļi, un tie ne vienmēr atspoguļo Eiropas Savienības vai Servicio Español para la Internacionalización de la Educación (SEPIE) viedokļus un viedokļus. Ne Eiropas Savienība, ne piešķīrēja iestāde nevar būt atbildīga par tiem.</a:t>
            </a:r>
            <a:endParaRPr sz="900">
              <a:solidFill>
                <a:schemeClr val="dk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25"/>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sz="3200">
                <a:solidFill>
                  <a:schemeClr val="accent1"/>
                </a:solidFill>
              </a:rPr>
              <a:t>Mācību sasniegumu vērtēšanas atbalsts – kā pārbaudīt mācību sasniegumus</a:t>
            </a:r>
            <a:endParaRPr/>
          </a:p>
        </p:txBody>
      </p:sp>
      <p:sp>
        <p:nvSpPr>
          <p:cNvPr id="98" name="Google Shape;98;p25"/>
          <p:cNvSpPr txBox="1"/>
          <p:nvPr>
            <p:ph idx="2" type="body"/>
          </p:nvPr>
        </p:nvSpPr>
        <p:spPr>
          <a:xfrm>
            <a:off x="839788" y="1695236"/>
            <a:ext cx="10515600" cy="4269793"/>
          </a:xfrm>
          <a:prstGeom prst="rect">
            <a:avLst/>
          </a:prstGeom>
          <a:noFill/>
          <a:ln>
            <a:noFill/>
          </a:ln>
        </p:spPr>
        <p:txBody>
          <a:bodyPr anchorCtr="0" anchor="t" bIns="45700" lIns="91425" spcFirstLastPara="1" rIns="91425" wrap="square" tIns="45700">
            <a:normAutofit fontScale="62500" lnSpcReduction="20000"/>
          </a:bodyPr>
          <a:lstStyle/>
          <a:p>
            <a:pPr indent="0" lvl="0" marL="50800" rtl="0" algn="l">
              <a:lnSpc>
                <a:spcPct val="90000"/>
              </a:lnSpc>
              <a:spcBef>
                <a:spcPts val="1000"/>
              </a:spcBef>
              <a:spcAft>
                <a:spcPts val="0"/>
              </a:spcAft>
              <a:buSzPct val="160000"/>
              <a:buNone/>
            </a:pPr>
            <a:r>
              <a:rPr b="1" lang="es-ES"/>
              <a:t>Šī mācību moduļa beigās mācību dalībnieki aizpilda 10 jautājumu testu ar atbilžu variantiem, kas izstrādāts, lai novērtētu viņu izpratni par sesijā apgūtajiem galvenajiem jēdzieniem.</a:t>
            </a:r>
            <a:endParaRPr/>
          </a:p>
          <a:p>
            <a:pPr indent="0" lvl="0" marL="50800" rtl="0" algn="l">
              <a:lnSpc>
                <a:spcPct val="90000"/>
              </a:lnSpc>
              <a:spcBef>
                <a:spcPts val="1000"/>
              </a:spcBef>
              <a:spcAft>
                <a:spcPts val="0"/>
              </a:spcAft>
              <a:buSzPct val="160000"/>
              <a:buNone/>
            </a:pPr>
            <a:r>
              <a:rPr b="1" lang="es-ES"/>
              <a:t>Papildu vērtēšanas stratēģijas:</a:t>
            </a:r>
            <a:endParaRPr b="1">
              <a:solidFill>
                <a:srgbClr val="00B0F0"/>
              </a:solidFill>
            </a:endParaRPr>
          </a:p>
          <a:p>
            <a:pPr indent="-406400" lvl="0" marL="457200" rtl="0" algn="l">
              <a:lnSpc>
                <a:spcPct val="90000"/>
              </a:lnSpc>
              <a:spcBef>
                <a:spcPts val="1000"/>
              </a:spcBef>
              <a:spcAft>
                <a:spcPts val="0"/>
              </a:spcAft>
              <a:buClr>
                <a:schemeClr val="accent3"/>
              </a:buClr>
              <a:buSzPct val="160000"/>
              <a:buChar char="•"/>
            </a:pPr>
            <a:r>
              <a:rPr b="1" lang="es-ES">
                <a:solidFill>
                  <a:schemeClr val="accent3"/>
                </a:solidFill>
              </a:rPr>
              <a:t>Refleksijas žurnāls – “No mīta uz realitāti”</a:t>
            </a:r>
            <a:br>
              <a:rPr lang="es-ES">
                <a:solidFill>
                  <a:schemeClr val="accent3"/>
                </a:solidFill>
              </a:rPr>
            </a:br>
            <a:r>
              <a:rPr lang="es-ES"/>
              <a:t>Kā tas notiek:</a:t>
            </a:r>
            <a:br>
              <a:rPr lang="es-ES"/>
            </a:br>
            <a:r>
              <a:rPr lang="es-ES"/>
              <a:t>Pēc mācību moduļa pabeigšanas izglītojamie uzraksta īsu refleksiju, aprakstot vienu katastrofām saistītu mītu, kam viņi iepriekš ticēja, un to, kā pēc nodarbības mainījusies izpratne. Refleksijā iekļauj arī vienu piemēru, kā šo jauno zināšanu piemēros lielu pasākumu norises vietās. Ko tas atklāj:</a:t>
            </a:r>
            <a:br>
              <a:rPr lang="es-ES"/>
            </a:br>
            <a:r>
              <a:rPr lang="es-ES"/>
              <a:t>Parāda izpratnes dziļumu un personīgo izmaiņu procesu. Palīdz mācībspēkiem novērtēt, vai izglītojamie spēj internalizēt pareizu informāciju un pārvērst to reālās drošas rīcības prasmēs.</a:t>
            </a:r>
            <a:endParaRPr/>
          </a:p>
          <a:p>
            <a:pPr indent="-406400" lvl="0" marL="457200" rtl="0" algn="l">
              <a:lnSpc>
                <a:spcPct val="90000"/>
              </a:lnSpc>
              <a:spcBef>
                <a:spcPts val="1000"/>
              </a:spcBef>
              <a:spcAft>
                <a:spcPts val="0"/>
              </a:spcAft>
              <a:buClr>
                <a:schemeClr val="accent3"/>
              </a:buClr>
              <a:buSzPct val="160000"/>
              <a:buChar char="•"/>
            </a:pPr>
            <a:r>
              <a:rPr b="1" lang="es-ES">
                <a:solidFill>
                  <a:schemeClr val="accent3"/>
                </a:solidFill>
              </a:rPr>
              <a:t>Grupu uzdevums “Informācijas pārbaudes izaicinājums”</a:t>
            </a:r>
            <a:br>
              <a:rPr lang="es-ES">
                <a:solidFill>
                  <a:schemeClr val="accent3"/>
                </a:solidFill>
              </a:rPr>
            </a:br>
            <a:r>
              <a:rPr lang="es-ES"/>
              <a:t>Kā tas notiek:</a:t>
            </a:r>
            <a:br>
              <a:rPr lang="es-ES"/>
            </a:br>
            <a:r>
              <a:rPr lang="es-ES"/>
              <a:t>Izglītojamie mazās grupās analizē trīs sociālo mediju ierakstus par nesenām katastrofām. Katra grupa nosaka, kuri ieraksti ir uzticami, paskaidro iemeslus un prezentē savu argumentāciju. Ko tas atklāj:</a:t>
            </a:r>
            <a:br>
              <a:rPr lang="es-ES"/>
            </a:br>
            <a:r>
              <a:rPr lang="es-ES"/>
              <a:t>Novērtē kritisko domāšanu, informācijas lietpratību un komandas argumentācijas prasmes. Demonstrē izglītojamo spēju atklāt dezinformāciju, pamatot secinājumus ar pierādījumiem un efektīvi komunicēt rezultātus.</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26"/>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a:solidFill>
                  <a:srgbClr val="FF0000"/>
                </a:solidFill>
              </a:rPr>
              <a:t>Papildus resursi</a:t>
            </a:r>
            <a:endParaRPr/>
          </a:p>
        </p:txBody>
      </p:sp>
      <p:sp>
        <p:nvSpPr>
          <p:cNvPr id="104" name="Google Shape;104;p26"/>
          <p:cNvSpPr txBox="1"/>
          <p:nvPr>
            <p:ph idx="2" type="body"/>
          </p:nvPr>
        </p:nvSpPr>
        <p:spPr>
          <a:xfrm>
            <a:off x="839788" y="1643866"/>
            <a:ext cx="10515600" cy="4321164"/>
          </a:xfrm>
          <a:prstGeom prst="rect">
            <a:avLst/>
          </a:prstGeom>
          <a:noFill/>
          <a:ln>
            <a:noFill/>
          </a:ln>
        </p:spPr>
        <p:txBody>
          <a:bodyPr anchorCtr="0" anchor="t" bIns="45700" lIns="91425" spcFirstLastPara="1" rIns="91425" wrap="square" tIns="45700">
            <a:normAutofit fontScale="77500" lnSpcReduction="20000"/>
          </a:bodyPr>
          <a:lstStyle/>
          <a:p>
            <a:pPr indent="-406400" lvl="0" marL="457200" rtl="0" algn="l">
              <a:lnSpc>
                <a:spcPct val="90000"/>
              </a:lnSpc>
              <a:spcBef>
                <a:spcPts val="1000"/>
              </a:spcBef>
              <a:spcAft>
                <a:spcPts val="0"/>
              </a:spcAft>
              <a:buSzPct val="129032"/>
              <a:buChar char="•"/>
            </a:pPr>
            <a:r>
              <a:rPr b="1" lang="es-ES"/>
              <a:t>1. Septiņi katastrofu mīti, kas atspēkoti</a:t>
            </a:r>
            <a:br>
              <a:rPr lang="es-ES"/>
            </a:br>
            <a:r>
              <a:rPr lang="es-ES"/>
              <a:t> </a:t>
            </a:r>
            <a:r>
              <a:rPr lang="es-ES" u="sng">
                <a:solidFill>
                  <a:schemeClr val="hlink"/>
                </a:solidFill>
                <a:hlinkClick r:id="rId3"/>
              </a:rPr>
              <a:t>https://www.preventionweb.net/news/seven-myths-about-disasters-debunked-separating-disaster-facts-disastrous-falsehoods</a:t>
            </a:r>
            <a:br>
              <a:rPr lang="es-ES"/>
            </a:br>
            <a:r>
              <a:rPr lang="es-ES"/>
              <a:t>Šis UNDRR raksts skaidri izskaidro un labo izplatītākos mītus par katastrofām, padarot to par ideālu resursu diskusijām klasē vai mītu atspēkošanas aktivitātēm.</a:t>
            </a:r>
            <a:r>
              <a:rPr b="1" lang="es-ES"/>
              <a:t>2. “Dezinformācija apstājas pie tevis” — infografiku komplekts</a:t>
            </a:r>
            <a:br>
              <a:rPr lang="es-ES"/>
            </a:br>
            <a:r>
              <a:rPr lang="es-ES" u="sng">
                <a:solidFill>
                  <a:schemeClr val="hlink"/>
                </a:solidFill>
                <a:hlinkClick r:id="rId4"/>
              </a:rPr>
              <a:t>https://www.cisa.gov/sites/default/files/publications/disinformation_stops_with_you_infographic_set_508.pdf</a:t>
            </a:r>
            <a:br>
              <a:rPr lang="es-ES"/>
            </a:br>
            <a:r>
              <a:rPr lang="es-ES"/>
              <a:t>Vienkāršs, vizuāls infografiku kopums, kas palīdz mācībspēkiem skaidrot, kā izplatās dezinformācija un kādus soļus indivīdi var veikt, lai to apturētu.</a:t>
            </a:r>
            <a:endParaRPr/>
          </a:p>
          <a:p>
            <a:pPr indent="-406400" lvl="0" marL="457200" rtl="0" algn="l">
              <a:lnSpc>
                <a:spcPct val="90000"/>
              </a:lnSpc>
              <a:spcBef>
                <a:spcPts val="1000"/>
              </a:spcBef>
              <a:spcAft>
                <a:spcPts val="0"/>
              </a:spcAft>
              <a:buSzPct val="129032"/>
              <a:buChar char="•"/>
            </a:pPr>
            <a:r>
              <a:rPr b="1" lang="es-ES"/>
              <a:t>3. Nepatiesas informācijas apkarošana sociālajos medijos katastrofu laikā</a:t>
            </a:r>
            <a:br>
              <a:rPr lang="es-ES"/>
            </a:br>
            <a:r>
              <a:rPr lang="es-ES"/>
              <a:t> </a:t>
            </a:r>
            <a:r>
              <a:rPr lang="es-ES" u="sng">
                <a:solidFill>
                  <a:schemeClr val="hlink"/>
                </a:solidFill>
                <a:hlinkClick r:id="rId5"/>
              </a:rPr>
              <a:t>https://www.dhs.gov/sites/default/files/publications/SMWG_Countering-False-Info-Social-Media-Disasters-Emergencies_Mar2018-508.pdf</a:t>
            </a:r>
            <a:br>
              <a:rPr lang="es-ES"/>
            </a:br>
            <a:r>
              <a:rPr lang="es-ES"/>
              <a:t>Praktiska, brīvi pieejama rokasgrāmata, kurā izklāstītas stratēģijas, kā identificēt, pārbaudīt un mazināt nepatiesu informāciju ārkārtas situāciju laikā — noderīga mācībspēku sagatavošanai vai pieredzējušiem izglītojamajiem.</a:t>
            </a:r>
            <a:endParaRPr b="1" i="1"/>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27"/>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a:solidFill>
                  <a:srgbClr val="FF0000"/>
                </a:solidFill>
              </a:rPr>
              <a:t>Avoti</a:t>
            </a:r>
            <a:endParaRPr>
              <a:solidFill>
                <a:srgbClr val="FF0000"/>
              </a:solidFill>
            </a:endParaRPr>
          </a:p>
        </p:txBody>
      </p:sp>
      <p:sp>
        <p:nvSpPr>
          <p:cNvPr id="110" name="Google Shape;110;p27"/>
          <p:cNvSpPr txBox="1"/>
          <p:nvPr>
            <p:ph idx="2" type="body"/>
          </p:nvPr>
        </p:nvSpPr>
        <p:spPr>
          <a:xfrm>
            <a:off x="839788" y="1379622"/>
            <a:ext cx="10515600" cy="4585408"/>
          </a:xfrm>
          <a:prstGeom prst="rect">
            <a:avLst/>
          </a:prstGeom>
          <a:noFill/>
          <a:ln>
            <a:noFill/>
          </a:ln>
        </p:spPr>
        <p:txBody>
          <a:bodyPr anchorCtr="0" anchor="t" bIns="45700" lIns="91425" spcFirstLastPara="1" rIns="91425" wrap="square" tIns="45700">
            <a:normAutofit/>
          </a:bodyPr>
          <a:lstStyle/>
          <a:p>
            <a:pPr indent="-406400" lvl="0" marL="457200" rtl="0" algn="l">
              <a:lnSpc>
                <a:spcPct val="90000"/>
              </a:lnSpc>
              <a:spcBef>
                <a:spcPts val="1000"/>
              </a:spcBef>
              <a:spcAft>
                <a:spcPts val="0"/>
              </a:spcAft>
              <a:buClr>
                <a:schemeClr val="accent3"/>
              </a:buClr>
              <a:buSzPts val="2800"/>
              <a:buChar char="•"/>
            </a:pPr>
            <a:r>
              <a:rPr lang="es-ES" sz="1800"/>
              <a:t>International Federation of Red Cross and Red Crescent Societies (IFRC). (2019). </a:t>
            </a:r>
            <a:r>
              <a:rPr i="1" lang="es-ES" sz="1800"/>
              <a:t>The checklist on law and disaster preparedness and response</a:t>
            </a:r>
            <a:r>
              <a:rPr lang="es-ES" sz="1800"/>
              <a:t>. Disaster Law Programme.</a:t>
            </a:r>
            <a:endParaRPr/>
          </a:p>
          <a:p>
            <a:pPr indent="-406400" lvl="0" marL="457200" rtl="0" algn="l">
              <a:lnSpc>
                <a:spcPct val="90000"/>
              </a:lnSpc>
              <a:spcBef>
                <a:spcPts val="1000"/>
              </a:spcBef>
              <a:spcAft>
                <a:spcPts val="0"/>
              </a:spcAft>
              <a:buClr>
                <a:schemeClr val="accent3"/>
              </a:buClr>
              <a:buSzPts val="2800"/>
              <a:buChar char="•"/>
            </a:pPr>
            <a:r>
              <a:rPr lang="es-ES" sz="1800"/>
              <a:t>United Nations Children’s Fund (UNICEF). (2020). </a:t>
            </a:r>
            <a:r>
              <a:rPr i="1" lang="es-ES" sz="1800"/>
              <a:t>Countering online misinformation resource pack</a:t>
            </a:r>
            <a:r>
              <a:rPr lang="es-ES" sz="1800"/>
              <a:t>. UNICEF Regional Office for Europe and Central Asia (ECARO).</a:t>
            </a:r>
            <a:endParaRPr sz="1800"/>
          </a:p>
          <a:p>
            <a:pPr indent="-406400" lvl="0" marL="457200" rtl="0" algn="l">
              <a:lnSpc>
                <a:spcPct val="90000"/>
              </a:lnSpc>
              <a:spcBef>
                <a:spcPts val="1000"/>
              </a:spcBef>
              <a:spcAft>
                <a:spcPts val="0"/>
              </a:spcAft>
              <a:buClr>
                <a:schemeClr val="accent3"/>
              </a:buClr>
              <a:buSzPts val="2800"/>
              <a:buChar char="•"/>
            </a:pPr>
            <a:r>
              <a:rPr lang="es-ES" sz="1800"/>
              <a:t>EU DisinfoLab. (n.d.). </a:t>
            </a:r>
            <a:r>
              <a:rPr i="1" lang="es-ES" sz="1800"/>
              <a:t>Resources</a:t>
            </a:r>
            <a:r>
              <a:rPr lang="es-ES" sz="1800"/>
              <a:t>. Retrieved October 10, 2025, from </a:t>
            </a:r>
            <a:r>
              <a:rPr lang="es-ES" sz="1800" u="sng">
                <a:solidFill>
                  <a:schemeClr val="hlink"/>
                </a:solidFill>
                <a:hlinkClick r:id="rId3"/>
              </a:rPr>
              <a:t>https://www.disinfo.eu/resources/</a:t>
            </a:r>
            <a:endParaRPr sz="1800"/>
          </a:p>
          <a:p>
            <a:pPr indent="-406400" lvl="0" marL="457200" rtl="0" algn="l">
              <a:lnSpc>
                <a:spcPct val="90000"/>
              </a:lnSpc>
              <a:spcBef>
                <a:spcPts val="1000"/>
              </a:spcBef>
              <a:spcAft>
                <a:spcPts val="0"/>
              </a:spcAft>
              <a:buClr>
                <a:schemeClr val="accent3"/>
              </a:buClr>
              <a:buSzPts val="2800"/>
              <a:buChar char="•"/>
            </a:pPr>
            <a:r>
              <a:rPr lang="es-ES" sz="1800"/>
              <a:t>UNICEF Ireland. (n.d.). </a:t>
            </a:r>
            <a:r>
              <a:rPr i="1" lang="es-ES" sz="1800"/>
              <a:t>Digital citizenship and activism</a:t>
            </a:r>
            <a:r>
              <a:rPr lang="es-ES" sz="1800"/>
              <a:t>. Retrieved October 10, 2025, from </a:t>
            </a:r>
            <a:r>
              <a:rPr lang="es-ES" sz="1800" u="sng">
                <a:solidFill>
                  <a:schemeClr val="hlink"/>
                </a:solidFill>
                <a:hlinkClick r:id="rId4"/>
              </a:rPr>
              <a:t>https://www.unicef.ie/our-work/schools/global-issues/digital-activism/</a:t>
            </a:r>
            <a:endParaRPr sz="1800"/>
          </a:p>
          <a:p>
            <a:pPr indent="-406400" lvl="0" marL="457200" rtl="0" algn="l">
              <a:lnSpc>
                <a:spcPct val="90000"/>
              </a:lnSpc>
              <a:spcBef>
                <a:spcPts val="1000"/>
              </a:spcBef>
              <a:spcAft>
                <a:spcPts val="0"/>
              </a:spcAft>
              <a:buClr>
                <a:schemeClr val="accent3"/>
              </a:buClr>
              <a:buSzPts val="2800"/>
              <a:buChar char="•"/>
            </a:pPr>
            <a:r>
              <a:rPr lang="es-ES" sz="1800"/>
              <a:t>Aral, S. (2018, September 10). </a:t>
            </a:r>
            <a:r>
              <a:rPr i="1" lang="es-ES" sz="1800"/>
              <a:t>Don’t blame bots, fake news is spread by humans</a:t>
            </a:r>
            <a:r>
              <a:rPr lang="es-ES" sz="1800"/>
              <a:t> [Video]. TEDx Talks. </a:t>
            </a:r>
            <a:r>
              <a:rPr lang="es-ES" sz="1800" u="sng">
                <a:solidFill>
                  <a:schemeClr val="hlink"/>
                </a:solidFill>
                <a:hlinkClick r:id="rId5"/>
              </a:rPr>
              <a:t>https://www.youtube.com/watch?v=Ah9H4-QSBLo</a:t>
            </a:r>
            <a:endParaRPr sz="18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7"/>
          <p:cNvSpPr txBox="1"/>
          <p:nvPr>
            <p:ph type="title"/>
          </p:nvPr>
        </p:nvSpPr>
        <p:spPr>
          <a:xfrm>
            <a:off x="438275" y="457200"/>
            <a:ext cx="9666778" cy="981412"/>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4000"/>
              <a:buNone/>
            </a:pPr>
            <a:r>
              <a:rPr lang="es-ES" sz="4400"/>
              <a:t>PARTNERĪBA</a:t>
            </a:r>
            <a:endParaRPr sz="4400"/>
          </a:p>
        </p:txBody>
      </p:sp>
      <p:sp>
        <p:nvSpPr>
          <p:cNvPr id="116" name="Google Shape;116;p7"/>
          <p:cNvSpPr txBox="1"/>
          <p:nvPr>
            <p:ph idx="1" type="body"/>
          </p:nvPr>
        </p:nvSpPr>
        <p:spPr>
          <a:xfrm>
            <a:off x="438275" y="3199849"/>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3"/>
              </a:rPr>
              <a:t>https://ied.eu/</a:t>
            </a:r>
            <a:r>
              <a:rPr lang="es-ES"/>
              <a:t> </a:t>
            </a:r>
            <a:endParaRPr/>
          </a:p>
        </p:txBody>
      </p:sp>
      <p:sp>
        <p:nvSpPr>
          <p:cNvPr id="117" name="Google Shape;117;p7"/>
          <p:cNvSpPr txBox="1"/>
          <p:nvPr>
            <p:ph idx="2" type="body"/>
          </p:nvPr>
        </p:nvSpPr>
        <p:spPr>
          <a:xfrm>
            <a:off x="4473129" y="3212396"/>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4"/>
              </a:rPr>
              <a:t>https://denizli.afad.gov.tr/</a:t>
            </a:r>
            <a:r>
              <a:rPr lang="es-ES"/>
              <a:t> </a:t>
            </a:r>
            <a:endParaRPr/>
          </a:p>
        </p:txBody>
      </p:sp>
      <p:sp>
        <p:nvSpPr>
          <p:cNvPr id="118" name="Google Shape;118;p7"/>
          <p:cNvSpPr txBox="1"/>
          <p:nvPr>
            <p:ph idx="3" type="body"/>
          </p:nvPr>
        </p:nvSpPr>
        <p:spPr>
          <a:xfrm>
            <a:off x="8508875" y="3199849"/>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5"/>
              </a:rPr>
              <a:t>https://neotalentway.com/</a:t>
            </a:r>
            <a:r>
              <a:rPr lang="es-ES"/>
              <a:t> </a:t>
            </a:r>
            <a:endParaRPr/>
          </a:p>
        </p:txBody>
      </p:sp>
      <p:sp>
        <p:nvSpPr>
          <p:cNvPr id="119" name="Google Shape;119;p7"/>
          <p:cNvSpPr txBox="1"/>
          <p:nvPr>
            <p:ph idx="4" type="body"/>
          </p:nvPr>
        </p:nvSpPr>
        <p:spPr>
          <a:xfrm>
            <a:off x="510608" y="5687217"/>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6"/>
              </a:rPr>
              <a:t>https://www.eva93.lv/</a:t>
            </a:r>
            <a:r>
              <a:rPr lang="es-ES"/>
              <a:t> </a:t>
            </a:r>
            <a:endParaRPr/>
          </a:p>
        </p:txBody>
      </p:sp>
      <p:sp>
        <p:nvSpPr>
          <p:cNvPr id="120" name="Google Shape;120;p7"/>
          <p:cNvSpPr txBox="1"/>
          <p:nvPr>
            <p:ph idx="5" type="body"/>
          </p:nvPr>
        </p:nvSpPr>
        <p:spPr>
          <a:xfrm>
            <a:off x="4473575" y="5687217"/>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7"/>
              </a:rPr>
              <a:t>https://ngo-nfe4y.com.ua/en</a:t>
            </a:r>
            <a:r>
              <a:rPr lang="es-ES"/>
              <a:t> </a:t>
            </a:r>
            <a:endParaRPr/>
          </a:p>
        </p:txBody>
      </p:sp>
      <p:sp>
        <p:nvSpPr>
          <p:cNvPr id="121" name="Google Shape;121;p7"/>
          <p:cNvSpPr txBox="1"/>
          <p:nvPr>
            <p:ph idx="6" type="body"/>
          </p:nvPr>
        </p:nvSpPr>
        <p:spPr>
          <a:xfrm>
            <a:off x="8436542" y="5687217"/>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8"/>
              </a:rPr>
              <a:t>https://vonhope.is/</a:t>
            </a:r>
            <a:r>
              <a:rPr lang="es-ES"/>
              <a:t> </a:t>
            </a:r>
            <a:endParaRPr/>
          </a:p>
        </p:txBody>
      </p:sp>
      <p:pic>
        <p:nvPicPr>
          <p:cNvPr descr="A blue and red text on a black background&#10;&#10;AI-generated content may be incorrect." id="122" name="Google Shape;122;p7"/>
          <p:cNvPicPr preferRelativeResize="0"/>
          <p:nvPr/>
        </p:nvPicPr>
        <p:blipFill rotWithShape="1">
          <a:blip r:embed="rId9">
            <a:alphaModFix/>
          </a:blip>
          <a:srcRect b="0" l="0" r="0" t="0"/>
          <a:stretch/>
        </p:blipFill>
        <p:spPr>
          <a:xfrm>
            <a:off x="5142736" y="1652404"/>
            <a:ext cx="1709620" cy="1464896"/>
          </a:xfrm>
          <a:prstGeom prst="rect">
            <a:avLst/>
          </a:prstGeom>
          <a:noFill/>
          <a:ln>
            <a:noFill/>
          </a:ln>
        </p:spPr>
      </p:pic>
      <p:pic>
        <p:nvPicPr>
          <p:cNvPr id="123" name="Google Shape;123;p7"/>
          <p:cNvPicPr preferRelativeResize="0"/>
          <p:nvPr/>
        </p:nvPicPr>
        <p:blipFill rotWithShape="1">
          <a:blip r:embed="rId10">
            <a:alphaModFix/>
          </a:blip>
          <a:srcRect b="0" l="0" r="0" t="0"/>
          <a:stretch/>
        </p:blipFill>
        <p:spPr>
          <a:xfrm>
            <a:off x="968518" y="4661446"/>
            <a:ext cx="2011680" cy="574088"/>
          </a:xfrm>
          <a:prstGeom prst="rect">
            <a:avLst/>
          </a:prstGeom>
          <a:noFill/>
          <a:ln>
            <a:noFill/>
          </a:ln>
        </p:spPr>
      </p:pic>
      <p:pic>
        <p:nvPicPr>
          <p:cNvPr descr="A red and blue logo&#10;&#10;AI-generated content may be incorrect." id="124" name="Google Shape;124;p7"/>
          <p:cNvPicPr preferRelativeResize="0"/>
          <p:nvPr/>
        </p:nvPicPr>
        <p:blipFill rotWithShape="1">
          <a:blip r:embed="rId11">
            <a:alphaModFix/>
          </a:blip>
          <a:srcRect b="0" l="0" r="0" t="0"/>
          <a:stretch/>
        </p:blipFill>
        <p:spPr>
          <a:xfrm>
            <a:off x="9435800" y="1959048"/>
            <a:ext cx="1246334" cy="1011673"/>
          </a:xfrm>
          <a:prstGeom prst="rect">
            <a:avLst/>
          </a:prstGeom>
          <a:noFill/>
          <a:ln>
            <a:noFill/>
          </a:ln>
        </p:spPr>
      </p:pic>
      <p:pic>
        <p:nvPicPr>
          <p:cNvPr descr="A logo of a sailboat&#10;&#10;AI-generated content may be incorrect." id="125" name="Google Shape;125;p7"/>
          <p:cNvPicPr preferRelativeResize="0"/>
          <p:nvPr/>
        </p:nvPicPr>
        <p:blipFill rotWithShape="1">
          <a:blip r:embed="rId12">
            <a:alphaModFix/>
          </a:blip>
          <a:srcRect b="0" l="0" r="0" t="0"/>
          <a:stretch/>
        </p:blipFill>
        <p:spPr>
          <a:xfrm>
            <a:off x="1485303" y="1890196"/>
            <a:ext cx="1145434" cy="1093071"/>
          </a:xfrm>
          <a:prstGeom prst="rect">
            <a:avLst/>
          </a:prstGeom>
          <a:noFill/>
          <a:ln>
            <a:noFill/>
          </a:ln>
        </p:spPr>
      </p:pic>
      <p:pic>
        <p:nvPicPr>
          <p:cNvPr id="126" name="Google Shape;126;p7"/>
          <p:cNvPicPr preferRelativeResize="0"/>
          <p:nvPr/>
        </p:nvPicPr>
        <p:blipFill rotWithShape="1">
          <a:blip r:embed="rId13">
            <a:alphaModFix/>
          </a:blip>
          <a:srcRect b="0" l="0" r="0" t="0"/>
          <a:stretch/>
        </p:blipFill>
        <p:spPr>
          <a:xfrm>
            <a:off x="4433777" y="4474402"/>
            <a:ext cx="2796363" cy="880130"/>
          </a:xfrm>
          <a:prstGeom prst="rect">
            <a:avLst/>
          </a:prstGeom>
          <a:noFill/>
          <a:ln>
            <a:noFill/>
          </a:ln>
        </p:spPr>
      </p:pic>
      <p:pic>
        <p:nvPicPr>
          <p:cNvPr id="127" name="Google Shape;127;p7"/>
          <p:cNvPicPr preferRelativeResize="0"/>
          <p:nvPr/>
        </p:nvPicPr>
        <p:blipFill rotWithShape="1">
          <a:blip r:embed="rId14">
            <a:alphaModFix/>
          </a:blip>
          <a:srcRect b="0" l="0" r="0" t="0"/>
          <a:stretch/>
        </p:blipFill>
        <p:spPr>
          <a:xfrm>
            <a:off x="8436542" y="4649682"/>
            <a:ext cx="2866369" cy="88013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8"/>
          <p:cNvSpPr txBox="1"/>
          <p:nvPr>
            <p:ph type="title"/>
          </p:nvPr>
        </p:nvSpPr>
        <p:spPr>
          <a:xfrm>
            <a:off x="1167996" y="624895"/>
            <a:ext cx="9856008" cy="1273175"/>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SzPts val="4400"/>
              <a:buNone/>
            </a:pPr>
            <a:r>
              <a:rPr lang="es-ES" sz="2400"/>
              <a:t>Lai vērtīga un iedvesmojoša mācīšanās ar VET-READY</a:t>
            </a:r>
            <a:br>
              <a:rPr lang="es-ES" sz="2400"/>
            </a:br>
            <a:r>
              <a:rPr lang="es-ES" sz="2400"/>
              <a:t>2. nodaļu «SABIEDRISKO UN LIELU PASĀKUMU NORISES VIETU KATASTROFU GATAVĪBA UN REAĢĒŠANA»</a:t>
            </a:r>
            <a:br>
              <a:rPr lang="es-ES" sz="2400"/>
            </a:br>
            <a:r>
              <a:rPr lang="es-ES" sz="2400"/>
              <a:t>un 8. mācību moduli «Dezinformācijas un maldinošas informācijas ietekmes mazināšana sabiedriskās un lielu pasākumu norises vietu katastrofu situācijās»!</a:t>
            </a:r>
            <a:endParaRPr/>
          </a:p>
        </p:txBody>
      </p:sp>
      <p:sp>
        <p:nvSpPr>
          <p:cNvPr id="133" name="Google Shape;133;p8"/>
          <p:cNvSpPr txBox="1"/>
          <p:nvPr/>
        </p:nvSpPr>
        <p:spPr>
          <a:xfrm>
            <a:off x="5094526" y="2911372"/>
            <a:ext cx="2002949" cy="497824"/>
          </a:xfrm>
          <a:prstGeom prst="rect">
            <a:avLst/>
          </a:prstGeom>
          <a:no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Clr>
                <a:srgbClr val="F2F2F2"/>
              </a:buClr>
              <a:buSzPts val="2000"/>
              <a:buFont typeface="Arial"/>
              <a:buNone/>
            </a:pPr>
            <a:r>
              <a:rPr b="1" i="0" lang="es-ES" sz="2000" u="none" cap="none" strike="noStrike">
                <a:solidFill>
                  <a:srgbClr val="F2F2F2"/>
                </a:solidFill>
                <a:latin typeface="Montserrat SemiBold"/>
                <a:ea typeface="Montserrat SemiBold"/>
                <a:cs typeface="Montserrat SemiBold"/>
                <a:sym typeface="Montserrat SemiBold"/>
              </a:rPr>
              <a:t>SEKO MUMS</a:t>
            </a:r>
            <a:endParaRPr b="1" i="0" sz="2000" u="none" cap="none" strike="noStrike">
              <a:solidFill>
                <a:srgbClr val="F2F2F2"/>
              </a:solidFill>
              <a:latin typeface="Montserrat SemiBold"/>
              <a:ea typeface="Montserrat SemiBold"/>
              <a:cs typeface="Montserrat SemiBold"/>
              <a:sym typeface="Montserrat SemiBold"/>
            </a:endParaRPr>
          </a:p>
        </p:txBody>
      </p:sp>
      <p:pic>
        <p:nvPicPr>
          <p:cNvPr descr="A black background with white text&#10;&#10;Description automatically generated" id="134" name="Google Shape;134;p8"/>
          <p:cNvPicPr preferRelativeResize="0"/>
          <p:nvPr/>
        </p:nvPicPr>
        <p:blipFill rotWithShape="1">
          <a:blip r:embed="rId3">
            <a:alphaModFix/>
          </a:blip>
          <a:srcRect b="0" l="0" r="0" t="0"/>
          <a:stretch/>
        </p:blipFill>
        <p:spPr>
          <a:xfrm>
            <a:off x="8531508" y="5952117"/>
            <a:ext cx="2631004" cy="587010"/>
          </a:xfrm>
          <a:prstGeom prst="rect">
            <a:avLst/>
          </a:prstGeom>
          <a:noFill/>
          <a:ln>
            <a:noFill/>
          </a:ln>
        </p:spPr>
      </p:pic>
      <p:pic>
        <p:nvPicPr>
          <p:cNvPr id="135" name="Google Shape;135;p8"/>
          <p:cNvPicPr preferRelativeResize="0"/>
          <p:nvPr/>
        </p:nvPicPr>
        <p:blipFill rotWithShape="1">
          <a:blip r:embed="rId4">
            <a:alphaModFix/>
          </a:blip>
          <a:srcRect b="0" l="0" r="0" t="0"/>
          <a:stretch/>
        </p:blipFill>
        <p:spPr>
          <a:xfrm>
            <a:off x="1167996" y="5952117"/>
            <a:ext cx="2466975" cy="561975"/>
          </a:xfrm>
          <a:prstGeom prst="rect">
            <a:avLst/>
          </a:prstGeom>
          <a:noFill/>
          <a:ln>
            <a:noFill/>
          </a:ln>
        </p:spPr>
      </p:pic>
      <p:sp>
        <p:nvSpPr>
          <p:cNvPr id="136" name="Google Shape;136;p8"/>
          <p:cNvSpPr txBox="1"/>
          <p:nvPr/>
        </p:nvSpPr>
        <p:spPr>
          <a:xfrm>
            <a:off x="4440998" y="4586309"/>
            <a:ext cx="3310003" cy="497824"/>
          </a:xfrm>
          <a:prstGeom prst="rect">
            <a:avLst/>
          </a:prstGeom>
          <a:no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Clr>
                <a:srgbClr val="000000"/>
              </a:buClr>
              <a:buSzPts val="2000"/>
              <a:buFont typeface="Arial"/>
              <a:buNone/>
            </a:pPr>
            <a:r>
              <a:rPr b="1" i="0" lang="es-ES" sz="2000" u="sng" cap="none" strike="noStrike">
                <a:solidFill>
                  <a:srgbClr val="F2F2F2"/>
                </a:solidFill>
                <a:latin typeface="Montserrat SemiBold"/>
                <a:ea typeface="Montserrat SemiBold"/>
                <a:cs typeface="Montserrat SemiBold"/>
                <a:sym typeface="Montserrat SemiBold"/>
                <a:hlinkClick r:id="rId5">
                  <a:extLst>
                    <a:ext uri="{A12FA001-AC4F-418D-AE19-62706E023703}">
                      <ahyp:hlinkClr val="tx"/>
                    </a:ext>
                  </a:extLst>
                </a:hlinkClick>
              </a:rPr>
              <a:t>https://vetready.eu/</a:t>
            </a:r>
            <a:r>
              <a:rPr b="1" i="0" lang="es-ES" sz="2000" u="none" cap="none" strike="noStrike">
                <a:solidFill>
                  <a:srgbClr val="F2F2F2"/>
                </a:solidFill>
                <a:latin typeface="Montserrat SemiBold"/>
                <a:ea typeface="Montserrat SemiBold"/>
                <a:cs typeface="Montserrat SemiBold"/>
                <a:sym typeface="Montserrat SemiBold"/>
              </a:rPr>
              <a:t> </a:t>
            </a:r>
            <a:endParaRPr b="1" i="0" sz="2000" u="none" cap="none" strike="noStrike">
              <a:solidFill>
                <a:srgbClr val="F2F2F2"/>
              </a:solidFill>
              <a:latin typeface="Montserrat SemiBold"/>
              <a:ea typeface="Montserrat SemiBold"/>
              <a:cs typeface="Montserrat SemiBold"/>
              <a:sym typeface="Montserrat SemiBold"/>
            </a:endParaRPr>
          </a:p>
        </p:txBody>
      </p:sp>
      <p:pic>
        <p:nvPicPr>
          <p:cNvPr id="137" name="Google Shape;137;p8">
            <a:hlinkClick r:id="rId6"/>
          </p:cNvPr>
          <p:cNvPicPr preferRelativeResize="0"/>
          <p:nvPr/>
        </p:nvPicPr>
        <p:blipFill rotWithShape="1">
          <a:blip r:embed="rId7">
            <a:alphaModFix/>
          </a:blip>
          <a:srcRect b="0" l="0" r="0" t="0"/>
          <a:stretch/>
        </p:blipFill>
        <p:spPr>
          <a:xfrm>
            <a:off x="6096000" y="3702378"/>
            <a:ext cx="458703" cy="458703"/>
          </a:xfrm>
          <a:prstGeom prst="rect">
            <a:avLst/>
          </a:prstGeom>
          <a:noFill/>
          <a:ln>
            <a:noFill/>
          </a:ln>
        </p:spPr>
      </p:pic>
      <p:pic>
        <p:nvPicPr>
          <p:cNvPr id="138" name="Google Shape;138;p8"/>
          <p:cNvPicPr preferRelativeResize="0"/>
          <p:nvPr/>
        </p:nvPicPr>
        <p:blipFill rotWithShape="1">
          <a:blip r:embed="rId8">
            <a:alphaModFix/>
          </a:blip>
          <a:srcRect b="0" l="0" r="0" t="0"/>
          <a:stretch/>
        </p:blipFill>
        <p:spPr>
          <a:xfrm>
            <a:off x="5517522" y="3695180"/>
            <a:ext cx="471986" cy="471986"/>
          </a:xfrm>
          <a:prstGeom prst="rect">
            <a:avLst/>
          </a:prstGeom>
          <a:noFill/>
          <a:ln>
            <a:noFill/>
          </a:ln>
        </p:spPr>
      </p:pic>
      <p:pic>
        <p:nvPicPr>
          <p:cNvPr id="139" name="Google Shape;139;p8">
            <a:hlinkClick r:id="rId9"/>
          </p:cNvPr>
          <p:cNvPicPr preferRelativeResize="0"/>
          <p:nvPr/>
        </p:nvPicPr>
        <p:blipFill rotWithShape="1">
          <a:blip r:embed="rId10">
            <a:alphaModFix/>
          </a:blip>
          <a:srcRect b="0" l="0" r="0" t="0"/>
          <a:stretch/>
        </p:blipFill>
        <p:spPr>
          <a:xfrm>
            <a:off x="4963839" y="3710538"/>
            <a:ext cx="447191" cy="443649"/>
          </a:xfrm>
          <a:prstGeom prst="rect">
            <a:avLst/>
          </a:prstGeom>
          <a:noFill/>
          <a:ln>
            <a:noFill/>
          </a:ln>
        </p:spPr>
      </p:pic>
      <p:pic>
        <p:nvPicPr>
          <p:cNvPr id="140" name="Google Shape;140;p8">
            <a:hlinkClick r:id="rId11"/>
          </p:cNvPr>
          <p:cNvPicPr preferRelativeResize="0"/>
          <p:nvPr/>
        </p:nvPicPr>
        <p:blipFill rotWithShape="1">
          <a:blip r:embed="rId12">
            <a:alphaModFix/>
          </a:blip>
          <a:srcRect b="0" l="0" r="0" t="0"/>
          <a:stretch/>
        </p:blipFill>
        <p:spPr>
          <a:xfrm>
            <a:off x="6661195" y="3705258"/>
            <a:ext cx="453390" cy="45339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 name="Shape 47"/>
        <p:cNvGrpSpPr/>
        <p:nvPr/>
      </p:nvGrpSpPr>
      <p:grpSpPr>
        <a:xfrm>
          <a:off x="0" y="0"/>
          <a:ext cx="0" cy="0"/>
          <a:chOff x="0" y="0"/>
          <a:chExt cx="0" cy="0"/>
        </a:xfrm>
      </p:grpSpPr>
      <p:sp>
        <p:nvSpPr>
          <p:cNvPr id="48" name="Google Shape;48;p4"/>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a:solidFill>
                  <a:srgbClr val="FF0000"/>
                </a:solidFill>
              </a:rPr>
              <a:t>Mācībspēku atbalsta materiāla pārskats</a:t>
            </a:r>
            <a:endParaRPr/>
          </a:p>
        </p:txBody>
      </p:sp>
      <p:sp>
        <p:nvSpPr>
          <p:cNvPr id="49" name="Google Shape;49;p4"/>
          <p:cNvSpPr txBox="1"/>
          <p:nvPr>
            <p:ph idx="2" type="body"/>
          </p:nvPr>
        </p:nvSpPr>
        <p:spPr>
          <a:xfrm>
            <a:off x="839788" y="1654139"/>
            <a:ext cx="10515600" cy="4356243"/>
          </a:xfrm>
          <a:prstGeom prst="rect">
            <a:avLst/>
          </a:prstGeom>
          <a:noFill/>
          <a:ln>
            <a:noFill/>
          </a:ln>
        </p:spPr>
        <p:txBody>
          <a:bodyPr anchorCtr="0" anchor="t" bIns="45700" lIns="91425" spcFirstLastPara="1" rIns="91425" wrap="square" tIns="45700">
            <a:normAutofit fontScale="77500" lnSpcReduction="20000"/>
          </a:bodyPr>
          <a:lstStyle/>
          <a:p>
            <a:pPr indent="-406400" lvl="0" marL="457200" rtl="0" algn="l">
              <a:lnSpc>
                <a:spcPct val="90000"/>
              </a:lnSpc>
              <a:spcBef>
                <a:spcPts val="1000"/>
              </a:spcBef>
              <a:spcAft>
                <a:spcPts val="0"/>
              </a:spcAft>
              <a:buClr>
                <a:schemeClr val="accent3"/>
              </a:buClr>
              <a:buSzPct val="129032"/>
              <a:buChar char="•"/>
            </a:pPr>
            <a:r>
              <a:rPr lang="es-ES"/>
              <a:t>Šis izglītotāju atbalsta materiāls ir izstrādāts, lai papildinātu apmācību moduli </a:t>
            </a:r>
            <a:r>
              <a:rPr b="1" lang="es-ES"/>
              <a:t>„Dezinformācijas un maldinošas informācijas ietekmes mazināšana sabiedriskās un lielu pasākumu norises vietu katastrofu situācijās”</a:t>
            </a:r>
            <a:r>
              <a:rPr lang="es-ES"/>
              <a:t>, sniedzot pielāgotas metodiskas un didaktiskas vadlīnijas, lai uzlabotu tā efektīvu īstenošanu.</a:t>
            </a:r>
            <a:endParaRPr/>
          </a:p>
          <a:p>
            <a:pPr indent="0" lvl="0" marL="50800" rtl="0" algn="l">
              <a:lnSpc>
                <a:spcPct val="90000"/>
              </a:lnSpc>
              <a:spcBef>
                <a:spcPts val="1000"/>
              </a:spcBef>
              <a:spcAft>
                <a:spcPts val="0"/>
              </a:spcAft>
              <a:buSzPct val="129032"/>
              <a:buNone/>
            </a:pPr>
            <a:r>
              <a:rPr lang="es-ES"/>
              <a:t>Tā mērķis ir palīdzēt izglītotājiem:</a:t>
            </a:r>
            <a:endParaRPr/>
          </a:p>
          <a:p>
            <a:pPr indent="-406400" lvl="0" marL="457200" rtl="0" algn="l">
              <a:lnSpc>
                <a:spcPct val="90000"/>
              </a:lnSpc>
              <a:spcBef>
                <a:spcPts val="1000"/>
              </a:spcBef>
              <a:spcAft>
                <a:spcPts val="0"/>
              </a:spcAft>
              <a:buSzPct val="129032"/>
              <a:buChar char="•"/>
            </a:pPr>
            <a:r>
              <a:rPr lang="es-ES"/>
              <a:t>izprast šī moduļa </a:t>
            </a:r>
            <a:r>
              <a:rPr b="1" lang="es-ES"/>
              <a:t>konkrētos pedagoģiskos mērķus</a:t>
            </a:r>
            <a:endParaRPr/>
          </a:p>
          <a:p>
            <a:pPr indent="-406400" lvl="0" marL="457200" rtl="0" algn="l">
              <a:lnSpc>
                <a:spcPct val="90000"/>
              </a:lnSpc>
              <a:spcBef>
                <a:spcPts val="1000"/>
              </a:spcBef>
              <a:spcAft>
                <a:spcPts val="0"/>
              </a:spcAft>
              <a:buSzPct val="129032"/>
              <a:buChar char="•"/>
            </a:pPr>
            <a:r>
              <a:rPr lang="es-ES"/>
              <a:t>piemērot </a:t>
            </a:r>
            <a:r>
              <a:rPr b="1" lang="es-ES"/>
              <a:t>atbilstošas mācību stratēģijas un rīkus</a:t>
            </a:r>
            <a:r>
              <a:rPr lang="es-ES"/>
              <a:t>, lai iesaistītu profesionālās izglītības un apmācības, profesionālās tālākizglītības un apmācības un diasporas izglītojamos</a:t>
            </a:r>
            <a:endParaRPr/>
          </a:p>
          <a:p>
            <a:pPr indent="-406400" lvl="0" marL="457200" rtl="0" algn="l">
              <a:lnSpc>
                <a:spcPct val="90000"/>
              </a:lnSpc>
              <a:spcBef>
                <a:spcPts val="1000"/>
              </a:spcBef>
              <a:spcAft>
                <a:spcPts val="0"/>
              </a:spcAft>
              <a:buSzPct val="129032"/>
              <a:buChar char="•"/>
            </a:pPr>
            <a:r>
              <a:rPr b="1" lang="es-ES"/>
              <a:t>veicināt galvenās aktivitātes</a:t>
            </a:r>
            <a:r>
              <a:rPr lang="es-ES"/>
              <a:t>, sekmēt pārdomas un atbalstīt zināšanu saglabāšanu</a:t>
            </a:r>
            <a:endParaRPr b="1"/>
          </a:p>
          <a:p>
            <a:pPr indent="-406400" lvl="0" marL="457200" rtl="0" algn="l">
              <a:lnSpc>
                <a:spcPct val="90000"/>
              </a:lnSpc>
              <a:spcBef>
                <a:spcPts val="1000"/>
              </a:spcBef>
              <a:spcAft>
                <a:spcPts val="0"/>
              </a:spcAft>
              <a:buSzPct val="129032"/>
              <a:buChar char="•"/>
            </a:pPr>
            <a:r>
              <a:rPr lang="es-ES"/>
              <a:t>pielāgot apmācību </a:t>
            </a:r>
            <a:r>
              <a:rPr b="1" lang="es-ES"/>
              <a:t>dažādiem formātiem </a:t>
            </a:r>
            <a:r>
              <a:rPr lang="es-ES"/>
              <a:t>(klātienes, tiešsaistes, jauktas) un dažādām apmācāmo vajadzībām</a:t>
            </a:r>
            <a:endParaRPr/>
          </a:p>
          <a:p>
            <a:pPr indent="-406400" lvl="0" marL="457200" rtl="0" algn="l">
              <a:lnSpc>
                <a:spcPct val="90000"/>
              </a:lnSpc>
              <a:spcBef>
                <a:spcPts val="1000"/>
              </a:spcBef>
              <a:spcAft>
                <a:spcPts val="0"/>
              </a:spcAft>
              <a:buClr>
                <a:schemeClr val="accent3"/>
              </a:buClr>
              <a:buSzPct val="129032"/>
              <a:buChar char="•"/>
            </a:pPr>
            <a:r>
              <a:rPr i="1" lang="es-ES"/>
              <a:t>Piezīme: Šī moduļa apguve un tam pievienotā testa izpilde dod tiesības saņemt profesionālās kompetences pilnveides apliecinājumu.</a:t>
            </a:r>
            <a:endParaRPr/>
          </a:p>
          <a:p>
            <a:pPr indent="0" lvl="0" marL="228600" rtl="0" algn="l">
              <a:lnSpc>
                <a:spcPct val="100000"/>
              </a:lnSpc>
              <a:spcBef>
                <a:spcPts val="0"/>
              </a:spcBef>
              <a:spcAft>
                <a:spcPts val="0"/>
              </a:spcAft>
              <a:buSzPct val="37815"/>
              <a:buNone/>
            </a:pPr>
            <a:r>
              <a:t/>
            </a:r>
            <a:endParaRPr/>
          </a:p>
          <a:p>
            <a:pPr indent="-400050" lvl="0" marL="685800" rtl="0" algn="just">
              <a:lnSpc>
                <a:spcPct val="100000"/>
              </a:lnSpc>
              <a:spcBef>
                <a:spcPts val="0"/>
              </a:spcBef>
              <a:spcAft>
                <a:spcPts val="0"/>
              </a:spcAft>
              <a:buSzPct val="37815"/>
              <a:buNone/>
            </a:pPr>
            <a:r>
              <a:t/>
            </a:r>
            <a:endParaRPr/>
          </a:p>
          <a:p>
            <a:pPr indent="-400050" lvl="0" marL="685800" rtl="0" algn="just">
              <a:lnSpc>
                <a:spcPct val="100000"/>
              </a:lnSpc>
              <a:spcBef>
                <a:spcPts val="0"/>
              </a:spcBef>
              <a:spcAft>
                <a:spcPts val="0"/>
              </a:spcAft>
              <a:buSzPct val="37815"/>
              <a:buNone/>
            </a:pPr>
            <a:r>
              <a:t/>
            </a:r>
            <a:endParaRPr b="1"/>
          </a:p>
          <a:p>
            <a:pPr indent="-50800" lvl="0" marL="228600" rtl="0" algn="l">
              <a:lnSpc>
                <a:spcPct val="90000"/>
              </a:lnSpc>
              <a:spcBef>
                <a:spcPts val="0"/>
              </a:spcBef>
              <a:spcAft>
                <a:spcPts val="0"/>
              </a:spcAft>
              <a:buClr>
                <a:schemeClr val="accent3"/>
              </a:buClr>
              <a:buSzPct val="117646"/>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8"/>
          <p:cNvSpPr txBox="1"/>
          <p:nvPr>
            <p:ph type="title"/>
          </p:nvPr>
        </p:nvSpPr>
        <p:spPr>
          <a:xfrm>
            <a:off x="906463" y="280086"/>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a:solidFill>
                  <a:srgbClr val="FF0000"/>
                </a:solidFill>
              </a:rPr>
              <a:t>Mācību moduļa saturs</a:t>
            </a:r>
            <a:endParaRPr>
              <a:solidFill>
                <a:srgbClr val="FF0000"/>
              </a:solidFill>
            </a:endParaRPr>
          </a:p>
        </p:txBody>
      </p:sp>
      <p:sp>
        <p:nvSpPr>
          <p:cNvPr id="55" name="Google Shape;55;p18"/>
          <p:cNvSpPr txBox="1"/>
          <p:nvPr>
            <p:ph idx="2" type="body"/>
          </p:nvPr>
        </p:nvSpPr>
        <p:spPr>
          <a:xfrm>
            <a:off x="600869" y="1558889"/>
            <a:ext cx="10990262" cy="4356243"/>
          </a:xfrm>
          <a:prstGeom prst="rect">
            <a:avLst/>
          </a:prstGeom>
          <a:noFill/>
          <a:ln>
            <a:noFill/>
          </a:ln>
        </p:spPr>
        <p:txBody>
          <a:bodyPr anchorCtr="0" anchor="t" bIns="45700" lIns="91425" spcFirstLastPara="1" rIns="91425" wrap="square" tIns="45700">
            <a:noAutofit/>
          </a:bodyPr>
          <a:lstStyle/>
          <a:p>
            <a:pPr indent="-457200" lvl="0" marL="742950" rtl="0" algn="l">
              <a:lnSpc>
                <a:spcPct val="100000"/>
              </a:lnSpc>
              <a:spcBef>
                <a:spcPts val="0"/>
              </a:spcBef>
              <a:spcAft>
                <a:spcPts val="0"/>
              </a:spcAft>
              <a:buSzPts val="972"/>
              <a:buFont typeface="Arial"/>
              <a:buChar char="•"/>
            </a:pPr>
            <a:r>
              <a:rPr lang="es-ES" sz="1200"/>
              <a:t>Mācību moduļa mērķis</a:t>
            </a:r>
            <a:endParaRPr/>
          </a:p>
          <a:p>
            <a:pPr indent="-457200" lvl="0" marL="742950" rtl="0" algn="l">
              <a:lnSpc>
                <a:spcPct val="100000"/>
              </a:lnSpc>
              <a:spcBef>
                <a:spcPts val="0"/>
              </a:spcBef>
              <a:spcAft>
                <a:spcPts val="0"/>
              </a:spcAft>
              <a:buSzPts val="972"/>
              <a:buFont typeface="Arial"/>
              <a:buChar char="•"/>
            </a:pPr>
            <a:r>
              <a:rPr lang="es-ES" sz="1200"/>
              <a:t>Mācību moduļa sasniedzamie rezultāti</a:t>
            </a:r>
            <a:endParaRPr/>
          </a:p>
          <a:p>
            <a:pPr indent="-457200" lvl="0" marL="742950" rtl="0" algn="l">
              <a:lnSpc>
                <a:spcPct val="100000"/>
              </a:lnSpc>
              <a:spcBef>
                <a:spcPts val="0"/>
              </a:spcBef>
              <a:spcAft>
                <a:spcPts val="0"/>
              </a:spcAft>
              <a:buSzPts val="972"/>
              <a:buFont typeface="Arial"/>
              <a:buChar char="•"/>
            </a:pPr>
            <a:r>
              <a:rPr lang="es-ES" sz="1200"/>
              <a:t>Ievads: Kas ir dezinformācijas un maldinošas informācijas ietekmes mazināšana sabiedriskās un lielu pasākumu norises vietu katastrofu situācijās?</a:t>
            </a:r>
            <a:endParaRPr/>
          </a:p>
          <a:p>
            <a:pPr indent="-457200" lvl="0" marL="742950" rtl="0" algn="l">
              <a:lnSpc>
                <a:spcPct val="100000"/>
              </a:lnSpc>
              <a:spcBef>
                <a:spcPts val="0"/>
              </a:spcBef>
              <a:spcAft>
                <a:spcPts val="0"/>
              </a:spcAft>
              <a:buSzPts val="972"/>
              <a:buFont typeface="Arial"/>
              <a:buChar char="•"/>
            </a:pPr>
            <a:r>
              <a:rPr lang="es-ES" sz="1200"/>
              <a:t>Pamatjēdzieni un terminoloģija</a:t>
            </a:r>
            <a:endParaRPr/>
          </a:p>
          <a:p>
            <a:pPr indent="-457200" lvl="0" marL="742950" rtl="0" algn="l">
              <a:lnSpc>
                <a:spcPct val="100000"/>
              </a:lnSpc>
              <a:spcBef>
                <a:spcPts val="0"/>
              </a:spcBef>
              <a:spcAft>
                <a:spcPts val="0"/>
              </a:spcAft>
              <a:buSzPts val="972"/>
              <a:buFont typeface="Arial"/>
              <a:buChar char="•"/>
            </a:pPr>
            <a:r>
              <a:rPr lang="es-ES" sz="1200"/>
              <a:t>Tēmas svarīguma izpratne</a:t>
            </a:r>
            <a:endParaRPr/>
          </a:p>
          <a:p>
            <a:pPr indent="-457200" lvl="0" marL="742950" rtl="0" algn="l">
              <a:lnSpc>
                <a:spcPct val="100000"/>
              </a:lnSpc>
              <a:spcBef>
                <a:spcPts val="0"/>
              </a:spcBef>
              <a:spcAft>
                <a:spcPts val="0"/>
              </a:spcAft>
              <a:buSzPts val="972"/>
              <a:buFont typeface="Arial"/>
              <a:buChar char="•"/>
            </a:pPr>
            <a:r>
              <a:rPr lang="es-ES" sz="1200"/>
              <a:t>Kāpēc šis mācību modulis ir svarīgs?</a:t>
            </a:r>
            <a:endParaRPr/>
          </a:p>
          <a:p>
            <a:pPr indent="-457200" lvl="0" marL="742950" rtl="0" algn="l">
              <a:lnSpc>
                <a:spcPct val="100000"/>
              </a:lnSpc>
              <a:spcBef>
                <a:spcPts val="0"/>
              </a:spcBef>
              <a:spcAft>
                <a:spcPts val="0"/>
              </a:spcAft>
              <a:buSzPts val="972"/>
              <a:buFont typeface="Arial"/>
              <a:buChar char="•"/>
            </a:pPr>
            <a:r>
              <a:rPr lang="es-ES" sz="1200"/>
              <a:t>Dabas katastrofas dezinformācijas un maldinošas informācijas kontekstā sabiedriskās un lielu pasākumu norises vietās</a:t>
            </a:r>
            <a:br>
              <a:rPr lang="es-ES" sz="1200"/>
            </a:br>
            <a:r>
              <a:rPr lang="es-ES" sz="1200"/>
              <a:t>• Plūdi</a:t>
            </a:r>
            <a:br>
              <a:rPr lang="es-ES" sz="1200"/>
            </a:br>
            <a:r>
              <a:rPr lang="es-ES" sz="1200"/>
              <a:t>• Zemestrīces</a:t>
            </a:r>
            <a:br>
              <a:rPr lang="es-ES" sz="1200"/>
            </a:br>
            <a:r>
              <a:rPr lang="es-ES" sz="1200"/>
              <a:t>• Karstuma viļņi</a:t>
            </a:r>
            <a:endParaRPr/>
          </a:p>
          <a:p>
            <a:pPr indent="-457200" lvl="0" marL="742950" rtl="0" algn="l">
              <a:lnSpc>
                <a:spcPct val="100000"/>
              </a:lnSpc>
              <a:spcBef>
                <a:spcPts val="0"/>
              </a:spcBef>
              <a:spcAft>
                <a:spcPts val="0"/>
              </a:spcAft>
              <a:buSzPts val="972"/>
              <a:buFont typeface="Arial"/>
              <a:buChar char="•"/>
            </a:pPr>
            <a:r>
              <a:rPr lang="es-ES" sz="1200"/>
              <a:t>Apstājies un padomā</a:t>
            </a:r>
            <a:endParaRPr/>
          </a:p>
          <a:p>
            <a:pPr indent="-457200" lvl="0" marL="742950" rtl="0" algn="l">
              <a:lnSpc>
                <a:spcPct val="100000"/>
              </a:lnSpc>
              <a:spcBef>
                <a:spcPts val="0"/>
              </a:spcBef>
              <a:spcAft>
                <a:spcPts val="0"/>
              </a:spcAft>
              <a:buSzPts val="972"/>
              <a:buFont typeface="Arial"/>
              <a:buChar char="•"/>
            </a:pPr>
            <a:r>
              <a:rPr lang="es-ES" sz="1200"/>
              <a:t>Tehnoloģiskās / industriālās katastrofas dezinformācijas un maldinošas informācijas kontekstā sabiedriskās un lielu pasākumu norises vietās</a:t>
            </a:r>
            <a:br>
              <a:rPr lang="es-ES" sz="1200"/>
            </a:br>
            <a:r>
              <a:rPr lang="es-ES" sz="1200"/>
              <a:t>• Ķīmisko vielu noplūde / toksiska emisija</a:t>
            </a:r>
            <a:br>
              <a:rPr lang="es-ES" sz="1200"/>
            </a:br>
            <a:r>
              <a:rPr lang="es-ES" sz="1200"/>
              <a:t>• Radioloģisks negadījums / kodolobjekta noplūde</a:t>
            </a:r>
            <a:br>
              <a:rPr lang="es-ES" sz="1200"/>
            </a:br>
            <a:r>
              <a:rPr lang="es-ES" sz="1200"/>
              <a:t>• Industriāla eksplozija / ugunsgrēks publiskās vietās</a:t>
            </a:r>
            <a:br>
              <a:rPr lang="es-ES" sz="1200"/>
            </a:br>
            <a:r>
              <a:rPr lang="es-ES" sz="1200"/>
              <a:t>Apstājie un padomā</a:t>
            </a:r>
            <a:br>
              <a:rPr lang="es-ES" sz="1200"/>
            </a:br>
            <a:r>
              <a:rPr lang="es-ES" sz="1200"/>
              <a:t>Bioloģiskās / ar veselību saistītās katastrofas dezinformācijas un maldinošas informācijas kontekstā sabiedriskās un lielu pasākumu norises vietās</a:t>
            </a:r>
            <a:br>
              <a:rPr lang="es-ES" sz="1200"/>
            </a:br>
            <a:r>
              <a:rPr lang="es-ES" sz="1200"/>
              <a:t>• Pandēmija (COVID-19, gripa)</a:t>
            </a:r>
            <a:br>
              <a:rPr lang="es-ES" sz="1200"/>
            </a:br>
            <a:r>
              <a:rPr lang="es-ES" sz="1200"/>
              <a:t>• Ar pārtiku un ūdeni saistīti uzliesmojumi (salmoneloze, holēra)</a:t>
            </a:r>
            <a:br>
              <a:rPr lang="es-ES" sz="1200"/>
            </a:br>
            <a:r>
              <a:rPr lang="es-ES" sz="1200"/>
              <a:t>• Vektoru pārnēsātas slimības (dengue, Zika)</a:t>
            </a:r>
            <a:endParaRPr/>
          </a:p>
          <a:p>
            <a:pPr indent="-457200" lvl="0" marL="742950" rtl="0" algn="l">
              <a:lnSpc>
                <a:spcPct val="100000"/>
              </a:lnSpc>
              <a:spcBef>
                <a:spcPts val="0"/>
              </a:spcBef>
              <a:spcAft>
                <a:spcPts val="0"/>
              </a:spcAft>
              <a:buSzPts val="972"/>
              <a:buFont typeface="Arial"/>
              <a:buChar char="•"/>
            </a:pPr>
            <a:r>
              <a:rPr lang="es-ES" sz="1200"/>
              <a:t>Apstājies un padomā</a:t>
            </a:r>
            <a:endParaRPr/>
          </a:p>
          <a:p>
            <a:pPr indent="-457200" lvl="0" marL="742950" rtl="0" algn="l">
              <a:lnSpc>
                <a:spcPct val="100000"/>
              </a:lnSpc>
              <a:spcBef>
                <a:spcPts val="0"/>
              </a:spcBef>
              <a:spcAft>
                <a:spcPts val="0"/>
              </a:spcAft>
              <a:buSzPts val="972"/>
              <a:buFont typeface="Arial"/>
              <a:buChar char="•"/>
            </a:pPr>
            <a:r>
              <a:rPr lang="es-ES" sz="1200"/>
              <a:t>Iedvesmojoša rīcība un labās prakses piemēri</a:t>
            </a:r>
            <a:endParaRPr/>
          </a:p>
          <a:p>
            <a:pPr indent="-457200" lvl="0" marL="742950" rtl="0" algn="l">
              <a:lnSpc>
                <a:spcPct val="100000"/>
              </a:lnSpc>
              <a:spcBef>
                <a:spcPts val="0"/>
              </a:spcBef>
              <a:spcAft>
                <a:spcPts val="0"/>
              </a:spcAft>
              <a:buSzPts val="972"/>
              <a:buFont typeface="Arial"/>
              <a:buChar char="•"/>
            </a:pPr>
            <a:r>
              <a:rPr lang="es-ES" sz="1200"/>
              <a:t>Padziļinātai izpētei</a:t>
            </a:r>
            <a:endParaRPr/>
          </a:p>
          <a:p>
            <a:pPr indent="-457200" lvl="0" marL="742950" rtl="0" algn="l">
              <a:lnSpc>
                <a:spcPct val="100000"/>
              </a:lnSpc>
              <a:spcBef>
                <a:spcPts val="0"/>
              </a:spcBef>
              <a:spcAft>
                <a:spcPts val="0"/>
              </a:spcAft>
              <a:buSzPts val="972"/>
              <a:buFont typeface="Arial"/>
              <a:buChar char="•"/>
            </a:pPr>
            <a:r>
              <a:rPr lang="es-ES" sz="1200"/>
              <a:t>Avoti</a:t>
            </a:r>
            <a:endParaRPr sz="12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9"/>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a:solidFill>
                  <a:srgbClr val="FF0000"/>
                </a:solidFill>
              </a:rPr>
              <a:t>Ieteicamās mācību metodes un rīki</a:t>
            </a:r>
            <a:endParaRPr/>
          </a:p>
        </p:txBody>
      </p:sp>
      <p:sp>
        <p:nvSpPr>
          <p:cNvPr id="61" name="Google Shape;61;p19"/>
          <p:cNvSpPr txBox="1"/>
          <p:nvPr>
            <p:ph idx="2" type="body"/>
          </p:nvPr>
        </p:nvSpPr>
        <p:spPr>
          <a:xfrm>
            <a:off x="839800" y="1462425"/>
            <a:ext cx="10515600" cy="4548000"/>
          </a:xfrm>
          <a:prstGeom prst="rect">
            <a:avLst/>
          </a:prstGeom>
          <a:noFill/>
          <a:ln>
            <a:noFill/>
          </a:ln>
        </p:spPr>
        <p:txBody>
          <a:bodyPr anchorCtr="0" anchor="b" bIns="45700" lIns="91425" spcFirstLastPara="1" rIns="91425" wrap="square" tIns="45700">
            <a:normAutofit fontScale="32500" lnSpcReduction="20000"/>
          </a:bodyPr>
          <a:lstStyle/>
          <a:p>
            <a:pPr indent="0" lvl="0" marL="50800" rtl="0" algn="l">
              <a:lnSpc>
                <a:spcPct val="90000"/>
              </a:lnSpc>
              <a:spcBef>
                <a:spcPts val="1000"/>
              </a:spcBef>
              <a:spcAft>
                <a:spcPts val="0"/>
              </a:spcAft>
              <a:buSzPct val="181818"/>
              <a:buNone/>
            </a:pPr>
            <a:r>
              <a:rPr b="1" lang="es-ES"/>
              <a:t>Scenārijos balstīta mācīšanās (SBL): Dezinformācijas atpazīšana un novēršana lielu pasākumu norises vietās</a:t>
            </a:r>
            <a:endParaRPr/>
          </a:p>
          <a:p>
            <a:pPr indent="-333663" lvl="0" marL="457200" rtl="0" algn="l">
              <a:lnSpc>
                <a:spcPct val="90000"/>
              </a:lnSpc>
              <a:spcBef>
                <a:spcPts val="1000"/>
              </a:spcBef>
              <a:spcAft>
                <a:spcPts val="0"/>
              </a:spcAft>
              <a:buClr>
                <a:schemeClr val="accent3"/>
              </a:buClr>
              <a:buSzPct val="181818"/>
              <a:buChar char="•"/>
            </a:pPr>
            <a:r>
              <a:rPr b="1" lang="es-ES"/>
              <a:t>Kāpēc SBL?</a:t>
            </a:r>
            <a:br>
              <a:rPr lang="es-ES"/>
            </a:br>
            <a:r>
              <a:rPr lang="es-ES"/>
              <a:t>Tā palīdz pāriet no pasīvas zināšanu uztveres uz aktīvu un kritisku lēmumu pieņemšanu — kas ir būtiskākais katastrofu gatavības mērķis.</a:t>
            </a:r>
            <a:endParaRPr/>
          </a:p>
          <a:p>
            <a:pPr indent="-333663" lvl="0" marL="457200" rtl="0" algn="l">
              <a:lnSpc>
                <a:spcPct val="90000"/>
              </a:lnSpc>
              <a:spcBef>
                <a:spcPts val="1000"/>
              </a:spcBef>
              <a:spcAft>
                <a:spcPts val="0"/>
              </a:spcAft>
              <a:buClr>
                <a:schemeClr val="accent3"/>
              </a:buClr>
              <a:buSzPct val="181818"/>
              <a:buChar char="•"/>
            </a:pPr>
            <a:r>
              <a:rPr b="1" lang="es-ES"/>
              <a:t>Scenārijs: Pretrunīgi evakuācijas paziņojumi</a:t>
            </a:r>
            <a:br>
              <a:rPr lang="es-ES"/>
            </a:br>
            <a:r>
              <a:rPr lang="es-ES"/>
              <a:t>Liela koncerta laikā tiek izplatīts oficiāls paziņojums ar norādījumu mierīgi evakuēties, jo ir aizdomas par gāzes noplūdi.</a:t>
            </a:r>
            <a:br>
              <a:rPr lang="es-ES"/>
            </a:br>
            <a:r>
              <a:rPr lang="es-ES"/>
              <a:t>Vienlaikus sociālajos tīklos strauji izplatās ziņa: </a:t>
            </a:r>
            <a:r>
              <a:rPr i="1" lang="es-ES"/>
              <a:t>“izejas ir bloķētas — palieciet pie skatuves!”</a:t>
            </a:r>
            <a:br>
              <a:rPr lang="es-ES"/>
            </a:br>
            <a:r>
              <a:rPr lang="es-ES"/>
              <a:t>Cilvēki sāk šaubīties un panikot.</a:t>
            </a:r>
            <a:endParaRPr/>
          </a:p>
          <a:p>
            <a:pPr indent="-333663" lvl="0" marL="457200" rtl="0" algn="l">
              <a:lnSpc>
                <a:spcPct val="90000"/>
              </a:lnSpc>
              <a:spcBef>
                <a:spcPts val="1000"/>
              </a:spcBef>
              <a:spcAft>
                <a:spcPts val="0"/>
              </a:spcAft>
              <a:buClr>
                <a:schemeClr val="accent3"/>
              </a:buClr>
              <a:buSzPct val="181818"/>
              <a:buChar char="•"/>
            </a:pPr>
            <a:r>
              <a:rPr b="1" lang="es-ES"/>
              <a:t>Uzdevums izglītojamajiem:</a:t>
            </a:r>
            <a:endParaRPr/>
          </a:p>
          <a:p>
            <a:pPr indent="-333663" lvl="0" marL="457200" rtl="0" algn="l">
              <a:lnSpc>
                <a:spcPct val="90000"/>
              </a:lnSpc>
              <a:spcBef>
                <a:spcPts val="1000"/>
              </a:spcBef>
              <a:spcAft>
                <a:spcPts val="0"/>
              </a:spcAft>
              <a:buClr>
                <a:schemeClr val="accent3"/>
              </a:buClr>
              <a:buSzPct val="181818"/>
              <a:buChar char="•"/>
            </a:pPr>
            <a:r>
              <a:rPr lang="es-ES"/>
              <a:t>Pārbaudīt, kurš informācijas avots ir uzticams.</a:t>
            </a:r>
            <a:endParaRPr/>
          </a:p>
          <a:p>
            <a:pPr indent="-333663" lvl="0" marL="457200" rtl="0" algn="l">
              <a:lnSpc>
                <a:spcPct val="90000"/>
              </a:lnSpc>
              <a:spcBef>
                <a:spcPts val="1000"/>
              </a:spcBef>
              <a:spcAft>
                <a:spcPts val="0"/>
              </a:spcAft>
              <a:buClr>
                <a:schemeClr val="accent3"/>
              </a:buClr>
              <a:buSzPct val="181818"/>
              <a:buChar char="•"/>
            </a:pPr>
            <a:r>
              <a:rPr lang="es-ES"/>
              <a:t>Ātri pieņemt lēmumu par rīcību un komunikāciju.</a:t>
            </a:r>
            <a:endParaRPr/>
          </a:p>
          <a:p>
            <a:pPr indent="-333663" lvl="0" marL="457200" rtl="0" algn="l">
              <a:lnSpc>
                <a:spcPct val="90000"/>
              </a:lnSpc>
              <a:spcBef>
                <a:spcPts val="1000"/>
              </a:spcBef>
              <a:spcAft>
                <a:spcPts val="0"/>
              </a:spcAft>
              <a:buClr>
                <a:schemeClr val="accent3"/>
              </a:buClr>
              <a:buSzPct val="181818"/>
              <a:buChar char="•"/>
            </a:pPr>
            <a:r>
              <a:rPr lang="es-ES"/>
              <a:t>Atspēkot mītu, vienlaikus nostiprinot oficiālo paziņojumu.</a:t>
            </a:r>
            <a:endParaRPr/>
          </a:p>
          <a:p>
            <a:pPr indent="-333663" lvl="0" marL="457200" rtl="0" algn="l">
              <a:lnSpc>
                <a:spcPct val="90000"/>
              </a:lnSpc>
              <a:spcBef>
                <a:spcPts val="1000"/>
              </a:spcBef>
              <a:spcAft>
                <a:spcPts val="0"/>
              </a:spcAft>
              <a:buClr>
                <a:schemeClr val="accent3"/>
              </a:buClr>
              <a:buSzPct val="181818"/>
              <a:buChar char="•"/>
            </a:pPr>
            <a:r>
              <a:rPr b="1" lang="es-ES"/>
              <a:t>Norise:</a:t>
            </a:r>
            <a:endParaRPr/>
          </a:p>
          <a:p>
            <a:pPr indent="-333663" lvl="0" marL="457200" rtl="0" algn="l">
              <a:lnSpc>
                <a:spcPct val="90000"/>
              </a:lnSpc>
              <a:spcBef>
                <a:spcPts val="1000"/>
              </a:spcBef>
              <a:spcAft>
                <a:spcPts val="0"/>
              </a:spcAft>
              <a:buClr>
                <a:schemeClr val="accent3"/>
              </a:buClr>
              <a:buSzPct val="181818"/>
              <a:buChar char="•"/>
            </a:pPr>
            <a:r>
              <a:rPr lang="es-ES"/>
              <a:t>Lēmumu pieņemšanai atvēlētas 5 minūtes.</a:t>
            </a:r>
            <a:endParaRPr/>
          </a:p>
          <a:p>
            <a:pPr indent="-333663" lvl="0" marL="457200" rtl="0" algn="l">
              <a:lnSpc>
                <a:spcPct val="90000"/>
              </a:lnSpc>
              <a:spcBef>
                <a:spcPts val="1000"/>
              </a:spcBef>
              <a:spcAft>
                <a:spcPts val="0"/>
              </a:spcAft>
              <a:buClr>
                <a:schemeClr val="accent3"/>
              </a:buClr>
              <a:buSzPct val="181818"/>
              <a:buChar char="•"/>
            </a:pPr>
            <a:r>
              <a:rPr lang="es-ES"/>
              <a:t>Darbs divās grupās:</a:t>
            </a:r>
            <a:endParaRPr/>
          </a:p>
          <a:p>
            <a:pPr indent="-318654" lvl="1" marL="914400" rtl="0" algn="l">
              <a:lnSpc>
                <a:spcPct val="90000"/>
              </a:lnSpc>
              <a:spcBef>
                <a:spcPts val="500"/>
              </a:spcBef>
              <a:spcAft>
                <a:spcPts val="0"/>
              </a:spcAft>
              <a:buSzPct val="181818"/>
              <a:buChar char="•"/>
            </a:pPr>
            <a:r>
              <a:rPr i="1" lang="es-ES"/>
              <a:t>Mīta aizstāvji:</a:t>
            </a:r>
            <a:r>
              <a:rPr lang="es-ES"/>
              <a:t> argumentē “palikt iekšā”.</a:t>
            </a:r>
            <a:endParaRPr/>
          </a:p>
          <a:p>
            <a:pPr indent="-318654" lvl="1" marL="914400" rtl="0" algn="l">
              <a:lnSpc>
                <a:spcPct val="90000"/>
              </a:lnSpc>
              <a:spcBef>
                <a:spcPts val="500"/>
              </a:spcBef>
              <a:spcAft>
                <a:spcPts val="0"/>
              </a:spcAft>
              <a:buSzPct val="181818"/>
              <a:buChar char="•"/>
            </a:pPr>
            <a:r>
              <a:rPr i="1" lang="es-ES"/>
              <a:t>Faktu aizstāvji:</a:t>
            </a:r>
            <a:r>
              <a:rPr lang="es-ES"/>
              <a:t> argumentē “evakuēties droši”.</a:t>
            </a:r>
            <a:endParaRPr/>
          </a:p>
          <a:p>
            <a:pPr indent="-333663" lvl="0" marL="457200" rtl="0" algn="l">
              <a:lnSpc>
                <a:spcPct val="90000"/>
              </a:lnSpc>
              <a:spcBef>
                <a:spcPts val="1000"/>
              </a:spcBef>
              <a:spcAft>
                <a:spcPts val="0"/>
              </a:spcAft>
              <a:buClr>
                <a:schemeClr val="accent3"/>
              </a:buClr>
              <a:buSzPct val="181818"/>
              <a:buChar char="•"/>
            </a:pPr>
            <a:r>
              <a:rPr b="1" lang="es-ES"/>
              <a:t>Pārrunas:</a:t>
            </a:r>
            <a:r>
              <a:rPr lang="es-ES"/>
              <a:t> Analizēt, kāpēc dezinformācija lielās cilvēku masās izplatās tik ātri un kā apmācīti reaģētāji to var efektīvi apturēt.</a:t>
            </a:r>
            <a:endParaRPr/>
          </a:p>
          <a:p>
            <a:pPr indent="-228600" lvl="0" marL="457200" rtl="0" algn="l">
              <a:lnSpc>
                <a:spcPct val="90000"/>
              </a:lnSpc>
              <a:spcBef>
                <a:spcPts val="1000"/>
              </a:spcBef>
              <a:spcAft>
                <a:spcPts val="0"/>
              </a:spcAft>
              <a:buClr>
                <a:schemeClr val="accent3"/>
              </a:buClr>
              <a:buSzPct val="181818"/>
              <a:buNone/>
            </a:pPr>
            <a:r>
              <a:t/>
            </a:r>
            <a:endParaRPr sz="13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sp>
        <p:nvSpPr>
          <p:cNvPr id="66" name="Google Shape;66;p20"/>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Ieteicamās mācību metodes un rīki</a:t>
            </a:r>
            <a:endParaRPr>
              <a:solidFill>
                <a:srgbClr val="FF0000"/>
              </a:solidFill>
            </a:endParaRPr>
          </a:p>
        </p:txBody>
      </p:sp>
      <p:sp>
        <p:nvSpPr>
          <p:cNvPr id="67" name="Google Shape;67;p20"/>
          <p:cNvSpPr txBox="1"/>
          <p:nvPr>
            <p:ph idx="2" type="body"/>
          </p:nvPr>
        </p:nvSpPr>
        <p:spPr>
          <a:xfrm>
            <a:off x="839788" y="1654139"/>
            <a:ext cx="10515600" cy="4356243"/>
          </a:xfrm>
          <a:prstGeom prst="rect">
            <a:avLst/>
          </a:prstGeom>
          <a:noFill/>
          <a:ln>
            <a:noFill/>
          </a:ln>
        </p:spPr>
        <p:txBody>
          <a:bodyPr anchorCtr="0" anchor="t" bIns="45700" lIns="91425" spcFirstLastPara="1" rIns="91425" wrap="square" tIns="45700">
            <a:normAutofit/>
          </a:bodyPr>
          <a:lstStyle/>
          <a:p>
            <a:pPr indent="-400050" lvl="0" marL="685800" rtl="0" algn="just">
              <a:lnSpc>
                <a:spcPct val="100000"/>
              </a:lnSpc>
              <a:spcBef>
                <a:spcPts val="0"/>
              </a:spcBef>
              <a:spcAft>
                <a:spcPts val="0"/>
              </a:spcAft>
              <a:buSzPts val="973"/>
              <a:buNone/>
            </a:pPr>
            <a:r>
              <a:t/>
            </a:r>
            <a:endParaRPr b="1"/>
          </a:p>
          <a:p>
            <a:pPr indent="-50800" lvl="0" marL="228600" rtl="0" algn="l">
              <a:lnSpc>
                <a:spcPct val="90000"/>
              </a:lnSpc>
              <a:spcBef>
                <a:spcPts val="0"/>
              </a:spcBef>
              <a:spcAft>
                <a:spcPts val="0"/>
              </a:spcAft>
              <a:buClr>
                <a:schemeClr val="accent3"/>
              </a:buClr>
              <a:buSzPts val="3027"/>
              <a:buNone/>
            </a:pPr>
            <a:r>
              <a:t/>
            </a:r>
            <a:endParaRPr/>
          </a:p>
        </p:txBody>
      </p:sp>
      <p:sp>
        <p:nvSpPr>
          <p:cNvPr id="68" name="Google Shape;68;p20"/>
          <p:cNvSpPr txBox="1"/>
          <p:nvPr/>
        </p:nvSpPr>
        <p:spPr>
          <a:xfrm>
            <a:off x="992188" y="1806539"/>
            <a:ext cx="10515600" cy="4356243"/>
          </a:xfrm>
          <a:prstGeom prst="rect">
            <a:avLst/>
          </a:prstGeom>
          <a:noFill/>
          <a:ln>
            <a:noFill/>
          </a:ln>
        </p:spPr>
        <p:txBody>
          <a:bodyPr anchorCtr="0" anchor="t" bIns="45700" lIns="91425" spcFirstLastPara="1" rIns="91425" wrap="square" tIns="45700">
            <a:normAutofit fontScale="70000" lnSpcReduction="20000"/>
          </a:bodyPr>
          <a:lstStyle/>
          <a:p>
            <a:pPr indent="-457200" lvl="0" marL="457200" marR="0" rtl="0" algn="l">
              <a:lnSpc>
                <a:spcPct val="100000"/>
              </a:lnSpc>
              <a:spcBef>
                <a:spcPts val="0"/>
              </a:spcBef>
              <a:spcAft>
                <a:spcPts val="0"/>
              </a:spcAft>
              <a:buClr>
                <a:schemeClr val="accent3"/>
              </a:buClr>
              <a:buSzPct val="100000"/>
              <a:buFont typeface="Arial"/>
              <a:buChar char="•"/>
            </a:pPr>
            <a:r>
              <a:rPr b="1" i="0" lang="es-ES" sz="2800" u="none" cap="none" strike="noStrike">
                <a:solidFill>
                  <a:srgbClr val="000000"/>
                </a:solidFill>
                <a:latin typeface="Calibri"/>
                <a:ea typeface="Calibri"/>
                <a:cs typeface="Calibri"/>
                <a:sym typeface="Calibri"/>
              </a:rPr>
              <a:t>Mīta un fakta atspēkošanas diskusija: “Izeju mīts”</a:t>
            </a:r>
            <a:endParaRPr b="0" i="0" sz="28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None/>
            </a:pPr>
            <a:r>
              <a:rPr b="0" i="0" lang="es-ES" sz="2800" u="none" cap="none" strike="noStrike">
                <a:solidFill>
                  <a:srgbClr val="000000"/>
                </a:solidFill>
                <a:latin typeface="Calibri"/>
                <a:ea typeface="Calibri"/>
                <a:cs typeface="Calibri"/>
                <a:sym typeface="Calibri"/>
              </a:rPr>
              <a:t>Sporta pasākuma laikā daļa stadiona sāk piepildīties ar dūmiem.</a:t>
            </a:r>
            <a:br>
              <a:rPr b="0" i="0" lang="es-ES" sz="2800" u="none" cap="none" strike="noStrike">
                <a:solidFill>
                  <a:srgbClr val="000000"/>
                </a:solidFill>
                <a:latin typeface="Calibri"/>
                <a:ea typeface="Calibri"/>
                <a:cs typeface="Calibri"/>
                <a:sym typeface="Calibri"/>
              </a:rPr>
            </a:br>
            <a:r>
              <a:rPr b="0" i="0" lang="es-ES" sz="2800" u="none" cap="none" strike="noStrike">
                <a:solidFill>
                  <a:srgbClr val="000000"/>
                </a:solidFill>
                <a:latin typeface="Calibri"/>
                <a:ea typeface="Calibri"/>
                <a:cs typeface="Calibri"/>
                <a:sym typeface="Calibri"/>
              </a:rPr>
              <a:t>Sociālajos tīklos parādās ziņa: </a:t>
            </a:r>
            <a:r>
              <a:rPr b="0" i="1" lang="es-ES" sz="2800" u="none" cap="none" strike="noStrike">
                <a:solidFill>
                  <a:srgbClr val="000000"/>
                </a:solidFill>
                <a:latin typeface="Calibri"/>
                <a:ea typeface="Calibri"/>
                <a:cs typeface="Calibri"/>
                <a:sym typeface="Calibri"/>
              </a:rPr>
              <a:t>“Nedodieties uz galvenajām izejām — tās ir pārpildītas! Palieciet savās vietās un gaidiet palīdzību.”</a:t>
            </a:r>
            <a:br>
              <a:rPr b="0" i="0" lang="es-ES" sz="2800" u="none" cap="none" strike="noStrike">
                <a:solidFill>
                  <a:srgbClr val="000000"/>
                </a:solidFill>
                <a:latin typeface="Calibri"/>
                <a:ea typeface="Calibri"/>
                <a:cs typeface="Calibri"/>
                <a:sym typeface="Calibri"/>
              </a:rPr>
            </a:br>
            <a:r>
              <a:rPr b="0" i="0" lang="es-ES" sz="2800" u="none" cap="none" strike="noStrike">
                <a:solidFill>
                  <a:srgbClr val="000000"/>
                </a:solidFill>
                <a:latin typeface="Calibri"/>
                <a:ea typeface="Calibri"/>
                <a:cs typeface="Calibri"/>
                <a:sym typeface="Calibri"/>
              </a:rPr>
              <a:t>Taču oficiālie norādījumi skaidri instruē nekavējoties evakuēties pa marķētajiem evakuācijas ceļiem.</a:t>
            </a:r>
            <a:endParaRPr/>
          </a:p>
          <a:p>
            <a:pPr indent="-457200" lvl="0" marL="457200" marR="0" rtl="0" algn="l">
              <a:lnSpc>
                <a:spcPct val="100000"/>
              </a:lnSpc>
              <a:spcBef>
                <a:spcPts val="0"/>
              </a:spcBef>
              <a:spcAft>
                <a:spcPts val="0"/>
              </a:spcAft>
              <a:buClr>
                <a:schemeClr val="accent3"/>
              </a:buClr>
              <a:buSzPct val="100000"/>
              <a:buFont typeface="Arial"/>
              <a:buChar char="•"/>
            </a:pPr>
            <a:r>
              <a:rPr b="1" i="0" lang="es-ES" sz="2800" u="none" cap="none" strike="noStrike">
                <a:solidFill>
                  <a:srgbClr val="000000"/>
                </a:solidFill>
                <a:latin typeface="Calibri"/>
                <a:ea typeface="Calibri"/>
                <a:cs typeface="Calibri"/>
                <a:sym typeface="Calibri"/>
              </a:rPr>
              <a:t>Diskusijas struktūra:</a:t>
            </a:r>
            <a:endParaRPr b="0" i="0" sz="28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None/>
            </a:pPr>
            <a:r>
              <a:rPr b="1" i="0" lang="es-ES" sz="2800" u="none" cap="none" strike="noStrike">
                <a:solidFill>
                  <a:srgbClr val="000000"/>
                </a:solidFill>
                <a:latin typeface="Calibri"/>
                <a:ea typeface="Calibri"/>
                <a:cs typeface="Calibri"/>
                <a:sym typeface="Calibri"/>
              </a:rPr>
              <a:t>Komanda A (mīta puse):</a:t>
            </a:r>
            <a:r>
              <a:rPr b="0" i="0" lang="es-ES" sz="2800" u="none" cap="none" strike="noStrike">
                <a:solidFill>
                  <a:srgbClr val="000000"/>
                </a:solidFill>
                <a:latin typeface="Calibri"/>
                <a:ea typeface="Calibri"/>
                <a:cs typeface="Calibri"/>
                <a:sym typeface="Calibri"/>
              </a:rPr>
              <a:t> Argumentē par palikšanu sēdvietās, lai “izvairītos no haosa”.</a:t>
            </a:r>
            <a:endParaRPr/>
          </a:p>
          <a:p>
            <a:pPr indent="0" lvl="0" marL="0" marR="0" rtl="0" algn="l">
              <a:lnSpc>
                <a:spcPct val="100000"/>
              </a:lnSpc>
              <a:spcBef>
                <a:spcPts val="0"/>
              </a:spcBef>
              <a:spcAft>
                <a:spcPts val="0"/>
              </a:spcAft>
              <a:buNone/>
            </a:pPr>
            <a:r>
              <a:rPr b="1" i="0" lang="es-ES" sz="2800" u="none" cap="none" strike="noStrike">
                <a:solidFill>
                  <a:srgbClr val="000000"/>
                </a:solidFill>
                <a:latin typeface="Calibri"/>
                <a:ea typeface="Calibri"/>
                <a:cs typeface="Calibri"/>
                <a:sym typeface="Calibri"/>
              </a:rPr>
              <a:t>Komanda B (fakta puse):</a:t>
            </a:r>
            <a:r>
              <a:rPr b="0" i="0" lang="es-ES" sz="2800" u="none" cap="none" strike="noStrike">
                <a:solidFill>
                  <a:srgbClr val="000000"/>
                </a:solidFill>
                <a:latin typeface="Calibri"/>
                <a:ea typeface="Calibri"/>
                <a:cs typeface="Calibri"/>
                <a:sym typeface="Calibri"/>
              </a:rPr>
              <a:t> Aizstāv oficiālās evakuācijas procedūras un skaidro, kāpēc kavēšanās palielina apdraudējumu.</a:t>
            </a:r>
            <a:endParaRPr/>
          </a:p>
          <a:p>
            <a:pPr indent="-457200" lvl="0" marL="457200" marR="0" rtl="0" algn="l">
              <a:lnSpc>
                <a:spcPct val="100000"/>
              </a:lnSpc>
              <a:spcBef>
                <a:spcPts val="0"/>
              </a:spcBef>
              <a:spcAft>
                <a:spcPts val="0"/>
              </a:spcAft>
              <a:buClr>
                <a:schemeClr val="accent3"/>
              </a:buClr>
              <a:buSzPct val="100000"/>
              <a:buFont typeface="Arial"/>
              <a:buChar char="•"/>
            </a:pPr>
            <a:r>
              <a:rPr b="0" i="0" lang="es-ES" sz="2800" u="none" cap="none" strike="noStrike">
                <a:solidFill>
                  <a:srgbClr val="000000"/>
                </a:solidFill>
                <a:latin typeface="Calibri"/>
                <a:ea typeface="Calibri"/>
                <a:cs typeface="Calibri"/>
                <a:sym typeface="Calibri"/>
              </a:rPr>
              <a:t>Noslēgumā </a:t>
            </a:r>
            <a:r>
              <a:rPr b="1" i="0" lang="es-ES" sz="2800" u="none" cap="none" strike="noStrike">
                <a:solidFill>
                  <a:srgbClr val="000000"/>
                </a:solidFill>
                <a:latin typeface="Calibri"/>
                <a:ea typeface="Calibri"/>
                <a:cs typeface="Calibri"/>
                <a:sym typeface="Calibri"/>
              </a:rPr>
              <a:t>instruktors apkopo</a:t>
            </a:r>
            <a:r>
              <a:rPr b="0" i="0" lang="es-ES" sz="2800" u="none" cap="none" strike="noStrike">
                <a:solidFill>
                  <a:srgbClr val="000000"/>
                </a:solidFill>
                <a:latin typeface="Calibri"/>
                <a:ea typeface="Calibri"/>
                <a:cs typeface="Calibri"/>
                <a:sym typeface="Calibri"/>
              </a:rPr>
              <a:t> oficiāli noteiktās, dzīvību glābjošās evakuācijas procedūras lielu pasākumu norises vietās.</a:t>
            </a:r>
            <a:endParaRPr/>
          </a:p>
          <a:p>
            <a:pPr indent="-457200" lvl="0" marL="457200" marR="0" rtl="0" algn="l">
              <a:lnSpc>
                <a:spcPct val="100000"/>
              </a:lnSpc>
              <a:spcBef>
                <a:spcPts val="0"/>
              </a:spcBef>
              <a:spcAft>
                <a:spcPts val="0"/>
              </a:spcAft>
              <a:buClr>
                <a:schemeClr val="accent3"/>
              </a:buClr>
              <a:buSzPct val="100000"/>
              <a:buFont typeface="Arial"/>
              <a:buChar char="•"/>
            </a:pPr>
            <a:r>
              <a:rPr b="1" i="0" lang="es-ES" sz="2800" u="none" cap="none" strike="noStrike">
                <a:solidFill>
                  <a:srgbClr val="000000"/>
                </a:solidFill>
                <a:latin typeface="Calibri"/>
                <a:ea typeface="Calibri"/>
                <a:cs typeface="Calibri"/>
                <a:sym typeface="Calibri"/>
              </a:rPr>
              <a:t>Darba norise:</a:t>
            </a:r>
            <a:endParaRPr b="0" i="0" sz="28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None/>
            </a:pPr>
            <a:r>
              <a:rPr b="0" i="0" lang="es-ES" sz="2800" u="none" cap="none" strike="noStrike">
                <a:solidFill>
                  <a:srgbClr val="000000"/>
                </a:solidFill>
                <a:latin typeface="Calibri"/>
                <a:ea typeface="Calibri"/>
                <a:cs typeface="Calibri"/>
                <a:sym typeface="Calibri"/>
              </a:rPr>
              <a:t>Noteikt skaidrus noteikumus: katrai komandai jāmin vismaz viens pārbaudīts avots (piemēram, AFAD, Sarkanā Krusta, Ugunsdzēsības dienesta rekomendācijas).Uzsvars uz analītisko domāšanu un komunikāciju — jāspēj izskaidrot, kāpēc mīts ir bīstams un kā pareizi nodot drošības informāciju citiem.</a:t>
            </a:r>
            <a:endParaRPr/>
          </a:p>
          <a:p>
            <a:pPr indent="-400050" lvl="0" marL="685800" marR="0" rtl="0" algn="just">
              <a:lnSpc>
                <a:spcPct val="100000"/>
              </a:lnSpc>
              <a:spcBef>
                <a:spcPts val="0"/>
              </a:spcBef>
              <a:spcAft>
                <a:spcPts val="0"/>
              </a:spcAft>
              <a:buClr>
                <a:schemeClr val="accent3"/>
              </a:buClr>
              <a:buSzPct val="34749"/>
              <a:buFont typeface="Arial"/>
              <a:buNone/>
            </a:pPr>
            <a:r>
              <a:t/>
            </a:r>
            <a:endParaRPr b="0" i="0" sz="2800" u="none" cap="none" strike="noStrike">
              <a:solidFill>
                <a:schemeClr val="dk1"/>
              </a:solidFill>
              <a:latin typeface="Calibri"/>
              <a:ea typeface="Calibri"/>
              <a:cs typeface="Calibri"/>
              <a:sym typeface="Calibri"/>
            </a:endParaRPr>
          </a:p>
          <a:p>
            <a:pPr indent="-400050" lvl="0" marL="685800" marR="0" rtl="0" algn="just">
              <a:lnSpc>
                <a:spcPct val="100000"/>
              </a:lnSpc>
              <a:spcBef>
                <a:spcPts val="0"/>
              </a:spcBef>
              <a:spcAft>
                <a:spcPts val="0"/>
              </a:spcAft>
              <a:buClr>
                <a:schemeClr val="accent3"/>
              </a:buClr>
              <a:buSzPct val="34749"/>
              <a:buFont typeface="Arial"/>
              <a:buNone/>
            </a:pPr>
            <a:r>
              <a:t/>
            </a:r>
            <a:endParaRPr b="1" i="0" sz="2800" u="none" cap="none" strike="noStrike">
              <a:solidFill>
                <a:schemeClr val="dk1"/>
              </a:solidFill>
              <a:latin typeface="Calibri"/>
              <a:ea typeface="Calibri"/>
              <a:cs typeface="Calibri"/>
              <a:sym typeface="Calibri"/>
            </a:endParaRPr>
          </a:p>
          <a:p>
            <a:pPr indent="-50800" lvl="0" marL="228600" marR="0" rtl="0" algn="l">
              <a:lnSpc>
                <a:spcPct val="90000"/>
              </a:lnSpc>
              <a:spcBef>
                <a:spcPts val="0"/>
              </a:spcBef>
              <a:spcAft>
                <a:spcPts val="0"/>
              </a:spcAft>
              <a:buClr>
                <a:schemeClr val="accent3"/>
              </a:buClr>
              <a:buSzPct val="108108"/>
              <a:buFont typeface="Arial"/>
              <a:buNone/>
            </a:pPr>
            <a:r>
              <a:t/>
            </a:r>
            <a:endParaRPr b="0" i="0" sz="2800" u="none" cap="none" strike="noStrike">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 name="Shape 72"/>
        <p:cNvGrpSpPr/>
        <p:nvPr/>
      </p:nvGrpSpPr>
      <p:grpSpPr>
        <a:xfrm>
          <a:off x="0" y="0"/>
          <a:ext cx="0" cy="0"/>
          <a:chOff x="0" y="0"/>
          <a:chExt cx="0" cy="0"/>
        </a:xfrm>
      </p:grpSpPr>
      <p:sp>
        <p:nvSpPr>
          <p:cNvPr id="73" name="Google Shape;73;p21"/>
          <p:cNvSpPr txBox="1"/>
          <p:nvPr>
            <p:ph type="title"/>
          </p:nvPr>
        </p:nvSpPr>
        <p:spPr>
          <a:xfrm>
            <a:off x="839800" y="329049"/>
            <a:ext cx="10515600" cy="15030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Ieteicamās mācību metodes un rīki</a:t>
            </a:r>
            <a:endParaRPr>
              <a:solidFill>
                <a:srgbClr val="FF0000"/>
              </a:solidFill>
            </a:endParaRPr>
          </a:p>
        </p:txBody>
      </p:sp>
      <p:sp>
        <p:nvSpPr>
          <p:cNvPr id="74" name="Google Shape;74;p21"/>
          <p:cNvSpPr txBox="1"/>
          <p:nvPr/>
        </p:nvSpPr>
        <p:spPr>
          <a:xfrm>
            <a:off x="836612" y="1359075"/>
            <a:ext cx="10515600" cy="4575000"/>
          </a:xfrm>
          <a:prstGeom prst="rect">
            <a:avLst/>
          </a:prstGeom>
          <a:noFill/>
          <a:ln>
            <a:noFill/>
          </a:ln>
        </p:spPr>
        <p:txBody>
          <a:bodyPr anchorCtr="0" anchor="t" bIns="45700" lIns="91425" spcFirstLastPara="1" rIns="91425" wrap="square" tIns="45700">
            <a:noAutofit/>
          </a:bodyPr>
          <a:lstStyle/>
          <a:p>
            <a:pPr indent="-285750" lvl="0" marL="285750" marR="0" rtl="0" algn="l">
              <a:lnSpc>
                <a:spcPct val="100000"/>
              </a:lnSpc>
              <a:spcBef>
                <a:spcPts val="0"/>
              </a:spcBef>
              <a:spcAft>
                <a:spcPts val="0"/>
              </a:spcAft>
              <a:buClr>
                <a:schemeClr val="accent3"/>
              </a:buClr>
              <a:buSzPts val="1600"/>
              <a:buFont typeface="Arial"/>
              <a:buChar char="•"/>
            </a:pPr>
            <a:r>
              <a:rPr b="1" i="0" lang="es-ES" sz="1600" u="none" cap="none" strike="noStrike">
                <a:solidFill>
                  <a:srgbClr val="000000"/>
                </a:solidFill>
                <a:latin typeface="Calibri"/>
                <a:ea typeface="Calibri"/>
                <a:cs typeface="Calibri"/>
                <a:sym typeface="Calibri"/>
              </a:rPr>
              <a:t>Pārbaudes saraksta izaicinājums: kļūdainas informācijas atpazīšana lielu pasākumu vietās</a:t>
            </a:r>
            <a:br>
              <a:rPr b="0" i="0" lang="es-ES" sz="1600" u="none" cap="none" strike="noStrike">
                <a:solidFill>
                  <a:srgbClr val="000000"/>
                </a:solidFill>
                <a:latin typeface="Calibri"/>
                <a:ea typeface="Calibri"/>
                <a:cs typeface="Calibri"/>
                <a:sym typeface="Calibri"/>
              </a:rPr>
            </a:br>
            <a:r>
              <a:rPr b="0" i="0" lang="es-ES" sz="1600" u="none" cap="none" strike="noStrike">
                <a:solidFill>
                  <a:srgbClr val="000000"/>
                </a:solidFill>
                <a:latin typeface="Calibri"/>
                <a:ea typeface="Calibri"/>
                <a:cs typeface="Calibri"/>
                <a:sym typeface="Calibri"/>
              </a:rPr>
              <a:t>Palīdz izglītojamajiem apgūt praktisku un atkārtojamu metodi neuzticamas informācijas noteikšanai ārkārtas situācijās lielās pulcēšanās vietās, mazinot paniku un dezinformācijas izplatību.</a:t>
            </a:r>
            <a:endParaRPr/>
          </a:p>
          <a:p>
            <a:pPr indent="-285750" lvl="0" marL="285750" marR="0" rtl="0" algn="l">
              <a:lnSpc>
                <a:spcPct val="100000"/>
              </a:lnSpc>
              <a:spcBef>
                <a:spcPts val="0"/>
              </a:spcBef>
              <a:spcAft>
                <a:spcPts val="0"/>
              </a:spcAft>
              <a:buClr>
                <a:schemeClr val="accent3"/>
              </a:buClr>
              <a:buSzPts val="1600"/>
              <a:buFont typeface="Arial"/>
              <a:buChar char="•"/>
            </a:pPr>
            <a:r>
              <a:rPr b="1" i="0" lang="es-ES" sz="1600" u="none" cap="none" strike="noStrike">
                <a:solidFill>
                  <a:srgbClr val="000000"/>
                </a:solidFill>
                <a:latin typeface="Calibri"/>
                <a:ea typeface="Calibri"/>
                <a:cs typeface="Calibri"/>
                <a:sym typeface="Calibri"/>
              </a:rPr>
              <a:t>Scenārijs: Baumas par piesārņotu ūdeni stadionā</a:t>
            </a:r>
            <a:br>
              <a:rPr b="0" i="0" lang="es-ES" sz="1600" u="none" cap="none" strike="noStrike">
                <a:solidFill>
                  <a:srgbClr val="000000"/>
                </a:solidFill>
                <a:latin typeface="Calibri"/>
                <a:ea typeface="Calibri"/>
                <a:cs typeface="Calibri"/>
                <a:sym typeface="Calibri"/>
              </a:rPr>
            </a:br>
            <a:r>
              <a:rPr b="0" i="0" lang="es-ES" sz="1600" u="none" cap="none" strike="noStrike">
                <a:solidFill>
                  <a:srgbClr val="000000"/>
                </a:solidFill>
                <a:latin typeface="Calibri"/>
                <a:ea typeface="Calibri"/>
                <a:cs typeface="Calibri"/>
                <a:sym typeface="Calibri"/>
              </a:rPr>
              <a:t>Sociālajos tīklos sāk izplatīties ziņa:</a:t>
            </a:r>
            <a:br>
              <a:rPr b="0" i="0" lang="es-ES" sz="1600" u="none" cap="none" strike="noStrike">
                <a:solidFill>
                  <a:srgbClr val="000000"/>
                </a:solidFill>
                <a:latin typeface="Calibri"/>
                <a:ea typeface="Calibri"/>
                <a:cs typeface="Calibri"/>
                <a:sym typeface="Calibri"/>
              </a:rPr>
            </a:br>
            <a:r>
              <a:rPr b="0" i="1" lang="es-ES" sz="1600" u="none" cap="none" strike="noStrike">
                <a:solidFill>
                  <a:srgbClr val="000000"/>
                </a:solidFill>
                <a:latin typeface="Calibri"/>
                <a:ea typeface="Calibri"/>
                <a:cs typeface="Calibri"/>
                <a:sym typeface="Calibri"/>
              </a:rPr>
              <a:t>“Stadiona ūdens padeve ir piesārņota! Nedzeriet!”</a:t>
            </a:r>
            <a:br>
              <a:rPr b="0" i="0" lang="es-ES" sz="1600" u="none" cap="none" strike="noStrike">
                <a:solidFill>
                  <a:srgbClr val="000000"/>
                </a:solidFill>
                <a:latin typeface="Calibri"/>
                <a:ea typeface="Calibri"/>
                <a:cs typeface="Calibri"/>
                <a:sym typeface="Calibri"/>
              </a:rPr>
            </a:br>
            <a:r>
              <a:rPr b="0" i="0" lang="es-ES" sz="1600" u="none" cap="none" strike="noStrike">
                <a:solidFill>
                  <a:srgbClr val="000000"/>
                </a:solidFill>
                <a:latin typeface="Calibri"/>
                <a:ea typeface="Calibri"/>
                <a:cs typeface="Calibri"/>
                <a:sym typeface="Calibri"/>
              </a:rPr>
              <a:t>(ziņu publicējis anonīms konts; ieraksts ir divus gadus vecs) </a:t>
            </a:r>
            <a:endParaRPr/>
          </a:p>
          <a:p>
            <a:pPr indent="-285750" lvl="0" marL="285750" marR="0" rtl="0" algn="l">
              <a:lnSpc>
                <a:spcPct val="100000"/>
              </a:lnSpc>
              <a:spcBef>
                <a:spcPts val="0"/>
              </a:spcBef>
              <a:spcAft>
                <a:spcPts val="0"/>
              </a:spcAft>
              <a:buClr>
                <a:schemeClr val="accent3"/>
              </a:buClr>
              <a:buSzPts val="1600"/>
              <a:buFont typeface="Arial"/>
              <a:buChar char="•"/>
            </a:pPr>
            <a:r>
              <a:rPr b="0" i="0" lang="es-ES" sz="1600" u="none" cap="none" strike="noStrike">
                <a:solidFill>
                  <a:srgbClr val="000000"/>
                </a:solidFill>
                <a:latin typeface="Calibri"/>
                <a:ea typeface="Calibri"/>
                <a:cs typeface="Calibri"/>
                <a:sym typeface="Calibri"/>
              </a:rPr>
              <a:t>Oficiālā informācija: ūdens ir drošs, no stadiona administrācijas vai pašvaldības nav saņemti brīdinājumi.</a:t>
            </a:r>
            <a:endParaRPr/>
          </a:p>
          <a:p>
            <a:pPr indent="0" lvl="0" marL="0" marR="0" rtl="0" algn="l">
              <a:lnSpc>
                <a:spcPct val="100000"/>
              </a:lnSpc>
              <a:spcBef>
                <a:spcPts val="0"/>
              </a:spcBef>
              <a:spcAft>
                <a:spcPts val="0"/>
              </a:spcAft>
              <a:buNone/>
            </a:pPr>
            <a:r>
              <a:rPr b="1" i="0" lang="es-ES" sz="1600" u="none" cap="none" strike="noStrike">
                <a:solidFill>
                  <a:srgbClr val="000000"/>
                </a:solidFill>
                <a:latin typeface="Calibri"/>
                <a:ea typeface="Calibri"/>
                <a:cs typeface="Calibri"/>
                <a:sym typeface="Calibri"/>
              </a:rPr>
              <a:t>Izglītojamo uzdevums:</a:t>
            </a:r>
            <a:br>
              <a:rPr b="0" i="0" lang="es-ES" sz="1600" u="none" cap="none" strike="noStrike">
                <a:solidFill>
                  <a:srgbClr val="000000"/>
                </a:solidFill>
                <a:latin typeface="Calibri"/>
                <a:ea typeface="Calibri"/>
                <a:cs typeface="Calibri"/>
                <a:sym typeface="Calibri"/>
              </a:rPr>
            </a:br>
            <a:r>
              <a:rPr b="0" i="0" lang="es-ES" sz="1600" u="none" cap="none" strike="noStrike">
                <a:solidFill>
                  <a:srgbClr val="000000"/>
                </a:solidFill>
                <a:latin typeface="Calibri"/>
                <a:ea typeface="Calibri"/>
                <a:cs typeface="Calibri"/>
                <a:sym typeface="Calibri"/>
              </a:rPr>
              <a:t>Izmantot 3 soļu pārbaudes sarakstu:</a:t>
            </a:r>
            <a:endParaRPr/>
          </a:p>
          <a:p>
            <a:pPr indent="-285750" lvl="0" marL="285750" marR="0" rtl="0" algn="l">
              <a:lnSpc>
                <a:spcPct val="100000"/>
              </a:lnSpc>
              <a:spcBef>
                <a:spcPts val="0"/>
              </a:spcBef>
              <a:spcAft>
                <a:spcPts val="0"/>
              </a:spcAft>
              <a:buClr>
                <a:schemeClr val="accent3"/>
              </a:buClr>
              <a:buSzPts val="1600"/>
              <a:buFont typeface="Arial"/>
              <a:buChar char="•"/>
            </a:pPr>
            <a:r>
              <a:rPr b="1" i="0" lang="es-ES" sz="1600" u="none" cap="none" strike="noStrike">
                <a:solidFill>
                  <a:srgbClr val="000000"/>
                </a:solidFill>
                <a:latin typeface="Calibri"/>
                <a:ea typeface="Calibri"/>
                <a:cs typeface="Calibri"/>
                <a:sym typeface="Calibri"/>
              </a:rPr>
              <a:t>Avota pārbaude:</a:t>
            </a:r>
            <a:r>
              <a:rPr b="0" i="0" lang="es-ES" sz="1600" u="none" cap="none" strike="noStrike">
                <a:solidFill>
                  <a:srgbClr val="000000"/>
                </a:solidFill>
                <a:latin typeface="Calibri"/>
                <a:ea typeface="Calibri"/>
                <a:cs typeface="Calibri"/>
                <a:sym typeface="Calibri"/>
              </a:rPr>
              <a:t> Vai ziņa nāk no oficiālas institūcijas? (Nē)</a:t>
            </a:r>
            <a:endParaRPr/>
          </a:p>
          <a:p>
            <a:pPr indent="-285750" lvl="0" marL="285750" marR="0" rtl="0" algn="l">
              <a:lnSpc>
                <a:spcPct val="100000"/>
              </a:lnSpc>
              <a:spcBef>
                <a:spcPts val="0"/>
              </a:spcBef>
              <a:spcAft>
                <a:spcPts val="0"/>
              </a:spcAft>
              <a:buClr>
                <a:schemeClr val="accent3"/>
              </a:buClr>
              <a:buSzPts val="1600"/>
              <a:buFont typeface="Arial"/>
              <a:buChar char="•"/>
            </a:pPr>
            <a:r>
              <a:rPr b="1" i="0" lang="es-ES" sz="1600" u="none" cap="none" strike="noStrike">
                <a:solidFill>
                  <a:srgbClr val="000000"/>
                </a:solidFill>
                <a:latin typeface="Calibri"/>
                <a:ea typeface="Calibri"/>
                <a:cs typeface="Calibri"/>
                <a:sym typeface="Calibri"/>
              </a:rPr>
              <a:t>Datuma pārbaude:</a:t>
            </a:r>
            <a:r>
              <a:rPr b="0" i="0" lang="es-ES" sz="1600" u="none" cap="none" strike="noStrike">
                <a:solidFill>
                  <a:srgbClr val="000000"/>
                </a:solidFill>
                <a:latin typeface="Calibri"/>
                <a:ea typeface="Calibri"/>
                <a:cs typeface="Calibri"/>
                <a:sym typeface="Calibri"/>
              </a:rPr>
              <a:t> Vai informācija ir aktuāla? (Nē)</a:t>
            </a:r>
            <a:endParaRPr/>
          </a:p>
          <a:p>
            <a:pPr indent="-285750" lvl="0" marL="285750" marR="0" rtl="0" algn="l">
              <a:lnSpc>
                <a:spcPct val="100000"/>
              </a:lnSpc>
              <a:spcBef>
                <a:spcPts val="0"/>
              </a:spcBef>
              <a:spcAft>
                <a:spcPts val="0"/>
              </a:spcAft>
              <a:buClr>
                <a:schemeClr val="accent3"/>
              </a:buClr>
              <a:buSzPts val="1600"/>
              <a:buFont typeface="Arial"/>
              <a:buChar char="•"/>
            </a:pPr>
            <a:r>
              <a:rPr b="1" i="0" lang="es-ES" sz="1600" u="none" cap="none" strike="noStrike">
                <a:solidFill>
                  <a:srgbClr val="000000"/>
                </a:solidFill>
                <a:latin typeface="Calibri"/>
                <a:ea typeface="Calibri"/>
                <a:cs typeface="Calibri"/>
                <a:sym typeface="Calibri"/>
              </a:rPr>
              <a:t>Atkārtota pārbaude:</a:t>
            </a:r>
            <a:r>
              <a:rPr b="0" i="0" lang="es-ES" sz="1600" u="none" cap="none" strike="noStrike">
                <a:solidFill>
                  <a:srgbClr val="000000"/>
                </a:solidFill>
                <a:latin typeface="Calibri"/>
                <a:ea typeface="Calibri"/>
                <a:cs typeface="Calibri"/>
                <a:sym typeface="Calibri"/>
              </a:rPr>
              <a:t> Kur var atrast oficiālo informāciju? (Pašvaldības vai norises vietas mājaslapā)</a:t>
            </a:r>
            <a:endParaRPr/>
          </a:p>
          <a:p>
            <a:pPr indent="-285750" lvl="0" marL="285750" marR="0" rtl="0" algn="l">
              <a:lnSpc>
                <a:spcPct val="100000"/>
              </a:lnSpc>
              <a:spcBef>
                <a:spcPts val="0"/>
              </a:spcBef>
              <a:spcAft>
                <a:spcPts val="0"/>
              </a:spcAft>
              <a:buClr>
                <a:schemeClr val="accent3"/>
              </a:buClr>
              <a:buSzPts val="1600"/>
              <a:buFont typeface="Arial"/>
              <a:buChar char="•"/>
            </a:pPr>
            <a:r>
              <a:rPr b="1" i="0" lang="es-ES" sz="1600" u="none" cap="none" strike="noStrike">
                <a:solidFill>
                  <a:srgbClr val="000000"/>
                </a:solidFill>
                <a:latin typeface="Calibri"/>
                <a:ea typeface="Calibri"/>
                <a:cs typeface="Calibri"/>
                <a:sym typeface="Calibri"/>
              </a:rPr>
              <a:t>Rezultāts:</a:t>
            </a:r>
            <a:br>
              <a:rPr b="0" i="0" lang="es-ES" sz="1600" u="none" cap="none" strike="noStrike">
                <a:solidFill>
                  <a:srgbClr val="000000"/>
                </a:solidFill>
                <a:latin typeface="Calibri"/>
                <a:ea typeface="Calibri"/>
                <a:cs typeface="Calibri"/>
                <a:sym typeface="Calibri"/>
              </a:rPr>
            </a:br>
            <a:r>
              <a:rPr b="0" i="0" lang="es-ES" sz="1600" u="none" cap="none" strike="noStrike">
                <a:solidFill>
                  <a:srgbClr val="000000"/>
                </a:solidFill>
                <a:latin typeface="Calibri"/>
                <a:ea typeface="Calibri"/>
                <a:cs typeface="Calibri"/>
                <a:sym typeface="Calibri"/>
              </a:rPr>
              <a:t>Izglītojamie, balstoties uz pārbaudāmiem avotiem, noraida nepatieso ziņu.</a:t>
            </a:r>
            <a:endParaRPr/>
          </a:p>
          <a:p>
            <a:pPr indent="0" lvl="0" marL="0" marR="0" rtl="0" algn="l">
              <a:lnSpc>
                <a:spcPct val="100000"/>
              </a:lnSpc>
              <a:spcBef>
                <a:spcPts val="0"/>
              </a:spcBef>
              <a:spcAft>
                <a:spcPts val="0"/>
              </a:spcAft>
              <a:buNone/>
            </a:pPr>
            <a:r>
              <a:rPr b="1" i="0" lang="es-ES" sz="1600" u="none" cap="none" strike="noStrike">
                <a:solidFill>
                  <a:srgbClr val="000000"/>
                </a:solidFill>
                <a:latin typeface="Calibri"/>
                <a:ea typeface="Calibri"/>
                <a:cs typeface="Calibri"/>
                <a:sym typeface="Calibri"/>
              </a:rPr>
              <a:t>Darba organizēšana:</a:t>
            </a:r>
            <a:endParaRPr b="0" i="0" sz="1600" u="none" cap="none" strike="noStrike">
              <a:solidFill>
                <a:srgbClr val="000000"/>
              </a:solidFill>
              <a:latin typeface="Calibri"/>
              <a:ea typeface="Calibri"/>
              <a:cs typeface="Calibri"/>
              <a:sym typeface="Calibri"/>
            </a:endParaRPr>
          </a:p>
          <a:p>
            <a:pPr indent="-285750" lvl="0" marL="285750" marR="0" rtl="0" algn="l">
              <a:lnSpc>
                <a:spcPct val="100000"/>
              </a:lnSpc>
              <a:spcBef>
                <a:spcPts val="0"/>
              </a:spcBef>
              <a:spcAft>
                <a:spcPts val="0"/>
              </a:spcAft>
              <a:buClr>
                <a:schemeClr val="accent3"/>
              </a:buClr>
              <a:buSzPts val="1600"/>
              <a:buFont typeface="Arial"/>
              <a:buChar char="•"/>
            </a:pPr>
            <a:r>
              <a:rPr b="0" i="0" lang="es-ES" sz="1600" u="none" cap="none" strike="noStrike">
                <a:solidFill>
                  <a:srgbClr val="000000"/>
                </a:solidFill>
                <a:latin typeface="Calibri"/>
                <a:ea typeface="Calibri"/>
                <a:cs typeface="Calibri"/>
                <a:sym typeface="Calibri"/>
              </a:rPr>
              <a:t>Noteikt īsu laika ierobežojumu (piemēram, 60 sekundes), lai imitētu stresu un steidzamību.</a:t>
            </a:r>
            <a:endParaRPr/>
          </a:p>
          <a:p>
            <a:pPr indent="-285750" lvl="0" marL="285750" marR="0" rtl="0" algn="l">
              <a:lnSpc>
                <a:spcPct val="100000"/>
              </a:lnSpc>
              <a:spcBef>
                <a:spcPts val="0"/>
              </a:spcBef>
              <a:spcAft>
                <a:spcPts val="0"/>
              </a:spcAft>
              <a:buClr>
                <a:schemeClr val="accent3"/>
              </a:buClr>
              <a:buSzPts val="1600"/>
              <a:buFont typeface="Arial"/>
              <a:buChar char="•"/>
            </a:pPr>
            <a:r>
              <a:rPr b="0" i="0" lang="es-ES" sz="1600" u="none" cap="none" strike="noStrike">
                <a:solidFill>
                  <a:srgbClr val="000000"/>
                </a:solidFill>
                <a:latin typeface="Calibri"/>
                <a:ea typeface="Calibri"/>
                <a:cs typeface="Calibri"/>
                <a:sym typeface="Calibri"/>
              </a:rPr>
              <a:t>Veicināt “apstājies un padomā” pieeju ātrai un drošai informācijas pārbaudei.</a:t>
            </a:r>
            <a:endParaRPr/>
          </a:p>
          <a:p>
            <a:pPr indent="-285750" lvl="0" marL="285750" marR="0" rtl="0" algn="l">
              <a:lnSpc>
                <a:spcPct val="100000"/>
              </a:lnSpc>
              <a:spcBef>
                <a:spcPts val="0"/>
              </a:spcBef>
              <a:spcAft>
                <a:spcPts val="0"/>
              </a:spcAft>
              <a:buClr>
                <a:schemeClr val="accent3"/>
              </a:buClr>
              <a:buSzPts val="1600"/>
              <a:buFont typeface="Arial"/>
              <a:buChar char="•"/>
            </a:pPr>
            <a:r>
              <a:rPr b="0" i="0" lang="es-ES" sz="1600" u="none" cap="none" strike="noStrike">
                <a:solidFill>
                  <a:srgbClr val="000000"/>
                </a:solidFill>
                <a:latin typeface="Calibri"/>
                <a:ea typeface="Calibri"/>
                <a:cs typeface="Calibri"/>
                <a:sym typeface="Calibri"/>
              </a:rPr>
              <a:t>Nostiprināt prasmes filtrēt maldinošu informāciju sabiedrisku ārkārtas situāciju laikā.</a:t>
            </a:r>
            <a:endParaRPr/>
          </a:p>
          <a:p>
            <a:pPr indent="-228600" lvl="0" marL="457200" marR="0" rtl="0" algn="l">
              <a:lnSpc>
                <a:spcPct val="90000"/>
              </a:lnSpc>
              <a:spcBef>
                <a:spcPts val="1000"/>
              </a:spcBef>
              <a:spcAft>
                <a:spcPts val="0"/>
              </a:spcAft>
              <a:buClr>
                <a:schemeClr val="accent3"/>
              </a:buClr>
              <a:buSzPts val="1300"/>
              <a:buFont typeface="Arial"/>
              <a:buNone/>
            </a:pPr>
            <a:r>
              <a:t/>
            </a:r>
            <a:endParaRPr b="0" i="0" sz="1300" u="none" cap="none" strike="noStrike">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 name="Shape 78"/>
        <p:cNvGrpSpPr/>
        <p:nvPr/>
      </p:nvGrpSpPr>
      <p:grpSpPr>
        <a:xfrm>
          <a:off x="0" y="0"/>
          <a:ext cx="0" cy="0"/>
          <a:chOff x="0" y="0"/>
          <a:chExt cx="0" cy="0"/>
        </a:xfrm>
      </p:grpSpPr>
      <p:sp>
        <p:nvSpPr>
          <p:cNvPr id="79" name="Google Shape;79;p22"/>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a:solidFill>
                  <a:srgbClr val="FF0000"/>
                </a:solidFill>
              </a:rPr>
              <a:t>Iesaistes veicināšanas padomi</a:t>
            </a:r>
            <a:endParaRPr>
              <a:solidFill>
                <a:srgbClr val="FF0000"/>
              </a:solidFill>
            </a:endParaRPr>
          </a:p>
        </p:txBody>
      </p:sp>
      <p:sp>
        <p:nvSpPr>
          <p:cNvPr id="80" name="Google Shape;80;p22"/>
          <p:cNvSpPr txBox="1"/>
          <p:nvPr>
            <p:ph idx="2" type="body"/>
          </p:nvPr>
        </p:nvSpPr>
        <p:spPr>
          <a:xfrm>
            <a:off x="839788" y="1715784"/>
            <a:ext cx="10515600" cy="4249245"/>
          </a:xfrm>
          <a:prstGeom prst="rect">
            <a:avLst/>
          </a:prstGeom>
          <a:noFill/>
          <a:ln>
            <a:noFill/>
          </a:ln>
        </p:spPr>
        <p:txBody>
          <a:bodyPr anchorCtr="0" anchor="t" bIns="45700" lIns="91425" spcFirstLastPara="1" rIns="91425" wrap="square" tIns="45700">
            <a:normAutofit fontScale="62500" lnSpcReduction="20000"/>
          </a:bodyPr>
          <a:lstStyle/>
          <a:p>
            <a:pPr indent="-406400" lvl="0" marL="457200" rtl="0" algn="l">
              <a:lnSpc>
                <a:spcPct val="90000"/>
              </a:lnSpc>
              <a:spcBef>
                <a:spcPts val="1000"/>
              </a:spcBef>
              <a:spcAft>
                <a:spcPts val="0"/>
              </a:spcAft>
              <a:buClr>
                <a:schemeClr val="accent3"/>
              </a:buClr>
              <a:buSzPct val="160000"/>
              <a:buChar char="•"/>
            </a:pPr>
            <a:r>
              <a:rPr b="1" lang="es-ES">
                <a:solidFill>
                  <a:schemeClr val="accent3"/>
                </a:solidFill>
              </a:rPr>
              <a:t>Profesionālās izglītības izglītojamie (VET)</a:t>
            </a:r>
            <a:br>
              <a:rPr lang="es-ES">
                <a:solidFill>
                  <a:schemeClr val="accent3"/>
                </a:solidFill>
              </a:rPr>
            </a:br>
            <a:r>
              <a:rPr b="1" lang="es-ES"/>
              <a:t>Darbība un tehnoloģiju fokuss:</a:t>
            </a:r>
            <a:r>
              <a:rPr lang="es-ES"/>
              <a:t> izmantojiet spēļošanas elementus, interaktīvus mobilos testus un video demonstrācijas (piemēram, kā droši nostiprināt priekšmetu). Drošību sasaistiet ar profesionālajām prasmēm (piemēram, darba vietas drošību).</a:t>
            </a:r>
            <a:br>
              <a:rPr lang="es-ES"/>
            </a:br>
            <a:r>
              <a:rPr b="1" lang="es-ES"/>
              <a:t>Iespēju stiprināšana:</a:t>
            </a:r>
            <a:r>
              <a:rPr lang="es-ES"/>
              <a:t> gatavību pasniedziet kā praktisku prasmi, kas dod kontroli. Izmantojiet hipotētiskus scenārijus; akcentējiet rīcību nākotnē, nevis pagātnes pieredzi.</a:t>
            </a:r>
            <a:endParaRPr/>
          </a:p>
          <a:p>
            <a:pPr indent="-406400" lvl="0" marL="457200" rtl="0" algn="l">
              <a:lnSpc>
                <a:spcPct val="90000"/>
              </a:lnSpc>
              <a:spcBef>
                <a:spcPts val="1000"/>
              </a:spcBef>
              <a:spcAft>
                <a:spcPts val="0"/>
              </a:spcAft>
              <a:buClr>
                <a:schemeClr val="accent3"/>
              </a:buClr>
              <a:buSzPct val="160000"/>
              <a:buChar char="•"/>
            </a:pPr>
            <a:r>
              <a:rPr b="1" lang="es-ES">
                <a:solidFill>
                  <a:schemeClr val="accent3"/>
                </a:solidFill>
              </a:rPr>
              <a:t>Profesionālās tālākizglītības pieaugušie izglītojamie (CVET)</a:t>
            </a:r>
            <a:br>
              <a:rPr lang="es-ES"/>
            </a:br>
            <a:r>
              <a:rPr b="1" lang="es-ES"/>
              <a:t>Pieredzes izmantošana:</a:t>
            </a:r>
            <a:r>
              <a:rPr lang="es-ES"/>
              <a:t> sāciet ar diskusijām, atzīstot un novērtējot esošās zināšanas par mājsaimniecības drošību. Uzsvars uz lietderību un ieguldījuma atdevi (ROI) ģimenes un īpašuma aizsardzībā.</a:t>
            </a:r>
            <a:br>
              <a:rPr lang="es-ES"/>
            </a:br>
            <a:r>
              <a:rPr b="1" lang="es-ES"/>
              <a:t>Validācija:</a:t>
            </a:r>
            <a:r>
              <a:rPr lang="es-ES"/>
              <a:t> respektējiet viņu praktisko dzīves pieredzi. Nodrošiniet īsas, efektīvas drošības procedūras un ģimenēm paredzētus resursus.</a:t>
            </a:r>
            <a:endParaRPr/>
          </a:p>
          <a:p>
            <a:pPr indent="-406400" lvl="0" marL="457200" rtl="0" algn="l">
              <a:lnSpc>
                <a:spcPct val="90000"/>
              </a:lnSpc>
              <a:spcBef>
                <a:spcPts val="1000"/>
              </a:spcBef>
              <a:spcAft>
                <a:spcPts val="0"/>
              </a:spcAft>
              <a:buClr>
                <a:schemeClr val="accent3"/>
              </a:buClr>
              <a:buSzPct val="160000"/>
              <a:buChar char="•"/>
            </a:pPr>
            <a:r>
              <a:rPr b="1" lang="es-ES">
                <a:solidFill>
                  <a:schemeClr val="accent3"/>
                </a:solidFill>
              </a:rPr>
              <a:t>Diasporas auditorijas</a:t>
            </a:r>
            <a:br>
              <a:rPr lang="es-ES"/>
            </a:br>
            <a:r>
              <a:rPr b="1" lang="es-ES"/>
              <a:t>Kultūras un valodas skaidrība:</a:t>
            </a:r>
            <a:r>
              <a:rPr lang="es-ES"/>
              <a:t> izmantojiet viegli saprotamu valodu bez žargona un vienkāršus vizuālus materiālus. Koncentrējieties uz universāliem drošības principiem, kas darbojas dažādās valstīs. Iekļaujiet piemērus no dažādiem pasaules reģioniem.</a:t>
            </a:r>
            <a:br>
              <a:rPr lang="es-ES"/>
            </a:br>
            <a:r>
              <a:rPr b="1" lang="es-ES"/>
              <a:t>Traumu informēta pieeja:</a:t>
            </a:r>
            <a:r>
              <a:rPr lang="es-ES"/>
              <a:t> ieviesiet skaidru “atteikšanās” noteikumu, kas ļauj cilvēkiem nepiedalīties personīgu pieredžu atklāšanā. </a:t>
            </a:r>
            <a:endParaRPr/>
          </a:p>
          <a:p>
            <a:pPr indent="-228600" lvl="0" marL="457200" rtl="0" algn="l">
              <a:lnSpc>
                <a:spcPct val="90000"/>
              </a:lnSpc>
              <a:spcBef>
                <a:spcPts val="1000"/>
              </a:spcBef>
              <a:spcAft>
                <a:spcPts val="0"/>
              </a:spcAft>
              <a:buSzPct val="129032"/>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23"/>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a:solidFill>
                  <a:schemeClr val="accent1"/>
                </a:solidFill>
              </a:rPr>
              <a:t>Pielāgošanās stratēģijas</a:t>
            </a:r>
            <a:endParaRPr>
              <a:solidFill>
                <a:schemeClr val="accent1"/>
              </a:solidFill>
            </a:endParaRPr>
          </a:p>
        </p:txBody>
      </p:sp>
      <p:sp>
        <p:nvSpPr>
          <p:cNvPr id="86" name="Google Shape;86;p23"/>
          <p:cNvSpPr txBox="1"/>
          <p:nvPr>
            <p:ph idx="2" type="body"/>
          </p:nvPr>
        </p:nvSpPr>
        <p:spPr>
          <a:xfrm>
            <a:off x="839788" y="1654140"/>
            <a:ext cx="10822823" cy="4310890"/>
          </a:xfrm>
          <a:prstGeom prst="rect">
            <a:avLst/>
          </a:prstGeom>
          <a:noFill/>
          <a:ln>
            <a:noFill/>
          </a:ln>
        </p:spPr>
        <p:txBody>
          <a:bodyPr anchorCtr="0" anchor="t" bIns="45700" lIns="91425" spcFirstLastPara="1" rIns="91425" wrap="square" tIns="45700">
            <a:normAutofit fontScale="25000" lnSpcReduction="20000"/>
          </a:bodyPr>
          <a:lstStyle/>
          <a:p>
            <a:pPr indent="-406400" lvl="0" marL="457200" rtl="0" algn="l">
              <a:lnSpc>
                <a:spcPct val="90000"/>
              </a:lnSpc>
              <a:spcBef>
                <a:spcPts val="1000"/>
              </a:spcBef>
              <a:spcAft>
                <a:spcPts val="0"/>
              </a:spcAft>
              <a:buClr>
                <a:schemeClr val="accent3"/>
              </a:buClr>
              <a:buSzPct val="140000"/>
              <a:buChar char="•"/>
            </a:pPr>
            <a:r>
              <a:rPr b="1" lang="es-ES" sz="8000">
                <a:solidFill>
                  <a:schemeClr val="accent3"/>
                </a:solidFill>
              </a:rPr>
              <a:t>Klātienes mācību īstenošana</a:t>
            </a:r>
            <a:br>
              <a:rPr lang="es-ES" sz="8000"/>
            </a:br>
            <a:r>
              <a:rPr lang="es-ES" sz="8000"/>
              <a:t>• Izmantojiet drukātas “Mīts vs. Fakts” kartītes nelielu grupu diskusijām.</a:t>
            </a:r>
            <a:br>
              <a:rPr lang="es-ES" sz="8000"/>
            </a:br>
            <a:r>
              <a:rPr lang="es-ES" sz="8000"/>
              <a:t>• Veiciet “Pauze un pārdomā” lomu spēles — izglītojamie inscenē reālus katastrofu dezinformācijas gadījumus.</a:t>
            </a:r>
            <a:br>
              <a:rPr lang="es-ES" sz="8000"/>
            </a:br>
            <a:r>
              <a:rPr lang="es-ES" sz="8000"/>
              <a:t>• Izvietojiet infografikas mācību telpā (piem., zemestrīču mīti, pandēmiju mīti).</a:t>
            </a:r>
            <a:endParaRPr/>
          </a:p>
          <a:p>
            <a:pPr indent="-406400" lvl="0" marL="457200" rtl="0" algn="l">
              <a:lnSpc>
                <a:spcPct val="90000"/>
              </a:lnSpc>
              <a:spcBef>
                <a:spcPts val="1000"/>
              </a:spcBef>
              <a:spcAft>
                <a:spcPts val="0"/>
              </a:spcAft>
              <a:buClr>
                <a:schemeClr val="accent3"/>
              </a:buClr>
              <a:buSzPct val="140000"/>
              <a:buChar char="•"/>
            </a:pPr>
            <a:r>
              <a:rPr b="1" lang="es-ES" sz="8000">
                <a:solidFill>
                  <a:schemeClr val="accent3"/>
                </a:solidFill>
              </a:rPr>
              <a:t>Tiešsaistes mācību īstenošana</a:t>
            </a:r>
            <a:br>
              <a:rPr lang="es-ES" sz="8000"/>
            </a:br>
            <a:r>
              <a:rPr lang="es-ES" sz="8000"/>
              <a:t>• Izmantojiet dalītos kabinetus (“breakout rooms”) virtuālām lomu spēlēm “Pauze un pārdomā” scenārijiem.</a:t>
            </a:r>
            <a:br>
              <a:rPr lang="es-ES" sz="8000"/>
            </a:br>
            <a:r>
              <a:rPr lang="es-ES" sz="8000"/>
              <a:t>• Iekļaujiet īsus interaktīvus testus (Kahoot, Google Forms), lai atspēkotu mītus.</a:t>
            </a:r>
            <a:br>
              <a:rPr lang="es-ES" sz="8000"/>
            </a:br>
            <a:r>
              <a:rPr lang="es-ES" sz="8000"/>
              <a:t>• Kopīgojiet PVO un ES civilās aizsardzības video tieši tērzēšanā vai mācību platformā.</a:t>
            </a:r>
            <a:endParaRPr/>
          </a:p>
          <a:p>
            <a:pPr indent="-406400" lvl="0" marL="457200" rtl="0" algn="l">
              <a:lnSpc>
                <a:spcPct val="90000"/>
              </a:lnSpc>
              <a:spcBef>
                <a:spcPts val="1000"/>
              </a:spcBef>
              <a:spcAft>
                <a:spcPts val="0"/>
              </a:spcAft>
              <a:buClr>
                <a:schemeClr val="accent3"/>
              </a:buClr>
              <a:buSzPct val="140000"/>
              <a:buChar char="•"/>
            </a:pPr>
            <a:r>
              <a:rPr b="1" lang="es-ES" sz="8000">
                <a:solidFill>
                  <a:schemeClr val="accent3"/>
                </a:solidFill>
              </a:rPr>
              <a:t>Hibrīdā mācību īstenošana</a:t>
            </a:r>
            <a:br>
              <a:rPr lang="es-ES" sz="8000"/>
            </a:br>
            <a:r>
              <a:rPr lang="es-ES" sz="8000"/>
              <a:t>• Sāciet ar tiešsaistes mītu atspēkošanas testiem pirms nodarbības un apspriediet rezultātus klātienē.</a:t>
            </a:r>
            <a:br>
              <a:rPr lang="es-ES" sz="8000"/>
            </a:br>
            <a:r>
              <a:rPr lang="es-ES" sz="8000"/>
              <a:t>• Uzdevums: digitālā stāstniecība — izglītojamie veido īsus video, kuros atspēko vienu katastrofu mītu.</a:t>
            </a:r>
            <a:br>
              <a:rPr lang="es-ES" sz="8000"/>
            </a:br>
            <a:r>
              <a:rPr lang="es-ES" sz="8000"/>
              <a:t>• Apvienojiet klātienes diskusijas ar pašvadītiem e-mācību materiāliem un refleksijas žurnāliem.</a:t>
            </a:r>
            <a:endParaRPr/>
          </a:p>
          <a:p>
            <a:pPr indent="-228600" lvl="0" marL="457200" rtl="0" algn="l">
              <a:lnSpc>
                <a:spcPct val="90000"/>
              </a:lnSpc>
              <a:spcBef>
                <a:spcPts val="1000"/>
              </a:spcBef>
              <a:spcAft>
                <a:spcPts val="0"/>
              </a:spcAft>
              <a:buClr>
                <a:schemeClr val="accent3"/>
              </a:buClr>
              <a:buSzPct val="108108"/>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24"/>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sz="3600">
                <a:solidFill>
                  <a:schemeClr val="accent1"/>
                </a:solidFill>
              </a:rPr>
              <a:t>Šajā modulī apgūstamās galvenās ESCO prasmes</a:t>
            </a:r>
            <a:endParaRPr sz="3600">
              <a:solidFill>
                <a:schemeClr val="accent1"/>
              </a:solidFill>
            </a:endParaRPr>
          </a:p>
        </p:txBody>
      </p:sp>
      <p:sp>
        <p:nvSpPr>
          <p:cNvPr id="92" name="Google Shape;92;p24"/>
          <p:cNvSpPr txBox="1"/>
          <p:nvPr>
            <p:ph idx="2" type="body"/>
          </p:nvPr>
        </p:nvSpPr>
        <p:spPr>
          <a:xfrm>
            <a:off x="839788" y="1643866"/>
            <a:ext cx="10515600" cy="4321164"/>
          </a:xfrm>
          <a:prstGeom prst="rect">
            <a:avLst/>
          </a:prstGeom>
          <a:noFill/>
          <a:ln>
            <a:noFill/>
          </a:ln>
        </p:spPr>
        <p:txBody>
          <a:bodyPr anchorCtr="0" anchor="t" bIns="45700" lIns="91425" spcFirstLastPara="1" rIns="91425" wrap="square" tIns="45700">
            <a:noAutofit/>
          </a:bodyPr>
          <a:lstStyle/>
          <a:p>
            <a:pPr indent="-406400" lvl="0" marL="457200" rtl="0" algn="l">
              <a:lnSpc>
                <a:spcPct val="90000"/>
              </a:lnSpc>
              <a:spcBef>
                <a:spcPts val="1000"/>
              </a:spcBef>
              <a:spcAft>
                <a:spcPts val="0"/>
              </a:spcAft>
              <a:buClr>
                <a:schemeClr val="accent3"/>
              </a:buClr>
              <a:buSzPts val="2800"/>
              <a:buChar char="•"/>
            </a:pPr>
            <a:r>
              <a:rPr b="1" lang="es-ES" sz="1600">
                <a:solidFill>
                  <a:schemeClr val="accent3"/>
                </a:solidFill>
              </a:rPr>
              <a:t>Transversālās ESCO prasmes attīstīšana – T3.2: Proaktīvas pieejas izmantošana lielu pasākumu norises vietu katastrofu situācijās</a:t>
            </a:r>
            <a:endParaRPr/>
          </a:p>
          <a:p>
            <a:pPr indent="-406400" lvl="0" marL="457200" rtl="0" algn="l">
              <a:lnSpc>
                <a:spcPct val="90000"/>
              </a:lnSpc>
              <a:spcBef>
                <a:spcPts val="1000"/>
              </a:spcBef>
              <a:spcAft>
                <a:spcPts val="0"/>
              </a:spcAft>
              <a:buClr>
                <a:schemeClr val="accent3"/>
              </a:buClr>
              <a:buSzPts val="2800"/>
              <a:buChar char="•"/>
            </a:pPr>
            <a:r>
              <a:rPr b="1" lang="es-ES" sz="1600">
                <a:solidFill>
                  <a:schemeClr val="accent3"/>
                </a:solidFill>
              </a:rPr>
              <a:t>T3.2 prasmes fokuss</a:t>
            </a:r>
            <a:r>
              <a:rPr lang="es-ES" sz="1600"/>
              <a:t>: spēja savākt, analizēt, sintezēt un izvērtēt informāciju, balstoties uz novērojumiem, pieredzi, argumentāciju vai komunikāciju, lai proaktīvi plānotu rīcību, risinātu problēmas un pārvarētu izaicinājumus.</a:t>
            </a:r>
            <a:endParaRPr/>
          </a:p>
          <a:p>
            <a:pPr indent="-406400" lvl="0" marL="457200" rtl="0" algn="l">
              <a:lnSpc>
                <a:spcPct val="90000"/>
              </a:lnSpc>
              <a:spcBef>
                <a:spcPts val="1000"/>
              </a:spcBef>
              <a:spcAft>
                <a:spcPts val="0"/>
              </a:spcAft>
              <a:buClr>
                <a:schemeClr val="accent3"/>
              </a:buClr>
              <a:buSzPts val="2800"/>
              <a:buChar char="•"/>
            </a:pPr>
            <a:r>
              <a:rPr lang="es-ES" sz="1600"/>
              <a:t>Kā šī prasme tiek attīstīta modulī: “Apstājies un padomā” scenārijos izglītojamie analizē reālistiskas dezinformācijas situācijas lielu pasākumu norises vietās (piemēram, viltus ziņas par stadionu evakuācijām vai paniku koncertos) un pieņem lēmumus par atbilstošiem rīcības soļiem — izvērtē informācijas avotus, prognozē iespējamās sekas un plāno piemērotu rīcību. “Mīts vai fakts” grupu aktivitātē izglītojamie analizē apgalvojumus par ārkārtas procedūrām pārpildītās vietās, diskutē par argumentiem un pamato savas atbildes ar pierādījumiem, tādējādi trenējot analītisko domāšanu, informācijas salīdzināšanu un proaktīvu problēmu risināšanu. Uzdevumā “Lielas pasākumu vietas gatavības plāns” izglītojamie kopīgi izstrādā reālistisku reaģēšanas plānu stadionam, koncertam vai lidostai — identificē riskus, nosaka mērķus un plāno konkrētus, īstenojamus soļus.</a:t>
            </a:r>
            <a:endParaRPr/>
          </a:p>
          <a:p>
            <a:pPr indent="-406400" lvl="0" marL="457200" rtl="0" algn="l">
              <a:lnSpc>
                <a:spcPct val="90000"/>
              </a:lnSpc>
              <a:spcBef>
                <a:spcPts val="1000"/>
              </a:spcBef>
              <a:spcAft>
                <a:spcPts val="0"/>
              </a:spcAft>
              <a:buClr>
                <a:schemeClr val="accent3"/>
              </a:buClr>
              <a:buSzPts val="2800"/>
              <a:buChar char="•"/>
            </a:pPr>
            <a:r>
              <a:rPr lang="es-ES" sz="1600"/>
              <a:t>Mācībspēka ieteikums: mudināt dalībniekus skaidrot, kāpēc tieši viņu izvēlētā rīcība ir visdrošākā un visefektīvākā, jo šāda refleksija pārvērš zināšanas par proaktīvu, mērķtiecīgu lēmumu pieņemšanu, kas ir T3.2 prasmes būtība.</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VET READY">
      <a:dk1>
        <a:srgbClr val="000000"/>
      </a:dk1>
      <a:lt1>
        <a:srgbClr val="FFFFFF"/>
      </a:lt1>
      <a:dk2>
        <a:srgbClr val="0E2841"/>
      </a:dk2>
      <a:lt2>
        <a:srgbClr val="E8E8E8"/>
      </a:lt2>
      <a:accent1>
        <a:srgbClr val="ED2527"/>
      </a:accent1>
      <a:accent2>
        <a:srgbClr val="E48363"/>
      </a:accent2>
      <a:accent3>
        <a:srgbClr val="139AD6"/>
      </a:accent3>
      <a:accent4>
        <a:srgbClr val="F6BB38"/>
      </a:accent4>
      <a:accent5>
        <a:srgbClr val="F7AEA5"/>
      </a:accent5>
      <a:accent6>
        <a:srgbClr val="F7A7A8"/>
      </a:accent6>
      <a:hlink>
        <a:srgbClr val="139AD6"/>
      </a:hlink>
      <a:folHlink>
        <a:srgbClr val="ED252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2024-02-15T12:50:33Z</dcterms:created>
  <dc:creator>Maria Karapostolou</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0x010100B688FCE479FC304A9ED734F8C118CCC4</vt:lpwstr>
  </property>
</Properties>
</file>