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Lst>
  <p:sldSz cy="6858000" cx="12192000"/>
  <p:notesSz cx="6858000" cy="9144000"/>
  <p:embeddedFontLst>
    <p:embeddedFont>
      <p:font typeface="Montserrat SemiBold"/>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7" roundtripDataSignature="AMtx7mgBl1hZVxjhveK7VUCRZGOrOwLjc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20" Type="http://schemas.openxmlformats.org/officeDocument/2006/relationships/slide" Target="slides/slide16.xml"/><Relationship Id="rId42" Type="http://schemas.openxmlformats.org/officeDocument/2006/relationships/slide" Target="slides/slide38.xml"/><Relationship Id="rId41" Type="http://schemas.openxmlformats.org/officeDocument/2006/relationships/slide" Target="slides/slide37.xml"/><Relationship Id="rId22" Type="http://schemas.openxmlformats.org/officeDocument/2006/relationships/slide" Target="slides/slide18.xml"/><Relationship Id="rId44" Type="http://schemas.openxmlformats.org/officeDocument/2006/relationships/font" Target="fonts/MontserratSemiBold-bold.fntdata"/><Relationship Id="rId21" Type="http://schemas.openxmlformats.org/officeDocument/2006/relationships/slide" Target="slides/slide17.xml"/><Relationship Id="rId43" Type="http://schemas.openxmlformats.org/officeDocument/2006/relationships/font" Target="fonts/MontserratSemiBold-regular.fntdata"/><Relationship Id="rId24" Type="http://schemas.openxmlformats.org/officeDocument/2006/relationships/slide" Target="slides/slide20.xml"/><Relationship Id="rId46" Type="http://schemas.openxmlformats.org/officeDocument/2006/relationships/font" Target="fonts/MontserratSemiBold-boldItalic.fntdata"/><Relationship Id="rId23" Type="http://schemas.openxmlformats.org/officeDocument/2006/relationships/slide" Target="slides/slide19.xml"/><Relationship Id="rId45" Type="http://schemas.openxmlformats.org/officeDocument/2006/relationships/font" Target="fonts/MontserratSemi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47" Type="http://customschemas.google.com/relationships/presentationmetadata" Target="metadata"/><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slide" Target="slides/slide35.xml"/><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 name="Shape 35"/>
        <p:cNvGrpSpPr/>
        <p:nvPr/>
      </p:nvGrpSpPr>
      <p:grpSpPr>
        <a:xfrm>
          <a:off x="0" y="0"/>
          <a:ext cx="0" cy="0"/>
          <a:chOff x="0" y="0"/>
          <a:chExt cx="0" cy="0"/>
        </a:xfrm>
      </p:grpSpPr>
      <p:sp>
        <p:nvSpPr>
          <p:cNvPr id="36" name="Google Shape;3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 name="Google Shape;37;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8" name="Google Shape;98;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6" name="Google Shape;116;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5" name="Google Shape;125;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4" name="Google Shape;134;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3" name="Google Shape;143;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0" name="Google Shape;150;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6" name="Google Shape;156;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3" name="Google Shape;163;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0" name="Google Shape;170;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 name="Google Shape;4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7" name="Google Shape;177;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4" name="Google Shape;184;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1" name="Google Shape;191;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8" name="Google Shape;198;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7" name="Google Shape;207;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4" name="Google Shape;214;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0" name="Google Shape;220;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7" name="Google Shape;227;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4" name="Google Shape;234;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1" name="Google Shape;241;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8" name="Google Shape;248;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5" name="Google Shape;25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2" name="Google Shape;262;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1" name="Google Shape;271;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8" name="Google Shape;278;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4" name="Google Shape;284;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0" name="Google Shape;290;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6" name="Google Shape;296;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3" name="Google Shape;313;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9" name="Google Shape;59;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5" name="Google Shape;65;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1" name="Google Shape;71;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7" name="Google Shape;77;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3" name="Shape 23"/>
        <p:cNvGrpSpPr/>
        <p:nvPr/>
      </p:nvGrpSpPr>
      <p:grpSpPr>
        <a:xfrm>
          <a:off x="0" y="0"/>
          <a:ext cx="0" cy="0"/>
          <a:chOff x="0" y="0"/>
          <a:chExt cx="0" cy="0"/>
        </a:xfrm>
      </p:grpSpPr>
      <p:sp>
        <p:nvSpPr>
          <p:cNvPr id="24" name="Google Shape;24;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7" name="Google Shape;27;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8" name="Google Shape;28;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9" name="Google Shape;29;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1" name="Shape 31"/>
        <p:cNvGrpSpPr/>
        <p:nvPr/>
      </p:nvGrpSpPr>
      <p:grpSpPr>
        <a:xfrm>
          <a:off x="0" y="0"/>
          <a:ext cx="0" cy="0"/>
          <a:chOff x="0" y="0"/>
          <a:chExt cx="0" cy="0"/>
        </a:xfrm>
      </p:grpSpPr>
      <p:pic>
        <p:nvPicPr>
          <p:cNvPr id="32" name="Google Shape;32;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3" name="Google Shape;33;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hyperlink" Target="https://www.disinfo.eu/resources/" TargetMode="External"/><Relationship Id="rId4" Type="http://schemas.openxmlformats.org/officeDocument/2006/relationships/hyperlink" Target="https://www.unicef.ie/our-work/schools/global-issues/digital-activism/" TargetMode="External"/><Relationship Id="rId5" Type="http://schemas.openxmlformats.org/officeDocument/2006/relationships/hyperlink" Target="https://www.youtube.com/watch?v=Ah9H4-QSBLo" TargetMode="External"/></Relationships>
</file>

<file path=ppt/slides/_rels/slide37.xml.rels><?xml version="1.0" encoding="UTF-8" standalone="yes"?><Relationships xmlns="http://schemas.openxmlformats.org/package/2006/relationships"><Relationship Id="rId11" Type="http://schemas.openxmlformats.org/officeDocument/2006/relationships/image" Target="../media/image23.png"/><Relationship Id="rId10" Type="http://schemas.openxmlformats.org/officeDocument/2006/relationships/image" Target="../media/image13.png"/><Relationship Id="rId13" Type="http://schemas.openxmlformats.org/officeDocument/2006/relationships/image" Target="../media/image15.png"/><Relationship Id="rId12" Type="http://schemas.openxmlformats.org/officeDocument/2006/relationships/image" Target="../media/image14.png"/><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26.png"/><Relationship Id="rId14" Type="http://schemas.openxmlformats.org/officeDocument/2006/relationships/image" Target="../media/image18.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38.xml.rels><?xml version="1.0" encoding="UTF-8" standalone="yes"?><Relationships xmlns="http://schemas.openxmlformats.org/package/2006/relationships"><Relationship Id="rId11" Type="http://schemas.openxmlformats.org/officeDocument/2006/relationships/hyperlink" Target="https://www.youtube.com/@VET-READYEUProgram" TargetMode="External"/><Relationship Id="rId10" Type="http://schemas.openxmlformats.org/officeDocument/2006/relationships/image" Target="../media/image17.png"/><Relationship Id="rId12" Type="http://schemas.openxmlformats.org/officeDocument/2006/relationships/image" Target="../media/image24.png"/><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16.png"/><Relationship Id="rId4" Type="http://schemas.openxmlformats.org/officeDocument/2006/relationships/image" Target="../media/image19.png"/><Relationship Id="rId9" Type="http://schemas.openxmlformats.org/officeDocument/2006/relationships/hyperlink" Target="https://www.facebook.com/profile.php?id=61573707797009" TargetMode="External"/><Relationship Id="rId5" Type="http://schemas.openxmlformats.org/officeDocument/2006/relationships/hyperlink" Target="https://vetready.eu/" TargetMode="External"/><Relationship Id="rId6" Type="http://schemas.openxmlformats.org/officeDocument/2006/relationships/hyperlink" Target="http://www.linkedin.com/company/vet-ready-project" TargetMode="External"/><Relationship Id="rId7" Type="http://schemas.openxmlformats.org/officeDocument/2006/relationships/image" Target="../media/image21.png"/><Relationship Id="rId8"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 name="Shape 38"/>
        <p:cNvGrpSpPr/>
        <p:nvPr/>
      </p:nvGrpSpPr>
      <p:grpSpPr>
        <a:xfrm>
          <a:off x="0" y="0"/>
          <a:ext cx="0" cy="0"/>
          <a:chOff x="0" y="0"/>
          <a:chExt cx="0" cy="0"/>
        </a:xfrm>
      </p:grpSpPr>
      <p:sp>
        <p:nvSpPr>
          <p:cNvPr id="39" name="Google Shape;39;p1"/>
          <p:cNvSpPr txBox="1"/>
          <p:nvPr>
            <p:ph type="title"/>
          </p:nvPr>
        </p:nvSpPr>
        <p:spPr>
          <a:xfrm>
            <a:off x="387348" y="2180135"/>
            <a:ext cx="5885263" cy="14943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3556"/>
              <a:buNone/>
            </a:pPr>
            <a:r>
              <a:rPr lang="es-ES" sz="3200">
                <a:latin typeface="Calibri"/>
                <a:ea typeface="Calibri"/>
                <a:cs typeface="Calibri"/>
                <a:sym typeface="Calibri"/>
              </a:rPr>
              <a:t>2.NODAĻA: </a:t>
            </a:r>
            <a:r>
              <a:rPr lang="es-ES" sz="3200"/>
              <a:t>SABIEDRISKO UN LIELU PASĀKUMU NORISES VIETU KATASTROFU GATAVĪBA UN REAĢĒŠANA</a:t>
            </a:r>
            <a:br>
              <a:rPr lang="es-ES" sz="3200"/>
            </a:br>
            <a:endParaRPr sz="3200">
              <a:latin typeface="Calibri"/>
              <a:ea typeface="Calibri"/>
              <a:cs typeface="Calibri"/>
              <a:sym typeface="Calibri"/>
            </a:endParaRPr>
          </a:p>
        </p:txBody>
      </p:sp>
      <p:sp>
        <p:nvSpPr>
          <p:cNvPr id="40" name="Google Shape;40;p1"/>
          <p:cNvSpPr txBox="1"/>
          <p:nvPr>
            <p:ph idx="1" type="body"/>
          </p:nvPr>
        </p:nvSpPr>
        <p:spPr>
          <a:xfrm>
            <a:off x="387350" y="3450453"/>
            <a:ext cx="6096000" cy="1360800"/>
          </a:xfrm>
          <a:prstGeom prst="rect">
            <a:avLst/>
          </a:prstGeom>
          <a:noFill/>
          <a:ln>
            <a:noFill/>
          </a:ln>
        </p:spPr>
        <p:txBody>
          <a:bodyPr anchorCtr="0" anchor="t" bIns="45700" lIns="91425" spcFirstLastPara="1" rIns="91425" wrap="square" tIns="45700">
            <a:normAutofit fontScale="25000" lnSpcReduction="20000"/>
          </a:bodyPr>
          <a:lstStyle/>
          <a:p>
            <a:pPr indent="0" lvl="0" marL="0" rtl="0" algn="l">
              <a:lnSpc>
                <a:spcPct val="90000"/>
              </a:lnSpc>
              <a:spcBef>
                <a:spcPts val="0"/>
              </a:spcBef>
              <a:spcAft>
                <a:spcPts val="0"/>
              </a:spcAft>
              <a:buSzPct val="52848"/>
              <a:buNone/>
            </a:pPr>
            <a:r>
              <a:rPr b="1" lang="es-ES" sz="9600"/>
              <a:t>MĀCĪBU MODULIS 8</a:t>
            </a:r>
            <a:r>
              <a:rPr b="1" lang="es-ES" sz="9600">
                <a:latin typeface="Calibri"/>
                <a:ea typeface="Calibri"/>
                <a:cs typeface="Calibri"/>
                <a:sym typeface="Calibri"/>
              </a:rPr>
              <a:t>: </a:t>
            </a:r>
            <a:r>
              <a:rPr b="1" lang="es-ES" sz="9600"/>
              <a:t>Dezinformācijas un maldinošas informācijas novēršana katastrofu situācijās publiskās un lielās pulcēšanās vietās</a:t>
            </a:r>
            <a:endParaRPr/>
          </a:p>
          <a:p>
            <a:pPr indent="0" lvl="0" marL="0" rtl="0" algn="l">
              <a:lnSpc>
                <a:spcPct val="90000"/>
              </a:lnSpc>
              <a:spcBef>
                <a:spcPts val="0"/>
              </a:spcBef>
              <a:spcAft>
                <a:spcPts val="0"/>
              </a:spcAft>
              <a:buSzPct val="52848"/>
              <a:buNone/>
            </a:pPr>
            <a:r>
              <a:t/>
            </a:r>
            <a:endParaRPr b="1">
              <a:latin typeface="Calibri"/>
              <a:ea typeface="Calibri"/>
              <a:cs typeface="Calibri"/>
              <a:sym typeface="Calibri"/>
            </a:endParaRPr>
          </a:p>
          <a:p>
            <a:pPr indent="0" lvl="0" marL="0" rtl="0" algn="l">
              <a:lnSpc>
                <a:spcPct val="90000"/>
              </a:lnSpc>
              <a:spcBef>
                <a:spcPts val="0"/>
              </a:spcBef>
              <a:spcAft>
                <a:spcPts val="0"/>
              </a:spcAft>
              <a:buSzPct val="109839"/>
              <a:buNone/>
            </a:pPr>
            <a:r>
              <a:t/>
            </a:r>
            <a:endParaRPr b="1" sz="5600"/>
          </a:p>
          <a:p>
            <a:pPr indent="0" lvl="0" marL="0" rtl="0" algn="l">
              <a:lnSpc>
                <a:spcPct val="90000"/>
              </a:lnSpc>
              <a:spcBef>
                <a:spcPts val="0"/>
              </a:spcBef>
              <a:spcAft>
                <a:spcPts val="0"/>
              </a:spcAft>
              <a:buSzPct val="109839"/>
              <a:buNone/>
            </a:pPr>
            <a:r>
              <a:rPr b="1" lang="es-ES" sz="5600"/>
              <a:t>Autors</a:t>
            </a:r>
            <a:r>
              <a:rPr b="1" lang="es-ES" sz="5600">
                <a:latin typeface="Calibri"/>
                <a:ea typeface="Calibri"/>
                <a:cs typeface="Calibri"/>
                <a:sym typeface="Calibri"/>
              </a:rPr>
              <a:t>: Von Hope / VETREADY </a:t>
            </a:r>
            <a:r>
              <a:rPr b="1" lang="es-ES" sz="5600"/>
              <a:t>Projekta partnerība</a:t>
            </a:r>
            <a:endParaRPr b="1" sz="5600">
              <a:latin typeface="Calibri"/>
              <a:ea typeface="Calibri"/>
              <a:cs typeface="Calibri"/>
              <a:sym typeface="Calibri"/>
            </a:endParaRPr>
          </a:p>
          <a:p>
            <a:pPr indent="0" lvl="0" marL="0" rtl="0" algn="l">
              <a:lnSpc>
                <a:spcPct val="90000"/>
              </a:lnSpc>
              <a:spcBef>
                <a:spcPts val="0"/>
              </a:spcBef>
              <a:spcAft>
                <a:spcPts val="0"/>
              </a:spcAft>
              <a:buSzPct val="210526"/>
              <a:buNone/>
            </a:pPr>
            <a:r>
              <a:t/>
            </a:r>
            <a:endParaRPr>
              <a:latin typeface="Calibri"/>
              <a:ea typeface="Calibri"/>
              <a:cs typeface="Calibri"/>
              <a:sym typeface="Calibri"/>
            </a:endParaRPr>
          </a:p>
        </p:txBody>
      </p:sp>
      <p:sp>
        <p:nvSpPr>
          <p:cNvPr id="41" name="Google Shape;41;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Projekta numurs: 2024-1-ES01-KA220-VET-000257287</a:t>
            </a:r>
            <a:endParaRPr b="0" i="0" sz="1200" u="none" cap="none" strike="noStrike">
              <a:solidFill>
                <a:schemeClr val="dk1"/>
              </a:solidFill>
              <a:latin typeface="Calibri"/>
              <a:ea typeface="Calibri"/>
              <a:cs typeface="Calibri"/>
              <a:sym typeface="Calibri"/>
            </a:endParaRPr>
          </a:p>
        </p:txBody>
      </p:sp>
      <p:sp>
        <p:nvSpPr>
          <p:cNvPr id="42" name="Google Shape;42;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Calibri"/>
                <a:ea typeface="Calibri"/>
                <a:cs typeface="Calibri"/>
                <a:sym typeface="Calibri"/>
              </a:rPr>
            </a:br>
            <a:endParaRPr b="0" i="0" sz="1400" u="none" cap="none" strike="noStrike">
              <a:solidFill>
                <a:srgbClr val="000000"/>
              </a:solidFill>
              <a:latin typeface="Calibri"/>
              <a:ea typeface="Calibri"/>
              <a:cs typeface="Calibri"/>
              <a:sym typeface="Calibri"/>
            </a:endParaRPr>
          </a:p>
        </p:txBody>
      </p:sp>
      <p:sp>
        <p:nvSpPr>
          <p:cNvPr id="43" name="Google Shape;43;p1"/>
          <p:cNvSpPr txBox="1"/>
          <p:nvPr/>
        </p:nvSpPr>
        <p:spPr>
          <a:xfrm>
            <a:off x="3676550" y="5675925"/>
            <a:ext cx="4433100" cy="73863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Finansēts ar Eiropas Savienības atbalstu. Izteiktie uzskati un viedokļi ir tikai autora(-u) atbildība un neatspoguļo Eiropas Savienības vai Servicio Español para la Internacionalización de la Educación (SEPIE) oficiālo nostāju. Ne Eiropas Savienība, ne finansējuma piešķīrējinstanse nav atbildīga par šeit sniegto informāciju.</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5"/>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Plūdi</a:t>
            </a:r>
            <a:endParaRPr>
              <a:solidFill>
                <a:srgbClr val="FF0000"/>
              </a:solidFill>
            </a:endParaRPr>
          </a:p>
        </p:txBody>
      </p:sp>
      <p:sp>
        <p:nvSpPr>
          <p:cNvPr id="101" name="Google Shape;101;p25"/>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Mīti un maldinoša informācija</a:t>
            </a:r>
            <a:endParaRPr/>
          </a:p>
        </p:txBody>
      </p:sp>
      <p:sp>
        <p:nvSpPr>
          <p:cNvPr id="102" name="Google Shape;102;p25"/>
          <p:cNvSpPr txBox="1"/>
          <p:nvPr>
            <p:ph idx="2" type="body"/>
          </p:nvPr>
        </p:nvSpPr>
        <p:spPr>
          <a:xfrm>
            <a:off x="839788" y="3162300"/>
            <a:ext cx="6593399" cy="2802729"/>
          </a:xfrm>
          <a:prstGeom prst="rect">
            <a:avLst/>
          </a:prstGeom>
          <a:noFill/>
          <a:ln>
            <a:noFill/>
          </a:ln>
        </p:spPr>
        <p:txBody>
          <a:bodyPr anchorCtr="0" anchor="t" bIns="45700" lIns="91425" spcFirstLastPara="1" rIns="91425" wrap="square" tIns="45700">
            <a:normAutofit fontScale="70000" lnSpcReduction="20000"/>
          </a:bodyPr>
          <a:lstStyle/>
          <a:p>
            <a:pPr indent="-406400" lvl="0" marL="457200" rtl="0" algn="l">
              <a:lnSpc>
                <a:spcPct val="90000"/>
              </a:lnSpc>
              <a:spcBef>
                <a:spcPts val="1000"/>
              </a:spcBef>
              <a:spcAft>
                <a:spcPts val="0"/>
              </a:spcAft>
              <a:buClr>
                <a:schemeClr val="accent3"/>
              </a:buClr>
              <a:buSzPct val="142857"/>
              <a:buChar char="•"/>
            </a:pPr>
            <a:r>
              <a:rPr b="1" lang="es-ES"/>
              <a:t>Mīts:</a:t>
            </a:r>
            <a:r>
              <a:rPr lang="es-ES"/>
              <a:t> “Ja šobrīd nelīst, plūdu risks nepastāv.”</a:t>
            </a:r>
            <a:br>
              <a:rPr lang="es-ES"/>
            </a:br>
            <a:r>
              <a:rPr b="1" lang="es-ES"/>
              <a:t>Fakts:</a:t>
            </a:r>
            <a:r>
              <a:rPr lang="es-ES"/>
              <a:t> Zibensplūdi var izveidoties lejtecē pat tad, ja konkrētajā vietā lietus nav.</a:t>
            </a:r>
            <a:endParaRPr/>
          </a:p>
          <a:p>
            <a:pPr indent="-406400" lvl="0" marL="457200" rtl="0" algn="l">
              <a:lnSpc>
                <a:spcPct val="90000"/>
              </a:lnSpc>
              <a:spcBef>
                <a:spcPts val="1000"/>
              </a:spcBef>
              <a:spcAft>
                <a:spcPts val="0"/>
              </a:spcAft>
              <a:buClr>
                <a:schemeClr val="accent3"/>
              </a:buClr>
              <a:buSzPct val="142857"/>
              <a:buChar char="•"/>
            </a:pPr>
            <a:r>
              <a:rPr b="1" lang="es-ES"/>
              <a:t>Mīts:</a:t>
            </a:r>
            <a:r>
              <a:rPr lang="es-ES"/>
              <a:t> “Sociālo tīklu brīdinājumi ir ātrāki un precīzāki nekā oficiālie avoti.”</a:t>
            </a:r>
            <a:br>
              <a:rPr lang="es-ES"/>
            </a:br>
            <a:r>
              <a:rPr b="1" lang="es-ES"/>
              <a:t>Fakts:</a:t>
            </a:r>
            <a:r>
              <a:rPr lang="es-ES"/>
              <a:t> Uzticēties drīkst tikai pārbaudītiem paziņojumiem no civilās aizsardzības vai meteoroloģijas dienestiem.</a:t>
            </a:r>
            <a:endParaRPr/>
          </a:p>
          <a:p>
            <a:pPr indent="-406400" lvl="0" marL="457200" rtl="0" algn="l">
              <a:lnSpc>
                <a:spcPct val="90000"/>
              </a:lnSpc>
              <a:spcBef>
                <a:spcPts val="1000"/>
              </a:spcBef>
              <a:spcAft>
                <a:spcPts val="0"/>
              </a:spcAft>
              <a:buClr>
                <a:schemeClr val="accent3"/>
              </a:buClr>
              <a:buSzPct val="142857"/>
              <a:buChar char="•"/>
            </a:pPr>
            <a:r>
              <a:rPr lang="es-ES"/>
              <a:t>Plūdu situācijās neapstiprināti paziņojumi var novest cilvēkus bīstamās teritorijās vai izraisīt satiksmes sastrēgumus masveida evakuācijas laikā.</a:t>
            </a:r>
            <a:endParaRPr/>
          </a:p>
          <a:p>
            <a:pPr indent="-228600" lvl="0" marL="457200" rtl="0" algn="l">
              <a:lnSpc>
                <a:spcPct val="90000"/>
              </a:lnSpc>
              <a:spcBef>
                <a:spcPts val="1000"/>
              </a:spcBef>
              <a:spcAft>
                <a:spcPts val="0"/>
              </a:spcAft>
              <a:buSzPct val="142857"/>
              <a:buNone/>
            </a:pPr>
            <a:r>
              <a:t/>
            </a:r>
            <a:endParaRPr/>
          </a:p>
        </p:txBody>
      </p:sp>
      <p:pic>
        <p:nvPicPr>
          <p:cNvPr descr="metin, çizgi film, çizim içeren bir resim&#10;&#10;Yapay zeka tarafından oluşturulmuş içerik yanlış olabilir." id="103" name="Google Shape;103;p25"/>
          <p:cNvPicPr preferRelativeResize="0"/>
          <p:nvPr/>
        </p:nvPicPr>
        <p:blipFill rotWithShape="1">
          <a:blip r:embed="rId3">
            <a:alphaModFix/>
          </a:blip>
          <a:srcRect b="46255" l="52063" r="0" t="28039"/>
          <a:stretch/>
        </p:blipFill>
        <p:spPr>
          <a:xfrm>
            <a:off x="7836308" y="2825713"/>
            <a:ext cx="4033831" cy="2163098"/>
          </a:xfrm>
          <a:prstGeom prst="rect">
            <a:avLst/>
          </a:prstGeom>
          <a:noFill/>
          <a:ln>
            <a:noFill/>
          </a:ln>
        </p:spPr>
      </p:pic>
      <p:sp>
        <p:nvSpPr>
          <p:cNvPr id="104" name="Google Shape;104;p25"/>
          <p:cNvSpPr/>
          <p:nvPr/>
        </p:nvSpPr>
        <p:spPr>
          <a:xfrm>
            <a:off x="7622458" y="5103029"/>
            <a:ext cx="4320000" cy="36929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3. attēls. Pēkšņi plūdi var rasties lejup pa straumi pat tad, ja lokāli nelīst. </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(MI ģenerēts no gemini.google.com)</a:t>
            </a:r>
            <a:endParaRPr b="0" i="0" sz="9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26"/>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Zemestrīces</a:t>
            </a:r>
            <a:endParaRPr>
              <a:solidFill>
                <a:srgbClr val="FF0000"/>
              </a:solidFill>
            </a:endParaRPr>
          </a:p>
        </p:txBody>
      </p:sp>
      <p:sp>
        <p:nvSpPr>
          <p:cNvPr id="110" name="Google Shape;110;p26"/>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Kāpēc tas ir svarīgi</a:t>
            </a:r>
            <a:endParaRPr/>
          </a:p>
        </p:txBody>
      </p:sp>
      <p:sp>
        <p:nvSpPr>
          <p:cNvPr id="111" name="Google Shape;111;p26"/>
          <p:cNvSpPr txBox="1"/>
          <p:nvPr>
            <p:ph idx="2" type="body"/>
          </p:nvPr>
        </p:nvSpPr>
        <p:spPr>
          <a:xfrm>
            <a:off x="839788" y="3162300"/>
            <a:ext cx="6465580" cy="2802729"/>
          </a:xfrm>
          <a:prstGeom prst="rect">
            <a:avLst/>
          </a:prstGeom>
          <a:noFill/>
          <a:ln>
            <a:noFill/>
          </a:ln>
        </p:spPr>
        <p:txBody>
          <a:bodyPr anchorCtr="0" anchor="t" bIns="45700" lIns="91425" spcFirstLastPara="1" rIns="91425" wrap="square" tIns="45700">
            <a:normAutofit fontScale="70000" lnSpcReduction="20000"/>
          </a:bodyPr>
          <a:lstStyle/>
          <a:p>
            <a:pPr indent="-406400" lvl="0" marL="457200" rtl="0" algn="l">
              <a:lnSpc>
                <a:spcPct val="90000"/>
              </a:lnSpc>
              <a:spcBef>
                <a:spcPts val="1000"/>
              </a:spcBef>
              <a:spcAft>
                <a:spcPts val="0"/>
              </a:spcAft>
              <a:buSzPct val="181818"/>
              <a:buChar char="•"/>
            </a:pPr>
            <a:r>
              <a:rPr lang="es-ES"/>
              <a:t>Zemestrīces notiek bez brīdinājuma un bieži izraisa tūlītēju paniku, īpaši pārpildītās iekštelpās.</a:t>
            </a:r>
            <a:br>
              <a:rPr lang="es-ES"/>
            </a:br>
            <a:r>
              <a:rPr lang="es-ES"/>
              <a:t>Haosā var strauji cirkulēt baumas par pēctriecieniem vai ēku sabrukumiem.</a:t>
            </a:r>
            <a:br>
              <a:rPr lang="es-ES"/>
            </a:br>
            <a:r>
              <a:rPr lang="es-ES"/>
              <a:t>Viltus balss piezīmes vai videoklipi (piemēram, "X tirdzniecības centrs sabrūk!") var izraisīt uzbrukumus vai maldināt glābējus.</a:t>
            </a:r>
            <a:br>
              <a:rPr lang="es-ES"/>
            </a:br>
            <a:r>
              <a:rPr lang="es-ES"/>
              <a:t>Dezinformācija izplatās vēl ātrāk, ja sakaru sistēmas nedarbojas vai oficiālie avoti ir aizkavējušies.</a:t>
            </a:r>
            <a:endParaRPr/>
          </a:p>
        </p:txBody>
      </p:sp>
      <p:sp>
        <p:nvSpPr>
          <p:cNvPr id="112" name="Google Shape;112;p26"/>
          <p:cNvSpPr/>
          <p:nvPr/>
        </p:nvSpPr>
        <p:spPr>
          <a:xfrm>
            <a:off x="7543797" y="5309434"/>
            <a:ext cx="4320001" cy="43088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s-ES" sz="1100" u="none" cap="none" strike="noStrike">
                <a:solidFill>
                  <a:srgbClr val="000000"/>
                </a:solidFill>
                <a:latin typeface="Calibri"/>
                <a:ea typeface="Calibri"/>
                <a:cs typeface="Calibri"/>
                <a:sym typeface="Calibri"/>
              </a:rPr>
              <a:t>4. attēls. Zemestrīces panikas ilustrācija publiskajā telpā </a:t>
            </a:r>
            <a:br>
              <a:rPr b="1" i="0" lang="es-ES" sz="1100" u="none" cap="none" strike="noStrike">
                <a:solidFill>
                  <a:srgbClr val="000000"/>
                </a:solidFill>
                <a:latin typeface="Calibri"/>
                <a:ea typeface="Calibri"/>
                <a:cs typeface="Calibri"/>
                <a:sym typeface="Calibri"/>
              </a:rPr>
            </a:br>
            <a:r>
              <a:rPr b="1" i="0" lang="es-ES" sz="1100" u="none" cap="none" strike="noStrike">
                <a:solidFill>
                  <a:srgbClr val="000000"/>
                </a:solidFill>
                <a:latin typeface="Calibri"/>
                <a:ea typeface="Calibri"/>
                <a:cs typeface="Calibri"/>
                <a:sym typeface="Calibri"/>
              </a:rPr>
              <a:t>(MI ģenerēts no gemini.google.com)</a:t>
            </a:r>
            <a:endParaRPr b="0" i="0" sz="1100" u="none" cap="none" strike="noStrike">
              <a:solidFill>
                <a:srgbClr val="000000"/>
              </a:solidFill>
              <a:latin typeface="Calibri"/>
              <a:ea typeface="Calibri"/>
              <a:cs typeface="Calibri"/>
              <a:sym typeface="Calibri"/>
            </a:endParaRPr>
          </a:p>
        </p:txBody>
      </p:sp>
      <p:pic>
        <p:nvPicPr>
          <p:cNvPr descr="çizim, taslak, çizgi film içeren bir resim&#10;&#10;Yapay zeka tarafından oluşturulmuş içerik yanlış olabilir." id="113" name="Google Shape;113;p26"/>
          <p:cNvPicPr preferRelativeResize="0"/>
          <p:nvPr/>
        </p:nvPicPr>
        <p:blipFill rotWithShape="1">
          <a:blip r:embed="rId3">
            <a:alphaModFix/>
          </a:blip>
          <a:srcRect b="14871" l="5989" r="0" t="0"/>
          <a:stretch/>
        </p:blipFill>
        <p:spPr>
          <a:xfrm>
            <a:off x="8117398" y="1803074"/>
            <a:ext cx="3234814" cy="353529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7"/>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Karstuma viļņi</a:t>
            </a:r>
            <a:endParaRPr>
              <a:solidFill>
                <a:srgbClr val="FF0000"/>
              </a:solidFill>
            </a:endParaRPr>
          </a:p>
        </p:txBody>
      </p:sp>
      <p:sp>
        <p:nvSpPr>
          <p:cNvPr id="119" name="Google Shape;119;p27"/>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Kāpēc tas ir svarīgi</a:t>
            </a:r>
            <a:endParaRPr/>
          </a:p>
        </p:txBody>
      </p:sp>
      <p:sp>
        <p:nvSpPr>
          <p:cNvPr id="120" name="Google Shape;120;p27"/>
          <p:cNvSpPr txBox="1"/>
          <p:nvPr>
            <p:ph idx="2" type="body"/>
          </p:nvPr>
        </p:nvSpPr>
        <p:spPr>
          <a:xfrm>
            <a:off x="839800" y="2912350"/>
            <a:ext cx="6642600" cy="3052800"/>
          </a:xfrm>
          <a:prstGeom prst="rect">
            <a:avLst/>
          </a:prstGeom>
          <a:noFill/>
          <a:ln>
            <a:noFill/>
          </a:ln>
        </p:spPr>
        <p:txBody>
          <a:bodyPr anchorCtr="0" anchor="t" bIns="45700" lIns="91425" spcFirstLastPara="1" rIns="91425" wrap="square" tIns="45700">
            <a:normAutofit fontScale="70000" lnSpcReduction="20000"/>
          </a:bodyPr>
          <a:lstStyle/>
          <a:p>
            <a:pPr indent="-406400" lvl="0" marL="457200" rtl="0" algn="l">
              <a:lnSpc>
                <a:spcPct val="90000"/>
              </a:lnSpc>
              <a:spcBef>
                <a:spcPts val="1000"/>
              </a:spcBef>
              <a:spcAft>
                <a:spcPts val="0"/>
              </a:spcAft>
              <a:buClr>
                <a:schemeClr val="accent3"/>
              </a:buClr>
              <a:buSzPct val="142857"/>
              <a:buChar char="•"/>
            </a:pPr>
            <a:r>
              <a:rPr lang="es-ES"/>
              <a:t>Karstuma viļņi klimata pārmaiņu dēļ kļūst arvien biežāki un intensīvāki, ietekmējot sabiedriskus pasākumus, festivālus un brīvdabas norises.</a:t>
            </a:r>
            <a:endParaRPr/>
          </a:p>
          <a:p>
            <a:pPr indent="-406400" lvl="0" marL="457200" rtl="0" algn="l">
              <a:lnSpc>
                <a:spcPct val="90000"/>
              </a:lnSpc>
              <a:spcBef>
                <a:spcPts val="1000"/>
              </a:spcBef>
              <a:spcAft>
                <a:spcPts val="0"/>
              </a:spcAft>
              <a:buClr>
                <a:schemeClr val="accent3"/>
              </a:buClr>
              <a:buSzPct val="142857"/>
              <a:buChar char="•"/>
            </a:pPr>
            <a:r>
              <a:rPr lang="es-ES"/>
              <a:t>Nepareiza informācija par veselību var izraisīt dehidratāciju, karstuma dūrienu vai pat hospitalizāciju.</a:t>
            </a:r>
            <a:endParaRPr/>
          </a:p>
          <a:p>
            <a:pPr indent="-406400" lvl="0" marL="457200" rtl="0" algn="l">
              <a:lnSpc>
                <a:spcPct val="90000"/>
              </a:lnSpc>
              <a:spcBef>
                <a:spcPts val="1000"/>
              </a:spcBef>
              <a:spcAft>
                <a:spcPts val="0"/>
              </a:spcAft>
              <a:buClr>
                <a:schemeClr val="accent3"/>
              </a:buClr>
              <a:buSzPct val="142857"/>
              <a:buChar char="•"/>
            </a:pPr>
            <a:r>
              <a:rPr lang="es-ES"/>
              <a:t>Izplatīti mīti (piemēram, “alkohols palīdz atvēsināties”) ekstremāla karstuma laikā ir bīstami.</a:t>
            </a:r>
            <a:endParaRPr/>
          </a:p>
          <a:p>
            <a:pPr indent="-406400" lvl="0" marL="457200" rtl="0" algn="l">
              <a:lnSpc>
                <a:spcPct val="90000"/>
              </a:lnSpc>
              <a:spcBef>
                <a:spcPts val="1000"/>
              </a:spcBef>
              <a:spcAft>
                <a:spcPts val="0"/>
              </a:spcAft>
              <a:buClr>
                <a:schemeClr val="accent3"/>
              </a:buClr>
              <a:buSzPct val="142857"/>
              <a:buChar char="•"/>
            </a:pPr>
            <a:r>
              <a:rPr lang="es-ES"/>
              <a:t>Ievainojamās iedzīvotāju grupas (bērni, seniori, āra darbinieki) ir īpaši apdraudētas, ja par karstuma drošību tiek izplatīta dezinformācija.</a:t>
            </a:r>
            <a:endParaRPr/>
          </a:p>
        </p:txBody>
      </p:sp>
      <p:sp>
        <p:nvSpPr>
          <p:cNvPr id="121" name="Google Shape;121;p27"/>
          <p:cNvSpPr/>
          <p:nvPr/>
        </p:nvSpPr>
        <p:spPr>
          <a:xfrm>
            <a:off x="7740445" y="4379006"/>
            <a:ext cx="4320000" cy="36929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5. attēls. Karstuma viļņu ilustrācija festivāla teritorijā. </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(MI ģenerēts no gemini.google.com)</a:t>
            </a:r>
            <a:endParaRPr b="0" i="0" sz="900" u="none" cap="none" strike="noStrike">
              <a:solidFill>
                <a:srgbClr val="000000"/>
              </a:solidFill>
              <a:latin typeface="Calibri"/>
              <a:ea typeface="Calibri"/>
              <a:cs typeface="Calibri"/>
              <a:sym typeface="Calibri"/>
            </a:endParaRPr>
          </a:p>
        </p:txBody>
      </p:sp>
      <p:pic>
        <p:nvPicPr>
          <p:cNvPr descr="taslak, çizim, çizgi sanatı, çocukların yaptığı resimler içeren bir resim&#10;&#10;Yapay zeka tarafından oluşturulmuş içerik yanlış olabilir." id="122" name="Google Shape;122;p27"/>
          <p:cNvPicPr preferRelativeResize="0"/>
          <p:nvPr/>
        </p:nvPicPr>
        <p:blipFill rotWithShape="1">
          <a:blip r:embed="rId3">
            <a:alphaModFix/>
          </a:blip>
          <a:srcRect b="0" l="0" r="0" t="0"/>
          <a:stretch/>
        </p:blipFill>
        <p:spPr>
          <a:xfrm>
            <a:off x="7951380" y="1371138"/>
            <a:ext cx="4022574" cy="293539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Karstuma viļņi</a:t>
            </a:r>
            <a:endParaRPr>
              <a:solidFill>
                <a:srgbClr val="FF0000"/>
              </a:solidFill>
            </a:endParaRPr>
          </a:p>
        </p:txBody>
      </p:sp>
      <p:sp>
        <p:nvSpPr>
          <p:cNvPr id="128" name="Google Shape;128;p28"/>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Mīti un maldinoša informācija</a:t>
            </a:r>
            <a:endParaRPr/>
          </a:p>
        </p:txBody>
      </p:sp>
      <p:sp>
        <p:nvSpPr>
          <p:cNvPr id="129" name="Google Shape;129;p28"/>
          <p:cNvSpPr txBox="1"/>
          <p:nvPr>
            <p:ph idx="2" type="body"/>
          </p:nvPr>
        </p:nvSpPr>
        <p:spPr>
          <a:xfrm>
            <a:off x="839788" y="3162300"/>
            <a:ext cx="6819541" cy="2802729"/>
          </a:xfrm>
          <a:prstGeom prst="rect">
            <a:avLst/>
          </a:prstGeom>
          <a:noFill/>
          <a:ln>
            <a:noFill/>
          </a:ln>
        </p:spPr>
        <p:txBody>
          <a:bodyPr anchorCtr="0" anchor="t" bIns="45700" lIns="91425" spcFirstLastPara="1" rIns="91425" wrap="square" tIns="45700">
            <a:normAutofit fontScale="62500" lnSpcReduction="20000"/>
          </a:bodyPr>
          <a:lstStyle/>
          <a:p>
            <a:pPr indent="-406400" lvl="0" marL="457200" rtl="0" algn="l">
              <a:lnSpc>
                <a:spcPct val="90000"/>
              </a:lnSpc>
              <a:spcBef>
                <a:spcPts val="1000"/>
              </a:spcBef>
              <a:spcAft>
                <a:spcPts val="0"/>
              </a:spcAft>
              <a:buClr>
                <a:schemeClr val="accent3"/>
              </a:buClr>
              <a:buSzPct val="160000"/>
              <a:buChar char="•"/>
            </a:pPr>
            <a:r>
              <a:rPr b="1" lang="es-ES"/>
              <a:t>Mīts:</a:t>
            </a:r>
            <a:r>
              <a:rPr lang="es-ES"/>
              <a:t> “Saules aizsargkrēms ir vajadzīgs tikai tad, ja esi pludmalē.”</a:t>
            </a:r>
            <a:br>
              <a:rPr lang="es-ES"/>
            </a:br>
            <a:r>
              <a:rPr b="1" lang="es-ES"/>
              <a:t>Fakts:</a:t>
            </a:r>
            <a:r>
              <a:rPr lang="es-ES"/>
              <a:t> UV starojums var būt ļoti intensīvs arī pilsētās — aizsardzība pret sauli ir būtiska jebkuros publiskos pasākumos.</a:t>
            </a:r>
            <a:endParaRPr/>
          </a:p>
          <a:p>
            <a:pPr indent="-406400" lvl="0" marL="457200" rtl="0" algn="l">
              <a:lnSpc>
                <a:spcPct val="90000"/>
              </a:lnSpc>
              <a:spcBef>
                <a:spcPts val="1000"/>
              </a:spcBef>
              <a:spcAft>
                <a:spcPts val="0"/>
              </a:spcAft>
              <a:buClr>
                <a:schemeClr val="accent3"/>
              </a:buClr>
              <a:buSzPct val="160000"/>
              <a:buChar char="•"/>
            </a:pPr>
            <a:r>
              <a:rPr b="1" lang="es-ES"/>
              <a:t>Mīts:</a:t>
            </a:r>
            <a:r>
              <a:rPr lang="es-ES"/>
              <a:t> “Ventilatori vien paši par sevi pietiek, lai būt drošībā ekstremāla karstuma laikā.”</a:t>
            </a:r>
            <a:br>
              <a:rPr lang="es-ES"/>
            </a:br>
            <a:r>
              <a:rPr b="1" lang="es-ES"/>
              <a:t>Fakts:</a:t>
            </a:r>
            <a:r>
              <a:rPr lang="es-ES"/>
              <a:t> Ventilatori nesamazina ķermeņa temperatūru — kritiski svarīgi ir atrasties ēnā, labi vēdinātās vietās un nodrošināt pietiekamu šķidruma uzņemšanu.</a:t>
            </a:r>
            <a:endParaRPr/>
          </a:p>
          <a:p>
            <a:pPr indent="-406400" lvl="0" marL="457200" rtl="0" algn="l">
              <a:lnSpc>
                <a:spcPct val="90000"/>
              </a:lnSpc>
              <a:spcBef>
                <a:spcPts val="1000"/>
              </a:spcBef>
              <a:spcAft>
                <a:spcPts val="0"/>
              </a:spcAft>
              <a:buClr>
                <a:schemeClr val="accent3"/>
              </a:buClr>
              <a:buSzPct val="160000"/>
              <a:buChar char="•"/>
            </a:pPr>
            <a:r>
              <a:rPr lang="es-ES"/>
              <a:t>Ekstremālu karstuma apstākļu laikā maldinoši padomi var apdraudēt dzīvību — īpaši lielos pūļos, kuros pieejamība ūdenim un medicīniskajam atbalstam var būt ierobežota.</a:t>
            </a:r>
            <a:endParaRPr/>
          </a:p>
          <a:p>
            <a:pPr indent="-228600" lvl="0" marL="457200" rtl="0" algn="l">
              <a:lnSpc>
                <a:spcPct val="90000"/>
              </a:lnSpc>
              <a:spcBef>
                <a:spcPts val="1000"/>
              </a:spcBef>
              <a:spcAft>
                <a:spcPts val="0"/>
              </a:spcAft>
              <a:buClr>
                <a:schemeClr val="accent3"/>
              </a:buClr>
              <a:buSzPct val="181818"/>
              <a:buNone/>
            </a:pPr>
            <a:r>
              <a:t/>
            </a:r>
            <a:endParaRPr/>
          </a:p>
        </p:txBody>
      </p:sp>
      <p:sp>
        <p:nvSpPr>
          <p:cNvPr id="130" name="Google Shape;130;p28"/>
          <p:cNvSpPr/>
          <p:nvPr/>
        </p:nvSpPr>
        <p:spPr>
          <a:xfrm>
            <a:off x="7847520" y="4492856"/>
            <a:ext cx="4320001" cy="36929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6. attēls. Saules aizsardzība ir ļoti svarīga visos publiskos pasākumos </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(MI ģenerēts no gemini.google.com)</a:t>
            </a:r>
            <a:endParaRPr b="0" i="0" sz="900" u="none" cap="none" strike="noStrike">
              <a:solidFill>
                <a:srgbClr val="000000"/>
              </a:solidFill>
              <a:latin typeface="Calibri"/>
              <a:ea typeface="Calibri"/>
              <a:cs typeface="Calibri"/>
              <a:sym typeface="Calibri"/>
            </a:endParaRPr>
          </a:p>
        </p:txBody>
      </p:sp>
      <p:pic>
        <p:nvPicPr>
          <p:cNvPr descr="taslak, çizim, çizgi sanatı, taramalı çizim içeren bir resim&#10;&#10;Yapay zeka tarafından oluşturulmuş içerik yanlış olabilir." id="131" name="Google Shape;131;p28"/>
          <p:cNvPicPr preferRelativeResize="0"/>
          <p:nvPr/>
        </p:nvPicPr>
        <p:blipFill rotWithShape="1">
          <a:blip r:embed="rId3">
            <a:alphaModFix/>
          </a:blip>
          <a:srcRect b="0" l="4657" r="10291" t="0"/>
          <a:stretch/>
        </p:blipFill>
        <p:spPr>
          <a:xfrm>
            <a:off x="8239433" y="2365144"/>
            <a:ext cx="3771542" cy="194002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30"/>
          <p:cNvSpPr txBox="1"/>
          <p:nvPr>
            <p:ph type="title"/>
          </p:nvPr>
        </p:nvSpPr>
        <p:spPr>
          <a:xfrm>
            <a:off x="839788" y="5064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Apstājies un padomā</a:t>
            </a:r>
            <a:endParaRPr/>
          </a:p>
        </p:txBody>
      </p:sp>
      <p:sp>
        <p:nvSpPr>
          <p:cNvPr id="137" name="Google Shape;137;p30"/>
          <p:cNvSpPr txBox="1"/>
          <p:nvPr>
            <p:ph idx="1" type="body"/>
          </p:nvPr>
        </p:nvSpPr>
        <p:spPr>
          <a:xfrm>
            <a:off x="838200" y="1673240"/>
            <a:ext cx="10515600" cy="823800"/>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Maldinoša informācija zemestrīces laikā!</a:t>
            </a:r>
            <a:endParaRPr b="0"/>
          </a:p>
        </p:txBody>
      </p:sp>
      <p:sp>
        <p:nvSpPr>
          <p:cNvPr id="138" name="Google Shape;138;p30"/>
          <p:cNvSpPr txBox="1"/>
          <p:nvPr>
            <p:ph idx="2" type="body"/>
          </p:nvPr>
        </p:nvSpPr>
        <p:spPr>
          <a:xfrm>
            <a:off x="838188" y="2293602"/>
            <a:ext cx="6937500" cy="3468000"/>
          </a:xfrm>
          <a:prstGeom prst="rect">
            <a:avLst/>
          </a:prstGeom>
          <a:noFill/>
          <a:ln>
            <a:noFill/>
          </a:ln>
        </p:spPr>
        <p:txBody>
          <a:bodyPr anchorCtr="0" anchor="t" bIns="45700" lIns="91425" spcFirstLastPara="1" rIns="91425" wrap="square" tIns="45700">
            <a:normAutofit fontScale="70000" lnSpcReduction="20000"/>
          </a:bodyPr>
          <a:lstStyle/>
          <a:p>
            <a:pPr indent="-406400" lvl="0" marL="457200" rtl="0" algn="l">
              <a:lnSpc>
                <a:spcPct val="90000"/>
              </a:lnSpc>
              <a:spcBef>
                <a:spcPts val="1000"/>
              </a:spcBef>
              <a:spcAft>
                <a:spcPts val="0"/>
              </a:spcAft>
              <a:buClr>
                <a:schemeClr val="accent3"/>
              </a:buClr>
              <a:buSzPct val="142857"/>
              <a:buChar char="•"/>
            </a:pPr>
            <a:r>
              <a:rPr b="1" lang="es-ES"/>
              <a:t>Pārpildīts pilsētas laukums pēc zemestrīces, cilvēki skatās telefonos, apkārt valda apjukums, fonā — operatīvie dienesti.</a:t>
            </a:r>
            <a:br>
              <a:rPr lang="es-ES"/>
            </a:br>
            <a:r>
              <a:rPr b="1" lang="es-ES"/>
              <a:t>“Steidzami: Iestādes paziņo par otru, vēl spēcīgāku zemestrīci pēc 30 minūtēm!”</a:t>
            </a:r>
            <a:endParaRPr/>
          </a:p>
          <a:p>
            <a:pPr indent="-406400" lvl="0" marL="457200" rtl="0" algn="l">
              <a:lnSpc>
                <a:spcPct val="90000"/>
              </a:lnSpc>
              <a:spcBef>
                <a:spcPts val="1000"/>
              </a:spcBef>
              <a:spcAft>
                <a:spcPts val="0"/>
              </a:spcAft>
              <a:buClr>
                <a:schemeClr val="accent3"/>
              </a:buClr>
              <a:buSzPct val="142857"/>
              <a:buChar char="•"/>
            </a:pPr>
            <a:r>
              <a:rPr lang="es-ES"/>
              <a:t>Brīžus pēc spēcīgas zemestrīces pilsētā sociālajos tīklos sāk strauji izplatīties ziņa, ka “pēc pusstundas gaidāma vēl spēcīgāka zemestrīce”.</a:t>
            </a:r>
            <a:br>
              <a:rPr lang="es-ES"/>
            </a:br>
            <a:r>
              <a:rPr lang="es-ES"/>
              <a:t>Cilvēki patversmēs panikā metas ārā.</a:t>
            </a:r>
            <a:br>
              <a:rPr lang="es-ES"/>
            </a:br>
            <a:r>
              <a:rPr lang="es-ES"/>
              <a:t>Slimnīcas un ārkārtas dienestu tālruņu līnijas tiek pārslogotas, jo bailes izplatās ātrāk nekā fakti.</a:t>
            </a:r>
            <a:endParaRPr/>
          </a:p>
          <a:p>
            <a:pPr indent="0" lvl="0" marL="50800" rtl="0" algn="l">
              <a:lnSpc>
                <a:spcPct val="90000"/>
              </a:lnSpc>
              <a:spcBef>
                <a:spcPts val="1000"/>
              </a:spcBef>
              <a:spcAft>
                <a:spcPts val="0"/>
              </a:spcAft>
              <a:buSzPct val="142857"/>
              <a:buNone/>
            </a:pPr>
            <a:r>
              <a:rPr b="1" lang="es-ES"/>
              <a:t>Ko tu darītu šādā situācijā?</a:t>
            </a:r>
            <a:br>
              <a:rPr lang="es-ES"/>
            </a:br>
            <a:r>
              <a:rPr b="1" lang="es-ES"/>
              <a:t>Kā šis nepatiesais paziņojums varētu ietekmēt glābšanas darbus un sabiedrības drošību?</a:t>
            </a:r>
            <a:endParaRPr/>
          </a:p>
        </p:txBody>
      </p:sp>
      <p:pic>
        <p:nvPicPr>
          <p:cNvPr descr="taslak, çizgi sanatı, taramalı çizim, çizim içeren bir resim&#10;&#10;Yapay zeka tarafından oluşturulmuş içerik yanlış olabilir." id="139" name="Google Shape;139;p30"/>
          <p:cNvPicPr preferRelativeResize="0"/>
          <p:nvPr/>
        </p:nvPicPr>
        <p:blipFill rotWithShape="1">
          <a:blip r:embed="rId3">
            <a:alphaModFix/>
          </a:blip>
          <a:srcRect b="0" l="0" r="0" t="0"/>
          <a:stretch/>
        </p:blipFill>
        <p:spPr>
          <a:xfrm>
            <a:off x="7678993" y="1042218"/>
            <a:ext cx="4320000" cy="4320000"/>
          </a:xfrm>
          <a:prstGeom prst="rect">
            <a:avLst/>
          </a:prstGeom>
          <a:noFill/>
          <a:ln>
            <a:noFill/>
          </a:ln>
        </p:spPr>
      </p:pic>
      <p:sp>
        <p:nvSpPr>
          <p:cNvPr id="140" name="Google Shape;140;p30"/>
          <p:cNvSpPr/>
          <p:nvPr/>
        </p:nvSpPr>
        <p:spPr>
          <a:xfrm>
            <a:off x="7659328" y="5072959"/>
            <a:ext cx="4320001" cy="36929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7. attēls. Pārpildīta laukuma ilustrācija pēc zemestrīces </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(MI ģenerēts no gemini.google.com)</a:t>
            </a:r>
            <a:endParaRPr b="0" i="0" sz="900" u="none" cap="none" strike="noStrik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3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p>
        </p:txBody>
      </p:sp>
      <p:sp>
        <p:nvSpPr>
          <p:cNvPr id="146" name="Google Shape;146;p31"/>
          <p:cNvSpPr txBox="1"/>
          <p:nvPr>
            <p:ph idx="1" type="body"/>
          </p:nvPr>
        </p:nvSpPr>
        <p:spPr>
          <a:xfrm>
            <a:off x="838200" y="1673240"/>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Zemestrīces dezinformācijas reakcija</a:t>
            </a:r>
            <a:endParaRPr/>
          </a:p>
        </p:txBody>
      </p:sp>
      <p:sp>
        <p:nvSpPr>
          <p:cNvPr id="147" name="Google Shape;147;p31"/>
          <p:cNvSpPr txBox="1"/>
          <p:nvPr>
            <p:ph idx="2" type="body"/>
          </p:nvPr>
        </p:nvSpPr>
        <p:spPr>
          <a:xfrm>
            <a:off x="839788" y="2497152"/>
            <a:ext cx="10663954" cy="3467877"/>
          </a:xfrm>
          <a:prstGeom prst="rect">
            <a:avLst/>
          </a:prstGeom>
          <a:noFill/>
          <a:ln>
            <a:noFill/>
          </a:ln>
        </p:spPr>
        <p:txBody>
          <a:bodyPr anchorCtr="0" anchor="t" bIns="45700" lIns="91425" spcFirstLastPara="1" rIns="91425" wrap="square" tIns="45700">
            <a:normAutofit fontScale="92500" lnSpcReduction="20000"/>
          </a:bodyPr>
          <a:lstStyle/>
          <a:p>
            <a:pPr indent="-406400" lvl="0" marL="457200" rtl="0" algn="l">
              <a:lnSpc>
                <a:spcPct val="90000"/>
              </a:lnSpc>
              <a:spcBef>
                <a:spcPts val="1000"/>
              </a:spcBef>
              <a:spcAft>
                <a:spcPts val="0"/>
              </a:spcAft>
              <a:buClr>
                <a:schemeClr val="accent3"/>
              </a:buClr>
              <a:buSzPct val="108108"/>
              <a:buChar char="•"/>
            </a:pPr>
            <a:r>
              <a:rPr b="1" lang="es-ES"/>
              <a:t>Saglabā mieru un pārbaudi informāciju.</a:t>
            </a:r>
            <a:r>
              <a:rPr lang="es-ES"/>
              <a:t> Seko tikai oficiālajiem ārkārtas dienestu kanāliem (AFAD, Sarkanais Krusts, ES Civilā aizsardzība).</a:t>
            </a:r>
            <a:br>
              <a:rPr lang="es-ES"/>
            </a:br>
            <a:r>
              <a:rPr b="1" lang="es-ES"/>
              <a:t>Zemes trīces laikā:</a:t>
            </a:r>
            <a:r>
              <a:rPr lang="es-ES"/>
              <a:t> </a:t>
            </a:r>
            <a:r>
              <a:rPr i="1" lang="es-ES"/>
              <a:t>Noliecies, paslēpies un turies.</a:t>
            </a:r>
            <a:br>
              <a:rPr lang="es-ES"/>
            </a:br>
            <a:r>
              <a:rPr b="1" lang="es-ES"/>
              <a:t>Pēc satricinājuma:</a:t>
            </a:r>
            <a:r>
              <a:rPr lang="es-ES"/>
              <a:t> Palīdzi droši, dalies tikai ar pārbaudītiem atjauninājumiem.</a:t>
            </a:r>
            <a:endParaRPr/>
          </a:p>
          <a:p>
            <a:pPr indent="-406400" lvl="0" marL="457200" rtl="0" algn="l">
              <a:lnSpc>
                <a:spcPct val="90000"/>
              </a:lnSpc>
              <a:spcBef>
                <a:spcPts val="1000"/>
              </a:spcBef>
              <a:spcAft>
                <a:spcPts val="0"/>
              </a:spcAft>
              <a:buClr>
                <a:schemeClr val="accent3"/>
              </a:buClr>
              <a:buSzPct val="108108"/>
              <a:buChar char="•"/>
            </a:pPr>
            <a:r>
              <a:rPr lang="es-ES"/>
              <a:t>Skriešana vai haotiska izskrienoša kustība palielina traumu risku.</a:t>
            </a:r>
            <a:br>
              <a:rPr lang="es-ES"/>
            </a:br>
            <a:r>
              <a:rPr lang="es-ES"/>
              <a:t>Nepārbaudītu “pēctrīču brīdinājumu” izplatīšana veicina paniku un noslogo glābšanas dienestu līnijas.</a:t>
            </a:r>
            <a:br>
              <a:rPr lang="es-ES"/>
            </a:br>
            <a:r>
              <a:rPr b="1" lang="es-ES"/>
              <a:t>Katastrofās nepatiesa informācija izplatās ātrāk nekā palīdzība — apstājies, pārbaudi un rīkojies pēc uzticamiem norādījumiem.</a:t>
            </a:r>
            <a:endParaRPr/>
          </a:p>
          <a:p>
            <a:pPr indent="-228600" lvl="0" marL="457200" rtl="0" algn="l">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3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111"/>
              <a:buNone/>
            </a:pPr>
            <a:r>
              <a:rPr lang="es-ES" sz="2800">
                <a:solidFill>
                  <a:schemeClr val="accent1"/>
                </a:solidFill>
              </a:rPr>
              <a:t>Tehnoloģiskās / rūpnieciskās katastrofas dezinformācijas un maldinošas informācijas novēršanas kontekstā publiskās un lielu pasākumu norises vietās</a:t>
            </a:r>
            <a:br>
              <a:rPr lang="es-ES" sz="2800">
                <a:solidFill>
                  <a:schemeClr val="accent1"/>
                </a:solidFill>
              </a:rPr>
            </a:br>
            <a:br>
              <a:rPr lang="es-ES" sz="2800">
                <a:solidFill>
                  <a:schemeClr val="accent1"/>
                </a:solidFill>
              </a:rPr>
            </a:br>
            <a:endParaRPr sz="2800">
              <a:solidFill>
                <a:schemeClr val="accent1"/>
              </a:solidFill>
            </a:endParaRPr>
          </a:p>
        </p:txBody>
      </p:sp>
      <p:sp>
        <p:nvSpPr>
          <p:cNvPr id="153" name="Google Shape;153;p32"/>
          <p:cNvSpPr txBox="1"/>
          <p:nvPr>
            <p:ph idx="2" type="body"/>
          </p:nvPr>
        </p:nvSpPr>
        <p:spPr>
          <a:xfrm>
            <a:off x="836612" y="1651820"/>
            <a:ext cx="10515600" cy="4431197"/>
          </a:xfrm>
          <a:prstGeom prst="rect">
            <a:avLst/>
          </a:prstGeom>
          <a:noFill/>
          <a:ln>
            <a:noFill/>
          </a:ln>
        </p:spPr>
        <p:txBody>
          <a:bodyPr anchorCtr="0" anchor="t" bIns="45700" lIns="91425" spcFirstLastPara="1" rIns="91425" wrap="square" tIns="45700">
            <a:normAutofit fontScale="85000" lnSpcReduction="20000"/>
          </a:bodyPr>
          <a:lstStyle/>
          <a:p>
            <a:pPr indent="-406400" lvl="0" marL="457200" rtl="0" algn="l">
              <a:lnSpc>
                <a:spcPct val="90000"/>
              </a:lnSpc>
              <a:spcBef>
                <a:spcPts val="1000"/>
              </a:spcBef>
              <a:spcAft>
                <a:spcPts val="0"/>
              </a:spcAft>
              <a:buClr>
                <a:schemeClr val="accent3"/>
              </a:buClr>
              <a:buSzPct val="117647"/>
              <a:buChar char="•"/>
            </a:pPr>
            <a:r>
              <a:rPr b="1" lang="es-ES"/>
              <a:t>Ķīmisko rūpnīcu sprādzieni</a:t>
            </a:r>
            <a:endParaRPr/>
          </a:p>
          <a:p>
            <a:pPr indent="-406400" lvl="0" marL="457200" rtl="0" algn="l">
              <a:lnSpc>
                <a:spcPct val="90000"/>
              </a:lnSpc>
              <a:spcBef>
                <a:spcPts val="1000"/>
              </a:spcBef>
              <a:spcAft>
                <a:spcPts val="0"/>
              </a:spcAft>
              <a:buClr>
                <a:schemeClr val="accent3"/>
              </a:buClr>
              <a:buSzPct val="117647"/>
              <a:buChar char="•"/>
            </a:pPr>
            <a:r>
              <a:rPr b="1" lang="es-ES"/>
              <a:t>Kodola vai radiācijas noplūdes</a:t>
            </a:r>
            <a:endParaRPr/>
          </a:p>
          <a:p>
            <a:pPr indent="-406400" lvl="0" marL="457200" rtl="0" algn="l">
              <a:lnSpc>
                <a:spcPct val="90000"/>
              </a:lnSpc>
              <a:spcBef>
                <a:spcPts val="1000"/>
              </a:spcBef>
              <a:spcAft>
                <a:spcPts val="0"/>
              </a:spcAft>
              <a:buClr>
                <a:schemeClr val="accent3"/>
              </a:buClr>
              <a:buSzPct val="117647"/>
              <a:buChar char="•"/>
            </a:pPr>
            <a:r>
              <a:rPr b="1" lang="es-ES"/>
              <a:t>Rūpnieciskie ugunsgrēki vai toksisku gāzu izdalīšanās</a:t>
            </a:r>
            <a:endParaRPr/>
          </a:p>
          <a:p>
            <a:pPr indent="-406400" lvl="0" marL="457200" rtl="0" algn="l">
              <a:lnSpc>
                <a:spcPct val="90000"/>
              </a:lnSpc>
              <a:spcBef>
                <a:spcPts val="1000"/>
              </a:spcBef>
              <a:spcAft>
                <a:spcPts val="0"/>
              </a:spcAft>
              <a:buClr>
                <a:schemeClr val="accent3"/>
              </a:buClr>
              <a:buSzPct val="117647"/>
              <a:buChar char="•"/>
            </a:pPr>
            <a:r>
              <a:rPr b="1" lang="es-ES"/>
              <a:t>Elektrotīkla vai sakaru sistēmu darbības traucējumi</a:t>
            </a:r>
            <a:endParaRPr/>
          </a:p>
          <a:p>
            <a:pPr indent="-406400" lvl="0" marL="457200" rtl="0" algn="l">
              <a:lnSpc>
                <a:spcPct val="90000"/>
              </a:lnSpc>
              <a:spcBef>
                <a:spcPts val="1000"/>
              </a:spcBef>
              <a:spcAft>
                <a:spcPts val="0"/>
              </a:spcAft>
              <a:buClr>
                <a:schemeClr val="accent3"/>
              </a:buClr>
              <a:buSzPct val="117647"/>
              <a:buChar char="•"/>
            </a:pPr>
            <a:r>
              <a:rPr lang="es-ES"/>
              <a:t>Šādi notikumi rada augstu nenoteiktību un sabiedrības bailes, kas veicina maldinošas informācijas un baumu izplatīšanos.</a:t>
            </a:r>
            <a:br>
              <a:rPr lang="es-ES"/>
            </a:br>
            <a:r>
              <a:rPr lang="es-ES"/>
              <a:t>Viltus ziņas (piem., “toksisks mākonis tuvojas pilsētai”) var izraisīt masveida paniku un bloķēt evakuācijas ceļus.</a:t>
            </a:r>
            <a:br>
              <a:rPr lang="es-ES"/>
            </a:br>
            <a:r>
              <a:rPr lang="es-ES"/>
              <a:t>Sarežģīti tehniskie termini un kavēti oficiālie paziņojumi apgrūtina sabiedrībai spēju atšķirt patiesību no baumām.</a:t>
            </a:r>
            <a:br>
              <a:rPr lang="es-ES"/>
            </a:br>
            <a:r>
              <a:rPr lang="es-ES"/>
              <a:t>Ģimenēm ir svarīgi iepriekš vienoties, kā pārbaudīt oficiālos brīdinājumus un izvairīties no rīcības, kas balstīta baumās.</a:t>
            </a:r>
            <a:br>
              <a:rPr lang="es-ES"/>
            </a:br>
            <a:r>
              <a:rPr lang="es-ES"/>
              <a:t>Agrīnās brīdināšanas sistēmām jānodrošina skaidri, daudzvalodīgi un konsekventi paziņojumi no pārbaudītiem avotiem.</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3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Ķīmiskā noplūde / Toksisku vielu izdalīšanās</a:t>
            </a:r>
            <a:endParaRPr>
              <a:solidFill>
                <a:schemeClr val="accent1"/>
              </a:solidFill>
            </a:endParaRPr>
          </a:p>
        </p:txBody>
      </p:sp>
      <p:sp>
        <p:nvSpPr>
          <p:cNvPr id="159" name="Google Shape;159;p3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Kāpēc tas ir svarīgi</a:t>
            </a:r>
            <a:endParaRPr/>
          </a:p>
        </p:txBody>
      </p:sp>
      <p:sp>
        <p:nvSpPr>
          <p:cNvPr id="160" name="Google Shape;160;p3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fontScale="77500" lnSpcReduction="20000"/>
          </a:bodyPr>
          <a:lstStyle/>
          <a:p>
            <a:pPr indent="-406400" lvl="0" marL="457200" rtl="0" algn="l">
              <a:lnSpc>
                <a:spcPct val="90000"/>
              </a:lnSpc>
              <a:spcBef>
                <a:spcPts val="1000"/>
              </a:spcBef>
              <a:spcAft>
                <a:spcPts val="0"/>
              </a:spcAft>
              <a:buClr>
                <a:schemeClr val="accent3"/>
              </a:buClr>
              <a:buSzPct val="129032"/>
              <a:buChar char="•"/>
            </a:pPr>
            <a:r>
              <a:rPr lang="es-ES"/>
              <a:t>Lielās cilvēku pulcēšanās vietās (piemēram, stadionos vai rūpniecības zonās pilsētu tuvumā) var notikt toksisku gāzu noplūdes vai ķīmisku vielu izplūdes, kas izraisa paniku.</a:t>
            </a:r>
            <a:endParaRPr/>
          </a:p>
          <a:p>
            <a:pPr indent="-406400" lvl="0" marL="457200" rtl="0" algn="l">
              <a:lnSpc>
                <a:spcPct val="90000"/>
              </a:lnSpc>
              <a:spcBef>
                <a:spcPts val="1000"/>
              </a:spcBef>
              <a:spcAft>
                <a:spcPts val="0"/>
              </a:spcAft>
              <a:buClr>
                <a:schemeClr val="accent3"/>
              </a:buClr>
              <a:buSzPct val="129032"/>
              <a:buChar char="•"/>
            </a:pPr>
            <a:r>
              <a:rPr lang="es-ES"/>
              <a:t>Sociālo tīklu baumas (piemēram, “gaiss visur ir indīgs”) var izraisīt masveida paniku un satiksmes haosu.</a:t>
            </a:r>
            <a:endParaRPr/>
          </a:p>
          <a:p>
            <a:pPr indent="-406400" lvl="0" marL="457200" rtl="0" algn="l">
              <a:lnSpc>
                <a:spcPct val="90000"/>
              </a:lnSpc>
              <a:spcBef>
                <a:spcPts val="1000"/>
              </a:spcBef>
              <a:spcAft>
                <a:spcPts val="0"/>
              </a:spcAft>
              <a:buClr>
                <a:schemeClr val="accent3"/>
              </a:buClr>
              <a:buSzPct val="129032"/>
              <a:buChar char="•"/>
            </a:pPr>
            <a:r>
              <a:rPr lang="es-ES"/>
              <a:t>Operatīvajiem dienestiem ir svarīgi sazināties skaidri, ātri un konsekventi, lai vadītu cilvēkus patveršanās vietu izmantošanā vai evakuācijā.</a:t>
            </a:r>
            <a:endParaRPr/>
          </a:p>
          <a:p>
            <a:pPr indent="-406400" lvl="0" marL="457200" rtl="0" algn="l">
              <a:lnSpc>
                <a:spcPct val="90000"/>
              </a:lnSpc>
              <a:spcBef>
                <a:spcPts val="1000"/>
              </a:spcBef>
              <a:spcAft>
                <a:spcPts val="0"/>
              </a:spcAft>
              <a:buClr>
                <a:schemeClr val="accent3"/>
              </a:buClr>
              <a:buSzPct val="129032"/>
              <a:buChar char="•"/>
            </a:pPr>
            <a:r>
              <a:rPr lang="es-ES"/>
              <a:t>Psiholoģiskā pirmā palīdzība ir būtiska, lai mazinātu bailes un apjukumu lielā pūlī.</a:t>
            </a:r>
            <a:endParaRPr/>
          </a:p>
          <a:p>
            <a:pPr indent="-228600" lvl="0" marL="457200" rtl="0" algn="l">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3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Ķīmiskā noplūde / Toksisku vielu izdalīšanās</a:t>
            </a:r>
            <a:endParaRPr>
              <a:solidFill>
                <a:schemeClr val="accent1"/>
              </a:solidFill>
            </a:endParaRPr>
          </a:p>
        </p:txBody>
      </p:sp>
      <p:sp>
        <p:nvSpPr>
          <p:cNvPr id="166" name="Google Shape;166;p34"/>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Mīti un maldinoša informācija</a:t>
            </a:r>
            <a:endParaRPr/>
          </a:p>
        </p:txBody>
      </p:sp>
      <p:sp>
        <p:nvSpPr>
          <p:cNvPr id="167" name="Google Shape;167;p34"/>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fontScale="85000" lnSpcReduction="20000"/>
          </a:bodyPr>
          <a:lstStyle/>
          <a:p>
            <a:pPr indent="-406400" lvl="0" marL="457200" rtl="0" algn="l">
              <a:lnSpc>
                <a:spcPct val="90000"/>
              </a:lnSpc>
              <a:spcBef>
                <a:spcPts val="1000"/>
              </a:spcBef>
              <a:spcAft>
                <a:spcPts val="0"/>
              </a:spcAft>
              <a:buClr>
                <a:schemeClr val="accent3"/>
              </a:buClr>
              <a:buSzPct val="117647"/>
              <a:buChar char="•"/>
            </a:pPr>
            <a:r>
              <a:rPr b="1" lang="es-ES"/>
              <a:t>Mīts:</a:t>
            </a:r>
            <a:r>
              <a:rPr lang="es-ES"/>
              <a:t> “Ja cilvēki skrien, tas nozīmē, ka ir nāvējoša gāze — skrien arī tu!”</a:t>
            </a:r>
            <a:br>
              <a:rPr lang="es-ES"/>
            </a:br>
            <a:r>
              <a:rPr b="1" lang="es-ES"/>
              <a:t>Fakts:</a:t>
            </a:r>
            <a:r>
              <a:rPr lang="es-ES"/>
              <a:t> Ne visas ķīmiskās noplūdes ir dzīvībai bīstamas; nepamatota skriešana var palielināt iedarbības risku.</a:t>
            </a:r>
            <a:endParaRPr/>
          </a:p>
          <a:p>
            <a:pPr indent="-406400" lvl="0" marL="457200" rtl="0" algn="l">
              <a:lnSpc>
                <a:spcPct val="90000"/>
              </a:lnSpc>
              <a:spcBef>
                <a:spcPts val="1000"/>
              </a:spcBef>
              <a:spcAft>
                <a:spcPts val="0"/>
              </a:spcAft>
              <a:buClr>
                <a:schemeClr val="accent3"/>
              </a:buClr>
              <a:buSzPct val="117647"/>
              <a:buChar char="•"/>
            </a:pPr>
            <a:r>
              <a:rPr b="1" lang="es-ES"/>
              <a:t>Mīts:</a:t>
            </a:r>
            <a:r>
              <a:rPr lang="es-ES"/>
              <a:t> “Maskas un mitra drāna pasargā no visām toksiskām vielām.”</a:t>
            </a:r>
            <a:br>
              <a:rPr lang="es-ES"/>
            </a:br>
            <a:r>
              <a:rPr b="1" lang="es-ES"/>
              <a:t>Fakts:</a:t>
            </a:r>
            <a:r>
              <a:rPr lang="es-ES"/>
              <a:t> Tikai noteikta tipa respiratori aizsargā pret ķīmiskajiem tvaikiem.</a:t>
            </a:r>
            <a:endParaRPr/>
          </a:p>
          <a:p>
            <a:pPr indent="-406400" lvl="0" marL="457200" rtl="0" algn="l">
              <a:lnSpc>
                <a:spcPct val="90000"/>
              </a:lnSpc>
              <a:spcBef>
                <a:spcPts val="1000"/>
              </a:spcBef>
              <a:spcAft>
                <a:spcPts val="0"/>
              </a:spcAft>
              <a:buClr>
                <a:schemeClr val="accent3"/>
              </a:buClr>
              <a:buSzPct val="117647"/>
              <a:buChar char="•"/>
            </a:pPr>
            <a:r>
              <a:rPr lang="es-ES"/>
              <a:t>Lielos publiskos pasākumos baumu kontrole un saskaņota komunikācija ir izšķiroša. Pirms dalīšanās pārbaudi informāciju — seko tikai oficiālajām drošības norādēm.</a:t>
            </a:r>
            <a:endParaRPr/>
          </a:p>
          <a:p>
            <a:pPr indent="-228600" lvl="0" marL="457200" rtl="0" algn="l">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35"/>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sz="4000">
                <a:solidFill>
                  <a:schemeClr val="accent1"/>
                </a:solidFill>
              </a:rPr>
              <a:t>Radioloģisks negadījums / Kodolobjekta avārija</a:t>
            </a:r>
            <a:endParaRPr sz="4000">
              <a:solidFill>
                <a:schemeClr val="accent1"/>
              </a:solidFill>
            </a:endParaRPr>
          </a:p>
        </p:txBody>
      </p:sp>
      <p:sp>
        <p:nvSpPr>
          <p:cNvPr id="173" name="Google Shape;173;p35"/>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Kāpēc tas ir svarīgi</a:t>
            </a:r>
            <a:endParaRPr/>
          </a:p>
        </p:txBody>
      </p:sp>
      <p:sp>
        <p:nvSpPr>
          <p:cNvPr id="174" name="Google Shape;174;p35"/>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fontScale="92500" lnSpcReduction="20000"/>
          </a:bodyPr>
          <a:lstStyle/>
          <a:p>
            <a:pPr indent="-406400" lvl="0" marL="457200" rtl="0" algn="l">
              <a:lnSpc>
                <a:spcPct val="90000"/>
              </a:lnSpc>
              <a:spcBef>
                <a:spcPts val="1000"/>
              </a:spcBef>
              <a:spcAft>
                <a:spcPts val="0"/>
              </a:spcAft>
              <a:buSzPct val="108108"/>
              <a:buChar char="•"/>
            </a:pPr>
            <a:r>
              <a:rPr lang="es-ES"/>
              <a:t>Radioloģisks notikums (piemēram, noplūde pilsētu tuvumā vai lielu pasākumu laikā) rada masveida bailes un ilgstošas dezinformācijas risku.</a:t>
            </a:r>
            <a:br>
              <a:rPr lang="es-ES"/>
            </a:br>
            <a:r>
              <a:rPr lang="es-ES"/>
              <a:t>Dezinformācija izplatās strauji — piemēram, “radiācijas mākonis tuvojas pilsētai”, “valdība slēpj datus” utt.</a:t>
            </a:r>
            <a:br>
              <a:rPr lang="es-ES"/>
            </a:br>
            <a:r>
              <a:rPr lang="es-ES"/>
              <a:t>Šādi apgalvojumi var izraisīt evakuācijas haosu vai nopietnu psiholoģisku stresu iedzīvotāju vidū.</a:t>
            </a:r>
            <a:br>
              <a:rPr lang="es-ES"/>
            </a:br>
            <a:r>
              <a:rPr lang="es-ES"/>
              <a:t>Gatavība nozīmē mītu iepriekšēju atspēkošanu (prebunking) un atbildīgo runasvīru apmācīšanu sniegt skaidru, uzticamu un konsekventu informāciju.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 name="Shape 47"/>
        <p:cNvGrpSpPr/>
        <p:nvPr/>
      </p:nvGrpSpPr>
      <p:grpSpPr>
        <a:xfrm>
          <a:off x="0" y="0"/>
          <a:ext cx="0" cy="0"/>
          <a:chOff x="0" y="0"/>
          <a:chExt cx="0" cy="0"/>
        </a:xfrm>
      </p:grpSpPr>
      <p:sp>
        <p:nvSpPr>
          <p:cNvPr id="48" name="Google Shape;48;p4"/>
          <p:cNvSpPr txBox="1"/>
          <p:nvPr>
            <p:ph type="title"/>
          </p:nvPr>
        </p:nvSpPr>
        <p:spPr>
          <a:xfrm>
            <a:off x="839788" y="184836"/>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Mācību moduļa mērķis</a:t>
            </a:r>
            <a:endParaRPr>
              <a:solidFill>
                <a:schemeClr val="accent1"/>
              </a:solidFill>
            </a:endParaRPr>
          </a:p>
        </p:txBody>
      </p:sp>
      <p:sp>
        <p:nvSpPr>
          <p:cNvPr id="49" name="Google Shape;49;p4"/>
          <p:cNvSpPr txBox="1"/>
          <p:nvPr>
            <p:ph idx="2" type="body"/>
          </p:nvPr>
        </p:nvSpPr>
        <p:spPr>
          <a:xfrm>
            <a:off x="839788" y="1654139"/>
            <a:ext cx="10515600" cy="4356243"/>
          </a:xfrm>
          <a:prstGeom prst="rect">
            <a:avLst/>
          </a:prstGeom>
          <a:noFill/>
          <a:ln>
            <a:noFill/>
          </a:ln>
        </p:spPr>
        <p:txBody>
          <a:bodyPr anchorCtr="0" anchor="t" bIns="45700" lIns="91425" spcFirstLastPara="1" rIns="91425" wrap="square" tIns="45700">
            <a:normAutofit fontScale="40000" lnSpcReduction="20000"/>
          </a:bodyPr>
          <a:lstStyle/>
          <a:p>
            <a:pPr indent="0" lvl="0" marL="228600" rtl="0" algn="l">
              <a:lnSpc>
                <a:spcPct val="100000"/>
              </a:lnSpc>
              <a:spcBef>
                <a:spcPts val="0"/>
              </a:spcBef>
              <a:spcAft>
                <a:spcPts val="0"/>
              </a:spcAft>
              <a:buSzPct val="45112"/>
              <a:buNone/>
            </a:pPr>
            <a:r>
              <a:rPr b="1" lang="es-ES" sz="3800"/>
              <a:t>Vispārējais mērķis: nodrošināt izglītojamajiem prasmes, lai identificētu, reaģētu un novērstu dezinformācijas un dezinformācijas izplatīšanos valsts ārkārtas situācijās un liela mēroga katastrofu laikā. Izglītojamie spēs atpazīt nepatiesu informāciju, izprast tās riskus un pielietot efektīvas komunikācijas stratēģijas krīzes apstākļos.</a:t>
            </a:r>
            <a:endParaRPr b="1" sz="3800"/>
          </a:p>
          <a:p>
            <a:pPr indent="0" lvl="0" marL="228600" rtl="0" algn="l">
              <a:lnSpc>
                <a:spcPct val="100000"/>
              </a:lnSpc>
              <a:spcBef>
                <a:spcPts val="0"/>
              </a:spcBef>
              <a:spcAft>
                <a:spcPts val="0"/>
              </a:spcAft>
              <a:buSzPct val="45112"/>
              <a:buNone/>
            </a:pPr>
            <a:r>
              <a:t/>
            </a:r>
            <a:endParaRPr b="1" sz="3800"/>
          </a:p>
          <a:p>
            <a:pPr indent="0" lvl="0" marL="50800" rtl="0" algn="l">
              <a:lnSpc>
                <a:spcPct val="120000"/>
              </a:lnSpc>
              <a:spcBef>
                <a:spcPts val="0"/>
              </a:spcBef>
              <a:spcAft>
                <a:spcPts val="0"/>
              </a:spcAft>
              <a:buSzPct val="184210"/>
              <a:buNone/>
            </a:pPr>
            <a:r>
              <a:rPr b="1" lang="es-ES" sz="3800"/>
              <a:t>Mācību moduļa ilgums: </a:t>
            </a:r>
            <a:r>
              <a:rPr lang="es-ES" sz="3800"/>
              <a:t>2,6 akadēmiskās stundas</a:t>
            </a:r>
            <a:endParaRPr/>
          </a:p>
          <a:p>
            <a:pPr indent="0" lvl="0" marL="50800" rtl="0" algn="l">
              <a:lnSpc>
                <a:spcPct val="120000"/>
              </a:lnSpc>
              <a:spcBef>
                <a:spcPts val="0"/>
              </a:spcBef>
              <a:spcAft>
                <a:spcPts val="0"/>
              </a:spcAft>
              <a:buSzPct val="184210"/>
              <a:buNone/>
            </a:pPr>
            <a:r>
              <a:rPr b="1" lang="es-ES" sz="3800"/>
              <a:t>Vērtēšanas metode: </a:t>
            </a:r>
            <a:r>
              <a:rPr lang="es-ES" sz="3800"/>
              <a:t>Izvēles jautājumu tests pēc mācību moduļa apguves</a:t>
            </a:r>
            <a:endParaRPr/>
          </a:p>
          <a:p>
            <a:pPr indent="0" lvl="0" marL="50800" rtl="0" algn="l">
              <a:lnSpc>
                <a:spcPct val="120000"/>
              </a:lnSpc>
              <a:spcBef>
                <a:spcPts val="0"/>
              </a:spcBef>
              <a:spcAft>
                <a:spcPts val="0"/>
              </a:spcAft>
              <a:buSzPct val="184210"/>
              <a:buNone/>
            </a:pPr>
            <a:r>
              <a:rPr b="1" lang="es-ES" sz="3800"/>
              <a:t>Mērķa grupas:</a:t>
            </a:r>
            <a:endParaRPr sz="3800"/>
          </a:p>
          <a:p>
            <a:pPr indent="0" lvl="0" marL="50800" rtl="0" algn="l">
              <a:lnSpc>
                <a:spcPct val="120000"/>
              </a:lnSpc>
              <a:spcBef>
                <a:spcPts val="0"/>
              </a:spcBef>
              <a:spcAft>
                <a:spcPts val="0"/>
              </a:spcAft>
              <a:buSzPct val="184210"/>
              <a:buNone/>
            </a:pPr>
            <a:r>
              <a:rPr lang="es-ES" sz="3800"/>
              <a:t>profesionālās izglītības programmu izglītojamie</a:t>
            </a:r>
            <a:endParaRPr/>
          </a:p>
          <a:p>
            <a:pPr indent="0" lvl="0" marL="50800" rtl="0" algn="l">
              <a:lnSpc>
                <a:spcPct val="120000"/>
              </a:lnSpc>
              <a:spcBef>
                <a:spcPts val="0"/>
              </a:spcBef>
              <a:spcAft>
                <a:spcPts val="0"/>
              </a:spcAft>
              <a:buSzPct val="184210"/>
              <a:buNone/>
            </a:pPr>
            <a:r>
              <a:rPr lang="es-ES" sz="3800"/>
              <a:t>profesionālās tālākizglītības pieaugušie un pieaugušo izglītības programmu izglītojamie</a:t>
            </a:r>
            <a:endParaRPr/>
          </a:p>
          <a:p>
            <a:pPr indent="0" lvl="0" marL="50800" rtl="0" algn="l">
              <a:lnSpc>
                <a:spcPct val="120000"/>
              </a:lnSpc>
              <a:spcBef>
                <a:spcPts val="0"/>
              </a:spcBef>
              <a:spcAft>
                <a:spcPts val="0"/>
              </a:spcAft>
              <a:buSzPct val="184210"/>
              <a:buNone/>
            </a:pPr>
            <a:r>
              <a:rPr lang="es-ES" sz="3800"/>
              <a:t>diasporas izglītojamie</a:t>
            </a:r>
            <a:endParaRPr/>
          </a:p>
          <a:p>
            <a:pPr indent="0" lvl="0" marL="50800" rtl="0" algn="l">
              <a:lnSpc>
                <a:spcPct val="120000"/>
              </a:lnSpc>
              <a:spcBef>
                <a:spcPts val="0"/>
              </a:spcBef>
              <a:spcAft>
                <a:spcPts val="0"/>
              </a:spcAft>
              <a:buSzPct val="184210"/>
              <a:buNone/>
            </a:pPr>
            <a:r>
              <a:rPr lang="es-ES" sz="3800"/>
              <a:t>profesionālās pilnveides, profesionālās tālākizglītības un neformālās pieaugušo izglītības mācībspēki</a:t>
            </a:r>
            <a:endParaRPr/>
          </a:p>
          <a:p>
            <a:pPr indent="0" lvl="0" marL="50800" rtl="0" algn="l">
              <a:lnSpc>
                <a:spcPct val="120000"/>
              </a:lnSpc>
              <a:spcBef>
                <a:spcPts val="0"/>
              </a:spcBef>
              <a:spcAft>
                <a:spcPts val="0"/>
              </a:spcAft>
              <a:buSzPct val="184210"/>
              <a:buNone/>
            </a:pPr>
            <a:r>
              <a:rPr b="1" lang="es-ES" sz="3800"/>
              <a:t>Mācību sasniegumu atzīšana</a:t>
            </a:r>
            <a:endParaRPr sz="3800"/>
          </a:p>
          <a:p>
            <a:pPr indent="0" lvl="0" marL="50800" rtl="0" algn="l">
              <a:lnSpc>
                <a:spcPct val="120000"/>
              </a:lnSpc>
              <a:spcBef>
                <a:spcPts val="0"/>
              </a:spcBef>
              <a:spcAft>
                <a:spcPts val="0"/>
              </a:spcAft>
              <a:buSzPct val="184210"/>
              <a:buNone/>
            </a:pPr>
            <a:r>
              <a:rPr b="1" lang="es-ES" sz="3800"/>
              <a:t>Izglītojamiem:</a:t>
            </a:r>
            <a:br>
              <a:rPr lang="es-ES" sz="3800"/>
            </a:br>
            <a:r>
              <a:rPr b="1" lang="es-ES" sz="3800"/>
              <a:t>Apliecība par mācību programmas (neformālās izglītības) apguvi</a:t>
            </a:r>
            <a:endParaRPr sz="3800"/>
          </a:p>
          <a:p>
            <a:pPr indent="0" lvl="0" marL="50800" rtl="0" algn="l">
              <a:lnSpc>
                <a:spcPct val="120000"/>
              </a:lnSpc>
              <a:spcBef>
                <a:spcPts val="0"/>
              </a:spcBef>
              <a:spcAft>
                <a:spcPts val="0"/>
              </a:spcAft>
              <a:buSzPct val="184210"/>
              <a:buNone/>
            </a:pPr>
            <a:r>
              <a:rPr b="1" lang="es-ES" sz="3800"/>
              <a:t>Mācībspēkiem:</a:t>
            </a:r>
            <a:br>
              <a:rPr lang="es-ES" sz="3800"/>
            </a:br>
            <a:r>
              <a:rPr b="1" lang="es-ES" sz="3800"/>
              <a:t>Apliecība par profesionālās kompetences pilnveidi</a:t>
            </a:r>
            <a:endParaRPr sz="3800"/>
          </a:p>
          <a:p>
            <a:pPr indent="0" lvl="0" marL="50800" rtl="0" algn="l">
              <a:lnSpc>
                <a:spcPct val="120000"/>
              </a:lnSpc>
              <a:spcBef>
                <a:spcPts val="0"/>
              </a:spcBef>
              <a:spcAft>
                <a:spcPts val="0"/>
              </a:spcAft>
              <a:buSzPct val="184210"/>
              <a:buNone/>
            </a:pPr>
            <a:r>
              <a:rPr b="1" lang="es-ES" sz="3800"/>
              <a:t>Sasniedzamā ESCO transversalā prasme T kategorijā:T3.2: Proaktīva pieeja</a:t>
            </a:r>
            <a:endParaRPr b="1" sz="3800"/>
          </a:p>
          <a:p>
            <a:pPr indent="-400050" lvl="0" marL="685800" rtl="0" algn="just">
              <a:lnSpc>
                <a:spcPct val="100000"/>
              </a:lnSpc>
              <a:spcBef>
                <a:spcPts val="0"/>
              </a:spcBef>
              <a:spcAft>
                <a:spcPts val="0"/>
              </a:spcAft>
              <a:buSzPct val="67669"/>
              <a:buNone/>
            </a:pPr>
            <a:r>
              <a:t/>
            </a:r>
            <a:endParaRPr/>
          </a:p>
          <a:p>
            <a:pPr indent="-400050" lvl="0" marL="685800" rtl="0" algn="just">
              <a:lnSpc>
                <a:spcPct val="100000"/>
              </a:lnSpc>
              <a:spcBef>
                <a:spcPts val="0"/>
              </a:spcBef>
              <a:spcAft>
                <a:spcPts val="0"/>
              </a:spcAft>
              <a:buSzPct val="67669"/>
              <a:buNone/>
            </a:pPr>
            <a:r>
              <a:t/>
            </a:r>
            <a:endParaRPr b="1"/>
          </a:p>
          <a:p>
            <a:pPr indent="-50800" lvl="0" marL="228600" rtl="0" algn="l">
              <a:lnSpc>
                <a:spcPct val="90000"/>
              </a:lnSpc>
              <a:spcBef>
                <a:spcPts val="0"/>
              </a:spcBef>
              <a:spcAft>
                <a:spcPts val="0"/>
              </a:spcAft>
              <a:buClr>
                <a:schemeClr val="accent3"/>
              </a:buClr>
              <a:buSzPct val="210526"/>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36"/>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sz="3600">
                <a:solidFill>
                  <a:schemeClr val="accent1"/>
                </a:solidFill>
              </a:rPr>
              <a:t>Radioloģisks negadījums / Kodolobjekta avārija</a:t>
            </a:r>
            <a:endParaRPr sz="3600">
              <a:solidFill>
                <a:schemeClr val="accent1"/>
              </a:solidFill>
            </a:endParaRPr>
          </a:p>
        </p:txBody>
      </p:sp>
      <p:sp>
        <p:nvSpPr>
          <p:cNvPr id="180" name="Google Shape;180;p36"/>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Mīti un maldinoša informācija</a:t>
            </a:r>
            <a:endParaRPr/>
          </a:p>
        </p:txBody>
      </p:sp>
      <p:sp>
        <p:nvSpPr>
          <p:cNvPr id="181" name="Google Shape;181;p36"/>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fontScale="85000" lnSpcReduction="20000"/>
          </a:bodyPr>
          <a:lstStyle/>
          <a:p>
            <a:pPr indent="-406400" lvl="0" marL="457200" rtl="0" algn="l">
              <a:lnSpc>
                <a:spcPct val="90000"/>
              </a:lnSpc>
              <a:spcBef>
                <a:spcPts val="1000"/>
              </a:spcBef>
              <a:spcAft>
                <a:spcPts val="0"/>
              </a:spcAft>
              <a:buClr>
                <a:schemeClr val="accent3"/>
              </a:buClr>
              <a:buSzPct val="117647"/>
              <a:buChar char="•"/>
            </a:pPr>
            <a:r>
              <a:rPr b="1" lang="es-ES"/>
              <a:t>Mīts:</a:t>
            </a:r>
            <a:r>
              <a:rPr lang="es-ES"/>
              <a:t> “Jebkura starojuma iedarbība ir letāla.”</a:t>
            </a:r>
            <a:br>
              <a:rPr lang="es-ES"/>
            </a:br>
            <a:r>
              <a:rPr b="1" lang="es-ES"/>
              <a:t>Fakts:</a:t>
            </a:r>
            <a:r>
              <a:rPr lang="es-ES"/>
              <a:t> Starojuma ietekme atšķiras — vairums iedarbību ir zemas un kontrolējamas, ja tiek ievēroti pareizie patvertņu un aizsardzības pasākumi.</a:t>
            </a:r>
            <a:endParaRPr/>
          </a:p>
          <a:p>
            <a:pPr indent="-406400" lvl="0" marL="457200" rtl="0" algn="l">
              <a:lnSpc>
                <a:spcPct val="90000"/>
              </a:lnSpc>
              <a:spcBef>
                <a:spcPts val="1000"/>
              </a:spcBef>
              <a:spcAft>
                <a:spcPts val="0"/>
              </a:spcAft>
              <a:buClr>
                <a:schemeClr val="accent3"/>
              </a:buClr>
              <a:buSzPct val="117647"/>
              <a:buChar char="•"/>
            </a:pPr>
            <a:r>
              <a:rPr b="1" lang="es-ES"/>
              <a:t>Mīts:</a:t>
            </a:r>
            <a:r>
              <a:rPr lang="es-ES"/>
              <a:t> “Joda dzeršana vai alkohols izvada starojumu no organisma.”</a:t>
            </a:r>
            <a:br>
              <a:rPr lang="es-ES"/>
            </a:br>
            <a:r>
              <a:rPr b="1" lang="es-ES"/>
              <a:t>Fakts:</a:t>
            </a:r>
            <a:r>
              <a:rPr lang="es-ES"/>
              <a:t> Abi ir nederīgi un bīstami. Aizsardzību daļēji nodrošina tikai oficiāli ieteiktais kālija jodīds, un tikai tad, ja atbildīgās iestādes to skaidri norāda.</a:t>
            </a:r>
            <a:endParaRPr/>
          </a:p>
          <a:p>
            <a:pPr indent="-406400" lvl="0" marL="457200" rtl="0" algn="l">
              <a:lnSpc>
                <a:spcPct val="90000"/>
              </a:lnSpc>
              <a:spcBef>
                <a:spcPts val="1000"/>
              </a:spcBef>
              <a:spcAft>
                <a:spcPts val="0"/>
              </a:spcAft>
              <a:buClr>
                <a:schemeClr val="accent3"/>
              </a:buClr>
              <a:buSzPct val="117647"/>
              <a:buChar char="•"/>
            </a:pPr>
            <a:r>
              <a:rPr lang="es-ES"/>
              <a:t>Lai mazinātu bailes, nepieciešami pārskatāmi un uz zinātniskiem faktiem balstīti paziņojumi. Klusēšana rada vidi dezinformācijas izplatībai.</a:t>
            </a:r>
            <a:endParaRPr/>
          </a:p>
          <a:p>
            <a:pPr indent="-228600" lvl="0" marL="457200" rtl="0" algn="l">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37"/>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sz="3600">
                <a:solidFill>
                  <a:schemeClr val="accent1"/>
                </a:solidFill>
              </a:rPr>
              <a:t>Rūpnieciskais sprādziens / ugunsgrēks sabiedriskās vietās</a:t>
            </a:r>
            <a:endParaRPr sz="3600">
              <a:solidFill>
                <a:schemeClr val="accent1"/>
              </a:solidFill>
            </a:endParaRPr>
          </a:p>
        </p:txBody>
      </p:sp>
      <p:sp>
        <p:nvSpPr>
          <p:cNvPr id="187" name="Google Shape;187;p37"/>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Kāpēc tas ir svarīgi</a:t>
            </a:r>
            <a:endParaRPr/>
          </a:p>
        </p:txBody>
      </p:sp>
      <p:sp>
        <p:nvSpPr>
          <p:cNvPr id="188" name="Google Shape;188;p37"/>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fontScale="62500" lnSpcReduction="20000"/>
          </a:bodyPr>
          <a:lstStyle/>
          <a:p>
            <a:pPr indent="-406400" lvl="0" marL="457200" rtl="0" algn="l">
              <a:lnSpc>
                <a:spcPct val="90000"/>
              </a:lnSpc>
              <a:spcBef>
                <a:spcPts val="1000"/>
              </a:spcBef>
              <a:spcAft>
                <a:spcPts val="0"/>
              </a:spcAft>
              <a:buClr>
                <a:schemeClr val="accent3"/>
              </a:buClr>
              <a:buSzPct val="160000"/>
              <a:buChar char="•"/>
            </a:pPr>
            <a:r>
              <a:rPr b="1" lang="es-ES"/>
              <a:t>Rūpnieciskie ugunsgrēki vai sprādzieni</a:t>
            </a:r>
            <a:r>
              <a:rPr lang="es-ES"/>
              <a:t> apdzīvotās vietās vai publisku pasākumu tuvumā var izraisīt tūlītēju nepatiesas informācijas izplatīšanos.</a:t>
            </a:r>
            <a:br>
              <a:rPr lang="es-ES"/>
            </a:br>
            <a:r>
              <a:rPr lang="es-ES"/>
              <a:t>Nepatiesi apgalvojumi, piemēram, </a:t>
            </a:r>
            <a:r>
              <a:rPr i="1" lang="es-ES"/>
              <a:t>“indīgie dūmi izplatās pilsētas centrā”</a:t>
            </a:r>
            <a:r>
              <a:rPr lang="es-ES"/>
              <a:t>, var pārslogot ārkārtas dienestu tālruņu līnijas un kavēt reālu palīdzību.</a:t>
            </a:r>
            <a:endParaRPr/>
          </a:p>
          <a:p>
            <a:pPr indent="-406400" lvl="0" marL="457200" rtl="0" algn="l">
              <a:lnSpc>
                <a:spcPct val="90000"/>
              </a:lnSpc>
              <a:spcBef>
                <a:spcPts val="1000"/>
              </a:spcBef>
              <a:spcAft>
                <a:spcPts val="0"/>
              </a:spcAft>
              <a:buClr>
                <a:schemeClr val="accent3"/>
              </a:buClr>
              <a:buSzPct val="160000"/>
              <a:buChar char="•"/>
            </a:pPr>
            <a:r>
              <a:rPr lang="es-ES"/>
              <a:t>Efektīvai krīzes pārvaldībai nepieciešama </a:t>
            </a:r>
            <a:r>
              <a:rPr b="1" lang="es-ES"/>
              <a:t>vienota un koordinēta komunikācija</a:t>
            </a:r>
            <a:r>
              <a:rPr lang="es-ES"/>
              <a:t> starp pasākuma organizatoriem, operatīvajiem dienestiem un medijiem.</a:t>
            </a:r>
            <a:endParaRPr/>
          </a:p>
          <a:p>
            <a:pPr indent="-406400" lvl="0" marL="457200" rtl="0" algn="l">
              <a:lnSpc>
                <a:spcPct val="90000"/>
              </a:lnSpc>
              <a:spcBef>
                <a:spcPts val="1000"/>
              </a:spcBef>
              <a:spcAft>
                <a:spcPts val="0"/>
              </a:spcAft>
              <a:buClr>
                <a:schemeClr val="accent3"/>
              </a:buClr>
              <a:buSzPct val="160000"/>
              <a:buChar char="•"/>
            </a:pPr>
            <a:r>
              <a:rPr lang="es-ES"/>
              <a:t>Uzsvērtais ir:</a:t>
            </a:r>
            <a:br>
              <a:rPr lang="es-ES"/>
            </a:br>
            <a:r>
              <a:rPr lang="es-ES"/>
              <a:t>– </a:t>
            </a:r>
            <a:r>
              <a:rPr b="1" lang="es-ES"/>
              <a:t>savlaicīgi atjauninājumi</a:t>
            </a:r>
            <a:r>
              <a:rPr lang="es-ES"/>
              <a:t>,</a:t>
            </a:r>
            <a:br>
              <a:rPr lang="es-ES"/>
            </a:br>
            <a:r>
              <a:rPr lang="es-ES"/>
              <a:t>– </a:t>
            </a:r>
            <a:r>
              <a:rPr b="1" lang="es-ES"/>
              <a:t>vienoti, konsekventi ziņojumi</a:t>
            </a:r>
            <a:r>
              <a:rPr lang="es-ES"/>
              <a:t>,</a:t>
            </a:r>
            <a:br>
              <a:rPr lang="es-ES"/>
            </a:br>
            <a:r>
              <a:rPr lang="es-ES"/>
              <a:t>– </a:t>
            </a:r>
            <a:r>
              <a:rPr b="1" lang="es-ES"/>
              <a:t>redzama un skaidra oficiālo dienestu klātbūtne</a:t>
            </a:r>
            <a:r>
              <a:rPr lang="es-ES"/>
              <a:t>, kas stiprina sabiedrības uzticēšanos un mazina paniku.</a:t>
            </a:r>
            <a:endParaRPr/>
          </a:p>
          <a:p>
            <a:pPr indent="-228600" lvl="0" marL="457200" rtl="0" algn="l">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3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sz="4000">
                <a:solidFill>
                  <a:schemeClr val="accent1"/>
                </a:solidFill>
              </a:rPr>
              <a:t>Rūpnieciskais sprādziens / ugunsgrēks sabiedriskās vietās</a:t>
            </a:r>
            <a:endParaRPr sz="4000">
              <a:solidFill>
                <a:schemeClr val="accent1"/>
              </a:solidFill>
            </a:endParaRPr>
          </a:p>
        </p:txBody>
      </p:sp>
      <p:sp>
        <p:nvSpPr>
          <p:cNvPr id="194" name="Google Shape;194;p38"/>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Mīti un maldinoša informācija</a:t>
            </a:r>
            <a:endParaRPr/>
          </a:p>
        </p:txBody>
      </p:sp>
      <p:sp>
        <p:nvSpPr>
          <p:cNvPr id="195" name="Google Shape;195;p38"/>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fontScale="85000" lnSpcReduction="20000"/>
          </a:bodyPr>
          <a:lstStyle/>
          <a:p>
            <a:pPr indent="-406400" lvl="0" marL="457200" rtl="0" algn="l">
              <a:lnSpc>
                <a:spcPct val="90000"/>
              </a:lnSpc>
              <a:spcBef>
                <a:spcPts val="1000"/>
              </a:spcBef>
              <a:spcAft>
                <a:spcPts val="0"/>
              </a:spcAft>
              <a:buClr>
                <a:schemeClr val="accent3"/>
              </a:buClr>
              <a:buSzPct val="117647"/>
              <a:buChar char="•"/>
            </a:pPr>
            <a:r>
              <a:rPr b="1" lang="es-ES"/>
              <a:t>Mīts:</a:t>
            </a:r>
            <a:r>
              <a:rPr lang="es-ES"/>
              <a:t> “Ja redzama melna dūmu strūkla, tas vienmēr nozīmē toksiskus dūmus.”</a:t>
            </a:r>
            <a:br>
              <a:rPr lang="es-ES"/>
            </a:br>
            <a:r>
              <a:rPr b="1" lang="es-ES"/>
              <a:t>Fakts:</a:t>
            </a:r>
            <a:r>
              <a:rPr lang="es-ES"/>
              <a:t> Dūmu krāsa nav uzticams toksiskuma rādītājs — sekojiet oficiālajiem gaisa kvalitātes brīdinājumiem.</a:t>
            </a:r>
            <a:endParaRPr/>
          </a:p>
          <a:p>
            <a:pPr indent="-406400" lvl="0" marL="457200" rtl="0" algn="l">
              <a:lnSpc>
                <a:spcPct val="90000"/>
              </a:lnSpc>
              <a:spcBef>
                <a:spcPts val="1000"/>
              </a:spcBef>
              <a:spcAft>
                <a:spcPts val="0"/>
              </a:spcAft>
              <a:buClr>
                <a:schemeClr val="accent3"/>
              </a:buClr>
              <a:buSzPct val="117647"/>
              <a:buChar char="•"/>
            </a:pPr>
            <a:r>
              <a:rPr b="1" lang="es-ES"/>
              <a:t>Mīts:</a:t>
            </a:r>
            <a:r>
              <a:rPr lang="es-ES"/>
              <a:t> “Iestādes slēpj patiesos bojājumus.”</a:t>
            </a:r>
            <a:br>
              <a:rPr lang="es-ES"/>
            </a:br>
            <a:r>
              <a:rPr b="1" lang="es-ES"/>
              <a:t>Fakts:</a:t>
            </a:r>
            <a:r>
              <a:rPr lang="es-ES"/>
              <a:t> Dezinformācija bieži izplatās ātrāk nekā oficiālie ziņojumi; gaidiet apstiprinātus paziņojumus un preses brīfingus.</a:t>
            </a:r>
            <a:endParaRPr/>
          </a:p>
          <a:p>
            <a:pPr indent="-406400" lvl="0" marL="457200" rtl="0" algn="l">
              <a:lnSpc>
                <a:spcPct val="90000"/>
              </a:lnSpc>
              <a:spcBef>
                <a:spcPts val="1000"/>
              </a:spcBef>
              <a:spcAft>
                <a:spcPts val="0"/>
              </a:spcAft>
              <a:buClr>
                <a:schemeClr val="accent3"/>
              </a:buClr>
              <a:buSzPct val="117647"/>
              <a:buChar char="•"/>
            </a:pPr>
            <a:r>
              <a:rPr lang="es-ES"/>
              <a:t>Lai novērstu baumu pieaugumu, nepieciešama ātra, skaidra un empātiska komunikācija — </a:t>
            </a:r>
            <a:r>
              <a:rPr b="1" lang="es-ES"/>
              <a:t>maldinoša informācija izplatās ātrāk nekā pats ugunsgrēks</a:t>
            </a:r>
            <a:r>
              <a:rPr lang="es-ES"/>
              <a:t>.</a:t>
            </a:r>
            <a:endParaRPr/>
          </a:p>
          <a:p>
            <a:pPr indent="-228600" lvl="0" marL="457200" rtl="0" algn="l">
              <a:lnSpc>
                <a:spcPct val="90000"/>
              </a:lnSpc>
              <a:spcBef>
                <a:spcPts val="1000"/>
              </a:spcBef>
              <a:spcAft>
                <a:spcPts val="0"/>
              </a:spcAft>
              <a:buClr>
                <a:schemeClr val="accent3"/>
              </a:buClr>
              <a:buSzPct val="117646"/>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Apstājies un padomā</a:t>
            </a:r>
            <a:endParaRPr/>
          </a:p>
        </p:txBody>
      </p:sp>
      <p:sp>
        <p:nvSpPr>
          <p:cNvPr id="201" name="Google Shape;201;p39"/>
          <p:cNvSpPr txBox="1"/>
          <p:nvPr>
            <p:ph idx="1" type="body"/>
          </p:nvPr>
        </p:nvSpPr>
        <p:spPr>
          <a:xfrm>
            <a:off x="838200" y="1673240"/>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Apjukums stadionā - ķīmiskā noplūde vai viltus trauksme!</a:t>
            </a:r>
            <a:endParaRPr>
              <a:solidFill>
                <a:srgbClr val="4892DC"/>
              </a:solidFill>
            </a:endParaRPr>
          </a:p>
        </p:txBody>
      </p:sp>
      <p:sp>
        <p:nvSpPr>
          <p:cNvPr id="202" name="Google Shape;202;p39"/>
          <p:cNvSpPr txBox="1"/>
          <p:nvPr>
            <p:ph idx="2" type="body"/>
          </p:nvPr>
        </p:nvSpPr>
        <p:spPr>
          <a:xfrm>
            <a:off x="839788" y="2497152"/>
            <a:ext cx="6777164" cy="3467877"/>
          </a:xfrm>
          <a:prstGeom prst="rect">
            <a:avLst/>
          </a:prstGeom>
          <a:noFill/>
          <a:ln>
            <a:noFill/>
          </a:ln>
        </p:spPr>
        <p:txBody>
          <a:bodyPr anchorCtr="0" anchor="t" bIns="45700" lIns="91425" spcFirstLastPara="1" rIns="91425" wrap="square" tIns="45700">
            <a:normAutofit fontScale="77500" lnSpcReduction="20000"/>
          </a:bodyPr>
          <a:lstStyle/>
          <a:p>
            <a:pPr indent="-406400" lvl="0" marL="457200" rtl="0" algn="l">
              <a:lnSpc>
                <a:spcPct val="90000"/>
              </a:lnSpc>
              <a:spcBef>
                <a:spcPts val="1000"/>
              </a:spcBef>
              <a:spcAft>
                <a:spcPts val="0"/>
              </a:spcAft>
              <a:buClr>
                <a:schemeClr val="accent3"/>
              </a:buClr>
              <a:buSzPct val="129032"/>
              <a:buChar char="•"/>
            </a:pPr>
            <a:r>
              <a:rPr lang="es-ES"/>
              <a:t>Futbola spēles laikā pie ieejas vairākas personas sāk klepot un aizsegt seju.</a:t>
            </a:r>
            <a:br>
              <a:rPr lang="es-ES"/>
            </a:br>
            <a:r>
              <a:rPr lang="es-ES"/>
              <a:t>Dažu minūšu laikā sociālajos tīklos parādās ieraksti, ka “no tuvējās rūpnīcas noticis toksisku gāzu noplūdes incidents”.</a:t>
            </a:r>
            <a:br>
              <a:rPr lang="es-ES"/>
            </a:br>
            <a:r>
              <a:rPr lang="es-ES"/>
              <a:t>Cilvēku pūlī sākas panika — daļa cilvēku metas uz izejām, citi filmē video un izplata pretrunīgu informāciju.</a:t>
            </a:r>
            <a:br>
              <a:rPr lang="es-ES"/>
            </a:br>
            <a:r>
              <a:rPr lang="es-ES"/>
              <a:t>Apsardze nav pārliecināta, vai jāveic evakuācija, jāslēdz zona vai jāgaida oficiāls apstiprinājums no dienestiem.</a:t>
            </a:r>
            <a:endParaRPr/>
          </a:p>
          <a:p>
            <a:pPr indent="-406400" lvl="0" marL="457200" rtl="0" algn="l">
              <a:lnSpc>
                <a:spcPct val="90000"/>
              </a:lnSpc>
              <a:spcBef>
                <a:spcPts val="1000"/>
              </a:spcBef>
              <a:spcAft>
                <a:spcPts val="0"/>
              </a:spcAft>
              <a:buClr>
                <a:schemeClr val="accent3"/>
              </a:buClr>
              <a:buSzPct val="129032"/>
              <a:buChar char="•"/>
            </a:pPr>
            <a:r>
              <a:rPr b="1" lang="es-ES"/>
              <a:t>Vai tu kopīgotu to, ko dzirdēji internetā?</a:t>
            </a:r>
            <a:br>
              <a:rPr b="1" lang="es-ES"/>
            </a:br>
            <a:r>
              <a:rPr b="1" lang="es-ES"/>
              <a:t>Vai dotos pūļa virzienā uz izeju?</a:t>
            </a:r>
            <a:endParaRPr/>
          </a:p>
          <a:p>
            <a:pPr indent="-228600" lvl="0" marL="457200" rtl="0" algn="l">
              <a:lnSpc>
                <a:spcPct val="90000"/>
              </a:lnSpc>
              <a:spcBef>
                <a:spcPts val="1000"/>
              </a:spcBef>
              <a:spcAft>
                <a:spcPts val="0"/>
              </a:spcAft>
              <a:buClr>
                <a:schemeClr val="accent3"/>
              </a:buClr>
              <a:buSzPct val="129032"/>
              <a:buNone/>
            </a:pPr>
            <a:r>
              <a:t/>
            </a:r>
            <a:endParaRPr/>
          </a:p>
        </p:txBody>
      </p:sp>
      <p:pic>
        <p:nvPicPr>
          <p:cNvPr descr="metin, taslak, çizim, çizgi film içeren bir resim&#10;&#10;Yapay zeka tarafından oluşturulmuş içerik yanlış olabilir." id="203" name="Google Shape;203;p39"/>
          <p:cNvPicPr preferRelativeResize="0"/>
          <p:nvPr/>
        </p:nvPicPr>
        <p:blipFill rotWithShape="1">
          <a:blip r:embed="rId3">
            <a:alphaModFix/>
          </a:blip>
          <a:srcRect b="43800" l="3844" r="51809" t="26713"/>
          <a:stretch/>
        </p:blipFill>
        <p:spPr>
          <a:xfrm>
            <a:off x="7616952" y="2497152"/>
            <a:ext cx="4320000" cy="2991622"/>
          </a:xfrm>
          <a:prstGeom prst="rect">
            <a:avLst/>
          </a:prstGeom>
          <a:noFill/>
          <a:ln>
            <a:noFill/>
          </a:ln>
        </p:spPr>
      </p:pic>
      <p:sp>
        <p:nvSpPr>
          <p:cNvPr id="204" name="Google Shape;204;p39"/>
          <p:cNvSpPr/>
          <p:nvPr/>
        </p:nvSpPr>
        <p:spPr>
          <a:xfrm>
            <a:off x="7616952" y="5488774"/>
            <a:ext cx="4320000" cy="36929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8. attēls. Ilustrācija par apjukumu stadionā </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(MI ģenerēts no gemini.google.com)</a:t>
            </a:r>
            <a:endParaRPr b="0" i="0" sz="900" u="none" cap="none" strike="noStrike">
              <a:solidFill>
                <a:srgbClr val="000000"/>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40"/>
          <p:cNvSpPr txBox="1"/>
          <p:nvPr>
            <p:ph type="title"/>
          </p:nvPr>
        </p:nvSpPr>
        <p:spPr>
          <a:xfrm>
            <a:off x="839800" y="329049"/>
            <a:ext cx="10515600" cy="1503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p>
        </p:txBody>
      </p:sp>
      <p:sp>
        <p:nvSpPr>
          <p:cNvPr id="210" name="Google Shape;210;p40"/>
          <p:cNvSpPr txBox="1"/>
          <p:nvPr>
            <p:ph idx="1" type="body"/>
          </p:nvPr>
        </p:nvSpPr>
        <p:spPr>
          <a:xfrm>
            <a:off x="838200" y="1375813"/>
            <a:ext cx="10515600" cy="823800"/>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Ķīmiskā noplūde vai viltus trauksme publiskā pasākumā!</a:t>
            </a:r>
            <a:endParaRPr/>
          </a:p>
        </p:txBody>
      </p:sp>
      <p:sp>
        <p:nvSpPr>
          <p:cNvPr id="211" name="Google Shape;211;p40"/>
          <p:cNvSpPr txBox="1"/>
          <p:nvPr>
            <p:ph idx="2" type="body"/>
          </p:nvPr>
        </p:nvSpPr>
        <p:spPr>
          <a:xfrm>
            <a:off x="839800" y="2082000"/>
            <a:ext cx="10074000" cy="3983400"/>
          </a:xfrm>
          <a:prstGeom prst="rect">
            <a:avLst/>
          </a:prstGeom>
          <a:noFill/>
          <a:ln>
            <a:noFill/>
          </a:ln>
        </p:spPr>
        <p:txBody>
          <a:bodyPr anchorCtr="0" anchor="t" bIns="45700" lIns="91425" spcFirstLastPara="1" rIns="91425" wrap="square" tIns="45700">
            <a:normAutofit fontScale="55000" lnSpcReduction="20000"/>
          </a:bodyPr>
          <a:lstStyle/>
          <a:p>
            <a:pPr indent="-406400" lvl="0" marL="457200" rtl="0" algn="l">
              <a:lnSpc>
                <a:spcPct val="90000"/>
              </a:lnSpc>
              <a:spcBef>
                <a:spcPts val="1000"/>
              </a:spcBef>
              <a:spcAft>
                <a:spcPts val="0"/>
              </a:spcAft>
              <a:buClr>
                <a:schemeClr val="accent3"/>
              </a:buClr>
              <a:buSzPct val="181818"/>
              <a:buChar char="•"/>
            </a:pPr>
            <a:r>
              <a:rPr b="1" lang="es-ES"/>
              <a:t>Paliec mierīgs un neizplati nepārbaudītu informāciju sociālajos tīklos vai ziņojumapmaiņas lietotnēs.</a:t>
            </a:r>
            <a:endParaRPr/>
          </a:p>
          <a:p>
            <a:pPr indent="-406400" lvl="0" marL="457200" rtl="0" algn="l">
              <a:lnSpc>
                <a:spcPct val="90000"/>
              </a:lnSpc>
              <a:spcBef>
                <a:spcPts val="1000"/>
              </a:spcBef>
              <a:spcAft>
                <a:spcPts val="0"/>
              </a:spcAft>
              <a:buClr>
                <a:schemeClr val="accent3"/>
              </a:buClr>
              <a:buSzPct val="181818"/>
              <a:buChar char="•"/>
            </a:pPr>
            <a:r>
              <a:rPr b="1" lang="es-ES"/>
              <a:t>Ievēro tikai oficiālās norādes</a:t>
            </a:r>
            <a:r>
              <a:rPr lang="es-ES"/>
              <a:t>, ko sniedz pasākuma drošības personāls, vietējie operatīvie dienesti vai uzticami brīdinājumu kanāli (piemēram, AFAD, ES civilā aizsardzība, Sarkanā Krusta dienesti).</a:t>
            </a:r>
            <a:endParaRPr/>
          </a:p>
          <a:p>
            <a:pPr indent="-406400" lvl="0" marL="457200" rtl="0" algn="l">
              <a:lnSpc>
                <a:spcPct val="90000"/>
              </a:lnSpc>
              <a:spcBef>
                <a:spcPts val="1000"/>
              </a:spcBef>
              <a:spcAft>
                <a:spcPts val="0"/>
              </a:spcAft>
              <a:buClr>
                <a:schemeClr val="accent3"/>
              </a:buClr>
              <a:buSzPct val="181818"/>
              <a:buChar char="•"/>
            </a:pPr>
            <a:r>
              <a:rPr b="1" lang="es-ES"/>
              <a:t>Ja tiek dots rīkojums patverties uz vietas</a:t>
            </a:r>
            <a:r>
              <a:rPr lang="es-ES"/>
              <a:t>, dodies telpās, aizver durvis un logus, un seko līdzi oficiālajiem paziņojumiem.</a:t>
            </a:r>
            <a:endParaRPr/>
          </a:p>
          <a:p>
            <a:pPr indent="-406400" lvl="0" marL="457200" rtl="0" algn="l">
              <a:lnSpc>
                <a:spcPct val="90000"/>
              </a:lnSpc>
              <a:spcBef>
                <a:spcPts val="1000"/>
              </a:spcBef>
              <a:spcAft>
                <a:spcPts val="0"/>
              </a:spcAft>
              <a:buClr>
                <a:schemeClr val="accent3"/>
              </a:buClr>
              <a:buSzPct val="181818"/>
              <a:buChar char="•"/>
            </a:pPr>
            <a:r>
              <a:rPr b="1" lang="es-ES"/>
              <a:t>Palīdzi citiem saglabāt mieru</a:t>
            </a:r>
            <a:r>
              <a:rPr lang="es-ES"/>
              <a:t>, īpaši ievainojamām personām (bērniem, senioriem vai cilvēkiem ar invaliditāti).</a:t>
            </a:r>
            <a:endParaRPr/>
          </a:p>
          <a:p>
            <a:pPr indent="-406400" lvl="0" marL="457200" rtl="0" algn="l">
              <a:lnSpc>
                <a:spcPct val="90000"/>
              </a:lnSpc>
              <a:spcBef>
                <a:spcPts val="1000"/>
              </a:spcBef>
              <a:spcAft>
                <a:spcPts val="0"/>
              </a:spcAft>
              <a:buClr>
                <a:schemeClr val="accent3"/>
              </a:buClr>
              <a:buSzPct val="181818"/>
              <a:buChar char="•"/>
            </a:pPr>
            <a:r>
              <a:rPr b="1" lang="es-ES"/>
              <a:t>Skriet uz izejām bez norādēm ir bīstami</a:t>
            </a:r>
            <a:r>
              <a:rPr lang="es-ES"/>
              <a:t>, jo tas var izraisīt drūzmēšanos, paniku un traumas.</a:t>
            </a:r>
            <a:endParaRPr/>
          </a:p>
          <a:p>
            <a:pPr indent="-406400" lvl="0" marL="457200" rtl="0" algn="l">
              <a:lnSpc>
                <a:spcPct val="90000"/>
              </a:lnSpc>
              <a:spcBef>
                <a:spcPts val="1000"/>
              </a:spcBef>
              <a:spcAft>
                <a:spcPts val="0"/>
              </a:spcAft>
              <a:buClr>
                <a:schemeClr val="accent3"/>
              </a:buClr>
              <a:buSzPct val="181818"/>
              <a:buChar char="•"/>
            </a:pPr>
            <a:r>
              <a:rPr b="1" lang="es-ES"/>
              <a:t>Filmēšana vai video publicēšana sociālajos tīklos pastiprina paniku un veicina dezinformācijas izplatīšanos.</a:t>
            </a:r>
            <a:endParaRPr/>
          </a:p>
          <a:p>
            <a:pPr indent="-406400" lvl="0" marL="457200" rtl="0" algn="l">
              <a:lnSpc>
                <a:spcPct val="90000"/>
              </a:lnSpc>
              <a:spcBef>
                <a:spcPts val="1000"/>
              </a:spcBef>
              <a:spcAft>
                <a:spcPts val="0"/>
              </a:spcAft>
              <a:buClr>
                <a:schemeClr val="accent3"/>
              </a:buClr>
              <a:buSzPct val="181818"/>
              <a:buChar char="•"/>
            </a:pPr>
            <a:r>
              <a:rPr b="1" lang="es-ES"/>
              <a:t>Paļaušanās uz neoficiāliem ierakstiem var novest cilvēkus bīstamās zonās, nevis drošībā.</a:t>
            </a:r>
            <a:endParaRPr/>
          </a:p>
          <a:p>
            <a:pPr indent="-406400" lvl="0" marL="457200" rtl="0" algn="l">
              <a:lnSpc>
                <a:spcPct val="90000"/>
              </a:lnSpc>
              <a:spcBef>
                <a:spcPts val="1000"/>
              </a:spcBef>
              <a:spcAft>
                <a:spcPts val="0"/>
              </a:spcAft>
              <a:buClr>
                <a:schemeClr val="accent3"/>
              </a:buClr>
              <a:buSzPct val="181818"/>
              <a:buChar char="•"/>
            </a:pPr>
            <a:r>
              <a:rPr b="1" lang="es-ES"/>
              <a:t>“Sabiedriskās katastrofās mierīga rīcība un pārbaudīta informācija glābj vairāk dzīvību nekā strauja, neapdomīga reakcija.”</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4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556"/>
              <a:buNone/>
            </a:pPr>
            <a:r>
              <a:rPr lang="es-ES" sz="3200">
                <a:solidFill>
                  <a:schemeClr val="accent1"/>
                </a:solidFill>
              </a:rPr>
              <a:t>Bioloģiskās / ar veselību saistītās katastrofas dezinformācijas un maldināšanas kontekstā publiskos un lielos pasākumu norises vietās</a:t>
            </a:r>
            <a:endParaRPr sz="3200">
              <a:solidFill>
                <a:schemeClr val="accent1"/>
              </a:solidFill>
            </a:endParaRPr>
          </a:p>
        </p:txBody>
      </p:sp>
      <p:sp>
        <p:nvSpPr>
          <p:cNvPr id="217" name="Google Shape;217;p41"/>
          <p:cNvSpPr txBox="1"/>
          <p:nvPr>
            <p:ph idx="2" type="body"/>
          </p:nvPr>
        </p:nvSpPr>
        <p:spPr>
          <a:xfrm>
            <a:off x="836600" y="1897475"/>
            <a:ext cx="10515600" cy="4044000"/>
          </a:xfrm>
          <a:prstGeom prst="rect">
            <a:avLst/>
          </a:prstGeom>
          <a:noFill/>
          <a:ln>
            <a:noFill/>
          </a:ln>
        </p:spPr>
        <p:txBody>
          <a:bodyPr anchorCtr="0" anchor="t" bIns="45700" lIns="91425" spcFirstLastPara="1" rIns="91425" wrap="square" tIns="45700">
            <a:normAutofit fontScale="47500" lnSpcReduction="20000"/>
          </a:bodyPr>
          <a:lstStyle/>
          <a:p>
            <a:pPr indent="-382154" lvl="0" marL="457200" rtl="0" algn="l">
              <a:lnSpc>
                <a:spcPct val="90000"/>
              </a:lnSpc>
              <a:spcBef>
                <a:spcPts val="1000"/>
              </a:spcBef>
              <a:spcAft>
                <a:spcPts val="0"/>
              </a:spcAft>
              <a:buClr>
                <a:schemeClr val="accent3"/>
              </a:buClr>
              <a:buSzPct val="181818"/>
              <a:buChar char="•"/>
            </a:pPr>
            <a:r>
              <a:rPr b="1" lang="es-ES"/>
              <a:t>Pandēmijas un epidēmijas</a:t>
            </a:r>
            <a:r>
              <a:rPr lang="es-ES"/>
              <a:t> (piem., COVID-19, gripas uzliesmojumi, mpox)</a:t>
            </a:r>
            <a:endParaRPr/>
          </a:p>
          <a:p>
            <a:pPr indent="-382154" lvl="0" marL="457200" rtl="0" algn="l">
              <a:lnSpc>
                <a:spcPct val="60000"/>
              </a:lnSpc>
              <a:spcBef>
                <a:spcPts val="1000"/>
              </a:spcBef>
              <a:spcAft>
                <a:spcPts val="0"/>
              </a:spcAft>
              <a:buClr>
                <a:schemeClr val="accent3"/>
              </a:buClr>
              <a:buSzPct val="181818"/>
              <a:buChar char="•"/>
            </a:pPr>
            <a:r>
              <a:rPr b="1" lang="es-ES"/>
              <a:t>Ar pārtiku vai ūdeni saistīti uzliesmojumi</a:t>
            </a:r>
            <a:r>
              <a:rPr lang="es-ES"/>
              <a:t> (piem., salmoneloze, holera)</a:t>
            </a:r>
            <a:endParaRPr/>
          </a:p>
          <a:p>
            <a:pPr indent="-382154" lvl="0" marL="457200" rtl="0" algn="l">
              <a:lnSpc>
                <a:spcPct val="90000"/>
              </a:lnSpc>
              <a:spcBef>
                <a:spcPts val="1000"/>
              </a:spcBef>
              <a:spcAft>
                <a:spcPts val="0"/>
              </a:spcAft>
              <a:buClr>
                <a:schemeClr val="accent3"/>
              </a:buClr>
              <a:buSzPct val="181818"/>
              <a:buChar char="•"/>
            </a:pPr>
            <a:r>
              <a:rPr b="1" lang="es-ES"/>
              <a:t>Vektoru pārnēsātas slimības</a:t>
            </a:r>
            <a:r>
              <a:rPr lang="es-ES"/>
              <a:t> (piem., tropu drudzis, Zika vīruss, malārija)</a:t>
            </a:r>
            <a:endParaRPr/>
          </a:p>
          <a:p>
            <a:pPr indent="-382154" lvl="0" marL="457200" rtl="0" algn="l">
              <a:lnSpc>
                <a:spcPct val="90000"/>
              </a:lnSpc>
              <a:spcBef>
                <a:spcPts val="1000"/>
              </a:spcBef>
              <a:spcAft>
                <a:spcPts val="0"/>
              </a:spcAft>
              <a:buClr>
                <a:schemeClr val="accent3"/>
              </a:buClr>
              <a:buSzPct val="181818"/>
              <a:buChar char="•"/>
            </a:pPr>
            <a:r>
              <a:rPr b="1" lang="es-ES"/>
              <a:t>Bioloģiskā piesārņojuma gadījumi publiskās vietās</a:t>
            </a:r>
            <a:r>
              <a:rPr lang="es-ES"/>
              <a:t> (piem., pelējums, bioloģiski bīstami materiāli, tīšs piesārņojums)</a:t>
            </a:r>
            <a:endParaRPr/>
          </a:p>
          <a:p>
            <a:pPr indent="-382154" lvl="0" marL="457200" rtl="0" algn="l">
              <a:lnSpc>
                <a:spcPct val="90000"/>
              </a:lnSpc>
              <a:spcBef>
                <a:spcPts val="1000"/>
              </a:spcBef>
              <a:spcAft>
                <a:spcPts val="0"/>
              </a:spcAft>
              <a:buClr>
                <a:schemeClr val="accent3"/>
              </a:buClr>
              <a:buSzPct val="181818"/>
              <a:buChar char="•"/>
            </a:pPr>
            <a:r>
              <a:rPr b="1" lang="es-ES"/>
              <a:t>Šī moduļa nozīme</a:t>
            </a:r>
            <a:endParaRPr/>
          </a:p>
          <a:p>
            <a:pPr indent="-382154" lvl="0" marL="457200" rtl="0" algn="l">
              <a:lnSpc>
                <a:spcPct val="90000"/>
              </a:lnSpc>
              <a:spcBef>
                <a:spcPts val="1000"/>
              </a:spcBef>
              <a:spcAft>
                <a:spcPts val="0"/>
              </a:spcAft>
              <a:buClr>
                <a:schemeClr val="accent3"/>
              </a:buClr>
              <a:buSzPct val="181818"/>
              <a:buChar char="•"/>
            </a:pPr>
            <a:r>
              <a:rPr b="1" lang="es-ES"/>
              <a:t>Dezinformācijas risks:</a:t>
            </a:r>
            <a:r>
              <a:rPr lang="es-ES"/>
              <a:t> Nepatiesi veselības apgalvojumi un baumas izplatās ļoti strauji, īpaši sociālajos tīklos, palielinot sabiedrības bailes un neuzticēšanos.</a:t>
            </a:r>
            <a:endParaRPr/>
          </a:p>
          <a:p>
            <a:pPr indent="-382154" lvl="0" marL="457200" rtl="0" algn="l">
              <a:lnSpc>
                <a:spcPct val="90000"/>
              </a:lnSpc>
              <a:spcBef>
                <a:spcPts val="1000"/>
              </a:spcBef>
              <a:spcAft>
                <a:spcPts val="0"/>
              </a:spcAft>
              <a:buClr>
                <a:schemeClr val="accent3"/>
              </a:buClr>
              <a:buSzPct val="181818"/>
              <a:buChar char="•"/>
            </a:pPr>
            <a:r>
              <a:rPr b="1" lang="es-ES"/>
              <a:t>Gatavība mājsaimniecībās:</a:t>
            </a:r>
            <a:r>
              <a:rPr lang="es-ES"/>
              <a:t> Uzticama higiēna, droša pārtikas/ūdens uzglabāšana un piekļuve pārbaudītiem veselības brīdinājumiem ir būtiska.</a:t>
            </a:r>
            <a:endParaRPr/>
          </a:p>
          <a:p>
            <a:pPr indent="-382154" lvl="0" marL="457200" rtl="0" algn="l">
              <a:lnSpc>
                <a:spcPct val="90000"/>
              </a:lnSpc>
              <a:spcBef>
                <a:spcPts val="1000"/>
              </a:spcBef>
              <a:spcAft>
                <a:spcPts val="0"/>
              </a:spcAft>
              <a:buClr>
                <a:schemeClr val="accent3"/>
              </a:buClr>
              <a:buSzPct val="181818"/>
              <a:buChar char="•"/>
            </a:pPr>
            <a:r>
              <a:rPr b="1" lang="es-ES"/>
              <a:t>Agrīnās brīdināšanas nepieciešamība:</a:t>
            </a:r>
            <a:r>
              <a:rPr lang="es-ES"/>
              <a:t> Ātra un caurskatāma komunikācija no oficiālajām veselības iestādēm novērš paniku.</a:t>
            </a:r>
            <a:endParaRPr/>
          </a:p>
          <a:p>
            <a:pPr indent="-382154" lvl="0" marL="457200" rtl="0" algn="l">
              <a:lnSpc>
                <a:spcPct val="90000"/>
              </a:lnSpc>
              <a:spcBef>
                <a:spcPts val="1000"/>
              </a:spcBef>
              <a:spcAft>
                <a:spcPts val="0"/>
              </a:spcAft>
              <a:buClr>
                <a:schemeClr val="accent3"/>
              </a:buClr>
              <a:buSzPct val="181818"/>
              <a:buChar char="•"/>
            </a:pPr>
            <a:r>
              <a:rPr b="1" lang="es-ES"/>
              <a:t>Psiholoģiskā pirmā palīdzība:</a:t>
            </a:r>
            <a:r>
              <a:rPr lang="es-ES"/>
              <a:t> Nepārtraukta saskare ar biedējošu vai nepatiesu informāciju palielina trauksmi — skaidri, mierīgi vēstījumi mazina stresu un uzlabo sabiedrības rīcību.</a:t>
            </a:r>
            <a:endParaRPr/>
          </a:p>
          <a:p>
            <a:pPr indent="-382154" lvl="0" marL="457200" rtl="0" algn="l">
              <a:lnSpc>
                <a:spcPct val="90000"/>
              </a:lnSpc>
              <a:spcBef>
                <a:spcPts val="1000"/>
              </a:spcBef>
              <a:spcAft>
                <a:spcPts val="0"/>
              </a:spcAft>
              <a:buClr>
                <a:schemeClr val="accent3"/>
              </a:buClr>
              <a:buSzPct val="181818"/>
              <a:buChar char="•"/>
            </a:pPr>
            <a:r>
              <a:rPr b="1" lang="es-ES"/>
              <a:t>“Bioloģiskās katastrofās precīza informācija ir tikpat būtiska kā medicīniskā palīdzība.”</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4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Pandēmija (COVID-19, gripa)</a:t>
            </a:r>
            <a:endParaRPr>
              <a:solidFill>
                <a:schemeClr val="accent1"/>
              </a:solidFill>
            </a:endParaRPr>
          </a:p>
        </p:txBody>
      </p:sp>
      <p:sp>
        <p:nvSpPr>
          <p:cNvPr id="223" name="Google Shape;223;p42"/>
          <p:cNvSpPr txBox="1"/>
          <p:nvPr>
            <p:ph idx="1" type="body"/>
          </p:nvPr>
        </p:nvSpPr>
        <p:spPr>
          <a:xfrm>
            <a:off x="839788" y="158409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Kāpēc tas ir svarīgi</a:t>
            </a:r>
            <a:endParaRPr/>
          </a:p>
        </p:txBody>
      </p:sp>
      <p:sp>
        <p:nvSpPr>
          <p:cNvPr id="224" name="Google Shape;224;p42"/>
          <p:cNvSpPr txBox="1"/>
          <p:nvPr>
            <p:ph idx="2" type="body"/>
          </p:nvPr>
        </p:nvSpPr>
        <p:spPr>
          <a:xfrm>
            <a:off x="839788" y="3076902"/>
            <a:ext cx="10437812" cy="1754326"/>
          </a:xfrm>
          <a:prstGeom prst="rect">
            <a:avLst/>
          </a:prstGeom>
          <a:noFill/>
          <a:ln>
            <a:noFill/>
          </a:ln>
        </p:spPr>
        <p:txBody>
          <a:bodyPr anchorCtr="0" anchor="ctr" bIns="45700" lIns="91425" spcFirstLastPara="1" rIns="91425" wrap="square" tIns="45700">
            <a:spAutoFit/>
          </a:bodyPr>
          <a:lstStyle/>
          <a:p>
            <a:pPr indent="-114300" lvl="0" marL="0" marR="0" rtl="0" algn="l">
              <a:lnSpc>
                <a:spcPct val="100000"/>
              </a:lnSpc>
              <a:spcBef>
                <a:spcPts val="0"/>
              </a:spcBef>
              <a:spcAft>
                <a:spcPts val="0"/>
              </a:spcAft>
              <a:buClr>
                <a:schemeClr val="dk1"/>
              </a:buClr>
              <a:buSzPts val="1800"/>
              <a:buFont typeface="Calibri"/>
              <a:buChar char="•"/>
            </a:pPr>
            <a:r>
              <a:rPr b="0" i="0" lang="es-ES" sz="1800" u="none" cap="none" strike="noStrike">
                <a:solidFill>
                  <a:schemeClr val="dk1"/>
                </a:solidFill>
                <a:latin typeface="Calibri"/>
                <a:ea typeface="Calibri"/>
                <a:cs typeface="Calibri"/>
                <a:sym typeface="Calibri"/>
              </a:rPr>
              <a:t>Sabiedrības panika un nepatiesa informācija izplatās ātrāk nekā pats vīruss.</a:t>
            </a:r>
            <a:endParaRPr/>
          </a:p>
          <a:p>
            <a:pPr indent="-114300" lvl="0" marL="0" marR="0" rtl="0" algn="l">
              <a:lnSpc>
                <a:spcPct val="100000"/>
              </a:lnSpc>
              <a:spcBef>
                <a:spcPts val="0"/>
              </a:spcBef>
              <a:spcAft>
                <a:spcPts val="0"/>
              </a:spcAft>
              <a:buClr>
                <a:schemeClr val="dk1"/>
              </a:buClr>
              <a:buSzPts val="1800"/>
              <a:buFont typeface="Calibri"/>
              <a:buChar char="•"/>
            </a:pPr>
            <a:r>
              <a:rPr b="0" i="0" lang="es-ES" sz="1800" u="none" cap="none" strike="noStrike">
                <a:solidFill>
                  <a:schemeClr val="dk1"/>
                </a:solidFill>
                <a:latin typeface="Calibri"/>
                <a:ea typeface="Calibri"/>
                <a:cs typeface="Calibri"/>
                <a:sym typeface="Calibri"/>
              </a:rPr>
              <a:t>Nepārbaudītas “ārstēšanas metodes”, sazvērestību teorijas un viltus profilakses ieteikumi grauj uzticēšanos zinātnei.</a:t>
            </a:r>
            <a:endParaRPr/>
          </a:p>
          <a:p>
            <a:pPr indent="-114300" lvl="0" marL="0" marR="0" rtl="0" algn="l">
              <a:lnSpc>
                <a:spcPct val="100000"/>
              </a:lnSpc>
              <a:spcBef>
                <a:spcPts val="0"/>
              </a:spcBef>
              <a:spcAft>
                <a:spcPts val="0"/>
              </a:spcAft>
              <a:buClr>
                <a:schemeClr val="dk1"/>
              </a:buClr>
              <a:buSzPts val="1800"/>
              <a:buFont typeface="Calibri"/>
              <a:buChar char="•"/>
            </a:pPr>
            <a:r>
              <a:rPr b="0" i="0" lang="es-ES" sz="1800" u="none" cap="none" strike="noStrike">
                <a:solidFill>
                  <a:schemeClr val="dk1"/>
                </a:solidFill>
                <a:latin typeface="Calibri"/>
                <a:ea typeface="Calibri"/>
                <a:cs typeface="Calibri"/>
                <a:sym typeface="Calibri"/>
              </a:rPr>
              <a:t>Lielās pulcēšanās vietās (skolas, tirdzniecības centri, pasākumi) palielinās inficēšanās risks un strauji cirkulē baumas.</a:t>
            </a:r>
            <a:endParaRPr/>
          </a:p>
          <a:p>
            <a:pPr indent="-114300" lvl="0" marL="0" marR="0" rtl="0" algn="l">
              <a:lnSpc>
                <a:spcPct val="100000"/>
              </a:lnSpc>
              <a:spcBef>
                <a:spcPts val="0"/>
              </a:spcBef>
              <a:spcAft>
                <a:spcPts val="0"/>
              </a:spcAft>
              <a:buClr>
                <a:schemeClr val="dk1"/>
              </a:buClr>
              <a:buSzPts val="1800"/>
              <a:buFont typeface="Calibri"/>
              <a:buChar char="•"/>
            </a:pPr>
            <a:r>
              <a:rPr b="0" i="0" lang="es-ES" sz="1800" u="none" cap="none" strike="noStrike">
                <a:solidFill>
                  <a:schemeClr val="dk1"/>
                </a:solidFill>
                <a:latin typeface="Calibri"/>
                <a:ea typeface="Calibri"/>
                <a:cs typeface="Calibri"/>
                <a:sym typeface="Calibri"/>
              </a:rPr>
              <a:t>Gatavība: uzticamu avotu izmantošana un pārbaudīti veselības drošības protokoli samazina haosu.</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4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Pandēmija</a:t>
            </a:r>
            <a:endParaRPr>
              <a:solidFill>
                <a:schemeClr val="accent1"/>
              </a:solidFill>
            </a:endParaRPr>
          </a:p>
        </p:txBody>
      </p:sp>
      <p:sp>
        <p:nvSpPr>
          <p:cNvPr id="230" name="Google Shape;230;p43"/>
          <p:cNvSpPr txBox="1"/>
          <p:nvPr>
            <p:ph idx="1" type="body"/>
          </p:nvPr>
        </p:nvSpPr>
        <p:spPr>
          <a:xfrm>
            <a:off x="836612" y="158409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Mīti un maldinoša informācija</a:t>
            </a:r>
            <a:endParaRPr/>
          </a:p>
        </p:txBody>
      </p:sp>
      <p:sp>
        <p:nvSpPr>
          <p:cNvPr id="231" name="Google Shape;231;p43"/>
          <p:cNvSpPr txBox="1"/>
          <p:nvPr>
            <p:ph idx="2" type="body"/>
          </p:nvPr>
        </p:nvSpPr>
        <p:spPr>
          <a:xfrm>
            <a:off x="836612" y="2593340"/>
            <a:ext cx="10515600" cy="2802729"/>
          </a:xfrm>
          <a:prstGeom prst="rect">
            <a:avLst/>
          </a:prstGeom>
          <a:noFill/>
          <a:ln>
            <a:noFill/>
          </a:ln>
        </p:spPr>
        <p:txBody>
          <a:bodyPr anchorCtr="0" anchor="t" bIns="45700" lIns="91425" spcFirstLastPara="1" rIns="91425" wrap="square" tIns="45700">
            <a:normAutofit fontScale="85000" lnSpcReduction="20000"/>
          </a:bodyPr>
          <a:lstStyle/>
          <a:p>
            <a:pPr indent="-406400" lvl="0" marL="457200" rtl="0" algn="l">
              <a:lnSpc>
                <a:spcPct val="90000"/>
              </a:lnSpc>
              <a:spcBef>
                <a:spcPts val="1000"/>
              </a:spcBef>
              <a:spcAft>
                <a:spcPts val="0"/>
              </a:spcAft>
              <a:buClr>
                <a:schemeClr val="accent3"/>
              </a:buClr>
              <a:buSzPct val="117647"/>
              <a:buChar char="•"/>
            </a:pPr>
            <a:r>
              <a:rPr b="1" lang="es-ES"/>
              <a:t>Mīts:</a:t>
            </a:r>
            <a:r>
              <a:rPr lang="es-ES"/>
              <a:t> “Vairāku masku valkāšana labāk pasargā no inficēšanās.”</a:t>
            </a:r>
            <a:br>
              <a:rPr lang="es-ES"/>
            </a:br>
            <a:r>
              <a:rPr b="1" lang="es-ES"/>
              <a:t>Fakts:</a:t>
            </a:r>
            <a:r>
              <a:rPr lang="es-ES"/>
              <a:t> PVO un CDC iesaka lietot vienu pareizi piegulošu masku; papildu slāņi samazina gaisa caurlaidību un nepalielina aizsardzību.</a:t>
            </a:r>
            <a:endParaRPr/>
          </a:p>
          <a:p>
            <a:pPr indent="-406400" lvl="0" marL="457200" rtl="0" algn="l">
              <a:lnSpc>
                <a:spcPct val="90000"/>
              </a:lnSpc>
              <a:spcBef>
                <a:spcPts val="1000"/>
              </a:spcBef>
              <a:spcAft>
                <a:spcPts val="0"/>
              </a:spcAft>
              <a:buClr>
                <a:schemeClr val="accent3"/>
              </a:buClr>
              <a:buSzPct val="117647"/>
              <a:buChar char="•"/>
            </a:pPr>
            <a:r>
              <a:rPr b="1" lang="es-ES"/>
              <a:t>Mīts:</a:t>
            </a:r>
            <a:r>
              <a:rPr lang="es-ES"/>
              <a:t> “COVID-19 nav nopietnāks par gripu, tāpēc īpaši piesardzības pasākumi nav vajadzīgi.”</a:t>
            </a:r>
            <a:br>
              <a:rPr lang="es-ES"/>
            </a:br>
            <a:r>
              <a:rPr b="1" lang="es-ES"/>
              <a:t>Fakts:</a:t>
            </a:r>
            <a:r>
              <a:rPr lang="es-ES"/>
              <a:t> COVID-19 izplatās daudz straujāk un var izraisīt smagas komplikācijas.</a:t>
            </a:r>
            <a:endParaRPr/>
          </a:p>
          <a:p>
            <a:pPr indent="-406400" lvl="0" marL="457200" rtl="0" algn="l">
              <a:lnSpc>
                <a:spcPct val="90000"/>
              </a:lnSpc>
              <a:spcBef>
                <a:spcPts val="1000"/>
              </a:spcBef>
              <a:spcAft>
                <a:spcPts val="0"/>
              </a:spcAft>
              <a:buClr>
                <a:schemeClr val="accent3"/>
              </a:buClr>
              <a:buSzPct val="117647"/>
              <a:buChar char="•"/>
            </a:pPr>
            <a:r>
              <a:rPr b="1" lang="es-ES"/>
              <a:t>Uzticies zinātniski pamatotai informācijai, nevis sociālo tīklu kļūdainiem apgalvojumiem.</a:t>
            </a:r>
            <a:endParaRPr/>
          </a:p>
          <a:p>
            <a:pPr indent="0" lvl="0" marL="50800" rtl="0" algn="l">
              <a:lnSpc>
                <a:spcPct val="90000"/>
              </a:lnSpc>
              <a:spcBef>
                <a:spcPts val="1000"/>
              </a:spcBef>
              <a:spcAft>
                <a:spcPts val="0"/>
              </a:spcAft>
              <a:buSzPct val="108108"/>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4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Pārtikas un ūdens izraisīti uzliesmojumi (salmonella, holēra)</a:t>
            </a:r>
            <a:endParaRPr>
              <a:solidFill>
                <a:schemeClr val="accent1"/>
              </a:solidFill>
            </a:endParaRPr>
          </a:p>
        </p:txBody>
      </p:sp>
      <p:sp>
        <p:nvSpPr>
          <p:cNvPr id="237" name="Google Shape;237;p44"/>
          <p:cNvSpPr txBox="1"/>
          <p:nvPr>
            <p:ph idx="1" type="body"/>
          </p:nvPr>
        </p:nvSpPr>
        <p:spPr>
          <a:xfrm>
            <a:off x="839788" y="192953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Kāpēc tas ir svarīgi</a:t>
            </a:r>
            <a:endParaRPr/>
          </a:p>
        </p:txBody>
      </p:sp>
      <p:sp>
        <p:nvSpPr>
          <p:cNvPr id="238" name="Google Shape;238;p44"/>
          <p:cNvSpPr txBox="1"/>
          <p:nvPr>
            <p:ph idx="2" type="body"/>
          </p:nvPr>
        </p:nvSpPr>
        <p:spPr>
          <a:xfrm>
            <a:off x="839788" y="2753451"/>
            <a:ext cx="10515600" cy="2802729"/>
          </a:xfrm>
          <a:prstGeom prst="rect">
            <a:avLst/>
          </a:prstGeom>
          <a:noFill/>
          <a:ln>
            <a:noFill/>
          </a:ln>
        </p:spPr>
        <p:txBody>
          <a:bodyPr anchorCtr="0" anchor="t" bIns="45700" lIns="91425" spcFirstLastPara="1" rIns="91425" wrap="square" tIns="45700">
            <a:normAutofit fontScale="92500" lnSpcReduction="10000"/>
          </a:bodyPr>
          <a:lstStyle/>
          <a:p>
            <a:pPr indent="-406400" lvl="0" marL="457200" rtl="0" algn="l">
              <a:lnSpc>
                <a:spcPct val="90000"/>
              </a:lnSpc>
              <a:spcBef>
                <a:spcPts val="1000"/>
              </a:spcBef>
              <a:spcAft>
                <a:spcPts val="0"/>
              </a:spcAft>
              <a:buSzPct val="108108"/>
              <a:buChar char="•"/>
            </a:pPr>
            <a:r>
              <a:rPr lang="es-ES"/>
              <a:t>Piesārņots ēdiens vai ūdens var izraisīt sabiedrības paniku un uzticības zudumu institūcijām.</a:t>
            </a:r>
            <a:br>
              <a:rPr lang="es-ES"/>
            </a:br>
            <a:r>
              <a:rPr lang="es-ES"/>
              <a:t>Baumas par noteiktiem pārtikas produktiem vai piegādātājiem rada nepamatotas bailes.</a:t>
            </a:r>
            <a:br>
              <a:rPr lang="es-ES"/>
            </a:br>
            <a:r>
              <a:rPr lang="es-ES"/>
              <a:t>Publiskās vietās higiēnas dezinformācija var izplatīties ātrāk nekā pati piesārņošana.</a:t>
            </a:r>
            <a:br>
              <a:rPr lang="es-ES"/>
            </a:br>
            <a:r>
              <a:rPr lang="es-ES"/>
              <a:t>Gatavība: higiēnas izglītība un caurskatāma informācija ir būtiska cilvēku drošībai.</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45"/>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chemeClr val="accent1"/>
                </a:solidFill>
              </a:rPr>
              <a:t>Pārtikas un ūdens izraisītie uzliesmojumi</a:t>
            </a:r>
            <a:endParaRPr/>
          </a:p>
        </p:txBody>
      </p:sp>
      <p:sp>
        <p:nvSpPr>
          <p:cNvPr id="244" name="Google Shape;244;p45"/>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Mīti un maldinoša informācija</a:t>
            </a:r>
            <a:endParaRPr/>
          </a:p>
        </p:txBody>
      </p:sp>
      <p:sp>
        <p:nvSpPr>
          <p:cNvPr id="245" name="Google Shape;245;p45"/>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fontScale="85000" lnSpcReduction="20000"/>
          </a:bodyPr>
          <a:lstStyle/>
          <a:p>
            <a:pPr indent="-406400" lvl="0" marL="457200" rtl="0" algn="l">
              <a:lnSpc>
                <a:spcPct val="90000"/>
              </a:lnSpc>
              <a:spcBef>
                <a:spcPts val="1000"/>
              </a:spcBef>
              <a:spcAft>
                <a:spcPts val="0"/>
              </a:spcAft>
              <a:buClr>
                <a:schemeClr val="accent3"/>
              </a:buClr>
              <a:buSzPct val="117647"/>
              <a:buChar char="•"/>
            </a:pPr>
            <a:r>
              <a:rPr lang="es-ES"/>
              <a:t>Mīts: Dzerot lielu daudzumu alkohola, var iznīcināt mikrobus pēc bojāta ēdiena apēšanas.</a:t>
            </a:r>
            <a:br>
              <a:rPr lang="es-ES"/>
            </a:br>
            <a:r>
              <a:rPr lang="es-ES"/>
              <a:t>Fakts: Alkohols neiznīcina mikroorganismus organismā un var pastiprināt dehidratāciju.</a:t>
            </a:r>
            <a:endParaRPr/>
          </a:p>
          <a:p>
            <a:pPr indent="-406400" lvl="0" marL="457200" rtl="0" algn="l">
              <a:lnSpc>
                <a:spcPct val="90000"/>
              </a:lnSpc>
              <a:spcBef>
                <a:spcPts val="1000"/>
              </a:spcBef>
              <a:spcAft>
                <a:spcPts val="0"/>
              </a:spcAft>
              <a:buClr>
                <a:schemeClr val="accent3"/>
              </a:buClr>
              <a:buSzPct val="117647"/>
              <a:buChar char="•"/>
            </a:pPr>
            <a:r>
              <a:rPr lang="es-ES"/>
              <a:t>Mīts: Vienreiz uzvārīts ūdens vienmēr kļūst drošs dzeršanai.</a:t>
            </a:r>
            <a:br>
              <a:rPr lang="es-ES"/>
            </a:br>
            <a:r>
              <a:rPr lang="es-ES"/>
              <a:t>Fakts: Atsevišķi ķīmiskie piesārņotāji ar vārīšanu netiek izvadīti — nepieciešama filtrācija.</a:t>
            </a:r>
            <a:endParaRPr/>
          </a:p>
          <a:p>
            <a:pPr indent="-406400" lvl="0" marL="457200" rtl="0" algn="l">
              <a:lnSpc>
                <a:spcPct val="90000"/>
              </a:lnSpc>
              <a:spcBef>
                <a:spcPts val="1000"/>
              </a:spcBef>
              <a:spcAft>
                <a:spcPts val="0"/>
              </a:spcAft>
              <a:buClr>
                <a:schemeClr val="accent3"/>
              </a:buClr>
              <a:buSzPct val="117647"/>
              <a:buChar char="•"/>
            </a:pPr>
            <a:r>
              <a:rPr lang="es-ES"/>
              <a:t>„Higiēnas un pārtikas drošības informācijai ir jābūt no veselības iestādēm, nevis sociālajiem tīkliem.”</a:t>
            </a:r>
            <a:endParaRPr/>
          </a:p>
          <a:p>
            <a:pPr indent="0" lvl="0" marL="50800" rtl="0" algn="l">
              <a:lnSpc>
                <a:spcPct val="90000"/>
              </a:lnSpc>
              <a:spcBef>
                <a:spcPts val="1000"/>
              </a:spcBef>
              <a:spcAft>
                <a:spcPts val="0"/>
              </a:spcAft>
              <a:buSzPct val="108108"/>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Mācību moduļa sagaidāmie mācību rezultāti</a:t>
            </a:r>
            <a:endParaRPr>
              <a:solidFill>
                <a:schemeClr val="accent1"/>
              </a:solidFill>
            </a:endParaRPr>
          </a:p>
        </p:txBody>
      </p:sp>
      <p:sp>
        <p:nvSpPr>
          <p:cNvPr id="55" name="Google Shape;55;p18"/>
          <p:cNvSpPr txBox="1"/>
          <p:nvPr>
            <p:ph idx="1" type="body"/>
          </p:nvPr>
        </p:nvSpPr>
        <p:spPr>
          <a:xfrm>
            <a:off x="435464" y="1832004"/>
            <a:ext cx="4654800" cy="368970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900"/>
              <a:buNone/>
            </a:pPr>
            <a:r>
              <a:rPr lang="es-ES" sz="2000">
                <a:solidFill>
                  <a:schemeClr val="dk1"/>
                </a:solidFill>
              </a:rPr>
              <a:t>Zināšanas</a:t>
            </a:r>
            <a:br>
              <a:rPr lang="es-ES" sz="2000">
                <a:solidFill>
                  <a:schemeClr val="dk1"/>
                </a:solidFill>
              </a:rPr>
            </a:br>
            <a:r>
              <a:rPr lang="es-ES" sz="2000">
                <a:solidFill>
                  <a:schemeClr val="dk1"/>
                </a:solidFill>
              </a:rPr>
              <a:t>• </a:t>
            </a:r>
            <a:r>
              <a:rPr b="0" lang="es-ES" sz="2000">
                <a:solidFill>
                  <a:schemeClr val="dk1"/>
                </a:solidFill>
              </a:rPr>
              <a:t>Atpazīt biežāk sastopamās dezinformācijas un maldinošas informācijas formas sabiedrisko katastrofu laikā.</a:t>
            </a:r>
            <a:br>
              <a:rPr b="0" lang="es-ES" sz="2000">
                <a:solidFill>
                  <a:schemeClr val="dk1"/>
                </a:solidFill>
              </a:rPr>
            </a:br>
            <a:r>
              <a:rPr b="0" lang="es-ES" sz="2000">
                <a:solidFill>
                  <a:schemeClr val="dk1"/>
                </a:solidFill>
              </a:rPr>
              <a:t>• Izprast, kā nepatiesa informācija izplatās pārpildītās vai augsta stresa vidēs, piemēram, koncertos, festivālos vai protestos.</a:t>
            </a:r>
            <a:br>
              <a:rPr b="0" lang="es-ES" sz="2000">
                <a:solidFill>
                  <a:schemeClr val="dk1"/>
                </a:solidFill>
              </a:rPr>
            </a:br>
            <a:r>
              <a:rPr b="0" lang="es-ES" sz="2000">
                <a:solidFill>
                  <a:schemeClr val="dk1"/>
                </a:solidFill>
              </a:rPr>
              <a:t>• Skaidrot iespējamo fizisko un psiholoģisko ietekmi, ko maldinoša informācija var radīt liela mēroga ārkārtas notikumu laikā.</a:t>
            </a:r>
            <a:endParaRPr b="0" sz="1200">
              <a:solidFill>
                <a:schemeClr val="dk1"/>
              </a:solidFill>
              <a:latin typeface="Calibri"/>
              <a:ea typeface="Calibri"/>
              <a:cs typeface="Calibri"/>
              <a:sym typeface="Calibri"/>
            </a:endParaRPr>
          </a:p>
          <a:p>
            <a:pPr indent="-285750" lvl="0" marL="571500" rtl="0" algn="l">
              <a:lnSpc>
                <a:spcPct val="200000"/>
              </a:lnSpc>
              <a:spcBef>
                <a:spcPts val="1000"/>
              </a:spcBef>
              <a:spcAft>
                <a:spcPts val="0"/>
              </a:spcAft>
              <a:buSzPts val="900"/>
              <a:buNone/>
            </a:pPr>
            <a:r>
              <a:t/>
            </a:r>
            <a:endParaRPr sz="1200">
              <a:latin typeface="Calibri"/>
              <a:ea typeface="Calibri"/>
              <a:cs typeface="Calibri"/>
              <a:sym typeface="Calibri"/>
            </a:endParaRPr>
          </a:p>
          <a:p>
            <a:pPr indent="-285750" lvl="0" marL="571500" rtl="0" algn="l">
              <a:lnSpc>
                <a:spcPct val="200000"/>
              </a:lnSpc>
              <a:spcBef>
                <a:spcPts val="1000"/>
              </a:spcBef>
              <a:spcAft>
                <a:spcPts val="0"/>
              </a:spcAft>
              <a:buSzPts val="900"/>
              <a:buNone/>
            </a:pPr>
            <a:r>
              <a:t/>
            </a:r>
            <a:endParaRPr sz="1200">
              <a:latin typeface="Calibri"/>
              <a:ea typeface="Calibri"/>
              <a:cs typeface="Calibri"/>
              <a:sym typeface="Calibri"/>
            </a:endParaRPr>
          </a:p>
          <a:p>
            <a:pPr indent="-171450" lvl="0" marL="457200" rtl="0" algn="l">
              <a:lnSpc>
                <a:spcPct val="200000"/>
              </a:lnSpc>
              <a:spcBef>
                <a:spcPts val="1000"/>
              </a:spcBef>
              <a:spcAft>
                <a:spcPts val="0"/>
              </a:spcAft>
              <a:buSzPts val="900"/>
              <a:buNone/>
            </a:pPr>
            <a:r>
              <a:t/>
            </a:r>
            <a:endParaRPr sz="1200">
              <a:latin typeface="Calibri"/>
              <a:ea typeface="Calibri"/>
              <a:cs typeface="Calibri"/>
              <a:sym typeface="Calibri"/>
            </a:endParaRPr>
          </a:p>
          <a:p>
            <a:pPr indent="-171450" lvl="0" marL="457200" rtl="0" algn="l">
              <a:lnSpc>
                <a:spcPct val="200000"/>
              </a:lnSpc>
              <a:spcBef>
                <a:spcPts val="1000"/>
              </a:spcBef>
              <a:spcAft>
                <a:spcPts val="0"/>
              </a:spcAft>
              <a:buSzPts val="900"/>
              <a:buNone/>
            </a:pPr>
            <a:r>
              <a:t/>
            </a:r>
            <a:endParaRPr sz="1200">
              <a:latin typeface="Calibri"/>
              <a:ea typeface="Calibri"/>
              <a:cs typeface="Calibri"/>
              <a:sym typeface="Calibri"/>
            </a:endParaRPr>
          </a:p>
        </p:txBody>
      </p:sp>
      <p:sp>
        <p:nvSpPr>
          <p:cNvPr id="56" name="Google Shape;56;p18"/>
          <p:cNvSpPr txBox="1"/>
          <p:nvPr/>
        </p:nvSpPr>
        <p:spPr>
          <a:xfrm>
            <a:off x="5090264" y="1746607"/>
            <a:ext cx="6261948" cy="396593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s-ES" sz="2000" u="none" cap="none" strike="noStrike">
                <a:solidFill>
                  <a:srgbClr val="000000"/>
                </a:solidFill>
                <a:latin typeface="Calibri"/>
                <a:ea typeface="Calibri"/>
                <a:cs typeface="Calibri"/>
                <a:sym typeface="Calibri"/>
              </a:rPr>
              <a:t>Prasmes</a:t>
            </a:r>
            <a:endParaRPr/>
          </a:p>
          <a:p>
            <a:pPr indent="-342900" lvl="0" marL="342900" marR="0" rtl="0" algn="l">
              <a:lnSpc>
                <a:spcPct val="100000"/>
              </a:lnSpc>
              <a:spcBef>
                <a:spcPts val="0"/>
              </a:spcBef>
              <a:spcAft>
                <a:spcPts val="0"/>
              </a:spcAft>
              <a:buClr>
                <a:srgbClr val="000000"/>
              </a:buClr>
              <a:buSzPts val="2000"/>
              <a:buFont typeface="Arial"/>
              <a:buChar char="•"/>
            </a:pPr>
            <a:r>
              <a:rPr b="0" i="0" lang="es-ES" sz="2000" u="none" cap="none" strike="noStrike">
                <a:solidFill>
                  <a:srgbClr val="000000"/>
                </a:solidFill>
                <a:latin typeface="Calibri"/>
                <a:ea typeface="Calibri"/>
                <a:cs typeface="Calibri"/>
                <a:sym typeface="Calibri"/>
              </a:rPr>
              <a:t>Atpazīt biežāk sastopamās dezinformācijas un maldinošas informācijas formas sabiedrisko katastrofu laikā.</a:t>
            </a:r>
            <a:endParaRPr/>
          </a:p>
          <a:p>
            <a:pPr indent="-342900" lvl="0" marL="342900" marR="0" rtl="0" algn="l">
              <a:lnSpc>
                <a:spcPct val="100000"/>
              </a:lnSpc>
              <a:spcBef>
                <a:spcPts val="0"/>
              </a:spcBef>
              <a:spcAft>
                <a:spcPts val="0"/>
              </a:spcAft>
              <a:buClr>
                <a:srgbClr val="000000"/>
              </a:buClr>
              <a:buSzPts val="2000"/>
              <a:buFont typeface="Arial"/>
              <a:buChar char="•"/>
            </a:pPr>
            <a:r>
              <a:rPr b="0" i="0" lang="es-ES" sz="2000" u="none" cap="none" strike="noStrike">
                <a:solidFill>
                  <a:srgbClr val="000000"/>
                </a:solidFill>
                <a:latin typeface="Calibri"/>
                <a:ea typeface="Calibri"/>
                <a:cs typeface="Calibri"/>
                <a:sym typeface="Calibri"/>
              </a:rPr>
              <a:t>Izprast, kā nepatiesa informācija izplatās pārpildītās vai augsta stresa situācijās, piemēram, koncertos, festivālos vai protestos.</a:t>
            </a:r>
            <a:endParaRPr/>
          </a:p>
          <a:p>
            <a:pPr indent="-342900" lvl="0" marL="342900" marR="0" rtl="0" algn="l">
              <a:lnSpc>
                <a:spcPct val="100000"/>
              </a:lnSpc>
              <a:spcBef>
                <a:spcPts val="0"/>
              </a:spcBef>
              <a:spcAft>
                <a:spcPts val="0"/>
              </a:spcAft>
              <a:buClr>
                <a:srgbClr val="000000"/>
              </a:buClr>
              <a:buSzPts val="2000"/>
              <a:buFont typeface="Arial"/>
              <a:buChar char="•"/>
            </a:pPr>
            <a:r>
              <a:rPr b="0" i="0" lang="es-ES" sz="2000" u="none" cap="none" strike="noStrike">
                <a:solidFill>
                  <a:srgbClr val="000000"/>
                </a:solidFill>
                <a:latin typeface="Calibri"/>
                <a:ea typeface="Calibri"/>
                <a:cs typeface="Calibri"/>
                <a:sym typeface="Calibri"/>
              </a:rPr>
              <a:t>Skaidrot iespējamo fizisko un psiholoģisko ietekmi, ko dezinformācija var radīt liela mēroga ārkārtas situācijās.</a:t>
            </a:r>
            <a:endParaRPr/>
          </a:p>
          <a:p>
            <a:pPr indent="0" lvl="0" marL="0" marR="0" rtl="0" algn="l">
              <a:lnSpc>
                <a:spcPct val="100000"/>
              </a:lnSpc>
              <a:spcBef>
                <a:spcPts val="0"/>
              </a:spcBef>
              <a:spcAft>
                <a:spcPts val="0"/>
              </a:spcAft>
              <a:buNone/>
            </a:pPr>
            <a:r>
              <a:rPr b="0" i="0" lang="es-ES" sz="2000" u="none" cap="none" strike="noStrike">
                <a:solidFill>
                  <a:srgbClr val="000000"/>
                </a:solidFill>
                <a:latin typeface="Calibri"/>
                <a:ea typeface="Calibri"/>
                <a:cs typeface="Calibri"/>
                <a:sym typeface="Calibri"/>
              </a:rPr>
              <a:t>Šīs prasmes tieši atbilst </a:t>
            </a:r>
            <a:r>
              <a:rPr b="1" i="0" lang="es-ES" sz="2000" u="none" cap="none" strike="noStrike">
                <a:solidFill>
                  <a:srgbClr val="000000"/>
                </a:solidFill>
                <a:latin typeface="Calibri"/>
                <a:ea typeface="Calibri"/>
                <a:cs typeface="Calibri"/>
                <a:sym typeface="Calibri"/>
              </a:rPr>
              <a:t>transversālajām ESCO prasmēm T3.2: Proaktīva pieeja</a:t>
            </a:r>
            <a:r>
              <a:rPr b="0" i="0" lang="es-ES" sz="2000" u="none" cap="none" strike="noStrike">
                <a:solidFill>
                  <a:srgbClr val="000000"/>
                </a:solidFill>
                <a:latin typeface="Calibri"/>
                <a:ea typeface="Calibri"/>
                <a:cs typeface="Calibri"/>
                <a:sym typeface="Calibri"/>
              </a:rPr>
              <a:t>:</a:t>
            </a:r>
            <a:endParaRPr/>
          </a:p>
          <a:p>
            <a:pPr indent="0" lvl="0" marL="0" marR="0" rtl="0" algn="l">
              <a:lnSpc>
                <a:spcPct val="100000"/>
              </a:lnSpc>
              <a:spcBef>
                <a:spcPts val="0"/>
              </a:spcBef>
              <a:spcAft>
                <a:spcPts val="0"/>
              </a:spcAft>
              <a:buNone/>
            </a:pPr>
            <a:r>
              <a:rPr b="0" i="0" lang="es-ES" sz="2000" u="none" cap="none" strike="noStrike">
                <a:solidFill>
                  <a:srgbClr val="000000"/>
                </a:solidFill>
                <a:latin typeface="Calibri"/>
                <a:ea typeface="Calibri"/>
                <a:cs typeface="Calibri"/>
                <a:sym typeface="Calibri"/>
              </a:rPr>
              <a:t>uzņemties atbildību;</a:t>
            </a:r>
            <a:endParaRPr/>
          </a:p>
          <a:p>
            <a:pPr indent="0" lvl="0" marL="0" marR="0" rtl="0" algn="l">
              <a:lnSpc>
                <a:spcPct val="100000"/>
              </a:lnSpc>
              <a:spcBef>
                <a:spcPts val="0"/>
              </a:spcBef>
              <a:spcAft>
                <a:spcPts val="0"/>
              </a:spcAft>
              <a:buNone/>
            </a:pPr>
            <a:r>
              <a:rPr b="0" i="0" lang="es-ES" sz="2000" u="none" cap="none" strike="noStrike">
                <a:solidFill>
                  <a:srgbClr val="000000"/>
                </a:solidFill>
                <a:latin typeface="Calibri"/>
                <a:ea typeface="Calibri"/>
                <a:cs typeface="Calibri"/>
                <a:sym typeface="Calibri"/>
              </a:rPr>
              <a:t>pieņemt lēmumus;</a:t>
            </a:r>
            <a:endParaRPr/>
          </a:p>
          <a:p>
            <a:pPr indent="0" lvl="0" marL="0" marR="0" rtl="0" algn="l">
              <a:lnSpc>
                <a:spcPct val="100000"/>
              </a:lnSpc>
              <a:spcBef>
                <a:spcPts val="0"/>
              </a:spcBef>
              <a:spcAft>
                <a:spcPts val="0"/>
              </a:spcAft>
              <a:buNone/>
            </a:pPr>
            <a:r>
              <a:rPr b="0" i="0" lang="es-ES" sz="2000" u="none" cap="none" strike="noStrike">
                <a:solidFill>
                  <a:srgbClr val="000000"/>
                </a:solidFill>
                <a:latin typeface="Calibri"/>
                <a:ea typeface="Calibri"/>
                <a:cs typeface="Calibri"/>
                <a:sym typeface="Calibri"/>
              </a:rPr>
              <a:t>izrādīt apņēmību.</a:t>
            </a:r>
            <a:endParaRPr/>
          </a:p>
          <a:p>
            <a:pPr indent="-285750" lvl="0" marL="571500" marR="0" rtl="0" algn="l">
              <a:lnSpc>
                <a:spcPct val="200000"/>
              </a:lnSpc>
              <a:spcBef>
                <a:spcPts val="1000"/>
              </a:spcBef>
              <a:spcAft>
                <a:spcPts val="0"/>
              </a:spcAft>
              <a:buClr>
                <a:srgbClr val="7F7F7F"/>
              </a:buClr>
              <a:buSzPts val="900"/>
              <a:buFont typeface="Arial"/>
              <a:buNone/>
            </a:pPr>
            <a:r>
              <a:t/>
            </a:r>
            <a:endParaRPr b="0" i="0" sz="900" u="none" cap="none" strike="noStrike">
              <a:solidFill>
                <a:srgbClr val="7F7F7F"/>
              </a:solidFill>
              <a:latin typeface="Calibri"/>
              <a:ea typeface="Calibri"/>
              <a:cs typeface="Calibri"/>
              <a:sym typeface="Calibri"/>
            </a:endParaRPr>
          </a:p>
          <a:p>
            <a:pPr indent="-171450" lvl="0" marL="457200" marR="0" rtl="0" algn="l">
              <a:lnSpc>
                <a:spcPct val="200000"/>
              </a:lnSpc>
              <a:spcBef>
                <a:spcPts val="1000"/>
              </a:spcBef>
              <a:spcAft>
                <a:spcPts val="0"/>
              </a:spcAft>
              <a:buClr>
                <a:srgbClr val="7F7F7F"/>
              </a:buClr>
              <a:buSzPts val="900"/>
              <a:buFont typeface="Arial"/>
              <a:buNone/>
            </a:pPr>
            <a:r>
              <a:t/>
            </a:r>
            <a:endParaRPr b="0" i="0" sz="900" u="none" cap="none" strike="noStrike">
              <a:solidFill>
                <a:srgbClr val="7F7F7F"/>
              </a:solidFill>
              <a:latin typeface="Calibri"/>
              <a:ea typeface="Calibri"/>
              <a:cs typeface="Calibri"/>
              <a:sym typeface="Calibri"/>
            </a:endParaRPr>
          </a:p>
          <a:p>
            <a:pPr indent="-171450" lvl="0" marL="457200" marR="0" rtl="0" algn="l">
              <a:lnSpc>
                <a:spcPct val="200000"/>
              </a:lnSpc>
              <a:spcBef>
                <a:spcPts val="1000"/>
              </a:spcBef>
              <a:spcAft>
                <a:spcPts val="0"/>
              </a:spcAft>
              <a:buClr>
                <a:srgbClr val="7F7F7F"/>
              </a:buClr>
              <a:buSzPts val="900"/>
              <a:buFont typeface="Arial"/>
              <a:buNone/>
            </a:pPr>
            <a:r>
              <a:t/>
            </a:r>
            <a:endParaRPr b="0" i="0" sz="900" u="none" cap="none" strike="noStrike">
              <a:solidFill>
                <a:srgbClr val="7F7F7F"/>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6"/>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Vektoru pārnēsātas slimības (Denges, Zika)</a:t>
            </a:r>
            <a:endParaRPr>
              <a:solidFill>
                <a:schemeClr val="accent1"/>
              </a:solidFill>
            </a:endParaRPr>
          </a:p>
        </p:txBody>
      </p:sp>
      <p:sp>
        <p:nvSpPr>
          <p:cNvPr id="251" name="Google Shape;251;p46"/>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Kāpēc tas ir svarīgi</a:t>
            </a:r>
            <a:endParaRPr/>
          </a:p>
        </p:txBody>
      </p:sp>
      <p:sp>
        <p:nvSpPr>
          <p:cNvPr id="252" name="Google Shape;252;p46"/>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lnSpcReduction="10000"/>
          </a:bodyPr>
          <a:lstStyle/>
          <a:p>
            <a:pPr indent="-406400" lvl="0" marL="457200" rtl="0" algn="l">
              <a:lnSpc>
                <a:spcPct val="90000"/>
              </a:lnSpc>
              <a:spcBef>
                <a:spcPts val="1000"/>
              </a:spcBef>
              <a:spcAft>
                <a:spcPts val="0"/>
              </a:spcAft>
              <a:buSzPts val="2800"/>
              <a:buChar char="•"/>
            </a:pPr>
            <a:r>
              <a:rPr lang="es-ES"/>
              <a:t>Maldinājumi par profilaksi (piemēram, ķiploku vai vitamīnu “brīnumlīdzekļi”) var aizstāt zinātnē pierādītas metodes.</a:t>
            </a:r>
            <a:endParaRPr/>
          </a:p>
          <a:p>
            <a:pPr indent="-406400" lvl="0" marL="457200" rtl="0" algn="l">
              <a:lnSpc>
                <a:spcPct val="90000"/>
              </a:lnSpc>
              <a:spcBef>
                <a:spcPts val="1000"/>
              </a:spcBef>
              <a:spcAft>
                <a:spcPts val="0"/>
              </a:spcAft>
              <a:buSzPts val="2800"/>
              <a:buChar char="•"/>
            </a:pPr>
            <a:r>
              <a:rPr lang="es-ES"/>
              <a:t>Kopienas panika var izraisīt inficēto cilvēku stigmatizāciju.</a:t>
            </a:r>
            <a:endParaRPr/>
          </a:p>
          <a:p>
            <a:pPr indent="-406400" lvl="0" marL="457200" rtl="0" algn="l">
              <a:lnSpc>
                <a:spcPct val="90000"/>
              </a:lnSpc>
              <a:spcBef>
                <a:spcPts val="1000"/>
              </a:spcBef>
              <a:spcAft>
                <a:spcPts val="0"/>
              </a:spcAft>
              <a:buSzPts val="2800"/>
              <a:buChar char="•"/>
            </a:pPr>
            <a:r>
              <a:rPr lang="es-ES"/>
              <a:t>Savlaicīga un pareiza komunikācija novērš bailēs balstītas reakcijas.</a:t>
            </a:r>
            <a:endParaRPr/>
          </a:p>
          <a:p>
            <a:pPr indent="-406400" lvl="0" marL="457200" rtl="0" algn="l">
              <a:lnSpc>
                <a:spcPct val="90000"/>
              </a:lnSpc>
              <a:spcBef>
                <a:spcPts val="1000"/>
              </a:spcBef>
              <a:spcAft>
                <a:spcPts val="0"/>
              </a:spcAft>
              <a:buSzPts val="2800"/>
              <a:buChar char="•"/>
            </a:pPr>
            <a:r>
              <a:rPr lang="es-ES"/>
              <a:t>Gatavība: izpratne par perēkļu ierobežošanu un uzticami veselības dienestu brīdinājumi.</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Vektoru pārnēsātas slimības</a:t>
            </a:r>
            <a:endParaRPr>
              <a:solidFill>
                <a:schemeClr val="accent1"/>
              </a:solidFill>
            </a:endParaRPr>
          </a:p>
        </p:txBody>
      </p:sp>
      <p:sp>
        <p:nvSpPr>
          <p:cNvPr id="258" name="Google Shape;258;p2"/>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Mīti un maldinoša informācija</a:t>
            </a:r>
            <a:endParaRPr/>
          </a:p>
        </p:txBody>
      </p:sp>
      <p:sp>
        <p:nvSpPr>
          <p:cNvPr id="259" name="Google Shape;259;p2"/>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fontScale="92500" lnSpcReduction="20000"/>
          </a:bodyPr>
          <a:lstStyle/>
          <a:p>
            <a:pPr indent="-406400" lvl="0" marL="457200" rtl="0" algn="l">
              <a:lnSpc>
                <a:spcPct val="90000"/>
              </a:lnSpc>
              <a:spcBef>
                <a:spcPts val="1000"/>
              </a:spcBef>
              <a:spcAft>
                <a:spcPts val="0"/>
              </a:spcAft>
              <a:buClr>
                <a:schemeClr val="accent3"/>
              </a:buClr>
              <a:buSzPct val="108108"/>
              <a:buChar char="•"/>
            </a:pPr>
            <a:r>
              <a:rPr b="1" lang="es-ES"/>
              <a:t>Mīts:</a:t>
            </a:r>
            <a:r>
              <a:rPr lang="es-ES"/>
              <a:t> “Tikai netīras vietas vai nabadzīgas kopienas cieš no moskītu pārnēsātām slimībām.”</a:t>
            </a:r>
            <a:br>
              <a:rPr lang="es-ES"/>
            </a:br>
            <a:r>
              <a:rPr b="1" lang="es-ES"/>
              <a:t>Fakts:</a:t>
            </a:r>
            <a:r>
              <a:rPr lang="es-ES"/>
              <a:t> Odi vairojas arī tīrā ūdenī — jebkura ūdens peļķe vai trauks ar stāvošu ūdeni var radīt risku.</a:t>
            </a:r>
            <a:endParaRPr/>
          </a:p>
          <a:p>
            <a:pPr indent="-406400" lvl="0" marL="457200" rtl="0" algn="l">
              <a:lnSpc>
                <a:spcPct val="90000"/>
              </a:lnSpc>
              <a:spcBef>
                <a:spcPts val="1000"/>
              </a:spcBef>
              <a:spcAft>
                <a:spcPts val="0"/>
              </a:spcAft>
              <a:buClr>
                <a:schemeClr val="accent3"/>
              </a:buClr>
              <a:buSzPct val="108108"/>
              <a:buChar char="•"/>
            </a:pPr>
            <a:r>
              <a:rPr b="1" lang="es-ES"/>
              <a:t>Mīts:</a:t>
            </a:r>
            <a:r>
              <a:rPr lang="es-ES"/>
              <a:t> “Ķiploki vai vitamīni var novērst odu kodumus.”</a:t>
            </a:r>
            <a:br>
              <a:rPr lang="es-ES"/>
            </a:br>
            <a:r>
              <a:rPr b="1" lang="es-ES"/>
              <a:t>Fakts:</a:t>
            </a:r>
            <a:r>
              <a:rPr lang="es-ES"/>
              <a:t> Tikai repelenti un perēkļu likvidēšana ir zinātniski pierādītas profilakses metodes.</a:t>
            </a:r>
            <a:endParaRPr/>
          </a:p>
          <a:p>
            <a:pPr indent="-406400" lvl="0" marL="457200" rtl="0" algn="l">
              <a:lnSpc>
                <a:spcPct val="90000"/>
              </a:lnSpc>
              <a:spcBef>
                <a:spcPts val="1000"/>
              </a:spcBef>
              <a:spcAft>
                <a:spcPts val="0"/>
              </a:spcAft>
              <a:buClr>
                <a:schemeClr val="accent3"/>
              </a:buClr>
              <a:buSzPct val="108108"/>
              <a:buChar char="•"/>
            </a:pPr>
            <a:r>
              <a:rPr lang="es-ES"/>
              <a:t>“Efektīva profilakse sākas ar pārbaudītu informāciju.”</a:t>
            </a:r>
            <a:endParaRPr/>
          </a:p>
          <a:p>
            <a:pPr indent="0" lvl="0" marL="50800" rtl="0" algn="l">
              <a:lnSpc>
                <a:spcPct val="90000"/>
              </a:lnSpc>
              <a:spcBef>
                <a:spcPts val="1000"/>
              </a:spcBef>
              <a:spcAft>
                <a:spcPts val="0"/>
              </a:spcAft>
              <a:buSzPct val="108108"/>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4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Apstājies un padomā</a:t>
            </a:r>
            <a:endParaRPr/>
          </a:p>
        </p:txBody>
      </p:sp>
      <p:sp>
        <p:nvSpPr>
          <p:cNvPr id="265" name="Google Shape;265;p48"/>
          <p:cNvSpPr txBox="1"/>
          <p:nvPr>
            <p:ph idx="1" type="body"/>
          </p:nvPr>
        </p:nvSpPr>
        <p:spPr>
          <a:xfrm>
            <a:off x="838200" y="1673240"/>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Maldinoša informācija veselības krīzes laikā!</a:t>
            </a:r>
            <a:endParaRPr/>
          </a:p>
        </p:txBody>
      </p:sp>
      <p:sp>
        <p:nvSpPr>
          <p:cNvPr id="266" name="Google Shape;266;p48"/>
          <p:cNvSpPr txBox="1"/>
          <p:nvPr>
            <p:ph idx="2" type="body"/>
          </p:nvPr>
        </p:nvSpPr>
        <p:spPr>
          <a:xfrm>
            <a:off x="839788" y="2497152"/>
            <a:ext cx="6770380" cy="3467877"/>
          </a:xfrm>
          <a:prstGeom prst="rect">
            <a:avLst/>
          </a:prstGeom>
          <a:noFill/>
          <a:ln>
            <a:noFill/>
          </a:ln>
        </p:spPr>
        <p:txBody>
          <a:bodyPr anchorCtr="0" anchor="t" bIns="45700" lIns="91425" spcFirstLastPara="1" rIns="91425" wrap="square" tIns="45700">
            <a:normAutofit fontScale="70000" lnSpcReduction="20000"/>
          </a:bodyPr>
          <a:lstStyle/>
          <a:p>
            <a:pPr indent="-406400" lvl="0" marL="457200" rtl="0" algn="l">
              <a:lnSpc>
                <a:spcPct val="90000"/>
              </a:lnSpc>
              <a:spcBef>
                <a:spcPts val="1000"/>
              </a:spcBef>
              <a:spcAft>
                <a:spcPts val="0"/>
              </a:spcAft>
              <a:buClr>
                <a:schemeClr val="accent3"/>
              </a:buClr>
              <a:buSzPct val="142857"/>
              <a:buChar char="•"/>
            </a:pPr>
            <a:r>
              <a:rPr lang="es-ES"/>
              <a:t>Liela mūzikas festivāla laikā vairāki apmeklētāji pēkšņi ziņo par reiboni un nelabumu.</a:t>
            </a:r>
            <a:br>
              <a:rPr lang="es-ES"/>
            </a:br>
            <a:r>
              <a:rPr lang="es-ES"/>
              <a:t>Dažu minūšu laikā sociālajos tīklos strauji izplatās ziņa, ka “pūlī ir izlaists bīstams gaisa vīruss”.</a:t>
            </a:r>
            <a:br>
              <a:rPr lang="es-ES"/>
            </a:br>
            <a:r>
              <a:rPr lang="es-ES"/>
              <a:t>Sākas panika — cilvēki metas uz izejām, daži ģībst, un neatliekamās palīdzības darbiniekiem ir grūtības situāciju kontrolēt.</a:t>
            </a:r>
            <a:br>
              <a:rPr lang="es-ES"/>
            </a:br>
            <a:r>
              <a:rPr lang="es-ES"/>
              <a:t>Stundu vēlāk iestādes apstiprina, ka tas bija saindēšanās ar pārtiku no viena tirgotāja, nevis vīrusa uzliesmojums.</a:t>
            </a:r>
            <a:endParaRPr/>
          </a:p>
          <a:p>
            <a:pPr indent="-406400" lvl="0" marL="457200" rtl="0" algn="l">
              <a:lnSpc>
                <a:spcPct val="90000"/>
              </a:lnSpc>
              <a:spcBef>
                <a:spcPts val="1000"/>
              </a:spcBef>
              <a:spcAft>
                <a:spcPts val="0"/>
              </a:spcAft>
              <a:buClr>
                <a:schemeClr val="accent3"/>
              </a:buClr>
              <a:buSzPct val="142857"/>
              <a:buChar char="•"/>
            </a:pPr>
            <a:r>
              <a:rPr b="1" lang="es-ES"/>
              <a:t>Ko jūs darītu, ja atrastos pūlī un ieraudzītu šādu “virālu” ziņu?</a:t>
            </a:r>
            <a:br>
              <a:rPr b="1" lang="es-ES"/>
            </a:br>
            <a:r>
              <a:rPr b="1" lang="es-ES"/>
              <a:t>Kā dezinformācija var pasliktināt šādu ārkārtas situāciju?</a:t>
            </a:r>
            <a:br>
              <a:rPr b="1" lang="es-ES"/>
            </a:br>
            <a:r>
              <a:rPr b="1" lang="es-ES"/>
              <a:t>Kādi avoti vai darbības palīdzētu pārbaudīt informācijas patiesumu pirms reaģēšanas?</a:t>
            </a:r>
            <a:endParaRPr/>
          </a:p>
          <a:p>
            <a:pPr indent="-228600" lvl="0" marL="457200" rtl="0" algn="l">
              <a:lnSpc>
                <a:spcPct val="90000"/>
              </a:lnSpc>
              <a:spcBef>
                <a:spcPts val="1000"/>
              </a:spcBef>
              <a:spcAft>
                <a:spcPts val="0"/>
              </a:spcAft>
              <a:buClr>
                <a:schemeClr val="accent3"/>
              </a:buClr>
              <a:buSzPct val="160000"/>
              <a:buNone/>
            </a:pPr>
            <a:r>
              <a:t/>
            </a:r>
            <a:endParaRPr/>
          </a:p>
        </p:txBody>
      </p:sp>
      <p:sp>
        <p:nvSpPr>
          <p:cNvPr id="267" name="Google Shape;267;p48"/>
          <p:cNvSpPr/>
          <p:nvPr/>
        </p:nvSpPr>
        <p:spPr>
          <a:xfrm>
            <a:off x="7622458" y="5103029"/>
            <a:ext cx="4320000" cy="36929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9. attēls. Maldinoša informācija veselības krīzes laikā </a:t>
            </a:r>
            <a:br>
              <a:rPr b="0" i="0" lang="es-ES" sz="900" u="none" cap="none" strike="noStrike">
                <a:solidFill>
                  <a:srgbClr val="000000"/>
                </a:solidFill>
                <a:latin typeface="Calibri"/>
                <a:ea typeface="Calibri"/>
                <a:cs typeface="Calibri"/>
                <a:sym typeface="Calibri"/>
              </a:rPr>
            </a:br>
            <a:r>
              <a:rPr b="0" i="0" lang="es-ES" sz="900" u="none" cap="none" strike="noStrike">
                <a:solidFill>
                  <a:srgbClr val="000000"/>
                </a:solidFill>
                <a:latin typeface="Calibri"/>
                <a:ea typeface="Calibri"/>
                <a:cs typeface="Calibri"/>
                <a:sym typeface="Calibri"/>
              </a:rPr>
              <a:t>(MI ģenerēts no gemini.google.com)</a:t>
            </a:r>
            <a:endParaRPr b="0" i="0" sz="900" u="none" cap="none" strike="noStrike">
              <a:solidFill>
                <a:srgbClr val="000000"/>
              </a:solidFill>
              <a:latin typeface="Calibri"/>
              <a:ea typeface="Calibri"/>
              <a:cs typeface="Calibri"/>
              <a:sym typeface="Calibri"/>
            </a:endParaRPr>
          </a:p>
        </p:txBody>
      </p:sp>
      <p:pic>
        <p:nvPicPr>
          <p:cNvPr descr="taslak, çizgi sanatı, çizim, insan yüzü içeren bir resim&#10;&#10;Yapay zeka tarafından oluşturulmuş içerik yanlış olabilir." id="268" name="Google Shape;268;p48"/>
          <p:cNvPicPr preferRelativeResize="0"/>
          <p:nvPr/>
        </p:nvPicPr>
        <p:blipFill rotWithShape="1">
          <a:blip r:embed="rId3">
            <a:alphaModFix/>
          </a:blip>
          <a:srcRect b="0" l="0" r="0" t="0"/>
          <a:stretch/>
        </p:blipFill>
        <p:spPr>
          <a:xfrm>
            <a:off x="7696027" y="2043412"/>
            <a:ext cx="4172861" cy="304506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49"/>
          <p:cNvSpPr txBox="1"/>
          <p:nvPr>
            <p:ph type="title"/>
          </p:nvPr>
        </p:nvSpPr>
        <p:spPr>
          <a:xfrm>
            <a:off x="839800" y="206049"/>
            <a:ext cx="10515600" cy="1626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Apstājies un padomā</a:t>
            </a:r>
            <a:endParaRPr/>
          </a:p>
        </p:txBody>
      </p:sp>
      <p:sp>
        <p:nvSpPr>
          <p:cNvPr id="274" name="Google Shape;274;p49"/>
          <p:cNvSpPr txBox="1"/>
          <p:nvPr>
            <p:ph idx="1" type="body"/>
          </p:nvPr>
        </p:nvSpPr>
        <p:spPr>
          <a:xfrm>
            <a:off x="839800" y="1427215"/>
            <a:ext cx="10515600" cy="823800"/>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Palieciet mierīgi, pārbaudiet apgalvojumu!!</a:t>
            </a:r>
            <a:endParaRPr/>
          </a:p>
        </p:txBody>
      </p:sp>
      <p:sp>
        <p:nvSpPr>
          <p:cNvPr id="275" name="Google Shape;275;p49"/>
          <p:cNvSpPr txBox="1"/>
          <p:nvPr>
            <p:ph idx="2" type="body"/>
          </p:nvPr>
        </p:nvSpPr>
        <p:spPr>
          <a:xfrm>
            <a:off x="839800" y="2066625"/>
            <a:ext cx="10515600" cy="3898500"/>
          </a:xfrm>
          <a:prstGeom prst="rect">
            <a:avLst/>
          </a:prstGeom>
          <a:noFill/>
          <a:ln>
            <a:noFill/>
          </a:ln>
        </p:spPr>
        <p:txBody>
          <a:bodyPr anchorCtr="0" anchor="t" bIns="45700" lIns="91425" spcFirstLastPara="1" rIns="91425" wrap="square" tIns="45700">
            <a:normAutofit fontScale="47500" lnSpcReduction="10000"/>
          </a:bodyPr>
          <a:lstStyle/>
          <a:p>
            <a:pPr indent="-382154" lvl="0" marL="457200" rtl="0" algn="l">
              <a:lnSpc>
                <a:spcPct val="90000"/>
              </a:lnSpc>
              <a:spcBef>
                <a:spcPts val="1000"/>
              </a:spcBef>
              <a:spcAft>
                <a:spcPts val="0"/>
              </a:spcAft>
              <a:buClr>
                <a:schemeClr val="accent3"/>
              </a:buClr>
              <a:buSzPct val="181818"/>
              <a:buChar char="•"/>
            </a:pPr>
            <a:r>
              <a:rPr lang="es-ES"/>
              <a:t>Kad pūlī pēkšņi rodas haoss vai izplatās baumas, pirmajai reakcijai </a:t>
            </a:r>
            <a:r>
              <a:rPr b="1" lang="es-ES"/>
              <a:t>nevajadzētu būt sekošanai panikai</a:t>
            </a:r>
            <a:r>
              <a:rPr lang="es-ES"/>
              <a:t>. Apstājies, novērtē situāciju un saglabā mieru. Nekontrolēta skriešana uz izejām būtiski palielina </a:t>
            </a:r>
            <a:r>
              <a:rPr b="1" lang="es-ES"/>
              <a:t>drūzmēšanās, kritienu, ģībšanas un cilvēku sablīvēšanās radīto traumu risku</a:t>
            </a:r>
            <a:r>
              <a:rPr lang="es-ES"/>
              <a:t>.</a:t>
            </a:r>
            <a:endParaRPr/>
          </a:p>
          <a:p>
            <a:pPr indent="-382154" lvl="0" marL="457200" rtl="0" algn="l">
              <a:lnSpc>
                <a:spcPct val="90000"/>
              </a:lnSpc>
              <a:spcBef>
                <a:spcPts val="1000"/>
              </a:spcBef>
              <a:spcAft>
                <a:spcPts val="0"/>
              </a:spcAft>
              <a:buClr>
                <a:schemeClr val="accent3"/>
              </a:buClr>
              <a:buSzPct val="181818"/>
              <a:buChar char="•"/>
            </a:pPr>
            <a:r>
              <a:rPr lang="es-ES"/>
              <a:t>Pat ja sākotnējais cēlonis nav dzīvībai bīstams (piem., pārtikas saindēšanās), </a:t>
            </a:r>
            <a:r>
              <a:rPr b="1" lang="es-ES"/>
              <a:t>panikas izraisīts pūļa skrējiens</a:t>
            </a:r>
            <a:r>
              <a:rPr lang="es-ES"/>
              <a:t> var pārvērst situāciju par smagu masu negadījumu ar letālām sekām.</a:t>
            </a:r>
            <a:endParaRPr/>
          </a:p>
          <a:p>
            <a:pPr indent="-382154" lvl="0" marL="457200" rtl="0" algn="l">
              <a:lnSpc>
                <a:spcPct val="90000"/>
              </a:lnSpc>
              <a:spcBef>
                <a:spcPts val="1000"/>
              </a:spcBef>
              <a:spcAft>
                <a:spcPts val="0"/>
              </a:spcAft>
              <a:buClr>
                <a:schemeClr val="accent3"/>
              </a:buClr>
              <a:buSzPct val="181818"/>
              <a:buChar char="•"/>
            </a:pPr>
            <a:r>
              <a:rPr lang="es-ES"/>
              <a:t>Ja pamani sociālajos tīklos strauji izplatītu ziņu par “bīstamu gaisā pārnēsājamu vīrusu”, </a:t>
            </a:r>
            <a:r>
              <a:rPr b="1" lang="es-ES"/>
              <a:t>nekavējoties pārbaudi informāciju oficiālos kanālos</a:t>
            </a:r>
            <a:r>
              <a:rPr lang="es-ES"/>
              <a:t>.</a:t>
            </a:r>
            <a:endParaRPr/>
          </a:p>
          <a:p>
            <a:pPr indent="-382154" lvl="0" marL="457200" rtl="0" algn="l">
              <a:lnSpc>
                <a:spcPct val="90000"/>
              </a:lnSpc>
              <a:spcBef>
                <a:spcPts val="1000"/>
              </a:spcBef>
              <a:spcAft>
                <a:spcPts val="0"/>
              </a:spcAft>
              <a:buClr>
                <a:schemeClr val="accent3"/>
              </a:buClr>
              <a:buSzPct val="181818"/>
              <a:buChar char="•"/>
            </a:pPr>
            <a:r>
              <a:rPr lang="es-ES"/>
              <a:t>Krīžu laikā vairāk nekā 70% strauji izplatītas informācijas sociālajos tīklos ir </a:t>
            </a:r>
            <a:r>
              <a:rPr b="1" lang="es-ES"/>
              <a:t>nepatiesa, pārspīlēta vai anonīma</a:t>
            </a:r>
            <a:r>
              <a:rPr lang="es-ES"/>
              <a:t>, bieži veidota bailes raisošā, nevis faktos balstītā veidā.</a:t>
            </a:r>
            <a:endParaRPr/>
          </a:p>
          <a:p>
            <a:pPr indent="-382154" lvl="0" marL="457200" rtl="0" algn="l">
              <a:lnSpc>
                <a:spcPct val="90000"/>
              </a:lnSpc>
              <a:spcBef>
                <a:spcPts val="1000"/>
              </a:spcBef>
              <a:spcAft>
                <a:spcPts val="0"/>
              </a:spcAft>
              <a:buClr>
                <a:schemeClr val="accent3"/>
              </a:buClr>
              <a:buSzPct val="181818"/>
              <a:buChar char="•"/>
            </a:pPr>
            <a:r>
              <a:rPr lang="es-ES"/>
              <a:t>Pārbaudi, vai ir izplatīti </a:t>
            </a:r>
            <a:r>
              <a:rPr b="1" lang="es-ES"/>
              <a:t>oficiāli paziņojumi</a:t>
            </a:r>
            <a:r>
              <a:rPr lang="es-ES"/>
              <a:t> no pasākuma apsardzes, vietējās Veselības ministrijas / Sabiedrības veselības dienesta, vai no oficiālajiem ārkārtas dienestu kontiem (piem., Sarkanā Krusta, nacionālās civilās aizsardzības struktūrām).</a:t>
            </a:r>
            <a:endParaRPr/>
          </a:p>
          <a:p>
            <a:pPr indent="-382154" lvl="0" marL="457200" rtl="0" algn="l">
              <a:lnSpc>
                <a:spcPct val="90000"/>
              </a:lnSpc>
              <a:spcBef>
                <a:spcPts val="1000"/>
              </a:spcBef>
              <a:spcAft>
                <a:spcPts val="0"/>
              </a:spcAft>
              <a:buClr>
                <a:schemeClr val="accent3"/>
              </a:buClr>
              <a:buSzPct val="181818"/>
              <a:buChar char="•"/>
            </a:pPr>
            <a:r>
              <a:rPr lang="es-ES"/>
              <a:t>Ja esi tuvumā apsardzes personālam, glābējiem vai pasākuma darbiniekiem, </a:t>
            </a:r>
            <a:r>
              <a:rPr b="1" lang="es-ES"/>
              <a:t>paliec mierīgs un seko viņu norādījumiem</a:t>
            </a:r>
            <a:r>
              <a:rPr lang="es-ES"/>
              <a:t>.</a:t>
            </a:r>
            <a:endParaRPr/>
          </a:p>
          <a:p>
            <a:pPr indent="-382154" lvl="0" marL="457200" rtl="0" algn="l">
              <a:lnSpc>
                <a:spcPct val="90000"/>
              </a:lnSpc>
              <a:spcBef>
                <a:spcPts val="1000"/>
              </a:spcBef>
              <a:spcAft>
                <a:spcPts val="0"/>
              </a:spcAft>
              <a:buClr>
                <a:schemeClr val="accent3"/>
              </a:buClr>
              <a:buSzPct val="181818"/>
              <a:buChar char="•"/>
            </a:pPr>
            <a:r>
              <a:rPr b="1" lang="es-ES"/>
              <a:t>Oficiālā vadlīniju pieeja:</a:t>
            </a:r>
            <a:r>
              <a:rPr lang="es-ES"/>
              <a:t> Eiropas Savienības Civilās aizsardzības mehānisms, FEMA un citi starptautiskie standarti uzsver, ka masu pasākumu laikā tieši </a:t>
            </a:r>
            <a:r>
              <a:rPr b="1" lang="es-ES"/>
              <a:t>vienots un uzticams paziņojums no pilnvarotām amatpersonām</a:t>
            </a:r>
            <a:r>
              <a:rPr lang="es-ES"/>
              <a:t> ir galvenais faktors panikas kontroles nodrošināšanai un dezinformācijas ierobežošanai.</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50"/>
          <p:cNvSpPr txBox="1"/>
          <p:nvPr>
            <p:ph type="title"/>
          </p:nvPr>
        </p:nvSpPr>
        <p:spPr>
          <a:xfrm>
            <a:off x="839800" y="113774"/>
            <a:ext cx="10515600" cy="1718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sz="4000">
                <a:solidFill>
                  <a:schemeClr val="accent1"/>
                </a:solidFill>
              </a:rPr>
              <a:t>Iedvesmojoša rīcība un labās prakses piemēri</a:t>
            </a:r>
            <a:endParaRPr/>
          </a:p>
        </p:txBody>
      </p:sp>
      <p:sp>
        <p:nvSpPr>
          <p:cNvPr id="281" name="Google Shape;281;p50"/>
          <p:cNvSpPr txBox="1"/>
          <p:nvPr>
            <p:ph idx="2" type="body"/>
          </p:nvPr>
        </p:nvSpPr>
        <p:spPr>
          <a:xfrm>
            <a:off x="838950" y="1190150"/>
            <a:ext cx="10514100" cy="5234400"/>
          </a:xfrm>
          <a:prstGeom prst="rect">
            <a:avLst/>
          </a:prstGeom>
          <a:noFill/>
          <a:ln>
            <a:noFill/>
          </a:ln>
        </p:spPr>
        <p:txBody>
          <a:bodyPr anchorCtr="0" anchor="ctr" bIns="45700" lIns="91425" spcFirstLastPara="1" rIns="91425" wrap="square" tIns="45700">
            <a:spAutoFit/>
          </a:bodyPr>
          <a:lstStyle/>
          <a:p>
            <a:pPr indent="-406400" lvl="0" marL="457200" rtl="0" algn="l">
              <a:lnSpc>
                <a:spcPct val="70000"/>
              </a:lnSpc>
              <a:spcBef>
                <a:spcPts val="1000"/>
              </a:spcBef>
              <a:spcAft>
                <a:spcPts val="0"/>
              </a:spcAft>
              <a:buClr>
                <a:schemeClr val="accent3"/>
              </a:buClr>
              <a:buSzPts val="2800"/>
              <a:buChar char="•"/>
            </a:pPr>
            <a:r>
              <a:rPr b="1" lang="es-ES" sz="1400"/>
              <a:t>Šie starptautiskie piemēri parāda, cik nozīmīga ir pārbaudīta informācija un mierīga rīcība, lai novērstu paniku krīzes laikā.</a:t>
            </a:r>
            <a:endParaRPr/>
          </a:p>
          <a:p>
            <a:pPr indent="-406400" lvl="0" marL="457200" rtl="0" algn="l">
              <a:lnSpc>
                <a:spcPct val="70000"/>
              </a:lnSpc>
              <a:spcBef>
                <a:spcPts val="1000"/>
              </a:spcBef>
              <a:spcAft>
                <a:spcPts val="0"/>
              </a:spcAft>
              <a:buClr>
                <a:schemeClr val="accent3"/>
              </a:buClr>
              <a:buSzPts val="2800"/>
              <a:buChar char="•"/>
            </a:pPr>
            <a:r>
              <a:rPr b="1" lang="es-ES" sz="1400"/>
              <a:t>“Viltus viesuļvētras haizivs” – ASV</a:t>
            </a:r>
            <a:endParaRPr/>
          </a:p>
          <a:p>
            <a:pPr indent="-406400" lvl="0" marL="457200" rtl="0" algn="l">
              <a:lnSpc>
                <a:spcPct val="70000"/>
              </a:lnSpc>
              <a:spcBef>
                <a:spcPts val="1000"/>
              </a:spcBef>
              <a:spcAft>
                <a:spcPts val="0"/>
              </a:spcAft>
              <a:buClr>
                <a:schemeClr val="accent3"/>
              </a:buClr>
              <a:buSzPts val="2800"/>
              <a:buChar char="•"/>
            </a:pPr>
            <a:r>
              <a:rPr lang="es-ES" sz="1400"/>
              <a:t>Lielo viesuļvētru laikā sociālajos tīklos strauji izplatījās viltots attēls ar “haizivi uz applūduša šosejas”, izraisot nevajadzīgu satraukumu un novēršot uzmanību no patiesajām glābšanas operācijām.</a:t>
            </a:r>
            <a:br>
              <a:rPr lang="es-ES" sz="1400"/>
            </a:br>
            <a:r>
              <a:rPr lang="es-ES" sz="1400"/>
              <a:t>Profesionāli faktu pārbaudītāji un oficiālie laikapstākļu dienesti nekavējoties izmantoja reversās attēlu meklēšanas rīkus, lai pierādītu, ka attēls ir viltus, un koncentrējās uz pārbaudītas, praktiskas drošības informācijas izplatīšanu par plūdiem.</a:t>
            </a:r>
            <a:endParaRPr/>
          </a:p>
          <a:p>
            <a:pPr indent="-406400" lvl="0" marL="457200" rtl="0" algn="l">
              <a:lnSpc>
                <a:spcPct val="70000"/>
              </a:lnSpc>
              <a:spcBef>
                <a:spcPts val="1000"/>
              </a:spcBef>
              <a:spcAft>
                <a:spcPts val="0"/>
              </a:spcAft>
              <a:buClr>
                <a:schemeClr val="accent3"/>
              </a:buClr>
              <a:buSzPts val="2800"/>
              <a:buChar char="•"/>
            </a:pPr>
            <a:r>
              <a:rPr b="1" lang="es-ES" sz="1400"/>
              <a:t>Pārbaudi, pirms dalies.</a:t>
            </a:r>
            <a:br>
              <a:rPr lang="es-ES" sz="1400"/>
            </a:br>
            <a:r>
              <a:rPr lang="es-ES" sz="1400"/>
              <a:t>Ja ziņa šķiet pārāk sensacionāla vai neticama — apstājies. Pārbaudi oficiālos avotus (Nacionālais meteoroloģijas dienests, Sarkanā Krusta informācija), lai tava rīcība balstītos faktos, nevis bailēs.</a:t>
            </a:r>
            <a:endParaRPr/>
          </a:p>
          <a:p>
            <a:pPr indent="-406400" lvl="0" marL="457200" rtl="0" algn="l">
              <a:lnSpc>
                <a:spcPct val="70000"/>
              </a:lnSpc>
              <a:spcBef>
                <a:spcPts val="1000"/>
              </a:spcBef>
              <a:spcAft>
                <a:spcPts val="0"/>
              </a:spcAft>
              <a:buClr>
                <a:schemeClr val="accent3"/>
              </a:buClr>
              <a:buSzPts val="2800"/>
              <a:buChar char="•"/>
            </a:pPr>
            <a:r>
              <a:rPr b="1" lang="es-ES" sz="1400"/>
              <a:t>“Infodēmijas” apkarošana – Pasaules Veselības organizācija (PVO)</a:t>
            </a:r>
            <a:endParaRPr/>
          </a:p>
          <a:p>
            <a:pPr indent="-406400" lvl="0" marL="457200" rtl="0" algn="l">
              <a:lnSpc>
                <a:spcPct val="70000"/>
              </a:lnSpc>
              <a:spcBef>
                <a:spcPts val="1000"/>
              </a:spcBef>
              <a:spcAft>
                <a:spcPts val="0"/>
              </a:spcAft>
              <a:buClr>
                <a:schemeClr val="accent3"/>
              </a:buClr>
              <a:buSzPts val="2800"/>
              <a:buChar char="•"/>
            </a:pPr>
            <a:r>
              <a:rPr lang="es-ES" sz="1400"/>
              <a:t>COVID-19 pandēmijas laikā pasaule piedzīvoja “infodēmiju” — nepatiesu veselības apgalvojumu eksploziju (piemēram, “skalošana ar sālsūdeni izārstē vīrusu”), kas izplatījās tikpat strauji kā pats vīruss.</a:t>
            </a:r>
            <a:br>
              <a:rPr lang="es-ES" sz="1400"/>
            </a:br>
            <a:r>
              <a:rPr lang="es-ES" sz="1400"/>
              <a:t>PVO kopā ar valdībām un tehnoloģiju partneriem izveidoja rīkus un kampaņas (piem., spēli “Go Viral!”), lai palīdzētu sabiedrībai atpazīt maldināšanas paņēmienus un stiprināt digitālo prasmi kritiski izvērtēt informāciju.</a:t>
            </a:r>
            <a:endParaRPr/>
          </a:p>
          <a:p>
            <a:pPr indent="-406400" lvl="0" marL="457200" rtl="0" algn="l">
              <a:lnSpc>
                <a:spcPct val="70000"/>
              </a:lnSpc>
              <a:spcBef>
                <a:spcPts val="1000"/>
              </a:spcBef>
              <a:spcAft>
                <a:spcPts val="0"/>
              </a:spcAft>
              <a:buClr>
                <a:schemeClr val="accent3"/>
              </a:buClr>
              <a:buSzPts val="2800"/>
              <a:buChar char="•"/>
            </a:pPr>
            <a:r>
              <a:rPr b="1" lang="es-ES" sz="1400"/>
              <a:t>Veido digitālo noturību.</a:t>
            </a:r>
            <a:br>
              <a:rPr lang="es-ES" sz="1400"/>
            </a:br>
            <a:r>
              <a:rPr lang="es-ES" sz="1400"/>
              <a:t>Tu esi “informācijas vārtsargs”. Apgūstot hoaksu pazīmes un paļaujoties uz veselības ekspertiem, tu sargā gan sevi, gan savu kopienu no panikas un kaitīgiem maldīgiem padomiem.</a:t>
            </a:r>
            <a:endParaRPr/>
          </a:p>
          <a:p>
            <a:pPr indent="-406400" lvl="0" marL="457200" rtl="0" algn="l">
              <a:lnSpc>
                <a:spcPct val="70000"/>
              </a:lnSpc>
              <a:spcBef>
                <a:spcPts val="1000"/>
              </a:spcBef>
              <a:spcAft>
                <a:spcPts val="0"/>
              </a:spcAft>
              <a:buClr>
                <a:schemeClr val="accent3"/>
              </a:buClr>
              <a:buSzPts val="2800"/>
              <a:buChar char="•"/>
            </a:pPr>
            <a:r>
              <a:rPr b="1" lang="es-ES" sz="1400"/>
              <a:t>Atceries: disciplinēta rīcība uzvar paniku. </a:t>
            </a:r>
            <a:r>
              <a:rPr lang="es-ES" sz="1400"/>
              <a:t>Pārbaudīta informācija ir sabiedrisks pienākums.</a:t>
            </a:r>
            <a:endParaRPr/>
          </a:p>
          <a:p>
            <a:pPr indent="-228600" lvl="0" marL="457200" rtl="0" algn="l">
              <a:lnSpc>
                <a:spcPct val="90000"/>
              </a:lnSpc>
              <a:spcBef>
                <a:spcPts val="1000"/>
              </a:spcBef>
              <a:spcAft>
                <a:spcPts val="0"/>
              </a:spcAft>
              <a:buClr>
                <a:schemeClr val="accent3"/>
              </a:buClr>
              <a:buSzPts val="2800"/>
              <a:buNone/>
            </a:pPr>
            <a:r>
              <a:t/>
            </a:r>
            <a:endParaRPr sz="14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51"/>
          <p:cNvSpPr txBox="1"/>
          <p:nvPr>
            <p:ph type="title"/>
          </p:nvPr>
        </p:nvSpPr>
        <p:spPr>
          <a:xfrm>
            <a:off x="839800" y="0"/>
            <a:ext cx="10515600" cy="1200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Padziļinātai izpētei</a:t>
            </a:r>
            <a:endParaRPr/>
          </a:p>
        </p:txBody>
      </p:sp>
      <p:sp>
        <p:nvSpPr>
          <p:cNvPr id="287" name="Google Shape;287;p51"/>
          <p:cNvSpPr txBox="1"/>
          <p:nvPr>
            <p:ph idx="2" type="body"/>
          </p:nvPr>
        </p:nvSpPr>
        <p:spPr>
          <a:xfrm>
            <a:off x="839800" y="937150"/>
            <a:ext cx="10525500" cy="5021100"/>
          </a:xfrm>
          <a:prstGeom prst="rect">
            <a:avLst/>
          </a:prstGeom>
          <a:noFill/>
          <a:ln>
            <a:noFill/>
          </a:ln>
        </p:spPr>
        <p:txBody>
          <a:bodyPr anchorCtr="0" anchor="ctr" bIns="45700" lIns="91425" spcFirstLastPara="1" rIns="91425" wrap="square" tIns="45700">
            <a:spAutoFit/>
          </a:bodyPr>
          <a:lstStyle/>
          <a:p>
            <a:pPr indent="-406400" lvl="0" marL="457200" rtl="0" algn="l">
              <a:lnSpc>
                <a:spcPct val="90000"/>
              </a:lnSpc>
              <a:spcBef>
                <a:spcPts val="1000"/>
              </a:spcBef>
              <a:spcAft>
                <a:spcPts val="0"/>
              </a:spcAft>
              <a:buClr>
                <a:schemeClr val="accent3"/>
              </a:buClr>
              <a:buSzPts val="2800"/>
              <a:buChar char="•"/>
            </a:pPr>
            <a:r>
              <a:rPr b="1" lang="es-ES" sz="1800"/>
              <a:t>IFRC: “Disaster Preparedness and Response Law Checklist”</a:t>
            </a:r>
            <a:br>
              <a:rPr b="1" lang="es-ES" sz="1800"/>
            </a:br>
            <a:r>
              <a:rPr b="1" lang="es-ES" sz="1800"/>
              <a:t>(Starptautiskā Sarkanā Krusta un Sarkanā Pusmēness federāciju (IFRC) katastrofu gatavības un reaģēšanas tiesību aktu kontrolsaraksts)</a:t>
            </a:r>
            <a:br>
              <a:rPr lang="es-ES" sz="1800"/>
            </a:br>
            <a:r>
              <a:rPr lang="es-ES" sz="1800"/>
              <a:t>Sniedz augsta līmeņa ietvaru tam, kā valdības un organizācijas plāno un īsteno katastrofu pārvaldību, precizējot iesaistīto pušu lomas un mazinot haosu un paniku ārkārtas situācijās.</a:t>
            </a:r>
            <a:endParaRPr/>
          </a:p>
          <a:p>
            <a:pPr indent="-406400" lvl="0" marL="457200" rtl="0" algn="l">
              <a:lnSpc>
                <a:spcPct val="90000"/>
              </a:lnSpc>
              <a:spcBef>
                <a:spcPts val="1000"/>
              </a:spcBef>
              <a:spcAft>
                <a:spcPts val="0"/>
              </a:spcAft>
              <a:buClr>
                <a:schemeClr val="accent3"/>
              </a:buClr>
              <a:buSzPts val="2800"/>
              <a:buChar char="•"/>
            </a:pPr>
            <a:r>
              <a:rPr b="1" lang="es-ES" sz="1800"/>
              <a:t>UNICEF: “Countering Online Misinformation Resource Pack”</a:t>
            </a:r>
            <a:br>
              <a:rPr b="1" lang="es-ES" sz="1800"/>
            </a:br>
            <a:r>
              <a:rPr b="1" lang="es-ES" sz="1800"/>
              <a:t>(UNICEF resursu pakete par maldinošas informācijas atpazīšanu un ierobežošanu)</a:t>
            </a:r>
            <a:br>
              <a:rPr lang="es-ES" sz="1800"/>
            </a:br>
            <a:r>
              <a:rPr lang="es-ES" sz="1800"/>
              <a:t>Piedāvā praktiskus, zinātniski pamatotus paņēmienus, vadlīnijas un pētniecības kopsavilkumus komunikatoriem, pedagogiem un kopienu līderiem par to, kā efektīvi cīnīties ar “infodēmiju”.</a:t>
            </a:r>
            <a:endParaRPr/>
          </a:p>
          <a:p>
            <a:pPr indent="-406400" lvl="0" marL="457200" rtl="0" algn="l">
              <a:lnSpc>
                <a:spcPct val="90000"/>
              </a:lnSpc>
              <a:spcBef>
                <a:spcPts val="1000"/>
              </a:spcBef>
              <a:spcAft>
                <a:spcPts val="0"/>
              </a:spcAft>
              <a:buClr>
                <a:schemeClr val="accent3"/>
              </a:buClr>
              <a:buSzPts val="2800"/>
              <a:buChar char="•"/>
            </a:pPr>
            <a:r>
              <a:rPr b="1" lang="es-ES" sz="1800"/>
              <a:t>TEDx video: “Don’t blame bots, fake news is spread by humans” (Sinan Aral)</a:t>
            </a:r>
            <a:br>
              <a:rPr lang="es-ES" sz="1800"/>
            </a:br>
            <a:r>
              <a:rPr lang="es-ES" sz="1800"/>
              <a:t>Skaidro psiholoģiskos un sociālos iemeslus, kāpēc nepatiesa informācija izplatās ātrāk nekā patiesība, un palīdz atpazīt cilvēka lomu informācijas ķēdē.</a:t>
            </a:r>
            <a:endParaRPr/>
          </a:p>
          <a:p>
            <a:pPr indent="-406400" lvl="0" marL="457200" rtl="0" algn="l">
              <a:lnSpc>
                <a:spcPct val="90000"/>
              </a:lnSpc>
              <a:spcBef>
                <a:spcPts val="1000"/>
              </a:spcBef>
              <a:spcAft>
                <a:spcPts val="0"/>
              </a:spcAft>
              <a:buClr>
                <a:schemeClr val="accent3"/>
              </a:buClr>
              <a:buSzPts val="2800"/>
              <a:buChar char="•"/>
            </a:pPr>
            <a:r>
              <a:rPr b="1" lang="es-ES" sz="1800"/>
              <a:t>EU DisinfoLab: Resources Hub</a:t>
            </a:r>
            <a:br>
              <a:rPr b="1" lang="es-ES" sz="1800"/>
            </a:br>
            <a:r>
              <a:rPr b="1" lang="es-ES" sz="1800"/>
              <a:t>(Eiropas DisinfoLab resursu centrs)</a:t>
            </a:r>
            <a:br>
              <a:rPr lang="es-ES" sz="1800"/>
            </a:br>
            <a:r>
              <a:rPr lang="es-ES" sz="1800"/>
              <a:t>Centrālais Eiropas pētījumu, politikas analīzes un rīku krājums, ko izmanto eksperti, lai uzraudzītu un mazinātu dezinformācijas draudus visā Eiropas Savienībā.</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5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Avoti</a:t>
            </a:r>
            <a:endParaRPr>
              <a:solidFill>
                <a:srgbClr val="FF0000"/>
              </a:solidFill>
            </a:endParaRPr>
          </a:p>
        </p:txBody>
      </p:sp>
      <p:sp>
        <p:nvSpPr>
          <p:cNvPr id="293" name="Google Shape;293;p52"/>
          <p:cNvSpPr txBox="1"/>
          <p:nvPr>
            <p:ph idx="2" type="body"/>
          </p:nvPr>
        </p:nvSpPr>
        <p:spPr>
          <a:xfrm>
            <a:off x="838200" y="2027635"/>
            <a:ext cx="10515600" cy="2802729"/>
          </a:xfrm>
          <a:prstGeom prst="rect">
            <a:avLst/>
          </a:prstGeom>
          <a:noFill/>
          <a:ln>
            <a:noFill/>
          </a:ln>
        </p:spPr>
        <p:txBody>
          <a:bodyPr anchorCtr="0" anchor="t" bIns="45700" lIns="91425" spcFirstLastPara="1" rIns="91425" wrap="square" tIns="45700">
            <a:normAutofit fontScale="62500" lnSpcReduction="20000"/>
          </a:bodyPr>
          <a:lstStyle/>
          <a:p>
            <a:pPr indent="-406400" lvl="0" marL="457200" rtl="0" algn="l">
              <a:lnSpc>
                <a:spcPct val="90000"/>
              </a:lnSpc>
              <a:spcBef>
                <a:spcPts val="1000"/>
              </a:spcBef>
              <a:spcAft>
                <a:spcPts val="0"/>
              </a:spcAft>
              <a:buClr>
                <a:schemeClr val="accent3"/>
              </a:buClr>
              <a:buSzPct val="160000"/>
              <a:buChar char="•"/>
            </a:pPr>
            <a:r>
              <a:rPr lang="es-ES"/>
              <a:t>International Federation of Red Cross and Red Crescent Societies (IFRC). (2019). </a:t>
            </a:r>
            <a:r>
              <a:rPr i="1" lang="es-ES"/>
              <a:t>The checklist on law and disaster preparedness and response</a:t>
            </a:r>
            <a:r>
              <a:rPr lang="es-ES"/>
              <a:t>. Disaster Law Programme.</a:t>
            </a:r>
            <a:endParaRPr/>
          </a:p>
          <a:p>
            <a:pPr indent="-406400" lvl="0" marL="457200" rtl="0" algn="l">
              <a:lnSpc>
                <a:spcPct val="90000"/>
              </a:lnSpc>
              <a:spcBef>
                <a:spcPts val="1000"/>
              </a:spcBef>
              <a:spcAft>
                <a:spcPts val="0"/>
              </a:spcAft>
              <a:buClr>
                <a:schemeClr val="accent3"/>
              </a:buClr>
              <a:buSzPct val="160000"/>
              <a:buChar char="•"/>
            </a:pPr>
            <a:r>
              <a:rPr lang="es-ES"/>
              <a:t>United Nations Children’s Fund (UNICEF). (2020). </a:t>
            </a:r>
            <a:r>
              <a:rPr i="1" lang="es-ES"/>
              <a:t>Countering online misinformation resource pack</a:t>
            </a:r>
            <a:r>
              <a:rPr lang="es-ES"/>
              <a:t>. UNICEF Regional Office for Europe and Central Asia (ECARO).</a:t>
            </a:r>
            <a:endParaRPr/>
          </a:p>
          <a:p>
            <a:pPr indent="-406400" lvl="0" marL="457200" rtl="0" algn="l">
              <a:lnSpc>
                <a:spcPct val="90000"/>
              </a:lnSpc>
              <a:spcBef>
                <a:spcPts val="1000"/>
              </a:spcBef>
              <a:spcAft>
                <a:spcPts val="0"/>
              </a:spcAft>
              <a:buClr>
                <a:schemeClr val="accent3"/>
              </a:buClr>
              <a:buSzPct val="160000"/>
              <a:buChar char="•"/>
            </a:pPr>
            <a:r>
              <a:rPr lang="es-ES"/>
              <a:t>EU DisinfoLab. (n.d.). </a:t>
            </a:r>
            <a:r>
              <a:rPr i="1" lang="es-ES"/>
              <a:t>Resources</a:t>
            </a:r>
            <a:r>
              <a:rPr lang="es-ES"/>
              <a:t>. Retrieved October 10, 2025, from </a:t>
            </a:r>
            <a:r>
              <a:rPr lang="es-ES" u="sng">
                <a:solidFill>
                  <a:schemeClr val="hlink"/>
                </a:solidFill>
                <a:hlinkClick r:id="rId3"/>
              </a:rPr>
              <a:t>https://www.disinfo.eu/resources/</a:t>
            </a:r>
            <a:endParaRPr/>
          </a:p>
          <a:p>
            <a:pPr indent="-406400" lvl="0" marL="457200" rtl="0" algn="l">
              <a:lnSpc>
                <a:spcPct val="90000"/>
              </a:lnSpc>
              <a:spcBef>
                <a:spcPts val="1000"/>
              </a:spcBef>
              <a:spcAft>
                <a:spcPts val="0"/>
              </a:spcAft>
              <a:buClr>
                <a:schemeClr val="accent3"/>
              </a:buClr>
              <a:buSzPct val="160000"/>
              <a:buChar char="•"/>
            </a:pPr>
            <a:r>
              <a:rPr lang="es-ES"/>
              <a:t>UNICEF Ireland. (n.d.). </a:t>
            </a:r>
            <a:r>
              <a:rPr i="1" lang="es-ES"/>
              <a:t>Digital citizenship and activism</a:t>
            </a:r>
            <a:r>
              <a:rPr lang="es-ES"/>
              <a:t>. Retrieved October 10, 2025, from </a:t>
            </a:r>
            <a:r>
              <a:rPr lang="es-ES" u="sng">
                <a:solidFill>
                  <a:schemeClr val="hlink"/>
                </a:solidFill>
                <a:hlinkClick r:id="rId4"/>
              </a:rPr>
              <a:t>https://www.unicef.ie/our-work/schools/global-issues/digital-activism/</a:t>
            </a:r>
            <a:endParaRPr/>
          </a:p>
          <a:p>
            <a:pPr indent="-406400" lvl="0" marL="457200" rtl="0" algn="l">
              <a:lnSpc>
                <a:spcPct val="90000"/>
              </a:lnSpc>
              <a:spcBef>
                <a:spcPts val="1000"/>
              </a:spcBef>
              <a:spcAft>
                <a:spcPts val="0"/>
              </a:spcAft>
              <a:buClr>
                <a:schemeClr val="accent3"/>
              </a:buClr>
              <a:buSzPct val="160000"/>
              <a:buChar char="•"/>
            </a:pPr>
            <a:r>
              <a:rPr lang="es-ES"/>
              <a:t>Aral, S. (2018, September 10). </a:t>
            </a:r>
            <a:r>
              <a:rPr i="1" lang="es-ES"/>
              <a:t>Don’t blame bots, fake news is spread by humans</a:t>
            </a:r>
            <a:r>
              <a:rPr lang="es-ES"/>
              <a:t> [Video]. TEDx Talks. </a:t>
            </a:r>
            <a:r>
              <a:rPr lang="es-ES" u="sng">
                <a:solidFill>
                  <a:schemeClr val="hlink"/>
                </a:solidFill>
                <a:hlinkClick r:id="rId5"/>
              </a:rPr>
              <a:t>https://www.youtube.com/watch?v=Ah9H4-QSBLo</a:t>
            </a:r>
            <a:endParaRPr/>
          </a:p>
          <a:p>
            <a:pPr indent="-228600" lvl="0" marL="457200" rtl="0" algn="l">
              <a:lnSpc>
                <a:spcPct val="90000"/>
              </a:lnSpc>
              <a:spcBef>
                <a:spcPts val="1000"/>
              </a:spcBef>
              <a:spcAft>
                <a:spcPts val="0"/>
              </a:spcAft>
              <a:buClr>
                <a:schemeClr val="accent3"/>
              </a:buClr>
              <a:buSzPct val="160000"/>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7"/>
          <p:cNvSpPr txBox="1"/>
          <p:nvPr>
            <p:ph type="title"/>
          </p:nvPr>
        </p:nvSpPr>
        <p:spPr>
          <a:xfrm>
            <a:off x="438275" y="457200"/>
            <a:ext cx="9666778" cy="98141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PARTNERĪBA</a:t>
            </a:r>
            <a:endParaRPr sz="4400"/>
          </a:p>
        </p:txBody>
      </p:sp>
      <p:sp>
        <p:nvSpPr>
          <p:cNvPr id="299" name="Google Shape;299;p7"/>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300" name="Google Shape;300;p7"/>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301" name="Google Shape;301;p7"/>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302" name="Google Shape;302;p7"/>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303" name="Google Shape;303;p7"/>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304" name="Google Shape;304;p7"/>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305" name="Google Shape;305;p7"/>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306" name="Google Shape;306;p7"/>
          <p:cNvPicPr preferRelativeResize="0"/>
          <p:nvPr/>
        </p:nvPicPr>
        <p:blipFill rotWithShape="1">
          <a:blip r:embed="rId10">
            <a:alphaModFix/>
          </a:blip>
          <a:srcRect b="0" l="0" r="0" t="0"/>
          <a:stretch/>
        </p:blipFill>
        <p:spPr>
          <a:xfrm>
            <a:off x="968518" y="4661446"/>
            <a:ext cx="2011680" cy="574088"/>
          </a:xfrm>
          <a:prstGeom prst="rect">
            <a:avLst/>
          </a:prstGeom>
          <a:noFill/>
          <a:ln>
            <a:noFill/>
          </a:ln>
        </p:spPr>
      </p:pic>
      <p:pic>
        <p:nvPicPr>
          <p:cNvPr descr="A red and blue logo&#10;&#10;AI-generated content may be incorrect." id="307" name="Google Shape;307;p7"/>
          <p:cNvPicPr preferRelativeResize="0"/>
          <p:nvPr/>
        </p:nvPicPr>
        <p:blipFill rotWithShape="1">
          <a:blip r:embed="rId11">
            <a:alphaModFix/>
          </a:blip>
          <a:srcRect b="0" l="0" r="0" t="0"/>
          <a:stretch/>
        </p:blipFill>
        <p:spPr>
          <a:xfrm>
            <a:off x="9435800" y="1959048"/>
            <a:ext cx="1246334" cy="1011673"/>
          </a:xfrm>
          <a:prstGeom prst="rect">
            <a:avLst/>
          </a:prstGeom>
          <a:noFill/>
          <a:ln>
            <a:noFill/>
          </a:ln>
        </p:spPr>
      </p:pic>
      <p:pic>
        <p:nvPicPr>
          <p:cNvPr descr="A logo of a sailboat&#10;&#10;AI-generated content may be incorrect." id="308" name="Google Shape;308;p7"/>
          <p:cNvPicPr preferRelativeResize="0"/>
          <p:nvPr/>
        </p:nvPicPr>
        <p:blipFill rotWithShape="1">
          <a:blip r:embed="rId12">
            <a:alphaModFix/>
          </a:blip>
          <a:srcRect b="0" l="0" r="0" t="0"/>
          <a:stretch/>
        </p:blipFill>
        <p:spPr>
          <a:xfrm>
            <a:off x="1485303" y="1890196"/>
            <a:ext cx="1145434" cy="1093071"/>
          </a:xfrm>
          <a:prstGeom prst="rect">
            <a:avLst/>
          </a:prstGeom>
          <a:noFill/>
          <a:ln>
            <a:noFill/>
          </a:ln>
        </p:spPr>
      </p:pic>
      <p:pic>
        <p:nvPicPr>
          <p:cNvPr id="309" name="Google Shape;309;p7"/>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310" name="Google Shape;310;p7"/>
          <p:cNvPicPr preferRelativeResize="0"/>
          <p:nvPr/>
        </p:nvPicPr>
        <p:blipFill rotWithShape="1">
          <a:blip r:embed="rId14">
            <a:alphaModFix/>
          </a:blip>
          <a:srcRect b="0" l="0" r="0" t="0"/>
          <a:stretch/>
        </p:blipFill>
        <p:spPr>
          <a:xfrm>
            <a:off x="8436542" y="4649682"/>
            <a:ext cx="2866369" cy="88013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8"/>
          <p:cNvSpPr txBox="1"/>
          <p:nvPr>
            <p:ph type="title"/>
          </p:nvPr>
        </p:nvSpPr>
        <p:spPr>
          <a:xfrm>
            <a:off x="1167996" y="624895"/>
            <a:ext cx="9856008" cy="127317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400"/>
              <a:buNone/>
            </a:pPr>
            <a:r>
              <a:rPr lang="es-ES" sz="2800"/>
              <a:t>Lai vērtīga un iedvesmojoša mācīšanās ar VET-READY</a:t>
            </a:r>
            <a:br>
              <a:rPr lang="es-ES" sz="2800"/>
            </a:br>
            <a:r>
              <a:rPr lang="es-ES" sz="2800"/>
              <a:t>2. nodaļu «SABIEDRISKO UN LIELU PASĀKUMU NORISES VIETU KATASTROFU GATAVĪBA UN REAĢĒŠANA»</a:t>
            </a:r>
            <a:br>
              <a:rPr lang="es-ES" sz="2800"/>
            </a:br>
            <a:r>
              <a:rPr lang="es-ES" sz="2800"/>
              <a:t>un 8. mācību moduli «Dezinformācijas un maldinošas informācijas novēršana katastrofu situācijās publiskās un lielās pulcēšanās vietās»!</a:t>
            </a:r>
            <a:endParaRPr/>
          </a:p>
        </p:txBody>
      </p:sp>
      <p:sp>
        <p:nvSpPr>
          <p:cNvPr id="316" name="Google Shape;316;p8"/>
          <p:cNvSpPr txBox="1"/>
          <p:nvPr/>
        </p:nvSpPr>
        <p:spPr>
          <a:xfrm>
            <a:off x="5094526" y="2911372"/>
            <a:ext cx="2002949"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i="0" lang="es-ES" sz="2000" u="none" cap="none" strike="noStrike">
                <a:solidFill>
                  <a:srgbClr val="F2F2F2"/>
                </a:solidFill>
                <a:latin typeface="Montserrat SemiBold"/>
                <a:ea typeface="Montserrat SemiBold"/>
                <a:cs typeface="Montserrat SemiBold"/>
                <a:sym typeface="Montserrat SemiBold"/>
              </a:rPr>
              <a:t>SEKO MUMS</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317" name="Google Shape;317;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318" name="Google Shape;318;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319" name="Google Shape;319;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https://vetready.eu/</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320" name="Google Shape;320;p8">
            <a:hlinkClick r:id="rId6"/>
          </p:cNvPr>
          <p:cNvPicPr preferRelativeResize="0"/>
          <p:nvPr/>
        </p:nvPicPr>
        <p:blipFill rotWithShape="1">
          <a:blip r:embed="rId7">
            <a:alphaModFix/>
          </a:blip>
          <a:srcRect b="0" l="0" r="0" t="0"/>
          <a:stretch/>
        </p:blipFill>
        <p:spPr>
          <a:xfrm>
            <a:off x="6096000" y="3702378"/>
            <a:ext cx="458703" cy="458703"/>
          </a:xfrm>
          <a:prstGeom prst="rect">
            <a:avLst/>
          </a:prstGeom>
          <a:noFill/>
          <a:ln>
            <a:noFill/>
          </a:ln>
        </p:spPr>
      </p:pic>
      <p:pic>
        <p:nvPicPr>
          <p:cNvPr id="321" name="Google Shape;321;p8"/>
          <p:cNvPicPr preferRelativeResize="0"/>
          <p:nvPr/>
        </p:nvPicPr>
        <p:blipFill rotWithShape="1">
          <a:blip r:embed="rId8">
            <a:alphaModFix/>
          </a:blip>
          <a:srcRect b="0" l="0" r="0" t="0"/>
          <a:stretch/>
        </p:blipFill>
        <p:spPr>
          <a:xfrm>
            <a:off x="5517522" y="3695180"/>
            <a:ext cx="471986" cy="471986"/>
          </a:xfrm>
          <a:prstGeom prst="rect">
            <a:avLst/>
          </a:prstGeom>
          <a:noFill/>
          <a:ln>
            <a:noFill/>
          </a:ln>
        </p:spPr>
      </p:pic>
      <p:pic>
        <p:nvPicPr>
          <p:cNvPr id="322" name="Google Shape;322;p8">
            <a:hlinkClick r:id="rId9"/>
          </p:cNvPr>
          <p:cNvPicPr preferRelativeResize="0"/>
          <p:nvPr/>
        </p:nvPicPr>
        <p:blipFill rotWithShape="1">
          <a:blip r:embed="rId10">
            <a:alphaModFix/>
          </a:blip>
          <a:srcRect b="0" l="0" r="0" t="0"/>
          <a:stretch/>
        </p:blipFill>
        <p:spPr>
          <a:xfrm>
            <a:off x="4963839" y="3710538"/>
            <a:ext cx="447191" cy="443649"/>
          </a:xfrm>
          <a:prstGeom prst="rect">
            <a:avLst/>
          </a:prstGeom>
          <a:noFill/>
          <a:ln>
            <a:noFill/>
          </a:ln>
        </p:spPr>
      </p:pic>
      <p:pic>
        <p:nvPicPr>
          <p:cNvPr id="323" name="Google Shape;323;p8">
            <a:hlinkClick r:id="rId11"/>
          </p:cNvPr>
          <p:cNvPicPr preferRelativeResize="0"/>
          <p:nvPr/>
        </p:nvPicPr>
        <p:blipFill rotWithShape="1">
          <a:blip r:embed="rId12">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9"/>
          <p:cNvSpPr txBox="1"/>
          <p:nvPr>
            <p:ph type="title"/>
          </p:nvPr>
        </p:nvSpPr>
        <p:spPr>
          <a:xfrm>
            <a:off x="839800" y="298299"/>
            <a:ext cx="10515600" cy="1533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111"/>
              <a:buNone/>
            </a:pPr>
            <a:r>
              <a:rPr lang="es-ES" sz="2800">
                <a:solidFill>
                  <a:schemeClr val="accent1"/>
                </a:solidFill>
              </a:rPr>
              <a:t>Ievads: Kas ir dezinformācijas un maldinošas informācijas novēršana katastrofu situācijās publiskās un lielās pulcēšanās vietās</a:t>
            </a:r>
            <a:endParaRPr sz="2800">
              <a:solidFill>
                <a:schemeClr val="accent1"/>
              </a:solidFill>
            </a:endParaRPr>
          </a:p>
        </p:txBody>
      </p:sp>
      <p:sp>
        <p:nvSpPr>
          <p:cNvPr id="62" name="Google Shape;62;p19"/>
          <p:cNvSpPr txBox="1"/>
          <p:nvPr>
            <p:ph idx="2" type="body"/>
          </p:nvPr>
        </p:nvSpPr>
        <p:spPr>
          <a:xfrm>
            <a:off x="839800" y="1831900"/>
            <a:ext cx="10515600" cy="4202400"/>
          </a:xfrm>
          <a:prstGeom prst="rect">
            <a:avLst/>
          </a:prstGeom>
          <a:noFill/>
          <a:ln>
            <a:noFill/>
          </a:ln>
        </p:spPr>
        <p:txBody>
          <a:bodyPr anchorCtr="0" anchor="t" bIns="45700" lIns="91425" spcFirstLastPara="1" rIns="91425" wrap="square" tIns="45700">
            <a:normAutofit fontScale="62500" lnSpcReduction="20000"/>
          </a:bodyPr>
          <a:lstStyle/>
          <a:p>
            <a:pPr indent="-406400" lvl="0" marL="457200" rtl="0" algn="l">
              <a:lnSpc>
                <a:spcPct val="120000"/>
              </a:lnSpc>
              <a:spcBef>
                <a:spcPts val="0"/>
              </a:spcBef>
              <a:spcAft>
                <a:spcPts val="0"/>
              </a:spcAft>
              <a:buSzPct val="160000"/>
              <a:buChar char="•"/>
            </a:pPr>
            <a:r>
              <a:rPr lang="es-ES"/>
              <a:t>Šis mācību modulis skaidro, kā dezinformācija (apzināti maldinoša informācija) un maldinoša informācija (neapzināti nepareiza informācija) var strauji izplatīties sabiedrisku ārkārtas situāciju un lielu publisku pasākumu laikā, piemēram, koncertos, protestos, sporta pasākumos vai festivālos.</a:t>
            </a:r>
            <a:br>
              <a:rPr lang="es-ES"/>
            </a:br>
            <a:r>
              <a:rPr lang="es-ES"/>
              <a:t>Šādas situācijas bieži ir haotiskas, skaļas un mulsinošas, kas cilvēkus padara uzņēmīgākus pret nepatiesiem paziņojumiem, kuri var radīt paniku, aizkavēt evakuāciju vai pat apdraudēt dzīvības.</a:t>
            </a:r>
            <a:endParaRPr/>
          </a:p>
          <a:p>
            <a:pPr indent="-406400" lvl="0" marL="457200" rtl="0" algn="l">
              <a:lnSpc>
                <a:spcPct val="120000"/>
              </a:lnSpc>
              <a:spcBef>
                <a:spcPts val="0"/>
              </a:spcBef>
              <a:spcAft>
                <a:spcPts val="0"/>
              </a:spcAft>
              <a:buSzPct val="160000"/>
              <a:buChar char="•"/>
            </a:pPr>
            <a:r>
              <a:rPr b="1" lang="es-ES"/>
              <a:t>Kāpēc tas ir svarīgi?</a:t>
            </a:r>
            <a:br>
              <a:rPr lang="es-ES"/>
            </a:br>
            <a:r>
              <a:rPr lang="es-ES"/>
              <a:t>Krīzes situācijās precīza informācija glābj dzīvības, savukārt nepatiesi vēstījumi var izplatīties ātrāk nekā fakti.</a:t>
            </a:r>
            <a:br>
              <a:rPr lang="es-ES"/>
            </a:br>
            <a:r>
              <a:rPr lang="es-ES"/>
              <a:t>Cilvēku pūļos cilvēki bieži paļaujas uz sociālajiem tīkliem vai baumām, nevis uz pārbaudītiem avotiem, kas var novest pie bīstamiem lēmumiem.</a:t>
            </a:r>
            <a:endParaRPr/>
          </a:p>
          <a:p>
            <a:pPr indent="-406400" lvl="0" marL="457200" rtl="0" algn="l">
              <a:lnSpc>
                <a:spcPct val="120000"/>
              </a:lnSpc>
              <a:spcBef>
                <a:spcPts val="0"/>
              </a:spcBef>
              <a:spcAft>
                <a:spcPts val="0"/>
              </a:spcAft>
              <a:buSzPct val="160000"/>
              <a:buChar char="•"/>
            </a:pPr>
            <a:r>
              <a:rPr lang="es-ES"/>
              <a:t>Spēja atpazīt, novērtēt un apturēt dezinformācijas izplatību ir būtiska dzīvību glābšanas prasme, īpaši augsta stresa situācijās.</a:t>
            </a:r>
            <a:endParaRPr/>
          </a:p>
          <a:p>
            <a:pPr indent="-406400" lvl="0" marL="457200" rtl="0" algn="l">
              <a:lnSpc>
                <a:spcPct val="120000"/>
              </a:lnSpc>
              <a:spcBef>
                <a:spcPts val="0"/>
              </a:spcBef>
              <a:spcAft>
                <a:spcPts val="0"/>
              </a:spcAft>
              <a:buSzPct val="160000"/>
              <a:buChar char="•"/>
            </a:pPr>
            <a:r>
              <a:rPr b="1" lang="es-ES"/>
              <a:t>Katastrofas situācijā tam, kam tu notici un ko tu izplati, var būt izšķiroša nozīme — starp drošību un briesmām.</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20"/>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Galvenie jēdzieni un terminoloģija</a:t>
            </a:r>
            <a:endParaRPr/>
          </a:p>
        </p:txBody>
      </p:sp>
      <p:sp>
        <p:nvSpPr>
          <p:cNvPr id="68" name="Google Shape;68;p20"/>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fontScale="62500" lnSpcReduction="20000"/>
          </a:bodyPr>
          <a:lstStyle/>
          <a:p>
            <a:pPr indent="-406400" lvl="0" marL="457200" rtl="0" algn="l">
              <a:lnSpc>
                <a:spcPct val="90000"/>
              </a:lnSpc>
              <a:spcBef>
                <a:spcPts val="1000"/>
              </a:spcBef>
              <a:spcAft>
                <a:spcPts val="0"/>
              </a:spcAft>
              <a:buClr>
                <a:schemeClr val="accent3"/>
              </a:buClr>
              <a:buSzPct val="160000"/>
              <a:buChar char="•"/>
            </a:pPr>
            <a:r>
              <a:rPr b="1" lang="es-ES"/>
              <a:t>Nepatiesa informācija </a:t>
            </a:r>
            <a:r>
              <a:rPr lang="es-ES"/>
              <a:t>— neprecīza vai aplama informācija, ko cilvēks izplata neapzināti, netiecoties maldināt.</a:t>
            </a:r>
            <a:br>
              <a:rPr lang="es-ES"/>
            </a:br>
            <a:r>
              <a:rPr lang="es-ES"/>
              <a:t>Piemērs: dalīšanās ar novecojušu evakuācijas brīdinājumu, domājot, ka tas joprojām ir spēkā.</a:t>
            </a:r>
            <a:endParaRPr/>
          </a:p>
          <a:p>
            <a:pPr indent="-406400" lvl="0" marL="457200" rtl="0" algn="l">
              <a:lnSpc>
                <a:spcPct val="90000"/>
              </a:lnSpc>
              <a:spcBef>
                <a:spcPts val="1000"/>
              </a:spcBef>
              <a:spcAft>
                <a:spcPts val="0"/>
              </a:spcAft>
              <a:buClr>
                <a:schemeClr val="accent3"/>
              </a:buClr>
              <a:buSzPct val="160000"/>
              <a:buChar char="•"/>
            </a:pPr>
            <a:r>
              <a:rPr b="1" lang="es-ES"/>
              <a:t>Dezinformācija</a:t>
            </a:r>
            <a:r>
              <a:rPr lang="es-ES"/>
              <a:t> — apzināti radīta un izplatīta nepatiesa informācija, kuras mērķis ir maldināt vai radīt paniku.</a:t>
            </a:r>
            <a:br>
              <a:rPr lang="es-ES"/>
            </a:br>
            <a:r>
              <a:rPr lang="es-ES"/>
              <a:t>Piemērs: viltus trauksmes ziņojums, kas izplatīts, lai izraisītu paniku cilvēku pārpildītā pasākumā.</a:t>
            </a:r>
            <a:endParaRPr/>
          </a:p>
          <a:p>
            <a:pPr indent="-406400" lvl="0" marL="457200" rtl="0" algn="l">
              <a:lnSpc>
                <a:spcPct val="90000"/>
              </a:lnSpc>
              <a:spcBef>
                <a:spcPts val="1000"/>
              </a:spcBef>
              <a:spcAft>
                <a:spcPts val="0"/>
              </a:spcAft>
              <a:buClr>
                <a:schemeClr val="accent3"/>
              </a:buClr>
              <a:buSzPct val="160000"/>
              <a:buChar char="•"/>
            </a:pPr>
            <a:r>
              <a:rPr b="1" lang="es-ES"/>
              <a:t>Baumas</a:t>
            </a:r>
            <a:r>
              <a:rPr lang="es-ES"/>
              <a:t> — neapstiprināta informācija, kas strauji izplatās, īpaši ārkārtas situācijās. Tā var būt patiesa, aplama vai daļēji patiesa, taču nav apstiprināta ar uzticamiem avotiem.</a:t>
            </a:r>
            <a:endParaRPr/>
          </a:p>
          <a:p>
            <a:pPr indent="-406400" lvl="0" marL="457200" rtl="0" algn="l">
              <a:lnSpc>
                <a:spcPct val="90000"/>
              </a:lnSpc>
              <a:spcBef>
                <a:spcPts val="1000"/>
              </a:spcBef>
              <a:spcAft>
                <a:spcPts val="0"/>
              </a:spcAft>
              <a:buClr>
                <a:schemeClr val="accent3"/>
              </a:buClr>
              <a:buSzPct val="160000"/>
              <a:buChar char="•"/>
            </a:pPr>
            <a:r>
              <a:rPr b="1" lang="es-ES"/>
              <a:t>Oficiāls avots</a:t>
            </a:r>
            <a:r>
              <a:rPr lang="es-ES"/>
              <a:t> — uzticama institūcija vai organizācija, kas sniedz pārbaudītu un precīzu informāciju.</a:t>
            </a:r>
            <a:br>
              <a:rPr lang="es-ES"/>
            </a:br>
            <a:r>
              <a:rPr lang="es-ES"/>
              <a:t>Piemēri: Valsts ugunsdzēsības un glābšanas dienests, pašvaldības, valdības iestādes, Sarkanā Krusta organizācijas, ES Civilās aizsardzības mehānisms.</a:t>
            </a:r>
            <a:endParaRPr/>
          </a:p>
          <a:p>
            <a:pPr indent="-406400" lvl="0" marL="457200" rtl="0" algn="l">
              <a:lnSpc>
                <a:spcPct val="90000"/>
              </a:lnSpc>
              <a:spcBef>
                <a:spcPts val="1000"/>
              </a:spcBef>
              <a:spcAft>
                <a:spcPts val="0"/>
              </a:spcAft>
              <a:buClr>
                <a:schemeClr val="accent3"/>
              </a:buClr>
              <a:buSzPct val="160000"/>
              <a:buChar char="•"/>
            </a:pPr>
            <a:r>
              <a:rPr b="1" lang="es-ES"/>
              <a:t>Panikas reakcija pūlī</a:t>
            </a:r>
            <a:r>
              <a:rPr lang="es-ES"/>
              <a:t> — pēkšņas un strauji izplatītas bailes lielā cilvēku grupā, ko bieži izraisa nepareizi vai pārprasti paziņojumi. Tas var radīt haosu vai savainojumus evakuācijas laikā.</a:t>
            </a:r>
            <a:endParaRPr/>
          </a:p>
          <a:p>
            <a:pPr indent="-406400" lvl="0" marL="457200" rtl="0" algn="l">
              <a:lnSpc>
                <a:spcPct val="90000"/>
              </a:lnSpc>
              <a:spcBef>
                <a:spcPts val="1000"/>
              </a:spcBef>
              <a:spcAft>
                <a:spcPts val="0"/>
              </a:spcAft>
              <a:buClr>
                <a:schemeClr val="accent3"/>
              </a:buClr>
              <a:buSzPct val="160000"/>
              <a:buChar char="•"/>
            </a:pPr>
            <a:r>
              <a:rPr b="1" lang="es-ES"/>
              <a:t>Faktu pārbaude </a:t>
            </a:r>
            <a:r>
              <a:rPr lang="es-ES"/>
              <a:t>— process, kurā informācija tiek salīdzināta ar uzticamiem un oficiāliem avotiem, lai pārliecinātos par tās patiesumu. Tā ir būtiska prasme, lai nepieļautu nepatiesas informācijas tālāku izplatīšanos.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21"/>
          <p:cNvSpPr txBox="1"/>
          <p:nvPr>
            <p:ph type="title"/>
          </p:nvPr>
        </p:nvSpPr>
        <p:spPr>
          <a:xfrm rot="-100">
            <a:off x="988000" y="153"/>
            <a:ext cx="10276500" cy="1936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Tēmas svarīguma izpratne</a:t>
            </a:r>
            <a:endParaRPr>
              <a:solidFill>
                <a:schemeClr val="accent1"/>
              </a:solidFill>
            </a:endParaRPr>
          </a:p>
        </p:txBody>
      </p:sp>
      <p:sp>
        <p:nvSpPr>
          <p:cNvPr id="74" name="Google Shape;74;p21"/>
          <p:cNvSpPr txBox="1"/>
          <p:nvPr>
            <p:ph idx="2" type="body"/>
          </p:nvPr>
        </p:nvSpPr>
        <p:spPr>
          <a:xfrm>
            <a:off x="839800" y="1405425"/>
            <a:ext cx="10515600" cy="4456800"/>
          </a:xfrm>
          <a:prstGeom prst="rect">
            <a:avLst/>
          </a:prstGeom>
          <a:noFill/>
          <a:ln>
            <a:noFill/>
          </a:ln>
        </p:spPr>
        <p:txBody>
          <a:bodyPr anchorCtr="0" anchor="t" bIns="45700" lIns="91425" spcFirstLastPara="1" rIns="91425" wrap="square" tIns="45700">
            <a:normAutofit fontScale="40000" lnSpcReduction="20000"/>
          </a:bodyPr>
          <a:lstStyle/>
          <a:p>
            <a:pPr indent="-378326" lvl="0" marL="457200" rtl="0" algn="l">
              <a:lnSpc>
                <a:spcPct val="90000"/>
              </a:lnSpc>
              <a:spcBef>
                <a:spcPts val="1000"/>
              </a:spcBef>
              <a:spcAft>
                <a:spcPts val="0"/>
              </a:spcAft>
              <a:buClr>
                <a:schemeClr val="accent3"/>
              </a:buClr>
              <a:buSzPct val="210526"/>
              <a:buChar char="•"/>
            </a:pPr>
            <a:r>
              <a:rPr lang="es-ES"/>
              <a:t>ES civilās aizsardzības mehānisms </a:t>
            </a:r>
            <a:r>
              <a:rPr b="1" lang="es-ES"/>
              <a:t>2024. gadā tika aktivizēts 58 reizes</a:t>
            </a:r>
            <a:r>
              <a:rPr lang="es-ES"/>
              <a:t>, reaģējot uz tādiem ārkārtas notikumiem kā slimību uzliesmojumi, plūdi, meža ugunsgrēki un evakuācijas.</a:t>
            </a:r>
            <a:br>
              <a:rPr lang="es-ES"/>
            </a:br>
            <a:r>
              <a:rPr lang="es-ES"/>
              <a:t>(civil-protection-humanitarian-aid.ec.europa.eu)</a:t>
            </a:r>
            <a:endParaRPr/>
          </a:p>
          <a:p>
            <a:pPr indent="-378326" lvl="0" marL="457200" rtl="0" algn="l">
              <a:lnSpc>
                <a:spcPct val="90000"/>
              </a:lnSpc>
              <a:spcBef>
                <a:spcPts val="1000"/>
              </a:spcBef>
              <a:spcAft>
                <a:spcPts val="0"/>
              </a:spcAft>
              <a:buClr>
                <a:schemeClr val="accent3"/>
              </a:buClr>
              <a:buSzPct val="210526"/>
              <a:buChar char="•"/>
            </a:pPr>
            <a:r>
              <a:rPr lang="es-ES"/>
              <a:t>Laikā no </a:t>
            </a:r>
            <a:r>
              <a:rPr b="1" lang="es-ES"/>
              <a:t>2020. līdz 2022. gadam mehānisms tika aktivizēts vairāk nekā 320 reizes</a:t>
            </a:r>
            <a:r>
              <a:rPr lang="es-ES"/>
              <a:t>, ievērojami biežāk nekā iepriekšējos gados, kas norāda uz pieaugošu un pārklājošos apdraudējumu sarežģītību Eiropā.</a:t>
            </a:r>
            <a:br>
              <a:rPr lang="es-ES"/>
            </a:br>
            <a:r>
              <a:rPr lang="es-ES"/>
              <a:t>(civil-protection-humanitarian-aid.ec.europa.eu)</a:t>
            </a:r>
            <a:endParaRPr/>
          </a:p>
          <a:p>
            <a:pPr indent="-378326" lvl="0" marL="457200" rtl="0" algn="l">
              <a:lnSpc>
                <a:spcPct val="90000"/>
              </a:lnSpc>
              <a:spcBef>
                <a:spcPts val="1000"/>
              </a:spcBef>
              <a:spcAft>
                <a:spcPts val="0"/>
              </a:spcAft>
              <a:buClr>
                <a:schemeClr val="accent3"/>
              </a:buClr>
              <a:buSzPct val="210526"/>
              <a:buChar char="•"/>
            </a:pPr>
            <a:r>
              <a:rPr b="1" lang="es-ES"/>
              <a:t>2021. gadā ECDC publicēja ziņojumu “Cīņa pret dezinformāciju par vakcīnām tiešsaistē ES/EEZ”,</a:t>
            </a:r>
            <a:r>
              <a:rPr lang="es-ES"/>
              <a:t> norādot, ka vakcīnu dezinformācija ir nopietns apdraudējums sabiedrības veselībai un vakcinācijas aptverei.</a:t>
            </a:r>
            <a:br>
              <a:rPr lang="es-ES"/>
            </a:br>
            <a:r>
              <a:rPr lang="es-ES"/>
              <a:t>(ecdc.europa.eu)</a:t>
            </a:r>
            <a:endParaRPr/>
          </a:p>
          <a:p>
            <a:pPr indent="-378326" lvl="0" marL="457200" rtl="0" algn="l">
              <a:lnSpc>
                <a:spcPct val="90000"/>
              </a:lnSpc>
              <a:spcBef>
                <a:spcPts val="1000"/>
              </a:spcBef>
              <a:spcAft>
                <a:spcPts val="0"/>
              </a:spcAft>
              <a:buClr>
                <a:schemeClr val="accent3"/>
              </a:buClr>
              <a:buSzPct val="210526"/>
              <a:buChar char="•"/>
            </a:pPr>
            <a:r>
              <a:rPr lang="es-ES"/>
              <a:t>Eiropas katastrofu noturības mērķi nosaka kopīgas ES un dalībvalstu prioritātes: apdraudējumu paredzēšanu, iedzīvotāju sagatavošanu, agrīnās brīdināšanas sistēmu stiprināšanu, reaģēšanas spēju uzlabošanu un noturīgu civilās aizsardzības sistēmu nodrošināšanu.</a:t>
            </a:r>
            <a:br>
              <a:rPr lang="es-ES"/>
            </a:br>
            <a:r>
              <a:rPr lang="es-ES"/>
              <a:t>(civil-protection-humanitarian-aid.ec.europa.eu)</a:t>
            </a:r>
            <a:endParaRPr/>
          </a:p>
          <a:p>
            <a:pPr indent="-378326" lvl="0" marL="457200" rtl="0" algn="l">
              <a:lnSpc>
                <a:spcPct val="90000"/>
              </a:lnSpc>
              <a:spcBef>
                <a:spcPts val="1000"/>
              </a:spcBef>
              <a:spcAft>
                <a:spcPts val="0"/>
              </a:spcAft>
              <a:buClr>
                <a:schemeClr val="accent3"/>
              </a:buClr>
              <a:buSzPct val="210526"/>
              <a:buChar char="•"/>
            </a:pPr>
            <a:r>
              <a:rPr lang="es-ES"/>
              <a:t>ES civilās aizsardzības ietvars </a:t>
            </a:r>
            <a:r>
              <a:rPr b="1" lang="es-ES"/>
              <a:t>rescEU</a:t>
            </a:r>
            <a:r>
              <a:rPr lang="es-ES"/>
              <a:t> palielina pārrobežu reaģēšanas kapacitāti CBRN, medicīniskajās un citās ārkārtas situācijās, īpaši uzsverot nepieciešamību pēc konsekventas un uzticamas komunikācijas krīžu laikā.</a:t>
            </a:r>
            <a:br>
              <a:rPr lang="es-ES"/>
            </a:br>
            <a:r>
              <a:rPr lang="es-ES"/>
              <a:t>(civil-protection-humanitarian-aid.ec.europa.eu)</a:t>
            </a:r>
            <a:endParaRPr/>
          </a:p>
          <a:p>
            <a:pPr indent="-378326" lvl="0" marL="457200" rtl="0" algn="l">
              <a:lnSpc>
                <a:spcPct val="90000"/>
              </a:lnSpc>
              <a:spcBef>
                <a:spcPts val="1000"/>
              </a:spcBef>
              <a:spcAft>
                <a:spcPts val="0"/>
              </a:spcAft>
              <a:buClr>
                <a:schemeClr val="accent3"/>
              </a:buClr>
              <a:buSzPct val="210526"/>
              <a:buChar char="•"/>
            </a:pPr>
            <a:r>
              <a:rPr lang="es-ES"/>
              <a:t>Publiskās katastrofās (piemēram, stadionu incidentos, masu pasākumos) </a:t>
            </a:r>
            <a:r>
              <a:rPr b="1" lang="es-ES"/>
              <a:t>nepatiesa informācija var izplatīties ātrāk nekā oficiālie paziņojumi</a:t>
            </a:r>
            <a:r>
              <a:rPr lang="es-ES"/>
              <a:t>, veicinot paniku pūlī, kavējot evakuāciju un aizkavējot dzīvību glābšanas pasākumus.</a:t>
            </a:r>
            <a:endParaRPr/>
          </a:p>
          <a:p>
            <a:pPr indent="-378326" lvl="0" marL="457200" rtl="0" algn="l">
              <a:lnSpc>
                <a:spcPct val="90000"/>
              </a:lnSpc>
              <a:spcBef>
                <a:spcPts val="1000"/>
              </a:spcBef>
              <a:spcAft>
                <a:spcPts val="0"/>
              </a:spcAft>
              <a:buClr>
                <a:schemeClr val="accent3"/>
              </a:buClr>
              <a:buSzPct val="210526"/>
              <a:buChar char="•"/>
            </a:pPr>
            <a:r>
              <a:rPr lang="es-ES"/>
              <a:t>Nacionālā līmenī veselības ministrijām, ārkārtas dienestiem un operatīvajiem dienestiem jārisina ne tikai pats apdraudējums, bet arī </a:t>
            </a:r>
            <a:r>
              <a:rPr b="1" lang="es-ES"/>
              <a:t>baumas, viltus trauksmes signāli un mērķētas dezinformācijas kampaņas</a:t>
            </a:r>
            <a:r>
              <a:rPr lang="es-ES"/>
              <a: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2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chemeClr val="accent1"/>
                </a:solidFill>
              </a:rPr>
              <a:t>Kāpēc šis mācību modulis ir svarīgs?</a:t>
            </a:r>
            <a:endParaRPr/>
          </a:p>
        </p:txBody>
      </p:sp>
      <p:sp>
        <p:nvSpPr>
          <p:cNvPr id="80" name="Google Shape;80;p22"/>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fontScale="92500" lnSpcReduction="20000"/>
          </a:bodyPr>
          <a:lstStyle/>
          <a:p>
            <a:pPr indent="-406400" lvl="0" marL="457200" rtl="0" algn="l">
              <a:lnSpc>
                <a:spcPct val="90000"/>
              </a:lnSpc>
              <a:spcBef>
                <a:spcPts val="1000"/>
              </a:spcBef>
              <a:spcAft>
                <a:spcPts val="0"/>
              </a:spcAft>
              <a:buClr>
                <a:schemeClr val="accent3"/>
              </a:buClr>
              <a:buSzPct val="108108"/>
              <a:buChar char="•"/>
            </a:pPr>
            <a:r>
              <a:rPr lang="es-ES"/>
              <a:t>Mūsdienu savstarpēji saistītajā pasaulē nepatiesa informācija var izplatīties pat ātrāk nekā pati ārkārtas situācija.</a:t>
            </a:r>
            <a:br>
              <a:rPr lang="es-ES"/>
            </a:br>
            <a:r>
              <a:rPr lang="es-ES"/>
              <a:t>Neatkarīgi no tā, vai atrodies koncertā, futbola spēlē vai miermīlīgā demonstrācijā — viens maldinošs ieraksts, viltus brīdinājums vai baumas var izraisīt haosu, aizkavēt palīdzību vai pat maksāt dzīvības.</a:t>
            </a:r>
            <a:endParaRPr/>
          </a:p>
          <a:p>
            <a:pPr indent="-406400" lvl="0" marL="457200" rtl="0" algn="l">
              <a:lnSpc>
                <a:spcPct val="90000"/>
              </a:lnSpc>
              <a:spcBef>
                <a:spcPts val="1000"/>
              </a:spcBef>
              <a:spcAft>
                <a:spcPts val="0"/>
              </a:spcAft>
              <a:buClr>
                <a:schemeClr val="accent3"/>
              </a:buClr>
              <a:buSzPct val="108108"/>
              <a:buChar char="•"/>
            </a:pPr>
            <a:r>
              <a:rPr lang="es-ES"/>
              <a:t>Tu vai kāds tev tuvs cilvēks var nonākt publiskā ārkārtas situācijā, kur pūļa rīcību nosaka tas, kam cilvēki notic — nevis tas, kas ir patiesi.</a:t>
            </a:r>
            <a:endParaRPr/>
          </a:p>
          <a:p>
            <a:pPr indent="-406400" lvl="0" marL="457200" rtl="0" algn="l">
              <a:lnSpc>
                <a:spcPct val="90000"/>
              </a:lnSpc>
              <a:spcBef>
                <a:spcPts val="1000"/>
              </a:spcBef>
              <a:spcAft>
                <a:spcPts val="0"/>
              </a:spcAft>
              <a:buClr>
                <a:schemeClr val="accent3"/>
              </a:buClr>
              <a:buSzPct val="108108"/>
              <a:buChar char="•"/>
            </a:pPr>
            <a:r>
              <a:rPr lang="es-ES"/>
              <a:t>Spēja saglabāt mieru, pārbaudīt informāciju un palīdzēt citiem padara tevi ne tikai drošāku, bet arī par cilvēku, uz kuru citi skatīsies pēc padoma.</a:t>
            </a:r>
            <a:endParaRPr/>
          </a:p>
          <a:p>
            <a:pPr indent="-406400" lvl="0" marL="457200" rtl="0" algn="l">
              <a:lnSpc>
                <a:spcPct val="90000"/>
              </a:lnSpc>
              <a:spcBef>
                <a:spcPts val="1000"/>
              </a:spcBef>
              <a:spcAft>
                <a:spcPts val="0"/>
              </a:spcAft>
              <a:buClr>
                <a:schemeClr val="accent3"/>
              </a:buClr>
              <a:buSzPct val="108108"/>
              <a:buChar char="•"/>
            </a:pPr>
            <a:r>
              <a:rPr lang="es-ES"/>
              <a:t>Krīzes laikā pareizās informācijas izplatīšana var izglābt desmitiem dzīvību. Tas, ko tu pasaki — vai arī noklusē — patiesi ir ļoti svarīgi.</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3"/>
          <p:cNvSpPr txBox="1"/>
          <p:nvPr>
            <p:ph type="title"/>
          </p:nvPr>
        </p:nvSpPr>
        <p:spPr>
          <a:xfrm>
            <a:off x="838200" y="624429"/>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s-ES" sz="2800">
                <a:solidFill>
                  <a:schemeClr val="accent1"/>
                </a:solidFill>
              </a:rPr>
              <a:t>Dabas katastrofas dezinformācijas un maldinošas informācijas novēršanas kontekstā publisku un lielu pasākumu</a:t>
            </a:r>
            <a:endParaRPr sz="2800">
              <a:solidFill>
                <a:schemeClr val="accent1"/>
              </a:solidFill>
              <a:latin typeface="Calibri"/>
              <a:ea typeface="Calibri"/>
              <a:cs typeface="Calibri"/>
              <a:sym typeface="Calibri"/>
            </a:endParaRPr>
          </a:p>
        </p:txBody>
      </p:sp>
      <p:sp>
        <p:nvSpPr>
          <p:cNvPr id="86" name="Google Shape;86;p23"/>
          <p:cNvSpPr txBox="1"/>
          <p:nvPr>
            <p:ph idx="2" type="body"/>
          </p:nvPr>
        </p:nvSpPr>
        <p:spPr>
          <a:xfrm>
            <a:off x="838200" y="1861502"/>
            <a:ext cx="10515600" cy="4547100"/>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Clr>
                <a:schemeClr val="accent3"/>
              </a:buClr>
              <a:buSzPts val="2800"/>
              <a:buChar char="•"/>
            </a:pPr>
            <a:r>
              <a:rPr lang="es-ES" sz="2400"/>
              <a:t>Dabas katastrofas, piemēram, zemestrīces, plūdi un meža ugunsgrēki, bieži rada neskaidrību un bailes — apstākļus, kas īpaši veicina nepatiesas informācijas izplatīšanos.</a:t>
            </a:r>
            <a:endParaRPr/>
          </a:p>
          <a:p>
            <a:pPr indent="-406400" lvl="0" marL="457200" rtl="0" algn="l">
              <a:lnSpc>
                <a:spcPct val="90000"/>
              </a:lnSpc>
              <a:spcBef>
                <a:spcPts val="1000"/>
              </a:spcBef>
              <a:spcAft>
                <a:spcPts val="0"/>
              </a:spcAft>
              <a:buClr>
                <a:schemeClr val="accent3"/>
              </a:buClr>
              <a:buSzPts val="2800"/>
              <a:buChar char="•"/>
            </a:pPr>
            <a:r>
              <a:rPr lang="es-ES" sz="2400"/>
              <a:t>Nepareiza informācija par evakuācijas maršrutiem, patvēruma vietām vai neatliekamajām rezervēm var padarīt situāciju vēl bīstamāku.</a:t>
            </a:r>
            <a:endParaRPr/>
          </a:p>
          <a:p>
            <a:pPr indent="-406400" lvl="0" marL="457200" rtl="0" algn="l">
              <a:lnSpc>
                <a:spcPct val="90000"/>
              </a:lnSpc>
              <a:spcBef>
                <a:spcPts val="1000"/>
              </a:spcBef>
              <a:spcAft>
                <a:spcPts val="0"/>
              </a:spcAft>
              <a:buClr>
                <a:schemeClr val="accent3"/>
              </a:buClr>
              <a:buSzPts val="2800"/>
              <a:buChar char="•"/>
            </a:pPr>
            <a:r>
              <a:rPr lang="es-ES" sz="2400"/>
              <a:t>Lielās sabiedriskās vietās (piemēram, stadionos, brīvdabas festivālos) panika, ko izraisa neapstiprinātas baumas, var aizkavēt glābšanas darbus vai apdraudēt dzīvības.</a:t>
            </a:r>
            <a:endParaRPr/>
          </a:p>
          <a:p>
            <a:pPr indent="-406400" lvl="0" marL="457200" rtl="0" algn="l">
              <a:lnSpc>
                <a:spcPct val="90000"/>
              </a:lnSpc>
              <a:spcBef>
                <a:spcPts val="1000"/>
              </a:spcBef>
              <a:spcAft>
                <a:spcPts val="0"/>
              </a:spcAft>
              <a:buClr>
                <a:schemeClr val="accent3"/>
              </a:buClr>
              <a:buSzPts val="2800"/>
              <a:buChar char="•"/>
            </a:pPr>
            <a:r>
              <a:rPr lang="es-ES" sz="2400"/>
              <a:t>Izpratne par to, kā nepatiesa informācija mijiedarbojas ar dabas katastrofu situācijām, palīdz kopienām reaģēt ātrāk, drošāk un efektīvāk.</a:t>
            </a:r>
            <a:endParaRPr/>
          </a:p>
          <a:p>
            <a:pPr indent="0" lvl="0" marL="50800" rtl="0" algn="l">
              <a:lnSpc>
                <a:spcPct val="90000"/>
              </a:lnSpc>
              <a:spcBef>
                <a:spcPts val="1000"/>
              </a:spcBef>
              <a:spcAft>
                <a:spcPts val="0"/>
              </a:spcAft>
              <a:buSzPts val="2800"/>
              <a:buNone/>
            </a:pPr>
            <a:r>
              <a:t/>
            </a:r>
            <a:endParaRPr>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Plūdi</a:t>
            </a:r>
            <a:endParaRPr>
              <a:solidFill>
                <a:srgbClr val="FF0000"/>
              </a:solidFill>
            </a:endParaRPr>
          </a:p>
        </p:txBody>
      </p:sp>
      <p:sp>
        <p:nvSpPr>
          <p:cNvPr id="92" name="Google Shape;92;p24"/>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SzPts val="2800"/>
              <a:buNone/>
            </a:pPr>
            <a:r>
              <a:rPr lang="es-ES"/>
              <a:t>Kāpēc tas ir svarīgi</a:t>
            </a:r>
            <a:endParaRPr/>
          </a:p>
        </p:txBody>
      </p:sp>
      <p:sp>
        <p:nvSpPr>
          <p:cNvPr id="93" name="Google Shape;93;p24"/>
          <p:cNvSpPr txBox="1"/>
          <p:nvPr>
            <p:ph idx="2" type="body"/>
          </p:nvPr>
        </p:nvSpPr>
        <p:spPr>
          <a:xfrm>
            <a:off x="839788" y="3162300"/>
            <a:ext cx="6841664" cy="2802729"/>
          </a:xfrm>
          <a:prstGeom prst="rect">
            <a:avLst/>
          </a:prstGeom>
          <a:noFill/>
          <a:ln>
            <a:noFill/>
          </a:ln>
        </p:spPr>
        <p:txBody>
          <a:bodyPr anchorCtr="0" anchor="t" bIns="45700" lIns="91425" spcFirstLastPara="1" rIns="91425" wrap="square" tIns="45700">
            <a:normAutofit fontScale="70000" lnSpcReduction="20000"/>
          </a:bodyPr>
          <a:lstStyle/>
          <a:p>
            <a:pPr indent="-406400" lvl="0" marL="457200" rtl="0" algn="l">
              <a:lnSpc>
                <a:spcPct val="90000"/>
              </a:lnSpc>
              <a:spcBef>
                <a:spcPts val="1000"/>
              </a:spcBef>
              <a:spcAft>
                <a:spcPts val="0"/>
              </a:spcAft>
              <a:buSzPct val="142857"/>
              <a:buChar char="•"/>
            </a:pPr>
            <a:r>
              <a:rPr lang="es-ES"/>
              <a:t>Plūdi ir viens no biežāk sastopamajiem un visstraujāk attīstošajiem katastrofu veidiem Eiropā.</a:t>
            </a:r>
            <a:endParaRPr/>
          </a:p>
          <a:p>
            <a:pPr indent="-406400" lvl="0" marL="457200" rtl="0" algn="l">
              <a:lnSpc>
                <a:spcPct val="90000"/>
              </a:lnSpc>
              <a:spcBef>
                <a:spcPts val="1000"/>
              </a:spcBef>
              <a:spcAft>
                <a:spcPts val="0"/>
              </a:spcAft>
              <a:buSzPct val="142857"/>
              <a:buChar char="•"/>
            </a:pPr>
            <a:r>
              <a:rPr lang="es-ES"/>
              <a:t>Viltus evakuācijas paziņojumi vai neoficiāli plūdu brīdinājumi sociālajos tīklos var izraisīt lieku paniku vai aizkavēt reālu rīcību.</a:t>
            </a:r>
            <a:endParaRPr/>
          </a:p>
          <a:p>
            <a:pPr indent="-406400" lvl="0" marL="457200" rtl="0" algn="l">
              <a:lnSpc>
                <a:spcPct val="90000"/>
              </a:lnSpc>
              <a:spcBef>
                <a:spcPts val="1000"/>
              </a:spcBef>
              <a:spcAft>
                <a:spcPts val="0"/>
              </a:spcAft>
              <a:buSzPct val="142857"/>
              <a:buChar char="•"/>
            </a:pPr>
            <a:r>
              <a:rPr lang="es-ES"/>
              <a:t>Maldu ziņas (piemēram, “aizsprosts ir pārrauts” vai “tilts ir sabrucis”) bieži izplatās ļoti ātri, apgrūtinot oficiālos glābšanas darbus.</a:t>
            </a:r>
            <a:endParaRPr/>
          </a:p>
          <a:p>
            <a:pPr indent="-406400" lvl="0" marL="457200" rtl="0" algn="l">
              <a:lnSpc>
                <a:spcPct val="90000"/>
              </a:lnSpc>
              <a:spcBef>
                <a:spcPts val="1000"/>
              </a:spcBef>
              <a:spcAft>
                <a:spcPts val="0"/>
              </a:spcAft>
              <a:buSzPct val="142857"/>
              <a:buChar char="•"/>
            </a:pPr>
            <a:r>
              <a:rPr lang="es-ES"/>
              <a:t>Nepatiesa informācija izplatās īpaši strauji pilsētvidē vai stadionos stipra lietus vai pēkšņu plūdu laikā.</a:t>
            </a:r>
            <a:endParaRPr/>
          </a:p>
        </p:txBody>
      </p:sp>
      <p:sp>
        <p:nvSpPr>
          <p:cNvPr id="94" name="Google Shape;94;p24"/>
          <p:cNvSpPr/>
          <p:nvPr/>
        </p:nvSpPr>
        <p:spPr>
          <a:xfrm>
            <a:off x="7573298" y="5160526"/>
            <a:ext cx="4320000" cy="430887"/>
          </a:xfrm>
          <a:prstGeom prst="rect">
            <a:avLst/>
          </a:prstGeom>
          <a:noFill/>
          <a:ln>
            <a:noFill/>
          </a:ln>
        </p:spPr>
        <p:txBody>
          <a:bodyPr anchorCtr="0" anchor="t" bIns="45700" lIns="91425" spcFirstLastPara="1" rIns="91425" wrap="square" tIns="45700">
            <a:spAutoFit/>
          </a:bodyPr>
          <a:lstStyle/>
          <a:p>
            <a:pPr indent="-228600" lvl="0" marL="228600" marR="0" rtl="0" algn="ctr">
              <a:lnSpc>
                <a:spcPct val="100000"/>
              </a:lnSpc>
              <a:spcBef>
                <a:spcPts val="0"/>
              </a:spcBef>
              <a:spcAft>
                <a:spcPts val="0"/>
              </a:spcAft>
              <a:buClr>
                <a:srgbClr val="000000"/>
              </a:buClr>
              <a:buSzPts val="1100"/>
              <a:buFont typeface="Arial"/>
              <a:buAutoNum type="arabicPeriod"/>
            </a:pPr>
            <a:r>
              <a:rPr b="1" i="0" lang="es-ES" sz="1100" u="none" cap="none" strike="noStrike">
                <a:solidFill>
                  <a:srgbClr val="000000"/>
                </a:solidFill>
                <a:latin typeface="Calibri"/>
                <a:ea typeface="Calibri"/>
                <a:cs typeface="Calibri"/>
                <a:sym typeface="Calibri"/>
              </a:rPr>
              <a:t>attēls. Kāpēc plūdi ir svarīgi. ilustrācija</a:t>
            </a:r>
            <a:endParaRPr b="1" i="0" sz="11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None/>
            </a:pPr>
            <a:r>
              <a:rPr b="0" i="0" lang="es-ES" sz="1100" u="none" cap="none" strike="noStrike">
                <a:solidFill>
                  <a:srgbClr val="000000"/>
                </a:solidFill>
                <a:latin typeface="Calibri"/>
                <a:ea typeface="Calibri"/>
                <a:cs typeface="Calibri"/>
                <a:sym typeface="Calibri"/>
              </a:rPr>
              <a:t>(MI ģenerēts no gemini.google.com)</a:t>
            </a:r>
            <a:endParaRPr b="0" i="0" sz="1100" u="none" cap="none" strike="noStrike">
              <a:solidFill>
                <a:srgbClr val="000000"/>
              </a:solidFill>
              <a:latin typeface="Calibri"/>
              <a:ea typeface="Calibri"/>
              <a:cs typeface="Calibri"/>
              <a:sym typeface="Calibri"/>
            </a:endParaRPr>
          </a:p>
        </p:txBody>
      </p:sp>
      <p:pic>
        <p:nvPicPr>
          <p:cNvPr descr="taslak, çizim, çizgi sanatı, mürekkep içeren bir resim&#10;&#10;Yapay zeka tarafından oluşturulmuş içerik yanlış olabilir." id="95" name="Google Shape;95;p24"/>
          <p:cNvPicPr preferRelativeResize="0"/>
          <p:nvPr/>
        </p:nvPicPr>
        <p:blipFill rotWithShape="1">
          <a:blip r:embed="rId3">
            <a:alphaModFix/>
          </a:blip>
          <a:srcRect b="3909" l="0" r="0" t="10742"/>
          <a:stretch/>
        </p:blipFill>
        <p:spPr>
          <a:xfrm>
            <a:off x="7573298" y="1170039"/>
            <a:ext cx="4320000" cy="368709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