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embeddedFontLst>
    <p:embeddedFont>
      <p:font typeface="Montserrat SemiBold"/>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3" roundtripDataSignature="AMtx7mhTvG2iRF/WetcMUV+Bc3ugph4zM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fntdata"/><Relationship Id="rId11" Type="http://schemas.openxmlformats.org/officeDocument/2006/relationships/slide" Target="slides/slide7.xml"/><Relationship Id="rId22" Type="http://schemas.openxmlformats.org/officeDocument/2006/relationships/font" Target="fonts/MontserratSemiBold-boldItalic.fntdata"/><Relationship Id="rId10" Type="http://schemas.openxmlformats.org/officeDocument/2006/relationships/slide" Target="slides/slide6.xml"/><Relationship Id="rId21" Type="http://schemas.openxmlformats.org/officeDocument/2006/relationships/font" Target="fonts/MontserratSemiBold-italic.fntdata"/><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regular.fnt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 name="Google Shape;3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8" name="Google Shape;98;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0" name="Google Shape;110;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6" name="Google Shape;11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3" name="Google Shape;133;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 name="Google Shape;4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9" name="Google Shape;5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5" name="Google Shape;65;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1" name="Google Shape;71;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 name="Google Shape;77;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0" name="Google Shape;90;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3" name="Shape 23"/>
        <p:cNvGrpSpPr/>
        <p:nvPr/>
      </p:nvGrpSpPr>
      <p:grpSpPr>
        <a:xfrm>
          <a:off x="0" y="0"/>
          <a:ext cx="0" cy="0"/>
          <a:chOff x="0" y="0"/>
          <a:chExt cx="0" cy="0"/>
        </a:xfrm>
      </p:grpSpPr>
      <p:sp>
        <p:nvSpPr>
          <p:cNvPr id="24" name="Google Shape;24;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7" name="Google Shape;27;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8" name="Google Shape;28;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9" name="Google Shape;29;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1" name="Shape 31"/>
        <p:cNvGrpSpPr/>
        <p:nvPr/>
      </p:nvGrpSpPr>
      <p:grpSpPr>
        <a:xfrm>
          <a:off x="0" y="0"/>
          <a:ext cx="0" cy="0"/>
          <a:chOff x="0" y="0"/>
          <a:chExt cx="0" cy="0"/>
        </a:xfrm>
      </p:grpSpPr>
      <p:pic>
        <p:nvPicPr>
          <p:cNvPr id="32" name="Google Shape;32;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3" name="Google Shape;33;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7.png"/><Relationship Id="rId13" Type="http://schemas.openxmlformats.org/officeDocument/2006/relationships/image" Target="../media/image15.png"/><Relationship Id="rId12" Type="http://schemas.openxmlformats.org/officeDocument/2006/relationships/image" Target="../media/image6.png"/><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2.png"/><Relationship Id="rId14" Type="http://schemas.openxmlformats.org/officeDocument/2006/relationships/image" Target="../media/image16.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4.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17.png"/><Relationship Id="rId12" Type="http://schemas.openxmlformats.org/officeDocument/2006/relationships/image" Target="../media/image11.png"/><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18.png"/><Relationship Id="rId8"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1"/>
          <p:cNvSpPr txBox="1"/>
          <p:nvPr>
            <p:ph type="title"/>
          </p:nvPr>
        </p:nvSpPr>
        <p:spPr>
          <a:xfrm>
            <a:off x="387348" y="1343608"/>
            <a:ext cx="6834684" cy="2029572"/>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Calibri"/>
              <a:buNone/>
            </a:pPr>
            <a:r>
              <a:rPr lang="es-ES" sz="2800"/>
              <a:t>Mācībspēku atbalsta materiāls 2. nodaļai: SABIEDRISKO UN LIELU PASĀKUMU NORISES VIETU KATASTROFU GATAVĪBA UN REAĢĒŠANA</a:t>
            </a:r>
            <a:endParaRPr/>
          </a:p>
        </p:txBody>
      </p:sp>
      <p:sp>
        <p:nvSpPr>
          <p:cNvPr id="40" name="Google Shape;40;p1"/>
          <p:cNvSpPr txBox="1"/>
          <p:nvPr>
            <p:ph idx="1" type="body"/>
          </p:nvPr>
        </p:nvSpPr>
        <p:spPr>
          <a:xfrm>
            <a:off x="387348" y="3605678"/>
            <a:ext cx="6096000" cy="169710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90000"/>
              </a:lnSpc>
              <a:spcBef>
                <a:spcPts val="0"/>
              </a:spcBef>
              <a:spcAft>
                <a:spcPts val="0"/>
              </a:spcAft>
              <a:buSzPct val="90224"/>
              <a:buNone/>
            </a:pPr>
            <a:r>
              <a:rPr b="1" lang="es-ES" sz="3000"/>
              <a:t>MĀCĪBU MODULIS 10:  Būtiskas dzīvības glābšanas prasmes sabiedrisko un lielu pasākumu norises vietās</a:t>
            </a:r>
            <a:endParaRPr b="1" sz="3000"/>
          </a:p>
          <a:p>
            <a:pPr indent="0" lvl="0" marL="0" rtl="0" algn="l">
              <a:lnSpc>
                <a:spcPct val="90000"/>
              </a:lnSpc>
              <a:spcBef>
                <a:spcPts val="0"/>
              </a:spcBef>
              <a:spcAft>
                <a:spcPts val="0"/>
              </a:spcAft>
              <a:buSzPct val="90224"/>
              <a:buNone/>
            </a:pPr>
            <a:r>
              <a:t/>
            </a:r>
            <a:endParaRPr b="1" sz="6500"/>
          </a:p>
          <a:p>
            <a:pPr indent="0" lvl="0" marL="0" rtl="0" algn="l">
              <a:lnSpc>
                <a:spcPct val="90000"/>
              </a:lnSpc>
              <a:spcBef>
                <a:spcPts val="0"/>
              </a:spcBef>
              <a:spcAft>
                <a:spcPts val="0"/>
              </a:spcAft>
              <a:buSzPct val="109839"/>
              <a:buNone/>
            </a:pPr>
            <a:r>
              <a:rPr b="1" lang="es-ES" sz="1800"/>
              <a:t>Autors: </a:t>
            </a:r>
            <a:r>
              <a:rPr lang="es-ES" sz="1800"/>
              <a:t>Denizli İl Afet ve Acil Durum Müdürlüğü (AFAD)/ VETREADY projekta partnerība</a:t>
            </a:r>
            <a:endParaRPr b="1" sz="1800"/>
          </a:p>
          <a:p>
            <a:pPr indent="0" lvl="0" marL="0" rtl="0" algn="l">
              <a:lnSpc>
                <a:spcPct val="90000"/>
              </a:lnSpc>
              <a:spcBef>
                <a:spcPts val="0"/>
              </a:spcBef>
              <a:spcAft>
                <a:spcPts val="0"/>
              </a:spcAft>
              <a:buSzPct val="142854"/>
              <a:buNone/>
            </a:pPr>
            <a:r>
              <a:t/>
            </a:r>
            <a:endParaRPr/>
          </a:p>
        </p:txBody>
      </p:sp>
      <p:sp>
        <p:nvSpPr>
          <p:cNvPr id="41" name="Google Shape;41;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s-ES" sz="1200" u="none" cap="none" strike="noStrike">
                <a:solidFill>
                  <a:schemeClr val="dk1"/>
                </a:solidFill>
                <a:latin typeface="Calibri"/>
                <a:ea typeface="Calibri"/>
                <a:cs typeface="Calibri"/>
                <a:sym typeface="Calibri"/>
              </a:rPr>
              <a:t> Projekta numurs: 2024-1-ES01-KA220-VET-000257287</a:t>
            </a:r>
            <a:endParaRPr b="0" i="0" sz="1200" u="none" cap="none" strike="noStrike">
              <a:solidFill>
                <a:schemeClr val="dk1"/>
              </a:solidFill>
              <a:latin typeface="Calibri"/>
              <a:ea typeface="Calibri"/>
              <a:cs typeface="Calibri"/>
              <a:sym typeface="Calibri"/>
            </a:endParaRPr>
          </a:p>
        </p:txBody>
      </p:sp>
      <p:sp>
        <p:nvSpPr>
          <p:cNvPr id="42" name="Google Shape;42;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3" name="Google Shape;43;p1"/>
          <p:cNvSpPr txBox="1"/>
          <p:nvPr/>
        </p:nvSpPr>
        <p:spPr>
          <a:xfrm>
            <a:off x="4596000" y="5535275"/>
            <a:ext cx="3000000" cy="111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ES" sz="900">
                <a:solidFill>
                  <a:schemeClr val="dk1"/>
                </a:solidFill>
                <a:latin typeface="Calibri"/>
                <a:ea typeface="Calibri"/>
                <a:cs typeface="Calibri"/>
                <a:sym typeface="Calibri"/>
              </a:rPr>
              <a:t>Finansē Eiropas Savienība. Tomēr paustie viedokļi un viedokļi ir tikai autora(-u) viedokļi un viedokļi, un tie ne vienmēr atspoguļo Eiropas Savienības vai Servicio Español para la Internacionalización de la Educación (SEPIE) viedokļus un viedokļus. Ne Eiropas Savienība, ne piešķīrēja iestāde nevar būt atbildīga par tiem.</a:t>
            </a:r>
            <a:endParaRPr sz="9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5"/>
          <p:cNvSpPr txBox="1"/>
          <p:nvPr>
            <p:ph type="title"/>
          </p:nvPr>
        </p:nvSpPr>
        <p:spPr>
          <a:xfrm>
            <a:off x="617399" y="671804"/>
            <a:ext cx="10672641" cy="76317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s-ES" sz="3200">
                <a:solidFill>
                  <a:schemeClr val="accent1"/>
                </a:solidFill>
              </a:rPr>
              <a:t>Mācību sasniegumu vērtēšanas atbalsts – kā pārbaudīt mācību sasniegumus</a:t>
            </a:r>
            <a:endParaRPr/>
          </a:p>
        </p:txBody>
      </p:sp>
      <p:sp>
        <p:nvSpPr>
          <p:cNvPr id="101" name="Google Shape;101;p25"/>
          <p:cNvSpPr txBox="1"/>
          <p:nvPr>
            <p:ph idx="2" type="body"/>
          </p:nvPr>
        </p:nvSpPr>
        <p:spPr>
          <a:xfrm>
            <a:off x="617400" y="1515404"/>
            <a:ext cx="10957200" cy="5100000"/>
          </a:xfrm>
          <a:prstGeom prst="rect">
            <a:avLst/>
          </a:prstGeom>
          <a:noFill/>
          <a:ln>
            <a:noFill/>
          </a:ln>
        </p:spPr>
        <p:txBody>
          <a:bodyPr anchorCtr="0" anchor="t" bIns="45700" lIns="91425" spcFirstLastPara="1" rIns="91425" wrap="square" tIns="45700">
            <a:normAutofit fontScale="85000" lnSpcReduction="10000"/>
          </a:bodyPr>
          <a:lstStyle/>
          <a:p>
            <a:pPr indent="0" lvl="0" marL="50800" rtl="0" algn="l">
              <a:lnSpc>
                <a:spcPct val="90000"/>
              </a:lnSpc>
              <a:spcBef>
                <a:spcPts val="1000"/>
              </a:spcBef>
              <a:spcAft>
                <a:spcPts val="0"/>
              </a:spcAft>
              <a:buSzPct val="113590"/>
              <a:buNone/>
            </a:pPr>
            <a:r>
              <a:rPr lang="es-ES" sz="2600"/>
              <a:t>Šī mācību moduļa beigās mācību dalībnieki aizpilda 10 jautājumu testu ar atbilžu variantiem, kas izstrādāts, lai novērtētu viņu izpratni par sesijā apgūtajiem galvenajiem jēdzieniem.</a:t>
            </a:r>
            <a:endParaRPr sz="2600"/>
          </a:p>
          <a:p>
            <a:pPr indent="0" lvl="0" marL="50800" rtl="0" algn="l">
              <a:lnSpc>
                <a:spcPct val="90000"/>
              </a:lnSpc>
              <a:spcBef>
                <a:spcPts val="1000"/>
              </a:spcBef>
              <a:spcAft>
                <a:spcPts val="0"/>
              </a:spcAft>
              <a:buSzPct val="113590"/>
              <a:buNone/>
            </a:pPr>
            <a:r>
              <a:rPr b="1" lang="es-ES" sz="2600"/>
              <a:t>Papildu vērtēšanas stratēģijas</a:t>
            </a:r>
            <a:r>
              <a:rPr lang="es-ES" sz="2600"/>
              <a:t>:</a:t>
            </a:r>
            <a:endParaRPr sz="2600"/>
          </a:p>
          <a:p>
            <a:pPr indent="0" lvl="0" marL="50800" rtl="0" algn="l">
              <a:lnSpc>
                <a:spcPct val="90000"/>
              </a:lnSpc>
              <a:spcBef>
                <a:spcPts val="1000"/>
              </a:spcBef>
              <a:spcAft>
                <a:spcPts val="0"/>
              </a:spcAft>
              <a:buSzPct val="113590"/>
              <a:buNone/>
            </a:pPr>
            <a:r>
              <a:rPr b="1" lang="es-ES" sz="2600"/>
              <a:t>1. Lēmumu pieņemšanas stratēģijas krīzes situācijās</a:t>
            </a:r>
            <a:endParaRPr b="1" sz="2600"/>
          </a:p>
          <a:p>
            <a:pPr indent="0" lvl="0" marL="50800" rtl="0" algn="l">
              <a:lnSpc>
                <a:spcPct val="90000"/>
              </a:lnSpc>
              <a:spcBef>
                <a:spcPts val="1000"/>
              </a:spcBef>
              <a:spcAft>
                <a:spcPts val="0"/>
              </a:spcAft>
              <a:buSzPct val="113590"/>
              <a:buNone/>
            </a:pPr>
            <a:r>
              <a:rPr lang="es-ES" sz="2600"/>
              <a:t>Kā tas darbojas: tiek prezentēti 3–4 īsi publiski katastrofu scenāriji (piemēram, ugunsgrēks viesnīcā, gāzes noplūde, panika pēc zemestrīces). Jautājiet, ko jūs darītu šādā situācijā?</a:t>
            </a:r>
            <a:endParaRPr sz="2600"/>
          </a:p>
          <a:p>
            <a:pPr indent="0" lvl="0" marL="50800" rtl="0" algn="l">
              <a:lnSpc>
                <a:spcPct val="90000"/>
              </a:lnSpc>
              <a:spcBef>
                <a:spcPts val="1000"/>
              </a:spcBef>
              <a:spcAft>
                <a:spcPts val="0"/>
              </a:spcAft>
              <a:buSzPct val="113590"/>
              <a:buNone/>
            </a:pPr>
            <a:r>
              <a:rPr b="1" lang="es-ES" sz="2600">
                <a:solidFill>
                  <a:schemeClr val="dk1"/>
                </a:solidFill>
              </a:rPr>
              <a:t>2. Rīcības plāna izaicinājums</a:t>
            </a:r>
            <a:endParaRPr b="1" sz="2600">
              <a:solidFill>
                <a:schemeClr val="dk1"/>
              </a:solidFill>
            </a:endParaRPr>
          </a:p>
          <a:p>
            <a:pPr indent="0" lvl="0" marL="50800" rtl="0" algn="l">
              <a:lnSpc>
                <a:spcPct val="90000"/>
              </a:lnSpc>
              <a:spcBef>
                <a:spcPts val="1000"/>
              </a:spcBef>
              <a:spcAft>
                <a:spcPts val="0"/>
              </a:spcAft>
              <a:buSzPct val="113590"/>
              <a:buNone/>
            </a:pPr>
            <a:r>
              <a:rPr lang="es-ES" sz="2600"/>
              <a:t>Kā tas darbojas: Pēc īsa video vai scenārija prezentācijas dalībnieki izstrādā soli pa solim rīcības plānu un identificē pasākumus, lai saglabātu mieru, mazinātu trauksmi un nodrošinātu drošību.</a:t>
            </a:r>
            <a:endParaRPr sz="2600"/>
          </a:p>
          <a:p>
            <a:pPr indent="0" lvl="0" marL="50800" rtl="0" algn="l">
              <a:lnSpc>
                <a:spcPct val="90000"/>
              </a:lnSpc>
              <a:spcBef>
                <a:spcPts val="1000"/>
              </a:spcBef>
              <a:spcAft>
                <a:spcPts val="0"/>
              </a:spcAft>
              <a:buSzPct val="113590"/>
              <a:buNone/>
            </a:pPr>
            <a:r>
              <a:rPr lang="es-ES" sz="2600"/>
              <a:t>Ko tas atklāj: Tas novērtē viņu spēju apkopot informāciju, paredzēt emocionālās vajadzības un piemērot psiholoģiskās elastības stratēģijas katastrofu situācijās sabiedrībā.</a:t>
            </a:r>
            <a:br>
              <a:rPr lang="es-ES" sz="2900"/>
            </a:br>
            <a:endParaRPr sz="2900"/>
          </a:p>
          <a:p>
            <a:pPr indent="0" lvl="0" marL="0" rtl="0" algn="l">
              <a:lnSpc>
                <a:spcPct val="90000"/>
              </a:lnSpc>
              <a:spcBef>
                <a:spcPts val="1200"/>
              </a:spcBef>
              <a:spcAft>
                <a:spcPts val="0"/>
              </a:spcAft>
              <a:buSzPct val="117646"/>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6"/>
          <p:cNvSpPr txBox="1"/>
          <p:nvPr>
            <p:ph type="title"/>
          </p:nvPr>
        </p:nvSpPr>
        <p:spPr>
          <a:xfrm>
            <a:off x="838188" y="4302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Papildus resursi</a:t>
            </a:r>
            <a:endParaRPr/>
          </a:p>
        </p:txBody>
      </p:sp>
      <p:sp>
        <p:nvSpPr>
          <p:cNvPr id="107" name="Google Shape;107;p26"/>
          <p:cNvSpPr txBox="1"/>
          <p:nvPr>
            <p:ph idx="2" type="body"/>
          </p:nvPr>
        </p:nvSpPr>
        <p:spPr>
          <a:xfrm>
            <a:off x="776288" y="1529566"/>
            <a:ext cx="10515600" cy="4321200"/>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1200"/>
              </a:spcBef>
              <a:spcAft>
                <a:spcPts val="0"/>
              </a:spcAft>
              <a:buSzPts val="2800"/>
              <a:buChar char="•"/>
            </a:pPr>
            <a:r>
              <a:rPr lang="es-ES" sz="2000"/>
              <a:t>FEMA – Valsts gatavība</a:t>
            </a:r>
            <a:endParaRPr sz="2000"/>
          </a:p>
          <a:p>
            <a:pPr indent="0" lvl="0" marL="0" rtl="0" algn="l">
              <a:lnSpc>
                <a:spcPct val="90000"/>
              </a:lnSpc>
              <a:spcBef>
                <a:spcPts val="1200"/>
              </a:spcBef>
              <a:spcAft>
                <a:spcPts val="0"/>
              </a:spcAft>
              <a:buSzPts val="2800"/>
              <a:buNone/>
            </a:pPr>
            <a:r>
              <a:rPr b="1" lang="es-ES" sz="2000"/>
              <a:t>	Saite</a:t>
            </a:r>
            <a:r>
              <a:rPr lang="es-ES" sz="2000"/>
              <a:t>: </a:t>
            </a:r>
            <a:r>
              <a:rPr lang="es-ES" sz="2000">
                <a:solidFill>
                  <a:schemeClr val="dk2"/>
                </a:solidFill>
              </a:rPr>
              <a:t>https://www.fema.gov/emergency-managers/national-preparedness</a:t>
            </a:r>
            <a:endParaRPr/>
          </a:p>
          <a:p>
            <a:pPr indent="-342900" lvl="0" marL="342900" rtl="0" algn="l">
              <a:lnSpc>
                <a:spcPct val="90000"/>
              </a:lnSpc>
              <a:spcBef>
                <a:spcPts val="1200"/>
              </a:spcBef>
              <a:spcAft>
                <a:spcPts val="0"/>
              </a:spcAft>
              <a:buSzPts val="2800"/>
              <a:buChar char="•"/>
            </a:pPr>
            <a:r>
              <a:rPr lang="es-ES" sz="2000"/>
              <a:t>CDC – Gatavība ārkārtas situācijām un reaģēšana</a:t>
            </a:r>
            <a:endParaRPr sz="2000"/>
          </a:p>
          <a:p>
            <a:pPr indent="0" lvl="0" marL="0" rtl="0" algn="l">
              <a:lnSpc>
                <a:spcPct val="90000"/>
              </a:lnSpc>
              <a:spcBef>
                <a:spcPts val="1200"/>
              </a:spcBef>
              <a:spcAft>
                <a:spcPts val="0"/>
              </a:spcAft>
              <a:buSzPts val="2800"/>
              <a:buNone/>
            </a:pPr>
            <a:r>
              <a:rPr b="1" lang="es-ES" sz="2000"/>
              <a:t>	Saite: </a:t>
            </a:r>
            <a:r>
              <a:rPr lang="es-ES" sz="2000"/>
              <a:t>https://www.cdc.gov/emergency/index.html</a:t>
            </a:r>
            <a:endParaRPr/>
          </a:p>
          <a:p>
            <a:pPr indent="-342900" lvl="0" marL="342900" rtl="0" algn="l">
              <a:lnSpc>
                <a:spcPct val="90000"/>
              </a:lnSpc>
              <a:spcBef>
                <a:spcPts val="1200"/>
              </a:spcBef>
              <a:spcAft>
                <a:spcPts val="0"/>
              </a:spcAft>
              <a:buSzPts val="2800"/>
              <a:buChar char="•"/>
            </a:pPr>
            <a:r>
              <a:rPr lang="es-ES" sz="2000"/>
              <a:t>Avārijas gatavības resursi (NNLM)</a:t>
            </a:r>
            <a:endParaRPr/>
          </a:p>
          <a:p>
            <a:pPr indent="0" lvl="0" marL="0" rtl="0" algn="l">
              <a:lnSpc>
                <a:spcPct val="90000"/>
              </a:lnSpc>
              <a:spcBef>
                <a:spcPts val="1200"/>
              </a:spcBef>
              <a:spcAft>
                <a:spcPts val="0"/>
              </a:spcAft>
              <a:buSzPts val="2800"/>
              <a:buNone/>
            </a:pPr>
            <a:r>
              <a:rPr b="1" lang="es-ES" sz="2000"/>
              <a:t>	 Saite: </a:t>
            </a:r>
            <a:r>
              <a:rPr lang="es-ES" sz="2000"/>
              <a:t>https://www.nnlm.gov/guides/emergency-and-disaster-resources</a:t>
            </a:r>
            <a:endParaRPr b="1" sz="2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7"/>
          <p:cNvSpPr txBox="1"/>
          <p:nvPr>
            <p:ph type="title"/>
          </p:nvPr>
        </p:nvSpPr>
        <p:spPr>
          <a:xfrm>
            <a:off x="838200" y="506446"/>
            <a:ext cx="10515600" cy="6828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1111"/>
              <a:buFont typeface="Calibri"/>
              <a:buNone/>
            </a:pPr>
            <a:r>
              <a:t/>
            </a:r>
            <a:endParaRPr>
              <a:solidFill>
                <a:srgbClr val="FF0000"/>
              </a:solidFill>
            </a:endParaRPr>
          </a:p>
          <a:p>
            <a:pPr indent="0" lvl="0" marL="0" rtl="0" algn="l">
              <a:lnSpc>
                <a:spcPct val="90000"/>
              </a:lnSpc>
              <a:spcBef>
                <a:spcPts val="0"/>
              </a:spcBef>
              <a:spcAft>
                <a:spcPts val="0"/>
              </a:spcAft>
              <a:buClr>
                <a:schemeClr val="dk1"/>
              </a:buClr>
              <a:buSzPct val="111111"/>
              <a:buFont typeface="Calibri"/>
              <a:buNone/>
            </a:pPr>
            <a:r>
              <a:t/>
            </a:r>
            <a:endParaRPr>
              <a:solidFill>
                <a:srgbClr val="FF0000"/>
              </a:solidFill>
            </a:endParaRPr>
          </a:p>
          <a:p>
            <a:pPr indent="0" lvl="0" marL="0" rtl="0" algn="l">
              <a:lnSpc>
                <a:spcPct val="90000"/>
              </a:lnSpc>
              <a:spcBef>
                <a:spcPts val="0"/>
              </a:spcBef>
              <a:spcAft>
                <a:spcPts val="0"/>
              </a:spcAft>
              <a:buClr>
                <a:schemeClr val="dk1"/>
              </a:buClr>
              <a:buSzPct val="111111"/>
              <a:buFont typeface="Calibri"/>
              <a:buNone/>
            </a:pPr>
            <a:r>
              <a:rPr lang="es-ES">
                <a:solidFill>
                  <a:srgbClr val="FF0000"/>
                </a:solidFill>
              </a:rPr>
              <a:t>Avoti</a:t>
            </a:r>
            <a:br>
              <a:rPr lang="es-ES">
                <a:solidFill>
                  <a:srgbClr val="FF0000"/>
                </a:solidFill>
              </a:rPr>
            </a:br>
            <a:br>
              <a:rPr lang="es-ES">
                <a:solidFill>
                  <a:srgbClr val="FF0000"/>
                </a:solidFill>
              </a:rPr>
            </a:br>
            <a:endParaRPr>
              <a:solidFill>
                <a:srgbClr val="FF0000"/>
              </a:solidFill>
            </a:endParaRPr>
          </a:p>
        </p:txBody>
      </p:sp>
      <p:sp>
        <p:nvSpPr>
          <p:cNvPr id="113" name="Google Shape;113;p27"/>
          <p:cNvSpPr txBox="1"/>
          <p:nvPr>
            <p:ph idx="2" type="body"/>
          </p:nvPr>
        </p:nvSpPr>
        <p:spPr>
          <a:xfrm>
            <a:off x="838188" y="1358899"/>
            <a:ext cx="10515600" cy="4024863"/>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SzPts val="2800"/>
              <a:buChar char="•"/>
            </a:pPr>
            <a:r>
              <a:rPr b="1" lang="es-ES"/>
              <a:t>Erokhin, D. (2024).</a:t>
            </a:r>
            <a:r>
              <a:rPr lang="es-ES"/>
              <a:t> Understanding human behavior response to disasters. </a:t>
            </a:r>
            <a:r>
              <a:rPr i="1" lang="es-ES"/>
              <a:t>Oxford Research Encyclopedia of Natural Hazard Science.</a:t>
            </a:r>
            <a:endParaRPr b="1"/>
          </a:p>
          <a:p>
            <a:pPr indent="-406400" lvl="0" marL="457200" rtl="0" algn="l">
              <a:lnSpc>
                <a:spcPct val="90000"/>
              </a:lnSpc>
              <a:spcBef>
                <a:spcPts val="1000"/>
              </a:spcBef>
              <a:spcAft>
                <a:spcPts val="0"/>
              </a:spcAft>
              <a:buSzPts val="2800"/>
              <a:buChar char="•"/>
            </a:pPr>
            <a:r>
              <a:rPr b="1" lang="es-ES"/>
              <a:t>Ning, N., et al. (2021). </a:t>
            </a:r>
            <a:r>
              <a:rPr lang="es-ES"/>
              <a:t>Factors associated with individual emergency preparedness behaviors: A cross-sectional survey among the public in three Chinese provinces. </a:t>
            </a:r>
            <a:r>
              <a:rPr i="1" lang="es-ES"/>
              <a:t>BMC Public Health, 21</a:t>
            </a:r>
            <a:r>
              <a:rPr lang="es-ES"/>
              <a:t>(1), 1–10</a:t>
            </a:r>
            <a:endParaRPr b="1"/>
          </a:p>
          <a:p>
            <a:pPr indent="-406400" lvl="0" marL="457200" rtl="0" algn="l">
              <a:lnSpc>
                <a:spcPct val="90000"/>
              </a:lnSpc>
              <a:spcBef>
                <a:spcPts val="1000"/>
              </a:spcBef>
              <a:spcAft>
                <a:spcPts val="0"/>
              </a:spcAft>
              <a:buSzPts val="2800"/>
              <a:buChar char="•"/>
            </a:pPr>
            <a:r>
              <a:rPr b="1" lang="es-ES"/>
              <a:t>European Skills, Competences, Qualifications and Occupations (ESCO). (n.d.).</a:t>
            </a:r>
            <a:r>
              <a:rPr lang="es-ES"/>
              <a:t> </a:t>
            </a:r>
            <a:r>
              <a:rPr i="1" lang="es-ES"/>
              <a:t>ESCO classification portal.</a:t>
            </a:r>
            <a:r>
              <a:rPr lang="es-ES"/>
              <a:t> European Commission. https://esco.ec.europa.eu/en/classification</a:t>
            </a:r>
            <a:endParaRPr b="1"/>
          </a:p>
          <a:p>
            <a:pPr indent="-406400" lvl="0" marL="457200" rtl="0" algn="l">
              <a:lnSpc>
                <a:spcPct val="90000"/>
              </a:lnSpc>
              <a:spcBef>
                <a:spcPts val="1000"/>
              </a:spcBef>
              <a:spcAft>
                <a:spcPts val="0"/>
              </a:spcAft>
              <a:buClr>
                <a:schemeClr val="accent3"/>
              </a:buClr>
              <a:buSzPts val="2800"/>
              <a:buChar char="•"/>
            </a:pPr>
            <a:r>
              <a:rPr b="1" lang="es-ES"/>
              <a:t>Hinata, S. (2024).</a:t>
            </a:r>
            <a:r>
              <a:rPr lang="es-ES"/>
              <a:t> Communicating with the public in emergencies. </a:t>
            </a:r>
            <a:r>
              <a:rPr i="1" lang="es-ES"/>
              <a:t>Journal of Emergency Management, 22</a:t>
            </a:r>
            <a:r>
              <a:rPr lang="es-ES"/>
              <a:t>(4), 273–280.</a:t>
            </a:r>
            <a:br>
              <a:rPr lang="es-ES"/>
            </a:br>
            <a:br>
              <a:rPr lang="es-ES" u="sng"/>
            </a:b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119" name="Google Shape;119;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a:t>
            </a:r>
            <a:r>
              <a:rPr lang="es-ES"/>
              <a:t>eu/ </a:t>
            </a:r>
            <a:endParaRPr/>
          </a:p>
        </p:txBody>
      </p:sp>
      <p:sp>
        <p:nvSpPr>
          <p:cNvPr id="120" name="Google Shape;120;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a:t>
            </a:r>
            <a:r>
              <a:rPr lang="es-ES"/>
              <a:t>tr/ </a:t>
            </a:r>
            <a:endParaRPr/>
          </a:p>
        </p:txBody>
      </p:sp>
      <p:sp>
        <p:nvSpPr>
          <p:cNvPr id="121" name="Google Shape;121;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a:t>
            </a:r>
            <a:r>
              <a:rPr lang="es-ES"/>
              <a:t>com/ </a:t>
            </a:r>
            <a:endParaRPr/>
          </a:p>
        </p:txBody>
      </p:sp>
      <p:sp>
        <p:nvSpPr>
          <p:cNvPr id="122" name="Google Shape;122;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a:t>
            </a:r>
            <a:r>
              <a:rPr lang="es-ES"/>
              <a:t>lv/ </a:t>
            </a:r>
            <a:endParaRPr/>
          </a:p>
        </p:txBody>
      </p:sp>
      <p:sp>
        <p:nvSpPr>
          <p:cNvPr id="123" name="Google Shape;123;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a:t>
            </a:r>
            <a:r>
              <a:rPr lang="es-ES"/>
              <a:t>ua/en </a:t>
            </a:r>
            <a:endParaRPr/>
          </a:p>
        </p:txBody>
      </p:sp>
      <p:sp>
        <p:nvSpPr>
          <p:cNvPr id="124" name="Google Shape;124;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a:t>
            </a:r>
            <a:r>
              <a:rPr lang="es-ES"/>
              <a:t>is/ </a:t>
            </a:r>
            <a:endParaRPr/>
          </a:p>
        </p:txBody>
      </p:sp>
      <p:pic>
        <p:nvPicPr>
          <p:cNvPr descr="A blue and red text on a black background&#10;&#10;AI-generated content may be incorrect." id="125" name="Google Shape;125;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26" name="Google Shape;126;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127" name="Google Shape;127;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128" name="Google Shape;128;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129" name="Google Shape;129;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30" name="Google Shape;130;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8"/>
          <p:cNvSpPr txBox="1"/>
          <p:nvPr>
            <p:ph type="title"/>
          </p:nvPr>
        </p:nvSpPr>
        <p:spPr>
          <a:xfrm>
            <a:off x="1168046" y="1120194"/>
            <a:ext cx="9855900" cy="1365949"/>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400"/>
              <a:buNone/>
            </a:pPr>
            <a:r>
              <a:rPr lang="es-ES" sz="3200"/>
              <a:t>Lai vērtīga un iedvesmojoša mācīšanās ar VET-READY</a:t>
            </a:r>
            <a:br>
              <a:rPr lang="es-ES" sz="3200"/>
            </a:br>
            <a:r>
              <a:rPr lang="es-ES" sz="3200"/>
              <a:t>2. nodaļu «SABIEDRISKO UN LIELU PASĀKUMU NORISES VIETU KATASTROFU GATAVĪBA UN REAĢĒŠANA»</a:t>
            </a:r>
            <a:br>
              <a:rPr lang="es-ES" sz="3200"/>
            </a:br>
            <a:r>
              <a:rPr lang="es-ES" sz="3200"/>
              <a:t>un 10. mācību moduli «Būtiskas dzīvības glābšanas prasmes sabiedrisko un lielu pasākumu norises vietās»!</a:t>
            </a:r>
            <a:br>
              <a:rPr lang="es-ES" sz="3200"/>
            </a:br>
            <a:br>
              <a:rPr lang="es-ES" sz="3000"/>
            </a:br>
            <a:endParaRPr/>
          </a:p>
        </p:txBody>
      </p:sp>
      <p:sp>
        <p:nvSpPr>
          <p:cNvPr id="136" name="Google Shape;136;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SEKO MUMS</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37" name="Google Shape;137;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38" name="Google Shape;138;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9" name="Google Shape;139;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a:t>
            </a:r>
            <a:r>
              <a:rPr b="1" i="0" lang="es-ES" sz="2000" u="none" cap="none" strike="noStrike">
                <a:solidFill>
                  <a:srgbClr val="F2F2F2"/>
                </a:solidFill>
                <a:latin typeface="Montserrat SemiBold"/>
                <a:ea typeface="Montserrat SemiBold"/>
                <a:cs typeface="Montserrat SemiBold"/>
                <a:sym typeface="Montserrat SemiBold"/>
              </a:rPr>
              <a:t>eu/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40" name="Google Shape;140;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141" name="Google Shape;141;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142" name="Google Shape;142;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143" name="Google Shape;143;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 name="Shape 47"/>
        <p:cNvGrpSpPr/>
        <p:nvPr/>
      </p:nvGrpSpPr>
      <p:grpSpPr>
        <a:xfrm>
          <a:off x="0" y="0"/>
          <a:ext cx="0" cy="0"/>
          <a:chOff x="0" y="0"/>
          <a:chExt cx="0" cy="0"/>
        </a:xfrm>
      </p:grpSpPr>
      <p:sp>
        <p:nvSpPr>
          <p:cNvPr id="48" name="Google Shape;48;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Mācībspēku atbalsta materiāla pārskats</a:t>
            </a:r>
            <a:endParaRPr/>
          </a:p>
        </p:txBody>
      </p:sp>
      <p:sp>
        <p:nvSpPr>
          <p:cNvPr id="49" name="Google Shape;49;p4"/>
          <p:cNvSpPr txBox="1"/>
          <p:nvPr>
            <p:ph idx="2" type="body"/>
          </p:nvPr>
        </p:nvSpPr>
        <p:spPr>
          <a:xfrm>
            <a:off x="839800" y="1832000"/>
            <a:ext cx="10515600" cy="4278600"/>
          </a:xfrm>
          <a:prstGeom prst="rect">
            <a:avLst/>
          </a:prstGeom>
          <a:noFill/>
          <a:ln>
            <a:noFill/>
          </a:ln>
        </p:spPr>
        <p:txBody>
          <a:bodyPr anchorCtr="0" anchor="t" bIns="45700" lIns="91425" spcFirstLastPara="1" rIns="91425" wrap="square" tIns="45700">
            <a:normAutofit fontScale="62500" lnSpcReduction="20000"/>
          </a:bodyPr>
          <a:lstStyle/>
          <a:p>
            <a:pPr indent="0" lvl="0" marL="50800" rtl="0" algn="l">
              <a:lnSpc>
                <a:spcPct val="90000"/>
              </a:lnSpc>
              <a:spcBef>
                <a:spcPts val="1000"/>
              </a:spcBef>
              <a:spcAft>
                <a:spcPts val="0"/>
              </a:spcAft>
              <a:buSzPct val="142857"/>
              <a:buNone/>
            </a:pPr>
            <a:r>
              <a:rPr lang="es-ES"/>
              <a:t>Šis izglītotāju atbalsta materiāls ir izstrādāts, lai papildinātu mācību moduli </a:t>
            </a:r>
            <a:r>
              <a:rPr b="1" lang="es-ES"/>
              <a:t>„Būtiskas dzīvības glābšanas prasmes sabiedrisko un lielu pasākumu norises vietās”</a:t>
            </a:r>
            <a:r>
              <a:rPr lang="es-ES"/>
              <a:t>, sniedzot pielāgotas metodiskas un didaktiskas vadlīnijas, lai uzlabotu tā efektīvu īstenošanu.</a:t>
            </a:r>
            <a:endParaRPr/>
          </a:p>
          <a:p>
            <a:pPr indent="0" lvl="0" marL="50800" rtl="0" algn="l">
              <a:lnSpc>
                <a:spcPct val="90000"/>
              </a:lnSpc>
              <a:spcBef>
                <a:spcPts val="1000"/>
              </a:spcBef>
              <a:spcAft>
                <a:spcPts val="0"/>
              </a:spcAft>
              <a:buSzPct val="142857"/>
              <a:buNone/>
            </a:pPr>
            <a:r>
              <a:rPr lang="es-ES"/>
              <a:t>Tā mērķis ir palīdzēt izglītotājiem:</a:t>
            </a:r>
            <a:endParaRPr/>
          </a:p>
          <a:p>
            <a:pPr indent="-387350" lvl="0" marL="457200" rtl="0" algn="l">
              <a:lnSpc>
                <a:spcPct val="90000"/>
              </a:lnSpc>
              <a:spcBef>
                <a:spcPts val="1000"/>
              </a:spcBef>
              <a:spcAft>
                <a:spcPts val="0"/>
              </a:spcAft>
              <a:buSzPct val="142857"/>
              <a:buChar char="•"/>
            </a:pPr>
            <a:r>
              <a:rPr lang="es-ES"/>
              <a:t>izprast šī moduļa </a:t>
            </a:r>
            <a:r>
              <a:rPr b="1" lang="es-ES"/>
              <a:t>konkrētos pedagoģiskos mērķus</a:t>
            </a:r>
            <a:endParaRPr/>
          </a:p>
          <a:p>
            <a:pPr indent="-387350" lvl="0" marL="457200" rtl="0" algn="l">
              <a:lnSpc>
                <a:spcPct val="90000"/>
              </a:lnSpc>
              <a:spcBef>
                <a:spcPts val="1000"/>
              </a:spcBef>
              <a:spcAft>
                <a:spcPts val="0"/>
              </a:spcAft>
              <a:buSzPct val="142857"/>
              <a:buChar char="•"/>
            </a:pPr>
            <a:r>
              <a:rPr lang="es-ES"/>
              <a:t>piemērot </a:t>
            </a:r>
            <a:r>
              <a:rPr b="1" lang="es-ES"/>
              <a:t>atbilstošas mācību stratēģijas un rīkus</a:t>
            </a:r>
            <a:r>
              <a:rPr lang="es-ES"/>
              <a:t>, lai iesaistītu profesionālās izglītības un apmācības, profesionālās tālākizglītības un apmācības un diasporas izglītojamos</a:t>
            </a:r>
            <a:endParaRPr/>
          </a:p>
          <a:p>
            <a:pPr indent="-387350" lvl="0" marL="457200" rtl="0" algn="l">
              <a:lnSpc>
                <a:spcPct val="90000"/>
              </a:lnSpc>
              <a:spcBef>
                <a:spcPts val="1000"/>
              </a:spcBef>
              <a:spcAft>
                <a:spcPts val="0"/>
              </a:spcAft>
              <a:buSzPct val="142857"/>
              <a:buChar char="•"/>
            </a:pPr>
            <a:r>
              <a:rPr b="1" lang="es-ES"/>
              <a:t>veicināt galvenās aktivitātes</a:t>
            </a:r>
            <a:r>
              <a:rPr lang="es-ES"/>
              <a:t>, sekmēt pārdomas un atbalstīt zināšanu saglabāšanu</a:t>
            </a:r>
            <a:endParaRPr b="1"/>
          </a:p>
          <a:p>
            <a:pPr indent="-387350" lvl="0" marL="457200" rtl="0" algn="l">
              <a:lnSpc>
                <a:spcPct val="90000"/>
              </a:lnSpc>
              <a:spcBef>
                <a:spcPts val="1000"/>
              </a:spcBef>
              <a:spcAft>
                <a:spcPts val="0"/>
              </a:spcAft>
              <a:buSzPct val="142857"/>
              <a:buChar char="•"/>
            </a:pPr>
            <a:r>
              <a:rPr lang="es-ES"/>
              <a:t>pielāgot apmācību </a:t>
            </a:r>
            <a:r>
              <a:rPr b="1" lang="es-ES"/>
              <a:t>dažādiem formātiem </a:t>
            </a:r>
            <a:r>
              <a:rPr lang="es-ES"/>
              <a:t>(klātienes, tiešsaistes, jauktas) un dažādām apmācāmo vajadzībām</a:t>
            </a:r>
            <a:endParaRPr/>
          </a:p>
          <a:p>
            <a:pPr indent="-387350" lvl="0" marL="457200" rtl="0" algn="l">
              <a:lnSpc>
                <a:spcPct val="90000"/>
              </a:lnSpc>
              <a:spcBef>
                <a:spcPts val="1000"/>
              </a:spcBef>
              <a:spcAft>
                <a:spcPts val="0"/>
              </a:spcAft>
              <a:buClr>
                <a:schemeClr val="accent3"/>
              </a:buClr>
              <a:buSzPct val="142857"/>
              <a:buChar char="•"/>
            </a:pPr>
            <a:r>
              <a:rPr i="1" lang="es-ES"/>
              <a:t>Piezīme: Šī moduļa apguve un tam pievienotā testa izpilde dod tiesības saņemt profesionālās kompetences pilnveides apliecinājumu.</a:t>
            </a:r>
            <a:br>
              <a:rPr lang="es-ES"/>
            </a:br>
            <a:endParaRPr/>
          </a:p>
          <a:p>
            <a:pPr indent="-400050" lvl="0" marL="685800" rtl="0" algn="just">
              <a:lnSpc>
                <a:spcPct val="100000"/>
              </a:lnSpc>
              <a:spcBef>
                <a:spcPts val="0"/>
              </a:spcBef>
              <a:spcAft>
                <a:spcPts val="0"/>
              </a:spcAft>
              <a:buSzPct val="37815"/>
              <a:buNone/>
            </a:pPr>
            <a:r>
              <a:t/>
            </a:r>
            <a:endParaRPr/>
          </a:p>
          <a:p>
            <a:pPr indent="-400050" lvl="0" marL="685800" rtl="0" algn="just">
              <a:lnSpc>
                <a:spcPct val="100000"/>
              </a:lnSpc>
              <a:spcBef>
                <a:spcPts val="0"/>
              </a:spcBef>
              <a:spcAft>
                <a:spcPts val="0"/>
              </a:spcAft>
              <a:buSzPct val="37815"/>
              <a:buNone/>
            </a:pPr>
            <a:r>
              <a:t/>
            </a:r>
            <a:endParaRPr b="1"/>
          </a:p>
          <a:p>
            <a:pPr indent="-50800" lvl="0" marL="228600" rtl="0" algn="l">
              <a:lnSpc>
                <a:spcPct val="90000"/>
              </a:lnSpc>
              <a:spcBef>
                <a:spcPts val="0"/>
              </a:spcBef>
              <a:spcAft>
                <a:spcPts val="0"/>
              </a:spcAft>
              <a:buClr>
                <a:schemeClr val="accent3"/>
              </a:buClr>
              <a:buSzPct val="117646"/>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8"/>
          <p:cNvSpPr txBox="1"/>
          <p:nvPr>
            <p:ph type="title"/>
          </p:nvPr>
        </p:nvSpPr>
        <p:spPr>
          <a:xfrm>
            <a:off x="838188" y="15279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Šī mācību moduļa mācību saturs</a:t>
            </a:r>
            <a:endParaRPr>
              <a:solidFill>
                <a:srgbClr val="FF0000"/>
              </a:solidFill>
            </a:endParaRPr>
          </a:p>
        </p:txBody>
      </p:sp>
      <p:sp>
        <p:nvSpPr>
          <p:cNvPr id="55" name="Google Shape;55;p18"/>
          <p:cNvSpPr txBox="1"/>
          <p:nvPr/>
        </p:nvSpPr>
        <p:spPr>
          <a:xfrm>
            <a:off x="572563" y="1186028"/>
            <a:ext cx="5305800" cy="5245800"/>
          </a:xfrm>
          <a:prstGeom prst="rect">
            <a:avLst/>
          </a:prstGeom>
          <a:noFill/>
          <a:ln>
            <a:noFill/>
          </a:ln>
        </p:spPr>
        <p:txBody>
          <a:bodyPr anchorCtr="0" anchor="t" bIns="91425" lIns="91425" spcFirstLastPara="1" rIns="91425" wrap="square" tIns="91425">
            <a:spAutoFit/>
          </a:bodyPr>
          <a:lstStyle/>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Mācību moduļa mērķis</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Mācību moduļa sagaidāmie mācību rezultāti</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Ievads: Kas ir būtiskas dzīvības glābšanas prasmes sabiedrības un lielu pasākumu norises vietu katastrofu gadījumos?</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Galvenie jēdzieni un terminoloģija</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Tēmas svarīguma izpratne</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Kāpēc šis mācību modulis ir svarīgs?</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Dabas katastrofas dzīvības glābšanas prasmju kontekstā</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Zemestrīces</a:t>
            </a:r>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Ugunsgrēki</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Cunami</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Apstājies un padomā</a:t>
            </a:r>
            <a:endParaRPr b="0" i="0" sz="1800" u="none" cap="none" strike="noStrike">
              <a:solidFill>
                <a:schemeClr val="dk1"/>
              </a:solidFill>
              <a:latin typeface="Calibri"/>
              <a:ea typeface="Calibri"/>
              <a:cs typeface="Calibri"/>
              <a:sym typeface="Calibri"/>
            </a:endParaRPr>
          </a:p>
          <a:p>
            <a:pPr indent="0" lvl="0" marL="457200" marR="0" rtl="0" algn="l">
              <a:lnSpc>
                <a:spcPct val="120000"/>
              </a:lnSpc>
              <a:spcBef>
                <a:spcPts val="0"/>
              </a:spcBef>
              <a:spcAft>
                <a:spcPts val="0"/>
              </a:spcAft>
              <a:buClr>
                <a:srgbClr val="000000"/>
              </a:buClr>
              <a:buSzPts val="1200"/>
              <a:buFont typeface="Arial"/>
              <a:buNone/>
            </a:pPr>
            <a:r>
              <a:t/>
            </a:r>
            <a:endParaRPr b="0" i="0" sz="1200" u="none" cap="none" strike="noStrike">
              <a:solidFill>
                <a:srgbClr val="FF0000"/>
              </a:solidFill>
              <a:latin typeface="Arial"/>
              <a:ea typeface="Arial"/>
              <a:cs typeface="Arial"/>
              <a:sym typeface="Arial"/>
            </a:endParaRPr>
          </a:p>
          <a:p>
            <a:pPr indent="-251459" lvl="0" marL="800100" marR="0" rtl="0" algn="l">
              <a:lnSpc>
                <a:spcPct val="120000"/>
              </a:lnSpc>
              <a:spcBef>
                <a:spcPts val="0"/>
              </a:spcBef>
              <a:spcAft>
                <a:spcPts val="0"/>
              </a:spcAft>
              <a:buClr>
                <a:srgbClr val="4892DC"/>
              </a:buClr>
              <a:buSzPts val="1440"/>
              <a:buFont typeface="Arial"/>
              <a:buNone/>
            </a:pPr>
            <a:r>
              <a:t/>
            </a:r>
            <a:endParaRPr b="0" i="0" sz="1200" u="none" cap="none" strike="noStrike">
              <a:solidFill>
                <a:srgbClr val="000000"/>
              </a:solidFill>
              <a:latin typeface="Arial"/>
              <a:ea typeface="Arial"/>
              <a:cs typeface="Arial"/>
              <a:sym typeface="Arial"/>
            </a:endParaRPr>
          </a:p>
        </p:txBody>
      </p:sp>
      <p:sp>
        <p:nvSpPr>
          <p:cNvPr id="56" name="Google Shape;56;p18"/>
          <p:cNvSpPr txBox="1"/>
          <p:nvPr/>
        </p:nvSpPr>
        <p:spPr>
          <a:xfrm>
            <a:off x="5652769" y="1155275"/>
            <a:ext cx="5305723" cy="6057012"/>
          </a:xfrm>
          <a:prstGeom prst="rect">
            <a:avLst/>
          </a:prstGeom>
          <a:noFill/>
          <a:ln>
            <a:noFill/>
          </a:ln>
        </p:spPr>
        <p:txBody>
          <a:bodyPr anchorCtr="0" anchor="t" bIns="91425" lIns="91425" spcFirstLastPara="1" rIns="91425" wrap="square" tIns="91425">
            <a:spAutoFit/>
          </a:bodyPr>
          <a:lstStyle/>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Tehnoloģiskās/rūpnieciskās katastrofas dzīvības glābšanas prasmju kontekstā</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Rūpnieciskas eksplozijas un ķīmisko vielu noplūdes</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Transporta un infrastruktūras negadījumi</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Apstājies un padomā</a:t>
            </a:r>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Bioloģiskas/ar veselību saistītas katastrofas dzīvības glābšanas prasmju kontekstā </a:t>
            </a:r>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Pandēmijas un epidēmijas</a:t>
            </a:r>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Ar pārtiku un ūdeni saistītas slimības</a:t>
            </a:r>
            <a:endParaRPr b="0" i="0" sz="1800" u="none" cap="none" strike="noStrike">
              <a:solidFill>
                <a:schemeClr val="dk1"/>
              </a:solidFill>
              <a:latin typeface="Calibri"/>
              <a:ea typeface="Calibri"/>
              <a:cs typeface="Calibri"/>
              <a:sym typeface="Calibri"/>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Apstājies un padomā</a:t>
            </a:r>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Iedvesmojoša rīcība un labās prakses piemēri</a:t>
            </a:r>
            <a:endParaRPr/>
          </a:p>
          <a:p>
            <a:pPr indent="-342900" lvl="0" marL="800100" marR="0" rtl="0" algn="l">
              <a:lnSpc>
                <a:spcPct val="120000"/>
              </a:lnSpc>
              <a:spcBef>
                <a:spcPts val="0"/>
              </a:spcBef>
              <a:spcAft>
                <a:spcPts val="0"/>
              </a:spcAft>
              <a:buClr>
                <a:srgbClr val="4892DC"/>
              </a:buClr>
              <a:buSzPts val="1440"/>
              <a:buFont typeface="Arial"/>
              <a:buChar char="•"/>
            </a:pPr>
            <a:r>
              <a:rPr b="0" i="0" lang="es-ES" sz="1800" u="none" cap="none" strike="noStrike">
                <a:solidFill>
                  <a:schemeClr val="dk1"/>
                </a:solidFill>
                <a:latin typeface="Calibri"/>
                <a:ea typeface="Calibri"/>
                <a:cs typeface="Calibri"/>
                <a:sym typeface="Calibri"/>
              </a:rPr>
              <a:t>Padziļinātai izpētei</a:t>
            </a:r>
            <a:endParaRPr/>
          </a:p>
          <a:p>
            <a:pPr indent="-251459" lvl="0" marL="800100" marR="0" rtl="0" algn="l">
              <a:lnSpc>
                <a:spcPct val="120000"/>
              </a:lnSpc>
              <a:spcBef>
                <a:spcPts val="0"/>
              </a:spcBef>
              <a:spcAft>
                <a:spcPts val="0"/>
              </a:spcAft>
              <a:buClr>
                <a:srgbClr val="4892DC"/>
              </a:buClr>
              <a:buSzPts val="1440"/>
              <a:buFont typeface="Arial"/>
              <a:buNone/>
            </a:pPr>
            <a:r>
              <a:t/>
            </a:r>
            <a:endParaRPr b="0" i="0" sz="1800" u="none" cap="none" strike="noStrike">
              <a:solidFill>
                <a:schemeClr val="dk1"/>
              </a:solidFill>
              <a:latin typeface="Calibri"/>
              <a:ea typeface="Calibri"/>
              <a:cs typeface="Calibri"/>
              <a:sym typeface="Calibri"/>
            </a:endParaRPr>
          </a:p>
          <a:p>
            <a:pPr indent="-251459" lvl="0" marL="800100" marR="0" rtl="0" algn="l">
              <a:lnSpc>
                <a:spcPct val="120000"/>
              </a:lnSpc>
              <a:spcBef>
                <a:spcPts val="0"/>
              </a:spcBef>
              <a:spcAft>
                <a:spcPts val="0"/>
              </a:spcAft>
              <a:buClr>
                <a:srgbClr val="4892DC"/>
              </a:buClr>
              <a:buSzPts val="1440"/>
              <a:buFont typeface="Arial"/>
              <a:buNone/>
            </a:pPr>
            <a:r>
              <a:t/>
            </a:r>
            <a:endParaRPr b="0" i="0" sz="1800" u="none" cap="none" strike="noStrike">
              <a:solidFill>
                <a:schemeClr val="dk1"/>
              </a:solidFill>
              <a:latin typeface="Calibri"/>
              <a:ea typeface="Calibri"/>
              <a:cs typeface="Calibri"/>
              <a:sym typeface="Calibri"/>
            </a:endParaRPr>
          </a:p>
          <a:p>
            <a:pPr indent="0" lvl="0" marL="457200" marR="0" rtl="0" algn="l">
              <a:lnSpc>
                <a:spcPct val="120000"/>
              </a:lnSpc>
              <a:spcBef>
                <a:spcPts val="0"/>
              </a:spcBef>
              <a:spcAft>
                <a:spcPts val="0"/>
              </a:spcAft>
              <a:buNone/>
            </a:pPr>
            <a:r>
              <a:t/>
            </a:r>
            <a:endParaRPr b="0" i="0" sz="1200" u="none" cap="none" strike="noStrike">
              <a:solidFill>
                <a:schemeClr val="dk1"/>
              </a:solidFill>
              <a:latin typeface="Arial"/>
              <a:ea typeface="Arial"/>
              <a:cs typeface="Arial"/>
              <a:sym typeface="Arial"/>
            </a:endParaRPr>
          </a:p>
          <a:p>
            <a:pPr indent="0" lvl="0" marL="457200" marR="0" rtl="0" algn="l">
              <a:lnSpc>
                <a:spcPct val="120000"/>
              </a:lnSpc>
              <a:spcBef>
                <a:spcPts val="0"/>
              </a:spcBef>
              <a:spcAft>
                <a:spcPts val="0"/>
              </a:spcAft>
              <a:buNone/>
            </a:pPr>
            <a:r>
              <a:t/>
            </a:r>
            <a:endParaRPr b="0" i="0" sz="1200" u="none" cap="none" strike="noStrike">
              <a:solidFill>
                <a:schemeClr val="dk1"/>
              </a:solidFill>
              <a:latin typeface="Arial"/>
              <a:ea typeface="Arial"/>
              <a:cs typeface="Arial"/>
              <a:sym typeface="Arial"/>
            </a:endParaRPr>
          </a:p>
          <a:p>
            <a:pPr indent="0" lvl="0" marL="457200" marR="0" rtl="0" algn="l">
              <a:lnSpc>
                <a:spcPct val="120000"/>
              </a:lnSpc>
              <a:spcBef>
                <a:spcPts val="0"/>
              </a:spcBef>
              <a:spcAft>
                <a:spcPts val="0"/>
              </a:spcAft>
              <a:buNone/>
            </a:pPr>
            <a:br>
              <a:rPr b="0" i="0" lang="es-ES" sz="1200" u="none" cap="none" strike="noStrike">
                <a:solidFill>
                  <a:schemeClr val="dk1"/>
                </a:solidFill>
                <a:latin typeface="Arial"/>
                <a:ea typeface="Arial"/>
                <a:cs typeface="Arial"/>
                <a:sym typeface="Arial"/>
              </a:rPr>
            </a:b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9"/>
          <p:cNvSpPr txBox="1"/>
          <p:nvPr>
            <p:ph type="title"/>
          </p:nvPr>
        </p:nvSpPr>
        <p:spPr>
          <a:xfrm>
            <a:off x="839788" y="1"/>
            <a:ext cx="10515600" cy="97536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Ieteicamās mācību metodes un rīki</a:t>
            </a:r>
            <a:endParaRPr>
              <a:solidFill>
                <a:srgbClr val="FF0000"/>
              </a:solidFill>
            </a:endParaRPr>
          </a:p>
        </p:txBody>
      </p:sp>
      <p:sp>
        <p:nvSpPr>
          <p:cNvPr id="62" name="Google Shape;62;p19"/>
          <p:cNvSpPr txBox="1"/>
          <p:nvPr>
            <p:ph idx="2" type="body"/>
          </p:nvPr>
        </p:nvSpPr>
        <p:spPr>
          <a:xfrm>
            <a:off x="836612" y="844242"/>
            <a:ext cx="10515600" cy="5042752"/>
          </a:xfrm>
          <a:prstGeom prst="rect">
            <a:avLst/>
          </a:prstGeom>
          <a:noFill/>
          <a:ln>
            <a:noFill/>
          </a:ln>
        </p:spPr>
        <p:txBody>
          <a:bodyPr anchorCtr="0" anchor="t" bIns="45700" lIns="91425" spcFirstLastPara="1" rIns="91425" wrap="square" tIns="45700">
            <a:normAutofit fontScale="25000" lnSpcReduction="20000"/>
          </a:bodyPr>
          <a:lstStyle/>
          <a:p>
            <a:pPr indent="0" lvl="0" marL="50800" rtl="0" algn="l">
              <a:lnSpc>
                <a:spcPct val="90000"/>
              </a:lnSpc>
              <a:spcBef>
                <a:spcPts val="1000"/>
              </a:spcBef>
              <a:spcAft>
                <a:spcPts val="0"/>
              </a:spcAft>
              <a:buSzPct val="116666"/>
              <a:buNone/>
            </a:pPr>
            <a:r>
              <a:rPr b="1" lang="es-ES" sz="9600"/>
              <a:t>Mācību metode 1: Scenārijos balstīta mācīšanās</a:t>
            </a:r>
            <a:endParaRPr sz="9600"/>
          </a:p>
          <a:p>
            <a:pPr indent="-406400" lvl="0" marL="457200" rtl="0" algn="l">
              <a:lnSpc>
                <a:spcPct val="90000"/>
              </a:lnSpc>
              <a:spcBef>
                <a:spcPts val="1000"/>
              </a:spcBef>
              <a:spcAft>
                <a:spcPts val="0"/>
              </a:spcAft>
              <a:buClr>
                <a:schemeClr val="accent3"/>
              </a:buClr>
              <a:buSzPct val="116666"/>
              <a:buChar char="•"/>
            </a:pPr>
            <a:r>
              <a:rPr lang="es-ES" sz="9600"/>
              <a:t>Scenārijos balstīta mācīšanās sniedz dalībniekiem iespēju domāt un radīt risinājumus, balstoties uz reāliem notikumiem. Ar šo metodi indivīdi attīsta lēmumu pieņemšanas, problēmu risināšanas, komandas darba un komunikācijas prasmes krīzes situācijās. Tāpat dalībnieki gūst empātiju un atbildības sajūtu, vienlaikus praktiski nostiprinot iepriekš apgūtās zināšanas. Pieaug viņu izpratne par riskiem, attīstās preventīva rīcība un psiholoģiskā gatavība katastrofām un ārkārtas situācijām.</a:t>
            </a:r>
            <a:endParaRPr/>
          </a:p>
          <a:p>
            <a:pPr indent="-406400" lvl="0" marL="457200" rtl="0" algn="l">
              <a:lnSpc>
                <a:spcPct val="90000"/>
              </a:lnSpc>
              <a:spcBef>
                <a:spcPts val="1000"/>
              </a:spcBef>
              <a:spcAft>
                <a:spcPts val="0"/>
              </a:spcAft>
              <a:buClr>
                <a:schemeClr val="accent3"/>
              </a:buClr>
              <a:buSzPct val="116666"/>
              <a:buChar char="•"/>
            </a:pPr>
            <a:r>
              <a:rPr b="1" lang="es-ES" sz="9600"/>
              <a:t>Piemērs praksē:</a:t>
            </a:r>
            <a:br>
              <a:rPr lang="es-ES" sz="9600"/>
            </a:br>
            <a:r>
              <a:rPr lang="es-ES" sz="9600"/>
              <a:t>Piemēram, diskusija, kas balstīta uz scenāriju par zemestrīci vai cilvēku drūzmēšanās izraisītu paniku spēles laikā stadionā, palīdz dalībniekiem apgūt drošas rīcības noteikumus pūļa situācijās. Šāds uzdevums māca izmantot evakuācijas izejas, saglabāt mieru panikas brīdī, palīdzēt citiem un praktizēt pareizus evakuācijas paņēmienus. Tādējādi dalībnieki ne tikai iegūst teorētiskas zināšanas, bet arī iemācās piemērot dzīvību glābjošu rīcību publiskās vietās potenciālu katastrofu gadījumā un paaugstina savu apziņu par drošību.</a:t>
            </a:r>
            <a:endParaRPr/>
          </a:p>
          <a:p>
            <a:pPr indent="0" lvl="0" marL="228600" rtl="0" algn="l">
              <a:lnSpc>
                <a:spcPct val="100000"/>
              </a:lnSpc>
              <a:spcBef>
                <a:spcPts val="0"/>
              </a:spcBef>
              <a:spcAft>
                <a:spcPts val="0"/>
              </a:spcAft>
              <a:buSzPct val="34749"/>
              <a:buNone/>
            </a:pPr>
            <a:r>
              <a:t/>
            </a:r>
            <a:endParaRPr sz="9600"/>
          </a:p>
          <a:p>
            <a:pPr indent="-400050" lvl="0" marL="685800" rtl="0" algn="just">
              <a:lnSpc>
                <a:spcPct val="100000"/>
              </a:lnSpc>
              <a:spcBef>
                <a:spcPts val="0"/>
              </a:spcBef>
              <a:spcAft>
                <a:spcPts val="0"/>
              </a:spcAft>
              <a:buSzPct val="34749"/>
              <a:buNone/>
            </a:pPr>
            <a:r>
              <a:t/>
            </a:r>
            <a:endParaRPr sz="9600"/>
          </a:p>
          <a:p>
            <a:pPr indent="-400050" lvl="0" marL="685800" rtl="0" algn="just">
              <a:lnSpc>
                <a:spcPct val="100000"/>
              </a:lnSpc>
              <a:spcBef>
                <a:spcPts val="0"/>
              </a:spcBef>
              <a:spcAft>
                <a:spcPts val="0"/>
              </a:spcAft>
              <a:buSzPct val="34749"/>
              <a:buNone/>
            </a:pPr>
            <a:r>
              <a:t/>
            </a:r>
            <a:endParaRPr b="1" sz="9600"/>
          </a:p>
          <a:p>
            <a:pPr indent="-50800" lvl="0" marL="228600" rtl="0" algn="l">
              <a:lnSpc>
                <a:spcPct val="90000"/>
              </a:lnSpc>
              <a:spcBef>
                <a:spcPts val="0"/>
              </a:spcBef>
              <a:spcAft>
                <a:spcPts val="0"/>
              </a:spcAft>
              <a:buClr>
                <a:schemeClr val="accent3"/>
              </a:buClr>
              <a:buSzPct val="108108"/>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0"/>
          <p:cNvSpPr txBox="1"/>
          <p:nvPr>
            <p:ph type="title"/>
          </p:nvPr>
        </p:nvSpPr>
        <p:spPr>
          <a:xfrm>
            <a:off x="674550" y="254414"/>
            <a:ext cx="10515600" cy="85344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Ieteicamās mācību metodes un rīki</a:t>
            </a:r>
            <a:endParaRPr>
              <a:solidFill>
                <a:srgbClr val="FF0000"/>
              </a:solidFill>
            </a:endParaRPr>
          </a:p>
        </p:txBody>
      </p:sp>
      <p:sp>
        <p:nvSpPr>
          <p:cNvPr id="68" name="Google Shape;68;p20"/>
          <p:cNvSpPr txBox="1"/>
          <p:nvPr>
            <p:ph idx="2" type="body"/>
          </p:nvPr>
        </p:nvSpPr>
        <p:spPr>
          <a:xfrm>
            <a:off x="510900" y="1248438"/>
            <a:ext cx="10842900" cy="4928428"/>
          </a:xfrm>
          <a:prstGeom prst="rect">
            <a:avLst/>
          </a:prstGeom>
          <a:noFill/>
          <a:ln>
            <a:noFill/>
          </a:ln>
        </p:spPr>
        <p:txBody>
          <a:bodyPr anchorCtr="0" anchor="t" bIns="45700" lIns="91425" spcFirstLastPara="1" rIns="91425" wrap="square" tIns="45700">
            <a:normAutofit fontScale="55000" lnSpcReduction="20000"/>
          </a:bodyPr>
          <a:lstStyle/>
          <a:p>
            <a:pPr indent="0" lvl="0" marL="50800" rtl="0" algn="l">
              <a:lnSpc>
                <a:spcPct val="90000"/>
              </a:lnSpc>
              <a:spcBef>
                <a:spcPts val="1000"/>
              </a:spcBef>
              <a:spcAft>
                <a:spcPts val="0"/>
              </a:spcAft>
              <a:buSzPct val="115702"/>
              <a:buNone/>
            </a:pPr>
            <a:r>
              <a:rPr b="1" lang="es-ES" sz="4400"/>
              <a:t>Mācību metode 2: Problēmrisināšanā balstīta mācīšanās (PBL)</a:t>
            </a:r>
            <a:endParaRPr sz="4400"/>
          </a:p>
          <a:p>
            <a:pPr indent="-406400" lvl="0" marL="457200" rtl="0" algn="l">
              <a:lnSpc>
                <a:spcPct val="90000"/>
              </a:lnSpc>
              <a:spcBef>
                <a:spcPts val="1000"/>
              </a:spcBef>
              <a:spcAft>
                <a:spcPts val="0"/>
              </a:spcAft>
              <a:buClr>
                <a:schemeClr val="accent3"/>
              </a:buClr>
              <a:buSzPct val="115702"/>
              <a:buChar char="•"/>
            </a:pPr>
            <a:r>
              <a:rPr lang="es-ES" sz="4400"/>
              <a:t>Tā kā PBL izmanto reālistiskus katastrofu scenārijus, izglītojamie labāk internalizē, kā rīkoties ārkārtas situācijās sabiedriskās vietās, piemēram, zemestrīces, ugunsgrēka, sprādziena, transporta negadījuma vai toksiskas iedarbības gadījumā. Šī mācību metode attīsta spēju veikt riska analīzi, noteikt prioritātes, pieņemt lēmumus un radīt alternatīvus risinājumus stresa un mainīgos apstākļos. Katastrofas un ārkārtas situācijas sabiedriskās vietās prasa koordinētu rīcību. Tā kā rīcība ārkārtas situācijā pārpildītā vidē pieprasa komandas darbu un sadarbību, PBL palīdz izglītojamajiem attīstīt tieši šīs prasmes.</a:t>
            </a:r>
            <a:endParaRPr/>
          </a:p>
          <a:p>
            <a:pPr indent="-406400" lvl="0" marL="457200" rtl="0" algn="l">
              <a:lnSpc>
                <a:spcPct val="90000"/>
              </a:lnSpc>
              <a:spcBef>
                <a:spcPts val="1000"/>
              </a:spcBef>
              <a:spcAft>
                <a:spcPts val="0"/>
              </a:spcAft>
              <a:buClr>
                <a:schemeClr val="accent3"/>
              </a:buClr>
              <a:buSzPct val="115702"/>
              <a:buChar char="•"/>
            </a:pPr>
            <a:r>
              <a:rPr b="1" lang="es-ES" sz="4400"/>
              <a:t>Piemērs praksē:</a:t>
            </a:r>
            <a:br>
              <a:rPr lang="es-ES" sz="4400"/>
            </a:br>
            <a:r>
              <a:rPr lang="es-ES" sz="4400"/>
              <a:t>Piemēram, tiek apskatīts scenārijs, kurā izglītojamais, gaidot metro stacijā, kļūst par liecinieku divu vilcienu sadursmei. Šādā ārkārtas situācijā no cilvēka tiek sagaidīts, ka viņš novērtē riskus, vispirms nodrošina notikuma vietas drošību un pēc tam palīdz negadījumā cietušajiem. Šādā situācijā īpaši izceļas tādas prasmes kā riska analīze, prioritāšu noteikšana un spēja strādāt kopā ar citiem.</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2"/>
          <p:cNvSpPr txBox="1"/>
          <p:nvPr>
            <p:ph type="title"/>
          </p:nvPr>
        </p:nvSpPr>
        <p:spPr>
          <a:xfrm>
            <a:off x="838200" y="252550"/>
            <a:ext cx="10515600" cy="85344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Ieteicamās mācību metodes un rīki</a:t>
            </a:r>
            <a:endParaRPr>
              <a:solidFill>
                <a:srgbClr val="FF0000"/>
              </a:solidFill>
            </a:endParaRPr>
          </a:p>
        </p:txBody>
      </p:sp>
      <p:sp>
        <p:nvSpPr>
          <p:cNvPr id="74" name="Google Shape;74;p2"/>
          <p:cNvSpPr txBox="1"/>
          <p:nvPr>
            <p:ph idx="2" type="body"/>
          </p:nvPr>
        </p:nvSpPr>
        <p:spPr>
          <a:xfrm>
            <a:off x="674550" y="1192454"/>
            <a:ext cx="10842900" cy="4928428"/>
          </a:xfrm>
          <a:prstGeom prst="rect">
            <a:avLst/>
          </a:prstGeom>
          <a:noFill/>
          <a:ln>
            <a:noFill/>
          </a:ln>
        </p:spPr>
        <p:txBody>
          <a:bodyPr anchorCtr="0" anchor="t" bIns="45700" lIns="91425" spcFirstLastPara="1" rIns="91425" wrap="square" tIns="45700">
            <a:normAutofit fontScale="62500" lnSpcReduction="20000"/>
          </a:bodyPr>
          <a:lstStyle/>
          <a:p>
            <a:pPr indent="0" lvl="0" marL="50800" rtl="0" algn="l">
              <a:lnSpc>
                <a:spcPct val="90000"/>
              </a:lnSpc>
              <a:spcBef>
                <a:spcPts val="1000"/>
              </a:spcBef>
              <a:spcAft>
                <a:spcPts val="0"/>
              </a:spcAft>
              <a:buSzPct val="101818"/>
              <a:buNone/>
            </a:pPr>
            <a:r>
              <a:rPr b="1" lang="es-ES" sz="4400"/>
              <a:t>Mācību metode 3: Diskusija un jautājumi–atbildes (Q/A)</a:t>
            </a:r>
            <a:endParaRPr sz="4400"/>
          </a:p>
          <a:p>
            <a:pPr indent="-406400" lvl="0" marL="457200" rtl="0" algn="l">
              <a:lnSpc>
                <a:spcPct val="90000"/>
              </a:lnSpc>
              <a:spcBef>
                <a:spcPts val="1000"/>
              </a:spcBef>
              <a:spcAft>
                <a:spcPts val="0"/>
              </a:spcAft>
              <a:buClr>
                <a:schemeClr val="accent3"/>
              </a:buClr>
              <a:buSzPct val="101818"/>
              <a:buChar char="•"/>
            </a:pPr>
            <a:r>
              <a:rPr lang="es-ES" sz="4400"/>
              <a:t>Diskusiju un jautājumu–atbilžu metodei jāveicina izglītojamo domāšana situācijās, kad viņi saskaras ar katastrofu sabiedriskā vietā. Darbs jautājumu–atbilžu formātā rosina izglītojamos kļūt par aktīviem dalībniekiem. Šādā veidā dalībnieki tēmu izprot daudz labāk. Jautājumi palīdz izglītojamajiem analizēt situācijas un pieņemt pamatotus lēmumus. Izglītojamie apzinās, ka ārkārtas situācijās svarīgi ir aizsargāt ne tikai sevi, bet arī citus.</a:t>
            </a:r>
            <a:endParaRPr/>
          </a:p>
          <a:p>
            <a:pPr indent="-406400" lvl="0" marL="457200" rtl="0" algn="l">
              <a:lnSpc>
                <a:spcPct val="90000"/>
              </a:lnSpc>
              <a:spcBef>
                <a:spcPts val="1000"/>
              </a:spcBef>
              <a:spcAft>
                <a:spcPts val="0"/>
              </a:spcAft>
              <a:buClr>
                <a:schemeClr val="accent3"/>
              </a:buClr>
              <a:buSzPct val="101818"/>
              <a:buChar char="•"/>
            </a:pPr>
            <a:r>
              <a:rPr b="1" lang="es-ES" sz="4400"/>
              <a:t>Piemērs praksē:</a:t>
            </a:r>
            <a:br>
              <a:rPr lang="es-ES" sz="4400"/>
            </a:br>
            <a:r>
              <a:rPr lang="es-ES" sz="4400"/>
              <a:t>Apspriediet ar izglītojamajiem scenāriju, kurā viņi vēlu naktī viesnīcā sajūt dūmu smaku savā numurā un drīz pēc tam biezus dūmus visā gaitenī. Aiciniet viņus domāt par to, kā būtu jārīkojas šādā situācijā, un iesaistiet aktīvā dalībā, uzdodot jautājumus.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2"/>
          <p:cNvSpPr txBox="1"/>
          <p:nvPr>
            <p:ph type="title"/>
          </p:nvPr>
        </p:nvSpPr>
        <p:spPr>
          <a:xfrm>
            <a:off x="836612" y="334758"/>
            <a:ext cx="10515600" cy="79793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chemeClr val="accent1"/>
                </a:solidFill>
              </a:rPr>
              <a:t>Iesaistes veicināšanas padomi</a:t>
            </a:r>
            <a:endParaRPr>
              <a:solidFill>
                <a:schemeClr val="accent1"/>
              </a:solidFill>
            </a:endParaRPr>
          </a:p>
        </p:txBody>
      </p:sp>
      <p:sp>
        <p:nvSpPr>
          <p:cNvPr id="80" name="Google Shape;80;p22"/>
          <p:cNvSpPr txBox="1"/>
          <p:nvPr>
            <p:ph idx="2" type="body"/>
          </p:nvPr>
        </p:nvSpPr>
        <p:spPr>
          <a:xfrm>
            <a:off x="836612" y="1257145"/>
            <a:ext cx="10515600" cy="5024845"/>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chemeClr val="accent3"/>
              </a:buClr>
              <a:buSzPts val="2800"/>
              <a:buChar char="•"/>
            </a:pPr>
            <a:r>
              <a:rPr b="1" lang="es-ES" sz="1800"/>
              <a:t>Izmantojiet saistāmus, reālās dzīves piemērus.</a:t>
            </a:r>
            <a:br>
              <a:rPr lang="es-ES" sz="1800"/>
            </a:br>
            <a:r>
              <a:rPr lang="es-ES" sz="1800"/>
              <a:t>Sāciet ar īsiem, vizuāliem piemēriem no vietējiem vai pazīstamiem notikumiem (piemēram, drūzmēšanās sabiedriskās vietās, nonākšana katastrofā, skatoties filmu kinoteātrī, panika ķīmiskas noplūdes laikā). Tas padara tēmu konkrētu — īpaši diasporas izglītojamajiem, kuriem var būt atšķirīga pieredze un dzīves vide.</a:t>
            </a:r>
            <a:endParaRPr/>
          </a:p>
          <a:p>
            <a:pPr indent="-406400" lvl="0" marL="457200" rtl="0" algn="l">
              <a:lnSpc>
                <a:spcPct val="90000"/>
              </a:lnSpc>
              <a:spcBef>
                <a:spcPts val="1000"/>
              </a:spcBef>
              <a:spcAft>
                <a:spcPts val="0"/>
              </a:spcAft>
              <a:buClr>
                <a:schemeClr val="accent3"/>
              </a:buClr>
              <a:buSzPts val="2800"/>
              <a:buChar char="•"/>
            </a:pPr>
            <a:r>
              <a:rPr b="1" lang="es-ES" sz="1800"/>
              <a:t>Veiciniet iekļaujošu diskusiju.</a:t>
            </a:r>
            <a:br>
              <a:rPr lang="es-ES" sz="1800"/>
            </a:br>
            <a:r>
              <a:rPr lang="es-ES" sz="1800"/>
              <a:t>Sākumā lietojiet vienkāršu, netehnisku valodu. Atļaujiet grupu darbu izglītojamo izvēlētajā valodā un rosiniet skaidrojumus vienaudžu vidū. Diasporas izglītojamajiem iespēju robežās nodrošiniet atslēgvārdus vai frāzes vairākās valodās. Tā vietā uzdodiet jautājumu: “Kādas izvēles iespējas šajā situācijā bija pieejamas?” — turiet diskusijas atvērtas un nevērtējošas.</a:t>
            </a:r>
            <a:endParaRPr/>
          </a:p>
          <a:p>
            <a:pPr indent="-406400" lvl="0" marL="457200" rtl="0" algn="l">
              <a:lnSpc>
                <a:spcPct val="90000"/>
              </a:lnSpc>
              <a:spcBef>
                <a:spcPts val="1000"/>
              </a:spcBef>
              <a:spcAft>
                <a:spcPts val="0"/>
              </a:spcAft>
              <a:buClr>
                <a:schemeClr val="accent3"/>
              </a:buClr>
              <a:buSzPts val="2800"/>
              <a:buChar char="•"/>
            </a:pPr>
            <a:r>
              <a:rPr b="1" lang="es-ES" sz="1800"/>
              <a:t>Līdzsvarojiet loģiku un empātiju.</a:t>
            </a:r>
            <a:br>
              <a:rPr lang="es-ES" sz="1800"/>
            </a:br>
            <a:r>
              <a:rPr lang="es-ES" sz="1800"/>
              <a:t>Apvienojiet analītiskas metodes (piemēram, analītiskās domāšanas veicināšanu, piedzīvojot paniku un stresu pārpildītā vidē katastrofas laikā) ar emocionālu refleksiju (“Kā es justos ārkārtas situācijā pārpildītā vietā?”). Tas atbalsta CVET pieaugušo vajadzību pēc strukturētas pieejas un VET izglītojamo vajadzību pēc emocionālas iesaistes.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3"/>
          <p:cNvSpPr txBox="1"/>
          <p:nvPr>
            <p:ph type="title"/>
          </p:nvPr>
        </p:nvSpPr>
        <p:spPr>
          <a:xfrm>
            <a:off x="83820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Pielāgošanās stratēģijas</a:t>
            </a:r>
            <a:endParaRPr/>
          </a:p>
        </p:txBody>
      </p:sp>
      <p:sp>
        <p:nvSpPr>
          <p:cNvPr id="86" name="Google Shape;86;p23"/>
          <p:cNvSpPr txBox="1"/>
          <p:nvPr>
            <p:ph idx="2" type="body"/>
          </p:nvPr>
        </p:nvSpPr>
        <p:spPr>
          <a:xfrm>
            <a:off x="761411" y="1955208"/>
            <a:ext cx="5119223" cy="3549853"/>
          </a:xfrm>
          <a:prstGeom prst="rect">
            <a:avLst/>
          </a:prstGeom>
          <a:noFill/>
          <a:ln>
            <a:noFill/>
          </a:ln>
        </p:spPr>
        <p:txBody>
          <a:bodyPr anchorCtr="0" anchor="t" bIns="45700" lIns="91425" spcFirstLastPara="1" rIns="91425" wrap="square" tIns="45700">
            <a:normAutofit fontScale="32500" lnSpcReduction="20000"/>
          </a:bodyPr>
          <a:lstStyle/>
          <a:p>
            <a:pPr indent="-406400" lvl="0" marL="457200" rtl="0" algn="l">
              <a:lnSpc>
                <a:spcPct val="90000"/>
              </a:lnSpc>
              <a:spcBef>
                <a:spcPts val="1000"/>
              </a:spcBef>
              <a:spcAft>
                <a:spcPts val="0"/>
              </a:spcAft>
              <a:buClr>
                <a:schemeClr val="accent3"/>
              </a:buClr>
              <a:buSzPct val="159544"/>
              <a:buChar char="•"/>
            </a:pPr>
            <a:r>
              <a:rPr b="1" lang="es-ES" sz="5400"/>
              <a:t>Klātienes mācību īstenošana</a:t>
            </a:r>
            <a:br>
              <a:rPr lang="es-ES" sz="5400"/>
            </a:br>
            <a:r>
              <a:rPr lang="es-ES" sz="5400"/>
              <a:t>Izglītojamie piedalās scenāriju stacijās: zemestrīce tirdzniecības centrā, drūzmēšanās koncertā, ugunsgrēks viesnīcā u.c.</a:t>
            </a:r>
            <a:endParaRPr/>
          </a:p>
          <a:p>
            <a:pPr indent="-406400" lvl="0" marL="457200" rtl="0" algn="l">
              <a:lnSpc>
                <a:spcPct val="90000"/>
              </a:lnSpc>
              <a:spcBef>
                <a:spcPts val="1000"/>
              </a:spcBef>
              <a:spcAft>
                <a:spcPts val="0"/>
              </a:spcAft>
              <a:buClr>
                <a:schemeClr val="accent3"/>
              </a:buClr>
              <a:buSzPct val="159544"/>
              <a:buChar char="•"/>
            </a:pPr>
            <a:r>
              <a:rPr lang="es-ES" sz="5400"/>
              <a:t>Darbs mazās grupās, skaidrojot izglītojamajiem, cik svarīgi ir saglabāt mieru un kā situācijas analīze palīdz pasargāt sevi no sekundāriem riskiem.</a:t>
            </a:r>
            <a:endParaRPr/>
          </a:p>
          <a:p>
            <a:pPr indent="-406400" lvl="0" marL="457200" rtl="0" algn="l">
              <a:lnSpc>
                <a:spcPct val="90000"/>
              </a:lnSpc>
              <a:spcBef>
                <a:spcPts val="1000"/>
              </a:spcBef>
              <a:spcAft>
                <a:spcPts val="0"/>
              </a:spcAft>
              <a:buClr>
                <a:schemeClr val="accent3"/>
              </a:buClr>
              <a:buSzPct val="159544"/>
              <a:buChar char="•"/>
            </a:pPr>
            <a:r>
              <a:rPr lang="es-ES" sz="5400"/>
              <a:t>Mācībspēks vada diskusiju, sniedz norādes un brīdina, lai situācija netiktu padarīta vēl bīstamāka.</a:t>
            </a:r>
            <a:endParaRPr/>
          </a:p>
          <a:p>
            <a:pPr indent="-406400" lvl="0" marL="457200" rtl="0" algn="l">
              <a:lnSpc>
                <a:spcPct val="90000"/>
              </a:lnSpc>
              <a:spcBef>
                <a:spcPts val="1000"/>
              </a:spcBef>
              <a:spcAft>
                <a:spcPts val="0"/>
              </a:spcAft>
              <a:buClr>
                <a:schemeClr val="accent3"/>
              </a:buClr>
              <a:buSzPct val="159544"/>
              <a:buChar char="•"/>
            </a:pPr>
            <a:r>
              <a:rPr b="1" lang="es-ES" sz="5400"/>
              <a:t>Materiāli:</a:t>
            </a:r>
            <a:r>
              <a:rPr lang="es-ES" sz="5400"/>
              <a:t> drukātas scenāriju kartītes, kontrolsaraksti, projektors vizuālajiem piemēriem.</a:t>
            </a:r>
            <a:br>
              <a:rPr lang="es-ES" sz="3323">
                <a:latin typeface="Arial"/>
                <a:ea typeface="Arial"/>
                <a:cs typeface="Arial"/>
                <a:sym typeface="Arial"/>
              </a:rPr>
            </a:br>
            <a:endParaRPr b="1"/>
          </a:p>
          <a:p>
            <a:pPr indent="0" lvl="0" marL="50800" rtl="0" algn="l">
              <a:lnSpc>
                <a:spcPct val="90000"/>
              </a:lnSpc>
              <a:spcBef>
                <a:spcPts val="1200"/>
              </a:spcBef>
              <a:spcAft>
                <a:spcPts val="0"/>
              </a:spcAft>
              <a:buSzPct val="108108"/>
              <a:buNone/>
            </a:pPr>
            <a:r>
              <a:t/>
            </a:r>
            <a:endParaRPr/>
          </a:p>
          <a:p>
            <a:pPr indent="-228600" lvl="0" marL="457200" rtl="0" algn="l">
              <a:lnSpc>
                <a:spcPct val="90000"/>
              </a:lnSpc>
              <a:spcBef>
                <a:spcPts val="1000"/>
              </a:spcBef>
              <a:spcAft>
                <a:spcPts val="0"/>
              </a:spcAft>
              <a:buClr>
                <a:schemeClr val="accent3"/>
              </a:buClr>
              <a:buSzPct val="108108"/>
              <a:buNone/>
            </a:pPr>
            <a:r>
              <a:t/>
            </a:r>
            <a:endParaRPr/>
          </a:p>
        </p:txBody>
      </p:sp>
      <p:sp>
        <p:nvSpPr>
          <p:cNvPr id="87" name="Google Shape;87;p23"/>
          <p:cNvSpPr/>
          <p:nvPr/>
        </p:nvSpPr>
        <p:spPr>
          <a:xfrm>
            <a:off x="5880634" y="1955208"/>
            <a:ext cx="6096000" cy="31393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s-ES" sz="1800" u="none" cap="none" strike="noStrike">
                <a:solidFill>
                  <a:schemeClr val="dk1"/>
                </a:solidFill>
                <a:latin typeface="Calibri"/>
                <a:ea typeface="Calibri"/>
                <a:cs typeface="Calibri"/>
                <a:sym typeface="Calibri"/>
              </a:rPr>
              <a:t>Tiešsaistes mācību īstenošana</a:t>
            </a:r>
            <a:br>
              <a:rPr b="0" i="0" lang="es-ES" sz="1800" u="none" cap="none" strike="noStrike">
                <a:solidFill>
                  <a:schemeClr val="dk1"/>
                </a:solidFill>
                <a:latin typeface="Calibri"/>
                <a:ea typeface="Calibri"/>
                <a:cs typeface="Calibri"/>
                <a:sym typeface="Calibri"/>
              </a:rPr>
            </a:br>
            <a:r>
              <a:rPr b="0" i="0" lang="es-ES" sz="1800" u="none" cap="none" strike="noStrike">
                <a:solidFill>
                  <a:schemeClr val="dk1"/>
                </a:solidFill>
                <a:latin typeface="Calibri"/>
                <a:ea typeface="Calibri"/>
                <a:cs typeface="Calibri"/>
                <a:sym typeface="Calibri"/>
              </a:rPr>
              <a:t>Izglītojamie skatās īsus video, kuros attēlotas katastrofas vai ārkārtas situācijas sabiedriskās vietās (piemēram, neliels virtuves ugunsgrēks, elektroapgādes pārtraukums karantīnas laikā).</a:t>
            </a:r>
            <a:endParaRPr/>
          </a:p>
          <a:p>
            <a:pPr indent="0" lvl="0" marL="0" marR="0" rtl="0" algn="l">
              <a:lnSpc>
                <a:spcPct val="100000"/>
              </a:lnSpc>
              <a:spcBef>
                <a:spcPts val="0"/>
              </a:spcBef>
              <a:spcAft>
                <a:spcPts val="0"/>
              </a:spcAft>
              <a:buNone/>
            </a:pPr>
            <a:r>
              <a:rPr b="0" i="0" lang="es-ES" sz="1800" u="none" cap="none" strike="noStrike">
                <a:solidFill>
                  <a:schemeClr val="dk1"/>
                </a:solidFill>
                <a:latin typeface="Calibri"/>
                <a:ea typeface="Calibri"/>
                <a:cs typeface="Calibri"/>
                <a:sym typeface="Calibri"/>
              </a:rPr>
              <a:t>Pēc katra video tiek uzsākta diskusija par to, kāda būtu pareizā rīcība, lai izdzīvotu vai mazinātu iespējamos negatīvos ietekmes riskus.</a:t>
            </a:r>
            <a:endParaRPr/>
          </a:p>
          <a:p>
            <a:pPr indent="0" lvl="0" marL="0" marR="0" rtl="0" algn="l">
              <a:lnSpc>
                <a:spcPct val="100000"/>
              </a:lnSpc>
              <a:spcBef>
                <a:spcPts val="0"/>
              </a:spcBef>
              <a:spcAft>
                <a:spcPts val="0"/>
              </a:spcAft>
              <a:buNone/>
            </a:pPr>
            <a:r>
              <a:rPr b="0" i="0" lang="es-ES" sz="1800" u="none" cap="none" strike="noStrike">
                <a:solidFill>
                  <a:schemeClr val="dk1"/>
                </a:solidFill>
                <a:latin typeface="Calibri"/>
                <a:ea typeface="Calibri"/>
                <a:cs typeface="Calibri"/>
                <a:sym typeface="Calibri"/>
              </a:rPr>
              <a:t>Mācībspēks sniedz atgriezenisko saiti.</a:t>
            </a:r>
            <a:endParaRPr/>
          </a:p>
          <a:p>
            <a:pPr indent="0" lvl="0" marL="0" marR="0" rtl="0" algn="l">
              <a:lnSpc>
                <a:spcPct val="100000"/>
              </a:lnSpc>
              <a:spcBef>
                <a:spcPts val="0"/>
              </a:spcBef>
              <a:spcAft>
                <a:spcPts val="0"/>
              </a:spcAft>
              <a:buNone/>
            </a:pPr>
            <a:r>
              <a:rPr b="1" i="0" lang="es-ES" sz="1800" u="none" cap="none" strike="noStrike">
                <a:solidFill>
                  <a:schemeClr val="dk1"/>
                </a:solidFill>
                <a:latin typeface="Calibri"/>
                <a:ea typeface="Calibri"/>
                <a:cs typeface="Calibri"/>
                <a:sym typeface="Calibri"/>
              </a:rPr>
              <a:t>Rīki:</a:t>
            </a:r>
            <a:r>
              <a:rPr b="0" i="0" lang="es-ES" sz="1800" u="none" cap="none" strike="noStrike">
                <a:solidFill>
                  <a:schemeClr val="dk1"/>
                </a:solidFill>
                <a:latin typeface="Calibri"/>
                <a:ea typeface="Calibri"/>
                <a:cs typeface="Calibri"/>
                <a:sym typeface="Calibri"/>
              </a:rPr>
              <a:t> Zoom ar ekrāna koplietošanu, kopīgā tāfele (Padlet vai Miro), slaidi ar uzdevuma norādēm.</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4"/>
          <p:cNvSpPr txBox="1"/>
          <p:nvPr>
            <p:ph type="title"/>
          </p:nvPr>
        </p:nvSpPr>
        <p:spPr>
          <a:xfrm>
            <a:off x="838200" y="265148"/>
            <a:ext cx="10515600" cy="768352"/>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1111"/>
              <a:buFont typeface="Calibri"/>
              <a:buNone/>
            </a:pPr>
            <a:r>
              <a:rPr lang="es-ES">
                <a:solidFill>
                  <a:schemeClr val="accent1"/>
                </a:solidFill>
              </a:rPr>
              <a:t>Šajā modulī apgūstamās galvenās ESCO prasmes</a:t>
            </a:r>
            <a:endParaRPr>
              <a:solidFill>
                <a:schemeClr val="accent1"/>
              </a:solidFill>
            </a:endParaRPr>
          </a:p>
        </p:txBody>
      </p:sp>
      <p:sp>
        <p:nvSpPr>
          <p:cNvPr id="93" name="Google Shape;93;p24"/>
          <p:cNvSpPr txBox="1"/>
          <p:nvPr>
            <p:ph idx="2" type="body"/>
          </p:nvPr>
        </p:nvSpPr>
        <p:spPr>
          <a:xfrm>
            <a:off x="445800" y="1502490"/>
            <a:ext cx="5372100" cy="4668617"/>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Clr>
                <a:schemeClr val="accent3"/>
              </a:buClr>
              <a:buSzPts val="2800"/>
              <a:buChar char="•"/>
            </a:pPr>
            <a:r>
              <a:rPr b="1" lang="es-ES" sz="1400"/>
              <a:t>Noturības saglabāšana</a:t>
            </a:r>
            <a:br>
              <a:rPr lang="es-ES" sz="1400"/>
            </a:br>
            <a:r>
              <a:rPr b="1" lang="es-ES" sz="1400"/>
              <a:t>Pielietojums:</a:t>
            </a:r>
            <a:r>
              <a:rPr lang="es-ES" sz="1400"/>
              <a:t> “Apstājies un padomā” slaidi, kuros ietverti katastrofu scenāriji, kas var notikt sabiedriskās vietās (piemēram, viesnīcas ugunsgrēks, gāzes noplūde, drūzmēšanās stadionā).</a:t>
            </a:r>
            <a:endParaRPr/>
          </a:p>
          <a:p>
            <a:pPr indent="0" lvl="0" marL="50800" rtl="0" algn="l">
              <a:lnSpc>
                <a:spcPct val="90000"/>
              </a:lnSpc>
              <a:spcBef>
                <a:spcPts val="1000"/>
              </a:spcBef>
              <a:spcAft>
                <a:spcPts val="0"/>
              </a:spcAft>
              <a:buSzPts val="2800"/>
              <a:buNone/>
            </a:pPr>
            <a:r>
              <a:rPr lang="es-ES" sz="1400"/>
              <a:t>Mācībspēki šo prasmi uzsver šādi:</a:t>
            </a:r>
            <a:br>
              <a:rPr lang="es-ES" sz="1400"/>
            </a:br>
            <a:r>
              <a:rPr lang="es-ES" sz="1400"/>
              <a:t>• mudina saglabāt mieru un pašsavaldību stresa apstākļos;</a:t>
            </a:r>
            <a:br>
              <a:rPr lang="es-ES" sz="1400"/>
            </a:br>
            <a:r>
              <a:rPr lang="es-ES" sz="1400"/>
              <a:t>• nodrošina diskusiju vidi par to, kā risināt problēmas, kad ārkārtas situācijās sabiedriskās vietās pastāv neziņa.</a:t>
            </a:r>
            <a:endParaRPr/>
          </a:p>
          <a:p>
            <a:pPr indent="-406400" lvl="0" marL="457200" rtl="0" algn="l">
              <a:lnSpc>
                <a:spcPct val="90000"/>
              </a:lnSpc>
              <a:spcBef>
                <a:spcPts val="1000"/>
              </a:spcBef>
              <a:spcAft>
                <a:spcPts val="0"/>
              </a:spcAft>
              <a:buClr>
                <a:schemeClr val="accent3"/>
              </a:buClr>
              <a:buSzPts val="2800"/>
              <a:buChar char="•"/>
            </a:pPr>
            <a:r>
              <a:rPr b="1" lang="es-ES" sz="1400"/>
              <a:t>Problēmu risināšana</a:t>
            </a:r>
            <a:br>
              <a:rPr lang="es-ES" sz="1400"/>
            </a:br>
            <a:r>
              <a:rPr b="1" lang="es-ES" sz="1400"/>
              <a:t>Pielietojums:</a:t>
            </a:r>
            <a:r>
              <a:rPr lang="es-ES" sz="1400"/>
              <a:t> “Scenārijos balstītas diskusijas” slaidi par rīcību krīzes situācijās (piemēram, saglabāt mieru un izvairīties no drūzmēšanās brīdī, kad visi steidzas uz izejām; apzināt sekundāros riskus pēc negadījuma).</a:t>
            </a:r>
            <a:endParaRPr/>
          </a:p>
          <a:p>
            <a:pPr indent="-406400" lvl="0" marL="457200" rtl="0" algn="l">
              <a:lnSpc>
                <a:spcPct val="90000"/>
              </a:lnSpc>
              <a:spcBef>
                <a:spcPts val="1000"/>
              </a:spcBef>
              <a:spcAft>
                <a:spcPts val="0"/>
              </a:spcAft>
              <a:buClr>
                <a:schemeClr val="accent3"/>
              </a:buClr>
              <a:buSzPts val="2800"/>
              <a:buChar char="•"/>
            </a:pPr>
            <a:r>
              <a:rPr lang="es-ES" sz="1400"/>
              <a:t>Mācībspēki šo prasmi uzsver šādi:</a:t>
            </a:r>
            <a:br>
              <a:rPr lang="es-ES" sz="1400"/>
            </a:br>
            <a:r>
              <a:rPr lang="es-ES" sz="1400"/>
              <a:t>• identificēt problēmas (sekundāros riskus);</a:t>
            </a:r>
            <a:br>
              <a:rPr lang="es-ES" sz="1400"/>
            </a:br>
            <a:r>
              <a:rPr lang="es-ES" sz="1400"/>
              <a:t>• risināt problēmas (rūpēties par savu drošību, palīdzēt citiem).</a:t>
            </a:r>
            <a:endParaRPr/>
          </a:p>
          <a:p>
            <a:pPr indent="0" lvl="0" marL="0" rtl="0" algn="l">
              <a:lnSpc>
                <a:spcPct val="95000"/>
              </a:lnSpc>
              <a:spcBef>
                <a:spcPts val="1200"/>
              </a:spcBef>
              <a:spcAft>
                <a:spcPts val="0"/>
              </a:spcAft>
              <a:buClr>
                <a:schemeClr val="dk1"/>
              </a:buClr>
              <a:buSzPts val="275"/>
              <a:buNone/>
            </a:pPr>
            <a:r>
              <a:t/>
            </a:r>
            <a:endParaRPr b="1" sz="1275">
              <a:latin typeface="Arial"/>
              <a:ea typeface="Arial"/>
              <a:cs typeface="Arial"/>
              <a:sym typeface="Arial"/>
            </a:endParaRPr>
          </a:p>
          <a:p>
            <a:pPr indent="-228600" lvl="0" marL="457200" rtl="0" algn="l">
              <a:lnSpc>
                <a:spcPct val="70000"/>
              </a:lnSpc>
              <a:spcBef>
                <a:spcPts val="1200"/>
              </a:spcBef>
              <a:spcAft>
                <a:spcPts val="0"/>
              </a:spcAft>
              <a:buClr>
                <a:schemeClr val="accent3"/>
              </a:buClr>
              <a:buSzPts val="757"/>
              <a:buNone/>
            </a:pPr>
            <a:r>
              <a:t/>
            </a:r>
            <a:endParaRPr sz="700"/>
          </a:p>
        </p:txBody>
      </p:sp>
      <p:sp>
        <p:nvSpPr>
          <p:cNvPr id="94" name="Google Shape;94;p24"/>
          <p:cNvSpPr txBox="1"/>
          <p:nvPr/>
        </p:nvSpPr>
        <p:spPr>
          <a:xfrm>
            <a:off x="603900" y="1147992"/>
            <a:ext cx="10984200" cy="430857"/>
          </a:xfrm>
          <a:prstGeom prst="rect">
            <a:avLst/>
          </a:prstGeom>
          <a:noFill/>
          <a:ln>
            <a:noFill/>
          </a:ln>
        </p:spPr>
        <p:txBody>
          <a:bodyPr anchorCtr="0" anchor="t" bIns="91425" lIns="91425" spcFirstLastPara="1" rIns="91425" wrap="square" tIns="91425">
            <a:spAutoFit/>
          </a:bodyPr>
          <a:lstStyle/>
          <a:p>
            <a:pPr indent="0" lvl="0" marL="50800" marR="0" rtl="0" algn="l">
              <a:lnSpc>
                <a:spcPct val="100000"/>
              </a:lnSpc>
              <a:spcBef>
                <a:spcPts val="0"/>
              </a:spcBef>
              <a:spcAft>
                <a:spcPts val="0"/>
              </a:spcAft>
              <a:buNone/>
            </a:pPr>
            <a:r>
              <a:rPr b="1" i="0" lang="es-ES" sz="1600" u="none" cap="none" strike="noStrike">
                <a:solidFill>
                  <a:schemeClr val="accent3"/>
                </a:solidFill>
                <a:latin typeface="Calibri"/>
                <a:ea typeface="Calibri"/>
                <a:cs typeface="Calibri"/>
                <a:sym typeface="Calibri"/>
              </a:rPr>
              <a:t>Sasniedzamā transversālā ESCO prasme T2 kategorijā – T2.3: domāšanas prasmes un kompetences – problēmu risināšana</a:t>
            </a:r>
            <a:endParaRPr b="1" i="0" sz="1600" u="none" cap="none" strike="noStrike">
              <a:solidFill>
                <a:schemeClr val="accent3"/>
              </a:solidFill>
              <a:latin typeface="Calibri"/>
              <a:ea typeface="Calibri"/>
              <a:cs typeface="Calibri"/>
              <a:sym typeface="Calibri"/>
            </a:endParaRPr>
          </a:p>
        </p:txBody>
      </p:sp>
      <p:sp>
        <p:nvSpPr>
          <p:cNvPr id="95" name="Google Shape;95;p24"/>
          <p:cNvSpPr txBox="1"/>
          <p:nvPr>
            <p:ph idx="2" type="body"/>
          </p:nvPr>
        </p:nvSpPr>
        <p:spPr>
          <a:xfrm>
            <a:off x="5970600" y="1676199"/>
            <a:ext cx="5775600" cy="432120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Clr>
                <a:schemeClr val="accent3"/>
              </a:buClr>
              <a:buSzPts val="2800"/>
              <a:buChar char="•"/>
            </a:pPr>
            <a:r>
              <a:rPr b="1" lang="es-ES" sz="1400"/>
              <a:t>Prasme tikt galā ar nenoteiktību</a:t>
            </a:r>
            <a:br>
              <a:rPr lang="es-ES" sz="1400"/>
            </a:br>
            <a:r>
              <a:rPr b="1" lang="es-ES" sz="1400"/>
              <a:t>Pielietojums:</a:t>
            </a:r>
            <a:r>
              <a:rPr lang="es-ES" sz="1400"/>
              <a:t> “Katastrofu scenāriju” slaidi, kuros aplūkotas neparedzamas situācijas sabiedriskās vietās (piemēram, sprādzieni, sabiedrisko teritoriju bojājumi, pandēmijas izolācija).</a:t>
            </a:r>
            <a:endParaRPr/>
          </a:p>
          <a:p>
            <a:pPr indent="0" lvl="0" marL="50800" rtl="0" algn="l">
              <a:lnSpc>
                <a:spcPct val="90000"/>
              </a:lnSpc>
              <a:spcBef>
                <a:spcPts val="1000"/>
              </a:spcBef>
              <a:spcAft>
                <a:spcPts val="0"/>
              </a:spcAft>
              <a:buSzPts val="2800"/>
              <a:buNone/>
            </a:pPr>
            <a:r>
              <a:rPr lang="es-ES" sz="1400"/>
              <a:t>Mācībspēki šo prasmi uzsver šādi:</a:t>
            </a:r>
            <a:br>
              <a:rPr lang="es-ES" sz="1400"/>
            </a:br>
            <a:r>
              <a:rPr lang="es-ES" sz="1400"/>
              <a:t>• vada grupu diskusijas par emocionālajām reakcijām un rīcības stratēģijām;</a:t>
            </a:r>
            <a:br>
              <a:rPr lang="es-ES" sz="1400"/>
            </a:br>
            <a:r>
              <a:rPr lang="es-ES" sz="1400"/>
              <a:t>• mudina salīdzināt dažādus sabiedrisko ārkārtas situāciju veidus un to neprognozējamos iznākumus.</a:t>
            </a:r>
            <a:endParaRPr/>
          </a:p>
          <a:p>
            <a:pPr indent="-406400" lvl="0" marL="457200" rtl="0" algn="l">
              <a:lnSpc>
                <a:spcPct val="90000"/>
              </a:lnSpc>
              <a:spcBef>
                <a:spcPts val="1000"/>
              </a:spcBef>
              <a:spcAft>
                <a:spcPts val="0"/>
              </a:spcAft>
              <a:buClr>
                <a:schemeClr val="accent3"/>
              </a:buClr>
              <a:buSzPts val="2800"/>
              <a:buChar char="•"/>
            </a:pPr>
            <a:r>
              <a:rPr b="1" lang="es-ES" sz="1400"/>
              <a:t>Pārdomātu lēmumu pieņemšana</a:t>
            </a:r>
            <a:br>
              <a:rPr lang="es-ES" sz="1400"/>
            </a:br>
            <a:r>
              <a:rPr b="1" lang="es-ES" sz="1400"/>
              <a:t>Pielietojums:</a:t>
            </a:r>
            <a:r>
              <a:rPr lang="es-ES" sz="1400"/>
              <a:t> slaidi, kuros aplūkoti konkrēti sabiedrisko ārkārtas situāciju veidi (piemēram, nelielas ķīmisko vielu noplūdes, gāzes noplūdes, pārtikas piesārņojums), kuros izglītojamie izstrādā un izvērtē rīcības stratēģijas.</a:t>
            </a:r>
            <a:endParaRPr/>
          </a:p>
          <a:p>
            <a:pPr indent="0" lvl="0" marL="50800" rtl="0" algn="l">
              <a:lnSpc>
                <a:spcPct val="90000"/>
              </a:lnSpc>
              <a:spcBef>
                <a:spcPts val="1000"/>
              </a:spcBef>
              <a:spcAft>
                <a:spcPts val="0"/>
              </a:spcAft>
              <a:buSzPts val="2800"/>
              <a:buNone/>
            </a:pPr>
            <a:r>
              <a:rPr lang="es-ES" sz="1400"/>
              <a:t>Mācībspēki šo prasmi uzsver šādi:</a:t>
            </a:r>
            <a:br>
              <a:rPr lang="es-ES" sz="1400"/>
            </a:br>
            <a:r>
              <a:rPr lang="es-ES" sz="1400"/>
              <a:t>• organizē vadītas grupu diskusijas, lai pamatotu izvēlēto rīcību loģiskā veidā.</a:t>
            </a:r>
            <a:endParaRPr/>
          </a:p>
          <a:p>
            <a:pPr indent="0" lvl="0" marL="0" rtl="0" algn="l">
              <a:lnSpc>
                <a:spcPct val="95000"/>
              </a:lnSpc>
              <a:spcBef>
                <a:spcPts val="1200"/>
              </a:spcBef>
              <a:spcAft>
                <a:spcPts val="0"/>
              </a:spcAft>
              <a:buSzPts val="275"/>
              <a:buNone/>
            </a:pPr>
            <a:r>
              <a:t/>
            </a:r>
            <a:endParaRPr b="1" sz="1275">
              <a:latin typeface="Arial"/>
              <a:ea typeface="Arial"/>
              <a:cs typeface="Arial"/>
              <a:sym typeface="Arial"/>
            </a:endParaRPr>
          </a:p>
          <a:p>
            <a:pPr indent="0" lvl="0" marL="0" rtl="0" algn="l">
              <a:lnSpc>
                <a:spcPct val="95000"/>
              </a:lnSpc>
              <a:spcBef>
                <a:spcPts val="1200"/>
              </a:spcBef>
              <a:spcAft>
                <a:spcPts val="0"/>
              </a:spcAft>
              <a:buSzPts val="275"/>
              <a:buNone/>
            </a:pPr>
            <a:r>
              <a:t/>
            </a:r>
            <a:endParaRPr b="1" sz="1275">
              <a:latin typeface="Arial"/>
              <a:ea typeface="Arial"/>
              <a:cs typeface="Arial"/>
              <a:sym typeface="Arial"/>
            </a:endParaRPr>
          </a:p>
          <a:p>
            <a:pPr indent="-228600" lvl="0" marL="457200" rtl="0" algn="l">
              <a:lnSpc>
                <a:spcPct val="70000"/>
              </a:lnSpc>
              <a:spcBef>
                <a:spcPts val="1000"/>
              </a:spcBef>
              <a:spcAft>
                <a:spcPts val="0"/>
              </a:spcAft>
              <a:buClr>
                <a:schemeClr val="accent3"/>
              </a:buClr>
              <a:buSzPts val="757"/>
              <a:buNone/>
            </a:pPr>
            <a:r>
              <a:t/>
            </a:r>
            <a:endParaRPr sz="7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