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Montserrat SemiBold"/>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jaTjhBkSqwRTr/F9tnBDm4cKGmM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MontserratSemiBold-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italic.fntdata"/><Relationship Id="rId6" Type="http://schemas.openxmlformats.org/officeDocument/2006/relationships/slide" Target="slides/slide2.xml"/><Relationship Id="rId18" Type="http://schemas.openxmlformats.org/officeDocument/2006/relationships/font" Target="fonts/MontserratSemiBold-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 name="Google Shape;6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3" name="Shape 23"/>
        <p:cNvGrpSpPr/>
        <p:nvPr/>
      </p:nvGrpSpPr>
      <p:grpSpPr>
        <a:xfrm>
          <a:off x="0" y="0"/>
          <a:ext cx="0" cy="0"/>
          <a:chOff x="0" y="0"/>
          <a:chExt cx="0" cy="0"/>
        </a:xfrm>
      </p:grpSpPr>
      <p:sp>
        <p:nvSpPr>
          <p:cNvPr id="24" name="Google Shape;24;p15"/>
          <p:cNvSpPr txBox="1"/>
          <p:nvPr>
            <p:ph type="title"/>
          </p:nvPr>
        </p:nvSpPr>
        <p:spPr>
          <a:xfrm>
            <a:off x="839787" y="1634384"/>
            <a:ext cx="8022201" cy="1600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Calibri"/>
              <a:buNone/>
              <a:defRPr b="1" sz="32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 type="body"/>
          </p:nvPr>
        </p:nvSpPr>
        <p:spPr>
          <a:xfrm>
            <a:off x="839788" y="3429000"/>
            <a:ext cx="8022200" cy="19569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descr="Blue text on a black background&#10;&#10;Description automatically generated" id="26" name="Google Shape;26;p15"/>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7" name="Google Shape;27;p15"/>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pic>
        <p:nvPicPr>
          <p:cNvPr id="28" name="Google Shape;28;p15"/>
          <p:cNvPicPr preferRelativeResize="0"/>
          <p:nvPr/>
        </p:nvPicPr>
        <p:blipFill rotWithShape="1">
          <a:blip r:embed="rId4">
            <a:alphaModFix/>
          </a:blip>
          <a:srcRect b="0" l="0" r="0" t="0"/>
          <a:stretch/>
        </p:blipFill>
        <p:spPr>
          <a:xfrm>
            <a:off x="7771352" y="998981"/>
            <a:ext cx="4420648" cy="475843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9" name="Shape 29"/>
        <p:cNvGrpSpPr/>
        <p:nvPr/>
      </p:nvGrpSpPr>
      <p:grpSpPr>
        <a:xfrm>
          <a:off x="0" y="0"/>
          <a:ext cx="0" cy="0"/>
          <a:chOff x="0" y="0"/>
          <a:chExt cx="0" cy="0"/>
        </a:xfrm>
      </p:grpSpPr>
      <p:sp>
        <p:nvSpPr>
          <p:cNvPr id="30" name="Google Shape;30;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2" name="Google Shape;32;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7" name="Shape 37"/>
        <p:cNvGrpSpPr/>
        <p:nvPr/>
      </p:nvGrpSpPr>
      <p:grpSpPr>
        <a:xfrm>
          <a:off x="0" y="0"/>
          <a:ext cx="0" cy="0"/>
          <a:chOff x="0" y="0"/>
          <a:chExt cx="0" cy="0"/>
        </a:xfrm>
      </p:grpSpPr>
      <p:pic>
        <p:nvPicPr>
          <p:cNvPr id="38" name="Google Shape;38;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9" name="Google Shape;39;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15.png"/><Relationship Id="rId13" Type="http://schemas.openxmlformats.org/officeDocument/2006/relationships/image" Target="../media/image16.png"/><Relationship Id="rId12" Type="http://schemas.openxmlformats.org/officeDocument/2006/relationships/image" Target="../media/image12.png"/><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0.png"/><Relationship Id="rId14" Type="http://schemas.openxmlformats.org/officeDocument/2006/relationships/image" Target="../media/image17.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hyperlink" Target="https://www.youtube.com/@VET-READYEUProgram" TargetMode="External"/><Relationship Id="rId10" Type="http://schemas.openxmlformats.org/officeDocument/2006/relationships/image" Target="../media/image11.png"/><Relationship Id="rId12" Type="http://schemas.openxmlformats.org/officeDocument/2006/relationships/image" Target="../media/image18.png"/><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hyperlink" Target="https://www.facebook.com/profile.php?id=61573707797009" TargetMode="External"/><Relationship Id="rId5" Type="http://schemas.openxmlformats.org/officeDocument/2006/relationships/hyperlink" Target="https://vetready.eu/" TargetMode="External"/><Relationship Id="rId6" Type="http://schemas.openxmlformats.org/officeDocument/2006/relationships/hyperlink" Target="http://www.linkedin.com/company/vet-ready-project" TargetMode="External"/><Relationship Id="rId7" Type="http://schemas.openxmlformats.org/officeDocument/2006/relationships/image" Target="../media/image9.png"/><Relationship Id="rId8"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ph type="title"/>
          </p:nvPr>
        </p:nvSpPr>
        <p:spPr>
          <a:xfrm>
            <a:off x="387348" y="3379694"/>
            <a:ext cx="6551334" cy="14943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800"/>
              <a:buFont typeface="Calibri"/>
              <a:buNone/>
            </a:pPr>
            <a:r>
              <a:rPr lang="es-ES" sz="3200"/>
              <a:t>2.NODAĻA: SABIEDRISKO UN LIELU PASĀKUMU NORISES VIETU KATASTROFU GATAVĪBA UN REAĢĒŠANA</a:t>
            </a:r>
            <a:br>
              <a:rPr b="0" lang="es-ES" sz="3200"/>
            </a:br>
            <a:br>
              <a:rPr lang="es-ES" sz="3200"/>
            </a:br>
            <a:br>
              <a:rPr b="0" lang="es-ES" sz="3200"/>
            </a:br>
            <a:br>
              <a:rPr lang="es-ES" sz="3200"/>
            </a:br>
            <a:endParaRPr sz="3200"/>
          </a:p>
        </p:txBody>
      </p:sp>
      <p:sp>
        <p:nvSpPr>
          <p:cNvPr id="46" name="Google Shape;46;p1"/>
          <p:cNvSpPr txBox="1"/>
          <p:nvPr>
            <p:ph idx="1" type="body"/>
          </p:nvPr>
        </p:nvSpPr>
        <p:spPr>
          <a:xfrm>
            <a:off x="387350" y="3893421"/>
            <a:ext cx="6095998" cy="917748"/>
          </a:xfrm>
          <a:prstGeom prst="rect">
            <a:avLst/>
          </a:prstGeom>
          <a:noFill/>
          <a:ln>
            <a:noFill/>
          </a:ln>
        </p:spPr>
        <p:txBody>
          <a:bodyPr anchorCtr="0" anchor="t" bIns="45700" lIns="91425" spcFirstLastPara="1" rIns="91425" wrap="square" tIns="45700">
            <a:normAutofit fontScale="47500" lnSpcReduction="20000"/>
          </a:bodyPr>
          <a:lstStyle/>
          <a:p>
            <a:pPr indent="0" lvl="0" marL="0" rtl="0" algn="l">
              <a:lnSpc>
                <a:spcPct val="90000"/>
              </a:lnSpc>
              <a:spcBef>
                <a:spcPts val="0"/>
              </a:spcBef>
              <a:spcAft>
                <a:spcPts val="0"/>
              </a:spcAft>
              <a:buSzPct val="109839"/>
              <a:buNone/>
            </a:pPr>
            <a:r>
              <a:rPr b="1" lang="es-ES" sz="4600"/>
              <a:t>Nodaļas pārskats</a:t>
            </a:r>
            <a:endParaRPr/>
          </a:p>
          <a:p>
            <a:pPr indent="0" lvl="0" marL="0" rtl="0" algn="l">
              <a:lnSpc>
                <a:spcPct val="90000"/>
              </a:lnSpc>
              <a:spcBef>
                <a:spcPts val="0"/>
              </a:spcBef>
              <a:spcAft>
                <a:spcPts val="0"/>
              </a:spcAft>
              <a:buSzPct val="210526"/>
              <a:buNone/>
            </a:pPr>
            <a:r>
              <a:t/>
            </a:r>
            <a:endParaRPr b="1"/>
          </a:p>
          <a:p>
            <a:pPr indent="0" lvl="0" marL="0" rtl="0" algn="l">
              <a:lnSpc>
                <a:spcPct val="90000"/>
              </a:lnSpc>
              <a:spcBef>
                <a:spcPts val="0"/>
              </a:spcBef>
              <a:spcAft>
                <a:spcPts val="0"/>
              </a:spcAft>
              <a:buSzPct val="109839"/>
              <a:buNone/>
            </a:pPr>
            <a:r>
              <a:rPr b="1" lang="es-ES" sz="4600"/>
              <a:t>Autors:</a:t>
            </a:r>
            <a:r>
              <a:rPr lang="es-ES" sz="4600"/>
              <a:t> Denizli AFAD / VETREADYprojekta partnerība</a:t>
            </a:r>
            <a:endParaRPr/>
          </a:p>
          <a:p>
            <a:pPr indent="0" lvl="0" marL="0" rtl="0" algn="l">
              <a:lnSpc>
                <a:spcPct val="90000"/>
              </a:lnSpc>
              <a:spcBef>
                <a:spcPts val="0"/>
              </a:spcBef>
              <a:spcAft>
                <a:spcPts val="0"/>
              </a:spcAft>
              <a:buSzPct val="210526"/>
              <a:buNone/>
            </a:pPr>
            <a:r>
              <a:t/>
            </a:r>
            <a:endParaRPr/>
          </a:p>
        </p:txBody>
      </p:sp>
      <p:sp>
        <p:nvSpPr>
          <p:cNvPr id="47" name="Google Shape;47;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Projekta numurs: 2024-1-ES01-KA220-VET-000257287</a:t>
            </a:r>
            <a:endParaRPr b="0" i="0" sz="1200" u="none" cap="none" strike="noStrike">
              <a:solidFill>
                <a:schemeClr val="dk1"/>
              </a:solidFill>
              <a:latin typeface="Calibri"/>
              <a:ea typeface="Calibri"/>
              <a:cs typeface="Calibri"/>
              <a:sym typeface="Calibri"/>
            </a:endParaRPr>
          </a:p>
        </p:txBody>
      </p:sp>
      <p:sp>
        <p:nvSpPr>
          <p:cNvPr id="48" name="Google Shape;48;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9" name="Google Shape;49;p1"/>
          <p:cNvSpPr txBox="1"/>
          <p:nvPr/>
        </p:nvSpPr>
        <p:spPr>
          <a:xfrm>
            <a:off x="3435347" y="5919281"/>
            <a:ext cx="5330112" cy="93871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Finansē Eiropas Savienība. Tomēr paustie viedokļi un viedokļi ir tikai autora(-u) viedokļi un viedokļi, un tie ne vienmēr atspoguļo Eiropas Savienības vai Servicio Español para la Internacionalización de la Educación (SEPIE) viedokļus un viedokļus. Ne Eiropas Savienība, ne piešķīrēja iestāde nevar būt atbildīga par tiem.</a:t>
            </a:r>
            <a:endParaRPr/>
          </a:p>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5"/>
          <p:cNvSpPr txBox="1"/>
          <p:nvPr>
            <p:ph type="title"/>
          </p:nvPr>
        </p:nvSpPr>
        <p:spPr>
          <a:xfrm>
            <a:off x="839787" y="238873"/>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s-ES" sz="4400"/>
              <a:t>Atbalsts izglītotājiem</a:t>
            </a:r>
            <a:endParaRPr sz="4400"/>
          </a:p>
        </p:txBody>
      </p:sp>
      <p:sp>
        <p:nvSpPr>
          <p:cNvPr id="104" name="Google Shape;104;p25"/>
          <p:cNvSpPr txBox="1"/>
          <p:nvPr>
            <p:ph idx="1" type="body"/>
          </p:nvPr>
        </p:nvSpPr>
        <p:spPr>
          <a:xfrm>
            <a:off x="554804" y="1428108"/>
            <a:ext cx="7284377" cy="4530903"/>
          </a:xfrm>
          <a:prstGeom prst="rect">
            <a:avLst/>
          </a:prstGeom>
          <a:noFill/>
          <a:ln>
            <a:noFill/>
          </a:ln>
        </p:spPr>
        <p:txBody>
          <a:bodyPr anchorCtr="0" anchor="t" bIns="45700" lIns="91425" spcFirstLastPara="1" rIns="91425" wrap="square" tIns="45700">
            <a:normAutofit fontScale="85000" lnSpcReduction="20000"/>
          </a:bodyPr>
          <a:lstStyle/>
          <a:p>
            <a:pPr indent="-228600" lvl="0" marL="457200" rtl="0" algn="l">
              <a:lnSpc>
                <a:spcPct val="120000"/>
              </a:lnSpc>
              <a:spcBef>
                <a:spcPts val="0"/>
              </a:spcBef>
              <a:spcAft>
                <a:spcPts val="0"/>
              </a:spcAft>
              <a:buSzPct val="98039"/>
              <a:buNone/>
            </a:pPr>
            <a:r>
              <a:rPr b="1" lang="es-ES" sz="2400">
                <a:solidFill>
                  <a:schemeClr val="accent3"/>
                </a:solidFill>
              </a:rPr>
              <a:t>Katrs no sešiem mācību moduļiem šajā mācību nodaļā ir papildināta ar atsevišķu atbalsta materiālu izglītotājiem, kas ietver:</a:t>
            </a:r>
            <a:endParaRPr sz="2400">
              <a:solidFill>
                <a:schemeClr val="accent3"/>
              </a:solidFill>
            </a:endParaRPr>
          </a:p>
          <a:p>
            <a:pPr indent="-342900" lvl="0" marL="571500" rtl="0" algn="l">
              <a:lnSpc>
                <a:spcPct val="120000"/>
              </a:lnSpc>
              <a:spcBef>
                <a:spcPts val="0"/>
              </a:spcBef>
              <a:spcAft>
                <a:spcPts val="0"/>
              </a:spcAft>
              <a:buClr>
                <a:schemeClr val="accent3"/>
              </a:buClr>
              <a:buSzPct val="100000"/>
              <a:buFont typeface="Arial"/>
              <a:buChar char="•"/>
            </a:pPr>
            <a:r>
              <a:rPr lang="es-ES" sz="2400"/>
              <a:t>ieteiktās mācību metodes un rīkus, kas pielāgoti konkrētā moduļa saturam;</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ieteikumus profesionālās izglītības, profesionālās tālākizglītības pieaugušo un diasporas izglītojamo iesaistei;</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pielāgošanas stratēģijas dažādiem mācību īstenošanas formātiem (klātienē, tiešsaistē, kombinētā formā);</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norādījumus mācību aktivitāšu vadīšanai un refleksijas (debriefing) piezīmes;</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ESCO prasmju sasaisti un ieteikumus vērtēšanai;</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papildu fona materiālus par attiecīgo tēmu, tostarp ieteicamo literatūru, skaidrojošos video un vizuālos materiālus.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7"/>
          <p:cNvSpPr txBox="1"/>
          <p:nvPr>
            <p:ph type="title"/>
          </p:nvPr>
        </p:nvSpPr>
        <p:spPr>
          <a:xfrm>
            <a:off x="438275" y="457200"/>
            <a:ext cx="9666778" cy="98141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PARTNERĪBA</a:t>
            </a:r>
            <a:endParaRPr sz="4400"/>
          </a:p>
        </p:txBody>
      </p:sp>
      <p:sp>
        <p:nvSpPr>
          <p:cNvPr id="110" name="Google Shape;110;p7"/>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111" name="Google Shape;111;p7"/>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112" name="Google Shape;112;p7"/>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113" name="Google Shape;113;p7"/>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114" name="Google Shape;114;p7"/>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115" name="Google Shape;115;p7"/>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116" name="Google Shape;116;p7"/>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17" name="Google Shape;117;p7"/>
          <p:cNvPicPr preferRelativeResize="0"/>
          <p:nvPr/>
        </p:nvPicPr>
        <p:blipFill rotWithShape="1">
          <a:blip r:embed="rId10">
            <a:alphaModFix/>
          </a:blip>
          <a:srcRect b="0" l="0" r="0" t="0"/>
          <a:stretch/>
        </p:blipFill>
        <p:spPr>
          <a:xfrm>
            <a:off x="968518" y="4661446"/>
            <a:ext cx="2011680" cy="574088"/>
          </a:xfrm>
          <a:prstGeom prst="rect">
            <a:avLst/>
          </a:prstGeom>
          <a:noFill/>
          <a:ln>
            <a:noFill/>
          </a:ln>
        </p:spPr>
      </p:pic>
      <p:pic>
        <p:nvPicPr>
          <p:cNvPr descr="A red and blue logo&#10;&#10;AI-generated content may be incorrect." id="118" name="Google Shape;118;p7"/>
          <p:cNvPicPr preferRelativeResize="0"/>
          <p:nvPr/>
        </p:nvPicPr>
        <p:blipFill rotWithShape="1">
          <a:blip r:embed="rId11">
            <a:alphaModFix/>
          </a:blip>
          <a:srcRect b="0" l="0" r="0" t="0"/>
          <a:stretch/>
        </p:blipFill>
        <p:spPr>
          <a:xfrm>
            <a:off x="9435800" y="1959048"/>
            <a:ext cx="1246334" cy="1011673"/>
          </a:xfrm>
          <a:prstGeom prst="rect">
            <a:avLst/>
          </a:prstGeom>
          <a:noFill/>
          <a:ln>
            <a:noFill/>
          </a:ln>
        </p:spPr>
      </p:pic>
      <p:pic>
        <p:nvPicPr>
          <p:cNvPr descr="A logo of a sailboat&#10;&#10;AI-generated content may be incorrect." id="119" name="Google Shape;119;p7"/>
          <p:cNvPicPr preferRelativeResize="0"/>
          <p:nvPr/>
        </p:nvPicPr>
        <p:blipFill rotWithShape="1">
          <a:blip r:embed="rId12">
            <a:alphaModFix/>
          </a:blip>
          <a:srcRect b="0" l="0" r="0" t="0"/>
          <a:stretch/>
        </p:blipFill>
        <p:spPr>
          <a:xfrm>
            <a:off x="1485303" y="1890196"/>
            <a:ext cx="1145434" cy="1093071"/>
          </a:xfrm>
          <a:prstGeom prst="rect">
            <a:avLst/>
          </a:prstGeom>
          <a:noFill/>
          <a:ln>
            <a:noFill/>
          </a:ln>
        </p:spPr>
      </p:pic>
      <p:pic>
        <p:nvPicPr>
          <p:cNvPr id="120" name="Google Shape;120;p7"/>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21" name="Google Shape;121;p7"/>
          <p:cNvPicPr preferRelativeResize="0"/>
          <p:nvPr/>
        </p:nvPicPr>
        <p:blipFill rotWithShape="1">
          <a:blip r:embed="rId14">
            <a:alphaModFix/>
          </a:blip>
          <a:srcRect b="0" l="0" r="0" t="0"/>
          <a:stretch/>
        </p:blipFill>
        <p:spPr>
          <a:xfrm>
            <a:off x="8436542" y="4649682"/>
            <a:ext cx="2866369" cy="8801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8"/>
          <p:cNvSpPr txBox="1"/>
          <p:nvPr>
            <p:ph type="title"/>
          </p:nvPr>
        </p:nvSpPr>
        <p:spPr>
          <a:xfrm>
            <a:off x="1167996" y="624895"/>
            <a:ext cx="9856008" cy="127317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SzPct val="135802"/>
              <a:buNone/>
            </a:pPr>
            <a:r>
              <a:rPr lang="es-ES" sz="3600"/>
              <a:t>Lai vērtīga un iedvesmojoša mācīšanās ar VET-READY</a:t>
            </a:r>
            <a:br>
              <a:rPr lang="es-ES" sz="3600"/>
            </a:br>
            <a:r>
              <a:rPr lang="es-ES" sz="3600"/>
              <a:t>2. nodaļu «ABIEDRISKO UN LIELU PASĀKUMU NORISES VIETU KATASTROFU GATAVĪBA UN REAĢĒŠANA»!</a:t>
            </a:r>
            <a:br>
              <a:rPr lang="es-ES"/>
            </a:br>
            <a:endParaRPr/>
          </a:p>
        </p:txBody>
      </p:sp>
      <p:sp>
        <p:nvSpPr>
          <p:cNvPr id="127" name="Google Shape;127;p8"/>
          <p:cNvSpPr txBox="1"/>
          <p:nvPr/>
        </p:nvSpPr>
        <p:spPr>
          <a:xfrm>
            <a:off x="5094526" y="2911372"/>
            <a:ext cx="2002949"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i="0" lang="es-ES" sz="2000" u="none" cap="none" strike="noStrike">
                <a:solidFill>
                  <a:srgbClr val="F2F2F2"/>
                </a:solidFill>
                <a:latin typeface="Montserrat SemiBold"/>
                <a:ea typeface="Montserrat SemiBold"/>
                <a:cs typeface="Montserrat SemiBold"/>
                <a:sym typeface="Montserrat SemiBold"/>
              </a:rPr>
              <a:t>SEKO MUMS</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28" name="Google Shape;128;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129" name="Google Shape;129;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0" name="Google Shape;130;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https://vetready.eu/</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31" name="Google Shape;131;p8">
            <a:hlinkClick r:id="rId6"/>
          </p:cNvPr>
          <p:cNvPicPr preferRelativeResize="0"/>
          <p:nvPr/>
        </p:nvPicPr>
        <p:blipFill rotWithShape="1">
          <a:blip r:embed="rId7">
            <a:alphaModFix/>
          </a:blip>
          <a:srcRect b="0" l="0" r="0" t="0"/>
          <a:stretch/>
        </p:blipFill>
        <p:spPr>
          <a:xfrm>
            <a:off x="6096000" y="3702378"/>
            <a:ext cx="458703" cy="458703"/>
          </a:xfrm>
          <a:prstGeom prst="rect">
            <a:avLst/>
          </a:prstGeom>
          <a:noFill/>
          <a:ln>
            <a:noFill/>
          </a:ln>
        </p:spPr>
      </p:pic>
      <p:pic>
        <p:nvPicPr>
          <p:cNvPr id="132" name="Google Shape;132;p8"/>
          <p:cNvPicPr preferRelativeResize="0"/>
          <p:nvPr/>
        </p:nvPicPr>
        <p:blipFill rotWithShape="1">
          <a:blip r:embed="rId8">
            <a:alphaModFix/>
          </a:blip>
          <a:srcRect b="0" l="0" r="0" t="0"/>
          <a:stretch/>
        </p:blipFill>
        <p:spPr>
          <a:xfrm>
            <a:off x="5517522" y="3695180"/>
            <a:ext cx="471986" cy="471986"/>
          </a:xfrm>
          <a:prstGeom prst="rect">
            <a:avLst/>
          </a:prstGeom>
          <a:noFill/>
          <a:ln>
            <a:noFill/>
          </a:ln>
        </p:spPr>
      </p:pic>
      <p:pic>
        <p:nvPicPr>
          <p:cNvPr id="133" name="Google Shape;133;p8">
            <a:hlinkClick r:id="rId9"/>
          </p:cNvPr>
          <p:cNvPicPr preferRelativeResize="0"/>
          <p:nvPr/>
        </p:nvPicPr>
        <p:blipFill rotWithShape="1">
          <a:blip r:embed="rId10">
            <a:alphaModFix/>
          </a:blip>
          <a:srcRect b="0" l="0" r="0" t="0"/>
          <a:stretch/>
        </p:blipFill>
        <p:spPr>
          <a:xfrm>
            <a:off x="4963839" y="3710538"/>
            <a:ext cx="447191" cy="443649"/>
          </a:xfrm>
          <a:prstGeom prst="rect">
            <a:avLst/>
          </a:prstGeom>
          <a:noFill/>
          <a:ln>
            <a:noFill/>
          </a:ln>
        </p:spPr>
      </p:pic>
      <p:pic>
        <p:nvPicPr>
          <p:cNvPr id="134" name="Google Shape;134;p8">
            <a:hlinkClick r:id="rId11"/>
          </p:cNvPr>
          <p:cNvPicPr preferRelativeResize="0"/>
          <p:nvPr/>
        </p:nvPicPr>
        <p:blipFill rotWithShape="1">
          <a:blip r:embed="rId12">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Nodaļas mērķis</a:t>
            </a:r>
            <a:endParaRPr>
              <a:solidFill>
                <a:srgbClr val="FF0000"/>
              </a:solidFill>
            </a:endParaRPr>
          </a:p>
        </p:txBody>
      </p:sp>
      <p:sp>
        <p:nvSpPr>
          <p:cNvPr id="55" name="Google Shape;55;p4"/>
          <p:cNvSpPr txBox="1"/>
          <p:nvPr>
            <p:ph idx="2" type="body"/>
          </p:nvPr>
        </p:nvSpPr>
        <p:spPr>
          <a:xfrm>
            <a:off x="839788" y="2027700"/>
            <a:ext cx="10515600" cy="2802600"/>
          </a:xfrm>
          <a:prstGeom prst="rect">
            <a:avLst/>
          </a:prstGeom>
          <a:noFill/>
          <a:ln>
            <a:noFill/>
          </a:ln>
        </p:spPr>
        <p:txBody>
          <a:bodyPr anchorCtr="0" anchor="t" bIns="45700" lIns="91425" spcFirstLastPara="1" rIns="91425" wrap="square" tIns="45700">
            <a:normAutofit fontScale="77500" lnSpcReduction="20000"/>
          </a:bodyPr>
          <a:lstStyle/>
          <a:p>
            <a:pPr indent="-50800" lvl="0" marL="228600" rtl="0" algn="l">
              <a:lnSpc>
                <a:spcPct val="110000"/>
              </a:lnSpc>
              <a:spcBef>
                <a:spcPts val="0"/>
              </a:spcBef>
              <a:spcAft>
                <a:spcPts val="0"/>
              </a:spcAft>
              <a:buSzPct val="129032"/>
              <a:buNone/>
            </a:pPr>
            <a:r>
              <a:rPr lang="es-ES"/>
              <a:t>Šīs mācību nodaļas mērķis ir iepazīstināt izglītojamos ar galvenajiem katastrofu riskiem, kas saistīti ar publiskajām telpām un lielām norises vietām, kā arī veidot pamata izpratni par to, kā šie riski ietekmē sabiedrības drošību un liela mēroga pasākumu pārvaldību. Mācību nodaļa nodrošina dalībniekiem būtiskas zināšanas, lai identificētu iespējamos apdraudējumus, atpazītu agrīnās brīdinājuma pazīmes un īstenotu efektīvus gatavības pasākumus. Izglītojamie iegūs arī pamata kompetences drošas evakuācijas organizēšanā, sadarbības nodrošināšanā ar operatīvajiem dienestiem un atbilstošā rīcībā ārkārtas situācijās pārpildītā vai augstas ietilpības vidē.</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Kāpēc šī mācību nodaļa ir svarīga</a:t>
            </a:r>
            <a:endParaRPr/>
          </a:p>
        </p:txBody>
      </p:sp>
      <p:sp>
        <p:nvSpPr>
          <p:cNvPr id="61" name="Google Shape;61;p18"/>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lnSpcReduction="10000"/>
          </a:bodyPr>
          <a:lstStyle/>
          <a:p>
            <a:pPr indent="0" lvl="0" marL="50800" rtl="0" algn="just">
              <a:lnSpc>
                <a:spcPct val="90000"/>
              </a:lnSpc>
              <a:spcBef>
                <a:spcPts val="1000"/>
              </a:spcBef>
              <a:spcAft>
                <a:spcPts val="0"/>
              </a:spcAft>
              <a:buSzPts val="3294"/>
              <a:buNone/>
            </a:pPr>
            <a:r>
              <a:rPr lang="es-ES"/>
              <a:t>Katastrofas var pēkšņi notikt publiskajās telpās — stadionos, tirdzniecības centros, skolās, transporta mezglos un lielu pasākumu norises vietās. Gatavība ir būtiska, lai aizsargātu sevi un daudzos cilvēkus, kas ārkārtas situācijā var atrasties šādās vietās. Šī mācību nodaļa nodrošina prasmes un zināšanas, kas nepieciešamas incidentu novēršanai, drošai cilvēku plūsmas un pūļa pārvaldībai, kā arī efektīvai rīcībai augstas ietilpības vidēs. Neatkarīgi no tā, vai esi norises vietas personāla loceklis, pasākumu organizators, drošības darbinieks vai ikdienas apmeklētājs, šīs kompetences ir kritiski svarīgas dzīvību glābšanai. Izpratne par katastrofu riskiem publiskajās telpās un lielās norises vietās ir pirmais solis ceļā uz drošāku un noturīgāku kopienu veidošanu.</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Mācību nodaļas struktūra</a:t>
            </a:r>
            <a:endParaRPr>
              <a:solidFill>
                <a:srgbClr val="FF0000"/>
              </a:solidFill>
            </a:endParaRPr>
          </a:p>
        </p:txBody>
      </p:sp>
      <p:sp>
        <p:nvSpPr>
          <p:cNvPr id="67" name="Google Shape;67;p19"/>
          <p:cNvSpPr txBox="1"/>
          <p:nvPr>
            <p:ph idx="2" type="body"/>
          </p:nvPr>
        </p:nvSpPr>
        <p:spPr>
          <a:xfrm>
            <a:off x="839788" y="1695236"/>
            <a:ext cx="10515600" cy="4212404"/>
          </a:xfrm>
          <a:prstGeom prst="rect">
            <a:avLst/>
          </a:prstGeom>
          <a:noFill/>
          <a:ln>
            <a:noFill/>
          </a:ln>
        </p:spPr>
        <p:txBody>
          <a:bodyPr anchorCtr="0" anchor="t" bIns="45700" lIns="91425" spcFirstLastPara="1" rIns="91425" wrap="square" tIns="45700">
            <a:normAutofit fontScale="47500" lnSpcReduction="20000"/>
          </a:bodyPr>
          <a:lstStyle/>
          <a:p>
            <a:pPr indent="0" lvl="0" marL="50800" rtl="0" algn="l">
              <a:lnSpc>
                <a:spcPct val="120000"/>
              </a:lnSpc>
              <a:spcBef>
                <a:spcPts val="0"/>
              </a:spcBef>
              <a:spcAft>
                <a:spcPts val="0"/>
              </a:spcAft>
              <a:buSzPct val="147368"/>
              <a:buNone/>
            </a:pPr>
            <a:r>
              <a:rPr lang="es-ES" sz="4000"/>
              <a:t>7. mācību modulis – Katastrofu risku pārvaldība publiskajās telpās un lielās norises vietās</a:t>
            </a:r>
            <a:br>
              <a:rPr lang="es-ES" sz="4000"/>
            </a:br>
            <a:r>
              <a:rPr lang="es-ES" sz="4000"/>
              <a:t>8. mācību modulis – Dezinformācijas un maldinošas informācijas novēršana katastrofu situācijās publiskajās telpās un lielās norises vietās</a:t>
            </a:r>
            <a:br>
              <a:rPr lang="es-ES" sz="4000"/>
            </a:br>
            <a:r>
              <a:rPr lang="es-ES" sz="4000"/>
              <a:t>9. mācību modulis – Agrīnās brīdināšanas sistēmas drošībai publiskajās telpās un lielās norises vietās</a:t>
            </a:r>
            <a:br>
              <a:rPr lang="es-ES" sz="4000"/>
            </a:br>
            <a:r>
              <a:rPr lang="es-ES" sz="4000"/>
              <a:t>10. mācību modulis – Būtiskās dzīvības glābšanas prasmes katastrofu situācijās publiskajās telpās un lielās norises vietās</a:t>
            </a:r>
            <a:br>
              <a:rPr lang="es-ES" sz="4000"/>
            </a:br>
            <a:r>
              <a:rPr lang="es-ES" sz="4000"/>
              <a:t>11. mācību modulis – Izpratne par katastrofu skarto personu psiholoģiju publiskajās telpās un lielās norises vietās</a:t>
            </a:r>
            <a:br>
              <a:rPr lang="es-ES" sz="4000"/>
            </a:br>
            <a:r>
              <a:rPr lang="es-ES" sz="4000"/>
              <a:t>12. mācību modulis – Individuālās izdzīvošanas prasmes katastrofas situācijā publiskajās telpās un lielās norises vietās</a:t>
            </a:r>
            <a:endParaRPr/>
          </a:p>
          <a:p>
            <a:pPr indent="0" lvl="0" marL="50800" rtl="0" algn="l">
              <a:lnSpc>
                <a:spcPct val="120000"/>
              </a:lnSpc>
              <a:spcBef>
                <a:spcPts val="0"/>
              </a:spcBef>
              <a:spcAft>
                <a:spcPts val="0"/>
              </a:spcAft>
              <a:buSzPct val="147368"/>
              <a:buNone/>
            </a:pPr>
            <a:r>
              <a:t/>
            </a:r>
            <a:endParaRPr sz="4000"/>
          </a:p>
          <a:p>
            <a:pPr indent="0" lvl="0" marL="50800" rtl="0" algn="l">
              <a:lnSpc>
                <a:spcPct val="120000"/>
              </a:lnSpc>
              <a:spcBef>
                <a:spcPts val="0"/>
              </a:spcBef>
              <a:spcAft>
                <a:spcPts val="0"/>
              </a:spcAft>
              <a:buSzPct val="147368"/>
              <a:buNone/>
            </a:pPr>
            <a:r>
              <a:rPr b="1" lang="es-ES" sz="4000"/>
              <a:t>Mācību moduļi ir paredzēti apgūšanai secībā, kādā tie ir izklāstīti. Katrs modulis apvieno būtisku teorētisko saturu ar praktiskām mācību aktivitātēm. Teorētiskais materiāls tiek nodrošināts, izmantojot tekstu, vizuālos elementus un video resursus, lai atbalstītu dažādus mācīšanās stilus.</a:t>
            </a:r>
            <a:endParaRPr/>
          </a:p>
          <a:p>
            <a:pPr indent="-50800" lvl="0" marL="228600" rtl="0" algn="l">
              <a:lnSpc>
                <a:spcPct val="90000"/>
              </a:lnSpc>
              <a:spcBef>
                <a:spcPts val="0"/>
              </a:spcBef>
              <a:spcAft>
                <a:spcPts val="0"/>
              </a:spcAft>
              <a:buSzPct val="142857"/>
              <a:buNone/>
            </a:pPr>
            <a:r>
              <a:t/>
            </a:r>
            <a:endParaRPr/>
          </a:p>
          <a:p>
            <a:pPr indent="-50800" lvl="0" marL="228600" rtl="0" algn="l">
              <a:lnSpc>
                <a:spcPct val="90000"/>
              </a:lnSpc>
              <a:spcBef>
                <a:spcPts val="0"/>
              </a:spcBef>
              <a:spcAft>
                <a:spcPts val="0"/>
              </a:spcAft>
              <a:buSzPct val="142857"/>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20"/>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Vispārīgā informācija par mācību nodaļu</a:t>
            </a:r>
            <a:endParaRPr/>
          </a:p>
        </p:txBody>
      </p:sp>
      <p:sp>
        <p:nvSpPr>
          <p:cNvPr id="73" name="Google Shape;73;p20"/>
          <p:cNvSpPr txBox="1"/>
          <p:nvPr>
            <p:ph idx="2" type="body"/>
          </p:nvPr>
        </p:nvSpPr>
        <p:spPr>
          <a:xfrm>
            <a:off x="839788" y="1705510"/>
            <a:ext cx="10515600" cy="4259519"/>
          </a:xfrm>
          <a:prstGeom prst="rect">
            <a:avLst/>
          </a:prstGeom>
          <a:noFill/>
          <a:ln>
            <a:noFill/>
          </a:ln>
        </p:spPr>
        <p:txBody>
          <a:bodyPr anchorCtr="0" anchor="t" bIns="45700" lIns="91425" spcFirstLastPara="1" rIns="91425" wrap="square" tIns="45700">
            <a:normAutofit fontScale="92500" lnSpcReduction="10000"/>
          </a:bodyPr>
          <a:lstStyle/>
          <a:p>
            <a:pPr indent="-406400" lvl="0" marL="457200" rtl="0" algn="l">
              <a:lnSpc>
                <a:spcPct val="90000"/>
              </a:lnSpc>
              <a:spcBef>
                <a:spcPts val="1000"/>
              </a:spcBef>
              <a:spcAft>
                <a:spcPts val="0"/>
              </a:spcAft>
              <a:buClr>
                <a:schemeClr val="accent3"/>
              </a:buClr>
              <a:buSzPct val="108108"/>
              <a:buChar char="•"/>
            </a:pPr>
            <a:r>
              <a:rPr b="1" lang="es-ES"/>
              <a:t>Plānotais ilgums:</a:t>
            </a:r>
            <a:r>
              <a:rPr lang="es-ES"/>
              <a:t> 16 akadēmiskās stundas</a:t>
            </a:r>
            <a:br>
              <a:rPr lang="es-ES"/>
            </a:br>
            <a:r>
              <a:rPr i="1" lang="es-ES"/>
              <a:t>(aptuveni 2,6 stundas katram mācību modulim)</a:t>
            </a:r>
            <a:endParaRPr/>
          </a:p>
          <a:p>
            <a:pPr indent="-406400" lvl="0" marL="457200" rtl="0" algn="l">
              <a:lnSpc>
                <a:spcPct val="90000"/>
              </a:lnSpc>
              <a:spcBef>
                <a:spcPts val="1000"/>
              </a:spcBef>
              <a:spcAft>
                <a:spcPts val="0"/>
              </a:spcAft>
              <a:buClr>
                <a:schemeClr val="accent3"/>
              </a:buClr>
              <a:buSzPct val="108108"/>
              <a:buChar char="•"/>
            </a:pPr>
            <a:r>
              <a:rPr b="1" lang="es-ES"/>
              <a:t>Aktivitāšu skaits:</a:t>
            </a:r>
            <a:r>
              <a:rPr lang="es-ES"/>
              <a:t> 12 plānotas mācību aktivitātes</a:t>
            </a:r>
            <a:br>
              <a:rPr lang="es-ES"/>
            </a:br>
            <a:r>
              <a:rPr i="1" lang="es-ES"/>
              <a:t>(tostarp mītu atspēkošanas diskusijas, grupu refleksijas un citas aktivitātes, kas saskaņotas ar katra moduļa saturu)</a:t>
            </a:r>
            <a:endParaRPr/>
          </a:p>
          <a:p>
            <a:pPr indent="-406400" lvl="0" marL="457200" rtl="0" algn="l">
              <a:lnSpc>
                <a:spcPct val="90000"/>
              </a:lnSpc>
              <a:spcBef>
                <a:spcPts val="1000"/>
              </a:spcBef>
              <a:spcAft>
                <a:spcPts val="0"/>
              </a:spcAft>
              <a:buClr>
                <a:schemeClr val="accent3"/>
              </a:buClr>
              <a:buSzPct val="108108"/>
              <a:buChar char="•"/>
            </a:pPr>
            <a:r>
              <a:rPr b="1" lang="es-ES"/>
              <a:t>Vērtēšanas metode:</a:t>
            </a:r>
            <a:br>
              <a:rPr lang="es-ES"/>
            </a:br>
            <a:r>
              <a:rPr lang="es-ES"/>
              <a:t>Katrs mācību modulis ietver divus atsevišķus vērtēšanas elementus:</a:t>
            </a:r>
            <a:br>
              <a:rPr lang="es-ES"/>
            </a:br>
            <a:r>
              <a:rPr lang="es-ES"/>
              <a:t>– 10 jautājumu daudzizvēļu tests izglītojamiem, kas paredzēts galveno katastrofu izpratnes jēdzienu apguves novērtēšanai;</a:t>
            </a:r>
            <a:br>
              <a:rPr lang="es-ES"/>
            </a:br>
            <a:r>
              <a:rPr lang="es-ES"/>
              <a:t>– 10 jautājumu daudzizvēļu tests pedagogiem, kura mērķis ir novērtēt viņu pedagoģisko kompetenci un spēju efektīvi īstenot mācību moduli.</a:t>
            </a:r>
            <a:endParaRPr/>
          </a:p>
          <a:p>
            <a:pPr indent="-228600" lvl="0" marL="457200" rtl="0" algn="l">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21"/>
          <p:cNvSpPr txBox="1"/>
          <p:nvPr>
            <p:ph type="title"/>
          </p:nvPr>
        </p:nvSpPr>
        <p:spPr>
          <a:xfrm>
            <a:off x="839800" y="506448"/>
            <a:ext cx="10515600" cy="1050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100000"/>
              <a:buNone/>
            </a:pPr>
            <a:r>
              <a:rPr lang="es-ES">
                <a:solidFill>
                  <a:srgbClr val="FF0000"/>
                </a:solidFill>
              </a:rPr>
              <a:t>Šīs mācību nodaļas sasniedzamie mācību rezultāti – zināšanas</a:t>
            </a:r>
            <a:endParaRPr>
              <a:solidFill>
                <a:srgbClr val="FF0000"/>
              </a:solidFill>
            </a:endParaRPr>
          </a:p>
        </p:txBody>
      </p:sp>
      <p:sp>
        <p:nvSpPr>
          <p:cNvPr id="79" name="Google Shape;79;p21"/>
          <p:cNvSpPr txBox="1"/>
          <p:nvPr>
            <p:ph idx="1" type="body"/>
          </p:nvPr>
        </p:nvSpPr>
        <p:spPr>
          <a:xfrm>
            <a:off x="963077" y="1556587"/>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Clr>
                <a:schemeClr val="accent3"/>
              </a:buClr>
              <a:buSzPts val="2800"/>
              <a:buNone/>
            </a:pPr>
            <a:r>
              <a:rPr lang="es-ES" sz="2400"/>
              <a:t>Pēc visu sešu mācību moduļu apguves šajā mācību nodaļā izglītojamie būs ieguvuši zināšanas:</a:t>
            </a:r>
            <a:endParaRPr/>
          </a:p>
        </p:txBody>
      </p:sp>
      <p:sp>
        <p:nvSpPr>
          <p:cNvPr id="80" name="Google Shape;80;p21"/>
          <p:cNvSpPr txBox="1"/>
          <p:nvPr>
            <p:ph idx="2" type="body"/>
          </p:nvPr>
        </p:nvSpPr>
        <p:spPr>
          <a:xfrm>
            <a:off x="836612" y="2380499"/>
            <a:ext cx="10518776" cy="3416320"/>
          </a:xfrm>
          <a:prstGeom prst="rect">
            <a:avLst/>
          </a:prstGeom>
          <a:noFill/>
          <a:ln>
            <a:noFill/>
          </a:ln>
        </p:spPr>
        <p:txBody>
          <a:bodyPr anchorCtr="0" anchor="ctr"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identificēt galvenos katastrofu riskus publiskajās telpās un augstas ietilpības norises vietās, kā arī izprast, kā vides, konstrukcijas un cilvēciskie faktori palielina ievainojamību;</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atpazīt izplatītākos maldīgos priekšstatus par drošību pārpildītā vidē un skaidrot, kāpēc tie var kavēt efektīvu gatavību un rīcību ārkārtas situācijās;</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izprast agrīnās brīdināšanas un saziņas sistēmu galvenās funkcijas publiskajās telpās, tostarp trauksmes signālus, paziņojumu sistēmas, norādes un digitālos brīdinājuma rīkus;</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raksturot būtiskās rīcības pirms ārkārtas situācijām, to laikā un pēc tām, tostarp evakuāciju, patvēruma procedūras un cilvēku plūsmas/pūļa kustības pārvaldību;</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apzināties psiholoģiskās reakcijas lielās cilvēku grupās krīžu laikā un identificēt stratēģijas mierīgas un drošas uzvedības veicināšanai;</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izprast koordinācijas pamatprincipus un būtiskos drošības uzdevumus liela mēroga incidentos, kā arī izaicinājumus, ar kuriem saskaras personāls, operatīvie dienesti un sabiedrība.</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Šīs mācību nodaļas sasniedzamie mācību rezultāti – prasmes</a:t>
            </a:r>
            <a:endParaRPr>
              <a:solidFill>
                <a:srgbClr val="FF0000"/>
              </a:solidFill>
            </a:endParaRPr>
          </a:p>
        </p:txBody>
      </p:sp>
      <p:sp>
        <p:nvSpPr>
          <p:cNvPr id="86" name="Google Shape;86;p22"/>
          <p:cNvSpPr txBox="1"/>
          <p:nvPr>
            <p:ph idx="2" type="body"/>
          </p:nvPr>
        </p:nvSpPr>
        <p:spPr>
          <a:xfrm>
            <a:off x="836612" y="1687687"/>
            <a:ext cx="10599543" cy="4395871"/>
          </a:xfrm>
          <a:prstGeom prst="rect">
            <a:avLst/>
          </a:prstGeom>
          <a:noFill/>
          <a:ln>
            <a:noFill/>
          </a:ln>
        </p:spPr>
        <p:txBody>
          <a:bodyPr anchorCtr="0" anchor="t" bIns="45700" lIns="91425" spcFirstLastPara="1" rIns="91425" wrap="square" tIns="45700">
            <a:normAutofit fontScale="40000" lnSpcReduction="20000"/>
          </a:bodyPr>
          <a:lstStyle/>
          <a:p>
            <a:pPr indent="0" lvl="0" marL="50800" rtl="0" algn="l">
              <a:lnSpc>
                <a:spcPct val="120000"/>
              </a:lnSpc>
              <a:spcBef>
                <a:spcPts val="0"/>
              </a:spcBef>
              <a:spcAft>
                <a:spcPts val="0"/>
              </a:spcAft>
              <a:buSzPct val="175000"/>
              <a:buNone/>
            </a:pPr>
            <a:r>
              <a:rPr b="1" lang="es-ES" sz="4000">
                <a:solidFill>
                  <a:schemeClr val="accent3"/>
                </a:solidFill>
              </a:rPr>
              <a:t>Pēc visu sešu mācību moduļu apguves šajā mācību nodaļā izglītojamie spēs:</a:t>
            </a:r>
            <a:endParaRPr/>
          </a:p>
          <a:p>
            <a:pPr indent="0" lvl="0" marL="50800" rtl="0" algn="just">
              <a:lnSpc>
                <a:spcPct val="90000"/>
              </a:lnSpc>
              <a:spcBef>
                <a:spcPts val="1000"/>
              </a:spcBef>
              <a:spcAft>
                <a:spcPts val="0"/>
              </a:spcAft>
              <a:buSzPct val="108108"/>
              <a:buNone/>
            </a:pPr>
            <a:r>
              <a:t/>
            </a:r>
            <a:endParaRPr b="1"/>
          </a:p>
          <a:p>
            <a:pPr indent="0" lvl="0" marL="50800" rtl="0" algn="l">
              <a:lnSpc>
                <a:spcPct val="120000"/>
              </a:lnSpc>
              <a:spcBef>
                <a:spcPts val="0"/>
              </a:spcBef>
              <a:spcAft>
                <a:spcPts val="0"/>
              </a:spcAft>
              <a:buSzPct val="175000"/>
              <a:buNone/>
            </a:pPr>
            <a:r>
              <a:rPr b="1" lang="es-ES" sz="4000"/>
              <a:t>1. prasme:</a:t>
            </a:r>
            <a:r>
              <a:rPr lang="es-ES" sz="4000"/>
              <a:t> identificēt, novērtēt un ierosināt efektīvas stratēģijas drošības un būtisko vajadzību nodrošināšanai katastrofu situācijās publiskajās telpās un augstas ietilpības norises vietās, tostarp cilvēku plūsmas pārvaldībai un tūlītēju aizsardzības pasākumu veikšanai;</a:t>
            </a:r>
            <a:endParaRPr/>
          </a:p>
          <a:p>
            <a:pPr indent="0" lvl="0" marL="50800" rtl="0" algn="l">
              <a:lnSpc>
                <a:spcPct val="120000"/>
              </a:lnSpc>
              <a:spcBef>
                <a:spcPts val="0"/>
              </a:spcBef>
              <a:spcAft>
                <a:spcPts val="0"/>
              </a:spcAft>
              <a:buSzPct val="175000"/>
              <a:buNone/>
            </a:pPr>
            <a:r>
              <a:rPr b="1" lang="es-ES" sz="4000"/>
              <a:t>2. prasme:</a:t>
            </a:r>
            <a:r>
              <a:rPr lang="es-ES" sz="4000"/>
              <a:t> kritiski izvērtēt ārkārtas situāciju laikā publiskajās telpās izplatīto informāciju, atšķirt dezinformāciju no pārbaudītiem avotiem un pielietot uzticamas riska komunikācijas pamatprincipus;</a:t>
            </a:r>
            <a:endParaRPr/>
          </a:p>
          <a:p>
            <a:pPr indent="0" lvl="0" marL="50800" rtl="0" algn="l">
              <a:lnSpc>
                <a:spcPct val="120000"/>
              </a:lnSpc>
              <a:spcBef>
                <a:spcPts val="0"/>
              </a:spcBef>
              <a:spcAft>
                <a:spcPts val="0"/>
              </a:spcAft>
              <a:buSzPct val="175000"/>
              <a:buNone/>
            </a:pPr>
            <a:r>
              <a:rPr b="1" lang="es-ES" sz="4000"/>
              <a:t>3. prasme:</a:t>
            </a:r>
            <a:r>
              <a:rPr lang="es-ES" sz="4000"/>
              <a:t> analizēt operatīvās problēmas, kas saistītas ar agrīnās brīdināšanas un ārkārtas saziņas sistēmām lielās norises vietās, un formulēt savlaicīgus, situācijai atbilstošus risinājumus šo sistēmu efektivitātes uzlabošanai;</a:t>
            </a:r>
            <a:endParaRPr/>
          </a:p>
          <a:p>
            <a:pPr indent="0" lvl="0" marL="50800" rtl="0" algn="l">
              <a:lnSpc>
                <a:spcPct val="120000"/>
              </a:lnSpc>
              <a:spcBef>
                <a:spcPts val="0"/>
              </a:spcBef>
              <a:spcAft>
                <a:spcPts val="0"/>
              </a:spcAft>
              <a:buSzPct val="175000"/>
              <a:buNone/>
            </a:pPr>
            <a:r>
              <a:rPr b="1" lang="es-ES" sz="4000"/>
              <a:t>4. prasme:</a:t>
            </a:r>
            <a:r>
              <a:rPr lang="es-ES" sz="4000"/>
              <a:t> pielietot padziļinātas pašvadības un stresa regulēšanas tehnikas, lai saglabātu mieru, situācijas apzināšanos un spēju pieņemt ātrus lēmumus augsta spiediena publiskajās ārkārtas situācijās;</a:t>
            </a:r>
            <a:endParaRPr/>
          </a:p>
          <a:p>
            <a:pPr indent="0" lvl="0" marL="50800" rtl="0" algn="l">
              <a:lnSpc>
                <a:spcPct val="120000"/>
              </a:lnSpc>
              <a:spcBef>
                <a:spcPts val="0"/>
              </a:spcBef>
              <a:spcAft>
                <a:spcPts val="0"/>
              </a:spcAft>
              <a:buSzPct val="175000"/>
              <a:buNone/>
            </a:pPr>
            <a:r>
              <a:rPr b="1" lang="es-ES" sz="4000"/>
              <a:t>5. prasme:</a:t>
            </a:r>
            <a:r>
              <a:rPr lang="es-ES" sz="4000"/>
              <a:t> izmantot kritisko domāšanu, lai noteiktu prioritātes gatavības, risku mazināšanas un reaģēšanas pasākumiem sarežģītos, vairāku apdraudējumu publisko norises vietu scenārijos, ņemot vērā gan individuālo, gan kolektīvo drošību;</a:t>
            </a:r>
            <a:endParaRPr/>
          </a:p>
          <a:p>
            <a:pPr indent="0" lvl="0" marL="50800" rtl="0" algn="l">
              <a:lnSpc>
                <a:spcPct val="120000"/>
              </a:lnSpc>
              <a:spcBef>
                <a:spcPts val="0"/>
              </a:spcBef>
              <a:spcAft>
                <a:spcPts val="0"/>
              </a:spcAft>
              <a:buSzPct val="175000"/>
              <a:buNone/>
            </a:pPr>
            <a:r>
              <a:rPr b="1" lang="es-ES" sz="4000"/>
              <a:t>6. prasme:</a:t>
            </a:r>
            <a:r>
              <a:rPr lang="es-ES" sz="4000"/>
              <a:t> identificēt un ierosināt uz pierādījumiem balstītas stratēģijas psiholoģiskās un emocionālās labklājības atbalstam personām un pūļiem, kurus skārušas ārkārtas situācijas publiskajās telpās vai masveida pasākumu vidē.</a:t>
            </a:r>
            <a:endParaRPr/>
          </a:p>
          <a:p>
            <a:pPr indent="0" lvl="0" marL="228600" rtl="0" algn="just">
              <a:lnSpc>
                <a:spcPct val="90000"/>
              </a:lnSpc>
              <a:spcBef>
                <a:spcPts val="1000"/>
              </a:spcBef>
              <a:spcAft>
                <a:spcPts val="0"/>
              </a:spcAft>
              <a:buSzPct val="108108"/>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3"/>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s-ES" sz="4400"/>
              <a:t>Validācija</a:t>
            </a:r>
            <a:endParaRPr sz="4400"/>
          </a:p>
        </p:txBody>
      </p:sp>
      <p:sp>
        <p:nvSpPr>
          <p:cNvPr id="92" name="Google Shape;92;p23"/>
          <p:cNvSpPr txBox="1"/>
          <p:nvPr>
            <p:ph idx="1" type="body"/>
          </p:nvPr>
        </p:nvSpPr>
        <p:spPr>
          <a:xfrm>
            <a:off x="839788" y="1552574"/>
            <a:ext cx="7091861" cy="4670943"/>
          </a:xfrm>
          <a:prstGeom prst="rect">
            <a:avLst/>
          </a:prstGeom>
          <a:noFill/>
          <a:ln>
            <a:noFill/>
          </a:ln>
        </p:spPr>
        <p:txBody>
          <a:bodyPr anchorCtr="0" anchor="t" bIns="45700" lIns="91425" spcFirstLastPara="1" rIns="91425" wrap="square" tIns="45700">
            <a:normAutofit fontScale="62500" lnSpcReduction="20000"/>
          </a:bodyPr>
          <a:lstStyle/>
          <a:p>
            <a:pPr indent="-228600" lvl="0" marL="457200" rtl="0" algn="l">
              <a:lnSpc>
                <a:spcPct val="120000"/>
              </a:lnSpc>
              <a:spcBef>
                <a:spcPts val="0"/>
              </a:spcBef>
              <a:spcAft>
                <a:spcPts val="0"/>
              </a:spcAft>
              <a:buSzPct val="133333"/>
              <a:buNone/>
            </a:pPr>
            <a:r>
              <a:rPr b="1" lang="es-ES" sz="2400">
                <a:solidFill>
                  <a:schemeClr val="accent3"/>
                </a:solidFill>
              </a:rPr>
              <a:t>Šī mācību nodaļa tieši veicina šādu transversālo ESCO prasmju un iemaņu attīstību:</a:t>
            </a:r>
            <a:endParaRPr sz="2400">
              <a:solidFill>
                <a:schemeClr val="accent3"/>
              </a:solidFill>
            </a:endParaRPr>
          </a:p>
          <a:p>
            <a:pPr indent="-228600" lvl="0" marL="457200" rtl="0" algn="l">
              <a:lnSpc>
                <a:spcPct val="120000"/>
              </a:lnSpc>
              <a:spcBef>
                <a:spcPts val="0"/>
              </a:spcBef>
              <a:spcAft>
                <a:spcPts val="0"/>
              </a:spcAft>
              <a:buSzPct val="133333"/>
              <a:buNone/>
            </a:pPr>
            <a:r>
              <a:rPr b="1" lang="es-ES" sz="2400"/>
              <a:t>T2.3 – rīkoties problēmsituācijās</a:t>
            </a:r>
            <a:br>
              <a:rPr lang="es-ES" sz="2400"/>
            </a:br>
            <a:r>
              <a:rPr lang="es-ES" sz="2400"/>
              <a:t>Spēja izstrādāt un īstenot praktiskus, operatīvus vai konceptuālus risinājumus problēmām, kas rodas ārkārtas situācijās publiskajās telpās, tostarp saziņas traucējumiem, cilvēku plūsmas problēmām un koordinācijas sarežģījumiem.</a:t>
            </a:r>
            <a:endParaRPr/>
          </a:p>
          <a:p>
            <a:pPr indent="-228600" lvl="0" marL="457200" rtl="0" algn="l">
              <a:lnSpc>
                <a:spcPct val="120000"/>
              </a:lnSpc>
              <a:spcBef>
                <a:spcPts val="0"/>
              </a:spcBef>
              <a:spcAft>
                <a:spcPts val="0"/>
              </a:spcAft>
              <a:buSzPct val="133333"/>
              <a:buNone/>
            </a:pPr>
            <a:r>
              <a:rPr b="1" lang="es-ES" sz="2400"/>
              <a:t>T3.2 – rīkoties proaktīvi</a:t>
            </a:r>
            <a:br>
              <a:rPr lang="es-ES" sz="2400"/>
            </a:br>
            <a:r>
              <a:rPr lang="es-ES" sz="2400"/>
              <a:t>Spēja paredzēt riskus publiskajās telpās vai masveida pulcēšanās vidēs, savlaicīgi sagatavoties un veikt agrīnus preventīvus pasākumus, lai mazinātu iespējamo ar norises vietām saistīto katastrofu ietekmi.</a:t>
            </a:r>
            <a:endParaRPr/>
          </a:p>
          <a:p>
            <a:pPr indent="-228600" lvl="0" marL="457200" rtl="0" algn="l">
              <a:lnSpc>
                <a:spcPct val="120000"/>
              </a:lnSpc>
              <a:spcBef>
                <a:spcPts val="0"/>
              </a:spcBef>
              <a:spcAft>
                <a:spcPts val="0"/>
              </a:spcAft>
              <a:buSzPct val="133333"/>
              <a:buNone/>
            </a:pPr>
            <a:r>
              <a:rPr b="1" lang="es-ES" sz="2400"/>
              <a:t>T3.3 – saglabāt pozitīvu attieksmi</a:t>
            </a:r>
            <a:br>
              <a:rPr lang="es-ES" sz="2400"/>
            </a:br>
            <a:r>
              <a:rPr lang="es-ES" sz="2400"/>
              <a:t>Spēja saglabāt noturību augsta stresa vai nenoteiktības apstākļos publiskajās telpās un augstas ietilpības norises vietās, sniegt emocionālu atbalstu personām vai cilvēku grupām un uzturēt mierīgu, konstruktīvu lēmumu pieņemšanu ārkārtas situāciju laikā.</a:t>
            </a:r>
            <a:endParaRPr/>
          </a:p>
          <a:p>
            <a:pPr indent="-228600" lvl="0" marL="457200" rtl="0" algn="l">
              <a:lnSpc>
                <a:spcPct val="120000"/>
              </a:lnSpc>
              <a:spcBef>
                <a:spcPts val="0"/>
              </a:spcBef>
              <a:spcAft>
                <a:spcPts val="0"/>
              </a:spcAft>
              <a:buSzPct val="133333"/>
              <a:buNone/>
            </a:pPr>
            <a:r>
              <a:rPr b="1" lang="es-ES" sz="2400"/>
              <a:t>T4.3 – sadarboties komandās un tīklos</a:t>
            </a:r>
            <a:br>
              <a:rPr lang="es-ES" sz="2400"/>
            </a:br>
            <a:r>
              <a:rPr lang="es-ES" sz="2400"/>
              <a:t>Spēja efektīvi sadarboties ar norises vietu personālu, operatīvajiem dienestiem, drošības dienestiem un citiem iesaistītajiem dalībniekiem, lai nodrošinātu koordinētu gatavību un reaģēšanu liela mēroga publiskās vidēs.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4"/>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s-ES" sz="4400"/>
              <a:t>Mācību sasniegumu atzīšana</a:t>
            </a:r>
            <a:endParaRPr sz="4400"/>
          </a:p>
        </p:txBody>
      </p:sp>
      <p:sp>
        <p:nvSpPr>
          <p:cNvPr id="98" name="Google Shape;98;p24"/>
          <p:cNvSpPr txBox="1"/>
          <p:nvPr>
            <p:ph idx="1" type="body"/>
          </p:nvPr>
        </p:nvSpPr>
        <p:spPr>
          <a:xfrm>
            <a:off x="839788" y="1726058"/>
            <a:ext cx="7091861" cy="3659842"/>
          </a:xfrm>
          <a:prstGeom prst="rect">
            <a:avLst/>
          </a:prstGeom>
          <a:noFill/>
          <a:ln>
            <a:noFill/>
          </a:ln>
        </p:spPr>
        <p:txBody>
          <a:bodyPr anchorCtr="0" anchor="t" bIns="45700" lIns="91425" spcFirstLastPara="1" rIns="91425" wrap="square" tIns="45700">
            <a:normAutofit/>
          </a:bodyPr>
          <a:lstStyle/>
          <a:p>
            <a:pPr indent="-228600" lvl="0" marL="457200" rtl="0" algn="l">
              <a:lnSpc>
                <a:spcPct val="100000"/>
              </a:lnSpc>
              <a:spcBef>
                <a:spcPts val="0"/>
              </a:spcBef>
              <a:spcAft>
                <a:spcPts val="0"/>
              </a:spcAft>
              <a:buSzPts val="2000"/>
              <a:buNone/>
            </a:pPr>
            <a:r>
              <a:rPr b="1" lang="es-ES"/>
              <a:t>Sasniegumu atzīšana izglītojamiem:</a:t>
            </a:r>
            <a:br>
              <a:rPr lang="es-ES"/>
            </a:br>
            <a:r>
              <a:rPr lang="es-ES"/>
              <a:t>Apliecinājums par mācību programmas apguvi </a:t>
            </a:r>
            <a:r>
              <a:rPr i="1" lang="es-ES"/>
              <a:t>(neformālās izglītības programma)</a:t>
            </a:r>
            <a:endParaRPr/>
          </a:p>
          <a:p>
            <a:pPr indent="-228600" lvl="0" marL="457200" rtl="0" algn="l">
              <a:lnSpc>
                <a:spcPct val="100000"/>
              </a:lnSpc>
              <a:spcBef>
                <a:spcPts val="0"/>
              </a:spcBef>
              <a:spcAft>
                <a:spcPts val="0"/>
              </a:spcAft>
              <a:buSzPts val="2000"/>
              <a:buNone/>
            </a:pPr>
            <a:r>
              <a:rPr b="1" lang="es-ES"/>
              <a:t>Sasniegumu atzīšana pedagogiem:</a:t>
            </a:r>
            <a:br>
              <a:rPr lang="es-ES"/>
            </a:br>
            <a:r>
              <a:rPr lang="es-ES"/>
              <a:t>Profesionālās kompetences pilnveides apliecinājums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