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Lst>
  <p:sldSz cy="6858000" cx="12192000"/>
  <p:notesSz cx="6858000" cy="9144000"/>
  <p:embeddedFontLst>
    <p:embeddedFont>
      <p:font typeface="Montserrat SemiBold"/>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0" roundtripDataSignature="AMtx7mi+TQfryymcUmNRmBnzVTA9WCQvu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font" Target="fonts/MontserratSemiBold-regular.fntdata"/><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MontserratSemiBold-italic.fntdata"/><Relationship Id="rId47" Type="http://schemas.openxmlformats.org/officeDocument/2006/relationships/font" Target="fonts/MontserratSemiBold-bold.fntdata"/><Relationship Id="rId49" Type="http://schemas.openxmlformats.org/officeDocument/2006/relationships/font" Target="fonts/MontserratSemiBold-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0" Type="http://customschemas.google.com/relationships/presentationmetadata" Target="meta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 name="Shape 35"/>
        <p:cNvGrpSpPr/>
        <p:nvPr/>
      </p:nvGrpSpPr>
      <p:grpSpPr>
        <a:xfrm>
          <a:off x="0" y="0"/>
          <a:ext cx="0" cy="0"/>
          <a:chOff x="0" y="0"/>
          <a:chExt cx="0" cy="0"/>
        </a:xfrm>
      </p:grpSpPr>
      <p:sp>
        <p:nvSpPr>
          <p:cNvPr id="36" name="Google Shape;3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 name="Google Shape;37;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7" name="Google Shape;97;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5" name="Google Shape;105;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3" name="Google Shape;113;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1" name="Google Shape;121;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9" name="Google Shape;129;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7" name="Google Shape;137;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2" name="Google Shape;152;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8" name="Google Shape;158;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6" name="Google Shape;166;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 name="Shape 44"/>
        <p:cNvGrpSpPr/>
        <p:nvPr/>
      </p:nvGrpSpPr>
      <p:grpSpPr>
        <a:xfrm>
          <a:off x="0" y="0"/>
          <a:ext cx="0" cy="0"/>
          <a:chOff x="0" y="0"/>
          <a:chExt cx="0" cy="0"/>
        </a:xfrm>
      </p:grpSpPr>
      <p:sp>
        <p:nvSpPr>
          <p:cNvPr id="45" name="Google Shape;4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 name="Google Shape;4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4" name="Google Shape;174;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2" name="Google Shape;182;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0" name="Google Shape;190;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8" name="Google Shape;198;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6" name="Google Shape;206;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3" name="Google Shape;213;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1" name="Google Shape;221;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7" name="Google Shape;227;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5" name="Google Shape;235;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3" name="Google Shape;243;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1" name="Google Shape;251;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9" name="Google Shape;259;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7" name="Google Shape;267;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5" name="Google Shape;275;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2" name="Google Shape;282;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0" name="Google Shape;290;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7" name="Google Shape;297;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3" name="Google Shape;303;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9" name="Google Shape;309;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5" name="Google Shape;315;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9" name="Google Shape;59;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1" name="Google Shape;321;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8" name="Google Shape;338;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5" name="Google Shape;65;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1" name="Google Shape;71;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7" name="Google Shape;77;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3" name="Shape 23"/>
        <p:cNvGrpSpPr/>
        <p:nvPr/>
      </p:nvGrpSpPr>
      <p:grpSpPr>
        <a:xfrm>
          <a:off x="0" y="0"/>
          <a:ext cx="0" cy="0"/>
          <a:chOff x="0" y="0"/>
          <a:chExt cx="0" cy="0"/>
        </a:xfrm>
      </p:grpSpPr>
      <p:sp>
        <p:nvSpPr>
          <p:cNvPr id="24" name="Google Shape;24;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7" name="Google Shape;27;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8" name="Google Shape;28;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9" name="Google Shape;29;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1" name="Shape 31"/>
        <p:cNvGrpSpPr/>
        <p:nvPr/>
      </p:nvGrpSpPr>
      <p:grpSpPr>
        <a:xfrm>
          <a:off x="0" y="0"/>
          <a:ext cx="0" cy="0"/>
          <a:chOff x="0" y="0"/>
          <a:chExt cx="0" cy="0"/>
        </a:xfrm>
      </p:grpSpPr>
      <p:pic>
        <p:nvPicPr>
          <p:cNvPr id="32" name="Google Shape;32;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3" name="Google Shape;33;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hyperlink" Target="https://www.redcross.ie/newsroom-post/lessons-from-ukraine-preparedness-saves-lives"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hyperlink" Target="https://civil-protection-humanitarian-aid.ec.europa.eu/what/civil-protection_en" TargetMode="External"/><Relationship Id="rId4" Type="http://schemas.openxmlformats.org/officeDocument/2006/relationships/hyperlink" Target="https://www.ifrc.org/public-awareness-and-public-education-drr" TargetMode="External"/><Relationship Id="rId5" Type="http://schemas.openxmlformats.org/officeDocument/2006/relationships/hyperlink" Target="https://www.who.int/health-topics/emergencies" TargetMode="External"/><Relationship Id="rId6" Type="http://schemas.openxmlformats.org/officeDocument/2006/relationships/hyperlink" Target="https://www.ted.com/talks/daniel_levitin_how_to_stay_calm_when_you_know_you_ll_be_stressed" TargetMode="External"/><Relationship Id="rId7" Type="http://schemas.openxmlformats.org/officeDocument/2006/relationships/hyperlink" Target="https://www.undrr.org/publication/words-action-public-awareness-and-public-education-disaster-risk-reduction"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hyperlink" Target="https://arxiv.org/abs/2207.13941" TargetMode="External"/><Relationship Id="rId4" Type="http://schemas.openxmlformats.org/officeDocument/2006/relationships/hyperlink" Target="https://civil-protection-knowledge-network.europa.eu/system/files/2024-11/dg-echo-successful-projects-update_final-version.pdf?utm_source=chatgpt.com" TargetMode="External"/><Relationship Id="rId5" Type="http://schemas.openxmlformats.org/officeDocument/2006/relationships/hyperlink" Target="https://en.wikipedia.org/wiki/Florika_Fink-Hooijer?utm_source=chatgpt.com" TargetMode="External"/><Relationship Id="rId6" Type="http://schemas.openxmlformats.org/officeDocument/2006/relationships/hyperlink" Target="https://www.redcross.ie/newsroom-post/lessons-from-ukraine-preparedness-saves-lives/?utm_source=chatgpt.com"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hyperlink" Target="https://www.unops.org/news-and-stories/news/strengthening-ukraines-emergency-response?utm_source=chatgpt.com" TargetMode="External"/><Relationship Id="rId4" Type="http://schemas.openxmlformats.org/officeDocument/2006/relationships/hyperlink" Target="https://www.who.int/health-topics/emergencies"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hyperlink" Target="https://chatgpt.com/s/m_68e40acabc8c8191bc50cf806d14be16" TargetMode="External"/><Relationship Id="rId4" Type="http://schemas.openxmlformats.org/officeDocument/2006/relationships/hyperlink" Target="https://chatgpt.com/s/m_68e404493804819180cdc885343dc229" TargetMode="External"/><Relationship Id="rId11" Type="http://schemas.openxmlformats.org/officeDocument/2006/relationships/hyperlink" Target="https://chatgpt.com/s/m_68e3ef78899c8191bbb36c3db5669bcc" TargetMode="External"/><Relationship Id="rId10" Type="http://schemas.openxmlformats.org/officeDocument/2006/relationships/hyperlink" Target="https://chatgpt.com/s/m_68e3f1936f288191b47279f03b29397f" TargetMode="External"/><Relationship Id="rId9" Type="http://schemas.openxmlformats.org/officeDocument/2006/relationships/hyperlink" Target="https://chatgpt.com/s/m_68e40c5f0fbc8191b473d7f26e0cea74" TargetMode="External"/><Relationship Id="rId5" Type="http://schemas.openxmlformats.org/officeDocument/2006/relationships/hyperlink" Target="https://chatgpt.com/s/m_68e3f1936f288191b47279f03b29397f" TargetMode="External"/><Relationship Id="rId6" Type="http://schemas.openxmlformats.org/officeDocument/2006/relationships/hyperlink" Target="https://chatgpt.com/s/m_68e4068a3edc819180d2b8ddfb3fb98a" TargetMode="External"/><Relationship Id="rId7" Type="http://schemas.openxmlformats.org/officeDocument/2006/relationships/hyperlink" Target="https://chatgpt.com/s/m_68e4056393d08191a33bc8d51a593d17" TargetMode="External"/><Relationship Id="rId8" Type="http://schemas.openxmlformats.org/officeDocument/2006/relationships/hyperlink" Target="https://chatgpt.com/s/m_68e40d5dda6c8191b4899ce27feaf4c4"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1" Type="http://schemas.openxmlformats.org/officeDocument/2006/relationships/image" Target="../media/image6.png"/><Relationship Id="rId10" Type="http://schemas.openxmlformats.org/officeDocument/2006/relationships/image" Target="../media/image12.png"/><Relationship Id="rId13" Type="http://schemas.openxmlformats.org/officeDocument/2006/relationships/image" Target="../media/image8.png"/><Relationship Id="rId12" Type="http://schemas.openxmlformats.org/officeDocument/2006/relationships/image" Target="../media/image13.png"/><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7.png"/><Relationship Id="rId14" Type="http://schemas.openxmlformats.org/officeDocument/2006/relationships/image" Target="../media/image27.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41.xml.rels><?xml version="1.0" encoding="UTF-8" standalone="yes"?><Relationships xmlns="http://schemas.openxmlformats.org/package/2006/relationships"><Relationship Id="rId11" Type="http://schemas.openxmlformats.org/officeDocument/2006/relationships/hyperlink" Target="https://www.youtube.com/@VET-READYEUProgram" TargetMode="External"/><Relationship Id="rId10" Type="http://schemas.openxmlformats.org/officeDocument/2006/relationships/image" Target="../media/image21.png"/><Relationship Id="rId12" Type="http://schemas.openxmlformats.org/officeDocument/2006/relationships/image" Target="../media/image22.png"/><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24.png"/><Relationship Id="rId4" Type="http://schemas.openxmlformats.org/officeDocument/2006/relationships/image" Target="../media/image16.png"/><Relationship Id="rId9" Type="http://schemas.openxmlformats.org/officeDocument/2006/relationships/hyperlink" Target="https://www.facebook.com/profile.php?id=61573707797009" TargetMode="External"/><Relationship Id="rId5" Type="http://schemas.openxmlformats.org/officeDocument/2006/relationships/hyperlink" Target="https://vetready.eu/" TargetMode="External"/><Relationship Id="rId6" Type="http://schemas.openxmlformats.org/officeDocument/2006/relationships/hyperlink" Target="http://www.linkedin.com/company/vet-ready-project" TargetMode="External"/><Relationship Id="rId7" Type="http://schemas.openxmlformats.org/officeDocument/2006/relationships/image" Target="../media/image10.png"/><Relationship Id="rId8"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 name="Shape 38"/>
        <p:cNvGrpSpPr/>
        <p:nvPr/>
      </p:nvGrpSpPr>
      <p:grpSpPr>
        <a:xfrm>
          <a:off x="0" y="0"/>
          <a:ext cx="0" cy="0"/>
          <a:chOff x="0" y="0"/>
          <a:chExt cx="0" cy="0"/>
        </a:xfrm>
      </p:grpSpPr>
      <p:sp>
        <p:nvSpPr>
          <p:cNvPr id="39" name="Google Shape;39;p1"/>
          <p:cNvSpPr txBox="1"/>
          <p:nvPr>
            <p:ph type="title"/>
          </p:nvPr>
        </p:nvSpPr>
        <p:spPr>
          <a:xfrm>
            <a:off x="387347" y="2137289"/>
            <a:ext cx="5885263" cy="149436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800"/>
              <a:buFont typeface="Calibri"/>
              <a:buNone/>
            </a:pPr>
            <a:r>
              <a:rPr lang="es-ES" sz="3200"/>
              <a:t>2.NODAĻA: SABIEDRISKO UN LIELU PASĀKUMU NORISES VIETU KATASTROFU GATAVĪBA UN REAĢĒŠANA</a:t>
            </a:r>
            <a:br>
              <a:rPr lang="es-ES" sz="3200"/>
            </a:br>
            <a:endParaRPr sz="3200"/>
          </a:p>
        </p:txBody>
      </p:sp>
      <p:sp>
        <p:nvSpPr>
          <p:cNvPr id="40" name="Google Shape;40;p1"/>
          <p:cNvSpPr txBox="1"/>
          <p:nvPr>
            <p:ph idx="1" type="body"/>
          </p:nvPr>
        </p:nvSpPr>
        <p:spPr>
          <a:xfrm>
            <a:off x="387350" y="3450453"/>
            <a:ext cx="6096000" cy="1360800"/>
          </a:xfrm>
          <a:prstGeom prst="rect">
            <a:avLst/>
          </a:prstGeom>
          <a:noFill/>
          <a:ln>
            <a:noFill/>
          </a:ln>
        </p:spPr>
        <p:txBody>
          <a:bodyPr anchorCtr="0" anchor="t" bIns="45700" lIns="91425" spcFirstLastPara="1" rIns="91425" wrap="square" tIns="45700">
            <a:normAutofit fontScale="40000" lnSpcReduction="20000"/>
          </a:bodyPr>
          <a:lstStyle/>
          <a:p>
            <a:pPr indent="0" lvl="0" marL="0" rtl="0" algn="l">
              <a:lnSpc>
                <a:spcPct val="90000"/>
              </a:lnSpc>
              <a:spcBef>
                <a:spcPts val="0"/>
              </a:spcBef>
              <a:spcAft>
                <a:spcPts val="0"/>
              </a:spcAft>
              <a:buSzPct val="52848"/>
              <a:buNone/>
            </a:pPr>
            <a:r>
              <a:rPr b="1" lang="es-ES" sz="7400"/>
              <a:t>MĀCĪBU MODULIS 7: Katastrofu riski publiskās un lielās cilvēku pulcēšanās vietās</a:t>
            </a:r>
            <a:endParaRPr b="1" sz="7400"/>
          </a:p>
          <a:p>
            <a:pPr indent="0" lvl="0" marL="0" rtl="0" algn="l">
              <a:lnSpc>
                <a:spcPct val="90000"/>
              </a:lnSpc>
              <a:spcBef>
                <a:spcPts val="0"/>
              </a:spcBef>
              <a:spcAft>
                <a:spcPts val="0"/>
              </a:spcAft>
              <a:buSzPct val="210526"/>
              <a:buNone/>
            </a:pPr>
            <a:r>
              <a:t/>
            </a:r>
            <a:endParaRPr b="1"/>
          </a:p>
          <a:p>
            <a:pPr indent="0" lvl="0" marL="0" rtl="0" algn="l">
              <a:lnSpc>
                <a:spcPct val="90000"/>
              </a:lnSpc>
              <a:spcBef>
                <a:spcPts val="0"/>
              </a:spcBef>
              <a:spcAft>
                <a:spcPts val="0"/>
              </a:spcAft>
              <a:buSzPct val="109839"/>
              <a:buNone/>
            </a:pPr>
            <a:r>
              <a:rPr b="1" lang="es-ES" sz="4600"/>
              <a:t>Autors:</a:t>
            </a:r>
            <a:r>
              <a:rPr lang="es-ES" sz="4600"/>
              <a:t> NGO NFE4Y/ VETREADY Projekta partnerība</a:t>
            </a:r>
            <a:endParaRPr/>
          </a:p>
        </p:txBody>
      </p:sp>
      <p:sp>
        <p:nvSpPr>
          <p:cNvPr id="41" name="Google Shape;41;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Projekta numurs: 2024-1-ES01-KA220-VET-000257287</a:t>
            </a:r>
            <a:endParaRPr b="0" i="0" sz="1200" u="none" cap="none" strike="noStrike">
              <a:solidFill>
                <a:schemeClr val="dk1"/>
              </a:solidFill>
              <a:latin typeface="Calibri"/>
              <a:ea typeface="Calibri"/>
              <a:cs typeface="Calibri"/>
              <a:sym typeface="Calibri"/>
            </a:endParaRPr>
          </a:p>
        </p:txBody>
      </p:sp>
      <p:sp>
        <p:nvSpPr>
          <p:cNvPr id="42" name="Google Shape;42;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3" name="Google Shape;43;p1"/>
          <p:cNvSpPr txBox="1"/>
          <p:nvPr/>
        </p:nvSpPr>
        <p:spPr>
          <a:xfrm>
            <a:off x="3676550" y="5675925"/>
            <a:ext cx="4433100" cy="738633"/>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Finansē Eiropas Savienība. Tomēr paustie viedokļi un viedokļi ir tikai autora(-u) viedokļi un viedokļi, un tie ne vienmēr atspoguļo Eiropas Savienības vai Servicio Español para la Internacionalización de la Educación (SEPIE) viedokļus un viedokļus. Ne Eiropas Savienība, ne piešķīrēja iestāde nevar būt atbildīga par tiem.</a:t>
            </a:r>
            <a:endParaRPr b="0" i="0" sz="900" u="none" cap="none" strike="noStrike">
              <a:solidFill>
                <a:srgbClr val="000000"/>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5"/>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Karstuma vilnis / Ārkārtējs karstums</a:t>
            </a:r>
            <a:endParaRPr>
              <a:solidFill>
                <a:srgbClr val="FF0000"/>
              </a:solidFill>
            </a:endParaRPr>
          </a:p>
        </p:txBody>
      </p:sp>
      <p:sp>
        <p:nvSpPr>
          <p:cNvPr id="100" name="Google Shape;100;p25"/>
          <p:cNvSpPr txBox="1"/>
          <p:nvPr>
            <p:ph idx="2" type="body"/>
          </p:nvPr>
        </p:nvSpPr>
        <p:spPr>
          <a:xfrm>
            <a:off x="839788" y="1557020"/>
            <a:ext cx="5103812" cy="2802729"/>
          </a:xfrm>
          <a:prstGeom prst="rect">
            <a:avLst/>
          </a:prstGeom>
          <a:noFill/>
          <a:ln>
            <a:noFill/>
          </a:ln>
        </p:spPr>
        <p:txBody>
          <a:bodyPr anchorCtr="0" anchor="t" bIns="45700" lIns="91425" spcFirstLastPara="1" rIns="91425" wrap="square" tIns="45700">
            <a:normAutofit fontScale="62500" lnSpcReduction="20000"/>
          </a:bodyPr>
          <a:lstStyle/>
          <a:p>
            <a:pPr indent="0" lvl="0" marL="50800" rtl="0" algn="l">
              <a:lnSpc>
                <a:spcPct val="90000"/>
              </a:lnSpc>
              <a:spcBef>
                <a:spcPts val="1000"/>
              </a:spcBef>
              <a:spcAft>
                <a:spcPts val="0"/>
              </a:spcAft>
              <a:buSzPct val="160000"/>
              <a:buNone/>
            </a:pPr>
            <a:r>
              <a:rPr b="1" lang="es-ES"/>
              <a:t>Ja atrodaties lielā publiskā vietā</a:t>
            </a:r>
            <a:endParaRPr/>
          </a:p>
          <a:p>
            <a:pPr indent="-406400" lvl="0" marL="457200" rtl="0" algn="l">
              <a:lnSpc>
                <a:spcPct val="90000"/>
              </a:lnSpc>
              <a:spcBef>
                <a:spcPts val="1000"/>
              </a:spcBef>
              <a:spcAft>
                <a:spcPts val="0"/>
              </a:spcAft>
              <a:buClr>
                <a:schemeClr val="accent3"/>
              </a:buClr>
              <a:buSzPct val="160000"/>
              <a:buChar char="•"/>
            </a:pPr>
            <a:r>
              <a:rPr lang="es-ES"/>
              <a:t>Meklējiet vēsākas, noēnotas vai labi vēdinātas zonas.</a:t>
            </a:r>
            <a:endParaRPr/>
          </a:p>
          <a:p>
            <a:pPr indent="-406400" lvl="0" marL="457200" rtl="0" algn="l">
              <a:lnSpc>
                <a:spcPct val="90000"/>
              </a:lnSpc>
              <a:spcBef>
                <a:spcPts val="1000"/>
              </a:spcBef>
              <a:spcAft>
                <a:spcPts val="0"/>
              </a:spcAft>
              <a:buClr>
                <a:schemeClr val="accent3"/>
              </a:buClr>
              <a:buSzPct val="160000"/>
              <a:buChar char="•"/>
            </a:pPr>
            <a:r>
              <a:rPr lang="es-ES"/>
              <a:t>Dzeriet ūdeni regulāri — izvairieties no saldinātiem un alkoholiskajiem dzērieniem.</a:t>
            </a:r>
            <a:endParaRPr/>
          </a:p>
          <a:p>
            <a:pPr indent="-406400" lvl="0" marL="457200" rtl="0" algn="l">
              <a:lnSpc>
                <a:spcPct val="90000"/>
              </a:lnSpc>
              <a:spcBef>
                <a:spcPts val="1000"/>
              </a:spcBef>
              <a:spcAft>
                <a:spcPts val="0"/>
              </a:spcAft>
              <a:buClr>
                <a:schemeClr val="accent3"/>
              </a:buClr>
              <a:buSzPct val="160000"/>
              <a:buChar char="•"/>
            </a:pPr>
            <a:r>
              <a:rPr lang="es-ES"/>
              <a:t>Ziņojiet par jebkuru personu, kurai ir reibonis vai ģībšanas pazīmes.</a:t>
            </a:r>
            <a:endParaRPr/>
          </a:p>
          <a:p>
            <a:pPr indent="-406400" lvl="0" marL="457200" rtl="0" algn="l">
              <a:lnSpc>
                <a:spcPct val="90000"/>
              </a:lnSpc>
              <a:spcBef>
                <a:spcPts val="1000"/>
              </a:spcBef>
              <a:spcAft>
                <a:spcPts val="0"/>
              </a:spcAft>
              <a:buClr>
                <a:schemeClr val="accent3"/>
              </a:buClr>
              <a:buSzPct val="160000"/>
              <a:buChar char="•"/>
            </a:pPr>
            <a:r>
              <a:rPr lang="es-ES"/>
              <a:t>Noņemiet liekās apģērba kārtas.</a:t>
            </a:r>
            <a:endParaRPr/>
          </a:p>
          <a:p>
            <a:pPr indent="-406400" lvl="0" marL="457200" rtl="0" algn="l">
              <a:lnSpc>
                <a:spcPct val="90000"/>
              </a:lnSpc>
              <a:spcBef>
                <a:spcPts val="1000"/>
              </a:spcBef>
              <a:spcAft>
                <a:spcPts val="0"/>
              </a:spcAft>
              <a:buClr>
                <a:schemeClr val="accent3"/>
              </a:buClr>
              <a:buSzPct val="160000"/>
              <a:buChar char="•"/>
            </a:pPr>
            <a:r>
              <a:rPr lang="es-ES"/>
              <a:t>Ievērojiet pasākuma personāla norādījumus par pirmo palīdzību vai atvēsināšanās zonām.</a:t>
            </a:r>
            <a:endParaRPr/>
          </a:p>
        </p:txBody>
      </p:sp>
      <p:sp>
        <p:nvSpPr>
          <p:cNvPr id="101" name="Google Shape;101;p25"/>
          <p:cNvSpPr txBox="1"/>
          <p:nvPr/>
        </p:nvSpPr>
        <p:spPr>
          <a:xfrm>
            <a:off x="6172200" y="1590040"/>
            <a:ext cx="5103812" cy="2802729"/>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b="1" i="0" lang="es-ES" sz="1800" u="none" cap="none" strike="noStrike">
                <a:solidFill>
                  <a:srgbClr val="000000"/>
                </a:solidFill>
                <a:latin typeface="Calibri"/>
                <a:ea typeface="Calibri"/>
                <a:cs typeface="Calibri"/>
                <a:sym typeface="Calibri"/>
              </a:rPr>
              <a:t>Ja atrodaties ārā atklātās vietās</a:t>
            </a:r>
            <a:endParaRPr b="0" i="0" sz="1800" u="none"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Atrodiet ēnu vai dodieties telpās, lai atvēsinātos.</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Valkājiet vieglu, elpojošu apģērbu un galvassegu.</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Dzeriet ūdeni regulāri, pat ja nejūtaties izslāpis.</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Atpūtieties bieži un izvairieties no atrašanās tiešos saules staros.</a:t>
            </a:r>
            <a:endParaRPr/>
          </a:p>
        </p:txBody>
      </p:sp>
      <p:sp>
        <p:nvSpPr>
          <p:cNvPr id="102" name="Google Shape;102;p25"/>
          <p:cNvSpPr txBox="1"/>
          <p:nvPr/>
        </p:nvSpPr>
        <p:spPr>
          <a:xfrm>
            <a:off x="915988" y="4392769"/>
            <a:ext cx="10515600" cy="2802729"/>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b="1" i="0" lang="es-ES" sz="1600" u="none" cap="none" strike="noStrike">
                <a:solidFill>
                  <a:srgbClr val="000000"/>
                </a:solidFill>
                <a:latin typeface="Calibri"/>
                <a:ea typeface="Calibri"/>
                <a:cs typeface="Calibri"/>
                <a:sym typeface="Calibri"/>
              </a:rPr>
              <a:t>Ko darīt:</a:t>
            </a:r>
            <a:br>
              <a:rPr b="0" i="0" lang="es-ES" sz="1600" u="none" cap="none" strike="noStrike">
                <a:solidFill>
                  <a:srgbClr val="000000"/>
                </a:solidFill>
                <a:latin typeface="Calibri"/>
                <a:ea typeface="Calibri"/>
                <a:cs typeface="Calibri"/>
                <a:sym typeface="Calibri"/>
              </a:rPr>
            </a:br>
            <a:r>
              <a:rPr b="0" i="0" lang="es-ES" sz="1600" u="none" cap="none" strike="noStrike">
                <a:solidFill>
                  <a:srgbClr val="000000"/>
                </a:solidFill>
                <a:latin typeface="Calibri"/>
                <a:ea typeface="Calibri"/>
                <a:cs typeface="Calibri"/>
                <a:sym typeface="Calibri"/>
              </a:rPr>
              <a:t>Uzturiet pietiekamu šķidruma līmeni, meklējiet ēnu un pievērsiet uzmanību citiem, kuriem var būt diskomforta pazīmes.</a:t>
            </a:r>
            <a:endParaRPr/>
          </a:p>
          <a:p>
            <a:pPr indent="0" lvl="0" marL="0" marR="0" rtl="0" algn="l">
              <a:lnSpc>
                <a:spcPct val="100000"/>
              </a:lnSpc>
              <a:spcBef>
                <a:spcPts val="0"/>
              </a:spcBef>
              <a:spcAft>
                <a:spcPts val="0"/>
              </a:spcAft>
              <a:buNone/>
            </a:pPr>
            <a:r>
              <a:rPr b="1" i="0" lang="es-ES" sz="1600" u="none" cap="none" strike="noStrike">
                <a:solidFill>
                  <a:srgbClr val="000000"/>
                </a:solidFill>
                <a:latin typeface="Calibri"/>
                <a:ea typeface="Calibri"/>
                <a:cs typeface="Calibri"/>
                <a:sym typeface="Calibri"/>
              </a:rPr>
              <a:t>Ko nedarīt:</a:t>
            </a:r>
            <a:br>
              <a:rPr b="0" i="0" lang="es-ES" sz="1600" u="none" cap="none" strike="noStrike">
                <a:solidFill>
                  <a:srgbClr val="000000"/>
                </a:solidFill>
                <a:latin typeface="Calibri"/>
                <a:ea typeface="Calibri"/>
                <a:cs typeface="Calibri"/>
                <a:sym typeface="Calibri"/>
              </a:rPr>
            </a:br>
            <a:r>
              <a:rPr b="0" i="0" lang="es-ES" sz="1600" u="none" cap="none" strike="noStrike">
                <a:solidFill>
                  <a:srgbClr val="000000"/>
                </a:solidFill>
                <a:latin typeface="Calibri"/>
                <a:ea typeface="Calibri"/>
                <a:cs typeface="Calibri"/>
                <a:sym typeface="Calibri"/>
              </a:rPr>
              <a:t>Neignorējiet reiboni, nelabumu vai krampjus. Nelietojiet alkoholu un neatstājiet vienus cilvēkus, kuri jūtas vāji.</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6"/>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Plūdi</a:t>
            </a:r>
            <a:endParaRPr>
              <a:solidFill>
                <a:srgbClr val="FF0000"/>
              </a:solidFill>
            </a:endParaRPr>
          </a:p>
        </p:txBody>
      </p:sp>
      <p:sp>
        <p:nvSpPr>
          <p:cNvPr id="108" name="Google Shape;108;p26"/>
          <p:cNvSpPr txBox="1"/>
          <p:nvPr>
            <p:ph idx="2" type="body"/>
          </p:nvPr>
        </p:nvSpPr>
        <p:spPr>
          <a:xfrm>
            <a:off x="836612" y="1739900"/>
            <a:ext cx="6285548" cy="3929380"/>
          </a:xfrm>
          <a:prstGeom prst="rect">
            <a:avLst/>
          </a:prstGeom>
          <a:noFill/>
          <a:ln>
            <a:noFill/>
          </a:ln>
        </p:spPr>
        <p:txBody>
          <a:bodyPr anchorCtr="0" anchor="t" bIns="45700" lIns="91425" spcFirstLastPara="1" rIns="91425" wrap="square" tIns="45700">
            <a:normAutofit fontScale="85000" lnSpcReduction="20000"/>
          </a:bodyPr>
          <a:lstStyle/>
          <a:p>
            <a:pPr indent="0" lvl="0" marL="50800" rtl="0" algn="l">
              <a:lnSpc>
                <a:spcPct val="90000"/>
              </a:lnSpc>
              <a:spcBef>
                <a:spcPts val="1000"/>
              </a:spcBef>
              <a:spcAft>
                <a:spcPts val="0"/>
              </a:spcAft>
              <a:buSzPct val="117647"/>
              <a:buNone/>
            </a:pPr>
            <a:r>
              <a:rPr b="1" lang="es-ES"/>
              <a:t>Kāpēc šis katastrofas veids ir būtisks</a:t>
            </a:r>
            <a:endParaRPr/>
          </a:p>
          <a:p>
            <a:pPr indent="-406400" lvl="0" marL="457200" rtl="0" algn="l">
              <a:lnSpc>
                <a:spcPct val="90000"/>
              </a:lnSpc>
              <a:spcBef>
                <a:spcPts val="1000"/>
              </a:spcBef>
              <a:spcAft>
                <a:spcPts val="0"/>
              </a:spcAft>
              <a:buClr>
                <a:schemeClr val="accent3"/>
              </a:buClr>
              <a:buSzPct val="117647"/>
              <a:buChar char="•"/>
            </a:pPr>
            <a:r>
              <a:rPr lang="es-ES"/>
              <a:t>Plūdi var skart lielas publiskās vietas, kas atrodas pie upēm, zemienēs vai pazemes telpās. Straujš ūdens līmeņa kāpums, elektroapgādes traucējumi un dezinformācija var iesprostot cilvēku pūļus ar ierobežotām evakuācijas iespējām.</a:t>
            </a:r>
            <a:endParaRPr/>
          </a:p>
          <a:p>
            <a:pPr indent="0" lvl="0" marL="50800" rtl="0" algn="l">
              <a:lnSpc>
                <a:spcPct val="90000"/>
              </a:lnSpc>
              <a:spcBef>
                <a:spcPts val="1000"/>
              </a:spcBef>
              <a:spcAft>
                <a:spcPts val="0"/>
              </a:spcAft>
              <a:buSzPct val="117647"/>
              <a:buNone/>
            </a:pPr>
            <a:r>
              <a:rPr b="1" lang="es-ES"/>
              <a:t>Kāpēc jāreaģē?</a:t>
            </a:r>
            <a:endParaRPr/>
          </a:p>
          <a:p>
            <a:pPr indent="-406400" lvl="0" marL="457200" rtl="0" algn="l">
              <a:lnSpc>
                <a:spcPct val="90000"/>
              </a:lnSpc>
              <a:spcBef>
                <a:spcPts val="1000"/>
              </a:spcBef>
              <a:spcAft>
                <a:spcPts val="0"/>
              </a:spcAft>
              <a:buClr>
                <a:schemeClr val="accent3"/>
              </a:buClr>
              <a:buSzPct val="117647"/>
              <a:buChar char="•"/>
            </a:pPr>
            <a:r>
              <a:rPr lang="es-ES"/>
              <a:t>Ūdens var strauji celties un nest līdzi gružus vai radīt elektroapdraudējumu — ātri un droši lēmumi novērš noslīkšanu un elektrotraumas.</a:t>
            </a:r>
            <a:endParaRPr/>
          </a:p>
          <a:p>
            <a:pPr indent="0" lvl="0" marL="50800" rtl="0" algn="just">
              <a:lnSpc>
                <a:spcPct val="90000"/>
              </a:lnSpc>
              <a:spcBef>
                <a:spcPts val="1000"/>
              </a:spcBef>
              <a:spcAft>
                <a:spcPts val="0"/>
              </a:spcAft>
              <a:buSzPct val="108108"/>
              <a:buNone/>
            </a:pPr>
            <a:r>
              <a:t/>
            </a:r>
            <a:endParaRPr/>
          </a:p>
        </p:txBody>
      </p:sp>
      <p:pic>
        <p:nvPicPr>
          <p:cNvPr id="109" name="Google Shape;109;p26"/>
          <p:cNvPicPr preferRelativeResize="0"/>
          <p:nvPr/>
        </p:nvPicPr>
        <p:blipFill rotWithShape="1">
          <a:blip r:embed="rId3">
            <a:alphaModFix/>
          </a:blip>
          <a:srcRect b="0" l="0" r="0" t="0"/>
          <a:stretch/>
        </p:blipFill>
        <p:spPr>
          <a:xfrm>
            <a:off x="8351520" y="916938"/>
            <a:ext cx="2619587" cy="3929381"/>
          </a:xfrm>
          <a:prstGeom prst="rect">
            <a:avLst/>
          </a:prstGeom>
          <a:noFill/>
          <a:ln>
            <a:noFill/>
          </a:ln>
        </p:spPr>
      </p:pic>
      <p:sp>
        <p:nvSpPr>
          <p:cNvPr id="110" name="Google Shape;110;p26"/>
          <p:cNvSpPr/>
          <p:nvPr/>
        </p:nvSpPr>
        <p:spPr>
          <a:xfrm>
            <a:off x="6522720" y="5025997"/>
            <a:ext cx="6096000" cy="36929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2. attēls. Pilsētu plūdu reakcija.</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(AI ģenerējis Y.Luhanskyi, izmantojot ChatGPT)</a:t>
            </a:r>
            <a:endParaRPr b="0" i="0" sz="9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7"/>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Plūdi</a:t>
            </a:r>
            <a:endParaRPr>
              <a:solidFill>
                <a:srgbClr val="FF0000"/>
              </a:solidFill>
            </a:endParaRPr>
          </a:p>
        </p:txBody>
      </p:sp>
      <p:sp>
        <p:nvSpPr>
          <p:cNvPr id="116" name="Google Shape;116;p27"/>
          <p:cNvSpPr txBox="1"/>
          <p:nvPr>
            <p:ph idx="2" type="body"/>
          </p:nvPr>
        </p:nvSpPr>
        <p:spPr>
          <a:xfrm>
            <a:off x="836612" y="1699260"/>
            <a:ext cx="4954588" cy="2802729"/>
          </a:xfrm>
          <a:prstGeom prst="rect">
            <a:avLst/>
          </a:prstGeom>
          <a:noFill/>
          <a:ln>
            <a:noFill/>
          </a:ln>
        </p:spPr>
        <p:txBody>
          <a:bodyPr anchorCtr="0" anchor="t" bIns="45700" lIns="91425" spcFirstLastPara="1" rIns="91425" wrap="square" tIns="45700">
            <a:noAutofit/>
          </a:bodyPr>
          <a:lstStyle/>
          <a:p>
            <a:pPr indent="0" lvl="0" marL="50800" rtl="0" algn="l">
              <a:lnSpc>
                <a:spcPct val="100000"/>
              </a:lnSpc>
              <a:spcBef>
                <a:spcPts val="0"/>
              </a:spcBef>
              <a:spcAft>
                <a:spcPts val="0"/>
              </a:spcAft>
              <a:buSzPts val="2800"/>
              <a:buNone/>
            </a:pPr>
            <a:r>
              <a:rPr b="1" lang="es-ES" sz="1800"/>
              <a:t>Ja atrodaties lielā publiskā vietā</a:t>
            </a:r>
            <a:endParaRPr sz="1800"/>
          </a:p>
          <a:p>
            <a:pPr indent="-406400" lvl="0" marL="457200" rtl="0" algn="l">
              <a:lnSpc>
                <a:spcPct val="100000"/>
              </a:lnSpc>
              <a:spcBef>
                <a:spcPts val="0"/>
              </a:spcBef>
              <a:spcAft>
                <a:spcPts val="0"/>
              </a:spcAft>
              <a:buSzPts val="2800"/>
              <a:buChar char="•"/>
            </a:pPr>
            <a:r>
              <a:rPr lang="es-ES" sz="1800"/>
              <a:t>Nekavējoties pārvietojieties uz augstākiem stāviem vai līmeņiem.</a:t>
            </a:r>
            <a:endParaRPr/>
          </a:p>
          <a:p>
            <a:pPr indent="-406400" lvl="0" marL="457200" rtl="0" algn="l">
              <a:lnSpc>
                <a:spcPct val="100000"/>
              </a:lnSpc>
              <a:spcBef>
                <a:spcPts val="0"/>
              </a:spcBef>
              <a:spcAft>
                <a:spcPts val="0"/>
              </a:spcAft>
              <a:buSzPts val="2800"/>
              <a:buChar char="•"/>
            </a:pPr>
            <a:r>
              <a:rPr lang="es-ES" sz="1800"/>
              <a:t>Izvairieties no pagrabiem vai pazemes autostāvvietām.</a:t>
            </a:r>
            <a:endParaRPr/>
          </a:p>
          <a:p>
            <a:pPr indent="-406400" lvl="0" marL="457200" rtl="0" algn="l">
              <a:lnSpc>
                <a:spcPct val="100000"/>
              </a:lnSpc>
              <a:spcBef>
                <a:spcPts val="0"/>
              </a:spcBef>
              <a:spcAft>
                <a:spcPts val="0"/>
              </a:spcAft>
              <a:buSzPts val="2800"/>
              <a:buChar char="•"/>
            </a:pPr>
            <a:r>
              <a:rPr lang="es-ES" sz="1800"/>
              <a:t>Izslēdziet elektriskās ierīces, ja tas ir droši iespējams.</a:t>
            </a:r>
            <a:endParaRPr/>
          </a:p>
          <a:p>
            <a:pPr indent="-406400" lvl="0" marL="457200" rtl="0" algn="l">
              <a:lnSpc>
                <a:spcPct val="100000"/>
              </a:lnSpc>
              <a:spcBef>
                <a:spcPts val="0"/>
              </a:spcBef>
              <a:spcAft>
                <a:spcPts val="0"/>
              </a:spcAft>
              <a:buSzPts val="2800"/>
              <a:buChar char="•"/>
            </a:pPr>
            <a:r>
              <a:rPr lang="es-ES" sz="1800"/>
              <a:t>Ievērojiet evakuācijas norādes un personāla rīkojumus.</a:t>
            </a:r>
            <a:endParaRPr/>
          </a:p>
          <a:p>
            <a:pPr indent="-406400" lvl="0" marL="457200" rtl="0" algn="l">
              <a:lnSpc>
                <a:spcPct val="90000"/>
              </a:lnSpc>
              <a:spcBef>
                <a:spcPts val="1000"/>
              </a:spcBef>
              <a:spcAft>
                <a:spcPts val="0"/>
              </a:spcAft>
              <a:buClr>
                <a:schemeClr val="accent3"/>
              </a:buClr>
              <a:buSzPts val="2800"/>
              <a:buChar char="•"/>
            </a:pPr>
            <a:r>
              <a:rPr lang="es-ES" sz="1800"/>
              <a:t>Saglabājiet mieru un gaidiet oficiālas instrukcijas.</a:t>
            </a:r>
            <a:endParaRPr/>
          </a:p>
        </p:txBody>
      </p:sp>
      <p:sp>
        <p:nvSpPr>
          <p:cNvPr id="117" name="Google Shape;117;p27"/>
          <p:cNvSpPr txBox="1"/>
          <p:nvPr/>
        </p:nvSpPr>
        <p:spPr>
          <a:xfrm>
            <a:off x="6323012" y="1699260"/>
            <a:ext cx="5696268" cy="201676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b="1" i="0" lang="es-ES" sz="1800" u="none" cap="none" strike="noStrike">
                <a:solidFill>
                  <a:srgbClr val="000000"/>
                </a:solidFill>
                <a:latin typeface="Calibri"/>
                <a:ea typeface="Calibri"/>
                <a:cs typeface="Calibri"/>
                <a:sym typeface="Calibri"/>
              </a:rPr>
              <a:t>Ja atrodaties ārā atklātās vietās</a:t>
            </a:r>
            <a:endParaRPr b="0" i="0" sz="1800" u="none"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Nekavējoties pārvietojieties uz augstāku vietu.</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Nevajag iet vai braukt cauri plūdu ūdenim.</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Turieties tālāk no notekām, upēm un tiltiem.</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Palīdziet neaizsargātām personām nokļūt drošībā.</a:t>
            </a:r>
            <a:endParaRPr/>
          </a:p>
        </p:txBody>
      </p:sp>
      <p:sp>
        <p:nvSpPr>
          <p:cNvPr id="118" name="Google Shape;118;p27"/>
          <p:cNvSpPr txBox="1"/>
          <p:nvPr/>
        </p:nvSpPr>
        <p:spPr>
          <a:xfrm>
            <a:off x="6323012" y="3246147"/>
            <a:ext cx="4914000" cy="113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s-ES" sz="1800" u="none" cap="none" strike="noStrike">
                <a:solidFill>
                  <a:srgbClr val="000000"/>
                </a:solidFill>
                <a:latin typeface="Calibri"/>
                <a:ea typeface="Calibri"/>
                <a:cs typeface="Calibri"/>
                <a:sym typeface="Calibri"/>
              </a:rPr>
              <a:t>Ko darīt:</a:t>
            </a:r>
            <a:br>
              <a:rPr b="0" i="0" lang="es-ES" sz="1800" u="none" cap="none" strike="noStrike">
                <a:solidFill>
                  <a:srgbClr val="000000"/>
                </a:solidFill>
                <a:latin typeface="Calibri"/>
                <a:ea typeface="Calibri"/>
                <a:cs typeface="Calibri"/>
                <a:sym typeface="Calibri"/>
              </a:rPr>
            </a:br>
            <a:r>
              <a:rPr b="0" i="0" lang="es-ES" sz="1800" u="none" cap="none" strike="noStrike">
                <a:solidFill>
                  <a:srgbClr val="000000"/>
                </a:solidFill>
                <a:latin typeface="Calibri"/>
                <a:ea typeface="Calibri"/>
                <a:cs typeface="Calibri"/>
                <a:sym typeface="Calibri"/>
              </a:rPr>
              <a:t>Palieciet virs ūdens līmeņa, sargājiet saziņas ierīces no samirkšanas un palīdziet citiem.</a:t>
            </a:r>
            <a:endParaRPr/>
          </a:p>
          <a:p>
            <a:pPr indent="0" lvl="0" marL="0" marR="0" rtl="0" algn="l">
              <a:lnSpc>
                <a:spcPct val="100000"/>
              </a:lnSpc>
              <a:spcBef>
                <a:spcPts val="0"/>
              </a:spcBef>
              <a:spcAft>
                <a:spcPts val="0"/>
              </a:spcAft>
              <a:buNone/>
            </a:pPr>
            <a:r>
              <a:rPr b="1" i="0" lang="es-ES" sz="1800" u="none" cap="none" strike="noStrike">
                <a:solidFill>
                  <a:srgbClr val="000000"/>
                </a:solidFill>
                <a:latin typeface="Calibri"/>
                <a:ea typeface="Calibri"/>
                <a:cs typeface="Calibri"/>
                <a:sym typeface="Calibri"/>
              </a:rPr>
              <a:t>Ko nedarīt:</a:t>
            </a:r>
            <a:br>
              <a:rPr b="0" i="0" lang="es-ES" sz="1800" u="none" cap="none" strike="noStrike">
                <a:solidFill>
                  <a:srgbClr val="000000"/>
                </a:solidFill>
                <a:latin typeface="Calibri"/>
                <a:ea typeface="Calibri"/>
                <a:cs typeface="Calibri"/>
                <a:sym typeface="Calibri"/>
              </a:rPr>
            </a:br>
            <a:r>
              <a:rPr b="0" i="0" lang="es-ES" sz="1800" u="none" cap="none" strike="noStrike">
                <a:solidFill>
                  <a:srgbClr val="000000"/>
                </a:solidFill>
                <a:latin typeface="Calibri"/>
                <a:ea typeface="Calibri"/>
                <a:cs typeface="Calibri"/>
                <a:sym typeface="Calibri"/>
              </a:rPr>
              <a:t>Nepieskarieties elektroinstalācijai un nenovērtējiet par zemu seklu ūdeni — strauja straume var jūs nogāzt.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Zemestrīce</a:t>
            </a:r>
            <a:endParaRPr>
              <a:solidFill>
                <a:srgbClr val="FF0000"/>
              </a:solidFill>
            </a:endParaRPr>
          </a:p>
        </p:txBody>
      </p:sp>
      <p:sp>
        <p:nvSpPr>
          <p:cNvPr id="124" name="Google Shape;124;p28"/>
          <p:cNvSpPr txBox="1"/>
          <p:nvPr>
            <p:ph idx="2" type="body"/>
          </p:nvPr>
        </p:nvSpPr>
        <p:spPr>
          <a:xfrm>
            <a:off x="839788" y="1832004"/>
            <a:ext cx="6587172" cy="3857596"/>
          </a:xfrm>
          <a:prstGeom prst="rect">
            <a:avLst/>
          </a:prstGeom>
          <a:noFill/>
          <a:ln>
            <a:noFill/>
          </a:ln>
        </p:spPr>
        <p:txBody>
          <a:bodyPr anchorCtr="0" anchor="t" bIns="45700" lIns="91425" spcFirstLastPara="1" rIns="91425" wrap="square" tIns="45700">
            <a:normAutofit fontScale="85000" lnSpcReduction="10000"/>
          </a:bodyPr>
          <a:lstStyle/>
          <a:p>
            <a:pPr indent="0" lvl="0" marL="50800" rtl="0" algn="l">
              <a:lnSpc>
                <a:spcPct val="90000"/>
              </a:lnSpc>
              <a:spcBef>
                <a:spcPts val="1000"/>
              </a:spcBef>
              <a:spcAft>
                <a:spcPts val="0"/>
              </a:spcAft>
              <a:buSzPct val="117647"/>
              <a:buNone/>
            </a:pPr>
            <a:r>
              <a:rPr b="1" lang="es-ES"/>
              <a:t>Kāpēc šis katastrofas veids ir būtisks</a:t>
            </a:r>
            <a:endParaRPr/>
          </a:p>
          <a:p>
            <a:pPr indent="-406400" lvl="0" marL="457200" rtl="0" algn="l">
              <a:lnSpc>
                <a:spcPct val="90000"/>
              </a:lnSpc>
              <a:spcBef>
                <a:spcPts val="1000"/>
              </a:spcBef>
              <a:spcAft>
                <a:spcPts val="0"/>
              </a:spcAft>
              <a:buClr>
                <a:schemeClr val="accent3"/>
              </a:buClr>
              <a:buSzPct val="117647"/>
              <a:buChar char="•"/>
            </a:pPr>
            <a:r>
              <a:rPr lang="es-ES"/>
              <a:t>Zemestrīces var notikt pēkšņi un izraisīt paniku pārpildītās vietās, piemēram, tirdzniecības centros, stadionos vai metro stacijās. Slikta saziņa, bloķētas izejas un krītoši priekšmeti palielina masveida traumu risku.</a:t>
            </a:r>
            <a:endParaRPr/>
          </a:p>
          <a:p>
            <a:pPr indent="0" lvl="0" marL="50800" rtl="0" algn="l">
              <a:lnSpc>
                <a:spcPct val="90000"/>
              </a:lnSpc>
              <a:spcBef>
                <a:spcPts val="1000"/>
              </a:spcBef>
              <a:spcAft>
                <a:spcPts val="0"/>
              </a:spcAft>
              <a:buSzPct val="117647"/>
              <a:buNone/>
            </a:pPr>
            <a:r>
              <a:rPr b="1" lang="es-ES"/>
              <a:t>Kāpēc jāreaģē?</a:t>
            </a:r>
            <a:endParaRPr/>
          </a:p>
          <a:p>
            <a:pPr indent="-406400" lvl="0" marL="457200" rtl="0" algn="l">
              <a:lnSpc>
                <a:spcPct val="90000"/>
              </a:lnSpc>
              <a:spcBef>
                <a:spcPts val="1000"/>
              </a:spcBef>
              <a:spcAft>
                <a:spcPts val="0"/>
              </a:spcAft>
              <a:buClr>
                <a:schemeClr val="accent3"/>
              </a:buClr>
              <a:buSzPct val="117647"/>
              <a:buChar char="•"/>
            </a:pPr>
            <a:r>
              <a:rPr lang="es-ES"/>
              <a:t>Ātra un mierīga rīcība glābj dzīvības. Zinot, kā sevi pasargāt un palīdzēt citiem, iespējams mazināt haosu un novērst masu drūzmēšanos vai bīstamas panikas situācijas.</a:t>
            </a:r>
            <a:endParaRPr/>
          </a:p>
          <a:p>
            <a:pPr indent="-228600" lvl="0" marL="457200" rtl="0" algn="just">
              <a:lnSpc>
                <a:spcPct val="90000"/>
              </a:lnSpc>
              <a:spcBef>
                <a:spcPts val="1000"/>
              </a:spcBef>
              <a:spcAft>
                <a:spcPts val="0"/>
              </a:spcAft>
              <a:buSzPct val="108108"/>
              <a:buNone/>
            </a:pPr>
            <a:r>
              <a:t/>
            </a:r>
            <a:endParaRPr/>
          </a:p>
        </p:txBody>
      </p:sp>
      <p:sp>
        <p:nvSpPr>
          <p:cNvPr id="125" name="Google Shape;125;p28"/>
          <p:cNvSpPr/>
          <p:nvPr/>
        </p:nvSpPr>
        <p:spPr>
          <a:xfrm>
            <a:off x="6522720" y="5025997"/>
            <a:ext cx="6096000" cy="58473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3. attēls. Zemestrīces evakuācija.</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(AI ģenerējis Y.Luhanskyi, izmantojot ChatGPT)</a:t>
            </a: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pic>
        <p:nvPicPr>
          <p:cNvPr id="126" name="Google Shape;126;p28"/>
          <p:cNvPicPr preferRelativeResize="0"/>
          <p:nvPr/>
        </p:nvPicPr>
        <p:blipFill rotWithShape="1">
          <a:blip r:embed="rId3">
            <a:alphaModFix/>
          </a:blip>
          <a:srcRect b="0" l="0" r="0" t="0"/>
          <a:stretch/>
        </p:blipFill>
        <p:spPr>
          <a:xfrm>
            <a:off x="8188960" y="506441"/>
            <a:ext cx="2763520" cy="414528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Zemestrīce</a:t>
            </a:r>
            <a:endParaRPr>
              <a:solidFill>
                <a:srgbClr val="FF0000"/>
              </a:solidFill>
            </a:endParaRPr>
          </a:p>
        </p:txBody>
      </p:sp>
      <p:sp>
        <p:nvSpPr>
          <p:cNvPr id="132" name="Google Shape;132;p29"/>
          <p:cNvSpPr txBox="1"/>
          <p:nvPr>
            <p:ph idx="2" type="body"/>
          </p:nvPr>
        </p:nvSpPr>
        <p:spPr>
          <a:xfrm>
            <a:off x="738188" y="1709420"/>
            <a:ext cx="5459412" cy="2802729"/>
          </a:xfrm>
          <a:prstGeom prst="rect">
            <a:avLst/>
          </a:prstGeom>
          <a:noFill/>
          <a:ln>
            <a:noFill/>
          </a:ln>
        </p:spPr>
        <p:txBody>
          <a:bodyPr anchorCtr="0" anchor="t" bIns="45700" lIns="91425" spcFirstLastPara="1" rIns="91425" wrap="square" tIns="45700">
            <a:normAutofit fontScale="70000" lnSpcReduction="20000"/>
          </a:bodyPr>
          <a:lstStyle/>
          <a:p>
            <a:pPr indent="0" lvl="0" marL="50800" rtl="0" algn="l">
              <a:lnSpc>
                <a:spcPct val="90000"/>
              </a:lnSpc>
              <a:spcBef>
                <a:spcPts val="1000"/>
              </a:spcBef>
              <a:spcAft>
                <a:spcPts val="0"/>
              </a:spcAft>
              <a:buSzPct val="142857"/>
              <a:buNone/>
            </a:pPr>
            <a:r>
              <a:rPr b="1" lang="es-ES"/>
              <a:t>Ja atrodaties lielā publiskā vietā</a:t>
            </a:r>
            <a:endParaRPr/>
          </a:p>
          <a:p>
            <a:pPr indent="-406400" lvl="0" marL="457200" rtl="0" algn="l">
              <a:lnSpc>
                <a:spcPct val="90000"/>
              </a:lnSpc>
              <a:spcBef>
                <a:spcPts val="1000"/>
              </a:spcBef>
              <a:spcAft>
                <a:spcPts val="0"/>
              </a:spcAft>
              <a:buClr>
                <a:schemeClr val="accent3"/>
              </a:buClr>
              <a:buSzPct val="142857"/>
              <a:buChar char="•"/>
            </a:pPr>
            <a:r>
              <a:rPr lang="es-ES"/>
              <a:t>Turieties tālāk no logiem, stikla un smagiem priekšmetiem.</a:t>
            </a:r>
            <a:endParaRPr/>
          </a:p>
          <a:p>
            <a:pPr indent="-406400" lvl="0" marL="457200" rtl="0" algn="l">
              <a:lnSpc>
                <a:spcPct val="90000"/>
              </a:lnSpc>
              <a:spcBef>
                <a:spcPts val="1000"/>
              </a:spcBef>
              <a:spcAft>
                <a:spcPts val="0"/>
              </a:spcAft>
              <a:buClr>
                <a:schemeClr val="accent3"/>
              </a:buClr>
              <a:buSzPct val="142857"/>
              <a:buChar char="•"/>
            </a:pPr>
            <a:r>
              <a:rPr lang="es-ES"/>
              <a:t>Nesteidzieties pie izejām, kamēr drebēšana nav beigusies.</a:t>
            </a:r>
            <a:endParaRPr/>
          </a:p>
          <a:p>
            <a:pPr indent="-406400" lvl="0" marL="457200" rtl="0" algn="l">
              <a:lnSpc>
                <a:spcPct val="90000"/>
              </a:lnSpc>
              <a:spcBef>
                <a:spcPts val="1000"/>
              </a:spcBef>
              <a:spcAft>
                <a:spcPts val="0"/>
              </a:spcAft>
              <a:buClr>
                <a:schemeClr val="accent3"/>
              </a:buClr>
              <a:buSzPct val="142857"/>
              <a:buChar char="•"/>
            </a:pPr>
            <a:r>
              <a:rPr lang="es-ES"/>
              <a:t>Ievērojiet skaļruņu paziņojumus vai ārkārtas dienestu personāla norādījumus.</a:t>
            </a:r>
            <a:endParaRPr/>
          </a:p>
          <a:p>
            <a:pPr indent="-406400" lvl="0" marL="457200" rtl="0" algn="l">
              <a:lnSpc>
                <a:spcPct val="90000"/>
              </a:lnSpc>
              <a:spcBef>
                <a:spcPts val="1000"/>
              </a:spcBef>
              <a:spcAft>
                <a:spcPts val="0"/>
              </a:spcAft>
              <a:buClr>
                <a:schemeClr val="accent3"/>
              </a:buClr>
              <a:buSzPct val="142857"/>
              <a:buChar char="•"/>
            </a:pPr>
            <a:r>
              <a:rPr lang="es-ES"/>
              <a:t>Kad evakuācija ir droša, pārvietojieties piesardzīgi uz atklātām zonām.</a:t>
            </a:r>
            <a:endParaRPr/>
          </a:p>
        </p:txBody>
      </p:sp>
      <p:sp>
        <p:nvSpPr>
          <p:cNvPr id="133" name="Google Shape;133;p29"/>
          <p:cNvSpPr txBox="1"/>
          <p:nvPr/>
        </p:nvSpPr>
        <p:spPr>
          <a:xfrm>
            <a:off x="6519228" y="1754695"/>
            <a:ext cx="4934584" cy="2802729"/>
          </a:xfrm>
          <a:prstGeom prst="rect">
            <a:avLst/>
          </a:prstGeom>
          <a:noFill/>
          <a:ln>
            <a:noFill/>
          </a:ln>
        </p:spPr>
        <p:txBody>
          <a:bodyPr anchorCtr="0" anchor="t" bIns="45700" lIns="91425" spcFirstLastPara="1" rIns="91425" wrap="square" tIns="45700">
            <a:normAutofit lnSpcReduction="10000"/>
          </a:bodyPr>
          <a:lstStyle/>
          <a:p>
            <a:pPr indent="0" lvl="0" marL="0" marR="0" rtl="0" algn="l">
              <a:lnSpc>
                <a:spcPct val="100000"/>
              </a:lnSpc>
              <a:spcBef>
                <a:spcPts val="0"/>
              </a:spcBef>
              <a:spcAft>
                <a:spcPts val="0"/>
              </a:spcAft>
              <a:buNone/>
            </a:pPr>
            <a:r>
              <a:rPr b="1" i="0" lang="es-ES" sz="2000" u="none" cap="none" strike="noStrike">
                <a:solidFill>
                  <a:srgbClr val="000000"/>
                </a:solidFill>
                <a:latin typeface="Calibri"/>
                <a:ea typeface="Calibri"/>
                <a:cs typeface="Calibri"/>
                <a:sym typeface="Calibri"/>
              </a:rPr>
              <a:t>Ja atrodaties ārā atklātās vietās</a:t>
            </a:r>
            <a:endParaRPr b="0" i="0" sz="20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chemeClr val="accent3"/>
              </a:buClr>
              <a:buSzPts val="2000"/>
              <a:buFont typeface="Arial"/>
              <a:buChar char="•"/>
            </a:pPr>
            <a:r>
              <a:rPr b="0" i="0" lang="es-ES" sz="2000" u="none" cap="none" strike="noStrike">
                <a:solidFill>
                  <a:srgbClr val="000000"/>
                </a:solidFill>
                <a:latin typeface="Calibri"/>
                <a:ea typeface="Calibri"/>
                <a:cs typeface="Calibri"/>
                <a:sym typeface="Calibri"/>
              </a:rPr>
              <a:t>Attālinieties no ēkām, sienām un elektrolīnijām.</a:t>
            </a:r>
            <a:endParaRPr/>
          </a:p>
          <a:p>
            <a:pPr indent="-342900" lvl="0" marL="342900" marR="0" rtl="0" algn="l">
              <a:lnSpc>
                <a:spcPct val="100000"/>
              </a:lnSpc>
              <a:spcBef>
                <a:spcPts val="0"/>
              </a:spcBef>
              <a:spcAft>
                <a:spcPts val="0"/>
              </a:spcAft>
              <a:buClr>
                <a:schemeClr val="accent3"/>
              </a:buClr>
              <a:buSzPts val="2000"/>
              <a:buFont typeface="Arial"/>
              <a:buChar char="•"/>
            </a:pPr>
            <a:r>
              <a:rPr b="0" i="0" lang="es-ES" sz="2000" u="none" cap="none" strike="noStrike">
                <a:solidFill>
                  <a:srgbClr val="000000"/>
                </a:solidFill>
                <a:latin typeface="Calibri"/>
                <a:ea typeface="Calibri"/>
                <a:cs typeface="Calibri"/>
                <a:sym typeface="Calibri"/>
              </a:rPr>
              <a:t>Palieciet atklātā zonā, kur nav priekšmetu, kas varētu krist.</a:t>
            </a:r>
            <a:endParaRPr/>
          </a:p>
          <a:p>
            <a:pPr indent="-342900" lvl="0" marL="342900" marR="0" rtl="0" algn="l">
              <a:lnSpc>
                <a:spcPct val="100000"/>
              </a:lnSpc>
              <a:spcBef>
                <a:spcPts val="0"/>
              </a:spcBef>
              <a:spcAft>
                <a:spcPts val="0"/>
              </a:spcAft>
              <a:buClr>
                <a:schemeClr val="accent3"/>
              </a:buClr>
              <a:buSzPts val="2000"/>
              <a:buFont typeface="Arial"/>
              <a:buChar char="•"/>
            </a:pPr>
            <a:r>
              <a:rPr b="0" i="0" lang="es-ES" sz="2000" u="none" cap="none" strike="noStrike">
                <a:solidFill>
                  <a:srgbClr val="000000"/>
                </a:solidFill>
                <a:latin typeface="Calibri"/>
                <a:ea typeface="Calibri"/>
                <a:cs typeface="Calibri"/>
                <a:sym typeface="Calibri"/>
              </a:rPr>
              <a:t>Esiet uzmanīgi attiecībā uz pēcgrūdieniem un plaisām zemē.</a:t>
            </a:r>
            <a:endParaRPr/>
          </a:p>
          <a:p>
            <a:pPr indent="-342900" lvl="0" marL="342900" marR="0" rtl="0" algn="l">
              <a:lnSpc>
                <a:spcPct val="100000"/>
              </a:lnSpc>
              <a:spcBef>
                <a:spcPts val="0"/>
              </a:spcBef>
              <a:spcAft>
                <a:spcPts val="0"/>
              </a:spcAft>
              <a:buClr>
                <a:schemeClr val="accent3"/>
              </a:buClr>
              <a:buSzPts val="2000"/>
              <a:buFont typeface="Arial"/>
              <a:buChar char="•"/>
            </a:pPr>
            <a:r>
              <a:rPr b="0" i="0" lang="es-ES" sz="2000" u="none" cap="none" strike="noStrike">
                <a:solidFill>
                  <a:srgbClr val="000000"/>
                </a:solidFill>
                <a:latin typeface="Calibri"/>
                <a:ea typeface="Calibri"/>
                <a:cs typeface="Calibri"/>
                <a:sym typeface="Calibri"/>
              </a:rPr>
              <a:t>Palīdziet citiem saglabāt mieru un stabilitāti.</a:t>
            </a:r>
            <a:endParaRPr/>
          </a:p>
        </p:txBody>
      </p:sp>
      <p:sp>
        <p:nvSpPr>
          <p:cNvPr id="134" name="Google Shape;134;p29"/>
          <p:cNvSpPr txBox="1"/>
          <p:nvPr/>
        </p:nvSpPr>
        <p:spPr>
          <a:xfrm>
            <a:off x="738188" y="4422140"/>
            <a:ext cx="10515600" cy="2802729"/>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b="1" i="0" lang="es-ES" sz="2000" u="none" cap="none" strike="noStrike">
                <a:solidFill>
                  <a:srgbClr val="000000"/>
                </a:solidFill>
                <a:latin typeface="Calibri"/>
                <a:ea typeface="Calibri"/>
                <a:cs typeface="Calibri"/>
                <a:sym typeface="Calibri"/>
              </a:rPr>
              <a:t>Ko darīt:</a:t>
            </a:r>
            <a:br>
              <a:rPr b="0" i="0" lang="es-ES" sz="2000" u="none" cap="none" strike="noStrike">
                <a:solidFill>
                  <a:srgbClr val="000000"/>
                </a:solidFill>
                <a:latin typeface="Calibri"/>
                <a:ea typeface="Calibri"/>
                <a:cs typeface="Calibri"/>
                <a:sym typeface="Calibri"/>
              </a:rPr>
            </a:br>
            <a:r>
              <a:rPr b="0" i="0" lang="es-ES" sz="2000" u="none" cap="none" strike="noStrike">
                <a:solidFill>
                  <a:srgbClr val="000000"/>
                </a:solidFill>
                <a:latin typeface="Calibri"/>
                <a:ea typeface="Calibri"/>
                <a:cs typeface="Calibri"/>
                <a:sym typeface="Calibri"/>
              </a:rPr>
              <a:t>Aizsargiet galvu un kaklu, saglabājiet mieru un gaidiet oficiālu atļauju pirms atgriešanās ēkās.</a:t>
            </a:r>
            <a:br>
              <a:rPr b="0" i="0" lang="es-ES" sz="2000" u="none" cap="none" strike="noStrike">
                <a:solidFill>
                  <a:srgbClr val="000000"/>
                </a:solidFill>
                <a:latin typeface="Calibri"/>
                <a:ea typeface="Calibri"/>
                <a:cs typeface="Calibri"/>
                <a:sym typeface="Calibri"/>
              </a:rPr>
            </a:br>
            <a:r>
              <a:rPr b="1" i="0" lang="es-ES" sz="2000" u="none" cap="none" strike="noStrike">
                <a:solidFill>
                  <a:srgbClr val="000000"/>
                </a:solidFill>
                <a:latin typeface="Calibri"/>
                <a:ea typeface="Calibri"/>
                <a:cs typeface="Calibri"/>
                <a:sym typeface="Calibri"/>
              </a:rPr>
              <a:t>Ko nedarīt:</a:t>
            </a:r>
            <a:br>
              <a:rPr b="0" i="0" lang="es-ES" sz="2000" u="none" cap="none" strike="noStrike">
                <a:solidFill>
                  <a:srgbClr val="000000"/>
                </a:solidFill>
                <a:latin typeface="Calibri"/>
                <a:ea typeface="Calibri"/>
                <a:cs typeface="Calibri"/>
                <a:sym typeface="Calibri"/>
              </a:rPr>
            </a:br>
            <a:r>
              <a:rPr b="0" i="0" lang="es-ES" sz="2000" u="none" cap="none" strike="noStrike">
                <a:solidFill>
                  <a:srgbClr val="000000"/>
                </a:solidFill>
                <a:latin typeface="Calibri"/>
                <a:ea typeface="Calibri"/>
                <a:cs typeface="Calibri"/>
                <a:sym typeface="Calibri"/>
              </a:rPr>
              <a:t>Neizmantojiet liftus, neskrieniet telpās un neaizšķērsojiet izejas evakuācijas laikā.</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30"/>
          <p:cNvSpPr txBox="1"/>
          <p:nvPr>
            <p:ph type="title"/>
          </p:nvPr>
        </p:nvSpPr>
        <p:spPr>
          <a:xfrm>
            <a:off x="839788" y="50644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Apstājies un padomā</a:t>
            </a:r>
            <a:endParaRPr/>
          </a:p>
        </p:txBody>
      </p:sp>
      <p:sp>
        <p:nvSpPr>
          <p:cNvPr id="140" name="Google Shape;140;p30"/>
          <p:cNvSpPr txBox="1"/>
          <p:nvPr>
            <p:ph idx="1" type="body"/>
          </p:nvPr>
        </p:nvSpPr>
        <p:spPr>
          <a:xfrm>
            <a:off x="643572" y="1420241"/>
            <a:ext cx="10515600" cy="823800"/>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Pārdomu scenārijs: kad pūlis pārvēršas haosā</a:t>
            </a:r>
            <a:endParaRPr/>
          </a:p>
        </p:txBody>
      </p:sp>
      <p:sp>
        <p:nvSpPr>
          <p:cNvPr id="141" name="Google Shape;141;p30"/>
          <p:cNvSpPr txBox="1"/>
          <p:nvPr>
            <p:ph idx="2" type="body"/>
          </p:nvPr>
        </p:nvSpPr>
        <p:spPr>
          <a:xfrm>
            <a:off x="836612" y="2244041"/>
            <a:ext cx="10322560" cy="3468000"/>
          </a:xfrm>
          <a:prstGeom prst="rect">
            <a:avLst/>
          </a:prstGeom>
          <a:noFill/>
          <a:ln>
            <a:noFill/>
          </a:ln>
        </p:spPr>
        <p:txBody>
          <a:bodyPr anchorCtr="0" anchor="t" bIns="45700" lIns="91425" spcFirstLastPara="1" rIns="91425" wrap="square" tIns="45700">
            <a:normAutofit lnSpcReduction="10000"/>
          </a:bodyPr>
          <a:lstStyle/>
          <a:p>
            <a:pPr indent="-406400" lvl="0" marL="457200" rtl="0" algn="l">
              <a:lnSpc>
                <a:spcPct val="90000"/>
              </a:lnSpc>
              <a:spcBef>
                <a:spcPts val="1000"/>
              </a:spcBef>
              <a:spcAft>
                <a:spcPts val="0"/>
              </a:spcAft>
              <a:buClr>
                <a:schemeClr val="accent3"/>
              </a:buClr>
              <a:buSzPts val="2800"/>
              <a:buChar char="•"/>
            </a:pPr>
            <a:r>
              <a:rPr lang="es-ES"/>
              <a:t>Tā ir silta vasaras vakara koncertzāle. Pēkšņi sāk drebēt grīda — mirgo gaismas, grab griestu paneļi, un simtiem cilvēku metas pie izejām.</a:t>
            </a:r>
            <a:endParaRPr/>
          </a:p>
          <a:p>
            <a:pPr indent="-406400" lvl="0" marL="457200" rtl="0" algn="l">
              <a:lnSpc>
                <a:spcPct val="90000"/>
              </a:lnSpc>
              <a:spcBef>
                <a:spcPts val="1000"/>
              </a:spcBef>
              <a:spcAft>
                <a:spcPts val="0"/>
              </a:spcAft>
              <a:buClr>
                <a:schemeClr val="accent3"/>
              </a:buClr>
              <a:buSzPts val="2800"/>
              <a:buChar char="•"/>
            </a:pPr>
            <a:r>
              <a:rPr lang="es-ES"/>
              <a:t>Dzirdat pretrunīgus saucienus: daži kliedz “Ugunsgrēks!”, citi — “Zemestrīce, ātri ārā!”. Apsardzes darbinieki šķiet apjukuši, un panika strauji pieaug, cilvēkiem grūstoties un krītot pie durvīm.</a:t>
            </a:r>
            <a:endParaRPr/>
          </a:p>
          <a:p>
            <a:pPr indent="-406400" lvl="0" marL="457200" rtl="0" algn="l">
              <a:lnSpc>
                <a:spcPct val="90000"/>
              </a:lnSpc>
              <a:spcBef>
                <a:spcPts val="1000"/>
              </a:spcBef>
              <a:spcAft>
                <a:spcPts val="0"/>
              </a:spcAft>
              <a:buClr>
                <a:schemeClr val="accent3"/>
              </a:buClr>
              <a:buSzPts val="2800"/>
              <a:buChar char="•"/>
            </a:pPr>
            <a:r>
              <a:rPr b="1" lang="es-ES"/>
              <a:t>Ko jūs darītu šādā situācijā — paliktu, pārvietotos vai palīdzētu citiem?</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31"/>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p>
        </p:txBody>
      </p:sp>
      <p:sp>
        <p:nvSpPr>
          <p:cNvPr id="147" name="Google Shape;147;p31"/>
          <p:cNvSpPr txBox="1"/>
          <p:nvPr>
            <p:ph idx="1" type="body"/>
          </p:nvPr>
        </p:nvSpPr>
        <p:spPr>
          <a:xfrm>
            <a:off x="584200" y="1169222"/>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Ieteicamā rīcība: zemestrīce pārpildītā vietā</a:t>
            </a:r>
            <a:endParaRPr/>
          </a:p>
        </p:txBody>
      </p:sp>
      <p:sp>
        <p:nvSpPr>
          <p:cNvPr id="148" name="Google Shape;148;p31"/>
          <p:cNvSpPr txBox="1"/>
          <p:nvPr>
            <p:ph idx="2" type="body"/>
          </p:nvPr>
        </p:nvSpPr>
        <p:spPr>
          <a:xfrm>
            <a:off x="839788" y="1939160"/>
            <a:ext cx="5428932" cy="3467877"/>
          </a:xfrm>
          <a:prstGeom prst="rect">
            <a:avLst/>
          </a:prstGeom>
          <a:noFill/>
          <a:ln>
            <a:noFill/>
          </a:ln>
        </p:spPr>
        <p:txBody>
          <a:bodyPr anchorCtr="0" anchor="t" bIns="45700" lIns="91425" spcFirstLastPara="1" rIns="91425" wrap="square" tIns="45700">
            <a:normAutofit fontScale="55000" lnSpcReduction="20000"/>
          </a:bodyPr>
          <a:lstStyle/>
          <a:p>
            <a:pPr indent="0" lvl="0" marL="50800" rtl="0" algn="l">
              <a:lnSpc>
                <a:spcPct val="120000"/>
              </a:lnSpc>
              <a:spcBef>
                <a:spcPts val="0"/>
              </a:spcBef>
              <a:spcAft>
                <a:spcPts val="0"/>
              </a:spcAft>
              <a:buSzPct val="181818"/>
              <a:buNone/>
            </a:pPr>
            <a:r>
              <a:rPr b="1" lang="es-ES"/>
              <a:t>Ieteicamā rīcība:</a:t>
            </a:r>
            <a:endParaRPr/>
          </a:p>
          <a:p>
            <a:pPr indent="-406400" lvl="0" marL="457200" rtl="0" algn="l">
              <a:lnSpc>
                <a:spcPct val="120000"/>
              </a:lnSpc>
              <a:spcBef>
                <a:spcPts val="0"/>
              </a:spcBef>
              <a:spcAft>
                <a:spcPts val="0"/>
              </a:spcAft>
              <a:buSzPct val="181818"/>
              <a:buChar char="•"/>
            </a:pPr>
            <a:r>
              <a:rPr lang="es-ES"/>
              <a:t>Palieciet turpat, kur atrodaties — nometieties zemē, pasargiet sevi un turieties, līdz drebēšana beidzas.</a:t>
            </a:r>
            <a:endParaRPr/>
          </a:p>
          <a:p>
            <a:pPr indent="-406400" lvl="0" marL="457200" rtl="0" algn="l">
              <a:lnSpc>
                <a:spcPct val="120000"/>
              </a:lnSpc>
              <a:spcBef>
                <a:spcPts val="0"/>
              </a:spcBef>
              <a:spcAft>
                <a:spcPts val="0"/>
              </a:spcAft>
              <a:buSzPct val="181818"/>
              <a:buChar char="•"/>
            </a:pPr>
            <a:r>
              <a:rPr lang="es-ES"/>
              <a:t>Neskrieniet uz izejām vai kāpnēm; krītoši priekšmeti un pūļa spiediens var izraisīt smagas traumas.</a:t>
            </a:r>
            <a:endParaRPr/>
          </a:p>
          <a:p>
            <a:pPr indent="-406400" lvl="0" marL="457200" rtl="0" algn="l">
              <a:lnSpc>
                <a:spcPct val="120000"/>
              </a:lnSpc>
              <a:spcBef>
                <a:spcPts val="0"/>
              </a:spcBef>
              <a:spcAft>
                <a:spcPts val="0"/>
              </a:spcAft>
              <a:buSzPct val="181818"/>
              <a:buChar char="•"/>
            </a:pPr>
            <a:r>
              <a:rPr lang="es-ES"/>
              <a:t>Aizsargiet galvu un kaklu, izmantojot rokas, somu vai stabilu mēbeli.</a:t>
            </a:r>
            <a:endParaRPr/>
          </a:p>
          <a:p>
            <a:pPr indent="-406400" lvl="0" marL="457200" rtl="0" algn="l">
              <a:lnSpc>
                <a:spcPct val="120000"/>
              </a:lnSpc>
              <a:spcBef>
                <a:spcPts val="0"/>
              </a:spcBef>
              <a:spcAft>
                <a:spcPts val="0"/>
              </a:spcAft>
              <a:buSzPct val="181818"/>
              <a:buChar char="•"/>
            </a:pPr>
            <a:r>
              <a:rPr lang="es-ES"/>
              <a:t>Kad drebēšana ir beigusies, pārvietojieties piesardzīgi uz atklātām vietām, izvairoties no stikla, izkārtnēm un nestabiliem priekšmetiem.</a:t>
            </a:r>
            <a:endParaRPr/>
          </a:p>
          <a:p>
            <a:pPr indent="-406400" lvl="0" marL="457200" rtl="0" algn="l">
              <a:lnSpc>
                <a:spcPct val="120000"/>
              </a:lnSpc>
              <a:spcBef>
                <a:spcPts val="0"/>
              </a:spcBef>
              <a:spcAft>
                <a:spcPts val="0"/>
              </a:spcAft>
              <a:buSzPct val="181818"/>
              <a:buChar char="•"/>
            </a:pPr>
            <a:r>
              <a:rPr lang="es-ES"/>
              <a:t>Palīdziet citiem mierīgi un ievērojiet apmācīta personāla vai ārkārtas paziņojumu norādes.</a:t>
            </a:r>
            <a:endParaRPr/>
          </a:p>
        </p:txBody>
      </p:sp>
      <p:sp>
        <p:nvSpPr>
          <p:cNvPr id="149" name="Google Shape;149;p31"/>
          <p:cNvSpPr txBox="1"/>
          <p:nvPr/>
        </p:nvSpPr>
        <p:spPr>
          <a:xfrm>
            <a:off x="6268720" y="1939160"/>
            <a:ext cx="5537200" cy="3467877"/>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b="1" i="0" lang="es-ES" sz="1500" u="none" cap="none" strike="noStrike">
                <a:solidFill>
                  <a:srgbClr val="000000"/>
                </a:solidFill>
                <a:latin typeface="Calibri"/>
                <a:ea typeface="Calibri"/>
                <a:cs typeface="Calibri"/>
                <a:sym typeface="Calibri"/>
              </a:rPr>
              <a:t>Kāpēc daži rīcības veidi ir nedroši:</a:t>
            </a:r>
            <a:endParaRPr b="0" i="0" sz="1500" u="none"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3"/>
              </a:buClr>
              <a:buSzPts val="1500"/>
              <a:buFont typeface="Arial"/>
              <a:buChar char="•"/>
            </a:pPr>
            <a:r>
              <a:rPr b="0" i="0" lang="es-ES" sz="1500" u="none" cap="none" strike="noStrike">
                <a:solidFill>
                  <a:srgbClr val="000000"/>
                </a:solidFill>
                <a:latin typeface="Calibri"/>
                <a:ea typeface="Calibri"/>
                <a:cs typeface="Calibri"/>
                <a:sym typeface="Calibri"/>
              </a:rPr>
              <a:t>Steigšanās pie izejām drebēšanas laikā bieži izraisa drūzmēšanos, traumas no krītoša stikla vai bloķētus evakuācijas ceļus.</a:t>
            </a:r>
            <a:endParaRPr/>
          </a:p>
          <a:p>
            <a:pPr indent="-285750" lvl="0" marL="285750" marR="0" rtl="0" algn="l">
              <a:lnSpc>
                <a:spcPct val="100000"/>
              </a:lnSpc>
              <a:spcBef>
                <a:spcPts val="0"/>
              </a:spcBef>
              <a:spcAft>
                <a:spcPts val="0"/>
              </a:spcAft>
              <a:buClr>
                <a:schemeClr val="accent3"/>
              </a:buClr>
              <a:buSzPts val="1500"/>
              <a:buFont typeface="Arial"/>
              <a:buChar char="•"/>
            </a:pPr>
            <a:r>
              <a:rPr b="0" i="0" lang="es-ES" sz="1500" u="none" cap="none" strike="noStrike">
                <a:solidFill>
                  <a:srgbClr val="000000"/>
                </a:solidFill>
                <a:latin typeface="Calibri"/>
                <a:ea typeface="Calibri"/>
                <a:cs typeface="Calibri"/>
                <a:sym typeface="Calibri"/>
              </a:rPr>
              <a:t>Oficiālo norādījumu ignorēšana vai sekošana dezinformācijai (“Ugunsgrēks!”, “Evakuēties tūlīt!”) palielina haosu.</a:t>
            </a:r>
            <a:endParaRPr/>
          </a:p>
          <a:p>
            <a:pPr indent="-285750" lvl="0" marL="285750" marR="0" rtl="0" algn="l">
              <a:lnSpc>
                <a:spcPct val="100000"/>
              </a:lnSpc>
              <a:spcBef>
                <a:spcPts val="0"/>
              </a:spcBef>
              <a:spcAft>
                <a:spcPts val="0"/>
              </a:spcAft>
              <a:buClr>
                <a:schemeClr val="accent3"/>
              </a:buClr>
              <a:buSzPts val="1500"/>
              <a:buFont typeface="Arial"/>
              <a:buChar char="•"/>
            </a:pPr>
            <a:r>
              <a:rPr b="0" i="0" lang="es-ES" sz="1500" u="none" cap="none" strike="noStrike">
                <a:solidFill>
                  <a:srgbClr val="000000"/>
                </a:solidFill>
                <a:latin typeface="Calibri"/>
                <a:ea typeface="Calibri"/>
                <a:cs typeface="Calibri"/>
                <a:sym typeface="Calibri"/>
              </a:rPr>
              <a:t>Stāvēšana durvju ailēs vai skriešana ārā pakļauj cilvēkus krītošu priekšmetu un pūļa spiediena radītiem riskiem.</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3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556"/>
              <a:buNone/>
            </a:pPr>
            <a:r>
              <a:rPr lang="es-ES" sz="3200">
                <a:solidFill>
                  <a:schemeClr val="accent1"/>
                </a:solidFill>
              </a:rPr>
              <a:t>Tehnoloģiskās / industriālās katastrofas publisko un lielo cilvēku pulcēšanās vietu katastrofu risku kontekstā</a:t>
            </a:r>
            <a:endParaRPr sz="3200">
              <a:solidFill>
                <a:schemeClr val="accent1"/>
              </a:solidFill>
            </a:endParaRPr>
          </a:p>
        </p:txBody>
      </p:sp>
      <p:sp>
        <p:nvSpPr>
          <p:cNvPr id="155" name="Google Shape;155;p32"/>
          <p:cNvSpPr txBox="1"/>
          <p:nvPr>
            <p:ph idx="2" type="body"/>
          </p:nvPr>
        </p:nvSpPr>
        <p:spPr>
          <a:xfrm>
            <a:off x="838200" y="1618644"/>
            <a:ext cx="10515600" cy="4547195"/>
          </a:xfrm>
          <a:prstGeom prst="rect">
            <a:avLst/>
          </a:prstGeom>
          <a:noFill/>
          <a:ln>
            <a:noFill/>
          </a:ln>
        </p:spPr>
        <p:txBody>
          <a:bodyPr anchorCtr="0" anchor="t" bIns="45700" lIns="91425" spcFirstLastPara="1" rIns="91425" wrap="square" tIns="45700">
            <a:normAutofit fontScale="92500" lnSpcReduction="10000"/>
          </a:bodyPr>
          <a:lstStyle/>
          <a:p>
            <a:pPr indent="-406400" lvl="0" marL="457200" rtl="0" algn="l">
              <a:lnSpc>
                <a:spcPct val="90000"/>
              </a:lnSpc>
              <a:spcBef>
                <a:spcPts val="1000"/>
              </a:spcBef>
              <a:spcAft>
                <a:spcPts val="0"/>
              </a:spcAft>
              <a:buClr>
                <a:schemeClr val="accent3"/>
              </a:buClr>
              <a:buSzPct val="108108"/>
              <a:buChar char="•"/>
            </a:pPr>
            <a:r>
              <a:rPr lang="es-ES"/>
              <a:t>Tehnoloģiskās un industriālās katastrofas — piemēram, ugunsgrēki, sprādzieni, gāzes noplūdes, ķīmisko vielu izplūdes vai elektroapgādes traucējumi — var ļoti ātri pārvērst publiskās un lielās cilvēku pulcēšanās vietas par augsta riska vidi. Šādi incidenti parasti sākas pēkšņi un izplatās strauji, atstājot maz laika organizētai evakuācijai.</a:t>
            </a:r>
            <a:endParaRPr/>
          </a:p>
          <a:p>
            <a:pPr indent="-406400" lvl="0" marL="457200" rtl="0" algn="l">
              <a:lnSpc>
                <a:spcPct val="90000"/>
              </a:lnSpc>
              <a:spcBef>
                <a:spcPts val="1000"/>
              </a:spcBef>
              <a:spcAft>
                <a:spcPts val="0"/>
              </a:spcAft>
              <a:buClr>
                <a:schemeClr val="accent3"/>
              </a:buClr>
              <a:buSzPct val="108108"/>
              <a:buChar char="•"/>
            </a:pPr>
            <a:r>
              <a:rPr lang="es-ES"/>
              <a:t>Pārpildītās vietās, piemēram, stadionos, tirdzniecības centros, transporta mezglos vai koncertzālēs, šādi notikumi var izraisīt paniku, apjukumu un saziņas traucējumus, īpaši tad, ja brīdināšanas sistēmas nedarbojas.</a:t>
            </a:r>
            <a:endParaRPr/>
          </a:p>
          <a:p>
            <a:pPr indent="-406400" lvl="0" marL="457200" rtl="0" algn="l">
              <a:lnSpc>
                <a:spcPct val="90000"/>
              </a:lnSpc>
              <a:spcBef>
                <a:spcPts val="1000"/>
              </a:spcBef>
              <a:spcAft>
                <a:spcPts val="0"/>
              </a:spcAft>
              <a:buClr>
                <a:schemeClr val="accent3"/>
              </a:buClr>
              <a:buSzPct val="108108"/>
              <a:buChar char="•"/>
            </a:pPr>
            <a:r>
              <a:rPr lang="es-ES"/>
              <a:t>Efektīva risku pārvaldība šādās situācijās balstās uz informētību, ātru lēmumu pieņemšanu un uzticēšanos ārkārtas procedūrām. Zināšanas par to, kā reaģēt, kur pārvietoties un kā palīdzēt citiem, palīdz novērst traumas un nodrošina koordinētu drošības pasākumu īstenošanu.</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3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Ķīmiskā noplūde</a:t>
            </a:r>
            <a:endParaRPr>
              <a:solidFill>
                <a:schemeClr val="accent1"/>
              </a:solidFill>
            </a:endParaRPr>
          </a:p>
        </p:txBody>
      </p:sp>
      <p:sp>
        <p:nvSpPr>
          <p:cNvPr id="161" name="Google Shape;161;p33"/>
          <p:cNvSpPr txBox="1"/>
          <p:nvPr>
            <p:ph idx="2" type="body"/>
          </p:nvPr>
        </p:nvSpPr>
        <p:spPr>
          <a:xfrm>
            <a:off x="514668" y="1932940"/>
            <a:ext cx="7034212" cy="3746500"/>
          </a:xfrm>
          <a:prstGeom prst="rect">
            <a:avLst/>
          </a:prstGeom>
          <a:noFill/>
          <a:ln>
            <a:noFill/>
          </a:ln>
        </p:spPr>
        <p:txBody>
          <a:bodyPr anchorCtr="0" anchor="t" bIns="45700" lIns="91425" spcFirstLastPara="1" rIns="91425" wrap="square" tIns="45700">
            <a:normAutofit fontScale="85000" lnSpcReduction="20000"/>
          </a:bodyPr>
          <a:lstStyle/>
          <a:p>
            <a:pPr indent="0" lvl="0" marL="50800" rtl="0" algn="l">
              <a:lnSpc>
                <a:spcPct val="90000"/>
              </a:lnSpc>
              <a:spcBef>
                <a:spcPts val="1000"/>
              </a:spcBef>
              <a:spcAft>
                <a:spcPts val="0"/>
              </a:spcAft>
              <a:buSzPct val="117647"/>
              <a:buNone/>
            </a:pPr>
            <a:r>
              <a:rPr b="1" lang="es-ES"/>
              <a:t>Kāpēc šis katastrofas veids ir būtisks</a:t>
            </a:r>
            <a:endParaRPr/>
          </a:p>
          <a:p>
            <a:pPr indent="-406400" lvl="0" marL="457200" rtl="0" algn="l">
              <a:lnSpc>
                <a:spcPct val="90000"/>
              </a:lnSpc>
              <a:spcBef>
                <a:spcPts val="1000"/>
              </a:spcBef>
              <a:spcAft>
                <a:spcPts val="0"/>
              </a:spcAft>
              <a:buClr>
                <a:schemeClr val="accent3"/>
              </a:buClr>
              <a:buSzPct val="117647"/>
              <a:buChar char="•"/>
            </a:pPr>
            <a:r>
              <a:rPr lang="es-ES"/>
              <a:t>Ķīmisko vielu vai gāzes noplūdes no tuvējām rūpnieciskām iekārtām, transporta negadījumiem vai bojātām sistēmām var izplatīties ātri un nemanāmi, apdraudot cilvēkus slēgtās vai daļēji slēgtās publiskās vietās. Panika un dezinformācija situāciju nereti padara vēl bīstamāku.</a:t>
            </a:r>
            <a:endParaRPr/>
          </a:p>
          <a:p>
            <a:pPr indent="0" lvl="0" marL="50800" rtl="0" algn="l">
              <a:lnSpc>
                <a:spcPct val="90000"/>
              </a:lnSpc>
              <a:spcBef>
                <a:spcPts val="1000"/>
              </a:spcBef>
              <a:spcAft>
                <a:spcPts val="0"/>
              </a:spcAft>
              <a:buSzPct val="117647"/>
              <a:buNone/>
            </a:pPr>
            <a:r>
              <a:rPr b="1" lang="es-ES"/>
              <a:t>Kāpēc jāreaģē?</a:t>
            </a:r>
            <a:endParaRPr/>
          </a:p>
          <a:p>
            <a:pPr indent="-406400" lvl="0" marL="457200" rtl="0" algn="l">
              <a:lnSpc>
                <a:spcPct val="90000"/>
              </a:lnSpc>
              <a:spcBef>
                <a:spcPts val="1000"/>
              </a:spcBef>
              <a:spcAft>
                <a:spcPts val="0"/>
              </a:spcAft>
              <a:buClr>
                <a:schemeClr val="accent3"/>
              </a:buClr>
              <a:buSzPct val="117647"/>
              <a:buChar char="•"/>
            </a:pPr>
            <a:r>
              <a:rPr lang="es-ES"/>
              <a:t>Toksiski gāzveida savienojumi dažu minūšu laikā var izraisīt elpošanas traucējumus, saindēšanos vai samaņas zudumu. Ātra un pareiza rīcība glābj dzīvības.</a:t>
            </a:r>
            <a:endParaRPr/>
          </a:p>
          <a:p>
            <a:pPr indent="-228600" lvl="0" marL="457200" rtl="0" algn="just">
              <a:lnSpc>
                <a:spcPct val="90000"/>
              </a:lnSpc>
              <a:spcBef>
                <a:spcPts val="1000"/>
              </a:spcBef>
              <a:spcAft>
                <a:spcPts val="0"/>
              </a:spcAft>
              <a:buSzPct val="117646"/>
              <a:buNone/>
            </a:pPr>
            <a:r>
              <a:t/>
            </a:r>
            <a:endParaRPr/>
          </a:p>
        </p:txBody>
      </p:sp>
      <p:sp>
        <p:nvSpPr>
          <p:cNvPr id="162" name="Google Shape;162;p33"/>
          <p:cNvSpPr/>
          <p:nvPr/>
        </p:nvSpPr>
        <p:spPr>
          <a:xfrm>
            <a:off x="6695440" y="5025997"/>
            <a:ext cx="6096000" cy="36929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4. attēls. Ķīmiskās noplūdes reakcija.</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(AI ģenerējis Y.Luhanskyi, izmantojot ChatGPT)</a:t>
            </a:r>
            <a:endParaRPr b="0" i="0" sz="900" u="none" cap="none" strike="noStrike">
              <a:solidFill>
                <a:srgbClr val="000000"/>
              </a:solidFill>
              <a:latin typeface="Arial"/>
              <a:ea typeface="Arial"/>
              <a:cs typeface="Arial"/>
              <a:sym typeface="Arial"/>
            </a:endParaRPr>
          </a:p>
        </p:txBody>
      </p:sp>
      <p:pic>
        <p:nvPicPr>
          <p:cNvPr id="163" name="Google Shape;163;p33"/>
          <p:cNvPicPr preferRelativeResize="0"/>
          <p:nvPr/>
        </p:nvPicPr>
        <p:blipFill rotWithShape="1">
          <a:blip r:embed="rId3">
            <a:alphaModFix/>
          </a:blip>
          <a:srcRect b="0" l="0" r="0" t="0"/>
          <a:stretch/>
        </p:blipFill>
        <p:spPr>
          <a:xfrm>
            <a:off x="8392160" y="911197"/>
            <a:ext cx="2702560" cy="405384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34"/>
          <p:cNvSpPr txBox="1"/>
          <p:nvPr>
            <p:ph type="title"/>
          </p:nvPr>
        </p:nvSpPr>
        <p:spPr>
          <a:xfrm>
            <a:off x="838188" y="-9"/>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Ķīmiskā noplūde</a:t>
            </a:r>
            <a:endParaRPr>
              <a:solidFill>
                <a:schemeClr val="accent1"/>
              </a:solidFill>
            </a:endParaRPr>
          </a:p>
        </p:txBody>
      </p:sp>
      <p:sp>
        <p:nvSpPr>
          <p:cNvPr id="169" name="Google Shape;169;p34"/>
          <p:cNvSpPr txBox="1"/>
          <p:nvPr>
            <p:ph idx="2" type="body"/>
          </p:nvPr>
        </p:nvSpPr>
        <p:spPr>
          <a:xfrm>
            <a:off x="677228" y="1201554"/>
            <a:ext cx="5337600" cy="2802600"/>
          </a:xfrm>
          <a:prstGeom prst="rect">
            <a:avLst/>
          </a:prstGeom>
          <a:noFill/>
          <a:ln>
            <a:noFill/>
          </a:ln>
        </p:spPr>
        <p:txBody>
          <a:bodyPr anchorCtr="0" anchor="t" bIns="45700" lIns="91425" spcFirstLastPara="1" rIns="91425" wrap="square" tIns="45700">
            <a:normAutofit fontScale="40000"/>
          </a:bodyPr>
          <a:lstStyle/>
          <a:p>
            <a:pPr indent="0" lvl="0" marL="50800" rtl="0" algn="l">
              <a:lnSpc>
                <a:spcPct val="120000"/>
              </a:lnSpc>
              <a:spcBef>
                <a:spcPts val="0"/>
              </a:spcBef>
              <a:spcAft>
                <a:spcPts val="0"/>
              </a:spcAft>
              <a:buSzPct val="181818"/>
              <a:buNone/>
            </a:pPr>
            <a:r>
              <a:rPr b="1" lang="es-ES"/>
              <a:t>Ja atrodaties lielā publiskā vietā</a:t>
            </a:r>
            <a:endParaRPr/>
          </a:p>
          <a:p>
            <a:pPr indent="-357909" lvl="0" marL="457200" rtl="0" algn="l">
              <a:lnSpc>
                <a:spcPct val="120000"/>
              </a:lnSpc>
              <a:spcBef>
                <a:spcPts val="0"/>
              </a:spcBef>
              <a:spcAft>
                <a:spcPts val="0"/>
              </a:spcAft>
              <a:buSzPct val="181818"/>
              <a:buChar char="•"/>
            </a:pPr>
            <a:r>
              <a:rPr lang="es-ES"/>
              <a:t>Palieciet telpās un aizveriet durvis un ventilācijas atveres, ja tas tiek norādīts.</a:t>
            </a:r>
            <a:endParaRPr/>
          </a:p>
          <a:p>
            <a:pPr indent="-357909" lvl="0" marL="457200" rtl="0" algn="l">
              <a:lnSpc>
                <a:spcPct val="120000"/>
              </a:lnSpc>
              <a:spcBef>
                <a:spcPts val="0"/>
              </a:spcBef>
              <a:spcAft>
                <a:spcPts val="0"/>
              </a:spcAft>
              <a:buSzPct val="181818"/>
              <a:buChar char="•"/>
            </a:pPr>
            <a:r>
              <a:rPr lang="es-ES"/>
              <a:t>Piesedziet degunu un muti ar audumu, lai samazinātu ieelpi.</a:t>
            </a:r>
            <a:endParaRPr/>
          </a:p>
          <a:p>
            <a:pPr indent="-357909" lvl="0" marL="457200" rtl="0" algn="l">
              <a:lnSpc>
                <a:spcPct val="120000"/>
              </a:lnSpc>
              <a:spcBef>
                <a:spcPts val="0"/>
              </a:spcBef>
              <a:spcAft>
                <a:spcPts val="0"/>
              </a:spcAft>
              <a:buSzPct val="181818"/>
              <a:buChar char="•"/>
            </a:pPr>
            <a:r>
              <a:rPr lang="es-ES"/>
              <a:t>Pārvietojieties uz augstākiem stāviem, ja gāze ir smagāka par gaisu (piemēram, hlors).</a:t>
            </a:r>
            <a:endParaRPr/>
          </a:p>
          <a:p>
            <a:pPr indent="-357909" lvl="0" marL="457200" rtl="0" algn="l">
              <a:lnSpc>
                <a:spcPct val="120000"/>
              </a:lnSpc>
              <a:spcBef>
                <a:spcPts val="0"/>
              </a:spcBef>
              <a:spcAft>
                <a:spcPts val="0"/>
              </a:spcAft>
              <a:buSzPct val="181818"/>
              <a:buChar char="•"/>
            </a:pPr>
            <a:r>
              <a:rPr lang="es-ES"/>
              <a:t>Klausieties oficiālās instrukcijas caur skaļruņiem vai brīdinājuma sistēmām.</a:t>
            </a:r>
            <a:endParaRPr/>
          </a:p>
          <a:p>
            <a:pPr indent="-357909" lvl="0" marL="457200" rtl="0" algn="l">
              <a:lnSpc>
                <a:spcPct val="120000"/>
              </a:lnSpc>
              <a:spcBef>
                <a:spcPts val="0"/>
              </a:spcBef>
              <a:spcAft>
                <a:spcPts val="0"/>
              </a:spcAft>
              <a:buSzPct val="181818"/>
              <a:buChar char="•"/>
            </a:pPr>
            <a:r>
              <a:rPr lang="es-ES"/>
              <a:t>Palīdziet neaizsargātām personām mierīgi un organizēti.</a:t>
            </a:r>
            <a:endParaRPr/>
          </a:p>
          <a:p>
            <a:pPr indent="-249936" lvl="0" marL="457200" rtl="0" algn="l">
              <a:lnSpc>
                <a:spcPct val="90000"/>
              </a:lnSpc>
              <a:spcBef>
                <a:spcPts val="0"/>
              </a:spcBef>
              <a:spcAft>
                <a:spcPts val="0"/>
              </a:spcAft>
              <a:buClr>
                <a:schemeClr val="accent3"/>
              </a:buClr>
              <a:buSzPct val="160000"/>
              <a:buNone/>
            </a:pPr>
            <a:r>
              <a:t/>
            </a:r>
            <a:endParaRPr/>
          </a:p>
        </p:txBody>
      </p:sp>
      <p:sp>
        <p:nvSpPr>
          <p:cNvPr id="170" name="Google Shape;170;p34"/>
          <p:cNvSpPr txBox="1"/>
          <p:nvPr/>
        </p:nvSpPr>
        <p:spPr>
          <a:xfrm>
            <a:off x="6215055" y="1201553"/>
            <a:ext cx="5337600" cy="2802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s-ES" sz="1500" u="none" cap="none" strike="noStrike">
                <a:solidFill>
                  <a:srgbClr val="000000"/>
                </a:solidFill>
                <a:latin typeface="Calibri"/>
                <a:ea typeface="Calibri"/>
                <a:cs typeface="Calibri"/>
                <a:sym typeface="Calibri"/>
              </a:rPr>
              <a:t>Ja atrodaties ārā atklātās vietās</a:t>
            </a:r>
            <a:endParaRPr b="0" i="0" sz="1500" u="none"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3"/>
              </a:buClr>
              <a:buSzPts val="1500"/>
              <a:buFont typeface="Arial"/>
              <a:buChar char="•"/>
            </a:pPr>
            <a:r>
              <a:rPr b="0" i="0" lang="es-ES" sz="1500" u="none" cap="none" strike="noStrike">
                <a:solidFill>
                  <a:srgbClr val="000000"/>
                </a:solidFill>
                <a:latin typeface="Calibri"/>
                <a:ea typeface="Calibri"/>
                <a:cs typeface="Calibri"/>
                <a:sym typeface="Calibri"/>
              </a:rPr>
              <a:t>Pārvietojieties </a:t>
            </a:r>
            <a:r>
              <a:rPr b="1" i="0" lang="es-ES" sz="1500" u="none" cap="none" strike="noStrike">
                <a:solidFill>
                  <a:srgbClr val="000000"/>
                </a:solidFill>
                <a:latin typeface="Calibri"/>
                <a:ea typeface="Calibri"/>
                <a:cs typeface="Calibri"/>
                <a:sym typeface="Calibri"/>
              </a:rPr>
              <a:t>perpendikulāri vēja virzienam</a:t>
            </a:r>
            <a:r>
              <a:rPr b="0" i="0" lang="es-ES" sz="1500" u="none" cap="none" strike="noStrike">
                <a:solidFill>
                  <a:srgbClr val="000000"/>
                </a:solidFill>
                <a:latin typeface="Calibri"/>
                <a:ea typeface="Calibri"/>
                <a:cs typeface="Calibri"/>
                <a:sym typeface="Calibri"/>
              </a:rPr>
              <a:t> un uz augstāku vietu no noplūdes avota, ja tas ir redzams.</a:t>
            </a:r>
            <a:endParaRPr/>
          </a:p>
          <a:p>
            <a:pPr indent="-285750" lvl="0" marL="285750" marR="0" rtl="0" algn="l">
              <a:lnSpc>
                <a:spcPct val="100000"/>
              </a:lnSpc>
              <a:spcBef>
                <a:spcPts val="0"/>
              </a:spcBef>
              <a:spcAft>
                <a:spcPts val="0"/>
              </a:spcAft>
              <a:buClr>
                <a:schemeClr val="accent3"/>
              </a:buClr>
              <a:buSzPts val="1500"/>
              <a:buFont typeface="Arial"/>
              <a:buChar char="•"/>
            </a:pPr>
            <a:r>
              <a:rPr b="0" i="0" lang="es-ES" sz="1500" u="none" cap="none" strike="noStrike">
                <a:solidFill>
                  <a:srgbClr val="000000"/>
                </a:solidFill>
                <a:latin typeface="Calibri"/>
                <a:ea typeface="Calibri"/>
                <a:cs typeface="Calibri"/>
                <a:sym typeface="Calibri"/>
              </a:rPr>
              <a:t>Piesedziet muti un degunu un izvairieties no zemākām vietām, kur gāzes var nosēsties.</a:t>
            </a:r>
            <a:endParaRPr/>
          </a:p>
          <a:p>
            <a:pPr indent="-285750" lvl="0" marL="285750" marR="0" rtl="0" algn="l">
              <a:lnSpc>
                <a:spcPct val="100000"/>
              </a:lnSpc>
              <a:spcBef>
                <a:spcPts val="0"/>
              </a:spcBef>
              <a:spcAft>
                <a:spcPts val="0"/>
              </a:spcAft>
              <a:buClr>
                <a:schemeClr val="accent3"/>
              </a:buClr>
              <a:buSzPts val="1500"/>
              <a:buFont typeface="Arial"/>
              <a:buChar char="•"/>
            </a:pPr>
            <a:r>
              <a:rPr b="0" i="0" lang="es-ES" sz="1500" u="none" cap="none" strike="noStrike">
                <a:solidFill>
                  <a:srgbClr val="000000"/>
                </a:solidFill>
                <a:latin typeface="Calibri"/>
                <a:ea typeface="Calibri"/>
                <a:cs typeface="Calibri"/>
                <a:sym typeface="Calibri"/>
              </a:rPr>
              <a:t>Ievērojiet evakuācijas norādījumus, ko sniedz operatīvie dienesti.</a:t>
            </a:r>
            <a:endParaRPr/>
          </a:p>
          <a:p>
            <a:pPr indent="-285750" lvl="0" marL="285750" marR="0" rtl="0" algn="l">
              <a:lnSpc>
                <a:spcPct val="100000"/>
              </a:lnSpc>
              <a:spcBef>
                <a:spcPts val="0"/>
              </a:spcBef>
              <a:spcAft>
                <a:spcPts val="0"/>
              </a:spcAft>
              <a:buClr>
                <a:schemeClr val="accent3"/>
              </a:buClr>
              <a:buSzPts val="1500"/>
              <a:buFont typeface="Arial"/>
              <a:buChar char="•"/>
            </a:pPr>
            <a:r>
              <a:rPr b="0" i="0" lang="es-ES" sz="1500" u="none" cap="none" strike="noStrike">
                <a:solidFill>
                  <a:srgbClr val="000000"/>
                </a:solidFill>
                <a:latin typeface="Calibri"/>
                <a:ea typeface="Calibri"/>
                <a:cs typeface="Calibri"/>
                <a:sym typeface="Calibri"/>
              </a:rPr>
              <a:t>Neaiztieciet un neejiet cauri piesārņotām teritorijām.</a:t>
            </a:r>
            <a:endParaRPr/>
          </a:p>
        </p:txBody>
      </p:sp>
      <p:sp>
        <p:nvSpPr>
          <p:cNvPr id="171" name="Google Shape;171;p34"/>
          <p:cNvSpPr txBox="1"/>
          <p:nvPr/>
        </p:nvSpPr>
        <p:spPr>
          <a:xfrm>
            <a:off x="1511951" y="4271529"/>
            <a:ext cx="10756200" cy="1171800"/>
          </a:xfrm>
          <a:prstGeom prst="rect">
            <a:avLst/>
          </a:prstGeom>
          <a:noFill/>
          <a:ln>
            <a:noFill/>
          </a:ln>
        </p:spPr>
        <p:txBody>
          <a:bodyPr anchorCtr="0" anchor="t" bIns="45700" lIns="91425" spcFirstLastPara="1" rIns="91425" wrap="square" tIns="45700">
            <a:normAutofit lnSpcReduction="10000"/>
          </a:bodyPr>
          <a:lstStyle/>
          <a:p>
            <a:pPr indent="0" lvl="0" marL="0" marR="0" rtl="0" algn="l">
              <a:lnSpc>
                <a:spcPct val="100000"/>
              </a:lnSpc>
              <a:spcBef>
                <a:spcPts val="0"/>
              </a:spcBef>
              <a:spcAft>
                <a:spcPts val="0"/>
              </a:spcAft>
              <a:buNone/>
            </a:pPr>
            <a:r>
              <a:rPr b="1" i="0" lang="es-ES" sz="1800" u="none" cap="none" strike="noStrike">
                <a:solidFill>
                  <a:srgbClr val="000000"/>
                </a:solidFill>
                <a:latin typeface="Calibri"/>
                <a:ea typeface="Calibri"/>
                <a:cs typeface="Calibri"/>
                <a:sym typeface="Calibri"/>
              </a:rPr>
              <a:t>Ko darīt:</a:t>
            </a:r>
            <a:br>
              <a:rPr b="0" i="0" lang="es-ES" sz="1800" u="none" cap="none" strike="noStrike">
                <a:solidFill>
                  <a:srgbClr val="000000"/>
                </a:solidFill>
                <a:latin typeface="Calibri"/>
                <a:ea typeface="Calibri"/>
                <a:cs typeface="Calibri"/>
                <a:sym typeface="Calibri"/>
              </a:rPr>
            </a:br>
            <a:r>
              <a:rPr b="0" i="0" lang="es-ES" sz="1800" u="none" cap="none" strike="noStrike">
                <a:solidFill>
                  <a:srgbClr val="000000"/>
                </a:solidFill>
                <a:latin typeface="Calibri"/>
                <a:ea typeface="Calibri"/>
                <a:cs typeface="Calibri"/>
                <a:sym typeface="Calibri"/>
              </a:rPr>
              <a:t>Saglabājiet mieru, aizsargājiet elpošanu un ievērojiet oficiālās norādes.</a:t>
            </a:r>
            <a:br>
              <a:rPr b="0" i="0" lang="es-ES" sz="1800" u="none" cap="none" strike="noStrike">
                <a:solidFill>
                  <a:srgbClr val="000000"/>
                </a:solidFill>
                <a:latin typeface="Calibri"/>
                <a:ea typeface="Calibri"/>
                <a:cs typeface="Calibri"/>
                <a:sym typeface="Calibri"/>
              </a:rPr>
            </a:br>
            <a:r>
              <a:rPr b="1" i="0" lang="es-ES" sz="1800" u="none" cap="none" strike="noStrike">
                <a:solidFill>
                  <a:srgbClr val="000000"/>
                </a:solidFill>
                <a:latin typeface="Calibri"/>
                <a:ea typeface="Calibri"/>
                <a:cs typeface="Calibri"/>
                <a:sym typeface="Calibri"/>
              </a:rPr>
              <a:t>Ko nedarīt:</a:t>
            </a:r>
            <a:br>
              <a:rPr b="0" i="0" lang="es-ES" sz="1800" u="none" cap="none" strike="noStrike">
                <a:solidFill>
                  <a:srgbClr val="000000"/>
                </a:solidFill>
                <a:latin typeface="Calibri"/>
                <a:ea typeface="Calibri"/>
                <a:cs typeface="Calibri"/>
                <a:sym typeface="Calibri"/>
              </a:rPr>
            </a:br>
            <a:r>
              <a:rPr b="0" i="0" lang="es-ES" sz="1800" u="none" cap="none" strike="noStrike">
                <a:solidFill>
                  <a:srgbClr val="000000"/>
                </a:solidFill>
                <a:latin typeface="Calibri"/>
                <a:ea typeface="Calibri"/>
                <a:cs typeface="Calibri"/>
                <a:sym typeface="Calibri"/>
              </a:rPr>
              <a:t>Neskrieniet noplūdes virzienā, nenovelciet aizsargmasku un neizplatiet neapstiprinātu informāciju.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 name="Shape 47"/>
        <p:cNvGrpSpPr/>
        <p:nvPr/>
      </p:nvGrpSpPr>
      <p:grpSpPr>
        <a:xfrm>
          <a:off x="0" y="0"/>
          <a:ext cx="0" cy="0"/>
          <a:chOff x="0" y="0"/>
          <a:chExt cx="0" cy="0"/>
        </a:xfrm>
      </p:grpSpPr>
      <p:sp>
        <p:nvSpPr>
          <p:cNvPr id="48" name="Google Shape;48;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Mācību moduļa mērķis</a:t>
            </a:r>
            <a:endParaRPr>
              <a:solidFill>
                <a:srgbClr val="FF0000"/>
              </a:solidFill>
            </a:endParaRPr>
          </a:p>
        </p:txBody>
      </p:sp>
      <p:sp>
        <p:nvSpPr>
          <p:cNvPr id="49" name="Google Shape;49;p4"/>
          <p:cNvSpPr txBox="1"/>
          <p:nvPr>
            <p:ph idx="2" type="body"/>
          </p:nvPr>
        </p:nvSpPr>
        <p:spPr>
          <a:xfrm>
            <a:off x="839788" y="1654139"/>
            <a:ext cx="10515600" cy="4356243"/>
          </a:xfrm>
          <a:prstGeom prst="rect">
            <a:avLst/>
          </a:prstGeom>
          <a:noFill/>
          <a:ln>
            <a:noFill/>
          </a:ln>
        </p:spPr>
        <p:txBody>
          <a:bodyPr anchorCtr="0" anchor="t" bIns="45700" lIns="91425" spcFirstLastPara="1" rIns="91425" wrap="square" tIns="45700">
            <a:normAutofit fontScale="25000" lnSpcReduction="20000"/>
          </a:bodyPr>
          <a:lstStyle/>
          <a:p>
            <a:pPr indent="0" lvl="0" marL="228600" rtl="0" algn="l">
              <a:lnSpc>
                <a:spcPct val="120000"/>
              </a:lnSpc>
              <a:spcBef>
                <a:spcPts val="0"/>
              </a:spcBef>
              <a:spcAft>
                <a:spcPts val="0"/>
              </a:spcAft>
              <a:buSzPct val="45112"/>
              <a:buNone/>
            </a:pPr>
            <a:r>
              <a:rPr b="1" lang="es-ES" sz="4900"/>
              <a:t>Vispārējais mērķis: Ļaut izglītojamajiem identificēt, novērtēt un efektīvi reaģēt uz katastrofu riskiem publiskās un lielās vietās, nodrošinot personīgo drošību un atbalstot koordinētas ārkārtas darbības pārpildītā vidē.</a:t>
            </a:r>
            <a:endParaRPr/>
          </a:p>
          <a:p>
            <a:pPr indent="0" lvl="0" marL="228600" rtl="0" algn="l">
              <a:lnSpc>
                <a:spcPct val="120000"/>
              </a:lnSpc>
              <a:spcBef>
                <a:spcPts val="0"/>
              </a:spcBef>
              <a:spcAft>
                <a:spcPts val="0"/>
              </a:spcAft>
              <a:buSzPct val="45112"/>
              <a:buNone/>
            </a:pPr>
            <a:r>
              <a:t/>
            </a:r>
            <a:endParaRPr b="1" sz="4900"/>
          </a:p>
          <a:p>
            <a:pPr indent="0" lvl="0" marL="50800" rtl="0" algn="l">
              <a:lnSpc>
                <a:spcPct val="120000"/>
              </a:lnSpc>
              <a:spcBef>
                <a:spcPts val="1000"/>
              </a:spcBef>
              <a:spcAft>
                <a:spcPts val="0"/>
              </a:spcAft>
              <a:buSzPct val="228571"/>
              <a:buNone/>
            </a:pPr>
            <a:r>
              <a:rPr b="1" lang="es-ES" sz="4900"/>
              <a:t>Mācību moduļa ilgums: </a:t>
            </a:r>
            <a:r>
              <a:rPr lang="es-ES" sz="4900"/>
              <a:t>2,6 akadēmiskās stundas</a:t>
            </a:r>
            <a:endParaRPr/>
          </a:p>
          <a:p>
            <a:pPr indent="0" lvl="0" marL="50800" rtl="0" algn="l">
              <a:lnSpc>
                <a:spcPct val="120000"/>
              </a:lnSpc>
              <a:spcBef>
                <a:spcPts val="1000"/>
              </a:spcBef>
              <a:spcAft>
                <a:spcPts val="0"/>
              </a:spcAft>
              <a:buSzPct val="228571"/>
              <a:buNone/>
            </a:pPr>
            <a:r>
              <a:rPr b="1" lang="es-ES" sz="4900"/>
              <a:t>Vērtēšanas metode: </a:t>
            </a:r>
            <a:r>
              <a:rPr lang="es-ES" sz="4900"/>
              <a:t>Izvēles jautājumu tests pēc mācību moduļa apguves</a:t>
            </a:r>
            <a:endParaRPr/>
          </a:p>
          <a:p>
            <a:pPr indent="0" lvl="0" marL="50800" rtl="0" algn="l">
              <a:lnSpc>
                <a:spcPct val="120000"/>
              </a:lnSpc>
              <a:spcBef>
                <a:spcPts val="1000"/>
              </a:spcBef>
              <a:spcAft>
                <a:spcPts val="0"/>
              </a:spcAft>
              <a:buSzPct val="228571"/>
              <a:buNone/>
            </a:pPr>
            <a:r>
              <a:rPr b="1" lang="es-ES" sz="4900"/>
              <a:t>Mērķa grupas:</a:t>
            </a:r>
            <a:endParaRPr sz="4900"/>
          </a:p>
          <a:p>
            <a:pPr indent="0" lvl="0" marL="50800" rtl="0" algn="l">
              <a:lnSpc>
                <a:spcPct val="120000"/>
              </a:lnSpc>
              <a:spcBef>
                <a:spcPts val="0"/>
              </a:spcBef>
              <a:spcAft>
                <a:spcPts val="0"/>
              </a:spcAft>
              <a:buSzPct val="228571"/>
              <a:buNone/>
            </a:pPr>
            <a:r>
              <a:rPr lang="es-ES" sz="4900"/>
              <a:t>profesionālās izglītības programmu izglītojamie</a:t>
            </a:r>
            <a:endParaRPr/>
          </a:p>
          <a:p>
            <a:pPr indent="0" lvl="0" marL="50800" rtl="0" algn="l">
              <a:lnSpc>
                <a:spcPct val="120000"/>
              </a:lnSpc>
              <a:spcBef>
                <a:spcPts val="0"/>
              </a:spcBef>
              <a:spcAft>
                <a:spcPts val="0"/>
              </a:spcAft>
              <a:buSzPct val="228571"/>
              <a:buNone/>
            </a:pPr>
            <a:r>
              <a:rPr lang="es-ES" sz="4900"/>
              <a:t>profesionālās tālākizglītības pieaugušie un pieaugušo izglītības programmu izglītojamie</a:t>
            </a:r>
            <a:endParaRPr/>
          </a:p>
          <a:p>
            <a:pPr indent="0" lvl="0" marL="50800" rtl="0" algn="l">
              <a:lnSpc>
                <a:spcPct val="120000"/>
              </a:lnSpc>
              <a:spcBef>
                <a:spcPts val="0"/>
              </a:spcBef>
              <a:spcAft>
                <a:spcPts val="0"/>
              </a:spcAft>
              <a:buSzPct val="228571"/>
              <a:buNone/>
            </a:pPr>
            <a:r>
              <a:rPr lang="es-ES" sz="4900"/>
              <a:t>diasporas izglītojamie</a:t>
            </a:r>
            <a:endParaRPr/>
          </a:p>
          <a:p>
            <a:pPr indent="0" lvl="0" marL="50800" rtl="0" algn="l">
              <a:lnSpc>
                <a:spcPct val="120000"/>
              </a:lnSpc>
              <a:spcBef>
                <a:spcPts val="0"/>
              </a:spcBef>
              <a:spcAft>
                <a:spcPts val="0"/>
              </a:spcAft>
              <a:buSzPct val="228571"/>
              <a:buNone/>
            </a:pPr>
            <a:r>
              <a:rPr lang="es-ES" sz="4900"/>
              <a:t>profesionālās pilnveides, profesionālās tālākizglītības un neformālās pieaugušo izglītības mācībspēki</a:t>
            </a:r>
            <a:endParaRPr/>
          </a:p>
          <a:p>
            <a:pPr indent="0" lvl="0" marL="50800" rtl="0" algn="l">
              <a:lnSpc>
                <a:spcPct val="120000"/>
              </a:lnSpc>
              <a:spcBef>
                <a:spcPts val="1000"/>
              </a:spcBef>
              <a:spcAft>
                <a:spcPts val="0"/>
              </a:spcAft>
              <a:buSzPct val="228571"/>
              <a:buNone/>
            </a:pPr>
            <a:r>
              <a:rPr b="1" lang="es-ES" sz="4900"/>
              <a:t>Mācību sasniegumu atzīšana</a:t>
            </a:r>
            <a:endParaRPr sz="4900"/>
          </a:p>
          <a:p>
            <a:pPr indent="0" lvl="0" marL="50800" rtl="0" algn="l">
              <a:lnSpc>
                <a:spcPct val="120000"/>
              </a:lnSpc>
              <a:spcBef>
                <a:spcPts val="1000"/>
              </a:spcBef>
              <a:spcAft>
                <a:spcPts val="0"/>
              </a:spcAft>
              <a:buSzPct val="228571"/>
              <a:buNone/>
            </a:pPr>
            <a:r>
              <a:rPr b="1" lang="es-ES" sz="4900"/>
              <a:t>Izglītojamiem:</a:t>
            </a:r>
            <a:br>
              <a:rPr lang="es-ES" sz="4900"/>
            </a:br>
            <a:r>
              <a:rPr b="1" lang="es-ES" sz="4900"/>
              <a:t>Apliecība par mācību programmas (neformālās izglītības) apguvi</a:t>
            </a:r>
            <a:endParaRPr sz="4900"/>
          </a:p>
          <a:p>
            <a:pPr indent="0" lvl="0" marL="50800" rtl="0" algn="l">
              <a:lnSpc>
                <a:spcPct val="120000"/>
              </a:lnSpc>
              <a:spcBef>
                <a:spcPts val="1000"/>
              </a:spcBef>
              <a:spcAft>
                <a:spcPts val="0"/>
              </a:spcAft>
              <a:buSzPct val="228571"/>
              <a:buNone/>
            </a:pPr>
            <a:r>
              <a:rPr b="1" lang="es-ES" sz="4900"/>
              <a:t>Mācībspēkiem:</a:t>
            </a:r>
            <a:br>
              <a:rPr lang="es-ES" sz="4900"/>
            </a:br>
            <a:r>
              <a:rPr b="1" lang="es-ES" sz="4900"/>
              <a:t>Apliecība par profesionālās kompetences pilnveidi</a:t>
            </a:r>
            <a:endParaRPr sz="4900"/>
          </a:p>
          <a:p>
            <a:pPr indent="0" lvl="0" marL="50800" rtl="0" algn="l">
              <a:lnSpc>
                <a:spcPct val="120000"/>
              </a:lnSpc>
              <a:spcBef>
                <a:spcPts val="1000"/>
              </a:spcBef>
              <a:spcAft>
                <a:spcPts val="0"/>
              </a:spcAft>
              <a:buSzPct val="228571"/>
              <a:buNone/>
            </a:pPr>
            <a:r>
              <a:rPr b="1" lang="es-ES" sz="4900"/>
              <a:t>Sasniedzamā ESCO transversalā prasme T kategorijā T2.3: Problēmu risināšana</a:t>
            </a:r>
            <a:endParaRPr sz="4900"/>
          </a:p>
          <a:p>
            <a:pPr indent="-400050" lvl="0" marL="685800" rtl="0" algn="just">
              <a:lnSpc>
                <a:spcPct val="100000"/>
              </a:lnSpc>
              <a:spcBef>
                <a:spcPts val="0"/>
              </a:spcBef>
              <a:spcAft>
                <a:spcPts val="0"/>
              </a:spcAft>
              <a:buSzPct val="67669"/>
              <a:buNone/>
            </a:pPr>
            <a:r>
              <a:t/>
            </a:r>
            <a:endParaRPr/>
          </a:p>
          <a:p>
            <a:pPr indent="-400050" lvl="0" marL="685800" rtl="0" algn="just">
              <a:lnSpc>
                <a:spcPct val="100000"/>
              </a:lnSpc>
              <a:spcBef>
                <a:spcPts val="0"/>
              </a:spcBef>
              <a:spcAft>
                <a:spcPts val="0"/>
              </a:spcAft>
              <a:buSzPct val="67669"/>
              <a:buNone/>
            </a:pPr>
            <a:r>
              <a:t/>
            </a:r>
            <a:endParaRPr b="1"/>
          </a:p>
          <a:p>
            <a:pPr indent="-50800" lvl="0" marL="228600" rtl="0" algn="l">
              <a:lnSpc>
                <a:spcPct val="90000"/>
              </a:lnSpc>
              <a:spcBef>
                <a:spcPts val="0"/>
              </a:spcBef>
              <a:spcAft>
                <a:spcPts val="0"/>
              </a:spcAft>
              <a:buClr>
                <a:schemeClr val="accent3"/>
              </a:buClr>
              <a:buSzPct val="210526"/>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5"/>
          <p:cNvSpPr txBox="1"/>
          <p:nvPr>
            <p:ph type="title"/>
          </p:nvPr>
        </p:nvSpPr>
        <p:spPr>
          <a:xfrm>
            <a:off x="838200" y="31605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sz="4000">
                <a:solidFill>
                  <a:schemeClr val="accent1"/>
                </a:solidFill>
              </a:rPr>
              <a:t>Bīstamo vielu transportēšanas negadījums</a:t>
            </a:r>
            <a:endParaRPr sz="4000">
              <a:solidFill>
                <a:schemeClr val="accent1"/>
              </a:solidFill>
            </a:endParaRPr>
          </a:p>
        </p:txBody>
      </p:sp>
      <p:sp>
        <p:nvSpPr>
          <p:cNvPr id="177" name="Google Shape;177;p35"/>
          <p:cNvSpPr txBox="1"/>
          <p:nvPr>
            <p:ph idx="2" type="body"/>
          </p:nvPr>
        </p:nvSpPr>
        <p:spPr>
          <a:xfrm>
            <a:off x="667068" y="1932940"/>
            <a:ext cx="6627812" cy="3766820"/>
          </a:xfrm>
          <a:prstGeom prst="rect">
            <a:avLst/>
          </a:prstGeom>
          <a:noFill/>
          <a:ln>
            <a:noFill/>
          </a:ln>
        </p:spPr>
        <p:txBody>
          <a:bodyPr anchorCtr="0" anchor="t" bIns="45700" lIns="91425" spcFirstLastPara="1" rIns="91425" wrap="square" tIns="45700">
            <a:normAutofit fontScale="92500" lnSpcReduction="20000"/>
          </a:bodyPr>
          <a:lstStyle/>
          <a:p>
            <a:pPr indent="0" lvl="0" marL="50800" rtl="0" algn="l">
              <a:lnSpc>
                <a:spcPct val="90000"/>
              </a:lnSpc>
              <a:spcBef>
                <a:spcPts val="1000"/>
              </a:spcBef>
              <a:spcAft>
                <a:spcPts val="0"/>
              </a:spcAft>
              <a:buSzPct val="108108"/>
              <a:buNone/>
            </a:pPr>
            <a:r>
              <a:rPr b="1" lang="es-ES"/>
              <a:t>Kāpēc šis katastrofas veids ir būtisks</a:t>
            </a:r>
            <a:endParaRPr/>
          </a:p>
          <a:p>
            <a:pPr indent="-406400" lvl="0" marL="457200" rtl="0" algn="l">
              <a:lnSpc>
                <a:spcPct val="90000"/>
              </a:lnSpc>
              <a:spcBef>
                <a:spcPts val="1000"/>
              </a:spcBef>
              <a:spcAft>
                <a:spcPts val="0"/>
              </a:spcAft>
              <a:buClr>
                <a:schemeClr val="accent3"/>
              </a:buClr>
              <a:buSzPct val="108108"/>
              <a:buChar char="•"/>
            </a:pPr>
            <a:r>
              <a:rPr lang="es-ES"/>
              <a:t>Vilcieni, kravas automašīnas vai cauruļvadi, kas pārvadā bīstamās vielas, var atrasties publisko vietu tuvumā. Negadījums var izraisīt toksisku vielu noplūdi, ugunsgrēku vai nepieciešamību veikt plaša mēroga evakuāciju.</a:t>
            </a:r>
            <a:endParaRPr/>
          </a:p>
          <a:p>
            <a:pPr indent="0" lvl="0" marL="50800" rtl="0" algn="l">
              <a:lnSpc>
                <a:spcPct val="90000"/>
              </a:lnSpc>
              <a:spcBef>
                <a:spcPts val="1000"/>
              </a:spcBef>
              <a:spcAft>
                <a:spcPts val="0"/>
              </a:spcAft>
              <a:buSzPct val="108108"/>
              <a:buNone/>
            </a:pPr>
            <a:r>
              <a:rPr b="1" lang="es-ES"/>
              <a:t>Kāpēc jāreaģē?</a:t>
            </a:r>
            <a:endParaRPr/>
          </a:p>
          <a:p>
            <a:pPr indent="-406400" lvl="0" marL="457200" rtl="0" algn="l">
              <a:lnSpc>
                <a:spcPct val="90000"/>
              </a:lnSpc>
              <a:spcBef>
                <a:spcPts val="1000"/>
              </a:spcBef>
              <a:spcAft>
                <a:spcPts val="0"/>
              </a:spcAft>
              <a:buClr>
                <a:schemeClr val="accent3"/>
              </a:buClr>
              <a:buSzPct val="108108"/>
              <a:buChar char="•"/>
            </a:pPr>
            <a:r>
              <a:rPr lang="es-ES"/>
              <a:t>Saskare ar nezināmām vielām var būt dzīvībai bīstama. Ātra situācijas apzināšanās un attālināšanās novērš piesārņojuma risku.</a:t>
            </a:r>
            <a:endParaRPr/>
          </a:p>
          <a:p>
            <a:pPr indent="-228600" lvl="0" marL="457200" rtl="0" algn="just">
              <a:lnSpc>
                <a:spcPct val="90000"/>
              </a:lnSpc>
              <a:spcBef>
                <a:spcPts val="1000"/>
              </a:spcBef>
              <a:spcAft>
                <a:spcPts val="0"/>
              </a:spcAft>
              <a:buSzPct val="108108"/>
              <a:buNone/>
            </a:pPr>
            <a:r>
              <a:t/>
            </a:r>
            <a:endParaRPr/>
          </a:p>
        </p:txBody>
      </p:sp>
      <p:sp>
        <p:nvSpPr>
          <p:cNvPr id="178" name="Google Shape;178;p35"/>
          <p:cNvSpPr/>
          <p:nvPr/>
        </p:nvSpPr>
        <p:spPr>
          <a:xfrm>
            <a:off x="6736080" y="4846589"/>
            <a:ext cx="6096000" cy="58473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5. attēls. Bīstamu materiālu transportēšanas negadījums.</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(AI ģenerējis Y.Luhanskyi, izmantojot ChatGPT)</a:t>
            </a: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pic>
        <p:nvPicPr>
          <p:cNvPr id="179" name="Google Shape;179;p35"/>
          <p:cNvPicPr preferRelativeResize="0"/>
          <p:nvPr/>
        </p:nvPicPr>
        <p:blipFill rotWithShape="1">
          <a:blip r:embed="rId3">
            <a:alphaModFix/>
          </a:blip>
          <a:srcRect b="0" l="0" r="0" t="0"/>
          <a:stretch/>
        </p:blipFill>
        <p:spPr>
          <a:xfrm>
            <a:off x="8514080" y="1310909"/>
            <a:ext cx="2357120" cy="353568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6"/>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Bīstamo vielu transportēšanas negadījums</a:t>
            </a:r>
            <a:endParaRPr>
              <a:solidFill>
                <a:schemeClr val="accent1"/>
              </a:solidFill>
            </a:endParaRPr>
          </a:p>
        </p:txBody>
      </p:sp>
      <p:sp>
        <p:nvSpPr>
          <p:cNvPr id="185" name="Google Shape;185;p36"/>
          <p:cNvSpPr txBox="1"/>
          <p:nvPr>
            <p:ph idx="2" type="body"/>
          </p:nvPr>
        </p:nvSpPr>
        <p:spPr>
          <a:xfrm>
            <a:off x="626428" y="1646318"/>
            <a:ext cx="5642292" cy="2802729"/>
          </a:xfrm>
          <a:prstGeom prst="rect">
            <a:avLst/>
          </a:prstGeom>
          <a:noFill/>
          <a:ln>
            <a:noFill/>
          </a:ln>
        </p:spPr>
        <p:txBody>
          <a:bodyPr anchorCtr="0" anchor="t" bIns="45700" lIns="91425" spcFirstLastPara="1" rIns="91425" wrap="square" tIns="45700">
            <a:normAutofit fontScale="62500" lnSpcReduction="20000"/>
          </a:bodyPr>
          <a:lstStyle/>
          <a:p>
            <a:pPr indent="0" lvl="0" marL="50800" rtl="0" algn="l">
              <a:lnSpc>
                <a:spcPct val="90000"/>
              </a:lnSpc>
              <a:spcBef>
                <a:spcPts val="1000"/>
              </a:spcBef>
              <a:spcAft>
                <a:spcPts val="0"/>
              </a:spcAft>
              <a:buSzPct val="160000"/>
              <a:buNone/>
            </a:pPr>
            <a:r>
              <a:rPr b="1" lang="es-ES"/>
              <a:t>Ja atrodaties lielā publiskā vietā</a:t>
            </a:r>
            <a:endParaRPr/>
          </a:p>
          <a:p>
            <a:pPr indent="-406400" lvl="0" marL="457200" rtl="0" algn="l">
              <a:lnSpc>
                <a:spcPct val="90000"/>
              </a:lnSpc>
              <a:spcBef>
                <a:spcPts val="1000"/>
              </a:spcBef>
              <a:spcAft>
                <a:spcPts val="0"/>
              </a:spcAft>
              <a:buClr>
                <a:schemeClr val="accent3"/>
              </a:buClr>
              <a:buSzPct val="160000"/>
              <a:buChar char="•"/>
            </a:pPr>
            <a:r>
              <a:rPr lang="es-ES"/>
              <a:t>Palieciet telpās, ja vien nav dots norādījums evakuēties.</a:t>
            </a:r>
            <a:endParaRPr/>
          </a:p>
          <a:p>
            <a:pPr indent="-406400" lvl="0" marL="457200" rtl="0" algn="l">
              <a:lnSpc>
                <a:spcPct val="90000"/>
              </a:lnSpc>
              <a:spcBef>
                <a:spcPts val="1000"/>
              </a:spcBef>
              <a:spcAft>
                <a:spcPts val="0"/>
              </a:spcAft>
              <a:buClr>
                <a:schemeClr val="accent3"/>
              </a:buClr>
              <a:buSzPct val="160000"/>
              <a:buChar char="•"/>
            </a:pPr>
            <a:r>
              <a:rPr lang="es-ES"/>
              <a:t>Aizveriet durvis, logus un izslēdziet ventilācijas sistēmas.</a:t>
            </a:r>
            <a:endParaRPr/>
          </a:p>
          <a:p>
            <a:pPr indent="-406400" lvl="0" marL="457200" rtl="0" algn="l">
              <a:lnSpc>
                <a:spcPct val="90000"/>
              </a:lnSpc>
              <a:spcBef>
                <a:spcPts val="1000"/>
              </a:spcBef>
              <a:spcAft>
                <a:spcPts val="0"/>
              </a:spcAft>
              <a:buClr>
                <a:schemeClr val="accent3"/>
              </a:buClr>
              <a:buSzPct val="160000"/>
              <a:buChar char="•"/>
            </a:pPr>
            <a:r>
              <a:rPr lang="es-ES"/>
              <a:t>Klausieties ārkārtas paziņojumus un ievērojiet sniegtās instrukcijas.</a:t>
            </a:r>
            <a:endParaRPr/>
          </a:p>
          <a:p>
            <a:pPr indent="-406400" lvl="0" marL="457200" rtl="0" algn="l">
              <a:lnSpc>
                <a:spcPct val="90000"/>
              </a:lnSpc>
              <a:spcBef>
                <a:spcPts val="1000"/>
              </a:spcBef>
              <a:spcAft>
                <a:spcPts val="0"/>
              </a:spcAft>
              <a:buClr>
                <a:schemeClr val="accent3"/>
              </a:buClr>
              <a:buSzPct val="160000"/>
              <a:buChar char="•"/>
            </a:pPr>
            <a:r>
              <a:rPr lang="es-ES"/>
              <a:t>Turieties tālāk no grīdas līmeņa atverēm, pa kurām var iekļūt tvaiki.</a:t>
            </a:r>
            <a:endParaRPr/>
          </a:p>
          <a:p>
            <a:pPr indent="-406400" lvl="0" marL="457200" rtl="0" algn="l">
              <a:lnSpc>
                <a:spcPct val="90000"/>
              </a:lnSpc>
              <a:spcBef>
                <a:spcPts val="1000"/>
              </a:spcBef>
              <a:spcAft>
                <a:spcPts val="0"/>
              </a:spcAft>
              <a:buClr>
                <a:schemeClr val="accent3"/>
              </a:buClr>
              <a:buSzPct val="160000"/>
              <a:buChar char="•"/>
            </a:pPr>
            <a:r>
              <a:rPr lang="es-ES"/>
              <a:t>Palīdziet citiem saglabāt mieru.</a:t>
            </a:r>
            <a:endParaRPr/>
          </a:p>
        </p:txBody>
      </p:sp>
      <p:sp>
        <p:nvSpPr>
          <p:cNvPr id="186" name="Google Shape;186;p36"/>
          <p:cNvSpPr txBox="1"/>
          <p:nvPr/>
        </p:nvSpPr>
        <p:spPr>
          <a:xfrm>
            <a:off x="6268720" y="1722120"/>
            <a:ext cx="5642292" cy="2802729"/>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b="1" i="0" lang="es-ES" sz="1800" u="none" cap="none" strike="noStrike">
                <a:solidFill>
                  <a:srgbClr val="000000"/>
                </a:solidFill>
                <a:latin typeface="Calibri"/>
                <a:ea typeface="Calibri"/>
                <a:cs typeface="Calibri"/>
                <a:sym typeface="Calibri"/>
              </a:rPr>
              <a:t>Ja atrodaties ārā atklātās vietās</a:t>
            </a:r>
            <a:endParaRPr b="0" i="0" sz="1800" u="none"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Pārvietojieties </a:t>
            </a:r>
            <a:r>
              <a:rPr b="1" i="0" lang="es-ES" sz="1800" u="none" cap="none" strike="noStrike">
                <a:solidFill>
                  <a:srgbClr val="000000"/>
                </a:solidFill>
                <a:latin typeface="Calibri"/>
                <a:ea typeface="Calibri"/>
                <a:cs typeface="Calibri"/>
                <a:sym typeface="Calibri"/>
              </a:rPr>
              <a:t>pret vēja virzienu</a:t>
            </a:r>
            <a:r>
              <a:rPr b="0" i="0" lang="es-ES" sz="1800" u="none" cap="none" strike="noStrike">
                <a:solidFill>
                  <a:srgbClr val="000000"/>
                </a:solidFill>
                <a:latin typeface="Calibri"/>
                <a:ea typeface="Calibri"/>
                <a:cs typeface="Calibri"/>
                <a:sym typeface="Calibri"/>
              </a:rPr>
              <a:t> un uz augstāku vietu prom no negadījuma vietas.</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Neaiztieciet izlieto materiālu un neieelpojiet redzamus dūmus vai tvaikus.</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Turieties tālāk no lietusūdens notekām un ūdensceļiem.</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Informējiet atbildīgos dienestus, ja novērojat simptomus citiem cilvēkiem.</a:t>
            </a:r>
            <a:endParaRPr/>
          </a:p>
        </p:txBody>
      </p:sp>
      <p:sp>
        <p:nvSpPr>
          <p:cNvPr id="187" name="Google Shape;187;p36"/>
          <p:cNvSpPr txBox="1"/>
          <p:nvPr/>
        </p:nvSpPr>
        <p:spPr>
          <a:xfrm>
            <a:off x="724694" y="4483176"/>
            <a:ext cx="11088052" cy="2802729"/>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b="1" i="0" lang="es-ES" sz="1800" u="none" cap="none" strike="noStrike">
                <a:solidFill>
                  <a:srgbClr val="000000"/>
                </a:solidFill>
                <a:latin typeface="Calibri"/>
                <a:ea typeface="Calibri"/>
                <a:cs typeface="Calibri"/>
                <a:sym typeface="Calibri"/>
              </a:rPr>
              <a:t>Ko darīt:</a:t>
            </a:r>
            <a:br>
              <a:rPr b="0" i="0" lang="es-ES" sz="1800" u="none" cap="none" strike="noStrike">
                <a:solidFill>
                  <a:srgbClr val="000000"/>
                </a:solidFill>
                <a:latin typeface="Calibri"/>
                <a:ea typeface="Calibri"/>
                <a:cs typeface="Calibri"/>
                <a:sym typeface="Calibri"/>
              </a:rPr>
            </a:br>
            <a:r>
              <a:rPr b="0" i="0" lang="es-ES" sz="1800" u="none" cap="none" strike="noStrike">
                <a:solidFill>
                  <a:srgbClr val="000000"/>
                </a:solidFill>
                <a:latin typeface="Calibri"/>
                <a:ea typeface="Calibri"/>
                <a:cs typeface="Calibri"/>
                <a:sym typeface="Calibri"/>
              </a:rPr>
              <a:t>Attālinieties no avota un ievērojiet evakuācijas rīkojumus.</a:t>
            </a:r>
            <a:endParaRPr/>
          </a:p>
          <a:p>
            <a:pPr indent="0" lvl="0" marL="0" marR="0" rtl="0" algn="l">
              <a:lnSpc>
                <a:spcPct val="100000"/>
              </a:lnSpc>
              <a:spcBef>
                <a:spcPts val="0"/>
              </a:spcBef>
              <a:spcAft>
                <a:spcPts val="0"/>
              </a:spcAft>
              <a:buNone/>
            </a:pPr>
            <a:r>
              <a:rPr b="1" i="0" lang="es-ES" sz="1800" u="none" cap="none" strike="noStrike">
                <a:solidFill>
                  <a:srgbClr val="000000"/>
                </a:solidFill>
                <a:latin typeface="Calibri"/>
                <a:ea typeface="Calibri"/>
                <a:cs typeface="Calibri"/>
                <a:sym typeface="Calibri"/>
              </a:rPr>
              <a:t>Ko nedarīt:</a:t>
            </a:r>
            <a:br>
              <a:rPr b="0" i="0" lang="es-ES" sz="1800" u="none" cap="none" strike="noStrike">
                <a:solidFill>
                  <a:srgbClr val="000000"/>
                </a:solidFill>
                <a:latin typeface="Calibri"/>
                <a:ea typeface="Calibri"/>
                <a:cs typeface="Calibri"/>
                <a:sym typeface="Calibri"/>
              </a:rPr>
            </a:br>
            <a:r>
              <a:rPr b="0" i="0" lang="es-ES" sz="1800" u="none" cap="none" strike="noStrike">
                <a:solidFill>
                  <a:srgbClr val="000000"/>
                </a:solidFill>
                <a:latin typeface="Calibri"/>
                <a:ea typeface="Calibri"/>
                <a:cs typeface="Calibri"/>
                <a:sym typeface="Calibri"/>
              </a:rPr>
              <a:t>Netuvojieties notikuma vietai un nefilmējiet to, nepaļaujieties uz baumām sociālajos tīklos un nebrauciet uz teritoriju, kur satiksme ir noslogota incidenta dēļ.</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Ugunsgrēks publiskā vietā</a:t>
            </a:r>
            <a:endParaRPr>
              <a:solidFill>
                <a:schemeClr val="accent1"/>
              </a:solidFill>
            </a:endParaRPr>
          </a:p>
        </p:txBody>
      </p:sp>
      <p:sp>
        <p:nvSpPr>
          <p:cNvPr id="193" name="Google Shape;193;p38"/>
          <p:cNvSpPr txBox="1"/>
          <p:nvPr>
            <p:ph idx="2" type="body"/>
          </p:nvPr>
        </p:nvSpPr>
        <p:spPr>
          <a:xfrm>
            <a:off x="677228" y="1832004"/>
            <a:ext cx="7135812" cy="3867756"/>
          </a:xfrm>
          <a:prstGeom prst="rect">
            <a:avLst/>
          </a:prstGeom>
          <a:noFill/>
          <a:ln>
            <a:noFill/>
          </a:ln>
        </p:spPr>
        <p:txBody>
          <a:bodyPr anchorCtr="0" anchor="t" bIns="45700" lIns="91425" spcFirstLastPara="1" rIns="91425" wrap="square" tIns="45700">
            <a:normAutofit fontScale="85000" lnSpcReduction="10000"/>
          </a:bodyPr>
          <a:lstStyle/>
          <a:p>
            <a:pPr indent="0" lvl="0" marL="50800" rtl="0" algn="l">
              <a:lnSpc>
                <a:spcPct val="90000"/>
              </a:lnSpc>
              <a:spcBef>
                <a:spcPts val="1000"/>
              </a:spcBef>
              <a:spcAft>
                <a:spcPts val="0"/>
              </a:spcAft>
              <a:buSzPct val="117647"/>
              <a:buNone/>
            </a:pPr>
            <a:r>
              <a:rPr b="1" lang="es-ES"/>
              <a:t>Kāpēc šis katastrofas veids ir būtisks</a:t>
            </a:r>
            <a:endParaRPr/>
          </a:p>
          <a:p>
            <a:pPr indent="-406400" lvl="0" marL="457200" rtl="0" algn="l">
              <a:lnSpc>
                <a:spcPct val="90000"/>
              </a:lnSpc>
              <a:spcBef>
                <a:spcPts val="1000"/>
              </a:spcBef>
              <a:spcAft>
                <a:spcPts val="0"/>
              </a:spcAft>
              <a:buClr>
                <a:schemeClr val="accent3"/>
              </a:buClr>
              <a:buSzPct val="117647"/>
              <a:buChar char="•"/>
            </a:pPr>
            <a:r>
              <a:rPr lang="es-ES"/>
              <a:t>Elektroinstalācijas bojājumi, virtuves ugunsgrēki, pirotehnika vai gāzes noplūdes var ļoti ātri izraisīt aizdegšanos pārpildītās vietās, piemēram, tirdzniecības centros vai koncertzālēs. Slikta ventilācija, bloķētas izejas vai trauksmes sistēmu trūkums būtiski palielina risku.</a:t>
            </a:r>
            <a:endParaRPr/>
          </a:p>
          <a:p>
            <a:pPr indent="0" lvl="0" marL="50800" rtl="0" algn="l">
              <a:lnSpc>
                <a:spcPct val="90000"/>
              </a:lnSpc>
              <a:spcBef>
                <a:spcPts val="1000"/>
              </a:spcBef>
              <a:spcAft>
                <a:spcPts val="0"/>
              </a:spcAft>
              <a:buSzPct val="117647"/>
              <a:buNone/>
            </a:pPr>
            <a:r>
              <a:rPr b="1" lang="es-ES"/>
              <a:t>Kāpēc jāreaģē?</a:t>
            </a:r>
            <a:endParaRPr/>
          </a:p>
          <a:p>
            <a:pPr indent="-406400" lvl="0" marL="457200" rtl="0" algn="l">
              <a:lnSpc>
                <a:spcPct val="90000"/>
              </a:lnSpc>
              <a:spcBef>
                <a:spcPts val="1000"/>
              </a:spcBef>
              <a:spcAft>
                <a:spcPts val="0"/>
              </a:spcAft>
              <a:buClr>
                <a:schemeClr val="accent3"/>
              </a:buClr>
              <a:buSzPct val="117647"/>
              <a:buChar char="•"/>
            </a:pPr>
            <a:r>
              <a:rPr lang="es-ES"/>
              <a:t>Ātra un mierīga rīcība novērš dūmu ieelpošanu, apdegumus un letālus pūļa spiediena radītus negadījumus evakuācijas laikā.</a:t>
            </a:r>
            <a:endParaRPr/>
          </a:p>
          <a:p>
            <a:pPr indent="0" lvl="0" marL="50800" rtl="0" algn="just">
              <a:lnSpc>
                <a:spcPct val="90000"/>
              </a:lnSpc>
              <a:spcBef>
                <a:spcPts val="1000"/>
              </a:spcBef>
              <a:spcAft>
                <a:spcPts val="0"/>
              </a:spcAft>
              <a:buSzPct val="108108"/>
              <a:buNone/>
            </a:pPr>
            <a:r>
              <a:t/>
            </a:r>
            <a:endParaRPr/>
          </a:p>
        </p:txBody>
      </p:sp>
      <p:sp>
        <p:nvSpPr>
          <p:cNvPr id="194" name="Google Shape;194;p38"/>
          <p:cNvSpPr/>
          <p:nvPr/>
        </p:nvSpPr>
        <p:spPr>
          <a:xfrm>
            <a:off x="6736080" y="4846589"/>
            <a:ext cx="6096000" cy="58473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6. attēls. Ugunsgrēks publiskā vietā.</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(AI ģenerējis Y.Luhanskyi, izmantojot ChatGPT)</a:t>
            </a: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pic>
        <p:nvPicPr>
          <p:cNvPr id="195" name="Google Shape;195;p38"/>
          <p:cNvPicPr preferRelativeResize="0"/>
          <p:nvPr/>
        </p:nvPicPr>
        <p:blipFill rotWithShape="1">
          <a:blip r:embed="rId3">
            <a:alphaModFix/>
          </a:blip>
          <a:srcRect b="0" l="0" r="0" t="0"/>
          <a:stretch/>
        </p:blipFill>
        <p:spPr>
          <a:xfrm>
            <a:off x="8442960" y="977237"/>
            <a:ext cx="2529840" cy="379476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7"/>
          <p:cNvSpPr txBox="1"/>
          <p:nvPr>
            <p:ph type="title"/>
          </p:nvPr>
        </p:nvSpPr>
        <p:spPr>
          <a:xfrm>
            <a:off x="838188" y="168166"/>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Ugunsgrēks publiskā vietā</a:t>
            </a:r>
            <a:endParaRPr>
              <a:solidFill>
                <a:schemeClr val="accent1"/>
              </a:solidFill>
            </a:endParaRPr>
          </a:p>
        </p:txBody>
      </p:sp>
      <p:sp>
        <p:nvSpPr>
          <p:cNvPr id="201" name="Google Shape;201;p37"/>
          <p:cNvSpPr txBox="1"/>
          <p:nvPr>
            <p:ph idx="2" type="body"/>
          </p:nvPr>
        </p:nvSpPr>
        <p:spPr>
          <a:xfrm>
            <a:off x="838212" y="1289989"/>
            <a:ext cx="5186700" cy="2802600"/>
          </a:xfrm>
          <a:prstGeom prst="rect">
            <a:avLst/>
          </a:prstGeom>
          <a:noFill/>
          <a:ln>
            <a:noFill/>
          </a:ln>
        </p:spPr>
        <p:txBody>
          <a:bodyPr anchorCtr="0" anchor="t" bIns="45700" lIns="91425" spcFirstLastPara="1" rIns="91425" wrap="square" tIns="45700">
            <a:normAutofit fontScale="55000" lnSpcReduction="20000"/>
          </a:bodyPr>
          <a:lstStyle/>
          <a:p>
            <a:pPr indent="0" lvl="0" marL="50800" rtl="0" algn="l">
              <a:lnSpc>
                <a:spcPct val="90000"/>
              </a:lnSpc>
              <a:spcBef>
                <a:spcPts val="1000"/>
              </a:spcBef>
              <a:spcAft>
                <a:spcPts val="0"/>
              </a:spcAft>
              <a:buSzPct val="160000"/>
              <a:buNone/>
            </a:pPr>
            <a:r>
              <a:rPr b="1" lang="es-ES"/>
              <a:t>Ja atrodaties lielā publiskā vietā</a:t>
            </a:r>
            <a:endParaRPr/>
          </a:p>
          <a:p>
            <a:pPr indent="-385064" lvl="0" marL="457200" rtl="0" algn="l">
              <a:lnSpc>
                <a:spcPct val="90000"/>
              </a:lnSpc>
              <a:spcBef>
                <a:spcPts val="1000"/>
              </a:spcBef>
              <a:spcAft>
                <a:spcPts val="0"/>
              </a:spcAft>
              <a:buClr>
                <a:schemeClr val="accent3"/>
              </a:buClr>
              <a:buSzPct val="160000"/>
              <a:buChar char="•"/>
            </a:pPr>
            <a:r>
              <a:rPr lang="es-ES"/>
              <a:t>Turieties zemāk, lai izvairītos no dūmiem; piesedziet muti un degunu ar audumu.</a:t>
            </a:r>
            <a:endParaRPr/>
          </a:p>
          <a:p>
            <a:pPr indent="-385064" lvl="0" marL="457200" rtl="0" algn="l">
              <a:lnSpc>
                <a:spcPct val="90000"/>
              </a:lnSpc>
              <a:spcBef>
                <a:spcPts val="1000"/>
              </a:spcBef>
              <a:spcAft>
                <a:spcPts val="0"/>
              </a:spcAft>
              <a:buClr>
                <a:schemeClr val="accent3"/>
              </a:buClr>
              <a:buSzPct val="160000"/>
              <a:buChar char="•"/>
            </a:pPr>
            <a:r>
              <a:rPr lang="es-ES"/>
              <a:t>Nelietojiet liftus.</a:t>
            </a:r>
            <a:endParaRPr/>
          </a:p>
          <a:p>
            <a:pPr indent="-385064" lvl="0" marL="457200" rtl="0" algn="l">
              <a:lnSpc>
                <a:spcPct val="90000"/>
              </a:lnSpc>
              <a:spcBef>
                <a:spcPts val="1000"/>
              </a:spcBef>
              <a:spcAft>
                <a:spcPts val="0"/>
              </a:spcAft>
              <a:buClr>
                <a:schemeClr val="accent3"/>
              </a:buClr>
              <a:buSzPct val="160000"/>
              <a:buChar char="•"/>
            </a:pPr>
            <a:r>
              <a:rPr lang="es-ES"/>
              <a:t>Ievērojiet izgaismoto evakuācijas ceļu norādes un pārvietojieties ātri uz drošajām izejām.</a:t>
            </a:r>
            <a:endParaRPr/>
          </a:p>
          <a:p>
            <a:pPr indent="-385064" lvl="0" marL="457200" rtl="0" algn="l">
              <a:lnSpc>
                <a:spcPct val="90000"/>
              </a:lnSpc>
              <a:spcBef>
                <a:spcPts val="1000"/>
              </a:spcBef>
              <a:spcAft>
                <a:spcPts val="0"/>
              </a:spcAft>
              <a:buClr>
                <a:schemeClr val="accent3"/>
              </a:buClr>
              <a:buSzPct val="160000"/>
              <a:buChar char="•"/>
            </a:pPr>
            <a:r>
              <a:rPr lang="es-ES"/>
              <a:t>Palīdziet citiem mierīgi un brīdiniet cilvēkus, kuri dodas bīstamā virzienā.</a:t>
            </a:r>
            <a:endParaRPr/>
          </a:p>
          <a:p>
            <a:pPr indent="-385064" lvl="0" marL="457200" rtl="0" algn="l">
              <a:lnSpc>
                <a:spcPct val="90000"/>
              </a:lnSpc>
              <a:spcBef>
                <a:spcPts val="1000"/>
              </a:spcBef>
              <a:spcAft>
                <a:spcPts val="0"/>
              </a:spcAft>
              <a:buClr>
                <a:schemeClr val="accent3"/>
              </a:buClr>
              <a:buSzPct val="160000"/>
              <a:buChar char="•"/>
            </a:pPr>
            <a:r>
              <a:rPr lang="es-ES"/>
              <a:t>Ievērojiet personāla vai operatīvo dienestu norādījumus.</a:t>
            </a:r>
            <a:endParaRPr/>
          </a:p>
        </p:txBody>
      </p:sp>
      <p:sp>
        <p:nvSpPr>
          <p:cNvPr id="202" name="Google Shape;202;p37"/>
          <p:cNvSpPr txBox="1"/>
          <p:nvPr/>
        </p:nvSpPr>
        <p:spPr>
          <a:xfrm>
            <a:off x="6446520" y="1432204"/>
            <a:ext cx="5186700" cy="2802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s-ES" sz="1800" u="none" cap="none" strike="noStrike">
                <a:solidFill>
                  <a:srgbClr val="000000"/>
                </a:solidFill>
                <a:latin typeface="Calibri"/>
                <a:ea typeface="Calibri"/>
                <a:cs typeface="Calibri"/>
                <a:sym typeface="Calibri"/>
              </a:rPr>
              <a:t>Ja atrodaties ārā atklātās vietās</a:t>
            </a:r>
            <a:endParaRPr b="0" i="0" sz="1800" u="none"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Pārvietojieties </a:t>
            </a:r>
            <a:r>
              <a:rPr b="1" i="0" lang="es-ES" sz="1800" u="none" cap="none" strike="noStrike">
                <a:solidFill>
                  <a:srgbClr val="000000"/>
                </a:solidFill>
                <a:latin typeface="Calibri"/>
                <a:ea typeface="Calibri"/>
                <a:cs typeface="Calibri"/>
                <a:sym typeface="Calibri"/>
              </a:rPr>
              <a:t>pret vēja virzienu</a:t>
            </a:r>
            <a:r>
              <a:rPr b="0" i="0" lang="es-ES" sz="1800" u="none" cap="none" strike="noStrike">
                <a:solidFill>
                  <a:srgbClr val="000000"/>
                </a:solidFill>
                <a:latin typeface="Calibri"/>
                <a:ea typeface="Calibri"/>
                <a:cs typeface="Calibri"/>
                <a:sym typeface="Calibri"/>
              </a:rPr>
              <a:t> un prom no dūmiem vai iespējamām sprādziena zonām.</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Turieties tālāk no operatīvo dienestu transporta un glābējiem.</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Palīdziet citiem nokļūt drošajos pulcēšanās punktos.</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Ziņojiet glābējiem par iesprostotām personām.</a:t>
            </a:r>
            <a:endParaRPr/>
          </a:p>
        </p:txBody>
      </p:sp>
      <p:sp>
        <p:nvSpPr>
          <p:cNvPr id="203" name="Google Shape;203;p37"/>
          <p:cNvSpPr txBox="1"/>
          <p:nvPr/>
        </p:nvSpPr>
        <p:spPr>
          <a:xfrm>
            <a:off x="838205" y="4234806"/>
            <a:ext cx="10815300" cy="280260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b="1" i="0" lang="es-ES" sz="1800" u="none" cap="none" strike="noStrike">
                <a:solidFill>
                  <a:srgbClr val="000000"/>
                </a:solidFill>
                <a:latin typeface="Calibri"/>
                <a:ea typeface="Calibri"/>
                <a:cs typeface="Calibri"/>
                <a:sym typeface="Calibri"/>
              </a:rPr>
              <a:t>Ko darīt:</a:t>
            </a:r>
            <a:br>
              <a:rPr b="0" i="0" lang="es-ES" sz="1800" u="none" cap="none" strike="noStrike">
                <a:solidFill>
                  <a:srgbClr val="000000"/>
                </a:solidFill>
                <a:latin typeface="Calibri"/>
                <a:ea typeface="Calibri"/>
                <a:cs typeface="Calibri"/>
                <a:sym typeface="Calibri"/>
              </a:rPr>
            </a:br>
            <a:r>
              <a:rPr b="0" i="0" lang="es-ES" sz="1800" u="none" cap="none" strike="noStrike">
                <a:solidFill>
                  <a:srgbClr val="000000"/>
                </a:solidFill>
                <a:latin typeface="Calibri"/>
                <a:ea typeface="Calibri"/>
                <a:cs typeface="Calibri"/>
                <a:sym typeface="Calibri"/>
              </a:rPr>
              <a:t>Saglabājiet mieru, domājiet skaidri un dodiet priekšroku drošai evakuācijai, nevis mantām.</a:t>
            </a:r>
            <a:br>
              <a:rPr b="0" i="0" lang="es-ES" sz="1800" u="none" cap="none" strike="noStrike">
                <a:solidFill>
                  <a:srgbClr val="000000"/>
                </a:solidFill>
                <a:latin typeface="Calibri"/>
                <a:ea typeface="Calibri"/>
                <a:cs typeface="Calibri"/>
                <a:sym typeface="Calibri"/>
              </a:rPr>
            </a:br>
            <a:r>
              <a:rPr b="1" i="0" lang="es-ES" sz="1800" u="none" cap="none" strike="noStrike">
                <a:solidFill>
                  <a:srgbClr val="000000"/>
                </a:solidFill>
                <a:latin typeface="Calibri"/>
                <a:ea typeface="Calibri"/>
                <a:cs typeface="Calibri"/>
                <a:sym typeface="Calibri"/>
              </a:rPr>
              <a:t>Ko nedarīt:</a:t>
            </a:r>
            <a:br>
              <a:rPr b="0" i="0" lang="es-ES" sz="1800" u="none" cap="none" strike="noStrike">
                <a:solidFill>
                  <a:srgbClr val="000000"/>
                </a:solidFill>
                <a:latin typeface="Calibri"/>
                <a:ea typeface="Calibri"/>
                <a:cs typeface="Calibri"/>
                <a:sym typeface="Calibri"/>
              </a:rPr>
            </a:br>
            <a:r>
              <a:rPr b="0" i="0" lang="es-ES" sz="1800" u="none" cap="none" strike="noStrike">
                <a:solidFill>
                  <a:srgbClr val="000000"/>
                </a:solidFill>
                <a:latin typeface="Calibri"/>
                <a:ea typeface="Calibri"/>
                <a:cs typeface="Calibri"/>
                <a:sym typeface="Calibri"/>
              </a:rPr>
              <a:t>Neatgriezieties ēkā, neskrieniet un negrūstieties, un neignorējiet trauksmes signālus, domājot, ka tā ir mācību trauksme.</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Apstājies un padomā</a:t>
            </a:r>
            <a:endParaRPr/>
          </a:p>
        </p:txBody>
      </p:sp>
      <p:sp>
        <p:nvSpPr>
          <p:cNvPr id="209" name="Google Shape;209;p39"/>
          <p:cNvSpPr txBox="1"/>
          <p:nvPr>
            <p:ph idx="1" type="body"/>
          </p:nvPr>
        </p:nvSpPr>
        <p:spPr>
          <a:xfrm>
            <a:off x="755332" y="1420048"/>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Pārdomu scenārijs: dīvaina smarža tirdzniecības centrā</a:t>
            </a:r>
            <a:endParaRPr>
              <a:solidFill>
                <a:srgbClr val="4892DC"/>
              </a:solidFill>
            </a:endParaRPr>
          </a:p>
        </p:txBody>
      </p:sp>
      <p:sp>
        <p:nvSpPr>
          <p:cNvPr id="210" name="Google Shape;210;p39"/>
          <p:cNvSpPr txBox="1"/>
          <p:nvPr>
            <p:ph idx="2" type="body"/>
          </p:nvPr>
        </p:nvSpPr>
        <p:spPr>
          <a:xfrm>
            <a:off x="839788" y="2497152"/>
            <a:ext cx="10515600" cy="3467877"/>
          </a:xfrm>
          <a:prstGeom prst="rect">
            <a:avLst/>
          </a:prstGeom>
          <a:noFill/>
          <a:ln>
            <a:noFill/>
          </a:ln>
        </p:spPr>
        <p:txBody>
          <a:bodyPr anchorCtr="0" anchor="t" bIns="45700" lIns="91425" spcFirstLastPara="1" rIns="91425" wrap="square" tIns="45700">
            <a:normAutofit fontScale="92500" lnSpcReduction="20000"/>
          </a:bodyPr>
          <a:lstStyle/>
          <a:p>
            <a:pPr indent="-406400" lvl="0" marL="457200" rtl="0" algn="l">
              <a:lnSpc>
                <a:spcPct val="90000"/>
              </a:lnSpc>
              <a:spcBef>
                <a:spcPts val="1000"/>
              </a:spcBef>
              <a:spcAft>
                <a:spcPts val="0"/>
              </a:spcAft>
              <a:buClr>
                <a:schemeClr val="accent3"/>
              </a:buClr>
              <a:buSzPct val="108108"/>
              <a:buChar char="•"/>
            </a:pPr>
            <a:r>
              <a:rPr lang="es-ES"/>
              <a:t>Ir noslogota sestdienas pēcpusdiena lielā iepirkšanās centrā. Pēkšņi jūs un apkārtējie pamanāt spēcīgu, nepazīstamu ķīmisku smaku apakšējā stāvā.</a:t>
            </a:r>
            <a:br>
              <a:rPr lang="es-ES"/>
            </a:br>
            <a:r>
              <a:rPr lang="es-ES"/>
              <a:t>Daži cilvēki sāk klepot un piesegt muti. Citi to ignorē, sakot, ka tā “droši vien ir tīrīšanas līdzekļu smaka”. Dažu minūšu laikā gaiss kļūst smagnējs, un vairāki apmeklētāji panikā steidzas uz eskalatoriem.</a:t>
            </a:r>
            <a:endParaRPr/>
          </a:p>
          <a:p>
            <a:pPr indent="-406400" lvl="0" marL="457200" rtl="0" algn="l">
              <a:lnSpc>
                <a:spcPct val="90000"/>
              </a:lnSpc>
              <a:spcBef>
                <a:spcPts val="1000"/>
              </a:spcBef>
              <a:spcAft>
                <a:spcPts val="0"/>
              </a:spcAft>
              <a:buClr>
                <a:schemeClr val="accent3"/>
              </a:buClr>
              <a:buSzPct val="108108"/>
              <a:buChar char="•"/>
            </a:pPr>
            <a:r>
              <a:rPr lang="es-ES"/>
              <a:t>Apsardzes darbinieki sazinās pa rācijām, taču nesniedz skaidras norādes. Viena no izejām ir slēgta uzkopšanas dēļ. Apjukums pieaug, cilvēkiem strīdoties par to, vai palikt uz vietas vai nekavējoties doties prom.</a:t>
            </a:r>
            <a:endParaRPr/>
          </a:p>
          <a:p>
            <a:pPr indent="-406400" lvl="0" marL="457200" rtl="0" algn="l">
              <a:lnSpc>
                <a:spcPct val="90000"/>
              </a:lnSpc>
              <a:spcBef>
                <a:spcPts val="1000"/>
              </a:spcBef>
              <a:spcAft>
                <a:spcPts val="0"/>
              </a:spcAft>
              <a:buClr>
                <a:schemeClr val="accent3"/>
              </a:buClr>
              <a:buSzPct val="108108"/>
              <a:buChar char="•"/>
            </a:pPr>
            <a:r>
              <a:rPr b="1" lang="es-ES"/>
              <a:t>“Ko jūs darītu šajā situācijā?”</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40"/>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p>
        </p:txBody>
      </p:sp>
      <p:sp>
        <p:nvSpPr>
          <p:cNvPr id="216" name="Google Shape;216;p40"/>
          <p:cNvSpPr txBox="1"/>
          <p:nvPr>
            <p:ph idx="1" type="body"/>
          </p:nvPr>
        </p:nvSpPr>
        <p:spPr>
          <a:xfrm>
            <a:off x="655320" y="1420048"/>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Ieteicamā rīcība: ķīmiska smarža publiskā vietā</a:t>
            </a:r>
            <a:endParaRPr/>
          </a:p>
        </p:txBody>
      </p:sp>
      <p:sp>
        <p:nvSpPr>
          <p:cNvPr id="217" name="Google Shape;217;p40"/>
          <p:cNvSpPr txBox="1"/>
          <p:nvPr>
            <p:ph idx="2" type="body"/>
          </p:nvPr>
        </p:nvSpPr>
        <p:spPr>
          <a:xfrm>
            <a:off x="839788" y="2243960"/>
            <a:ext cx="5256212" cy="3467877"/>
          </a:xfrm>
          <a:prstGeom prst="rect">
            <a:avLst/>
          </a:prstGeom>
          <a:noFill/>
          <a:ln>
            <a:noFill/>
          </a:ln>
        </p:spPr>
        <p:txBody>
          <a:bodyPr anchorCtr="0" anchor="t" bIns="45700" lIns="91425" spcFirstLastPara="1" rIns="91425" wrap="square" tIns="45700">
            <a:normAutofit fontScale="85000" lnSpcReduction="10000"/>
          </a:bodyPr>
          <a:lstStyle/>
          <a:p>
            <a:pPr indent="0" lvl="0" marL="50800" rtl="0" algn="l">
              <a:lnSpc>
                <a:spcPct val="120000"/>
              </a:lnSpc>
              <a:spcBef>
                <a:spcPts val="0"/>
              </a:spcBef>
              <a:spcAft>
                <a:spcPts val="0"/>
              </a:spcAft>
              <a:buSzPct val="142857"/>
              <a:buNone/>
            </a:pPr>
            <a:r>
              <a:rPr b="1" lang="es-ES" sz="1800"/>
              <a:t>Labākā rīcība:</a:t>
            </a:r>
            <a:br>
              <a:rPr lang="es-ES" sz="1800"/>
            </a:br>
            <a:endParaRPr sz="1800"/>
          </a:p>
          <a:p>
            <a:pPr indent="-406400" lvl="0" marL="457200" rtl="0" algn="l">
              <a:lnSpc>
                <a:spcPct val="120000"/>
              </a:lnSpc>
              <a:spcBef>
                <a:spcPts val="0"/>
              </a:spcBef>
              <a:spcAft>
                <a:spcPts val="0"/>
              </a:spcAft>
              <a:buSzPct val="142857"/>
              <a:buChar char="•"/>
            </a:pPr>
            <a:r>
              <a:rPr lang="es-ES" sz="1800"/>
              <a:t>Pārvietojieties mierīgi prom no skartās vietas, izvairoties no skriešanas vai saucieniem, lai neradītu paniku.</a:t>
            </a:r>
            <a:endParaRPr/>
          </a:p>
          <a:p>
            <a:pPr indent="-406400" lvl="0" marL="457200" rtl="0" algn="l">
              <a:lnSpc>
                <a:spcPct val="120000"/>
              </a:lnSpc>
              <a:spcBef>
                <a:spcPts val="0"/>
              </a:spcBef>
              <a:spcAft>
                <a:spcPts val="0"/>
              </a:spcAft>
              <a:buSzPct val="142857"/>
              <a:buChar char="•"/>
            </a:pPr>
            <a:r>
              <a:rPr lang="es-ES" sz="1800"/>
              <a:t>Piesedziet degunu un muti ar audumu vai apģērba piedurkni, lai samazinātu kaitīgo vielu ieelpošanu.</a:t>
            </a:r>
            <a:br>
              <a:rPr lang="es-ES" sz="1800"/>
            </a:br>
            <a:r>
              <a:rPr lang="es-ES" sz="1800"/>
              <a:t>Neizmantojiet liftus un izvairieties no pārpildītām kāpnēm.</a:t>
            </a:r>
            <a:endParaRPr/>
          </a:p>
          <a:p>
            <a:pPr indent="-406400" lvl="0" marL="457200" rtl="0" algn="l">
              <a:lnSpc>
                <a:spcPct val="120000"/>
              </a:lnSpc>
              <a:spcBef>
                <a:spcPts val="0"/>
              </a:spcBef>
              <a:spcAft>
                <a:spcPts val="0"/>
              </a:spcAft>
              <a:buSzPct val="142857"/>
              <a:buChar char="•"/>
            </a:pPr>
            <a:r>
              <a:rPr lang="es-ES" sz="1800"/>
              <a:t>Ievērojiet personāla vai oficiālās drošības norādes un dodieties uz svaiga gaisa zonām vai drošības vietām.</a:t>
            </a:r>
            <a:endParaRPr/>
          </a:p>
          <a:p>
            <a:pPr indent="-406400" lvl="0" marL="457200" rtl="0" algn="l">
              <a:lnSpc>
                <a:spcPct val="120000"/>
              </a:lnSpc>
              <a:spcBef>
                <a:spcPts val="0"/>
              </a:spcBef>
              <a:spcAft>
                <a:spcPts val="0"/>
              </a:spcAft>
              <a:buSzPct val="142857"/>
              <a:buChar char="•"/>
            </a:pPr>
            <a:r>
              <a:rPr lang="es-ES" sz="1800"/>
              <a:t>Informējiet atbildīgās iestādes (apsardzi, policiju vai ugunsdzēsējus) par notikuma avotu un skartajām personām.</a:t>
            </a:r>
            <a:endParaRPr sz="1800"/>
          </a:p>
        </p:txBody>
      </p:sp>
      <p:sp>
        <p:nvSpPr>
          <p:cNvPr id="218" name="Google Shape;218;p40"/>
          <p:cNvSpPr txBox="1"/>
          <p:nvPr/>
        </p:nvSpPr>
        <p:spPr>
          <a:xfrm>
            <a:off x="6280468" y="2243960"/>
            <a:ext cx="5256212" cy="3467877"/>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b="1" i="0" lang="es-ES" sz="1500" u="none" cap="none" strike="noStrike">
                <a:solidFill>
                  <a:srgbClr val="000000"/>
                </a:solidFill>
                <a:latin typeface="Calibri"/>
                <a:ea typeface="Calibri"/>
                <a:cs typeface="Calibri"/>
                <a:sym typeface="Calibri"/>
              </a:rPr>
              <a:t>Kāpēc daļa izvēļu ir nedrošas:</a:t>
            </a:r>
            <a:endParaRPr/>
          </a:p>
          <a:p>
            <a:pPr indent="0" lvl="0" marL="0" marR="0" rtl="0" algn="l">
              <a:lnSpc>
                <a:spcPct val="100000"/>
              </a:lnSpc>
              <a:spcBef>
                <a:spcPts val="0"/>
              </a:spcBef>
              <a:spcAft>
                <a:spcPts val="0"/>
              </a:spcAft>
              <a:buNone/>
            </a:pPr>
            <a:r>
              <a:t/>
            </a:r>
            <a:endParaRPr b="1" i="0" sz="1500" u="none"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3"/>
              </a:buClr>
              <a:buSzPts val="1500"/>
              <a:buFont typeface="Arial"/>
              <a:buChar char="•"/>
            </a:pPr>
            <a:r>
              <a:rPr b="0" i="0" lang="es-ES" sz="1500" u="none" cap="none" strike="noStrike">
                <a:solidFill>
                  <a:srgbClr val="000000"/>
                </a:solidFill>
                <a:latin typeface="Calibri"/>
                <a:ea typeface="Calibri"/>
                <a:cs typeface="Calibri"/>
                <a:sym typeface="Calibri"/>
              </a:rPr>
              <a:t>Steigšanās pie izejām vai drūzmēšanās pie eskalatoriem palielina kritienu un traumu risku.</a:t>
            </a:r>
            <a:endParaRPr/>
          </a:p>
          <a:p>
            <a:pPr indent="-285750" lvl="0" marL="285750" marR="0" rtl="0" algn="l">
              <a:lnSpc>
                <a:spcPct val="100000"/>
              </a:lnSpc>
              <a:spcBef>
                <a:spcPts val="0"/>
              </a:spcBef>
              <a:spcAft>
                <a:spcPts val="0"/>
              </a:spcAft>
              <a:buClr>
                <a:schemeClr val="accent3"/>
              </a:buClr>
              <a:buSzPts val="1500"/>
              <a:buFont typeface="Arial"/>
              <a:buChar char="•"/>
            </a:pPr>
            <a:r>
              <a:rPr b="0" i="0" lang="es-ES" sz="1500" u="none" cap="none" strike="noStrike">
                <a:solidFill>
                  <a:srgbClr val="000000"/>
                </a:solidFill>
                <a:latin typeface="Calibri"/>
                <a:ea typeface="Calibri"/>
                <a:cs typeface="Calibri"/>
                <a:sym typeface="Calibri"/>
              </a:rPr>
              <a:t>Simptomu, piemēram, klepus vai reiboņa, ignorēšana var novest pie nopietnas ķīmiskas iedarbības.</a:t>
            </a:r>
            <a:endParaRPr/>
          </a:p>
          <a:p>
            <a:pPr indent="-285750" lvl="0" marL="285750" marR="0" rtl="0" algn="l">
              <a:lnSpc>
                <a:spcPct val="100000"/>
              </a:lnSpc>
              <a:spcBef>
                <a:spcPts val="0"/>
              </a:spcBef>
              <a:spcAft>
                <a:spcPts val="0"/>
              </a:spcAft>
              <a:buClr>
                <a:schemeClr val="accent3"/>
              </a:buClr>
              <a:buSzPts val="1500"/>
              <a:buFont typeface="Arial"/>
              <a:buChar char="•"/>
            </a:pPr>
            <a:r>
              <a:rPr b="0" i="0" lang="es-ES" sz="1500" u="none" cap="none" strike="noStrike">
                <a:solidFill>
                  <a:srgbClr val="000000"/>
                </a:solidFill>
                <a:latin typeface="Calibri"/>
                <a:ea typeface="Calibri"/>
                <a:cs typeface="Calibri"/>
                <a:sym typeface="Calibri"/>
              </a:rPr>
              <a:t>Nepārbaudītas informācijas izplatīšana (“Tas ir tikai tīrīšanas līdzeklis”) rada papildu apjukumu un aizkavē pareizu reaģēšanu.</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41"/>
          <p:cNvSpPr txBox="1"/>
          <p:nvPr>
            <p:ph type="title"/>
          </p:nvPr>
        </p:nvSpPr>
        <p:spPr>
          <a:xfrm>
            <a:off x="838200" y="362270"/>
            <a:ext cx="10515600" cy="1325563"/>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111111"/>
              <a:buNone/>
            </a:pPr>
            <a:r>
              <a:rPr lang="es-ES">
                <a:solidFill>
                  <a:schemeClr val="accent1"/>
                </a:solidFill>
              </a:rPr>
              <a:t>Bioloģiskās un ar veselību saistītās katastrofas publisku un lielu pasākumu vietu kontekstā</a:t>
            </a:r>
            <a:endParaRPr>
              <a:solidFill>
                <a:schemeClr val="accent1"/>
              </a:solidFill>
            </a:endParaRPr>
          </a:p>
        </p:txBody>
      </p:sp>
      <p:sp>
        <p:nvSpPr>
          <p:cNvPr id="224" name="Google Shape;224;p41"/>
          <p:cNvSpPr txBox="1"/>
          <p:nvPr>
            <p:ph idx="2" type="body"/>
          </p:nvPr>
        </p:nvSpPr>
        <p:spPr>
          <a:xfrm>
            <a:off x="838200" y="1687835"/>
            <a:ext cx="10515600" cy="4547100"/>
          </a:xfrm>
          <a:prstGeom prst="rect">
            <a:avLst/>
          </a:prstGeom>
          <a:noFill/>
          <a:ln>
            <a:noFill/>
          </a:ln>
        </p:spPr>
        <p:txBody>
          <a:bodyPr anchorCtr="0" anchor="t" bIns="45700" lIns="91425" spcFirstLastPara="1" rIns="91425" wrap="square" tIns="45700">
            <a:normAutofit/>
          </a:bodyPr>
          <a:lstStyle/>
          <a:p>
            <a:pPr indent="-406400" lvl="0" marL="457200" rtl="0" algn="l">
              <a:lnSpc>
                <a:spcPct val="100000"/>
              </a:lnSpc>
              <a:spcBef>
                <a:spcPts val="0"/>
              </a:spcBef>
              <a:spcAft>
                <a:spcPts val="0"/>
              </a:spcAft>
              <a:buSzPts val="2800"/>
              <a:buChar char="•"/>
            </a:pPr>
            <a:r>
              <a:rPr lang="es-ES" sz="2000"/>
              <a:t>Bioloģiskās un ar veselību saistītās katastrofas — piemēram, pandēmijas, infekcijas slimību uzliesmojumi vai masveida piesārņojuma gadījumi — var būtiski ietekmēt publiskas un lielas pulcēšanās vietas, kur cilvēki atrodas ciešā savstarpējā kontaktā.</a:t>
            </a:r>
            <a:br>
              <a:rPr lang="es-ES" sz="2000"/>
            </a:br>
            <a:r>
              <a:rPr lang="es-ES" sz="2000"/>
              <a:t>Pārpildītās vidēs, piemēram, lidostās, stadionos vai tirdzniecības centros, slimības var izplatīties ļoti strauji, īpaši tad, ja higiēnas pasākumi, ventilācija vai cilvēku plūsmas organizēšana ir nepietiekama. Bailes un dezinformācija var izraisīt paniku, izvairīšanos vai stigmatizējošu attieksmi pret skartajām personām.</a:t>
            </a:r>
            <a:endParaRPr/>
          </a:p>
          <a:p>
            <a:pPr indent="-406400" lvl="0" marL="457200" rtl="0" algn="l">
              <a:lnSpc>
                <a:spcPct val="100000"/>
              </a:lnSpc>
              <a:spcBef>
                <a:spcPts val="0"/>
              </a:spcBef>
              <a:spcAft>
                <a:spcPts val="0"/>
              </a:spcAft>
              <a:buSzPts val="2800"/>
              <a:buChar char="•"/>
            </a:pPr>
            <a:r>
              <a:rPr lang="es-ES" sz="2000"/>
              <a:t>Efektīva risku pārvaldība šādās situācijās balstās uz agrīnās brīdināšanas sistēmām, sabiedrības veselības dienestu koordināciju, higiēnas prasību ievērošanu un mierīgu, saprotamu komunikāciju.</a:t>
            </a:r>
            <a:br>
              <a:rPr lang="es-ES" sz="2000"/>
            </a:br>
            <a:r>
              <a:rPr lang="es-ES" sz="2000"/>
              <a:t>Personāla un apmeklētāju apmācība simptomu atpazīšanā, drošības protokolu ievērošanā un psiholoģiskā pirmā atbalsta sniegšanā palīdz novērst situācijas saasināšanos un stiprina sabiedrības noturīgumu.</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4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Bioterorisms vai apzināti bioloģiski draudi</a:t>
            </a:r>
            <a:endParaRPr>
              <a:solidFill>
                <a:schemeClr val="accent1"/>
              </a:solidFill>
            </a:endParaRPr>
          </a:p>
        </p:txBody>
      </p:sp>
      <p:sp>
        <p:nvSpPr>
          <p:cNvPr id="230" name="Google Shape;230;p42"/>
          <p:cNvSpPr txBox="1"/>
          <p:nvPr>
            <p:ph idx="2" type="body"/>
          </p:nvPr>
        </p:nvSpPr>
        <p:spPr>
          <a:xfrm>
            <a:off x="738188" y="1832004"/>
            <a:ext cx="6262052" cy="4203036"/>
          </a:xfrm>
          <a:prstGeom prst="rect">
            <a:avLst/>
          </a:prstGeom>
          <a:noFill/>
          <a:ln>
            <a:noFill/>
          </a:ln>
        </p:spPr>
        <p:txBody>
          <a:bodyPr anchorCtr="0" anchor="t" bIns="45700" lIns="91425" spcFirstLastPara="1" rIns="91425" wrap="square" tIns="45700">
            <a:normAutofit fontScale="92500" lnSpcReduction="10000"/>
          </a:bodyPr>
          <a:lstStyle/>
          <a:p>
            <a:pPr indent="-406400" lvl="0" marL="457200" rtl="0" algn="l">
              <a:lnSpc>
                <a:spcPct val="90000"/>
              </a:lnSpc>
              <a:spcBef>
                <a:spcPts val="1000"/>
              </a:spcBef>
              <a:spcAft>
                <a:spcPts val="0"/>
              </a:spcAft>
              <a:buClr>
                <a:schemeClr val="accent3"/>
              </a:buClr>
              <a:buSzPct val="108108"/>
              <a:buChar char="•"/>
            </a:pPr>
            <a:r>
              <a:rPr b="1" lang="es-ES"/>
              <a:t>Kāpēc šis apdraudējuma veids ir nozīmīgs</a:t>
            </a:r>
            <a:br>
              <a:rPr lang="es-ES"/>
            </a:br>
            <a:r>
              <a:rPr lang="es-ES"/>
              <a:t>Apzināta kaitīgu bioloģisku aģentu izplatīšana sabiedriskās vietās var izraisīt masveida paniku, dezinformāciju un strauju izplatīšanos, ja apdraudējums netiek savlaicīgi atklāts.</a:t>
            </a:r>
            <a:endParaRPr/>
          </a:p>
          <a:p>
            <a:pPr indent="-406400" lvl="0" marL="457200" rtl="0" algn="l">
              <a:lnSpc>
                <a:spcPct val="90000"/>
              </a:lnSpc>
              <a:spcBef>
                <a:spcPts val="1000"/>
              </a:spcBef>
              <a:spcAft>
                <a:spcPts val="0"/>
              </a:spcAft>
              <a:buClr>
                <a:schemeClr val="accent3"/>
              </a:buClr>
              <a:buSzPct val="108108"/>
              <a:buChar char="•"/>
            </a:pPr>
            <a:r>
              <a:rPr b="1" lang="es-ES"/>
              <a:t>Kāpēc jāreaģē?</a:t>
            </a:r>
            <a:br>
              <a:rPr lang="es-ES"/>
            </a:br>
            <a:r>
              <a:rPr lang="es-ES"/>
              <a:t>Vērība un saglabāts miers palīdz operatīvajiem dienestiem ātrāk izolēt un ierobežot apdraudējumu.</a:t>
            </a:r>
            <a:endParaRPr/>
          </a:p>
          <a:p>
            <a:pPr indent="0" lvl="0" marL="50800" rtl="0" algn="just">
              <a:lnSpc>
                <a:spcPct val="90000"/>
              </a:lnSpc>
              <a:spcBef>
                <a:spcPts val="1000"/>
              </a:spcBef>
              <a:spcAft>
                <a:spcPts val="0"/>
              </a:spcAft>
              <a:buSzPct val="108108"/>
              <a:buNone/>
            </a:pPr>
            <a:r>
              <a:t/>
            </a:r>
            <a:endParaRPr/>
          </a:p>
        </p:txBody>
      </p:sp>
      <p:sp>
        <p:nvSpPr>
          <p:cNvPr id="231" name="Google Shape;231;p42"/>
          <p:cNvSpPr/>
          <p:nvPr/>
        </p:nvSpPr>
        <p:spPr>
          <a:xfrm>
            <a:off x="6471920" y="5080933"/>
            <a:ext cx="6096000" cy="58473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7. attēls. Bioterorisma reakcija.</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(AI ģenerējis Y.Luhanskyi, izmantojot ChatGPT)</a:t>
            </a: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pic>
        <p:nvPicPr>
          <p:cNvPr id="232" name="Google Shape;232;p42"/>
          <p:cNvPicPr preferRelativeResize="0"/>
          <p:nvPr/>
        </p:nvPicPr>
        <p:blipFill rotWithShape="1">
          <a:blip r:embed="rId3">
            <a:alphaModFix/>
          </a:blip>
          <a:srcRect b="0" l="0" r="0" t="0"/>
          <a:stretch/>
        </p:blipFill>
        <p:spPr>
          <a:xfrm>
            <a:off x="8605520" y="1777067"/>
            <a:ext cx="2165953" cy="324893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4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Bioterorisms vai apzināti bioloģiski draudi</a:t>
            </a:r>
            <a:endParaRPr>
              <a:solidFill>
                <a:schemeClr val="accent1"/>
              </a:solidFill>
            </a:endParaRPr>
          </a:p>
        </p:txBody>
      </p:sp>
      <p:sp>
        <p:nvSpPr>
          <p:cNvPr id="238" name="Google Shape;238;p43"/>
          <p:cNvSpPr txBox="1"/>
          <p:nvPr>
            <p:ph idx="2" type="body"/>
          </p:nvPr>
        </p:nvSpPr>
        <p:spPr>
          <a:xfrm>
            <a:off x="836612" y="1607820"/>
            <a:ext cx="5178108" cy="2903220"/>
          </a:xfrm>
          <a:prstGeom prst="rect">
            <a:avLst/>
          </a:prstGeom>
          <a:noFill/>
          <a:ln>
            <a:noFill/>
          </a:ln>
        </p:spPr>
        <p:txBody>
          <a:bodyPr anchorCtr="0" anchor="t" bIns="45700" lIns="91425" spcFirstLastPara="1" rIns="91425" wrap="square" tIns="45700">
            <a:normAutofit fontScale="62500" lnSpcReduction="20000"/>
          </a:bodyPr>
          <a:lstStyle/>
          <a:p>
            <a:pPr indent="0" lvl="0" marL="50800" rtl="0" algn="l">
              <a:lnSpc>
                <a:spcPct val="120000"/>
              </a:lnSpc>
              <a:spcBef>
                <a:spcPts val="0"/>
              </a:spcBef>
              <a:spcAft>
                <a:spcPts val="0"/>
              </a:spcAft>
              <a:buSzPct val="160000"/>
              <a:buNone/>
            </a:pPr>
            <a:r>
              <a:rPr b="1" lang="es-ES"/>
              <a:t>Ja esat iekštelpās lielā publiskā vietā</a:t>
            </a:r>
            <a:endParaRPr/>
          </a:p>
          <a:p>
            <a:pPr indent="-406400" lvl="0" marL="457200" rtl="0" algn="l">
              <a:lnSpc>
                <a:spcPct val="120000"/>
              </a:lnSpc>
              <a:spcBef>
                <a:spcPts val="0"/>
              </a:spcBef>
              <a:spcAft>
                <a:spcPts val="0"/>
              </a:spcAft>
              <a:buSzPct val="160000"/>
              <a:buChar char="•"/>
            </a:pPr>
            <a:r>
              <a:rPr lang="es-ES"/>
              <a:t>Rīkojieties mierīgi un attālinieties no iespējamā apdraudējuma zonas.</a:t>
            </a:r>
            <a:endParaRPr/>
          </a:p>
          <a:p>
            <a:pPr indent="-406400" lvl="0" marL="457200" rtl="0" algn="l">
              <a:lnSpc>
                <a:spcPct val="120000"/>
              </a:lnSpc>
              <a:spcBef>
                <a:spcPts val="0"/>
              </a:spcBef>
              <a:spcAft>
                <a:spcPts val="0"/>
              </a:spcAft>
              <a:buSzPct val="160000"/>
              <a:buChar char="•"/>
            </a:pPr>
            <a:r>
              <a:rPr lang="es-ES"/>
              <a:t>Nepieskarieties aizdomīgām vielām vai priekšmetiem.</a:t>
            </a:r>
            <a:endParaRPr/>
          </a:p>
          <a:p>
            <a:pPr indent="-406400" lvl="0" marL="457200" rtl="0" algn="l">
              <a:lnSpc>
                <a:spcPct val="120000"/>
              </a:lnSpc>
              <a:spcBef>
                <a:spcPts val="0"/>
              </a:spcBef>
              <a:spcAft>
                <a:spcPts val="0"/>
              </a:spcAft>
              <a:buSzPct val="160000"/>
              <a:buChar char="•"/>
            </a:pPr>
            <a:r>
              <a:rPr lang="es-ES"/>
              <a:t>Nekavējoties ziņojiet apsardzei vai policijai.</a:t>
            </a:r>
            <a:endParaRPr/>
          </a:p>
          <a:p>
            <a:pPr indent="-406400" lvl="0" marL="457200" rtl="0" algn="l">
              <a:lnSpc>
                <a:spcPct val="120000"/>
              </a:lnSpc>
              <a:spcBef>
                <a:spcPts val="0"/>
              </a:spcBef>
              <a:spcAft>
                <a:spcPts val="0"/>
              </a:spcAft>
              <a:buSzPct val="160000"/>
              <a:buChar char="•"/>
            </a:pPr>
            <a:r>
              <a:rPr lang="es-ES"/>
              <a:t>Ievērojiet norādījumus par slēgšanu (lockdown) vai evakuāciju.</a:t>
            </a:r>
            <a:endParaRPr/>
          </a:p>
          <a:p>
            <a:pPr indent="-406400" lvl="0" marL="457200" rtl="0" algn="l">
              <a:lnSpc>
                <a:spcPct val="120000"/>
              </a:lnSpc>
              <a:spcBef>
                <a:spcPts val="0"/>
              </a:spcBef>
              <a:spcAft>
                <a:spcPts val="0"/>
              </a:spcAft>
              <a:buSzPct val="160000"/>
              <a:buChar char="•"/>
            </a:pPr>
            <a:r>
              <a:rPr lang="es-ES"/>
              <a:t>Palīdziet personām, kurām nepieciešams atbalsts.</a:t>
            </a:r>
            <a:endParaRPr/>
          </a:p>
        </p:txBody>
      </p:sp>
      <p:sp>
        <p:nvSpPr>
          <p:cNvPr id="239" name="Google Shape;239;p43"/>
          <p:cNvSpPr txBox="1"/>
          <p:nvPr/>
        </p:nvSpPr>
        <p:spPr>
          <a:xfrm>
            <a:off x="6174104" y="1607820"/>
            <a:ext cx="5178108" cy="290322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s-ES" sz="1800" u="none" cap="none" strike="noStrike">
                <a:solidFill>
                  <a:srgbClr val="000000"/>
                </a:solidFill>
                <a:latin typeface="Calibri"/>
                <a:ea typeface="Calibri"/>
                <a:cs typeface="Calibri"/>
                <a:sym typeface="Calibri"/>
              </a:rPr>
              <a:t>Ja atrodaties ārpus telpām atklātā teritorijā</a:t>
            </a:r>
            <a:endParaRPr b="0" i="0" sz="1800" u="none"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Ja ir aizdomas par vielas noplūdi, pārvietojieties </a:t>
            </a:r>
            <a:r>
              <a:rPr b="1" i="0" lang="es-ES" sz="1800" u="none" cap="none" strike="noStrike">
                <a:solidFill>
                  <a:srgbClr val="000000"/>
                </a:solidFill>
                <a:latin typeface="Calibri"/>
                <a:ea typeface="Calibri"/>
                <a:cs typeface="Calibri"/>
                <a:sym typeface="Calibri"/>
              </a:rPr>
              <a:t>pretvēja virzienā un augstākā vietā</a:t>
            </a:r>
            <a:r>
              <a:rPr b="0" i="0" lang="es-ES" sz="1800" u="none" cap="none" strike="noStrike">
                <a:solidFill>
                  <a:srgbClr val="000000"/>
                </a:solidFill>
                <a:latin typeface="Calibri"/>
                <a:ea typeface="Calibri"/>
                <a:cs typeface="Calibri"/>
                <a:sym typeface="Calibri"/>
              </a:rPr>
              <a:t>.</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Izvairieties no pūļiem un neizmantojiet sabiedrisko transportu, līdz tiek paziņots par drošību.</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Sekojiet </a:t>
            </a:r>
            <a:r>
              <a:rPr b="1" i="0" lang="es-ES" sz="1800" u="none" cap="none" strike="noStrike">
                <a:solidFill>
                  <a:srgbClr val="000000"/>
                </a:solidFill>
                <a:latin typeface="Calibri"/>
                <a:ea typeface="Calibri"/>
                <a:cs typeface="Calibri"/>
                <a:sym typeface="Calibri"/>
              </a:rPr>
              <a:t>oficiālajiem informācijas avotiem</a:t>
            </a:r>
            <a:r>
              <a:rPr b="0" i="0" lang="es-ES" sz="1800" u="none" cap="none" strike="noStrike">
                <a:solidFill>
                  <a:srgbClr val="000000"/>
                </a:solidFill>
                <a:latin typeface="Calibri"/>
                <a:ea typeface="Calibri"/>
                <a:cs typeface="Calibri"/>
                <a:sym typeface="Calibri"/>
              </a:rPr>
              <a:t> un jaunākajiem paziņojumiem.</a:t>
            </a:r>
            <a:endParaRPr/>
          </a:p>
          <a:p>
            <a:pPr indent="-285750" lvl="0" marL="285750" marR="0" rtl="0" algn="l">
              <a:lnSpc>
                <a:spcPct val="100000"/>
              </a:lnSpc>
              <a:spcBef>
                <a:spcPts val="0"/>
              </a:spcBef>
              <a:spcAft>
                <a:spcPts val="0"/>
              </a:spcAft>
              <a:buClr>
                <a:schemeClr val="accent3"/>
              </a:buClr>
              <a:buSzPts val="1800"/>
              <a:buFont typeface="Arial"/>
              <a:buChar char="•"/>
            </a:pPr>
            <a:r>
              <a:rPr b="0" i="0" lang="es-ES" sz="1800" u="none" cap="none" strike="noStrike">
                <a:solidFill>
                  <a:srgbClr val="000000"/>
                </a:solidFill>
                <a:latin typeface="Calibri"/>
                <a:ea typeface="Calibri"/>
                <a:cs typeface="Calibri"/>
                <a:sym typeface="Calibri"/>
              </a:rPr>
              <a:t>Kad tas ir droši iespējams, </a:t>
            </a:r>
            <a:r>
              <a:rPr b="1" i="0" lang="es-ES" sz="1800" u="none" cap="none" strike="noStrike">
                <a:solidFill>
                  <a:srgbClr val="000000"/>
                </a:solidFill>
                <a:latin typeface="Calibri"/>
                <a:ea typeface="Calibri"/>
                <a:cs typeface="Calibri"/>
                <a:sym typeface="Calibri"/>
              </a:rPr>
              <a:t>nomazgājiet rokas un apģērbu</a:t>
            </a:r>
            <a:r>
              <a:rPr b="0" i="0" lang="es-ES" sz="1800" u="none" cap="none" strike="noStrike">
                <a:solidFill>
                  <a:srgbClr val="000000"/>
                </a:solidFill>
                <a:latin typeface="Calibri"/>
                <a:ea typeface="Calibri"/>
                <a:cs typeface="Calibri"/>
                <a:sym typeface="Calibri"/>
              </a:rPr>
              <a:t>.</a:t>
            </a:r>
            <a:endParaRPr/>
          </a:p>
        </p:txBody>
      </p:sp>
      <p:sp>
        <p:nvSpPr>
          <p:cNvPr id="240" name="Google Shape;240;p43"/>
          <p:cNvSpPr txBox="1"/>
          <p:nvPr/>
        </p:nvSpPr>
        <p:spPr>
          <a:xfrm>
            <a:off x="804242" y="5034735"/>
            <a:ext cx="10586700" cy="2903100"/>
          </a:xfrm>
          <a:prstGeom prst="rect">
            <a:avLst/>
          </a:prstGeom>
          <a:noFill/>
          <a:ln>
            <a:noFill/>
          </a:ln>
        </p:spPr>
        <p:txBody>
          <a:bodyPr anchorCtr="0" anchor="t" bIns="45700" lIns="91425" spcFirstLastPara="1" rIns="91425" wrap="square" tIns="45700">
            <a:normAutofit/>
          </a:bodyPr>
          <a:lstStyle/>
          <a:p>
            <a:pPr indent="0" lvl="0" marL="50800" marR="0" rtl="0" algn="just">
              <a:lnSpc>
                <a:spcPct val="90000"/>
              </a:lnSpc>
              <a:spcBef>
                <a:spcPts val="1000"/>
              </a:spcBef>
              <a:spcAft>
                <a:spcPts val="0"/>
              </a:spcAft>
              <a:buNone/>
            </a:pPr>
            <a:r>
              <a:rPr b="1" i="0" lang="es-ES" sz="1800" u="none" cap="none" strike="noStrike">
                <a:solidFill>
                  <a:srgbClr val="000000"/>
                </a:solidFill>
                <a:latin typeface="Calibri"/>
                <a:ea typeface="Calibri"/>
                <a:cs typeface="Calibri"/>
                <a:sym typeface="Calibri"/>
              </a:rPr>
              <a:t>Ko darīt:</a:t>
            </a:r>
            <a:r>
              <a:rPr b="0" i="0" lang="es-ES" sz="1800" u="none" cap="none" strike="noStrike">
                <a:solidFill>
                  <a:srgbClr val="000000"/>
                </a:solidFill>
                <a:latin typeface="Calibri"/>
                <a:ea typeface="Calibri"/>
                <a:cs typeface="Calibri"/>
                <a:sym typeface="Calibri"/>
              </a:rPr>
              <a:t> Esiet vērīgi, pārvietojieties mērķtiecīgi un ievērojiet oficiālās norādes.</a:t>
            </a:r>
            <a:br>
              <a:rPr b="0" i="0" lang="es-ES" sz="1800" u="none" cap="none" strike="noStrike">
                <a:solidFill>
                  <a:srgbClr val="000000"/>
                </a:solidFill>
                <a:latin typeface="Calibri"/>
                <a:ea typeface="Calibri"/>
                <a:cs typeface="Calibri"/>
                <a:sym typeface="Calibri"/>
              </a:rPr>
            </a:br>
            <a:r>
              <a:rPr b="1" i="0" lang="es-ES" sz="1800" u="none" cap="none" strike="noStrike">
                <a:solidFill>
                  <a:srgbClr val="000000"/>
                </a:solidFill>
                <a:latin typeface="Calibri"/>
                <a:ea typeface="Calibri"/>
                <a:cs typeface="Calibri"/>
                <a:sym typeface="Calibri"/>
              </a:rPr>
              <a:t>Ko nedarīt:</a:t>
            </a:r>
            <a:r>
              <a:rPr b="0" i="0" lang="es-ES" sz="1800" u="none" cap="none" strike="noStrike">
                <a:solidFill>
                  <a:srgbClr val="000000"/>
                </a:solidFill>
                <a:latin typeface="Calibri"/>
                <a:ea typeface="Calibri"/>
                <a:cs typeface="Calibri"/>
                <a:sym typeface="Calibri"/>
              </a:rPr>
              <a:t> Nepieskarieties nezināmām vielām, neveiciet fotografēšanu un neizplatiet minējumus vai nepārbaudītu informāciju.</a:t>
            </a:r>
            <a:endParaRPr b="0" i="0" sz="1800" u="none" cap="none" strike="noStrike">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4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Psiholoģiskās vai garīgās veselības krīze ārkārtas situācijās</a:t>
            </a:r>
            <a:endParaRPr>
              <a:solidFill>
                <a:schemeClr val="accent1"/>
              </a:solidFill>
            </a:endParaRPr>
          </a:p>
        </p:txBody>
      </p:sp>
      <p:sp>
        <p:nvSpPr>
          <p:cNvPr id="246" name="Google Shape;246;p44"/>
          <p:cNvSpPr txBox="1"/>
          <p:nvPr>
            <p:ph idx="2" type="body"/>
          </p:nvPr>
        </p:nvSpPr>
        <p:spPr>
          <a:xfrm>
            <a:off x="839788" y="1991360"/>
            <a:ext cx="6729412" cy="3973669"/>
          </a:xfrm>
          <a:prstGeom prst="rect">
            <a:avLst/>
          </a:prstGeom>
          <a:noFill/>
          <a:ln>
            <a:noFill/>
          </a:ln>
        </p:spPr>
        <p:txBody>
          <a:bodyPr anchorCtr="0" anchor="t" bIns="45700" lIns="91425" spcFirstLastPara="1" rIns="91425" wrap="square" tIns="45700">
            <a:normAutofit fontScale="92500"/>
          </a:bodyPr>
          <a:lstStyle/>
          <a:p>
            <a:pPr indent="-406400" lvl="0" marL="457200" rtl="0" algn="l">
              <a:lnSpc>
                <a:spcPct val="90000"/>
              </a:lnSpc>
              <a:spcBef>
                <a:spcPts val="1000"/>
              </a:spcBef>
              <a:spcAft>
                <a:spcPts val="0"/>
              </a:spcAft>
              <a:buClr>
                <a:schemeClr val="accent3"/>
              </a:buClr>
              <a:buSzPct val="108108"/>
              <a:buChar char="•"/>
            </a:pPr>
            <a:r>
              <a:rPr b="1" lang="es-ES"/>
              <a:t>Kāpēc šis apdraudējuma veids ir nozīmīgs</a:t>
            </a:r>
            <a:br>
              <a:rPr lang="es-ES"/>
            </a:br>
            <a:r>
              <a:rPr lang="es-ES"/>
              <a:t>Stress, bailes vai trauma ārkārtas situācijās var izraisīt panikas lēkmes, agresīvu rīcību vai “sastingšanas” reakciju, kas būtiski ietekmē pūļa uzvedību un evakuāciju.</a:t>
            </a:r>
            <a:endParaRPr/>
          </a:p>
          <a:p>
            <a:pPr indent="-406400" lvl="0" marL="457200" rtl="0" algn="l">
              <a:lnSpc>
                <a:spcPct val="90000"/>
              </a:lnSpc>
              <a:spcBef>
                <a:spcPts val="1000"/>
              </a:spcBef>
              <a:spcAft>
                <a:spcPts val="0"/>
              </a:spcAft>
              <a:buClr>
                <a:schemeClr val="accent3"/>
              </a:buClr>
              <a:buSzPct val="108108"/>
              <a:buChar char="•"/>
            </a:pPr>
            <a:r>
              <a:rPr b="1" lang="es-ES"/>
              <a:t>Kāpēc reaģēt?</a:t>
            </a:r>
            <a:br>
              <a:rPr lang="es-ES"/>
            </a:br>
            <a:r>
              <a:rPr lang="es-ES"/>
              <a:t>Savlaicīga trauksmes un satraukuma pazīmju atpazīšana veicina drošāku evakuāciju un palīdz citiem saglabāt spēju funkcionēt.</a:t>
            </a:r>
            <a:endParaRPr/>
          </a:p>
          <a:p>
            <a:pPr indent="-228600" lvl="0" marL="457200" rtl="0" algn="l">
              <a:lnSpc>
                <a:spcPct val="90000"/>
              </a:lnSpc>
              <a:spcBef>
                <a:spcPts val="1000"/>
              </a:spcBef>
              <a:spcAft>
                <a:spcPts val="0"/>
              </a:spcAft>
              <a:buClr>
                <a:schemeClr val="accent3"/>
              </a:buClr>
              <a:buSzPct val="108108"/>
              <a:buNone/>
            </a:pPr>
            <a:r>
              <a:t/>
            </a:r>
            <a:endParaRPr/>
          </a:p>
        </p:txBody>
      </p:sp>
      <p:sp>
        <p:nvSpPr>
          <p:cNvPr id="247" name="Google Shape;247;p44"/>
          <p:cNvSpPr/>
          <p:nvPr/>
        </p:nvSpPr>
        <p:spPr>
          <a:xfrm>
            <a:off x="6761480" y="5170278"/>
            <a:ext cx="6096000" cy="58473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8. attēls. Psiholoģiskā pirmā palīdzība.</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(AI ģenerējis Y.Luhanskyi, izmantojot ChatGPT)</a:t>
            </a: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pic>
        <p:nvPicPr>
          <p:cNvPr id="248" name="Google Shape;248;p44"/>
          <p:cNvPicPr preferRelativeResize="0"/>
          <p:nvPr/>
        </p:nvPicPr>
        <p:blipFill rotWithShape="1">
          <a:blip r:embed="rId3">
            <a:alphaModFix/>
          </a:blip>
          <a:srcRect b="0" l="0" r="0" t="0"/>
          <a:stretch/>
        </p:blipFill>
        <p:spPr>
          <a:xfrm>
            <a:off x="8646160" y="1520962"/>
            <a:ext cx="2326640" cy="348996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Mācību moduļa sagaidāmie mācību rezultāti</a:t>
            </a:r>
            <a:endParaRPr>
              <a:solidFill>
                <a:srgbClr val="FF0000"/>
              </a:solidFill>
            </a:endParaRPr>
          </a:p>
        </p:txBody>
      </p:sp>
      <p:sp>
        <p:nvSpPr>
          <p:cNvPr id="55" name="Google Shape;55;p18"/>
          <p:cNvSpPr txBox="1"/>
          <p:nvPr>
            <p:ph idx="1" type="body"/>
          </p:nvPr>
        </p:nvSpPr>
        <p:spPr>
          <a:xfrm>
            <a:off x="435464" y="1490280"/>
            <a:ext cx="4969656" cy="368970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2800"/>
              <a:buNone/>
            </a:pPr>
            <a:r>
              <a:rPr lang="es-ES" sz="1600">
                <a:solidFill>
                  <a:schemeClr val="dk1"/>
                </a:solidFill>
              </a:rPr>
              <a:t>Zināšanas</a:t>
            </a:r>
            <a:endParaRPr/>
          </a:p>
          <a:p>
            <a:pPr indent="-457200" lvl="0" marL="685800" rtl="0" algn="l">
              <a:lnSpc>
                <a:spcPct val="100000"/>
              </a:lnSpc>
              <a:spcBef>
                <a:spcPts val="0"/>
              </a:spcBef>
              <a:spcAft>
                <a:spcPts val="0"/>
              </a:spcAft>
              <a:buSzPts val="1600"/>
              <a:buFont typeface="Arial"/>
              <a:buAutoNum type="arabicPeriod"/>
            </a:pPr>
            <a:r>
              <a:rPr b="0" lang="es-ES" sz="1600">
                <a:solidFill>
                  <a:schemeClr val="dk1"/>
                </a:solidFill>
              </a:rPr>
              <a:t>Atpazīt dažādu veidu katastrofu riskus, kas var rasties publiskās un lielās cilvēku pulcēšanās vietās, piemēram, stadionos, transporta mezglos un tirdzniecības centros.</a:t>
            </a:r>
            <a:endParaRPr/>
          </a:p>
          <a:p>
            <a:pPr indent="-457200" lvl="0" marL="685800" rtl="0" algn="l">
              <a:lnSpc>
                <a:spcPct val="100000"/>
              </a:lnSpc>
              <a:spcBef>
                <a:spcPts val="0"/>
              </a:spcBef>
              <a:spcAft>
                <a:spcPts val="0"/>
              </a:spcAft>
              <a:buSzPts val="1600"/>
              <a:buFont typeface="Arial"/>
              <a:buAutoNum type="arabicPeriod"/>
            </a:pPr>
            <a:r>
              <a:rPr b="0" lang="es-ES" sz="1600">
                <a:solidFill>
                  <a:schemeClr val="dk1"/>
                </a:solidFill>
              </a:rPr>
              <a:t>Izprast civilās aizsardzības un ārkārtas situāciju vadības sistēmas pamatstruktūru un to, kā notiek sadarbība starp objekta personālu, institūcijām un sabiedrību katastrofu laikā.</a:t>
            </a:r>
            <a:endParaRPr/>
          </a:p>
          <a:p>
            <a:pPr indent="-457200" lvl="0" marL="685800" rtl="0" algn="l">
              <a:lnSpc>
                <a:spcPct val="100000"/>
              </a:lnSpc>
              <a:spcBef>
                <a:spcPts val="0"/>
              </a:spcBef>
              <a:spcAft>
                <a:spcPts val="0"/>
              </a:spcAft>
              <a:buSzPts val="1600"/>
              <a:buFont typeface="Arial"/>
              <a:buAutoNum type="arabicPeriod"/>
            </a:pPr>
            <a:r>
              <a:rPr b="0" lang="es-ES" sz="1600">
                <a:solidFill>
                  <a:schemeClr val="dk1"/>
                </a:solidFill>
              </a:rPr>
              <a:t>Skaidrot, kā pūļa dinamika un cilvēku uzvedība ietekmē risku līmeni un evakuācijas efektivitāti ārkārtas situācijās.</a:t>
            </a:r>
            <a:endParaRPr/>
          </a:p>
          <a:p>
            <a:pPr indent="-285750" lvl="0" marL="571500" rtl="0" algn="l">
              <a:lnSpc>
                <a:spcPct val="100000"/>
              </a:lnSpc>
              <a:spcBef>
                <a:spcPts val="0"/>
              </a:spcBef>
              <a:spcAft>
                <a:spcPts val="0"/>
              </a:spcAft>
              <a:buSzPts val="900"/>
              <a:buNone/>
            </a:pPr>
            <a:r>
              <a:t/>
            </a:r>
            <a:endParaRPr b="0" sz="1200">
              <a:latin typeface="Calibri"/>
              <a:ea typeface="Calibri"/>
              <a:cs typeface="Calibri"/>
              <a:sym typeface="Calibri"/>
            </a:endParaRPr>
          </a:p>
          <a:p>
            <a:pPr indent="-171450" lvl="0" marL="457200" rtl="0" algn="l">
              <a:lnSpc>
                <a:spcPct val="100000"/>
              </a:lnSpc>
              <a:spcBef>
                <a:spcPts val="0"/>
              </a:spcBef>
              <a:spcAft>
                <a:spcPts val="0"/>
              </a:spcAft>
              <a:buSzPts val="900"/>
              <a:buNone/>
            </a:pPr>
            <a:r>
              <a:t/>
            </a:r>
            <a:endParaRPr b="0" sz="1200">
              <a:latin typeface="Calibri"/>
              <a:ea typeface="Calibri"/>
              <a:cs typeface="Calibri"/>
              <a:sym typeface="Calibri"/>
            </a:endParaRPr>
          </a:p>
          <a:p>
            <a:pPr indent="-171450" lvl="0" marL="457200" rtl="0" algn="l">
              <a:lnSpc>
                <a:spcPct val="100000"/>
              </a:lnSpc>
              <a:spcBef>
                <a:spcPts val="0"/>
              </a:spcBef>
              <a:spcAft>
                <a:spcPts val="0"/>
              </a:spcAft>
              <a:buSzPts val="900"/>
              <a:buNone/>
            </a:pPr>
            <a:r>
              <a:t/>
            </a:r>
            <a:endParaRPr b="0" sz="1200">
              <a:latin typeface="Calibri"/>
              <a:ea typeface="Calibri"/>
              <a:cs typeface="Calibri"/>
              <a:sym typeface="Calibri"/>
            </a:endParaRPr>
          </a:p>
        </p:txBody>
      </p:sp>
      <p:sp>
        <p:nvSpPr>
          <p:cNvPr id="56" name="Google Shape;56;p18"/>
          <p:cNvSpPr txBox="1"/>
          <p:nvPr/>
        </p:nvSpPr>
        <p:spPr>
          <a:xfrm>
            <a:off x="5709920" y="1522380"/>
            <a:ext cx="6046616" cy="521187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s-ES" sz="1600" u="none" cap="none" strike="noStrike">
                <a:solidFill>
                  <a:srgbClr val="000000"/>
                </a:solidFill>
                <a:latin typeface="Calibri"/>
                <a:ea typeface="Calibri"/>
                <a:cs typeface="Calibri"/>
                <a:sym typeface="Calibri"/>
              </a:rPr>
              <a:t>Prasmes</a:t>
            </a:r>
            <a:endParaRPr b="0" i="0" sz="1600" u="none" cap="none" strike="noStrike">
              <a:solidFill>
                <a:srgbClr val="000000"/>
              </a:solidFill>
              <a:latin typeface="Calibri"/>
              <a:ea typeface="Calibri"/>
              <a:cs typeface="Calibri"/>
              <a:sym typeface="Calibri"/>
            </a:endParaRPr>
          </a:p>
          <a:p>
            <a:pPr indent="-342900" lvl="0" marL="342900" marR="0" rtl="0" algn="l">
              <a:lnSpc>
                <a:spcPct val="100000"/>
              </a:lnSpc>
              <a:spcBef>
                <a:spcPts val="0"/>
              </a:spcBef>
              <a:spcAft>
                <a:spcPts val="0"/>
              </a:spcAft>
              <a:buClr>
                <a:schemeClr val="accent3"/>
              </a:buClr>
              <a:buSzPts val="1600"/>
              <a:buFont typeface="Arial"/>
              <a:buAutoNum type="arabicPeriod"/>
            </a:pPr>
            <a:r>
              <a:rPr b="0" i="0" lang="es-ES" sz="1600" u="none" cap="none" strike="noStrike">
                <a:solidFill>
                  <a:srgbClr val="000000"/>
                </a:solidFill>
                <a:latin typeface="Calibri"/>
                <a:ea typeface="Calibri"/>
                <a:cs typeface="Calibri"/>
                <a:sym typeface="Calibri"/>
              </a:rPr>
              <a:t>Identificēt iespējamos apdraudējumus un ievainojamības dažādās publiskās vai lielās cilvēku pulcēšanās vietās un ierosināt pamatpasākumus riska mazināšanai.</a:t>
            </a:r>
            <a:endParaRPr/>
          </a:p>
          <a:p>
            <a:pPr indent="-342900" lvl="0" marL="342900" marR="0" rtl="0" algn="l">
              <a:lnSpc>
                <a:spcPct val="100000"/>
              </a:lnSpc>
              <a:spcBef>
                <a:spcPts val="0"/>
              </a:spcBef>
              <a:spcAft>
                <a:spcPts val="0"/>
              </a:spcAft>
              <a:buClr>
                <a:schemeClr val="accent3"/>
              </a:buClr>
              <a:buSzPts val="1600"/>
              <a:buFont typeface="Arial"/>
              <a:buAutoNum type="arabicPeriod"/>
            </a:pPr>
            <a:r>
              <a:rPr b="0" i="0" lang="es-ES" sz="1600" u="none" cap="none" strike="noStrike">
                <a:solidFill>
                  <a:srgbClr val="000000"/>
                </a:solidFill>
                <a:latin typeface="Calibri"/>
                <a:ea typeface="Calibri"/>
                <a:cs typeface="Calibri"/>
                <a:sym typeface="Calibri"/>
              </a:rPr>
              <a:t>Pielietot problēmrisināšanas stratēģijas, lai pieņemtu ātrus un pamatotus lēmumus simulētās vai reālās ārkārtas situācijās.</a:t>
            </a:r>
            <a:endParaRPr/>
          </a:p>
          <a:p>
            <a:pPr indent="-342900" lvl="0" marL="342900" marR="0" rtl="0" algn="l">
              <a:lnSpc>
                <a:spcPct val="100000"/>
              </a:lnSpc>
              <a:spcBef>
                <a:spcPts val="0"/>
              </a:spcBef>
              <a:spcAft>
                <a:spcPts val="0"/>
              </a:spcAft>
              <a:buClr>
                <a:schemeClr val="accent3"/>
              </a:buClr>
              <a:buSzPts val="1600"/>
              <a:buFont typeface="Arial"/>
              <a:buAutoNum type="arabicPeriod"/>
            </a:pPr>
            <a:r>
              <a:rPr b="0" i="0" lang="es-ES" sz="1600" u="none" cap="none" strike="noStrike">
                <a:solidFill>
                  <a:srgbClr val="000000"/>
                </a:solidFill>
                <a:latin typeface="Calibri"/>
                <a:ea typeface="Calibri"/>
                <a:cs typeface="Calibri"/>
                <a:sym typeface="Calibri"/>
              </a:rPr>
              <a:t>Efektīvi komunicēt un sadarboties ar citiem, lai atbalstītu drošu evakuāciju un reaģēšanas darbības stresa apstākļos.</a:t>
            </a:r>
            <a:endParaRPr/>
          </a:p>
          <a:p>
            <a:pPr indent="0" lvl="0" marL="0" marR="0" rtl="0" algn="l">
              <a:lnSpc>
                <a:spcPct val="100000"/>
              </a:lnSpc>
              <a:spcBef>
                <a:spcPts val="0"/>
              </a:spcBef>
              <a:spcAft>
                <a:spcPts val="0"/>
              </a:spcAft>
              <a:buNone/>
            </a:pPr>
            <a:r>
              <a:t/>
            </a:r>
            <a:endParaRPr b="0" i="0" sz="1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rPr b="0" i="0" lang="es-ES" sz="1600" u="none" cap="none" strike="noStrike">
                <a:solidFill>
                  <a:srgbClr val="000000"/>
                </a:solidFill>
                <a:latin typeface="Calibri"/>
                <a:ea typeface="Calibri"/>
                <a:cs typeface="Calibri"/>
                <a:sym typeface="Calibri"/>
              </a:rPr>
              <a:t>Šīs prasmes tieši atbilst transversālajām ESCO prasmēm T2.3:</a:t>
            </a:r>
            <a:endParaRPr/>
          </a:p>
          <a:p>
            <a:pPr indent="0" lvl="0" marL="0" marR="0" rtl="0" algn="l">
              <a:lnSpc>
                <a:spcPct val="100000"/>
              </a:lnSpc>
              <a:spcBef>
                <a:spcPts val="0"/>
              </a:spcBef>
              <a:spcAft>
                <a:spcPts val="0"/>
              </a:spcAft>
              <a:buNone/>
            </a:pPr>
            <a:r>
              <a:rPr b="0" i="0" lang="es-ES" sz="1600" u="none" cap="none" strike="noStrike">
                <a:solidFill>
                  <a:srgbClr val="000000"/>
                </a:solidFill>
                <a:latin typeface="Calibri"/>
                <a:ea typeface="Calibri"/>
                <a:cs typeface="Calibri"/>
                <a:sym typeface="Calibri"/>
              </a:rPr>
              <a:t>Noteikt problēmas un veikt riska analīzi</a:t>
            </a:r>
            <a:endParaRPr/>
          </a:p>
          <a:p>
            <a:pPr indent="0" lvl="0" marL="0" marR="0" rtl="0" algn="l">
              <a:lnSpc>
                <a:spcPct val="100000"/>
              </a:lnSpc>
              <a:spcBef>
                <a:spcPts val="0"/>
              </a:spcBef>
              <a:spcAft>
                <a:spcPts val="0"/>
              </a:spcAft>
              <a:buNone/>
            </a:pPr>
            <a:r>
              <a:rPr b="0" i="0" lang="es-ES" sz="1600" u="none" cap="none" strike="noStrike">
                <a:solidFill>
                  <a:srgbClr val="000000"/>
                </a:solidFill>
                <a:latin typeface="Calibri"/>
                <a:ea typeface="Calibri"/>
                <a:cs typeface="Calibri"/>
                <a:sym typeface="Calibri"/>
              </a:rPr>
              <a:t>Izstrādāt stratēģijas reaģēšanai ārkārtas situācijās</a:t>
            </a:r>
            <a:endParaRPr/>
          </a:p>
          <a:p>
            <a:pPr indent="0" lvl="0" marL="0" marR="0" rtl="0" algn="l">
              <a:lnSpc>
                <a:spcPct val="100000"/>
              </a:lnSpc>
              <a:spcBef>
                <a:spcPts val="0"/>
              </a:spcBef>
              <a:spcAft>
                <a:spcPts val="0"/>
              </a:spcAft>
              <a:buNone/>
            </a:pPr>
            <a:r>
              <a:rPr b="0" i="0" lang="es-ES" sz="1600" u="none" cap="none" strike="noStrike">
                <a:solidFill>
                  <a:srgbClr val="000000"/>
                </a:solidFill>
                <a:latin typeface="Calibri"/>
                <a:ea typeface="Calibri"/>
                <a:cs typeface="Calibri"/>
                <a:sym typeface="Calibri"/>
              </a:rPr>
              <a:t>Risināt problēmas neparedzamos apstākļos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45"/>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Psiholoģiskās vai garīgās veselības krīze ārkārtas situācijās</a:t>
            </a:r>
            <a:endParaRPr>
              <a:solidFill>
                <a:schemeClr val="accent1"/>
              </a:solidFill>
            </a:endParaRPr>
          </a:p>
        </p:txBody>
      </p:sp>
      <p:sp>
        <p:nvSpPr>
          <p:cNvPr id="254" name="Google Shape;254;p45"/>
          <p:cNvSpPr txBox="1"/>
          <p:nvPr>
            <p:ph idx="2" type="body"/>
          </p:nvPr>
        </p:nvSpPr>
        <p:spPr>
          <a:xfrm>
            <a:off x="921068" y="2013108"/>
            <a:ext cx="4992052" cy="2802729"/>
          </a:xfrm>
          <a:prstGeom prst="rect">
            <a:avLst/>
          </a:prstGeom>
          <a:noFill/>
          <a:ln>
            <a:noFill/>
          </a:ln>
        </p:spPr>
        <p:txBody>
          <a:bodyPr anchorCtr="0" anchor="t" bIns="45700" lIns="91425" spcFirstLastPara="1" rIns="91425" wrap="square" tIns="45700">
            <a:normAutofit fontScale="62500" lnSpcReduction="20000"/>
          </a:bodyPr>
          <a:lstStyle/>
          <a:p>
            <a:pPr indent="0" lvl="0" marL="50800" rtl="0" algn="l">
              <a:lnSpc>
                <a:spcPct val="120000"/>
              </a:lnSpc>
              <a:spcBef>
                <a:spcPts val="0"/>
              </a:spcBef>
              <a:spcAft>
                <a:spcPts val="0"/>
              </a:spcAft>
              <a:buSzPct val="142857"/>
              <a:buNone/>
            </a:pPr>
            <a:r>
              <a:rPr b="1" lang="es-ES"/>
              <a:t>Ja atrodaties lielā publiskā telpā telpās</a:t>
            </a:r>
            <a:br>
              <a:rPr lang="es-ES"/>
            </a:br>
            <a:r>
              <a:rPr lang="es-ES"/>
              <a:t>• Saglabājiet mieru un runājiet ar apkārtējiem nomierinošā tonī.</a:t>
            </a:r>
            <a:br>
              <a:rPr lang="es-ES"/>
            </a:br>
            <a:r>
              <a:rPr lang="es-ES"/>
              <a:t>• Veiciniet lēnu, vienmērīgu pārvietošanos.</a:t>
            </a:r>
            <a:br>
              <a:rPr lang="es-ES"/>
            </a:br>
            <a:r>
              <a:rPr lang="es-ES"/>
              <a:t>• Palīdziet satrauktiem cilvēkiem virzīties uz izejām vai klusākām zonām.</a:t>
            </a:r>
            <a:br>
              <a:rPr lang="es-ES"/>
            </a:br>
            <a:r>
              <a:rPr lang="es-ES"/>
              <a:t>• Informējiet apmācīto personālu, ja nepieciešama psiholoģiskā pirmā palīdzība.</a:t>
            </a:r>
            <a:br>
              <a:rPr lang="es-ES"/>
            </a:br>
            <a:r>
              <a:rPr lang="es-ES"/>
              <a:t>• Elpojiet dziļi un izvairieties no kliegšanas.</a:t>
            </a:r>
            <a:endParaRPr/>
          </a:p>
        </p:txBody>
      </p:sp>
      <p:sp>
        <p:nvSpPr>
          <p:cNvPr id="255" name="Google Shape;255;p45"/>
          <p:cNvSpPr txBox="1"/>
          <p:nvPr/>
        </p:nvSpPr>
        <p:spPr>
          <a:xfrm>
            <a:off x="6634480" y="2027634"/>
            <a:ext cx="4720908" cy="2802729"/>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b="1" i="0" lang="es-ES" sz="1800" u="none" cap="none" strike="noStrike">
                <a:solidFill>
                  <a:srgbClr val="000000"/>
                </a:solidFill>
                <a:latin typeface="Calibri"/>
                <a:ea typeface="Calibri"/>
                <a:cs typeface="Calibri"/>
                <a:sym typeface="Calibri"/>
              </a:rPr>
              <a:t>Ja esat ārpus telpām atklātā vietā</a:t>
            </a:r>
            <a:endParaRPr b="0" i="0" sz="1800" u="none"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800"/>
              <a:buFont typeface="Arial"/>
              <a:buChar char="•"/>
            </a:pPr>
            <a:r>
              <a:rPr b="0" i="0" lang="es-ES" sz="1800" u="none" cap="none" strike="noStrike">
                <a:solidFill>
                  <a:srgbClr val="000000"/>
                </a:solidFill>
                <a:latin typeface="Calibri"/>
                <a:ea typeface="Calibri"/>
                <a:cs typeface="Calibri"/>
                <a:sym typeface="Calibri"/>
              </a:rPr>
              <a:t>Pārvietojieties uz mierīgāku zonu, prom no cilvēku pūļa.</a:t>
            </a:r>
            <a:endParaRPr/>
          </a:p>
          <a:p>
            <a:pPr indent="-285750" lvl="0" marL="285750" marR="0" rtl="0" algn="l">
              <a:lnSpc>
                <a:spcPct val="100000"/>
              </a:lnSpc>
              <a:spcBef>
                <a:spcPts val="0"/>
              </a:spcBef>
              <a:spcAft>
                <a:spcPts val="0"/>
              </a:spcAft>
              <a:buClr>
                <a:srgbClr val="000000"/>
              </a:buClr>
              <a:buSzPts val="1800"/>
              <a:buFont typeface="Arial"/>
              <a:buChar char="•"/>
            </a:pPr>
            <a:r>
              <a:rPr b="0" i="0" lang="es-ES" sz="1800" u="none" cap="none" strike="noStrike">
                <a:solidFill>
                  <a:srgbClr val="000000"/>
                </a:solidFill>
                <a:latin typeface="Calibri"/>
                <a:ea typeface="Calibri"/>
                <a:cs typeface="Calibri"/>
                <a:sym typeface="Calibri"/>
              </a:rPr>
              <a:t>Atbalstiet personas, kurām redzamas stresa vai trauksmes pazīmes.</a:t>
            </a:r>
            <a:endParaRPr/>
          </a:p>
          <a:p>
            <a:pPr indent="-285750" lvl="0" marL="285750" marR="0" rtl="0" algn="l">
              <a:lnSpc>
                <a:spcPct val="100000"/>
              </a:lnSpc>
              <a:spcBef>
                <a:spcPts val="0"/>
              </a:spcBef>
              <a:spcAft>
                <a:spcPts val="0"/>
              </a:spcAft>
              <a:buClr>
                <a:srgbClr val="000000"/>
              </a:buClr>
              <a:buSzPts val="1800"/>
              <a:buFont typeface="Arial"/>
              <a:buChar char="•"/>
            </a:pPr>
            <a:r>
              <a:rPr b="0" i="0" lang="es-ES" sz="1800" u="none" cap="none" strike="noStrike">
                <a:solidFill>
                  <a:srgbClr val="000000"/>
                </a:solidFill>
                <a:latin typeface="Calibri"/>
                <a:ea typeface="Calibri"/>
                <a:cs typeface="Calibri"/>
                <a:sym typeface="Calibri"/>
              </a:rPr>
              <a:t>Izvairieties no konfliktsituācijām vai panisku sarunu veidošanas.</a:t>
            </a:r>
            <a:endParaRPr/>
          </a:p>
          <a:p>
            <a:pPr indent="-285750" lvl="0" marL="285750" marR="0" rtl="0" algn="l">
              <a:lnSpc>
                <a:spcPct val="100000"/>
              </a:lnSpc>
              <a:spcBef>
                <a:spcPts val="0"/>
              </a:spcBef>
              <a:spcAft>
                <a:spcPts val="0"/>
              </a:spcAft>
              <a:buClr>
                <a:srgbClr val="000000"/>
              </a:buClr>
              <a:buSzPts val="1800"/>
              <a:buFont typeface="Arial"/>
              <a:buChar char="•"/>
            </a:pPr>
            <a:r>
              <a:rPr b="0" i="0" lang="es-ES" sz="1800" u="none" cap="none" strike="noStrike">
                <a:solidFill>
                  <a:srgbClr val="000000"/>
                </a:solidFill>
                <a:latin typeface="Calibri"/>
                <a:ea typeface="Calibri"/>
                <a:cs typeface="Calibri"/>
                <a:sym typeface="Calibri"/>
              </a:rPr>
              <a:t>Uzturiet kontaktu ar draugiem vai ģimeni.</a:t>
            </a:r>
            <a:endParaRPr/>
          </a:p>
        </p:txBody>
      </p:sp>
      <p:sp>
        <p:nvSpPr>
          <p:cNvPr id="256" name="Google Shape;256;p45"/>
          <p:cNvSpPr txBox="1"/>
          <p:nvPr/>
        </p:nvSpPr>
        <p:spPr>
          <a:xfrm>
            <a:off x="921068" y="4830363"/>
            <a:ext cx="10254932" cy="2802729"/>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b="1" i="0" lang="es-ES" sz="2000" u="none" cap="none" strike="noStrike">
                <a:solidFill>
                  <a:srgbClr val="000000"/>
                </a:solidFill>
                <a:latin typeface="Calibri"/>
                <a:ea typeface="Calibri"/>
                <a:cs typeface="Calibri"/>
                <a:sym typeface="Calibri"/>
              </a:rPr>
              <a:t>Ko darīt:</a:t>
            </a:r>
            <a:r>
              <a:rPr b="0" i="0" lang="es-ES" sz="2000" u="none" cap="none" strike="noStrike">
                <a:solidFill>
                  <a:srgbClr val="000000"/>
                </a:solidFill>
                <a:latin typeface="Calibri"/>
                <a:ea typeface="Calibri"/>
                <a:cs typeface="Calibri"/>
                <a:sym typeface="Calibri"/>
              </a:rPr>
              <a:t> Saglabā mieru, palīdz citiem un rādi apkārtējiem mierīgu, līdzsvarotu rīcību.</a:t>
            </a:r>
            <a:endParaRPr/>
          </a:p>
          <a:p>
            <a:pPr indent="0" lvl="0" marL="0" marR="0" rtl="0" algn="l">
              <a:lnSpc>
                <a:spcPct val="100000"/>
              </a:lnSpc>
              <a:spcBef>
                <a:spcPts val="0"/>
              </a:spcBef>
              <a:spcAft>
                <a:spcPts val="0"/>
              </a:spcAft>
              <a:buNone/>
            </a:pPr>
            <a:r>
              <a:rPr b="1" i="0" lang="es-ES" sz="2000" u="none" cap="none" strike="noStrike">
                <a:solidFill>
                  <a:srgbClr val="000000"/>
                </a:solidFill>
                <a:latin typeface="Calibri"/>
                <a:ea typeface="Calibri"/>
                <a:cs typeface="Calibri"/>
                <a:sym typeface="Calibri"/>
              </a:rPr>
              <a:t>Ko nedarīt:</a:t>
            </a:r>
            <a:r>
              <a:rPr b="0" i="0" lang="es-ES" sz="2000" u="none" cap="none" strike="noStrike">
                <a:solidFill>
                  <a:srgbClr val="000000"/>
                </a:solidFill>
                <a:latin typeface="Calibri"/>
                <a:ea typeface="Calibri"/>
                <a:cs typeface="Calibri"/>
                <a:sym typeface="Calibri"/>
              </a:rPr>
              <a:t> Nemeklē vainīgos, neizturies nicinoši, neignorē un nepārspīlē citu cilvēku trauksmi.</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46"/>
          <p:cNvSpPr txBox="1"/>
          <p:nvPr>
            <p:ph type="title"/>
          </p:nvPr>
        </p:nvSpPr>
        <p:spPr>
          <a:xfrm>
            <a:off x="838200" y="230189"/>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Pandēmija vai epidēmijas uzliesmojums</a:t>
            </a:r>
            <a:endParaRPr>
              <a:solidFill>
                <a:schemeClr val="accent1"/>
              </a:solidFill>
            </a:endParaRPr>
          </a:p>
        </p:txBody>
      </p:sp>
      <p:sp>
        <p:nvSpPr>
          <p:cNvPr id="262" name="Google Shape;262;p46"/>
          <p:cNvSpPr txBox="1"/>
          <p:nvPr>
            <p:ph idx="2" type="body"/>
          </p:nvPr>
        </p:nvSpPr>
        <p:spPr>
          <a:xfrm>
            <a:off x="838200" y="1847078"/>
            <a:ext cx="7005320" cy="3964442"/>
          </a:xfrm>
          <a:prstGeom prst="rect">
            <a:avLst/>
          </a:prstGeom>
          <a:noFill/>
          <a:ln>
            <a:noFill/>
          </a:ln>
        </p:spPr>
        <p:txBody>
          <a:bodyPr anchorCtr="0" anchor="t" bIns="45700" lIns="91425" spcFirstLastPara="1" rIns="91425" wrap="square" tIns="45700">
            <a:normAutofit fontScale="92500" lnSpcReduction="20000"/>
          </a:bodyPr>
          <a:lstStyle/>
          <a:p>
            <a:pPr indent="-406400" lvl="0" marL="457200" rtl="0" algn="l">
              <a:lnSpc>
                <a:spcPct val="90000"/>
              </a:lnSpc>
              <a:spcBef>
                <a:spcPts val="1000"/>
              </a:spcBef>
              <a:spcAft>
                <a:spcPts val="0"/>
              </a:spcAft>
              <a:buClr>
                <a:schemeClr val="accent3"/>
              </a:buClr>
              <a:buSzPct val="108108"/>
              <a:buChar char="•"/>
            </a:pPr>
            <a:r>
              <a:rPr b="1" lang="es-ES"/>
              <a:t>Kāpēc šis katastrofas veids ir nozīmīgs</a:t>
            </a:r>
            <a:br>
              <a:rPr lang="es-ES"/>
            </a:br>
            <a:r>
              <a:rPr lang="es-ES"/>
              <a:t>Pandēmijas un epidēmijas strauji izplatās pārpildītās vietās, piemēram, lidostās, tirdzniecības centros vai pasākumu zālēs. Nepietiekama higiēna, dezinformācija vai nevēlēšanās ievērot sabiedrības veselības noteikumus var būtiski palielināt riskus.</a:t>
            </a:r>
            <a:endParaRPr/>
          </a:p>
          <a:p>
            <a:pPr indent="-406400" lvl="0" marL="457200" rtl="0" algn="l">
              <a:lnSpc>
                <a:spcPct val="90000"/>
              </a:lnSpc>
              <a:spcBef>
                <a:spcPts val="1000"/>
              </a:spcBef>
              <a:spcAft>
                <a:spcPts val="0"/>
              </a:spcAft>
              <a:buClr>
                <a:schemeClr val="accent3"/>
              </a:buClr>
              <a:buSzPct val="108108"/>
              <a:buChar char="•"/>
            </a:pPr>
            <a:r>
              <a:rPr b="1" lang="es-ES"/>
              <a:t>Kāpēc nepieciešams reaģēt</a:t>
            </a:r>
            <a:br>
              <a:rPr lang="es-ES"/>
            </a:br>
            <a:r>
              <a:rPr lang="es-ES"/>
              <a:t>Agrīna simptomu atpazīšana un mierīga rīcība palīdz mazināt slimības izplatību, aizsargāt citus un uzturēt kārtību sabiedrības veselības ārkārtas situācijās.</a:t>
            </a:r>
            <a:endParaRPr/>
          </a:p>
        </p:txBody>
      </p:sp>
      <p:sp>
        <p:nvSpPr>
          <p:cNvPr id="263" name="Google Shape;263;p46"/>
          <p:cNvSpPr/>
          <p:nvPr/>
        </p:nvSpPr>
        <p:spPr>
          <a:xfrm>
            <a:off x="6878320" y="5010922"/>
            <a:ext cx="6096000" cy="58473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9. attēls. Reakcija uz pandēmiju.</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(AI ģenerējis Y.Luhanskyi, izmantojot ChatGPT)</a:t>
            </a: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pic>
        <p:nvPicPr>
          <p:cNvPr id="264" name="Google Shape;264;p46"/>
          <p:cNvPicPr preferRelativeResize="0"/>
          <p:nvPr/>
        </p:nvPicPr>
        <p:blipFill rotWithShape="1">
          <a:blip r:embed="rId3">
            <a:alphaModFix/>
          </a:blip>
          <a:srcRect b="0" l="0" r="0" t="0"/>
          <a:stretch/>
        </p:blipFill>
        <p:spPr>
          <a:xfrm>
            <a:off x="8686800" y="1292362"/>
            <a:ext cx="2479040" cy="371856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2"/>
          <p:cNvSpPr txBox="1"/>
          <p:nvPr>
            <p:ph type="title"/>
          </p:nvPr>
        </p:nvSpPr>
        <p:spPr>
          <a:xfrm>
            <a:off x="838188" y="155766"/>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Pandēmija vai epidēmijas uzliesmojums</a:t>
            </a:r>
            <a:endParaRPr>
              <a:solidFill>
                <a:schemeClr val="accent1"/>
              </a:solidFill>
            </a:endParaRPr>
          </a:p>
        </p:txBody>
      </p:sp>
      <p:sp>
        <p:nvSpPr>
          <p:cNvPr id="270" name="Google Shape;270;p2"/>
          <p:cNvSpPr txBox="1"/>
          <p:nvPr>
            <p:ph idx="2" type="body"/>
          </p:nvPr>
        </p:nvSpPr>
        <p:spPr>
          <a:xfrm>
            <a:off x="838212" y="1235268"/>
            <a:ext cx="5400000" cy="2796000"/>
          </a:xfrm>
          <a:prstGeom prst="rect">
            <a:avLst/>
          </a:prstGeom>
          <a:noFill/>
          <a:ln>
            <a:noFill/>
          </a:ln>
        </p:spPr>
        <p:txBody>
          <a:bodyPr anchorCtr="0" anchor="t" bIns="45700" lIns="91425" spcFirstLastPara="1" rIns="91425" wrap="square" tIns="45700">
            <a:noAutofit/>
          </a:bodyPr>
          <a:lstStyle/>
          <a:p>
            <a:pPr indent="0" lvl="0" marL="50800" rtl="0" algn="l">
              <a:lnSpc>
                <a:spcPct val="90000"/>
              </a:lnSpc>
              <a:spcBef>
                <a:spcPts val="0"/>
              </a:spcBef>
              <a:spcAft>
                <a:spcPts val="0"/>
              </a:spcAft>
              <a:buSzPts val="2800"/>
              <a:buNone/>
            </a:pPr>
            <a:r>
              <a:rPr b="1" lang="es-ES" sz="2000"/>
              <a:t>Ja atrodaties lielā publiskā vietā (iekštelpās)</a:t>
            </a:r>
            <a:endParaRPr sz="2000"/>
          </a:p>
          <a:p>
            <a:pPr indent="-406400" lvl="0" marL="457200" rtl="0" algn="l">
              <a:lnSpc>
                <a:spcPct val="90000"/>
              </a:lnSpc>
              <a:spcBef>
                <a:spcPts val="0"/>
              </a:spcBef>
              <a:spcAft>
                <a:spcPts val="0"/>
              </a:spcAft>
              <a:buClr>
                <a:schemeClr val="accent3"/>
              </a:buClr>
              <a:buSzPts val="2800"/>
              <a:buChar char="•"/>
            </a:pPr>
            <a:r>
              <a:rPr lang="es-ES" sz="2000"/>
              <a:t>Izpildiet oficiālos veselības norādījumus (maskas, distance, dezinfekcija).</a:t>
            </a:r>
            <a:endParaRPr/>
          </a:p>
          <a:p>
            <a:pPr indent="-406400" lvl="0" marL="457200" rtl="0" algn="l">
              <a:lnSpc>
                <a:spcPct val="90000"/>
              </a:lnSpc>
              <a:spcBef>
                <a:spcPts val="0"/>
              </a:spcBef>
              <a:spcAft>
                <a:spcPts val="0"/>
              </a:spcAft>
              <a:buClr>
                <a:schemeClr val="accent3"/>
              </a:buClr>
              <a:buSzPts val="2800"/>
              <a:buChar char="•"/>
            </a:pPr>
            <a:r>
              <a:rPr lang="es-ES" sz="2000"/>
              <a:t>Izvairieties no fiziska kontakta un koplietošanas virsmām.</a:t>
            </a:r>
            <a:endParaRPr/>
          </a:p>
          <a:p>
            <a:pPr indent="-406400" lvl="0" marL="457200" rtl="0" algn="l">
              <a:lnSpc>
                <a:spcPct val="90000"/>
              </a:lnSpc>
              <a:spcBef>
                <a:spcPts val="0"/>
              </a:spcBef>
              <a:spcAft>
                <a:spcPts val="0"/>
              </a:spcAft>
              <a:buClr>
                <a:schemeClr val="accent3"/>
              </a:buClr>
              <a:buSzPts val="2800"/>
              <a:buChar char="•"/>
            </a:pPr>
            <a:r>
              <a:rPr lang="es-ES" sz="2000"/>
              <a:t>Ziņojiet personālam par simptomiem vai iespējamiem saslimšanas gadījumiem.</a:t>
            </a:r>
            <a:endParaRPr/>
          </a:p>
          <a:p>
            <a:pPr indent="-406400" lvl="0" marL="457200" rtl="0" algn="l">
              <a:lnSpc>
                <a:spcPct val="90000"/>
              </a:lnSpc>
              <a:spcBef>
                <a:spcPts val="0"/>
              </a:spcBef>
              <a:spcAft>
                <a:spcPts val="0"/>
              </a:spcAft>
              <a:buClr>
                <a:schemeClr val="accent3"/>
              </a:buClr>
              <a:buSzPts val="2800"/>
              <a:buChar char="•"/>
            </a:pPr>
            <a:r>
              <a:rPr lang="es-ES" sz="2000"/>
              <a:t>Pirms un pēc publisku priekšmetu aizskaršanas lietojiet dezinfekcijas līdzekli.</a:t>
            </a:r>
            <a:endParaRPr/>
          </a:p>
          <a:p>
            <a:pPr indent="-406400" lvl="0" marL="457200" rtl="0" algn="l">
              <a:lnSpc>
                <a:spcPct val="90000"/>
              </a:lnSpc>
              <a:spcBef>
                <a:spcPts val="0"/>
              </a:spcBef>
              <a:spcAft>
                <a:spcPts val="0"/>
              </a:spcAft>
              <a:buClr>
                <a:schemeClr val="accent3"/>
              </a:buClr>
              <a:buSzPts val="2800"/>
              <a:buChar char="•"/>
            </a:pPr>
            <a:r>
              <a:rPr lang="es-ES" sz="2000"/>
              <a:t>Vajadzības gadījumā virzieties mierīgi uz mazāk noslogotām zonām.</a:t>
            </a:r>
            <a:endParaRPr/>
          </a:p>
          <a:p>
            <a:pPr indent="-228600" lvl="0" marL="457200" rtl="0" algn="just">
              <a:lnSpc>
                <a:spcPct val="90000"/>
              </a:lnSpc>
              <a:spcBef>
                <a:spcPts val="0"/>
              </a:spcBef>
              <a:spcAft>
                <a:spcPts val="0"/>
              </a:spcAft>
              <a:buSzPts val="2800"/>
              <a:buNone/>
            </a:pPr>
            <a:r>
              <a:t/>
            </a:r>
            <a:endParaRPr/>
          </a:p>
        </p:txBody>
      </p:sp>
      <p:sp>
        <p:nvSpPr>
          <p:cNvPr id="271" name="Google Shape;271;p2"/>
          <p:cNvSpPr txBox="1"/>
          <p:nvPr/>
        </p:nvSpPr>
        <p:spPr>
          <a:xfrm>
            <a:off x="6495732" y="1235249"/>
            <a:ext cx="5400000" cy="2796000"/>
          </a:xfrm>
          <a:prstGeom prst="rect">
            <a:avLst/>
          </a:prstGeom>
          <a:noFill/>
          <a:ln>
            <a:noFill/>
          </a:ln>
        </p:spPr>
        <p:txBody>
          <a:bodyPr anchorCtr="0" anchor="t" bIns="45700" lIns="91425" spcFirstLastPara="1" rIns="91425" wrap="square" tIns="45700">
            <a:noAutofit/>
          </a:bodyPr>
          <a:lstStyle/>
          <a:p>
            <a:pPr indent="0" lvl="0" marL="50800" marR="0" rtl="0" algn="l">
              <a:lnSpc>
                <a:spcPct val="90000"/>
              </a:lnSpc>
              <a:spcBef>
                <a:spcPts val="0"/>
              </a:spcBef>
              <a:spcAft>
                <a:spcPts val="0"/>
              </a:spcAft>
              <a:buNone/>
            </a:pPr>
            <a:r>
              <a:rPr b="1" i="0" lang="es-ES" sz="2000" u="none" cap="none" strike="noStrike">
                <a:solidFill>
                  <a:srgbClr val="000000"/>
                </a:solidFill>
                <a:latin typeface="Calibri"/>
                <a:ea typeface="Calibri"/>
                <a:cs typeface="Calibri"/>
                <a:sym typeface="Calibri"/>
              </a:rPr>
              <a:t>Ja atrodaties ārpus telpām, atklātā vidē:</a:t>
            </a:r>
            <a:endParaRPr/>
          </a:p>
          <a:p>
            <a:pPr indent="-342900" lvl="0" marL="393700" marR="0" rtl="0" algn="l">
              <a:lnSpc>
                <a:spcPct val="90000"/>
              </a:lnSpc>
              <a:spcBef>
                <a:spcPts val="0"/>
              </a:spcBef>
              <a:spcAft>
                <a:spcPts val="0"/>
              </a:spcAft>
              <a:buClr>
                <a:schemeClr val="accent3"/>
              </a:buClr>
              <a:buSzPts val="2800"/>
              <a:buFont typeface="Arial"/>
              <a:buChar char="•"/>
            </a:pPr>
            <a:r>
              <a:rPr b="0" i="0" lang="es-ES" sz="2000" u="none" cap="none" strike="noStrike">
                <a:solidFill>
                  <a:srgbClr val="000000"/>
                </a:solidFill>
                <a:latin typeface="Calibri"/>
                <a:ea typeface="Calibri"/>
                <a:cs typeface="Calibri"/>
                <a:sym typeface="Calibri"/>
              </a:rPr>
              <a:t>Ievērojiet distanci no citiem cilvēkiem lielos pulcēšanās pasākumos.</a:t>
            </a:r>
            <a:endParaRPr/>
          </a:p>
          <a:p>
            <a:pPr indent="-342900" lvl="0" marL="393700" marR="0" rtl="0" algn="l">
              <a:lnSpc>
                <a:spcPct val="90000"/>
              </a:lnSpc>
              <a:spcBef>
                <a:spcPts val="0"/>
              </a:spcBef>
              <a:spcAft>
                <a:spcPts val="0"/>
              </a:spcAft>
              <a:buClr>
                <a:schemeClr val="accent3"/>
              </a:buClr>
              <a:buSzPts val="2800"/>
              <a:buFont typeface="Arial"/>
              <a:buChar char="•"/>
            </a:pPr>
            <a:r>
              <a:rPr b="0" i="0" lang="es-ES" sz="2000" u="none" cap="none" strike="noStrike">
                <a:solidFill>
                  <a:srgbClr val="000000"/>
                </a:solidFill>
                <a:latin typeface="Calibri"/>
                <a:ea typeface="Calibri"/>
                <a:cs typeface="Calibri"/>
                <a:sym typeface="Calibri"/>
              </a:rPr>
              <a:t>Izmantojiet individuālos aizsardzības līdzekļus (masku, roku dezinfekcijas līdzekli).</a:t>
            </a:r>
            <a:endParaRPr/>
          </a:p>
          <a:p>
            <a:pPr indent="-342900" lvl="0" marL="393700" marR="0" rtl="0" algn="l">
              <a:lnSpc>
                <a:spcPct val="90000"/>
              </a:lnSpc>
              <a:spcBef>
                <a:spcPts val="0"/>
              </a:spcBef>
              <a:spcAft>
                <a:spcPts val="0"/>
              </a:spcAft>
              <a:buClr>
                <a:schemeClr val="accent3"/>
              </a:buClr>
              <a:buSzPts val="2800"/>
              <a:buFont typeface="Arial"/>
              <a:buChar char="•"/>
            </a:pPr>
            <a:r>
              <a:rPr b="0" i="0" lang="es-ES" sz="2000" u="none" cap="none" strike="noStrike">
                <a:solidFill>
                  <a:srgbClr val="000000"/>
                </a:solidFill>
                <a:latin typeface="Calibri"/>
                <a:ea typeface="Calibri"/>
                <a:cs typeface="Calibri"/>
                <a:sym typeface="Calibri"/>
              </a:rPr>
              <a:t>Sekoiet līdzi jaunākajai informācijai oficiālajos kanālos.</a:t>
            </a:r>
            <a:endParaRPr/>
          </a:p>
          <a:p>
            <a:pPr indent="-342900" lvl="0" marL="393700" marR="0" rtl="0" algn="l">
              <a:lnSpc>
                <a:spcPct val="90000"/>
              </a:lnSpc>
              <a:spcBef>
                <a:spcPts val="0"/>
              </a:spcBef>
              <a:spcAft>
                <a:spcPts val="0"/>
              </a:spcAft>
              <a:buClr>
                <a:schemeClr val="accent3"/>
              </a:buClr>
              <a:buSzPts val="2800"/>
              <a:buFont typeface="Arial"/>
              <a:buChar char="•"/>
            </a:pPr>
            <a:r>
              <a:rPr b="0" i="0" lang="es-ES" sz="2000" u="none" cap="none" strike="noStrike">
                <a:solidFill>
                  <a:srgbClr val="000000"/>
                </a:solidFill>
                <a:latin typeface="Calibri"/>
                <a:ea typeface="Calibri"/>
                <a:cs typeface="Calibri"/>
                <a:sym typeface="Calibri"/>
              </a:rPr>
              <a:t>Izvairieties izplatīt baumas vai neapstiprinātu informāciju par iespējamām saslimšanām.</a:t>
            </a:r>
            <a:endParaRPr b="0" i="0" sz="1400" u="none" cap="none" strike="noStrike">
              <a:solidFill>
                <a:srgbClr val="000000"/>
              </a:solidFill>
              <a:latin typeface="Calibri"/>
              <a:ea typeface="Calibri"/>
              <a:cs typeface="Calibri"/>
              <a:sym typeface="Calibri"/>
            </a:endParaRPr>
          </a:p>
        </p:txBody>
      </p:sp>
      <p:sp>
        <p:nvSpPr>
          <p:cNvPr id="272" name="Google Shape;272;p2"/>
          <p:cNvSpPr txBox="1"/>
          <p:nvPr/>
        </p:nvSpPr>
        <p:spPr>
          <a:xfrm>
            <a:off x="1149827" y="5099907"/>
            <a:ext cx="10810200" cy="2796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s-ES" sz="1800" u="none" cap="none" strike="noStrike">
                <a:solidFill>
                  <a:srgbClr val="000000"/>
                </a:solidFill>
                <a:latin typeface="Calibri"/>
                <a:ea typeface="Calibri"/>
                <a:cs typeface="Calibri"/>
                <a:sym typeface="Calibri"/>
              </a:rPr>
              <a:t>Ko darīt:</a:t>
            </a:r>
            <a:r>
              <a:rPr b="0" i="0" lang="es-ES" sz="1800" u="none" cap="none" strike="noStrike">
                <a:solidFill>
                  <a:srgbClr val="000000"/>
                </a:solidFill>
                <a:latin typeface="Calibri"/>
                <a:ea typeface="Calibri"/>
                <a:cs typeface="Calibri"/>
                <a:sym typeface="Calibri"/>
              </a:rPr>
              <a:t> ievērot higiēnu, sekot uzticamai veselības informācijai un atbildīgi atbalstīt citus.</a:t>
            </a:r>
            <a:br>
              <a:rPr b="0" i="0" lang="es-ES" sz="1800" u="none" cap="none" strike="noStrike">
                <a:solidFill>
                  <a:srgbClr val="000000"/>
                </a:solidFill>
                <a:latin typeface="Calibri"/>
                <a:ea typeface="Calibri"/>
                <a:cs typeface="Calibri"/>
                <a:sym typeface="Calibri"/>
              </a:rPr>
            </a:br>
            <a:r>
              <a:rPr b="1" i="0" lang="es-ES" sz="1800" u="none" cap="none" strike="noStrike">
                <a:solidFill>
                  <a:srgbClr val="000000"/>
                </a:solidFill>
                <a:latin typeface="Calibri"/>
                <a:ea typeface="Calibri"/>
                <a:cs typeface="Calibri"/>
                <a:sym typeface="Calibri"/>
              </a:rPr>
              <a:t>Ko nedarīt:</a:t>
            </a:r>
            <a:r>
              <a:rPr b="0" i="0" lang="es-ES" sz="1800" u="none" cap="none" strike="noStrike">
                <a:solidFill>
                  <a:srgbClr val="000000"/>
                </a:solidFill>
                <a:latin typeface="Calibri"/>
                <a:ea typeface="Calibri"/>
                <a:cs typeface="Calibri"/>
                <a:sym typeface="Calibri"/>
              </a:rPr>
              <a:t> neignorēt veselības simptomus, neizplatīt dezinformāciju un nestigmatizēt citus.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4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Apstājies un padomā</a:t>
            </a:r>
            <a:endParaRPr/>
          </a:p>
        </p:txBody>
      </p:sp>
      <p:sp>
        <p:nvSpPr>
          <p:cNvPr id="278" name="Google Shape;278;p48"/>
          <p:cNvSpPr txBox="1"/>
          <p:nvPr>
            <p:ph idx="1" type="body"/>
          </p:nvPr>
        </p:nvSpPr>
        <p:spPr>
          <a:xfrm>
            <a:off x="716280" y="1510680"/>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Pārdomu scenārijs: pēkšņa slimība lidostā</a:t>
            </a:r>
            <a:endParaRPr/>
          </a:p>
        </p:txBody>
      </p:sp>
      <p:sp>
        <p:nvSpPr>
          <p:cNvPr id="279" name="Google Shape;279;p48"/>
          <p:cNvSpPr txBox="1"/>
          <p:nvPr>
            <p:ph idx="2" type="body"/>
          </p:nvPr>
        </p:nvSpPr>
        <p:spPr>
          <a:xfrm>
            <a:off x="839788" y="2497152"/>
            <a:ext cx="10515600" cy="3467877"/>
          </a:xfrm>
          <a:prstGeom prst="rect">
            <a:avLst/>
          </a:prstGeom>
          <a:noFill/>
          <a:ln>
            <a:noFill/>
          </a:ln>
        </p:spPr>
        <p:txBody>
          <a:bodyPr anchorCtr="0" anchor="t" bIns="45700" lIns="91425" spcFirstLastPara="1" rIns="91425" wrap="square" tIns="45700">
            <a:normAutofit fontScale="92500" lnSpcReduction="10000"/>
          </a:bodyPr>
          <a:lstStyle/>
          <a:p>
            <a:pPr indent="-406400" lvl="0" marL="457200" rtl="0" algn="l">
              <a:lnSpc>
                <a:spcPct val="90000"/>
              </a:lnSpc>
              <a:spcBef>
                <a:spcPts val="1000"/>
              </a:spcBef>
              <a:spcAft>
                <a:spcPts val="0"/>
              </a:spcAft>
              <a:buClr>
                <a:schemeClr val="accent3"/>
              </a:buClr>
              <a:buSzPct val="108108"/>
              <a:buChar char="•"/>
            </a:pPr>
            <a:r>
              <a:rPr lang="es-ES"/>
              <a:t>Tu gaidi pārpildītā lidostas terminālī, kad pēkšņi kāds pasažieris tuvumā saļimst, vardarbīgi klepojot un ar grūtībām elpojot.</a:t>
            </a:r>
            <a:br>
              <a:rPr lang="es-ES"/>
            </a:br>
            <a:r>
              <a:rPr lang="es-ES"/>
              <a:t>Cilvēki apkārt sāk panikot — daži steidzas prom, citi izvelk telefonus, lai filmētu.</a:t>
            </a:r>
            <a:endParaRPr/>
          </a:p>
          <a:p>
            <a:pPr indent="-406400" lvl="0" marL="457200" rtl="0" algn="l">
              <a:lnSpc>
                <a:spcPct val="90000"/>
              </a:lnSpc>
              <a:spcBef>
                <a:spcPts val="1000"/>
              </a:spcBef>
              <a:spcAft>
                <a:spcPts val="0"/>
              </a:spcAft>
              <a:buClr>
                <a:schemeClr val="accent3"/>
              </a:buClr>
              <a:buSzPct val="108108"/>
              <a:buChar char="•"/>
            </a:pPr>
            <a:r>
              <a:rPr lang="es-ES"/>
              <a:t>Dažu minūšu laikā izplatās baumas, ka tā varētu būt “jauna vīrusa” uzliesmojums. Lidostas skaļruņos skan aicinājums saglabāt mieru, taču uz cilvēku sejām redzamas bailes.</a:t>
            </a:r>
            <a:br>
              <a:rPr lang="es-ES"/>
            </a:br>
            <a:r>
              <a:rPr lang="es-ES"/>
              <a:t>Drošības darbinieki un mediķi tuvojas, bet mulsums un trauksme pieaug.</a:t>
            </a:r>
            <a:endParaRPr/>
          </a:p>
          <a:p>
            <a:pPr indent="-406400" lvl="0" marL="457200" rtl="0" algn="l">
              <a:lnSpc>
                <a:spcPct val="90000"/>
              </a:lnSpc>
              <a:spcBef>
                <a:spcPts val="1000"/>
              </a:spcBef>
              <a:spcAft>
                <a:spcPts val="0"/>
              </a:spcAft>
              <a:buClr>
                <a:schemeClr val="accent3"/>
              </a:buClr>
              <a:buSzPct val="108108"/>
              <a:buChar char="•"/>
            </a:pPr>
            <a:r>
              <a:rPr b="1" lang="es-ES"/>
              <a:t>“Ko tu darītu šādā situācijā?”</a:t>
            </a:r>
            <a:endParaRPr/>
          </a:p>
          <a:p>
            <a:pPr indent="-228600" lvl="0" marL="457200" rtl="0" algn="just">
              <a:lnSpc>
                <a:spcPct val="90000"/>
              </a:lnSpc>
              <a:spcBef>
                <a:spcPts val="1000"/>
              </a:spcBef>
              <a:spcAft>
                <a:spcPts val="0"/>
              </a:spcAft>
              <a:buClr>
                <a:schemeClr val="accent3"/>
              </a:buClr>
              <a:buSzPct val="108108"/>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4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p>
        </p:txBody>
      </p:sp>
      <p:sp>
        <p:nvSpPr>
          <p:cNvPr id="285" name="Google Shape;285;p49"/>
          <p:cNvSpPr txBox="1"/>
          <p:nvPr>
            <p:ph idx="1" type="body"/>
          </p:nvPr>
        </p:nvSpPr>
        <p:spPr>
          <a:xfrm>
            <a:off x="547052" y="1340666"/>
            <a:ext cx="1080516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Ieteicamā rīcība: reaģēšana uz pēkšņu saslimšanu publiskā vietā</a:t>
            </a:r>
            <a:endParaRPr/>
          </a:p>
        </p:txBody>
      </p:sp>
      <p:sp>
        <p:nvSpPr>
          <p:cNvPr id="286" name="Google Shape;286;p49"/>
          <p:cNvSpPr txBox="1"/>
          <p:nvPr>
            <p:ph idx="2" type="body"/>
          </p:nvPr>
        </p:nvSpPr>
        <p:spPr>
          <a:xfrm>
            <a:off x="691832" y="2049457"/>
            <a:ext cx="5688648" cy="3467877"/>
          </a:xfrm>
          <a:prstGeom prst="rect">
            <a:avLst/>
          </a:prstGeom>
          <a:noFill/>
          <a:ln>
            <a:noFill/>
          </a:ln>
        </p:spPr>
        <p:txBody>
          <a:bodyPr anchorCtr="0" anchor="t" bIns="45700" lIns="91425" spcFirstLastPara="1" rIns="91425" wrap="square" tIns="45700">
            <a:normAutofit fontScale="55000" lnSpcReduction="20000"/>
          </a:bodyPr>
          <a:lstStyle/>
          <a:p>
            <a:pPr indent="0" lvl="0" marL="50800" rtl="0" algn="l">
              <a:lnSpc>
                <a:spcPct val="120000"/>
              </a:lnSpc>
              <a:spcBef>
                <a:spcPts val="0"/>
              </a:spcBef>
              <a:spcAft>
                <a:spcPts val="0"/>
              </a:spcAft>
              <a:buSzPct val="181818"/>
              <a:buNone/>
            </a:pPr>
            <a:r>
              <a:rPr b="1" lang="es-ES"/>
              <a:t>Labās prakses rīcība:</a:t>
            </a:r>
            <a:endParaRPr/>
          </a:p>
          <a:p>
            <a:pPr indent="-406400" lvl="0" marL="457200" rtl="0" algn="l">
              <a:lnSpc>
                <a:spcPct val="120000"/>
              </a:lnSpc>
              <a:spcBef>
                <a:spcPts val="0"/>
              </a:spcBef>
              <a:spcAft>
                <a:spcPts val="0"/>
              </a:spcAft>
              <a:buSzPct val="181818"/>
              <a:buChar char="•"/>
            </a:pPr>
            <a:r>
              <a:rPr lang="es-ES"/>
              <a:t>Saglabājiet drošu distance no saslimušā cilvēka, lai mazinātu iespējamo inficēšanās risku.</a:t>
            </a:r>
            <a:endParaRPr/>
          </a:p>
          <a:p>
            <a:pPr indent="-406400" lvl="0" marL="457200" rtl="0" algn="l">
              <a:lnSpc>
                <a:spcPct val="120000"/>
              </a:lnSpc>
              <a:spcBef>
                <a:spcPts val="0"/>
              </a:spcBef>
              <a:spcAft>
                <a:spcPts val="0"/>
              </a:spcAft>
              <a:buSzPct val="181818"/>
              <a:buChar char="•"/>
            </a:pPr>
            <a:r>
              <a:rPr lang="es-ES"/>
              <a:t>Neizraisiet paniku un neizplatiet baumas — dezinformācija var radīt lieku haosu.</a:t>
            </a:r>
            <a:endParaRPr/>
          </a:p>
          <a:p>
            <a:pPr indent="-406400" lvl="0" marL="457200" rtl="0" algn="l">
              <a:lnSpc>
                <a:spcPct val="120000"/>
              </a:lnSpc>
              <a:spcBef>
                <a:spcPts val="0"/>
              </a:spcBef>
              <a:spcAft>
                <a:spcPts val="0"/>
              </a:spcAft>
              <a:buSzPct val="181818"/>
              <a:buChar char="•"/>
            </a:pPr>
            <a:r>
              <a:rPr lang="es-ES"/>
              <a:t>Nekavējoties informējiet personālu vai neatliekamās palīdzības dienestus.</a:t>
            </a:r>
            <a:endParaRPr/>
          </a:p>
          <a:p>
            <a:pPr indent="-406400" lvl="0" marL="457200" rtl="0" algn="l">
              <a:lnSpc>
                <a:spcPct val="120000"/>
              </a:lnSpc>
              <a:spcBef>
                <a:spcPts val="0"/>
              </a:spcBef>
              <a:spcAft>
                <a:spcPts val="0"/>
              </a:spcAft>
              <a:buSzPct val="181818"/>
              <a:buChar char="•"/>
            </a:pPr>
            <a:r>
              <a:rPr lang="es-ES"/>
              <a:t>Ievērojiet oficiālās norādes no apsardzes vai medicīniskajām komandām — viņi ir apmācīti pārvaldīt iespējamos bioloģiskos riskus.</a:t>
            </a:r>
            <a:endParaRPr/>
          </a:p>
          <a:p>
            <a:pPr indent="-406400" lvl="0" marL="457200" rtl="0" algn="l">
              <a:lnSpc>
                <a:spcPct val="120000"/>
              </a:lnSpc>
              <a:spcBef>
                <a:spcPts val="0"/>
              </a:spcBef>
              <a:spcAft>
                <a:spcPts val="0"/>
              </a:spcAft>
              <a:buSzPct val="181818"/>
              <a:buChar char="•"/>
            </a:pPr>
            <a:r>
              <a:rPr lang="es-ES"/>
              <a:t>Ievērojiet higiēnu: aizsedziet muti un degunu, izvairieties no koplietošanas virsmu aizskaršanas un dezinficējiet rokas pēc kontakta ar publiskiem priekšmetiem.</a:t>
            </a:r>
            <a:endParaRPr/>
          </a:p>
        </p:txBody>
      </p:sp>
      <p:sp>
        <p:nvSpPr>
          <p:cNvPr id="287" name="Google Shape;287;p49"/>
          <p:cNvSpPr txBox="1"/>
          <p:nvPr/>
        </p:nvSpPr>
        <p:spPr>
          <a:xfrm>
            <a:off x="6640512" y="2049457"/>
            <a:ext cx="4856480" cy="3467877"/>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b="1" i="0" lang="es-ES" sz="1500" u="none" cap="none" strike="noStrike">
                <a:solidFill>
                  <a:srgbClr val="000000"/>
                </a:solidFill>
                <a:latin typeface="Calibri"/>
                <a:ea typeface="Calibri"/>
                <a:cs typeface="Calibri"/>
                <a:sym typeface="Calibri"/>
              </a:rPr>
              <a:t>Kāpēc dažas rīcības ir nedrošas:</a:t>
            </a:r>
            <a:endParaRPr b="0" i="0" sz="1500" u="none" cap="none" strike="noStrike">
              <a:solidFill>
                <a:srgbClr val="000000"/>
              </a:solidFill>
              <a:latin typeface="Calibri"/>
              <a:ea typeface="Calibri"/>
              <a:cs typeface="Calibri"/>
              <a:sym typeface="Calibri"/>
            </a:endParaRPr>
          </a:p>
          <a:p>
            <a:pPr indent="-285750" lvl="0" marL="285750" marR="0" rtl="0" algn="l">
              <a:lnSpc>
                <a:spcPct val="100000"/>
              </a:lnSpc>
              <a:spcBef>
                <a:spcPts val="0"/>
              </a:spcBef>
              <a:spcAft>
                <a:spcPts val="0"/>
              </a:spcAft>
              <a:buClr>
                <a:schemeClr val="accent3"/>
              </a:buClr>
              <a:buSzPts val="1500"/>
              <a:buFont typeface="Arial"/>
              <a:buChar char="•"/>
            </a:pPr>
            <a:r>
              <a:rPr b="0" i="0" lang="es-ES" sz="1500" u="none" cap="none" strike="noStrike">
                <a:solidFill>
                  <a:srgbClr val="000000"/>
                </a:solidFill>
                <a:latin typeface="Calibri"/>
                <a:ea typeface="Calibri"/>
                <a:cs typeface="Calibri"/>
                <a:sym typeface="Calibri"/>
              </a:rPr>
              <a:t>Pieskriet pie personas bez aizsardzības līdzekļiem palielina inficēšanās risku.</a:t>
            </a:r>
            <a:endParaRPr/>
          </a:p>
          <a:p>
            <a:pPr indent="-285750" lvl="0" marL="285750" marR="0" rtl="0" algn="l">
              <a:lnSpc>
                <a:spcPct val="100000"/>
              </a:lnSpc>
              <a:spcBef>
                <a:spcPts val="0"/>
              </a:spcBef>
              <a:spcAft>
                <a:spcPts val="0"/>
              </a:spcAft>
              <a:buClr>
                <a:schemeClr val="accent3"/>
              </a:buClr>
              <a:buSzPts val="1500"/>
              <a:buFont typeface="Arial"/>
              <a:buChar char="•"/>
            </a:pPr>
            <a:r>
              <a:rPr b="0" i="0" lang="es-ES" sz="1500" u="none" cap="none" strike="noStrike">
                <a:solidFill>
                  <a:srgbClr val="000000"/>
                </a:solidFill>
                <a:latin typeface="Calibri"/>
                <a:ea typeface="Calibri"/>
                <a:cs typeface="Calibri"/>
                <a:sym typeface="Calibri"/>
              </a:rPr>
              <a:t>Filmēšana vai video izplatīšana veicina paniku un dezinformāciju.</a:t>
            </a:r>
            <a:endParaRPr/>
          </a:p>
          <a:p>
            <a:pPr indent="-285750" lvl="0" marL="285750" marR="0" rtl="0" algn="l">
              <a:lnSpc>
                <a:spcPct val="100000"/>
              </a:lnSpc>
              <a:spcBef>
                <a:spcPts val="0"/>
              </a:spcBef>
              <a:spcAft>
                <a:spcPts val="0"/>
              </a:spcAft>
              <a:buClr>
                <a:schemeClr val="accent3"/>
              </a:buClr>
              <a:buSzPts val="1500"/>
              <a:buFont typeface="Arial"/>
              <a:buChar char="•"/>
            </a:pPr>
            <a:r>
              <a:rPr b="0" i="0" lang="es-ES" sz="1500" u="none" cap="none" strike="noStrike">
                <a:solidFill>
                  <a:srgbClr val="000000"/>
                </a:solidFill>
                <a:latin typeface="Calibri"/>
                <a:ea typeface="Calibri"/>
                <a:cs typeface="Calibri"/>
                <a:sym typeface="Calibri"/>
              </a:rPr>
              <a:t>Pašrocīga evakuācija var traucēt koordinētam neatliekamās palīdzības dienestu darbam.</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50"/>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sz="3200">
                <a:solidFill>
                  <a:schemeClr val="accent1"/>
                </a:solidFill>
              </a:rPr>
              <a:t>Iedvesmojoša rīcība un labās prakses piemēri</a:t>
            </a:r>
            <a:endParaRPr/>
          </a:p>
        </p:txBody>
      </p:sp>
      <p:sp>
        <p:nvSpPr>
          <p:cNvPr id="293" name="Google Shape;293;p50"/>
          <p:cNvSpPr txBox="1"/>
          <p:nvPr>
            <p:ph idx="1" type="body"/>
          </p:nvPr>
        </p:nvSpPr>
        <p:spPr>
          <a:xfrm>
            <a:off x="746760" y="1420048"/>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Mācība no Ukrainas – gatavība glābj dzīvības</a:t>
            </a:r>
            <a:endParaRPr/>
          </a:p>
        </p:txBody>
      </p:sp>
      <p:sp>
        <p:nvSpPr>
          <p:cNvPr id="294" name="Google Shape;294;p50"/>
          <p:cNvSpPr txBox="1"/>
          <p:nvPr>
            <p:ph idx="2" type="body"/>
          </p:nvPr>
        </p:nvSpPr>
        <p:spPr>
          <a:xfrm>
            <a:off x="929640" y="2203949"/>
            <a:ext cx="10332720" cy="4050299"/>
          </a:xfrm>
          <a:prstGeom prst="rect">
            <a:avLst/>
          </a:prstGeom>
          <a:noFill/>
          <a:ln>
            <a:noFill/>
          </a:ln>
        </p:spPr>
        <p:txBody>
          <a:bodyPr anchorCtr="0" anchor="ctr" bIns="45700" lIns="91425" spcFirstLastPara="1" rIns="91425" wrap="square" tIns="45700">
            <a:spAutoFit/>
          </a:bodyPr>
          <a:lstStyle/>
          <a:p>
            <a:pPr indent="-406400" lvl="0" marL="457200" rtl="0" algn="l">
              <a:lnSpc>
                <a:spcPct val="90000"/>
              </a:lnSpc>
              <a:spcBef>
                <a:spcPts val="1000"/>
              </a:spcBef>
              <a:spcAft>
                <a:spcPts val="0"/>
              </a:spcAft>
              <a:buClr>
                <a:schemeClr val="accent3"/>
              </a:buClr>
              <a:buSzPts val="2800"/>
              <a:buChar char="•"/>
            </a:pPr>
            <a:r>
              <a:rPr lang="es-ES" sz="1800"/>
              <a:t>Kad Ukrainu skāra plaša mēroga ārkārtas situācijas un katastrofas, vietējās kopienas, brīvprātīgie un valsts iestādes demonstrēja izcilu gatavību, koordināciju un drosmi. Viņu rīcība parāda, ka savlaicīga apmācība, lokāla organizētība un savstarpēja uzticēšanās spēj glābt neskaitāmas dzīvības pat augsta riska apstākļos.</a:t>
            </a:r>
            <a:endParaRPr/>
          </a:p>
          <a:p>
            <a:pPr indent="-406400" lvl="0" marL="457200" rtl="0" algn="l">
              <a:lnSpc>
                <a:spcPct val="90000"/>
              </a:lnSpc>
              <a:spcBef>
                <a:spcPts val="1000"/>
              </a:spcBef>
              <a:spcAft>
                <a:spcPts val="0"/>
              </a:spcAft>
              <a:buClr>
                <a:schemeClr val="accent3"/>
              </a:buClr>
              <a:buSzPts val="2800"/>
              <a:buChar char="•"/>
            </a:pPr>
            <a:r>
              <a:rPr lang="es-ES" sz="1800"/>
              <a:t>Ukrainas Sarkanā Krusta biedrība, sadarbojoties ar Starptautisko Sarkanā Krusta federāciju (IFRC) un Īrijas Sarkano Krustu, īstenoja plašu kampaņu, kuras mērķis bija veicināt pirmās palīdzības apmācības, ārkārtas situāciju izpratni un evakuācijas gatavību gan pilsētās, gan lauku reģionos.</a:t>
            </a:r>
            <a:endParaRPr/>
          </a:p>
          <a:p>
            <a:pPr indent="-406400" lvl="0" marL="457200" rtl="0" algn="l">
              <a:lnSpc>
                <a:spcPct val="90000"/>
              </a:lnSpc>
              <a:spcBef>
                <a:spcPts val="1000"/>
              </a:spcBef>
              <a:spcAft>
                <a:spcPts val="0"/>
              </a:spcAft>
              <a:buClr>
                <a:schemeClr val="accent3"/>
              </a:buClr>
              <a:buSzPts val="2800"/>
              <a:buChar char="•"/>
            </a:pPr>
            <a:r>
              <a:rPr lang="es-ES" sz="1800"/>
              <a:t>Brīvprātīgie izveidoja vietējus noturības tīklus, apmācot iedzīvotājus sniegt pirmo palīdzību, reaģēt uz brīdinājumiem un atbalstīt neaizsargātās grupas. Uzbrukumu un plaša mēroga krīžu laikā šie tīkli kļuva par dzīvības glābšanas sistēmām — nodrošinot medicīnisko palīdzību, psiholoģisko atbalstu un drošu evakuāciju tūkstošiem cilvēku.</a:t>
            </a:r>
            <a:endParaRPr/>
          </a:p>
          <a:p>
            <a:pPr indent="0" lvl="0" marL="0" rtl="0" algn="just">
              <a:lnSpc>
                <a:spcPct val="100000"/>
              </a:lnSpc>
              <a:spcBef>
                <a:spcPts val="0"/>
              </a:spcBef>
              <a:spcAft>
                <a:spcPts val="0"/>
              </a:spcAft>
              <a:buClr>
                <a:schemeClr val="dk1"/>
              </a:buClr>
              <a:buSzPts val="1400"/>
              <a:buNone/>
            </a:pPr>
            <a:r>
              <a:t/>
            </a:r>
            <a:endParaRPr sz="1800"/>
          </a:p>
          <a:p>
            <a:pPr indent="0" lvl="0" marL="0" rtl="0" algn="just">
              <a:lnSpc>
                <a:spcPct val="100000"/>
              </a:lnSpc>
              <a:spcBef>
                <a:spcPts val="0"/>
              </a:spcBef>
              <a:spcAft>
                <a:spcPts val="0"/>
              </a:spcAft>
              <a:buClr>
                <a:schemeClr val="dk1"/>
              </a:buClr>
              <a:buSzPts val="1400"/>
              <a:buNone/>
            </a:pPr>
            <a:r>
              <a:rPr lang="es-ES" sz="1800"/>
              <a:t>Saite: </a:t>
            </a:r>
            <a:r>
              <a:rPr lang="es-ES" sz="1800" u="sng">
                <a:solidFill>
                  <a:schemeClr val="hlink"/>
                </a:solidFill>
                <a:hlinkClick r:id="rId3"/>
              </a:rPr>
              <a:t>https://www.redcross.ie/newsroom-post/lessons-from-ukraine-preparedness-saves-lives</a:t>
            </a:r>
            <a:endParaRPr sz="1800"/>
          </a:p>
          <a:p>
            <a:pPr indent="0" lvl="0" marL="0" rtl="0" algn="just">
              <a:lnSpc>
                <a:spcPct val="100000"/>
              </a:lnSpc>
              <a:spcBef>
                <a:spcPts val="0"/>
              </a:spcBef>
              <a:spcAft>
                <a:spcPts val="0"/>
              </a:spcAft>
              <a:buClr>
                <a:schemeClr val="dk1"/>
              </a:buClr>
              <a:buSzPts val="1400"/>
              <a:buNone/>
            </a:pPr>
            <a:r>
              <a:t/>
            </a:r>
            <a:endParaRPr sz="18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51"/>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Padziļinātai izpētei</a:t>
            </a:r>
            <a:endParaRPr/>
          </a:p>
        </p:txBody>
      </p:sp>
      <p:sp>
        <p:nvSpPr>
          <p:cNvPr id="300" name="Google Shape;300;p51"/>
          <p:cNvSpPr txBox="1"/>
          <p:nvPr>
            <p:ph idx="2" type="body"/>
          </p:nvPr>
        </p:nvSpPr>
        <p:spPr>
          <a:xfrm>
            <a:off x="707830" y="1706870"/>
            <a:ext cx="10525638" cy="4057481"/>
          </a:xfrm>
          <a:prstGeom prst="rect">
            <a:avLst/>
          </a:prstGeom>
          <a:noFill/>
          <a:ln>
            <a:noFill/>
          </a:ln>
        </p:spPr>
        <p:txBody>
          <a:bodyPr anchorCtr="0" anchor="ctr" bIns="45700" lIns="91425" spcFirstLastPara="1" rIns="91425" wrap="square" tIns="45700">
            <a:spAutoFit/>
          </a:bodyPr>
          <a:lstStyle/>
          <a:p>
            <a:pPr indent="-406400" lvl="0" marL="457200" rtl="0" algn="just">
              <a:lnSpc>
                <a:spcPct val="90000"/>
              </a:lnSpc>
              <a:spcBef>
                <a:spcPts val="1000"/>
              </a:spcBef>
              <a:spcAft>
                <a:spcPts val="0"/>
              </a:spcAft>
              <a:buSzPts val="2800"/>
              <a:buChar char="•"/>
            </a:pPr>
            <a:r>
              <a:rPr b="1" lang="es-ES" sz="1600"/>
              <a:t>EU Civil Protection Mechanism – Disaster Preparedness and Response. </a:t>
            </a:r>
            <a:r>
              <a:rPr lang="es-ES" sz="1600"/>
              <a:t>Uzziniet, kā ES koordinē pārrobežu reaģēšanu uz katastrofām un atbalsta valstis novēršanā, sagatavotībā un atveseļošanā.</a:t>
            </a:r>
            <a:r>
              <a:rPr lang="es-ES" sz="1600" u="sng">
                <a:solidFill>
                  <a:schemeClr val="hlink"/>
                </a:solidFill>
                <a:hlinkClick r:id="rId3"/>
              </a:rPr>
              <a:t>https://civil-protection-humanitarian-aid.ec.europa.eu/what/civil-protection_en</a:t>
            </a:r>
            <a:endParaRPr sz="1600"/>
          </a:p>
          <a:p>
            <a:pPr indent="-406400" lvl="0" marL="457200" rtl="0" algn="just">
              <a:lnSpc>
                <a:spcPct val="90000"/>
              </a:lnSpc>
              <a:spcBef>
                <a:spcPts val="1000"/>
              </a:spcBef>
              <a:spcAft>
                <a:spcPts val="0"/>
              </a:spcAft>
              <a:buSzPts val="2800"/>
              <a:buChar char="•"/>
            </a:pPr>
            <a:r>
              <a:rPr b="1" lang="es-ES" sz="1600"/>
              <a:t>IFRC – Public Awareness and Education for Disaster Risk Reduction. </a:t>
            </a:r>
            <a:r>
              <a:rPr lang="es-ES" sz="1600"/>
              <a:t>Piekļūstiet rīkiem, kontrolsarakstiem un piemēriem, lai mācītu dzīvības glābšanas darbības, komunikāciju un izpratni par katastrofām skolās un kopienās. </a:t>
            </a:r>
            <a:r>
              <a:rPr lang="es-ES" sz="1600" u="sng">
                <a:solidFill>
                  <a:schemeClr val="hlink"/>
                </a:solidFill>
                <a:hlinkClick r:id="rId4"/>
              </a:rPr>
              <a:t>https://www.ifrc.org/public-awareness-and-public-education-drr</a:t>
            </a:r>
            <a:endParaRPr sz="1600"/>
          </a:p>
          <a:p>
            <a:pPr indent="-406400" lvl="0" marL="457200" rtl="0" algn="just">
              <a:lnSpc>
                <a:spcPct val="90000"/>
              </a:lnSpc>
              <a:spcBef>
                <a:spcPts val="1000"/>
              </a:spcBef>
              <a:spcAft>
                <a:spcPts val="0"/>
              </a:spcAft>
              <a:buSzPts val="2800"/>
              <a:buChar char="•"/>
            </a:pPr>
            <a:r>
              <a:rPr b="1" lang="es-ES" sz="1600"/>
              <a:t>WHO – Health Emergency and Disaster Risk Management (Health EDRM). </a:t>
            </a:r>
            <a:r>
              <a:rPr lang="es-ES" sz="1600"/>
              <a:t>Izprotiet, kā veselības sistēmas gatavojas bioloģiskām, ķīmiskām un dabas ārkārtas situācijām un aizsargā sabiedrību lielu notikumu laikā.</a:t>
            </a:r>
            <a:r>
              <a:rPr lang="es-ES" sz="1600" u="sng">
                <a:solidFill>
                  <a:schemeClr val="hlink"/>
                </a:solidFill>
                <a:hlinkClick r:id="rId5"/>
              </a:rPr>
              <a:t>https://www.who.int/health-topics/emergencies</a:t>
            </a:r>
            <a:endParaRPr sz="1600"/>
          </a:p>
          <a:p>
            <a:pPr indent="-406400" lvl="0" marL="457200" rtl="0" algn="just">
              <a:lnSpc>
                <a:spcPct val="90000"/>
              </a:lnSpc>
              <a:spcBef>
                <a:spcPts val="1000"/>
              </a:spcBef>
              <a:spcAft>
                <a:spcPts val="0"/>
              </a:spcAft>
              <a:buSzPts val="2800"/>
              <a:buChar char="•"/>
            </a:pPr>
            <a:r>
              <a:rPr b="1" lang="es-ES" sz="1600"/>
              <a:t>TED Talk – “How to Stay Calm When You Know You’ll Be Stressed” (Daniel Levitin). </a:t>
            </a:r>
            <a:r>
              <a:rPr lang="es-ES" sz="1600"/>
              <a:t>Saistošs 12 minūšu video, kurā paskaidrots, kā plānošana un skaidra domāšana palīdz cilvēkiem efektīvi reaģēt uz spiedienu.</a:t>
            </a:r>
            <a:r>
              <a:rPr lang="es-ES" sz="1600" u="sng">
                <a:solidFill>
                  <a:schemeClr val="hlink"/>
                </a:solidFill>
                <a:hlinkClick r:id="rId6"/>
              </a:rPr>
              <a:t>https://www.ted.com/talks/daniel_levitin_how_to_stay_calm_when_you_know_you_ll_be_stressed</a:t>
            </a:r>
            <a:endParaRPr sz="1600"/>
          </a:p>
          <a:p>
            <a:pPr indent="-406400" lvl="0" marL="457200" rtl="0" algn="just">
              <a:lnSpc>
                <a:spcPct val="90000"/>
              </a:lnSpc>
              <a:spcBef>
                <a:spcPts val="1000"/>
              </a:spcBef>
              <a:spcAft>
                <a:spcPts val="0"/>
              </a:spcAft>
              <a:buSzPts val="2800"/>
              <a:buChar char="•"/>
            </a:pPr>
            <a:r>
              <a:rPr b="1" lang="es-ES" sz="1600"/>
              <a:t>UNDRR – </a:t>
            </a:r>
            <a:r>
              <a:rPr b="1" i="1" lang="es-ES" sz="1600"/>
              <a:t>Words into Action</a:t>
            </a:r>
            <a:r>
              <a:rPr b="1" lang="es-ES" sz="1600"/>
              <a:t>: Public Awareness and Education for DRR. </a:t>
            </a:r>
            <a:r>
              <a:rPr lang="es-ES" sz="1600"/>
              <a:t>Soli pa solim ceļvedis izglītības kampaņu un apmācību izveidei, kas veido izturību un sabiedrības sagatavotību.</a:t>
            </a:r>
            <a:r>
              <a:rPr lang="es-ES" sz="1600" u="sng">
                <a:solidFill>
                  <a:schemeClr val="hlink"/>
                </a:solidFill>
                <a:hlinkClick r:id="rId7"/>
              </a:rPr>
              <a:t>https://www.undrr.org/publication/words-action-public-awareness-and-public-education-disaster-risk-reduction</a:t>
            </a:r>
            <a:endParaRPr sz="16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Avoti</a:t>
            </a:r>
            <a:endParaRPr>
              <a:solidFill>
                <a:srgbClr val="FF0000"/>
              </a:solidFill>
            </a:endParaRPr>
          </a:p>
        </p:txBody>
      </p:sp>
      <p:sp>
        <p:nvSpPr>
          <p:cNvPr id="306" name="Google Shape;306;p3"/>
          <p:cNvSpPr txBox="1"/>
          <p:nvPr>
            <p:ph idx="2" type="body"/>
          </p:nvPr>
        </p:nvSpPr>
        <p:spPr>
          <a:xfrm>
            <a:off x="838200" y="1291525"/>
            <a:ext cx="10515600" cy="4935300"/>
          </a:xfrm>
          <a:prstGeom prst="rect">
            <a:avLst/>
          </a:prstGeom>
          <a:noFill/>
          <a:ln>
            <a:noFill/>
          </a:ln>
        </p:spPr>
        <p:txBody>
          <a:bodyPr anchorCtr="0" anchor="t" bIns="45700" lIns="91425" spcFirstLastPara="1" rIns="91425" wrap="square" tIns="45700">
            <a:noAutofit/>
          </a:bodyPr>
          <a:lstStyle/>
          <a:p>
            <a:pPr indent="-406400" lvl="0" marL="457200" rtl="0" algn="just">
              <a:lnSpc>
                <a:spcPct val="90000"/>
              </a:lnSpc>
              <a:spcBef>
                <a:spcPts val="0"/>
              </a:spcBef>
              <a:spcAft>
                <a:spcPts val="0"/>
              </a:spcAft>
              <a:buSzPts val="2800"/>
              <a:buChar char="•"/>
            </a:pPr>
            <a:r>
              <a:rPr lang="es-ES" sz="1600"/>
              <a:t>Adriatic-Ionian Region Civil Protection Initiative. (2022). </a:t>
            </a:r>
            <a:r>
              <a:rPr i="1" lang="es-ES" sz="1600"/>
              <a:t>A civil protection early warning system to improve the resilience of Adriatic-Ionian territories.</a:t>
            </a:r>
            <a:r>
              <a:rPr lang="es-ES" sz="1600"/>
              <a:t> </a:t>
            </a:r>
            <a:r>
              <a:rPr i="1" lang="es-ES" sz="1600"/>
              <a:t>arXiv.</a:t>
            </a:r>
            <a:r>
              <a:rPr lang="es-ES" sz="1600"/>
              <a:t> </a:t>
            </a:r>
            <a:r>
              <a:rPr lang="es-ES" sz="1600" u="sng">
                <a:solidFill>
                  <a:schemeClr val="hlink"/>
                </a:solidFill>
                <a:hlinkClick r:id="rId3"/>
              </a:rPr>
              <a:t>https://arxiv.org/abs/2207.13941</a:t>
            </a:r>
            <a:endParaRPr sz="1600"/>
          </a:p>
          <a:p>
            <a:pPr indent="-406400" lvl="0" marL="457200" rtl="0" algn="just">
              <a:lnSpc>
                <a:spcPct val="90000"/>
              </a:lnSpc>
              <a:spcBef>
                <a:spcPts val="0"/>
              </a:spcBef>
              <a:spcAft>
                <a:spcPts val="0"/>
              </a:spcAft>
              <a:buSzPts val="2800"/>
              <a:buChar char="•"/>
            </a:pPr>
            <a:r>
              <a:rPr lang="es-ES" sz="1600"/>
              <a:t>Civil Protection and Humanitarian Aid Operations (DG ECHO). (n.d.). </a:t>
            </a:r>
            <a:r>
              <a:rPr i="1" lang="es-ES" sz="1600"/>
              <a:t>EU Civil Protection Mechanism – What we do.</a:t>
            </a:r>
            <a:r>
              <a:rPr lang="es-ES" sz="1600"/>
              <a:t> European Commission. https://civil-protection-humanitarian-aid.ec.europa.eu/what/civil-protection_en</a:t>
            </a:r>
            <a:endParaRPr/>
          </a:p>
          <a:p>
            <a:pPr indent="-406400" lvl="0" marL="457200" rtl="0" algn="just">
              <a:lnSpc>
                <a:spcPct val="90000"/>
              </a:lnSpc>
              <a:spcBef>
                <a:spcPts val="0"/>
              </a:spcBef>
              <a:spcAft>
                <a:spcPts val="0"/>
              </a:spcAft>
              <a:buSzPts val="2800"/>
              <a:buChar char="•"/>
            </a:pPr>
            <a:r>
              <a:rPr lang="es-ES" sz="1600"/>
              <a:t>Civil Protection Knowledge Network. (2024). </a:t>
            </a:r>
            <a:r>
              <a:rPr i="1" lang="es-ES" sz="1600"/>
              <a:t>Successful projects update: DG ECHO – Building disaster resilience.</a:t>
            </a:r>
            <a:r>
              <a:rPr lang="es-ES" sz="1600"/>
              <a:t> European Commission. </a:t>
            </a:r>
            <a:r>
              <a:rPr lang="es-ES" sz="1600" u="sng">
                <a:solidFill>
                  <a:schemeClr val="hlink"/>
                </a:solidFill>
                <a:hlinkClick r:id="rId4"/>
              </a:rPr>
              <a:t>https://civil-protection-knowledge-network.europa.eu/system/files/2024-11/dg-echo-successful-projects-update_final-version.pdf</a:t>
            </a:r>
            <a:endParaRPr sz="1600"/>
          </a:p>
          <a:p>
            <a:pPr indent="-406400" lvl="0" marL="457200" rtl="0" algn="just">
              <a:lnSpc>
                <a:spcPct val="90000"/>
              </a:lnSpc>
              <a:spcBef>
                <a:spcPts val="0"/>
              </a:spcBef>
              <a:spcAft>
                <a:spcPts val="0"/>
              </a:spcAft>
              <a:buSzPts val="2800"/>
              <a:buChar char="•"/>
            </a:pPr>
            <a:r>
              <a:rPr lang="es-ES" sz="1600"/>
              <a:t>Fink-Hooijer, F. (2023). </a:t>
            </a:r>
            <a:r>
              <a:rPr i="1" lang="es-ES" sz="1600"/>
              <a:t>Profile of humanitarian policy leadership in the EU Civil Protection Mechanism.</a:t>
            </a:r>
            <a:r>
              <a:rPr lang="es-ES" sz="1600"/>
              <a:t> </a:t>
            </a:r>
            <a:r>
              <a:rPr i="1" lang="es-ES" sz="1600"/>
              <a:t>Wikipedia.</a:t>
            </a:r>
            <a:r>
              <a:rPr lang="es-ES" sz="1600"/>
              <a:t> </a:t>
            </a:r>
            <a:r>
              <a:rPr lang="es-ES" sz="1600" u="sng">
                <a:solidFill>
                  <a:schemeClr val="hlink"/>
                </a:solidFill>
                <a:hlinkClick r:id="rId5"/>
              </a:rPr>
              <a:t>https://en.wikipedia.org/wiki/Florika_Fink-Hooijer</a:t>
            </a:r>
            <a:endParaRPr sz="1600"/>
          </a:p>
          <a:p>
            <a:pPr indent="-406400" lvl="0" marL="457200" rtl="0" algn="just">
              <a:lnSpc>
                <a:spcPct val="90000"/>
              </a:lnSpc>
              <a:spcBef>
                <a:spcPts val="0"/>
              </a:spcBef>
              <a:spcAft>
                <a:spcPts val="0"/>
              </a:spcAft>
              <a:buSzPts val="2800"/>
              <a:buChar char="•"/>
            </a:pPr>
            <a:r>
              <a:rPr lang="es-ES" sz="1600"/>
              <a:t>International Federation of Red Cross and Red Crescent Societies. (n.d.). </a:t>
            </a:r>
            <a:r>
              <a:rPr i="1" lang="es-ES" sz="1600"/>
              <a:t>Public awareness and public education for disaster risk reduction: Key messages.</a:t>
            </a:r>
            <a:r>
              <a:rPr lang="es-ES" sz="1600"/>
              <a:t> https://www.ifrc.org/public-awareness-and-public-education-drr</a:t>
            </a:r>
            <a:endParaRPr/>
          </a:p>
          <a:p>
            <a:pPr indent="-406400" lvl="0" marL="457200" rtl="0" algn="just">
              <a:lnSpc>
                <a:spcPct val="90000"/>
              </a:lnSpc>
              <a:spcBef>
                <a:spcPts val="0"/>
              </a:spcBef>
              <a:spcAft>
                <a:spcPts val="0"/>
              </a:spcAft>
              <a:buSzPts val="2800"/>
              <a:buChar char="•"/>
            </a:pPr>
            <a:r>
              <a:rPr lang="es-ES" sz="1600"/>
              <a:t>Irish Red Cross. (2023, March 20). </a:t>
            </a:r>
            <a:r>
              <a:rPr i="1" lang="es-ES" sz="1600"/>
              <a:t>Lessons from Ukraine: Preparedness saves lives.</a:t>
            </a:r>
            <a:r>
              <a:rPr lang="es-ES" sz="1600"/>
              <a:t> </a:t>
            </a:r>
            <a:r>
              <a:rPr lang="es-ES" sz="1600" u="sng">
                <a:solidFill>
                  <a:schemeClr val="hlink"/>
                </a:solidFill>
                <a:hlinkClick r:id="rId6"/>
              </a:rPr>
              <a:t>https://www.redcross.ie/newsroom-post/lessons-from-ukraine-preparedness-saves-lives/</a:t>
            </a:r>
            <a:endParaRPr sz="1600"/>
          </a:p>
          <a:p>
            <a:pPr indent="-406400" lvl="0" marL="457200" rtl="0" algn="just">
              <a:lnSpc>
                <a:spcPct val="90000"/>
              </a:lnSpc>
              <a:spcBef>
                <a:spcPts val="0"/>
              </a:spcBef>
              <a:spcAft>
                <a:spcPts val="0"/>
              </a:spcAft>
              <a:buSzPts val="2800"/>
              <a:buChar char="•"/>
            </a:pPr>
            <a:r>
              <a:rPr lang="es-ES" sz="1600"/>
              <a:t>Levitin, D. (2015, February). </a:t>
            </a:r>
            <a:r>
              <a:rPr i="1" lang="es-ES" sz="1600"/>
              <a:t>How to stay calm when you know you’ll be stressed</a:t>
            </a:r>
            <a:r>
              <a:rPr lang="es-ES" sz="1600"/>
              <a:t> [Video]. </a:t>
            </a:r>
            <a:r>
              <a:rPr i="1" lang="es-ES" sz="1600"/>
              <a:t>TED Conferences.</a:t>
            </a:r>
            <a:r>
              <a:rPr lang="es-ES" sz="1600"/>
              <a:t> https://www.ted.com/talks/daniel_levitin_how_to_stay_calm_when_you_know_you_ll_be_stressed</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5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Avoti</a:t>
            </a:r>
            <a:endParaRPr>
              <a:solidFill>
                <a:srgbClr val="FF0000"/>
              </a:solidFill>
            </a:endParaRPr>
          </a:p>
        </p:txBody>
      </p:sp>
      <p:sp>
        <p:nvSpPr>
          <p:cNvPr id="312" name="Google Shape;312;p52"/>
          <p:cNvSpPr txBox="1"/>
          <p:nvPr>
            <p:ph idx="2" type="body"/>
          </p:nvPr>
        </p:nvSpPr>
        <p:spPr>
          <a:xfrm>
            <a:off x="838200" y="1381450"/>
            <a:ext cx="10515600" cy="4935300"/>
          </a:xfrm>
          <a:prstGeom prst="rect">
            <a:avLst/>
          </a:prstGeom>
          <a:noFill/>
          <a:ln>
            <a:noFill/>
          </a:ln>
        </p:spPr>
        <p:txBody>
          <a:bodyPr anchorCtr="0" anchor="t" bIns="45700" lIns="91425" spcFirstLastPara="1" rIns="91425" wrap="square" tIns="45700">
            <a:noAutofit/>
          </a:bodyPr>
          <a:lstStyle/>
          <a:p>
            <a:pPr indent="-406400" lvl="0" marL="457200" rtl="0" algn="just">
              <a:lnSpc>
                <a:spcPct val="90000"/>
              </a:lnSpc>
              <a:spcBef>
                <a:spcPts val="1000"/>
              </a:spcBef>
              <a:spcAft>
                <a:spcPts val="0"/>
              </a:spcAft>
              <a:buSzPts val="2800"/>
              <a:buChar char="•"/>
            </a:pPr>
            <a:r>
              <a:rPr lang="es-ES" sz="1600"/>
              <a:t>Red Cross Psychological First Aid Guidelines. (2020). </a:t>
            </a:r>
            <a:r>
              <a:rPr i="1" lang="es-ES" sz="1600"/>
              <a:t>Psychological first aid in disaster and crisis situations.</a:t>
            </a:r>
            <a:r>
              <a:rPr lang="es-ES" sz="1600"/>
              <a:t> International Federation of Red Cross and Red Crescent Societies. https://www.ifrc.org/document/psychological-first-aid</a:t>
            </a:r>
            <a:endParaRPr/>
          </a:p>
          <a:p>
            <a:pPr indent="-406400" lvl="0" marL="457200" rtl="0" algn="just">
              <a:lnSpc>
                <a:spcPct val="90000"/>
              </a:lnSpc>
              <a:spcBef>
                <a:spcPts val="1000"/>
              </a:spcBef>
              <a:spcAft>
                <a:spcPts val="0"/>
              </a:spcAft>
              <a:buSzPts val="2800"/>
              <a:buChar char="•"/>
            </a:pPr>
            <a:r>
              <a:rPr lang="es-ES" sz="1600"/>
              <a:t>United Nations Development Programme. (2023). </a:t>
            </a:r>
            <a:r>
              <a:rPr i="1" lang="es-ES" sz="1600"/>
              <a:t>Building community resilience to disasters: Lessons from local preparedness initiatives.</a:t>
            </a:r>
            <a:r>
              <a:rPr lang="es-ES" sz="1600"/>
              <a:t> UNDP Europe and Central Asia. https://www.undp.org/europe-and-central-asia/publications</a:t>
            </a:r>
            <a:endParaRPr/>
          </a:p>
          <a:p>
            <a:pPr indent="-406400" lvl="0" marL="457200" rtl="0" algn="just">
              <a:lnSpc>
                <a:spcPct val="90000"/>
              </a:lnSpc>
              <a:spcBef>
                <a:spcPts val="1000"/>
              </a:spcBef>
              <a:spcAft>
                <a:spcPts val="0"/>
              </a:spcAft>
              <a:buSzPts val="2800"/>
              <a:buChar char="•"/>
            </a:pPr>
            <a:r>
              <a:rPr lang="es-ES" sz="1600"/>
              <a:t>United Nations Office for Disaster Risk Reduction (UNDRR). (2023). </a:t>
            </a:r>
            <a:r>
              <a:rPr i="1" lang="es-ES" sz="1600"/>
              <a:t>Words into action: Public awareness and public education for disaster risk reduction.</a:t>
            </a:r>
            <a:r>
              <a:rPr lang="es-ES" sz="1600"/>
              <a:t> https://www.undrr.org/publication/words-action-public-awareness-and-public-education-disaster-risk-reduction</a:t>
            </a:r>
            <a:endParaRPr/>
          </a:p>
          <a:p>
            <a:pPr indent="-406400" lvl="0" marL="457200" rtl="0" algn="just">
              <a:lnSpc>
                <a:spcPct val="90000"/>
              </a:lnSpc>
              <a:spcBef>
                <a:spcPts val="1000"/>
              </a:spcBef>
              <a:spcAft>
                <a:spcPts val="0"/>
              </a:spcAft>
              <a:buSzPts val="2800"/>
              <a:buChar char="•"/>
            </a:pPr>
            <a:r>
              <a:rPr lang="es-ES" sz="1600"/>
              <a:t>United Nations Office for Project Services (UNOPS). (2023, December 15). </a:t>
            </a:r>
            <a:r>
              <a:rPr i="1" lang="es-ES" sz="1600"/>
              <a:t>Strengthening Ukraine’s emergency response capacity.</a:t>
            </a:r>
            <a:r>
              <a:rPr lang="es-ES" sz="1600"/>
              <a:t> </a:t>
            </a:r>
            <a:r>
              <a:rPr lang="es-ES" sz="1600" u="sng">
                <a:solidFill>
                  <a:schemeClr val="hlink"/>
                </a:solidFill>
                <a:hlinkClick r:id="rId3"/>
              </a:rPr>
              <a:t>https://www.unops.org/news-and-stories/news/strengthening-ukraines-emergency-response</a:t>
            </a:r>
            <a:endParaRPr sz="1600"/>
          </a:p>
          <a:p>
            <a:pPr indent="-406400" lvl="0" marL="457200" rtl="0" algn="just">
              <a:lnSpc>
                <a:spcPct val="90000"/>
              </a:lnSpc>
              <a:spcBef>
                <a:spcPts val="1000"/>
              </a:spcBef>
              <a:spcAft>
                <a:spcPts val="0"/>
              </a:spcAft>
              <a:buSzPts val="2800"/>
              <a:buChar char="•"/>
            </a:pPr>
            <a:r>
              <a:rPr lang="es-ES" sz="1600"/>
              <a:t>Ukrainian Red Cross Society. (2024). </a:t>
            </a:r>
            <a:r>
              <a:rPr i="1" lang="es-ES" sz="1600"/>
              <a:t>News and activities.</a:t>
            </a:r>
            <a:r>
              <a:rPr lang="es-ES" sz="1600"/>
              <a:t> https://redcross.org.ua/en/news/</a:t>
            </a:r>
            <a:endParaRPr/>
          </a:p>
          <a:p>
            <a:pPr indent="-406400" lvl="0" marL="457200" rtl="0" algn="just">
              <a:lnSpc>
                <a:spcPct val="90000"/>
              </a:lnSpc>
              <a:spcBef>
                <a:spcPts val="1000"/>
              </a:spcBef>
              <a:spcAft>
                <a:spcPts val="0"/>
              </a:spcAft>
              <a:buSzPts val="2800"/>
              <a:buChar char="•"/>
            </a:pPr>
            <a:r>
              <a:rPr lang="es-ES" sz="1600"/>
              <a:t>World Health Organization. (2023). </a:t>
            </a:r>
            <a:r>
              <a:rPr i="1" lang="es-ES" sz="1600"/>
              <a:t>Health emergency and disaster risk management framework (Health EDRM).</a:t>
            </a:r>
            <a:r>
              <a:rPr lang="es-ES" sz="1600"/>
              <a:t> </a:t>
            </a:r>
            <a:r>
              <a:rPr lang="es-ES" sz="1600" u="sng">
                <a:solidFill>
                  <a:schemeClr val="hlink"/>
                </a:solidFill>
                <a:hlinkClick r:id="rId4"/>
              </a:rPr>
              <a:t>https://www.who.int/health-topics/emergencies</a:t>
            </a:r>
            <a:endParaRPr sz="16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5"/>
          <p:cNvSpPr txBox="1"/>
          <p:nvPr>
            <p:ph type="title"/>
          </p:nvPr>
        </p:nvSpPr>
        <p:spPr>
          <a:xfrm>
            <a:off x="838200" y="31340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Avoti</a:t>
            </a:r>
            <a:endParaRPr>
              <a:solidFill>
                <a:srgbClr val="FF0000"/>
              </a:solidFill>
            </a:endParaRPr>
          </a:p>
        </p:txBody>
      </p:sp>
      <p:sp>
        <p:nvSpPr>
          <p:cNvPr id="318" name="Google Shape;318;p5"/>
          <p:cNvSpPr txBox="1"/>
          <p:nvPr>
            <p:ph idx="2" type="body"/>
          </p:nvPr>
        </p:nvSpPr>
        <p:spPr>
          <a:xfrm>
            <a:off x="606108" y="1005352"/>
            <a:ext cx="10515600" cy="4557900"/>
          </a:xfrm>
          <a:prstGeom prst="rect">
            <a:avLst/>
          </a:prstGeom>
          <a:noFill/>
          <a:ln>
            <a:noFill/>
          </a:ln>
        </p:spPr>
        <p:txBody>
          <a:bodyPr anchorCtr="0" anchor="t" bIns="45700" lIns="91425" spcFirstLastPara="1" rIns="91425" wrap="square" tIns="45700">
            <a:noAutofit/>
          </a:bodyPr>
          <a:lstStyle/>
          <a:p>
            <a:pPr indent="0" lvl="0" marL="50800" rtl="0" algn="l">
              <a:lnSpc>
                <a:spcPct val="70000"/>
              </a:lnSpc>
              <a:spcBef>
                <a:spcPts val="0"/>
              </a:spcBef>
              <a:spcAft>
                <a:spcPts val="0"/>
              </a:spcAft>
              <a:buSzPts val="2800"/>
              <a:buNone/>
            </a:pPr>
            <a:r>
              <a:t/>
            </a:r>
            <a:endParaRPr sz="1800"/>
          </a:p>
          <a:p>
            <a:pPr indent="-406400" lvl="0" marL="457200" rtl="0" algn="l">
              <a:lnSpc>
                <a:spcPct val="70000"/>
              </a:lnSpc>
              <a:spcBef>
                <a:spcPts val="0"/>
              </a:spcBef>
              <a:spcAft>
                <a:spcPts val="0"/>
              </a:spcAft>
              <a:buSzPts val="2800"/>
              <a:buChar char="•"/>
            </a:pPr>
            <a:r>
              <a:rPr lang="es-ES" sz="1800"/>
              <a:t>Luhanskyi, Y. (2025). </a:t>
            </a:r>
            <a:r>
              <a:rPr i="1" lang="es-ES" sz="1800"/>
              <a:t>Bioterrorism Response: Controlled Evacuation and Decontamination</a:t>
            </a:r>
            <a:r>
              <a:rPr lang="es-ES" sz="1800"/>
              <a:t> [AI-generated image]. ChatGPT. </a:t>
            </a:r>
            <a:r>
              <a:rPr lang="es-ES" sz="1800" u="sng">
                <a:solidFill>
                  <a:schemeClr val="hlink"/>
                </a:solidFill>
                <a:hlinkClick r:id="rId3"/>
              </a:rPr>
              <a:t>https://chatgpt.com/s/m_68e40acabc8c8191bc50cf806d14be16</a:t>
            </a:r>
            <a:endParaRPr sz="1800"/>
          </a:p>
          <a:p>
            <a:pPr indent="-406400" lvl="0" marL="457200" rtl="0" algn="l">
              <a:lnSpc>
                <a:spcPct val="70000"/>
              </a:lnSpc>
              <a:spcBef>
                <a:spcPts val="0"/>
              </a:spcBef>
              <a:spcAft>
                <a:spcPts val="0"/>
              </a:spcAft>
              <a:buSzPts val="2800"/>
              <a:buChar char="•"/>
            </a:pPr>
            <a:r>
              <a:rPr lang="es-ES" sz="1800"/>
              <a:t>Luhanskyi, Y. (2025). </a:t>
            </a:r>
            <a:r>
              <a:rPr i="1" lang="es-ES" sz="1800"/>
              <a:t>Chemical Leak Response: Evacuating Safely from Contaminated Areas</a:t>
            </a:r>
            <a:r>
              <a:rPr lang="es-ES" sz="1800"/>
              <a:t> [AI-generated image]. ChatGPT. </a:t>
            </a:r>
            <a:r>
              <a:rPr lang="es-ES" sz="1800" u="sng">
                <a:solidFill>
                  <a:schemeClr val="hlink"/>
                </a:solidFill>
                <a:hlinkClick r:id="rId4"/>
              </a:rPr>
              <a:t>https://chatgpt.com/s/m_68e404493804819180cdc885343dc229</a:t>
            </a:r>
            <a:endParaRPr sz="1800"/>
          </a:p>
          <a:p>
            <a:pPr indent="-406400" lvl="0" marL="457200" rtl="0" algn="l">
              <a:lnSpc>
                <a:spcPct val="70000"/>
              </a:lnSpc>
              <a:spcBef>
                <a:spcPts val="0"/>
              </a:spcBef>
              <a:spcAft>
                <a:spcPts val="0"/>
              </a:spcAft>
              <a:buSzPts val="2800"/>
              <a:buChar char="•"/>
            </a:pPr>
            <a:r>
              <a:rPr lang="es-ES" sz="1800"/>
              <a:t>Luhanskyi, Y. (2025). </a:t>
            </a:r>
            <a:r>
              <a:rPr i="1" lang="es-ES" sz="1800"/>
              <a:t>Earthquake Evacuation: Safely Exiting Public Buildings</a:t>
            </a:r>
            <a:r>
              <a:rPr lang="es-ES" sz="1800"/>
              <a:t> [AI-generated image]. ChatGPT. </a:t>
            </a:r>
            <a:r>
              <a:rPr lang="es-ES" sz="1800" u="sng">
                <a:solidFill>
                  <a:schemeClr val="hlink"/>
                </a:solidFill>
                <a:hlinkClick r:id="rId5"/>
              </a:rPr>
              <a:t>https://chatgpt.com/s/m_68e3f1936f288191b47279f03b29397f</a:t>
            </a:r>
            <a:endParaRPr sz="1800"/>
          </a:p>
          <a:p>
            <a:pPr indent="-406400" lvl="0" marL="457200" rtl="0" algn="l">
              <a:lnSpc>
                <a:spcPct val="70000"/>
              </a:lnSpc>
              <a:spcBef>
                <a:spcPts val="0"/>
              </a:spcBef>
              <a:spcAft>
                <a:spcPts val="0"/>
              </a:spcAft>
              <a:buSzPts val="2800"/>
              <a:buChar char="•"/>
            </a:pPr>
            <a:r>
              <a:rPr lang="es-ES" sz="1800"/>
              <a:t>Luhanskyi, Y. (2025). </a:t>
            </a:r>
            <a:r>
              <a:rPr i="1" lang="es-ES" sz="1800"/>
              <a:t>Fire in a Public Venue: Safe Evacuation Under Pressure</a:t>
            </a:r>
            <a:r>
              <a:rPr lang="es-ES" sz="1800"/>
              <a:t> [AI-generated image]. ChatGPT. </a:t>
            </a:r>
            <a:r>
              <a:rPr lang="es-ES" sz="1800" u="sng">
                <a:solidFill>
                  <a:schemeClr val="hlink"/>
                </a:solidFill>
                <a:hlinkClick r:id="rId6"/>
              </a:rPr>
              <a:t>https://chatgpt.com/s/m_68e4068a3edc819180d2b8ddfb3fb98a</a:t>
            </a:r>
            <a:endParaRPr sz="1800"/>
          </a:p>
          <a:p>
            <a:pPr indent="-406400" lvl="0" marL="457200" rtl="0" algn="l">
              <a:lnSpc>
                <a:spcPct val="70000"/>
              </a:lnSpc>
              <a:spcBef>
                <a:spcPts val="0"/>
              </a:spcBef>
              <a:spcAft>
                <a:spcPts val="0"/>
              </a:spcAft>
              <a:buSzPts val="2800"/>
              <a:buChar char="•"/>
            </a:pPr>
            <a:r>
              <a:rPr lang="es-ES" sz="1800"/>
              <a:t>Luhanskyi, Y. (2025). </a:t>
            </a:r>
            <a:r>
              <a:rPr i="1" lang="es-ES" sz="1800"/>
              <a:t>Hazardous Material Transport Accident: Coordinated Emergency Response</a:t>
            </a:r>
            <a:r>
              <a:rPr lang="es-ES" sz="1800"/>
              <a:t> [AI-generated image]. ChatGPT. </a:t>
            </a:r>
            <a:r>
              <a:rPr lang="es-ES" sz="1800" u="sng">
                <a:solidFill>
                  <a:schemeClr val="hlink"/>
                </a:solidFill>
                <a:hlinkClick r:id="rId7"/>
              </a:rPr>
              <a:t>https://chatgpt.com/s/m_68e4056393d08191a33bc8d51a593d17</a:t>
            </a:r>
            <a:endParaRPr sz="1800"/>
          </a:p>
          <a:p>
            <a:pPr indent="-406400" lvl="0" marL="457200" rtl="0" algn="l">
              <a:lnSpc>
                <a:spcPct val="70000"/>
              </a:lnSpc>
              <a:spcBef>
                <a:spcPts val="0"/>
              </a:spcBef>
              <a:spcAft>
                <a:spcPts val="0"/>
              </a:spcAft>
              <a:buSzPts val="2800"/>
              <a:buChar char="•"/>
            </a:pPr>
            <a:r>
              <a:rPr lang="es-ES" sz="1800"/>
              <a:t>Luhanskyi, Y. (2025). </a:t>
            </a:r>
            <a:r>
              <a:rPr i="1" lang="es-ES" sz="1800"/>
              <a:t>Pandemic Response: Testing and Public Health Preparedness in Crowded Areas</a:t>
            </a:r>
            <a:r>
              <a:rPr lang="es-ES" sz="1800"/>
              <a:t> [AI-generated image]. ChatGPT. </a:t>
            </a:r>
            <a:r>
              <a:rPr lang="es-ES" sz="1800" u="sng">
                <a:solidFill>
                  <a:schemeClr val="hlink"/>
                </a:solidFill>
                <a:hlinkClick r:id="rId8"/>
              </a:rPr>
              <a:t>https://chatgpt.com/s/m_68e40d5dda6c8191b4899ce27feaf4c4</a:t>
            </a:r>
            <a:endParaRPr sz="1800"/>
          </a:p>
          <a:p>
            <a:pPr indent="-406400" lvl="0" marL="457200" rtl="0" algn="l">
              <a:lnSpc>
                <a:spcPct val="70000"/>
              </a:lnSpc>
              <a:spcBef>
                <a:spcPts val="0"/>
              </a:spcBef>
              <a:spcAft>
                <a:spcPts val="0"/>
              </a:spcAft>
              <a:buSzPts val="2800"/>
              <a:buChar char="•"/>
            </a:pPr>
            <a:r>
              <a:rPr lang="es-ES" sz="1800"/>
              <a:t>Luhanskyi, Y. (2025). </a:t>
            </a:r>
            <a:r>
              <a:rPr i="1" lang="es-ES" sz="1800"/>
              <a:t>Psychological First Aid: Supporting Distressed Individuals During Emergencies</a:t>
            </a:r>
            <a:r>
              <a:rPr lang="es-ES" sz="1800"/>
              <a:t> [AI-generated image]. ChatGPT. </a:t>
            </a:r>
            <a:r>
              <a:rPr lang="es-ES" sz="1800" u="sng">
                <a:solidFill>
                  <a:schemeClr val="hlink"/>
                </a:solidFill>
                <a:hlinkClick r:id="rId9"/>
              </a:rPr>
              <a:t>https://chatgpt.com/s/m_68e40c5f0fbc8191b473d7f26e0cea74</a:t>
            </a:r>
            <a:endParaRPr sz="1800"/>
          </a:p>
          <a:p>
            <a:pPr indent="-406400" lvl="0" marL="457200" rtl="0" algn="l">
              <a:lnSpc>
                <a:spcPct val="70000"/>
              </a:lnSpc>
              <a:spcBef>
                <a:spcPts val="0"/>
              </a:spcBef>
              <a:spcAft>
                <a:spcPts val="0"/>
              </a:spcAft>
              <a:buSzPts val="2800"/>
              <a:buChar char="•"/>
            </a:pPr>
            <a:r>
              <a:rPr lang="es-ES" sz="1800"/>
              <a:t>Luhanskyi, Y. (2025). </a:t>
            </a:r>
            <a:r>
              <a:rPr i="1" lang="es-ES" sz="1800"/>
              <a:t>Taking Cover Together: Earthquake Safety Indoors</a:t>
            </a:r>
            <a:r>
              <a:rPr lang="es-ES" sz="1800"/>
              <a:t> [AI-generated image]. ChatGPT. </a:t>
            </a:r>
            <a:r>
              <a:rPr lang="es-ES" sz="1800" u="sng">
                <a:solidFill>
                  <a:schemeClr val="hlink"/>
                </a:solidFill>
                <a:hlinkClick r:id="rId10"/>
              </a:rPr>
              <a:t>https://chatgpt.com/s/m_68e3f1936f288191b47279f03b29397f</a:t>
            </a:r>
            <a:endParaRPr sz="1800"/>
          </a:p>
          <a:p>
            <a:pPr indent="-406400" lvl="0" marL="457200" rtl="0" algn="l">
              <a:lnSpc>
                <a:spcPct val="70000"/>
              </a:lnSpc>
              <a:spcBef>
                <a:spcPts val="0"/>
              </a:spcBef>
              <a:spcAft>
                <a:spcPts val="0"/>
              </a:spcAft>
              <a:buSzPts val="2800"/>
              <a:buChar char="•"/>
            </a:pPr>
            <a:r>
              <a:rPr lang="es-ES" sz="1800"/>
              <a:t>Luhanskyi, Y. (2025). </a:t>
            </a:r>
            <a:r>
              <a:rPr i="1" lang="es-ES" sz="1800"/>
              <a:t>Urban Flood Response: Staying Safe in Submerged Public Spaces</a:t>
            </a:r>
            <a:r>
              <a:rPr lang="es-ES" sz="1800"/>
              <a:t> [AI-generated image]. ChatGPT. </a:t>
            </a:r>
            <a:r>
              <a:rPr lang="es-ES" sz="1800" u="sng">
                <a:solidFill>
                  <a:schemeClr val="hlink"/>
                </a:solidFill>
                <a:hlinkClick r:id="rId11"/>
              </a:rPr>
              <a:t>https://chatgpt.com/s/m_68e3ef78899c8191bbb36c3db5669bcc</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sz="3600">
                <a:solidFill>
                  <a:schemeClr val="accent1"/>
                </a:solidFill>
              </a:rPr>
              <a:t>Ievads: Kas ir katastrofu riski publiskās un lielās cilvēku pulcēšanās vietās</a:t>
            </a:r>
            <a:endParaRPr sz="3600">
              <a:solidFill>
                <a:schemeClr val="accent1"/>
              </a:solidFill>
            </a:endParaRPr>
          </a:p>
        </p:txBody>
      </p:sp>
      <p:sp>
        <p:nvSpPr>
          <p:cNvPr id="62" name="Google Shape;62;p19"/>
          <p:cNvSpPr txBox="1"/>
          <p:nvPr>
            <p:ph idx="2" type="body"/>
          </p:nvPr>
        </p:nvSpPr>
        <p:spPr>
          <a:xfrm>
            <a:off x="839788" y="1715784"/>
            <a:ext cx="10515600" cy="4249245"/>
          </a:xfrm>
          <a:prstGeom prst="rect">
            <a:avLst/>
          </a:prstGeom>
          <a:noFill/>
          <a:ln>
            <a:noFill/>
          </a:ln>
        </p:spPr>
        <p:txBody>
          <a:bodyPr anchorCtr="0" anchor="t" bIns="45700" lIns="91425" spcFirstLastPara="1" rIns="91425" wrap="square" tIns="45700">
            <a:normAutofit fontScale="92500" lnSpcReduction="20000"/>
          </a:bodyPr>
          <a:lstStyle/>
          <a:p>
            <a:pPr indent="-406400" lvl="0" marL="457200" rtl="0" algn="just">
              <a:lnSpc>
                <a:spcPct val="90000"/>
              </a:lnSpc>
              <a:spcBef>
                <a:spcPts val="1000"/>
              </a:spcBef>
              <a:spcAft>
                <a:spcPts val="0"/>
              </a:spcAft>
              <a:buSzPct val="117646"/>
              <a:buChar char="•"/>
            </a:pPr>
            <a:r>
              <a:rPr lang="es-ES"/>
              <a:t>Sabiedriskās telpas, piemēram, iepirkšanās centri, stadioni, transporta mezgli un pasākumu centri, katru dienu pulcē lielu skaitu cilvēku. Lai gan šīs vietas ir paredzētas ērtībām un priekam, tās var kļūt ļoti neaizsargātas arī ārkārtas situācijās, piemēram, ugunsgrēkos, pūļa saspiešanās, zemestrīcēs vai teroristu incidentos.</a:t>
            </a:r>
            <a:br>
              <a:rPr lang="es-ES"/>
            </a:br>
            <a:r>
              <a:rPr lang="es-ES"/>
              <a:t>Izpratne par to, kā atpazīt riskus, saglabāt mieru un rīkoties atbildīgi šādā vidē, var glābt dzīvības. Šis modulis palīdz izglītojamajiem izpētīt, kā katastrofas notiek lielās, pārpildītās vietās un kā pareiza plānošana, koordinācija un izpratne var samazināt haosu un novērst traumas vai dzīvības zaudēšanu.</a:t>
            </a:r>
            <a:br>
              <a:rPr lang="es-ES"/>
            </a:br>
            <a:r>
              <a:rPr lang="es-ES"/>
              <a:t>Izmantojot šo apmācību, izglītojamie redzēs, ka sagatavotība katastrofām ir ikviena atbildība - ne tikai profesionāļu atbildība - un ka informētiem indivīdiem ir būtiska loma drošāku, izturīgāku kopienu veidošanā.</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7"/>
          <p:cNvSpPr txBox="1"/>
          <p:nvPr>
            <p:ph type="title"/>
          </p:nvPr>
        </p:nvSpPr>
        <p:spPr>
          <a:xfrm>
            <a:off x="438275" y="457200"/>
            <a:ext cx="9666778" cy="98141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PARTNERĪBA</a:t>
            </a:r>
            <a:endParaRPr sz="4400"/>
          </a:p>
        </p:txBody>
      </p:sp>
      <p:sp>
        <p:nvSpPr>
          <p:cNvPr id="324" name="Google Shape;324;p7"/>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325" name="Google Shape;325;p7"/>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326" name="Google Shape;326;p7"/>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327" name="Google Shape;327;p7"/>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328" name="Google Shape;328;p7"/>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329" name="Google Shape;329;p7"/>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330" name="Google Shape;330;p7"/>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331" name="Google Shape;331;p7"/>
          <p:cNvPicPr preferRelativeResize="0"/>
          <p:nvPr/>
        </p:nvPicPr>
        <p:blipFill rotWithShape="1">
          <a:blip r:embed="rId10">
            <a:alphaModFix/>
          </a:blip>
          <a:srcRect b="0" l="0" r="0" t="0"/>
          <a:stretch/>
        </p:blipFill>
        <p:spPr>
          <a:xfrm>
            <a:off x="968518" y="4661446"/>
            <a:ext cx="2011680" cy="574088"/>
          </a:xfrm>
          <a:prstGeom prst="rect">
            <a:avLst/>
          </a:prstGeom>
          <a:noFill/>
          <a:ln>
            <a:noFill/>
          </a:ln>
        </p:spPr>
      </p:pic>
      <p:pic>
        <p:nvPicPr>
          <p:cNvPr descr="A red and blue logo&#10;&#10;AI-generated content may be incorrect." id="332" name="Google Shape;332;p7"/>
          <p:cNvPicPr preferRelativeResize="0"/>
          <p:nvPr/>
        </p:nvPicPr>
        <p:blipFill rotWithShape="1">
          <a:blip r:embed="rId11">
            <a:alphaModFix/>
          </a:blip>
          <a:srcRect b="0" l="0" r="0" t="0"/>
          <a:stretch/>
        </p:blipFill>
        <p:spPr>
          <a:xfrm>
            <a:off x="9435800" y="1959048"/>
            <a:ext cx="1246334" cy="1011673"/>
          </a:xfrm>
          <a:prstGeom prst="rect">
            <a:avLst/>
          </a:prstGeom>
          <a:noFill/>
          <a:ln>
            <a:noFill/>
          </a:ln>
        </p:spPr>
      </p:pic>
      <p:pic>
        <p:nvPicPr>
          <p:cNvPr descr="A logo of a sailboat&#10;&#10;AI-generated content may be incorrect." id="333" name="Google Shape;333;p7"/>
          <p:cNvPicPr preferRelativeResize="0"/>
          <p:nvPr/>
        </p:nvPicPr>
        <p:blipFill rotWithShape="1">
          <a:blip r:embed="rId12">
            <a:alphaModFix/>
          </a:blip>
          <a:srcRect b="0" l="0" r="0" t="0"/>
          <a:stretch/>
        </p:blipFill>
        <p:spPr>
          <a:xfrm>
            <a:off x="1485303" y="1890196"/>
            <a:ext cx="1145434" cy="1093071"/>
          </a:xfrm>
          <a:prstGeom prst="rect">
            <a:avLst/>
          </a:prstGeom>
          <a:noFill/>
          <a:ln>
            <a:noFill/>
          </a:ln>
        </p:spPr>
      </p:pic>
      <p:pic>
        <p:nvPicPr>
          <p:cNvPr id="334" name="Google Shape;334;p7"/>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335" name="Google Shape;335;p7"/>
          <p:cNvPicPr preferRelativeResize="0"/>
          <p:nvPr/>
        </p:nvPicPr>
        <p:blipFill rotWithShape="1">
          <a:blip r:embed="rId14">
            <a:alphaModFix/>
          </a:blip>
          <a:srcRect b="0" l="0" r="0" t="0"/>
          <a:stretch/>
        </p:blipFill>
        <p:spPr>
          <a:xfrm>
            <a:off x="8436542" y="4649682"/>
            <a:ext cx="2866369" cy="88013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8"/>
          <p:cNvSpPr txBox="1"/>
          <p:nvPr>
            <p:ph type="title"/>
          </p:nvPr>
        </p:nvSpPr>
        <p:spPr>
          <a:xfrm>
            <a:off x="1167996" y="1336855"/>
            <a:ext cx="9856008" cy="127317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4444"/>
              <a:buNone/>
            </a:pPr>
            <a:r>
              <a:rPr lang="es-ES" sz="2400"/>
              <a:t>Lai vērtīga un iedvesmojoša mācīšanās ar VET-READY</a:t>
            </a:r>
            <a:br>
              <a:rPr lang="es-ES" sz="2400"/>
            </a:br>
            <a:r>
              <a:rPr lang="es-ES" sz="2400"/>
              <a:t>2. nodaļu «SABIEDRISKO UN LIELU PASĀKUMU NORISES VIETU KATASTROFU GATAVĪBA UN REAĢĒŠANA»</a:t>
            </a:r>
            <a:br>
              <a:rPr lang="es-ES" sz="2400"/>
            </a:br>
            <a:r>
              <a:rPr lang="es-ES" sz="2400"/>
              <a:t>un 7. mācību moduli «Katastrofu risku pārvaldība sabiedriskās un lielu pasākumu norises vietās»!</a:t>
            </a:r>
            <a:br>
              <a:rPr lang="es-ES" sz="2400"/>
            </a:br>
            <a:br>
              <a:rPr lang="es-ES" sz="2400"/>
            </a:br>
            <a:endParaRPr sz="2400"/>
          </a:p>
        </p:txBody>
      </p:sp>
      <p:sp>
        <p:nvSpPr>
          <p:cNvPr id="341" name="Google Shape;341;p8"/>
          <p:cNvSpPr txBox="1"/>
          <p:nvPr/>
        </p:nvSpPr>
        <p:spPr>
          <a:xfrm>
            <a:off x="5094526" y="2911372"/>
            <a:ext cx="2002949"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i="0" lang="es-ES" sz="2000" u="none" cap="none" strike="noStrike">
                <a:solidFill>
                  <a:srgbClr val="F2F2F2"/>
                </a:solidFill>
                <a:latin typeface="Montserrat SemiBold"/>
                <a:ea typeface="Montserrat SemiBold"/>
                <a:cs typeface="Montserrat SemiBold"/>
                <a:sym typeface="Montserrat SemiBold"/>
              </a:rPr>
              <a:t>SEKO MUMS</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342" name="Google Shape;342;p8"/>
          <p:cNvPicPr preferRelativeResize="0"/>
          <p:nvPr/>
        </p:nvPicPr>
        <p:blipFill rotWithShape="1">
          <a:blip r:embed="rId3">
            <a:alphaModFix/>
          </a:blip>
          <a:srcRect b="0" l="0" r="0" t="0"/>
          <a:stretch/>
        </p:blipFill>
        <p:spPr>
          <a:xfrm>
            <a:off x="8531508" y="5952117"/>
            <a:ext cx="2631004" cy="587010"/>
          </a:xfrm>
          <a:prstGeom prst="rect">
            <a:avLst/>
          </a:prstGeom>
          <a:noFill/>
          <a:ln>
            <a:noFill/>
          </a:ln>
        </p:spPr>
      </p:pic>
      <p:pic>
        <p:nvPicPr>
          <p:cNvPr id="343" name="Google Shape;343;p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344" name="Google Shape;344;p8"/>
          <p:cNvSpPr txBox="1"/>
          <p:nvPr/>
        </p:nvSpPr>
        <p:spPr>
          <a:xfrm>
            <a:off x="4440998" y="4586309"/>
            <a:ext cx="3310003"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https://vetready.eu/</a:t>
            </a:r>
            <a:r>
              <a:rPr b="1" i="0" lang="es-ES" sz="2000" u="none" cap="none" strike="noStrike">
                <a:solidFill>
                  <a:srgbClr val="F2F2F2"/>
                </a:solidFill>
                <a:latin typeface="Montserrat SemiBold"/>
                <a:ea typeface="Montserrat SemiBold"/>
                <a:cs typeface="Montserrat SemiBold"/>
                <a:sym typeface="Montserrat SemiBold"/>
              </a:rPr>
              <a:t>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345" name="Google Shape;345;p8">
            <a:hlinkClick r:id="rId6"/>
          </p:cNvPr>
          <p:cNvPicPr preferRelativeResize="0"/>
          <p:nvPr/>
        </p:nvPicPr>
        <p:blipFill rotWithShape="1">
          <a:blip r:embed="rId7">
            <a:alphaModFix/>
          </a:blip>
          <a:srcRect b="0" l="0" r="0" t="0"/>
          <a:stretch/>
        </p:blipFill>
        <p:spPr>
          <a:xfrm>
            <a:off x="6096000" y="3702378"/>
            <a:ext cx="458703" cy="458703"/>
          </a:xfrm>
          <a:prstGeom prst="rect">
            <a:avLst/>
          </a:prstGeom>
          <a:noFill/>
          <a:ln>
            <a:noFill/>
          </a:ln>
        </p:spPr>
      </p:pic>
      <p:pic>
        <p:nvPicPr>
          <p:cNvPr id="346" name="Google Shape;346;p8"/>
          <p:cNvPicPr preferRelativeResize="0"/>
          <p:nvPr/>
        </p:nvPicPr>
        <p:blipFill rotWithShape="1">
          <a:blip r:embed="rId8">
            <a:alphaModFix/>
          </a:blip>
          <a:srcRect b="0" l="0" r="0" t="0"/>
          <a:stretch/>
        </p:blipFill>
        <p:spPr>
          <a:xfrm>
            <a:off x="5517522" y="3695180"/>
            <a:ext cx="471986" cy="471986"/>
          </a:xfrm>
          <a:prstGeom prst="rect">
            <a:avLst/>
          </a:prstGeom>
          <a:noFill/>
          <a:ln>
            <a:noFill/>
          </a:ln>
        </p:spPr>
      </p:pic>
      <p:pic>
        <p:nvPicPr>
          <p:cNvPr id="347" name="Google Shape;347;p8">
            <a:hlinkClick r:id="rId9"/>
          </p:cNvPr>
          <p:cNvPicPr preferRelativeResize="0"/>
          <p:nvPr/>
        </p:nvPicPr>
        <p:blipFill rotWithShape="1">
          <a:blip r:embed="rId10">
            <a:alphaModFix/>
          </a:blip>
          <a:srcRect b="0" l="0" r="0" t="0"/>
          <a:stretch/>
        </p:blipFill>
        <p:spPr>
          <a:xfrm>
            <a:off x="4963839" y="3710538"/>
            <a:ext cx="447191" cy="443649"/>
          </a:xfrm>
          <a:prstGeom prst="rect">
            <a:avLst/>
          </a:prstGeom>
          <a:noFill/>
          <a:ln>
            <a:noFill/>
          </a:ln>
        </p:spPr>
      </p:pic>
      <p:pic>
        <p:nvPicPr>
          <p:cNvPr id="348" name="Google Shape;348;p8">
            <a:hlinkClick r:id="rId11"/>
          </p:cNvPr>
          <p:cNvPicPr preferRelativeResize="0"/>
          <p:nvPr/>
        </p:nvPicPr>
        <p:blipFill rotWithShape="1">
          <a:blip r:embed="rId12">
            <a:alphaModFix/>
          </a:blip>
          <a:srcRect b="0" l="0" r="0" t="0"/>
          <a:stretch/>
        </p:blipFill>
        <p:spPr>
          <a:xfrm>
            <a:off x="6661195" y="3705258"/>
            <a:ext cx="453390" cy="45339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20"/>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Galvenie jēdzieni un terminoloģija</a:t>
            </a:r>
            <a:endParaRPr/>
          </a:p>
        </p:txBody>
      </p:sp>
      <p:sp>
        <p:nvSpPr>
          <p:cNvPr id="68" name="Google Shape;68;p20"/>
          <p:cNvSpPr txBox="1"/>
          <p:nvPr>
            <p:ph idx="2" type="body"/>
          </p:nvPr>
        </p:nvSpPr>
        <p:spPr>
          <a:xfrm>
            <a:off x="838188" y="1464066"/>
            <a:ext cx="10515600" cy="4321200"/>
          </a:xfrm>
          <a:prstGeom prst="rect">
            <a:avLst/>
          </a:prstGeom>
          <a:noFill/>
          <a:ln>
            <a:noFill/>
          </a:ln>
        </p:spPr>
        <p:txBody>
          <a:bodyPr anchorCtr="0" anchor="t" bIns="45700" lIns="91425" spcFirstLastPara="1" rIns="91425" wrap="square" tIns="45700">
            <a:normAutofit fontScale="70000" lnSpcReduction="20000"/>
          </a:bodyPr>
          <a:lstStyle/>
          <a:p>
            <a:pPr indent="-387350" lvl="0" marL="457200" rtl="0" algn="just">
              <a:lnSpc>
                <a:spcPct val="90000"/>
              </a:lnSpc>
              <a:spcBef>
                <a:spcPts val="1000"/>
              </a:spcBef>
              <a:spcAft>
                <a:spcPts val="0"/>
              </a:spcAft>
              <a:buSzPct val="142857"/>
              <a:buChar char="•"/>
            </a:pPr>
            <a:r>
              <a:rPr lang="es-ES"/>
              <a:t>Katastrofas risks - apdraudējuma (piemēram, ugunsgrēka, plūdu vai zemestrīces) potenciāls nodarīt kaitējumu cilvēkiem, īpašumam vai videi. Risks palielinās, ja daudzi cilvēki pulcējas vienā vietā bez pienācīgiem drošības pasākumiem.</a:t>
            </a:r>
            <a:br>
              <a:rPr lang="es-ES"/>
            </a:br>
            <a:r>
              <a:rPr lang="es-ES"/>
              <a:t>Publiska vieta - sabiedrībai atvērta telpa, kurā pulcējas liels skaits cilvēku, piemēram, iepirkšanās centri, dzelzceļa stacijas, stadioni vai koncertzāles.</a:t>
            </a:r>
            <a:br>
              <a:rPr lang="es-ES"/>
            </a:br>
            <a:r>
              <a:rPr lang="es-ES"/>
              <a:t>Gatavība ārkārtas situācijām - darbības un plāni, kas ieviesti pirms katastrofas, lai nodrošinātu, ka cilvēki zina, ko darīt, kur doties un kā palikt drošībā.</a:t>
            </a:r>
            <a:br>
              <a:rPr lang="es-ES"/>
            </a:br>
            <a:r>
              <a:rPr lang="es-ES"/>
              <a:t>Evakuācijas plāns - strukturēts process, kas palīdz cilvēkiem droši atstāt bīstamu zonu ārkārtas situācijas laikā. Tas ietver skaidras izejas, norādes un apmācītu personālu.</a:t>
            </a:r>
            <a:br>
              <a:rPr lang="es-ES"/>
            </a:br>
            <a:r>
              <a:rPr lang="es-ES"/>
              <a:t>Pūļa vadība - stratēģijas, ko izmanto, lai uzturētu lielas cilvēku grupas drošībā un kārtībā, īpaši stresa vai negaidītās situācijās.</a:t>
            </a:r>
            <a:br>
              <a:rPr lang="es-ES"/>
            </a:br>
            <a:r>
              <a:rPr lang="es-ES"/>
              <a:t>Situācijas apzināšanās - spēja pamanīt apkārt notiekošo, izprast iespējamos riskus un ātri pieņemt gudrus lēmumus.</a:t>
            </a:r>
            <a:br>
              <a:rPr lang="es-ES"/>
            </a:br>
            <a:r>
              <a:rPr lang="es-ES"/>
              <a:t>Pirmie reaģētāji - profesionāļi, piemēram, ugunsdzēsēji, policisti un feldšeri, kas pirmie ierodas un palīdz ārkārtas situācijās.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21"/>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Tēmas svarīguma izpratne</a:t>
            </a:r>
            <a:endParaRPr>
              <a:solidFill>
                <a:schemeClr val="accent1"/>
              </a:solidFill>
            </a:endParaRPr>
          </a:p>
        </p:txBody>
      </p:sp>
      <p:sp>
        <p:nvSpPr>
          <p:cNvPr id="74" name="Google Shape;74;p21"/>
          <p:cNvSpPr txBox="1"/>
          <p:nvPr>
            <p:ph idx="2" type="body"/>
          </p:nvPr>
        </p:nvSpPr>
        <p:spPr>
          <a:xfrm>
            <a:off x="836612" y="1512356"/>
            <a:ext cx="10515600" cy="4269793"/>
          </a:xfrm>
          <a:prstGeom prst="rect">
            <a:avLst/>
          </a:prstGeom>
          <a:noFill/>
          <a:ln>
            <a:noFill/>
          </a:ln>
        </p:spPr>
        <p:txBody>
          <a:bodyPr anchorCtr="0" anchor="t" bIns="45700" lIns="91425" spcFirstLastPara="1" rIns="91425" wrap="square" tIns="45700">
            <a:normAutofit fontScale="70000" lnSpcReduction="20000"/>
          </a:bodyPr>
          <a:lstStyle/>
          <a:p>
            <a:pPr indent="-406400" lvl="0" marL="457200" rtl="0" algn="just">
              <a:lnSpc>
                <a:spcPct val="90000"/>
              </a:lnSpc>
              <a:spcBef>
                <a:spcPts val="1000"/>
              </a:spcBef>
              <a:spcAft>
                <a:spcPts val="0"/>
              </a:spcAft>
              <a:buSzPct val="142857"/>
              <a:buChar char="•"/>
            </a:pPr>
            <a:r>
              <a:rPr lang="es-ES"/>
              <a:t>ES civilās aizsardzības un Copernicus ārkārtas situāciju pārvaldības dienesta ziņojumos ir uzsvērts, ka pārpildītas sabiedriskās vietas, piemēram, transporta mezgli, tirdzniecības centri, stadioni un koncertu norises vietas, arvien biežāk tiek klasificētas kā augsta riska vides, jo pieaug pilsētu blīvums, ekstremāli laikapstākļi un drošības apdraudējumi.</a:t>
            </a:r>
            <a:br>
              <a:rPr lang="es-ES"/>
            </a:br>
            <a:r>
              <a:rPr lang="es-ES"/>
              <a:t>Madridē (Spānija, 2024) daļēja jumta sabrukums sporta kompleksā spēcīgu lietusgāžu laikā ievainoja vairāk nekā 40 cilvēkus, atklājot infrastruktūras noturības un pūļa evakuācijas procedūru trūkumus. ES civilās aizsardzības mehānisms tika mobilizēts, lai koordinētu ārkārtas situāciju novērtējumu un strukturālās drošības atbalstu.</a:t>
            </a:r>
            <a:br>
              <a:rPr lang="es-ES"/>
            </a:br>
            <a:r>
              <a:rPr lang="es-ES"/>
              <a:t>Līdzīgi Parīzes koncertzāles ugunsgrēks (Francija, 2023) parādīja, cik strauji katastrofa var saasināties publiskās telpās – pēc panikas un dūmu izplatīšanās dažu minūšu laikā tika reģistrēti 15 bojāgājušie un vairāk nekā 100 ievainotie. Daudzi upuri tika iesprostoti bloķēto izeju un skaidru vadības sistēmu trūkuma dēļ.</a:t>
            </a:r>
            <a:br>
              <a:rPr lang="es-ES"/>
            </a:br>
            <a:r>
              <a:rPr lang="es-ES"/>
              <a:t>ES līmenī Savienības civilās aizsardzības zināšanu tīkls publisko vietu gatavību identificē kā galveno prioritāti kopienas noturības veidošanā. Tā palīdz dalībvalstīm stiprināt novēršanas, agrīnās brīdināšanas un koordinētas reaģēšanas spējas, saskaņojot to ar ES stratēģiju par pielāgošanos klimata pārmaiņām un RescEU satvaru pārrobežu reaģēšanai uz katastrofām.</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2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Kāpēc šis mācību modulis ir svarīgs?</a:t>
            </a:r>
            <a:endParaRPr/>
          </a:p>
        </p:txBody>
      </p:sp>
      <p:sp>
        <p:nvSpPr>
          <p:cNvPr id="80" name="Google Shape;80;p22"/>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a:bodyPr>
          <a:lstStyle/>
          <a:p>
            <a:pPr indent="-406400" lvl="0" marL="457200" rtl="0" algn="just">
              <a:lnSpc>
                <a:spcPct val="90000"/>
              </a:lnSpc>
              <a:spcBef>
                <a:spcPts val="1000"/>
              </a:spcBef>
              <a:spcAft>
                <a:spcPts val="0"/>
              </a:spcAft>
              <a:buSzPts val="2800"/>
              <a:buChar char="•"/>
            </a:pPr>
            <a:r>
              <a:rPr lang="es-ES"/>
              <a:t>Katastrofas var notikt jebkurā vietā - pat vietās, kuras mēs katru dienu apmeklējam darba, ceļojuma vai atpūtas nolūkos. Koncerts, futbola spēle vai ātrs brauciens uz iepirkšanās centru dažu sekunžu laikā var kļūt haotiski, kad pārņem panika vai apjukums.</a:t>
            </a:r>
            <a:br>
              <a:rPr lang="es-ES"/>
            </a:br>
            <a:r>
              <a:rPr lang="es-ES"/>
              <a:t>Šis modulis palīdz jums kļūt apzinātākam, pārliecinātākam un sagatavotākam, lai aizsargātu sevi un apkārtējos, kad notiek negaidīts. Neatkarīgi no tā, vai esat izglītojamais, pasniedzējs vai garamgājējs, jūsu rīcība ir svarīga.</a:t>
            </a:r>
            <a:br>
              <a:rPr lang="es-ES"/>
            </a:br>
            <a:r>
              <a:rPr lang="es-ES"/>
              <a:t>Gatavība sabiedriskās vietās nav tikai drošība -</a:t>
            </a:r>
            <a:br>
              <a:rPr lang="es-ES"/>
            </a:br>
            <a:r>
              <a:rPr lang="es-ES"/>
              <a:t>tas ir par atbildību, izpratni un drosmi rīkoties, kad citi ir panikā.</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s-ES">
                <a:solidFill>
                  <a:schemeClr val="accent1"/>
                </a:solidFill>
              </a:rPr>
              <a:t>Dabas katastrofas publisko un lielo cilvēku pulcēšanās vietu katastrofu risku kontekstā</a:t>
            </a:r>
            <a:endParaRPr/>
          </a:p>
        </p:txBody>
      </p:sp>
      <p:sp>
        <p:nvSpPr>
          <p:cNvPr id="86" name="Google Shape;86;p23"/>
          <p:cNvSpPr txBox="1"/>
          <p:nvPr>
            <p:ph idx="2" type="body"/>
          </p:nvPr>
        </p:nvSpPr>
        <p:spPr>
          <a:xfrm>
            <a:off x="760413" y="1751209"/>
            <a:ext cx="10515600" cy="4547100"/>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1000"/>
              </a:spcBef>
              <a:spcAft>
                <a:spcPts val="0"/>
              </a:spcAft>
              <a:buClr>
                <a:schemeClr val="accent3"/>
              </a:buClr>
              <a:buSzPts val="2800"/>
              <a:buChar char="•"/>
            </a:pPr>
            <a:r>
              <a:rPr lang="es-ES"/>
              <a:t>Zemestrīces, plūdi, vētras un karstuma viļņi var traucēt cilvēku pārpildītas vietas, izraisot paniku, elektroapgādes traucējumus vai ēku bojājumus.</a:t>
            </a:r>
            <a:endParaRPr/>
          </a:p>
          <a:p>
            <a:pPr indent="-406400" lvl="0" marL="457200" rtl="0" algn="l">
              <a:lnSpc>
                <a:spcPct val="90000"/>
              </a:lnSpc>
              <a:spcBef>
                <a:spcPts val="1000"/>
              </a:spcBef>
              <a:spcAft>
                <a:spcPts val="0"/>
              </a:spcAft>
              <a:buClr>
                <a:schemeClr val="accent3"/>
              </a:buClr>
              <a:buSzPts val="2800"/>
              <a:buChar char="•"/>
            </a:pPr>
            <a:r>
              <a:rPr lang="es-ES"/>
              <a:t>Publiskajās vietās ir nepieciešami skaidri evakuācijas ceļi un agrīnās brīdināšanas sistēmas, lai droši vadītu lielas cilvēku grupas.</a:t>
            </a:r>
            <a:endParaRPr/>
          </a:p>
          <a:p>
            <a:pPr indent="-406400" lvl="0" marL="457200" rtl="0" algn="l">
              <a:lnSpc>
                <a:spcPct val="90000"/>
              </a:lnSpc>
              <a:spcBef>
                <a:spcPts val="1000"/>
              </a:spcBef>
              <a:spcAft>
                <a:spcPts val="0"/>
              </a:spcAft>
              <a:buClr>
                <a:schemeClr val="accent3"/>
              </a:buClr>
              <a:buSzPts val="2800"/>
              <a:buChar char="•"/>
            </a:pPr>
            <a:r>
              <a:rPr lang="es-ES"/>
              <a:t>Ar laikapstākļiem saistīti brīdinājumi un efektīva saziņa ar cilvēku pūli ir būtiski, lai novērstu traumas pēkšņu notikumu laikā.</a:t>
            </a:r>
            <a:endParaRPr/>
          </a:p>
          <a:p>
            <a:pPr indent="-406400" lvl="0" marL="457200" rtl="0" algn="l">
              <a:lnSpc>
                <a:spcPct val="90000"/>
              </a:lnSpc>
              <a:spcBef>
                <a:spcPts val="1000"/>
              </a:spcBef>
              <a:spcAft>
                <a:spcPts val="0"/>
              </a:spcAft>
              <a:buClr>
                <a:schemeClr val="accent3"/>
              </a:buClr>
              <a:buSzPts val="2800"/>
              <a:buChar char="•"/>
            </a:pPr>
            <a:r>
              <a:rPr lang="es-ES"/>
              <a:t>Sagatavotība un mierīga rīcība mazina haosu un atbalsta efektīvu reaģēšanu ārkārtas situācijās.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4"/>
          <p:cNvSpPr txBox="1"/>
          <p:nvPr>
            <p:ph type="title"/>
          </p:nvPr>
        </p:nvSpPr>
        <p:spPr>
          <a:xfrm>
            <a:off x="838200" y="117157"/>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Karstuma vilnis / Ārkārtējs karstums</a:t>
            </a:r>
            <a:endParaRPr>
              <a:solidFill>
                <a:srgbClr val="FF0000"/>
              </a:solidFill>
            </a:endParaRPr>
          </a:p>
        </p:txBody>
      </p:sp>
      <p:sp>
        <p:nvSpPr>
          <p:cNvPr id="92" name="Google Shape;92;p24"/>
          <p:cNvSpPr txBox="1"/>
          <p:nvPr>
            <p:ph idx="2" type="body"/>
          </p:nvPr>
        </p:nvSpPr>
        <p:spPr>
          <a:xfrm>
            <a:off x="836612" y="1739900"/>
            <a:ext cx="5899468" cy="3675380"/>
          </a:xfrm>
          <a:prstGeom prst="rect">
            <a:avLst/>
          </a:prstGeom>
          <a:noFill/>
          <a:ln>
            <a:noFill/>
          </a:ln>
        </p:spPr>
        <p:txBody>
          <a:bodyPr anchorCtr="0" anchor="t" bIns="45700" lIns="91425" spcFirstLastPara="1" rIns="91425" wrap="square" tIns="45700">
            <a:normAutofit fontScale="85000" lnSpcReduction="20000"/>
          </a:bodyPr>
          <a:lstStyle/>
          <a:p>
            <a:pPr indent="-406400" lvl="0" marL="457200" rtl="0" algn="l">
              <a:lnSpc>
                <a:spcPct val="90000"/>
              </a:lnSpc>
              <a:spcBef>
                <a:spcPts val="1000"/>
              </a:spcBef>
              <a:spcAft>
                <a:spcPts val="0"/>
              </a:spcAft>
              <a:buClr>
                <a:schemeClr val="accent3"/>
              </a:buClr>
              <a:buSzPct val="117647"/>
              <a:buChar char="•"/>
            </a:pPr>
            <a:r>
              <a:rPr b="1" lang="es-ES"/>
              <a:t>Kāpēc šis katastrofas veids ir būtisks?</a:t>
            </a:r>
            <a:endParaRPr/>
          </a:p>
          <a:p>
            <a:pPr indent="-406400" lvl="0" marL="457200" rtl="0" algn="l">
              <a:lnSpc>
                <a:spcPct val="90000"/>
              </a:lnSpc>
              <a:spcBef>
                <a:spcPts val="1000"/>
              </a:spcBef>
              <a:spcAft>
                <a:spcPts val="0"/>
              </a:spcAft>
              <a:buClr>
                <a:schemeClr val="accent3"/>
              </a:buClr>
              <a:buSzPct val="117647"/>
              <a:buChar char="•"/>
            </a:pPr>
            <a:r>
              <a:rPr lang="es-ES"/>
              <a:t>Dažādos koncertos, festivālos vai sporta pasākumos ekstremāls karstums var ļoti ātri izraisīt dehidratāciju, ģībšanu vai karstuma dūrienu — īpaši pārpildītās vai nepietiekami vēdinātās vietās.</a:t>
            </a:r>
            <a:endParaRPr/>
          </a:p>
          <a:p>
            <a:pPr indent="-406400" lvl="0" marL="457200" rtl="0" algn="l">
              <a:lnSpc>
                <a:spcPct val="90000"/>
              </a:lnSpc>
              <a:spcBef>
                <a:spcPts val="1000"/>
              </a:spcBef>
              <a:spcAft>
                <a:spcPts val="0"/>
              </a:spcAft>
              <a:buClr>
                <a:schemeClr val="accent3"/>
              </a:buClr>
              <a:buSzPct val="117647"/>
              <a:buChar char="•"/>
            </a:pPr>
            <a:r>
              <a:rPr b="1" lang="es-ES"/>
              <a:t>Kāpēc jāreaģē?</a:t>
            </a:r>
            <a:endParaRPr/>
          </a:p>
          <a:p>
            <a:pPr indent="-406400" lvl="0" marL="457200" rtl="0" algn="l">
              <a:lnSpc>
                <a:spcPct val="90000"/>
              </a:lnSpc>
              <a:spcBef>
                <a:spcPts val="1000"/>
              </a:spcBef>
              <a:spcAft>
                <a:spcPts val="0"/>
              </a:spcAft>
              <a:buClr>
                <a:schemeClr val="accent3"/>
              </a:buClr>
              <a:buSzPct val="117647"/>
              <a:buChar char="•"/>
            </a:pPr>
            <a:r>
              <a:rPr lang="es-ES"/>
              <a:t>Ar karstumu saistīti veselības traucējumi attīstās nemanāmi; brīdinājuma pazīmju atpazīšana palīdz novērst smagas veselības ārkārtas situācijas.</a:t>
            </a:r>
            <a:endParaRPr/>
          </a:p>
        </p:txBody>
      </p:sp>
      <p:pic>
        <p:nvPicPr>
          <p:cNvPr id="93" name="Google Shape;93;p24"/>
          <p:cNvPicPr preferRelativeResize="0"/>
          <p:nvPr/>
        </p:nvPicPr>
        <p:blipFill rotWithShape="1">
          <a:blip r:embed="rId3">
            <a:alphaModFix/>
          </a:blip>
          <a:srcRect b="0" l="0" r="0" t="0"/>
          <a:stretch/>
        </p:blipFill>
        <p:spPr>
          <a:xfrm>
            <a:off x="8410487" y="1258206"/>
            <a:ext cx="2715523" cy="3691413"/>
          </a:xfrm>
          <a:prstGeom prst="rect">
            <a:avLst/>
          </a:prstGeom>
          <a:noFill/>
          <a:ln>
            <a:noFill/>
          </a:ln>
        </p:spPr>
      </p:pic>
      <p:sp>
        <p:nvSpPr>
          <p:cNvPr id="94" name="Google Shape;94;p24"/>
          <p:cNvSpPr/>
          <p:nvPr/>
        </p:nvSpPr>
        <p:spPr>
          <a:xfrm>
            <a:off x="6888480" y="5073940"/>
            <a:ext cx="6096000" cy="58473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1. attēls. Ekstrēma karstuma pārvarēšana: vēsums.</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(AI ģenerējis Y.Luhanskyi, izmantojot ChatGPT)</a:t>
            </a: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