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Lst>
  <p:sldSz cy="6858000" cx="12192000"/>
  <p:notesSz cx="6858000" cy="9144000"/>
  <p:embeddedFontLst>
    <p:embeddedFont>
      <p:font typeface="Montserrat"/>
      <p:regular r:id="rId44"/>
      <p:bold r:id="rId45"/>
      <p:italic r:id="rId46"/>
      <p:boldItalic r:id="rId47"/>
    </p:embeddedFont>
    <p:embeddedFont>
      <p:font typeface="Helvetica Neue"/>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2" roundtripDataSignature="AMtx7miiXFFSdETBBSEc9mm190tBhEjyA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font" Target="fonts/Montserrat-regular.fntdata"/><Relationship Id="rId43" Type="http://schemas.openxmlformats.org/officeDocument/2006/relationships/slide" Target="slides/slide39.xml"/><Relationship Id="rId46" Type="http://schemas.openxmlformats.org/officeDocument/2006/relationships/font" Target="fonts/Montserrat-italic.fntdata"/><Relationship Id="rId45" Type="http://schemas.openxmlformats.org/officeDocument/2006/relationships/font" Target="fonts/Montserrat-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HelveticaNeue-regular.fntdata"/><Relationship Id="rId47" Type="http://schemas.openxmlformats.org/officeDocument/2006/relationships/font" Target="fonts/Montserrat-boldItalic.fntdata"/><Relationship Id="rId49" Type="http://schemas.openxmlformats.org/officeDocument/2006/relationships/font" Target="fonts/HelveticaNeue-bold.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HelveticaNeue-boldItalic.fntdata"/><Relationship Id="rId50" Type="http://schemas.openxmlformats.org/officeDocument/2006/relationships/font" Target="fonts/HelveticaNeue-italic.fntdata"/><Relationship Id="rId52" Type="http://customschemas.google.com/relationships/presentationmetadata" Target="meta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 name="Shape 35"/>
        <p:cNvGrpSpPr/>
        <p:nvPr/>
      </p:nvGrpSpPr>
      <p:grpSpPr>
        <a:xfrm>
          <a:off x="0" y="0"/>
          <a:ext cx="0" cy="0"/>
          <a:chOff x="0" y="0"/>
          <a:chExt cx="0" cy="0"/>
        </a:xfrm>
      </p:grpSpPr>
      <p:sp>
        <p:nvSpPr>
          <p:cNvPr id="36" name="Google Shape;3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 name="Google Shape;37;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7" name="Google Shape;97;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3" name="Google Shape;103;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1" name="Google Shape;111;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7" name="Google Shape;117;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5" name="Google Shape;125;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3" name="Google Shape;133;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9" name="Google Shape;139;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7" name="Google Shape;147;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3" name="Google Shape;153;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9" name="Google Shape;159;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 name="Google Shape;4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7" name="Google Shape;167;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3" name="Google Shape;173;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1" name="Google Shape;181;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7" name="Google Shape;187;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5" name="Google Shape;195;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1" name="Google Shape;201;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9" name="Google Shape;209;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5" name="Google Shape;215;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1" name="Google Shape;221;p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9" name="Google Shape;229;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5" name="Google Shape;235;p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3" name="Google Shape;243;p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1" name="Google Shape;251;p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7" name="Google Shape;257;p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5" name="Google Shape;265;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1" name="Google Shape;271;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7" name="Google Shape;277;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3" name="Google Shape;283;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9" name="Google Shape;28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6" name="Google Shape;306;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9" name="Google Shape;59;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5" name="Google Shape;65;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1" name="Google Shape;71;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7" name="Google Shape;77;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 Id="rId3" Type="http://schemas.openxmlformats.org/officeDocument/2006/relationships/image" Target="../media/image2.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3" name="Shape 23"/>
        <p:cNvGrpSpPr/>
        <p:nvPr/>
      </p:nvGrpSpPr>
      <p:grpSpPr>
        <a:xfrm>
          <a:off x="0" y="0"/>
          <a:ext cx="0" cy="0"/>
          <a:chOff x="0" y="0"/>
          <a:chExt cx="0" cy="0"/>
        </a:xfrm>
      </p:grpSpPr>
      <p:sp>
        <p:nvSpPr>
          <p:cNvPr id="24" name="Google Shape;24;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7" name="Google Shape;27;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8" name="Google Shape;28;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9" name="Google Shape;29;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1" name="Shape 31"/>
        <p:cNvGrpSpPr/>
        <p:nvPr/>
      </p:nvGrpSpPr>
      <p:grpSpPr>
        <a:xfrm>
          <a:off x="0" y="0"/>
          <a:ext cx="0" cy="0"/>
          <a:chOff x="0" y="0"/>
          <a:chExt cx="0" cy="0"/>
        </a:xfrm>
      </p:grpSpPr>
      <p:pic>
        <p:nvPicPr>
          <p:cNvPr id="32" name="Google Shape;32;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3" name="Google Shape;33;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8.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5.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1" Type="http://schemas.openxmlformats.org/officeDocument/2006/relationships/image" Target="../media/image26.png"/><Relationship Id="rId10" Type="http://schemas.openxmlformats.org/officeDocument/2006/relationships/image" Target="../media/image12.png"/><Relationship Id="rId13" Type="http://schemas.openxmlformats.org/officeDocument/2006/relationships/image" Target="../media/image11.png"/><Relationship Id="rId12" Type="http://schemas.openxmlformats.org/officeDocument/2006/relationships/image" Target="../media/image16.png"/><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21.png"/><Relationship Id="rId14" Type="http://schemas.openxmlformats.org/officeDocument/2006/relationships/image" Target="../media/image14.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39.xml.rels><?xml version="1.0" encoding="UTF-8" standalone="yes"?><Relationships xmlns="http://schemas.openxmlformats.org/package/2006/relationships"><Relationship Id="rId11" Type="http://schemas.openxmlformats.org/officeDocument/2006/relationships/hyperlink" Target="https://www.youtube.com/@VET-READYEUProgram" TargetMode="External"/><Relationship Id="rId10" Type="http://schemas.openxmlformats.org/officeDocument/2006/relationships/image" Target="../media/image22.png"/><Relationship Id="rId12" Type="http://schemas.openxmlformats.org/officeDocument/2006/relationships/image" Target="../media/image28.png"/><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15.png"/><Relationship Id="rId4" Type="http://schemas.openxmlformats.org/officeDocument/2006/relationships/image" Target="../media/image17.png"/><Relationship Id="rId9" Type="http://schemas.openxmlformats.org/officeDocument/2006/relationships/hyperlink" Target="https://www.facebook.com/profile.php?id=61573707797009" TargetMode="External"/><Relationship Id="rId5" Type="http://schemas.openxmlformats.org/officeDocument/2006/relationships/hyperlink" Target="https://vetready.eu/" TargetMode="External"/><Relationship Id="rId6" Type="http://schemas.openxmlformats.org/officeDocument/2006/relationships/hyperlink" Target="http://www.linkedin.com/company/vet-ready-project" TargetMode="External"/><Relationship Id="rId7" Type="http://schemas.openxmlformats.org/officeDocument/2006/relationships/image" Target="../media/image19.png"/><Relationship Id="rId8"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 name="Shape 38"/>
        <p:cNvGrpSpPr/>
        <p:nvPr/>
      </p:nvGrpSpPr>
      <p:grpSpPr>
        <a:xfrm>
          <a:off x="0" y="0"/>
          <a:ext cx="0" cy="0"/>
          <a:chOff x="0" y="0"/>
          <a:chExt cx="0" cy="0"/>
        </a:xfrm>
      </p:grpSpPr>
      <p:sp>
        <p:nvSpPr>
          <p:cNvPr id="39" name="Google Shape;39;p1"/>
          <p:cNvSpPr txBox="1"/>
          <p:nvPr>
            <p:ph type="title"/>
          </p:nvPr>
        </p:nvSpPr>
        <p:spPr>
          <a:xfrm>
            <a:off x="387348" y="1182065"/>
            <a:ext cx="6606353" cy="204225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800"/>
              <a:buFont typeface="Calibri"/>
              <a:buNone/>
            </a:pPr>
            <a:r>
              <a:rPr lang="es-ES" sz="2800"/>
              <a:t>2.NODAĻA: SABIEDRISKO UN LIELU PASĀKUMU NORISES VIETU KATASTROFU GATAVĪBA UN REAĢĒŠANA</a:t>
            </a:r>
            <a:br>
              <a:rPr lang="es-ES" sz="2800"/>
            </a:br>
            <a:endParaRPr sz="2800"/>
          </a:p>
        </p:txBody>
      </p:sp>
      <p:sp>
        <p:nvSpPr>
          <p:cNvPr id="40" name="Google Shape;40;p1"/>
          <p:cNvSpPr txBox="1"/>
          <p:nvPr>
            <p:ph idx="1" type="body"/>
          </p:nvPr>
        </p:nvSpPr>
        <p:spPr>
          <a:xfrm>
            <a:off x="387347" y="3671093"/>
            <a:ext cx="6368015" cy="1360800"/>
          </a:xfrm>
          <a:prstGeom prst="rect">
            <a:avLst/>
          </a:prstGeom>
          <a:noFill/>
          <a:ln>
            <a:noFill/>
          </a:ln>
        </p:spPr>
        <p:txBody>
          <a:bodyPr anchorCtr="0" anchor="t" bIns="45700" lIns="91425" spcFirstLastPara="1" rIns="91425" wrap="square" tIns="45700">
            <a:normAutofit fontScale="32500" lnSpcReduction="20000"/>
          </a:bodyPr>
          <a:lstStyle/>
          <a:p>
            <a:pPr indent="0" lvl="0" marL="0" rtl="0" algn="l">
              <a:lnSpc>
                <a:spcPct val="90000"/>
              </a:lnSpc>
              <a:spcBef>
                <a:spcPts val="0"/>
              </a:spcBef>
              <a:spcAft>
                <a:spcPts val="0"/>
              </a:spcAft>
              <a:buSzPct val="52848"/>
              <a:buNone/>
            </a:pPr>
            <a:r>
              <a:rPr b="1" lang="es-ES" sz="6000"/>
              <a:t>MĀCĪBU MODULIS 10: Dzīvības glābšanas pamatprasmes sabiedriskās vietās un lielos pasākumu norises objektos</a:t>
            </a:r>
            <a:endParaRPr b="1" sz="6000"/>
          </a:p>
          <a:p>
            <a:pPr indent="0" lvl="0" marL="0" rtl="0" algn="l">
              <a:lnSpc>
                <a:spcPct val="90000"/>
              </a:lnSpc>
              <a:spcBef>
                <a:spcPts val="0"/>
              </a:spcBef>
              <a:spcAft>
                <a:spcPts val="0"/>
              </a:spcAft>
              <a:buSzPct val="52848"/>
              <a:buNone/>
            </a:pPr>
            <a:r>
              <a:t/>
            </a:r>
            <a:endParaRPr b="1" sz="6000"/>
          </a:p>
          <a:p>
            <a:pPr indent="0" lvl="0" marL="0" rtl="0" algn="l">
              <a:lnSpc>
                <a:spcPct val="90000"/>
              </a:lnSpc>
              <a:spcBef>
                <a:spcPts val="0"/>
              </a:spcBef>
              <a:spcAft>
                <a:spcPts val="0"/>
              </a:spcAft>
              <a:buSzPct val="52848"/>
              <a:buNone/>
            </a:pPr>
            <a:r>
              <a:t/>
            </a:r>
            <a:endParaRPr b="1" sz="5000"/>
          </a:p>
          <a:p>
            <a:pPr indent="0" lvl="0" marL="0" rtl="0" algn="l">
              <a:lnSpc>
                <a:spcPct val="90000"/>
              </a:lnSpc>
              <a:spcBef>
                <a:spcPts val="0"/>
              </a:spcBef>
              <a:spcAft>
                <a:spcPts val="0"/>
              </a:spcAft>
              <a:buSzPct val="109839"/>
              <a:buNone/>
            </a:pPr>
            <a:r>
              <a:rPr b="1" lang="es-ES" sz="4000"/>
              <a:t>Autors:</a:t>
            </a:r>
            <a:r>
              <a:rPr lang="es-ES" sz="4000"/>
              <a:t> Denizli Il Afet ve Acil Durum Müdürlüğü(AFAD)/ VETREADY projekta partnerība</a:t>
            </a:r>
            <a:endParaRPr sz="2300"/>
          </a:p>
          <a:p>
            <a:pPr indent="0" lvl="0" marL="0" rtl="0" algn="l">
              <a:lnSpc>
                <a:spcPct val="90000"/>
              </a:lnSpc>
              <a:spcBef>
                <a:spcPts val="0"/>
              </a:spcBef>
              <a:spcAft>
                <a:spcPts val="0"/>
              </a:spcAft>
              <a:buSzPct val="210526"/>
              <a:buNone/>
            </a:pPr>
            <a:r>
              <a:t/>
            </a:r>
            <a:endParaRPr/>
          </a:p>
        </p:txBody>
      </p:sp>
      <p:sp>
        <p:nvSpPr>
          <p:cNvPr id="41" name="Google Shape;41;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Projekta numurs: 2024-1-ES01-KA220-VET-000257287</a:t>
            </a:r>
            <a:endParaRPr b="0" i="0" sz="1200" u="none" cap="none" strike="noStrike">
              <a:solidFill>
                <a:schemeClr val="dk1"/>
              </a:solidFill>
              <a:latin typeface="Calibri"/>
              <a:ea typeface="Calibri"/>
              <a:cs typeface="Calibri"/>
              <a:sym typeface="Calibri"/>
            </a:endParaRPr>
          </a:p>
        </p:txBody>
      </p:sp>
      <p:sp>
        <p:nvSpPr>
          <p:cNvPr id="42" name="Google Shape;42;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3" name="Google Shape;43;p1"/>
          <p:cNvSpPr txBox="1"/>
          <p:nvPr/>
        </p:nvSpPr>
        <p:spPr>
          <a:xfrm>
            <a:off x="3676550" y="5675925"/>
            <a:ext cx="4433100" cy="73863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Finansēts ar Eiropas Savienības atbalstu. Izteiktie uzskati un viedokļi ir tikai autora(-u) atbildība un neatspoguļo Eiropas Savienības vai Servicio Español para la Internacionalización de la Educación (SEPIE) oficiālo nostāju. Ne Eiropas Savienība, ne finansējuma piešķīrējinstanse nav atbildīga par šeit sniegto informāciju.</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4"/>
          <p:cNvSpPr txBox="1"/>
          <p:nvPr>
            <p:ph type="title"/>
          </p:nvPr>
        </p:nvSpPr>
        <p:spPr>
          <a:xfrm>
            <a:off x="774688" y="522514"/>
            <a:ext cx="10954990" cy="1157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a:solidFill>
                  <a:srgbClr val="FF0000"/>
                </a:solidFill>
              </a:rPr>
              <a:t>Zemestrīces</a:t>
            </a:r>
            <a:endParaRPr>
              <a:solidFill>
                <a:srgbClr val="FF0000"/>
              </a:solidFill>
            </a:endParaRPr>
          </a:p>
        </p:txBody>
      </p:sp>
      <p:sp>
        <p:nvSpPr>
          <p:cNvPr id="100" name="Google Shape;100;p24"/>
          <p:cNvSpPr txBox="1"/>
          <p:nvPr>
            <p:ph idx="2" type="body"/>
          </p:nvPr>
        </p:nvSpPr>
        <p:spPr>
          <a:xfrm>
            <a:off x="774687" y="1679913"/>
            <a:ext cx="10487361" cy="3778495"/>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Clr>
                <a:schemeClr val="accent3"/>
              </a:buClr>
              <a:buSzPts val="2800"/>
              <a:buChar char="•"/>
            </a:pPr>
            <a:r>
              <a:rPr b="1" lang="es-ES" sz="2400"/>
              <a:t>Pēc zemestrīces:</a:t>
            </a:r>
            <a:endParaRPr sz="2400"/>
          </a:p>
          <a:p>
            <a:pPr indent="-406400" lvl="0" marL="457200" rtl="0" algn="l">
              <a:lnSpc>
                <a:spcPct val="90000"/>
              </a:lnSpc>
              <a:spcBef>
                <a:spcPts val="1000"/>
              </a:spcBef>
              <a:spcAft>
                <a:spcPts val="0"/>
              </a:spcAft>
              <a:buClr>
                <a:schemeClr val="accent3"/>
              </a:buClr>
              <a:buSzPts val="2800"/>
              <a:buChar char="•"/>
            </a:pPr>
            <a:r>
              <a:rPr b="1" lang="es-ES" sz="2400"/>
              <a:t>Saglabājiet mieru:</a:t>
            </a:r>
            <a:r>
              <a:rPr lang="es-ES" sz="2400"/>
              <a:t> Neizraisiet panisku bēgšanu pūlī.</a:t>
            </a:r>
            <a:br>
              <a:rPr lang="es-ES" sz="2400"/>
            </a:br>
            <a:r>
              <a:rPr b="1" lang="es-ES" sz="2400"/>
              <a:t>Klausieties paziņojumus un ievērojiet personāla norādījumus.</a:t>
            </a:r>
            <a:br>
              <a:rPr lang="es-ES" sz="2400"/>
            </a:br>
            <a:r>
              <a:rPr lang="es-ES" sz="2400"/>
              <a:t>Pametot ēku, </a:t>
            </a:r>
            <a:r>
              <a:rPr b="1" lang="es-ES" sz="2400"/>
              <a:t>izmantojiet kāpnes, nevis liftus.</a:t>
            </a:r>
            <a:br>
              <a:rPr lang="es-ES" sz="2400"/>
            </a:br>
            <a:r>
              <a:rPr lang="es-ES" sz="2400"/>
              <a:t>Izejiet kārtībā, </a:t>
            </a:r>
            <a:r>
              <a:rPr b="1" lang="es-ES" sz="2400"/>
              <a:t>nespiežot un neradot paniku</a:t>
            </a:r>
            <a:r>
              <a:rPr lang="es-ES" sz="2400"/>
              <a:t> pie durvīm vai kāpnēm.</a:t>
            </a:r>
            <a:br>
              <a:rPr lang="es-ES" sz="2400"/>
            </a:br>
            <a:r>
              <a:rPr lang="es-ES" sz="2400"/>
              <a:t>Turieties tālāk no ēkām, elektrolīnijām un kokiem.</a:t>
            </a:r>
            <a:br>
              <a:rPr lang="es-ES" sz="2400"/>
            </a:br>
            <a:r>
              <a:rPr lang="es-ES" sz="2400"/>
              <a:t>Pulcējieties </a:t>
            </a:r>
            <a:r>
              <a:rPr b="1" lang="es-ES" sz="2400"/>
              <a:t>norādītajās sapulcēšanās vietās</a:t>
            </a:r>
            <a:r>
              <a:rPr lang="es-ES" sz="2400"/>
              <a:t> un pārvietojieties saskaņoti ar citiem.</a:t>
            </a:r>
            <a:br>
              <a:rPr lang="es-ES" sz="2400"/>
            </a:br>
            <a:r>
              <a:rPr lang="es-ES" sz="2400"/>
              <a:t>Sniedziet </a:t>
            </a:r>
            <a:r>
              <a:rPr b="1" lang="es-ES" sz="2400"/>
              <a:t>pamata pirmo palīdzību</a:t>
            </a:r>
            <a:r>
              <a:rPr lang="es-ES" sz="2400"/>
              <a:t> tiem, kam tā ir nepieciešama.</a:t>
            </a:r>
            <a:endParaRPr/>
          </a:p>
          <a:p>
            <a:pPr indent="0" lvl="0" marL="50800" rtl="0" algn="l">
              <a:lnSpc>
                <a:spcPct val="90000"/>
              </a:lnSpc>
              <a:spcBef>
                <a:spcPts val="1000"/>
              </a:spcBef>
              <a:spcAft>
                <a:spcPts val="0"/>
              </a:spcAft>
              <a:buSzPts val="2800"/>
              <a:buNone/>
            </a:pPr>
            <a:r>
              <a:t/>
            </a:r>
            <a:endParaRPr sz="1800"/>
          </a:p>
          <a:p>
            <a:pPr indent="-138267" lvl="0" marL="353757" rtl="0" algn="l">
              <a:lnSpc>
                <a:spcPct val="90000"/>
              </a:lnSpc>
              <a:spcBef>
                <a:spcPts val="1000"/>
              </a:spcBef>
              <a:spcAft>
                <a:spcPts val="0"/>
              </a:spcAft>
              <a:buSzPts val="2323"/>
              <a:buNone/>
            </a:pPr>
            <a:r>
              <a:t/>
            </a:r>
            <a:endParaRPr sz="18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7"/>
          <p:cNvSpPr txBox="1"/>
          <p:nvPr>
            <p:ph type="title"/>
          </p:nvPr>
        </p:nvSpPr>
        <p:spPr>
          <a:xfrm>
            <a:off x="708993" y="350051"/>
            <a:ext cx="10954990" cy="718457"/>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a:solidFill>
                  <a:srgbClr val="FF0000"/>
                </a:solidFill>
              </a:rPr>
              <a:t>Ugunsgrēki</a:t>
            </a:r>
            <a:endParaRPr>
              <a:solidFill>
                <a:srgbClr val="FF0000"/>
              </a:solidFill>
            </a:endParaRPr>
          </a:p>
        </p:txBody>
      </p:sp>
      <p:sp>
        <p:nvSpPr>
          <p:cNvPr id="106" name="Google Shape;106;p27"/>
          <p:cNvSpPr txBox="1"/>
          <p:nvPr>
            <p:ph idx="2" type="body"/>
          </p:nvPr>
        </p:nvSpPr>
        <p:spPr>
          <a:xfrm>
            <a:off x="708993" y="1129003"/>
            <a:ext cx="6326289" cy="4711959"/>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1000"/>
              </a:spcBef>
              <a:spcAft>
                <a:spcPts val="0"/>
              </a:spcAft>
              <a:buClr>
                <a:schemeClr val="accent3"/>
              </a:buClr>
              <a:buSzPts val="2800"/>
              <a:buChar char="•"/>
            </a:pPr>
            <a:r>
              <a:rPr b="1" lang="es-ES" sz="1600"/>
              <a:t>Ugunsgrēki, kas izceļas īpaši iekštelpu sabiedriskās vietās, pūļa dēļ rada lielu paniku. Dūmu izplatīšanās slēgtās telpās apgrūtina evakuāciju un apdraud cilvēku veselību.</a:t>
            </a:r>
            <a:br>
              <a:rPr b="1" lang="es-ES" sz="1600"/>
            </a:br>
            <a:r>
              <a:rPr b="1" lang="es-ES" sz="1600"/>
              <a:t>Pareiza rīcība ugunsgrēka gadījumā sabiedriskās vietās jāiedala divās kategorijās: iekštelpu sabiedriskās vietas un ārtelpu sabiedriskās vietas.</a:t>
            </a:r>
            <a:endParaRPr sz="1600"/>
          </a:p>
          <a:p>
            <a:pPr indent="-406400" lvl="0" marL="457200" rtl="0" algn="l">
              <a:lnSpc>
                <a:spcPct val="90000"/>
              </a:lnSpc>
              <a:spcBef>
                <a:spcPts val="1000"/>
              </a:spcBef>
              <a:spcAft>
                <a:spcPts val="0"/>
              </a:spcAft>
              <a:buClr>
                <a:schemeClr val="accent3"/>
              </a:buClr>
              <a:buSzPts val="2800"/>
              <a:buChar char="•"/>
            </a:pPr>
            <a:r>
              <a:rPr b="1" lang="es-ES" sz="1600"/>
              <a:t>Iekštelpu sabiedriskās vietas (tirdzniecības centri, stadioni, zāles, metro u.tml.):</a:t>
            </a:r>
            <a:endParaRPr sz="1600"/>
          </a:p>
          <a:p>
            <a:pPr indent="-406400" lvl="0" marL="457200" rtl="0" algn="l">
              <a:lnSpc>
                <a:spcPct val="90000"/>
              </a:lnSpc>
              <a:spcBef>
                <a:spcPts val="1000"/>
              </a:spcBef>
              <a:spcAft>
                <a:spcPts val="0"/>
              </a:spcAft>
              <a:buClr>
                <a:schemeClr val="accent3"/>
              </a:buClr>
              <a:buSzPts val="2800"/>
              <a:buChar char="•"/>
            </a:pPr>
            <a:r>
              <a:rPr lang="es-ES" sz="1600"/>
              <a:t>• Saglabājiet mieru, nekrītiet panikā. Izvairieties no skriešanas vai grūstīšanās.</a:t>
            </a:r>
            <a:br>
              <a:rPr lang="es-ES" sz="1600"/>
            </a:br>
            <a:r>
              <a:rPr lang="es-ES" sz="1600"/>
              <a:t>• Sekoiet avārijas izeju norādēm un izmantojiet ugunsdzēsības izejas un kāpnes.</a:t>
            </a:r>
            <a:br>
              <a:rPr lang="es-ES" sz="1600"/>
            </a:br>
            <a:r>
              <a:rPr lang="es-ES" sz="1600"/>
              <a:t>• Nelietojiet liftus — tikai kāpnes.</a:t>
            </a:r>
            <a:br>
              <a:rPr lang="es-ES" sz="1600"/>
            </a:br>
            <a:r>
              <a:rPr lang="es-ES" sz="1600"/>
              <a:t>• Ja ir dūmi, pārvietojieties tuvu grīdai.</a:t>
            </a:r>
            <a:br>
              <a:rPr lang="es-ES" sz="1600"/>
            </a:br>
            <a:r>
              <a:rPr lang="es-ES" sz="1600"/>
              <a:t>• Turieties tālāk no elektriskajiem paneļiem, stikla un viegli uzliesmojošiem materiāliem.</a:t>
            </a:r>
            <a:br>
              <a:rPr lang="es-ES" sz="1600"/>
            </a:br>
            <a:r>
              <a:rPr lang="es-ES" sz="1600"/>
              <a:t>• Ievērojiet personāla norādījumus un ārkārtas paziņojumus.</a:t>
            </a:r>
            <a:endParaRPr/>
          </a:p>
          <a:p>
            <a:pPr indent="-154654" lvl="0" marL="353757" rtl="0" algn="l">
              <a:lnSpc>
                <a:spcPct val="90000"/>
              </a:lnSpc>
              <a:spcBef>
                <a:spcPts val="1000"/>
              </a:spcBef>
              <a:spcAft>
                <a:spcPts val="0"/>
              </a:spcAft>
              <a:buSzPts val="2064"/>
              <a:buNone/>
            </a:pPr>
            <a:r>
              <a:t/>
            </a:r>
            <a:endParaRPr sz="1600"/>
          </a:p>
        </p:txBody>
      </p:sp>
      <p:pic>
        <p:nvPicPr>
          <p:cNvPr descr="Kartalkaya otel yangınında üst yöneticilere 78 kez &quot;olası kastla ölüme  sebebiyet&quot;ten 1950'şer yıl" id="107" name="Google Shape;107;p27"/>
          <p:cNvPicPr preferRelativeResize="0"/>
          <p:nvPr/>
        </p:nvPicPr>
        <p:blipFill rotWithShape="1">
          <a:blip r:embed="rId3">
            <a:alphaModFix/>
          </a:blip>
          <a:srcRect b="0" l="0" r="0" t="0"/>
          <a:stretch/>
        </p:blipFill>
        <p:spPr>
          <a:xfrm>
            <a:off x="7203233" y="1306819"/>
            <a:ext cx="4618652" cy="2929812"/>
          </a:xfrm>
          <a:prstGeom prst="rect">
            <a:avLst/>
          </a:prstGeom>
          <a:noFill/>
          <a:ln>
            <a:noFill/>
          </a:ln>
        </p:spPr>
      </p:pic>
      <p:sp>
        <p:nvSpPr>
          <p:cNvPr id="108" name="Google Shape;108;p27"/>
          <p:cNvSpPr/>
          <p:nvPr/>
        </p:nvSpPr>
        <p:spPr>
          <a:xfrm>
            <a:off x="7203233" y="4357623"/>
            <a:ext cx="4618652" cy="23079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2. attēls : Viesnīcas ugunsgrēks, kas notika Turcijā 2025. gada janvārī, prasot 78 cilvēku dzīvības.</a:t>
            </a:r>
            <a:endParaRPr b="0" i="0" sz="900" u="none" cap="none" strike="noStrik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32"/>
          <p:cNvSpPr txBox="1"/>
          <p:nvPr>
            <p:ph type="title"/>
          </p:nvPr>
        </p:nvSpPr>
        <p:spPr>
          <a:xfrm>
            <a:off x="774688" y="522514"/>
            <a:ext cx="10954990" cy="1157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a:solidFill>
                  <a:srgbClr val="FF0000"/>
                </a:solidFill>
              </a:rPr>
              <a:t>Ugunsgrēki</a:t>
            </a:r>
            <a:endParaRPr>
              <a:solidFill>
                <a:srgbClr val="FF0000"/>
              </a:solidFill>
            </a:endParaRPr>
          </a:p>
        </p:txBody>
      </p:sp>
      <p:sp>
        <p:nvSpPr>
          <p:cNvPr id="114" name="Google Shape;114;p32"/>
          <p:cNvSpPr txBox="1"/>
          <p:nvPr>
            <p:ph idx="2" type="body"/>
          </p:nvPr>
        </p:nvSpPr>
        <p:spPr>
          <a:xfrm>
            <a:off x="708993" y="1679914"/>
            <a:ext cx="10590378" cy="3947134"/>
          </a:xfrm>
          <a:prstGeom prst="rect">
            <a:avLst/>
          </a:prstGeom>
          <a:noFill/>
          <a:ln>
            <a:noFill/>
          </a:ln>
        </p:spPr>
        <p:txBody>
          <a:bodyPr anchorCtr="0" anchor="t" bIns="45700" lIns="91425" spcFirstLastPara="1" rIns="91425" wrap="square" tIns="45700">
            <a:normAutofit/>
          </a:bodyPr>
          <a:lstStyle/>
          <a:p>
            <a:pPr indent="0" lvl="0" marL="68007" rtl="0" algn="l">
              <a:lnSpc>
                <a:spcPct val="90000"/>
              </a:lnSpc>
              <a:spcBef>
                <a:spcPts val="1000"/>
              </a:spcBef>
              <a:spcAft>
                <a:spcPts val="0"/>
              </a:spcAft>
              <a:buSzPts val="3097"/>
              <a:buNone/>
            </a:pPr>
            <a:r>
              <a:rPr lang="es-ES" sz="2400"/>
              <a:t>Sabiedriskās āra vietas (parki, laukumi, festivāli, brīvdabas koncerti u.c.):</a:t>
            </a:r>
            <a:br>
              <a:rPr lang="es-ES" sz="2400"/>
            </a:br>
            <a:r>
              <a:rPr lang="es-ES" sz="2400"/>
              <a:t>Pārvietojieties prom no dūmiem un liesmām, ņemot vērā vēja virzienu.</a:t>
            </a:r>
            <a:br>
              <a:rPr lang="es-ES" sz="2400"/>
            </a:br>
            <a:r>
              <a:rPr lang="es-ES" sz="2400"/>
              <a:t>Ievērojiet distanci no tuvumā esošiem viegli uzliesmojošiem vai sprādzienbīstamiem materiāliem.</a:t>
            </a:r>
            <a:br>
              <a:rPr lang="es-ES" sz="2400"/>
            </a:br>
            <a:r>
              <a:rPr lang="es-ES" sz="2400"/>
              <a:t>Dodieties uz atvērtām un drošām vietām, neizraisot pūļa paniku.</a:t>
            </a:r>
            <a:br>
              <a:rPr lang="es-ES" sz="2400"/>
            </a:br>
            <a:r>
              <a:rPr lang="es-ES" sz="2400"/>
              <a:t>Informējiet iestādes un gaidiet ugunsdzēsības un avārijas brigādes.</a:t>
            </a:r>
            <a:endParaRPr sz="18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33"/>
          <p:cNvSpPr txBox="1"/>
          <p:nvPr>
            <p:ph type="title"/>
          </p:nvPr>
        </p:nvSpPr>
        <p:spPr>
          <a:xfrm>
            <a:off x="736984" y="316350"/>
            <a:ext cx="10954990" cy="859307"/>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a:solidFill>
                  <a:srgbClr val="FF0000"/>
                </a:solidFill>
              </a:rPr>
              <a:t>Cunami</a:t>
            </a:r>
            <a:endParaRPr>
              <a:solidFill>
                <a:srgbClr val="FF0000"/>
              </a:solidFill>
            </a:endParaRPr>
          </a:p>
        </p:txBody>
      </p:sp>
      <p:sp>
        <p:nvSpPr>
          <p:cNvPr id="120" name="Google Shape;120;p33"/>
          <p:cNvSpPr txBox="1"/>
          <p:nvPr>
            <p:ph idx="2" type="body"/>
          </p:nvPr>
        </p:nvSpPr>
        <p:spPr>
          <a:xfrm>
            <a:off x="736985" y="1259633"/>
            <a:ext cx="7212698" cy="4302504"/>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Clr>
                <a:schemeClr val="accent3"/>
              </a:buClr>
              <a:buSzPts val="2800"/>
              <a:buChar char="•"/>
            </a:pPr>
            <a:r>
              <a:rPr b="1" lang="es-ES" sz="1800"/>
              <a:t>Tsunami ir milzu okeāna viļņi, ko izraisa pēkšņa enerģijas izdalīšanās ūdenī. Tie parasti veidojas okeānos vai lielās jūrās un rodas pēc zemestrīcēm, vulkāna izvirdumiem, nogruvumiem vai zemes nogruvumiem ūdenī. Tsunami izraisa postošas sekas piekrastē, bet to ietekme samazinās, virzoties tālāk iekšzemē.</a:t>
            </a:r>
            <a:endParaRPr sz="1800"/>
          </a:p>
          <a:p>
            <a:pPr indent="-406400" lvl="0" marL="457200" rtl="0" algn="l">
              <a:lnSpc>
                <a:spcPct val="90000"/>
              </a:lnSpc>
              <a:spcBef>
                <a:spcPts val="1000"/>
              </a:spcBef>
              <a:spcAft>
                <a:spcPts val="0"/>
              </a:spcAft>
              <a:buClr>
                <a:schemeClr val="accent3"/>
              </a:buClr>
              <a:buSzPts val="2800"/>
              <a:buChar char="•"/>
            </a:pPr>
            <a:r>
              <a:rPr lang="es-ES" sz="1800"/>
              <a:t>Kad uzzināt, ka jūsu reģionā pastāv tsunami risks:</a:t>
            </a:r>
            <a:br>
              <a:rPr lang="es-ES" sz="1800"/>
            </a:br>
            <a:r>
              <a:rPr lang="es-ES" sz="1800"/>
              <a:t>• Nekavējoties sekojiet </a:t>
            </a:r>
            <a:r>
              <a:rPr b="1" lang="es-ES" sz="1800"/>
              <a:t>oficiālajiem tsunami brīdinājumiem</a:t>
            </a:r>
            <a:r>
              <a:rPr lang="es-ES" sz="1800"/>
              <a:t> (TV, radio, mobilās lietotnes, sirēnas).</a:t>
            </a:r>
            <a:br>
              <a:rPr lang="es-ES" sz="1800"/>
            </a:br>
            <a:r>
              <a:rPr lang="es-ES" sz="1800"/>
              <a:t>• Attālinieties no piekrastes; dodieties </a:t>
            </a:r>
            <a:r>
              <a:rPr b="1" lang="es-ES" sz="1800"/>
              <a:t>iekšzemē vai uz augstāku vietu</a:t>
            </a:r>
            <a:r>
              <a:rPr lang="es-ES" sz="1800"/>
              <a:t>.</a:t>
            </a:r>
            <a:br>
              <a:rPr lang="es-ES" sz="1800"/>
            </a:br>
            <a:r>
              <a:rPr lang="es-ES" sz="1800"/>
              <a:t>• Ja nevarat pamest ēku, dodieties uz </a:t>
            </a:r>
            <a:r>
              <a:rPr b="1" lang="es-ES" sz="1800"/>
              <a:t>augšējiem stāviem vai jumtu</a:t>
            </a:r>
            <a:r>
              <a:rPr lang="es-ES" sz="1800"/>
              <a:t>.</a:t>
            </a:r>
            <a:br>
              <a:rPr lang="es-ES" sz="1800"/>
            </a:br>
            <a:r>
              <a:rPr lang="es-ES" sz="1800"/>
              <a:t>• Nelietojiet transportlīdzekli; </a:t>
            </a:r>
            <a:r>
              <a:rPr b="1" lang="es-ES" sz="1800"/>
              <a:t>pārvietojieties kājām</a:t>
            </a:r>
            <a:r>
              <a:rPr lang="es-ES" sz="1800"/>
              <a:t> uz drošu, augstu vietu.</a:t>
            </a:r>
            <a:br>
              <a:rPr lang="es-ES" sz="1800"/>
            </a:br>
            <a:r>
              <a:rPr lang="es-ES" sz="1800"/>
              <a:t>• Ja atrodaties sabiedriskā vietā, saglabājiet mieru un </a:t>
            </a:r>
            <a:r>
              <a:rPr b="1" lang="es-ES" sz="1800"/>
              <a:t>nomieriniet apkārtējos</a:t>
            </a:r>
            <a:r>
              <a:rPr lang="es-ES" sz="1800"/>
              <a:t> — nepareiza rīcība pūlī var radīt lielāku apdraudējumu.</a:t>
            </a:r>
            <a:br>
              <a:rPr lang="es-ES" sz="1800"/>
            </a:br>
            <a:r>
              <a:rPr lang="es-ES" sz="1800"/>
              <a:t>• Palīdziet bērniem, senioriem un cilvēkiem ar invaliditāti.</a:t>
            </a:r>
            <a:endParaRPr/>
          </a:p>
        </p:txBody>
      </p:sp>
      <p:pic>
        <p:nvPicPr>
          <p:cNvPr descr="https://lh6.googleusercontent.com/-wEE_c5WOiV0/TXqxWABzegI/AAAAAAAAC98/uM5eON1GJ8Q/s640/vonkarmanjapandKk72c.jpg" id="121" name="Google Shape;121;p33"/>
          <p:cNvPicPr preferRelativeResize="0"/>
          <p:nvPr/>
        </p:nvPicPr>
        <p:blipFill rotWithShape="1">
          <a:blip r:embed="rId3">
            <a:alphaModFix/>
          </a:blip>
          <a:srcRect b="0" l="0" r="0" t="0"/>
          <a:stretch/>
        </p:blipFill>
        <p:spPr>
          <a:xfrm>
            <a:off x="7949683" y="1427987"/>
            <a:ext cx="3993502" cy="2817441"/>
          </a:xfrm>
          <a:prstGeom prst="rect">
            <a:avLst/>
          </a:prstGeom>
          <a:noFill/>
          <a:ln>
            <a:noFill/>
          </a:ln>
        </p:spPr>
      </p:pic>
      <p:sp>
        <p:nvSpPr>
          <p:cNvPr id="122" name="Google Shape;122;p33"/>
          <p:cNvSpPr/>
          <p:nvPr/>
        </p:nvSpPr>
        <p:spPr>
          <a:xfrm>
            <a:off x="7879703" y="4329404"/>
            <a:ext cx="4063482" cy="36929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Arial"/>
                <a:ea typeface="Arial"/>
                <a:cs typeface="Arial"/>
                <a:sym typeface="Arial"/>
              </a:rPr>
              <a:t>3. attēls: cunami, kas notika pēc zemestrīces Japānā 2011. gada martā. ( Sendai lidosta)</a:t>
            </a:r>
            <a:endParaRPr b="0" i="0" sz="9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30"/>
          <p:cNvSpPr txBox="1"/>
          <p:nvPr>
            <p:ph type="title"/>
          </p:nvPr>
        </p:nvSpPr>
        <p:spPr>
          <a:xfrm>
            <a:off x="839788" y="5064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Apstājies un padomā</a:t>
            </a:r>
            <a:endParaRPr>
              <a:solidFill>
                <a:srgbClr val="FF0000"/>
              </a:solidFill>
            </a:endParaRPr>
          </a:p>
        </p:txBody>
      </p:sp>
      <p:sp>
        <p:nvSpPr>
          <p:cNvPr id="128" name="Google Shape;128;p30"/>
          <p:cNvSpPr txBox="1"/>
          <p:nvPr>
            <p:ph idx="2" type="body"/>
          </p:nvPr>
        </p:nvSpPr>
        <p:spPr>
          <a:xfrm>
            <a:off x="220356" y="1698171"/>
            <a:ext cx="6770379" cy="4101738"/>
          </a:xfrm>
          <a:prstGeom prst="rect">
            <a:avLst/>
          </a:prstGeom>
          <a:noFill/>
          <a:ln>
            <a:noFill/>
          </a:ln>
        </p:spPr>
        <p:txBody>
          <a:bodyPr anchorCtr="0" anchor="t" bIns="45700" lIns="91425" spcFirstLastPara="1" rIns="91425" wrap="square" tIns="45700">
            <a:normAutofit lnSpcReduction="10000"/>
          </a:bodyPr>
          <a:lstStyle/>
          <a:p>
            <a:pPr indent="-406400" lvl="0" marL="457200" rtl="0" algn="l">
              <a:lnSpc>
                <a:spcPct val="90000"/>
              </a:lnSpc>
              <a:spcBef>
                <a:spcPts val="1000"/>
              </a:spcBef>
              <a:spcAft>
                <a:spcPts val="0"/>
              </a:spcAft>
              <a:buClr>
                <a:schemeClr val="accent3"/>
              </a:buClr>
              <a:buSzPts val="2800"/>
              <a:buChar char="•"/>
            </a:pPr>
            <a:r>
              <a:rPr b="1" lang="es-ES" sz="2400"/>
              <a:t>Scenārijs:</a:t>
            </a:r>
            <a:br>
              <a:rPr lang="es-ES" sz="2400"/>
            </a:br>
            <a:r>
              <a:rPr lang="es-ES" sz="2400"/>
              <a:t>"Šis ir skaists nedēļas nogales rīts, un jūs dodaties uz stadionu skatīties spēli. Stadions ir ļoti pārpildīts. Pēkšņi notiek spēcīga zemestrīce, un pūlis sāk virzīties uz izejas durvīm. Prātā nāk 2022. gada Indonēzijas masveida bēgšanas traģēdija. Stadionā nav pietiekami daudz drošības darbinieku, lai kontrolētu pūli.”</a:t>
            </a:r>
            <a:endParaRPr/>
          </a:p>
          <a:p>
            <a:pPr indent="-406400" lvl="0" marL="457200" rtl="0" algn="l">
              <a:lnSpc>
                <a:spcPct val="90000"/>
              </a:lnSpc>
              <a:spcBef>
                <a:spcPts val="1000"/>
              </a:spcBef>
              <a:spcAft>
                <a:spcPts val="0"/>
              </a:spcAft>
              <a:buClr>
                <a:schemeClr val="accent3"/>
              </a:buClr>
              <a:buSzPts val="2800"/>
              <a:buChar char="•"/>
            </a:pPr>
            <a:r>
              <a:rPr b="1" lang="es-ES" sz="2400"/>
              <a:t>Vadošais jautājums:</a:t>
            </a:r>
            <a:br>
              <a:rPr lang="es-ES" sz="2400"/>
            </a:br>
            <a:r>
              <a:rPr lang="es-ES" sz="2400"/>
              <a:t>"Ko jūs darītu šādā situācijā? Kādi soļi būtu jāveic, lai novērstu masveida drūzmēšanos un nodrošinātu savu drošību?"</a:t>
            </a:r>
            <a:endParaRPr/>
          </a:p>
        </p:txBody>
      </p:sp>
      <p:pic>
        <p:nvPicPr>
          <p:cNvPr id="129" name="Google Shape;129;p30"/>
          <p:cNvPicPr preferRelativeResize="0"/>
          <p:nvPr/>
        </p:nvPicPr>
        <p:blipFill rotWithShape="1">
          <a:blip r:embed="rId3">
            <a:alphaModFix/>
          </a:blip>
          <a:srcRect b="0" l="0" r="0" t="0"/>
          <a:stretch/>
        </p:blipFill>
        <p:spPr>
          <a:xfrm>
            <a:off x="7090892" y="1832141"/>
            <a:ext cx="4646646" cy="3348099"/>
          </a:xfrm>
          <a:prstGeom prst="rect">
            <a:avLst/>
          </a:prstGeom>
          <a:noFill/>
          <a:ln>
            <a:noFill/>
          </a:ln>
        </p:spPr>
      </p:pic>
      <p:sp>
        <p:nvSpPr>
          <p:cNvPr id="130" name="Google Shape;130;p30"/>
          <p:cNvSpPr/>
          <p:nvPr/>
        </p:nvSpPr>
        <p:spPr>
          <a:xfrm>
            <a:off x="7118886" y="5180240"/>
            <a:ext cx="4618652" cy="36929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Arial"/>
                <a:ea typeface="Arial"/>
                <a:cs typeface="Arial"/>
                <a:sym typeface="Arial"/>
              </a:rPr>
              <a:t>4. attēls : 2022. gada oktobrī 135 cilvēki zaudēja dzīvību sadursmes rezultātā Kanjuruhan stadionā Indonēzijā.</a:t>
            </a:r>
            <a:endParaRPr b="0" i="0" sz="9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
          <p:cNvSpPr txBox="1"/>
          <p:nvPr>
            <p:ph type="title"/>
          </p:nvPr>
        </p:nvSpPr>
        <p:spPr>
          <a:xfrm>
            <a:off x="838200" y="11455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p>
        </p:txBody>
      </p:sp>
      <p:sp>
        <p:nvSpPr>
          <p:cNvPr id="136" name="Google Shape;136;p2"/>
          <p:cNvSpPr txBox="1"/>
          <p:nvPr>
            <p:ph idx="2" type="body"/>
          </p:nvPr>
        </p:nvSpPr>
        <p:spPr>
          <a:xfrm>
            <a:off x="770119" y="1102898"/>
            <a:ext cx="10515600" cy="4906016"/>
          </a:xfrm>
          <a:prstGeom prst="rect">
            <a:avLst/>
          </a:prstGeom>
          <a:noFill/>
          <a:ln>
            <a:noFill/>
          </a:ln>
        </p:spPr>
        <p:txBody>
          <a:bodyPr anchorCtr="0" anchor="t" bIns="45700" lIns="91425" spcFirstLastPara="1" rIns="91425" wrap="square" tIns="45700">
            <a:normAutofit fontScale="85000" lnSpcReduction="10000"/>
          </a:bodyPr>
          <a:lstStyle/>
          <a:p>
            <a:pPr indent="-406400" lvl="0" marL="457200" rtl="0" algn="l">
              <a:lnSpc>
                <a:spcPct val="90000"/>
              </a:lnSpc>
              <a:spcBef>
                <a:spcPts val="1000"/>
              </a:spcBef>
              <a:spcAft>
                <a:spcPts val="0"/>
              </a:spcAft>
              <a:buClr>
                <a:schemeClr val="accent3"/>
              </a:buClr>
              <a:buSzPct val="117647"/>
              <a:buChar char="•"/>
            </a:pPr>
            <a:r>
              <a:rPr b="1" lang="es-ES"/>
              <a:t>Reakcija uz scenāriju: izpratne un atbildība</a:t>
            </a:r>
            <a:br>
              <a:rPr lang="es-ES"/>
            </a:br>
            <a:r>
              <a:rPr lang="es-ES"/>
              <a:t>Pirms sarežģītas situācijas izveidošanās pārpildītās vietās, piemēram, stadionos, ir iespējams veikt noteiktus piesardzības pasākumus. Vispirms, ienākot vietā, ir ļoti svarīgi zināt avārijas izeju, drošības darbinieku un pirmās palīdzības punktu atrašanās vietu. Ja iespējams, tribīnēs izvēlēties vietas pie kāpnēm un izejām — nevis pūļa vidū, bet gan malās — lai samazinātu masveida drūzmēšanās risku. Veicot šos pasākumus, cilvēki var nodrošināt savu un apkārtējo drošību vēl pirms sākas potenciāla saspiešanās vai ārkārtas situācija.</a:t>
            </a:r>
            <a:endParaRPr/>
          </a:p>
          <a:p>
            <a:pPr indent="-406400" lvl="0" marL="457200" rtl="0" algn="l">
              <a:lnSpc>
                <a:spcPct val="90000"/>
              </a:lnSpc>
              <a:spcBef>
                <a:spcPts val="1000"/>
              </a:spcBef>
              <a:spcAft>
                <a:spcPts val="0"/>
              </a:spcAft>
              <a:buClr>
                <a:schemeClr val="accent3"/>
              </a:buClr>
              <a:buSzPct val="117647"/>
              <a:buChar char="•"/>
            </a:pPr>
            <a:r>
              <a:rPr b="1" lang="es-ES"/>
              <a:t>Gudrākās rīcības lielā pūlī pirms rodas apdraudējums:</a:t>
            </a:r>
            <a:br>
              <a:rPr lang="es-ES"/>
            </a:br>
            <a:r>
              <a:rPr lang="es-ES"/>
              <a:t>• Riska apzināšanās (zināt izejas un drošības punktus).</a:t>
            </a:r>
            <a:br>
              <a:rPr lang="es-ES"/>
            </a:br>
            <a:r>
              <a:rPr lang="es-ES"/>
              <a:t>• Spēja saglabāt mieru un rīkoties plānoti (gan sev, gan apkārtējiem par labu).</a:t>
            </a:r>
            <a:br>
              <a:rPr lang="es-ES"/>
            </a:br>
            <a:r>
              <a:rPr lang="es-ES"/>
              <a:t>• Ātra pārvietošanās (ja atrodaties tuvu izejai, dodieties tās virzienā, pirms pūlis kļūst pārāk blīvs).</a:t>
            </a:r>
            <a:br>
              <a:rPr lang="es-ES"/>
            </a:br>
            <a:r>
              <a:rPr lang="es-ES"/>
              <a:t>• Ja atrodaties tālu no izejas, neieskrieniet pūlī — mierīgi uzgaidiet savā vietā.</a:t>
            </a:r>
            <a:endParaRPr/>
          </a:p>
          <a:p>
            <a:pPr indent="-228600" lvl="0" marL="360000" rtl="0" algn="l">
              <a:lnSpc>
                <a:spcPct val="90000"/>
              </a:lnSpc>
              <a:spcBef>
                <a:spcPts val="1000"/>
              </a:spcBef>
              <a:spcAft>
                <a:spcPts val="0"/>
              </a:spcAft>
              <a:buSzPct val="160000"/>
              <a:buNone/>
            </a:pPr>
            <a:r>
              <a:t/>
            </a:r>
            <a:endParaRPr/>
          </a:p>
          <a:p>
            <a:pPr indent="-228600" lvl="0" marL="457200" rtl="0" algn="l">
              <a:lnSpc>
                <a:spcPct val="90000"/>
              </a:lnSpc>
              <a:spcBef>
                <a:spcPts val="1000"/>
              </a:spcBef>
              <a:spcAft>
                <a:spcPts val="0"/>
              </a:spcAft>
              <a:buSzPct val="160000"/>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39"/>
          <p:cNvSpPr txBox="1"/>
          <p:nvPr>
            <p:ph type="title"/>
          </p:nvPr>
        </p:nvSpPr>
        <p:spPr>
          <a:xfrm>
            <a:off x="839788" y="5064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solidFill>
                <a:srgbClr val="FF0000"/>
              </a:solidFill>
            </a:endParaRPr>
          </a:p>
        </p:txBody>
      </p:sp>
      <p:sp>
        <p:nvSpPr>
          <p:cNvPr id="142" name="Google Shape;142;p39"/>
          <p:cNvSpPr txBox="1"/>
          <p:nvPr>
            <p:ph idx="2" type="body"/>
          </p:nvPr>
        </p:nvSpPr>
        <p:spPr>
          <a:xfrm>
            <a:off x="220356" y="1698171"/>
            <a:ext cx="6770379" cy="4101738"/>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Clr>
                <a:schemeClr val="accent3"/>
              </a:buClr>
              <a:buSzPts val="2800"/>
              <a:buChar char="•"/>
            </a:pPr>
            <a:r>
              <a:rPr b="1" lang="es-ES" sz="2400"/>
              <a:t>Scenārijs:</a:t>
            </a:r>
            <a:br>
              <a:rPr lang="es-ES" sz="2400"/>
            </a:br>
            <a:r>
              <a:rPr lang="es-ES" sz="2400"/>
              <a:t>Jūs uzturaties viesnīcā ziemas brīvdienu laikā. Kad gatavojaties doties gulēt, sajūtat dūmu smaku. Atverot durvis, redzat, ka gaitenī ir biezs dūmu slānis. Ugunsgrēks viesnīcā Turcijā 2025. gada janvārī beidzās traģiski — dzīvību zaudēja 78 cilvēki.</a:t>
            </a:r>
            <a:endParaRPr/>
          </a:p>
          <a:p>
            <a:pPr indent="-406400" lvl="0" marL="457200" rtl="0" algn="l">
              <a:lnSpc>
                <a:spcPct val="90000"/>
              </a:lnSpc>
              <a:spcBef>
                <a:spcPts val="1000"/>
              </a:spcBef>
              <a:spcAft>
                <a:spcPts val="0"/>
              </a:spcAft>
              <a:buClr>
                <a:schemeClr val="accent3"/>
              </a:buClr>
              <a:buSzPts val="2800"/>
              <a:buChar char="•"/>
            </a:pPr>
            <a:r>
              <a:rPr b="1" lang="es-ES" sz="2400"/>
              <a:t>Vadošais jautājums:</a:t>
            </a:r>
            <a:br>
              <a:rPr lang="es-ES" sz="2400"/>
            </a:br>
            <a:r>
              <a:rPr lang="es-ES" sz="2400"/>
              <a:t>"Ko jūs darītu šādā situācijā? Kādi soļi būtu jāveic, lai novērstu paniku un nodrošinātu savu drošību?"</a:t>
            </a:r>
            <a:endParaRPr/>
          </a:p>
        </p:txBody>
      </p:sp>
      <p:sp>
        <p:nvSpPr>
          <p:cNvPr id="143" name="Google Shape;143;p39"/>
          <p:cNvSpPr/>
          <p:nvPr/>
        </p:nvSpPr>
        <p:spPr>
          <a:xfrm>
            <a:off x="7088328" y="5029198"/>
            <a:ext cx="4618652" cy="36929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Arial"/>
                <a:ea typeface="Arial"/>
                <a:cs typeface="Arial"/>
                <a:sym typeface="Arial"/>
              </a:rPr>
              <a:t>5. attēls : Viesnīcas ugunsgrēks, kas notika Turcijā 2025. gada janvārī, prasot 78 cilvēku dzīvības.</a:t>
            </a:r>
            <a:endParaRPr b="0" i="0" sz="900" u="none" cap="none" strike="noStrike">
              <a:solidFill>
                <a:srgbClr val="000000"/>
              </a:solidFill>
              <a:latin typeface="Arial"/>
              <a:ea typeface="Arial"/>
              <a:cs typeface="Arial"/>
              <a:sym typeface="Arial"/>
            </a:endParaRPr>
          </a:p>
        </p:txBody>
      </p:sp>
      <p:pic>
        <p:nvPicPr>
          <p:cNvPr id="144" name="Google Shape;144;p39"/>
          <p:cNvPicPr preferRelativeResize="0"/>
          <p:nvPr/>
        </p:nvPicPr>
        <p:blipFill rotWithShape="1">
          <a:blip r:embed="rId3">
            <a:alphaModFix/>
          </a:blip>
          <a:srcRect b="0" l="0" r="0" t="0"/>
          <a:stretch/>
        </p:blipFill>
        <p:spPr>
          <a:xfrm>
            <a:off x="7088328" y="1912775"/>
            <a:ext cx="4679767" cy="303578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46"/>
          <p:cNvSpPr txBox="1"/>
          <p:nvPr>
            <p:ph type="title"/>
          </p:nvPr>
        </p:nvSpPr>
        <p:spPr>
          <a:xfrm>
            <a:off x="838200" y="11455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p>
        </p:txBody>
      </p:sp>
      <p:sp>
        <p:nvSpPr>
          <p:cNvPr id="150" name="Google Shape;150;p46"/>
          <p:cNvSpPr txBox="1"/>
          <p:nvPr>
            <p:ph idx="2" type="body"/>
          </p:nvPr>
        </p:nvSpPr>
        <p:spPr>
          <a:xfrm>
            <a:off x="770119" y="1102898"/>
            <a:ext cx="10650550" cy="4598106"/>
          </a:xfrm>
          <a:prstGeom prst="rect">
            <a:avLst/>
          </a:prstGeom>
          <a:noFill/>
          <a:ln>
            <a:noFill/>
          </a:ln>
        </p:spPr>
        <p:txBody>
          <a:bodyPr anchorCtr="0" anchor="t" bIns="45700" lIns="91425" spcFirstLastPara="1" rIns="91425" wrap="square" tIns="45700">
            <a:normAutofit fontScale="62500" lnSpcReduction="20000"/>
          </a:bodyPr>
          <a:lstStyle/>
          <a:p>
            <a:pPr indent="-406400" lvl="0" marL="457200" rtl="0" algn="l">
              <a:lnSpc>
                <a:spcPct val="90000"/>
              </a:lnSpc>
              <a:spcBef>
                <a:spcPts val="1000"/>
              </a:spcBef>
              <a:spcAft>
                <a:spcPts val="0"/>
              </a:spcAft>
              <a:buClr>
                <a:schemeClr val="accent3"/>
              </a:buClr>
              <a:buSzPct val="160000"/>
              <a:buChar char="•"/>
            </a:pPr>
            <a:r>
              <a:rPr b="1" lang="es-ES"/>
              <a:t>Reakcija uz scenāriju: Apzinātība un atbildība</a:t>
            </a:r>
            <a:br>
              <a:rPr lang="es-ES"/>
            </a:br>
            <a:r>
              <a:rPr lang="es-ES"/>
              <a:t>Šādā situācijā mūsu galvenais mērķis ir pēc iespējas ātrāk evakuēties no ēkas. Ir būtiski jau iepriekš zināt, kur atrodas avārijas izejas tādās vietās kā viesnīcas, slimnīcas, kā arī publiskās vietās ar lielu cilvēku skaitu — kinoteātros, koncertzālēs u.c. Jāatceras, ka dabas katastrofas, piemēram, ugunsgrēki vai zemestrīces, var izraisīt elektroapgādes pārtraukumus, un šādās situācijās panikas dēļ var viegli zaudēt orientēšanos.</a:t>
            </a:r>
            <a:endParaRPr/>
          </a:p>
          <a:p>
            <a:pPr indent="-406400" lvl="0" marL="457200" rtl="0" algn="l">
              <a:lnSpc>
                <a:spcPct val="90000"/>
              </a:lnSpc>
              <a:spcBef>
                <a:spcPts val="1000"/>
              </a:spcBef>
              <a:spcAft>
                <a:spcPts val="0"/>
              </a:spcAft>
              <a:buClr>
                <a:schemeClr val="accent3"/>
              </a:buClr>
              <a:buSzPct val="160000"/>
              <a:buChar char="•"/>
            </a:pPr>
            <a:r>
              <a:rPr lang="es-ES"/>
              <a:t>Saskaroties ar scenārijā aprakstīto situāciju, būtu jāievēro šāda rīcība:</a:t>
            </a:r>
            <a:endParaRPr/>
          </a:p>
          <a:p>
            <a:pPr indent="-406400" lvl="0" marL="457200" rtl="0" algn="l">
              <a:lnSpc>
                <a:spcPct val="90000"/>
              </a:lnSpc>
              <a:spcBef>
                <a:spcPts val="1000"/>
              </a:spcBef>
              <a:spcAft>
                <a:spcPts val="0"/>
              </a:spcAft>
              <a:buClr>
                <a:schemeClr val="accent3"/>
              </a:buClr>
              <a:buSzPct val="160000"/>
              <a:buChar char="•"/>
            </a:pPr>
            <a:r>
              <a:rPr b="1" lang="es-ES"/>
              <a:t>Riska apzināšanās:</a:t>
            </a:r>
            <a:r>
              <a:rPr lang="es-ES"/>
              <a:t> pirms jebkura negadījuma nosaki, kur atrodas avārijas kāpnes un izejas.</a:t>
            </a:r>
            <a:endParaRPr/>
          </a:p>
          <a:p>
            <a:pPr indent="-406400" lvl="0" marL="457200" rtl="0" algn="l">
              <a:lnSpc>
                <a:spcPct val="90000"/>
              </a:lnSpc>
              <a:spcBef>
                <a:spcPts val="1000"/>
              </a:spcBef>
              <a:spcAft>
                <a:spcPts val="0"/>
              </a:spcAft>
              <a:buClr>
                <a:schemeClr val="accent3"/>
              </a:buClr>
              <a:buSzPct val="160000"/>
              <a:buChar char="•"/>
            </a:pPr>
            <a:r>
              <a:rPr b="1" lang="es-ES"/>
              <a:t>Saglabā mieru un pārvietojies ātri.</a:t>
            </a:r>
            <a:endParaRPr/>
          </a:p>
          <a:p>
            <a:pPr indent="-406400" lvl="0" marL="457200" rtl="0" algn="l">
              <a:lnSpc>
                <a:spcPct val="90000"/>
              </a:lnSpc>
              <a:spcBef>
                <a:spcPts val="1000"/>
              </a:spcBef>
              <a:spcAft>
                <a:spcPts val="0"/>
              </a:spcAft>
              <a:buClr>
                <a:schemeClr val="accent3"/>
              </a:buClr>
              <a:buSzPct val="160000"/>
              <a:buChar char="•"/>
            </a:pPr>
            <a:r>
              <a:rPr b="1" lang="es-ES"/>
              <a:t>Aktivizē ugunsgrēka trauksmi</a:t>
            </a:r>
            <a:r>
              <a:rPr lang="es-ES"/>
              <a:t> vai skaļi sauc </a:t>
            </a:r>
            <a:r>
              <a:rPr i="1" lang="es-ES"/>
              <a:t>“Ugunsgrēks!”</a:t>
            </a:r>
            <a:r>
              <a:rPr lang="es-ES"/>
              <a:t>, lai brīdinātu citus.</a:t>
            </a:r>
            <a:endParaRPr/>
          </a:p>
          <a:p>
            <a:pPr indent="-406400" lvl="0" marL="457200" rtl="0" algn="l">
              <a:lnSpc>
                <a:spcPct val="90000"/>
              </a:lnSpc>
              <a:spcBef>
                <a:spcPts val="1000"/>
              </a:spcBef>
              <a:spcAft>
                <a:spcPts val="0"/>
              </a:spcAft>
              <a:buClr>
                <a:schemeClr val="accent3"/>
              </a:buClr>
              <a:buSzPct val="160000"/>
              <a:buChar char="•"/>
            </a:pPr>
            <a:r>
              <a:rPr b="1" lang="es-ES"/>
              <a:t>Ātri virzies uz avārijas kāpnēm.</a:t>
            </a:r>
            <a:r>
              <a:rPr lang="es-ES"/>
              <a:t> Nekad neizmanto liftu.</a:t>
            </a:r>
            <a:endParaRPr/>
          </a:p>
          <a:p>
            <a:pPr indent="-406400" lvl="0" marL="457200" rtl="0" algn="l">
              <a:lnSpc>
                <a:spcPct val="90000"/>
              </a:lnSpc>
              <a:spcBef>
                <a:spcPts val="1000"/>
              </a:spcBef>
              <a:spcAft>
                <a:spcPts val="0"/>
              </a:spcAft>
              <a:buClr>
                <a:schemeClr val="accent3"/>
              </a:buClr>
              <a:buSzPct val="160000"/>
              <a:buChar char="•"/>
            </a:pPr>
            <a:r>
              <a:rPr lang="es-ES"/>
              <a:t>Lai pasargātu sevi no dūmiem, </a:t>
            </a:r>
            <a:r>
              <a:rPr b="1" lang="es-ES"/>
              <a:t>pārklāj degunu un muti ar mitru drānu</a:t>
            </a:r>
            <a:r>
              <a:rPr lang="es-ES"/>
              <a:t>.</a:t>
            </a:r>
            <a:endParaRPr/>
          </a:p>
          <a:p>
            <a:pPr indent="-406400" lvl="0" marL="457200" rtl="0" algn="l">
              <a:lnSpc>
                <a:spcPct val="90000"/>
              </a:lnSpc>
              <a:spcBef>
                <a:spcPts val="1000"/>
              </a:spcBef>
              <a:spcAft>
                <a:spcPts val="0"/>
              </a:spcAft>
              <a:buClr>
                <a:schemeClr val="accent3"/>
              </a:buClr>
              <a:buSzPct val="160000"/>
              <a:buChar char="•"/>
            </a:pPr>
            <a:r>
              <a:rPr lang="es-ES"/>
              <a:t>Ja izkļūt nav iespējams, </a:t>
            </a:r>
            <a:r>
              <a:rPr b="1" lang="es-ES"/>
              <a:t>aizver durvis un nobloķē spraugas ar mitriem dvieļiem vai audumiem</a:t>
            </a:r>
            <a:r>
              <a:rPr lang="es-ES"/>
              <a:t>, lai ierobežotu dūmu iekļūšanu.</a:t>
            </a:r>
            <a:endParaRPr/>
          </a:p>
          <a:p>
            <a:pPr indent="-406400" lvl="0" marL="457200" rtl="0" algn="l">
              <a:lnSpc>
                <a:spcPct val="90000"/>
              </a:lnSpc>
              <a:spcBef>
                <a:spcPts val="1000"/>
              </a:spcBef>
              <a:spcAft>
                <a:spcPts val="0"/>
              </a:spcAft>
              <a:buClr>
                <a:schemeClr val="accent3"/>
              </a:buClr>
              <a:buSzPct val="160000"/>
              <a:buChar char="•"/>
            </a:pPr>
            <a:r>
              <a:rPr lang="es-ES"/>
              <a:t>Izej uz balkona vai pie loga, </a:t>
            </a:r>
            <a:r>
              <a:rPr b="1" lang="es-ES"/>
              <a:t>izsauc palīdzību</a:t>
            </a:r>
            <a:r>
              <a:rPr lang="es-ES"/>
              <a:t> un signalizē glābējiem, vicinot audumu vai izmantojot lukturīti.</a:t>
            </a:r>
            <a:endParaRPr/>
          </a:p>
          <a:p>
            <a:pPr indent="-228600" lvl="0" marL="457200" rtl="0" algn="l">
              <a:lnSpc>
                <a:spcPct val="90000"/>
              </a:lnSpc>
              <a:spcBef>
                <a:spcPts val="1000"/>
              </a:spcBef>
              <a:spcAft>
                <a:spcPts val="0"/>
              </a:spcAft>
              <a:buSzPct val="160000"/>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48"/>
          <p:cNvSpPr txBox="1"/>
          <p:nvPr>
            <p:ph type="title"/>
          </p:nvPr>
        </p:nvSpPr>
        <p:spPr>
          <a:xfrm>
            <a:off x="742277" y="391885"/>
            <a:ext cx="10954990" cy="1157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s-ES" sz="2400">
                <a:solidFill>
                  <a:schemeClr val="accent1"/>
                </a:solidFill>
              </a:rPr>
              <a:t>Tehnoloģiskās / industriālās katastrofas būtisko dzīvības glābšanas prasmju kontekstā publiskās un lielās cilvēku pulcēšanās vietās</a:t>
            </a:r>
            <a:endParaRPr/>
          </a:p>
        </p:txBody>
      </p:sp>
      <p:sp>
        <p:nvSpPr>
          <p:cNvPr id="156" name="Google Shape;156;p48"/>
          <p:cNvSpPr txBox="1"/>
          <p:nvPr>
            <p:ph idx="2" type="body"/>
          </p:nvPr>
        </p:nvSpPr>
        <p:spPr>
          <a:xfrm>
            <a:off x="709373" y="1637834"/>
            <a:ext cx="10515600" cy="4109824"/>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SzPts val="2800"/>
              <a:buChar char="•"/>
            </a:pPr>
            <a:r>
              <a:rPr lang="es-ES" sz="2400"/>
              <a:t>Industriālas eksplozijas vai ķīmiskas noplūdes: Nekavējoties attālinieties no bīstamās zonas, virzieties pretējā vēja virzienā (jo ķīmiskās gāzes parasti izplatās ar vēju), aizsargājiet elpceļus.</a:t>
            </a:r>
            <a:endParaRPr/>
          </a:p>
          <a:p>
            <a:pPr indent="-406400" lvl="0" marL="457200" rtl="0" algn="l">
              <a:lnSpc>
                <a:spcPct val="90000"/>
              </a:lnSpc>
              <a:spcBef>
                <a:spcPts val="1000"/>
              </a:spcBef>
              <a:spcAft>
                <a:spcPts val="0"/>
              </a:spcAft>
              <a:buSzPts val="2800"/>
              <a:buChar char="•"/>
            </a:pPr>
            <a:r>
              <a:rPr lang="es-ES" sz="2400"/>
              <a:t>Radiācijas vai bīstamo vielu iedarbība: Atstājiet iedarbības zonu, pārvietojoties pretējā vēja virzienā; ja atrodaties iekštelpās, noslēdziet telpu, aizverot visas durvis un logus, aizsargājiet elpceļus un ādu.</a:t>
            </a:r>
            <a:endParaRPr/>
          </a:p>
          <a:p>
            <a:pPr indent="-406400" lvl="0" marL="457200" rtl="0" algn="l">
              <a:lnSpc>
                <a:spcPct val="90000"/>
              </a:lnSpc>
              <a:spcBef>
                <a:spcPts val="1000"/>
              </a:spcBef>
              <a:spcAft>
                <a:spcPts val="0"/>
              </a:spcAft>
              <a:buSzPts val="2800"/>
              <a:buChar char="•"/>
            </a:pPr>
            <a:r>
              <a:rPr lang="es-ES" sz="2400"/>
              <a:t>Transporta vai infrastruktūras avārijas: Sekojiet evakuācijas norādēm un pārvietojieties uz drošu vietu, nepieļaujiet paniku pūlī, sniedziet pirmo palīdzību cietušajiem.</a:t>
            </a:r>
            <a:endParaRPr sz="18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49"/>
          <p:cNvSpPr txBox="1"/>
          <p:nvPr>
            <p:ph type="title"/>
          </p:nvPr>
        </p:nvSpPr>
        <p:spPr>
          <a:xfrm>
            <a:off x="774688" y="522514"/>
            <a:ext cx="10954990" cy="102575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a:solidFill>
                  <a:srgbClr val="FF0000"/>
                </a:solidFill>
              </a:rPr>
              <a:t>Rūpnieciskie sprādzieni un ķīmiskās noplūdes</a:t>
            </a:r>
            <a:endParaRPr>
              <a:solidFill>
                <a:srgbClr val="FF0000"/>
              </a:solidFill>
            </a:endParaRPr>
          </a:p>
        </p:txBody>
      </p:sp>
      <p:sp>
        <p:nvSpPr>
          <p:cNvPr id="162" name="Google Shape;162;p49"/>
          <p:cNvSpPr txBox="1"/>
          <p:nvPr>
            <p:ph idx="2" type="body"/>
          </p:nvPr>
        </p:nvSpPr>
        <p:spPr>
          <a:xfrm>
            <a:off x="774700" y="1548275"/>
            <a:ext cx="7371000" cy="4301100"/>
          </a:xfrm>
          <a:prstGeom prst="rect">
            <a:avLst/>
          </a:prstGeom>
          <a:noFill/>
          <a:ln>
            <a:noFill/>
          </a:ln>
        </p:spPr>
        <p:txBody>
          <a:bodyPr anchorCtr="0" anchor="t" bIns="45700" lIns="91425" spcFirstLastPara="1" rIns="91425" wrap="square" tIns="45700">
            <a:normAutofit fontScale="77500" lnSpcReduction="20000"/>
          </a:bodyPr>
          <a:lstStyle/>
          <a:p>
            <a:pPr indent="-390711" lvl="0" marL="457200" rtl="0" algn="l">
              <a:lnSpc>
                <a:spcPct val="90000"/>
              </a:lnSpc>
              <a:spcBef>
                <a:spcPts val="1000"/>
              </a:spcBef>
              <a:spcAft>
                <a:spcPts val="0"/>
              </a:spcAft>
              <a:buClr>
                <a:schemeClr val="accent3"/>
              </a:buClr>
              <a:buSzPct val="183006"/>
              <a:buChar char="•"/>
            </a:pPr>
            <a:r>
              <a:rPr lang="es-ES" sz="1800"/>
              <a:t>Industriālās avārijas, sprādzieni vai ķīmiskas noplūdes var ietekmēt ļoti lielas teritorijas. Pēc šādiem negadījumiem var rasties saindēšanās, apdegumi, ugunsgrēki, masveida panika un vides piesārņojums.</a:t>
            </a:r>
            <a:br>
              <a:rPr lang="es-ES" sz="1800"/>
            </a:br>
            <a:r>
              <a:rPr lang="es-ES" sz="1800"/>
              <a:t>Šādā situācijā:</a:t>
            </a:r>
            <a:endParaRPr/>
          </a:p>
          <a:p>
            <a:pPr indent="-390711" lvl="0" marL="457200" rtl="0" algn="l">
              <a:lnSpc>
                <a:spcPct val="90000"/>
              </a:lnSpc>
              <a:spcBef>
                <a:spcPts val="1000"/>
              </a:spcBef>
              <a:spcAft>
                <a:spcPts val="0"/>
              </a:spcAft>
              <a:buClr>
                <a:schemeClr val="accent3"/>
              </a:buClr>
              <a:buSzPct val="183006"/>
              <a:buChar char="•"/>
            </a:pPr>
            <a:r>
              <a:rPr b="1" lang="es-ES" sz="1800"/>
              <a:t>Saglabājiet mieru un neļaujiet panikai pārņemt kontroli:</a:t>
            </a:r>
            <a:r>
              <a:rPr lang="es-ES" sz="1800"/>
              <a:t> Panika samazina spēju pieņemt pareizus lēmumus.</a:t>
            </a:r>
            <a:br>
              <a:rPr lang="es-ES" sz="1800"/>
            </a:br>
            <a:r>
              <a:rPr b="1" lang="es-ES" sz="1800"/>
              <a:t>Attālinieties no bīstamās zonas:</a:t>
            </a:r>
            <a:r>
              <a:rPr lang="es-ES" sz="1800"/>
              <a:t> Visdrošāk ir pēc iespējas ātrāk pamest notikuma vietu. Lai izvairītos no toksisku gāzu iedarbības, pārvietojieties pretējā vēja virzienā.</a:t>
            </a:r>
            <a:endParaRPr/>
          </a:p>
          <a:p>
            <a:pPr indent="-390711" lvl="0" marL="457200" rtl="0" algn="l">
              <a:lnSpc>
                <a:spcPct val="90000"/>
              </a:lnSpc>
              <a:spcBef>
                <a:spcPts val="1000"/>
              </a:spcBef>
              <a:spcAft>
                <a:spcPts val="0"/>
              </a:spcAft>
              <a:buClr>
                <a:schemeClr val="accent3"/>
              </a:buClr>
              <a:buSzPct val="183006"/>
              <a:buChar char="•"/>
            </a:pPr>
            <a:r>
              <a:rPr b="1" lang="es-ES" sz="1800"/>
              <a:t>Aizsargājiet elpceļus:</a:t>
            </a:r>
            <a:r>
              <a:rPr lang="es-ES" sz="1800"/>
              <a:t> Neieelpojiet dūmus, ķīmiskos tvaikus vai nezināmas gāzes. Piesedziet degunu un muti ar mitru drānu vai apģērbu.</a:t>
            </a:r>
            <a:endParaRPr/>
          </a:p>
          <a:p>
            <a:pPr indent="-390711" lvl="0" marL="457200" rtl="0" algn="l">
              <a:lnSpc>
                <a:spcPct val="90000"/>
              </a:lnSpc>
              <a:spcBef>
                <a:spcPts val="1000"/>
              </a:spcBef>
              <a:spcAft>
                <a:spcPts val="0"/>
              </a:spcAft>
              <a:buClr>
                <a:schemeClr val="accent3"/>
              </a:buClr>
              <a:buSzPct val="183006"/>
              <a:buChar char="•"/>
            </a:pPr>
            <a:r>
              <a:rPr b="1" lang="es-ES" sz="1800"/>
              <a:t>Ja atrodaties iekštelpās:</a:t>
            </a:r>
            <a:r>
              <a:rPr lang="es-ES" sz="1800"/>
              <a:t> Lai mazinātu toksisko gāzu vai dūmu iekļūšanu, mēģiniet bloķēt gaisa plūsmu telpā. Cieši aizveriet visas durvis un logus.</a:t>
            </a:r>
            <a:endParaRPr/>
          </a:p>
          <a:p>
            <a:pPr indent="-390711" lvl="0" marL="457200" rtl="0" algn="l">
              <a:lnSpc>
                <a:spcPct val="90000"/>
              </a:lnSpc>
              <a:spcBef>
                <a:spcPts val="1000"/>
              </a:spcBef>
              <a:spcAft>
                <a:spcPts val="0"/>
              </a:spcAft>
              <a:buClr>
                <a:schemeClr val="accent3"/>
              </a:buClr>
              <a:buSzPct val="183006"/>
              <a:buChar char="•"/>
            </a:pPr>
            <a:r>
              <a:rPr b="1" lang="es-ES" sz="1800"/>
              <a:t>Palīdziet cietušajiem:</a:t>
            </a:r>
            <a:r>
              <a:rPr lang="es-ES" sz="1800"/>
              <a:t> Izvairieties no tieša kontakta ar ķīmiskām vielām piesārņotām personām. Ja ķīmija nokļuvusi uz ādas vai acīs, skalo ar lielu daudzumu ūdens. Personām ar elpošanas grūtībām palīdziet nokļūt svaigā gaisā.</a:t>
            </a:r>
            <a:endParaRPr/>
          </a:p>
          <a:p>
            <a:pPr indent="-390711" lvl="0" marL="457200" rtl="0" algn="l">
              <a:lnSpc>
                <a:spcPct val="90000"/>
              </a:lnSpc>
              <a:spcBef>
                <a:spcPts val="1000"/>
              </a:spcBef>
              <a:spcAft>
                <a:spcPts val="0"/>
              </a:spcAft>
              <a:buClr>
                <a:schemeClr val="accent3"/>
              </a:buClr>
              <a:buSzPct val="183006"/>
              <a:buChar char="•"/>
            </a:pPr>
            <a:r>
              <a:rPr b="1" lang="es-ES" sz="1800"/>
              <a:t>Ievērojiet oficiālās norādes:</a:t>
            </a:r>
            <a:r>
              <a:rPr lang="es-ES" sz="1800"/>
              <a:t> Klausieties atbildīgo dienestu norādījumus. Neatgriezieties bīstamajā zonā un nemēģiniet situāciju risināt patstāvīgi.</a:t>
            </a:r>
            <a:endParaRPr/>
          </a:p>
        </p:txBody>
      </p:sp>
      <p:sp>
        <p:nvSpPr>
          <p:cNvPr id="163" name="Google Shape;163;p49"/>
          <p:cNvSpPr/>
          <p:nvPr/>
        </p:nvSpPr>
        <p:spPr>
          <a:xfrm>
            <a:off x="8103087" y="4537381"/>
            <a:ext cx="3500077" cy="23079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Arial"/>
                <a:ea typeface="Arial"/>
                <a:cs typeface="Arial"/>
                <a:sym typeface="Arial"/>
              </a:rPr>
              <a:t>6. attēls: Černobiļas kodolkatastrofa 1986. gada aprīlī</a:t>
            </a:r>
            <a:endParaRPr b="0" i="0" sz="900" u="none" cap="none" strike="noStrike">
              <a:solidFill>
                <a:srgbClr val="000000"/>
              </a:solidFill>
              <a:latin typeface="Arial"/>
              <a:ea typeface="Arial"/>
              <a:cs typeface="Arial"/>
              <a:sym typeface="Arial"/>
            </a:endParaRPr>
          </a:p>
        </p:txBody>
      </p:sp>
      <p:pic>
        <p:nvPicPr>
          <p:cNvPr id="164" name="Google Shape;164;p49"/>
          <p:cNvPicPr preferRelativeResize="0"/>
          <p:nvPr/>
        </p:nvPicPr>
        <p:blipFill rotWithShape="1">
          <a:blip r:embed="rId3">
            <a:alphaModFix/>
          </a:blip>
          <a:srcRect b="0" l="0" r="0" t="0"/>
          <a:stretch/>
        </p:blipFill>
        <p:spPr>
          <a:xfrm>
            <a:off x="8145624" y="1548265"/>
            <a:ext cx="3415005" cy="287776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 name="Shape 47"/>
        <p:cNvGrpSpPr/>
        <p:nvPr/>
      </p:nvGrpSpPr>
      <p:grpSpPr>
        <a:xfrm>
          <a:off x="0" y="0"/>
          <a:ext cx="0" cy="0"/>
          <a:chOff x="0" y="0"/>
          <a:chExt cx="0" cy="0"/>
        </a:xfrm>
      </p:grpSpPr>
      <p:sp>
        <p:nvSpPr>
          <p:cNvPr id="48" name="Google Shape;48;p4"/>
          <p:cNvSpPr txBox="1"/>
          <p:nvPr>
            <p:ph type="title"/>
          </p:nvPr>
        </p:nvSpPr>
        <p:spPr>
          <a:xfrm>
            <a:off x="838200" y="-168936"/>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Mācību moduļa mērķis</a:t>
            </a:r>
            <a:endParaRPr>
              <a:solidFill>
                <a:srgbClr val="FF0000"/>
              </a:solidFill>
            </a:endParaRPr>
          </a:p>
        </p:txBody>
      </p:sp>
      <p:sp>
        <p:nvSpPr>
          <p:cNvPr id="49" name="Google Shape;49;p4"/>
          <p:cNvSpPr txBox="1"/>
          <p:nvPr>
            <p:ph idx="2" type="body"/>
          </p:nvPr>
        </p:nvSpPr>
        <p:spPr>
          <a:xfrm>
            <a:off x="838200" y="822633"/>
            <a:ext cx="10515600" cy="47813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632"/>
              <a:buNone/>
            </a:pPr>
            <a:r>
              <a:rPr b="1" lang="es-ES" sz="1400">
                <a:latin typeface="Calibri"/>
                <a:ea typeface="Calibri"/>
                <a:cs typeface="Calibri"/>
                <a:sym typeface="Calibri"/>
              </a:rPr>
              <a:t>Vispārējais mērķis:</a:t>
            </a:r>
            <a:br>
              <a:rPr lang="es-ES" sz="1400">
                <a:latin typeface="Calibri"/>
                <a:ea typeface="Calibri"/>
                <a:cs typeface="Calibri"/>
                <a:sym typeface="Calibri"/>
              </a:rPr>
            </a:br>
            <a:r>
              <a:rPr lang="es-ES" sz="1400">
                <a:latin typeface="Calibri"/>
                <a:ea typeface="Calibri"/>
                <a:cs typeface="Calibri"/>
                <a:sym typeface="Calibri"/>
              </a:rPr>
              <a:t>Būt sagatavotam katastrofām un ārkārtas situācijām, kas var notikt sabiedriskās un lielās publiskās vietās, kā arī paaugstināt Jūsu izpratni un palīdzēt apgūt pamata dzīvības glābšanas prasmes. Nodrošināt spēju pieņemt pārdomātus garīgus un fiziskus lēmumus panikas un stresa apstākļos. Sniedzot norādes par katastrofu un ārkārtas situāciju komplekta sagatavošanu. Veicināt dzīvības glābšanas prasmes zemestrīces, ugunsgrēka vai CBRN (ķīmisko, bioloģisko, radioloģisko un kodolapdraudējumu) situāciju gadījumā, kas var rasties sabiedriskās vietās.</a:t>
            </a:r>
            <a:endParaRPr b="1" sz="1400">
              <a:latin typeface="Calibri"/>
              <a:ea typeface="Calibri"/>
              <a:cs typeface="Calibri"/>
              <a:sym typeface="Calibri"/>
            </a:endParaRPr>
          </a:p>
          <a:p>
            <a:pPr indent="0" lvl="0" marL="50800" rtl="0" algn="l">
              <a:lnSpc>
                <a:spcPct val="90000"/>
              </a:lnSpc>
              <a:spcBef>
                <a:spcPts val="1000"/>
              </a:spcBef>
              <a:spcAft>
                <a:spcPts val="0"/>
              </a:spcAft>
              <a:buSzPts val="2800"/>
              <a:buNone/>
            </a:pPr>
            <a:r>
              <a:rPr b="1" lang="es-ES" sz="1400">
                <a:latin typeface="Calibri"/>
                <a:ea typeface="Calibri"/>
                <a:cs typeface="Calibri"/>
                <a:sym typeface="Calibri"/>
              </a:rPr>
              <a:t>Mācību moduļa ilgums: </a:t>
            </a:r>
            <a:r>
              <a:rPr lang="es-ES" sz="1400">
                <a:latin typeface="Calibri"/>
                <a:ea typeface="Calibri"/>
                <a:cs typeface="Calibri"/>
                <a:sym typeface="Calibri"/>
              </a:rPr>
              <a:t>2,6 akadēmiskās stundas</a:t>
            </a:r>
            <a:endParaRPr/>
          </a:p>
          <a:p>
            <a:pPr indent="0" lvl="0" marL="50800" rtl="0" algn="l">
              <a:lnSpc>
                <a:spcPct val="90000"/>
              </a:lnSpc>
              <a:spcBef>
                <a:spcPts val="1000"/>
              </a:spcBef>
              <a:spcAft>
                <a:spcPts val="0"/>
              </a:spcAft>
              <a:buSzPts val="2800"/>
              <a:buNone/>
            </a:pPr>
            <a:r>
              <a:rPr b="1" lang="es-ES" sz="1400">
                <a:latin typeface="Calibri"/>
                <a:ea typeface="Calibri"/>
                <a:cs typeface="Calibri"/>
                <a:sym typeface="Calibri"/>
              </a:rPr>
              <a:t>Vērtēšanas metode: </a:t>
            </a:r>
            <a:r>
              <a:rPr lang="es-ES" sz="1400">
                <a:latin typeface="Calibri"/>
                <a:ea typeface="Calibri"/>
                <a:cs typeface="Calibri"/>
                <a:sym typeface="Calibri"/>
              </a:rPr>
              <a:t>Izvēles jautājumu tests pēc mācību moduļa apguves</a:t>
            </a:r>
            <a:endParaRPr/>
          </a:p>
          <a:p>
            <a:pPr indent="0" lvl="0" marL="50800" rtl="0" algn="l">
              <a:lnSpc>
                <a:spcPct val="90000"/>
              </a:lnSpc>
              <a:spcBef>
                <a:spcPts val="1000"/>
              </a:spcBef>
              <a:spcAft>
                <a:spcPts val="0"/>
              </a:spcAft>
              <a:buSzPts val="2800"/>
              <a:buNone/>
            </a:pPr>
            <a:r>
              <a:rPr b="1" lang="es-ES" sz="1400">
                <a:latin typeface="Calibri"/>
                <a:ea typeface="Calibri"/>
                <a:cs typeface="Calibri"/>
                <a:sym typeface="Calibri"/>
              </a:rPr>
              <a:t>Mērķa grupas:</a:t>
            </a:r>
            <a:endParaRPr sz="1400">
              <a:latin typeface="Calibri"/>
              <a:ea typeface="Calibri"/>
              <a:cs typeface="Calibri"/>
              <a:sym typeface="Calibri"/>
            </a:endParaRPr>
          </a:p>
          <a:p>
            <a:pPr indent="0" lvl="0" marL="50800" rtl="0" algn="l">
              <a:lnSpc>
                <a:spcPct val="90000"/>
              </a:lnSpc>
              <a:spcBef>
                <a:spcPts val="1000"/>
              </a:spcBef>
              <a:spcAft>
                <a:spcPts val="0"/>
              </a:spcAft>
              <a:buSzPts val="2800"/>
              <a:buNone/>
            </a:pPr>
            <a:r>
              <a:rPr lang="es-ES" sz="1400">
                <a:latin typeface="Calibri"/>
                <a:ea typeface="Calibri"/>
                <a:cs typeface="Calibri"/>
                <a:sym typeface="Calibri"/>
              </a:rPr>
              <a:t>profesionālās izglītības programmu izglītojamie</a:t>
            </a:r>
            <a:endParaRPr/>
          </a:p>
          <a:p>
            <a:pPr indent="0" lvl="0" marL="50800" rtl="0" algn="l">
              <a:lnSpc>
                <a:spcPct val="90000"/>
              </a:lnSpc>
              <a:spcBef>
                <a:spcPts val="1000"/>
              </a:spcBef>
              <a:spcAft>
                <a:spcPts val="0"/>
              </a:spcAft>
              <a:buSzPts val="2800"/>
              <a:buNone/>
            </a:pPr>
            <a:r>
              <a:rPr lang="es-ES" sz="1400">
                <a:latin typeface="Calibri"/>
                <a:ea typeface="Calibri"/>
                <a:cs typeface="Calibri"/>
                <a:sym typeface="Calibri"/>
              </a:rPr>
              <a:t>profesionālās tālākizglītības pieaugušie un pieaugušo izglītības programmu izglītojamie</a:t>
            </a:r>
            <a:endParaRPr/>
          </a:p>
          <a:p>
            <a:pPr indent="0" lvl="0" marL="50800" rtl="0" algn="l">
              <a:lnSpc>
                <a:spcPct val="90000"/>
              </a:lnSpc>
              <a:spcBef>
                <a:spcPts val="1000"/>
              </a:spcBef>
              <a:spcAft>
                <a:spcPts val="0"/>
              </a:spcAft>
              <a:buSzPts val="2800"/>
              <a:buNone/>
            </a:pPr>
            <a:r>
              <a:rPr lang="es-ES" sz="1400">
                <a:latin typeface="Calibri"/>
                <a:ea typeface="Calibri"/>
                <a:cs typeface="Calibri"/>
                <a:sym typeface="Calibri"/>
              </a:rPr>
              <a:t>diasporas izglītojamie</a:t>
            </a:r>
            <a:endParaRPr/>
          </a:p>
          <a:p>
            <a:pPr indent="0" lvl="0" marL="50800" rtl="0" algn="l">
              <a:lnSpc>
                <a:spcPct val="90000"/>
              </a:lnSpc>
              <a:spcBef>
                <a:spcPts val="1000"/>
              </a:spcBef>
              <a:spcAft>
                <a:spcPts val="0"/>
              </a:spcAft>
              <a:buSzPts val="2800"/>
              <a:buNone/>
            </a:pPr>
            <a:r>
              <a:rPr lang="es-ES" sz="1400">
                <a:latin typeface="Calibri"/>
                <a:ea typeface="Calibri"/>
                <a:cs typeface="Calibri"/>
                <a:sym typeface="Calibri"/>
              </a:rPr>
              <a:t>profesionālās pilnveides, profesionālās tālākizglītības un neformālās pieaugušo izglītības mācībspēki</a:t>
            </a:r>
            <a:endParaRPr/>
          </a:p>
          <a:p>
            <a:pPr indent="0" lvl="0" marL="50800" rtl="0" algn="l">
              <a:lnSpc>
                <a:spcPct val="90000"/>
              </a:lnSpc>
              <a:spcBef>
                <a:spcPts val="1000"/>
              </a:spcBef>
              <a:spcAft>
                <a:spcPts val="0"/>
              </a:spcAft>
              <a:buSzPts val="2800"/>
              <a:buNone/>
            </a:pPr>
            <a:r>
              <a:rPr b="1" lang="es-ES" sz="1400">
                <a:latin typeface="Calibri"/>
                <a:ea typeface="Calibri"/>
                <a:cs typeface="Calibri"/>
                <a:sym typeface="Calibri"/>
              </a:rPr>
              <a:t>      Mācību sasniegumu atzīšana</a:t>
            </a:r>
            <a:endParaRPr sz="1400">
              <a:latin typeface="Calibri"/>
              <a:ea typeface="Calibri"/>
              <a:cs typeface="Calibri"/>
              <a:sym typeface="Calibri"/>
            </a:endParaRPr>
          </a:p>
          <a:p>
            <a:pPr indent="0" lvl="0" marL="50800" rtl="0" algn="l">
              <a:lnSpc>
                <a:spcPct val="90000"/>
              </a:lnSpc>
              <a:spcBef>
                <a:spcPts val="1000"/>
              </a:spcBef>
              <a:spcAft>
                <a:spcPts val="0"/>
              </a:spcAft>
              <a:buSzPts val="2800"/>
              <a:buNone/>
            </a:pPr>
            <a:r>
              <a:rPr lang="es-ES" sz="1400">
                <a:latin typeface="Calibri"/>
                <a:ea typeface="Calibri"/>
                <a:cs typeface="Calibri"/>
                <a:sym typeface="Calibri"/>
              </a:rPr>
              <a:t>Izglītojamiem:</a:t>
            </a:r>
            <a:br>
              <a:rPr lang="es-ES" sz="1400">
                <a:latin typeface="Calibri"/>
                <a:ea typeface="Calibri"/>
                <a:cs typeface="Calibri"/>
                <a:sym typeface="Calibri"/>
              </a:rPr>
            </a:br>
            <a:r>
              <a:rPr lang="es-ES" sz="1400">
                <a:latin typeface="Calibri"/>
                <a:ea typeface="Calibri"/>
                <a:cs typeface="Calibri"/>
                <a:sym typeface="Calibri"/>
              </a:rPr>
              <a:t>Apliecība par mācību programmas (neformālās izglītības) apguvi</a:t>
            </a:r>
            <a:endParaRPr/>
          </a:p>
          <a:p>
            <a:pPr indent="0" lvl="0" marL="50800" rtl="0" algn="l">
              <a:lnSpc>
                <a:spcPct val="90000"/>
              </a:lnSpc>
              <a:spcBef>
                <a:spcPts val="1000"/>
              </a:spcBef>
              <a:spcAft>
                <a:spcPts val="0"/>
              </a:spcAft>
              <a:buSzPts val="2800"/>
              <a:buNone/>
            </a:pPr>
            <a:r>
              <a:rPr lang="es-ES" sz="1400">
                <a:latin typeface="Calibri"/>
                <a:ea typeface="Calibri"/>
                <a:cs typeface="Calibri"/>
                <a:sym typeface="Calibri"/>
              </a:rPr>
              <a:t>Mācībspēkiem:</a:t>
            </a:r>
            <a:br>
              <a:rPr lang="es-ES" sz="1400">
                <a:latin typeface="Calibri"/>
                <a:ea typeface="Calibri"/>
                <a:cs typeface="Calibri"/>
                <a:sym typeface="Calibri"/>
              </a:rPr>
            </a:br>
            <a:r>
              <a:rPr lang="es-ES" sz="1400">
                <a:latin typeface="Calibri"/>
                <a:ea typeface="Calibri"/>
                <a:cs typeface="Calibri"/>
                <a:sym typeface="Calibri"/>
              </a:rPr>
              <a:t>Apliecība par profesionālās kompetences pilnveidi</a:t>
            </a:r>
            <a:endParaRPr/>
          </a:p>
          <a:p>
            <a:pPr indent="0" lvl="0" marL="50800" rtl="0" algn="l">
              <a:lnSpc>
                <a:spcPct val="90000"/>
              </a:lnSpc>
              <a:spcBef>
                <a:spcPts val="1000"/>
              </a:spcBef>
              <a:spcAft>
                <a:spcPts val="0"/>
              </a:spcAft>
              <a:buSzPts val="2800"/>
              <a:buNone/>
            </a:pPr>
            <a:r>
              <a:rPr b="1" lang="es-ES" sz="1400">
                <a:latin typeface="Calibri"/>
                <a:ea typeface="Calibri"/>
                <a:cs typeface="Calibri"/>
                <a:sym typeface="Calibri"/>
              </a:rPr>
              <a:t>Sasniedzamā ESCO transversalā prasme T kategorijā: T2-3.</a:t>
            </a:r>
            <a:r>
              <a:rPr b="1" lang="es-ES" sz="1400">
                <a:solidFill>
                  <a:srgbClr val="000000"/>
                </a:solidFill>
                <a:latin typeface="Calibri"/>
                <a:ea typeface="Calibri"/>
                <a:cs typeface="Calibri"/>
                <a:sym typeface="Calibri"/>
              </a:rPr>
              <a:t> : </a:t>
            </a:r>
            <a:r>
              <a:rPr lang="es-ES" sz="1400">
                <a:latin typeface="Calibri"/>
                <a:ea typeface="Calibri"/>
                <a:cs typeface="Calibri"/>
                <a:sym typeface="Calibri"/>
              </a:rPr>
              <a:t>domāšanas prasmes un kompetences - problēmu risināšana.</a:t>
            </a:r>
            <a:endParaRPr sz="1400">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53"/>
          <p:cNvSpPr txBox="1"/>
          <p:nvPr>
            <p:ph type="title"/>
          </p:nvPr>
        </p:nvSpPr>
        <p:spPr>
          <a:xfrm>
            <a:off x="774688" y="522514"/>
            <a:ext cx="10954990" cy="102575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a:solidFill>
                  <a:srgbClr val="FF0000"/>
                </a:solidFill>
              </a:rPr>
              <a:t>Rūpnieciskie sprādzieni un ķīmiskās noplūdes</a:t>
            </a:r>
            <a:endParaRPr>
              <a:solidFill>
                <a:srgbClr val="FF0000"/>
              </a:solidFill>
            </a:endParaRPr>
          </a:p>
        </p:txBody>
      </p:sp>
      <p:sp>
        <p:nvSpPr>
          <p:cNvPr id="170" name="Google Shape;170;p53"/>
          <p:cNvSpPr txBox="1"/>
          <p:nvPr>
            <p:ph idx="2" type="body"/>
          </p:nvPr>
        </p:nvSpPr>
        <p:spPr>
          <a:xfrm>
            <a:off x="774688" y="1436914"/>
            <a:ext cx="9190406" cy="4021494"/>
          </a:xfrm>
          <a:prstGeom prst="rect">
            <a:avLst/>
          </a:prstGeom>
          <a:noFill/>
          <a:ln>
            <a:noFill/>
          </a:ln>
        </p:spPr>
        <p:txBody>
          <a:bodyPr anchorCtr="0" anchor="t" bIns="45700" lIns="91425" spcFirstLastPara="1" rIns="91425" wrap="square" tIns="45700">
            <a:normAutofit lnSpcReduction="10000"/>
          </a:bodyPr>
          <a:lstStyle/>
          <a:p>
            <a:pPr indent="-406400" lvl="0" marL="457200" rtl="0" algn="l">
              <a:lnSpc>
                <a:spcPct val="90000"/>
              </a:lnSpc>
              <a:spcBef>
                <a:spcPts val="1000"/>
              </a:spcBef>
              <a:spcAft>
                <a:spcPts val="0"/>
              </a:spcAft>
              <a:buClr>
                <a:schemeClr val="accent3"/>
              </a:buClr>
              <a:buSzPts val="2800"/>
              <a:buChar char="•"/>
            </a:pPr>
            <a:r>
              <a:rPr lang="es-ES"/>
              <a:t>Sprādziens vai terora akts publiskā vietā dabiski izraisa bailes un paniku. Bīstamās vielas vai toksiskās gāzes, kas var izdalīties pēc sprādziena/negadījuma, ietekmē apdraudējuma izplatību un riska līmeni.</a:t>
            </a:r>
            <a:endParaRPr/>
          </a:p>
          <a:p>
            <a:pPr indent="-406400" lvl="0" marL="457200" rtl="0" algn="l">
              <a:lnSpc>
                <a:spcPct val="90000"/>
              </a:lnSpc>
              <a:spcBef>
                <a:spcPts val="1000"/>
              </a:spcBef>
              <a:spcAft>
                <a:spcPts val="0"/>
              </a:spcAft>
              <a:buClr>
                <a:schemeClr val="accent3"/>
              </a:buClr>
              <a:buSzPts val="2800"/>
              <a:buChar char="•"/>
            </a:pPr>
            <a:r>
              <a:rPr lang="es-ES"/>
              <a:t>Šādās situācijās pamatdarbībai jābūt šādai: saglabāt mieru, attālināties no bīstamās zonas, nodrošināt savu drošību un tikai pēc tam sniegt palīdzību cietušajiem.</a:t>
            </a:r>
            <a:endParaRPr/>
          </a:p>
          <a:p>
            <a:pPr indent="-406400" lvl="0" marL="457200" rtl="0" algn="l">
              <a:lnSpc>
                <a:spcPct val="90000"/>
              </a:lnSpc>
              <a:spcBef>
                <a:spcPts val="1000"/>
              </a:spcBef>
              <a:spcAft>
                <a:spcPts val="0"/>
              </a:spcAft>
              <a:buClr>
                <a:schemeClr val="accent3"/>
              </a:buClr>
              <a:buSzPts val="2800"/>
              <a:buChar char="•"/>
            </a:pPr>
            <a:r>
              <a:rPr lang="es-ES"/>
              <a:t>Ir jāatceras, ka cilvēks, kurš spēj saglabāt mieru haosa brīžos un zina, kā pareizi rīkoties, ar atbilstošu komunikāciju var novērst ļoti daudz kaitējuma.</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55"/>
          <p:cNvSpPr txBox="1"/>
          <p:nvPr>
            <p:ph type="title"/>
          </p:nvPr>
        </p:nvSpPr>
        <p:spPr>
          <a:xfrm>
            <a:off x="774688" y="522514"/>
            <a:ext cx="10954990" cy="102575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a:solidFill>
                  <a:srgbClr val="FF0000"/>
                </a:solidFill>
              </a:rPr>
              <a:t>Transporta un infrastruktūras negadījumi</a:t>
            </a:r>
            <a:endParaRPr>
              <a:solidFill>
                <a:srgbClr val="FF0000"/>
              </a:solidFill>
            </a:endParaRPr>
          </a:p>
        </p:txBody>
      </p:sp>
      <p:sp>
        <p:nvSpPr>
          <p:cNvPr id="176" name="Google Shape;176;p55"/>
          <p:cNvSpPr txBox="1"/>
          <p:nvPr>
            <p:ph idx="2" type="body"/>
          </p:nvPr>
        </p:nvSpPr>
        <p:spPr>
          <a:xfrm>
            <a:off x="774688" y="1436914"/>
            <a:ext cx="6913736" cy="4021494"/>
          </a:xfrm>
          <a:prstGeom prst="rect">
            <a:avLst/>
          </a:prstGeom>
          <a:noFill/>
          <a:ln>
            <a:noFill/>
          </a:ln>
        </p:spPr>
        <p:txBody>
          <a:bodyPr anchorCtr="0" anchor="t" bIns="45700" lIns="91425" spcFirstLastPara="1" rIns="91425" wrap="square" tIns="45700">
            <a:normAutofit fontScale="92500" lnSpcReduction="20000"/>
          </a:bodyPr>
          <a:lstStyle/>
          <a:p>
            <a:pPr indent="-406400" lvl="0" marL="457200" rtl="0" algn="l">
              <a:lnSpc>
                <a:spcPct val="90000"/>
              </a:lnSpc>
              <a:spcBef>
                <a:spcPts val="1000"/>
              </a:spcBef>
              <a:spcAft>
                <a:spcPts val="0"/>
              </a:spcAft>
              <a:buClr>
                <a:schemeClr val="accent3"/>
              </a:buClr>
              <a:buSzPct val="168168"/>
              <a:buChar char="•"/>
            </a:pPr>
            <a:r>
              <a:rPr lang="es-ES" sz="1800"/>
              <a:t>Transporta negadījumi vai infrastruktūras avārijas, kas var notikt publiskās vietās (piemēram, metro, autobusos, dzelzceļa stacijās, lidostās vai uz autoceļiem), var apdraudēt daudzu cilvēku dzīvības. Saskaroties ar šādu situāciju, ir ļoti svarīgi saglabāt mieru un novērtēt apstākļus.</a:t>
            </a:r>
            <a:endParaRPr/>
          </a:p>
          <a:p>
            <a:pPr indent="0" lvl="0" marL="50800" rtl="0" algn="l">
              <a:lnSpc>
                <a:spcPct val="90000"/>
              </a:lnSpc>
              <a:spcBef>
                <a:spcPts val="1000"/>
              </a:spcBef>
              <a:spcAft>
                <a:spcPts val="0"/>
              </a:spcAft>
              <a:buSzPct val="168168"/>
              <a:buNone/>
            </a:pPr>
            <a:r>
              <a:rPr lang="es-ES" sz="1800"/>
              <a:t>Šādā situācijā:</a:t>
            </a:r>
            <a:endParaRPr/>
          </a:p>
          <a:p>
            <a:pPr indent="-406400" lvl="0" marL="457200" rtl="0" algn="l">
              <a:lnSpc>
                <a:spcPct val="90000"/>
              </a:lnSpc>
              <a:spcBef>
                <a:spcPts val="1000"/>
              </a:spcBef>
              <a:spcAft>
                <a:spcPts val="0"/>
              </a:spcAft>
              <a:buClr>
                <a:schemeClr val="accent3"/>
              </a:buClr>
              <a:buSzPct val="168168"/>
              <a:buChar char="•"/>
            </a:pPr>
            <a:r>
              <a:rPr b="1" lang="es-ES" sz="1800"/>
              <a:t>Saglabājiet mieru un novērtējiet situāciju:</a:t>
            </a:r>
            <a:r>
              <a:rPr lang="es-ES" sz="1800"/>
              <a:t> Neļaujieties panikai; vispirms pārliecinieties par savu drošību un pārbaudiet, vai nav ugunsgrēka, dūmu vai degvielas noplūdes.</a:t>
            </a:r>
            <a:endParaRPr/>
          </a:p>
          <a:p>
            <a:pPr indent="-406400" lvl="0" marL="457200" rtl="0" algn="l">
              <a:lnSpc>
                <a:spcPct val="90000"/>
              </a:lnSpc>
              <a:spcBef>
                <a:spcPts val="1000"/>
              </a:spcBef>
              <a:spcAft>
                <a:spcPts val="0"/>
              </a:spcAft>
              <a:buClr>
                <a:schemeClr val="accent3"/>
              </a:buClr>
              <a:buSzPct val="168168"/>
              <a:buChar char="•"/>
            </a:pPr>
            <a:r>
              <a:rPr b="1" lang="es-ES" sz="1800"/>
              <a:t>Nodrošiniet savu drošību:</a:t>
            </a:r>
            <a:r>
              <a:rPr lang="es-ES" sz="1800"/>
              <a:t> Ja atrodaties transportlīdzeklī, izslēdziet motoru, atsprādzējiet drošības jostu un attālinieties no bīstamās zonas. Sabiedriskajā transportā (autobusā, metro, vilcienā u.c.) sekojiet evakuācijas zīmēm un personāla norādījumiem.</a:t>
            </a:r>
            <a:endParaRPr/>
          </a:p>
          <a:p>
            <a:pPr indent="-406400" lvl="0" marL="457200" rtl="0" algn="l">
              <a:lnSpc>
                <a:spcPct val="90000"/>
              </a:lnSpc>
              <a:spcBef>
                <a:spcPts val="1000"/>
              </a:spcBef>
              <a:spcAft>
                <a:spcPts val="0"/>
              </a:spcAft>
              <a:buClr>
                <a:schemeClr val="accent3"/>
              </a:buClr>
              <a:buSzPct val="168168"/>
              <a:buChar char="•"/>
            </a:pPr>
            <a:r>
              <a:rPr b="1" lang="es-ES" sz="1800"/>
              <a:t>Novērsiet paniku pūlī:</a:t>
            </a:r>
            <a:r>
              <a:rPr lang="es-ES" sz="1800"/>
              <a:t> Centieties uzturēt mieru citiem, veiciet evakuāciju ātri un organizēti, izmantojot avārijas izejas slēgtās telpās, piemēram, metro stacijās. Esiet piesardzīgs, lai neradītu drūzmēšanos vai spiedienu pūlī.</a:t>
            </a:r>
            <a:endParaRPr/>
          </a:p>
        </p:txBody>
      </p:sp>
      <p:pic>
        <p:nvPicPr>
          <p:cNvPr id="177" name="Google Shape;177;p55"/>
          <p:cNvPicPr preferRelativeResize="0"/>
          <p:nvPr/>
        </p:nvPicPr>
        <p:blipFill rotWithShape="1">
          <a:blip r:embed="rId3">
            <a:alphaModFix/>
          </a:blip>
          <a:srcRect b="0" l="0" r="0" t="0"/>
          <a:stretch/>
        </p:blipFill>
        <p:spPr>
          <a:xfrm>
            <a:off x="7688424" y="1613579"/>
            <a:ext cx="4041254" cy="3173025"/>
          </a:xfrm>
          <a:prstGeom prst="rect">
            <a:avLst/>
          </a:prstGeom>
          <a:noFill/>
          <a:ln>
            <a:noFill/>
          </a:ln>
        </p:spPr>
      </p:pic>
      <p:sp>
        <p:nvSpPr>
          <p:cNvPr id="178" name="Google Shape;178;p55"/>
          <p:cNvSpPr/>
          <p:nvPr/>
        </p:nvSpPr>
        <p:spPr>
          <a:xfrm>
            <a:off x="7688424" y="4776258"/>
            <a:ext cx="3500077" cy="36929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Arial"/>
                <a:ea typeface="Arial"/>
                <a:cs typeface="Arial"/>
                <a:sym typeface="Arial"/>
              </a:rPr>
              <a:t>7. attēls : Morandi tilts Dženovā, Itālijā, sabruka 2018. gada augustā spēcīgu lietusgāžu dēļ.</a:t>
            </a:r>
            <a:endParaRPr b="0" i="0" sz="9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56"/>
          <p:cNvSpPr txBox="1"/>
          <p:nvPr>
            <p:ph type="title"/>
          </p:nvPr>
        </p:nvSpPr>
        <p:spPr>
          <a:xfrm>
            <a:off x="774688" y="522514"/>
            <a:ext cx="10954990" cy="102575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a:solidFill>
                  <a:srgbClr val="FF0000"/>
                </a:solidFill>
              </a:rPr>
              <a:t>Transporta un infrastruktūras negadījumi</a:t>
            </a:r>
            <a:endParaRPr>
              <a:solidFill>
                <a:srgbClr val="FF0000"/>
              </a:solidFill>
            </a:endParaRPr>
          </a:p>
        </p:txBody>
      </p:sp>
      <p:sp>
        <p:nvSpPr>
          <p:cNvPr id="184" name="Google Shape;184;p56"/>
          <p:cNvSpPr txBox="1"/>
          <p:nvPr>
            <p:ph idx="2" type="body"/>
          </p:nvPr>
        </p:nvSpPr>
        <p:spPr>
          <a:xfrm>
            <a:off x="774687" y="1436914"/>
            <a:ext cx="9479655" cy="4021494"/>
          </a:xfrm>
          <a:prstGeom prst="rect">
            <a:avLst/>
          </a:prstGeom>
          <a:noFill/>
          <a:ln>
            <a:noFill/>
          </a:ln>
        </p:spPr>
        <p:txBody>
          <a:bodyPr anchorCtr="0" anchor="t" bIns="45700" lIns="91425" spcFirstLastPara="1" rIns="91425" wrap="square" tIns="45700">
            <a:normAutofit/>
          </a:bodyPr>
          <a:lstStyle/>
          <a:p>
            <a:pPr indent="0" lvl="0" marL="68007" rtl="0" algn="l">
              <a:lnSpc>
                <a:spcPct val="90000"/>
              </a:lnSpc>
              <a:spcBef>
                <a:spcPts val="1000"/>
              </a:spcBef>
              <a:spcAft>
                <a:spcPts val="0"/>
              </a:spcAft>
              <a:buSzPts val="3613"/>
              <a:buNone/>
            </a:pPr>
            <a:r>
              <a:rPr lang="es-ES"/>
              <a:t>Piemēram, nelaimes gadījumi , panika, slikta komunikācija un grūtības pārvaldīt lielus pūļus ir faktori, kas var pastiprināt negadījuma ietekmi.</a:t>
            </a:r>
            <a:br>
              <a:rPr lang="es-ES"/>
            </a:br>
            <a:r>
              <a:rPr lang="es-ES"/>
              <a:t>Lai mazinātu sekas, ļoti svarīga ir individuāla ārkārtas izpratne.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57"/>
          <p:cNvSpPr txBox="1"/>
          <p:nvPr>
            <p:ph type="title"/>
          </p:nvPr>
        </p:nvSpPr>
        <p:spPr>
          <a:xfrm>
            <a:off x="839788" y="5064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Apstājies un padomā</a:t>
            </a:r>
            <a:endParaRPr>
              <a:solidFill>
                <a:srgbClr val="FF0000"/>
              </a:solidFill>
            </a:endParaRPr>
          </a:p>
        </p:txBody>
      </p:sp>
      <p:sp>
        <p:nvSpPr>
          <p:cNvPr id="190" name="Google Shape;190;p57"/>
          <p:cNvSpPr txBox="1"/>
          <p:nvPr>
            <p:ph idx="2" type="body"/>
          </p:nvPr>
        </p:nvSpPr>
        <p:spPr>
          <a:xfrm>
            <a:off x="220356" y="1698171"/>
            <a:ext cx="6770379" cy="4101738"/>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Clr>
                <a:schemeClr val="accent3"/>
              </a:buClr>
              <a:buSzPts val="2800"/>
              <a:buChar char="•"/>
            </a:pPr>
            <a:r>
              <a:rPr b="1" lang="es-ES" sz="2400"/>
              <a:t>Scenārijs:</a:t>
            </a:r>
            <a:r>
              <a:rPr lang="es-ES" sz="2400"/>
              <a:t> Jūs devāties uz parku pavadīt nedēļas nogali, un pēkšņi izdzirdējāt skaļu sprādzienu. Pagriežot galvu, jūs ieraudzījāt lielu dūmu mākoni, kas ceļas gaisā. Jūs sapratāt, ka sprādziens noticis tuvējā ražotnē.</a:t>
            </a:r>
            <a:endParaRPr/>
          </a:p>
          <a:p>
            <a:pPr indent="-406400" lvl="0" marL="457200" rtl="0" algn="l">
              <a:lnSpc>
                <a:spcPct val="90000"/>
              </a:lnSpc>
              <a:spcBef>
                <a:spcPts val="1000"/>
              </a:spcBef>
              <a:spcAft>
                <a:spcPts val="0"/>
              </a:spcAft>
              <a:buClr>
                <a:schemeClr val="accent3"/>
              </a:buClr>
              <a:buSzPts val="2800"/>
              <a:buChar char="•"/>
            </a:pPr>
            <a:r>
              <a:rPr b="1" lang="es-ES" sz="2400"/>
              <a:t>Vadošais jautājums:</a:t>
            </a:r>
            <a:r>
              <a:rPr lang="es-ES" sz="2400"/>
              <a:t> “Ko jūs darītu šādā situācijā?”</a:t>
            </a:r>
            <a:endParaRPr/>
          </a:p>
        </p:txBody>
      </p:sp>
      <p:pic>
        <p:nvPicPr>
          <p:cNvPr id="191" name="Google Shape;191;p57"/>
          <p:cNvPicPr preferRelativeResize="0"/>
          <p:nvPr/>
        </p:nvPicPr>
        <p:blipFill rotWithShape="1">
          <a:blip r:embed="rId3">
            <a:alphaModFix/>
          </a:blip>
          <a:srcRect b="0" l="0" r="0" t="0"/>
          <a:stretch/>
        </p:blipFill>
        <p:spPr>
          <a:xfrm>
            <a:off x="7118886" y="1698171"/>
            <a:ext cx="4484137" cy="3228392"/>
          </a:xfrm>
          <a:prstGeom prst="rect">
            <a:avLst/>
          </a:prstGeom>
          <a:noFill/>
          <a:ln>
            <a:noFill/>
          </a:ln>
        </p:spPr>
      </p:pic>
      <p:sp>
        <p:nvSpPr>
          <p:cNvPr id="192" name="Google Shape;192;p57"/>
          <p:cNvSpPr/>
          <p:nvPr/>
        </p:nvSpPr>
        <p:spPr>
          <a:xfrm>
            <a:off x="7118886" y="4992704"/>
            <a:ext cx="4142481" cy="23079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s-ES" sz="900" u="none" cap="none" strike="noStrike">
                <a:solidFill>
                  <a:srgbClr val="000000"/>
                </a:solidFill>
                <a:latin typeface="Calibri"/>
                <a:ea typeface="Calibri"/>
                <a:cs typeface="Calibri"/>
                <a:sym typeface="Calibri"/>
              </a:rPr>
              <a:t>Figure 8 Design by Doğan T.: https://chatgpt.com/</a:t>
            </a:r>
            <a:endParaRPr b="0" i="0" sz="900" u="none" cap="none" strike="noStrike">
              <a:solidFill>
                <a:srgbClr val="000000"/>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58"/>
          <p:cNvSpPr txBox="1"/>
          <p:nvPr>
            <p:ph type="title"/>
          </p:nvPr>
        </p:nvSpPr>
        <p:spPr>
          <a:xfrm>
            <a:off x="838200" y="11455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p>
        </p:txBody>
      </p:sp>
      <p:sp>
        <p:nvSpPr>
          <p:cNvPr id="198" name="Google Shape;198;p58"/>
          <p:cNvSpPr txBox="1"/>
          <p:nvPr>
            <p:ph idx="2" type="body"/>
          </p:nvPr>
        </p:nvSpPr>
        <p:spPr>
          <a:xfrm>
            <a:off x="770119" y="1102898"/>
            <a:ext cx="10515600" cy="4906016"/>
          </a:xfrm>
          <a:prstGeom prst="rect">
            <a:avLst/>
          </a:prstGeom>
          <a:noFill/>
          <a:ln>
            <a:noFill/>
          </a:ln>
        </p:spPr>
        <p:txBody>
          <a:bodyPr anchorCtr="0" anchor="t" bIns="45700" lIns="91425" spcFirstLastPara="1" rIns="91425" wrap="square" tIns="45700">
            <a:normAutofit fontScale="85000" lnSpcReduction="20000"/>
          </a:bodyPr>
          <a:lstStyle/>
          <a:p>
            <a:pPr indent="0" lvl="0" marL="50800" rtl="0" algn="l">
              <a:lnSpc>
                <a:spcPct val="90000"/>
              </a:lnSpc>
              <a:spcBef>
                <a:spcPts val="1000"/>
              </a:spcBef>
              <a:spcAft>
                <a:spcPts val="0"/>
              </a:spcAft>
              <a:buSzPct val="117647"/>
              <a:buNone/>
            </a:pPr>
            <a:r>
              <a:rPr b="1" lang="es-ES"/>
              <a:t>Scenārija atbilde: Izpratne</a:t>
            </a:r>
            <a:endParaRPr/>
          </a:p>
          <a:p>
            <a:pPr indent="-406400" lvl="0" marL="457200" rtl="0" algn="l">
              <a:lnSpc>
                <a:spcPct val="90000"/>
              </a:lnSpc>
              <a:spcBef>
                <a:spcPts val="1000"/>
              </a:spcBef>
              <a:spcAft>
                <a:spcPts val="0"/>
              </a:spcAft>
              <a:buClr>
                <a:schemeClr val="accent3"/>
              </a:buClr>
              <a:buSzPct val="117647"/>
              <a:buChar char="•"/>
            </a:pPr>
            <a:r>
              <a:rPr lang="es-ES"/>
              <a:t>Ir dabiski, ka šādi notikumi, kuru cēlonis nav zināms, izraisa paniku un vienlaikus arī ziņkāri. Šādās situācijās sekot ziņkārei un doties notikuma vietas virzienā ir pats bīstamākais, ko var darīt. Atrašanās negadījuma teritorijā var radīt risku ciest atkārtotā sprādzienā. Atceries arī to, ka nav zināms, kāda veida gāzes mākonis var būt izveidojies pēc negadījuma.</a:t>
            </a:r>
            <a:endParaRPr/>
          </a:p>
          <a:p>
            <a:pPr indent="0" lvl="0" marL="50800" rtl="0" algn="l">
              <a:lnSpc>
                <a:spcPct val="90000"/>
              </a:lnSpc>
              <a:spcBef>
                <a:spcPts val="1000"/>
              </a:spcBef>
              <a:spcAft>
                <a:spcPts val="0"/>
              </a:spcAft>
              <a:buSzPct val="117647"/>
              <a:buNone/>
            </a:pPr>
            <a:r>
              <a:rPr lang="es-ES"/>
              <a:t>Labākā rīcība pēc šāda veida negadījuma:</a:t>
            </a:r>
            <a:endParaRPr/>
          </a:p>
          <a:p>
            <a:pPr indent="-406400" lvl="0" marL="457200" rtl="0" algn="l">
              <a:lnSpc>
                <a:spcPct val="90000"/>
              </a:lnSpc>
              <a:spcBef>
                <a:spcPts val="1000"/>
              </a:spcBef>
              <a:spcAft>
                <a:spcPts val="0"/>
              </a:spcAft>
              <a:buClr>
                <a:schemeClr val="accent3"/>
              </a:buClr>
              <a:buSzPct val="117647"/>
              <a:buChar char="•"/>
            </a:pPr>
            <a:r>
              <a:rPr b="1" lang="es-ES"/>
              <a:t>Riska apzināšanās:</a:t>
            </a:r>
            <a:r>
              <a:rPr lang="es-ES"/>
              <a:t> Atceries, ka izveidojies dūmu/gāzes mākonis var būt nāvējošs gan tev, gan apkārtējiem.</a:t>
            </a:r>
            <a:endParaRPr/>
          </a:p>
          <a:p>
            <a:pPr indent="-406400" lvl="0" marL="457200" rtl="0" algn="l">
              <a:lnSpc>
                <a:spcPct val="90000"/>
              </a:lnSpc>
              <a:spcBef>
                <a:spcPts val="1000"/>
              </a:spcBef>
              <a:spcAft>
                <a:spcPts val="0"/>
              </a:spcAft>
              <a:buClr>
                <a:schemeClr val="accent3"/>
              </a:buClr>
              <a:buSzPct val="117647"/>
              <a:buChar char="•"/>
            </a:pPr>
            <a:r>
              <a:rPr b="1" lang="es-ES"/>
              <a:t>Saglabā mieru un attālinies no bīstamās zonas:</a:t>
            </a:r>
            <a:r>
              <a:rPr lang="es-ES"/>
              <a:t> Ja dūmi virzās tavā virzienā, nekavējoties attālini sevi no teritorijas, pārvietojoties pretējā virzienā vējam.</a:t>
            </a:r>
            <a:endParaRPr/>
          </a:p>
          <a:p>
            <a:pPr indent="-406400" lvl="0" marL="457200" rtl="0" algn="l">
              <a:lnSpc>
                <a:spcPct val="90000"/>
              </a:lnSpc>
              <a:spcBef>
                <a:spcPts val="1000"/>
              </a:spcBef>
              <a:spcAft>
                <a:spcPts val="0"/>
              </a:spcAft>
              <a:buClr>
                <a:schemeClr val="accent3"/>
              </a:buClr>
              <a:buSzPct val="117647"/>
              <a:buChar char="•"/>
            </a:pPr>
            <a:r>
              <a:rPr b="1" lang="es-ES"/>
              <a:t>Brīdini apkārtējos:</a:t>
            </a:r>
            <a:r>
              <a:rPr lang="es-ES"/>
              <a:t> Brīdini citus, skaļi izsaucot brīdinājumu.</a:t>
            </a:r>
            <a:endParaRPr/>
          </a:p>
          <a:p>
            <a:pPr indent="-406400" lvl="0" marL="457200" rtl="0" algn="l">
              <a:lnSpc>
                <a:spcPct val="90000"/>
              </a:lnSpc>
              <a:spcBef>
                <a:spcPts val="1000"/>
              </a:spcBef>
              <a:spcAft>
                <a:spcPts val="0"/>
              </a:spcAft>
              <a:buClr>
                <a:schemeClr val="accent3"/>
              </a:buClr>
              <a:buSzPct val="117647"/>
              <a:buChar char="•"/>
            </a:pPr>
            <a:r>
              <a:rPr b="1" lang="es-ES"/>
              <a:t>Aizsargā elpceļus:</a:t>
            </a:r>
            <a:r>
              <a:rPr lang="es-ES"/>
              <a:t> Ja nav iespējams pilnībā izvairīties no dūmu ieelpošanas, aizsedz degunu un muti ar apģērbu.</a:t>
            </a:r>
            <a:endParaRPr/>
          </a:p>
          <a:p>
            <a:pPr indent="-228600" lvl="0" marL="360000" rtl="0" algn="l">
              <a:lnSpc>
                <a:spcPct val="90000"/>
              </a:lnSpc>
              <a:spcBef>
                <a:spcPts val="1000"/>
              </a:spcBef>
              <a:spcAft>
                <a:spcPts val="0"/>
              </a:spcAft>
              <a:buSzPct val="160000"/>
              <a:buNone/>
            </a:pPr>
            <a:r>
              <a:t/>
            </a:r>
            <a:endParaRPr/>
          </a:p>
          <a:p>
            <a:pPr indent="-228600" lvl="0" marL="457200" rtl="0" algn="l">
              <a:lnSpc>
                <a:spcPct val="90000"/>
              </a:lnSpc>
              <a:spcBef>
                <a:spcPts val="1000"/>
              </a:spcBef>
              <a:spcAft>
                <a:spcPts val="0"/>
              </a:spcAft>
              <a:buSzPct val="160000"/>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59"/>
          <p:cNvSpPr txBox="1"/>
          <p:nvPr>
            <p:ph type="title"/>
          </p:nvPr>
        </p:nvSpPr>
        <p:spPr>
          <a:xfrm>
            <a:off x="839788" y="5064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solidFill>
                <a:srgbClr val="FF0000"/>
              </a:solidFill>
            </a:endParaRPr>
          </a:p>
        </p:txBody>
      </p:sp>
      <p:sp>
        <p:nvSpPr>
          <p:cNvPr id="204" name="Google Shape;204;p59"/>
          <p:cNvSpPr txBox="1"/>
          <p:nvPr>
            <p:ph idx="2" type="body"/>
          </p:nvPr>
        </p:nvSpPr>
        <p:spPr>
          <a:xfrm>
            <a:off x="220356" y="1698171"/>
            <a:ext cx="6770379" cy="4101738"/>
          </a:xfrm>
          <a:prstGeom prst="rect">
            <a:avLst/>
          </a:prstGeom>
          <a:noFill/>
          <a:ln>
            <a:noFill/>
          </a:ln>
        </p:spPr>
        <p:txBody>
          <a:bodyPr anchorCtr="0" anchor="t" bIns="45700" lIns="91425" spcFirstLastPara="1" rIns="91425" wrap="square" tIns="45700">
            <a:normAutofit/>
          </a:bodyPr>
          <a:lstStyle/>
          <a:p>
            <a:pPr indent="0" lvl="0" marL="360000" rtl="0" algn="just">
              <a:lnSpc>
                <a:spcPct val="90000"/>
              </a:lnSpc>
              <a:spcBef>
                <a:spcPts val="1000"/>
              </a:spcBef>
              <a:spcAft>
                <a:spcPts val="0"/>
              </a:spcAft>
              <a:buSzPts val="2595"/>
              <a:buNone/>
            </a:pPr>
            <a:r>
              <a:rPr lang="es-ES" sz="2400"/>
              <a:t>Scenārijs: Jūs gaidāt metro stacijā, un viens no vilcieniem neapstājas un ietriecas citā vilcienā. Vilcienu durvis atveras, un tie, kurus negadījums neskāris, sāk braukt panikā.</a:t>
            </a:r>
            <a:br>
              <a:rPr lang="es-ES" sz="2400"/>
            </a:br>
            <a:r>
              <a:rPr lang="es-ES" sz="2400"/>
              <a:t>Vadošais jautājums: "Ko jūs darītu šajā situācijā?</a:t>
            </a:r>
            <a:endParaRPr sz="2400"/>
          </a:p>
        </p:txBody>
      </p:sp>
      <p:sp>
        <p:nvSpPr>
          <p:cNvPr id="205" name="Google Shape;205;p59"/>
          <p:cNvSpPr/>
          <p:nvPr/>
        </p:nvSpPr>
        <p:spPr>
          <a:xfrm>
            <a:off x="7212907" y="4646646"/>
            <a:ext cx="4142481" cy="23079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s-ES" sz="900" u="none" cap="none" strike="noStrike">
                <a:solidFill>
                  <a:srgbClr val="000000"/>
                </a:solidFill>
                <a:latin typeface="Arial"/>
                <a:ea typeface="Arial"/>
                <a:cs typeface="Arial"/>
                <a:sym typeface="Arial"/>
              </a:rPr>
              <a:t>Figure 9 : December 2018 train accident in Turkey Ankara</a:t>
            </a:r>
            <a:endParaRPr b="0" i="0" sz="900" u="none" cap="none" strike="noStrike">
              <a:solidFill>
                <a:srgbClr val="000000"/>
              </a:solidFill>
              <a:latin typeface="Arial"/>
              <a:ea typeface="Arial"/>
              <a:cs typeface="Arial"/>
              <a:sym typeface="Arial"/>
            </a:endParaRPr>
          </a:p>
        </p:txBody>
      </p:sp>
      <p:pic>
        <p:nvPicPr>
          <p:cNvPr id="206" name="Google Shape;206;p59"/>
          <p:cNvPicPr preferRelativeResize="0"/>
          <p:nvPr/>
        </p:nvPicPr>
        <p:blipFill rotWithShape="1">
          <a:blip r:embed="rId3">
            <a:alphaModFix/>
          </a:blip>
          <a:srcRect b="0" l="0" r="0" t="0"/>
          <a:stretch/>
        </p:blipFill>
        <p:spPr>
          <a:xfrm>
            <a:off x="7212907" y="1931437"/>
            <a:ext cx="4264090" cy="264056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60"/>
          <p:cNvSpPr txBox="1"/>
          <p:nvPr>
            <p:ph type="title"/>
          </p:nvPr>
        </p:nvSpPr>
        <p:spPr>
          <a:xfrm>
            <a:off x="838200" y="11455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p>
        </p:txBody>
      </p:sp>
      <p:sp>
        <p:nvSpPr>
          <p:cNvPr id="212" name="Google Shape;212;p60"/>
          <p:cNvSpPr txBox="1"/>
          <p:nvPr>
            <p:ph idx="2" type="body"/>
          </p:nvPr>
        </p:nvSpPr>
        <p:spPr>
          <a:xfrm>
            <a:off x="770125" y="1282425"/>
            <a:ext cx="10515600" cy="4726500"/>
          </a:xfrm>
          <a:prstGeom prst="rect">
            <a:avLst/>
          </a:prstGeom>
          <a:noFill/>
          <a:ln>
            <a:noFill/>
          </a:ln>
        </p:spPr>
        <p:txBody>
          <a:bodyPr anchorCtr="0" anchor="t" bIns="45700" lIns="91425" spcFirstLastPara="1" rIns="91425" wrap="square" tIns="45700">
            <a:normAutofit fontScale="92500" lnSpcReduction="20000"/>
          </a:bodyPr>
          <a:lstStyle/>
          <a:p>
            <a:pPr indent="0" lvl="0" marL="50800" rtl="0" algn="l">
              <a:lnSpc>
                <a:spcPct val="90000"/>
              </a:lnSpc>
              <a:spcBef>
                <a:spcPts val="1000"/>
              </a:spcBef>
              <a:spcAft>
                <a:spcPts val="0"/>
              </a:spcAft>
              <a:buSzPct val="108108"/>
              <a:buNone/>
            </a:pPr>
            <a:r>
              <a:rPr b="1" lang="es-ES"/>
              <a:t>Scenārija atbilde: Izpratne</a:t>
            </a:r>
            <a:endParaRPr/>
          </a:p>
          <a:p>
            <a:pPr indent="-406400" lvl="0" marL="457200" rtl="0" algn="l">
              <a:lnSpc>
                <a:spcPct val="90000"/>
              </a:lnSpc>
              <a:spcBef>
                <a:spcPts val="1000"/>
              </a:spcBef>
              <a:spcAft>
                <a:spcPts val="0"/>
              </a:spcAft>
              <a:buClr>
                <a:schemeClr val="accent3"/>
              </a:buClr>
              <a:buSzPct val="108108"/>
              <a:buChar char="•"/>
            </a:pPr>
            <a:r>
              <a:rPr lang="es-ES"/>
              <a:t>Redzot šādu negadījumu tieši savā acu priekšā, ir dabiski just bailes un trauksmi. Ja neesat tieši skarts šādā negadījumā, ir nepieciešams saglabāt mieru un novērtēt situāciju. Var rasties iekšējs konflikts starp vēlmi palīdzēt citiem un nepieciešamību nodrošināt savu drošību.</a:t>
            </a:r>
            <a:endParaRPr/>
          </a:p>
          <a:p>
            <a:pPr indent="-406400" lvl="0" marL="457200" rtl="0" algn="l">
              <a:lnSpc>
                <a:spcPct val="90000"/>
              </a:lnSpc>
              <a:spcBef>
                <a:spcPts val="1000"/>
              </a:spcBef>
              <a:spcAft>
                <a:spcPts val="0"/>
              </a:spcAft>
              <a:buClr>
                <a:schemeClr val="accent3"/>
              </a:buClr>
              <a:buSzPct val="108108"/>
              <a:buChar char="•"/>
            </a:pPr>
            <a:r>
              <a:rPr lang="es-ES"/>
              <a:t>Labākā rīcība pēc šāda negadījuma:</a:t>
            </a:r>
            <a:br>
              <a:rPr lang="es-ES"/>
            </a:br>
            <a:r>
              <a:rPr lang="es-ES"/>
              <a:t>Risku apzināšanās: situācijas, piemēram, eksplozijas, ugunsgrēks vai elektrības noplūdes, kas radušās negadījuma rezultātā, palielina risku. Šādās situācijās iespējamo sekundāro avāriju riska noteikšana var izglābt gan jūsu, gan apkārtējo dzīvības.</a:t>
            </a:r>
            <a:br>
              <a:rPr lang="es-ES"/>
            </a:br>
            <a:r>
              <a:rPr lang="es-ES"/>
              <a:t>Miers: slēgtā telpā, piemēram, metro, panika var radīt daudz nepareizu lēmumu. Jums vajadzētu brīdināt cilvēkus saglabāt mieru, lai pūlis neizraisītu drūzmēšanos, un novirzīt viņus uz avārijas izejām.</a:t>
            </a:r>
            <a:br>
              <a:rPr lang="es-ES"/>
            </a:br>
            <a:r>
              <a:rPr lang="es-ES"/>
              <a:t>Ja nav sekundārā negadījuma riska, palīdziet cietušajiem.</a:t>
            </a:r>
            <a:endParaRPr/>
          </a:p>
          <a:p>
            <a:pPr indent="-228600" lvl="0" marL="457200" rtl="0" algn="l">
              <a:lnSpc>
                <a:spcPct val="90000"/>
              </a:lnSpc>
              <a:spcBef>
                <a:spcPts val="1000"/>
              </a:spcBef>
              <a:spcAft>
                <a:spcPts val="0"/>
              </a:spcAft>
              <a:buSzPct val="160000"/>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61"/>
          <p:cNvSpPr txBox="1"/>
          <p:nvPr>
            <p:ph type="title"/>
          </p:nvPr>
        </p:nvSpPr>
        <p:spPr>
          <a:xfrm>
            <a:off x="742277" y="391885"/>
            <a:ext cx="10954990" cy="1157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sz="2800">
                <a:solidFill>
                  <a:schemeClr val="accent1"/>
                </a:solidFill>
              </a:rPr>
              <a:t>Bioloģiskās / veselības drošības katastrofas būtiskajās dzīvības glābšanas prasmēs publisku un lielu pasākumu vietu kontekstā</a:t>
            </a:r>
            <a:endParaRPr sz="2800">
              <a:solidFill>
                <a:schemeClr val="accent1"/>
              </a:solidFill>
            </a:endParaRPr>
          </a:p>
        </p:txBody>
      </p:sp>
      <p:sp>
        <p:nvSpPr>
          <p:cNvPr id="218" name="Google Shape;218;p61"/>
          <p:cNvSpPr txBox="1"/>
          <p:nvPr>
            <p:ph idx="2" type="body"/>
          </p:nvPr>
        </p:nvSpPr>
        <p:spPr>
          <a:xfrm>
            <a:off x="709373" y="1637834"/>
            <a:ext cx="10515600" cy="4109824"/>
          </a:xfrm>
          <a:prstGeom prst="rect">
            <a:avLst/>
          </a:prstGeom>
          <a:noFill/>
          <a:ln>
            <a:noFill/>
          </a:ln>
        </p:spPr>
        <p:txBody>
          <a:bodyPr anchorCtr="0" anchor="t" bIns="45700" lIns="91425" spcFirstLastPara="1" rIns="91425" wrap="square" tIns="45700">
            <a:normAutofit fontScale="85000" lnSpcReduction="20000"/>
          </a:bodyPr>
          <a:lstStyle/>
          <a:p>
            <a:pPr indent="-406400" lvl="0" marL="457200" rtl="0" algn="l">
              <a:lnSpc>
                <a:spcPct val="90000"/>
              </a:lnSpc>
              <a:spcBef>
                <a:spcPts val="1000"/>
              </a:spcBef>
              <a:spcAft>
                <a:spcPts val="0"/>
              </a:spcAft>
              <a:buClr>
                <a:schemeClr val="accent3"/>
              </a:buClr>
              <a:buSzPct val="137254"/>
              <a:buChar char="•"/>
            </a:pPr>
            <a:r>
              <a:rPr b="1" lang="es-ES" sz="2400"/>
              <a:t>Pandēmijas un epidēmijas:</a:t>
            </a:r>
            <a:br>
              <a:rPr lang="es-ES" sz="2400"/>
            </a:br>
            <a:r>
              <a:rPr lang="es-ES" sz="2400"/>
              <a:t>Slimības, kas ātri izplatās lielos cilvēku pūļos, piemēram, gripa, COVID-19, SARS, MERS, mpoks (monkeypox).</a:t>
            </a:r>
            <a:endParaRPr/>
          </a:p>
          <a:p>
            <a:pPr indent="-406400" lvl="0" marL="457200" rtl="0" algn="l">
              <a:lnSpc>
                <a:spcPct val="90000"/>
              </a:lnSpc>
              <a:spcBef>
                <a:spcPts val="1000"/>
              </a:spcBef>
              <a:spcAft>
                <a:spcPts val="0"/>
              </a:spcAft>
              <a:buClr>
                <a:schemeClr val="accent3"/>
              </a:buClr>
              <a:buSzPct val="137254"/>
              <a:buChar char="•"/>
            </a:pPr>
            <a:r>
              <a:rPr b="1" lang="es-ES" sz="2400"/>
              <a:t>Ar pārtiku vai ūdeni saistītas saslimšanas:</a:t>
            </a:r>
            <a:br>
              <a:rPr lang="es-ES" sz="2400"/>
            </a:br>
            <a:r>
              <a:rPr lang="es-ES" sz="2400"/>
              <a:t>Piesārņojums sabiedriskās ēdināšanas vai koplietošanas vietās, kas izraisa salmonellas, E. coli, norovīrusa, A hepatīta, holeras un citas slimības.</a:t>
            </a:r>
            <a:endParaRPr/>
          </a:p>
          <a:p>
            <a:pPr indent="-406400" lvl="0" marL="457200" rtl="0" algn="l">
              <a:lnSpc>
                <a:spcPct val="90000"/>
              </a:lnSpc>
              <a:spcBef>
                <a:spcPts val="1000"/>
              </a:spcBef>
              <a:spcAft>
                <a:spcPts val="0"/>
              </a:spcAft>
              <a:buClr>
                <a:schemeClr val="accent3"/>
              </a:buClr>
              <a:buSzPct val="137254"/>
              <a:buChar char="•"/>
            </a:pPr>
            <a:r>
              <a:rPr b="1" lang="es-ES" sz="2400"/>
              <a:t>Masveida saindēšanās / toksīnu iedarbība:</a:t>
            </a:r>
            <a:br>
              <a:rPr lang="es-ES" sz="2400"/>
            </a:br>
            <a:r>
              <a:rPr lang="es-ES" sz="2400"/>
              <a:t>Nejauša vai tīša piesārņošana, kas ietekmē daudzas personas, piemēram, ķīmisks piesārņojums ēdienos vai dzērienos, gāzes noplūdes slēgtās telpās, oglekļa monoksīda saindēšanās.</a:t>
            </a:r>
            <a:endParaRPr/>
          </a:p>
          <a:p>
            <a:pPr indent="-406400" lvl="0" marL="457200" rtl="0" algn="l">
              <a:lnSpc>
                <a:spcPct val="90000"/>
              </a:lnSpc>
              <a:spcBef>
                <a:spcPts val="1000"/>
              </a:spcBef>
              <a:spcAft>
                <a:spcPts val="0"/>
              </a:spcAft>
              <a:buClr>
                <a:schemeClr val="accent3"/>
              </a:buClr>
              <a:buSzPct val="137254"/>
              <a:buChar char="•"/>
            </a:pPr>
            <a:r>
              <a:rPr b="1" lang="es-ES" sz="2400"/>
              <a:t>Bioterorisms vai tīša bioloģisko vielu izplatīšana:</a:t>
            </a:r>
            <a:br>
              <a:rPr lang="es-ES" sz="2400"/>
            </a:br>
            <a:r>
              <a:rPr lang="es-ES" sz="2400"/>
              <a:t>Apzināta patogēnu izplatīšana cilvēku pūļos; biežākās uzbrukuma metodes ir Sibīrijas mēris, bakas, botulīna toksīns, ricīns, mēra baktērijas.</a:t>
            </a:r>
            <a:endParaRPr/>
          </a:p>
          <a:p>
            <a:pPr indent="-406400" lvl="0" marL="457200" rtl="0" algn="l">
              <a:lnSpc>
                <a:spcPct val="90000"/>
              </a:lnSpc>
              <a:spcBef>
                <a:spcPts val="1000"/>
              </a:spcBef>
              <a:spcAft>
                <a:spcPts val="0"/>
              </a:spcAft>
              <a:buClr>
                <a:schemeClr val="accent3"/>
              </a:buClr>
              <a:buSzPct val="137254"/>
              <a:buChar char="•"/>
            </a:pPr>
            <a:r>
              <a:rPr b="1" lang="es-ES" sz="2400"/>
              <a:t>Masveida veselības ārkārtas situācijas:</a:t>
            </a:r>
            <a:br>
              <a:rPr lang="es-ES" sz="2400"/>
            </a:br>
            <a:r>
              <a:rPr lang="es-ES" sz="2400"/>
              <a:t>Situācijas, ko neizraisa infekcijas, bet kuras skar lielu cilvēku skaitu, piemēram, ekstremāli laikapstākļi, drūzmas radīti ievainojumi, alerģiskas reakcijas lielos pasākumos.</a:t>
            </a:r>
            <a:endParaRPr/>
          </a:p>
          <a:p>
            <a:pPr indent="-228600" lvl="0" marL="457200" rtl="0" algn="l">
              <a:lnSpc>
                <a:spcPct val="90000"/>
              </a:lnSpc>
              <a:spcBef>
                <a:spcPts val="1000"/>
              </a:spcBef>
              <a:spcAft>
                <a:spcPts val="0"/>
              </a:spcAft>
              <a:buClr>
                <a:schemeClr val="accent3"/>
              </a:buClr>
              <a:buSzPct val="168168"/>
              <a:buNone/>
            </a:pPr>
            <a:r>
              <a:t/>
            </a:r>
            <a:endParaRPr sz="18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62"/>
          <p:cNvSpPr txBox="1"/>
          <p:nvPr>
            <p:ph type="title"/>
          </p:nvPr>
        </p:nvSpPr>
        <p:spPr>
          <a:xfrm>
            <a:off x="774688" y="522514"/>
            <a:ext cx="10954990" cy="102575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a:solidFill>
                  <a:srgbClr val="FF0000"/>
                </a:solidFill>
              </a:rPr>
              <a:t>Pandēmijas un epidēmijas</a:t>
            </a:r>
            <a:endParaRPr>
              <a:solidFill>
                <a:srgbClr val="FF0000"/>
              </a:solidFill>
            </a:endParaRPr>
          </a:p>
        </p:txBody>
      </p:sp>
      <p:sp>
        <p:nvSpPr>
          <p:cNvPr id="224" name="Google Shape;224;p62"/>
          <p:cNvSpPr txBox="1"/>
          <p:nvPr>
            <p:ph idx="2" type="body"/>
          </p:nvPr>
        </p:nvSpPr>
        <p:spPr>
          <a:xfrm>
            <a:off x="774700" y="1436925"/>
            <a:ext cx="7072500" cy="4689300"/>
          </a:xfrm>
          <a:prstGeom prst="rect">
            <a:avLst/>
          </a:prstGeom>
          <a:noFill/>
          <a:ln>
            <a:noFill/>
          </a:ln>
        </p:spPr>
        <p:txBody>
          <a:bodyPr anchorCtr="0" anchor="t" bIns="45700" lIns="91425" spcFirstLastPara="1" rIns="91425" wrap="square" tIns="45700">
            <a:normAutofit fontScale="77500" lnSpcReduction="10000"/>
          </a:bodyPr>
          <a:lstStyle/>
          <a:p>
            <a:pPr indent="-390711" lvl="0" marL="457200" rtl="0" algn="l">
              <a:lnSpc>
                <a:spcPct val="90000"/>
              </a:lnSpc>
              <a:spcBef>
                <a:spcPts val="1000"/>
              </a:spcBef>
              <a:spcAft>
                <a:spcPts val="0"/>
              </a:spcAft>
              <a:buClr>
                <a:schemeClr val="accent3"/>
              </a:buClr>
              <a:buSzPct val="183006"/>
              <a:buChar char="•"/>
            </a:pPr>
            <a:r>
              <a:rPr lang="es-ES" sz="1800"/>
              <a:t>Pārpildītas vietas veicina ātru elpceļu vīrusu izplatīšanos no cilvēka uz cilvēku. Sabiedriskais transports, tirdzniecības centri, lidostas, skolas un stadioni ir augstākā riska vietas infekcijas uzliesmojumu laikā. Nepietiekama ventilācija un ilgstoša uzturēšanās slēgtās telpās palielina inficēšanās risku. Uzliesmojumu laikā dezinfekcija, cilvēku plūsmas kontrole un sabiedrības informēšana ir būtiski pasākumi sabiedrības veselības aizsardzībai.</a:t>
            </a:r>
            <a:endParaRPr/>
          </a:p>
          <a:p>
            <a:pPr indent="-390711" lvl="0" marL="457200" rtl="0" algn="l">
              <a:lnSpc>
                <a:spcPct val="90000"/>
              </a:lnSpc>
              <a:spcBef>
                <a:spcPts val="1000"/>
              </a:spcBef>
              <a:spcAft>
                <a:spcPts val="0"/>
              </a:spcAft>
              <a:buClr>
                <a:schemeClr val="accent3"/>
              </a:buClr>
              <a:buSzPct val="183006"/>
              <a:buChar char="•"/>
            </a:pPr>
            <a:r>
              <a:rPr lang="es-ES" sz="1800"/>
              <a:t>Situācijās, kad zināms par pandēmijas vai epidēmijas esamību:</a:t>
            </a:r>
            <a:endParaRPr/>
          </a:p>
          <a:p>
            <a:pPr indent="-390711" lvl="0" marL="457200" rtl="0" algn="l">
              <a:lnSpc>
                <a:spcPct val="90000"/>
              </a:lnSpc>
              <a:spcBef>
                <a:spcPts val="1000"/>
              </a:spcBef>
              <a:spcAft>
                <a:spcPts val="0"/>
              </a:spcAft>
              <a:buClr>
                <a:schemeClr val="accent3"/>
              </a:buClr>
              <a:buSzPct val="183006"/>
              <a:buChar char="•"/>
            </a:pPr>
            <a:r>
              <a:rPr lang="es-ES" sz="1800"/>
              <a:t>Personīgā aizsardzība: Lietojiet maskas pārpildītās vai slēgtās telpās, bieži mazgājiet rokas. Neaiztieciet seju — īpaši acis, degunu un muti.</a:t>
            </a:r>
            <a:endParaRPr/>
          </a:p>
          <a:p>
            <a:pPr indent="-390711" lvl="0" marL="457200" rtl="0" algn="l">
              <a:lnSpc>
                <a:spcPct val="90000"/>
              </a:lnSpc>
              <a:spcBef>
                <a:spcPts val="1000"/>
              </a:spcBef>
              <a:spcAft>
                <a:spcPts val="0"/>
              </a:spcAft>
              <a:buClr>
                <a:schemeClr val="accent3"/>
              </a:buClr>
              <a:buSzPct val="183006"/>
              <a:buChar char="•"/>
            </a:pPr>
            <a:r>
              <a:rPr lang="es-ES" sz="1800"/>
              <a:t>Sociālā un fiziskā distancēšanās: Izvairieties no lieliem pasākumiem un pūļiem, priekšroku dodiet ārtelpām vai labi vēdinātām telpām, nevis slēgtām telpām.</a:t>
            </a:r>
            <a:endParaRPr/>
          </a:p>
          <a:p>
            <a:pPr indent="-390711" lvl="0" marL="457200" rtl="0" algn="l">
              <a:lnSpc>
                <a:spcPct val="90000"/>
              </a:lnSpc>
              <a:spcBef>
                <a:spcPts val="1000"/>
              </a:spcBef>
              <a:spcAft>
                <a:spcPts val="0"/>
              </a:spcAft>
              <a:buClr>
                <a:schemeClr val="accent3"/>
              </a:buClr>
              <a:buSzPct val="183006"/>
              <a:buChar char="•"/>
            </a:pPr>
            <a:r>
              <a:rPr lang="es-ES" sz="1800"/>
              <a:t>Vakcinācija: Ievērojiet valsts un vietējos imunizācijas programmu norādījumus.</a:t>
            </a:r>
            <a:endParaRPr/>
          </a:p>
          <a:p>
            <a:pPr indent="-390711" lvl="0" marL="457200" rtl="0" algn="l">
              <a:lnSpc>
                <a:spcPct val="90000"/>
              </a:lnSpc>
              <a:spcBef>
                <a:spcPts val="1000"/>
              </a:spcBef>
              <a:spcAft>
                <a:spcPts val="0"/>
              </a:spcAft>
              <a:buClr>
                <a:schemeClr val="accent3"/>
              </a:buClr>
              <a:buSzPct val="183006"/>
              <a:buChar char="•"/>
            </a:pPr>
            <a:r>
              <a:rPr lang="es-ES" sz="1800"/>
              <a:t>Ceļošanas un pārvietošanās piesardzība: Ievērojiet ceļošanas ieteikumus un ierobežojumus, kā arī izvairieties no nevajadzīgiem braucieniem uzliesmojumu laikā.</a:t>
            </a:r>
            <a:endParaRPr/>
          </a:p>
          <a:p>
            <a:pPr indent="-390711" lvl="0" marL="457200" rtl="0" algn="l">
              <a:lnSpc>
                <a:spcPct val="90000"/>
              </a:lnSpc>
              <a:spcBef>
                <a:spcPts val="1000"/>
              </a:spcBef>
              <a:spcAft>
                <a:spcPts val="0"/>
              </a:spcAft>
              <a:buClr>
                <a:schemeClr val="accent3"/>
              </a:buClr>
              <a:buSzPct val="183006"/>
              <a:buChar char="•"/>
            </a:pPr>
            <a:r>
              <a:rPr lang="es-ES" sz="1800"/>
              <a:t>Kopienas un valdības pasākumi: Ievērojiet komandantstundas vai mājsēdes noteikumus, kad tie tiek ieviesti, un piedalieties informēšanas un profilakses programmās.</a:t>
            </a:r>
            <a:endParaRPr/>
          </a:p>
        </p:txBody>
      </p:sp>
      <p:sp>
        <p:nvSpPr>
          <p:cNvPr id="225" name="Google Shape;225;p62"/>
          <p:cNvSpPr/>
          <p:nvPr/>
        </p:nvSpPr>
        <p:spPr>
          <a:xfrm>
            <a:off x="7972458" y="4743816"/>
            <a:ext cx="3500077" cy="23079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Arial"/>
                <a:ea typeface="Arial"/>
                <a:cs typeface="Arial"/>
                <a:sym typeface="Arial"/>
              </a:rPr>
              <a:t>10. attēls: Fotogrāfija no Covid-19 pandēmijas Kalifornijā, ASV</a:t>
            </a:r>
            <a:endParaRPr b="0" i="0" sz="900" u="none" cap="none" strike="noStrike">
              <a:solidFill>
                <a:srgbClr val="000000"/>
              </a:solidFill>
              <a:latin typeface="Arial"/>
              <a:ea typeface="Arial"/>
              <a:cs typeface="Arial"/>
              <a:sym typeface="Arial"/>
            </a:endParaRPr>
          </a:p>
        </p:txBody>
      </p:sp>
      <p:pic>
        <p:nvPicPr>
          <p:cNvPr id="226" name="Google Shape;226;p62"/>
          <p:cNvPicPr preferRelativeResize="0"/>
          <p:nvPr/>
        </p:nvPicPr>
        <p:blipFill rotWithShape="1">
          <a:blip r:embed="rId3">
            <a:alphaModFix/>
          </a:blip>
          <a:srcRect b="0" l="0" r="0" t="0"/>
          <a:stretch/>
        </p:blipFill>
        <p:spPr>
          <a:xfrm>
            <a:off x="7847045" y="1547626"/>
            <a:ext cx="4088913" cy="319683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63"/>
          <p:cNvSpPr txBox="1"/>
          <p:nvPr>
            <p:ph type="title"/>
          </p:nvPr>
        </p:nvSpPr>
        <p:spPr>
          <a:xfrm>
            <a:off x="774688" y="522514"/>
            <a:ext cx="10954990" cy="102575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a:solidFill>
                  <a:srgbClr val="FF0000"/>
                </a:solidFill>
              </a:rPr>
              <a:t>Pandēmijas un epidēmijas</a:t>
            </a:r>
            <a:endParaRPr>
              <a:solidFill>
                <a:srgbClr val="FF0000"/>
              </a:solidFill>
            </a:endParaRPr>
          </a:p>
        </p:txBody>
      </p:sp>
      <p:sp>
        <p:nvSpPr>
          <p:cNvPr id="232" name="Google Shape;232;p63"/>
          <p:cNvSpPr txBox="1"/>
          <p:nvPr>
            <p:ph idx="2" type="body"/>
          </p:nvPr>
        </p:nvSpPr>
        <p:spPr>
          <a:xfrm>
            <a:off x="774688" y="1436914"/>
            <a:ext cx="10478030" cy="4021494"/>
          </a:xfrm>
          <a:prstGeom prst="rect">
            <a:avLst/>
          </a:prstGeom>
          <a:noFill/>
          <a:ln>
            <a:noFill/>
          </a:ln>
        </p:spPr>
        <p:txBody>
          <a:bodyPr anchorCtr="0" anchor="t" bIns="45700" lIns="91425" spcFirstLastPara="1" rIns="91425" wrap="square" tIns="45700">
            <a:normAutofit/>
          </a:bodyPr>
          <a:lstStyle/>
          <a:p>
            <a:pPr indent="0" lvl="0" marL="68007" rtl="0" algn="just">
              <a:lnSpc>
                <a:spcPct val="90000"/>
              </a:lnSpc>
              <a:spcBef>
                <a:spcPts val="1000"/>
              </a:spcBef>
              <a:spcAft>
                <a:spcPts val="0"/>
              </a:spcAft>
              <a:buSzPts val="4645"/>
              <a:buNone/>
            </a:pPr>
            <a:r>
              <a:rPr lang="es-ES" sz="3600"/>
              <a:t>Vissvarīgākais veids, kā pasargāt no pandēmijām un epidēmijām, ir kontakta samazināšana ar pūļiem. Maskas valkāšana pārpildītās vietās un higiēnas noteikumu ievērošana ir individuāli piesardzības pasākumi, kas samazina infekcijas risku. Pandēmijas laikā noteikto ierobežojumu ievērošana ir obligāta.</a:t>
            </a:r>
            <a:endParaRPr sz="3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Mācību moduļa sagaidāmie mācību rezultāti</a:t>
            </a:r>
            <a:endParaRPr>
              <a:solidFill>
                <a:srgbClr val="FF0000"/>
              </a:solidFill>
            </a:endParaRPr>
          </a:p>
        </p:txBody>
      </p:sp>
      <p:sp>
        <p:nvSpPr>
          <p:cNvPr id="55" name="Google Shape;55;p18"/>
          <p:cNvSpPr txBox="1"/>
          <p:nvPr>
            <p:ph idx="1" type="body"/>
          </p:nvPr>
        </p:nvSpPr>
        <p:spPr>
          <a:xfrm>
            <a:off x="435464" y="1589844"/>
            <a:ext cx="4654800" cy="4116512"/>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Clr>
                <a:schemeClr val="accent3"/>
              </a:buClr>
              <a:buSzPts val="2800"/>
              <a:buNone/>
            </a:pPr>
            <a:r>
              <a:rPr lang="es-ES" sz="2000">
                <a:solidFill>
                  <a:schemeClr val="dk1"/>
                </a:solidFill>
              </a:rPr>
              <a:t>Zināšanas</a:t>
            </a:r>
            <a:endParaRPr/>
          </a:p>
          <a:p>
            <a:pPr indent="-457200" lvl="0" marL="685800" rtl="0" algn="l">
              <a:lnSpc>
                <a:spcPct val="90000"/>
              </a:lnSpc>
              <a:spcBef>
                <a:spcPts val="1000"/>
              </a:spcBef>
              <a:spcAft>
                <a:spcPts val="0"/>
              </a:spcAft>
              <a:buSzPts val="2000"/>
              <a:buFont typeface="Arial"/>
              <a:buAutoNum type="arabicPeriod"/>
            </a:pPr>
            <a:r>
              <a:rPr b="0" lang="es-ES" sz="2000">
                <a:solidFill>
                  <a:schemeClr val="dk1"/>
                </a:solidFill>
              </a:rPr>
              <a:t>Izpratne par katastrofu riskiem, kas var rasties sabiedriskās un lielās publiskās vietās.</a:t>
            </a:r>
            <a:endParaRPr/>
          </a:p>
          <a:p>
            <a:pPr indent="-457200" lvl="0" marL="685800" rtl="0" algn="l">
              <a:lnSpc>
                <a:spcPct val="90000"/>
              </a:lnSpc>
              <a:spcBef>
                <a:spcPts val="1000"/>
              </a:spcBef>
              <a:spcAft>
                <a:spcPts val="0"/>
              </a:spcAft>
              <a:buSzPts val="2000"/>
              <a:buFont typeface="Arial"/>
              <a:buAutoNum type="arabicPeriod"/>
            </a:pPr>
            <a:r>
              <a:rPr b="0" lang="es-ES" sz="2000">
                <a:solidFill>
                  <a:schemeClr val="dk1"/>
                </a:solidFill>
              </a:rPr>
              <a:t>Spēja atpazīt pamata drošības un profilakses pasākumus pret katastrofām un ārkārtas situācijām, kas var notikt sabiedriskās un lielās vietās.</a:t>
            </a:r>
            <a:endParaRPr/>
          </a:p>
          <a:p>
            <a:pPr indent="-457200" lvl="0" marL="685800" rtl="0" algn="l">
              <a:lnSpc>
                <a:spcPct val="90000"/>
              </a:lnSpc>
              <a:spcBef>
                <a:spcPts val="1000"/>
              </a:spcBef>
              <a:spcAft>
                <a:spcPts val="0"/>
              </a:spcAft>
              <a:buSzPts val="2000"/>
              <a:buFont typeface="Arial"/>
              <a:buAutoNum type="arabicPeriod"/>
            </a:pPr>
            <a:r>
              <a:rPr b="0" lang="es-ES" sz="2000">
                <a:solidFill>
                  <a:schemeClr val="dk1"/>
                </a:solidFill>
              </a:rPr>
              <a:t>Pareizas rīcības apgūšana katastrofu un ārkārtas situāciju gadījumā, kas var rasties sabiedriskās un lielās publiskās vietās.</a:t>
            </a:r>
            <a:endParaRPr/>
          </a:p>
          <a:p>
            <a:pPr indent="-171450" lvl="0" marL="457200" rtl="0" algn="l">
              <a:lnSpc>
                <a:spcPct val="200000"/>
              </a:lnSpc>
              <a:spcBef>
                <a:spcPts val="1000"/>
              </a:spcBef>
              <a:spcAft>
                <a:spcPts val="0"/>
              </a:spcAft>
              <a:buSzPts val="900"/>
              <a:buNone/>
            </a:pPr>
            <a:r>
              <a:t/>
            </a:r>
            <a:endParaRPr sz="1200">
              <a:latin typeface="Calibri"/>
              <a:ea typeface="Calibri"/>
              <a:cs typeface="Calibri"/>
              <a:sym typeface="Calibri"/>
            </a:endParaRPr>
          </a:p>
          <a:p>
            <a:pPr indent="-171450" lvl="0" marL="457200" rtl="0" algn="l">
              <a:lnSpc>
                <a:spcPct val="200000"/>
              </a:lnSpc>
              <a:spcBef>
                <a:spcPts val="1000"/>
              </a:spcBef>
              <a:spcAft>
                <a:spcPts val="0"/>
              </a:spcAft>
              <a:buSzPts val="900"/>
              <a:buNone/>
            </a:pPr>
            <a:r>
              <a:t/>
            </a:r>
            <a:endParaRPr sz="1200">
              <a:latin typeface="Calibri"/>
              <a:ea typeface="Calibri"/>
              <a:cs typeface="Calibri"/>
              <a:sym typeface="Calibri"/>
            </a:endParaRPr>
          </a:p>
        </p:txBody>
      </p:sp>
      <p:sp>
        <p:nvSpPr>
          <p:cNvPr id="56" name="Google Shape;56;p18"/>
          <p:cNvSpPr txBox="1"/>
          <p:nvPr/>
        </p:nvSpPr>
        <p:spPr>
          <a:xfrm>
            <a:off x="5494588" y="1711764"/>
            <a:ext cx="5940287" cy="442350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s-ES" sz="2000" u="none" cap="none" strike="noStrike">
                <a:solidFill>
                  <a:srgbClr val="000000"/>
                </a:solidFill>
                <a:latin typeface="Calibri"/>
                <a:ea typeface="Calibri"/>
                <a:cs typeface="Calibri"/>
                <a:sym typeface="Calibri"/>
              </a:rPr>
              <a:t>Prasmes</a:t>
            </a:r>
            <a:endParaRPr b="0" i="0" sz="2000" u="none" cap="none" strike="noStrike">
              <a:solidFill>
                <a:srgbClr val="000000"/>
              </a:solidFill>
              <a:latin typeface="Calibri"/>
              <a:ea typeface="Calibri"/>
              <a:cs typeface="Calibri"/>
              <a:sym typeface="Calibri"/>
            </a:endParaRPr>
          </a:p>
          <a:p>
            <a:pPr indent="-457200" lvl="0" marL="457200" marR="0" rtl="0" algn="l">
              <a:lnSpc>
                <a:spcPct val="100000"/>
              </a:lnSpc>
              <a:spcBef>
                <a:spcPts val="0"/>
              </a:spcBef>
              <a:spcAft>
                <a:spcPts val="0"/>
              </a:spcAft>
              <a:buClr>
                <a:schemeClr val="accent3"/>
              </a:buClr>
              <a:buSzPts val="2000"/>
              <a:buFont typeface="Arial"/>
              <a:buAutoNum type="arabicPeriod"/>
            </a:pPr>
            <a:r>
              <a:rPr b="0" i="0" lang="es-ES" sz="2000" u="none" cap="none" strike="noStrike">
                <a:solidFill>
                  <a:srgbClr val="000000"/>
                </a:solidFill>
                <a:latin typeface="Calibri"/>
                <a:ea typeface="Calibri"/>
                <a:cs typeface="Calibri"/>
                <a:sym typeface="Calibri"/>
              </a:rPr>
              <a:t>Spēja pieņemt pareizu lēmumu panikas situācijā un novirzīt sevi un apkārtējos uz drošu vietu.</a:t>
            </a:r>
            <a:endParaRPr/>
          </a:p>
          <a:p>
            <a:pPr indent="-457200" lvl="0" marL="457200" marR="0" rtl="0" algn="l">
              <a:lnSpc>
                <a:spcPct val="100000"/>
              </a:lnSpc>
              <a:spcBef>
                <a:spcPts val="0"/>
              </a:spcBef>
              <a:spcAft>
                <a:spcPts val="0"/>
              </a:spcAft>
              <a:buClr>
                <a:schemeClr val="accent3"/>
              </a:buClr>
              <a:buSzPts val="2000"/>
              <a:buFont typeface="Arial"/>
              <a:buAutoNum type="arabicPeriod"/>
            </a:pPr>
            <a:r>
              <a:rPr b="0" i="0" lang="es-ES" sz="2000" u="none" cap="none" strike="noStrike">
                <a:solidFill>
                  <a:srgbClr val="000000"/>
                </a:solidFill>
                <a:latin typeface="Calibri"/>
                <a:ea typeface="Calibri"/>
                <a:cs typeface="Calibri"/>
                <a:sym typeface="Calibri"/>
              </a:rPr>
              <a:t>Spēja šādās katastrofu situācijās ātri novērtēt apkārtējos apdraudējumus (konstrukciju sabrukumi, elektrolīnijas, pūļa panikas risks).</a:t>
            </a:r>
            <a:endParaRPr/>
          </a:p>
          <a:p>
            <a:pPr indent="-457200" lvl="0" marL="457200" marR="0" rtl="0" algn="l">
              <a:lnSpc>
                <a:spcPct val="100000"/>
              </a:lnSpc>
              <a:spcBef>
                <a:spcPts val="0"/>
              </a:spcBef>
              <a:spcAft>
                <a:spcPts val="0"/>
              </a:spcAft>
              <a:buClr>
                <a:schemeClr val="accent3"/>
              </a:buClr>
              <a:buSzPts val="2000"/>
              <a:buFont typeface="Arial"/>
              <a:buAutoNum type="arabicPeriod"/>
            </a:pPr>
            <a:r>
              <a:rPr b="0" i="0" lang="es-ES" sz="2000" u="none" cap="none" strike="noStrike">
                <a:solidFill>
                  <a:srgbClr val="000000"/>
                </a:solidFill>
                <a:latin typeface="Calibri"/>
                <a:ea typeface="Calibri"/>
                <a:cs typeface="Calibri"/>
                <a:sym typeface="Calibri"/>
              </a:rPr>
              <a:t>Spēja ārkārtas situācijā rīkoties ne tikai sava, bet arī apkārtējo cilvēku drošības labā.</a:t>
            </a:r>
            <a:br>
              <a:rPr b="0" i="0" lang="es-ES" sz="2000" u="none" cap="none" strike="noStrike">
                <a:solidFill>
                  <a:srgbClr val="000000"/>
                </a:solidFill>
                <a:latin typeface="Calibri"/>
                <a:ea typeface="Calibri"/>
                <a:cs typeface="Calibri"/>
                <a:sym typeface="Calibri"/>
              </a:rPr>
            </a:br>
            <a:r>
              <a:rPr b="0" i="0" lang="es-ES" sz="2000" u="none" cap="none" strike="noStrike">
                <a:solidFill>
                  <a:srgbClr val="000000"/>
                </a:solidFill>
                <a:latin typeface="Calibri"/>
                <a:ea typeface="Calibri"/>
                <a:cs typeface="Calibri"/>
                <a:sym typeface="Calibri"/>
              </a:rPr>
              <a:t>Sociālās un komunikācijas prasmes un kompetences (piem., atbilstoši ESCO – spēja novirzīt apkārtējos uz drošu vietu).</a:t>
            </a:r>
            <a:endParaRPr/>
          </a:p>
          <a:p>
            <a:pPr indent="0" lvl="0" marL="228600" marR="0" rtl="0" algn="l">
              <a:lnSpc>
                <a:spcPct val="100000"/>
              </a:lnSpc>
              <a:spcBef>
                <a:spcPts val="1000"/>
              </a:spcBef>
              <a:spcAft>
                <a:spcPts val="0"/>
              </a:spcAft>
              <a:buClr>
                <a:srgbClr val="7F7F7F"/>
              </a:buClr>
              <a:buSzPts val="900"/>
              <a:buFont typeface="Arial"/>
              <a:buNone/>
            </a:pPr>
            <a:r>
              <a:t/>
            </a:r>
            <a:endParaRPr b="1" i="0" sz="2000" u="none" cap="none" strike="noStrike">
              <a:solidFill>
                <a:schemeClr val="dk1"/>
              </a:solidFill>
              <a:latin typeface="Calibri"/>
              <a:ea typeface="Calibri"/>
              <a:cs typeface="Calibri"/>
              <a:sym typeface="Calibri"/>
            </a:endParaRPr>
          </a:p>
          <a:p>
            <a:pPr indent="0" lvl="0" marL="228600" marR="0" rtl="0" algn="l">
              <a:lnSpc>
                <a:spcPct val="100000"/>
              </a:lnSpc>
              <a:spcBef>
                <a:spcPts val="1000"/>
              </a:spcBef>
              <a:spcAft>
                <a:spcPts val="0"/>
              </a:spcAft>
              <a:buClr>
                <a:srgbClr val="7F7F7F"/>
              </a:buClr>
              <a:buSzPts val="900"/>
              <a:buFont typeface="Arial"/>
              <a:buNone/>
            </a:pPr>
            <a:r>
              <a:t/>
            </a:r>
            <a:endParaRPr b="0" i="0" sz="2000" u="none" cap="none" strike="noStrike">
              <a:solidFill>
                <a:srgbClr val="000000"/>
              </a:solidFill>
              <a:latin typeface="Calibri"/>
              <a:ea typeface="Calibri"/>
              <a:cs typeface="Calibri"/>
              <a:sym typeface="Calibri"/>
            </a:endParaRPr>
          </a:p>
          <a:p>
            <a:pPr indent="-171450" lvl="0" marL="457200" marR="0" rtl="0" algn="l">
              <a:lnSpc>
                <a:spcPct val="200000"/>
              </a:lnSpc>
              <a:spcBef>
                <a:spcPts val="1000"/>
              </a:spcBef>
              <a:spcAft>
                <a:spcPts val="0"/>
              </a:spcAft>
              <a:buClr>
                <a:srgbClr val="7F7F7F"/>
              </a:buClr>
              <a:buSzPts val="900"/>
              <a:buFont typeface="Arial"/>
              <a:buNone/>
            </a:pPr>
            <a:r>
              <a:t/>
            </a:r>
            <a:endParaRPr b="0" i="0" sz="900" u="none" cap="none" strike="noStrike">
              <a:solidFill>
                <a:srgbClr val="7F7F7F"/>
              </a:solidFill>
              <a:latin typeface="Helvetica Neue"/>
              <a:ea typeface="Helvetica Neue"/>
              <a:cs typeface="Helvetica Neue"/>
              <a:sym typeface="Helvetica Neue"/>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64"/>
          <p:cNvSpPr txBox="1"/>
          <p:nvPr>
            <p:ph type="title"/>
          </p:nvPr>
        </p:nvSpPr>
        <p:spPr>
          <a:xfrm>
            <a:off x="774688" y="522514"/>
            <a:ext cx="10954990" cy="102575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a:solidFill>
                  <a:srgbClr val="FF0000"/>
                </a:solidFill>
              </a:rPr>
              <a:t>Pārtikas un ūdens izraisītas slimības</a:t>
            </a:r>
            <a:endParaRPr>
              <a:solidFill>
                <a:srgbClr val="FF0000"/>
              </a:solidFill>
            </a:endParaRPr>
          </a:p>
        </p:txBody>
      </p:sp>
      <p:sp>
        <p:nvSpPr>
          <p:cNvPr id="238" name="Google Shape;238;p64"/>
          <p:cNvSpPr txBox="1"/>
          <p:nvPr>
            <p:ph idx="2" type="body"/>
          </p:nvPr>
        </p:nvSpPr>
        <p:spPr>
          <a:xfrm>
            <a:off x="774688" y="1436914"/>
            <a:ext cx="7072357" cy="4021494"/>
          </a:xfrm>
          <a:prstGeom prst="rect">
            <a:avLst/>
          </a:prstGeom>
          <a:noFill/>
          <a:ln>
            <a:noFill/>
          </a:ln>
        </p:spPr>
        <p:txBody>
          <a:bodyPr anchorCtr="0" anchor="t" bIns="45700" lIns="91425" spcFirstLastPara="1" rIns="91425" wrap="square" tIns="45700">
            <a:normAutofit fontScale="85000" lnSpcReduction="20000"/>
          </a:bodyPr>
          <a:lstStyle/>
          <a:p>
            <a:pPr indent="-406400" lvl="0" marL="457200" rtl="0" algn="l">
              <a:lnSpc>
                <a:spcPct val="90000"/>
              </a:lnSpc>
              <a:spcBef>
                <a:spcPts val="1000"/>
              </a:spcBef>
              <a:spcAft>
                <a:spcPts val="0"/>
              </a:spcAft>
              <a:buClr>
                <a:schemeClr val="accent3"/>
              </a:buClr>
              <a:buSzPct val="183006"/>
              <a:buChar char="•"/>
            </a:pPr>
            <a:r>
              <a:rPr b="1" lang="es-ES" sz="1800"/>
              <a:t>Piesārņots ēdiens sabiedriskās vietās var izraisīt saindēšanos ar pārtiku, bet piesārņots ūdens var radīt tādas slimības kā holera un tīfs. Šādās situācijās tiek ietekmēti daudzi cilvēki. Koplietošanas dzeramā ūdens krāni vai strūklakas var pārnest tādus vīrusus kā B hepatīts A. Slikta roku higiēna veicina baktēriju, piemēram, Salmonella un E. coli, izplatīšanos. Lai novērstu ar pārtiku un ūdeni saistītas saslimšanas, jāievēro personīgā higiēna un jālieto pārtika un ūdens tikai no drošiem avotiem.</a:t>
            </a:r>
            <a:endParaRPr sz="1800"/>
          </a:p>
          <a:p>
            <a:pPr indent="-406400" lvl="0" marL="457200" rtl="0" algn="l">
              <a:lnSpc>
                <a:spcPct val="90000"/>
              </a:lnSpc>
              <a:spcBef>
                <a:spcPts val="1000"/>
              </a:spcBef>
              <a:spcAft>
                <a:spcPts val="0"/>
              </a:spcAft>
              <a:buClr>
                <a:schemeClr val="accent3"/>
              </a:buClr>
              <a:buSzPct val="183006"/>
              <a:buChar char="•"/>
            </a:pPr>
            <a:r>
              <a:rPr b="1" lang="es-ES" sz="1800"/>
              <a:t>Pamatveidi, kā pasargāt sevi no ar pārtiku un ūdeni pārnēsājamām slimībām:</a:t>
            </a:r>
            <a:endParaRPr sz="1800"/>
          </a:p>
          <a:p>
            <a:pPr indent="-406400" lvl="0" marL="457200" rtl="0" algn="l">
              <a:lnSpc>
                <a:spcPct val="90000"/>
              </a:lnSpc>
              <a:spcBef>
                <a:spcPts val="1000"/>
              </a:spcBef>
              <a:spcAft>
                <a:spcPts val="0"/>
              </a:spcAft>
              <a:buClr>
                <a:schemeClr val="accent3"/>
              </a:buClr>
              <a:buSzPct val="183006"/>
              <a:buChar char="•"/>
            </a:pPr>
            <a:r>
              <a:rPr b="1" lang="es-ES" sz="1800"/>
              <a:t>Izmanto tikai tīru un drošu dzeramo ūdeni:</a:t>
            </a:r>
            <a:r>
              <a:rPr lang="es-ES" sz="1800"/>
              <a:t> Pārliecinies, ka dzeramais ūdens ir no uzticama avota.</a:t>
            </a:r>
            <a:endParaRPr/>
          </a:p>
          <a:p>
            <a:pPr indent="-406400" lvl="0" marL="457200" rtl="0" algn="l">
              <a:lnSpc>
                <a:spcPct val="90000"/>
              </a:lnSpc>
              <a:spcBef>
                <a:spcPts val="1000"/>
              </a:spcBef>
              <a:spcAft>
                <a:spcPts val="0"/>
              </a:spcAft>
              <a:buClr>
                <a:schemeClr val="accent3"/>
              </a:buClr>
              <a:buSzPct val="183006"/>
              <a:buChar char="•"/>
            </a:pPr>
            <a:r>
              <a:rPr b="1" lang="es-ES" sz="1800"/>
              <a:t>Pārbaudi pārtikas svaigumu:</a:t>
            </a:r>
            <a:r>
              <a:rPr lang="es-ES" sz="1800"/>
              <a:t> Nekad nelieto bojātu, nepareizi smaržojošu vai krāsas izmaiņas uzrādošu pārtiku.</a:t>
            </a:r>
            <a:endParaRPr/>
          </a:p>
          <a:p>
            <a:pPr indent="-406400" lvl="0" marL="457200" rtl="0" algn="l">
              <a:lnSpc>
                <a:spcPct val="90000"/>
              </a:lnSpc>
              <a:spcBef>
                <a:spcPts val="1000"/>
              </a:spcBef>
              <a:spcAft>
                <a:spcPts val="0"/>
              </a:spcAft>
              <a:buClr>
                <a:schemeClr val="accent3"/>
              </a:buClr>
              <a:buSzPct val="183006"/>
              <a:buChar char="•"/>
            </a:pPr>
            <a:r>
              <a:rPr b="1" lang="es-ES" sz="1800"/>
              <a:t>Izvairies no atklāti atstātiem ēdieniem un dzērieniem:</a:t>
            </a:r>
            <a:r>
              <a:rPr lang="es-ES" sz="1800"/>
              <a:t> Īpaši svarīgi tas ir ēdnīcās, piknikos, gadatirgos un publiskos pasākumos.</a:t>
            </a:r>
            <a:endParaRPr/>
          </a:p>
          <a:p>
            <a:pPr indent="-406400" lvl="0" marL="457200" rtl="0" algn="l">
              <a:lnSpc>
                <a:spcPct val="90000"/>
              </a:lnSpc>
              <a:spcBef>
                <a:spcPts val="1000"/>
              </a:spcBef>
              <a:spcAft>
                <a:spcPts val="0"/>
              </a:spcAft>
              <a:buClr>
                <a:schemeClr val="accent3"/>
              </a:buClr>
              <a:buSzPct val="183006"/>
              <a:buChar char="•"/>
            </a:pPr>
            <a:r>
              <a:rPr b="1" lang="es-ES" sz="1800"/>
              <a:t>Ievēro higiēnas noteikumus koplietošanas telpās:</a:t>
            </a:r>
            <a:r>
              <a:rPr lang="es-ES" sz="1800"/>
              <a:t> Pievērs uzmanību tīrībai skolās, darbavietās, kopmītnēs, slimnīcās un restorānos.</a:t>
            </a:r>
            <a:endParaRPr/>
          </a:p>
          <a:p>
            <a:pPr indent="-406400" lvl="0" marL="457200" rtl="0" algn="l">
              <a:lnSpc>
                <a:spcPct val="90000"/>
              </a:lnSpc>
              <a:spcBef>
                <a:spcPts val="1000"/>
              </a:spcBef>
              <a:spcAft>
                <a:spcPts val="0"/>
              </a:spcAft>
              <a:buClr>
                <a:schemeClr val="accent3"/>
              </a:buClr>
              <a:buSzPct val="183006"/>
              <a:buChar char="•"/>
            </a:pPr>
            <a:r>
              <a:rPr b="1" lang="es-ES" sz="1800"/>
              <a:t>Ievēro oficiālos veselības dienestu norādījumus:</a:t>
            </a:r>
            <a:r>
              <a:rPr lang="es-ES" sz="1800"/>
              <a:t> Slimību uzliesmojumu laikā rīkojies atbilstoši veselības iestāžu ieteikumiem.</a:t>
            </a:r>
            <a:endParaRPr/>
          </a:p>
        </p:txBody>
      </p:sp>
      <p:pic>
        <p:nvPicPr>
          <p:cNvPr id="239" name="Google Shape;239;p64"/>
          <p:cNvPicPr preferRelativeResize="0"/>
          <p:nvPr/>
        </p:nvPicPr>
        <p:blipFill rotWithShape="1">
          <a:blip r:embed="rId3">
            <a:alphaModFix/>
          </a:blip>
          <a:srcRect b="0" l="0" r="0" t="0"/>
          <a:stretch/>
        </p:blipFill>
        <p:spPr>
          <a:xfrm>
            <a:off x="7905084" y="1548265"/>
            <a:ext cx="3634824" cy="3195552"/>
          </a:xfrm>
          <a:prstGeom prst="rect">
            <a:avLst/>
          </a:prstGeom>
          <a:noFill/>
          <a:ln>
            <a:noFill/>
          </a:ln>
        </p:spPr>
      </p:pic>
      <p:sp>
        <p:nvSpPr>
          <p:cNvPr id="240" name="Google Shape;240;p64"/>
          <p:cNvSpPr/>
          <p:nvPr/>
        </p:nvSpPr>
        <p:spPr>
          <a:xfrm>
            <a:off x="7905084" y="4743817"/>
            <a:ext cx="3634824" cy="23079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es-ES" sz="900" u="none" cap="none" strike="noStrike">
                <a:solidFill>
                  <a:srgbClr val="000000"/>
                </a:solidFill>
                <a:latin typeface="Arial"/>
                <a:ea typeface="Arial"/>
                <a:cs typeface="Arial"/>
                <a:sym typeface="Arial"/>
              </a:rPr>
              <a:t>Figure 11 : Design by Doğan T.: https://chatgpt.com/</a:t>
            </a:r>
            <a:endParaRPr b="0" i="0" sz="9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65"/>
          <p:cNvSpPr txBox="1"/>
          <p:nvPr>
            <p:ph type="title"/>
          </p:nvPr>
        </p:nvSpPr>
        <p:spPr>
          <a:xfrm>
            <a:off x="839788" y="5064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Apstājies un padomā</a:t>
            </a:r>
            <a:endParaRPr>
              <a:solidFill>
                <a:srgbClr val="FF0000"/>
              </a:solidFill>
            </a:endParaRPr>
          </a:p>
        </p:txBody>
      </p:sp>
      <p:sp>
        <p:nvSpPr>
          <p:cNvPr id="246" name="Google Shape;246;p65"/>
          <p:cNvSpPr txBox="1"/>
          <p:nvPr>
            <p:ph idx="2" type="body"/>
          </p:nvPr>
        </p:nvSpPr>
        <p:spPr>
          <a:xfrm>
            <a:off x="220356" y="1698171"/>
            <a:ext cx="6770379" cy="4101738"/>
          </a:xfrm>
          <a:prstGeom prst="rect">
            <a:avLst/>
          </a:prstGeom>
          <a:noFill/>
          <a:ln>
            <a:noFill/>
          </a:ln>
        </p:spPr>
        <p:txBody>
          <a:bodyPr anchorCtr="0" anchor="t" bIns="45700" lIns="91425" spcFirstLastPara="1" rIns="91425" wrap="square" tIns="45700">
            <a:normAutofit/>
          </a:bodyPr>
          <a:lstStyle/>
          <a:p>
            <a:pPr indent="0" lvl="0" marL="360000" rtl="0" algn="just">
              <a:lnSpc>
                <a:spcPct val="90000"/>
              </a:lnSpc>
              <a:spcBef>
                <a:spcPts val="1000"/>
              </a:spcBef>
              <a:spcAft>
                <a:spcPts val="0"/>
              </a:spcAft>
              <a:buSzPts val="2595"/>
              <a:buNone/>
            </a:pPr>
            <a:r>
              <a:rPr b="1" lang="es-ES" sz="2400"/>
              <a:t>Scenārijs:</a:t>
            </a:r>
            <a:r>
              <a:rPr lang="es-ES" sz="2400"/>
              <a:t> Dažās valstīs tiek ziņots par jauna uzliesmojuma gadījumiem. Taču tavā valstī vēl nav reģistrēts neviens saslimšanas gadījums. Tu jūties droši un turpini iet uz skolu, bet nākamajā dienā pieci tava klasesbiedri neierodas, un ziņās tiek paziņots, ka uzliesmojums strauji izplatās arī tavā valstī.</a:t>
            </a:r>
            <a:br>
              <a:rPr lang="es-ES" sz="2400"/>
            </a:br>
            <a:r>
              <a:rPr b="1" lang="es-ES" sz="2400"/>
              <a:t>Vadošais jautājums:</a:t>
            </a:r>
            <a:r>
              <a:rPr lang="es-ES" sz="2400"/>
              <a:t> “Ko tu darītu šādā situācijā?”</a:t>
            </a:r>
            <a:endParaRPr sz="2400"/>
          </a:p>
        </p:txBody>
      </p:sp>
      <p:sp>
        <p:nvSpPr>
          <p:cNvPr id="247" name="Google Shape;247;p65"/>
          <p:cNvSpPr/>
          <p:nvPr/>
        </p:nvSpPr>
        <p:spPr>
          <a:xfrm>
            <a:off x="7277196" y="5011364"/>
            <a:ext cx="3984172" cy="23079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s-ES" sz="900" u="none" cap="none" strike="noStrike">
                <a:solidFill>
                  <a:srgbClr val="000000"/>
                </a:solidFill>
                <a:latin typeface="Arial"/>
                <a:ea typeface="Arial"/>
                <a:cs typeface="Arial"/>
                <a:sym typeface="Arial"/>
              </a:rPr>
              <a:t>Figure 12 : https://www.unesco.org/en/covid-19/education-response</a:t>
            </a:r>
            <a:endParaRPr b="0" i="0" sz="900" u="none" cap="none" strike="noStrike">
              <a:solidFill>
                <a:srgbClr val="000000"/>
              </a:solidFill>
              <a:latin typeface="Arial"/>
              <a:ea typeface="Arial"/>
              <a:cs typeface="Arial"/>
              <a:sym typeface="Arial"/>
            </a:endParaRPr>
          </a:p>
        </p:txBody>
      </p:sp>
      <p:pic>
        <p:nvPicPr>
          <p:cNvPr id="248" name="Google Shape;248;p65"/>
          <p:cNvPicPr preferRelativeResize="0"/>
          <p:nvPr/>
        </p:nvPicPr>
        <p:blipFill rotWithShape="1">
          <a:blip r:embed="rId3">
            <a:alphaModFix/>
          </a:blip>
          <a:srcRect b="0" l="0" r="0" t="0"/>
          <a:stretch/>
        </p:blipFill>
        <p:spPr>
          <a:xfrm>
            <a:off x="7277195" y="1912040"/>
            <a:ext cx="3984172" cy="30194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66"/>
          <p:cNvSpPr txBox="1"/>
          <p:nvPr>
            <p:ph type="title"/>
          </p:nvPr>
        </p:nvSpPr>
        <p:spPr>
          <a:xfrm>
            <a:off x="838200" y="11455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p>
        </p:txBody>
      </p:sp>
      <p:sp>
        <p:nvSpPr>
          <p:cNvPr id="254" name="Google Shape;254;p66"/>
          <p:cNvSpPr txBox="1"/>
          <p:nvPr>
            <p:ph idx="2" type="body"/>
          </p:nvPr>
        </p:nvSpPr>
        <p:spPr>
          <a:xfrm>
            <a:off x="770119" y="1102898"/>
            <a:ext cx="10515600" cy="4906016"/>
          </a:xfrm>
          <a:prstGeom prst="rect">
            <a:avLst/>
          </a:prstGeom>
          <a:noFill/>
          <a:ln>
            <a:noFill/>
          </a:ln>
        </p:spPr>
        <p:txBody>
          <a:bodyPr anchorCtr="0" anchor="t" bIns="45700" lIns="91425" spcFirstLastPara="1" rIns="91425" wrap="square" tIns="45700">
            <a:normAutofit fontScale="92500" lnSpcReduction="20000"/>
          </a:bodyPr>
          <a:lstStyle/>
          <a:p>
            <a:pPr indent="-406400" lvl="0" marL="457200" rtl="0" algn="l">
              <a:lnSpc>
                <a:spcPct val="90000"/>
              </a:lnSpc>
              <a:spcBef>
                <a:spcPts val="1000"/>
              </a:spcBef>
              <a:spcAft>
                <a:spcPts val="0"/>
              </a:spcAft>
              <a:buClr>
                <a:schemeClr val="accent3"/>
              </a:buClr>
              <a:buSzPct val="108108"/>
              <a:buChar char="•"/>
            </a:pPr>
            <a:r>
              <a:rPr b="1" lang="es-ES"/>
              <a:t>Scenārija atbilde: Higiēna un sociālā distancēšanās</a:t>
            </a:r>
            <a:endParaRPr/>
          </a:p>
          <a:p>
            <a:pPr indent="-406400" lvl="0" marL="457200" rtl="0" algn="l">
              <a:lnSpc>
                <a:spcPct val="90000"/>
              </a:lnSpc>
              <a:spcBef>
                <a:spcPts val="1000"/>
              </a:spcBef>
              <a:spcAft>
                <a:spcPts val="0"/>
              </a:spcAft>
              <a:buClr>
                <a:schemeClr val="accent3"/>
              </a:buClr>
              <a:buSzPct val="108108"/>
              <a:buChar char="•"/>
            </a:pPr>
            <a:r>
              <a:rPr lang="es-ES"/>
              <a:t>Ļoti svarīgi ir ievērot oficiālo institūciju pieņemtos lēmumus epidēmijas laikā. Lai samazinātu no cilvēka uz cilvēku pārnēsājamu slimību izplatību, nepieciešams mazināt sociālos kontaktus un izvairīties no pūļiem.</a:t>
            </a:r>
            <a:endParaRPr/>
          </a:p>
          <a:p>
            <a:pPr indent="-406400" lvl="0" marL="457200" rtl="0" algn="l">
              <a:lnSpc>
                <a:spcPct val="90000"/>
              </a:lnSpc>
              <a:spcBef>
                <a:spcPts val="1000"/>
              </a:spcBef>
              <a:spcAft>
                <a:spcPts val="0"/>
              </a:spcAft>
              <a:buClr>
                <a:schemeClr val="accent3"/>
              </a:buClr>
              <a:buSzPct val="108108"/>
              <a:buChar char="•"/>
            </a:pPr>
            <a:r>
              <a:rPr lang="es-ES"/>
              <a:t>Šādā situācijā:</a:t>
            </a:r>
            <a:endParaRPr/>
          </a:p>
          <a:p>
            <a:pPr indent="-406400" lvl="0" marL="457200" rtl="0" algn="l">
              <a:lnSpc>
                <a:spcPct val="90000"/>
              </a:lnSpc>
              <a:spcBef>
                <a:spcPts val="1000"/>
              </a:spcBef>
              <a:spcAft>
                <a:spcPts val="0"/>
              </a:spcAft>
              <a:buClr>
                <a:schemeClr val="accent3"/>
              </a:buClr>
              <a:buSzPct val="108108"/>
              <a:buChar char="•"/>
            </a:pPr>
            <a:r>
              <a:rPr lang="es-ES"/>
              <a:t>Higiēna: Bieži mazgā rokas ar ziepēm un ūdeni. Lieto roku dezinfekcijas līdzekli. Nepieskaries mutei vai degunam, pirms rokas nav nomazgātas vai dezinficētas. Regulāri dezinficē mājsaimniecības virsmas.</a:t>
            </a:r>
            <a:endParaRPr/>
          </a:p>
          <a:p>
            <a:pPr indent="-406400" lvl="0" marL="457200" rtl="0" algn="l">
              <a:lnSpc>
                <a:spcPct val="90000"/>
              </a:lnSpc>
              <a:spcBef>
                <a:spcPts val="1000"/>
              </a:spcBef>
              <a:spcAft>
                <a:spcPts val="0"/>
              </a:spcAft>
              <a:buClr>
                <a:schemeClr val="accent3"/>
              </a:buClr>
              <a:buSzPct val="108108"/>
              <a:buChar char="•"/>
            </a:pPr>
            <a:r>
              <a:rPr lang="es-ES"/>
              <a:t>Sociālā distancēšanās: Izvairies no pārpildītām vietām. Iespēju robežās paliec mājās. Atrodoties ārpus mājām, lieto pareizi pieguļošas sejas maskas un citus aizsardzības līdzekļus. Ievēro distanci, atrodoties sabiedriskās vietās.</a:t>
            </a:r>
            <a:endParaRPr/>
          </a:p>
          <a:p>
            <a:pPr indent="-406400" lvl="0" marL="457200" rtl="0" algn="l">
              <a:lnSpc>
                <a:spcPct val="90000"/>
              </a:lnSpc>
              <a:spcBef>
                <a:spcPts val="1000"/>
              </a:spcBef>
              <a:spcAft>
                <a:spcPts val="0"/>
              </a:spcAft>
              <a:buClr>
                <a:schemeClr val="accent3"/>
              </a:buClr>
              <a:buSzPct val="108108"/>
              <a:buChar char="•"/>
            </a:pPr>
            <a:r>
              <a:rPr lang="es-ES"/>
              <a:t>Ievēro un seko oficiālajiem brīdinājumiem.</a:t>
            </a:r>
            <a:endParaRPr/>
          </a:p>
          <a:p>
            <a:pPr indent="-406400" lvl="0" marL="457200" rtl="0" algn="l">
              <a:lnSpc>
                <a:spcPct val="90000"/>
              </a:lnSpc>
              <a:spcBef>
                <a:spcPts val="1000"/>
              </a:spcBef>
              <a:spcAft>
                <a:spcPts val="0"/>
              </a:spcAft>
              <a:buClr>
                <a:schemeClr val="accent3"/>
              </a:buClr>
              <a:buSzPct val="108108"/>
              <a:buChar char="•"/>
            </a:pPr>
            <a:r>
              <a:rPr lang="es-ES"/>
              <a:t>Ja parādās slimības simptomi, sazinies ar veselības aprūpes iestādi.</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67"/>
          <p:cNvSpPr txBox="1"/>
          <p:nvPr>
            <p:ph type="title"/>
          </p:nvPr>
        </p:nvSpPr>
        <p:spPr>
          <a:xfrm>
            <a:off x="839788" y="5064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solidFill>
                <a:srgbClr val="FF0000"/>
              </a:solidFill>
            </a:endParaRPr>
          </a:p>
        </p:txBody>
      </p:sp>
      <p:sp>
        <p:nvSpPr>
          <p:cNvPr id="260" name="Google Shape;260;p67"/>
          <p:cNvSpPr txBox="1"/>
          <p:nvPr>
            <p:ph idx="2" type="body"/>
          </p:nvPr>
        </p:nvSpPr>
        <p:spPr>
          <a:xfrm>
            <a:off x="220356" y="1698171"/>
            <a:ext cx="6770379" cy="4101738"/>
          </a:xfrm>
          <a:prstGeom prst="rect">
            <a:avLst/>
          </a:prstGeom>
          <a:noFill/>
          <a:ln>
            <a:noFill/>
          </a:ln>
        </p:spPr>
        <p:txBody>
          <a:bodyPr anchorCtr="0" anchor="t" bIns="45700" lIns="91425" spcFirstLastPara="1" rIns="91425" wrap="square" tIns="45700">
            <a:normAutofit/>
          </a:bodyPr>
          <a:lstStyle/>
          <a:p>
            <a:pPr indent="0" lvl="0" marL="360000" rtl="0" algn="just">
              <a:lnSpc>
                <a:spcPct val="90000"/>
              </a:lnSpc>
              <a:spcBef>
                <a:spcPts val="1000"/>
              </a:spcBef>
              <a:spcAft>
                <a:spcPts val="0"/>
              </a:spcAft>
              <a:buSzPts val="2595"/>
              <a:buNone/>
            </a:pPr>
            <a:r>
              <a:rPr b="1" lang="es-ES" sz="2400"/>
              <a:t>Scenārijs:</a:t>
            </a:r>
            <a:r>
              <a:rPr lang="es-ES" sz="2400"/>
              <a:t> Tu paēdi pusdienas skolā un devies uz klasi. Neilgi pēc tam tev sākās sāpes vēderā un slikta dūša. Turklāt tādi paši simptomi parādījās arī vairākiem taviem klasesbiedriem.</a:t>
            </a:r>
            <a:br>
              <a:rPr lang="es-ES" sz="2400"/>
            </a:br>
            <a:r>
              <a:rPr b="1" lang="es-ES" sz="2400"/>
              <a:t>Vadošais jautājums:</a:t>
            </a:r>
            <a:r>
              <a:rPr lang="es-ES" sz="2400"/>
              <a:t> </a:t>
            </a:r>
            <a:r>
              <a:rPr i="1" lang="es-ES" sz="2400"/>
              <a:t>“Ko tu darītu šādā situācijā?”</a:t>
            </a:r>
            <a:endParaRPr sz="2400"/>
          </a:p>
        </p:txBody>
      </p:sp>
      <p:sp>
        <p:nvSpPr>
          <p:cNvPr id="261" name="Google Shape;261;p67"/>
          <p:cNvSpPr/>
          <p:nvPr/>
        </p:nvSpPr>
        <p:spPr>
          <a:xfrm>
            <a:off x="7184570" y="5095340"/>
            <a:ext cx="4358077" cy="23079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s-ES" sz="900" u="none" cap="none" strike="noStrike">
                <a:solidFill>
                  <a:srgbClr val="000000"/>
                </a:solidFill>
                <a:latin typeface="Arial"/>
                <a:ea typeface="Arial"/>
                <a:cs typeface="Arial"/>
                <a:sym typeface="Arial"/>
              </a:rPr>
              <a:t>Figure 13 : Design by Doğan T.: https://chatgpt.com/</a:t>
            </a:r>
            <a:endParaRPr b="0" i="0" sz="900" u="none" cap="none" strike="noStrike">
              <a:solidFill>
                <a:srgbClr val="000000"/>
              </a:solidFill>
              <a:latin typeface="Arial"/>
              <a:ea typeface="Arial"/>
              <a:cs typeface="Arial"/>
              <a:sym typeface="Arial"/>
            </a:endParaRPr>
          </a:p>
        </p:txBody>
      </p:sp>
      <p:pic>
        <p:nvPicPr>
          <p:cNvPr id="262" name="Google Shape;262;p67"/>
          <p:cNvPicPr preferRelativeResize="0"/>
          <p:nvPr/>
        </p:nvPicPr>
        <p:blipFill rotWithShape="1">
          <a:blip r:embed="rId3">
            <a:alphaModFix/>
          </a:blip>
          <a:srcRect b="0" l="0" r="0" t="0"/>
          <a:stretch/>
        </p:blipFill>
        <p:spPr>
          <a:xfrm>
            <a:off x="7184570" y="1832140"/>
            <a:ext cx="4627303" cy="3179223"/>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68"/>
          <p:cNvSpPr txBox="1"/>
          <p:nvPr>
            <p:ph type="title"/>
          </p:nvPr>
        </p:nvSpPr>
        <p:spPr>
          <a:xfrm>
            <a:off x="838200" y="11455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p>
        </p:txBody>
      </p:sp>
      <p:sp>
        <p:nvSpPr>
          <p:cNvPr id="268" name="Google Shape;268;p68"/>
          <p:cNvSpPr txBox="1"/>
          <p:nvPr>
            <p:ph idx="2" type="body"/>
          </p:nvPr>
        </p:nvSpPr>
        <p:spPr>
          <a:xfrm>
            <a:off x="770119" y="1102898"/>
            <a:ext cx="10515600" cy="4906016"/>
          </a:xfrm>
          <a:prstGeom prst="rect">
            <a:avLst/>
          </a:prstGeom>
          <a:noFill/>
          <a:ln>
            <a:noFill/>
          </a:ln>
        </p:spPr>
        <p:txBody>
          <a:bodyPr anchorCtr="0" anchor="t" bIns="45700" lIns="91425" spcFirstLastPara="1" rIns="91425" wrap="square" tIns="45700">
            <a:normAutofit fontScale="85000" lnSpcReduction="20000"/>
          </a:bodyPr>
          <a:lstStyle/>
          <a:p>
            <a:pPr indent="0" lvl="0" marL="50800" rtl="0" algn="l">
              <a:lnSpc>
                <a:spcPct val="90000"/>
              </a:lnSpc>
              <a:spcBef>
                <a:spcPts val="1000"/>
              </a:spcBef>
              <a:spcAft>
                <a:spcPts val="0"/>
              </a:spcAft>
              <a:buSzPct val="117647"/>
              <a:buNone/>
            </a:pPr>
            <a:r>
              <a:rPr b="1" lang="es-ES"/>
              <a:t>Scenārija atbilde: Izpratne</a:t>
            </a:r>
            <a:endParaRPr/>
          </a:p>
          <a:p>
            <a:pPr indent="-406400" lvl="0" marL="457200" rtl="0" algn="l">
              <a:lnSpc>
                <a:spcPct val="90000"/>
              </a:lnSpc>
              <a:spcBef>
                <a:spcPts val="1000"/>
              </a:spcBef>
              <a:spcAft>
                <a:spcPts val="0"/>
              </a:spcAft>
              <a:buClr>
                <a:schemeClr val="accent3"/>
              </a:buClr>
              <a:buSzPct val="117647"/>
              <a:buChar char="•"/>
            </a:pPr>
            <a:r>
              <a:rPr lang="es-ES"/>
              <a:t>Saindēšanās ar pārtiku, ko izraisa piesārņots ēdiens vai ūdens, ir ļoti nopietns stāvoklis. Ja simptomi, kas parādās pēc saindēšanās, ir viegli, būtu jārīkojas šādi:</a:t>
            </a:r>
            <a:endParaRPr/>
          </a:p>
          <a:p>
            <a:pPr indent="-406400" lvl="0" marL="457200" rtl="0" algn="l">
              <a:lnSpc>
                <a:spcPct val="90000"/>
              </a:lnSpc>
              <a:spcBef>
                <a:spcPts val="1000"/>
              </a:spcBef>
              <a:spcAft>
                <a:spcPts val="0"/>
              </a:spcAft>
              <a:buClr>
                <a:schemeClr val="accent3"/>
              </a:buClr>
              <a:buSzPct val="117647"/>
              <a:buChar char="•"/>
            </a:pPr>
            <a:r>
              <a:rPr lang="es-ES"/>
              <a:t>Nelieciet vemšanai apstāties: Organismam var būt nepieciešams izvadīt toksīnus, tāpēc nevajadzētu apturēt vemšanu.</a:t>
            </a:r>
            <a:endParaRPr/>
          </a:p>
          <a:p>
            <a:pPr indent="-406400" lvl="0" marL="457200" rtl="0" algn="l">
              <a:lnSpc>
                <a:spcPct val="90000"/>
              </a:lnSpc>
              <a:spcBef>
                <a:spcPts val="1000"/>
              </a:spcBef>
              <a:spcAft>
                <a:spcPts val="0"/>
              </a:spcAft>
              <a:buClr>
                <a:schemeClr val="accent3"/>
              </a:buClr>
              <a:buSzPct val="117647"/>
              <a:buChar char="•"/>
            </a:pPr>
            <a:r>
              <a:rPr lang="es-ES"/>
              <a:t>Uzturiet šķidruma līdzsvaru: Atjaunojiet ar vemšanu vai caureju zaudētos šķidrumus un minerālvielas, dzerot ūdeni, airanu, zāļu tējas, perorālos rehidratācijas šķīdumus (ORS) vai elektrolītu dzērienus.</a:t>
            </a:r>
            <a:endParaRPr/>
          </a:p>
          <a:p>
            <a:pPr indent="-406400" lvl="0" marL="457200" rtl="0" algn="l">
              <a:lnSpc>
                <a:spcPct val="90000"/>
              </a:lnSpc>
              <a:spcBef>
                <a:spcPts val="1000"/>
              </a:spcBef>
              <a:spcAft>
                <a:spcPts val="0"/>
              </a:spcAft>
              <a:buClr>
                <a:schemeClr val="accent3"/>
              </a:buClr>
              <a:buSzPct val="117647"/>
              <a:buChar char="•"/>
            </a:pPr>
            <a:r>
              <a:rPr lang="es-ES"/>
              <a:t>Atpūtieties: Dodiet organismam iespēju atgūties, atpūšoties pēc iespējas vairāk.</a:t>
            </a:r>
            <a:endParaRPr/>
          </a:p>
          <a:p>
            <a:pPr indent="-406400" lvl="0" marL="457200" rtl="0" algn="l">
              <a:lnSpc>
                <a:spcPct val="90000"/>
              </a:lnSpc>
              <a:spcBef>
                <a:spcPts val="1000"/>
              </a:spcBef>
              <a:spcAft>
                <a:spcPts val="0"/>
              </a:spcAft>
              <a:buClr>
                <a:schemeClr val="accent3"/>
              </a:buClr>
              <a:buSzPct val="117647"/>
              <a:buChar char="•"/>
            </a:pPr>
            <a:r>
              <a:rPr lang="es-ES"/>
              <a:t>Ēdiet saudzējošu uzturu: Neēdiet vairākas stundas, lai nomierinātu kuņģi. Pēc tam sākat ar viegli sagremojamiem produktiem, piemēram, rīsu putru, banānu, jogurtu, vārītiem kartupeļiem vai krekeriem.</a:t>
            </a:r>
            <a:endParaRPr/>
          </a:p>
          <a:p>
            <a:pPr indent="-406400" lvl="0" marL="457200" rtl="0" algn="l">
              <a:lnSpc>
                <a:spcPct val="90000"/>
              </a:lnSpc>
              <a:spcBef>
                <a:spcPts val="1000"/>
              </a:spcBef>
              <a:spcAft>
                <a:spcPts val="0"/>
              </a:spcAft>
              <a:buClr>
                <a:schemeClr val="accent3"/>
              </a:buClr>
              <a:buSzPct val="117647"/>
              <a:buChar char="•"/>
            </a:pPr>
            <a:r>
              <a:rPr lang="es-ES"/>
              <a:t>Vērojiet simptomus: Nekavējoties jāvēršas pie ārsta, ja parādās kāda no šīm pazīmēm — nepārtraukta vemšana un caureja, augsta temperatūra (38,5 °C un augstāka), asinis vai ļoti tumša krāsa izkārnījumos, stipras sāpes vēderā.</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5"/>
          <p:cNvSpPr txBox="1"/>
          <p:nvPr>
            <p:ph type="title"/>
          </p:nvPr>
        </p:nvSpPr>
        <p:spPr>
          <a:xfrm>
            <a:off x="838200"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sz="3600">
                <a:solidFill>
                  <a:schemeClr val="accent1"/>
                </a:solidFill>
              </a:rPr>
              <a:t>Iedvesmojoša rīcība un labās prakses piemēri</a:t>
            </a:r>
            <a:endParaRPr/>
          </a:p>
        </p:txBody>
      </p:sp>
      <p:sp>
        <p:nvSpPr>
          <p:cNvPr id="274" name="Google Shape;274;p35"/>
          <p:cNvSpPr txBox="1"/>
          <p:nvPr>
            <p:ph idx="2" type="body"/>
          </p:nvPr>
        </p:nvSpPr>
        <p:spPr>
          <a:xfrm>
            <a:off x="838200" y="1171424"/>
            <a:ext cx="10515600" cy="4813740"/>
          </a:xfrm>
          <a:prstGeom prst="rect">
            <a:avLst/>
          </a:prstGeom>
          <a:noFill/>
          <a:ln>
            <a:noFill/>
          </a:ln>
        </p:spPr>
        <p:txBody>
          <a:bodyPr anchorCtr="0" anchor="t" bIns="45700" lIns="91425" spcFirstLastPara="1" rIns="91425" wrap="square" tIns="45700">
            <a:normAutofit fontScale="92500"/>
          </a:bodyPr>
          <a:lstStyle/>
          <a:p>
            <a:pPr indent="-406400" lvl="0" marL="457200" rtl="0" algn="l">
              <a:lnSpc>
                <a:spcPct val="90000"/>
              </a:lnSpc>
              <a:spcBef>
                <a:spcPts val="1000"/>
              </a:spcBef>
              <a:spcAft>
                <a:spcPts val="0"/>
              </a:spcAft>
              <a:buClr>
                <a:schemeClr val="accent3"/>
              </a:buClr>
              <a:buSzPct val="108108"/>
              <a:buChar char="•"/>
            </a:pPr>
            <a:r>
              <a:rPr lang="es-ES"/>
              <a:t>Katastrofas publiskās vietās ir īpaši kritiskas, jo tajās vienlaikus riskam var būt pakļauti daudzi cilvēki. Panika, masveida drūzmēšanās un nekontrolētas kustības var izraisīt smagus ievainojumus un bojāeju. Tāpēc pareiza rīcība un gatavība šādās situācijās ir būtiska gan individuālai drošībai, gan masveida negadījumu novēršanai.</a:t>
            </a:r>
            <a:endParaRPr/>
          </a:p>
          <a:p>
            <a:pPr indent="-406400" lvl="0" marL="457200" rtl="0" algn="l">
              <a:lnSpc>
                <a:spcPct val="90000"/>
              </a:lnSpc>
              <a:spcBef>
                <a:spcPts val="1000"/>
              </a:spcBef>
              <a:spcAft>
                <a:spcPts val="0"/>
              </a:spcAft>
              <a:buClr>
                <a:schemeClr val="accent3"/>
              </a:buClr>
              <a:buSzPct val="108108"/>
              <a:buChar char="•"/>
            </a:pPr>
            <a:r>
              <a:rPr lang="es-ES"/>
              <a:t>2025. gada janvārī viesnīcas ugunsgrēkā Turcijā, kurā gāja bojā 78 cilvēki, 67 gadus vecais Fatihs Giulers, saprotot, ka evakuēties nav iespējams, saglabāja izcilu mieru, sasēja kopā palagus un izglāba 11 cilvēku dzīvības.</a:t>
            </a:r>
            <a:endParaRPr/>
          </a:p>
          <a:p>
            <a:pPr indent="-406400" lvl="0" marL="457200" rtl="0" algn="l">
              <a:lnSpc>
                <a:spcPct val="90000"/>
              </a:lnSpc>
              <a:spcBef>
                <a:spcPts val="1000"/>
              </a:spcBef>
              <a:spcAft>
                <a:spcPts val="0"/>
              </a:spcAft>
              <a:buClr>
                <a:schemeClr val="accent3"/>
              </a:buClr>
              <a:buSzPct val="108108"/>
              <a:buChar char="•"/>
            </a:pPr>
            <a:r>
              <a:rPr lang="es-ES"/>
              <a:t>2021. gada augustā Turcijas Rietumu Melnās jūras reģiona plūdu katastrofas laikā vietējie iedzīvotāji ar virvju un traktoru palīdzību izglāba mājās iesprostotos gados vecos cilvēkus un bērnus. Šajā negadījumā dzīvību zaudēja 82 cilvēki.</a:t>
            </a:r>
            <a:endParaRPr/>
          </a:p>
          <a:p>
            <a:pPr indent="-194187" lvl="0" marL="457200" rtl="0" algn="l">
              <a:lnSpc>
                <a:spcPct val="90000"/>
              </a:lnSpc>
              <a:spcBef>
                <a:spcPts val="1000"/>
              </a:spcBef>
              <a:spcAft>
                <a:spcPts val="0"/>
              </a:spcAft>
              <a:buSzPct val="129032"/>
              <a:buNone/>
            </a:pPr>
            <a:r>
              <a:t/>
            </a:r>
            <a:endParaRPr/>
          </a:p>
          <a:p>
            <a:pPr indent="-228600" lvl="0" marL="457200" rtl="0" algn="l">
              <a:lnSpc>
                <a:spcPct val="90000"/>
              </a:lnSpc>
              <a:spcBef>
                <a:spcPts val="1000"/>
              </a:spcBef>
              <a:spcAft>
                <a:spcPts val="0"/>
              </a:spcAft>
              <a:buClr>
                <a:schemeClr val="accent3"/>
              </a:buClr>
              <a:buSzPct val="108108"/>
              <a:buNone/>
            </a:pPr>
            <a:r>
              <a:t/>
            </a:r>
            <a:endParaRPr/>
          </a:p>
          <a:p>
            <a:pPr indent="-228600" lvl="0" marL="457200" rtl="0" algn="l">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51"/>
          <p:cNvSpPr txBox="1"/>
          <p:nvPr>
            <p:ph type="title"/>
          </p:nvPr>
        </p:nvSpPr>
        <p:spPr>
          <a:xfrm>
            <a:off x="836612" y="122983"/>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Padziļinātai izpētei</a:t>
            </a:r>
            <a:endParaRPr/>
          </a:p>
        </p:txBody>
      </p:sp>
      <p:sp>
        <p:nvSpPr>
          <p:cNvPr id="280" name="Google Shape;280;p51"/>
          <p:cNvSpPr/>
          <p:nvPr/>
        </p:nvSpPr>
        <p:spPr>
          <a:xfrm>
            <a:off x="836600" y="1805224"/>
            <a:ext cx="8307300" cy="2783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1200"/>
              </a:spcBef>
              <a:spcAft>
                <a:spcPts val="0"/>
              </a:spcAft>
              <a:buClr>
                <a:srgbClr val="000000"/>
              </a:buClr>
              <a:buSzPts val="1100"/>
              <a:buFont typeface="Arial"/>
              <a:buNone/>
            </a:pPr>
            <a:r>
              <a:rPr b="1" i="0" lang="es-ES" sz="1300" u="none" cap="none" strike="noStrike">
                <a:solidFill>
                  <a:srgbClr val="000000"/>
                </a:solidFill>
                <a:latin typeface="Arial"/>
                <a:ea typeface="Arial"/>
                <a:cs typeface="Arial"/>
                <a:sym typeface="Arial"/>
              </a:rPr>
              <a:t>https://www.publichealth.columbia.edu</a:t>
            </a:r>
            <a:endParaRPr b="1" i="0" sz="13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100"/>
              <a:buFont typeface="Arial"/>
              <a:buNone/>
            </a:pPr>
            <a:r>
              <a:rPr b="1" i="0" lang="es-ES" sz="1300" u="none" cap="none" strike="noStrike">
                <a:solidFill>
                  <a:srgbClr val="000000"/>
                </a:solidFill>
                <a:latin typeface="Arial"/>
                <a:ea typeface="Arial"/>
                <a:cs typeface="Arial"/>
                <a:sym typeface="Arial"/>
              </a:rPr>
              <a:t>https://en.wikipedia.org/wiki/2021_Turkish_floods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100"/>
              <a:buFont typeface="Arial"/>
              <a:buNone/>
            </a:pPr>
            <a:r>
              <a:rPr b="1" i="0" lang="es-ES" sz="1300" u="none" cap="none" strike="noStrike">
                <a:solidFill>
                  <a:srgbClr val="000000"/>
                </a:solidFill>
                <a:latin typeface="Arial"/>
                <a:ea typeface="Arial"/>
                <a:cs typeface="Arial"/>
                <a:sym typeface="Arial"/>
              </a:rPr>
              <a:t>https://en.wikipedia.org/wiki/2025_Kartalkaya_hotel_fire</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100"/>
              <a:buFont typeface="Arial"/>
              <a:buNone/>
            </a:pPr>
            <a:r>
              <a:rPr b="1" i="0" lang="es-ES" sz="1300" u="none" cap="none" strike="noStrike">
                <a:solidFill>
                  <a:srgbClr val="000000"/>
                </a:solidFill>
                <a:latin typeface="Arial"/>
                <a:ea typeface="Arial"/>
                <a:cs typeface="Arial"/>
                <a:sym typeface="Arial"/>
              </a:rPr>
              <a:t>https://en.wikipedia.org/wiki/Chernobyl_disaster</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100"/>
              <a:buFont typeface="Arial"/>
              <a:buNone/>
            </a:pPr>
            <a:r>
              <a:rPr b="1" i="0" lang="es-ES" sz="1300" u="none" cap="none" strike="noStrike">
                <a:solidFill>
                  <a:srgbClr val="000000"/>
                </a:solidFill>
                <a:latin typeface="Arial"/>
                <a:ea typeface="Arial"/>
                <a:cs typeface="Arial"/>
                <a:sym typeface="Arial"/>
              </a:rPr>
              <a:t>https://en.wikipedia.org/wiki/2011_TōDhoku_earthquake_and_tsunami</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None/>
            </a:pPr>
            <a:r>
              <a:rPr b="1" i="0" lang="es-ES" sz="1300" u="none" cap="none" strike="noStrike">
                <a:solidFill>
                  <a:srgbClr val="000000"/>
                </a:solidFill>
                <a:latin typeface="Arial"/>
                <a:ea typeface="Arial"/>
                <a:cs typeface="Arial"/>
                <a:sym typeface="Arial"/>
              </a:rPr>
              <a:t>https://www.bbc.com/news/world-europe-46549288 : </a:t>
            </a:r>
            <a:r>
              <a:rPr b="0" i="0" lang="es-ES" sz="1300" u="none" cap="none" strike="noStrike">
                <a:solidFill>
                  <a:srgbClr val="000000"/>
                </a:solidFill>
                <a:latin typeface="Arial"/>
                <a:ea typeface="Arial"/>
                <a:cs typeface="Arial"/>
                <a:sym typeface="Arial"/>
              </a:rPr>
              <a:t>Turcijas vilciena avārija: Ankarā bojā gājuši vismaz deviņi cilvēki</a:t>
            </a:r>
            <a:endParaRPr b="1" i="0" sz="1300" u="none" cap="none" strike="noStrik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5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Avoti</a:t>
            </a:r>
            <a:endParaRPr>
              <a:solidFill>
                <a:srgbClr val="FF0000"/>
              </a:solidFill>
            </a:endParaRPr>
          </a:p>
        </p:txBody>
      </p:sp>
      <p:sp>
        <p:nvSpPr>
          <p:cNvPr id="286" name="Google Shape;286;p52"/>
          <p:cNvSpPr txBox="1"/>
          <p:nvPr>
            <p:ph idx="2" type="body"/>
          </p:nvPr>
        </p:nvSpPr>
        <p:spPr>
          <a:xfrm>
            <a:off x="838200" y="1990051"/>
            <a:ext cx="10515600" cy="3460953"/>
          </a:xfrm>
          <a:prstGeom prst="rect">
            <a:avLst/>
          </a:prstGeom>
          <a:noFill/>
          <a:ln>
            <a:noFill/>
          </a:ln>
        </p:spPr>
        <p:txBody>
          <a:bodyPr anchorCtr="0" anchor="t" bIns="45700" lIns="91425" spcFirstLastPara="1" rIns="91425" wrap="square" tIns="45700">
            <a:normAutofit/>
          </a:bodyPr>
          <a:lstStyle/>
          <a:p>
            <a:pPr indent="-349250" lvl="0" marL="457200" rtl="0" algn="l">
              <a:lnSpc>
                <a:spcPct val="90000"/>
              </a:lnSpc>
              <a:spcBef>
                <a:spcPts val="1000"/>
              </a:spcBef>
              <a:spcAft>
                <a:spcPts val="0"/>
              </a:spcAft>
              <a:buSzPts val="1900"/>
              <a:buChar char="•"/>
            </a:pPr>
            <a:r>
              <a:rPr b="1" lang="es-ES" sz="1400"/>
              <a:t>Erokhin, D. (2024).</a:t>
            </a:r>
            <a:r>
              <a:rPr lang="es-ES" sz="1400"/>
              <a:t> Understanding human behavior response to disasters. </a:t>
            </a:r>
            <a:r>
              <a:rPr i="1" lang="es-ES" sz="1400"/>
              <a:t>Oxford Research Encyclopedia of Natural Hazard Science.</a:t>
            </a:r>
            <a:endParaRPr i="1" sz="1400"/>
          </a:p>
          <a:p>
            <a:pPr indent="-349250" lvl="0" marL="457200" rtl="0" algn="l">
              <a:lnSpc>
                <a:spcPct val="90000"/>
              </a:lnSpc>
              <a:spcBef>
                <a:spcPts val="1000"/>
              </a:spcBef>
              <a:spcAft>
                <a:spcPts val="0"/>
              </a:spcAft>
              <a:buSzPts val="1900"/>
              <a:buChar char="•"/>
            </a:pPr>
            <a:r>
              <a:rPr b="1" lang="es-ES" sz="1400"/>
              <a:t>Ning, N., et al. (2021). </a:t>
            </a:r>
            <a:r>
              <a:rPr lang="es-ES" sz="1400"/>
              <a:t>Factors associated with individual emergency preparedness behaviors: A cross-sectional survey among the public in three Chinese provinces. </a:t>
            </a:r>
            <a:r>
              <a:rPr i="1" lang="es-ES" sz="1400"/>
              <a:t>BMC Public Health, 21</a:t>
            </a:r>
            <a:r>
              <a:rPr lang="es-ES" sz="1400"/>
              <a:t>(1), 1–10</a:t>
            </a:r>
            <a:endParaRPr sz="1400"/>
          </a:p>
          <a:p>
            <a:pPr indent="-349250" lvl="0" marL="457200" rtl="0" algn="l">
              <a:lnSpc>
                <a:spcPct val="90000"/>
              </a:lnSpc>
              <a:spcBef>
                <a:spcPts val="1000"/>
              </a:spcBef>
              <a:spcAft>
                <a:spcPts val="0"/>
              </a:spcAft>
              <a:buSzPts val="1900"/>
              <a:buChar char="•"/>
            </a:pPr>
            <a:r>
              <a:rPr b="1" lang="es-ES" sz="1400">
                <a:latin typeface="Arial"/>
                <a:ea typeface="Arial"/>
                <a:cs typeface="Arial"/>
                <a:sym typeface="Arial"/>
              </a:rPr>
              <a:t>European Skills, Competences, Qualifications and Occupations (ESCO). (n.d.).</a:t>
            </a:r>
            <a:r>
              <a:rPr lang="es-ES" sz="1400">
                <a:latin typeface="Arial"/>
                <a:ea typeface="Arial"/>
                <a:cs typeface="Arial"/>
                <a:sym typeface="Arial"/>
              </a:rPr>
              <a:t> </a:t>
            </a:r>
            <a:r>
              <a:rPr i="1" lang="es-ES" sz="1400">
                <a:latin typeface="Arial"/>
                <a:ea typeface="Arial"/>
                <a:cs typeface="Arial"/>
                <a:sym typeface="Arial"/>
              </a:rPr>
              <a:t>ESCO classification portal.</a:t>
            </a:r>
            <a:r>
              <a:rPr lang="es-ES" sz="1400">
                <a:latin typeface="Arial"/>
                <a:ea typeface="Arial"/>
                <a:cs typeface="Arial"/>
                <a:sym typeface="Arial"/>
              </a:rPr>
              <a:t> European Commission. https://esco.ec.europa.eu/en/classification</a:t>
            </a:r>
            <a:endParaRPr sz="1400" u="sng">
              <a:solidFill>
                <a:schemeClr val="hlink"/>
              </a:solidFill>
              <a:latin typeface="Arial"/>
              <a:ea typeface="Arial"/>
              <a:cs typeface="Arial"/>
              <a:sym typeface="Arial"/>
            </a:endParaRPr>
          </a:p>
          <a:p>
            <a:pPr indent="-349250" lvl="0" marL="457200" rtl="0" algn="l">
              <a:lnSpc>
                <a:spcPct val="90000"/>
              </a:lnSpc>
              <a:spcBef>
                <a:spcPts val="1000"/>
              </a:spcBef>
              <a:spcAft>
                <a:spcPts val="0"/>
              </a:spcAft>
              <a:buSzPts val="1900"/>
              <a:buChar char="•"/>
            </a:pPr>
            <a:r>
              <a:rPr b="1" lang="es-ES" sz="1400"/>
              <a:t>Hinata, S. (2024).</a:t>
            </a:r>
            <a:r>
              <a:rPr lang="es-ES" sz="1400"/>
              <a:t> Communicating with the public in emergencies. </a:t>
            </a:r>
            <a:r>
              <a:rPr i="1" lang="es-ES" sz="1400"/>
              <a:t>Journal of Emergency Management, 22</a:t>
            </a:r>
            <a:r>
              <a:rPr lang="es-ES" sz="1400"/>
              <a:t>(4), 273–280</a:t>
            </a:r>
            <a:endParaRPr sz="1400"/>
          </a:p>
          <a:p>
            <a:pPr indent="-199398" lvl="0" marL="457200" rtl="0" algn="l">
              <a:lnSpc>
                <a:spcPct val="90000"/>
              </a:lnSpc>
              <a:spcBef>
                <a:spcPts val="1000"/>
              </a:spcBef>
              <a:spcAft>
                <a:spcPts val="0"/>
              </a:spcAft>
              <a:buSzPts val="3260"/>
              <a:buNone/>
            </a:pPr>
            <a:r>
              <a:t/>
            </a:r>
            <a:endParaRPr sz="1400"/>
          </a:p>
          <a:p>
            <a:pPr indent="-214183" lvl="0" marL="457200" rtl="0" algn="l">
              <a:lnSpc>
                <a:spcPct val="90000"/>
              </a:lnSpc>
              <a:spcBef>
                <a:spcPts val="1000"/>
              </a:spcBef>
              <a:spcAft>
                <a:spcPts val="0"/>
              </a:spcAft>
              <a:buSzPts val="3027"/>
              <a:buNone/>
            </a:pPr>
            <a:r>
              <a:t/>
            </a:r>
            <a:endParaRPr sz="1300"/>
          </a:p>
          <a:p>
            <a:pPr indent="-228600" lvl="0" marL="457200" rtl="0" algn="l">
              <a:lnSpc>
                <a:spcPct val="90000"/>
              </a:lnSpc>
              <a:spcBef>
                <a:spcPts val="1000"/>
              </a:spcBef>
              <a:spcAft>
                <a:spcPts val="0"/>
              </a:spcAft>
              <a:buSzPts val="3027"/>
              <a:buNone/>
            </a:pPr>
            <a:r>
              <a:t/>
            </a:r>
            <a:endParaRPr/>
          </a:p>
          <a:p>
            <a:pPr indent="-228600" lvl="0" marL="457200" rtl="0" algn="l">
              <a:lnSpc>
                <a:spcPct val="90000"/>
              </a:lnSpc>
              <a:spcBef>
                <a:spcPts val="1000"/>
              </a:spcBef>
              <a:spcAft>
                <a:spcPts val="0"/>
              </a:spcAft>
              <a:buSzPts val="3027"/>
              <a:buNone/>
            </a:pPr>
            <a:r>
              <a:t/>
            </a:r>
            <a:endParaRPr/>
          </a:p>
          <a:p>
            <a:pPr indent="-228600" lvl="0" marL="457200" rtl="0" algn="l">
              <a:lnSpc>
                <a:spcPct val="90000"/>
              </a:lnSpc>
              <a:spcBef>
                <a:spcPts val="1000"/>
              </a:spcBef>
              <a:spcAft>
                <a:spcPts val="0"/>
              </a:spcAft>
              <a:buSzPts val="3027"/>
              <a:buNone/>
            </a:pPr>
            <a:r>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7"/>
          <p:cNvSpPr txBox="1"/>
          <p:nvPr>
            <p:ph type="title"/>
          </p:nvPr>
        </p:nvSpPr>
        <p:spPr>
          <a:xfrm>
            <a:off x="438275" y="457200"/>
            <a:ext cx="9666778" cy="98141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PARTNERĪBA</a:t>
            </a:r>
            <a:endParaRPr sz="4400"/>
          </a:p>
        </p:txBody>
      </p:sp>
      <p:sp>
        <p:nvSpPr>
          <p:cNvPr id="292" name="Google Shape;292;p7"/>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293" name="Google Shape;293;p7"/>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294" name="Google Shape;294;p7"/>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295" name="Google Shape;295;p7"/>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296" name="Google Shape;296;p7"/>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297" name="Google Shape;297;p7"/>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298" name="Google Shape;298;p7"/>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299" name="Google Shape;299;p7"/>
          <p:cNvPicPr preferRelativeResize="0"/>
          <p:nvPr/>
        </p:nvPicPr>
        <p:blipFill rotWithShape="1">
          <a:blip r:embed="rId10">
            <a:alphaModFix/>
          </a:blip>
          <a:srcRect b="0" l="0" r="0" t="0"/>
          <a:stretch/>
        </p:blipFill>
        <p:spPr>
          <a:xfrm>
            <a:off x="968518" y="4661446"/>
            <a:ext cx="2011680" cy="574088"/>
          </a:xfrm>
          <a:prstGeom prst="rect">
            <a:avLst/>
          </a:prstGeom>
          <a:noFill/>
          <a:ln>
            <a:noFill/>
          </a:ln>
        </p:spPr>
      </p:pic>
      <p:pic>
        <p:nvPicPr>
          <p:cNvPr descr="A red and blue logo&#10;&#10;AI-generated content may be incorrect." id="300" name="Google Shape;300;p7"/>
          <p:cNvPicPr preferRelativeResize="0"/>
          <p:nvPr/>
        </p:nvPicPr>
        <p:blipFill rotWithShape="1">
          <a:blip r:embed="rId11">
            <a:alphaModFix/>
          </a:blip>
          <a:srcRect b="0" l="0" r="0" t="0"/>
          <a:stretch/>
        </p:blipFill>
        <p:spPr>
          <a:xfrm>
            <a:off x="9435800" y="1959048"/>
            <a:ext cx="1246334" cy="1011673"/>
          </a:xfrm>
          <a:prstGeom prst="rect">
            <a:avLst/>
          </a:prstGeom>
          <a:noFill/>
          <a:ln>
            <a:noFill/>
          </a:ln>
        </p:spPr>
      </p:pic>
      <p:pic>
        <p:nvPicPr>
          <p:cNvPr descr="A logo of a sailboat&#10;&#10;AI-generated content may be incorrect." id="301" name="Google Shape;301;p7"/>
          <p:cNvPicPr preferRelativeResize="0"/>
          <p:nvPr/>
        </p:nvPicPr>
        <p:blipFill rotWithShape="1">
          <a:blip r:embed="rId12">
            <a:alphaModFix/>
          </a:blip>
          <a:srcRect b="0" l="0" r="0" t="0"/>
          <a:stretch/>
        </p:blipFill>
        <p:spPr>
          <a:xfrm>
            <a:off x="1485303" y="1890196"/>
            <a:ext cx="1145434" cy="1093071"/>
          </a:xfrm>
          <a:prstGeom prst="rect">
            <a:avLst/>
          </a:prstGeom>
          <a:noFill/>
          <a:ln>
            <a:noFill/>
          </a:ln>
        </p:spPr>
      </p:pic>
      <p:pic>
        <p:nvPicPr>
          <p:cNvPr id="302" name="Google Shape;302;p7"/>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303" name="Google Shape;303;p7"/>
          <p:cNvPicPr preferRelativeResize="0"/>
          <p:nvPr/>
        </p:nvPicPr>
        <p:blipFill rotWithShape="1">
          <a:blip r:embed="rId14">
            <a:alphaModFix/>
          </a:blip>
          <a:srcRect b="0" l="0" r="0" t="0"/>
          <a:stretch/>
        </p:blipFill>
        <p:spPr>
          <a:xfrm>
            <a:off x="8436542" y="4649682"/>
            <a:ext cx="2866369" cy="88013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8"/>
          <p:cNvSpPr txBox="1"/>
          <p:nvPr>
            <p:ph type="title"/>
          </p:nvPr>
        </p:nvSpPr>
        <p:spPr>
          <a:xfrm>
            <a:off x="1167995" y="858618"/>
            <a:ext cx="9856008" cy="127317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444"/>
              <a:buNone/>
            </a:pPr>
            <a:r>
              <a:rPr lang="es-ES" sz="2400"/>
              <a:t>Lai vērtīga un iedvesmojoša mācīšanās ar VET-READY</a:t>
            </a:r>
            <a:br>
              <a:rPr lang="es-ES" sz="2400"/>
            </a:br>
            <a:r>
              <a:rPr lang="es-ES" sz="2400"/>
              <a:t>2. nodaļu «SABIEDRISKO UN LIELU PASĀKUMU NORISES VIETU KATASTROFU GATAVĪBA UN REAĢĒŠANA»</a:t>
            </a:r>
            <a:br>
              <a:rPr lang="es-ES" sz="2400"/>
            </a:br>
            <a:r>
              <a:rPr lang="es-ES" sz="2400"/>
              <a:t>un 10. mācību moduli «Dzīvības glābšanas pamatprasmes sabiedriskās vietās un lielos pasākumu norises objektos»!</a:t>
            </a:r>
            <a:br>
              <a:rPr lang="es-ES"/>
            </a:br>
            <a:br>
              <a:rPr lang="es-ES" sz="3600"/>
            </a:br>
            <a:endParaRPr sz="3600"/>
          </a:p>
        </p:txBody>
      </p:sp>
      <p:sp>
        <p:nvSpPr>
          <p:cNvPr id="309" name="Google Shape;309;p8"/>
          <p:cNvSpPr txBox="1"/>
          <p:nvPr/>
        </p:nvSpPr>
        <p:spPr>
          <a:xfrm>
            <a:off x="5094526" y="2911372"/>
            <a:ext cx="2002949"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i="0" lang="es-ES" sz="2000" u="none" cap="none" strike="noStrike">
                <a:solidFill>
                  <a:srgbClr val="F2F2F2"/>
                </a:solidFill>
                <a:latin typeface="Montserrat"/>
                <a:ea typeface="Montserrat"/>
                <a:cs typeface="Montserrat"/>
                <a:sym typeface="Montserrat"/>
              </a:rPr>
              <a:t>SEKO MUMS</a:t>
            </a:r>
            <a:endParaRPr b="1" i="0" sz="2000" u="none" cap="none" strike="noStrike">
              <a:solidFill>
                <a:srgbClr val="F2F2F2"/>
              </a:solidFill>
              <a:latin typeface="Montserrat"/>
              <a:ea typeface="Montserrat"/>
              <a:cs typeface="Montserrat"/>
              <a:sym typeface="Montserrat"/>
            </a:endParaRPr>
          </a:p>
        </p:txBody>
      </p:sp>
      <p:pic>
        <p:nvPicPr>
          <p:cNvPr descr="A black background with white text&#10;&#10;Description automatically generated" id="310" name="Google Shape;310;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311" name="Google Shape;311;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312" name="Google Shape;312;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a:ea typeface="Montserrat"/>
                <a:cs typeface="Montserrat"/>
                <a:sym typeface="Montserrat"/>
                <a:hlinkClick r:id="rId5">
                  <a:extLst>
                    <a:ext uri="{A12FA001-AC4F-418D-AE19-62706E023703}">
                      <ahyp:hlinkClr val="tx"/>
                    </a:ext>
                  </a:extLst>
                </a:hlinkClick>
              </a:rPr>
              <a:t>https://vetready.eu/</a:t>
            </a:r>
            <a:r>
              <a:rPr b="1" i="0" lang="es-ES" sz="2000" u="none" cap="none" strike="noStrike">
                <a:solidFill>
                  <a:srgbClr val="F2F2F2"/>
                </a:solidFill>
                <a:latin typeface="Montserrat"/>
                <a:ea typeface="Montserrat"/>
                <a:cs typeface="Montserrat"/>
                <a:sym typeface="Montserrat"/>
              </a:rPr>
              <a:t> </a:t>
            </a:r>
            <a:endParaRPr b="1" i="0" sz="2000" u="none" cap="none" strike="noStrike">
              <a:solidFill>
                <a:srgbClr val="F2F2F2"/>
              </a:solidFill>
              <a:latin typeface="Montserrat"/>
              <a:ea typeface="Montserrat"/>
              <a:cs typeface="Montserrat"/>
              <a:sym typeface="Montserrat"/>
            </a:endParaRPr>
          </a:p>
        </p:txBody>
      </p:sp>
      <p:pic>
        <p:nvPicPr>
          <p:cNvPr id="313" name="Google Shape;313;p8">
            <a:hlinkClick r:id="rId6"/>
          </p:cNvPr>
          <p:cNvPicPr preferRelativeResize="0"/>
          <p:nvPr/>
        </p:nvPicPr>
        <p:blipFill rotWithShape="1">
          <a:blip r:embed="rId7">
            <a:alphaModFix/>
          </a:blip>
          <a:srcRect b="0" l="0" r="0" t="0"/>
          <a:stretch/>
        </p:blipFill>
        <p:spPr>
          <a:xfrm>
            <a:off x="6096000" y="3702378"/>
            <a:ext cx="458703" cy="458703"/>
          </a:xfrm>
          <a:prstGeom prst="rect">
            <a:avLst/>
          </a:prstGeom>
          <a:noFill/>
          <a:ln>
            <a:noFill/>
          </a:ln>
        </p:spPr>
      </p:pic>
      <p:pic>
        <p:nvPicPr>
          <p:cNvPr id="314" name="Google Shape;314;p8"/>
          <p:cNvPicPr preferRelativeResize="0"/>
          <p:nvPr/>
        </p:nvPicPr>
        <p:blipFill rotWithShape="1">
          <a:blip r:embed="rId8">
            <a:alphaModFix/>
          </a:blip>
          <a:srcRect b="0" l="0" r="0" t="0"/>
          <a:stretch/>
        </p:blipFill>
        <p:spPr>
          <a:xfrm>
            <a:off x="5517522" y="3695180"/>
            <a:ext cx="471986" cy="471986"/>
          </a:xfrm>
          <a:prstGeom prst="rect">
            <a:avLst/>
          </a:prstGeom>
          <a:noFill/>
          <a:ln>
            <a:noFill/>
          </a:ln>
        </p:spPr>
      </p:pic>
      <p:pic>
        <p:nvPicPr>
          <p:cNvPr id="315" name="Google Shape;315;p8">
            <a:hlinkClick r:id="rId9"/>
          </p:cNvPr>
          <p:cNvPicPr preferRelativeResize="0"/>
          <p:nvPr/>
        </p:nvPicPr>
        <p:blipFill rotWithShape="1">
          <a:blip r:embed="rId10">
            <a:alphaModFix/>
          </a:blip>
          <a:srcRect b="0" l="0" r="0" t="0"/>
          <a:stretch/>
        </p:blipFill>
        <p:spPr>
          <a:xfrm>
            <a:off x="4963839" y="3710538"/>
            <a:ext cx="447191" cy="443649"/>
          </a:xfrm>
          <a:prstGeom prst="rect">
            <a:avLst/>
          </a:prstGeom>
          <a:noFill/>
          <a:ln>
            <a:noFill/>
          </a:ln>
        </p:spPr>
      </p:pic>
      <p:pic>
        <p:nvPicPr>
          <p:cNvPr id="316" name="Google Shape;316;p8">
            <a:hlinkClick r:id="rId11"/>
          </p:cNvPr>
          <p:cNvPicPr preferRelativeResize="0"/>
          <p:nvPr/>
        </p:nvPicPr>
        <p:blipFill rotWithShape="1">
          <a:blip r:embed="rId12">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sz="2800">
                <a:solidFill>
                  <a:schemeClr val="accent1"/>
                </a:solidFill>
              </a:rPr>
              <a:t>Ievads: Kas ir būtiskās dzīvības glābšanas prasmes katastrofām sabiedriskās vietās un lielos pasākumu norises objektos?</a:t>
            </a:r>
            <a:endParaRPr sz="2800">
              <a:solidFill>
                <a:schemeClr val="accent1"/>
              </a:solidFill>
            </a:endParaRPr>
          </a:p>
        </p:txBody>
      </p:sp>
      <p:sp>
        <p:nvSpPr>
          <p:cNvPr id="62" name="Google Shape;62;p19"/>
          <p:cNvSpPr txBox="1"/>
          <p:nvPr>
            <p:ph idx="2" type="body"/>
          </p:nvPr>
        </p:nvSpPr>
        <p:spPr>
          <a:xfrm>
            <a:off x="839788" y="1715784"/>
            <a:ext cx="10515600" cy="4249245"/>
          </a:xfrm>
          <a:prstGeom prst="rect">
            <a:avLst/>
          </a:prstGeom>
          <a:noFill/>
          <a:ln>
            <a:noFill/>
          </a:ln>
        </p:spPr>
        <p:txBody>
          <a:bodyPr anchorCtr="0" anchor="t" bIns="45700" lIns="91425" spcFirstLastPara="1" rIns="91425" wrap="square" tIns="45700">
            <a:normAutofit fontScale="77500" lnSpcReduction="20000"/>
          </a:bodyPr>
          <a:lstStyle/>
          <a:p>
            <a:pPr indent="0" lvl="0" marL="228600" rtl="0" algn="l">
              <a:lnSpc>
                <a:spcPct val="90000"/>
              </a:lnSpc>
              <a:spcBef>
                <a:spcPts val="1000"/>
              </a:spcBef>
              <a:spcAft>
                <a:spcPts val="0"/>
              </a:spcAft>
              <a:buSzPct val="117646"/>
              <a:buNone/>
            </a:pPr>
            <a:r>
              <a:rPr lang="es-ES"/>
              <a:t>Būtiskas dzīvības glābšanas prasmes publiskās (tirdzniecības centros, skolās, autobusu pieturās, lidostās utt.) un lielās vietās (stadionos, koncertzālēs, gadatirgos, viesnīcās utt.) attiecas uz kritiskām zināšanām un prasmēm, kas nepieciešamas, lai izdzīvotu un samazinātu riskus katastrofas laikā. Galvenās jomas ir šādas:</a:t>
            </a:r>
            <a:br>
              <a:rPr lang="es-ES"/>
            </a:br>
            <a:r>
              <a:rPr lang="es-ES"/>
              <a:t>Ārkārtas izpratne un riska atpazīšana: ātri identificējot bīstamas konstrukcijas, elektrolīnijas un pūļa panikas risku.</a:t>
            </a:r>
            <a:br>
              <a:rPr lang="es-ES"/>
            </a:br>
            <a:r>
              <a:rPr lang="es-ES"/>
              <a:t>Personīgās drošības nodrošināšana, aizsedzoties un aizsargājot galvu, izvēloties drošas atklātas vietas un izvairoties no dūmiem vai plūdiem.</a:t>
            </a:r>
            <a:br>
              <a:rPr lang="es-ES"/>
            </a:br>
            <a:r>
              <a:rPr lang="es-ES"/>
              <a:t>Panikas nomierināšana, palīdzības izsaukšana un cilvēku novirzīšana uz avārijas izejām .</a:t>
            </a:r>
            <a:br>
              <a:rPr lang="es-ES"/>
            </a:br>
            <a:r>
              <a:rPr lang="es-ES"/>
              <a:t>Pirmās palīdzības prasmju pielietošana, piemēram, pamata asiņošanas kontrole, ievainoto pārvietošana uz drošu vietu un pirmās palīdzības pasākumi.</a:t>
            </a:r>
            <a:br>
              <a:rPr lang="es-ES"/>
            </a:br>
            <a:r>
              <a:rPr lang="es-ES"/>
              <a:t>Sekojot palīdzības organizāciju un amatpersonu norādījumiem, palīdzot citiem un organizēti pārvietojoties, netraucējot pūli.</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20"/>
          <p:cNvSpPr txBox="1"/>
          <p:nvPr>
            <p:ph type="title"/>
          </p:nvPr>
        </p:nvSpPr>
        <p:spPr>
          <a:xfrm>
            <a:off x="839800" y="318323"/>
            <a:ext cx="10515600" cy="1083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Galvenie jēdzieni un terminoloģija</a:t>
            </a:r>
            <a:endParaRPr/>
          </a:p>
        </p:txBody>
      </p:sp>
      <p:sp>
        <p:nvSpPr>
          <p:cNvPr id="68" name="Google Shape;68;p20"/>
          <p:cNvSpPr txBox="1"/>
          <p:nvPr>
            <p:ph idx="2" type="body"/>
          </p:nvPr>
        </p:nvSpPr>
        <p:spPr>
          <a:xfrm>
            <a:off x="838188" y="1401466"/>
            <a:ext cx="10515600" cy="4321200"/>
          </a:xfrm>
          <a:prstGeom prst="rect">
            <a:avLst/>
          </a:prstGeom>
          <a:noFill/>
          <a:ln>
            <a:noFill/>
          </a:ln>
        </p:spPr>
        <p:txBody>
          <a:bodyPr anchorCtr="0" anchor="t" bIns="45700" lIns="91425" spcFirstLastPara="1" rIns="91425" wrap="square" tIns="45700">
            <a:normAutofit fontScale="85000" lnSpcReduction="20000"/>
          </a:bodyPr>
          <a:lstStyle/>
          <a:p>
            <a:pPr indent="-372066" lvl="0" marL="457200" rtl="0" algn="l">
              <a:lnSpc>
                <a:spcPct val="90000"/>
              </a:lnSpc>
              <a:spcBef>
                <a:spcPts val="1000"/>
              </a:spcBef>
              <a:spcAft>
                <a:spcPts val="0"/>
              </a:spcAft>
              <a:buSzPct val="129032"/>
              <a:buChar char="•"/>
            </a:pPr>
            <a:r>
              <a:rPr b="1" lang="es-ES" sz="3200"/>
              <a:t>Sabiedriskās vietas:</a:t>
            </a:r>
            <a:r>
              <a:rPr lang="es-ES" sz="3200"/>
              <a:t> Tas attiecas uz vietām, piemēram, lidostām, slimnīcām, autoostām, tirdzniecības centriem, bibliotēkām un muzejiem.</a:t>
            </a:r>
            <a:br>
              <a:rPr lang="es-ES" sz="3200"/>
            </a:br>
            <a:r>
              <a:rPr b="1" lang="es-ES" sz="3200"/>
              <a:t>Lieli pasākumu objekti:</a:t>
            </a:r>
            <a:r>
              <a:rPr lang="es-ES" sz="3200"/>
              <a:t> Tas attiecas uz vietām, piemēram, stadioniem, koncertzālēm, izstāžu un konferenču centriem, lieliem teātriem vai kino kompleksiem, iekštelpu sporta arēnām.</a:t>
            </a:r>
            <a:br>
              <a:rPr lang="es-ES" sz="3200"/>
            </a:br>
            <a:r>
              <a:rPr b="1" lang="es-ES" sz="3200"/>
              <a:t>Risks:</a:t>
            </a:r>
            <a:r>
              <a:rPr lang="es-ES" sz="3200"/>
              <a:t> Raksturo apdraudējumus, kas var rasties atkarībā no konkrētās vietas pakļautības katastrofai. Piemēram, bojātas konstrukcijas, elektriskās strāvas, pūļa uzvedības modeļi.</a:t>
            </a:r>
            <a:br>
              <a:rPr lang="es-ES" sz="3200"/>
            </a:br>
            <a:r>
              <a:rPr b="1" lang="es-ES" sz="3200"/>
              <a:t>Saglabāt mieru:</a:t>
            </a:r>
            <a:r>
              <a:rPr lang="es-ES" sz="3200"/>
              <a:t> Neiekrist panikā. Savaldīt bailes un satraukumu.</a:t>
            </a:r>
            <a:br>
              <a:rPr lang="es-ES" sz="3200"/>
            </a:br>
            <a:r>
              <a:rPr b="1" lang="es-ES" sz="3200"/>
              <a:t>Domāt:</a:t>
            </a:r>
            <a:r>
              <a:rPr lang="es-ES" sz="3200"/>
              <a:t> Novērtēt situāciju.</a:t>
            </a:r>
            <a:br>
              <a:rPr lang="es-ES" sz="3200"/>
            </a:br>
            <a:r>
              <a:rPr b="1" lang="es-ES" sz="3200"/>
              <a:t>Vērot:</a:t>
            </a:r>
            <a:r>
              <a:rPr lang="es-ES" sz="3200"/>
              <a:t> Pārbaudīt apkārtni.</a:t>
            </a:r>
            <a:br>
              <a:rPr lang="es-ES" sz="3200"/>
            </a:br>
            <a:r>
              <a:rPr b="1" lang="es-ES" sz="3200"/>
              <a:t>Plānot:</a:t>
            </a:r>
            <a:r>
              <a:rPr lang="es-ES" sz="3200"/>
              <a:t> Noteikt ceļu, pa kuru sekot.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21"/>
          <p:cNvSpPr txBox="1"/>
          <p:nvPr>
            <p:ph type="title"/>
          </p:nvPr>
        </p:nvSpPr>
        <p:spPr>
          <a:xfrm>
            <a:off x="836612" y="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Tēmas svarīguma izpratne</a:t>
            </a:r>
            <a:endParaRPr>
              <a:solidFill>
                <a:schemeClr val="accent1"/>
              </a:solidFill>
            </a:endParaRPr>
          </a:p>
        </p:txBody>
      </p:sp>
      <p:sp>
        <p:nvSpPr>
          <p:cNvPr id="74" name="Google Shape;74;p21"/>
          <p:cNvSpPr txBox="1"/>
          <p:nvPr>
            <p:ph idx="2" type="body"/>
          </p:nvPr>
        </p:nvSpPr>
        <p:spPr>
          <a:xfrm>
            <a:off x="836600" y="1128650"/>
            <a:ext cx="10515600" cy="4920600"/>
          </a:xfrm>
          <a:prstGeom prst="rect">
            <a:avLst/>
          </a:prstGeom>
          <a:noFill/>
          <a:ln>
            <a:noFill/>
          </a:ln>
        </p:spPr>
        <p:txBody>
          <a:bodyPr anchorCtr="0" anchor="t" bIns="45700" lIns="91425" spcFirstLastPara="1" rIns="91425" wrap="square" tIns="45700">
            <a:normAutofit fontScale="55000" lnSpcReduction="10000"/>
          </a:bodyPr>
          <a:lstStyle/>
          <a:p>
            <a:pPr indent="-368300" lvl="0" marL="457200" rtl="0" algn="l">
              <a:lnSpc>
                <a:spcPct val="90000"/>
              </a:lnSpc>
              <a:spcBef>
                <a:spcPts val="1000"/>
              </a:spcBef>
              <a:spcAft>
                <a:spcPts val="0"/>
              </a:spcAft>
              <a:buClr>
                <a:schemeClr val="accent3"/>
              </a:buClr>
              <a:buSzPct val="142857"/>
              <a:buChar char="•"/>
            </a:pPr>
            <a:r>
              <a:rPr b="1" lang="es-ES"/>
              <a:t>Iestrēgšanas risks sabiedriskās vietās / lielos pasākumu norises objektos</a:t>
            </a:r>
            <a:r>
              <a:rPr lang="es-ES"/>
              <a:t> attiecas uz tirdzniecības centriem, skolām, stadioniem, koncertzālēm, sabiedriskā transporta līdzekļiem, slimnīcām u.c. Iestrēgšanas riski šādās vietās ārkārtas situācijas vai katastrofas laikā ir šādi:</a:t>
            </a:r>
            <a:endParaRPr/>
          </a:p>
          <a:p>
            <a:pPr indent="-368300" lvl="0" marL="457200" rtl="0" algn="l">
              <a:lnSpc>
                <a:spcPct val="90000"/>
              </a:lnSpc>
              <a:spcBef>
                <a:spcPts val="1000"/>
              </a:spcBef>
              <a:spcAft>
                <a:spcPts val="0"/>
              </a:spcAft>
              <a:buClr>
                <a:schemeClr val="accent3"/>
              </a:buClr>
              <a:buSzPct val="142857"/>
              <a:buChar char="•"/>
            </a:pPr>
            <a:r>
              <a:rPr b="1" lang="es-ES"/>
              <a:t>Pārpildītība un sastrēgumi:</a:t>
            </a:r>
            <a:br>
              <a:rPr lang="es-ES"/>
            </a:br>
            <a:r>
              <a:rPr lang="es-ES"/>
              <a:t>Ja telpā atrodas pārāk daudz cilvēku, pieaug panikas, masveida bēgšanas un traumu risks. Šauras izejas un nezināšana par alternatīviem evakuācijas ceļiem rada papildu problēmas.</a:t>
            </a:r>
            <a:endParaRPr/>
          </a:p>
          <a:p>
            <a:pPr indent="-368300" lvl="0" marL="457200" rtl="0" algn="l">
              <a:lnSpc>
                <a:spcPct val="90000"/>
              </a:lnSpc>
              <a:spcBef>
                <a:spcPts val="1000"/>
              </a:spcBef>
              <a:spcAft>
                <a:spcPts val="0"/>
              </a:spcAft>
              <a:buClr>
                <a:schemeClr val="accent3"/>
              </a:buClr>
              <a:buSzPct val="142857"/>
              <a:buChar char="•"/>
            </a:pPr>
            <a:r>
              <a:rPr b="1" lang="es-ES"/>
              <a:t>Orientēšanās trūkums un nezināšana:</a:t>
            </a:r>
            <a:br>
              <a:rPr lang="es-ES"/>
            </a:br>
            <a:r>
              <a:rPr lang="es-ES"/>
              <a:t>Avārijas izeju norādes, virzienu zīmes un trauksmes sistēmas var nebūt pietiekami redzamas vai saprotamas. Neziņa par pareizu rīcību izraisa nekontrolētu haosu.</a:t>
            </a:r>
            <a:endParaRPr/>
          </a:p>
          <a:p>
            <a:pPr indent="-368300" lvl="0" marL="457200" rtl="0" algn="l">
              <a:lnSpc>
                <a:spcPct val="90000"/>
              </a:lnSpc>
              <a:spcBef>
                <a:spcPts val="1000"/>
              </a:spcBef>
              <a:spcAft>
                <a:spcPts val="0"/>
              </a:spcAft>
              <a:buClr>
                <a:schemeClr val="accent3"/>
              </a:buClr>
              <a:buSzPct val="142857"/>
              <a:buChar char="•"/>
            </a:pPr>
            <a:r>
              <a:rPr b="1" lang="es-ES"/>
              <a:t>Objekta drošība un infrastruktūra:</a:t>
            </a:r>
            <a:br>
              <a:rPr lang="es-ES"/>
            </a:br>
            <a:r>
              <a:rPr lang="es-ES"/>
              <a:t>Tādi elementi kā konstrukciju noturība, evakuācijas durvis, avārijas apgaismojums un ugunsdzēsības aprīkojums ir kritiski svarīgi. Elektroapgādes pārtraukums vai sistēmu bojājumi (trauksmes signāli, balss paziņojumi u.c.) var radīt cilvēkiem dezorientāciju.</a:t>
            </a:r>
            <a:endParaRPr/>
          </a:p>
          <a:p>
            <a:pPr indent="-368300" lvl="0" marL="457200" rtl="0" algn="l">
              <a:lnSpc>
                <a:spcPct val="90000"/>
              </a:lnSpc>
              <a:spcBef>
                <a:spcPts val="1000"/>
              </a:spcBef>
              <a:spcAft>
                <a:spcPts val="0"/>
              </a:spcAft>
              <a:buClr>
                <a:schemeClr val="accent3"/>
              </a:buClr>
              <a:buSzPct val="142857"/>
              <a:buChar char="•"/>
            </a:pPr>
            <a:r>
              <a:rPr b="1" lang="es-ES"/>
              <a:t>Laika faktors:</a:t>
            </a:r>
            <a:br>
              <a:rPr lang="es-ES"/>
            </a:br>
            <a:r>
              <a:rPr lang="es-ES"/>
              <a:t>Reaģēšanas laiks katastrofās un ārkārtas situācijās ir ārkārtīgi kritisks. Tādās situācijās kā gāzes noplūdes vai zemestrīces/ konstrukciju sabrukumi pat sekundes vai minūtes var būt izšķirošas.</a:t>
            </a:r>
            <a:endParaRPr/>
          </a:p>
          <a:p>
            <a:pPr indent="-368300" lvl="0" marL="457200" rtl="0" algn="l">
              <a:lnSpc>
                <a:spcPct val="90000"/>
              </a:lnSpc>
              <a:spcBef>
                <a:spcPts val="1000"/>
              </a:spcBef>
              <a:spcAft>
                <a:spcPts val="0"/>
              </a:spcAft>
              <a:buClr>
                <a:schemeClr val="accent3"/>
              </a:buClr>
              <a:buSzPct val="142857"/>
              <a:buChar char="•"/>
            </a:pPr>
            <a:r>
              <a:rPr b="1" lang="es-ES"/>
              <a:t>Koordinācijas un sagatavotības trūkums:</a:t>
            </a:r>
            <a:br>
              <a:rPr lang="es-ES"/>
            </a:br>
            <a:r>
              <a:rPr lang="es-ES"/>
              <a:t>Evakuācijas plānus nevar efektīvi īstenot lielās telpās, kur nav notikušas mācības un personāls nav apmācīts. Koordinācija starp atbildīgajām institūcijām, operatīvajiem dienestiem vai objekta vadību var būt nepietiekama.</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22"/>
          <p:cNvSpPr txBox="1"/>
          <p:nvPr>
            <p:ph type="title"/>
          </p:nvPr>
        </p:nvSpPr>
        <p:spPr>
          <a:xfrm>
            <a:off x="839800" y="267550"/>
            <a:ext cx="10515600" cy="1168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Kāpēc šis mācību modulis ir svarīgs?</a:t>
            </a:r>
            <a:endParaRPr/>
          </a:p>
        </p:txBody>
      </p:sp>
      <p:sp>
        <p:nvSpPr>
          <p:cNvPr id="80" name="Google Shape;80;p22"/>
          <p:cNvSpPr txBox="1"/>
          <p:nvPr>
            <p:ph idx="2" type="body"/>
          </p:nvPr>
        </p:nvSpPr>
        <p:spPr>
          <a:xfrm>
            <a:off x="839788" y="1436046"/>
            <a:ext cx="10515600" cy="4321200"/>
          </a:xfrm>
          <a:prstGeom prst="rect">
            <a:avLst/>
          </a:prstGeom>
          <a:noFill/>
          <a:ln>
            <a:noFill/>
          </a:ln>
        </p:spPr>
        <p:txBody>
          <a:bodyPr anchorCtr="0" anchor="t" bIns="45700" lIns="91425" spcFirstLastPara="1" rIns="91425" wrap="square" tIns="45700">
            <a:normAutofit fontScale="62500" lnSpcReduction="20000"/>
          </a:bodyPr>
          <a:lstStyle/>
          <a:p>
            <a:pPr indent="-387350" lvl="0" marL="457200" rtl="0" algn="l">
              <a:lnSpc>
                <a:spcPct val="90000"/>
              </a:lnSpc>
              <a:spcBef>
                <a:spcPts val="1000"/>
              </a:spcBef>
              <a:spcAft>
                <a:spcPts val="0"/>
              </a:spcAft>
              <a:buClr>
                <a:schemeClr val="accent3"/>
              </a:buClr>
              <a:buSzPct val="166666"/>
              <a:buChar char="•"/>
            </a:pPr>
            <a:r>
              <a:rPr b="1" lang="es-ES" sz="2400"/>
              <a:t>Izdzīvošana un drošība:</a:t>
            </a:r>
            <a:br>
              <a:rPr lang="es-ES" sz="2400"/>
            </a:br>
            <a:r>
              <a:rPr lang="es-ES" sz="2400"/>
              <a:t>Dalībnieki apgūst, kā reaģēt situācijās, piemēram, zemestrīcēs, ugunsgrēkos, plūdos un masveida drūzmēšanās gadījumos. Viņiem tiek dota iespēja attīstīt pareizos refleksus panikas vietā (piemēram, zemestrīces laikā – “nogāzties, nosegties un turēties”).</a:t>
            </a:r>
            <a:endParaRPr/>
          </a:p>
          <a:p>
            <a:pPr indent="-387350" lvl="0" marL="457200" rtl="0" algn="l">
              <a:lnSpc>
                <a:spcPct val="90000"/>
              </a:lnSpc>
              <a:spcBef>
                <a:spcPts val="1000"/>
              </a:spcBef>
              <a:spcAft>
                <a:spcPts val="0"/>
              </a:spcAft>
              <a:buClr>
                <a:schemeClr val="accent3"/>
              </a:buClr>
              <a:buSzPct val="166666"/>
              <a:buChar char="•"/>
            </a:pPr>
            <a:r>
              <a:rPr b="1" lang="es-ES" sz="2400"/>
              <a:t>Panikas novēršana un pūļa kontrole:</a:t>
            </a:r>
            <a:br>
              <a:rPr lang="es-ES" sz="2400"/>
            </a:br>
            <a:r>
              <a:rPr lang="es-ES" sz="2400"/>
              <a:t>Apmācības palīdz cilvēkiem saglabāt mieru. Tās sekmē kārtīgu evakuāciju, nevis nekontrolētas kustības pūlī.</a:t>
            </a:r>
            <a:endParaRPr/>
          </a:p>
          <a:p>
            <a:pPr indent="-387350" lvl="0" marL="457200" rtl="0" algn="l">
              <a:lnSpc>
                <a:spcPct val="90000"/>
              </a:lnSpc>
              <a:spcBef>
                <a:spcPts val="1000"/>
              </a:spcBef>
              <a:spcAft>
                <a:spcPts val="0"/>
              </a:spcAft>
              <a:buClr>
                <a:schemeClr val="accent3"/>
              </a:buClr>
              <a:buSzPct val="166666"/>
              <a:buChar char="•"/>
            </a:pPr>
            <a:r>
              <a:rPr b="1" lang="es-ES" sz="2400"/>
              <a:t>Ātru lēmumu pieņemšana, balstoties uz precīzu informāciju:</a:t>
            </a:r>
            <a:br>
              <a:rPr lang="es-ES" sz="2400"/>
            </a:br>
            <a:r>
              <a:rPr lang="es-ES" sz="2400"/>
              <a:t>Dalībnieki tiek atbrīvoti no maldīgiem priekšstatiem (piem., nepatiess uzskats, ka “zemestrīces laikā ir droši izmantot liftu”). Tiek mācīts princips par pirmajām 30 sekundēm līdz 3 minūtēm – kas darāms kritiskajos brīžos.</a:t>
            </a:r>
            <a:endParaRPr/>
          </a:p>
          <a:p>
            <a:pPr indent="-387350" lvl="0" marL="457200" rtl="0" algn="l">
              <a:lnSpc>
                <a:spcPct val="90000"/>
              </a:lnSpc>
              <a:spcBef>
                <a:spcPts val="1000"/>
              </a:spcBef>
              <a:spcAft>
                <a:spcPts val="0"/>
              </a:spcAft>
              <a:buClr>
                <a:schemeClr val="accent3"/>
              </a:buClr>
              <a:buSzPct val="166666"/>
              <a:buChar char="•"/>
            </a:pPr>
            <a:r>
              <a:rPr b="1" lang="es-ES" sz="2400"/>
              <a:t>Drošības izpratne sabiedriskās vietās:</a:t>
            </a:r>
            <a:br>
              <a:rPr lang="es-ES" sz="2400"/>
            </a:br>
            <a:r>
              <a:rPr lang="es-ES" sz="2400"/>
              <a:t>Cilvēki sāk ievērot avārijas izejas apmeklētajās vietās, veidojas drošības kultūra. Pieaug riska apzināšanās (piemēram, zināt, kā rīkoties, dzirdot ugunsgrēka trauksmi tirdzniecības centrā).</a:t>
            </a:r>
            <a:endParaRPr/>
          </a:p>
          <a:p>
            <a:pPr indent="-387350" lvl="0" marL="457200" rtl="0" algn="l">
              <a:lnSpc>
                <a:spcPct val="90000"/>
              </a:lnSpc>
              <a:spcBef>
                <a:spcPts val="1000"/>
              </a:spcBef>
              <a:spcAft>
                <a:spcPts val="0"/>
              </a:spcAft>
              <a:buClr>
                <a:schemeClr val="accent3"/>
              </a:buClr>
              <a:buSzPct val="166666"/>
              <a:buChar char="•"/>
            </a:pPr>
            <a:r>
              <a:rPr b="1" lang="es-ES" sz="2400"/>
              <a:t>Sociālais ieguvums:</a:t>
            </a:r>
            <a:br>
              <a:rPr lang="es-ES" sz="2400"/>
            </a:br>
            <a:r>
              <a:rPr lang="es-ES" sz="2400"/>
              <a:t>Apmācītie var vadīt ne tikai sevi, bet arī apkārtējos. Viņi iegūst zināšanas, ko var izmantot, lai atbalstītu bērnus, seniorus vai personas ar invaliditāti.</a:t>
            </a:r>
            <a:endParaRPr/>
          </a:p>
          <a:p>
            <a:pPr indent="-387350" lvl="0" marL="457200" rtl="0" algn="l">
              <a:lnSpc>
                <a:spcPct val="90000"/>
              </a:lnSpc>
              <a:spcBef>
                <a:spcPts val="1000"/>
              </a:spcBef>
              <a:spcAft>
                <a:spcPts val="0"/>
              </a:spcAft>
              <a:buClr>
                <a:schemeClr val="accent3"/>
              </a:buClr>
              <a:buSzPct val="166666"/>
              <a:buChar char="•"/>
            </a:pPr>
            <a:r>
              <a:rPr b="1" lang="es-ES" sz="2400"/>
              <a:t>Psiholoģiskā sagatavotība:</a:t>
            </a:r>
            <a:br>
              <a:rPr lang="es-ES" sz="2400"/>
            </a:br>
            <a:r>
              <a:rPr lang="es-ES" sz="2400"/>
              <a:t>Domāšanas “ar mani nekas nenotiks” vietā tiek veikti reāli sagatavošanās pasākumi. Apmācības mazina pēc-katastrofu traumu risku, jo stiprina cilvēka pašpaļāvību un kontroli pār situāciju.</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6"/>
          <p:cNvSpPr txBox="1"/>
          <p:nvPr>
            <p:ph type="title"/>
          </p:nvPr>
        </p:nvSpPr>
        <p:spPr>
          <a:xfrm>
            <a:off x="774688" y="0"/>
            <a:ext cx="10954990" cy="1157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sz="3200">
                <a:solidFill>
                  <a:schemeClr val="accent1"/>
                </a:solidFill>
              </a:rPr>
              <a:t>Dabas katastrofas būtisko dzīvības glābšanas prasmju sabiedrisko un lielo pasākumu vietu kontekstā</a:t>
            </a:r>
            <a:endParaRPr sz="3200">
              <a:solidFill>
                <a:schemeClr val="accent1"/>
              </a:solidFill>
            </a:endParaRPr>
          </a:p>
        </p:txBody>
      </p:sp>
      <p:sp>
        <p:nvSpPr>
          <p:cNvPr id="86" name="Google Shape;86;p6"/>
          <p:cNvSpPr txBox="1"/>
          <p:nvPr>
            <p:ph idx="2" type="body"/>
          </p:nvPr>
        </p:nvSpPr>
        <p:spPr>
          <a:xfrm>
            <a:off x="774688" y="1105988"/>
            <a:ext cx="10515600" cy="5303521"/>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Clr>
                <a:schemeClr val="accent3"/>
              </a:buClr>
              <a:buSzPts val="2800"/>
              <a:buChar char="•"/>
            </a:pPr>
            <a:r>
              <a:rPr b="1" lang="es-ES" sz="2400"/>
              <a:t>Zemestrīces:</a:t>
            </a:r>
            <a:r>
              <a:rPr lang="es-ES" sz="2400"/>
              <a:t> Panikas un masveida drūzmēšanās novēršana pūlī, drošu zonu izvēle, pirmās palīdzības sniegšana cietušajiem.</a:t>
            </a:r>
            <a:br>
              <a:rPr lang="es-ES" sz="2400"/>
            </a:br>
            <a:r>
              <a:rPr b="1" lang="es-ES" sz="2400"/>
              <a:t>Plūdi un ūdens ieplūšana:</a:t>
            </a:r>
            <a:r>
              <a:rPr lang="es-ES" sz="2400"/>
              <a:t> Pārvietošanās uz augstāku un drošāku vietu, elektrības avotu izvairīšanās, evakuācijas koordinēšana.</a:t>
            </a:r>
            <a:br>
              <a:rPr lang="es-ES" sz="2400"/>
            </a:br>
            <a:r>
              <a:rPr b="1" lang="es-ES" sz="2400"/>
              <a:t>Ugunsgrēki (iekštelpās / ārtelpās):</a:t>
            </a:r>
            <a:r>
              <a:rPr lang="es-ES" sz="2400"/>
              <a:t> Pareizās izejas atrašana dūmu apstākļos, cilvēku vadīšana uz avārijas izejām, panikas kontrole.</a:t>
            </a:r>
            <a:br>
              <a:rPr lang="es-ES" sz="2400"/>
            </a:br>
            <a:r>
              <a:rPr b="1" lang="es-ES" sz="2400"/>
              <a:t>Tsunami:</a:t>
            </a:r>
            <a:r>
              <a:rPr lang="es-ES" sz="2400"/>
              <a:t> Pārvietošanās uz augstāku un drošāku vietu, elektrības avotu izvairīšanās, evakuācijas koordinēšana.</a:t>
            </a:r>
            <a:br>
              <a:rPr lang="es-ES" sz="2400"/>
            </a:br>
            <a:r>
              <a:rPr b="1" lang="es-ES" sz="2400"/>
              <a:t>Vētras un tornādo:</a:t>
            </a:r>
            <a:r>
              <a:rPr lang="es-ES" sz="2400"/>
              <a:t> Atkāpšanās no krītošiem priekšmetiem atklātās vietās, drošu pozīciju ieņemšana iekštelpās.</a:t>
            </a:r>
            <a:br>
              <a:rPr lang="es-ES" sz="2400"/>
            </a:br>
            <a:r>
              <a:rPr b="1" lang="es-ES" sz="2400"/>
              <a:t>Nogruvumi / lavīnas (kalnainos vai āra teritorijās ar cilvēku pūļiem):</a:t>
            </a:r>
            <a:r>
              <a:rPr lang="es-ES" sz="2400"/>
              <a:t> Cilvēku virzīšana uz drošām zonām, atbalsts glābšanas dienestu darbam.</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2"/>
          <p:cNvSpPr txBox="1"/>
          <p:nvPr>
            <p:ph type="title"/>
          </p:nvPr>
        </p:nvSpPr>
        <p:spPr>
          <a:xfrm>
            <a:off x="774688" y="522514"/>
            <a:ext cx="10954990" cy="102575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a:solidFill>
                  <a:srgbClr val="FF0000"/>
                </a:solidFill>
              </a:rPr>
              <a:t>Zemestrīces</a:t>
            </a:r>
            <a:endParaRPr>
              <a:solidFill>
                <a:srgbClr val="FF0000"/>
              </a:solidFill>
            </a:endParaRPr>
          </a:p>
        </p:txBody>
      </p:sp>
      <p:sp>
        <p:nvSpPr>
          <p:cNvPr id="92" name="Google Shape;92;p12"/>
          <p:cNvSpPr txBox="1"/>
          <p:nvPr>
            <p:ph idx="2" type="body"/>
          </p:nvPr>
        </p:nvSpPr>
        <p:spPr>
          <a:xfrm>
            <a:off x="774688" y="1436914"/>
            <a:ext cx="7454912" cy="4021494"/>
          </a:xfrm>
          <a:prstGeom prst="rect">
            <a:avLst/>
          </a:prstGeom>
          <a:noFill/>
          <a:ln>
            <a:noFill/>
          </a:ln>
        </p:spPr>
        <p:txBody>
          <a:bodyPr anchorCtr="0" anchor="t" bIns="45700" lIns="91425" spcFirstLastPara="1" rIns="91425" wrap="square" tIns="45700">
            <a:normAutofit fontScale="92500" lnSpcReduction="20000"/>
          </a:bodyPr>
          <a:lstStyle/>
          <a:p>
            <a:pPr indent="-406400" lvl="0" marL="457200" rtl="0" algn="l">
              <a:lnSpc>
                <a:spcPct val="90000"/>
              </a:lnSpc>
              <a:spcBef>
                <a:spcPts val="1000"/>
              </a:spcBef>
              <a:spcAft>
                <a:spcPts val="0"/>
              </a:spcAft>
              <a:buClr>
                <a:schemeClr val="accent3"/>
              </a:buClr>
              <a:buSzPct val="168168"/>
              <a:buChar char="•"/>
            </a:pPr>
            <a:r>
              <a:rPr b="1" lang="es-ES" sz="1800"/>
              <a:t>Zemestrīces ir vienas no postošākajām dabas katastrofām, ar kurām jūs varat saskarties sabiedriskās vietās.</a:t>
            </a:r>
            <a:br>
              <a:rPr b="1" lang="es-ES" sz="1800"/>
            </a:br>
            <a:r>
              <a:rPr b="1" lang="es-ES" sz="1800"/>
              <a:t>Pareiza rīcība zemestrīces laikā jāiedala divās daļās: zemestrīces laikā un pēc zemestrīces.</a:t>
            </a:r>
            <a:endParaRPr sz="1800"/>
          </a:p>
          <a:p>
            <a:pPr indent="-406400" lvl="0" marL="457200" rtl="0" algn="l">
              <a:lnSpc>
                <a:spcPct val="90000"/>
              </a:lnSpc>
              <a:spcBef>
                <a:spcPts val="1000"/>
              </a:spcBef>
              <a:spcAft>
                <a:spcPts val="0"/>
              </a:spcAft>
              <a:buClr>
                <a:schemeClr val="accent3"/>
              </a:buClr>
              <a:buSzPct val="168168"/>
              <a:buChar char="•"/>
            </a:pPr>
            <a:r>
              <a:rPr b="1" lang="es-ES" sz="1800"/>
              <a:t>Zemestrīces laikā:</a:t>
            </a:r>
            <a:endParaRPr sz="1800"/>
          </a:p>
          <a:p>
            <a:pPr indent="-406400" lvl="0" marL="457200" rtl="0" algn="l">
              <a:lnSpc>
                <a:spcPct val="90000"/>
              </a:lnSpc>
              <a:spcBef>
                <a:spcPts val="1000"/>
              </a:spcBef>
              <a:spcAft>
                <a:spcPts val="0"/>
              </a:spcAft>
              <a:buClr>
                <a:schemeClr val="accent3"/>
              </a:buClr>
              <a:buSzPct val="168168"/>
              <a:buChar char="•"/>
            </a:pPr>
            <a:r>
              <a:rPr b="1" lang="es-ES" sz="1800"/>
              <a:t>Saglabājiet mieru un nekrītiet panikā:</a:t>
            </a:r>
            <a:r>
              <a:rPr lang="es-ES" sz="1800"/>
              <a:t> Atcerieties, ka lielākā daļa zemestrīču nerada graujošas sekas.</a:t>
            </a:r>
            <a:endParaRPr/>
          </a:p>
          <a:p>
            <a:pPr indent="-406400" lvl="0" marL="457200" rtl="0" algn="l">
              <a:lnSpc>
                <a:spcPct val="90000"/>
              </a:lnSpc>
              <a:spcBef>
                <a:spcPts val="1000"/>
              </a:spcBef>
              <a:spcAft>
                <a:spcPts val="0"/>
              </a:spcAft>
              <a:buClr>
                <a:schemeClr val="accent3"/>
              </a:buClr>
              <a:buSzPct val="168168"/>
              <a:buChar char="•"/>
            </a:pPr>
            <a:r>
              <a:rPr b="1" lang="es-ES" sz="1800"/>
              <a:t>“Nogāzties – nosegties – turēties”:</a:t>
            </a:r>
            <a:br>
              <a:rPr lang="es-ES" sz="1800"/>
            </a:br>
            <a:r>
              <a:rPr lang="es-ES" sz="1800"/>
              <a:t>• Nogāzieties ceļos,</a:t>
            </a:r>
            <a:br>
              <a:rPr lang="es-ES" sz="1800"/>
            </a:br>
            <a:r>
              <a:rPr lang="es-ES" sz="1800"/>
              <a:t>• Nosedziet galvu un kaklu ar rokām; ja iespējams, patverieties zem stabilām mēbelēm,</a:t>
            </a:r>
            <a:br>
              <a:rPr lang="es-ES" sz="1800"/>
            </a:br>
            <a:r>
              <a:rPr lang="es-ES" sz="1800"/>
              <a:t>• Turieties pie patvēruma, līdz kratīšanās beidzas.</a:t>
            </a:r>
            <a:endParaRPr/>
          </a:p>
          <a:p>
            <a:pPr indent="-406400" lvl="0" marL="457200" rtl="0" algn="l">
              <a:lnSpc>
                <a:spcPct val="90000"/>
              </a:lnSpc>
              <a:spcBef>
                <a:spcPts val="1000"/>
              </a:spcBef>
              <a:spcAft>
                <a:spcPts val="0"/>
              </a:spcAft>
              <a:buClr>
                <a:schemeClr val="accent3"/>
              </a:buClr>
              <a:buSzPct val="168168"/>
              <a:buChar char="•"/>
            </a:pPr>
            <a:r>
              <a:rPr b="1" lang="es-ES" sz="1800"/>
              <a:t>Turieties tālāk no logiem, stikla un smagiem priekšmetiem, kas var nokrist.</a:t>
            </a:r>
            <a:endParaRPr sz="1800"/>
          </a:p>
          <a:p>
            <a:pPr indent="-406400" lvl="0" marL="457200" rtl="0" algn="l">
              <a:lnSpc>
                <a:spcPct val="90000"/>
              </a:lnSpc>
              <a:spcBef>
                <a:spcPts val="1000"/>
              </a:spcBef>
              <a:spcAft>
                <a:spcPts val="0"/>
              </a:spcAft>
              <a:buClr>
                <a:schemeClr val="accent3"/>
              </a:buClr>
              <a:buSzPct val="168168"/>
              <a:buChar char="•"/>
            </a:pPr>
            <a:r>
              <a:rPr b="1" lang="es-ES" sz="1800"/>
              <a:t>Nestāviet uz balkoniem un nelietojiet liftus.</a:t>
            </a:r>
            <a:endParaRPr sz="1800"/>
          </a:p>
          <a:p>
            <a:pPr indent="-406400" lvl="0" marL="457200" rtl="0" algn="l">
              <a:lnSpc>
                <a:spcPct val="90000"/>
              </a:lnSpc>
              <a:spcBef>
                <a:spcPts val="1000"/>
              </a:spcBef>
              <a:spcAft>
                <a:spcPts val="0"/>
              </a:spcAft>
              <a:buClr>
                <a:schemeClr val="accent3"/>
              </a:buClr>
              <a:buSzPct val="168168"/>
              <a:buChar char="•"/>
            </a:pPr>
            <a:r>
              <a:rPr b="1" lang="es-ES" sz="1800"/>
              <a:t>Palieciet turpat, kur atrodaties, līdz kratīšanās ir beigusies.</a:t>
            </a:r>
            <a:endParaRPr sz="1800"/>
          </a:p>
        </p:txBody>
      </p:sp>
      <p:pic>
        <p:nvPicPr>
          <p:cNvPr id="93" name="Google Shape;93;p12"/>
          <p:cNvPicPr preferRelativeResize="0"/>
          <p:nvPr/>
        </p:nvPicPr>
        <p:blipFill rotWithShape="1">
          <a:blip r:embed="rId3">
            <a:alphaModFix/>
          </a:blip>
          <a:srcRect b="0" l="0" r="0" t="0"/>
          <a:stretch/>
        </p:blipFill>
        <p:spPr>
          <a:xfrm>
            <a:off x="8229599" y="1548265"/>
            <a:ext cx="3500078" cy="2808515"/>
          </a:xfrm>
          <a:prstGeom prst="rect">
            <a:avLst/>
          </a:prstGeom>
          <a:noFill/>
          <a:ln>
            <a:noFill/>
          </a:ln>
        </p:spPr>
      </p:pic>
      <p:sp>
        <p:nvSpPr>
          <p:cNvPr id="94" name="Google Shape;94;p12"/>
          <p:cNvSpPr/>
          <p:nvPr/>
        </p:nvSpPr>
        <p:spPr>
          <a:xfrm>
            <a:off x="8229598" y="4426030"/>
            <a:ext cx="3500077" cy="23079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1. attēls: Piemērs kustībām, kas tiek veiktas slimnīcās zemestrīces laikā</a:t>
            </a:r>
            <a:endParaRPr b="0" i="0" sz="900" u="none" cap="none" strike="noStrike">
              <a:solidFill>
                <a:srgbClr val="0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