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12192000"/>
  <p:notesSz cx="6858000" cy="9144000"/>
  <p:embeddedFontLst>
    <p:embeddedFont>
      <p:font typeface="Montserrat SemiBold"/>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3" roundtripDataSignature="AMtx7mjI0xoAjux/0iJice8izudkKyxdx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MontserratSemiBold-bold.fntdata"/><Relationship Id="rId11" Type="http://schemas.openxmlformats.org/officeDocument/2006/relationships/slide" Target="slides/slide7.xml"/><Relationship Id="rId22" Type="http://schemas.openxmlformats.org/officeDocument/2006/relationships/font" Target="fonts/MontserratSemiBold-boldItalic.fntdata"/><Relationship Id="rId10" Type="http://schemas.openxmlformats.org/officeDocument/2006/relationships/slide" Target="slides/slide6.xml"/><Relationship Id="rId21" Type="http://schemas.openxmlformats.org/officeDocument/2006/relationships/font" Target="fonts/MontserratSemiBold-italic.fntdata"/><Relationship Id="rId13" Type="http://schemas.openxmlformats.org/officeDocument/2006/relationships/slide" Target="slides/slide9.xml"/><Relationship Id="rId12" Type="http://schemas.openxmlformats.org/officeDocument/2006/relationships/slide" Target="slides/slide8.xml"/><Relationship Id="rId23" Type="http://customschemas.google.com/relationships/presentationmetadata" Target="meta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MontserratSemiBold-regular.fntdata"/><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 name="Shape 35"/>
        <p:cNvGrpSpPr/>
        <p:nvPr/>
      </p:nvGrpSpPr>
      <p:grpSpPr>
        <a:xfrm>
          <a:off x="0" y="0"/>
          <a:ext cx="0" cy="0"/>
          <a:chOff x="0" y="0"/>
          <a:chExt cx="0" cy="0"/>
        </a:xfrm>
      </p:grpSpPr>
      <p:sp>
        <p:nvSpPr>
          <p:cNvPr id="36" name="Google Shape;3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7" name="Google Shape;37;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4" name="Google Shape;94;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0" name="Google Shape;100;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6" name="Google Shape;106;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2" name="Google Shape;112;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9" name="Google Shape;129;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 name="Shape 44"/>
        <p:cNvGrpSpPr/>
        <p:nvPr/>
      </p:nvGrpSpPr>
      <p:grpSpPr>
        <a:xfrm>
          <a:off x="0" y="0"/>
          <a:ext cx="0" cy="0"/>
          <a:chOff x="0" y="0"/>
          <a:chExt cx="0" cy="0"/>
        </a:xfrm>
      </p:grpSpPr>
      <p:sp>
        <p:nvSpPr>
          <p:cNvPr id="45" name="Google Shape;45;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6" name="Google Shape;46;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8" name="Google Shape;58;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4" name="Google Shape;64;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0" name="Google Shape;70;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6" name="Google Shape;76;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8" name="Google Shape;88;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png"/><Relationship Id="rId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pic>
        <p:nvPicPr>
          <p:cNvPr id="12" name="Google Shape;12;p10"/>
          <p:cNvPicPr preferRelativeResize="0"/>
          <p:nvPr/>
        </p:nvPicPr>
        <p:blipFill rotWithShape="1">
          <a:blip r:embed="rId2">
            <a:alphaModFix/>
          </a:blip>
          <a:srcRect b="0" l="0" r="0" t="0"/>
          <a:stretch/>
        </p:blipFill>
        <p:spPr>
          <a:xfrm>
            <a:off x="6529085" y="477520"/>
            <a:ext cx="5516179" cy="5598160"/>
          </a:xfrm>
          <a:prstGeom prst="rect">
            <a:avLst/>
          </a:prstGeom>
          <a:noFill/>
          <a:ln>
            <a:noFill/>
          </a:ln>
        </p:spPr>
      </p:pic>
      <p:sp>
        <p:nvSpPr>
          <p:cNvPr id="13" name="Google Shape;13;p10"/>
          <p:cNvSpPr txBox="1"/>
          <p:nvPr>
            <p:ph type="title"/>
          </p:nvPr>
        </p:nvSpPr>
        <p:spPr>
          <a:xfrm>
            <a:off x="387349" y="2187723"/>
            <a:ext cx="5885263" cy="149436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b="1" sz="48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0"/>
          <p:cNvSpPr txBox="1"/>
          <p:nvPr>
            <p:ph idx="1" type="body"/>
          </p:nvPr>
        </p:nvSpPr>
        <p:spPr>
          <a:xfrm>
            <a:off x="387350" y="3893421"/>
            <a:ext cx="5391150" cy="91774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pic>
        <p:nvPicPr>
          <p:cNvPr id="15" name="Google Shape;15;p10"/>
          <p:cNvPicPr preferRelativeResize="0"/>
          <p:nvPr/>
        </p:nvPicPr>
        <p:blipFill rotWithShape="1">
          <a:blip r:embed="rId3">
            <a:alphaModFix/>
          </a:blip>
          <a:srcRect b="0" l="0" r="0" t="0"/>
          <a:stretch/>
        </p:blipFill>
        <p:spPr>
          <a:xfrm>
            <a:off x="488463" y="5877098"/>
            <a:ext cx="2870493" cy="607869"/>
          </a:xfrm>
          <a:prstGeom prst="rect">
            <a:avLst/>
          </a:prstGeom>
          <a:noFill/>
          <a:ln>
            <a:noFill/>
          </a:ln>
        </p:spPr>
      </p:pic>
      <p:pic>
        <p:nvPicPr>
          <p:cNvPr descr="A close up of a logo&#10;&#10;AI-generated content may be incorrect." id="16" name="Google Shape;16;p10"/>
          <p:cNvPicPr preferRelativeResize="0"/>
          <p:nvPr/>
        </p:nvPicPr>
        <p:blipFill rotWithShape="1">
          <a:blip r:embed="rId4">
            <a:alphaModFix/>
          </a:blip>
          <a:srcRect b="0" l="0" r="0" t="0"/>
          <a:stretch/>
        </p:blipFill>
        <p:spPr>
          <a:xfrm>
            <a:off x="387349" y="730907"/>
            <a:ext cx="2706371" cy="65459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7" name="Shape 17"/>
        <p:cNvGrpSpPr/>
        <p:nvPr/>
      </p:nvGrpSpPr>
      <p:grpSpPr>
        <a:xfrm>
          <a:off x="0" y="0"/>
          <a:ext cx="0" cy="0"/>
          <a:chOff x="0" y="0"/>
          <a:chExt cx="0" cy="0"/>
        </a:xfrm>
      </p:grpSpPr>
      <p:sp>
        <p:nvSpPr>
          <p:cNvPr id="18" name="Google Shape;18;p1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chemeClr val="accent3"/>
              </a:buClr>
              <a:buSzPts val="2800"/>
              <a:buNone/>
              <a:defRPr b="1" sz="2800">
                <a:solidFill>
                  <a:schemeClr val="accent3"/>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0" name="Google Shape;20;p13"/>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lue text on a black background&#10;&#10;Description automatically generated" id="21" name="Google Shape;21;p13"/>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2" name="Google Shape;22;p13"/>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p:cSld name="1_Blank">
    <p:spTree>
      <p:nvGrpSpPr>
        <p:cNvPr id="23" name="Shape 23"/>
        <p:cNvGrpSpPr/>
        <p:nvPr/>
      </p:nvGrpSpPr>
      <p:grpSpPr>
        <a:xfrm>
          <a:off x="0" y="0"/>
          <a:ext cx="0" cy="0"/>
          <a:chOff x="0" y="0"/>
          <a:chExt cx="0" cy="0"/>
        </a:xfrm>
      </p:grpSpPr>
      <p:sp>
        <p:nvSpPr>
          <p:cNvPr id="24" name="Google Shape;24;p16"/>
          <p:cNvSpPr txBox="1"/>
          <p:nvPr>
            <p:ph type="title"/>
          </p:nvPr>
        </p:nvSpPr>
        <p:spPr>
          <a:xfrm>
            <a:off x="438275" y="457200"/>
            <a:ext cx="4734654" cy="98141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4000"/>
              <a:buFont typeface="Calibri"/>
              <a:buNone/>
              <a:defRPr b="1" sz="4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6"/>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6"/>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7" name="Google Shape;27;p16"/>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8" name="Google Shape;28;p16"/>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9" name="Google Shape;29;p16"/>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16"/>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1" name="Shape 31"/>
        <p:cNvGrpSpPr/>
        <p:nvPr/>
      </p:nvGrpSpPr>
      <p:grpSpPr>
        <a:xfrm>
          <a:off x="0" y="0"/>
          <a:ext cx="0" cy="0"/>
          <a:chOff x="0" y="0"/>
          <a:chExt cx="0" cy="0"/>
        </a:xfrm>
      </p:grpSpPr>
      <p:pic>
        <p:nvPicPr>
          <p:cNvPr id="32" name="Google Shape;32;p17"/>
          <p:cNvPicPr preferRelativeResize="0"/>
          <p:nvPr/>
        </p:nvPicPr>
        <p:blipFill rotWithShape="1">
          <a:blip r:embed="rId2">
            <a:alphaModFix/>
          </a:blip>
          <a:srcRect b="0" l="0" r="0" t="0"/>
          <a:stretch/>
        </p:blipFill>
        <p:spPr>
          <a:xfrm>
            <a:off x="0" y="0"/>
            <a:ext cx="12191999" cy="6949440"/>
          </a:xfrm>
          <a:prstGeom prst="rect">
            <a:avLst/>
          </a:prstGeom>
          <a:noFill/>
          <a:ln>
            <a:noFill/>
          </a:ln>
        </p:spPr>
      </p:pic>
      <p:sp>
        <p:nvSpPr>
          <p:cNvPr id="33" name="Google Shape;33;p17"/>
          <p:cNvSpPr txBox="1"/>
          <p:nvPr>
            <p:ph type="title"/>
          </p:nvPr>
        </p:nvSpPr>
        <p:spPr>
          <a:xfrm>
            <a:off x="501650" y="581025"/>
            <a:ext cx="9856008" cy="12731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7"/>
          <p:cNvSpPr txBox="1"/>
          <p:nvPr>
            <p:ph idx="1" type="body"/>
          </p:nvPr>
        </p:nvSpPr>
        <p:spPr>
          <a:xfrm>
            <a:off x="501650" y="2272666"/>
            <a:ext cx="539115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sz="2400">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https://www.undrr.org/publication/how-make-cities-more-resilient-handbook-local-government-leaders-2017" TargetMode="External"/><Relationship Id="rId4" Type="http://schemas.openxmlformats.org/officeDocument/2006/relationships/hyperlink" Target="https://drmkc.jrc.ec.europa.eu/" TargetMode="External"/><Relationship Id="rId5" Type="http://schemas.openxmlformats.org/officeDocument/2006/relationships/hyperlink" Target="https://www.ifrc.org/public-awareness-and-public-education-drr"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1" Type="http://schemas.openxmlformats.org/officeDocument/2006/relationships/image" Target="../media/image15.png"/><Relationship Id="rId10" Type="http://schemas.openxmlformats.org/officeDocument/2006/relationships/image" Target="../media/image18.png"/><Relationship Id="rId13" Type="http://schemas.openxmlformats.org/officeDocument/2006/relationships/image" Target="../media/image8.png"/><Relationship Id="rId12" Type="http://schemas.openxmlformats.org/officeDocument/2006/relationships/image" Target="../media/image4.png"/><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5.png"/><Relationship Id="rId14" Type="http://schemas.openxmlformats.org/officeDocument/2006/relationships/image" Target="../media/image12.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4.xml.rels><?xml version="1.0" encoding="UTF-8" standalone="yes"?><Relationships xmlns="http://schemas.openxmlformats.org/package/2006/relationships"><Relationship Id="rId11" Type="http://schemas.openxmlformats.org/officeDocument/2006/relationships/hyperlink" Target="https://www.youtube.com/@VET-READYEUProgram" TargetMode="External"/><Relationship Id="rId10" Type="http://schemas.openxmlformats.org/officeDocument/2006/relationships/image" Target="../media/image10.png"/><Relationship Id="rId12" Type="http://schemas.openxmlformats.org/officeDocument/2006/relationships/image" Target="../media/image11.png"/><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png"/><Relationship Id="rId4" Type="http://schemas.openxmlformats.org/officeDocument/2006/relationships/image" Target="../media/image16.png"/><Relationship Id="rId9" Type="http://schemas.openxmlformats.org/officeDocument/2006/relationships/hyperlink" Target="https://www.facebook.com/profile.php?id=61573707797009" TargetMode="External"/><Relationship Id="rId5" Type="http://schemas.openxmlformats.org/officeDocument/2006/relationships/hyperlink" Target="https://vetready.eu/" TargetMode="External"/><Relationship Id="rId6" Type="http://schemas.openxmlformats.org/officeDocument/2006/relationships/hyperlink" Target="http://www.linkedin.com/company/vet-ready-project" TargetMode="External"/><Relationship Id="rId7" Type="http://schemas.openxmlformats.org/officeDocument/2006/relationships/image" Target="../media/image17.png"/><Relationship Id="rId8"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 name="Shape 38"/>
        <p:cNvGrpSpPr/>
        <p:nvPr/>
      </p:nvGrpSpPr>
      <p:grpSpPr>
        <a:xfrm>
          <a:off x="0" y="0"/>
          <a:ext cx="0" cy="0"/>
          <a:chOff x="0" y="0"/>
          <a:chExt cx="0" cy="0"/>
        </a:xfrm>
      </p:grpSpPr>
      <p:sp>
        <p:nvSpPr>
          <p:cNvPr id="39" name="Google Shape;39;p1"/>
          <p:cNvSpPr txBox="1"/>
          <p:nvPr>
            <p:ph type="title"/>
          </p:nvPr>
        </p:nvSpPr>
        <p:spPr>
          <a:xfrm>
            <a:off x="387348" y="2144187"/>
            <a:ext cx="5885263" cy="149436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800"/>
              <a:buFont typeface="Calibri"/>
              <a:buNone/>
            </a:pPr>
            <a:r>
              <a:rPr lang="es-ES" sz="3200"/>
              <a:t>Mācībspēku atbalsta materiāls 2. nodaļai: SABIEDRISKO UN LIELU PASĀKUMU NORISES VIETU KATASTROFU GATAVĪBA UN REAĢĒŠANA</a:t>
            </a:r>
            <a:endParaRPr/>
          </a:p>
        </p:txBody>
      </p:sp>
      <p:sp>
        <p:nvSpPr>
          <p:cNvPr id="40" name="Google Shape;40;p1"/>
          <p:cNvSpPr txBox="1"/>
          <p:nvPr>
            <p:ph idx="1" type="body"/>
          </p:nvPr>
        </p:nvSpPr>
        <p:spPr>
          <a:xfrm>
            <a:off x="387350" y="3703097"/>
            <a:ext cx="6095998" cy="1697203"/>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90000"/>
              </a:lnSpc>
              <a:spcBef>
                <a:spcPts val="0"/>
              </a:spcBef>
              <a:spcAft>
                <a:spcPts val="0"/>
              </a:spcAft>
              <a:buSzPct val="74534"/>
              <a:buNone/>
            </a:pPr>
            <a:r>
              <a:rPr b="1" lang="es-ES" sz="2800"/>
              <a:t>MĀCĪBU MODULIS 7: Katastrofu risku pārvaldība sabiedriskās un lielu pasākumu norises vietās</a:t>
            </a:r>
            <a:endParaRPr sz="2800"/>
          </a:p>
          <a:p>
            <a:pPr indent="0" lvl="0" marL="0" rtl="0" algn="l">
              <a:lnSpc>
                <a:spcPct val="90000"/>
              </a:lnSpc>
              <a:spcBef>
                <a:spcPts val="0"/>
              </a:spcBef>
              <a:spcAft>
                <a:spcPts val="0"/>
              </a:spcAft>
              <a:buSzPct val="74534"/>
              <a:buNone/>
            </a:pPr>
            <a:r>
              <a:t/>
            </a:r>
            <a:endParaRPr b="1" sz="1400"/>
          </a:p>
          <a:p>
            <a:pPr indent="0" lvl="0" marL="0" rtl="0" algn="l">
              <a:lnSpc>
                <a:spcPct val="90000"/>
              </a:lnSpc>
              <a:spcBef>
                <a:spcPts val="0"/>
              </a:spcBef>
              <a:spcAft>
                <a:spcPts val="0"/>
              </a:spcAft>
              <a:buSzPct val="74534"/>
              <a:buNone/>
            </a:pPr>
            <a:r>
              <a:rPr b="1" lang="es-ES" sz="2800"/>
              <a:t>Autors: </a:t>
            </a:r>
            <a:r>
              <a:rPr lang="es-ES" sz="2800"/>
              <a:t>NVO NFE4Y/ VETREADY projekta partnerība</a:t>
            </a:r>
            <a:endParaRPr/>
          </a:p>
          <a:p>
            <a:pPr indent="0" lvl="0" marL="0" rtl="0" algn="l">
              <a:lnSpc>
                <a:spcPct val="90000"/>
              </a:lnSpc>
              <a:spcBef>
                <a:spcPts val="0"/>
              </a:spcBef>
              <a:spcAft>
                <a:spcPts val="0"/>
              </a:spcAft>
              <a:buSzPct val="142857"/>
              <a:buNone/>
            </a:pPr>
            <a:r>
              <a:t/>
            </a:r>
            <a:endParaRPr sz="1400"/>
          </a:p>
        </p:txBody>
      </p:sp>
      <p:sp>
        <p:nvSpPr>
          <p:cNvPr id="41" name="Google Shape;41;p1"/>
          <p:cNvSpPr txBox="1"/>
          <p:nvPr/>
        </p:nvSpPr>
        <p:spPr>
          <a:xfrm>
            <a:off x="387348" y="5398936"/>
            <a:ext cx="588526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s-ES" sz="1200" u="none" cap="none" strike="noStrike">
                <a:solidFill>
                  <a:schemeClr val="dk1"/>
                </a:solidFill>
                <a:latin typeface="Calibri"/>
                <a:ea typeface="Calibri"/>
                <a:cs typeface="Calibri"/>
                <a:sym typeface="Calibri"/>
              </a:rPr>
              <a:t> Projekta numurs: 2024-1-ES01-KA220-VET-000257287</a:t>
            </a:r>
            <a:endParaRPr b="0" i="0" sz="1200" u="none" cap="none" strike="noStrike">
              <a:solidFill>
                <a:schemeClr val="dk1"/>
              </a:solidFill>
              <a:latin typeface="Calibri"/>
              <a:ea typeface="Calibri"/>
              <a:cs typeface="Calibri"/>
              <a:sym typeface="Calibri"/>
            </a:endParaRPr>
          </a:p>
        </p:txBody>
      </p:sp>
      <p:sp>
        <p:nvSpPr>
          <p:cNvPr id="42" name="Google Shape;42;p1"/>
          <p:cNvSpPr/>
          <p:nvPr/>
        </p:nvSpPr>
        <p:spPr>
          <a:xfrm>
            <a:off x="387348" y="4811169"/>
            <a:ext cx="609600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43" name="Google Shape;43;p1"/>
          <p:cNvSpPr txBox="1"/>
          <p:nvPr/>
        </p:nvSpPr>
        <p:spPr>
          <a:xfrm>
            <a:off x="4443850" y="5581725"/>
            <a:ext cx="3000000" cy="111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s-ES" sz="900">
                <a:solidFill>
                  <a:schemeClr val="dk1"/>
                </a:solidFill>
                <a:latin typeface="Calibri"/>
                <a:ea typeface="Calibri"/>
                <a:cs typeface="Calibri"/>
                <a:sym typeface="Calibri"/>
              </a:rPr>
              <a:t>Finansē Eiropas Savienība. Tomēr paustie viedokļi un viedokļi ir tikai autora(-u) viedokļi un viedokļi, un tie ne vienmēr atspoguļo Eiropas Savienības vai Servicio Español para la Internacionalización de la Educación (SEPIE) viedokļus un viedokļus. Ne Eiropas Savienība, ne piešķīrēja iestāde nevar būt atbildīga par tiem.</a:t>
            </a:r>
            <a:endParaRPr sz="90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25"/>
          <p:cNvSpPr txBox="1"/>
          <p:nvPr>
            <p:ph type="title"/>
          </p:nvPr>
        </p:nvSpPr>
        <p:spPr>
          <a:xfrm>
            <a:off x="839788" y="506441"/>
            <a:ext cx="10780712"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sz="3600">
                <a:solidFill>
                  <a:srgbClr val="FF0000"/>
                </a:solidFill>
              </a:rPr>
              <a:t>Mācību sasniegumu vērtēšanas atbalsts – kā pārbaudīt mācību sasniegumus</a:t>
            </a:r>
            <a:endParaRPr/>
          </a:p>
        </p:txBody>
      </p:sp>
      <p:sp>
        <p:nvSpPr>
          <p:cNvPr id="97" name="Google Shape;97;p25"/>
          <p:cNvSpPr txBox="1"/>
          <p:nvPr>
            <p:ph idx="2" type="body"/>
          </p:nvPr>
        </p:nvSpPr>
        <p:spPr>
          <a:xfrm>
            <a:off x="839788" y="1695236"/>
            <a:ext cx="10515600" cy="4269793"/>
          </a:xfrm>
          <a:prstGeom prst="rect">
            <a:avLst/>
          </a:prstGeom>
          <a:noFill/>
          <a:ln>
            <a:noFill/>
          </a:ln>
        </p:spPr>
        <p:txBody>
          <a:bodyPr anchorCtr="0" anchor="t" bIns="45700" lIns="91425" spcFirstLastPara="1" rIns="91425" wrap="square" tIns="45700">
            <a:normAutofit fontScale="77500" lnSpcReduction="20000"/>
          </a:bodyPr>
          <a:lstStyle/>
          <a:p>
            <a:pPr indent="0" lvl="0" marL="50800" rtl="0" algn="l">
              <a:lnSpc>
                <a:spcPct val="90000"/>
              </a:lnSpc>
              <a:spcBef>
                <a:spcPts val="1000"/>
              </a:spcBef>
              <a:spcAft>
                <a:spcPts val="0"/>
              </a:spcAft>
              <a:buSzPct val="129032"/>
              <a:buNone/>
            </a:pPr>
            <a:r>
              <a:rPr lang="es-ES"/>
              <a:t>Šī mācību moduļa beigās mācību dalībnieki aizpilda</a:t>
            </a:r>
            <a:r>
              <a:rPr b="1" lang="es-ES"/>
              <a:t> 10 jautājumu testu ar atbilžu variantiem</a:t>
            </a:r>
            <a:r>
              <a:rPr lang="es-ES"/>
              <a:t>, kas izstrādāts, lai novērtētu viņu izpratni par sesijā apgūtajiem galvenajiem jēdzieniem.</a:t>
            </a:r>
            <a:endParaRPr/>
          </a:p>
          <a:p>
            <a:pPr indent="0" lvl="0" marL="50800" rtl="0" algn="l">
              <a:lnSpc>
                <a:spcPct val="90000"/>
              </a:lnSpc>
              <a:spcBef>
                <a:spcPts val="1000"/>
              </a:spcBef>
              <a:spcAft>
                <a:spcPts val="0"/>
              </a:spcAft>
              <a:buSzPct val="129032"/>
              <a:buNone/>
            </a:pPr>
            <a:r>
              <a:rPr b="1" lang="es-ES"/>
              <a:t>Papildu vērtēšanas stratēģijas</a:t>
            </a:r>
            <a:endParaRPr/>
          </a:p>
          <a:p>
            <a:pPr indent="-406400" lvl="0" marL="457200" rtl="0" algn="l">
              <a:lnSpc>
                <a:spcPct val="90000"/>
              </a:lnSpc>
              <a:spcBef>
                <a:spcPts val="1000"/>
              </a:spcBef>
              <a:spcAft>
                <a:spcPts val="0"/>
              </a:spcAft>
              <a:buClr>
                <a:schemeClr val="accent3"/>
              </a:buClr>
              <a:buSzPct val="129032"/>
              <a:buChar char="•"/>
            </a:pPr>
            <a:br>
              <a:rPr lang="es-ES"/>
            </a:br>
            <a:r>
              <a:rPr lang="es-ES"/>
              <a:t>Scenārija pārskats un pārdomas. Pēc scenārija „Pauze un pārdomas” (piemēram, „Dūmi stadionā” vai „Dīvaina smarža tirdzniecības centrā”) izpildes katrs mācību dalībnieks dalās ar vienu galveno lēmumu, ko viņš pieņēmis, un tā pamatojumu. Pasniedzēji veicina īsu grupas diskusiju, salīdzinot atbildes ar pārbaudītām labākajām praksēm. </a:t>
            </a:r>
            <a:endParaRPr/>
          </a:p>
          <a:p>
            <a:pPr indent="-406399" lvl="0" marL="457200" rtl="0" algn="just">
              <a:lnSpc>
                <a:spcPct val="90000"/>
              </a:lnSpc>
              <a:spcBef>
                <a:spcPts val="1000"/>
              </a:spcBef>
              <a:spcAft>
                <a:spcPts val="0"/>
              </a:spcAft>
              <a:buSzPct val="117646"/>
              <a:buChar char="•"/>
            </a:pPr>
            <a:r>
              <a:rPr b="1" lang="es-ES"/>
              <a:t>Izstāšanās biļete – galvenās atziņas. </a:t>
            </a:r>
            <a:r>
              <a:rPr lang="es-ES"/>
              <a:t>Nodarbības beigās dalībnieki uzraksta (vai ieraksta, ja nodarbība notiek tiešsaistē) vienu īsu atbildi uz jautājumiem: „Kāda ir svarīgākā lieta, ko es šodien uzzināju par katastrofu riskiem sabiedriskās vietās?” un „Kādas darbības es veiktu citādi, ja nākamreiz atrastos pārpildītā telpā?”</a:t>
            </a:r>
            <a:endParaRPr/>
          </a:p>
          <a:p>
            <a:pPr indent="-228600" lvl="0" marL="457200" rtl="0" algn="just">
              <a:lnSpc>
                <a:spcPct val="90000"/>
              </a:lnSpc>
              <a:spcBef>
                <a:spcPts val="1000"/>
              </a:spcBef>
              <a:spcAft>
                <a:spcPts val="0"/>
              </a:spcAft>
              <a:buSzPct val="117646"/>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26"/>
          <p:cNvSpPr txBox="1"/>
          <p:nvPr>
            <p:ph type="title"/>
          </p:nvPr>
        </p:nvSpPr>
        <p:spPr>
          <a:xfrm>
            <a:off x="838200" y="981084"/>
            <a:ext cx="10515600" cy="1325563"/>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11111"/>
              <a:buFont typeface="Calibri"/>
              <a:buNone/>
            </a:pPr>
            <a:r>
              <a:rPr lang="es-ES">
                <a:solidFill>
                  <a:srgbClr val="FF0000"/>
                </a:solidFill>
              </a:rPr>
              <a:t>Papildus resursi</a:t>
            </a:r>
            <a:br>
              <a:rPr b="0" lang="es-ES">
                <a:solidFill>
                  <a:srgbClr val="FF0000"/>
                </a:solidFill>
              </a:rPr>
            </a:br>
            <a:br>
              <a:rPr lang="es-ES">
                <a:solidFill>
                  <a:srgbClr val="FF0000"/>
                </a:solidFill>
              </a:rPr>
            </a:br>
            <a:endParaRPr>
              <a:solidFill>
                <a:srgbClr val="FF0000"/>
              </a:solidFill>
            </a:endParaRPr>
          </a:p>
        </p:txBody>
      </p:sp>
      <p:sp>
        <p:nvSpPr>
          <p:cNvPr id="103" name="Google Shape;103;p26"/>
          <p:cNvSpPr txBox="1"/>
          <p:nvPr>
            <p:ph idx="2" type="body"/>
          </p:nvPr>
        </p:nvSpPr>
        <p:spPr>
          <a:xfrm>
            <a:off x="839788" y="1643866"/>
            <a:ext cx="10515600" cy="4321164"/>
          </a:xfrm>
          <a:prstGeom prst="rect">
            <a:avLst/>
          </a:prstGeom>
          <a:noFill/>
          <a:ln>
            <a:noFill/>
          </a:ln>
        </p:spPr>
        <p:txBody>
          <a:bodyPr anchorCtr="0" anchor="t" bIns="45700" lIns="91425" spcFirstLastPara="1" rIns="91425" wrap="square" tIns="45700">
            <a:noAutofit/>
          </a:bodyPr>
          <a:lstStyle/>
          <a:p>
            <a:pPr indent="0" lvl="0" marL="50800" rtl="0" algn="just">
              <a:lnSpc>
                <a:spcPct val="90000"/>
              </a:lnSpc>
              <a:spcBef>
                <a:spcPts val="1000"/>
              </a:spcBef>
              <a:spcAft>
                <a:spcPts val="0"/>
              </a:spcAft>
              <a:buSzPts val="2800"/>
              <a:buNone/>
            </a:pPr>
            <a:r>
              <a:rPr b="1" lang="es-ES" sz="1600"/>
              <a:t>1. UNDRR – Kā padarīt pilsētas noturīgas: rokasgrāmata vietējo pašvaldību vadītājiem</a:t>
            </a:r>
            <a:endParaRPr/>
          </a:p>
          <a:p>
            <a:pPr indent="0" lvl="0" marL="50800" rtl="0" algn="just">
              <a:lnSpc>
                <a:spcPct val="90000"/>
              </a:lnSpc>
              <a:spcBef>
                <a:spcPts val="1000"/>
              </a:spcBef>
              <a:spcAft>
                <a:spcPts val="0"/>
              </a:spcAft>
              <a:buSzPts val="2800"/>
              <a:buNone/>
            </a:pPr>
            <a:r>
              <a:rPr lang="es-ES" sz="1600" u="sng">
                <a:solidFill>
                  <a:schemeClr val="hlink"/>
                </a:solidFill>
                <a:hlinkClick r:id="rId3"/>
              </a:rPr>
              <a:t> https://www.undrr.org/publication/how-make-cities-more-resilient-handbook-local-government-leaders-2017</a:t>
            </a:r>
            <a:endParaRPr sz="1600"/>
          </a:p>
          <a:p>
            <a:pPr indent="0" lvl="0" marL="50800" rtl="0" algn="just">
              <a:lnSpc>
                <a:spcPct val="90000"/>
              </a:lnSpc>
              <a:spcBef>
                <a:spcPts val="1000"/>
              </a:spcBef>
              <a:spcAft>
                <a:spcPts val="0"/>
              </a:spcAft>
              <a:buSzPts val="2800"/>
              <a:buNone/>
            </a:pPr>
            <a:r>
              <a:rPr lang="es-ES" sz="1600"/>
              <a:t>Šī rokasgrāmata sniedz skaidru, vizuālu pārskatu par pilsētu katastrofu riskiem, evakuācijas plānošanu un sabiedrības informēšanas stratēģijām — ideāli piemērota izglītotājiem, kuri saista vietas drošību ar plašāku kopienas noturību.</a:t>
            </a:r>
            <a:endParaRPr/>
          </a:p>
          <a:p>
            <a:pPr indent="0" lvl="0" marL="50800" rtl="0" algn="just">
              <a:lnSpc>
                <a:spcPct val="90000"/>
              </a:lnSpc>
              <a:spcBef>
                <a:spcPts val="1000"/>
              </a:spcBef>
              <a:spcAft>
                <a:spcPts val="0"/>
              </a:spcAft>
              <a:buSzPts val="2800"/>
              <a:buNone/>
            </a:pPr>
            <a:r>
              <a:rPr b="1" lang="es-ES" sz="1600"/>
              <a:t>2. Eiropas Komisijas DG ECHO – Katastrofu riska pārvaldības zināšanu centrs (DRMKC) skaidrojumi</a:t>
            </a:r>
            <a:endParaRPr/>
          </a:p>
          <a:p>
            <a:pPr indent="0" lvl="0" marL="50800" rtl="0" algn="just">
              <a:lnSpc>
                <a:spcPct val="90000"/>
              </a:lnSpc>
              <a:spcBef>
                <a:spcPts val="1000"/>
              </a:spcBef>
              <a:spcAft>
                <a:spcPts val="0"/>
              </a:spcAft>
              <a:buSzPts val="2800"/>
              <a:buNone/>
            </a:pPr>
            <a:r>
              <a:rPr lang="es-ES" sz="1600" u="sng">
                <a:solidFill>
                  <a:schemeClr val="hlink"/>
                </a:solidFill>
                <a:hlinkClick r:id="rId4"/>
              </a:rPr>
              <a:t> https://drmkc.jrc.ec.europa.eu/</a:t>
            </a:r>
            <a:endParaRPr sz="1600"/>
          </a:p>
          <a:p>
            <a:pPr indent="0" lvl="0" marL="50800" rtl="0" algn="just">
              <a:lnSpc>
                <a:spcPct val="90000"/>
              </a:lnSpc>
              <a:spcBef>
                <a:spcPts val="1000"/>
              </a:spcBef>
              <a:spcAft>
                <a:spcPts val="0"/>
              </a:spcAft>
              <a:buSzPts val="2800"/>
              <a:buNone/>
            </a:pPr>
            <a:r>
              <a:rPr lang="es-ES" sz="1600"/>
              <a:t>Piedāvā īsus, uz pierādījumiem balstītus kopsavilkumus un infografikas par ES katastrofu riska tendencēm, civilās aizsardzības mehānismiem un krīzes komunikāciju — izcilus atsauces materiālus apmācību vadītājiem, kuri izstrādā scenāriju balstītus uzdevumus.</a:t>
            </a:r>
            <a:endParaRPr/>
          </a:p>
          <a:p>
            <a:pPr indent="0" lvl="0" marL="50800" rtl="0" algn="just">
              <a:lnSpc>
                <a:spcPct val="90000"/>
              </a:lnSpc>
              <a:spcBef>
                <a:spcPts val="1000"/>
              </a:spcBef>
              <a:spcAft>
                <a:spcPts val="0"/>
              </a:spcAft>
              <a:buSzPts val="2800"/>
              <a:buNone/>
            </a:pPr>
            <a:r>
              <a:rPr b="1" lang="es-ES" sz="1600"/>
              <a:t>3. IFRC — Sabiedrības informēšana un izglītošana par katastrofu risku mazināšanu (PAPE) Galvenās ziņas</a:t>
            </a:r>
            <a:endParaRPr/>
          </a:p>
          <a:p>
            <a:pPr indent="0" lvl="0" marL="50800" rtl="0" algn="just">
              <a:lnSpc>
                <a:spcPct val="90000"/>
              </a:lnSpc>
              <a:spcBef>
                <a:spcPts val="1000"/>
              </a:spcBef>
              <a:spcAft>
                <a:spcPts val="0"/>
              </a:spcAft>
              <a:buSzPts val="2800"/>
              <a:buNone/>
            </a:pPr>
            <a:r>
              <a:rPr lang="es-ES" sz="1600" u="sng">
                <a:solidFill>
                  <a:schemeClr val="hlink"/>
                </a:solidFill>
                <a:hlinkClick r:id="rId5"/>
              </a:rPr>
              <a:t>https://www.ifrc.org/public-awareness-and-public-education-drr</a:t>
            </a:r>
            <a:endParaRPr sz="1600"/>
          </a:p>
          <a:p>
            <a:pPr indent="0" lvl="0" marL="50800" rtl="0" algn="just">
              <a:lnSpc>
                <a:spcPct val="90000"/>
              </a:lnSpc>
              <a:spcBef>
                <a:spcPts val="1000"/>
              </a:spcBef>
              <a:spcAft>
                <a:spcPts val="0"/>
              </a:spcAft>
              <a:buSzPts val="2800"/>
              <a:buNone/>
            </a:pPr>
            <a:r>
              <a:rPr lang="es-ES" sz="1600"/>
              <a:t>Pasaulē atzīts ceļvedis ar gataviem izglītojošiem vēstījumiem un grafikām, lai vienkāršā un saprotamā valodā mācītu par gatavību katastrofām — piemērots gan jauniešiem, gan pieaugušajiem.</a:t>
            </a:r>
            <a:endParaRPr b="1" i="1" sz="16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7"/>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Avoti</a:t>
            </a:r>
            <a:br>
              <a:rPr lang="es-ES">
                <a:solidFill>
                  <a:srgbClr val="FF0000"/>
                </a:solidFill>
              </a:rPr>
            </a:br>
            <a:endParaRPr>
              <a:solidFill>
                <a:srgbClr val="FF0000"/>
              </a:solidFill>
            </a:endParaRPr>
          </a:p>
        </p:txBody>
      </p:sp>
      <p:sp>
        <p:nvSpPr>
          <p:cNvPr id="109" name="Google Shape;109;p27"/>
          <p:cNvSpPr txBox="1"/>
          <p:nvPr>
            <p:ph idx="2" type="body"/>
          </p:nvPr>
        </p:nvSpPr>
        <p:spPr>
          <a:xfrm>
            <a:off x="836612" y="1363980"/>
            <a:ext cx="10515600" cy="4549140"/>
          </a:xfrm>
          <a:prstGeom prst="rect">
            <a:avLst/>
          </a:prstGeom>
          <a:noFill/>
          <a:ln>
            <a:noFill/>
          </a:ln>
        </p:spPr>
        <p:txBody>
          <a:bodyPr anchorCtr="0" anchor="t" bIns="45700" lIns="91425" spcFirstLastPara="1" rIns="91425" wrap="square" tIns="45700">
            <a:normAutofit fontScale="62500" lnSpcReduction="20000"/>
          </a:bodyPr>
          <a:lstStyle/>
          <a:p>
            <a:pPr indent="-406400" lvl="0" marL="457200" rtl="0" algn="l">
              <a:lnSpc>
                <a:spcPct val="90000"/>
              </a:lnSpc>
              <a:spcBef>
                <a:spcPts val="1000"/>
              </a:spcBef>
              <a:spcAft>
                <a:spcPts val="0"/>
              </a:spcAft>
              <a:buSzPct val="160000"/>
              <a:buChar char="•"/>
            </a:pPr>
            <a:r>
              <a:rPr lang="es-ES"/>
              <a:t>European Centre for the Development of Vocational Training (Cedefop). (2023). </a:t>
            </a:r>
            <a:r>
              <a:rPr i="1" lang="es-ES"/>
              <a:t>Adult learning and continuing vocational education in Europe: Building inclusive learning cultures.</a:t>
            </a:r>
            <a:r>
              <a:rPr lang="es-ES"/>
              <a:t> https://www.cedefop.europa.eu/en/publications</a:t>
            </a:r>
            <a:endParaRPr/>
          </a:p>
          <a:p>
            <a:pPr indent="-406400" lvl="0" marL="457200" rtl="0" algn="l">
              <a:lnSpc>
                <a:spcPct val="90000"/>
              </a:lnSpc>
              <a:spcBef>
                <a:spcPts val="1000"/>
              </a:spcBef>
              <a:spcAft>
                <a:spcPts val="0"/>
              </a:spcAft>
              <a:buSzPct val="160000"/>
              <a:buChar char="•"/>
            </a:pPr>
            <a:r>
              <a:rPr lang="es-ES"/>
              <a:t>European Commission. (2021). </a:t>
            </a:r>
            <a:r>
              <a:rPr i="1" lang="es-ES"/>
              <a:t>European skills agenda for sustainable competitiveness, social fairness and resilience.</a:t>
            </a:r>
            <a:r>
              <a:rPr lang="es-ES"/>
              <a:t> https://ec.europa.eu/social/main.jsp?catId=1223</a:t>
            </a:r>
            <a:endParaRPr/>
          </a:p>
          <a:p>
            <a:pPr indent="-406400" lvl="0" marL="457200" rtl="0" algn="l">
              <a:lnSpc>
                <a:spcPct val="90000"/>
              </a:lnSpc>
              <a:spcBef>
                <a:spcPts val="1000"/>
              </a:spcBef>
              <a:spcAft>
                <a:spcPts val="0"/>
              </a:spcAft>
              <a:buSzPct val="160000"/>
              <a:buChar char="•"/>
            </a:pPr>
            <a:r>
              <a:rPr lang="es-ES"/>
              <a:t>European Training Foundation (ETF). (2022). </a:t>
            </a:r>
            <a:r>
              <a:rPr i="1" lang="es-ES"/>
              <a:t>Innovating teaching and learning in vocational education and training: Practical approaches for inclusive pedagogy.</a:t>
            </a:r>
            <a:r>
              <a:rPr lang="es-ES"/>
              <a:t> https://www.etf.europa.eu/en/publications</a:t>
            </a:r>
            <a:endParaRPr/>
          </a:p>
          <a:p>
            <a:pPr indent="-406400" lvl="0" marL="457200" rtl="0" algn="l">
              <a:lnSpc>
                <a:spcPct val="90000"/>
              </a:lnSpc>
              <a:spcBef>
                <a:spcPts val="1000"/>
              </a:spcBef>
              <a:spcAft>
                <a:spcPts val="0"/>
              </a:spcAft>
              <a:buSzPct val="160000"/>
              <a:buChar char="•"/>
            </a:pPr>
            <a:r>
              <a:rPr lang="es-ES"/>
              <a:t>Kolb, D. A. (2015). </a:t>
            </a:r>
            <a:r>
              <a:rPr i="1" lang="es-ES"/>
              <a:t>Experiential learning: Experience as the source of learning and development</a:t>
            </a:r>
            <a:r>
              <a:rPr lang="es-ES"/>
              <a:t> (2nd ed.). Pearson Education.</a:t>
            </a:r>
            <a:endParaRPr/>
          </a:p>
          <a:p>
            <a:pPr indent="-406400" lvl="0" marL="457200" rtl="0" algn="l">
              <a:lnSpc>
                <a:spcPct val="90000"/>
              </a:lnSpc>
              <a:spcBef>
                <a:spcPts val="1000"/>
              </a:spcBef>
              <a:spcAft>
                <a:spcPts val="0"/>
              </a:spcAft>
              <a:buSzPct val="160000"/>
              <a:buChar char="•"/>
            </a:pPr>
            <a:r>
              <a:rPr lang="es-ES"/>
              <a:t>Knowles, M. S., Holton, E. F., III, &amp; Swanson, R. A. (2015). </a:t>
            </a:r>
            <a:r>
              <a:rPr i="1" lang="es-ES"/>
              <a:t>The adult learner: The definitive classic in adult education and human resource development</a:t>
            </a:r>
            <a:r>
              <a:rPr lang="es-ES"/>
              <a:t> (8th ed.). Routledge.</a:t>
            </a:r>
            <a:endParaRPr/>
          </a:p>
          <a:p>
            <a:pPr indent="-406400" lvl="0" marL="457200" rtl="0" algn="l">
              <a:lnSpc>
                <a:spcPct val="90000"/>
              </a:lnSpc>
              <a:spcBef>
                <a:spcPts val="1000"/>
              </a:spcBef>
              <a:spcAft>
                <a:spcPts val="0"/>
              </a:spcAft>
              <a:buSzPct val="160000"/>
              <a:buChar char="•"/>
            </a:pPr>
            <a:r>
              <a:rPr lang="es-ES"/>
              <a:t>Organisation for Economic Co-operation and Development (OECD). (2021). </a:t>
            </a:r>
            <a:r>
              <a:rPr i="1" lang="es-ES"/>
              <a:t>Teaching for the future: Effective learning environments in vocational education and training.</a:t>
            </a:r>
            <a:r>
              <a:rPr lang="es-ES"/>
              <a:t> https://www.oecd.org/education</a:t>
            </a:r>
            <a:endParaRPr/>
          </a:p>
          <a:p>
            <a:pPr indent="-406400" lvl="0" marL="457200" rtl="0" algn="l">
              <a:lnSpc>
                <a:spcPct val="90000"/>
              </a:lnSpc>
              <a:spcBef>
                <a:spcPts val="1000"/>
              </a:spcBef>
              <a:spcAft>
                <a:spcPts val="0"/>
              </a:spcAft>
              <a:buSzPct val="160000"/>
              <a:buChar char="•"/>
            </a:pPr>
            <a:r>
              <a:rPr lang="es-ES"/>
              <a:t>United Nations Educational, Scientific and Cultural Organization (UNESCO). (2020). </a:t>
            </a:r>
            <a:r>
              <a:rPr i="1" lang="es-ES"/>
              <a:t>Education for sustainable development: A roadmap.</a:t>
            </a:r>
            <a:r>
              <a:rPr lang="es-ES"/>
              <a:t> https://unesdoc.unesco.org/ark:/48223/pf0000374802</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7"/>
          <p:cNvSpPr txBox="1"/>
          <p:nvPr>
            <p:ph type="title"/>
          </p:nvPr>
        </p:nvSpPr>
        <p:spPr>
          <a:xfrm>
            <a:off x="438275" y="457200"/>
            <a:ext cx="9666778" cy="981412"/>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lang="es-ES" sz="4400"/>
              <a:t>PARTNERĪBA</a:t>
            </a:r>
            <a:endParaRPr sz="4400"/>
          </a:p>
        </p:txBody>
      </p:sp>
      <p:sp>
        <p:nvSpPr>
          <p:cNvPr id="115" name="Google Shape;115;p7"/>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3"/>
              </a:rPr>
              <a:t>https://ied.</a:t>
            </a:r>
            <a:r>
              <a:rPr lang="es-ES"/>
              <a:t>eu/ </a:t>
            </a:r>
            <a:endParaRPr/>
          </a:p>
        </p:txBody>
      </p:sp>
      <p:sp>
        <p:nvSpPr>
          <p:cNvPr id="116" name="Google Shape;116;p7"/>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4"/>
              </a:rPr>
              <a:t>https://denizli.afad.gov.</a:t>
            </a:r>
            <a:r>
              <a:rPr lang="es-ES"/>
              <a:t>tr/ </a:t>
            </a:r>
            <a:endParaRPr/>
          </a:p>
        </p:txBody>
      </p:sp>
      <p:sp>
        <p:nvSpPr>
          <p:cNvPr id="117" name="Google Shape;117;p7"/>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5"/>
              </a:rPr>
              <a:t>https://neotalentway.</a:t>
            </a:r>
            <a:r>
              <a:rPr lang="es-ES"/>
              <a:t>com/ </a:t>
            </a:r>
            <a:endParaRPr/>
          </a:p>
        </p:txBody>
      </p:sp>
      <p:sp>
        <p:nvSpPr>
          <p:cNvPr id="118" name="Google Shape;118;p7"/>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6"/>
              </a:rPr>
              <a:t>https://www.eva93.</a:t>
            </a:r>
            <a:r>
              <a:rPr lang="es-ES"/>
              <a:t>lv/ </a:t>
            </a:r>
            <a:endParaRPr/>
          </a:p>
        </p:txBody>
      </p:sp>
      <p:sp>
        <p:nvSpPr>
          <p:cNvPr id="119" name="Google Shape;119;p7"/>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7"/>
              </a:rPr>
              <a:t>https://ngo-nfe4y.com.</a:t>
            </a:r>
            <a:r>
              <a:rPr lang="es-ES"/>
              <a:t>ua/en </a:t>
            </a:r>
            <a:endParaRPr/>
          </a:p>
        </p:txBody>
      </p:sp>
      <p:sp>
        <p:nvSpPr>
          <p:cNvPr id="120" name="Google Shape;120;p7"/>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8"/>
              </a:rPr>
              <a:t>https://vonhope.</a:t>
            </a:r>
            <a:r>
              <a:rPr lang="es-ES"/>
              <a:t>is/ </a:t>
            </a:r>
            <a:endParaRPr/>
          </a:p>
        </p:txBody>
      </p:sp>
      <p:pic>
        <p:nvPicPr>
          <p:cNvPr descr="A blue and red text on a black background&#10;&#10;AI-generated content may be incorrect." id="121" name="Google Shape;121;p7"/>
          <p:cNvPicPr preferRelativeResize="0"/>
          <p:nvPr/>
        </p:nvPicPr>
        <p:blipFill rotWithShape="1">
          <a:blip r:embed="rId9">
            <a:alphaModFix/>
          </a:blip>
          <a:srcRect b="0" l="0" r="0" t="0"/>
          <a:stretch/>
        </p:blipFill>
        <p:spPr>
          <a:xfrm>
            <a:off x="5142736" y="1652404"/>
            <a:ext cx="1709620" cy="1464896"/>
          </a:xfrm>
          <a:prstGeom prst="rect">
            <a:avLst/>
          </a:prstGeom>
          <a:noFill/>
          <a:ln>
            <a:noFill/>
          </a:ln>
        </p:spPr>
      </p:pic>
      <p:pic>
        <p:nvPicPr>
          <p:cNvPr id="122" name="Google Shape;122;p7"/>
          <p:cNvPicPr preferRelativeResize="0"/>
          <p:nvPr/>
        </p:nvPicPr>
        <p:blipFill rotWithShape="1">
          <a:blip r:embed="rId10">
            <a:alphaModFix/>
          </a:blip>
          <a:srcRect b="0" l="0" r="0" t="0"/>
          <a:stretch/>
        </p:blipFill>
        <p:spPr>
          <a:xfrm>
            <a:off x="968518" y="4661446"/>
            <a:ext cx="2011680" cy="574088"/>
          </a:xfrm>
          <a:prstGeom prst="rect">
            <a:avLst/>
          </a:prstGeom>
          <a:noFill/>
          <a:ln>
            <a:noFill/>
          </a:ln>
        </p:spPr>
      </p:pic>
      <p:pic>
        <p:nvPicPr>
          <p:cNvPr descr="A red and blue logo&#10;&#10;AI-generated content may be incorrect." id="123" name="Google Shape;123;p7"/>
          <p:cNvPicPr preferRelativeResize="0"/>
          <p:nvPr/>
        </p:nvPicPr>
        <p:blipFill rotWithShape="1">
          <a:blip r:embed="rId11">
            <a:alphaModFix/>
          </a:blip>
          <a:srcRect b="0" l="0" r="0" t="0"/>
          <a:stretch/>
        </p:blipFill>
        <p:spPr>
          <a:xfrm>
            <a:off x="9435800" y="1959048"/>
            <a:ext cx="1246334" cy="1011673"/>
          </a:xfrm>
          <a:prstGeom prst="rect">
            <a:avLst/>
          </a:prstGeom>
          <a:noFill/>
          <a:ln>
            <a:noFill/>
          </a:ln>
        </p:spPr>
      </p:pic>
      <p:pic>
        <p:nvPicPr>
          <p:cNvPr descr="A logo of a sailboat&#10;&#10;AI-generated content may be incorrect." id="124" name="Google Shape;124;p7"/>
          <p:cNvPicPr preferRelativeResize="0"/>
          <p:nvPr/>
        </p:nvPicPr>
        <p:blipFill rotWithShape="1">
          <a:blip r:embed="rId12">
            <a:alphaModFix/>
          </a:blip>
          <a:srcRect b="0" l="0" r="0" t="0"/>
          <a:stretch/>
        </p:blipFill>
        <p:spPr>
          <a:xfrm>
            <a:off x="1485303" y="1890196"/>
            <a:ext cx="1145434" cy="1093071"/>
          </a:xfrm>
          <a:prstGeom prst="rect">
            <a:avLst/>
          </a:prstGeom>
          <a:noFill/>
          <a:ln>
            <a:noFill/>
          </a:ln>
        </p:spPr>
      </p:pic>
      <p:pic>
        <p:nvPicPr>
          <p:cNvPr id="125" name="Google Shape;125;p7"/>
          <p:cNvPicPr preferRelativeResize="0"/>
          <p:nvPr/>
        </p:nvPicPr>
        <p:blipFill rotWithShape="1">
          <a:blip r:embed="rId13">
            <a:alphaModFix/>
          </a:blip>
          <a:srcRect b="0" l="0" r="0" t="0"/>
          <a:stretch/>
        </p:blipFill>
        <p:spPr>
          <a:xfrm>
            <a:off x="4433777" y="4474402"/>
            <a:ext cx="2796363" cy="880130"/>
          </a:xfrm>
          <a:prstGeom prst="rect">
            <a:avLst/>
          </a:prstGeom>
          <a:noFill/>
          <a:ln>
            <a:noFill/>
          </a:ln>
        </p:spPr>
      </p:pic>
      <p:pic>
        <p:nvPicPr>
          <p:cNvPr id="126" name="Google Shape;126;p7"/>
          <p:cNvPicPr preferRelativeResize="0"/>
          <p:nvPr/>
        </p:nvPicPr>
        <p:blipFill rotWithShape="1">
          <a:blip r:embed="rId14">
            <a:alphaModFix/>
          </a:blip>
          <a:srcRect b="0" l="0" r="0" t="0"/>
          <a:stretch/>
        </p:blipFill>
        <p:spPr>
          <a:xfrm>
            <a:off x="8436542" y="4649682"/>
            <a:ext cx="2866369" cy="88013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8"/>
          <p:cNvSpPr txBox="1"/>
          <p:nvPr>
            <p:ph type="title"/>
          </p:nvPr>
        </p:nvSpPr>
        <p:spPr>
          <a:xfrm>
            <a:off x="1167996" y="998516"/>
            <a:ext cx="9856008" cy="127317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4400"/>
              <a:buNone/>
            </a:pPr>
            <a:r>
              <a:rPr lang="es-ES" sz="3200"/>
              <a:t>Lai vērtīga un iedvesmojoša mācīšanās ar VET-READY</a:t>
            </a:r>
            <a:br>
              <a:rPr lang="es-ES" sz="3200"/>
            </a:br>
            <a:r>
              <a:rPr lang="es-ES" sz="3200"/>
              <a:t>2. nodaļu «SABIEDRISKO UN LIELU PASĀKUMU NORISES VIETU KATASTROFU GATAVĪBA UN REAĢĒŠANA»</a:t>
            </a:r>
            <a:br>
              <a:rPr lang="es-ES" sz="3200"/>
            </a:br>
            <a:r>
              <a:rPr lang="es-ES" sz="3200"/>
              <a:t>un 7. mācību moduli «Katastrofu risku pārvaldība sabiedriskās un lielu pasākumu norises vietās</a:t>
            </a:r>
            <a:r>
              <a:rPr lang="es-ES" sz="3600"/>
              <a:t>»!</a:t>
            </a:r>
            <a:endParaRPr/>
          </a:p>
        </p:txBody>
      </p:sp>
      <p:sp>
        <p:nvSpPr>
          <p:cNvPr id="132" name="Google Shape;132;p8"/>
          <p:cNvSpPr txBox="1"/>
          <p:nvPr/>
        </p:nvSpPr>
        <p:spPr>
          <a:xfrm>
            <a:off x="5094526" y="2911372"/>
            <a:ext cx="2002949"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F2F2F2"/>
              </a:buClr>
              <a:buSzPts val="2000"/>
              <a:buFont typeface="Arial"/>
              <a:buNone/>
            </a:pPr>
            <a:r>
              <a:rPr b="1" i="0" lang="es-ES" sz="2000" u="none" cap="none" strike="noStrike">
                <a:solidFill>
                  <a:srgbClr val="F2F2F2"/>
                </a:solidFill>
                <a:latin typeface="Montserrat SemiBold"/>
                <a:ea typeface="Montserrat SemiBold"/>
                <a:cs typeface="Montserrat SemiBold"/>
                <a:sym typeface="Montserrat SemiBold"/>
              </a:rPr>
              <a:t>SEKO MUMS</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descr="A black background with white text&#10;&#10;Description automatically generated" id="133" name="Google Shape;133;p8"/>
          <p:cNvPicPr preferRelativeResize="0"/>
          <p:nvPr/>
        </p:nvPicPr>
        <p:blipFill rotWithShape="1">
          <a:blip r:embed="rId3">
            <a:alphaModFix/>
          </a:blip>
          <a:srcRect b="0" l="0" r="0" t="0"/>
          <a:stretch/>
        </p:blipFill>
        <p:spPr>
          <a:xfrm>
            <a:off x="8531508" y="5952117"/>
            <a:ext cx="2631004" cy="587010"/>
          </a:xfrm>
          <a:prstGeom prst="rect">
            <a:avLst/>
          </a:prstGeom>
          <a:noFill/>
          <a:ln>
            <a:noFill/>
          </a:ln>
        </p:spPr>
      </p:pic>
      <p:pic>
        <p:nvPicPr>
          <p:cNvPr id="134" name="Google Shape;134;p8"/>
          <p:cNvPicPr preferRelativeResize="0"/>
          <p:nvPr/>
        </p:nvPicPr>
        <p:blipFill rotWithShape="1">
          <a:blip r:embed="rId4">
            <a:alphaModFix/>
          </a:blip>
          <a:srcRect b="0" l="0" r="0" t="0"/>
          <a:stretch/>
        </p:blipFill>
        <p:spPr>
          <a:xfrm>
            <a:off x="1167996" y="5952117"/>
            <a:ext cx="2466975" cy="561975"/>
          </a:xfrm>
          <a:prstGeom prst="rect">
            <a:avLst/>
          </a:prstGeom>
          <a:noFill/>
          <a:ln>
            <a:noFill/>
          </a:ln>
        </p:spPr>
      </p:pic>
      <p:sp>
        <p:nvSpPr>
          <p:cNvPr id="135" name="Google Shape;135;p8"/>
          <p:cNvSpPr txBox="1"/>
          <p:nvPr/>
        </p:nvSpPr>
        <p:spPr>
          <a:xfrm>
            <a:off x="4440998" y="4586309"/>
            <a:ext cx="3310003"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000000"/>
              </a:buClr>
              <a:buSzPts val="2000"/>
              <a:buFont typeface="Arial"/>
              <a:buNone/>
            </a:pPr>
            <a:r>
              <a:rPr b="1" i="0" lang="es-ES" sz="2000" u="sng" cap="none" strike="noStrike">
                <a:solidFill>
                  <a:srgbClr val="F2F2F2"/>
                </a:solidFill>
                <a:latin typeface="Montserrat SemiBold"/>
                <a:ea typeface="Montserrat SemiBold"/>
                <a:cs typeface="Montserrat SemiBold"/>
                <a:sym typeface="Montserrat SemiBold"/>
                <a:hlinkClick r:id="rId5">
                  <a:extLst>
                    <a:ext uri="{A12FA001-AC4F-418D-AE19-62706E023703}">
                      <ahyp:hlinkClr val="tx"/>
                    </a:ext>
                  </a:extLst>
                </a:hlinkClick>
              </a:rPr>
              <a:t>https://vetready.</a:t>
            </a:r>
            <a:r>
              <a:rPr b="1" i="0" lang="es-ES" sz="2000" u="none" cap="none" strike="noStrike">
                <a:solidFill>
                  <a:srgbClr val="F2F2F2"/>
                </a:solidFill>
                <a:latin typeface="Montserrat SemiBold"/>
                <a:ea typeface="Montserrat SemiBold"/>
                <a:cs typeface="Montserrat SemiBold"/>
                <a:sym typeface="Montserrat SemiBold"/>
              </a:rPr>
              <a:t>eu/ </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id="136" name="Google Shape;136;p8">
            <a:hlinkClick r:id="rId6"/>
          </p:cNvPr>
          <p:cNvPicPr preferRelativeResize="0"/>
          <p:nvPr/>
        </p:nvPicPr>
        <p:blipFill rotWithShape="1">
          <a:blip r:embed="rId7">
            <a:alphaModFix/>
          </a:blip>
          <a:srcRect b="0" l="0" r="0" t="0"/>
          <a:stretch/>
        </p:blipFill>
        <p:spPr>
          <a:xfrm>
            <a:off x="6096000" y="3702378"/>
            <a:ext cx="458703" cy="458703"/>
          </a:xfrm>
          <a:prstGeom prst="rect">
            <a:avLst/>
          </a:prstGeom>
          <a:noFill/>
          <a:ln>
            <a:noFill/>
          </a:ln>
        </p:spPr>
      </p:pic>
      <p:pic>
        <p:nvPicPr>
          <p:cNvPr id="137" name="Google Shape;137;p8"/>
          <p:cNvPicPr preferRelativeResize="0"/>
          <p:nvPr/>
        </p:nvPicPr>
        <p:blipFill rotWithShape="1">
          <a:blip r:embed="rId8">
            <a:alphaModFix/>
          </a:blip>
          <a:srcRect b="0" l="0" r="0" t="0"/>
          <a:stretch/>
        </p:blipFill>
        <p:spPr>
          <a:xfrm>
            <a:off x="5517522" y="3695180"/>
            <a:ext cx="471986" cy="471986"/>
          </a:xfrm>
          <a:prstGeom prst="rect">
            <a:avLst/>
          </a:prstGeom>
          <a:noFill/>
          <a:ln>
            <a:noFill/>
          </a:ln>
        </p:spPr>
      </p:pic>
      <p:pic>
        <p:nvPicPr>
          <p:cNvPr id="138" name="Google Shape;138;p8">
            <a:hlinkClick r:id="rId9"/>
          </p:cNvPr>
          <p:cNvPicPr preferRelativeResize="0"/>
          <p:nvPr/>
        </p:nvPicPr>
        <p:blipFill rotWithShape="1">
          <a:blip r:embed="rId10">
            <a:alphaModFix/>
          </a:blip>
          <a:srcRect b="0" l="0" r="0" t="0"/>
          <a:stretch/>
        </p:blipFill>
        <p:spPr>
          <a:xfrm>
            <a:off x="4963839" y="3710538"/>
            <a:ext cx="447191" cy="443649"/>
          </a:xfrm>
          <a:prstGeom prst="rect">
            <a:avLst/>
          </a:prstGeom>
          <a:noFill/>
          <a:ln>
            <a:noFill/>
          </a:ln>
        </p:spPr>
      </p:pic>
      <p:pic>
        <p:nvPicPr>
          <p:cNvPr id="139" name="Google Shape;139;p8">
            <a:hlinkClick r:id="rId11"/>
          </p:cNvPr>
          <p:cNvPicPr preferRelativeResize="0"/>
          <p:nvPr/>
        </p:nvPicPr>
        <p:blipFill rotWithShape="1">
          <a:blip r:embed="rId12">
            <a:alphaModFix/>
          </a:blip>
          <a:srcRect b="0" l="0" r="0" t="0"/>
          <a:stretch/>
        </p:blipFill>
        <p:spPr>
          <a:xfrm>
            <a:off x="6661195" y="3705258"/>
            <a:ext cx="453390" cy="45339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 name="Shape 47"/>
        <p:cNvGrpSpPr/>
        <p:nvPr/>
      </p:nvGrpSpPr>
      <p:grpSpPr>
        <a:xfrm>
          <a:off x="0" y="0"/>
          <a:ext cx="0" cy="0"/>
          <a:chOff x="0" y="0"/>
          <a:chExt cx="0" cy="0"/>
        </a:xfrm>
      </p:grpSpPr>
      <p:sp>
        <p:nvSpPr>
          <p:cNvPr id="48" name="Google Shape;48;p4"/>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Mācībspēku atbalsta materiāla pārskats</a:t>
            </a:r>
            <a:endParaRPr/>
          </a:p>
        </p:txBody>
      </p:sp>
      <p:sp>
        <p:nvSpPr>
          <p:cNvPr id="49" name="Google Shape;49;p4"/>
          <p:cNvSpPr txBox="1"/>
          <p:nvPr>
            <p:ph idx="2" type="body"/>
          </p:nvPr>
        </p:nvSpPr>
        <p:spPr>
          <a:xfrm>
            <a:off x="839788" y="1654139"/>
            <a:ext cx="10515600" cy="4356243"/>
          </a:xfrm>
          <a:prstGeom prst="rect">
            <a:avLst/>
          </a:prstGeom>
          <a:noFill/>
          <a:ln>
            <a:noFill/>
          </a:ln>
        </p:spPr>
        <p:txBody>
          <a:bodyPr anchorCtr="0" anchor="t" bIns="45700" lIns="91425" spcFirstLastPara="1" rIns="91425" wrap="square" tIns="45700">
            <a:normAutofit fontScale="70000" lnSpcReduction="20000"/>
          </a:bodyPr>
          <a:lstStyle/>
          <a:p>
            <a:pPr indent="0" lvl="0" marL="50800" rtl="0" algn="l">
              <a:lnSpc>
                <a:spcPct val="90000"/>
              </a:lnSpc>
              <a:spcBef>
                <a:spcPts val="1000"/>
              </a:spcBef>
              <a:spcAft>
                <a:spcPts val="0"/>
              </a:spcAft>
              <a:buSzPct val="142857"/>
              <a:buNone/>
            </a:pPr>
            <a:r>
              <a:rPr lang="es-ES"/>
              <a:t>Šis izglītotāju atbalsta materiāls ir izstrādāts, lai papildinātu apmācību moduli </a:t>
            </a:r>
            <a:r>
              <a:rPr b="1" lang="es-ES"/>
              <a:t>„Katastrofu risku pārvaldība sabiedriskās un lielu pasākumu norises vietās”</a:t>
            </a:r>
            <a:r>
              <a:rPr lang="es-ES"/>
              <a:t>, sniedzot pielāgotas metodiskas un didaktiskas vadlīnijas, lai uzlabotu tā efektīvu īstenošanu.</a:t>
            </a:r>
            <a:endParaRPr/>
          </a:p>
          <a:p>
            <a:pPr indent="0" lvl="0" marL="50800" rtl="0" algn="l">
              <a:lnSpc>
                <a:spcPct val="90000"/>
              </a:lnSpc>
              <a:spcBef>
                <a:spcPts val="1000"/>
              </a:spcBef>
              <a:spcAft>
                <a:spcPts val="0"/>
              </a:spcAft>
              <a:buSzPct val="142857"/>
              <a:buNone/>
            </a:pPr>
            <a:r>
              <a:rPr lang="es-ES"/>
              <a:t>Tā mērķis ir palīdzēt izglītotājiem:</a:t>
            </a:r>
            <a:endParaRPr/>
          </a:p>
          <a:p>
            <a:pPr indent="-406400" lvl="0" marL="457200" rtl="0" algn="l">
              <a:lnSpc>
                <a:spcPct val="90000"/>
              </a:lnSpc>
              <a:spcBef>
                <a:spcPts val="1000"/>
              </a:spcBef>
              <a:spcAft>
                <a:spcPts val="0"/>
              </a:spcAft>
              <a:buSzPct val="142857"/>
              <a:buChar char="•"/>
            </a:pPr>
            <a:r>
              <a:rPr lang="es-ES"/>
              <a:t>izprast šī moduļa </a:t>
            </a:r>
            <a:r>
              <a:rPr b="1" lang="es-ES"/>
              <a:t>konkrētos pedagoģiskos mērķus</a:t>
            </a:r>
            <a:endParaRPr/>
          </a:p>
          <a:p>
            <a:pPr indent="-406400" lvl="0" marL="457200" rtl="0" algn="l">
              <a:lnSpc>
                <a:spcPct val="90000"/>
              </a:lnSpc>
              <a:spcBef>
                <a:spcPts val="1000"/>
              </a:spcBef>
              <a:spcAft>
                <a:spcPts val="0"/>
              </a:spcAft>
              <a:buSzPct val="142857"/>
              <a:buChar char="•"/>
            </a:pPr>
            <a:r>
              <a:rPr lang="es-ES"/>
              <a:t>piemērot </a:t>
            </a:r>
            <a:r>
              <a:rPr b="1" lang="es-ES"/>
              <a:t>atbilstošas mācību stratēģijas un rīkus</a:t>
            </a:r>
            <a:r>
              <a:rPr lang="es-ES"/>
              <a:t>, lai iesaistītu profesionālās izglītības un apmācības, profesionālās tālākizglītības un apmācības un diasporas izglītojamos</a:t>
            </a:r>
            <a:endParaRPr/>
          </a:p>
          <a:p>
            <a:pPr indent="-406400" lvl="0" marL="457200" rtl="0" algn="l">
              <a:lnSpc>
                <a:spcPct val="90000"/>
              </a:lnSpc>
              <a:spcBef>
                <a:spcPts val="1000"/>
              </a:spcBef>
              <a:spcAft>
                <a:spcPts val="0"/>
              </a:spcAft>
              <a:buSzPct val="142857"/>
              <a:buChar char="•"/>
            </a:pPr>
            <a:r>
              <a:rPr b="1" lang="es-ES"/>
              <a:t>veicināt galvenās aktivitātes</a:t>
            </a:r>
            <a:r>
              <a:rPr lang="es-ES"/>
              <a:t>, sekmēt pārdomas un atbalstīt zināšanu saglabāšanu</a:t>
            </a:r>
            <a:endParaRPr b="1"/>
          </a:p>
          <a:p>
            <a:pPr indent="-406400" lvl="0" marL="457200" rtl="0" algn="l">
              <a:lnSpc>
                <a:spcPct val="90000"/>
              </a:lnSpc>
              <a:spcBef>
                <a:spcPts val="1000"/>
              </a:spcBef>
              <a:spcAft>
                <a:spcPts val="0"/>
              </a:spcAft>
              <a:buSzPct val="142857"/>
              <a:buChar char="•"/>
            </a:pPr>
            <a:r>
              <a:rPr lang="es-ES"/>
              <a:t>pielāgot apmācību </a:t>
            </a:r>
            <a:r>
              <a:rPr b="1" lang="es-ES"/>
              <a:t>dažādiem formātiem </a:t>
            </a:r>
            <a:r>
              <a:rPr lang="es-ES"/>
              <a:t>(klātienes, tiešsaistes, jauktas) un dažādām apmācāmo vajadzībām</a:t>
            </a:r>
            <a:endParaRPr/>
          </a:p>
          <a:p>
            <a:pPr indent="0" lvl="0" marL="50800" rtl="0" algn="l">
              <a:lnSpc>
                <a:spcPct val="90000"/>
              </a:lnSpc>
              <a:spcBef>
                <a:spcPts val="1000"/>
              </a:spcBef>
              <a:spcAft>
                <a:spcPts val="0"/>
              </a:spcAft>
              <a:buSzPct val="142857"/>
              <a:buNone/>
            </a:pPr>
            <a:r>
              <a:rPr i="1" lang="es-ES"/>
              <a:t>Piezīme: Šī moduļa apguve un tam pievienotā testa izpilde dod tiesības saņemt profesionālās kompetences pilnveides apliecinājumu.</a:t>
            </a:r>
            <a:endParaRPr/>
          </a:p>
          <a:p>
            <a:pPr indent="0" lvl="0" marL="50800" rtl="0" algn="l">
              <a:lnSpc>
                <a:spcPct val="90000"/>
              </a:lnSpc>
              <a:spcBef>
                <a:spcPts val="1000"/>
              </a:spcBef>
              <a:spcAft>
                <a:spcPts val="0"/>
              </a:spcAft>
              <a:buSzPct val="142857"/>
              <a:buNone/>
            </a:pPr>
            <a:br>
              <a:rPr lang="es-ES"/>
            </a:br>
            <a:endParaRPr/>
          </a:p>
          <a:p>
            <a:pPr indent="0" lvl="0" marL="228600" rtl="0" algn="l">
              <a:lnSpc>
                <a:spcPct val="100000"/>
              </a:lnSpc>
              <a:spcBef>
                <a:spcPts val="0"/>
              </a:spcBef>
              <a:spcAft>
                <a:spcPts val="0"/>
              </a:spcAft>
              <a:buSzPct val="37815"/>
              <a:buNone/>
            </a:pPr>
            <a:r>
              <a:t/>
            </a:r>
            <a:endParaRPr/>
          </a:p>
          <a:p>
            <a:pPr indent="-400050" lvl="0" marL="685800" rtl="0" algn="just">
              <a:lnSpc>
                <a:spcPct val="100000"/>
              </a:lnSpc>
              <a:spcBef>
                <a:spcPts val="0"/>
              </a:spcBef>
              <a:spcAft>
                <a:spcPts val="0"/>
              </a:spcAft>
              <a:buSzPct val="37815"/>
              <a:buNone/>
            </a:pPr>
            <a:r>
              <a:t/>
            </a:r>
            <a:endParaRPr/>
          </a:p>
          <a:p>
            <a:pPr indent="-400050" lvl="0" marL="685800" rtl="0" algn="just">
              <a:lnSpc>
                <a:spcPct val="100000"/>
              </a:lnSpc>
              <a:spcBef>
                <a:spcPts val="0"/>
              </a:spcBef>
              <a:spcAft>
                <a:spcPts val="0"/>
              </a:spcAft>
              <a:buSzPct val="37815"/>
              <a:buNone/>
            </a:pPr>
            <a:r>
              <a:t/>
            </a:r>
            <a:endParaRPr b="1"/>
          </a:p>
          <a:p>
            <a:pPr indent="-50800" lvl="0" marL="228600" rtl="0" algn="l">
              <a:lnSpc>
                <a:spcPct val="90000"/>
              </a:lnSpc>
              <a:spcBef>
                <a:spcPts val="0"/>
              </a:spcBef>
              <a:spcAft>
                <a:spcPts val="0"/>
              </a:spcAft>
              <a:buClr>
                <a:schemeClr val="accent3"/>
              </a:buClr>
              <a:buSzPct val="117646"/>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8"/>
          <p:cNvSpPr txBox="1"/>
          <p:nvPr>
            <p:ph type="title"/>
          </p:nvPr>
        </p:nvSpPr>
        <p:spPr>
          <a:xfrm>
            <a:off x="838188" y="-9"/>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Šī mācību moduļa mācību saturs</a:t>
            </a:r>
            <a:endParaRPr>
              <a:solidFill>
                <a:srgbClr val="FF0000"/>
              </a:solidFill>
            </a:endParaRPr>
          </a:p>
        </p:txBody>
      </p:sp>
      <p:sp>
        <p:nvSpPr>
          <p:cNvPr id="55" name="Google Shape;55;p18"/>
          <p:cNvSpPr txBox="1"/>
          <p:nvPr>
            <p:ph idx="2" type="body"/>
          </p:nvPr>
        </p:nvSpPr>
        <p:spPr>
          <a:xfrm>
            <a:off x="838200" y="1091275"/>
            <a:ext cx="10515600" cy="4448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None/>
            </a:pPr>
            <a:r>
              <a:rPr lang="es-ES" sz="1400"/>
              <a:t>Mācību moduļa mērķis</a:t>
            </a:r>
            <a:endParaRPr sz="1400"/>
          </a:p>
          <a:p>
            <a:pPr indent="0" lvl="0" marL="0" rtl="0" algn="l">
              <a:lnSpc>
                <a:spcPct val="100000"/>
              </a:lnSpc>
              <a:spcBef>
                <a:spcPts val="0"/>
              </a:spcBef>
              <a:spcAft>
                <a:spcPts val="0"/>
              </a:spcAft>
              <a:buNone/>
            </a:pPr>
            <a:r>
              <a:rPr lang="es-ES" sz="1400"/>
              <a:t>Mācību moduļa sasniedzamie mācību rezultāti</a:t>
            </a:r>
            <a:endParaRPr sz="1400"/>
          </a:p>
          <a:p>
            <a:pPr indent="0" lvl="0" marL="0" rtl="0" algn="l">
              <a:lnSpc>
                <a:spcPct val="100000"/>
              </a:lnSpc>
              <a:spcBef>
                <a:spcPts val="0"/>
              </a:spcBef>
              <a:spcAft>
                <a:spcPts val="0"/>
              </a:spcAft>
              <a:buNone/>
            </a:pPr>
            <a:r>
              <a:rPr lang="es-ES" sz="1400"/>
              <a:t>Ievads: Kas ir katastrofu risku pārvaldība sabiedriskās un lielu pasākumu norises vietās?</a:t>
            </a:r>
            <a:endParaRPr sz="1400"/>
          </a:p>
          <a:p>
            <a:pPr indent="0" lvl="0" marL="0" rtl="0" algn="l">
              <a:lnSpc>
                <a:spcPct val="100000"/>
              </a:lnSpc>
              <a:spcBef>
                <a:spcPts val="0"/>
              </a:spcBef>
              <a:spcAft>
                <a:spcPts val="0"/>
              </a:spcAft>
              <a:buNone/>
            </a:pPr>
            <a:r>
              <a:rPr lang="es-ES" sz="1400"/>
              <a:t>Galvenie jēdzieni un terminoloģija</a:t>
            </a:r>
            <a:endParaRPr sz="1400"/>
          </a:p>
          <a:p>
            <a:pPr indent="0" lvl="0" marL="0" rtl="0" algn="l">
              <a:lnSpc>
                <a:spcPct val="100000"/>
              </a:lnSpc>
              <a:spcBef>
                <a:spcPts val="0"/>
              </a:spcBef>
              <a:spcAft>
                <a:spcPts val="0"/>
              </a:spcAft>
              <a:buNone/>
            </a:pPr>
            <a:r>
              <a:rPr lang="es-ES" sz="1400"/>
              <a:t>Tēmas svarīguma izpratne</a:t>
            </a:r>
            <a:endParaRPr sz="1400"/>
          </a:p>
          <a:p>
            <a:pPr indent="0" lvl="0" marL="0" rtl="0" algn="l">
              <a:lnSpc>
                <a:spcPct val="100000"/>
              </a:lnSpc>
              <a:spcBef>
                <a:spcPts val="0"/>
              </a:spcBef>
              <a:spcAft>
                <a:spcPts val="0"/>
              </a:spcAft>
              <a:buNone/>
            </a:pPr>
            <a:r>
              <a:rPr lang="es-ES" sz="1400"/>
              <a:t>Kāpēc šis mācību modulis ir svarīgs?</a:t>
            </a:r>
            <a:endParaRPr sz="1400"/>
          </a:p>
          <a:p>
            <a:pPr indent="0" lvl="0" marL="0" rtl="0" algn="l">
              <a:lnSpc>
                <a:spcPct val="100000"/>
              </a:lnSpc>
              <a:spcBef>
                <a:spcPts val="0"/>
              </a:spcBef>
              <a:spcAft>
                <a:spcPts val="0"/>
              </a:spcAft>
              <a:buNone/>
            </a:pPr>
            <a:r>
              <a:rPr lang="es-ES" sz="1400"/>
              <a:t>Dabas katastrofas sabiedrisko un lielu pasākumu norises vietu kontekstā</a:t>
            </a:r>
            <a:endParaRPr sz="1400"/>
          </a:p>
          <a:p>
            <a:pPr indent="0" lvl="0" marL="0" rtl="0" algn="l">
              <a:lnSpc>
                <a:spcPct val="100000"/>
              </a:lnSpc>
              <a:spcBef>
                <a:spcPts val="0"/>
              </a:spcBef>
              <a:spcAft>
                <a:spcPts val="0"/>
              </a:spcAft>
              <a:buNone/>
            </a:pPr>
            <a:r>
              <a:rPr lang="es-ES" sz="1400"/>
              <a:t>Karstuma vilņi / Ekstrēms karstums</a:t>
            </a:r>
            <a:endParaRPr sz="1400"/>
          </a:p>
          <a:p>
            <a:pPr indent="0" lvl="0" marL="0" rtl="0" algn="l">
              <a:lnSpc>
                <a:spcPct val="100000"/>
              </a:lnSpc>
              <a:spcBef>
                <a:spcPts val="0"/>
              </a:spcBef>
              <a:spcAft>
                <a:spcPts val="0"/>
              </a:spcAft>
              <a:buNone/>
            </a:pPr>
            <a:r>
              <a:rPr lang="es-ES" sz="1400"/>
              <a:t>Plūdi </a:t>
            </a:r>
            <a:endParaRPr sz="1400"/>
          </a:p>
          <a:p>
            <a:pPr indent="0" lvl="0" marL="0" rtl="0" algn="l">
              <a:lnSpc>
                <a:spcPct val="100000"/>
              </a:lnSpc>
              <a:spcBef>
                <a:spcPts val="0"/>
              </a:spcBef>
              <a:spcAft>
                <a:spcPts val="0"/>
              </a:spcAft>
              <a:buNone/>
            </a:pPr>
            <a:r>
              <a:rPr lang="es-ES" sz="1400"/>
              <a:t>Zemestrīce</a:t>
            </a:r>
            <a:endParaRPr sz="1400"/>
          </a:p>
          <a:p>
            <a:pPr indent="0" lvl="0" marL="0" rtl="0" algn="l">
              <a:lnSpc>
                <a:spcPct val="100000"/>
              </a:lnSpc>
              <a:spcBef>
                <a:spcPts val="0"/>
              </a:spcBef>
              <a:spcAft>
                <a:spcPts val="0"/>
              </a:spcAft>
              <a:buNone/>
            </a:pPr>
            <a:r>
              <a:rPr lang="es-ES" sz="1400"/>
              <a:t>Tehnoloģiskas/rūpnieciskas katastrofas sabiedrisko un lielu pasākumu norises vietu kontekstā</a:t>
            </a:r>
            <a:endParaRPr sz="1400"/>
          </a:p>
          <a:p>
            <a:pPr indent="0" lvl="0" marL="0" rtl="0" algn="l">
              <a:lnSpc>
                <a:spcPct val="100000"/>
              </a:lnSpc>
              <a:spcBef>
                <a:spcPts val="0"/>
              </a:spcBef>
              <a:spcAft>
                <a:spcPts val="0"/>
              </a:spcAft>
              <a:buNone/>
            </a:pPr>
            <a:r>
              <a:rPr lang="es-ES" sz="1400"/>
              <a:t>Ķīmisko vielu noplūde</a:t>
            </a:r>
            <a:endParaRPr sz="1400"/>
          </a:p>
          <a:p>
            <a:pPr indent="0" lvl="0" marL="0" rtl="0" algn="l">
              <a:lnSpc>
                <a:spcPct val="100000"/>
              </a:lnSpc>
              <a:spcBef>
                <a:spcPts val="0"/>
              </a:spcBef>
              <a:spcAft>
                <a:spcPts val="0"/>
              </a:spcAft>
              <a:buNone/>
            </a:pPr>
            <a:r>
              <a:rPr lang="es-ES" sz="1400"/>
              <a:t>Bīstamo vielu transporta negadījums</a:t>
            </a:r>
            <a:endParaRPr sz="1400"/>
          </a:p>
          <a:p>
            <a:pPr indent="0" lvl="0" marL="0" rtl="0" algn="l">
              <a:lnSpc>
                <a:spcPct val="100000"/>
              </a:lnSpc>
              <a:spcBef>
                <a:spcPts val="0"/>
              </a:spcBef>
              <a:spcAft>
                <a:spcPts val="0"/>
              </a:spcAft>
              <a:buNone/>
            </a:pPr>
            <a:r>
              <a:rPr lang="es-ES" sz="1400"/>
              <a:t>Ugunsgrēks sabiedriskā vietā</a:t>
            </a:r>
            <a:endParaRPr sz="1400"/>
          </a:p>
          <a:p>
            <a:pPr indent="0" lvl="0" marL="0" rtl="0" algn="l">
              <a:lnSpc>
                <a:spcPct val="100000"/>
              </a:lnSpc>
              <a:spcBef>
                <a:spcPts val="0"/>
              </a:spcBef>
              <a:spcAft>
                <a:spcPts val="0"/>
              </a:spcAft>
              <a:buNone/>
            </a:pPr>
            <a:r>
              <a:rPr lang="es-ES" sz="1400"/>
              <a:t>Bioloģiskas/ar veselību saistītas katastrofas sabiedrisko un lielu pasākumu norises vietu kontekstā</a:t>
            </a:r>
            <a:endParaRPr/>
          </a:p>
          <a:p>
            <a:pPr indent="0" lvl="0" marL="0" rtl="0" algn="l">
              <a:lnSpc>
                <a:spcPct val="100000"/>
              </a:lnSpc>
              <a:spcBef>
                <a:spcPts val="0"/>
              </a:spcBef>
              <a:spcAft>
                <a:spcPts val="0"/>
              </a:spcAft>
              <a:buNone/>
            </a:pPr>
            <a:r>
              <a:rPr lang="es-ES" sz="1400"/>
              <a:t>Bioterorisma vai apzināta bioloģiska apdraudējuma gadījumi</a:t>
            </a:r>
            <a:endParaRPr sz="1400"/>
          </a:p>
          <a:p>
            <a:pPr indent="0" lvl="0" marL="0" rtl="0" algn="l">
              <a:lnSpc>
                <a:spcPct val="100000"/>
              </a:lnSpc>
              <a:spcBef>
                <a:spcPts val="0"/>
              </a:spcBef>
              <a:spcAft>
                <a:spcPts val="0"/>
              </a:spcAft>
              <a:buNone/>
            </a:pPr>
            <a:r>
              <a:rPr lang="es-ES" sz="1400"/>
              <a:t>Psiholoģiskā vai garīgā veselības krīze ārkārtas situācijās</a:t>
            </a:r>
            <a:endParaRPr sz="1400"/>
          </a:p>
          <a:p>
            <a:pPr indent="0" lvl="0" marL="0" rtl="0" algn="l">
              <a:lnSpc>
                <a:spcPct val="100000"/>
              </a:lnSpc>
              <a:spcBef>
                <a:spcPts val="0"/>
              </a:spcBef>
              <a:spcAft>
                <a:spcPts val="0"/>
              </a:spcAft>
              <a:buNone/>
            </a:pPr>
            <a:r>
              <a:rPr lang="es-ES" sz="1400"/>
              <a:t>Pandēmijas vai epidēmijas uzliesmojums</a:t>
            </a:r>
            <a:endParaRPr sz="1400"/>
          </a:p>
          <a:p>
            <a:pPr indent="0" lvl="0" marL="0" rtl="0" algn="l">
              <a:lnSpc>
                <a:spcPct val="100000"/>
              </a:lnSpc>
              <a:spcBef>
                <a:spcPts val="0"/>
              </a:spcBef>
              <a:spcAft>
                <a:spcPts val="0"/>
              </a:spcAft>
              <a:buNone/>
            </a:pPr>
            <a:r>
              <a:rPr lang="es-ES" sz="1400"/>
              <a:t>Iedvesmojoša rīcība un labās prakses piemēri</a:t>
            </a:r>
            <a:endParaRPr/>
          </a:p>
          <a:p>
            <a:pPr indent="0" lvl="0" marL="0" rtl="0" algn="l">
              <a:lnSpc>
                <a:spcPct val="100000"/>
              </a:lnSpc>
              <a:spcBef>
                <a:spcPts val="0"/>
              </a:spcBef>
              <a:spcAft>
                <a:spcPts val="0"/>
              </a:spcAft>
              <a:buNone/>
            </a:pPr>
            <a:r>
              <a:rPr lang="es-ES" sz="1400"/>
              <a:t>Padziļinātai izpētei</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9"/>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Ieteicamās mācību metodes un rīki</a:t>
            </a:r>
            <a:endParaRPr>
              <a:solidFill>
                <a:srgbClr val="FF0000"/>
              </a:solidFill>
            </a:endParaRPr>
          </a:p>
        </p:txBody>
      </p:sp>
      <p:sp>
        <p:nvSpPr>
          <p:cNvPr id="61" name="Google Shape;61;p19"/>
          <p:cNvSpPr txBox="1"/>
          <p:nvPr>
            <p:ph idx="2" type="body"/>
          </p:nvPr>
        </p:nvSpPr>
        <p:spPr>
          <a:xfrm>
            <a:off x="839788" y="1654139"/>
            <a:ext cx="10515600" cy="4356243"/>
          </a:xfrm>
          <a:prstGeom prst="rect">
            <a:avLst/>
          </a:prstGeom>
          <a:noFill/>
          <a:ln>
            <a:noFill/>
          </a:ln>
        </p:spPr>
        <p:txBody>
          <a:bodyPr anchorCtr="0" anchor="t" bIns="45700" lIns="91425" spcFirstLastPara="1" rIns="91425" wrap="square" tIns="45700">
            <a:normAutofit fontScale="92500" lnSpcReduction="20000"/>
          </a:bodyPr>
          <a:lstStyle/>
          <a:p>
            <a:pPr indent="0" lvl="0" marL="50800" rtl="0" algn="l">
              <a:lnSpc>
                <a:spcPct val="90000"/>
              </a:lnSpc>
              <a:spcBef>
                <a:spcPts val="1000"/>
              </a:spcBef>
              <a:spcAft>
                <a:spcPts val="0"/>
              </a:spcAft>
              <a:buSzPct val="108108"/>
              <a:buNone/>
            </a:pPr>
            <a:r>
              <a:rPr b="1" lang="es-ES"/>
              <a:t>Mācību metode 1: lomu spēle un skatījuma maiņa</a:t>
            </a:r>
            <a:endParaRPr/>
          </a:p>
          <a:p>
            <a:pPr indent="-406400" lvl="0" marL="457200" rtl="0" algn="l">
              <a:lnSpc>
                <a:spcPct val="90000"/>
              </a:lnSpc>
              <a:spcBef>
                <a:spcPts val="1000"/>
              </a:spcBef>
              <a:spcAft>
                <a:spcPts val="0"/>
              </a:spcAft>
              <a:buClr>
                <a:schemeClr val="accent3"/>
              </a:buClr>
              <a:buSzPct val="108108"/>
              <a:buChar char="•"/>
            </a:pPr>
            <a:r>
              <a:rPr lang="es-ES"/>
              <a:t>Lomu spēle veicina empātiju, komunikāciju un līderības prasmes. Tā palīdz izglītojamajiem saprast, kā dažādas lomas (piemēram, apsardze, pirmās reaģēšanas dienesti, iedzīvotāji) krīzes laikā sadarbojas savā starpā.</a:t>
            </a:r>
            <a:endParaRPr/>
          </a:p>
          <a:p>
            <a:pPr indent="-406400" lvl="0" marL="457200" rtl="0" algn="l">
              <a:lnSpc>
                <a:spcPct val="90000"/>
              </a:lnSpc>
              <a:spcBef>
                <a:spcPts val="1000"/>
              </a:spcBef>
              <a:spcAft>
                <a:spcPts val="0"/>
              </a:spcAft>
              <a:buClr>
                <a:schemeClr val="accent3"/>
              </a:buClr>
              <a:buSzPct val="108108"/>
              <a:buChar char="•"/>
            </a:pPr>
            <a:r>
              <a:rPr b="1" lang="es-ES"/>
              <a:t>Piemērs pielietojumam:</a:t>
            </a:r>
            <a:br>
              <a:rPr lang="es-ES"/>
            </a:br>
            <a:r>
              <a:rPr lang="es-ES"/>
              <a:t>Pēc tehnoloģisko / rūpniecisko katastrofu tēmas apspriešanas katram izglītojamajam piešķir lomu (piemēram, tirdzniecības centra vadītājs, apmeklētājs, neatliekamās palīdzības sniedzējs). Viņi izspēlē pirmās piecas evakuācijas minūtes pēc ķīmiskas noplūdes.</a:t>
            </a:r>
            <a:endParaRPr/>
          </a:p>
          <a:p>
            <a:pPr indent="-406400" lvl="0" marL="457200" rtl="0" algn="l">
              <a:lnSpc>
                <a:spcPct val="90000"/>
              </a:lnSpc>
              <a:spcBef>
                <a:spcPts val="1000"/>
              </a:spcBef>
              <a:spcAft>
                <a:spcPts val="0"/>
              </a:spcAft>
              <a:buClr>
                <a:schemeClr val="accent3"/>
              </a:buClr>
              <a:buSzPct val="108108"/>
              <a:buChar char="•"/>
            </a:pPr>
            <a:r>
              <a:rPr lang="es-ES"/>
              <a:t>Noslēgumā notiek refleksija par skaidras komunikācijas un atbildības sadalījuma nozīmi.</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20"/>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Ieteicamās mācību metodes un rīki</a:t>
            </a:r>
            <a:endParaRPr>
              <a:solidFill>
                <a:srgbClr val="FF0000"/>
              </a:solidFill>
            </a:endParaRPr>
          </a:p>
        </p:txBody>
      </p:sp>
      <p:sp>
        <p:nvSpPr>
          <p:cNvPr id="67" name="Google Shape;67;p20"/>
          <p:cNvSpPr txBox="1"/>
          <p:nvPr>
            <p:ph idx="2" type="body"/>
          </p:nvPr>
        </p:nvSpPr>
        <p:spPr>
          <a:xfrm>
            <a:off x="839788" y="1654139"/>
            <a:ext cx="10515600" cy="4356243"/>
          </a:xfrm>
          <a:prstGeom prst="rect">
            <a:avLst/>
          </a:prstGeom>
          <a:noFill/>
          <a:ln>
            <a:noFill/>
          </a:ln>
        </p:spPr>
        <p:txBody>
          <a:bodyPr anchorCtr="0" anchor="t" bIns="45700" lIns="91425" spcFirstLastPara="1" rIns="91425" wrap="square" tIns="45700">
            <a:normAutofit fontScale="92500" lnSpcReduction="20000"/>
          </a:bodyPr>
          <a:lstStyle/>
          <a:p>
            <a:pPr indent="0" lvl="0" marL="50800" rtl="0" algn="l">
              <a:lnSpc>
                <a:spcPct val="90000"/>
              </a:lnSpc>
              <a:spcBef>
                <a:spcPts val="1000"/>
              </a:spcBef>
              <a:spcAft>
                <a:spcPts val="0"/>
              </a:spcAft>
              <a:buSzPct val="108108"/>
              <a:buNone/>
            </a:pPr>
            <a:r>
              <a:rPr b="1" lang="es-ES"/>
              <a:t>Mācību metode 2: vadītā grupu diskusija</a:t>
            </a:r>
            <a:endParaRPr/>
          </a:p>
          <a:p>
            <a:pPr indent="-406400" lvl="0" marL="457200" rtl="0" algn="l">
              <a:lnSpc>
                <a:spcPct val="90000"/>
              </a:lnSpc>
              <a:spcBef>
                <a:spcPts val="1000"/>
              </a:spcBef>
              <a:spcAft>
                <a:spcPts val="0"/>
              </a:spcAft>
              <a:buClr>
                <a:schemeClr val="accent3"/>
              </a:buClr>
              <a:buSzPct val="108108"/>
              <a:buChar char="•"/>
            </a:pPr>
            <a:r>
              <a:rPr lang="es-ES"/>
              <a:t>Veicina izglītojamo spēju reflektēt, dalīties personīgajos ieskatos un kritiski analizēt reālus gadījumus, attīstot empātiju un sadarbībā balstītas problēmu risināšanas prasmes.</a:t>
            </a:r>
            <a:endParaRPr/>
          </a:p>
          <a:p>
            <a:pPr indent="-406400" lvl="0" marL="457200" rtl="0" algn="l">
              <a:lnSpc>
                <a:spcPct val="90000"/>
              </a:lnSpc>
              <a:spcBef>
                <a:spcPts val="1000"/>
              </a:spcBef>
              <a:spcAft>
                <a:spcPts val="0"/>
              </a:spcAft>
              <a:buClr>
                <a:schemeClr val="accent3"/>
              </a:buClr>
              <a:buSzPct val="108108"/>
              <a:buChar char="•"/>
            </a:pPr>
            <a:r>
              <a:rPr b="1" lang="es-ES"/>
              <a:t>Piemērs pielietojumam:</a:t>
            </a:r>
            <a:br>
              <a:rPr lang="es-ES"/>
            </a:br>
            <a:r>
              <a:rPr lang="es-ES"/>
              <a:t>Pēc slaida “Mācības no Ukrainas: gatavība glābj dzīvības” apskates aiciniet izglītojamos apspriest:</a:t>
            </a:r>
            <a:br>
              <a:rPr lang="es-ES"/>
            </a:br>
            <a:r>
              <a:rPr lang="es-ES"/>
              <a:t>– Kāda rīcība ļāva šai kopienai veiksmīgi pārvarēt krīzi?</a:t>
            </a:r>
            <a:br>
              <a:rPr lang="es-ES"/>
            </a:br>
            <a:r>
              <a:rPr lang="es-ES"/>
              <a:t>– Kā līdzīgas pieejas varētu pielietot lielās sabiedriskās pasākumu norises vietās viņu reģionā?</a:t>
            </a:r>
            <a:endParaRPr/>
          </a:p>
          <a:p>
            <a:pPr indent="-406400" lvl="0" marL="457200" rtl="0" algn="l">
              <a:lnSpc>
                <a:spcPct val="90000"/>
              </a:lnSpc>
              <a:spcBef>
                <a:spcPts val="1000"/>
              </a:spcBef>
              <a:spcAft>
                <a:spcPts val="0"/>
              </a:spcAft>
              <a:buClr>
                <a:schemeClr val="accent3"/>
              </a:buClr>
              <a:buSzPct val="108108"/>
              <a:buChar char="•"/>
            </a:pPr>
            <a:r>
              <a:rPr lang="es-ES"/>
              <a:t>Pedagogi vada diskusiju, nodrošinot, ka tiek uzklausītas visu izglītojamo balsis.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21"/>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Ieteicamās mācību metodes un rīki</a:t>
            </a:r>
            <a:endParaRPr>
              <a:solidFill>
                <a:srgbClr val="FF0000"/>
              </a:solidFill>
            </a:endParaRPr>
          </a:p>
        </p:txBody>
      </p:sp>
      <p:sp>
        <p:nvSpPr>
          <p:cNvPr id="73" name="Google Shape;73;p21"/>
          <p:cNvSpPr txBox="1"/>
          <p:nvPr>
            <p:ph idx="2" type="body"/>
          </p:nvPr>
        </p:nvSpPr>
        <p:spPr>
          <a:xfrm>
            <a:off x="839788" y="1654139"/>
            <a:ext cx="10515600" cy="4356243"/>
          </a:xfrm>
          <a:prstGeom prst="rect">
            <a:avLst/>
          </a:prstGeom>
          <a:noFill/>
          <a:ln>
            <a:noFill/>
          </a:ln>
        </p:spPr>
        <p:txBody>
          <a:bodyPr anchorCtr="0" anchor="t" bIns="45700" lIns="91425" spcFirstLastPara="1" rIns="91425" wrap="square" tIns="45700">
            <a:normAutofit fontScale="92500"/>
          </a:bodyPr>
          <a:lstStyle/>
          <a:p>
            <a:pPr indent="0" lvl="0" marL="50800" rtl="0" algn="l">
              <a:lnSpc>
                <a:spcPct val="90000"/>
              </a:lnSpc>
              <a:spcBef>
                <a:spcPts val="1000"/>
              </a:spcBef>
              <a:spcAft>
                <a:spcPts val="0"/>
              </a:spcAft>
              <a:buSzPct val="108108"/>
              <a:buNone/>
            </a:pPr>
            <a:r>
              <a:rPr b="1" lang="es-ES"/>
              <a:t>Mācību metode 3: simulācijas vingrinājums</a:t>
            </a:r>
            <a:endParaRPr/>
          </a:p>
          <a:p>
            <a:pPr indent="-406400" lvl="0" marL="457200" rtl="0" algn="l">
              <a:lnSpc>
                <a:spcPct val="90000"/>
              </a:lnSpc>
              <a:spcBef>
                <a:spcPts val="1000"/>
              </a:spcBef>
              <a:spcAft>
                <a:spcPts val="0"/>
              </a:spcAft>
              <a:buClr>
                <a:schemeClr val="accent3"/>
              </a:buClr>
              <a:buSzPct val="108108"/>
              <a:buChar char="•"/>
            </a:pPr>
            <a:r>
              <a:rPr lang="es-ES"/>
              <a:t>Simulācijas ļauj izglītojamajiem drošā un kontrolētā vidē piedzīvot reālai situācijai līdzīgu lēmumu pieņemšanu. Šī metode attīsta situācijas apziņu, komandas darbu un emocionālo pašsavaldību ārkārtas situācijās.</a:t>
            </a:r>
            <a:endParaRPr/>
          </a:p>
          <a:p>
            <a:pPr indent="-406400" lvl="0" marL="457200" rtl="0" algn="l">
              <a:lnSpc>
                <a:spcPct val="90000"/>
              </a:lnSpc>
              <a:spcBef>
                <a:spcPts val="1000"/>
              </a:spcBef>
              <a:spcAft>
                <a:spcPts val="0"/>
              </a:spcAft>
              <a:buClr>
                <a:schemeClr val="accent3"/>
              </a:buClr>
              <a:buSzPct val="108108"/>
              <a:buChar char="•"/>
            </a:pPr>
            <a:r>
              <a:rPr b="1" lang="es-ES"/>
              <a:t>Piemērs pielietojumam:</a:t>
            </a:r>
            <a:br>
              <a:rPr lang="es-ES"/>
            </a:br>
            <a:r>
              <a:rPr lang="es-ES"/>
              <a:t>• Prezentējot pārdomu scenāriju “Dūmi stadionā”, sadaliet izglītojamos mazās grupās. Katra grupa darbojas kā norises vietas personāls, apsardze vai skatītāji, simulējot savu rīcību pirmo 3 minūšu laikā.</a:t>
            </a:r>
            <a:endParaRPr/>
          </a:p>
          <a:p>
            <a:pPr indent="-406400" lvl="0" marL="457200" rtl="0" algn="l">
              <a:lnSpc>
                <a:spcPct val="90000"/>
              </a:lnSpc>
              <a:spcBef>
                <a:spcPts val="1000"/>
              </a:spcBef>
              <a:spcAft>
                <a:spcPts val="0"/>
              </a:spcAft>
              <a:buClr>
                <a:schemeClr val="accent3"/>
              </a:buClr>
              <a:buSzPct val="108108"/>
              <a:buChar char="•"/>
            </a:pPr>
            <a:r>
              <a:rPr lang="es-ES"/>
              <a:t>Noslēgumā apspriediet, kuras darbības palīdzēja mazināt paniku un kuras — palielināja riskus.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22"/>
          <p:cNvSpPr txBox="1"/>
          <p:nvPr>
            <p:ph type="title"/>
          </p:nvPr>
        </p:nvSpPr>
        <p:spPr>
          <a:xfrm>
            <a:off x="838188" y="-9"/>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Iesaistes veicināšanas padomi</a:t>
            </a:r>
            <a:endParaRPr>
              <a:solidFill>
                <a:srgbClr val="FF0000"/>
              </a:solidFill>
            </a:endParaRPr>
          </a:p>
        </p:txBody>
      </p:sp>
      <p:sp>
        <p:nvSpPr>
          <p:cNvPr id="79" name="Google Shape;79;p22"/>
          <p:cNvSpPr txBox="1"/>
          <p:nvPr>
            <p:ph idx="2" type="body"/>
          </p:nvPr>
        </p:nvSpPr>
        <p:spPr>
          <a:xfrm>
            <a:off x="838200" y="995809"/>
            <a:ext cx="10515600" cy="4249200"/>
          </a:xfrm>
          <a:prstGeom prst="rect">
            <a:avLst/>
          </a:prstGeom>
          <a:noFill/>
          <a:ln>
            <a:noFill/>
          </a:ln>
        </p:spPr>
        <p:txBody>
          <a:bodyPr anchorCtr="0" anchor="t" bIns="45700" lIns="91425" spcFirstLastPara="1" rIns="91425" wrap="square" tIns="45700">
            <a:noAutofit/>
          </a:bodyPr>
          <a:lstStyle/>
          <a:p>
            <a:pPr indent="-406400" lvl="0" marL="457200" rtl="0" algn="l">
              <a:lnSpc>
                <a:spcPct val="90000"/>
              </a:lnSpc>
              <a:spcBef>
                <a:spcPts val="0"/>
              </a:spcBef>
              <a:spcAft>
                <a:spcPts val="0"/>
              </a:spcAft>
              <a:buSzPts val="2800"/>
              <a:buChar char="•"/>
            </a:pPr>
            <a:r>
              <a:rPr b="1" lang="es-ES" sz="1600"/>
              <a:t>Sāciet ar saskarsmi: </a:t>
            </a:r>
            <a:r>
              <a:rPr lang="es-ES" sz="1600"/>
              <a:t>sāciet nodarbības, jautājot dalībniekiem par viņu pieredzi saistībā ar drošību, ārkārtas situācijām vai riska apzināšanos. Tas veicina uzticēšanos un aktivizē iepriekšējās zināšanas.</a:t>
            </a:r>
            <a:endParaRPr/>
          </a:p>
          <a:p>
            <a:pPr indent="-406400" lvl="0" marL="457200" rtl="0" algn="l">
              <a:lnSpc>
                <a:spcPct val="90000"/>
              </a:lnSpc>
              <a:spcBef>
                <a:spcPts val="0"/>
              </a:spcBef>
              <a:spcAft>
                <a:spcPts val="0"/>
              </a:spcAft>
              <a:buSzPts val="2800"/>
              <a:buChar char="•"/>
            </a:pPr>
            <a:r>
              <a:rPr b="1" lang="es-ES" sz="1600"/>
              <a:t>Izmantojiet reālus, saprotamus piemērus: </a:t>
            </a:r>
            <a:r>
              <a:rPr lang="es-ES" sz="1600"/>
              <a:t>izvēlieties scenārijus un gadījumu izpētes (piemēram, tirdzniecības centri, stadioni, lidostas), kas atspoguļo ikdienas vidi, lai palielinātu nozīmīgumu un motivāciju.</a:t>
            </a:r>
            <a:endParaRPr/>
          </a:p>
          <a:p>
            <a:pPr indent="-406400" lvl="0" marL="457200" rtl="0" algn="l">
              <a:lnSpc>
                <a:spcPct val="90000"/>
              </a:lnSpc>
              <a:spcBef>
                <a:spcPts val="0"/>
              </a:spcBef>
              <a:spcAft>
                <a:spcPts val="0"/>
              </a:spcAft>
              <a:buSzPts val="2800"/>
              <a:buChar char="•"/>
            </a:pPr>
            <a:r>
              <a:rPr b="1" lang="es-ES" sz="1600"/>
              <a:t>Veiciniet līdzdalību, nevis perfekciju: </a:t>
            </a:r>
            <a:r>
              <a:rPr lang="es-ES" sz="1600"/>
              <a:t>uzsveriet, ka katrs ieguldījums — gan analītisks, gan emocionāls — ir vērtīgs. Mācību dalībniekiem jājustas droši, lai varētu kļūdīties un mācīties kopīgi.</a:t>
            </a:r>
            <a:endParaRPr/>
          </a:p>
          <a:p>
            <a:pPr indent="-406400" lvl="0" marL="457200" rtl="0" algn="l">
              <a:lnSpc>
                <a:spcPct val="90000"/>
              </a:lnSpc>
              <a:spcBef>
                <a:spcPts val="0"/>
              </a:spcBef>
              <a:spcAft>
                <a:spcPts val="0"/>
              </a:spcAft>
              <a:buSzPts val="2800"/>
              <a:buChar char="•"/>
            </a:pPr>
            <a:r>
              <a:rPr b="1" lang="es-ES" sz="1600"/>
              <a:t>Līdzsvarojiet emocijas un pilnvarojumu: </a:t>
            </a:r>
            <a:r>
              <a:rPr lang="es-ES" sz="1600"/>
              <a:t>izklāstiet sarežģītas tēmas par katastrofām taktiski. Izvairieties no uz bailēm balstītiem stāstiem; tā vietā koncentrējieties uz pārliecību, problēmu risināšanu un pozitīviem rezultātiem (“ko darīt”, nevis “kas nogāja greizi”).</a:t>
            </a:r>
            <a:endParaRPr/>
          </a:p>
          <a:p>
            <a:pPr indent="-406400" lvl="0" marL="457200" rtl="0" algn="l">
              <a:lnSpc>
                <a:spcPct val="90000"/>
              </a:lnSpc>
              <a:spcBef>
                <a:spcPts val="0"/>
              </a:spcBef>
              <a:spcAft>
                <a:spcPts val="0"/>
              </a:spcAft>
              <a:buSzPts val="2800"/>
              <a:buChar char="•"/>
            </a:pPr>
            <a:r>
              <a:rPr b="1" lang="es-ES" sz="1600"/>
              <a:t>Izmantojiet interaktīvas metodes: </a:t>
            </a:r>
            <a:r>
              <a:rPr lang="es-ES" sz="1600"/>
              <a:t>izmantojiet simulācijas, grupu diskusijas un ātrās lēmumu pieņemšanas uzdevumus, lai mācīšanās būtu dinamiska un paliktu atmiņā. Vizuālie rīki, īsi video un pārdomu jautājumi palīdz uzturēt iesaistīšanos.</a:t>
            </a:r>
            <a:endParaRPr/>
          </a:p>
          <a:p>
            <a:pPr indent="-406400" lvl="0" marL="457200" rtl="0" algn="l">
              <a:lnSpc>
                <a:spcPct val="90000"/>
              </a:lnSpc>
              <a:spcBef>
                <a:spcPts val="0"/>
              </a:spcBef>
              <a:spcAft>
                <a:spcPts val="0"/>
              </a:spcAft>
              <a:buSzPts val="2800"/>
              <a:buChar char="•"/>
            </a:pPr>
            <a:r>
              <a:rPr b="1" lang="es-ES" sz="1600"/>
              <a:t>Radiet psiholoģiski drošu mācību vidi: </a:t>
            </a:r>
            <a:r>
              <a:rPr lang="es-ES" sz="1600"/>
              <a:t>nepieciešami skaidri pamatnoteikumi par cieņu un atbalstu. Ļaujiet dalībniekiem paņemt īsas pauzes, ja viņus emocionāli ietekmē reāli piemēri vai attēli.</a:t>
            </a:r>
            <a:endParaRPr/>
          </a:p>
          <a:p>
            <a:pPr indent="-406400" lvl="0" marL="457200" rtl="0" algn="l">
              <a:lnSpc>
                <a:spcPct val="90000"/>
              </a:lnSpc>
              <a:spcBef>
                <a:spcPts val="0"/>
              </a:spcBef>
              <a:spcAft>
                <a:spcPts val="0"/>
              </a:spcAft>
              <a:buSzPts val="2800"/>
              <a:buChar char="•"/>
            </a:pPr>
            <a:r>
              <a:rPr b="1" lang="es-ES" sz="1600"/>
              <a:t>Uzsvērt kopienu un sadarbību: </a:t>
            </a:r>
            <a:r>
              <a:rPr lang="es-ES" sz="1600"/>
              <a:t>uzsveriet, ka gatavība katastrofām nav individuāls uzdevums — tā ir kopīga atbildība. Veiciniet komandas darbu, empātiju un kultūras izpratni.</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23"/>
          <p:cNvSpPr txBox="1"/>
          <p:nvPr>
            <p:ph type="title"/>
          </p:nvPr>
        </p:nvSpPr>
        <p:spPr>
          <a:xfrm>
            <a:off x="687388" y="334963"/>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Pielāgošanās stratēģijas</a:t>
            </a:r>
            <a:endParaRPr/>
          </a:p>
        </p:txBody>
      </p:sp>
      <p:sp>
        <p:nvSpPr>
          <p:cNvPr id="85" name="Google Shape;85;p23"/>
          <p:cNvSpPr txBox="1"/>
          <p:nvPr>
            <p:ph idx="2" type="body"/>
          </p:nvPr>
        </p:nvSpPr>
        <p:spPr>
          <a:xfrm>
            <a:off x="687388" y="1425540"/>
            <a:ext cx="10102532" cy="4310890"/>
          </a:xfrm>
          <a:prstGeom prst="rect">
            <a:avLst/>
          </a:prstGeom>
          <a:noFill/>
          <a:ln>
            <a:noFill/>
          </a:ln>
        </p:spPr>
        <p:txBody>
          <a:bodyPr anchorCtr="0" anchor="t" bIns="45700" lIns="91425" spcFirstLastPara="1" rIns="91425" wrap="square" tIns="45700">
            <a:noAutofit/>
          </a:bodyPr>
          <a:lstStyle/>
          <a:p>
            <a:pPr indent="-406400" lvl="0" marL="457200" rtl="0" algn="l">
              <a:lnSpc>
                <a:spcPct val="90000"/>
              </a:lnSpc>
              <a:spcBef>
                <a:spcPts val="1000"/>
              </a:spcBef>
              <a:spcAft>
                <a:spcPts val="0"/>
              </a:spcAft>
              <a:buClr>
                <a:schemeClr val="accent3"/>
              </a:buClr>
              <a:buSzPts val="2800"/>
              <a:buChar char="•"/>
            </a:pPr>
            <a:r>
              <a:rPr b="1" lang="es-ES" sz="1600"/>
              <a:t>Īstenošana klātienē:</a:t>
            </a:r>
            <a:r>
              <a:rPr lang="es-ES" sz="1600"/>
              <a:t> izmantojiet izdrukātas scenāriju kartītes, plakātus un vizuālos materiālus (AI ģenerētus attēlus vai slaidus). Organizējiet darba stacijas mazās grupās — katrai ar atšķirīgu katastrofu kontekstu (plūdi, ugunsgrēks, veselības ārkārtas situācija). Pēc katras aktivitātes izmantojiet noslēguma diskusiju loku emocionālai refleksijai un zināšanu nostiprināšanai.</a:t>
            </a:r>
            <a:br>
              <a:rPr lang="es-ES" sz="1600"/>
            </a:br>
            <a:r>
              <a:rPr b="1" lang="es-ES" sz="1600"/>
              <a:t>Materiāli:</a:t>
            </a:r>
            <a:r>
              <a:rPr lang="es-ES" sz="1600"/>
              <a:t> izdrukāti slaidi, marķieri, lomu kartītes, projektors, pirmās palīdzības simboli un piezīmju lapiņas (post-it).</a:t>
            </a:r>
            <a:endParaRPr/>
          </a:p>
          <a:p>
            <a:pPr indent="-406400" lvl="0" marL="457200" rtl="0" algn="l">
              <a:lnSpc>
                <a:spcPct val="90000"/>
              </a:lnSpc>
              <a:spcBef>
                <a:spcPts val="1000"/>
              </a:spcBef>
              <a:spcAft>
                <a:spcPts val="0"/>
              </a:spcAft>
              <a:buClr>
                <a:schemeClr val="accent3"/>
              </a:buClr>
              <a:buSzPts val="2800"/>
              <a:buChar char="•"/>
            </a:pPr>
            <a:r>
              <a:rPr b="1" lang="es-ES" sz="1600"/>
              <a:t>Īstenošana tiešsaistē:</a:t>
            </a:r>
            <a:r>
              <a:rPr lang="es-ES" sz="1600"/>
              <a:t> izmantojiet Zoom, Teams vai Google Meet grupu mijiedarbībai. Izmantojiet “breakout rooms” scenāriju analīzei un lomu spēlei. Kopīgojiet ekrānu ar AI ģenerētajiem vizuālajiem materiāliem un izmantojiet Mentimeter vai Kahoot atgriezeniskajai saitei.</a:t>
            </a:r>
            <a:br>
              <a:rPr lang="es-ES" sz="1600"/>
            </a:br>
            <a:r>
              <a:rPr b="1" lang="es-ES" sz="1600"/>
              <a:t>Rīki:</a:t>
            </a:r>
            <a:r>
              <a:rPr lang="es-ES" sz="1600"/>
              <a:t> Zoom vai MS Teams, Google Slides, Mentimeter, Padlet, Kahoot, tiešsaistes testu formas.</a:t>
            </a:r>
            <a:endParaRPr/>
          </a:p>
          <a:p>
            <a:pPr indent="-406400" lvl="0" marL="457200" rtl="0" algn="l">
              <a:lnSpc>
                <a:spcPct val="90000"/>
              </a:lnSpc>
              <a:spcBef>
                <a:spcPts val="1000"/>
              </a:spcBef>
              <a:spcAft>
                <a:spcPts val="0"/>
              </a:spcAft>
              <a:buClr>
                <a:schemeClr val="accent3"/>
              </a:buClr>
              <a:buSzPts val="2800"/>
              <a:buChar char="•"/>
            </a:pPr>
            <a:r>
              <a:rPr b="1" lang="es-ES" sz="1600"/>
              <a:t>Hibrīdīstenošana:</a:t>
            </a:r>
            <a:r>
              <a:rPr lang="es-ES" sz="1600"/>
              <a:t> apvienojiet asinhrono mācīšanos (video, lasāmviela, pašvērtējums) ar tiešsaistes grupu praktiskajām aktivitātēm. Dalieties ar scenāriju vizuālajiem materiāliem un gadījumu analīzēm, izmantojot LMS vai Google Classroom. Izmantojiet hibrīda diskusiju dēļus, lai dalītos ar vietējiem katastrofu piemēriem vai gūtajām mācībām.</a:t>
            </a:r>
            <a:br>
              <a:rPr lang="es-ES" sz="1600"/>
            </a:br>
            <a:r>
              <a:rPr b="1" lang="es-ES" sz="1600"/>
              <a:t>Rīki:</a:t>
            </a:r>
            <a:r>
              <a:rPr lang="es-ES" sz="1600"/>
              <a:t> LMS (Moodle, Google Classroom), Google Docs grupu uzdevumiem, īsi video un refleksijas žurnāli.</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4"/>
          <p:cNvSpPr txBox="1"/>
          <p:nvPr>
            <p:ph type="title"/>
          </p:nvPr>
        </p:nvSpPr>
        <p:spPr>
          <a:xfrm>
            <a:off x="838212" y="98396"/>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sz="4000">
                <a:solidFill>
                  <a:srgbClr val="FF0000"/>
                </a:solidFill>
              </a:rPr>
              <a:t>Šajā modulī apgūstamās galvenās ESCO prasmes</a:t>
            </a:r>
            <a:endParaRPr sz="4000">
              <a:solidFill>
                <a:srgbClr val="FF0000"/>
              </a:solidFill>
            </a:endParaRPr>
          </a:p>
        </p:txBody>
      </p:sp>
      <p:sp>
        <p:nvSpPr>
          <p:cNvPr id="91" name="Google Shape;91;p24"/>
          <p:cNvSpPr txBox="1"/>
          <p:nvPr>
            <p:ph idx="2" type="body"/>
          </p:nvPr>
        </p:nvSpPr>
        <p:spPr>
          <a:xfrm>
            <a:off x="752475" y="898568"/>
            <a:ext cx="10953900" cy="4321200"/>
          </a:xfrm>
          <a:prstGeom prst="rect">
            <a:avLst/>
          </a:prstGeom>
          <a:noFill/>
          <a:ln>
            <a:noFill/>
          </a:ln>
        </p:spPr>
        <p:txBody>
          <a:bodyPr anchorCtr="0" anchor="t" bIns="45700" lIns="91425" spcFirstLastPara="1" rIns="91425" wrap="square" tIns="45700">
            <a:noAutofit/>
          </a:bodyPr>
          <a:lstStyle/>
          <a:p>
            <a:pPr indent="-406400" lvl="0" marL="457200" rtl="0" algn="l">
              <a:lnSpc>
                <a:spcPct val="90000"/>
              </a:lnSpc>
              <a:spcBef>
                <a:spcPts val="1000"/>
              </a:spcBef>
              <a:spcAft>
                <a:spcPts val="0"/>
              </a:spcAft>
              <a:buClr>
                <a:schemeClr val="accent3"/>
              </a:buClr>
              <a:buSzPts val="2800"/>
              <a:buChar char="•"/>
            </a:pPr>
            <a:r>
              <a:rPr b="1" lang="es-ES" sz="1600"/>
              <a:t>Apgūstamā ESCO prasmju kategorija:</a:t>
            </a:r>
            <a:r>
              <a:rPr lang="es-ES" sz="1600"/>
              <a:t> T2.3 – Problēmu risināšana.</a:t>
            </a:r>
            <a:br>
              <a:rPr lang="es-ES" sz="1600"/>
            </a:br>
            <a:r>
              <a:rPr b="1" lang="es-ES" sz="1600"/>
              <a:t>Attīstāmās pamatprasmes:</a:t>
            </a:r>
            <a:r>
              <a:rPr lang="es-ES" sz="1600"/>
              <a:t> </a:t>
            </a:r>
            <a:r>
              <a:rPr b="1" lang="es-ES" sz="1600"/>
              <a:t>noteikt problēmas un veikt riska analīzi, izstrādāt ārkārtas reaģēšanas stratēģijas, risināt problēmas neparedzamos apstākļos:</a:t>
            </a:r>
            <a:endParaRPr/>
          </a:p>
          <a:p>
            <a:pPr indent="-406400" lvl="0" marL="457200" rtl="0" algn="l">
              <a:lnSpc>
                <a:spcPct val="90000"/>
              </a:lnSpc>
              <a:spcBef>
                <a:spcPts val="1000"/>
              </a:spcBef>
              <a:spcAft>
                <a:spcPts val="0"/>
              </a:spcAft>
              <a:buClr>
                <a:schemeClr val="accent3"/>
              </a:buClr>
              <a:buSzPts val="2800"/>
              <a:buChar char="•"/>
            </a:pPr>
            <a:r>
              <a:rPr b="1" lang="es-ES" sz="1600"/>
              <a:t>Noteikt problēmas un veikt riska analīzi.</a:t>
            </a:r>
            <a:br>
              <a:rPr lang="es-ES" sz="1600"/>
            </a:br>
            <a:r>
              <a:rPr lang="es-ES" sz="1600"/>
              <a:t>Prakse notiek brīžos, kad izglītojamie atpazīst agrīnus katastrofu signālus — piemēram, vieglas vibrācijas pirms zemestrīces, dūmu smaku vai mirgojošas gaismas pirms ugunsgrēka, vai trauksmes signālus lielās sabiedriskās vietās.</a:t>
            </a:r>
            <a:br>
              <a:rPr lang="es-ES" sz="1600"/>
            </a:br>
            <a:r>
              <a:rPr b="1" lang="es-ES" sz="1600"/>
              <a:t>Pedagoga fokuss:</a:t>
            </a:r>
            <a:r>
              <a:rPr lang="es-ES" sz="1600"/>
              <a:t> mudināt izglītojamos novērot, interpretēt un prioritizēt redzamos un uztveramos brīdinājuma signālus.</a:t>
            </a:r>
            <a:br>
              <a:rPr lang="es-ES" sz="1600"/>
            </a:br>
            <a:r>
              <a:rPr b="1" lang="es-ES" sz="1600"/>
              <a:t>Jautāt:</a:t>
            </a:r>
            <a:r>
              <a:rPr lang="es-ES" sz="1600"/>
              <a:t> “Kuri signāli prasa tūlītēju rīcību?”, “Ko šādas agrīnas pazīmes varētu nozīmēt dažādās vidēs?”</a:t>
            </a:r>
            <a:endParaRPr/>
          </a:p>
          <a:p>
            <a:pPr indent="-406400" lvl="0" marL="457200" rtl="0" algn="l">
              <a:lnSpc>
                <a:spcPct val="90000"/>
              </a:lnSpc>
              <a:spcBef>
                <a:spcPts val="1000"/>
              </a:spcBef>
              <a:spcAft>
                <a:spcPts val="0"/>
              </a:spcAft>
              <a:buClr>
                <a:schemeClr val="accent3"/>
              </a:buClr>
              <a:buSzPts val="2800"/>
              <a:buChar char="•"/>
            </a:pPr>
            <a:r>
              <a:rPr b="1" lang="es-ES" sz="1600"/>
              <a:t>Izstrādāt stratēģijas ārkārtas reaģēšanai.</a:t>
            </a:r>
            <a:br>
              <a:rPr lang="es-ES" sz="1600"/>
            </a:br>
            <a:r>
              <a:rPr lang="es-ES" sz="1600"/>
              <a:t>Prakse notiek “Pauze un pārdomā” scenārijos — piemēram, cilvēku drūzmēšanās incidenti, pēkšņi elektroapgādes traucējumi vai medicīniska ārkārtas situācija koncertzālē. Izglītojamie izstrādā rīcības soļus, evakuācijas stratēģijas vai saziņas plānus.</a:t>
            </a:r>
            <a:br>
              <a:rPr lang="es-ES" sz="1600"/>
            </a:br>
            <a:r>
              <a:rPr b="1" lang="es-ES" sz="1600"/>
              <a:t>Pedagoga fokuss:</a:t>
            </a:r>
            <a:r>
              <a:rPr lang="es-ES" sz="1600"/>
              <a:t> virzīt diskusiju par alternatīvām rīcībām un aicināt izglītojamos pamatot savus lēmumus, izmantojot loģiku un drošības principus. Tas attīsta plānošanu, prioritizēšanu un kopīgu lēmumu pieņemšanu stresa apstākļos.</a:t>
            </a:r>
            <a:endParaRPr/>
          </a:p>
          <a:p>
            <a:pPr indent="-406400" lvl="0" marL="457200" rtl="0" algn="l">
              <a:lnSpc>
                <a:spcPct val="90000"/>
              </a:lnSpc>
              <a:spcBef>
                <a:spcPts val="1000"/>
              </a:spcBef>
              <a:spcAft>
                <a:spcPts val="0"/>
              </a:spcAft>
              <a:buClr>
                <a:schemeClr val="accent3"/>
              </a:buClr>
              <a:buSzPts val="2800"/>
              <a:buChar char="•"/>
            </a:pPr>
            <a:r>
              <a:rPr b="1" lang="es-ES" sz="1600"/>
              <a:t>Risināt problēmas neparedzamos apstākļos.</a:t>
            </a:r>
            <a:br>
              <a:rPr lang="es-ES" sz="1600"/>
            </a:br>
            <a:r>
              <a:rPr lang="es-ES" sz="1600"/>
              <a:t>Prakse notiek spēcīgu vētru, infrastruktūras bojājumu vai pēkšņu veselības ārkārtas situāciju laikā, kad ierastās sistēmas nedarbojas un cilvēkiem jāspēj rīkoties patstāvīgi.</a:t>
            </a:r>
            <a:br>
              <a:rPr lang="es-ES" sz="1600"/>
            </a:br>
            <a:r>
              <a:rPr b="1" lang="es-ES" sz="1600"/>
              <a:t>Pedagoga fokuss:</a:t>
            </a:r>
            <a:r>
              <a:rPr lang="es-ES" sz="1600"/>
              <a:t> mudināt izglītojamos analizēt emocionālu pretstatā racionālai lēmumu pieņemšanai.</a:t>
            </a:r>
            <a:br>
              <a:rPr lang="es-ES" sz="1600"/>
            </a:br>
            <a:r>
              <a:rPr b="1" lang="es-ES" sz="1600"/>
              <a:t>Jautāt:</a:t>
            </a:r>
            <a:r>
              <a:rPr lang="es-ES" sz="1600"/>
              <a:t> “Kas jums palīdzēja saglabāt skaidru domāšanu stresa situācijā?”, “Ko jūs varētu darīt, lai atbalstītu citus panikas situācijā?”</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VET READY">
      <a:dk1>
        <a:srgbClr val="000000"/>
      </a:dk1>
      <a:lt1>
        <a:srgbClr val="FFFFFF"/>
      </a:lt1>
      <a:dk2>
        <a:srgbClr val="0E2841"/>
      </a:dk2>
      <a:lt2>
        <a:srgbClr val="E8E8E8"/>
      </a:lt2>
      <a:accent1>
        <a:srgbClr val="ED2527"/>
      </a:accent1>
      <a:accent2>
        <a:srgbClr val="E48363"/>
      </a:accent2>
      <a:accent3>
        <a:srgbClr val="139AD6"/>
      </a:accent3>
      <a:accent4>
        <a:srgbClr val="F6BB38"/>
      </a:accent4>
      <a:accent5>
        <a:srgbClr val="F7AEA5"/>
      </a:accent5>
      <a:accent6>
        <a:srgbClr val="F7A7A8"/>
      </a:accent6>
      <a:hlink>
        <a:srgbClr val="139AD6"/>
      </a:hlink>
      <a:folHlink>
        <a:srgbClr val="ED252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2024-02-15T12:50:33Z</dcterms:created>
  <dc:creator>Maria Karapostolou</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0x010100B688FCE479FC304A9ED734F8C118CCC4</vt:lpwstr>
  </property>
</Properties>
</file>