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Montserrat SemiBold" panose="00000700000000000000" pitchFamily="2" charset="77"/>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j9a8SWxa/j4kjFGQPYAHimb6O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42"/>
    <p:restoredTop sz="94703"/>
  </p:normalViewPr>
  <p:slideViewPr>
    <p:cSldViewPr snapToGrid="0">
      <p:cViewPr>
        <p:scale>
          <a:sx n="83" d="100"/>
          <a:sy n="83" d="100"/>
        </p:scale>
        <p:origin x="2256" y="1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customschemas.google.com/relationships/presentationmetadata" Target="metadata"/><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 name="Google Shape;4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 name="Google Shape;5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 name="Google Shape;5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5" name="Google Shape;7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 name="Google Shape;9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a:stretch/>
        </p:blipFill>
        <p:spPr>
          <a:xfrm>
            <a:off x="6529085" y="477520"/>
            <a:ext cx="5516179" cy="5598160"/>
          </a:xfrm>
          <a:prstGeom prst="rect">
            <a:avLst/>
          </a:prstGeom>
          <a:noFill/>
          <a:ln>
            <a:noFill/>
          </a:ln>
        </p:spPr>
      </p:pic>
      <p:sp>
        <p:nvSpPr>
          <p:cNvPr id="13" name="Google Shape;13;p10"/>
          <p:cNvSpPr txBox="1">
            <a:spLocks noGrp="1"/>
          </p:cNvSpPr>
          <p:nvPr>
            <p:ph type="title"/>
          </p:nvPr>
        </p:nvSpPr>
        <p:spPr>
          <a:xfrm>
            <a:off x="387349" y="2187723"/>
            <a:ext cx="5885263" cy="149436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alibri"/>
              <a:buNone/>
              <a:defRPr sz="48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1"/>
          </p:nvPr>
        </p:nvSpPr>
        <p:spPr>
          <a:xfrm>
            <a:off x="387350" y="3893421"/>
            <a:ext cx="5391150" cy="91774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15" name="Google Shape;15;p10"/>
          <p:cNvPicPr preferRelativeResize="0"/>
          <p:nvPr/>
        </p:nvPicPr>
        <p:blipFill rotWithShape="1">
          <a:blip r:embed="rId3">
            <a:alphaModFix/>
          </a:blip>
          <a:srcRect/>
          <a:stretch/>
        </p:blipFill>
        <p:spPr>
          <a:xfrm>
            <a:off x="488463" y="5877098"/>
            <a:ext cx="2870493" cy="607869"/>
          </a:xfrm>
          <a:prstGeom prst="rect">
            <a:avLst/>
          </a:prstGeom>
          <a:noFill/>
          <a:ln>
            <a:noFill/>
          </a:ln>
        </p:spPr>
      </p:pic>
      <p:pic>
        <p:nvPicPr>
          <p:cNvPr id="16" name="Google Shape;16;p10" descr="A close up of a logo&#10;&#10;AI-generated content may be incorrect."/>
          <p:cNvPicPr preferRelativeResize="0"/>
          <p:nvPr/>
        </p:nvPicPr>
        <p:blipFill rotWithShape="1">
          <a:blip r:embed="rId4">
            <a:alphaModFix/>
          </a:blip>
          <a:srcRect/>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9788" y="2203859"/>
            <a:ext cx="10515600" cy="82391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accent3"/>
              </a:buClr>
              <a:buSzPts val="2800"/>
              <a:buNone/>
              <a:defRPr sz="2800" b="1">
                <a:solidFill>
                  <a:schemeClr val="accent3"/>
                </a:solidFill>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 name="Google Shape;20;p13"/>
          <p:cNvSpPr txBox="1">
            <a:spLocks noGrp="1"/>
          </p:cNvSpPr>
          <p:nvPr>
            <p:ph type="body" idx="2"/>
          </p:nvPr>
        </p:nvSpPr>
        <p:spPr>
          <a:xfrm>
            <a:off x="839788" y="3162300"/>
            <a:ext cx="10515600" cy="280272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13" descr="Blue text on a black background&#10;&#10;Description automatically generated"/>
          <p:cNvPicPr preferRelativeResize="0"/>
          <p:nvPr/>
        </p:nvPicPr>
        <p:blipFill rotWithShape="1">
          <a:blip r:embed="rId2">
            <a:alphaModFix/>
          </a:blip>
          <a:srcRect/>
          <a:stretch/>
        </p:blipFill>
        <p:spPr>
          <a:xfrm>
            <a:off x="9097738" y="6099558"/>
            <a:ext cx="2371222" cy="529049"/>
          </a:xfrm>
          <a:prstGeom prst="rect">
            <a:avLst/>
          </a:prstGeom>
          <a:noFill/>
          <a:ln>
            <a:noFill/>
          </a:ln>
        </p:spPr>
      </p:pic>
      <p:pic>
        <p:nvPicPr>
          <p:cNvPr id="22" name="Google Shape;22;p13" descr="A close up of a logo&#10;&#10;AI-generated content may be incorrect."/>
          <p:cNvPicPr preferRelativeResize="0"/>
          <p:nvPr/>
        </p:nvPicPr>
        <p:blipFill rotWithShape="1">
          <a:blip r:embed="rId3">
            <a:alphaModFix/>
          </a:blip>
          <a:srcRect/>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23"/>
        <p:cNvGrpSpPr/>
        <p:nvPr/>
      </p:nvGrpSpPr>
      <p:grpSpPr>
        <a:xfrm>
          <a:off x="0" y="0"/>
          <a:ext cx="0" cy="0"/>
          <a:chOff x="0" y="0"/>
          <a:chExt cx="0" cy="0"/>
        </a:xfrm>
      </p:grpSpPr>
      <p:sp>
        <p:nvSpPr>
          <p:cNvPr id="24" name="Google Shape;24;p15"/>
          <p:cNvSpPr txBox="1">
            <a:spLocks noGrp="1"/>
          </p:cNvSpPr>
          <p:nvPr>
            <p:ph type="title"/>
          </p:nvPr>
        </p:nvSpPr>
        <p:spPr>
          <a:xfrm>
            <a:off x="839787" y="1634384"/>
            <a:ext cx="8022201" cy="1600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Calibri"/>
              <a:buNone/>
              <a:defRPr sz="32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5"/>
          <p:cNvSpPr txBox="1">
            <a:spLocks noGrp="1"/>
          </p:cNvSpPr>
          <p:nvPr>
            <p:ph type="body" idx="1"/>
          </p:nvPr>
        </p:nvSpPr>
        <p:spPr>
          <a:xfrm>
            <a:off x="839788" y="3429000"/>
            <a:ext cx="8022200" cy="19569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6" name="Google Shape;26;p15" descr="Blue text on a black background&#10;&#10;Description automatically generated"/>
          <p:cNvPicPr preferRelativeResize="0"/>
          <p:nvPr/>
        </p:nvPicPr>
        <p:blipFill rotWithShape="1">
          <a:blip r:embed="rId2">
            <a:alphaModFix/>
          </a:blip>
          <a:srcRect/>
          <a:stretch/>
        </p:blipFill>
        <p:spPr>
          <a:xfrm>
            <a:off x="9097738" y="6099558"/>
            <a:ext cx="2371222" cy="529049"/>
          </a:xfrm>
          <a:prstGeom prst="rect">
            <a:avLst/>
          </a:prstGeom>
          <a:noFill/>
          <a:ln>
            <a:noFill/>
          </a:ln>
        </p:spPr>
      </p:pic>
      <p:pic>
        <p:nvPicPr>
          <p:cNvPr id="27" name="Google Shape;27;p15" descr="A close up of a logo&#10;&#10;AI-generated content may be incorrect."/>
          <p:cNvPicPr preferRelativeResize="0"/>
          <p:nvPr/>
        </p:nvPicPr>
        <p:blipFill rotWithShape="1">
          <a:blip r:embed="rId3">
            <a:alphaModFix/>
          </a:blip>
          <a:srcRect/>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29"/>
        <p:cNvGrpSpPr/>
        <p:nvPr/>
      </p:nvGrpSpPr>
      <p:grpSpPr>
        <a:xfrm>
          <a:off x="0" y="0"/>
          <a:ext cx="0" cy="0"/>
          <a:chOff x="0" y="0"/>
          <a:chExt cx="0" cy="0"/>
        </a:xfrm>
      </p:grpSpPr>
      <p:sp>
        <p:nvSpPr>
          <p:cNvPr id="30" name="Google Shape;30;p16"/>
          <p:cNvSpPr txBox="1">
            <a:spLocks noGrp="1"/>
          </p:cNvSpPr>
          <p:nvPr>
            <p:ph type="title"/>
          </p:nvPr>
        </p:nvSpPr>
        <p:spPr>
          <a:xfrm>
            <a:off x="438275" y="457200"/>
            <a:ext cx="4734654" cy="9814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4000"/>
              <a:buFont typeface="Calibri"/>
              <a:buNone/>
              <a:defRPr sz="4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6"/>
          <p:cNvSpPr txBox="1">
            <a:spLocks noGrp="1"/>
          </p:cNvSpPr>
          <p:nvPr>
            <p:ph type="body" idx="1"/>
          </p:nvPr>
        </p:nvSpPr>
        <p:spPr>
          <a:xfrm>
            <a:off x="438275" y="3199849"/>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2" name="Google Shape;32;p16"/>
          <p:cNvSpPr txBox="1">
            <a:spLocks noGrp="1"/>
          </p:cNvSpPr>
          <p:nvPr>
            <p:ph type="body" idx="2"/>
          </p:nvPr>
        </p:nvSpPr>
        <p:spPr>
          <a:xfrm>
            <a:off x="4473129" y="3212396"/>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3" name="Google Shape;33;p16"/>
          <p:cNvSpPr txBox="1">
            <a:spLocks noGrp="1"/>
          </p:cNvSpPr>
          <p:nvPr>
            <p:ph type="body" idx="3"/>
          </p:nvPr>
        </p:nvSpPr>
        <p:spPr>
          <a:xfrm>
            <a:off x="8508875" y="3199849"/>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6"/>
          <p:cNvSpPr txBox="1">
            <a:spLocks noGrp="1"/>
          </p:cNvSpPr>
          <p:nvPr>
            <p:ph type="body" idx="4"/>
          </p:nvPr>
        </p:nvSpPr>
        <p:spPr>
          <a:xfrm>
            <a:off x="510608"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16"/>
          <p:cNvSpPr txBox="1">
            <a:spLocks noGrp="1"/>
          </p:cNvSpPr>
          <p:nvPr>
            <p:ph type="body" idx="5"/>
          </p:nvPr>
        </p:nvSpPr>
        <p:spPr>
          <a:xfrm>
            <a:off x="4473575"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 name="Google Shape;36;p16"/>
          <p:cNvSpPr txBox="1">
            <a:spLocks noGrp="1"/>
          </p:cNvSpPr>
          <p:nvPr>
            <p:ph type="body" idx="6"/>
          </p:nvPr>
        </p:nvSpPr>
        <p:spPr>
          <a:xfrm>
            <a:off x="8436542"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a:stretch/>
        </p:blipFill>
        <p:spPr>
          <a:xfrm>
            <a:off x="0" y="0"/>
            <a:ext cx="12191999" cy="6949440"/>
          </a:xfrm>
          <a:prstGeom prst="rect">
            <a:avLst/>
          </a:prstGeom>
          <a:noFill/>
          <a:ln>
            <a:noFill/>
          </a:ln>
        </p:spPr>
      </p:pic>
      <p:sp>
        <p:nvSpPr>
          <p:cNvPr id="39" name="Google Shape;39;p17"/>
          <p:cNvSpPr txBox="1">
            <a:spLocks noGrp="1"/>
          </p:cNvSpPr>
          <p:nvPr>
            <p:ph type="title"/>
          </p:nvPr>
        </p:nvSpPr>
        <p:spPr>
          <a:xfrm>
            <a:off x="501650" y="581025"/>
            <a:ext cx="9856008" cy="12731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7"/>
          <p:cNvSpPr txBox="1">
            <a:spLocks noGrp="1"/>
          </p:cNvSpPr>
          <p:nvPr>
            <p:ph type="body" idx="1"/>
          </p:nvPr>
        </p:nvSpPr>
        <p:spPr>
          <a:xfrm>
            <a:off x="501650" y="2272666"/>
            <a:ext cx="539115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1.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www.eva93.lv/" TargetMode="External"/><Relationship Id="rId11" Type="http://schemas.openxmlformats.org/officeDocument/2006/relationships/image" Target="../media/image9.png"/><Relationship Id="rId5" Type="http://schemas.openxmlformats.org/officeDocument/2006/relationships/hyperlink" Target="https://neotalentway.com/" TargetMode="External"/><Relationship Id="rId10" Type="http://schemas.openxmlformats.org/officeDocument/2006/relationships/image" Target="../media/image8.png"/><Relationship Id="rId4" Type="http://schemas.openxmlformats.org/officeDocument/2006/relationships/hyperlink" Target="https://denizli.afad.gov.tr/" TargetMode="External"/><Relationship Id="rId9" Type="http://schemas.openxmlformats.org/officeDocument/2006/relationships/image" Target="../media/image7.png"/><Relationship Id="rId1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www.linkedin.com/company/vet-ready-project" TargetMode="External"/><Relationship Id="rId11" Type="http://schemas.openxmlformats.org/officeDocument/2006/relationships/hyperlink" Target="https://www.youtube.com/@VET-READYEUProgram" TargetMode="External"/><Relationship Id="rId5" Type="http://schemas.openxmlformats.org/officeDocument/2006/relationships/hyperlink" Target="https://vetready.eu/" TargetMode="External"/><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hyperlink" Target="https://www.facebook.com/profile.php?id=61573707797009"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1"/>
          <p:cNvSpPr txBox="1">
            <a:spLocks noGrp="1"/>
          </p:cNvSpPr>
          <p:nvPr>
            <p:ph type="title"/>
          </p:nvPr>
        </p:nvSpPr>
        <p:spPr>
          <a:xfrm>
            <a:off x="387348" y="3379694"/>
            <a:ext cx="6551334" cy="1494363"/>
          </a:xfrm>
          <a:prstGeom prst="rect">
            <a:avLst/>
          </a:prstGeom>
          <a:noFill/>
          <a:ln>
            <a:noFill/>
          </a:ln>
        </p:spPr>
        <p:txBody>
          <a:bodyPr spcFirstLastPara="1" wrap="square" lIns="91425" tIns="45700" rIns="91425" bIns="45700" anchor="b" anchorCtr="0">
            <a:noAutofit/>
          </a:bodyPr>
          <a:lstStyle/>
          <a:p>
            <a:r>
              <a:rPr lang="es-ES" sz="4000" dirty="0"/>
              <a:t>Eining 2: Viðbúnaður og viðbrögð við hamförum á almannafæri og á stórum samkomustöðum</a:t>
            </a:r>
            <a:br>
              <a:rPr lang="en-US" sz="4000" b="0" dirty="0"/>
            </a:br>
            <a:br>
              <a:rPr lang="en-US" sz="4000" dirty="0"/>
            </a:br>
            <a:endParaRPr sz="4000" dirty="0"/>
          </a:p>
        </p:txBody>
      </p:sp>
      <p:sp>
        <p:nvSpPr>
          <p:cNvPr id="46" name="Google Shape;46;p1"/>
          <p:cNvSpPr txBox="1">
            <a:spLocks noGrp="1"/>
          </p:cNvSpPr>
          <p:nvPr>
            <p:ph type="body" idx="1"/>
          </p:nvPr>
        </p:nvSpPr>
        <p:spPr>
          <a:xfrm>
            <a:off x="387350" y="3893421"/>
            <a:ext cx="6095998" cy="917748"/>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90000"/>
              </a:lnSpc>
              <a:spcBef>
                <a:spcPts val="0"/>
              </a:spcBef>
              <a:spcAft>
                <a:spcPts val="0"/>
              </a:spcAft>
              <a:buSzPct val="109839"/>
              <a:buNone/>
            </a:pPr>
            <a:r>
              <a:rPr lang="es-ES" sz="4600" b="1" dirty="0" err="1"/>
              <a:t>Yfirlit yfir einingu</a:t>
            </a:r>
            <a:endParaRPr sz="4600" b="1" dirty="0"/>
          </a:p>
          <a:p>
            <a:pPr marL="0" lvl="0" indent="0" algn="l" rtl="0">
              <a:lnSpc>
                <a:spcPct val="90000"/>
              </a:lnSpc>
              <a:spcBef>
                <a:spcPts val="0"/>
              </a:spcBef>
              <a:spcAft>
                <a:spcPts val="0"/>
              </a:spcAft>
              <a:buSzPct val="210526"/>
              <a:buNone/>
            </a:pPr>
            <a:endParaRPr b="1" dirty="0"/>
          </a:p>
          <a:p>
            <a:pPr marL="0" lvl="0" indent="0" algn="l" rtl="0">
              <a:lnSpc>
                <a:spcPct val="90000"/>
              </a:lnSpc>
              <a:spcBef>
                <a:spcPts val="0"/>
              </a:spcBef>
              <a:spcAft>
                <a:spcPts val="0"/>
              </a:spcAft>
              <a:buSzPct val="109839"/>
              <a:buNone/>
            </a:pPr>
            <a:r>
              <a:rPr lang="es-ES" sz="4600" b="1" dirty="0"/>
              <a:t>Höfundur: Denizli AFAD / samstarfsaðilar VETREADY verkefnisins</a:t>
            </a:r>
            <a:endParaRPr dirty="0"/>
          </a:p>
          <a:p>
            <a:pPr marL="0" lvl="0" indent="0" algn="l" rtl="0">
              <a:lnSpc>
                <a:spcPct val="90000"/>
              </a:lnSpc>
              <a:spcBef>
                <a:spcPts val="0"/>
              </a:spcBef>
              <a:spcAft>
                <a:spcPts val="0"/>
              </a:spcAft>
              <a:buSzPct val="210526"/>
              <a:buNone/>
            </a:pPr>
            <a:endParaRPr dirty="0"/>
          </a:p>
        </p:txBody>
      </p:sp>
      <p:sp>
        <p:nvSpPr>
          <p:cNvPr id="47" name="Google Shape;47;p1"/>
          <p:cNvSpPr txBox="1"/>
          <p:nvPr/>
        </p:nvSpPr>
        <p:spPr>
          <a:xfrm>
            <a:off x="387348" y="5398936"/>
            <a:ext cx="588526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chemeClr val="dk1"/>
                </a:solidFill>
                <a:latin typeface="Calibri"/>
                <a:ea typeface="Calibri"/>
                <a:cs typeface="Calibri"/>
                <a:sym typeface="Calibri"/>
              </a:rPr>
              <a:t> Verkefnisnúmer: 2024-1-ES01-KA220-VET-000257287</a:t>
            </a:r>
            <a:endParaRPr sz="1200" b="0" i="0" u="none" strike="noStrike" cap="non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br>
              <a:rPr lang="es-ES"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E5F0CCA6-41B9-DED5-D67A-E5A91C1445DF}"/>
              </a:ext>
            </a:extLst>
          </p:cNvPr>
          <p:cNvSpPr txBox="1"/>
          <p:nvPr/>
        </p:nvSpPr>
        <p:spPr>
          <a:xfrm>
            <a:off x="3435347" y="5919281"/>
            <a:ext cx="5330112" cy="938719"/>
          </a:xfrm>
          <a:prstGeom prst="rect">
            <a:avLst/>
          </a:prstGeom>
          <a:noFill/>
        </p:spPr>
        <p:txBody>
          <a:bodyPr wrap="square">
            <a:spAutoFit/>
          </a:bodyPr>
          <a:lstStyle/>
          <a:p>
            <a:pPr algn="just" rtl="0">
              <a:buNone/>
            </a:pPr>
            <a:r>
              <a:rPr lang="en-US" sz="900" b="0" i="0" u="none" strike="noStrike" dirty="0">
                <a:solidFill>
                  <a:srgbClr val="000000"/>
                </a:solidFill>
                <a:effectLst/>
                <a:latin typeface="Calibri" panose="020F0502020204030204" pitchFamily="34" charset="0"/>
                <a:cs typeface="Calibri" panose="020F0502020204030204" pitchFamily="34" charset="0"/>
              </a:rPr>
              <a:t>Fjármagnað af Evrópusambandinu. Skoðanir og álit sem hér koma fram eru þó einungis á ábyrgð höfund(a) og endurspegla ekki endilega skoðanir Evrópusambandsins né Servicio Español para la Internacionalización de la Educación (SEPIE). Hvorki Evrópusambandið né styrkveitandi bera ábyrgð á þeim.</a:t>
            </a:r>
            <a:endParaRPr lang="en-US" sz="900" b="0" dirty="0">
              <a:effectLst/>
              <a:latin typeface="Calibri" panose="020F0502020204030204" pitchFamily="34" charset="0"/>
              <a:cs typeface="Calibri" panose="020F0502020204030204" pitchFamily="34" charset="0"/>
            </a:endParaRPr>
          </a:p>
          <a:p>
            <a:pPr>
              <a:buNone/>
            </a:pPr>
            <a:br>
              <a:rPr lang="en-US" dirty="0"/>
            </a:br>
            <a:endParaRPr lang="lv-LV"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5"/>
          <p:cNvSpPr txBox="1">
            <a:spLocks noGrp="1"/>
          </p:cNvSpPr>
          <p:nvPr>
            <p:ph type="title"/>
          </p:nvPr>
        </p:nvSpPr>
        <p:spPr>
          <a:xfrm>
            <a:off x="839787" y="238873"/>
            <a:ext cx="8022201" cy="1600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Calibri"/>
              <a:buNone/>
            </a:pPr>
            <a:r>
              <a:rPr lang="es-ES" sz="4400"/>
              <a:t>Stuðningur fyrir kennara</a:t>
            </a:r>
            <a:endParaRPr sz="4400"/>
          </a:p>
        </p:txBody>
      </p:sp>
      <p:sp>
        <p:nvSpPr>
          <p:cNvPr id="103" name="Google Shape;103;p25"/>
          <p:cNvSpPr txBox="1">
            <a:spLocks noGrp="1"/>
          </p:cNvSpPr>
          <p:nvPr>
            <p:ph type="body" idx="1"/>
          </p:nvPr>
        </p:nvSpPr>
        <p:spPr>
          <a:xfrm>
            <a:off x="554804" y="1428108"/>
            <a:ext cx="7284377" cy="4530903"/>
          </a:xfrm>
          <a:prstGeom prst="rect">
            <a:avLst/>
          </a:prstGeom>
          <a:noFill/>
          <a:ln>
            <a:noFill/>
          </a:ln>
        </p:spPr>
        <p:txBody>
          <a:bodyPr spcFirstLastPara="1" wrap="square" lIns="91425" tIns="45700" rIns="91425" bIns="45700" anchor="t" anchorCtr="0">
            <a:normAutofit fontScale="92500" lnSpcReduction="20000"/>
          </a:bodyPr>
          <a:lstStyle/>
          <a:p>
            <a:pPr marL="228600" lvl="0" indent="0" algn="l" rtl="0">
              <a:lnSpc>
                <a:spcPct val="90000"/>
              </a:lnSpc>
              <a:spcBef>
                <a:spcPts val="1000"/>
              </a:spcBef>
              <a:spcAft>
                <a:spcPts val="0"/>
              </a:spcAft>
              <a:buSzPct val="90090"/>
              <a:buNone/>
            </a:pPr>
            <a:r>
              <a:rPr lang="es-ES" sz="2400" b="1" dirty="0">
                <a:solidFill>
                  <a:srgbClr val="4892DC"/>
                </a:solidFill>
              </a:rPr>
              <a:t>Hverri og einni af sex þjálfunarlotum í þessari einingu fylgir sérstök kennarastuðningsskrá sem inniheldur:</a:t>
            </a:r>
            <a:endParaRPr dirty="0"/>
          </a:p>
          <a:p>
            <a:pPr marL="571500" lvl="0" indent="-215900" algn="l" rtl="0">
              <a:lnSpc>
                <a:spcPct val="90000"/>
              </a:lnSpc>
              <a:spcBef>
                <a:spcPts val="1000"/>
              </a:spcBef>
              <a:spcAft>
                <a:spcPts val="0"/>
              </a:spcAft>
              <a:buSzPct val="108108"/>
              <a:buFont typeface="Arial"/>
              <a:buNone/>
            </a:pPr>
            <a:endParaRPr dirty="0"/>
          </a:p>
          <a:p>
            <a:pPr marL="571500" lvl="0" indent="-342900" algn="l" rtl="0">
              <a:lnSpc>
                <a:spcPct val="90000"/>
              </a:lnSpc>
              <a:spcBef>
                <a:spcPts val="1000"/>
              </a:spcBef>
              <a:spcAft>
                <a:spcPts val="0"/>
              </a:spcAft>
              <a:buSzPct val="90090"/>
              <a:buFont typeface="Arial"/>
              <a:buChar char="•"/>
            </a:pPr>
            <a:r>
              <a:rPr lang="es-ES" sz="2400" dirty="0"/>
              <a:t>Tillögur að </a:t>
            </a:r>
            <a:r>
              <a:rPr lang="es-ES" sz="2400" b="1" dirty="0"/>
              <a:t>kennsluaðferðum og verkfærum </a:t>
            </a:r>
            <a:r>
              <a:rPr lang="es-ES" sz="2400" dirty="0"/>
              <a:t>sem eru sniðin að efni þjálfunarlotunnar</a:t>
            </a:r>
          </a:p>
          <a:p>
            <a:pPr marL="571500" lvl="0" indent="-342900" algn="l" rtl="0">
              <a:lnSpc>
                <a:spcPct val="90000"/>
              </a:lnSpc>
              <a:spcBef>
                <a:spcPts val="1000"/>
              </a:spcBef>
              <a:spcAft>
                <a:spcPts val="0"/>
              </a:spcAft>
              <a:buSzPct val="90090"/>
              <a:buFont typeface="Arial"/>
              <a:buChar char="•"/>
            </a:pPr>
            <a:r>
              <a:rPr lang="es-ES" sz="2400" dirty="0"/>
              <a:t>Ábendingar um </a:t>
            </a:r>
            <a:r>
              <a:rPr lang="es-ES" sz="2400" b="1" dirty="0"/>
              <a:t>hvernig virkja má nemendur starfs- og verknámi, endurmenntun og innflytjendasamfélögum</a:t>
            </a:r>
            <a:r>
              <a:rPr lang="es-ES" sz="2400" dirty="0"/>
              <a:t>.</a:t>
            </a:r>
          </a:p>
          <a:p>
            <a:pPr marL="571500" lvl="0" indent="-342900" algn="l" rtl="0">
              <a:lnSpc>
                <a:spcPct val="90000"/>
              </a:lnSpc>
              <a:spcBef>
                <a:spcPts val="1000"/>
              </a:spcBef>
              <a:spcAft>
                <a:spcPts val="0"/>
              </a:spcAft>
              <a:buSzPct val="90090"/>
              <a:buFont typeface="Arial"/>
              <a:buChar char="•"/>
            </a:pPr>
            <a:r>
              <a:rPr lang="es-ES" sz="2400" b="1" dirty="0"/>
              <a:t>Aðlögunarleiðir</a:t>
            </a:r>
            <a:r>
              <a:rPr lang="es-ES" sz="2400" dirty="0"/>
              <a:t> fyrir mismunandi kennslusnið (staðnám, fjarnám, blandað)</a:t>
            </a:r>
          </a:p>
          <a:p>
            <a:pPr marL="571500" lvl="0" indent="-342900" algn="l" rtl="0">
              <a:lnSpc>
                <a:spcPct val="90000"/>
              </a:lnSpc>
              <a:spcBef>
                <a:spcPts val="1000"/>
              </a:spcBef>
              <a:spcAft>
                <a:spcPts val="0"/>
              </a:spcAft>
              <a:buSzPct val="90090"/>
              <a:buFont typeface="Arial"/>
              <a:buChar char="•"/>
            </a:pPr>
            <a:r>
              <a:rPr lang="es-ES" sz="2400" dirty="0"/>
              <a:t>Leiðbeiningar </a:t>
            </a:r>
            <a:r>
              <a:rPr lang="es-ES" sz="2400" b="1" dirty="0"/>
              <a:t>um</a:t>
            </a:r>
            <a:r>
              <a:rPr lang="es-ES" sz="2400" dirty="0"/>
              <a:t> framkvæmd verkefna og eftirfylgni</a:t>
            </a:r>
          </a:p>
          <a:p>
            <a:pPr marL="571500" lvl="0" indent="-342900" algn="l" rtl="0">
              <a:lnSpc>
                <a:spcPct val="90000"/>
              </a:lnSpc>
              <a:spcBef>
                <a:spcPts val="1000"/>
              </a:spcBef>
              <a:spcAft>
                <a:spcPts val="0"/>
              </a:spcAft>
              <a:buSzPct val="90090"/>
              <a:buFont typeface="Arial"/>
              <a:buChar char="•"/>
            </a:pPr>
            <a:r>
              <a:rPr lang="es-ES" sz="2400" dirty="0"/>
              <a:t>Leiðbeiningar </a:t>
            </a:r>
            <a:r>
              <a:rPr lang="es-ES" sz="2400" b="1" dirty="0"/>
              <a:t>um samræmingu við ESCO-færni </a:t>
            </a:r>
            <a:r>
              <a:rPr lang="es-ES" sz="2400" dirty="0"/>
              <a:t>og mat</a:t>
            </a:r>
          </a:p>
          <a:p>
            <a:pPr marL="571500" lvl="0" indent="-342900" algn="l" rtl="0">
              <a:lnSpc>
                <a:spcPct val="90000"/>
              </a:lnSpc>
              <a:spcBef>
                <a:spcPts val="1000"/>
              </a:spcBef>
              <a:spcAft>
                <a:spcPts val="0"/>
              </a:spcAft>
              <a:buSzPct val="90090"/>
              <a:buFont typeface="Arial"/>
              <a:buChar char="•"/>
            </a:pPr>
            <a:r>
              <a:rPr lang="es-ES" sz="2400" b="1" dirty="0"/>
              <a:t>Viðbótarefni sem tengist einingunni</a:t>
            </a:r>
            <a:r>
              <a:rPr lang="es-ES" sz="2400" dirty="0"/>
              <a:t>, þar á meðal lestrartillögur, útskýringarmyndbönd og sjónrænar heimildir</a:t>
            </a:r>
            <a:endParaRPr sz="2400" b="1" dirty="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7"/>
          <p:cNvSpPr txBox="1">
            <a:spLocks noGrp="1"/>
          </p:cNvSpPr>
          <p:nvPr>
            <p:ph type="title"/>
          </p:nvPr>
        </p:nvSpPr>
        <p:spPr>
          <a:xfrm>
            <a:off x="438275" y="457200"/>
            <a:ext cx="9666778" cy="98141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000"/>
              <a:buNone/>
            </a:pPr>
            <a:r>
              <a:rPr lang="es-ES" sz="4400"/>
              <a:t>SAMSTARFSAÐILAR</a:t>
            </a:r>
            <a:endParaRPr sz="4400"/>
          </a:p>
        </p:txBody>
      </p:sp>
      <p:sp>
        <p:nvSpPr>
          <p:cNvPr id="109" name="Google Shape;109;p7"/>
          <p:cNvSpPr txBox="1">
            <a:spLocks noGrp="1"/>
          </p:cNvSpPr>
          <p:nvPr>
            <p:ph type="body" idx="1"/>
          </p:nvPr>
        </p:nvSpPr>
        <p:spPr>
          <a:xfrm>
            <a:off x="438275" y="3199849"/>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3"/>
              </a:rPr>
              <a:t>https://ied.eu/ </a:t>
            </a:r>
            <a:endParaRPr/>
          </a:p>
        </p:txBody>
      </p:sp>
      <p:sp>
        <p:nvSpPr>
          <p:cNvPr id="110" name="Google Shape;110;p7"/>
          <p:cNvSpPr txBox="1">
            <a:spLocks noGrp="1"/>
          </p:cNvSpPr>
          <p:nvPr>
            <p:ph type="body" idx="2"/>
          </p:nvPr>
        </p:nvSpPr>
        <p:spPr>
          <a:xfrm>
            <a:off x="4473129" y="3212396"/>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4"/>
              </a:rPr>
              <a:t>https://denizli.afad.gov.tr/ </a:t>
            </a:r>
            <a:endParaRPr/>
          </a:p>
        </p:txBody>
      </p:sp>
      <p:sp>
        <p:nvSpPr>
          <p:cNvPr id="111" name="Google Shape;111;p7"/>
          <p:cNvSpPr txBox="1">
            <a:spLocks noGrp="1"/>
          </p:cNvSpPr>
          <p:nvPr>
            <p:ph type="body" idx="3"/>
          </p:nvPr>
        </p:nvSpPr>
        <p:spPr>
          <a:xfrm>
            <a:off x="8508875" y="3199849"/>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5"/>
              </a:rPr>
              <a:t>https://neotalentway.com/ </a:t>
            </a:r>
            <a:endParaRPr/>
          </a:p>
        </p:txBody>
      </p:sp>
      <p:sp>
        <p:nvSpPr>
          <p:cNvPr id="112" name="Google Shape;112;p7"/>
          <p:cNvSpPr txBox="1">
            <a:spLocks noGrp="1"/>
          </p:cNvSpPr>
          <p:nvPr>
            <p:ph type="body" idx="4"/>
          </p:nvPr>
        </p:nvSpPr>
        <p:spPr>
          <a:xfrm>
            <a:off x="510608"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6"/>
              </a:rPr>
              <a:t>https://www.eva93.lv/ </a:t>
            </a:r>
            <a:endParaRPr/>
          </a:p>
        </p:txBody>
      </p:sp>
      <p:sp>
        <p:nvSpPr>
          <p:cNvPr id="113" name="Google Shape;113;p7"/>
          <p:cNvSpPr txBox="1">
            <a:spLocks noGrp="1"/>
          </p:cNvSpPr>
          <p:nvPr>
            <p:ph type="body" idx="5"/>
          </p:nvPr>
        </p:nvSpPr>
        <p:spPr>
          <a:xfrm>
            <a:off x="4473575"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7"/>
              </a:rPr>
              <a:t>https://ngo-nfe4y.com.ua/en </a:t>
            </a:r>
            <a:endParaRPr/>
          </a:p>
        </p:txBody>
      </p:sp>
      <p:sp>
        <p:nvSpPr>
          <p:cNvPr id="114" name="Google Shape;114;p7"/>
          <p:cNvSpPr txBox="1">
            <a:spLocks noGrp="1"/>
          </p:cNvSpPr>
          <p:nvPr>
            <p:ph type="body" idx="6"/>
          </p:nvPr>
        </p:nvSpPr>
        <p:spPr>
          <a:xfrm>
            <a:off x="8436542"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8"/>
              </a:rPr>
              <a:t>https://vonhope.is/ </a:t>
            </a:r>
            <a:endParaRPr/>
          </a:p>
        </p:txBody>
      </p:sp>
      <p:pic>
        <p:nvPicPr>
          <p:cNvPr id="115" name="Google Shape;115;p7" descr="A blue and red text on a black background&#10;&#10;AI-generated content may be incorrect."/>
          <p:cNvPicPr preferRelativeResize="0"/>
          <p:nvPr/>
        </p:nvPicPr>
        <p:blipFill rotWithShape="1">
          <a:blip r:embed="rId9">
            <a:alphaModFix/>
          </a:blip>
          <a:srcRect/>
          <a:stretch/>
        </p:blipFill>
        <p:spPr>
          <a:xfrm>
            <a:off x="5142736" y="1652404"/>
            <a:ext cx="1709620" cy="1464896"/>
          </a:xfrm>
          <a:prstGeom prst="rect">
            <a:avLst/>
          </a:prstGeom>
          <a:noFill/>
          <a:ln>
            <a:noFill/>
          </a:ln>
        </p:spPr>
      </p:pic>
      <p:pic>
        <p:nvPicPr>
          <p:cNvPr id="116" name="Google Shape;116;p7"/>
          <p:cNvPicPr preferRelativeResize="0"/>
          <p:nvPr/>
        </p:nvPicPr>
        <p:blipFill rotWithShape="1">
          <a:blip r:embed="rId10">
            <a:alphaModFix/>
          </a:blip>
          <a:srcRect/>
          <a:stretch/>
        </p:blipFill>
        <p:spPr>
          <a:xfrm>
            <a:off x="968518" y="4661446"/>
            <a:ext cx="2011680" cy="574088"/>
          </a:xfrm>
          <a:prstGeom prst="rect">
            <a:avLst/>
          </a:prstGeom>
          <a:noFill/>
          <a:ln>
            <a:noFill/>
          </a:ln>
        </p:spPr>
      </p:pic>
      <p:pic>
        <p:nvPicPr>
          <p:cNvPr id="117" name="Google Shape;117;p7" descr="A red and blue logo&#10;&#10;AI-generated content may be incorrect."/>
          <p:cNvPicPr preferRelativeResize="0"/>
          <p:nvPr/>
        </p:nvPicPr>
        <p:blipFill rotWithShape="1">
          <a:blip r:embed="rId11">
            <a:alphaModFix/>
          </a:blip>
          <a:srcRect/>
          <a:stretch/>
        </p:blipFill>
        <p:spPr>
          <a:xfrm>
            <a:off x="9435800" y="1959048"/>
            <a:ext cx="1246334" cy="1011673"/>
          </a:xfrm>
          <a:prstGeom prst="rect">
            <a:avLst/>
          </a:prstGeom>
          <a:noFill/>
          <a:ln>
            <a:noFill/>
          </a:ln>
        </p:spPr>
      </p:pic>
      <p:pic>
        <p:nvPicPr>
          <p:cNvPr id="118" name="Google Shape;118;p7" descr="A logo of a sailboat&#10;&#10;AI-generated content may be incorrect."/>
          <p:cNvPicPr preferRelativeResize="0"/>
          <p:nvPr/>
        </p:nvPicPr>
        <p:blipFill rotWithShape="1">
          <a:blip r:embed="rId12">
            <a:alphaModFix/>
          </a:blip>
          <a:srcRect/>
          <a:stretch/>
        </p:blipFill>
        <p:spPr>
          <a:xfrm>
            <a:off x="1485303" y="1890196"/>
            <a:ext cx="1145434" cy="1093071"/>
          </a:xfrm>
          <a:prstGeom prst="rect">
            <a:avLst/>
          </a:prstGeom>
          <a:noFill/>
          <a:ln>
            <a:noFill/>
          </a:ln>
        </p:spPr>
      </p:pic>
      <p:pic>
        <p:nvPicPr>
          <p:cNvPr id="119" name="Google Shape;119;p7"/>
          <p:cNvPicPr preferRelativeResize="0"/>
          <p:nvPr/>
        </p:nvPicPr>
        <p:blipFill rotWithShape="1">
          <a:blip r:embed="rId13">
            <a:alphaModFix/>
          </a:blip>
          <a:srcRect/>
          <a:stretch/>
        </p:blipFill>
        <p:spPr>
          <a:xfrm>
            <a:off x="4433777" y="4474402"/>
            <a:ext cx="2796363" cy="880130"/>
          </a:xfrm>
          <a:prstGeom prst="rect">
            <a:avLst/>
          </a:prstGeom>
          <a:noFill/>
          <a:ln>
            <a:noFill/>
          </a:ln>
        </p:spPr>
      </p:pic>
      <p:pic>
        <p:nvPicPr>
          <p:cNvPr id="120" name="Google Shape;120;p7"/>
          <p:cNvPicPr preferRelativeResize="0"/>
          <p:nvPr/>
        </p:nvPicPr>
        <p:blipFill rotWithShape="1">
          <a:blip r:embed="rId14">
            <a:alphaModFix/>
          </a:blip>
          <a:srcRect/>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8"/>
          <p:cNvSpPr txBox="1">
            <a:spLocks noGrp="1"/>
          </p:cNvSpPr>
          <p:nvPr>
            <p:ph type="title"/>
          </p:nvPr>
        </p:nvSpPr>
        <p:spPr>
          <a:xfrm>
            <a:off x="1167996" y="624895"/>
            <a:ext cx="9856008" cy="127317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SzPts val="4000"/>
              <a:buNone/>
            </a:pPr>
            <a:r>
              <a:rPr lang="es-ES" dirty="0"/>
              <a:t>Hafðu gaman af einingu 2 í VET-READY námsefninu!</a:t>
            </a:r>
            <a:endParaRPr dirty="0"/>
          </a:p>
        </p:txBody>
      </p:sp>
      <p:sp>
        <p:nvSpPr>
          <p:cNvPr id="126" name="Google Shape;126;p8"/>
          <p:cNvSpPr txBox="1"/>
          <p:nvPr/>
        </p:nvSpPr>
        <p:spPr>
          <a:xfrm>
            <a:off x="5094526" y="2911372"/>
            <a:ext cx="2002949" cy="497824"/>
          </a:xfrm>
          <a:prstGeom prst="rect">
            <a:avLst/>
          </a:prstGeom>
          <a:noFill/>
          <a:ln>
            <a:noFill/>
          </a:ln>
        </p:spPr>
        <p:txBody>
          <a:bodyPr spcFirstLastPara="1" wrap="square" lIns="91425" tIns="45700" rIns="91425" bIns="45700" anchor="t" anchorCtr="0">
            <a:normAutofit/>
          </a:bodyPr>
          <a:lstStyle/>
          <a:p>
            <a:pPr marL="0" marR="0" lvl="0" indent="0" algn="ctr" rtl="0">
              <a:lnSpc>
                <a:spcPct val="120000"/>
              </a:lnSpc>
              <a:spcBef>
                <a:spcPts val="0"/>
              </a:spcBef>
              <a:spcAft>
                <a:spcPts val="0"/>
              </a:spcAft>
              <a:buClr>
                <a:srgbClr val="F2F2F2"/>
              </a:buClr>
              <a:buSzPts val="2000"/>
              <a:buFont typeface="Arial"/>
              <a:buNone/>
            </a:pPr>
            <a:r>
              <a:rPr lang="es-ES" sz="2000" b="1" i="0" u="none" strike="noStrike" cap="none">
                <a:solidFill>
                  <a:srgbClr val="F2F2F2"/>
                </a:solidFill>
                <a:latin typeface="Montserrat SemiBold"/>
                <a:ea typeface="Montserrat SemiBold"/>
                <a:cs typeface="Montserrat SemiBold"/>
                <a:sym typeface="Montserrat SemiBold"/>
              </a:rPr>
              <a:t>Fylgdu okkur</a:t>
            </a:r>
            <a:endParaRPr sz="2000" b="1" i="0" u="none" strike="noStrike" cap="none">
              <a:solidFill>
                <a:srgbClr val="F2F2F2"/>
              </a:solidFill>
              <a:latin typeface="Montserrat SemiBold"/>
              <a:ea typeface="Montserrat SemiBold"/>
              <a:cs typeface="Montserrat SemiBold"/>
              <a:sym typeface="Montserrat SemiBold"/>
            </a:endParaRPr>
          </a:p>
        </p:txBody>
      </p:sp>
      <p:pic>
        <p:nvPicPr>
          <p:cNvPr id="127" name="Google Shape;127;p8" descr="A black background with white text&#10;&#10;Description automatically generated"/>
          <p:cNvPicPr preferRelativeResize="0"/>
          <p:nvPr/>
        </p:nvPicPr>
        <p:blipFill rotWithShape="1">
          <a:blip r:embed="rId3">
            <a:alphaModFix/>
          </a:blip>
          <a:srcRect/>
          <a:stretch/>
        </p:blipFill>
        <p:spPr>
          <a:xfrm>
            <a:off x="8531508" y="5952117"/>
            <a:ext cx="2631004" cy="587010"/>
          </a:xfrm>
          <a:prstGeom prst="rect">
            <a:avLst/>
          </a:prstGeom>
          <a:noFill/>
          <a:ln>
            <a:noFill/>
          </a:ln>
        </p:spPr>
      </p:pic>
      <p:pic>
        <p:nvPicPr>
          <p:cNvPr id="128" name="Google Shape;128;p8"/>
          <p:cNvPicPr preferRelativeResize="0"/>
          <p:nvPr/>
        </p:nvPicPr>
        <p:blipFill rotWithShape="1">
          <a:blip r:embed="rId4">
            <a:alphaModFix/>
          </a:blip>
          <a:srcRect/>
          <a:stretch/>
        </p:blipFill>
        <p:spPr>
          <a:xfrm>
            <a:off x="1167996" y="5952117"/>
            <a:ext cx="2466975" cy="561975"/>
          </a:xfrm>
          <a:prstGeom prst="rect">
            <a:avLst/>
          </a:prstGeom>
          <a:noFill/>
          <a:ln>
            <a:noFill/>
          </a:ln>
        </p:spPr>
      </p:pic>
      <p:sp>
        <p:nvSpPr>
          <p:cNvPr id="129" name="Google Shape;129;p8"/>
          <p:cNvSpPr txBox="1"/>
          <p:nvPr/>
        </p:nvSpPr>
        <p:spPr>
          <a:xfrm>
            <a:off x="4440998" y="4586309"/>
            <a:ext cx="3310003" cy="497824"/>
          </a:xfrm>
          <a:prstGeom prst="rect">
            <a:avLst/>
          </a:prstGeom>
          <a:noFill/>
          <a:ln>
            <a:noFill/>
          </a:ln>
        </p:spPr>
        <p:txBody>
          <a:bodyPr spcFirstLastPara="1" wrap="square" lIns="91425" tIns="45700" rIns="91425" bIns="45700" anchor="t" anchorCtr="0">
            <a:normAutofit/>
          </a:bodyPr>
          <a:lstStyle/>
          <a:p>
            <a:pPr marL="0" marR="0" lvl="0" indent="0" algn="ctr" rtl="0">
              <a:lnSpc>
                <a:spcPct val="120000"/>
              </a:lnSpc>
              <a:spcBef>
                <a:spcPts val="0"/>
              </a:spcBef>
              <a:spcAft>
                <a:spcPts val="0"/>
              </a:spcAft>
              <a:buNone/>
            </a:pPr>
            <a:r>
              <a:rPr lang="es-ES" sz="2000" b="1" i="0" u="sng" strike="noStrike" cap="none">
                <a:solidFill>
                  <a:srgbClr val="F2F2F2"/>
                </a:solidFill>
                <a:latin typeface="Montserrat SemiBold"/>
                <a:ea typeface="Montserrat SemiBold"/>
                <a:cs typeface="Montserrat SemiBold"/>
                <a:sym typeface="Montserrat SemiBold"/>
                <a:hlinkClick r:id="rId5">
                  <a:extLst>
                    <a:ext uri="{A12FA001-AC4F-418D-AE19-62706E023703}">
                      <ahyp:hlinkClr xmlns:ahyp="http://schemas.microsoft.com/office/drawing/2018/hyperlinkcolor" val="tx"/>
                    </a:ext>
                  </a:extLst>
                </a:hlinkClick>
              </a:rPr>
              <a:t>https://vetready.eu/ </a:t>
            </a:r>
            <a:endParaRPr sz="2000" b="1" i="0" u="none" strike="noStrike" cap="none">
              <a:solidFill>
                <a:srgbClr val="F2F2F2"/>
              </a:solidFill>
              <a:latin typeface="Montserrat SemiBold"/>
              <a:ea typeface="Montserrat SemiBold"/>
              <a:cs typeface="Montserrat SemiBold"/>
              <a:sym typeface="Montserrat SemiBold"/>
            </a:endParaRPr>
          </a:p>
        </p:txBody>
      </p:sp>
      <p:pic>
        <p:nvPicPr>
          <p:cNvPr id="130" name="Google Shape;130;p8">
            <a:hlinkClick r:id="rId6"/>
          </p:cNvPr>
          <p:cNvPicPr preferRelativeResize="0"/>
          <p:nvPr/>
        </p:nvPicPr>
        <p:blipFill rotWithShape="1">
          <a:blip r:embed="rId7">
            <a:alphaModFix/>
          </a:blip>
          <a:srcRect/>
          <a:stretch/>
        </p:blipFill>
        <p:spPr>
          <a:xfrm>
            <a:off x="6096000" y="3702378"/>
            <a:ext cx="458703" cy="458703"/>
          </a:xfrm>
          <a:prstGeom prst="rect">
            <a:avLst/>
          </a:prstGeom>
          <a:noFill/>
          <a:ln>
            <a:noFill/>
          </a:ln>
        </p:spPr>
      </p:pic>
      <p:pic>
        <p:nvPicPr>
          <p:cNvPr id="131" name="Google Shape;131;p8"/>
          <p:cNvPicPr preferRelativeResize="0"/>
          <p:nvPr/>
        </p:nvPicPr>
        <p:blipFill rotWithShape="1">
          <a:blip r:embed="rId8">
            <a:alphaModFix/>
          </a:blip>
          <a:srcRect/>
          <a:stretch/>
        </p:blipFill>
        <p:spPr>
          <a:xfrm>
            <a:off x="5517522" y="3695180"/>
            <a:ext cx="471986" cy="471986"/>
          </a:xfrm>
          <a:prstGeom prst="rect">
            <a:avLst/>
          </a:prstGeom>
          <a:noFill/>
          <a:ln>
            <a:noFill/>
          </a:ln>
        </p:spPr>
      </p:pic>
      <p:pic>
        <p:nvPicPr>
          <p:cNvPr id="132" name="Google Shape;132;p8">
            <a:hlinkClick r:id="rId9"/>
          </p:cNvPr>
          <p:cNvPicPr preferRelativeResize="0"/>
          <p:nvPr/>
        </p:nvPicPr>
        <p:blipFill rotWithShape="1">
          <a:blip r:embed="rId10">
            <a:alphaModFix/>
          </a:blip>
          <a:srcRect/>
          <a:stretch/>
        </p:blipFill>
        <p:spPr>
          <a:xfrm>
            <a:off x="4963839" y="3710538"/>
            <a:ext cx="447191" cy="443649"/>
          </a:xfrm>
          <a:prstGeom prst="rect">
            <a:avLst/>
          </a:prstGeom>
          <a:noFill/>
          <a:ln>
            <a:noFill/>
          </a:ln>
        </p:spPr>
      </p:pic>
      <p:pic>
        <p:nvPicPr>
          <p:cNvPr id="133" name="Google Shape;133;p8">
            <a:hlinkClick r:id="rId11"/>
          </p:cNvPr>
          <p:cNvPicPr preferRelativeResize="0"/>
          <p:nvPr/>
        </p:nvPicPr>
        <p:blipFill rotWithShape="1">
          <a:blip r:embed="rId12">
            <a:alphaModFix/>
          </a:blip>
          <a:srcRect/>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4"/>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
                <a:solidFill>
                  <a:srgbClr val="FF0000"/>
                </a:solidFill>
              </a:rPr>
              <a:t>Markmið einingarinnar</a:t>
            </a:r>
            <a:endParaRPr>
              <a:solidFill>
                <a:srgbClr val="FF0000"/>
              </a:solidFill>
            </a:endParaRPr>
          </a:p>
        </p:txBody>
      </p:sp>
      <p:sp>
        <p:nvSpPr>
          <p:cNvPr id="54" name="Google Shape;54;p4"/>
          <p:cNvSpPr txBox="1">
            <a:spLocks noGrp="1"/>
          </p:cNvSpPr>
          <p:nvPr>
            <p:ph type="body" idx="2"/>
          </p:nvPr>
        </p:nvSpPr>
        <p:spPr>
          <a:xfrm>
            <a:off x="839788" y="2027700"/>
            <a:ext cx="10515600" cy="2802600"/>
          </a:xfrm>
          <a:prstGeom prst="rect">
            <a:avLst/>
          </a:prstGeom>
          <a:noFill/>
          <a:ln>
            <a:noFill/>
          </a:ln>
        </p:spPr>
        <p:txBody>
          <a:bodyPr spcFirstLastPara="1" wrap="square" lIns="91425" tIns="45700" rIns="91425" bIns="45700" anchor="t" anchorCtr="0">
            <a:normAutofit fontScale="92500" lnSpcReduction="20000"/>
          </a:bodyPr>
          <a:lstStyle/>
          <a:p>
            <a:pPr marL="228600" lvl="0" indent="-50800">
              <a:spcBef>
                <a:spcPts val="0"/>
              </a:spcBef>
              <a:buNone/>
            </a:pPr>
            <a:r>
              <a:rPr lang="en-US" dirty="0"/>
              <a:t>Þessi eining miðar að því að kynna nemendum helstu hamfaraáhættur sem tengjast almannarýmum og stórum samkomustöðum og byggja upp grunnskilning á því hvernig slík áhætta hefur áhrif á öryggi samfélagsins og stjórnun stórra viðburða. Einingin veitir þátttakendum nauðsynlega þekkingu til að greina mögulegar hættur, þekkja snemmbúin viðvörunarmerki og innleiða árangursríkar viðbúnaðarráðstafanir. Nemendur öðlast jafnframt grunnfærni í að skipuleggja örugga rýmingu, samræma viðbrögð við neyðarþjónustu og bregðast við á viðeigandi hátt í neyðarástandi í fjölmennu umhverfi á stöðum með mikla aðsókn.</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8"/>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s-ES" dirty="0">
                <a:solidFill>
                  <a:srgbClr val="FF0000"/>
                </a:solidFill>
              </a:rPr>
              <a:t>Hvers vegna þessi eining skiptir máli</a:t>
            </a:r>
            <a:endParaRPr dirty="0"/>
          </a:p>
        </p:txBody>
      </p:sp>
      <p:sp>
        <p:nvSpPr>
          <p:cNvPr id="60" name="Google Shape;60;p18"/>
          <p:cNvSpPr txBox="1">
            <a:spLocks noGrp="1"/>
          </p:cNvSpPr>
          <p:nvPr>
            <p:ph type="body" idx="2"/>
          </p:nvPr>
        </p:nvSpPr>
        <p:spPr>
          <a:xfrm>
            <a:off x="839788" y="1643866"/>
            <a:ext cx="10515600" cy="4321164"/>
          </a:xfrm>
          <a:prstGeom prst="rect">
            <a:avLst/>
          </a:prstGeom>
          <a:noFill/>
          <a:ln>
            <a:noFill/>
          </a:ln>
        </p:spPr>
        <p:txBody>
          <a:bodyPr spcFirstLastPara="1" wrap="square" lIns="91425" tIns="45700" rIns="91425" bIns="45700" anchor="t" anchorCtr="0">
            <a:normAutofit lnSpcReduction="10000"/>
          </a:bodyPr>
          <a:lstStyle/>
          <a:p>
            <a:pPr marL="50800" lvl="0" indent="0" algn="just">
              <a:buSzPct val="117647"/>
              <a:buNone/>
            </a:pPr>
            <a:r>
              <a:rPr lang="en-US" dirty="0"/>
              <a:t>Hamfarir geta komið upp skyndilega á almannafæri — íþróttavöllum, verslunarmiðstöðvum, skólum, samgöngumiðstöðvum og stórum viðburðastöðum. Viðbúnaður er nauðsynlegur til að vernda sjálfan þig og fjölda fólks sem kann að vera á staðnum þegar neyðarástand skapast. Þessi eining veitir þá færni og þekkingu sem þarf til að fyrirbyggja atvik, stýra mannfjölda á öruggan hátt og bregðast skilvirkt við á fjölmennum stöðum. Hvort sem þú ert starfsmaður viðburð, skipuleggjandi, öryggisstarfsmaður eða almennur gestur, eru þessir hæfniþættir mikilvægir til að bjarga mannslífum. Að skilja hamfaraáhættu á opinberum svæðum og stórum viðburðastöðum er fyrsta skrefið í átt að öruggari og seigari samfélögum.</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9"/>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
                <a:solidFill>
                  <a:srgbClr val="FF0000"/>
                </a:solidFill>
              </a:rPr>
              <a:t>Uppbygging einingarinnar</a:t>
            </a:r>
            <a:endParaRPr>
              <a:solidFill>
                <a:srgbClr val="FF0000"/>
              </a:solidFill>
            </a:endParaRPr>
          </a:p>
        </p:txBody>
      </p:sp>
      <p:sp>
        <p:nvSpPr>
          <p:cNvPr id="66" name="Google Shape;66;p19"/>
          <p:cNvSpPr txBox="1">
            <a:spLocks noGrp="1"/>
          </p:cNvSpPr>
          <p:nvPr>
            <p:ph type="body" idx="2"/>
          </p:nvPr>
        </p:nvSpPr>
        <p:spPr>
          <a:xfrm>
            <a:off x="839788" y="1695236"/>
            <a:ext cx="10515600" cy="4212404"/>
          </a:xfrm>
          <a:prstGeom prst="rect">
            <a:avLst/>
          </a:prstGeom>
          <a:noFill/>
          <a:ln>
            <a:noFill/>
          </a:ln>
        </p:spPr>
        <p:txBody>
          <a:bodyPr spcFirstLastPara="1" wrap="square" lIns="91425" tIns="45700" rIns="91425" bIns="45700" anchor="t" anchorCtr="0">
            <a:normAutofit fontScale="40000" lnSpcReduction="20000"/>
          </a:bodyPr>
          <a:lstStyle/>
          <a:p>
            <a:pPr marL="50800" lvl="0" indent="0">
              <a:lnSpc>
                <a:spcPct val="120000"/>
              </a:lnSpc>
              <a:spcBef>
                <a:spcPts val="0"/>
              </a:spcBef>
              <a:buSzPct val="100000"/>
              <a:buNone/>
            </a:pPr>
            <a:r>
              <a:rPr lang="es-ES" sz="4000" b="1" dirty="0"/>
              <a:t>Þjálfunarlota 7 – Að takast á við áhættu á almannafæri og á stórum samkomustöðum</a:t>
            </a:r>
          </a:p>
          <a:p>
            <a:pPr marL="50800" lvl="0" indent="0">
              <a:lnSpc>
                <a:spcPct val="120000"/>
              </a:lnSpc>
              <a:spcBef>
                <a:spcPts val="0"/>
              </a:spcBef>
              <a:buSzPct val="100000"/>
              <a:buNone/>
            </a:pPr>
            <a:r>
              <a:rPr lang="es-ES" sz="4000" b="1" dirty="0"/>
              <a:t>Þjálfunarlota 8 – </a:t>
            </a:r>
            <a:r>
              <a:rPr lang="is-IS" sz="4000" b="1" dirty="0"/>
              <a:t>Að takast á við rangfærslur og upplýsingaóreiðu í nátturuváum og stórum viðburðum</a:t>
            </a:r>
            <a:endParaRPr lang="lv-LV" sz="4000" dirty="0"/>
          </a:p>
          <a:p>
            <a:pPr marL="50800" lvl="0" indent="0">
              <a:lnSpc>
                <a:spcPct val="120000"/>
              </a:lnSpc>
              <a:spcBef>
                <a:spcPts val="0"/>
              </a:spcBef>
              <a:buSzPct val="100000"/>
              <a:buNone/>
            </a:pPr>
            <a:r>
              <a:rPr lang="es-ES" sz="4000" b="1" dirty="0"/>
              <a:t>Þjálfunarlota 9 – Viðvörunarkerfi á almannafæri og á stórum samkomustöðum</a:t>
            </a:r>
            <a:endParaRPr lang="lv-LV" sz="4000" dirty="0"/>
          </a:p>
          <a:p>
            <a:pPr marL="50800" lvl="0" indent="0">
              <a:lnSpc>
                <a:spcPct val="120000"/>
              </a:lnSpc>
              <a:spcBef>
                <a:spcPts val="0"/>
              </a:spcBef>
              <a:buSzPct val="100000"/>
              <a:buNone/>
            </a:pPr>
            <a:r>
              <a:rPr lang="es-ES" sz="4000" b="1" dirty="0"/>
              <a:t>Þjálfunarlota 10 – Nauðsynleg færni til að bregðast við neyðarástandi á almannafæri og á stórum samkomustöðum </a:t>
            </a:r>
            <a:endParaRPr lang="lv-LV" sz="4000" dirty="0"/>
          </a:p>
          <a:p>
            <a:pPr marL="50800" lvl="0" indent="0">
              <a:lnSpc>
                <a:spcPct val="120000"/>
              </a:lnSpc>
              <a:spcBef>
                <a:spcPts val="0"/>
              </a:spcBef>
              <a:buSzPct val="100000"/>
              <a:buNone/>
            </a:pPr>
            <a:r>
              <a:rPr lang="es-ES" sz="4000" b="1" dirty="0"/>
              <a:t>Þjálfunarlota 11 – Að skilja sálræn viðbrögð fólks við hamförum á almannafæri og á stórum samkomustöðum </a:t>
            </a:r>
            <a:endParaRPr lang="lv-LV" sz="4000" dirty="0"/>
          </a:p>
          <a:p>
            <a:pPr marL="50800" lvl="0" indent="0">
              <a:lnSpc>
                <a:spcPct val="120000"/>
              </a:lnSpc>
              <a:spcBef>
                <a:spcPts val="0"/>
              </a:spcBef>
              <a:buSzPct val="100000"/>
              <a:buNone/>
            </a:pPr>
            <a:r>
              <a:rPr lang="es-ES" sz="4000" b="1" dirty="0"/>
              <a:t>Þjálfunarlota 12 – Færni til sjálfsbjargar þegar einstaklingur er einn í neyðarástandi á almannafæri og á stórum samkomustöðum </a:t>
            </a:r>
            <a:endParaRPr lang="lv-LV" sz="4000" dirty="0"/>
          </a:p>
          <a:p>
            <a:pPr marL="50800" lvl="0" indent="0">
              <a:lnSpc>
                <a:spcPct val="120000"/>
              </a:lnSpc>
              <a:spcBef>
                <a:spcPts val="0"/>
              </a:spcBef>
              <a:buSzPct val="100000"/>
              <a:buNone/>
            </a:pPr>
            <a:endParaRPr lang="lv-LV" sz="4000" dirty="0"/>
          </a:p>
          <a:p>
            <a:pPr marL="50800" lvl="0" indent="0">
              <a:lnSpc>
                <a:spcPct val="120000"/>
              </a:lnSpc>
              <a:spcBef>
                <a:spcPts val="0"/>
              </a:spcBef>
              <a:buSzPct val="100000"/>
              <a:buNone/>
            </a:pPr>
            <a:r>
              <a:rPr lang="es-ES" sz="4000" dirty="0"/>
              <a:t>Þjálfunarlotunum er ætlað að vera lokið í þeirri röð sem þær eru settar fram hér. Hver þjálfunarlota sameinar nauðsynlegt fræðilegt efni og hagnýtar æfingar. Fræðilegt efni er miðlað með blöndu af texta, sjónrænum þáttum og myndböndum til að styðja við ólíka námsstíla.</a:t>
            </a:r>
            <a:br>
              <a:rPr lang="es-ES" sz="4000" dirty="0"/>
            </a:br>
            <a:br>
              <a:rPr lang="es-ES" sz="4000" dirty="0"/>
            </a:br>
            <a:endParaRPr dirty="0"/>
          </a:p>
          <a:p>
            <a:pPr marL="228600" lvl="0" indent="-50800" algn="l" rtl="0">
              <a:lnSpc>
                <a:spcPct val="90000"/>
              </a:lnSpc>
              <a:spcBef>
                <a:spcPts val="0"/>
              </a:spcBef>
              <a:spcAft>
                <a:spcPts val="0"/>
              </a:spcAft>
              <a:buSzPct val="142857"/>
              <a:buNone/>
            </a:pPr>
            <a:endParaRPr dirty="0"/>
          </a:p>
          <a:p>
            <a:pPr marL="228600" lvl="0" indent="-50800" algn="l" rtl="0">
              <a:lnSpc>
                <a:spcPct val="90000"/>
              </a:lnSpc>
              <a:spcBef>
                <a:spcPts val="0"/>
              </a:spcBef>
              <a:spcAft>
                <a:spcPts val="0"/>
              </a:spcAft>
              <a:buSzPct val="142857"/>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20"/>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s-ES">
                <a:solidFill>
                  <a:srgbClr val="FF0000"/>
                </a:solidFill>
              </a:rPr>
              <a:t>Almennar upplýsingar um einingu</a:t>
            </a:r>
            <a:endParaRPr/>
          </a:p>
        </p:txBody>
      </p:sp>
      <p:sp>
        <p:nvSpPr>
          <p:cNvPr id="72" name="Google Shape;72;p20"/>
          <p:cNvSpPr txBox="1">
            <a:spLocks noGrp="1"/>
          </p:cNvSpPr>
          <p:nvPr>
            <p:ph type="body" idx="2"/>
          </p:nvPr>
        </p:nvSpPr>
        <p:spPr>
          <a:xfrm>
            <a:off x="839788" y="1705510"/>
            <a:ext cx="10515600" cy="4259519"/>
          </a:xfrm>
          <a:prstGeom prst="rect">
            <a:avLst/>
          </a:prstGeom>
          <a:noFill/>
          <a:ln>
            <a:noFill/>
          </a:ln>
        </p:spPr>
        <p:txBody>
          <a:bodyPr spcFirstLastPara="1" wrap="square" lIns="91425" tIns="45700" rIns="91425" bIns="45700" anchor="t" anchorCtr="0">
            <a:normAutofit fontScale="85000" lnSpcReduction="10000"/>
          </a:bodyPr>
          <a:lstStyle/>
          <a:p>
            <a:pPr marL="457200" lvl="0" indent="-406400" algn="l" rtl="0">
              <a:lnSpc>
                <a:spcPct val="90000"/>
              </a:lnSpc>
              <a:spcBef>
                <a:spcPts val="1000"/>
              </a:spcBef>
              <a:spcAft>
                <a:spcPts val="0"/>
              </a:spcAft>
              <a:buClr>
                <a:schemeClr val="accent3"/>
              </a:buClr>
              <a:buSzPct val="108108"/>
              <a:buChar char="•"/>
            </a:pPr>
            <a:r>
              <a:rPr lang="es-ES" b="1"/>
              <a:t>Áætlaður tími: </a:t>
            </a:r>
            <a:r>
              <a:rPr lang="es-ES"/>
              <a:t>16 kennslustundir</a:t>
            </a:r>
            <a:br>
              <a:rPr lang="es-ES"/>
            </a:br>
            <a:r>
              <a:rPr lang="es-ES" i="1"/>
              <a:t>(um það bil 2,6 klukkustundir á hverja þjálfunarlotu)</a:t>
            </a:r>
          </a:p>
          <a:p>
            <a:pPr marL="457200" lvl="0" indent="-406400" algn="l" rtl="0">
              <a:lnSpc>
                <a:spcPct val="90000"/>
              </a:lnSpc>
              <a:spcBef>
                <a:spcPts val="1000"/>
              </a:spcBef>
              <a:spcAft>
                <a:spcPts val="0"/>
              </a:spcAft>
              <a:buClr>
                <a:schemeClr val="accent3"/>
              </a:buClr>
              <a:buSzPct val="108108"/>
              <a:buChar char="•"/>
            </a:pPr>
            <a:r>
              <a:rPr lang="es-ES" b="1"/>
              <a:t>Fjöldi verkefna: </a:t>
            </a:r>
            <a:r>
              <a:rPr lang="es-ES"/>
              <a:t>12 skipulögð námsverkefni</a:t>
            </a:r>
            <a:br>
              <a:rPr lang="es-ES"/>
            </a:br>
            <a:r>
              <a:rPr lang="es-ES" i="1"/>
              <a:t>(þar á meðal umræður þar sem rangfærslur og rangar upplýsingar eru afsannaðar, hópumræður og önnur verkefni í samræmi við efni hverrar þjálfunarlotu)</a:t>
            </a:r>
          </a:p>
          <a:p>
            <a:pPr marL="457200" lvl="0" indent="-406400" algn="l" rtl="0">
              <a:lnSpc>
                <a:spcPct val="90000"/>
              </a:lnSpc>
              <a:spcBef>
                <a:spcPts val="1000"/>
              </a:spcBef>
              <a:spcAft>
                <a:spcPts val="0"/>
              </a:spcAft>
              <a:buClr>
                <a:schemeClr val="accent3"/>
              </a:buClr>
              <a:buSzPct val="108108"/>
              <a:buChar char="•"/>
            </a:pPr>
            <a:r>
              <a:rPr lang="es-ES" b="1"/>
              <a:t>Matsaðferð:</a:t>
            </a:r>
            <a:br>
              <a:rPr lang="es-ES" b="1"/>
            </a:br>
            <a:r>
              <a:rPr lang="es-ES"/>
              <a:t>Hver þjálfunarlota inniheldur tvær aðskildar matsleiðir:</a:t>
            </a:r>
          </a:p>
          <a:p>
            <a:pPr marL="457200" lvl="0" indent="-406400" algn="l" rtl="0">
              <a:lnSpc>
                <a:spcPct val="90000"/>
              </a:lnSpc>
              <a:spcBef>
                <a:spcPts val="1000"/>
              </a:spcBef>
              <a:spcAft>
                <a:spcPts val="0"/>
              </a:spcAft>
              <a:buClr>
                <a:schemeClr val="accent3"/>
              </a:buClr>
              <a:buSzPct val="108108"/>
              <a:buChar char="•"/>
            </a:pPr>
            <a:r>
              <a:rPr lang="es-ES" b="1"/>
              <a:t>Fjölvalspróf fyrir nemendur með 10 spurningum</a:t>
            </a:r>
            <a:r>
              <a:rPr lang="es-ES"/>
              <a:t>, sem ætlað er til að meta skilning þeirra á lykilhugtökum lotunnar</a:t>
            </a:r>
          </a:p>
          <a:p>
            <a:pPr marL="457200" lvl="0" indent="-406400" algn="l" rtl="0">
              <a:lnSpc>
                <a:spcPct val="90000"/>
              </a:lnSpc>
              <a:spcBef>
                <a:spcPts val="1000"/>
              </a:spcBef>
              <a:spcAft>
                <a:spcPts val="0"/>
              </a:spcAft>
              <a:buClr>
                <a:schemeClr val="accent3"/>
              </a:buClr>
              <a:buSzPct val="108108"/>
              <a:buChar char="•"/>
            </a:pPr>
            <a:r>
              <a:rPr lang="es-ES" b="1"/>
              <a:t>Fjölvalspróf fyrir kennara með 10 spurningum</a:t>
            </a:r>
            <a:r>
              <a:rPr lang="es-ES"/>
              <a:t>,</a:t>
            </a:r>
            <a:r>
              <a:rPr lang="es-ES" b="1"/>
              <a:t> </a:t>
            </a:r>
            <a:r>
              <a:rPr lang="es-ES"/>
              <a:t>sem ætlað er til að meta kennsluhæfni þeirra og getu til að koma efninu á framfæri á árangursríkan hátt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21"/>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 dirty="0">
                <a:solidFill>
                  <a:srgbClr val="FF0000"/>
                </a:solidFill>
              </a:rPr>
              <a:t>Námsárangur þessarar einingar – þekking</a:t>
            </a:r>
          </a:p>
        </p:txBody>
      </p:sp>
      <p:sp>
        <p:nvSpPr>
          <p:cNvPr id="78" name="Google Shape;78;p21"/>
          <p:cNvSpPr txBox="1">
            <a:spLocks noGrp="1"/>
          </p:cNvSpPr>
          <p:nvPr>
            <p:ph type="body" idx="2"/>
          </p:nvPr>
        </p:nvSpPr>
        <p:spPr>
          <a:xfrm>
            <a:off x="839788" y="2689688"/>
            <a:ext cx="10515600" cy="3139611"/>
          </a:xfrm>
          <a:prstGeom prst="rect">
            <a:avLst/>
          </a:prstGeom>
          <a:noFill/>
          <a:ln>
            <a:noFill/>
          </a:ln>
        </p:spPr>
        <p:txBody>
          <a:bodyPr spcFirstLastPara="1" wrap="square" lIns="91425" tIns="45700" rIns="91425" bIns="45700" anchor="t" anchorCtr="0">
            <a:normAutofit fontScale="47500" lnSpcReduction="20000"/>
          </a:bodyPr>
          <a:lstStyle/>
          <a:p>
            <a:pPr marL="565150" indent="-514350">
              <a:lnSpc>
                <a:spcPct val="120000"/>
              </a:lnSpc>
              <a:spcBef>
                <a:spcPts val="0"/>
              </a:spcBef>
              <a:buClrTx/>
              <a:buSzPct val="90000"/>
              <a:buFont typeface="+mj-lt"/>
              <a:buAutoNum type="arabicPeriod"/>
            </a:pPr>
            <a:r>
              <a:rPr lang="en-US" sz="3300" b="1" dirty="0"/>
              <a:t>Greina helstu hamfaraáhættur á almannafæri og á stórum samkomus</a:t>
            </a:r>
            <a:r>
              <a:rPr lang="en-US" sz="3300" dirty="0"/>
              <a:t>töðum og skilja hvernig umhverfis-, byggingarlegir og mannlegir þættir auka viðkvæmni.</a:t>
            </a:r>
          </a:p>
          <a:p>
            <a:pPr marL="565150" indent="-514350">
              <a:lnSpc>
                <a:spcPct val="120000"/>
              </a:lnSpc>
              <a:spcBef>
                <a:spcPts val="0"/>
              </a:spcBef>
              <a:buClrTx/>
              <a:buSzPct val="90000"/>
              <a:buFont typeface="+mj-lt"/>
              <a:buAutoNum type="arabicPeriod"/>
            </a:pPr>
            <a:r>
              <a:rPr lang="en-US" sz="3300" b="1" dirty="0"/>
              <a:t>Þekkja algengan misskilning um öryggi í fjölmennu umhverfi </a:t>
            </a:r>
            <a:r>
              <a:rPr lang="en-US" sz="3300" dirty="0"/>
              <a:t>og útskýra hvernig hann getur komið í veg fyrir árangursríkan viðbúnað og viðbrögð.</a:t>
            </a:r>
          </a:p>
          <a:p>
            <a:pPr marL="565150" indent="-514350">
              <a:lnSpc>
                <a:spcPct val="120000"/>
              </a:lnSpc>
              <a:spcBef>
                <a:spcPts val="0"/>
              </a:spcBef>
              <a:buClrTx/>
              <a:buSzPct val="90000"/>
              <a:buFont typeface="+mj-lt"/>
              <a:buAutoNum type="arabicPeriod"/>
            </a:pPr>
            <a:r>
              <a:rPr lang="en-US" sz="3300" b="1" dirty="0"/>
              <a:t>Skilja meginhlutverk snemmtækra viðvörunar- og samskiptakerfa </a:t>
            </a:r>
            <a:r>
              <a:rPr lang="en-US" sz="3300" dirty="0"/>
              <a:t>sem notuð eru á slíkum stöðum, þar á meðal viðvaranir, tilkynningar, merkingar og stafræn viðvörunartól.</a:t>
            </a:r>
          </a:p>
          <a:p>
            <a:pPr marL="565150" indent="-514350">
              <a:lnSpc>
                <a:spcPct val="120000"/>
              </a:lnSpc>
              <a:spcBef>
                <a:spcPts val="0"/>
              </a:spcBef>
              <a:buClrTx/>
              <a:buSzPct val="90000"/>
              <a:buFont typeface="+mj-lt"/>
              <a:buAutoNum type="arabicPeriod"/>
            </a:pPr>
            <a:r>
              <a:rPr lang="en-US" sz="3300" dirty="0"/>
              <a:t>Lýsa nauðsynlegum aðgerðum fyrir, á meðan og eftir neyðarástand, svo sem rýmingu, aðgerðum til að halda kyrru fyrir og stjórnun hreyfinga mannfjölda.</a:t>
            </a:r>
          </a:p>
          <a:p>
            <a:pPr marL="565150" indent="-514350">
              <a:lnSpc>
                <a:spcPct val="120000"/>
              </a:lnSpc>
              <a:spcBef>
                <a:spcPts val="0"/>
              </a:spcBef>
              <a:buClrTx/>
              <a:buSzPct val="90000"/>
              <a:buFont typeface="+mj-lt"/>
              <a:buAutoNum type="arabicPeriod"/>
            </a:pPr>
            <a:r>
              <a:rPr lang="en-US" sz="3300" b="1" dirty="0"/>
              <a:t>Sýna grunnskilning á sálrænum viðbrögðum í stórum hópum í neyðarástandi</a:t>
            </a:r>
            <a:r>
              <a:rPr lang="en-US" sz="3300" dirty="0"/>
              <a:t> og greina aðferðir til að stuðla að ró og öruggri hegðun.</a:t>
            </a:r>
          </a:p>
          <a:p>
            <a:pPr marL="565150" indent="-514350">
              <a:lnSpc>
                <a:spcPct val="120000"/>
              </a:lnSpc>
              <a:spcBef>
                <a:spcPts val="0"/>
              </a:spcBef>
              <a:buClrTx/>
              <a:buSzPct val="90000"/>
              <a:buFont typeface="+mj-lt"/>
              <a:buAutoNum type="arabicPeriod"/>
            </a:pPr>
            <a:r>
              <a:rPr lang="en-US" sz="3300" b="1" dirty="0"/>
              <a:t>Skilja grunnreglur samhæfingar og helstu öryggisverkefni </a:t>
            </a:r>
            <a:r>
              <a:rPr lang="en-US" sz="3300" dirty="0"/>
              <a:t>sem nauðsynleg eru í umfangsmiklum atvikum, ásamt þeim áskorunum sem starfsfólk, viðbragðsaðilar og almenningur standa frammi fyrir.</a:t>
            </a:r>
          </a:p>
        </p:txBody>
      </p:sp>
      <p:sp>
        <p:nvSpPr>
          <p:cNvPr id="79" name="Google Shape;79;p21"/>
          <p:cNvSpPr txBox="1">
            <a:spLocks noGrp="1"/>
          </p:cNvSpPr>
          <p:nvPr>
            <p:ph type="body" idx="1"/>
          </p:nvPr>
        </p:nvSpPr>
        <p:spPr>
          <a:xfrm>
            <a:off x="963077" y="1556587"/>
            <a:ext cx="10515600" cy="823912"/>
          </a:xfrm>
          <a:prstGeom prst="rect">
            <a:avLst/>
          </a:prstGeom>
          <a:noFill/>
          <a:ln>
            <a:noFill/>
          </a:ln>
        </p:spPr>
        <p:txBody>
          <a:bodyPr spcFirstLastPara="1" wrap="square" lIns="91425" tIns="45700" rIns="91425" bIns="45700" anchor="ctr" anchorCtr="0">
            <a:noAutofit/>
          </a:bodyPr>
          <a:lstStyle/>
          <a:p>
            <a:pPr marL="457200" lvl="0" indent="-228600" algn="l" rtl="0">
              <a:lnSpc>
                <a:spcPct val="90000"/>
              </a:lnSpc>
              <a:spcBef>
                <a:spcPts val="1000"/>
              </a:spcBef>
              <a:spcAft>
                <a:spcPts val="0"/>
              </a:spcAft>
              <a:buClr>
                <a:schemeClr val="accent3"/>
              </a:buClr>
              <a:buSzPts val="2800"/>
              <a:buNone/>
            </a:pPr>
            <a:r>
              <a:rPr lang="es-ES" sz="2400" dirty="0"/>
              <a:t>Eftir að hafa lokið sex þjálfunarlotum í þessari einingu munu nemendur hafa öðlast þekkingu til að:</a:t>
            </a:r>
            <a:endParaRP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22"/>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 dirty="0">
                <a:solidFill>
                  <a:srgbClr val="FF0000"/>
                </a:solidFill>
              </a:rPr>
              <a:t>Námsárangur þessarar einingar – hæfni</a:t>
            </a:r>
            <a:endParaRPr dirty="0">
              <a:solidFill>
                <a:srgbClr val="FF0000"/>
              </a:solidFill>
            </a:endParaRPr>
          </a:p>
        </p:txBody>
      </p:sp>
      <p:sp>
        <p:nvSpPr>
          <p:cNvPr id="85" name="Google Shape;85;p22"/>
          <p:cNvSpPr txBox="1">
            <a:spLocks noGrp="1"/>
          </p:cNvSpPr>
          <p:nvPr>
            <p:ph type="body" idx="2"/>
          </p:nvPr>
        </p:nvSpPr>
        <p:spPr>
          <a:xfrm>
            <a:off x="839788" y="1613043"/>
            <a:ext cx="9722046" cy="3990342"/>
          </a:xfrm>
          <a:prstGeom prst="rect">
            <a:avLst/>
          </a:prstGeom>
          <a:noFill/>
          <a:ln>
            <a:noFill/>
          </a:ln>
        </p:spPr>
        <p:txBody>
          <a:bodyPr spcFirstLastPara="1" wrap="square" lIns="91425" tIns="45700" rIns="91425" bIns="45700" anchor="t" anchorCtr="0">
            <a:normAutofit fontScale="47500" lnSpcReduction="20000"/>
          </a:bodyPr>
          <a:lstStyle/>
          <a:p>
            <a:pPr marL="50800" lvl="0" indent="0" algn="just" rtl="0">
              <a:lnSpc>
                <a:spcPct val="90000"/>
              </a:lnSpc>
              <a:spcBef>
                <a:spcPts val="1000"/>
              </a:spcBef>
              <a:spcAft>
                <a:spcPts val="0"/>
              </a:spcAft>
              <a:buSzPct val="116424"/>
              <a:buNone/>
            </a:pPr>
            <a:r>
              <a:rPr lang="es-ES" sz="2900" b="1" dirty="0" err="1">
                <a:solidFill>
                  <a:srgbClr val="4892DC"/>
                </a:solidFill>
              </a:rPr>
              <a:t>Eftir að hafa lokið sex þjálfunarlotum í þessari einingu munu nemendur geta:</a:t>
            </a:r>
            <a:endParaRPr sz="2900" dirty="0"/>
          </a:p>
          <a:p>
            <a:pPr marL="50800" lvl="0" indent="0" algn="just" rtl="0">
              <a:lnSpc>
                <a:spcPct val="90000"/>
              </a:lnSpc>
              <a:spcBef>
                <a:spcPts val="1000"/>
              </a:spcBef>
              <a:spcAft>
                <a:spcPts val="0"/>
              </a:spcAft>
              <a:buSzPct val="108108"/>
              <a:buNone/>
            </a:pPr>
            <a:endParaRPr lang="en-US" b="1" dirty="0"/>
          </a:p>
          <a:p>
            <a:pPr marL="50800" indent="0" algn="just">
              <a:buNone/>
            </a:pPr>
            <a:r>
              <a:rPr lang="en-US" sz="3600" b="1" dirty="0"/>
              <a:t>Færni 1: </a:t>
            </a:r>
            <a:r>
              <a:rPr lang="en-US" sz="3600" dirty="0"/>
              <a:t>Greint, metið og lagt til árangursríkar aðferðir til að stýra öryggi og uppfylla brýnustu grunnþarfir við hamfarir á almannafæri og á stórum samkomustöðum, þar á meðal stjórnun hreyfinga mannfjölda og tafarlausar verndarráðstafanir.</a:t>
            </a:r>
          </a:p>
          <a:p>
            <a:pPr marL="50800" indent="0" algn="just">
              <a:buNone/>
            </a:pPr>
            <a:r>
              <a:rPr lang="en-US" sz="3600" b="1" dirty="0"/>
              <a:t>Færni 2: </a:t>
            </a:r>
            <a:r>
              <a:rPr lang="en-US" sz="3600" dirty="0"/>
              <a:t>Greint óáreiðanlegar upplýsingar í neyðartilvikum og aðgreint þær frá staðfestum og traustum heimildum.</a:t>
            </a:r>
          </a:p>
          <a:p>
            <a:pPr marL="50800" indent="0" algn="just">
              <a:buNone/>
            </a:pPr>
            <a:r>
              <a:rPr lang="en-US" sz="3600" b="1" dirty="0"/>
              <a:t>Færni 3: </a:t>
            </a:r>
            <a:r>
              <a:rPr lang="en-US" sz="3600" dirty="0"/>
              <a:t>Greint vandamál sem tengjast snemmtækum viðvörunar- og neyðarsamskiptakerfum sem notuð eru á stórum samkomustöðum og mótað tímanlegar, aðstæðubundnar lausnir til að auka virkni kerfanna.</a:t>
            </a:r>
          </a:p>
          <a:p>
            <a:pPr marL="50800" indent="0" algn="just">
              <a:buNone/>
            </a:pPr>
            <a:r>
              <a:rPr lang="en-US" sz="3600" b="1" dirty="0"/>
              <a:t>Færni 4:</a:t>
            </a:r>
            <a:r>
              <a:rPr lang="en-US" sz="3600" dirty="0"/>
              <a:t> Beitt sjálfsstjórnunar- og streitustjórnunaraðferðum til að viðhalda ró, aðstæðuvitund og getu til skjótrar ákvarðanatöku í krefjandi neyðarástandi á almannafæri.</a:t>
            </a:r>
          </a:p>
          <a:p>
            <a:pPr marL="50800" indent="0" algn="just">
              <a:buNone/>
            </a:pPr>
            <a:r>
              <a:rPr lang="en-US" sz="3600" b="1" dirty="0"/>
              <a:t>Færni 5:</a:t>
            </a:r>
            <a:r>
              <a:rPr lang="en-US" sz="3600" dirty="0"/>
              <a:t> Beitt gagnrýninni hugsun til að meta og forgangsraða forvarnar- og viðbragðsaðgerðum í hamfaraaðstæðum á almannafæri og á stórum samkomustöðum, með hliðsjón af bæði öryggi einstaklinga og hópa.</a:t>
            </a:r>
          </a:p>
          <a:p>
            <a:pPr marL="50800" indent="0" algn="just">
              <a:buNone/>
            </a:pPr>
            <a:r>
              <a:rPr lang="en-US" sz="3600" b="1" dirty="0"/>
              <a:t>Færni 6: </a:t>
            </a:r>
            <a:r>
              <a:rPr lang="en-US" sz="3600" dirty="0"/>
              <a:t> Greint og lagt til árangursríkar aðferðir til að styðja tilfinningalega vellíðan fólks sem verður fyrir hamförum á almannafæri eða á fjöldasamkomum.</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757594" y="391211"/>
            <a:ext cx="8022201" cy="1600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Calibri"/>
              <a:buNone/>
            </a:pPr>
            <a:r>
              <a:rPr lang="es-ES" sz="4400" dirty="0" err="1"/>
              <a:t>Staðfesting</a:t>
            </a:r>
            <a:endParaRPr sz="4400" dirty="0"/>
          </a:p>
        </p:txBody>
      </p:sp>
      <p:sp>
        <p:nvSpPr>
          <p:cNvPr id="91" name="Google Shape;91;p23"/>
          <p:cNvSpPr txBox="1">
            <a:spLocks noGrp="1"/>
          </p:cNvSpPr>
          <p:nvPr>
            <p:ph type="body" idx="1"/>
          </p:nvPr>
        </p:nvSpPr>
        <p:spPr>
          <a:xfrm>
            <a:off x="839788" y="1552575"/>
            <a:ext cx="7091861" cy="4533900"/>
          </a:xfrm>
          <a:prstGeom prst="rect">
            <a:avLst/>
          </a:prstGeom>
          <a:noFill/>
          <a:ln>
            <a:noFill/>
          </a:ln>
        </p:spPr>
        <p:txBody>
          <a:bodyPr spcFirstLastPara="1" wrap="square" lIns="91425" tIns="45700" rIns="91425" bIns="45700" anchor="t" anchorCtr="0">
            <a:normAutofit fontScale="77500" lnSpcReduction="20000"/>
          </a:bodyPr>
          <a:lstStyle/>
          <a:p>
            <a:pPr marL="50800" lvl="0" indent="0" algn="just" rtl="0">
              <a:lnSpc>
                <a:spcPct val="90000"/>
              </a:lnSpc>
              <a:spcBef>
                <a:spcPts val="1000"/>
              </a:spcBef>
              <a:spcAft>
                <a:spcPts val="0"/>
              </a:spcAft>
              <a:buSzPts val="2000"/>
              <a:buNone/>
            </a:pPr>
            <a:r>
              <a:rPr lang="es-ES" sz="2400" b="1" dirty="0" err="1">
                <a:solidFill>
                  <a:srgbClr val="4892DC"/>
                </a:solidFill>
              </a:rPr>
              <a:t>Þessi eining stuðlar beint að þróun eftirfarandi þverfærni samkvæmt ESCO:</a:t>
            </a:r>
            <a:endParaRPr lang="en-US" b="1" dirty="0"/>
          </a:p>
          <a:p>
            <a:pPr>
              <a:lnSpc>
                <a:spcPct val="120000"/>
              </a:lnSpc>
              <a:spcBef>
                <a:spcPts val="0"/>
              </a:spcBef>
            </a:pPr>
            <a:r>
              <a:rPr lang="en-US" b="1" dirty="0"/>
              <a:t>T2.3 – Að takast á við vandamál</a:t>
            </a:r>
          </a:p>
          <a:p>
            <a:pPr>
              <a:lnSpc>
                <a:spcPct val="120000"/>
              </a:lnSpc>
              <a:spcBef>
                <a:spcPts val="0"/>
              </a:spcBef>
            </a:pPr>
            <a:r>
              <a:rPr lang="en-US" dirty="0"/>
              <a:t>Geta til að þróa og innleiða hagnýtar, rekstrarlegar eða hugmyndalegar lausnir á áskorunum sem koma upp í neyðarástandi á almannafæri og á stórum samkomustöðum.</a:t>
            </a:r>
          </a:p>
          <a:p>
            <a:pPr>
              <a:lnSpc>
                <a:spcPct val="120000"/>
              </a:lnSpc>
              <a:spcBef>
                <a:spcPts val="0"/>
              </a:spcBef>
            </a:pPr>
            <a:r>
              <a:rPr lang="en-US" b="1" dirty="0"/>
              <a:t>T3.2 – Að taka frumkvæði</a:t>
            </a:r>
          </a:p>
          <a:p>
            <a:pPr>
              <a:lnSpc>
                <a:spcPct val="120000"/>
              </a:lnSpc>
              <a:spcBef>
                <a:spcPts val="0"/>
              </a:spcBef>
            </a:pPr>
            <a:r>
              <a:rPr lang="en-US" dirty="0"/>
              <a:t>Geta til að sjá fyrir áhættu á almannafæri og í umhverfi fjöldasamkoma, undirbúa sig fyrirfram og grípa snemma til forvarnaraðgerða til að draga úr áhrifum mögulegra hamfara á slíkum stöðum.</a:t>
            </a:r>
            <a:endParaRPr lang="en-US" b="1" dirty="0"/>
          </a:p>
          <a:p>
            <a:pPr>
              <a:lnSpc>
                <a:spcPct val="120000"/>
              </a:lnSpc>
              <a:spcBef>
                <a:spcPts val="0"/>
              </a:spcBef>
            </a:pPr>
            <a:r>
              <a:rPr lang="en-US" b="1" dirty="0"/>
              <a:t>T3.3 – Að viðhalda jákvæðu viðhorfi</a:t>
            </a:r>
          </a:p>
          <a:p>
            <a:pPr>
              <a:lnSpc>
                <a:spcPct val="120000"/>
              </a:lnSpc>
              <a:spcBef>
                <a:spcPts val="0"/>
              </a:spcBef>
            </a:pPr>
            <a:r>
              <a:rPr lang="en-US" dirty="0"/>
              <a:t>Geta til að sýna seiglu í miklu álagi eða óvissu á almannafæri og á stórum samkomustöðum, veita einstaklingum eða fjölda fólks tilfinningalegan stuðning og viðhalda rólegri og uppbyggilegri ákvarðanatöku í neyðaratvikum.</a:t>
            </a:r>
          </a:p>
          <a:p>
            <a:pPr>
              <a:lnSpc>
                <a:spcPct val="120000"/>
              </a:lnSpc>
              <a:spcBef>
                <a:spcPts val="0"/>
              </a:spcBef>
            </a:pPr>
            <a:r>
              <a:rPr lang="en-US" b="1" dirty="0"/>
              <a:t>T4.3 – Samvinna í teymum og tengslanetum</a:t>
            </a:r>
          </a:p>
          <a:p>
            <a:pPr>
              <a:lnSpc>
                <a:spcPct val="120000"/>
              </a:lnSpc>
              <a:spcBef>
                <a:spcPts val="0"/>
              </a:spcBef>
            </a:pPr>
            <a:r>
              <a:rPr lang="en-US" dirty="0"/>
              <a:t>Geta til að vinna á skilvirkan hátt með starfsfólki viðburðastaða, neyðarþjónustu, öryggisstarfsfólki og öðrum hagsmunaaðilum til að tryggja samhæfðan viðbúnað og viðbrögð í umfangsmiklu neyðarástandi á almannafæri.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4"/>
          <p:cNvSpPr txBox="1">
            <a:spLocks noGrp="1"/>
          </p:cNvSpPr>
          <p:nvPr>
            <p:ph type="title"/>
          </p:nvPr>
        </p:nvSpPr>
        <p:spPr>
          <a:xfrm>
            <a:off x="757594" y="391211"/>
            <a:ext cx="8022201" cy="1600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Calibri"/>
              <a:buNone/>
            </a:pPr>
            <a:r>
              <a:rPr lang="es-ES" sz="4400"/>
              <a:t>Viðurkenning</a:t>
            </a:r>
            <a:endParaRPr sz="4400"/>
          </a:p>
        </p:txBody>
      </p:sp>
      <p:sp>
        <p:nvSpPr>
          <p:cNvPr id="97" name="Google Shape;97;p24"/>
          <p:cNvSpPr txBox="1">
            <a:spLocks noGrp="1"/>
          </p:cNvSpPr>
          <p:nvPr>
            <p:ph type="body" idx="1"/>
          </p:nvPr>
        </p:nvSpPr>
        <p:spPr>
          <a:xfrm>
            <a:off x="839788" y="1726058"/>
            <a:ext cx="7091861" cy="3659842"/>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Clr>
                <a:schemeClr val="dk1"/>
              </a:buClr>
              <a:buSzPts val="2000"/>
              <a:buNone/>
            </a:pPr>
            <a:r>
              <a:rPr lang="es-ES" b="1"/>
              <a:t>Viðurkenning fyrir nemendur:</a:t>
            </a:r>
            <a:endParaRPr/>
          </a:p>
          <a:p>
            <a:pPr marL="457200" lvl="0" indent="-228600" algn="l" rtl="0">
              <a:lnSpc>
                <a:spcPct val="90000"/>
              </a:lnSpc>
              <a:spcBef>
                <a:spcPts val="1000"/>
              </a:spcBef>
              <a:spcAft>
                <a:spcPts val="0"/>
              </a:spcAft>
              <a:buClr>
                <a:schemeClr val="dk1"/>
              </a:buClr>
              <a:buSzPts val="2000"/>
              <a:buNone/>
            </a:pPr>
            <a:r>
              <a:rPr lang="es-ES"/>
              <a:t>Skírteini sem staðfestir þátttöku (óformlegt þjálfunarnámskeið)</a:t>
            </a:r>
          </a:p>
          <a:p>
            <a:pPr marL="457200" lvl="0" indent="-228600" algn="l" rtl="0">
              <a:lnSpc>
                <a:spcPct val="90000"/>
              </a:lnSpc>
              <a:spcBef>
                <a:spcPts val="1000"/>
              </a:spcBef>
              <a:spcAft>
                <a:spcPts val="0"/>
              </a:spcAft>
              <a:buClr>
                <a:schemeClr val="dk1"/>
              </a:buClr>
              <a:buSzPts val="2000"/>
              <a:buNone/>
            </a:pPr>
            <a:r>
              <a:rPr lang="es-ES" b="1"/>
              <a:t>Viðurkenning fyrir kennara:</a:t>
            </a:r>
            <a:endParaRPr/>
          </a:p>
          <a:p>
            <a:pPr marL="457200" lvl="0" indent="-228600" algn="l" rtl="0">
              <a:lnSpc>
                <a:spcPct val="90000"/>
              </a:lnSpc>
              <a:spcBef>
                <a:spcPts val="1000"/>
              </a:spcBef>
              <a:spcAft>
                <a:spcPts val="0"/>
              </a:spcAft>
              <a:buClr>
                <a:schemeClr val="dk1"/>
              </a:buClr>
              <a:buSzPts val="2000"/>
              <a:buNone/>
            </a:pPr>
            <a:r>
              <a:rPr lang="es-ES"/>
              <a:t>Skírteini sem staðfestir aukna faglega hæfni</a:t>
            </a:r>
          </a:p>
        </p:txBody>
      </p:sp>
    </p:spTree>
  </p:cSld>
  <p:clrMapOvr>
    <a:masterClrMapping/>
  </p:clrMapOvr>
</p:sld>
</file>

<file path=ppt/theme/theme1.xml><?xml version="1.0" encoding="utf-8"?>
<a:theme xmlns:a="http://schemas.openxmlformats.org/drawingml/2006/main"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755</TotalTime>
  <Words>1200</Words>
  <Application>Microsoft Macintosh PowerPoint</Application>
  <PresentationFormat>Widescreen</PresentationFormat>
  <Paragraphs>78</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Montserrat SemiBold</vt:lpstr>
      <vt:lpstr>Office Theme</vt:lpstr>
      <vt:lpstr>Eining 2: Viðbúnaður og viðbrögð við hamförum á almannafæri og á stórum samkomustöðum  </vt:lpstr>
      <vt:lpstr>Markmið einingarinnar</vt:lpstr>
      <vt:lpstr>Hvers vegna þessi eining skiptir máli</vt:lpstr>
      <vt:lpstr>Uppbygging einingarinnar</vt:lpstr>
      <vt:lpstr>Almennar upplýsingar um einingu</vt:lpstr>
      <vt:lpstr>Námsárangur þessarar einingar – þekking</vt:lpstr>
      <vt:lpstr>Námsárangur þessarar einingar – hæfni</vt:lpstr>
      <vt:lpstr>Staðfesting</vt:lpstr>
      <vt:lpstr>Viðurkenning</vt:lpstr>
      <vt:lpstr>Stuðningur fyrir kennara</vt:lpstr>
      <vt:lpstr>SAMSTARFSAÐILAR</vt:lpstr>
      <vt:lpstr>Hafðu gaman af einingu 2 í VET-READY námsefninu!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HOME DISASTER READINESS AND RESPONSE  </dc:title>
  <dc:creator>Maria Karapostolou</dc:creator>
  <cp:keywords>, docId:5302A192DCC78278EA394DBB73C0EF61</cp:keywords>
  <cp:lastModifiedBy>Jónas Björgvinsson</cp:lastModifiedBy>
  <cp:revision>19</cp:revision>
  <dcterms:created xsi:type="dcterms:W3CDTF">2024-02-15T12:50:33Z</dcterms:created>
  <dcterms:modified xsi:type="dcterms:W3CDTF">2026-01-10T00:41:27Z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