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8288000" cy="10287000"/>
  <p:notesSz cx="6858000" cy="9144000"/>
  <p:embeddedFontLst>
    <p:embeddedFont>
      <p:font typeface="Calibri (MS)" panose="020B0604020202020204" charset="0"/>
      <p:regular r:id="rId15"/>
    </p:embeddedFont>
    <p:embeddedFont>
      <p:font typeface="Calibri (MS) Bold" panose="020B0604020202020204" charset="0"/>
      <p:regular r:id="rId16"/>
    </p:embeddedFont>
    <p:embeddedFont>
      <p:font typeface="Calibri (MS) Bold Italics" panose="020B0604020202020204" charset="0"/>
      <p:regular r:id="rId17"/>
    </p:embeddedFont>
    <p:embeddedFont>
      <p:font typeface="Calibri (MS) Italics" panose="020B0604020202020204" charset="0"/>
      <p:regular r:id="rId18"/>
    </p:embeddedFont>
    <p:embeddedFont>
      <p:font typeface="Montserrat Bold" panose="020B0604020202020204" charset="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8" d="100"/>
          <a:sy n="48" d="100"/>
        </p:scale>
        <p:origin x="72" y="3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12.01.2026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hyperlink" Target="https://vonhope.is/" TargetMode="External"/><Relationship Id="rId13" Type="http://schemas.openxmlformats.org/officeDocument/2006/relationships/image" Target="../media/image10.png"/><Relationship Id="rId3" Type="http://schemas.openxmlformats.org/officeDocument/2006/relationships/hyperlink" Target="https://ied.eu/" TargetMode="External"/><Relationship Id="rId7" Type="http://schemas.openxmlformats.org/officeDocument/2006/relationships/hyperlink" Target="https://ngo-nfe4y.com.ua/en" TargetMode="External"/><Relationship Id="rId12"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hyperlink" Target="https://www.eva93.lv/" TargetMode="External"/><Relationship Id="rId11" Type="http://schemas.openxmlformats.org/officeDocument/2006/relationships/image" Target="../media/image8.png"/><Relationship Id="rId5" Type="http://schemas.openxmlformats.org/officeDocument/2006/relationships/hyperlink" Target="https://neotalentway.com/" TargetMode="External"/><Relationship Id="rId10" Type="http://schemas.openxmlformats.org/officeDocument/2006/relationships/image" Target="../media/image7.png"/><Relationship Id="rId4" Type="http://schemas.openxmlformats.org/officeDocument/2006/relationships/hyperlink" Target="https://denizli.afad.gov.tr/" TargetMode="External"/><Relationship Id="rId9" Type="http://schemas.openxmlformats.org/officeDocument/2006/relationships/image" Target="../media/image6.png"/><Relationship Id="rId1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hyperlink" Target="http://www.linkedin.com/company/vet-ready-project" TargetMode="External"/><Relationship Id="rId12" Type="http://schemas.openxmlformats.org/officeDocument/2006/relationships/hyperlink" Target="https://www.youtube.com/@VET-READYEUProgram"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hyperlink" Target="https://vetready.eu/" TargetMode="External"/><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hyperlink" Target="https://www.facebook.com/profile.php?id=61573707797009" TargetMode="External"/><Relationship Id="rId4" Type="http://schemas.openxmlformats.org/officeDocument/2006/relationships/image" Target="../media/image13.png"/><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793624" y="716280"/>
            <a:ext cx="8274272" cy="8397240"/>
          </a:xfrm>
          <a:custGeom>
            <a:avLst/>
            <a:gdLst/>
            <a:ahLst/>
            <a:cxnLst/>
            <a:rect l="l" t="t" r="r" b="b"/>
            <a:pathLst>
              <a:path w="8274272" h="8397240">
                <a:moveTo>
                  <a:pt x="0" y="0"/>
                </a:moveTo>
                <a:lnTo>
                  <a:pt x="8274272" y="0"/>
                </a:lnTo>
                <a:lnTo>
                  <a:pt x="8274272" y="8397240"/>
                </a:lnTo>
                <a:lnTo>
                  <a:pt x="0" y="8397240"/>
                </a:lnTo>
                <a:lnTo>
                  <a:pt x="0" y="0"/>
                </a:lnTo>
                <a:close/>
              </a:path>
            </a:pathLst>
          </a:custGeom>
          <a:blipFill>
            <a:blip r:embed="rId3"/>
            <a:stretch>
              <a:fillRect/>
            </a:stretch>
          </a:blipFill>
        </p:spPr>
        <p:txBody>
          <a:bodyPr/>
          <a:lstStyle/>
          <a:p>
            <a:endParaRPr lang="el-GR"/>
          </a:p>
        </p:txBody>
      </p:sp>
      <p:sp>
        <p:nvSpPr>
          <p:cNvPr id="3" name="Freeform 3"/>
          <p:cNvSpPr/>
          <p:nvPr/>
        </p:nvSpPr>
        <p:spPr>
          <a:xfrm>
            <a:off x="732692" y="8815645"/>
            <a:ext cx="4305738" cy="911800"/>
          </a:xfrm>
          <a:custGeom>
            <a:avLst/>
            <a:gdLst/>
            <a:ahLst/>
            <a:cxnLst/>
            <a:rect l="l" t="t" r="r" b="b"/>
            <a:pathLst>
              <a:path w="4305738" h="911800">
                <a:moveTo>
                  <a:pt x="0" y="0"/>
                </a:moveTo>
                <a:lnTo>
                  <a:pt x="4305738" y="0"/>
                </a:lnTo>
                <a:lnTo>
                  <a:pt x="4305738" y="911799"/>
                </a:lnTo>
                <a:lnTo>
                  <a:pt x="0" y="911799"/>
                </a:lnTo>
                <a:lnTo>
                  <a:pt x="0" y="0"/>
                </a:lnTo>
                <a:close/>
              </a:path>
            </a:pathLst>
          </a:custGeom>
          <a:blipFill>
            <a:blip r:embed="rId4"/>
            <a:stretch>
              <a:fillRect/>
            </a:stretch>
          </a:blipFill>
        </p:spPr>
        <p:txBody>
          <a:bodyPr/>
          <a:lstStyle/>
          <a:p>
            <a:endParaRPr lang="el-GR"/>
          </a:p>
        </p:txBody>
      </p:sp>
      <p:sp>
        <p:nvSpPr>
          <p:cNvPr id="4" name="Freeform 4" descr="Κοντινό πλάνο ενός λογότυπου  Το περιεχόμενο που δημιουργείται από τεχνητή νοημοσύνη ενδέχεται να είναι εσφαλμένο."/>
          <p:cNvSpPr/>
          <p:nvPr/>
        </p:nvSpPr>
        <p:spPr>
          <a:xfrm>
            <a:off x="581025" y="1096356"/>
            <a:ext cx="4059555" cy="981894"/>
          </a:xfrm>
          <a:custGeom>
            <a:avLst/>
            <a:gdLst/>
            <a:ahLst/>
            <a:cxnLst/>
            <a:rect l="l" t="t" r="r" b="b"/>
            <a:pathLst>
              <a:path w="4059555" h="981894">
                <a:moveTo>
                  <a:pt x="0" y="0"/>
                </a:moveTo>
                <a:lnTo>
                  <a:pt x="4059555" y="0"/>
                </a:lnTo>
                <a:lnTo>
                  <a:pt x="4059555" y="981894"/>
                </a:lnTo>
                <a:lnTo>
                  <a:pt x="0" y="98189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484282" y="2774221"/>
            <a:ext cx="9827000" cy="2415640"/>
            <a:chOff x="0" y="0"/>
            <a:chExt cx="13102666" cy="3220853"/>
          </a:xfrm>
        </p:grpSpPr>
        <p:sp>
          <p:nvSpPr>
            <p:cNvPr id="6" name="Freeform 6"/>
            <p:cNvSpPr/>
            <p:nvPr/>
          </p:nvSpPr>
          <p:spPr>
            <a:xfrm>
              <a:off x="0" y="0"/>
              <a:ext cx="13102668" cy="3220850"/>
            </a:xfrm>
            <a:custGeom>
              <a:avLst/>
              <a:gdLst/>
              <a:ahLst/>
              <a:cxnLst/>
              <a:rect l="l" t="t" r="r" b="b"/>
              <a:pathLst>
                <a:path w="13102668" h="3220850">
                  <a:moveTo>
                    <a:pt x="0" y="0"/>
                  </a:moveTo>
                  <a:lnTo>
                    <a:pt x="13102668" y="0"/>
                  </a:lnTo>
                  <a:lnTo>
                    <a:pt x="13102668" y="3220850"/>
                  </a:lnTo>
                  <a:lnTo>
                    <a:pt x="0" y="3220850"/>
                  </a:lnTo>
                  <a:close/>
                </a:path>
              </a:pathLst>
            </a:custGeom>
            <a:solidFill>
              <a:srgbClr val="000000">
                <a:alpha val="0"/>
              </a:srgbClr>
            </a:solidFill>
            <a:ln w="12700">
              <a:noFill/>
            </a:ln>
          </p:spPr>
          <p:txBody>
            <a:bodyPr/>
            <a:lstStyle/>
            <a:p>
              <a:endParaRPr lang="el-GR"/>
            </a:p>
          </p:txBody>
        </p:sp>
        <p:sp>
          <p:nvSpPr>
            <p:cNvPr id="7" name="TextBox 7"/>
            <p:cNvSpPr txBox="1"/>
            <p:nvPr/>
          </p:nvSpPr>
          <p:spPr>
            <a:xfrm>
              <a:off x="0" y="-57150"/>
              <a:ext cx="13102666" cy="3278003"/>
            </a:xfrm>
            <a:prstGeom prst="rect">
              <a:avLst/>
            </a:prstGeom>
          </p:spPr>
          <p:txBody>
            <a:bodyPr lIns="0" tIns="0" rIns="0" bIns="0" rtlCol="0" anchor="b"/>
            <a:lstStyle/>
            <a:p>
              <a:pPr marL="0" lvl="0" indent="0" algn="l">
                <a:lnSpc>
                  <a:spcPts val="5516"/>
                </a:lnSpc>
              </a:pPr>
              <a:r>
                <a:rPr lang="en-US" sz="5107" b="1">
                  <a:solidFill>
                    <a:srgbClr val="000000"/>
                  </a:solidFill>
                  <a:latin typeface="Calibri (MS) Bold"/>
                  <a:ea typeface="Calibri (MS) Bold"/>
                  <a:cs typeface="Calibri (MS) Bold"/>
                  <a:sym typeface="Calibri (MS) Bold"/>
                </a:rPr>
                <a:t>ΕΝΟΤΗΤΑ 2: ΕΤΟΙΜΟΤΗΤΑ ΚΑΙ ΑΝΤΙΔΡΑΣΗ ΣΕ ΚΑΤΑΣΤΡΟΦΕΣ ΓΙΑ ΤΟ ΔΗΜΟΣΙΟ ΚΑΙ ΜΕΓΑΛΟΥΣ ΧΩΡΟΥΣ</a:t>
              </a:r>
            </a:p>
          </p:txBody>
        </p:sp>
      </p:grpSp>
      <p:sp>
        <p:nvSpPr>
          <p:cNvPr id="8" name="TextBox 8"/>
          <p:cNvSpPr txBox="1"/>
          <p:nvPr/>
        </p:nvSpPr>
        <p:spPr>
          <a:xfrm>
            <a:off x="672446" y="5923931"/>
            <a:ext cx="8961149" cy="1511457"/>
          </a:xfrm>
          <a:prstGeom prst="rect">
            <a:avLst/>
          </a:prstGeom>
        </p:spPr>
        <p:txBody>
          <a:bodyPr lIns="0" tIns="0" rIns="0" bIns="0" rtlCol="0" anchor="t">
            <a:spAutoFit/>
          </a:bodyPr>
          <a:lstStyle/>
          <a:p>
            <a:pPr marL="0" lvl="0" indent="0" algn="l">
              <a:lnSpc>
                <a:spcPts val="2831"/>
              </a:lnSpc>
            </a:pPr>
            <a:r>
              <a:rPr lang="en-US" sz="3277" b="1">
                <a:solidFill>
                  <a:srgbClr val="000000"/>
                </a:solidFill>
                <a:latin typeface="Calibri (MS) Bold"/>
                <a:ea typeface="Calibri (MS) Bold"/>
                <a:cs typeface="Calibri (MS) Bold"/>
                <a:sym typeface="Calibri (MS) Bold"/>
              </a:rPr>
              <a:t>Επισκόπηση Μονάδας</a:t>
            </a:r>
          </a:p>
          <a:p>
            <a:pPr marL="0" lvl="0" indent="0" algn="l">
              <a:lnSpc>
                <a:spcPts val="2831"/>
              </a:lnSpc>
            </a:pPr>
            <a:endParaRPr lang="en-US" sz="3277" b="1">
              <a:solidFill>
                <a:srgbClr val="000000"/>
              </a:solidFill>
              <a:latin typeface="Calibri (MS) Bold"/>
              <a:ea typeface="Calibri (MS) Bold"/>
              <a:cs typeface="Calibri (MS) Bold"/>
              <a:sym typeface="Calibri (MS) Bold"/>
            </a:endParaRPr>
          </a:p>
          <a:p>
            <a:pPr marL="0" lvl="0" indent="0" algn="l">
              <a:lnSpc>
                <a:spcPts val="2831"/>
              </a:lnSpc>
            </a:pPr>
            <a:r>
              <a:rPr lang="en-US" sz="3277" b="1">
                <a:solidFill>
                  <a:srgbClr val="000000"/>
                </a:solidFill>
                <a:latin typeface="Calibri (MS) Bold"/>
                <a:ea typeface="Calibri (MS) Bold"/>
                <a:cs typeface="Calibri (MS) Bold"/>
                <a:sym typeface="Calibri (MS) Bold"/>
              </a:rPr>
              <a:t>Συγγραφέας: Denizli AFAD / VETREADY Project Partnership</a:t>
            </a:r>
          </a:p>
        </p:txBody>
      </p:sp>
      <p:sp>
        <p:nvSpPr>
          <p:cNvPr id="9" name="TextBox 9"/>
          <p:cNvSpPr txBox="1"/>
          <p:nvPr/>
        </p:nvSpPr>
        <p:spPr>
          <a:xfrm>
            <a:off x="672446" y="8106004"/>
            <a:ext cx="8645042" cy="304800"/>
          </a:xfrm>
          <a:prstGeom prst="rect">
            <a:avLst/>
          </a:prstGeom>
        </p:spPr>
        <p:txBody>
          <a:bodyPr lIns="0" tIns="0" rIns="0" bIns="0" rtlCol="0" anchor="t">
            <a:spAutoFit/>
          </a:bodyPr>
          <a:lstStyle/>
          <a:p>
            <a:pPr marL="0" lvl="0" indent="0" algn="l">
              <a:lnSpc>
                <a:spcPts val="2160"/>
              </a:lnSpc>
            </a:pPr>
            <a:r>
              <a:rPr lang="en-US" sz="1800">
                <a:solidFill>
                  <a:srgbClr val="000000"/>
                </a:solidFill>
                <a:latin typeface="Calibri (MS)"/>
                <a:ea typeface="Calibri (MS)"/>
                <a:cs typeface="Calibri (MS)"/>
                <a:sym typeface="Calibri (MS)"/>
              </a:rPr>
              <a:t> Αριθμός έργου: 2024-1-ES01-KA220-VET-000257287</a:t>
            </a:r>
          </a:p>
        </p:txBody>
      </p:sp>
      <p:sp>
        <p:nvSpPr>
          <p:cNvPr id="10" name="TextBox 10"/>
          <p:cNvSpPr txBox="1"/>
          <p:nvPr/>
        </p:nvSpPr>
        <p:spPr>
          <a:xfrm>
            <a:off x="5244465" y="8896064"/>
            <a:ext cx="7812291" cy="828675"/>
          </a:xfrm>
          <a:prstGeom prst="rect">
            <a:avLst/>
          </a:prstGeom>
        </p:spPr>
        <p:txBody>
          <a:bodyPr lIns="0" tIns="0" rIns="0" bIns="0" rtlCol="0" anchor="t">
            <a:spAutoFit/>
          </a:bodyPr>
          <a:lstStyle/>
          <a:p>
            <a:pPr marL="0" lvl="0" indent="0" algn="just">
              <a:lnSpc>
                <a:spcPts val="1620"/>
              </a:lnSpc>
            </a:pPr>
            <a:r>
              <a:rPr lang="en-US" sz="1350">
                <a:solidFill>
                  <a:srgbClr val="000000"/>
                </a:solidFill>
                <a:latin typeface="Calibri (MS)"/>
                <a:ea typeface="Calibri (MS)"/>
                <a:cs typeface="Calibri (MS)"/>
                <a:sym typeface="Calibri (MS)"/>
              </a:rPr>
              <a:t>Χρηματοδοτείται από την Ευρωπαϊκή Ένωση. Οι απόψεις και οι γνώμες που εκφράζονται είναι, ωστόσο, μόνο του/των συγγραφέα/ων και δεν αντικατοπτρίζουν απαραίτητα εκείνες της Ευρωπαϊκής Ένωσης ή της Servicio Español para la Internacionalización de la Educación (SEPIE). Ούτε η Ευρωπαϊκή Ένωση ούτε η χορηγούσα αρχή φέρουν ευθύνη γι' αυτές.</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sp>
        <p:nvSpPr>
          <p:cNvPr id="4" name="Freeform 4"/>
          <p:cNvSpPr/>
          <p:nvPr/>
        </p:nvSpPr>
        <p:spPr>
          <a:xfrm>
            <a:off x="11657028" y="1498473"/>
            <a:ext cx="6630972" cy="7137654"/>
          </a:xfrm>
          <a:custGeom>
            <a:avLst/>
            <a:gdLst/>
            <a:ahLst/>
            <a:cxnLst/>
            <a:rect l="l" t="t" r="r" b="b"/>
            <a:pathLst>
              <a:path w="6630972" h="7137654">
                <a:moveTo>
                  <a:pt x="0" y="0"/>
                </a:moveTo>
                <a:lnTo>
                  <a:pt x="6630972" y="0"/>
                </a:lnTo>
                <a:lnTo>
                  <a:pt x="6630972" y="7137654"/>
                </a:lnTo>
                <a:lnTo>
                  <a:pt x="0" y="713765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1259681" y="358311"/>
            <a:ext cx="12033304" cy="2400300"/>
            <a:chOff x="0" y="0"/>
            <a:chExt cx="16044405" cy="3200400"/>
          </a:xfrm>
        </p:grpSpPr>
        <p:sp>
          <p:nvSpPr>
            <p:cNvPr id="6" name="Freeform 6"/>
            <p:cNvSpPr/>
            <p:nvPr/>
          </p:nvSpPr>
          <p:spPr>
            <a:xfrm>
              <a:off x="0" y="0"/>
              <a:ext cx="16044402" cy="3200400"/>
            </a:xfrm>
            <a:custGeom>
              <a:avLst/>
              <a:gdLst/>
              <a:ahLst/>
              <a:cxnLst/>
              <a:rect l="l" t="t" r="r" b="b"/>
              <a:pathLst>
                <a:path w="16044402" h="3200400">
                  <a:moveTo>
                    <a:pt x="0" y="0"/>
                  </a:moveTo>
                  <a:lnTo>
                    <a:pt x="16044402" y="0"/>
                  </a:lnTo>
                  <a:lnTo>
                    <a:pt x="16044402" y="3200400"/>
                  </a:lnTo>
                  <a:lnTo>
                    <a:pt x="0" y="3200400"/>
                  </a:lnTo>
                  <a:close/>
                </a:path>
              </a:pathLst>
            </a:custGeom>
            <a:solidFill>
              <a:srgbClr val="000000">
                <a:alpha val="0"/>
              </a:srgbClr>
            </a:solidFill>
            <a:ln w="12700">
              <a:noFill/>
            </a:ln>
          </p:spPr>
          <p:txBody>
            <a:bodyPr/>
            <a:lstStyle/>
            <a:p>
              <a:endParaRPr lang="el-GR"/>
            </a:p>
          </p:txBody>
        </p:sp>
        <p:sp>
          <p:nvSpPr>
            <p:cNvPr id="7" name="TextBox 7"/>
            <p:cNvSpPr txBox="1"/>
            <p:nvPr/>
          </p:nvSpPr>
          <p:spPr>
            <a:xfrm>
              <a:off x="0" y="-66675"/>
              <a:ext cx="16044405" cy="3267075"/>
            </a:xfrm>
            <a:prstGeom prst="rect">
              <a:avLst/>
            </a:prstGeom>
            <a:ln>
              <a:noFill/>
            </a:ln>
          </p:spPr>
          <p:txBody>
            <a:bodyPr lIns="0" tIns="0" rIns="0" bIns="0" rtlCol="0" anchor="ctr"/>
            <a:lstStyle/>
            <a:p>
              <a:pPr marL="0" lvl="0" indent="0" algn="l">
                <a:lnSpc>
                  <a:spcPts val="7128"/>
                </a:lnSpc>
              </a:pPr>
              <a:r>
                <a:rPr lang="en-US" sz="6600" b="1">
                  <a:solidFill>
                    <a:srgbClr val="ED2527"/>
                  </a:solidFill>
                  <a:latin typeface="Calibri (MS) Bold"/>
                  <a:ea typeface="Calibri (MS) Bold"/>
                  <a:cs typeface="Calibri (MS) Bold"/>
                  <a:sym typeface="Calibri (MS) Bold"/>
                </a:rPr>
                <a:t>Υποστήριξη για Εκπαιδευτικούς</a:t>
              </a:r>
            </a:p>
          </p:txBody>
        </p:sp>
      </p:grpSp>
      <p:sp>
        <p:nvSpPr>
          <p:cNvPr id="8" name="TextBox 8"/>
          <p:cNvSpPr txBox="1"/>
          <p:nvPr/>
        </p:nvSpPr>
        <p:spPr>
          <a:xfrm>
            <a:off x="1259679" y="2167009"/>
            <a:ext cx="10743714" cy="6621518"/>
          </a:xfrm>
          <a:prstGeom prst="rect">
            <a:avLst/>
          </a:prstGeom>
        </p:spPr>
        <p:txBody>
          <a:bodyPr lIns="0" tIns="0" rIns="0" bIns="0" rtlCol="0" anchor="t">
            <a:spAutoFit/>
          </a:bodyPr>
          <a:lstStyle/>
          <a:p>
            <a:pPr marL="0" lvl="0" indent="0" algn="l">
              <a:lnSpc>
                <a:spcPts val="2733"/>
              </a:lnSpc>
            </a:pPr>
            <a:r>
              <a:rPr lang="en-US" sz="3163" b="1" dirty="0" err="1">
                <a:solidFill>
                  <a:srgbClr val="4892DC"/>
                </a:solidFill>
                <a:latin typeface="Calibri (MS) Bold"/>
                <a:ea typeface="Calibri (MS) Bold"/>
                <a:cs typeface="Calibri (MS) Bold"/>
                <a:sym typeface="Calibri (MS) Bold"/>
              </a:rPr>
              <a:t>Κάθε</a:t>
            </a:r>
            <a:r>
              <a:rPr lang="en-US" sz="3163" b="1" dirty="0">
                <a:solidFill>
                  <a:srgbClr val="4892DC"/>
                </a:solidFill>
                <a:latin typeface="Calibri (MS) Bold"/>
                <a:ea typeface="Calibri (MS) Bold"/>
                <a:cs typeface="Calibri (MS) Bold"/>
                <a:sym typeface="Calibri (MS) Bold"/>
              </a:rPr>
              <a:t> </a:t>
            </a:r>
            <a:r>
              <a:rPr lang="en-US" sz="3163" b="1" dirty="0" err="1">
                <a:solidFill>
                  <a:srgbClr val="4892DC"/>
                </a:solidFill>
                <a:latin typeface="Calibri (MS) Bold"/>
                <a:ea typeface="Calibri (MS) Bold"/>
                <a:cs typeface="Calibri (MS) Bold"/>
                <a:sym typeface="Calibri (MS) Bold"/>
              </a:rPr>
              <a:t>μί</a:t>
            </a:r>
            <a:r>
              <a:rPr lang="en-US" sz="3163" b="1" dirty="0">
                <a:solidFill>
                  <a:srgbClr val="4892DC"/>
                </a:solidFill>
                <a:latin typeface="Calibri (MS) Bold"/>
                <a:ea typeface="Calibri (MS) Bold"/>
                <a:cs typeface="Calibri (MS) Bold"/>
                <a:sym typeface="Calibri (MS) Bold"/>
              </a:rPr>
              <a:t>α από τις έξι εκπαιδευτικές ενότητες αυτής της ενότητας συνοδεύεται από ένα ειδικό αρχείο υποστήριξης εκπαιδευτικού, το οποίο παρέχει:</a:t>
            </a:r>
          </a:p>
          <a:p>
            <a:pPr marL="0" lvl="0" indent="0" algn="l">
              <a:lnSpc>
                <a:spcPts val="2733"/>
              </a:lnSpc>
            </a:pPr>
            <a:endParaRPr lang="en-US" sz="3163" b="1" dirty="0">
              <a:solidFill>
                <a:srgbClr val="4892DC"/>
              </a:solidFill>
              <a:latin typeface="Calibri (MS) Bold"/>
              <a:ea typeface="Calibri (MS) Bold"/>
              <a:cs typeface="Calibri (MS) Bold"/>
              <a:sym typeface="Calibri (MS) Bold"/>
            </a:endParaRPr>
          </a:p>
          <a:p>
            <a:pPr marL="898269" lvl="1" indent="-449135" algn="l">
              <a:lnSpc>
                <a:spcPts val="2733"/>
              </a:lnSpc>
              <a:buFont typeface="Arial"/>
              <a:buChar char="•"/>
            </a:pPr>
            <a:r>
              <a:rPr lang="en-US" sz="3163" b="1" dirty="0">
                <a:solidFill>
                  <a:srgbClr val="000000"/>
                </a:solidFill>
                <a:latin typeface="Calibri (MS) Bold"/>
                <a:ea typeface="Calibri (MS) Bold"/>
                <a:cs typeface="Calibri (MS) Bold"/>
                <a:sym typeface="Calibri (MS) Bold"/>
              </a:rPr>
              <a:t>Προτεινόμενες </a:t>
            </a:r>
            <a:r>
              <a:rPr lang="en-US" sz="3163" b="1" dirty="0" err="1">
                <a:solidFill>
                  <a:srgbClr val="000000"/>
                </a:solidFill>
                <a:latin typeface="Calibri (MS) Bold"/>
                <a:ea typeface="Calibri (MS) Bold"/>
                <a:cs typeface="Calibri (MS) Bold"/>
                <a:sym typeface="Calibri (MS) Bold"/>
              </a:rPr>
              <a:t>μέθοδοι</a:t>
            </a:r>
            <a:r>
              <a:rPr lang="en-US" sz="3163" b="1" dirty="0">
                <a:solidFill>
                  <a:srgbClr val="000000"/>
                </a:solidFill>
                <a:latin typeface="Calibri (MS) Bold"/>
                <a:ea typeface="Calibri (MS) Bold"/>
                <a:cs typeface="Calibri (MS) Bold"/>
                <a:sym typeface="Calibri (MS) Bold"/>
              </a:rPr>
              <a:t> και </a:t>
            </a:r>
            <a:r>
              <a:rPr lang="en-US" sz="3163" b="1" dirty="0" err="1">
                <a:solidFill>
                  <a:srgbClr val="000000"/>
                </a:solidFill>
                <a:latin typeface="Calibri (MS) Bold"/>
                <a:ea typeface="Calibri (MS) Bold"/>
                <a:cs typeface="Calibri (MS) Bold"/>
                <a:sym typeface="Calibri (MS) Bold"/>
              </a:rPr>
              <a:t>εργ</a:t>
            </a:r>
            <a:r>
              <a:rPr lang="en-US" sz="3163" b="1" dirty="0">
                <a:solidFill>
                  <a:srgbClr val="000000"/>
                </a:solidFill>
                <a:latin typeface="Calibri (MS) Bold"/>
                <a:ea typeface="Calibri (MS) Bold"/>
                <a:cs typeface="Calibri (MS) Bold"/>
                <a:sym typeface="Calibri (MS) Bold"/>
              </a:rPr>
              <a:t>αλεία διδασκαλίας προσαρμοσμένα στο περιεχόμενο της ενότητας</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Συμ</a:t>
            </a:r>
            <a:r>
              <a:rPr lang="en-US" sz="3163" b="1" dirty="0">
                <a:solidFill>
                  <a:srgbClr val="000000"/>
                </a:solidFill>
                <a:latin typeface="Calibri (MS) Bold"/>
                <a:ea typeface="Calibri (MS) Bold"/>
                <a:cs typeface="Calibri (MS) Bold"/>
                <a:sym typeface="Calibri (MS) Bold"/>
              </a:rPr>
              <a:t>βουλές για την εμπλοκή μαθητών ΕΕΚ, συνεχιζόμενης επαγγελματικής κατάρτισης και κατάρτισης και της διασποράς</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Στρ</a:t>
            </a:r>
            <a:r>
              <a:rPr lang="en-US" sz="3163" b="1" dirty="0">
                <a:solidFill>
                  <a:srgbClr val="000000"/>
                </a:solidFill>
                <a:latin typeface="Calibri (MS) Bold"/>
                <a:ea typeface="Calibri (MS) Bold"/>
                <a:cs typeface="Calibri (MS) Bold"/>
                <a:sym typeface="Calibri (MS) Bold"/>
              </a:rPr>
              <a:t>ατηγικές προσαρμογής για διαφορετικές μορφές παροχής υπηρεσιών (με φυσική παρουσία, διαδικτυακά, μεικτά)</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Οδηγίες</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γι</a:t>
            </a:r>
            <a:r>
              <a:rPr lang="en-US" sz="3163" b="1" dirty="0">
                <a:solidFill>
                  <a:srgbClr val="000000"/>
                </a:solidFill>
                <a:latin typeface="Calibri (MS) Bold"/>
                <a:ea typeface="Calibri (MS) Bold"/>
                <a:cs typeface="Calibri (MS) Bold"/>
                <a:sym typeface="Calibri (MS) Bold"/>
              </a:rPr>
              <a:t>α τη διευκόλυνση των δραστηριοτήτων και σημειώσεις απολογισμού</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Οδηγίες</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γι</a:t>
            </a:r>
            <a:r>
              <a:rPr lang="en-US" sz="3163" b="1" dirty="0">
                <a:solidFill>
                  <a:srgbClr val="000000"/>
                </a:solidFill>
                <a:latin typeface="Calibri (MS) Bold"/>
                <a:ea typeface="Calibri (MS) Bold"/>
                <a:cs typeface="Calibri (MS) Bold"/>
                <a:sym typeface="Calibri (MS) Bold"/>
              </a:rPr>
              <a:t>α την ευθυγράμμιση δεξιοτήτων και την αξιολόγηση των ESCO</a:t>
            </a:r>
          </a:p>
          <a:p>
            <a:pPr marL="898269" lvl="1" indent="-449135" algn="l">
              <a:lnSpc>
                <a:spcPts val="2733"/>
              </a:lnSpc>
              <a:buFont typeface="Arial"/>
              <a:buChar char="•"/>
            </a:pPr>
            <a:r>
              <a:rPr lang="en-US" sz="3163" b="1" dirty="0" err="1">
                <a:solidFill>
                  <a:srgbClr val="000000"/>
                </a:solidFill>
                <a:latin typeface="Calibri (MS) Bold"/>
                <a:ea typeface="Calibri (MS) Bold"/>
                <a:cs typeface="Calibri (MS) Bold"/>
                <a:sym typeface="Calibri (MS) Bold"/>
              </a:rPr>
              <a:t>Πρόσθετο</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υλικό</a:t>
            </a:r>
            <a:r>
              <a:rPr lang="en-US" sz="3163" b="1" dirty="0">
                <a:solidFill>
                  <a:srgbClr val="000000"/>
                </a:solidFill>
                <a:latin typeface="Calibri (MS) Bold"/>
                <a:ea typeface="Calibri (MS) Bold"/>
                <a:cs typeface="Calibri (MS) Bold"/>
                <a:sym typeface="Calibri (MS) Bold"/>
              </a:rPr>
              <a:t> υπ</a:t>
            </a:r>
            <a:r>
              <a:rPr lang="en-US" sz="3163" b="1" dirty="0" err="1">
                <a:solidFill>
                  <a:srgbClr val="000000"/>
                </a:solidFill>
                <a:latin typeface="Calibri (MS) Bold"/>
                <a:ea typeface="Calibri (MS) Bold"/>
                <a:cs typeface="Calibri (MS) Bold"/>
                <a:sym typeface="Calibri (MS) Bold"/>
              </a:rPr>
              <a:t>οστήριξης</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σχετικά</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με</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το</a:t>
            </a:r>
            <a:r>
              <a:rPr lang="en-US" sz="3163" b="1" dirty="0">
                <a:solidFill>
                  <a:srgbClr val="000000"/>
                </a:solidFill>
                <a:latin typeface="Calibri (MS) Bold"/>
                <a:ea typeface="Calibri (MS) Bold"/>
                <a:cs typeface="Calibri (MS) Bold"/>
                <a:sym typeface="Calibri (MS) Bold"/>
              </a:rPr>
              <a:t> </a:t>
            </a:r>
            <a:r>
              <a:rPr lang="en-US" sz="3163" b="1" dirty="0" err="1">
                <a:solidFill>
                  <a:srgbClr val="000000"/>
                </a:solidFill>
                <a:latin typeface="Calibri (MS) Bold"/>
                <a:ea typeface="Calibri (MS) Bold"/>
                <a:cs typeface="Calibri (MS) Bold"/>
                <a:sym typeface="Calibri (MS) Bold"/>
              </a:rPr>
              <a:t>θέμ</a:t>
            </a:r>
            <a:r>
              <a:rPr lang="en-US" sz="3163" b="1" dirty="0">
                <a:solidFill>
                  <a:srgbClr val="000000"/>
                </a:solidFill>
                <a:latin typeface="Calibri (MS) Bold"/>
                <a:ea typeface="Calibri (MS) Bold"/>
                <a:cs typeface="Calibri (MS) Bold"/>
                <a:sym typeface="Calibri (MS) Bold"/>
              </a:rPr>
              <a:t>α, συμπεριλαμβανομένων προτεινόμενων αναγνώσεων, επεξηγηματικών βίντεο και οπτικών βοηθημάτων</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57415" y="685800"/>
            <a:ext cx="14500165" cy="1472118"/>
            <a:chOff x="0" y="0"/>
            <a:chExt cx="19333553" cy="1962824"/>
          </a:xfrm>
        </p:grpSpPr>
        <p:sp>
          <p:nvSpPr>
            <p:cNvPr id="3" name="Freeform 3"/>
            <p:cNvSpPr/>
            <p:nvPr/>
          </p:nvSpPr>
          <p:spPr>
            <a:xfrm>
              <a:off x="0" y="0"/>
              <a:ext cx="19333556" cy="1962825"/>
            </a:xfrm>
            <a:custGeom>
              <a:avLst/>
              <a:gdLst/>
              <a:ahLst/>
              <a:cxnLst/>
              <a:rect l="l" t="t" r="r" b="b"/>
              <a:pathLst>
                <a:path w="19333556" h="1962825">
                  <a:moveTo>
                    <a:pt x="0" y="0"/>
                  </a:moveTo>
                  <a:lnTo>
                    <a:pt x="19333556" y="0"/>
                  </a:lnTo>
                  <a:lnTo>
                    <a:pt x="19333556" y="1962825"/>
                  </a:lnTo>
                  <a:lnTo>
                    <a:pt x="0" y="1962825"/>
                  </a:lnTo>
                  <a:close/>
                </a:path>
              </a:pathLst>
            </a:custGeom>
            <a:solidFill>
              <a:srgbClr val="000000">
                <a:alpha val="0"/>
              </a:srgbClr>
            </a:solidFill>
            <a:ln w="12700">
              <a:noFill/>
            </a:ln>
          </p:spPr>
          <p:txBody>
            <a:bodyPr/>
            <a:lstStyle/>
            <a:p>
              <a:endParaRPr lang="el-GR"/>
            </a:p>
          </p:txBody>
        </p:sp>
        <p:sp>
          <p:nvSpPr>
            <p:cNvPr id="4" name="TextBox 4"/>
            <p:cNvSpPr txBox="1"/>
            <p:nvPr/>
          </p:nvSpPr>
          <p:spPr>
            <a:xfrm>
              <a:off x="0" y="-66675"/>
              <a:ext cx="19333553" cy="2029499"/>
            </a:xfrm>
            <a:prstGeom prst="rect">
              <a:avLst/>
            </a:prstGeom>
            <a:ln>
              <a:noFill/>
            </a:ln>
          </p:spPr>
          <p:txBody>
            <a:bodyPr lIns="0" tIns="0" rIns="0" bIns="0" rtlCol="0" anchor="ctr"/>
            <a:lstStyle/>
            <a:p>
              <a:pPr marL="0" lvl="0" indent="0" algn="ctr">
                <a:lnSpc>
                  <a:spcPts val="7128"/>
                </a:lnSpc>
              </a:pPr>
              <a:r>
                <a:rPr lang="en-US" sz="6600" b="1">
                  <a:solidFill>
                    <a:srgbClr val="ED2527"/>
                  </a:solidFill>
                  <a:latin typeface="Calibri (MS) Bold"/>
                  <a:ea typeface="Calibri (MS) Bold"/>
                  <a:cs typeface="Calibri (MS) Bold"/>
                  <a:sym typeface="Calibri (MS) Bold"/>
                </a:rPr>
                <a:t>ΣΥΝΕΤΑΙΡΙΣΜΟΣ</a:t>
              </a:r>
            </a:p>
          </p:txBody>
        </p:sp>
      </p:grpSp>
      <p:sp>
        <p:nvSpPr>
          <p:cNvPr id="5" name="TextBox 5"/>
          <p:cNvSpPr txBox="1"/>
          <p:nvPr/>
        </p:nvSpPr>
        <p:spPr>
          <a:xfrm>
            <a:off x="748836" y="4816897"/>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3" tooltip="https://ied.eu/"/>
              </a:rPr>
              <a:t>https://ied.eu/ </a:t>
            </a:r>
          </a:p>
        </p:txBody>
      </p:sp>
      <p:sp>
        <p:nvSpPr>
          <p:cNvPr id="6" name="TextBox 6"/>
          <p:cNvSpPr txBox="1"/>
          <p:nvPr/>
        </p:nvSpPr>
        <p:spPr>
          <a:xfrm>
            <a:off x="6801117" y="4835719"/>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4" tooltip="https://denizli.afad.gov.tr/"/>
              </a:rPr>
              <a:t>https://denizli.afad.gov.tr/ </a:t>
            </a:r>
          </a:p>
        </p:txBody>
      </p:sp>
      <p:sp>
        <p:nvSpPr>
          <p:cNvPr id="7" name="TextBox 7"/>
          <p:cNvSpPr txBox="1"/>
          <p:nvPr/>
        </p:nvSpPr>
        <p:spPr>
          <a:xfrm>
            <a:off x="12854740" y="4816897"/>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5" tooltip="https://neotalentway.com/"/>
              </a:rPr>
              <a:t>https://neotalentway.com/ </a:t>
            </a:r>
          </a:p>
        </p:txBody>
      </p:sp>
      <p:sp>
        <p:nvSpPr>
          <p:cNvPr id="8" name="TextBox 8"/>
          <p:cNvSpPr txBox="1"/>
          <p:nvPr/>
        </p:nvSpPr>
        <p:spPr>
          <a:xfrm>
            <a:off x="857336" y="8547954"/>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6" tooltip="https://www.eva93.lv/"/>
              </a:rPr>
              <a:t>https://www.eva93.lv/ </a:t>
            </a:r>
          </a:p>
        </p:txBody>
      </p:sp>
      <p:sp>
        <p:nvSpPr>
          <p:cNvPr id="9" name="TextBox 9"/>
          <p:cNvSpPr txBox="1"/>
          <p:nvPr/>
        </p:nvSpPr>
        <p:spPr>
          <a:xfrm>
            <a:off x="6801783" y="8547954"/>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7" tooltip="https://ngo-nfe4y.com.ua/en"/>
              </a:rPr>
              <a:t>https://ngo-nfe4y.com.ua/en </a:t>
            </a:r>
          </a:p>
        </p:txBody>
      </p:sp>
      <p:sp>
        <p:nvSpPr>
          <p:cNvPr id="10" name="TextBox 10"/>
          <p:cNvSpPr txBox="1"/>
          <p:nvPr/>
        </p:nvSpPr>
        <p:spPr>
          <a:xfrm>
            <a:off x="12746241" y="8547954"/>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8" tooltip="https://vonhope.is/"/>
              </a:rPr>
              <a:t>https://vonhope.is/ </a:t>
            </a:r>
          </a:p>
        </p:txBody>
      </p:sp>
      <p:sp>
        <p:nvSpPr>
          <p:cNvPr id="11" name="Freeform 11" descr="Ένα μπλε και κόκκινο κείμενο σε μαύρο φόντο  Το περιεχόμενο που δημιουργείται από τεχνητή νοημοσύνη ενδέχεται να είναι εσφαλμένο."/>
          <p:cNvSpPr/>
          <p:nvPr/>
        </p:nvSpPr>
        <p:spPr>
          <a:xfrm>
            <a:off x="7714107" y="2478605"/>
            <a:ext cx="2564425" cy="2197341"/>
          </a:xfrm>
          <a:custGeom>
            <a:avLst/>
            <a:gdLst/>
            <a:ahLst/>
            <a:cxnLst/>
            <a:rect l="l" t="t" r="r" b="b"/>
            <a:pathLst>
              <a:path w="2564425" h="2197341">
                <a:moveTo>
                  <a:pt x="0" y="0"/>
                </a:moveTo>
                <a:lnTo>
                  <a:pt x="2564425" y="0"/>
                </a:lnTo>
                <a:lnTo>
                  <a:pt x="2564425" y="2197341"/>
                </a:lnTo>
                <a:lnTo>
                  <a:pt x="0" y="2197341"/>
                </a:lnTo>
                <a:lnTo>
                  <a:pt x="0" y="0"/>
                </a:lnTo>
                <a:close/>
              </a:path>
            </a:pathLst>
          </a:custGeom>
          <a:blipFill>
            <a:blip r:embed="rId9"/>
            <a:stretch>
              <a:fillRect/>
            </a:stretch>
          </a:blipFill>
        </p:spPr>
        <p:txBody>
          <a:bodyPr/>
          <a:lstStyle/>
          <a:p>
            <a:endParaRPr lang="el-GR"/>
          </a:p>
        </p:txBody>
      </p:sp>
      <p:sp>
        <p:nvSpPr>
          <p:cNvPr id="12" name="Freeform 12"/>
          <p:cNvSpPr/>
          <p:nvPr/>
        </p:nvSpPr>
        <p:spPr>
          <a:xfrm>
            <a:off x="1452782" y="6992169"/>
            <a:ext cx="3017520" cy="861136"/>
          </a:xfrm>
          <a:custGeom>
            <a:avLst/>
            <a:gdLst/>
            <a:ahLst/>
            <a:cxnLst/>
            <a:rect l="l" t="t" r="r" b="b"/>
            <a:pathLst>
              <a:path w="3017520" h="861136">
                <a:moveTo>
                  <a:pt x="0" y="0"/>
                </a:moveTo>
                <a:lnTo>
                  <a:pt x="3017520" y="0"/>
                </a:lnTo>
                <a:lnTo>
                  <a:pt x="3017520" y="861136"/>
                </a:lnTo>
                <a:lnTo>
                  <a:pt x="0" y="861136"/>
                </a:lnTo>
                <a:lnTo>
                  <a:pt x="0" y="0"/>
                </a:lnTo>
                <a:close/>
              </a:path>
            </a:pathLst>
          </a:custGeom>
          <a:blipFill>
            <a:blip r:embed="rId10"/>
            <a:stretch>
              <a:fillRect/>
            </a:stretch>
          </a:blipFill>
        </p:spPr>
        <p:txBody>
          <a:bodyPr/>
          <a:lstStyle/>
          <a:p>
            <a:endParaRPr lang="el-GR"/>
          </a:p>
        </p:txBody>
      </p:sp>
      <p:sp>
        <p:nvSpPr>
          <p:cNvPr id="13" name="Freeform 13" descr="Ένα κόκκινο και μπλε λογότυπο  Το περιεχόμενο που δημιουργείται από τεχνητή νοημοσύνη ενδέχεται να είναι εσφαλμένο."/>
          <p:cNvSpPr/>
          <p:nvPr/>
        </p:nvSpPr>
        <p:spPr>
          <a:xfrm>
            <a:off x="14153702" y="2938567"/>
            <a:ext cx="1869500" cy="1517513"/>
          </a:xfrm>
          <a:custGeom>
            <a:avLst/>
            <a:gdLst/>
            <a:ahLst/>
            <a:cxnLst/>
            <a:rect l="l" t="t" r="r" b="b"/>
            <a:pathLst>
              <a:path w="1869500" h="1517513">
                <a:moveTo>
                  <a:pt x="0" y="0"/>
                </a:moveTo>
                <a:lnTo>
                  <a:pt x="1869501" y="0"/>
                </a:lnTo>
                <a:lnTo>
                  <a:pt x="1869501" y="1517514"/>
                </a:lnTo>
                <a:lnTo>
                  <a:pt x="0" y="1517514"/>
                </a:lnTo>
                <a:lnTo>
                  <a:pt x="0" y="0"/>
                </a:lnTo>
                <a:close/>
              </a:path>
            </a:pathLst>
          </a:custGeom>
          <a:blipFill>
            <a:blip r:embed="rId11"/>
            <a:stretch>
              <a:fillRect/>
            </a:stretch>
          </a:blipFill>
        </p:spPr>
        <p:txBody>
          <a:bodyPr/>
          <a:lstStyle/>
          <a:p>
            <a:endParaRPr lang="el-GR"/>
          </a:p>
        </p:txBody>
      </p:sp>
      <p:sp>
        <p:nvSpPr>
          <p:cNvPr id="14" name="Freeform 14" descr="Ένα λογότυπο ιστιοπλοϊκού σκάφους  Το περιεχόμενο που δημιουργείται από τεχνητή νοημοσύνη ενδέχεται να είναι εσφαλμένο."/>
          <p:cNvSpPr/>
          <p:nvPr/>
        </p:nvSpPr>
        <p:spPr>
          <a:xfrm>
            <a:off x="2227955" y="2835297"/>
            <a:ext cx="1718148" cy="1639605"/>
          </a:xfrm>
          <a:custGeom>
            <a:avLst/>
            <a:gdLst/>
            <a:ahLst/>
            <a:cxnLst/>
            <a:rect l="l" t="t" r="r" b="b"/>
            <a:pathLst>
              <a:path w="1718148" h="1639605">
                <a:moveTo>
                  <a:pt x="0" y="0"/>
                </a:moveTo>
                <a:lnTo>
                  <a:pt x="1718148" y="0"/>
                </a:lnTo>
                <a:lnTo>
                  <a:pt x="1718148" y="1639605"/>
                </a:lnTo>
                <a:lnTo>
                  <a:pt x="0" y="1639605"/>
                </a:lnTo>
                <a:lnTo>
                  <a:pt x="0" y="0"/>
                </a:lnTo>
                <a:close/>
              </a:path>
            </a:pathLst>
          </a:custGeom>
          <a:blipFill>
            <a:blip r:embed="rId12"/>
            <a:stretch>
              <a:fillRect/>
            </a:stretch>
          </a:blipFill>
        </p:spPr>
        <p:txBody>
          <a:bodyPr/>
          <a:lstStyle/>
          <a:p>
            <a:endParaRPr lang="el-GR"/>
          </a:p>
        </p:txBody>
      </p:sp>
      <p:sp>
        <p:nvSpPr>
          <p:cNvPr id="15" name="Freeform 15"/>
          <p:cNvSpPr/>
          <p:nvPr/>
        </p:nvSpPr>
        <p:spPr>
          <a:xfrm>
            <a:off x="6650669" y="6711601"/>
            <a:ext cx="4194543" cy="1320194"/>
          </a:xfrm>
          <a:custGeom>
            <a:avLst/>
            <a:gdLst/>
            <a:ahLst/>
            <a:cxnLst/>
            <a:rect l="l" t="t" r="r" b="b"/>
            <a:pathLst>
              <a:path w="4194543" h="1320194">
                <a:moveTo>
                  <a:pt x="0" y="0"/>
                </a:moveTo>
                <a:lnTo>
                  <a:pt x="4194544" y="0"/>
                </a:lnTo>
                <a:lnTo>
                  <a:pt x="4194544" y="1320193"/>
                </a:lnTo>
                <a:lnTo>
                  <a:pt x="0" y="1320193"/>
                </a:lnTo>
                <a:lnTo>
                  <a:pt x="0" y="0"/>
                </a:lnTo>
                <a:close/>
              </a:path>
            </a:pathLst>
          </a:custGeom>
          <a:blipFill>
            <a:blip r:embed="rId13"/>
            <a:stretch>
              <a:fillRect/>
            </a:stretch>
          </a:blipFill>
        </p:spPr>
        <p:txBody>
          <a:bodyPr/>
          <a:lstStyle/>
          <a:p>
            <a:endParaRPr lang="el-GR"/>
          </a:p>
        </p:txBody>
      </p:sp>
      <p:sp>
        <p:nvSpPr>
          <p:cNvPr id="16" name="Freeform 16"/>
          <p:cNvSpPr/>
          <p:nvPr/>
        </p:nvSpPr>
        <p:spPr>
          <a:xfrm>
            <a:off x="12654810" y="6974519"/>
            <a:ext cx="4299556" cy="1320194"/>
          </a:xfrm>
          <a:custGeom>
            <a:avLst/>
            <a:gdLst/>
            <a:ahLst/>
            <a:cxnLst/>
            <a:rect l="l" t="t" r="r" b="b"/>
            <a:pathLst>
              <a:path w="4299556" h="1320194">
                <a:moveTo>
                  <a:pt x="0" y="0"/>
                </a:moveTo>
                <a:lnTo>
                  <a:pt x="4299557" y="0"/>
                </a:lnTo>
                <a:lnTo>
                  <a:pt x="4299557" y="1320194"/>
                </a:lnTo>
                <a:lnTo>
                  <a:pt x="0" y="1320194"/>
                </a:lnTo>
                <a:lnTo>
                  <a:pt x="0" y="0"/>
                </a:lnTo>
                <a:close/>
              </a:path>
            </a:pathLst>
          </a:custGeom>
          <a:blipFill>
            <a:blip r:embed="rId14"/>
            <a:stretch>
              <a:fillRect/>
            </a:stretch>
          </a:blipFill>
        </p:spPr>
        <p:txBody>
          <a:bodyPr/>
          <a:lstStyle/>
          <a:p>
            <a:endParaRPr lang="el-G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424160"/>
          </a:xfrm>
          <a:custGeom>
            <a:avLst/>
            <a:gdLst/>
            <a:ahLst/>
            <a:cxnLst/>
            <a:rect l="l" t="t" r="r" b="b"/>
            <a:pathLst>
              <a:path w="18288000" h="10424160">
                <a:moveTo>
                  <a:pt x="0" y="0"/>
                </a:moveTo>
                <a:lnTo>
                  <a:pt x="18288000" y="0"/>
                </a:lnTo>
                <a:lnTo>
                  <a:pt x="18288000" y="10424160"/>
                </a:lnTo>
                <a:lnTo>
                  <a:pt x="0" y="10424160"/>
                </a:lnTo>
                <a:lnTo>
                  <a:pt x="0" y="0"/>
                </a:lnTo>
                <a:close/>
              </a:path>
            </a:pathLst>
          </a:custGeom>
          <a:blipFill>
            <a:blip r:embed="rId3"/>
            <a:stretch>
              <a:fillRect r="-46004"/>
            </a:stretch>
          </a:blipFill>
          <a:ln>
            <a:noFill/>
          </a:ln>
        </p:spPr>
        <p:txBody>
          <a:bodyPr/>
          <a:lstStyle/>
          <a:p>
            <a:endParaRPr lang="el-GR" dirty="0"/>
          </a:p>
        </p:txBody>
      </p:sp>
      <p:grpSp>
        <p:nvGrpSpPr>
          <p:cNvPr id="3" name="Group 3"/>
          <p:cNvGrpSpPr/>
          <p:nvPr/>
        </p:nvGrpSpPr>
        <p:grpSpPr>
          <a:xfrm>
            <a:off x="1751990" y="937346"/>
            <a:ext cx="14784010" cy="2235709"/>
            <a:chOff x="0" y="0"/>
            <a:chExt cx="19712013" cy="2980946"/>
          </a:xfrm>
        </p:grpSpPr>
        <p:sp>
          <p:nvSpPr>
            <p:cNvPr id="4" name="Freeform 4"/>
            <p:cNvSpPr/>
            <p:nvPr/>
          </p:nvSpPr>
          <p:spPr>
            <a:xfrm>
              <a:off x="0" y="0"/>
              <a:ext cx="19712015" cy="2980946"/>
            </a:xfrm>
            <a:custGeom>
              <a:avLst/>
              <a:gdLst/>
              <a:ahLst/>
              <a:cxnLst/>
              <a:rect l="l" t="t" r="r" b="b"/>
              <a:pathLst>
                <a:path w="19712015" h="2980946">
                  <a:moveTo>
                    <a:pt x="0" y="0"/>
                  </a:moveTo>
                  <a:lnTo>
                    <a:pt x="19712015" y="0"/>
                  </a:lnTo>
                  <a:lnTo>
                    <a:pt x="19712015" y="2980946"/>
                  </a:lnTo>
                  <a:lnTo>
                    <a:pt x="0" y="2980946"/>
                  </a:lnTo>
                  <a:close/>
                </a:path>
              </a:pathLst>
            </a:custGeom>
            <a:solidFill>
              <a:srgbClr val="000000">
                <a:alpha val="0"/>
              </a:srgbClr>
            </a:solidFill>
            <a:ln w="12700">
              <a:noFill/>
            </a:ln>
          </p:spPr>
          <p:txBody>
            <a:bodyPr/>
            <a:lstStyle/>
            <a:p>
              <a:endParaRPr lang="el-GR"/>
            </a:p>
          </p:txBody>
        </p:sp>
        <p:sp>
          <p:nvSpPr>
            <p:cNvPr id="5" name="TextBox 5"/>
            <p:cNvSpPr txBox="1"/>
            <p:nvPr/>
          </p:nvSpPr>
          <p:spPr>
            <a:xfrm>
              <a:off x="0" y="-66675"/>
              <a:ext cx="19712013" cy="3047621"/>
            </a:xfrm>
            <a:prstGeom prst="rect">
              <a:avLst/>
            </a:prstGeom>
            <a:ln>
              <a:noFill/>
            </a:ln>
          </p:spPr>
          <p:txBody>
            <a:bodyPr lIns="0" tIns="0" rIns="0" bIns="0" rtlCol="0" anchor="ctr"/>
            <a:lstStyle/>
            <a:p>
              <a:pPr marL="0" lvl="0" indent="0" algn="ctr">
                <a:lnSpc>
                  <a:spcPts val="7128"/>
                </a:lnSpc>
              </a:pPr>
              <a:r>
                <a:rPr lang="en-US" sz="6600" b="1">
                  <a:solidFill>
                    <a:srgbClr val="000000"/>
                  </a:solidFill>
                  <a:latin typeface="Calibri (MS) Bold"/>
                  <a:ea typeface="Calibri (MS) Bold"/>
                  <a:cs typeface="Calibri (MS) Bold"/>
                  <a:sym typeface="Calibri (MS) Bold"/>
                </a:rPr>
                <a:t>Καλή διασκέδαση με την Ενότητα 2 VET-READY!</a:t>
              </a:r>
            </a:p>
          </p:txBody>
        </p:sp>
      </p:grpSp>
      <p:sp>
        <p:nvSpPr>
          <p:cNvPr id="6" name="TextBox 6"/>
          <p:cNvSpPr txBox="1"/>
          <p:nvPr/>
        </p:nvSpPr>
        <p:spPr>
          <a:xfrm>
            <a:off x="7733214" y="4365136"/>
            <a:ext cx="2821572" cy="380002"/>
          </a:xfrm>
          <a:prstGeom prst="rect">
            <a:avLst/>
          </a:prstGeom>
        </p:spPr>
        <p:txBody>
          <a:bodyPr lIns="0" tIns="0" rIns="0" bIns="0" rtlCol="0" anchor="t">
            <a:spAutoFit/>
          </a:bodyPr>
          <a:lstStyle/>
          <a:p>
            <a:pPr marL="0" lvl="0" indent="0" algn="ctr">
              <a:lnSpc>
                <a:spcPts val="3197"/>
              </a:lnSpc>
            </a:pPr>
            <a:r>
              <a:rPr lang="en-US" sz="2220" b="1">
                <a:solidFill>
                  <a:srgbClr val="F2F2F2"/>
                </a:solidFill>
                <a:latin typeface="Montserrat Bold"/>
                <a:ea typeface="Montserrat Bold"/>
                <a:cs typeface="Montserrat Bold"/>
                <a:sym typeface="Montserrat Bold"/>
              </a:rPr>
              <a:t>ΑΚΟΛΟΥΘΗΣΤΕ ΜΑΣ</a:t>
            </a:r>
          </a:p>
        </p:txBody>
      </p:sp>
      <p:sp>
        <p:nvSpPr>
          <p:cNvPr id="7" name="Freeform 7" descr="Μαύρο φόντο με λευκό κείμενο  Η περιγραφή δημιουργείται αυτόματα"/>
          <p:cNvSpPr/>
          <p:nvPr/>
        </p:nvSpPr>
        <p:spPr>
          <a:xfrm>
            <a:off x="12797266" y="8928173"/>
            <a:ext cx="3946503" cy="880520"/>
          </a:xfrm>
          <a:custGeom>
            <a:avLst/>
            <a:gdLst/>
            <a:ahLst/>
            <a:cxnLst/>
            <a:rect l="l" t="t" r="r" b="b"/>
            <a:pathLst>
              <a:path w="3946503" h="880520">
                <a:moveTo>
                  <a:pt x="0" y="0"/>
                </a:moveTo>
                <a:lnTo>
                  <a:pt x="3946503" y="0"/>
                </a:lnTo>
                <a:lnTo>
                  <a:pt x="3946503" y="880520"/>
                </a:lnTo>
                <a:lnTo>
                  <a:pt x="0" y="880520"/>
                </a:lnTo>
                <a:lnTo>
                  <a:pt x="0" y="0"/>
                </a:lnTo>
                <a:close/>
              </a:path>
            </a:pathLst>
          </a:custGeom>
          <a:blipFill>
            <a:blip r:embed="rId4"/>
            <a:stretch>
              <a:fillRect b="-38"/>
            </a:stretch>
          </a:blipFill>
        </p:spPr>
        <p:txBody>
          <a:bodyPr/>
          <a:lstStyle/>
          <a:p>
            <a:endParaRPr lang="el-GR"/>
          </a:p>
        </p:txBody>
      </p:sp>
      <p:sp>
        <p:nvSpPr>
          <p:cNvPr id="8" name="Freeform 8"/>
          <p:cNvSpPr/>
          <p:nvPr/>
        </p:nvSpPr>
        <p:spPr>
          <a:xfrm>
            <a:off x="1751990" y="8928173"/>
            <a:ext cx="3700462" cy="842962"/>
          </a:xfrm>
          <a:custGeom>
            <a:avLst/>
            <a:gdLst/>
            <a:ahLst/>
            <a:cxnLst/>
            <a:rect l="l" t="t" r="r" b="b"/>
            <a:pathLst>
              <a:path w="3700462" h="842962">
                <a:moveTo>
                  <a:pt x="0" y="0"/>
                </a:moveTo>
                <a:lnTo>
                  <a:pt x="3700463" y="0"/>
                </a:lnTo>
                <a:lnTo>
                  <a:pt x="3700463" y="842963"/>
                </a:lnTo>
                <a:lnTo>
                  <a:pt x="0" y="842963"/>
                </a:lnTo>
                <a:lnTo>
                  <a:pt x="0" y="0"/>
                </a:lnTo>
                <a:close/>
              </a:path>
            </a:pathLst>
          </a:custGeom>
          <a:blipFill>
            <a:blip r:embed="rId5"/>
            <a:stretch>
              <a:fillRect/>
            </a:stretch>
          </a:blipFill>
        </p:spPr>
        <p:txBody>
          <a:bodyPr/>
          <a:lstStyle/>
          <a:p>
            <a:endParaRPr lang="el-GR"/>
          </a:p>
        </p:txBody>
      </p:sp>
      <p:sp>
        <p:nvSpPr>
          <p:cNvPr id="9" name="TextBox 9"/>
          <p:cNvSpPr txBox="1"/>
          <p:nvPr/>
        </p:nvSpPr>
        <p:spPr>
          <a:xfrm>
            <a:off x="6752920" y="6858486"/>
            <a:ext cx="4782150" cy="518160"/>
          </a:xfrm>
          <a:prstGeom prst="rect">
            <a:avLst/>
          </a:prstGeom>
        </p:spPr>
        <p:txBody>
          <a:bodyPr lIns="0" tIns="0" rIns="0" bIns="0" rtlCol="0" anchor="t">
            <a:spAutoFit/>
          </a:bodyPr>
          <a:lstStyle/>
          <a:p>
            <a:pPr marL="0" lvl="0" indent="0" algn="ctr">
              <a:lnSpc>
                <a:spcPts val="4320"/>
              </a:lnSpc>
            </a:pPr>
            <a:r>
              <a:rPr lang="en-US" sz="3000" b="1" u="sng">
                <a:solidFill>
                  <a:srgbClr val="F2F2F2"/>
                </a:solidFill>
                <a:latin typeface="Montserrat Bold"/>
                <a:ea typeface="Montserrat Bold"/>
                <a:cs typeface="Montserrat Bold"/>
                <a:sym typeface="Montserrat Bold"/>
                <a:hlinkClick r:id="rId6" tooltip="https://vetready.eu/"/>
              </a:rPr>
              <a:t>https://vetready.eu/ </a:t>
            </a:r>
          </a:p>
        </p:txBody>
      </p:sp>
      <p:sp>
        <p:nvSpPr>
          <p:cNvPr id="10" name="Freeform 10">
            <a:hlinkClick r:id="rId7" tooltip="http://www.linkedin.com/company/vet-ready-project"/>
          </p:cNvPr>
          <p:cNvSpPr/>
          <p:nvPr/>
        </p:nvSpPr>
        <p:spPr>
          <a:xfrm>
            <a:off x="9144000" y="5553570"/>
            <a:ext cx="688057" cy="688057"/>
          </a:xfrm>
          <a:custGeom>
            <a:avLst/>
            <a:gdLst/>
            <a:ahLst/>
            <a:cxnLst/>
            <a:rect l="l" t="t" r="r" b="b"/>
            <a:pathLst>
              <a:path w="688057" h="688057">
                <a:moveTo>
                  <a:pt x="0" y="0"/>
                </a:moveTo>
                <a:lnTo>
                  <a:pt x="688057" y="0"/>
                </a:lnTo>
                <a:lnTo>
                  <a:pt x="688057" y="688058"/>
                </a:lnTo>
                <a:lnTo>
                  <a:pt x="0" y="688058"/>
                </a:lnTo>
                <a:lnTo>
                  <a:pt x="0" y="0"/>
                </a:lnTo>
                <a:close/>
              </a:path>
            </a:pathLst>
          </a:custGeom>
          <a:blipFill>
            <a:blip r:embed="rId8"/>
            <a:stretch>
              <a:fillRect/>
            </a:stretch>
          </a:blipFill>
        </p:spPr>
        <p:txBody>
          <a:bodyPr/>
          <a:lstStyle/>
          <a:p>
            <a:endParaRPr lang="el-GR"/>
          </a:p>
        </p:txBody>
      </p:sp>
      <p:sp>
        <p:nvSpPr>
          <p:cNvPr id="11" name="Freeform 11"/>
          <p:cNvSpPr/>
          <p:nvPr/>
        </p:nvSpPr>
        <p:spPr>
          <a:xfrm>
            <a:off x="8276282" y="5542769"/>
            <a:ext cx="707984" cy="707984"/>
          </a:xfrm>
          <a:custGeom>
            <a:avLst/>
            <a:gdLst/>
            <a:ahLst/>
            <a:cxnLst/>
            <a:rect l="l" t="t" r="r" b="b"/>
            <a:pathLst>
              <a:path w="707984" h="707984">
                <a:moveTo>
                  <a:pt x="0" y="0"/>
                </a:moveTo>
                <a:lnTo>
                  <a:pt x="707984" y="0"/>
                </a:lnTo>
                <a:lnTo>
                  <a:pt x="707984" y="707984"/>
                </a:lnTo>
                <a:lnTo>
                  <a:pt x="0" y="707984"/>
                </a:lnTo>
                <a:lnTo>
                  <a:pt x="0" y="0"/>
                </a:lnTo>
                <a:close/>
              </a:path>
            </a:pathLst>
          </a:custGeom>
          <a:blipFill>
            <a:blip r:embed="rId9"/>
            <a:stretch>
              <a:fillRect/>
            </a:stretch>
          </a:blipFill>
        </p:spPr>
        <p:txBody>
          <a:bodyPr/>
          <a:lstStyle/>
          <a:p>
            <a:endParaRPr lang="el-GR"/>
          </a:p>
        </p:txBody>
      </p:sp>
      <p:sp>
        <p:nvSpPr>
          <p:cNvPr id="12" name="Freeform 12">
            <a:hlinkClick r:id="rId10" tooltip="https://www.facebook.com/profile.php?id=61573707797009"/>
          </p:cNvPr>
          <p:cNvSpPr/>
          <p:nvPr/>
        </p:nvSpPr>
        <p:spPr>
          <a:xfrm>
            <a:off x="7445759" y="5565810"/>
            <a:ext cx="670789" cy="665474"/>
          </a:xfrm>
          <a:custGeom>
            <a:avLst/>
            <a:gdLst/>
            <a:ahLst/>
            <a:cxnLst/>
            <a:rect l="l" t="t" r="r" b="b"/>
            <a:pathLst>
              <a:path w="670789" h="665474">
                <a:moveTo>
                  <a:pt x="0" y="0"/>
                </a:moveTo>
                <a:lnTo>
                  <a:pt x="670789" y="0"/>
                </a:lnTo>
                <a:lnTo>
                  <a:pt x="670789" y="665474"/>
                </a:lnTo>
                <a:lnTo>
                  <a:pt x="0" y="665474"/>
                </a:lnTo>
                <a:lnTo>
                  <a:pt x="0" y="0"/>
                </a:lnTo>
                <a:close/>
              </a:path>
            </a:pathLst>
          </a:custGeom>
          <a:blipFill>
            <a:blip r:embed="rId11"/>
            <a:stretch>
              <a:fillRect b="-51"/>
            </a:stretch>
          </a:blipFill>
        </p:spPr>
        <p:txBody>
          <a:bodyPr/>
          <a:lstStyle/>
          <a:p>
            <a:endParaRPr lang="el-GR"/>
          </a:p>
        </p:txBody>
      </p:sp>
      <p:sp>
        <p:nvSpPr>
          <p:cNvPr id="13" name="Freeform 13">
            <a:hlinkClick r:id="rId12" tooltip="https://www.youtube.com/@VET-READYEUProgram"/>
          </p:cNvPr>
          <p:cNvSpPr/>
          <p:nvPr/>
        </p:nvSpPr>
        <p:spPr>
          <a:xfrm>
            <a:off x="9991792" y="5557885"/>
            <a:ext cx="680085" cy="680085"/>
          </a:xfrm>
          <a:custGeom>
            <a:avLst/>
            <a:gdLst/>
            <a:ahLst/>
            <a:cxnLst/>
            <a:rect l="l" t="t" r="r" b="b"/>
            <a:pathLst>
              <a:path w="680085" h="680085">
                <a:moveTo>
                  <a:pt x="0" y="0"/>
                </a:moveTo>
                <a:lnTo>
                  <a:pt x="680085" y="0"/>
                </a:lnTo>
                <a:lnTo>
                  <a:pt x="680085" y="680085"/>
                </a:lnTo>
                <a:lnTo>
                  <a:pt x="0" y="680085"/>
                </a:lnTo>
                <a:lnTo>
                  <a:pt x="0" y="0"/>
                </a:lnTo>
                <a:close/>
              </a:path>
            </a:pathLst>
          </a:custGeom>
          <a:blipFill>
            <a:blip r:embed="rId13"/>
            <a:stretch>
              <a:fillRect/>
            </a:stretch>
          </a:blipFill>
        </p:spPr>
        <p:txBody>
          <a:bodyPr/>
          <a:lstStyle/>
          <a:p>
            <a:endParaRPr lang="el-G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2717801"/>
            </a:xfrm>
            <a:prstGeom prst="rect">
              <a:avLst/>
            </a:prstGeom>
            <a:ln>
              <a:noFill/>
            </a:ln>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Στόχος της Μονάδας</a:t>
              </a:r>
            </a:p>
          </p:txBody>
        </p:sp>
      </p:grpSp>
      <p:sp>
        <p:nvSpPr>
          <p:cNvPr id="7" name="TextBox 7"/>
          <p:cNvSpPr txBox="1"/>
          <p:nvPr/>
        </p:nvSpPr>
        <p:spPr>
          <a:xfrm>
            <a:off x="1259681" y="2795626"/>
            <a:ext cx="15590549" cy="5147356"/>
          </a:xfrm>
          <a:prstGeom prst="rect">
            <a:avLst/>
          </a:prstGeom>
        </p:spPr>
        <p:txBody>
          <a:bodyPr lIns="0" tIns="0" rIns="0" bIns="0" rtlCol="0" anchor="t">
            <a:spAutoFit/>
          </a:bodyPr>
          <a:lstStyle/>
          <a:p>
            <a:pPr marL="0" lvl="0" indent="0" algn="l">
              <a:lnSpc>
                <a:spcPts val="3356"/>
              </a:lnSpc>
            </a:pPr>
            <a:r>
              <a:rPr lang="en-US" sz="3884">
                <a:solidFill>
                  <a:srgbClr val="000000"/>
                </a:solidFill>
                <a:latin typeface="Calibri (MS)"/>
                <a:ea typeface="Calibri (MS)"/>
                <a:cs typeface="Calibri (MS)"/>
                <a:sym typeface="Calibri (MS)"/>
              </a:rPr>
              <a:t>Αυτή η ενότητα στοχεύει να εισαγάγει τους εκπαιδευόμενους στους βασικούς κινδύνους καταστροφών που σχετίζονται με δημόσιους χώρους και μεγάλους χώρους εκδηλώσεων, και να οικοδομήσει μια θεμελιώδη κατανόηση του πώς αυτοί οι κίνδυνοι επηρεάζουν την ασφάλεια της κοινότητας και τη διαχείριση εκδηλώσεων μεγάλης κλίμακας. Η ενότητα εξοπλίζει τους συμμετέχοντες με τις απαραίτητες γνώσεις για τον εντοπισμό πιθανών κινδύνων, την αναγνώριση σημάτων έγκαιρης προειδοποίησης και την εφαρμογή αποτελεσματικών μέτρων ετοιμότητας. Οι εκπαιδευόμενοι θα αποκτήσουν επίσης βασικές δεξιότητες στην οργάνωση ασφαλών εκκενώσεων, στον συντονισμό με τις υπηρεσίες έκτακτης ανάγκης και στην κατάλληλη ανταπόκριση σε καταστάσεις έκτακτης ανάγκης σε περιβάλλοντα με συνωστισμό ή υψηλή χωρητικότητα.</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2717801"/>
            </a:xfrm>
            <a:prstGeom prst="rect">
              <a:avLst/>
            </a:prstGeom>
            <a:ln>
              <a:noFill/>
            </a:ln>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Γιατί αυτή η ενότητα έχει σημασία</a:t>
              </a:r>
            </a:p>
          </p:txBody>
        </p:sp>
      </p:grpSp>
      <p:sp>
        <p:nvSpPr>
          <p:cNvPr id="7" name="TextBox 7"/>
          <p:cNvSpPr txBox="1"/>
          <p:nvPr/>
        </p:nvSpPr>
        <p:spPr>
          <a:xfrm>
            <a:off x="1351112" y="2473395"/>
            <a:ext cx="15590549" cy="6152717"/>
          </a:xfrm>
          <a:prstGeom prst="rect">
            <a:avLst/>
          </a:prstGeom>
        </p:spPr>
        <p:txBody>
          <a:bodyPr lIns="0" tIns="0" rIns="0" bIns="0" rtlCol="0" anchor="t">
            <a:spAutoFit/>
          </a:bodyPr>
          <a:lstStyle/>
          <a:p>
            <a:pPr marL="0" lvl="0" indent="0" algn="just">
              <a:lnSpc>
                <a:spcPts val="4019"/>
              </a:lnSpc>
            </a:pPr>
            <a:r>
              <a:rPr lang="en-US" sz="3721">
                <a:solidFill>
                  <a:srgbClr val="000000"/>
                </a:solidFill>
                <a:latin typeface="Calibri (MS)"/>
                <a:ea typeface="Calibri (MS)"/>
                <a:cs typeface="Calibri (MS)"/>
                <a:sym typeface="Calibri (MS)"/>
              </a:rPr>
              <a:t>Οι καταστροφές μπορούν να συμβούν ξαφνικά σε δημόσιους χώρους — στάδια, εμπορικά κέντρα, σχολεία, συγκοινωνιακούς κόμβους και μεγάλους χώρους εκδηλώσεων. Η προετοιμασία είναι απαραίτητη για να προστατεύσετε τον εαυτό σας και τους πολλούς ανθρώπους που μπορεί να βρίσκονται παρόντες σε μια κατάσταση έκτακτης ανάγκης. Αυτή η ενότητα παρέχει τις δεξιότητες και τις γνώσεις που απαιτούνται για την πρόληψη συμβάντων, τη διαχείριση πλήθους με ασφάλεια και την αποτελεσματική αντίδραση σε περιβάλλοντα υψηλής χωρητικότητας. Είτε είστε μέλος του προσωπικού του χώρου, διοργανωτής εκδηλώσεων, προσωπικό ασφαλείας ή καθημερινός επισκέπτης, αυτές οι ικανότητες είναι κρίσιμες για τη διάσωση ζωών. Η κατανόηση των κινδύνων καταστροφών σε δημόσιους και μεγάλους χώρους είναι το πρώτο βήμα προς τη δημιουργία ασφαλέστερων και πιο ανθεκτικών κοινοτήτων.</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2717801"/>
            </a:xfrm>
            <a:prstGeom prst="rect">
              <a:avLst/>
            </a:prstGeom>
            <a:ln>
              <a:noFill/>
            </a:ln>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Δομή της Μονάδας</a:t>
              </a:r>
            </a:p>
          </p:txBody>
        </p:sp>
      </p:grpSp>
      <p:sp>
        <p:nvSpPr>
          <p:cNvPr id="7" name="TextBox 7"/>
          <p:cNvSpPr txBox="1"/>
          <p:nvPr/>
        </p:nvSpPr>
        <p:spPr>
          <a:xfrm>
            <a:off x="1351112" y="2550452"/>
            <a:ext cx="15590549" cy="6608674"/>
          </a:xfrm>
          <a:prstGeom prst="rect">
            <a:avLst/>
          </a:prstGeom>
        </p:spPr>
        <p:txBody>
          <a:bodyPr lIns="0" tIns="0" rIns="0" bIns="0" rtlCol="0" anchor="t">
            <a:spAutoFit/>
          </a:bodyPr>
          <a:lstStyle/>
          <a:p>
            <a:pPr marL="0" lvl="0" indent="0" algn="l">
              <a:lnSpc>
                <a:spcPts val="3283"/>
              </a:lnSpc>
            </a:pPr>
            <a:r>
              <a:rPr lang="en-US" sz="2850" b="1">
                <a:solidFill>
                  <a:srgbClr val="000000"/>
                </a:solidFill>
                <a:latin typeface="Calibri (MS) Bold"/>
                <a:ea typeface="Calibri (MS) Bold"/>
                <a:cs typeface="Calibri (MS) Bold"/>
                <a:sym typeface="Calibri (MS) Bold"/>
              </a:rPr>
              <a:t>Εκπαιδευτική Ενότητα 7</a:t>
            </a:r>
            <a:r>
              <a:rPr lang="en-US" sz="2850">
                <a:solidFill>
                  <a:srgbClr val="000000"/>
                </a:solidFill>
                <a:latin typeface="Calibri (MS)"/>
                <a:ea typeface="Calibri (MS)"/>
                <a:cs typeface="Calibri (MS)"/>
                <a:sym typeface="Calibri (MS)"/>
              </a:rPr>
              <a:t> – Διαχείριση Κινδύνων Καταστροφών σε Δημόσιους και Μεγάλους Χώρους </a:t>
            </a:r>
            <a:r>
              <a:rPr lang="en-US" sz="2850" b="1">
                <a:solidFill>
                  <a:srgbClr val="000000"/>
                </a:solidFill>
                <a:latin typeface="Calibri (MS) Bold"/>
                <a:ea typeface="Calibri (MS) Bold"/>
                <a:cs typeface="Calibri (MS) Bold"/>
                <a:sym typeface="Calibri (MS) Bold"/>
              </a:rPr>
              <a:t>Εκπαιδευτική Ενότητα 8 </a:t>
            </a:r>
            <a:r>
              <a:rPr lang="en-US" sz="2850">
                <a:solidFill>
                  <a:srgbClr val="000000"/>
                </a:solidFill>
                <a:latin typeface="Calibri (MS)"/>
                <a:ea typeface="Calibri (MS)"/>
                <a:cs typeface="Calibri (MS)"/>
                <a:sym typeface="Calibri (MS)"/>
              </a:rPr>
              <a:t>– Αντιμετώπιση της Παραπληροφόρησης και της Παραπληροφόρησης σε Δημόσιες και Μεγάλες Καταστροφές σε Χώρους </a:t>
            </a:r>
          </a:p>
          <a:p>
            <a:pPr marL="0" lvl="0" indent="0" algn="l">
              <a:lnSpc>
                <a:spcPts val="3283"/>
              </a:lnSpc>
            </a:pPr>
            <a:r>
              <a:rPr lang="en-US" sz="2850" b="1">
                <a:solidFill>
                  <a:srgbClr val="000000"/>
                </a:solidFill>
                <a:latin typeface="Calibri (MS) Bold"/>
                <a:ea typeface="Calibri (MS) Bold"/>
                <a:cs typeface="Calibri (MS) Bold"/>
                <a:sym typeface="Calibri (MS) Bold"/>
              </a:rPr>
              <a:t>Εκπαιδευτικής Ενότητα 9</a:t>
            </a:r>
            <a:r>
              <a:rPr lang="en-US" sz="2850">
                <a:solidFill>
                  <a:srgbClr val="000000"/>
                </a:solidFill>
                <a:latin typeface="Calibri (MS)"/>
                <a:ea typeface="Calibri (MS)"/>
                <a:cs typeface="Calibri (MS)"/>
                <a:sym typeface="Calibri (MS)"/>
              </a:rPr>
              <a:t> – Συστήματα Έγκαιρης Προειδοποίησης για την Ασφάλεια σε Δημόσιες και Μεγάλες Χώρες </a:t>
            </a:r>
          </a:p>
          <a:p>
            <a:pPr marL="0" lvl="0" indent="0" algn="l">
              <a:lnSpc>
                <a:spcPts val="3283"/>
              </a:lnSpc>
            </a:pPr>
            <a:r>
              <a:rPr lang="en-US" sz="2850" b="1">
                <a:solidFill>
                  <a:srgbClr val="000000"/>
                </a:solidFill>
                <a:latin typeface="Calibri (MS) Bold"/>
                <a:ea typeface="Calibri (MS) Bold"/>
                <a:cs typeface="Calibri (MS) Bold"/>
                <a:sym typeface="Calibri (MS) Bold"/>
              </a:rPr>
              <a:t>Εκπαιδευτική Ενότητα 10 </a:t>
            </a:r>
            <a:r>
              <a:rPr lang="en-US" sz="2850">
                <a:solidFill>
                  <a:srgbClr val="000000"/>
                </a:solidFill>
                <a:latin typeface="Calibri (MS)"/>
                <a:ea typeface="Calibri (MS)"/>
                <a:cs typeface="Calibri (MS)"/>
                <a:sym typeface="Calibri (MS)"/>
              </a:rPr>
              <a:t>– Βασικές Δεξιότητες Σωστικής για Δημόσιες και Μεγάλες Καταστροφές σε Χώρους</a:t>
            </a:r>
          </a:p>
          <a:p>
            <a:pPr marL="0" lvl="0" indent="0" algn="l">
              <a:lnSpc>
                <a:spcPts val="3283"/>
              </a:lnSpc>
            </a:pPr>
            <a:r>
              <a:rPr lang="en-US" sz="2850">
                <a:solidFill>
                  <a:srgbClr val="000000"/>
                </a:solidFill>
                <a:latin typeface="Calibri (MS)"/>
                <a:ea typeface="Calibri (MS)"/>
                <a:cs typeface="Calibri (MS)"/>
                <a:sym typeface="Calibri (MS)"/>
              </a:rPr>
              <a:t> </a:t>
            </a:r>
            <a:r>
              <a:rPr lang="en-US" sz="2850" b="1">
                <a:solidFill>
                  <a:srgbClr val="000000"/>
                </a:solidFill>
                <a:latin typeface="Calibri (MS) Bold"/>
                <a:ea typeface="Calibri (MS) Bold"/>
                <a:cs typeface="Calibri (MS) Bold"/>
                <a:sym typeface="Calibri (MS) Bold"/>
              </a:rPr>
              <a:t>Εκπαιδευτικής Ενότητα 11</a:t>
            </a:r>
            <a:r>
              <a:rPr lang="en-US" sz="2850">
                <a:solidFill>
                  <a:srgbClr val="000000"/>
                </a:solidFill>
                <a:latin typeface="Calibri (MS)"/>
                <a:ea typeface="Calibri (MS)"/>
                <a:cs typeface="Calibri (MS)"/>
                <a:sym typeface="Calibri (MS)"/>
              </a:rPr>
              <a:t> – Κατανόηση της Ψυχολογίας των Θυμάτων Καταστροφών σε Δημόσιες και Μεγάλες Χώρες</a:t>
            </a:r>
          </a:p>
          <a:p>
            <a:pPr marL="0" lvl="0" indent="0" algn="l">
              <a:lnSpc>
                <a:spcPts val="3283"/>
              </a:lnSpc>
            </a:pPr>
            <a:r>
              <a:rPr lang="en-US" sz="2850" b="1">
                <a:solidFill>
                  <a:srgbClr val="000000"/>
                </a:solidFill>
                <a:latin typeface="Calibri (MS) Bold"/>
                <a:ea typeface="Calibri (MS) Bold"/>
                <a:cs typeface="Calibri (MS) Bold"/>
                <a:sym typeface="Calibri (MS) Bold"/>
              </a:rPr>
              <a:t>Εκπαιδευτική Ενότητα 12</a:t>
            </a:r>
            <a:r>
              <a:rPr lang="en-US" sz="2850">
                <a:solidFill>
                  <a:srgbClr val="000000"/>
                </a:solidFill>
                <a:latin typeface="Calibri (MS)"/>
                <a:ea typeface="Calibri (MS)"/>
                <a:cs typeface="Calibri (MS)"/>
                <a:sym typeface="Calibri (MS)"/>
              </a:rPr>
              <a:t> – Δεξιότητες Μοναχικής Επιβίωσης σε Σενάριο Καταστροφής σε Δημόσιες και Μεγάλες Χώρες Εκπαιδευτικής Ενότητα </a:t>
            </a:r>
          </a:p>
          <a:p>
            <a:pPr marL="0" lvl="0" indent="0" algn="l">
              <a:lnSpc>
                <a:spcPts val="3283"/>
              </a:lnSpc>
            </a:pPr>
            <a:endParaRPr lang="en-US" sz="2850">
              <a:solidFill>
                <a:srgbClr val="000000"/>
              </a:solidFill>
              <a:latin typeface="Calibri (MS)"/>
              <a:ea typeface="Calibri (MS)"/>
              <a:cs typeface="Calibri (MS)"/>
              <a:sym typeface="Calibri (MS)"/>
            </a:endParaRPr>
          </a:p>
          <a:p>
            <a:pPr marL="0" lvl="0" indent="0" algn="l">
              <a:lnSpc>
                <a:spcPts val="3283"/>
              </a:lnSpc>
            </a:pPr>
            <a:r>
              <a:rPr lang="en-US" sz="2850">
                <a:solidFill>
                  <a:srgbClr val="000000"/>
                </a:solidFill>
                <a:latin typeface="Calibri (MS)"/>
                <a:ea typeface="Calibri (MS)"/>
                <a:cs typeface="Calibri (MS)"/>
                <a:sym typeface="Calibri (MS)"/>
              </a:rPr>
              <a:t>Οι εκπαιδευτικές ενότητες προορίζονται να ολοκληρωθούν με τη σειρά που παρουσιάζονται.</a:t>
            </a:r>
          </a:p>
          <a:p>
            <a:pPr marL="0" lvl="0" indent="0" algn="l">
              <a:lnSpc>
                <a:spcPts val="3283"/>
              </a:lnSpc>
            </a:pPr>
            <a:r>
              <a:rPr lang="en-US" sz="2850">
                <a:solidFill>
                  <a:srgbClr val="000000"/>
                </a:solidFill>
                <a:latin typeface="Calibri (MS)"/>
                <a:ea typeface="Calibri (MS)"/>
                <a:cs typeface="Calibri (MS)"/>
                <a:sym typeface="Calibri (MS)"/>
              </a:rPr>
              <a:t>Κάθε ενότητα συνδυάζει το βασικό θεωρητικό περιεχόμενο με πρακτικές μαθησιακές δραστηριότητες.</a:t>
            </a:r>
          </a:p>
          <a:p>
            <a:pPr marL="0" lvl="0" indent="0" algn="l">
              <a:lnSpc>
                <a:spcPts val="3283"/>
              </a:lnSpc>
            </a:pPr>
            <a:r>
              <a:rPr lang="en-US" sz="2850">
                <a:solidFill>
                  <a:srgbClr val="000000"/>
                </a:solidFill>
                <a:latin typeface="Calibri (MS)"/>
                <a:ea typeface="Calibri (MS)"/>
                <a:cs typeface="Calibri (MS)"/>
                <a:sym typeface="Calibri (MS)"/>
              </a:rPr>
              <a:t>Το θεωρητικό υλικό παρέχεται μέσω ενός συνδυασμού κειμένου, οπτικών στοιχείων και βίντεο για την υποστήριξη ποικίλων μορφών μάθησης.</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2717801"/>
            </a:xfrm>
            <a:prstGeom prst="rect">
              <a:avLst/>
            </a:prstGeom>
            <a:ln>
              <a:noFill/>
            </a:ln>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Γενικές Πληροφορίες Μονάδας</a:t>
              </a:r>
            </a:p>
          </p:txBody>
        </p:sp>
      </p:grpSp>
      <p:sp>
        <p:nvSpPr>
          <p:cNvPr id="7" name="TextBox 7"/>
          <p:cNvSpPr txBox="1"/>
          <p:nvPr/>
        </p:nvSpPr>
        <p:spPr>
          <a:xfrm>
            <a:off x="1351112" y="2603964"/>
            <a:ext cx="15590549" cy="6103401"/>
          </a:xfrm>
          <a:prstGeom prst="rect">
            <a:avLst/>
          </a:prstGeom>
        </p:spPr>
        <p:txBody>
          <a:bodyPr lIns="0" tIns="0" rIns="0" bIns="0" rtlCol="0" anchor="t">
            <a:spAutoFit/>
          </a:bodyPr>
          <a:lstStyle/>
          <a:p>
            <a:pPr marL="711100" lvl="1" indent="-355550" algn="l">
              <a:lnSpc>
                <a:spcPts val="3445"/>
              </a:lnSpc>
              <a:buFont typeface="Arial"/>
              <a:buChar char="•"/>
            </a:pPr>
            <a:r>
              <a:rPr lang="en-US" sz="3545" b="1">
                <a:solidFill>
                  <a:srgbClr val="000000"/>
                </a:solidFill>
                <a:latin typeface="Calibri (MS) Bold"/>
                <a:ea typeface="Calibri (MS) Bold"/>
                <a:cs typeface="Calibri (MS) Bold"/>
                <a:sym typeface="Calibri (MS) Bold"/>
              </a:rPr>
              <a:t>Εκτιμώμενη Διάρκεια: </a:t>
            </a:r>
            <a:r>
              <a:rPr lang="en-US" sz="3545">
                <a:solidFill>
                  <a:srgbClr val="000000"/>
                </a:solidFill>
                <a:latin typeface="Calibri (MS)"/>
                <a:ea typeface="Calibri (MS)"/>
                <a:cs typeface="Calibri (MS)"/>
                <a:sym typeface="Calibri (MS)"/>
              </a:rPr>
              <a:t>16 ακαδημαϊκές ώρες</a:t>
            </a:r>
          </a:p>
          <a:p>
            <a:pPr marL="711100" lvl="1" indent="-355550" algn="l">
              <a:lnSpc>
                <a:spcPts val="3445"/>
              </a:lnSpc>
            </a:pPr>
            <a:r>
              <a:rPr lang="en-US" sz="3545" i="1">
                <a:solidFill>
                  <a:srgbClr val="000000"/>
                </a:solidFill>
                <a:latin typeface="Calibri (MS) Italics"/>
                <a:ea typeface="Calibri (MS) Italics"/>
                <a:cs typeface="Calibri (MS) Italics"/>
                <a:sym typeface="Calibri (MS) Italics"/>
              </a:rPr>
              <a:t>(περίπου 2,6 ώρες ανά εκπαιδευτική ενότητα)</a:t>
            </a:r>
          </a:p>
          <a:p>
            <a:pPr marL="711100" lvl="1" indent="-355550" algn="l">
              <a:lnSpc>
                <a:spcPts val="3445"/>
              </a:lnSpc>
              <a:buFont typeface="Arial"/>
              <a:buChar char="•"/>
            </a:pPr>
            <a:r>
              <a:rPr lang="en-US" sz="3545" b="1" i="1">
                <a:solidFill>
                  <a:srgbClr val="000000"/>
                </a:solidFill>
                <a:latin typeface="Calibri (MS) Bold Italics"/>
                <a:ea typeface="Calibri (MS) Bold Italics"/>
                <a:cs typeface="Calibri (MS) Bold Italics"/>
                <a:sym typeface="Calibri (MS) Bold Italics"/>
              </a:rPr>
              <a:t>Αριθμός Δραστηριοτήτων:</a:t>
            </a:r>
            <a:r>
              <a:rPr lang="en-US" sz="3545" i="1">
                <a:solidFill>
                  <a:srgbClr val="000000"/>
                </a:solidFill>
                <a:latin typeface="Calibri (MS) Italics"/>
                <a:ea typeface="Calibri (MS) Italics"/>
                <a:cs typeface="Calibri (MS) Italics"/>
                <a:sym typeface="Calibri (MS) Italics"/>
              </a:rPr>
              <a:t> 12 προγραμματισμένες μαθησιακές δραστηριότητες</a:t>
            </a:r>
          </a:p>
          <a:p>
            <a:pPr marL="711100" lvl="1" indent="-355550" algn="l">
              <a:lnSpc>
                <a:spcPts val="3445"/>
              </a:lnSpc>
            </a:pPr>
            <a:r>
              <a:rPr lang="en-US" sz="3545" i="1">
                <a:solidFill>
                  <a:srgbClr val="000000"/>
                </a:solidFill>
                <a:latin typeface="Calibri (MS) Italics"/>
                <a:ea typeface="Calibri (MS) Italics"/>
                <a:cs typeface="Calibri (MS) Italics"/>
                <a:sym typeface="Calibri (MS) Italics"/>
              </a:rPr>
              <a:t>(συμπεριλαμβανομένων συζητήσεων κατάρριψης μύθων, ομαδικών αναστοχασμών και άλλων που ευθυγραμμίζονται με το περιεχόμενο κάθε ενότητας)</a:t>
            </a:r>
          </a:p>
          <a:p>
            <a:pPr marL="711100" lvl="1" indent="-355550" algn="l">
              <a:lnSpc>
                <a:spcPts val="3445"/>
              </a:lnSpc>
              <a:buFont typeface="Arial"/>
              <a:buChar char="•"/>
            </a:pPr>
            <a:r>
              <a:rPr lang="en-US" sz="3545" b="1" i="1">
                <a:solidFill>
                  <a:srgbClr val="000000"/>
                </a:solidFill>
                <a:latin typeface="Calibri (MS) Bold Italics"/>
                <a:ea typeface="Calibri (MS) Bold Italics"/>
                <a:cs typeface="Calibri (MS) Bold Italics"/>
                <a:sym typeface="Calibri (MS) Bold Italics"/>
              </a:rPr>
              <a:t>Μέθοδος Αξιολόγησης:</a:t>
            </a:r>
          </a:p>
          <a:p>
            <a:pPr marL="711100" lvl="1" indent="-355550" algn="l">
              <a:lnSpc>
                <a:spcPts val="3445"/>
              </a:lnSpc>
            </a:pPr>
            <a:r>
              <a:rPr lang="en-US" sz="3545" i="1">
                <a:solidFill>
                  <a:srgbClr val="000000"/>
                </a:solidFill>
                <a:latin typeface="Calibri (MS) Italics"/>
                <a:ea typeface="Calibri (MS) Italics"/>
                <a:cs typeface="Calibri (MS) Italics"/>
                <a:sym typeface="Calibri (MS) Italics"/>
              </a:rPr>
              <a:t>Κάθε εκπαιδευτική ενότητα περιλαμβάνει δύο ξεχωριστές αξιολογήσεις:</a:t>
            </a:r>
          </a:p>
          <a:p>
            <a:pPr marL="711100" lvl="1" indent="-355550" algn="l">
              <a:lnSpc>
                <a:spcPts val="3445"/>
              </a:lnSpc>
              <a:buFont typeface="Arial"/>
              <a:buChar char="•"/>
            </a:pPr>
            <a:r>
              <a:rPr lang="en-US" sz="3545" i="1">
                <a:solidFill>
                  <a:srgbClr val="000000"/>
                </a:solidFill>
                <a:latin typeface="Calibri (MS) Italics"/>
                <a:ea typeface="Calibri (MS) Italics"/>
                <a:cs typeface="Calibri (MS) Italics"/>
                <a:sym typeface="Calibri (MS) Italics"/>
              </a:rPr>
              <a:t>Ένα κουίζ πολλαπλής επιλογής 10 ερωτήσεων για μαθητές, σχεδιασμένο να αξιολογήσει την κατανόησή τους σε βασικές έννοιες ευαισθητοποίησης για καταστροφές</a:t>
            </a:r>
          </a:p>
          <a:p>
            <a:pPr marL="711100" lvl="1" indent="-355550" algn="l">
              <a:lnSpc>
                <a:spcPts val="3445"/>
              </a:lnSpc>
              <a:buFont typeface="Arial"/>
              <a:buChar char="•"/>
            </a:pPr>
            <a:r>
              <a:rPr lang="en-US" sz="3545" i="1">
                <a:solidFill>
                  <a:srgbClr val="000000"/>
                </a:solidFill>
                <a:latin typeface="Calibri (MS) Italics"/>
                <a:ea typeface="Calibri (MS) Italics"/>
                <a:cs typeface="Calibri (MS) Italics"/>
                <a:sym typeface="Calibri (MS) Italics"/>
              </a:rPr>
              <a:t>Ένα κουίζ πολλαπλής επιλογής 10 ερωτήσεων για εκπαιδευτικούς, με στόχο την αξιολόγηση της διδακτικής τους ικανότητας και της ικανότητάς τους να παρέχουν αποτελεσματικά την ενότητα.</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2051041"/>
            <a:chOff x="0" y="0"/>
            <a:chExt cx="21031200" cy="2734721"/>
          </a:xfrm>
        </p:grpSpPr>
        <p:sp>
          <p:nvSpPr>
            <p:cNvPr id="5" name="Freeform 5"/>
            <p:cNvSpPr/>
            <p:nvPr/>
          </p:nvSpPr>
          <p:spPr>
            <a:xfrm>
              <a:off x="0" y="0"/>
              <a:ext cx="21031200" cy="2734722"/>
            </a:xfrm>
            <a:custGeom>
              <a:avLst/>
              <a:gdLst/>
              <a:ahLst/>
              <a:cxnLst/>
              <a:rect l="l" t="t" r="r" b="b"/>
              <a:pathLst>
                <a:path w="21031200" h="2734722">
                  <a:moveTo>
                    <a:pt x="0" y="0"/>
                  </a:moveTo>
                  <a:lnTo>
                    <a:pt x="21031200" y="0"/>
                  </a:lnTo>
                  <a:lnTo>
                    <a:pt x="21031200" y="2734722"/>
                  </a:lnTo>
                  <a:lnTo>
                    <a:pt x="0" y="2734722"/>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57150"/>
              <a:ext cx="21031200" cy="2791871"/>
            </a:xfrm>
            <a:prstGeom prst="rect">
              <a:avLst/>
            </a:prstGeom>
            <a:ln>
              <a:noFill/>
            </a:ln>
          </p:spPr>
          <p:txBody>
            <a:bodyPr lIns="0" tIns="0" rIns="0" bIns="0" rtlCol="0" anchor="ctr"/>
            <a:lstStyle/>
            <a:p>
              <a:pPr marL="0" lvl="0" indent="0" algn="l">
                <a:lnSpc>
                  <a:spcPts val="6588"/>
                </a:lnSpc>
              </a:pPr>
              <a:r>
                <a:rPr lang="en-US" sz="6100" b="1">
                  <a:solidFill>
                    <a:srgbClr val="FF0000"/>
                  </a:solidFill>
                  <a:latin typeface="Calibri (MS) Bold"/>
                  <a:ea typeface="Calibri (MS) Bold"/>
                  <a:cs typeface="Calibri (MS) Bold"/>
                  <a:sym typeface="Calibri (MS) Bold"/>
                </a:rPr>
                <a:t>Μαθησιακά Αποτελέσματα αυτής της Ενότητας - Γνώσεις</a:t>
              </a:r>
            </a:p>
          </p:txBody>
        </p:sp>
      </p:grpSp>
      <p:sp>
        <p:nvSpPr>
          <p:cNvPr id="7" name="TextBox 7"/>
          <p:cNvSpPr txBox="1"/>
          <p:nvPr/>
        </p:nvSpPr>
        <p:spPr>
          <a:xfrm>
            <a:off x="1351112" y="4032609"/>
            <a:ext cx="15590549" cy="4519658"/>
          </a:xfrm>
          <a:prstGeom prst="rect">
            <a:avLst/>
          </a:prstGeom>
        </p:spPr>
        <p:txBody>
          <a:bodyPr lIns="0" tIns="0" rIns="0" bIns="0" rtlCol="0" anchor="t">
            <a:spAutoFit/>
          </a:bodyPr>
          <a:lstStyle/>
          <a:p>
            <a:pPr marL="501716" lvl="1" indent="-250858" algn="l">
              <a:lnSpc>
                <a:spcPts val="2708"/>
              </a:lnSpc>
              <a:buAutoNum type="arabicPeriod"/>
            </a:pPr>
            <a:r>
              <a:rPr lang="en-US" sz="2351" b="1" dirty="0" err="1">
                <a:solidFill>
                  <a:srgbClr val="000000"/>
                </a:solidFill>
                <a:latin typeface="Calibri (MS) Bold"/>
                <a:ea typeface="Calibri (MS) Bold"/>
                <a:cs typeface="Calibri (MS) Bold"/>
                <a:sym typeface="Calibri (MS) Bold"/>
              </a:rPr>
              <a:t>Προσδιορίστε</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τους</a:t>
            </a:r>
            <a:r>
              <a:rPr lang="en-US" sz="2351" b="1" dirty="0">
                <a:solidFill>
                  <a:srgbClr val="000000"/>
                </a:solidFill>
                <a:latin typeface="Calibri (MS) Bold"/>
                <a:ea typeface="Calibri (MS) Bold"/>
                <a:cs typeface="Calibri (MS) Bold"/>
                <a:sym typeface="Calibri (MS) Bold"/>
              </a:rPr>
              <a:t> βα</a:t>
            </a:r>
            <a:r>
              <a:rPr lang="en-US" sz="2351" b="1" dirty="0" err="1">
                <a:solidFill>
                  <a:srgbClr val="000000"/>
                </a:solidFill>
                <a:latin typeface="Calibri (MS) Bold"/>
                <a:ea typeface="Calibri (MS) Bold"/>
                <a:cs typeface="Calibri (MS) Bold"/>
                <a:sym typeface="Calibri (MS) Bold"/>
              </a:rPr>
              <a:t>σικούς</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κινδύνους</a:t>
            </a:r>
            <a:r>
              <a:rPr lang="en-US" sz="2351" b="1" dirty="0">
                <a:solidFill>
                  <a:srgbClr val="000000"/>
                </a:solidFill>
                <a:latin typeface="Calibri (MS) Bold"/>
                <a:ea typeface="Calibri (MS) Bold"/>
                <a:cs typeface="Calibri (MS) Bold"/>
                <a:sym typeface="Calibri (MS) Bold"/>
              </a:rPr>
              <a:t> κατα</a:t>
            </a:r>
            <a:r>
              <a:rPr lang="en-US" sz="2351" b="1" dirty="0" err="1">
                <a:solidFill>
                  <a:srgbClr val="000000"/>
                </a:solidFill>
                <a:latin typeface="Calibri (MS) Bold"/>
                <a:ea typeface="Calibri (MS) Bold"/>
                <a:cs typeface="Calibri (MS) Bold"/>
                <a:sym typeface="Calibri (MS) Bold"/>
              </a:rPr>
              <a:t>στροφών</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σε</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δημόσιους</a:t>
            </a:r>
            <a:r>
              <a:rPr lang="en-US" sz="2351" b="1" dirty="0">
                <a:solidFill>
                  <a:srgbClr val="000000"/>
                </a:solidFill>
                <a:latin typeface="Calibri (MS) Bold"/>
                <a:ea typeface="Calibri (MS) Bold"/>
                <a:cs typeface="Calibri (MS) Bold"/>
                <a:sym typeface="Calibri (MS) Bold"/>
              </a:rPr>
              <a:t> και </a:t>
            </a:r>
            <a:r>
              <a:rPr lang="en-US" sz="2351" b="1" dirty="0" err="1">
                <a:solidFill>
                  <a:srgbClr val="000000"/>
                </a:solidFill>
                <a:latin typeface="Calibri (MS) Bold"/>
                <a:ea typeface="Calibri (MS) Bold"/>
                <a:cs typeface="Calibri (MS) Bold"/>
                <a:sym typeface="Calibri (MS) Bold"/>
              </a:rPr>
              <a:t>μεγάλης</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χωρητικότητ</a:t>
            </a:r>
            <a:r>
              <a:rPr lang="en-US" sz="2351" b="1" dirty="0">
                <a:solidFill>
                  <a:srgbClr val="000000"/>
                </a:solidFill>
                <a:latin typeface="Calibri (MS) Bold"/>
                <a:ea typeface="Calibri (MS) Bold"/>
                <a:cs typeface="Calibri (MS) Bold"/>
                <a:sym typeface="Calibri (MS) Bold"/>
              </a:rPr>
              <a:t>ας χώρους και κατανοήστε πώς οι περιβαλλοντικοί, δομικοί και ανθρώπινοι παράγοντες αυξάνουν την ευπάθεια.</a:t>
            </a:r>
          </a:p>
          <a:p>
            <a:pPr marL="501716" lvl="1" indent="-250858" algn="l">
              <a:lnSpc>
                <a:spcPts val="2708"/>
              </a:lnSpc>
              <a:buAutoNum type="arabicPeriod"/>
            </a:pPr>
            <a:r>
              <a:rPr lang="en-US" sz="2351" b="1" dirty="0" err="1">
                <a:solidFill>
                  <a:srgbClr val="000000"/>
                </a:solidFill>
                <a:latin typeface="Calibri (MS) Bold"/>
                <a:ea typeface="Calibri (MS) Bold"/>
                <a:cs typeface="Calibri (MS) Bold"/>
                <a:sym typeface="Calibri (MS) Bold"/>
              </a:rPr>
              <a:t>Αν</a:t>
            </a:r>
            <a:r>
              <a:rPr lang="en-US" sz="2351" b="1" dirty="0">
                <a:solidFill>
                  <a:srgbClr val="000000"/>
                </a:solidFill>
                <a:latin typeface="Calibri (MS) Bold"/>
                <a:ea typeface="Calibri (MS) Bold"/>
                <a:cs typeface="Calibri (MS) Bold"/>
                <a:sym typeface="Calibri (MS) Bold"/>
              </a:rPr>
              <a:t>αγνωρίστε συνήθεις παρανοήσεις σχετικά με την ασφάλεια σε πολυσύχναστα περιβάλλοντα και εξηγήστε γιατί αυτές μπορούν να εμποδίσουν την αποτελεσματική ετοιμότητα και αντίδραση.</a:t>
            </a:r>
          </a:p>
          <a:p>
            <a:pPr marL="501716" lvl="1" indent="-250858" algn="l">
              <a:lnSpc>
                <a:spcPts val="2708"/>
              </a:lnSpc>
              <a:buAutoNum type="arabicPeriod"/>
            </a:pPr>
            <a:r>
              <a:rPr lang="en-US" sz="2351" b="1" dirty="0">
                <a:solidFill>
                  <a:srgbClr val="000000"/>
                </a:solidFill>
                <a:latin typeface="Calibri (MS) Bold"/>
                <a:ea typeface="Calibri (MS) Bold"/>
                <a:cs typeface="Calibri (MS) Bold"/>
                <a:sym typeface="Calibri (MS) Bold"/>
              </a:rPr>
              <a:t>Κατα</a:t>
            </a:r>
            <a:r>
              <a:rPr lang="en-US" sz="2351" b="1" dirty="0" err="1">
                <a:solidFill>
                  <a:srgbClr val="000000"/>
                </a:solidFill>
                <a:latin typeface="Calibri (MS) Bold"/>
                <a:ea typeface="Calibri (MS) Bold"/>
                <a:cs typeface="Calibri (MS) Bold"/>
                <a:sym typeface="Calibri (MS) Bold"/>
              </a:rPr>
              <a:t>νοήστε</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τις</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κύριες</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λειτουργίες</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των</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συστημάτων</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έγκ</a:t>
            </a:r>
            <a:r>
              <a:rPr lang="en-US" sz="2351" b="1" dirty="0">
                <a:solidFill>
                  <a:srgbClr val="000000"/>
                </a:solidFill>
                <a:latin typeface="Calibri (MS) Bold"/>
                <a:ea typeface="Calibri (MS) Bold"/>
                <a:cs typeface="Calibri (MS) Bold"/>
                <a:sym typeface="Calibri (MS) Bold"/>
              </a:rPr>
              <a:t>αιρης προειδοποίησης και επικοινωνίας που χρησιμοποιούνται σε δημόσιους χώρους, συμπεριλαμβανομένων των συναγερμών, των ανακοινώσεων, της σήμανσης και των εργαλείων ψηφιακής ειδοποίησης.</a:t>
            </a:r>
          </a:p>
          <a:p>
            <a:pPr marL="501716" lvl="1" indent="-250858" algn="l">
              <a:lnSpc>
                <a:spcPts val="2708"/>
              </a:lnSpc>
              <a:buAutoNum type="arabicPeriod"/>
            </a:pPr>
            <a:r>
              <a:rPr lang="en-US" sz="2351" b="1" dirty="0" err="1">
                <a:solidFill>
                  <a:srgbClr val="000000"/>
                </a:solidFill>
                <a:latin typeface="Calibri (MS) Bold"/>
                <a:ea typeface="Calibri (MS) Bold"/>
                <a:cs typeface="Calibri (MS) Bold"/>
                <a:sym typeface="Calibri (MS) Bold"/>
              </a:rPr>
              <a:t>Περιγράψτε</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τις</a:t>
            </a:r>
            <a:r>
              <a:rPr lang="en-US" sz="2351" b="1" dirty="0">
                <a:solidFill>
                  <a:srgbClr val="000000"/>
                </a:solidFill>
                <a:latin typeface="Calibri (MS) Bold"/>
                <a:ea typeface="Calibri (MS) Bold"/>
                <a:cs typeface="Calibri (MS) Bold"/>
                <a:sym typeface="Calibri (MS) Bold"/>
              </a:rPr>
              <a:t> απαρα</a:t>
            </a:r>
            <a:r>
              <a:rPr lang="en-US" sz="2351" b="1" dirty="0" err="1">
                <a:solidFill>
                  <a:srgbClr val="000000"/>
                </a:solidFill>
                <a:latin typeface="Calibri (MS) Bold"/>
                <a:ea typeface="Calibri (MS) Bold"/>
                <a:cs typeface="Calibri (MS) Bold"/>
                <a:sym typeface="Calibri (MS) Bold"/>
              </a:rPr>
              <a:t>ίτητες</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ενέργειες</a:t>
            </a:r>
            <a:r>
              <a:rPr lang="en-US" sz="2351" b="1" dirty="0">
                <a:solidFill>
                  <a:srgbClr val="000000"/>
                </a:solidFill>
                <a:latin typeface="Calibri (MS) Bold"/>
                <a:ea typeface="Calibri (MS) Bold"/>
                <a:cs typeface="Calibri (MS) Bold"/>
                <a:sym typeface="Calibri (MS) Bold"/>
              </a:rPr>
              <a:t> π</a:t>
            </a:r>
            <a:r>
              <a:rPr lang="en-US" sz="2351" b="1" dirty="0" err="1">
                <a:solidFill>
                  <a:srgbClr val="000000"/>
                </a:solidFill>
                <a:latin typeface="Calibri (MS) Bold"/>
                <a:ea typeface="Calibri (MS) Bold"/>
                <a:cs typeface="Calibri (MS) Bold"/>
                <a:sym typeface="Calibri (MS) Bold"/>
              </a:rPr>
              <a:t>ριν</a:t>
            </a:r>
            <a:r>
              <a:rPr lang="en-US" sz="2351" b="1" dirty="0">
                <a:solidFill>
                  <a:srgbClr val="000000"/>
                </a:solidFill>
                <a:latin typeface="Calibri (MS) Bold"/>
                <a:ea typeface="Calibri (MS) Bold"/>
                <a:cs typeface="Calibri (MS) Bold"/>
                <a:sym typeface="Calibri (MS) Bold"/>
              </a:rPr>
              <a:t>, κα</a:t>
            </a:r>
            <a:r>
              <a:rPr lang="en-US" sz="2351" b="1" dirty="0" err="1">
                <a:solidFill>
                  <a:srgbClr val="000000"/>
                </a:solidFill>
                <a:latin typeface="Calibri (MS) Bold"/>
                <a:ea typeface="Calibri (MS) Bold"/>
                <a:cs typeface="Calibri (MS) Bold"/>
                <a:sym typeface="Calibri (MS) Bold"/>
              </a:rPr>
              <a:t>τά</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τη</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διάρκει</a:t>
            </a:r>
            <a:r>
              <a:rPr lang="en-US" sz="2351" b="1" dirty="0">
                <a:solidFill>
                  <a:srgbClr val="000000"/>
                </a:solidFill>
                <a:latin typeface="Calibri (MS) Bold"/>
                <a:ea typeface="Calibri (MS) Bold"/>
                <a:cs typeface="Calibri (MS) Bold"/>
                <a:sym typeface="Calibri (MS) Bold"/>
              </a:rPr>
              <a:t>α και μετά από καταστάσεις έκτακτης ανάγκης, όπως εκκενώσεις, διαδικασίες καταφυγίου και διαχείριση της μετακίνησης πλήθους.</a:t>
            </a:r>
          </a:p>
          <a:p>
            <a:pPr marL="501716" lvl="1" indent="-250858" algn="l">
              <a:lnSpc>
                <a:spcPts val="2708"/>
              </a:lnSpc>
              <a:buAutoNum type="arabicPeriod"/>
            </a:pPr>
            <a:r>
              <a:rPr lang="en-US" sz="2351" b="1" dirty="0">
                <a:solidFill>
                  <a:srgbClr val="000000"/>
                </a:solidFill>
                <a:latin typeface="Calibri (MS) Bold"/>
                <a:ea typeface="Calibri (MS) Bold"/>
                <a:cs typeface="Calibri (MS) Bold"/>
                <a:sym typeface="Calibri (MS) Bold"/>
              </a:rPr>
              <a:t>Να επ</a:t>
            </a:r>
            <a:r>
              <a:rPr lang="en-US" sz="2351" b="1" dirty="0" err="1">
                <a:solidFill>
                  <a:srgbClr val="000000"/>
                </a:solidFill>
                <a:latin typeface="Calibri (MS) Bold"/>
                <a:ea typeface="Calibri (MS) Bold"/>
                <a:cs typeface="Calibri (MS) Bold"/>
                <a:sym typeface="Calibri (MS) Bold"/>
              </a:rPr>
              <a:t>ιδεικνύουν</a:t>
            </a:r>
            <a:r>
              <a:rPr lang="en-US" sz="2351" b="1" dirty="0">
                <a:solidFill>
                  <a:srgbClr val="000000"/>
                </a:solidFill>
                <a:latin typeface="Calibri (MS) Bold"/>
                <a:ea typeface="Calibri (MS) Bold"/>
                <a:cs typeface="Calibri (MS) Bold"/>
                <a:sym typeface="Calibri (MS) Bold"/>
              </a:rPr>
              <a:t> βα</a:t>
            </a:r>
            <a:r>
              <a:rPr lang="en-US" sz="2351" b="1" dirty="0" err="1">
                <a:solidFill>
                  <a:srgbClr val="000000"/>
                </a:solidFill>
                <a:latin typeface="Calibri (MS) Bold"/>
                <a:ea typeface="Calibri (MS) Bold"/>
                <a:cs typeface="Calibri (MS) Bold"/>
                <a:sym typeface="Calibri (MS) Bold"/>
              </a:rPr>
              <a:t>σική</a:t>
            </a:r>
            <a:r>
              <a:rPr lang="en-US" sz="2351" b="1" dirty="0">
                <a:solidFill>
                  <a:srgbClr val="000000"/>
                </a:solidFill>
                <a:latin typeface="Calibri (MS) Bold"/>
                <a:ea typeface="Calibri (MS) Bold"/>
                <a:cs typeface="Calibri (MS) Bold"/>
                <a:sym typeface="Calibri (MS) Bold"/>
              </a:rPr>
              <a:t> επ</a:t>
            </a:r>
            <a:r>
              <a:rPr lang="en-US" sz="2351" b="1" dirty="0" err="1">
                <a:solidFill>
                  <a:srgbClr val="000000"/>
                </a:solidFill>
                <a:latin typeface="Calibri (MS) Bold"/>
                <a:ea typeface="Calibri (MS) Bold"/>
                <a:cs typeface="Calibri (MS) Bold"/>
                <a:sym typeface="Calibri (MS) Bold"/>
              </a:rPr>
              <a:t>ίγνωση</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των</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ψυχολογικών</a:t>
            </a:r>
            <a:r>
              <a:rPr lang="en-US" sz="2351" b="1" dirty="0">
                <a:solidFill>
                  <a:srgbClr val="000000"/>
                </a:solidFill>
                <a:latin typeface="Calibri (MS) Bold"/>
                <a:ea typeface="Calibri (MS) Bold"/>
                <a:cs typeface="Calibri (MS) Bold"/>
                <a:sym typeface="Calibri (MS) Bold"/>
              </a:rPr>
              <a:t> α</a:t>
            </a:r>
            <a:r>
              <a:rPr lang="en-US" sz="2351" b="1" dirty="0" err="1">
                <a:solidFill>
                  <a:srgbClr val="000000"/>
                </a:solidFill>
                <a:latin typeface="Calibri (MS) Bold"/>
                <a:ea typeface="Calibri (MS) Bold"/>
                <a:cs typeface="Calibri (MS) Bold"/>
                <a:sym typeface="Calibri (MS) Bold"/>
              </a:rPr>
              <a:t>ντιδράσεων</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σε</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μεγάλες</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ομάδες</a:t>
            </a:r>
            <a:r>
              <a:rPr lang="en-US" sz="2351" b="1" dirty="0">
                <a:solidFill>
                  <a:srgbClr val="000000"/>
                </a:solidFill>
                <a:latin typeface="Calibri (MS) Bold"/>
                <a:ea typeface="Calibri (MS) Bold"/>
                <a:cs typeface="Calibri (MS) Bold"/>
                <a:sym typeface="Calibri (MS) Bold"/>
              </a:rPr>
              <a:t> κα</a:t>
            </a:r>
            <a:r>
              <a:rPr lang="en-US" sz="2351" b="1" dirty="0" err="1">
                <a:solidFill>
                  <a:srgbClr val="000000"/>
                </a:solidFill>
                <a:latin typeface="Calibri (MS) Bold"/>
                <a:ea typeface="Calibri (MS) Bold"/>
                <a:cs typeface="Calibri (MS) Bold"/>
                <a:sym typeface="Calibri (MS) Bold"/>
              </a:rPr>
              <a:t>τά</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τη</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διάρκει</a:t>
            </a:r>
            <a:r>
              <a:rPr lang="en-US" sz="2351" b="1" dirty="0">
                <a:solidFill>
                  <a:srgbClr val="000000"/>
                </a:solidFill>
                <a:latin typeface="Calibri (MS) Bold"/>
                <a:ea typeface="Calibri (MS) Bold"/>
                <a:cs typeface="Calibri (MS) Bold"/>
                <a:sym typeface="Calibri (MS) Bold"/>
              </a:rPr>
              <a:t>α κρίσεων και να προσδιορίζουν στρατηγικές για την προώθηση της ήρεμης και ασφαλούς συμπεριφοράς.</a:t>
            </a:r>
          </a:p>
          <a:p>
            <a:pPr marL="501716" lvl="1" indent="-250858" algn="l">
              <a:lnSpc>
                <a:spcPts val="2708"/>
              </a:lnSpc>
              <a:buAutoNum type="arabicPeriod"/>
            </a:pPr>
            <a:r>
              <a:rPr lang="en-US" sz="2351" b="1" dirty="0">
                <a:solidFill>
                  <a:srgbClr val="000000"/>
                </a:solidFill>
                <a:latin typeface="Calibri (MS) Bold"/>
                <a:ea typeface="Calibri (MS) Bold"/>
                <a:cs typeface="Calibri (MS) Bold"/>
                <a:sym typeface="Calibri (MS) Bold"/>
              </a:rPr>
              <a:t>Κατα</a:t>
            </a:r>
            <a:r>
              <a:rPr lang="en-US" sz="2351" b="1" dirty="0" err="1">
                <a:solidFill>
                  <a:srgbClr val="000000"/>
                </a:solidFill>
                <a:latin typeface="Calibri (MS) Bold"/>
                <a:ea typeface="Calibri (MS) Bold"/>
                <a:cs typeface="Calibri (MS) Bold"/>
                <a:sym typeface="Calibri (MS) Bold"/>
              </a:rPr>
              <a:t>νοήστε</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τις</a:t>
            </a:r>
            <a:r>
              <a:rPr lang="en-US" sz="2351" b="1" dirty="0">
                <a:solidFill>
                  <a:srgbClr val="000000"/>
                </a:solidFill>
                <a:latin typeface="Calibri (MS) Bold"/>
                <a:ea typeface="Calibri (MS) Bold"/>
                <a:cs typeface="Calibri (MS) Bold"/>
                <a:sym typeface="Calibri (MS) Bold"/>
              </a:rPr>
              <a:t> βα</a:t>
            </a:r>
            <a:r>
              <a:rPr lang="en-US" sz="2351" b="1" dirty="0" err="1">
                <a:solidFill>
                  <a:srgbClr val="000000"/>
                </a:solidFill>
                <a:latin typeface="Calibri (MS) Bold"/>
                <a:ea typeface="Calibri (MS) Bold"/>
                <a:cs typeface="Calibri (MS) Bold"/>
                <a:sym typeface="Calibri (MS) Bold"/>
              </a:rPr>
              <a:t>σικές</a:t>
            </a:r>
            <a:r>
              <a:rPr lang="en-US" sz="2351" b="1" dirty="0">
                <a:solidFill>
                  <a:srgbClr val="000000"/>
                </a:solidFill>
                <a:latin typeface="Calibri (MS) Bold"/>
                <a:ea typeface="Calibri (MS) Bold"/>
                <a:cs typeface="Calibri (MS) Bold"/>
                <a:sym typeface="Calibri (MS) Bold"/>
              </a:rPr>
              <a:t> α</a:t>
            </a:r>
            <a:r>
              <a:rPr lang="en-US" sz="2351" b="1" dirty="0" err="1">
                <a:solidFill>
                  <a:srgbClr val="000000"/>
                </a:solidFill>
                <a:latin typeface="Calibri (MS) Bold"/>
                <a:ea typeface="Calibri (MS) Bold"/>
                <a:cs typeface="Calibri (MS) Bold"/>
                <a:sym typeface="Calibri (MS) Bold"/>
              </a:rPr>
              <a:t>ρχές</a:t>
            </a:r>
            <a:r>
              <a:rPr lang="en-US" sz="2351" b="1" dirty="0">
                <a:solidFill>
                  <a:srgbClr val="000000"/>
                </a:solidFill>
                <a:latin typeface="Calibri (MS) Bold"/>
                <a:ea typeface="Calibri (MS) Bold"/>
                <a:cs typeface="Calibri (MS) Bold"/>
                <a:sym typeface="Calibri (MS) Bold"/>
              </a:rPr>
              <a:t> </a:t>
            </a:r>
            <a:r>
              <a:rPr lang="en-US" sz="2351" b="1" dirty="0" err="1">
                <a:solidFill>
                  <a:srgbClr val="000000"/>
                </a:solidFill>
                <a:latin typeface="Calibri (MS) Bold"/>
                <a:ea typeface="Calibri (MS) Bold"/>
                <a:cs typeface="Calibri (MS) Bold"/>
                <a:sym typeface="Calibri (MS) Bold"/>
              </a:rPr>
              <a:t>συντονισμού</a:t>
            </a:r>
            <a:r>
              <a:rPr lang="en-US" sz="2351" b="1" dirty="0">
                <a:solidFill>
                  <a:srgbClr val="000000"/>
                </a:solidFill>
                <a:latin typeface="Calibri (MS) Bold"/>
                <a:ea typeface="Calibri (MS) Bold"/>
                <a:cs typeface="Calibri (MS) Bold"/>
                <a:sym typeface="Calibri (MS) Bold"/>
              </a:rPr>
              <a:t> και τα βα</a:t>
            </a:r>
            <a:r>
              <a:rPr lang="en-US" sz="2351" b="1" dirty="0" err="1">
                <a:solidFill>
                  <a:srgbClr val="000000"/>
                </a:solidFill>
                <a:latin typeface="Calibri (MS) Bold"/>
                <a:ea typeface="Calibri (MS) Bold"/>
                <a:cs typeface="Calibri (MS) Bold"/>
                <a:sym typeface="Calibri (MS) Bold"/>
              </a:rPr>
              <a:t>σικά</a:t>
            </a:r>
            <a:r>
              <a:rPr lang="en-US" sz="2351" b="1" dirty="0">
                <a:solidFill>
                  <a:srgbClr val="000000"/>
                </a:solidFill>
                <a:latin typeface="Calibri (MS) Bold"/>
                <a:ea typeface="Calibri (MS) Bold"/>
                <a:cs typeface="Calibri (MS) Bold"/>
                <a:sym typeface="Calibri (MS) Bold"/>
              </a:rPr>
              <a:t> κα</a:t>
            </a:r>
            <a:r>
              <a:rPr lang="en-US" sz="2351" b="1" dirty="0" err="1">
                <a:solidFill>
                  <a:srgbClr val="000000"/>
                </a:solidFill>
                <a:latin typeface="Calibri (MS) Bold"/>
                <a:ea typeface="Calibri (MS) Bold"/>
                <a:cs typeface="Calibri (MS) Bold"/>
                <a:sym typeface="Calibri (MS) Bold"/>
              </a:rPr>
              <a:t>θήκοντ</a:t>
            </a:r>
            <a:r>
              <a:rPr lang="en-US" sz="2351" b="1" dirty="0">
                <a:solidFill>
                  <a:srgbClr val="000000"/>
                </a:solidFill>
                <a:latin typeface="Calibri (MS) Bold"/>
                <a:ea typeface="Calibri (MS) Bold"/>
                <a:cs typeface="Calibri (MS) Bold"/>
                <a:sym typeface="Calibri (MS) Bold"/>
              </a:rPr>
              <a:t>α ασφαλείας που απαιτούνται σε περιστατικά μεγάλης κλίμακας, καθώς και τις προκλήσεις που αντιμετωπίζουν το προσωπικό, οι ανταποκριτές και το κοινό.</a:t>
            </a:r>
          </a:p>
        </p:txBody>
      </p:sp>
      <p:grpSp>
        <p:nvGrpSpPr>
          <p:cNvPr id="8" name="Group 8"/>
          <p:cNvGrpSpPr/>
          <p:nvPr/>
        </p:nvGrpSpPr>
        <p:grpSpPr>
          <a:xfrm>
            <a:off x="1351112" y="2544493"/>
            <a:ext cx="15773400" cy="1235868"/>
            <a:chOff x="0" y="0"/>
            <a:chExt cx="21031200" cy="1647824"/>
          </a:xfrm>
        </p:grpSpPr>
        <p:sp>
          <p:nvSpPr>
            <p:cNvPr id="9" name="Freeform 9"/>
            <p:cNvSpPr/>
            <p:nvPr/>
          </p:nvSpPr>
          <p:spPr>
            <a:xfrm>
              <a:off x="0" y="0"/>
              <a:ext cx="21031200" cy="1647823"/>
            </a:xfrm>
            <a:custGeom>
              <a:avLst/>
              <a:gdLst/>
              <a:ahLst/>
              <a:cxnLst/>
              <a:rect l="l" t="t" r="r" b="b"/>
              <a:pathLst>
                <a:path w="21031200" h="1647823">
                  <a:moveTo>
                    <a:pt x="0" y="0"/>
                  </a:moveTo>
                  <a:lnTo>
                    <a:pt x="21031200" y="0"/>
                  </a:lnTo>
                  <a:lnTo>
                    <a:pt x="21031200" y="1647823"/>
                  </a:lnTo>
                  <a:lnTo>
                    <a:pt x="0" y="1647823"/>
                  </a:lnTo>
                  <a:close/>
                </a:path>
              </a:pathLst>
            </a:custGeom>
            <a:solidFill>
              <a:srgbClr val="000000">
                <a:alpha val="0"/>
              </a:srgbClr>
            </a:solidFill>
            <a:ln w="12700">
              <a:noFill/>
            </a:ln>
          </p:spPr>
          <p:txBody>
            <a:bodyPr/>
            <a:lstStyle/>
            <a:p>
              <a:endParaRPr lang="el-GR"/>
            </a:p>
          </p:txBody>
        </p:sp>
        <p:sp>
          <p:nvSpPr>
            <p:cNvPr id="10" name="TextBox 10"/>
            <p:cNvSpPr txBox="1"/>
            <p:nvPr/>
          </p:nvSpPr>
          <p:spPr>
            <a:xfrm>
              <a:off x="0" y="-19050"/>
              <a:ext cx="21031200" cy="1666874"/>
            </a:xfrm>
            <a:prstGeom prst="rect">
              <a:avLst/>
            </a:prstGeom>
            <a:ln>
              <a:noFill/>
            </a:ln>
          </p:spPr>
          <p:txBody>
            <a:bodyPr lIns="0" tIns="0" rIns="0" bIns="0" rtlCol="0" anchor="ctr"/>
            <a:lstStyle/>
            <a:p>
              <a:pPr marL="0" lvl="0" indent="0" algn="l">
                <a:lnSpc>
                  <a:spcPts val="3888"/>
                </a:lnSpc>
              </a:pPr>
              <a:r>
                <a:rPr lang="en-US" sz="3600" b="1">
                  <a:solidFill>
                    <a:srgbClr val="139AD6"/>
                  </a:solidFill>
                  <a:latin typeface="Calibri (MS) Bold"/>
                  <a:ea typeface="Calibri (MS) Bold"/>
                  <a:cs typeface="Calibri (MS) Bold"/>
                  <a:sym typeface="Calibri (MS) Bold"/>
                </a:rPr>
                <a:t>Με την ολοκλήρωση των έξι εκπαιδευτικών ενοτήτων αυτής της ενότητας, οι εκπαιδευόμενοι θα έχουν αποκτήσει τις απαραίτητες γνώσεις για να:</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57150"/>
              <a:ext cx="21031200" cy="2708276"/>
            </a:xfrm>
            <a:prstGeom prst="rect">
              <a:avLst/>
            </a:prstGeom>
            <a:ln>
              <a:noFill/>
            </a:ln>
          </p:spPr>
          <p:txBody>
            <a:bodyPr lIns="0" tIns="0" rIns="0" bIns="0" rtlCol="0" anchor="ctr"/>
            <a:lstStyle/>
            <a:p>
              <a:pPr marL="0" lvl="0" indent="0" algn="l">
                <a:lnSpc>
                  <a:spcPts val="6264"/>
                </a:lnSpc>
              </a:pPr>
              <a:r>
                <a:rPr lang="en-US" sz="5800" b="1">
                  <a:solidFill>
                    <a:srgbClr val="FF0000"/>
                  </a:solidFill>
                  <a:latin typeface="Calibri (MS) Bold"/>
                  <a:ea typeface="Calibri (MS) Bold"/>
                  <a:cs typeface="Calibri (MS) Bold"/>
                  <a:sym typeface="Calibri (MS) Bold"/>
                </a:rPr>
                <a:t>Μαθησιακά Αποτελέσματα αυτής της Ενότητας - Δεξιότητες</a:t>
              </a:r>
            </a:p>
          </p:txBody>
        </p:sp>
      </p:grpSp>
      <p:sp>
        <p:nvSpPr>
          <p:cNvPr id="7" name="TextBox 7"/>
          <p:cNvSpPr txBox="1"/>
          <p:nvPr/>
        </p:nvSpPr>
        <p:spPr>
          <a:xfrm>
            <a:off x="1259681" y="2751817"/>
            <a:ext cx="14400219" cy="5812577"/>
          </a:xfrm>
          <a:prstGeom prst="rect">
            <a:avLst/>
          </a:prstGeom>
        </p:spPr>
        <p:txBody>
          <a:bodyPr lIns="0" tIns="0" rIns="0" bIns="0" rtlCol="0" anchor="t">
            <a:spAutoFit/>
          </a:bodyPr>
          <a:lstStyle/>
          <a:p>
            <a:pPr marL="0" lvl="0" indent="0" algn="just">
              <a:lnSpc>
                <a:spcPts val="1762"/>
              </a:lnSpc>
            </a:pPr>
            <a:r>
              <a:rPr lang="en-US" sz="2040" b="1">
                <a:solidFill>
                  <a:srgbClr val="4892DC"/>
                </a:solidFill>
                <a:latin typeface="Calibri (MS) Bold"/>
                <a:ea typeface="Calibri (MS) Bold"/>
                <a:cs typeface="Calibri (MS) Bold"/>
                <a:sym typeface="Calibri (MS) Bold"/>
              </a:rPr>
              <a:t>Με την ολοκλήρωση των έξι εκπαιδευτικών ενοτήτων αυτής της ενότητας, οι εκπαιδευόμενοι θα είναι σε θέση να:</a:t>
            </a:r>
          </a:p>
          <a:p>
            <a:pPr marL="0" lvl="0" indent="0" algn="just">
              <a:lnSpc>
                <a:spcPts val="2188"/>
              </a:lnSpc>
            </a:pPr>
            <a:endParaRPr lang="en-US" sz="2040" b="1">
              <a:solidFill>
                <a:srgbClr val="4892DC"/>
              </a:solidFill>
              <a:latin typeface="Calibri (MS) Bold"/>
              <a:ea typeface="Calibri (MS) Bold"/>
              <a:cs typeface="Calibri (MS) Bold"/>
              <a:sym typeface="Calibri (MS) Bold"/>
            </a:endParaRPr>
          </a:p>
          <a:p>
            <a:pPr marL="0" lvl="0" indent="0" algn="just">
              <a:lnSpc>
                <a:spcPts val="2188"/>
              </a:lnSpc>
            </a:pPr>
            <a:r>
              <a:rPr lang="en-US" sz="2532" b="1">
                <a:solidFill>
                  <a:srgbClr val="000000"/>
                </a:solidFill>
                <a:latin typeface="Calibri (MS) Bold"/>
                <a:ea typeface="Calibri (MS) Bold"/>
                <a:cs typeface="Calibri (MS) Bold"/>
                <a:sym typeface="Calibri (MS) Bold"/>
              </a:rPr>
              <a:t>Δεξιότητα 1: </a:t>
            </a:r>
            <a:r>
              <a:rPr lang="en-US" sz="2532">
                <a:solidFill>
                  <a:srgbClr val="000000"/>
                </a:solidFill>
                <a:latin typeface="Calibri (MS)"/>
                <a:ea typeface="Calibri (MS)"/>
                <a:cs typeface="Calibri (MS)"/>
                <a:sym typeface="Calibri (MS)"/>
              </a:rPr>
              <a:t>Προσδιορισμός, αξιολόγηση και πρόταση αποτελεσματικών στρατηγικών για τη διαχείριση της ασφάλειας και των βασικών αναγκών κατά τη διάρκεια καταστροφών που συμβαίνουν σε δημόσιους και χώρους μεγάλης χωρητικότητας, συμπεριλαμβανομένης της μετακίνησης πλήθους και των άμεσων προστατευτικών δράσεων.</a:t>
            </a:r>
          </a:p>
          <a:p>
            <a:pPr marL="0" lvl="0" indent="0" algn="just">
              <a:lnSpc>
                <a:spcPts val="2188"/>
              </a:lnSpc>
            </a:pPr>
            <a:r>
              <a:rPr lang="en-US" sz="2532" b="1">
                <a:solidFill>
                  <a:srgbClr val="000000"/>
                </a:solidFill>
                <a:latin typeface="Calibri (MS) Bold"/>
                <a:ea typeface="Calibri (MS) Bold"/>
                <a:cs typeface="Calibri (MS) Bold"/>
                <a:sym typeface="Calibri (MS) Bold"/>
              </a:rPr>
              <a:t>Δεξιότητα 2:</a:t>
            </a:r>
            <a:r>
              <a:rPr lang="en-US" sz="2532">
                <a:solidFill>
                  <a:srgbClr val="000000"/>
                </a:solidFill>
                <a:latin typeface="Calibri (MS)"/>
                <a:ea typeface="Calibri (MS)"/>
                <a:cs typeface="Calibri (MS)"/>
                <a:sym typeface="Calibri (MS)"/>
              </a:rPr>
              <a:t> Κριτική αξιολόγηση των πληροφοριών που κυκλοφορούν κατά τη διάρκεια έκτακτων αναγκών σε δημόσιους χώρους, διάκριση της παραπληροφόρησης από τις επαληθευμένες πηγές και εφαρμογή των αρχών της αξιόπιστης επικοινωνίας κινδύνου.</a:t>
            </a:r>
          </a:p>
          <a:p>
            <a:pPr marL="0" lvl="0" indent="0" algn="just">
              <a:lnSpc>
                <a:spcPts val="2188"/>
              </a:lnSpc>
            </a:pPr>
            <a:r>
              <a:rPr lang="en-US" sz="2532" b="1">
                <a:solidFill>
                  <a:srgbClr val="000000"/>
                </a:solidFill>
                <a:latin typeface="Calibri (MS) Bold"/>
                <a:ea typeface="Calibri (MS) Bold"/>
                <a:cs typeface="Calibri (MS) Bold"/>
                <a:sym typeface="Calibri (MS) Bold"/>
              </a:rPr>
              <a:t>Δεξιότητα 3: </a:t>
            </a:r>
            <a:r>
              <a:rPr lang="en-US" sz="2532">
                <a:solidFill>
                  <a:srgbClr val="000000"/>
                </a:solidFill>
                <a:latin typeface="Calibri (MS)"/>
                <a:ea typeface="Calibri (MS)"/>
                <a:cs typeface="Calibri (MS)"/>
                <a:sym typeface="Calibri (MS)"/>
              </a:rPr>
              <a:t>Ανάλυση λειτουργικών προβλημάτων που σχετίζονται με συστήματα έγκαιρης προειδοποίησης και επικοινωνίας έκτακτης ανάγκης που χρησιμοποιούνται σε μεγάλους χώρους και διαμόρφωση έγκαιρων, κατάλληλων για το περιβάλλον λύσεων για την ενίσχυση της αποτελεσματικότητας του συστήματος.</a:t>
            </a:r>
          </a:p>
          <a:p>
            <a:pPr marL="0" lvl="0" indent="0" algn="just">
              <a:lnSpc>
                <a:spcPts val="2188"/>
              </a:lnSpc>
            </a:pPr>
            <a:r>
              <a:rPr lang="en-US" sz="2532" b="1">
                <a:solidFill>
                  <a:srgbClr val="000000"/>
                </a:solidFill>
                <a:latin typeface="Calibri (MS) Bold"/>
                <a:ea typeface="Calibri (MS) Bold"/>
                <a:cs typeface="Calibri (MS) Bold"/>
                <a:sym typeface="Calibri (MS) Bold"/>
              </a:rPr>
              <a:t>Δεξιότητα 4: </a:t>
            </a:r>
            <a:r>
              <a:rPr lang="en-US" sz="2532">
                <a:solidFill>
                  <a:srgbClr val="000000"/>
                </a:solidFill>
                <a:latin typeface="Calibri (MS)"/>
                <a:ea typeface="Calibri (MS)"/>
                <a:cs typeface="Calibri (MS)"/>
                <a:sym typeface="Calibri (MS)"/>
              </a:rPr>
              <a:t>Εφαρμογή προηγμένων τεχνικών αυτοδιαχείρισης και ρύθμισης του στρες για τη διατήρηση της ψυχραιμίας, της επίγνωσης της κατάστασης και της ικανότητας ταχείας λήψης αποφάσεων κατά τη διάρκεια καταστάσεων έκτακτης ανάγκης υψηλής πίεσης.</a:t>
            </a:r>
          </a:p>
          <a:p>
            <a:pPr marL="0" lvl="0" indent="0" algn="just">
              <a:lnSpc>
                <a:spcPts val="2188"/>
              </a:lnSpc>
            </a:pPr>
            <a:r>
              <a:rPr lang="en-US" sz="2532" b="1">
                <a:solidFill>
                  <a:srgbClr val="000000"/>
                </a:solidFill>
                <a:latin typeface="Calibri (MS) Bold"/>
                <a:ea typeface="Calibri (MS) Bold"/>
                <a:cs typeface="Calibri (MS) Bold"/>
                <a:sym typeface="Calibri (MS) Bold"/>
              </a:rPr>
              <a:t>Δεξιότητα 5:</a:t>
            </a:r>
            <a:r>
              <a:rPr lang="en-US" sz="2532">
                <a:solidFill>
                  <a:srgbClr val="000000"/>
                </a:solidFill>
                <a:latin typeface="Calibri (MS)"/>
                <a:ea typeface="Calibri (MS)"/>
                <a:cs typeface="Calibri (MS)"/>
                <a:sym typeface="Calibri (MS)"/>
              </a:rPr>
              <a:t> Χρησιμοποιήστε κριτική σκέψη για να ιεραρχήσετε τις δράσεις ετοιμότητας, μετριασμού και αντιμετώπισης σε σύνθετα σενάρια δημόσιων χώρων πολλαπλών κινδύνων, λαμβάνοντας υπόψη τόσο την ατομική όσο και τη συλλογική ασφάλεια.</a:t>
            </a:r>
          </a:p>
          <a:p>
            <a:pPr marL="0" lvl="0" indent="0" algn="just">
              <a:lnSpc>
                <a:spcPts val="2188"/>
              </a:lnSpc>
            </a:pPr>
            <a:r>
              <a:rPr lang="en-US" sz="2532" b="1">
                <a:solidFill>
                  <a:srgbClr val="000000"/>
                </a:solidFill>
                <a:latin typeface="Calibri (MS) Bold"/>
                <a:ea typeface="Calibri (MS) Bold"/>
                <a:cs typeface="Calibri (MS) Bold"/>
                <a:sym typeface="Calibri (MS) Bold"/>
              </a:rPr>
              <a:t>Δεξιότητα 6</a:t>
            </a:r>
            <a:r>
              <a:rPr lang="en-US" sz="2532">
                <a:solidFill>
                  <a:srgbClr val="000000"/>
                </a:solidFill>
                <a:latin typeface="Calibri (MS)"/>
                <a:ea typeface="Calibri (MS)"/>
                <a:cs typeface="Calibri (MS)"/>
                <a:sym typeface="Calibri (MS)"/>
              </a:rPr>
              <a:t>: Προσδιορισμός και πρόταση στρατηγικών βασισμένων σε τεκμηριωμένα στοιχεία για την υποστήριξη της ψυχολογικής και συναισθηματικής ευεξίας ατόμων και πλήθους που επηρεάζονται από καταστάσεις έκτακτης ανάγκης σε δημόσια ή μαζικά περιβάλλοντα συγκέντρωσης.</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sp>
        <p:nvSpPr>
          <p:cNvPr id="4" name="Freeform 4"/>
          <p:cNvSpPr/>
          <p:nvPr/>
        </p:nvSpPr>
        <p:spPr>
          <a:xfrm>
            <a:off x="11657028" y="1498473"/>
            <a:ext cx="6630972" cy="7137654"/>
          </a:xfrm>
          <a:custGeom>
            <a:avLst/>
            <a:gdLst/>
            <a:ahLst/>
            <a:cxnLst/>
            <a:rect l="l" t="t" r="r" b="b"/>
            <a:pathLst>
              <a:path w="6630972" h="7137654">
                <a:moveTo>
                  <a:pt x="0" y="0"/>
                </a:moveTo>
                <a:lnTo>
                  <a:pt x="6630972" y="0"/>
                </a:lnTo>
                <a:lnTo>
                  <a:pt x="6630972" y="7137654"/>
                </a:lnTo>
                <a:lnTo>
                  <a:pt x="0" y="713765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1136390" y="586816"/>
            <a:ext cx="12033304" cy="2400300"/>
            <a:chOff x="0" y="0"/>
            <a:chExt cx="16044405" cy="3200400"/>
          </a:xfrm>
        </p:grpSpPr>
        <p:sp>
          <p:nvSpPr>
            <p:cNvPr id="6" name="Freeform 6"/>
            <p:cNvSpPr/>
            <p:nvPr/>
          </p:nvSpPr>
          <p:spPr>
            <a:xfrm>
              <a:off x="0" y="0"/>
              <a:ext cx="16044402" cy="3200400"/>
            </a:xfrm>
            <a:custGeom>
              <a:avLst/>
              <a:gdLst/>
              <a:ahLst/>
              <a:cxnLst/>
              <a:rect l="l" t="t" r="r" b="b"/>
              <a:pathLst>
                <a:path w="16044402" h="3200400">
                  <a:moveTo>
                    <a:pt x="0" y="0"/>
                  </a:moveTo>
                  <a:lnTo>
                    <a:pt x="16044402" y="0"/>
                  </a:lnTo>
                  <a:lnTo>
                    <a:pt x="16044402" y="3200400"/>
                  </a:lnTo>
                  <a:lnTo>
                    <a:pt x="0" y="3200400"/>
                  </a:lnTo>
                  <a:close/>
                </a:path>
              </a:pathLst>
            </a:custGeom>
            <a:solidFill>
              <a:srgbClr val="000000">
                <a:alpha val="0"/>
              </a:srgbClr>
            </a:solidFill>
            <a:ln w="12700">
              <a:noFill/>
            </a:ln>
          </p:spPr>
          <p:txBody>
            <a:bodyPr/>
            <a:lstStyle/>
            <a:p>
              <a:endParaRPr lang="el-GR"/>
            </a:p>
          </p:txBody>
        </p:sp>
        <p:sp>
          <p:nvSpPr>
            <p:cNvPr id="7" name="TextBox 7"/>
            <p:cNvSpPr txBox="1"/>
            <p:nvPr/>
          </p:nvSpPr>
          <p:spPr>
            <a:xfrm>
              <a:off x="0" y="-66675"/>
              <a:ext cx="16044405" cy="3267075"/>
            </a:xfrm>
            <a:prstGeom prst="rect">
              <a:avLst/>
            </a:prstGeom>
            <a:ln>
              <a:noFill/>
            </a:ln>
          </p:spPr>
          <p:txBody>
            <a:bodyPr lIns="0" tIns="0" rIns="0" bIns="0" rtlCol="0" anchor="ctr"/>
            <a:lstStyle/>
            <a:p>
              <a:pPr marL="0" lvl="0" indent="0" algn="l">
                <a:lnSpc>
                  <a:spcPts val="7128"/>
                </a:lnSpc>
              </a:pPr>
              <a:r>
                <a:rPr lang="en-US" sz="6600" b="1">
                  <a:solidFill>
                    <a:srgbClr val="ED2527"/>
                  </a:solidFill>
                  <a:latin typeface="Calibri (MS) Bold"/>
                  <a:ea typeface="Calibri (MS) Bold"/>
                  <a:cs typeface="Calibri (MS) Bold"/>
                  <a:sym typeface="Calibri (MS) Bold"/>
                </a:rPr>
                <a:t>Νομιμοποίηση</a:t>
              </a:r>
            </a:p>
          </p:txBody>
        </p:sp>
      </p:grpSp>
      <p:sp>
        <p:nvSpPr>
          <p:cNvPr id="8" name="TextBox 8"/>
          <p:cNvSpPr txBox="1"/>
          <p:nvPr/>
        </p:nvSpPr>
        <p:spPr>
          <a:xfrm>
            <a:off x="1351112" y="2403138"/>
            <a:ext cx="10454945" cy="6070443"/>
          </a:xfrm>
          <a:prstGeom prst="rect">
            <a:avLst/>
          </a:prstGeom>
        </p:spPr>
        <p:txBody>
          <a:bodyPr lIns="0" tIns="0" rIns="0" bIns="0" rtlCol="0" anchor="t">
            <a:spAutoFit/>
          </a:bodyPr>
          <a:lstStyle/>
          <a:p>
            <a:pPr marL="0" lvl="0" indent="0" algn="just">
              <a:lnSpc>
                <a:spcPts val="2177"/>
              </a:lnSpc>
            </a:pPr>
            <a:r>
              <a:rPr lang="en-US" sz="2520" b="1">
                <a:solidFill>
                  <a:srgbClr val="4892DC"/>
                </a:solidFill>
                <a:latin typeface="Calibri (MS) Bold"/>
                <a:ea typeface="Calibri (MS) Bold"/>
                <a:cs typeface="Calibri (MS) Bold"/>
                <a:sym typeface="Calibri (MS) Bold"/>
              </a:rPr>
              <a:t>Αυτή η ενότητα συμβάλλει άμεσα στην ανάπτυξη των ακόλουθων εγκάρσιων δεξιοτήτων ESCO:</a:t>
            </a:r>
          </a:p>
          <a:p>
            <a:pPr marL="0" lvl="0" indent="0" algn="l">
              <a:lnSpc>
                <a:spcPts val="2419"/>
              </a:lnSpc>
            </a:pPr>
            <a:r>
              <a:rPr lang="en-US" sz="2100" b="1">
                <a:solidFill>
                  <a:srgbClr val="000000"/>
                </a:solidFill>
                <a:latin typeface="Calibri (MS) Bold"/>
                <a:ea typeface="Calibri (MS) Bold"/>
                <a:cs typeface="Calibri (MS) Bold"/>
                <a:sym typeface="Calibri (MS) Bold"/>
              </a:rPr>
              <a:t>T2.3 – Αντιμετώπιση προβλημάτων</a:t>
            </a:r>
          </a:p>
          <a:p>
            <a:pPr marL="0" lvl="0" indent="0" algn="l">
              <a:lnSpc>
                <a:spcPts val="2419"/>
              </a:lnSpc>
            </a:pPr>
            <a:r>
              <a:rPr lang="en-US" sz="2100">
                <a:solidFill>
                  <a:srgbClr val="000000"/>
                </a:solidFill>
                <a:latin typeface="Calibri (MS)"/>
                <a:ea typeface="Calibri (MS)"/>
                <a:cs typeface="Calibri (MS)"/>
                <a:sym typeface="Calibri (MS)"/>
              </a:rPr>
              <a:t>Η ικανότητα ανάπτυξης και εφαρμογής πρακτικών, επιχειρησιακών ή εννοιολογικών λύσεων σε προκλήσεις που προκύπτουν κατά τη διάρκεια καταστάσεων έκτακτης ανάγκης σε δημόσιους χώρους, συμπεριλαμβανομένων προβλημάτων επικοινωνίας, προβλημάτων μετακίνησης πλήθους και δυσκολιών συντονισμού.</a:t>
            </a:r>
          </a:p>
          <a:p>
            <a:pPr marL="0" lvl="0" indent="0" algn="l">
              <a:lnSpc>
                <a:spcPts val="2419"/>
              </a:lnSpc>
            </a:pPr>
            <a:r>
              <a:rPr lang="en-US" sz="2100" b="1">
                <a:solidFill>
                  <a:srgbClr val="000000"/>
                </a:solidFill>
                <a:latin typeface="Calibri (MS) Bold"/>
                <a:ea typeface="Calibri (MS) Bold"/>
                <a:cs typeface="Calibri (MS) Bold"/>
                <a:sym typeface="Calibri (MS) Bold"/>
              </a:rPr>
              <a:t>T3.2 – Υιοθέτηση προληπτικής προσέγγισης</a:t>
            </a:r>
          </a:p>
          <a:p>
            <a:pPr marL="0" lvl="0" indent="0" algn="l">
              <a:lnSpc>
                <a:spcPts val="2419"/>
              </a:lnSpc>
            </a:pPr>
            <a:r>
              <a:rPr lang="en-US" sz="2100">
                <a:solidFill>
                  <a:srgbClr val="000000"/>
                </a:solidFill>
                <a:latin typeface="Calibri (MS)"/>
                <a:ea typeface="Calibri (MS)"/>
                <a:cs typeface="Calibri (MS)"/>
                <a:sym typeface="Calibri (MS)"/>
              </a:rPr>
              <a:t>Η ικανότητα πρόβλεψης κινδύνων σε δημόσιους χώρους ή σε περιβάλλοντα μαζικής συγκέντρωσης, η προετοιμασία εκ των προτέρων και η λήψη έγκαιρων προληπτικών μέτρων για τη μείωση των επιπτώσεων πιθανών καταστροφών σε χώρους εκδηλώσεων.</a:t>
            </a:r>
          </a:p>
          <a:p>
            <a:pPr marL="0" lvl="0" indent="0" algn="l">
              <a:lnSpc>
                <a:spcPts val="2419"/>
              </a:lnSpc>
            </a:pPr>
            <a:r>
              <a:rPr lang="en-US" sz="2100" b="1">
                <a:solidFill>
                  <a:srgbClr val="000000"/>
                </a:solidFill>
                <a:latin typeface="Calibri (MS) Bold"/>
                <a:ea typeface="Calibri (MS) Bold"/>
                <a:cs typeface="Calibri (MS) Bold"/>
                <a:sym typeface="Calibri (MS) Bold"/>
              </a:rPr>
              <a:t>T3.3 – Διατήρηση θετικής στάσης</a:t>
            </a:r>
          </a:p>
          <a:p>
            <a:pPr marL="0" lvl="0" indent="0" algn="l">
              <a:lnSpc>
                <a:spcPts val="2419"/>
              </a:lnSpc>
            </a:pPr>
            <a:r>
              <a:rPr lang="en-US" sz="2100">
                <a:solidFill>
                  <a:srgbClr val="000000"/>
                </a:solidFill>
                <a:latin typeface="Calibri (MS)"/>
                <a:ea typeface="Calibri (MS)"/>
                <a:cs typeface="Calibri (MS)"/>
                <a:sym typeface="Calibri (MS)"/>
              </a:rPr>
              <a:t>Η ικανότητα να παραμένει κανείς ανθεκτικός σε καταστάσεις υψηλού στρες ή αβεβαιότητας σε δημόσιους και χώρους μεγάλης χωρητικότητας, να παρέχει συναισθηματική υποστήριξη σε άτομα ή πλήθη και να διατηρεί την ηρεμία και την εποικοδομητική λήψη αποφάσεων σε καταστάσεις έκτακτης ανάγκης.</a:t>
            </a:r>
          </a:p>
          <a:p>
            <a:pPr marL="0" lvl="0" indent="0" algn="l">
              <a:lnSpc>
                <a:spcPts val="2419"/>
              </a:lnSpc>
            </a:pPr>
            <a:r>
              <a:rPr lang="en-US" sz="2100" b="1">
                <a:solidFill>
                  <a:srgbClr val="000000"/>
                </a:solidFill>
                <a:latin typeface="Calibri (MS) Bold"/>
                <a:ea typeface="Calibri (MS) Bold"/>
                <a:cs typeface="Calibri (MS) Bold"/>
                <a:sym typeface="Calibri (MS) Bold"/>
              </a:rPr>
              <a:t>T4.3 – Συνεργασία σε ομάδες και δίκτυα</a:t>
            </a:r>
          </a:p>
          <a:p>
            <a:pPr marL="0" lvl="0" indent="0" algn="l">
              <a:lnSpc>
                <a:spcPts val="2419"/>
              </a:lnSpc>
            </a:pPr>
            <a:r>
              <a:rPr lang="en-US" sz="2100">
                <a:solidFill>
                  <a:srgbClr val="000000"/>
                </a:solidFill>
                <a:latin typeface="Calibri (MS)"/>
                <a:ea typeface="Calibri (MS)"/>
                <a:cs typeface="Calibri (MS)"/>
                <a:sym typeface="Calibri (MS)"/>
              </a:rPr>
              <a:t>Η ικανότητα αποτελεσματικής συνεργασίας με το προσωπικό του χώρου, τις υπηρεσίες έκτακτης ανάγκης, το προσωπικό ασφαλείας και άλλα ενδιαφερόμενα μέρη για τη διασφάλιση συντονισμένης ετοιμότητας και αντίδρασης σε δημόσιους χώρους μεγάλης κλίμακας.</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sp>
        <p:nvSpPr>
          <p:cNvPr id="4" name="Freeform 4"/>
          <p:cNvSpPr/>
          <p:nvPr/>
        </p:nvSpPr>
        <p:spPr>
          <a:xfrm>
            <a:off x="11657028" y="1498473"/>
            <a:ext cx="6630972" cy="7137654"/>
          </a:xfrm>
          <a:custGeom>
            <a:avLst/>
            <a:gdLst/>
            <a:ahLst/>
            <a:cxnLst/>
            <a:rect l="l" t="t" r="r" b="b"/>
            <a:pathLst>
              <a:path w="6630972" h="7137654">
                <a:moveTo>
                  <a:pt x="0" y="0"/>
                </a:moveTo>
                <a:lnTo>
                  <a:pt x="6630972" y="0"/>
                </a:lnTo>
                <a:lnTo>
                  <a:pt x="6630972" y="7137654"/>
                </a:lnTo>
                <a:lnTo>
                  <a:pt x="0" y="713765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1136390" y="586816"/>
            <a:ext cx="12033304" cy="2400300"/>
            <a:chOff x="0" y="0"/>
            <a:chExt cx="16044405" cy="3200400"/>
          </a:xfrm>
        </p:grpSpPr>
        <p:sp>
          <p:nvSpPr>
            <p:cNvPr id="6" name="Freeform 6"/>
            <p:cNvSpPr/>
            <p:nvPr/>
          </p:nvSpPr>
          <p:spPr>
            <a:xfrm>
              <a:off x="0" y="0"/>
              <a:ext cx="16044402" cy="3200400"/>
            </a:xfrm>
            <a:custGeom>
              <a:avLst/>
              <a:gdLst/>
              <a:ahLst/>
              <a:cxnLst/>
              <a:rect l="l" t="t" r="r" b="b"/>
              <a:pathLst>
                <a:path w="16044402" h="3200400">
                  <a:moveTo>
                    <a:pt x="0" y="0"/>
                  </a:moveTo>
                  <a:lnTo>
                    <a:pt x="16044402" y="0"/>
                  </a:lnTo>
                  <a:lnTo>
                    <a:pt x="16044402" y="3200400"/>
                  </a:lnTo>
                  <a:lnTo>
                    <a:pt x="0" y="3200400"/>
                  </a:lnTo>
                  <a:close/>
                </a:path>
              </a:pathLst>
            </a:custGeom>
            <a:solidFill>
              <a:srgbClr val="000000">
                <a:alpha val="0"/>
              </a:srgbClr>
            </a:solidFill>
            <a:ln w="12700">
              <a:noFill/>
            </a:ln>
          </p:spPr>
          <p:txBody>
            <a:bodyPr/>
            <a:lstStyle/>
            <a:p>
              <a:endParaRPr lang="el-GR"/>
            </a:p>
          </p:txBody>
        </p:sp>
        <p:sp>
          <p:nvSpPr>
            <p:cNvPr id="7" name="TextBox 7"/>
            <p:cNvSpPr txBox="1"/>
            <p:nvPr/>
          </p:nvSpPr>
          <p:spPr>
            <a:xfrm>
              <a:off x="0" y="-66675"/>
              <a:ext cx="16044405" cy="3267075"/>
            </a:xfrm>
            <a:prstGeom prst="rect">
              <a:avLst/>
            </a:prstGeom>
            <a:ln>
              <a:noFill/>
            </a:ln>
          </p:spPr>
          <p:txBody>
            <a:bodyPr lIns="0" tIns="0" rIns="0" bIns="0" rtlCol="0" anchor="ctr"/>
            <a:lstStyle/>
            <a:p>
              <a:pPr marL="0" lvl="0" indent="0" algn="l">
                <a:lnSpc>
                  <a:spcPts val="7128"/>
                </a:lnSpc>
              </a:pPr>
              <a:r>
                <a:rPr lang="en-US" sz="6600" b="1">
                  <a:solidFill>
                    <a:srgbClr val="ED2527"/>
                  </a:solidFill>
                  <a:latin typeface="Calibri (MS) Bold"/>
                  <a:ea typeface="Calibri (MS) Bold"/>
                  <a:cs typeface="Calibri (MS) Bold"/>
                  <a:sym typeface="Calibri (MS) Bold"/>
                </a:rPr>
                <a:t>Αναγνώριση</a:t>
              </a:r>
            </a:p>
          </p:txBody>
        </p:sp>
      </p:grpSp>
      <p:sp>
        <p:nvSpPr>
          <p:cNvPr id="8" name="TextBox 8"/>
          <p:cNvSpPr txBox="1"/>
          <p:nvPr/>
        </p:nvSpPr>
        <p:spPr>
          <a:xfrm>
            <a:off x="1351112" y="2606211"/>
            <a:ext cx="10454945" cy="1712595"/>
          </a:xfrm>
          <a:prstGeom prst="rect">
            <a:avLst/>
          </a:prstGeom>
        </p:spPr>
        <p:txBody>
          <a:bodyPr lIns="0" tIns="0" rIns="0" bIns="0" rtlCol="0" anchor="t">
            <a:spAutoFit/>
          </a:bodyPr>
          <a:lstStyle/>
          <a:p>
            <a:pPr marL="0" lvl="0" indent="0" algn="l">
              <a:lnSpc>
                <a:spcPts val="3240"/>
              </a:lnSpc>
            </a:pPr>
            <a:r>
              <a:rPr lang="en-US" sz="3000" b="1">
                <a:solidFill>
                  <a:srgbClr val="000000"/>
                </a:solidFill>
                <a:latin typeface="Calibri (MS) Bold"/>
                <a:ea typeface="Calibri (MS) Bold"/>
                <a:cs typeface="Calibri (MS) Bold"/>
                <a:sym typeface="Calibri (MS) Bold"/>
              </a:rPr>
              <a:t>Αναγνώριση για τους μαθητές:</a:t>
            </a:r>
          </a:p>
          <a:p>
            <a:pPr marL="0" lvl="0" indent="0" algn="l">
              <a:lnSpc>
                <a:spcPts val="3240"/>
              </a:lnSpc>
            </a:pPr>
            <a:r>
              <a:rPr lang="en-US" sz="3000">
                <a:solidFill>
                  <a:srgbClr val="000000"/>
                </a:solidFill>
                <a:latin typeface="Calibri (MS)"/>
                <a:ea typeface="Calibri (MS)"/>
                <a:cs typeface="Calibri (MS)"/>
                <a:sym typeface="Calibri (MS)"/>
              </a:rPr>
              <a:t>Πιστοποιητικό Ολοκλήρωσης (πρόγραμμα μη τυπικής κατάρτισης)</a:t>
            </a:r>
          </a:p>
          <a:p>
            <a:pPr marL="0" lvl="0" indent="0" algn="l">
              <a:lnSpc>
                <a:spcPts val="3240"/>
              </a:lnSpc>
            </a:pPr>
            <a:r>
              <a:rPr lang="en-US" sz="3000" b="1">
                <a:solidFill>
                  <a:srgbClr val="000000"/>
                </a:solidFill>
                <a:latin typeface="Calibri (MS) Bold"/>
                <a:ea typeface="Calibri (MS) Bold"/>
                <a:cs typeface="Calibri (MS) Bold"/>
                <a:sym typeface="Calibri (MS) Bold"/>
              </a:rPr>
              <a:t>Αναγνώριση για Εκπαιδευτικούς:</a:t>
            </a:r>
          </a:p>
          <a:p>
            <a:pPr marL="0" lvl="0" indent="0" algn="l">
              <a:lnSpc>
                <a:spcPts val="3240"/>
              </a:lnSpc>
            </a:pPr>
            <a:r>
              <a:rPr lang="en-US" sz="3000">
                <a:solidFill>
                  <a:srgbClr val="000000"/>
                </a:solidFill>
                <a:latin typeface="Calibri (MS)"/>
                <a:ea typeface="Calibri (MS)"/>
                <a:cs typeface="Calibri (MS)"/>
                <a:sym typeface="Calibri (MS)"/>
              </a:rPr>
              <a:t>Πιστοποιητικό Ανάπτυξης Επαγγελματικής Ικανότητας</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1405</Words>
  <Application>Microsoft Office PowerPoint</Application>
  <PresentationFormat>Custom</PresentationFormat>
  <Paragraphs>104</Paragraphs>
  <Slides>12</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Calibri</vt:lpstr>
      <vt:lpstr>Arial</vt:lpstr>
      <vt:lpstr>Calibri (MS) Italics</vt:lpstr>
      <vt:lpstr>Calibri (MS) Bold Italics</vt:lpstr>
      <vt:lpstr>Calibri (MS) Bold</vt:lpstr>
      <vt:lpstr>Montserrat Bold</vt:lpstr>
      <vt:lpstr>Calibri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VET Ready-Unit 2 overview_ENG.pptx</dc:title>
  <cp:lastModifiedBy>Ezgi Gecin</cp:lastModifiedBy>
  <cp:revision>2</cp:revision>
  <dcterms:created xsi:type="dcterms:W3CDTF">2006-08-16T00:00:00Z</dcterms:created>
  <dcterms:modified xsi:type="dcterms:W3CDTF">2026-01-12T13:07:15Z</dcterms:modified>
  <dc:identifier>DAG-NMUrpKs</dc:identifier>
</cp:coreProperties>
</file>