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3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40.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38.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37.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slide+xml" PartName="/ppt/slides/slide40.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Lst>
  <p:sldSz cy="10287000" cx="18288000"/>
  <p:notesSz cx="6858000" cy="9144000"/>
  <p:embeddedFontLst>
    <p:embeddedFont>
      <p:font typeface="Montserrat"/>
      <p:bold r:id="rId47"/>
      <p:boldItalic r:id="rId48"/>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000000"/>
          </p15:clr>
        </p15:guide>
        <p15:guide id="2" pos="2880">
          <p15:clr>
            <a:srgbClr val="000000"/>
          </p15:clr>
        </p15:guide>
      </p15:sldGuideLst>
    </p:ext>
    <p:ext uri="GoogleSlidesCustomDataVersion2">
      <go:slidesCustomData xmlns:go="http://customooxmlschemas.google.com/" r:id="rId49" roundtripDataSignature="AMtx7mjcdswn7U6KCI+v+Jc6bq2RwHgip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42" Type="http://schemas.openxmlformats.org/officeDocument/2006/relationships/slide" Target="slides/slide37.xml"/><Relationship Id="rId41" Type="http://schemas.openxmlformats.org/officeDocument/2006/relationships/slide" Target="slides/slide36.xml"/><Relationship Id="rId44" Type="http://schemas.openxmlformats.org/officeDocument/2006/relationships/slide" Target="slides/slide39.xml"/><Relationship Id="rId43" Type="http://schemas.openxmlformats.org/officeDocument/2006/relationships/slide" Target="slides/slide38.xml"/><Relationship Id="rId46" Type="http://schemas.openxmlformats.org/officeDocument/2006/relationships/slide" Target="slides/slide41.xml"/><Relationship Id="rId45" Type="http://schemas.openxmlformats.org/officeDocument/2006/relationships/slide" Target="slides/slide40.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48" Type="http://schemas.openxmlformats.org/officeDocument/2006/relationships/font" Target="fonts/Montserrat-boldItalic.fntdata"/><Relationship Id="rId47" Type="http://schemas.openxmlformats.org/officeDocument/2006/relationships/font" Target="fonts/Montserrat-bold.fntdata"/><Relationship Id="rId49" Type="http://customschemas.google.com/relationships/presentationmetadata" Target="meta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33" Type="http://schemas.openxmlformats.org/officeDocument/2006/relationships/slide" Target="slides/slide28.xml"/><Relationship Id="rId32" Type="http://schemas.openxmlformats.org/officeDocument/2006/relationships/slide" Target="slides/slide27.xml"/><Relationship Id="rId35" Type="http://schemas.openxmlformats.org/officeDocument/2006/relationships/slide" Target="slides/slide30.xml"/><Relationship Id="rId34" Type="http://schemas.openxmlformats.org/officeDocument/2006/relationships/slide" Target="slides/slide29.xml"/><Relationship Id="rId37" Type="http://schemas.openxmlformats.org/officeDocument/2006/relationships/slide" Target="slides/slide32.xml"/><Relationship Id="rId36" Type="http://schemas.openxmlformats.org/officeDocument/2006/relationships/slide" Target="slides/slide31.xml"/><Relationship Id="rId39" Type="http://schemas.openxmlformats.org/officeDocument/2006/relationships/slide" Target="slides/slide34.xml"/><Relationship Id="rId38" Type="http://schemas.openxmlformats.org/officeDocument/2006/relationships/slide" Target="slides/slide33.xml"/><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 name="Shape 84"/>
        <p:cNvGrpSpPr/>
        <p:nvPr/>
      </p:nvGrpSpPr>
      <p:grpSpPr>
        <a:xfrm>
          <a:off x="0" y="0"/>
          <a:ext cx="0" cy="0"/>
          <a:chOff x="0" y="0"/>
          <a:chExt cx="0" cy="0"/>
        </a:xfrm>
      </p:grpSpPr>
      <p:sp>
        <p:nvSpPr>
          <p:cNvPr id="85" name="Google Shape;85;p1: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86" name="Google Shape;86;p1: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87" name="Google Shape;87;p1: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8" name="Google Shape;88;p1: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9" name="Google Shape;89;p1: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90" name="Google Shape;90;p1: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1" name="Shape 221"/>
        <p:cNvGrpSpPr/>
        <p:nvPr/>
      </p:nvGrpSpPr>
      <p:grpSpPr>
        <a:xfrm>
          <a:off x="0" y="0"/>
          <a:ext cx="0" cy="0"/>
          <a:chOff x="0" y="0"/>
          <a:chExt cx="0" cy="0"/>
        </a:xfrm>
      </p:grpSpPr>
      <p:sp>
        <p:nvSpPr>
          <p:cNvPr id="222" name="Google Shape;222;p10: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223" name="Google Shape;223;p10: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224" name="Google Shape;224;p10: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5" name="Google Shape;225;p10: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26" name="Google Shape;226;p10: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227" name="Google Shape;227;p10: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4" name="Shape 264"/>
        <p:cNvGrpSpPr/>
        <p:nvPr/>
      </p:nvGrpSpPr>
      <p:grpSpPr>
        <a:xfrm>
          <a:off x="0" y="0"/>
          <a:ext cx="0" cy="0"/>
          <a:chOff x="0" y="0"/>
          <a:chExt cx="0" cy="0"/>
        </a:xfrm>
      </p:grpSpPr>
      <p:sp>
        <p:nvSpPr>
          <p:cNvPr id="265" name="Google Shape;265;p11: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266" name="Google Shape;266;p11: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267" name="Google Shape;267;p11: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8" name="Google Shape;268;p11: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69" name="Google Shape;269;p11: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270" name="Google Shape;270;p11: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9" name="Shape 299"/>
        <p:cNvGrpSpPr/>
        <p:nvPr/>
      </p:nvGrpSpPr>
      <p:grpSpPr>
        <a:xfrm>
          <a:off x="0" y="0"/>
          <a:ext cx="0" cy="0"/>
          <a:chOff x="0" y="0"/>
          <a:chExt cx="0" cy="0"/>
        </a:xfrm>
      </p:grpSpPr>
      <p:sp>
        <p:nvSpPr>
          <p:cNvPr id="300" name="Google Shape;300;p12: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301" name="Google Shape;301;p12: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302" name="Google Shape;302;p12: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03" name="Google Shape;303;p12: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04" name="Google Shape;304;p12: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305" name="Google Shape;305;p12: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0" name="Shape 340"/>
        <p:cNvGrpSpPr/>
        <p:nvPr/>
      </p:nvGrpSpPr>
      <p:grpSpPr>
        <a:xfrm>
          <a:off x="0" y="0"/>
          <a:ext cx="0" cy="0"/>
          <a:chOff x="0" y="0"/>
          <a:chExt cx="0" cy="0"/>
        </a:xfrm>
      </p:grpSpPr>
      <p:sp>
        <p:nvSpPr>
          <p:cNvPr id="341" name="Google Shape;341;p13: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342" name="Google Shape;342;p13: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343" name="Google Shape;343;p13: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44" name="Google Shape;344;p13: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45" name="Google Shape;345;p13: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346" name="Google Shape;346;p13: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7" name="Shape 377"/>
        <p:cNvGrpSpPr/>
        <p:nvPr/>
      </p:nvGrpSpPr>
      <p:grpSpPr>
        <a:xfrm>
          <a:off x="0" y="0"/>
          <a:ext cx="0" cy="0"/>
          <a:chOff x="0" y="0"/>
          <a:chExt cx="0" cy="0"/>
        </a:xfrm>
      </p:grpSpPr>
      <p:sp>
        <p:nvSpPr>
          <p:cNvPr id="378" name="Google Shape;378;p14: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379" name="Google Shape;379;p14: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380" name="Google Shape;380;p14: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81" name="Google Shape;381;p14: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82" name="Google Shape;382;p14: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383" name="Google Shape;383;p14: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0" name="Shape 420"/>
        <p:cNvGrpSpPr/>
        <p:nvPr/>
      </p:nvGrpSpPr>
      <p:grpSpPr>
        <a:xfrm>
          <a:off x="0" y="0"/>
          <a:ext cx="0" cy="0"/>
          <a:chOff x="0" y="0"/>
          <a:chExt cx="0" cy="0"/>
        </a:xfrm>
      </p:grpSpPr>
      <p:sp>
        <p:nvSpPr>
          <p:cNvPr id="421" name="Google Shape;421;p15: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422" name="Google Shape;422;p15: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423" name="Google Shape;423;p15: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24" name="Google Shape;424;p15: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25" name="Google Shape;425;p15: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426" name="Google Shape;426;p15: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8" name="Shape 478"/>
        <p:cNvGrpSpPr/>
        <p:nvPr/>
      </p:nvGrpSpPr>
      <p:grpSpPr>
        <a:xfrm>
          <a:off x="0" y="0"/>
          <a:ext cx="0" cy="0"/>
          <a:chOff x="0" y="0"/>
          <a:chExt cx="0" cy="0"/>
        </a:xfrm>
      </p:grpSpPr>
      <p:sp>
        <p:nvSpPr>
          <p:cNvPr id="479" name="Google Shape;479;p16: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480" name="Google Shape;480;p16: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481" name="Google Shape;481;p16: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82" name="Google Shape;482;p16: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83" name="Google Shape;483;p16: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484" name="Google Shape;484;p16: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1" name="Shape 491"/>
        <p:cNvGrpSpPr/>
        <p:nvPr/>
      </p:nvGrpSpPr>
      <p:grpSpPr>
        <a:xfrm>
          <a:off x="0" y="0"/>
          <a:ext cx="0" cy="0"/>
          <a:chOff x="0" y="0"/>
          <a:chExt cx="0" cy="0"/>
        </a:xfrm>
      </p:grpSpPr>
      <p:sp>
        <p:nvSpPr>
          <p:cNvPr id="492" name="Google Shape;492;p17: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493" name="Google Shape;493;p17: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494" name="Google Shape;494;p17: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95" name="Google Shape;495;p17: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96" name="Google Shape;496;p17: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497" name="Google Shape;497;p17: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4" name="Shape 504"/>
        <p:cNvGrpSpPr/>
        <p:nvPr/>
      </p:nvGrpSpPr>
      <p:grpSpPr>
        <a:xfrm>
          <a:off x="0" y="0"/>
          <a:ext cx="0" cy="0"/>
          <a:chOff x="0" y="0"/>
          <a:chExt cx="0" cy="0"/>
        </a:xfrm>
      </p:grpSpPr>
      <p:sp>
        <p:nvSpPr>
          <p:cNvPr id="505" name="Google Shape;505;p18: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506" name="Google Shape;506;p18: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507" name="Google Shape;507;p18: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08" name="Google Shape;508;p18: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09" name="Google Shape;509;p18: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510" name="Google Shape;510;p18: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1" name="Shape 541"/>
        <p:cNvGrpSpPr/>
        <p:nvPr/>
      </p:nvGrpSpPr>
      <p:grpSpPr>
        <a:xfrm>
          <a:off x="0" y="0"/>
          <a:ext cx="0" cy="0"/>
          <a:chOff x="0" y="0"/>
          <a:chExt cx="0" cy="0"/>
        </a:xfrm>
      </p:grpSpPr>
      <p:sp>
        <p:nvSpPr>
          <p:cNvPr id="542" name="Google Shape;542;p19: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543" name="Google Shape;543;p19: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544" name="Google Shape;544;p19: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45" name="Google Shape;545;p19: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46" name="Google Shape;546;p19: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547" name="Google Shape;547;p19: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 name="Shape 101"/>
        <p:cNvGrpSpPr/>
        <p:nvPr/>
      </p:nvGrpSpPr>
      <p:grpSpPr>
        <a:xfrm>
          <a:off x="0" y="0"/>
          <a:ext cx="0" cy="0"/>
          <a:chOff x="0" y="0"/>
          <a:chExt cx="0" cy="0"/>
        </a:xfrm>
      </p:grpSpPr>
      <p:sp>
        <p:nvSpPr>
          <p:cNvPr id="102" name="Google Shape;102;p2: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03" name="Google Shape;103;p2: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04" name="Google Shape;104;p2: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5" name="Google Shape;105;p2: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6" name="Google Shape;106;p2: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07" name="Google Shape;107;p2: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4" name="Shape 584"/>
        <p:cNvGrpSpPr/>
        <p:nvPr/>
      </p:nvGrpSpPr>
      <p:grpSpPr>
        <a:xfrm>
          <a:off x="0" y="0"/>
          <a:ext cx="0" cy="0"/>
          <a:chOff x="0" y="0"/>
          <a:chExt cx="0" cy="0"/>
        </a:xfrm>
      </p:grpSpPr>
      <p:sp>
        <p:nvSpPr>
          <p:cNvPr id="585" name="Google Shape;585;p20: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586" name="Google Shape;586;p20: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587" name="Google Shape;587;p20: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88" name="Google Shape;588;p20: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89" name="Google Shape;589;p20: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590" name="Google Shape;590;p20: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3" name="Shape 623"/>
        <p:cNvGrpSpPr/>
        <p:nvPr/>
      </p:nvGrpSpPr>
      <p:grpSpPr>
        <a:xfrm>
          <a:off x="0" y="0"/>
          <a:ext cx="0" cy="0"/>
          <a:chOff x="0" y="0"/>
          <a:chExt cx="0" cy="0"/>
        </a:xfrm>
      </p:grpSpPr>
      <p:sp>
        <p:nvSpPr>
          <p:cNvPr id="624" name="Google Shape;624;p21: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625" name="Google Shape;625;p21: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626" name="Google Shape;626;p21: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27" name="Google Shape;627;p21: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28" name="Google Shape;628;p21: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629" name="Google Shape;629;p21: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6" name="Shape 666"/>
        <p:cNvGrpSpPr/>
        <p:nvPr/>
      </p:nvGrpSpPr>
      <p:grpSpPr>
        <a:xfrm>
          <a:off x="0" y="0"/>
          <a:ext cx="0" cy="0"/>
          <a:chOff x="0" y="0"/>
          <a:chExt cx="0" cy="0"/>
        </a:xfrm>
      </p:grpSpPr>
      <p:sp>
        <p:nvSpPr>
          <p:cNvPr id="667" name="Google Shape;667;p22: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668" name="Google Shape;668;p22: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669" name="Google Shape;669;p22: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70" name="Google Shape;670;p22: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71" name="Google Shape;671;p22: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672" name="Google Shape;672;p22: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5" name="Shape 705"/>
        <p:cNvGrpSpPr/>
        <p:nvPr/>
      </p:nvGrpSpPr>
      <p:grpSpPr>
        <a:xfrm>
          <a:off x="0" y="0"/>
          <a:ext cx="0" cy="0"/>
          <a:chOff x="0" y="0"/>
          <a:chExt cx="0" cy="0"/>
        </a:xfrm>
      </p:grpSpPr>
      <p:sp>
        <p:nvSpPr>
          <p:cNvPr id="706" name="Google Shape;706;p23: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707" name="Google Shape;707;p23: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708" name="Google Shape;708;p23: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09" name="Google Shape;709;p23: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10" name="Google Shape;710;p23: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711" name="Google Shape;711;p23: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8" name="Shape 748"/>
        <p:cNvGrpSpPr/>
        <p:nvPr/>
      </p:nvGrpSpPr>
      <p:grpSpPr>
        <a:xfrm>
          <a:off x="0" y="0"/>
          <a:ext cx="0" cy="0"/>
          <a:chOff x="0" y="0"/>
          <a:chExt cx="0" cy="0"/>
        </a:xfrm>
      </p:grpSpPr>
      <p:sp>
        <p:nvSpPr>
          <p:cNvPr id="749" name="Google Shape;749;p24: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750" name="Google Shape;750;p24: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751" name="Google Shape;751;p24: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52" name="Google Shape;752;p24: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53" name="Google Shape;753;p24: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754" name="Google Shape;754;p24: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6" name="Shape 806"/>
        <p:cNvGrpSpPr/>
        <p:nvPr/>
      </p:nvGrpSpPr>
      <p:grpSpPr>
        <a:xfrm>
          <a:off x="0" y="0"/>
          <a:ext cx="0" cy="0"/>
          <a:chOff x="0" y="0"/>
          <a:chExt cx="0" cy="0"/>
        </a:xfrm>
      </p:grpSpPr>
      <p:sp>
        <p:nvSpPr>
          <p:cNvPr id="807" name="Google Shape;807;p25: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808" name="Google Shape;808;p25: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809" name="Google Shape;809;p25: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10" name="Google Shape;810;p25: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11" name="Google Shape;811;p25: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812" name="Google Shape;812;p25: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9" name="Shape 819"/>
        <p:cNvGrpSpPr/>
        <p:nvPr/>
      </p:nvGrpSpPr>
      <p:grpSpPr>
        <a:xfrm>
          <a:off x="0" y="0"/>
          <a:ext cx="0" cy="0"/>
          <a:chOff x="0" y="0"/>
          <a:chExt cx="0" cy="0"/>
        </a:xfrm>
      </p:grpSpPr>
      <p:sp>
        <p:nvSpPr>
          <p:cNvPr id="820" name="Google Shape;820;p26: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821" name="Google Shape;821;p26: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822" name="Google Shape;822;p26: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23" name="Google Shape;823;p26: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24" name="Google Shape;824;p26: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825" name="Google Shape;825;p26: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1" name="Shape 831"/>
        <p:cNvGrpSpPr/>
        <p:nvPr/>
      </p:nvGrpSpPr>
      <p:grpSpPr>
        <a:xfrm>
          <a:off x="0" y="0"/>
          <a:ext cx="0" cy="0"/>
          <a:chOff x="0" y="0"/>
          <a:chExt cx="0" cy="0"/>
        </a:xfrm>
      </p:grpSpPr>
      <p:sp>
        <p:nvSpPr>
          <p:cNvPr id="832" name="Google Shape;832;p27: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833" name="Google Shape;833;p27: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834" name="Google Shape;834;p27: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35" name="Google Shape;835;p27: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36" name="Google Shape;836;p27: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837" name="Google Shape;837;p27: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3" name="Shape 843"/>
        <p:cNvGrpSpPr/>
        <p:nvPr/>
      </p:nvGrpSpPr>
      <p:grpSpPr>
        <a:xfrm>
          <a:off x="0" y="0"/>
          <a:ext cx="0" cy="0"/>
          <a:chOff x="0" y="0"/>
          <a:chExt cx="0" cy="0"/>
        </a:xfrm>
      </p:grpSpPr>
      <p:sp>
        <p:nvSpPr>
          <p:cNvPr id="844" name="Google Shape;844;p28: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845" name="Google Shape;845;p28: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846" name="Google Shape;846;p28: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47" name="Google Shape;847;p28: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48" name="Google Shape;848;p28: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849" name="Google Shape;849;p28: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2" name="Shape 882"/>
        <p:cNvGrpSpPr/>
        <p:nvPr/>
      </p:nvGrpSpPr>
      <p:grpSpPr>
        <a:xfrm>
          <a:off x="0" y="0"/>
          <a:ext cx="0" cy="0"/>
          <a:chOff x="0" y="0"/>
          <a:chExt cx="0" cy="0"/>
        </a:xfrm>
      </p:grpSpPr>
      <p:sp>
        <p:nvSpPr>
          <p:cNvPr id="883" name="Google Shape;883;p29: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884" name="Google Shape;884;p29: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885" name="Google Shape;885;p29: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86" name="Google Shape;886;p29: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87" name="Google Shape;887;p29: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888" name="Google Shape;888;p29: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 name="Shape 113"/>
        <p:cNvGrpSpPr/>
        <p:nvPr/>
      </p:nvGrpSpPr>
      <p:grpSpPr>
        <a:xfrm>
          <a:off x="0" y="0"/>
          <a:ext cx="0" cy="0"/>
          <a:chOff x="0" y="0"/>
          <a:chExt cx="0" cy="0"/>
        </a:xfrm>
      </p:grpSpPr>
      <p:sp>
        <p:nvSpPr>
          <p:cNvPr id="114" name="Google Shape;114;p3: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15" name="Google Shape;115;p3: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16" name="Google Shape;116;p3: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7" name="Google Shape;117;p3: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8" name="Google Shape;118;p3: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19" name="Google Shape;119;p3: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5" name="Shape 925"/>
        <p:cNvGrpSpPr/>
        <p:nvPr/>
      </p:nvGrpSpPr>
      <p:grpSpPr>
        <a:xfrm>
          <a:off x="0" y="0"/>
          <a:ext cx="0" cy="0"/>
          <a:chOff x="0" y="0"/>
          <a:chExt cx="0" cy="0"/>
        </a:xfrm>
      </p:grpSpPr>
      <p:sp>
        <p:nvSpPr>
          <p:cNvPr id="926" name="Google Shape;926;p30: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927" name="Google Shape;927;p30: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928" name="Google Shape;928;p30: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29" name="Google Shape;929;p30: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30" name="Google Shape;930;p30: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931" name="Google Shape;931;p30: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0" name="Shape 960"/>
        <p:cNvGrpSpPr/>
        <p:nvPr/>
      </p:nvGrpSpPr>
      <p:grpSpPr>
        <a:xfrm>
          <a:off x="0" y="0"/>
          <a:ext cx="0" cy="0"/>
          <a:chOff x="0" y="0"/>
          <a:chExt cx="0" cy="0"/>
        </a:xfrm>
      </p:grpSpPr>
      <p:sp>
        <p:nvSpPr>
          <p:cNvPr id="961" name="Google Shape;961;p31: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962" name="Google Shape;962;p31: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963" name="Google Shape;963;p31: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64" name="Google Shape;964;p31: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65" name="Google Shape;965;p31: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966" name="Google Shape;966;p31: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3" name="Shape 1003"/>
        <p:cNvGrpSpPr/>
        <p:nvPr/>
      </p:nvGrpSpPr>
      <p:grpSpPr>
        <a:xfrm>
          <a:off x="0" y="0"/>
          <a:ext cx="0" cy="0"/>
          <a:chOff x="0" y="0"/>
          <a:chExt cx="0" cy="0"/>
        </a:xfrm>
      </p:grpSpPr>
      <p:sp>
        <p:nvSpPr>
          <p:cNvPr id="1004" name="Google Shape;1004;p32: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005" name="Google Shape;1005;p32: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006" name="Google Shape;1006;p32: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07" name="Google Shape;1007;p32: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08" name="Google Shape;1008;p32: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009" name="Google Shape;1009;p32: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2" name="Shape 1042"/>
        <p:cNvGrpSpPr/>
        <p:nvPr/>
      </p:nvGrpSpPr>
      <p:grpSpPr>
        <a:xfrm>
          <a:off x="0" y="0"/>
          <a:ext cx="0" cy="0"/>
          <a:chOff x="0" y="0"/>
          <a:chExt cx="0" cy="0"/>
        </a:xfrm>
      </p:grpSpPr>
      <p:sp>
        <p:nvSpPr>
          <p:cNvPr id="1043" name="Google Shape;1043;p33: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044" name="Google Shape;1044;p33: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045" name="Google Shape;1045;p33: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46" name="Google Shape;1046;p33: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47" name="Google Shape;1047;p33: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048" name="Google Shape;1048;p33: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5" name="Shape 1085"/>
        <p:cNvGrpSpPr/>
        <p:nvPr/>
      </p:nvGrpSpPr>
      <p:grpSpPr>
        <a:xfrm>
          <a:off x="0" y="0"/>
          <a:ext cx="0" cy="0"/>
          <a:chOff x="0" y="0"/>
          <a:chExt cx="0" cy="0"/>
        </a:xfrm>
      </p:grpSpPr>
      <p:sp>
        <p:nvSpPr>
          <p:cNvPr id="1086" name="Google Shape;1086;p34: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087" name="Google Shape;1087;p34: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088" name="Google Shape;1088;p34: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89" name="Google Shape;1089;p34: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90" name="Google Shape;1090;p34: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091" name="Google Shape;1091;p34: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3" name="Shape 1143"/>
        <p:cNvGrpSpPr/>
        <p:nvPr/>
      </p:nvGrpSpPr>
      <p:grpSpPr>
        <a:xfrm>
          <a:off x="0" y="0"/>
          <a:ext cx="0" cy="0"/>
          <a:chOff x="0" y="0"/>
          <a:chExt cx="0" cy="0"/>
        </a:xfrm>
      </p:grpSpPr>
      <p:sp>
        <p:nvSpPr>
          <p:cNvPr id="1144" name="Google Shape;1144;p35: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145" name="Google Shape;1145;p35: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146" name="Google Shape;1146;p35: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47" name="Google Shape;1147;p35: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48" name="Google Shape;1148;p35: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149" name="Google Shape;1149;p35: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5" name="Shape 1155"/>
        <p:cNvGrpSpPr/>
        <p:nvPr/>
      </p:nvGrpSpPr>
      <p:grpSpPr>
        <a:xfrm>
          <a:off x="0" y="0"/>
          <a:ext cx="0" cy="0"/>
          <a:chOff x="0" y="0"/>
          <a:chExt cx="0" cy="0"/>
        </a:xfrm>
      </p:grpSpPr>
      <p:sp>
        <p:nvSpPr>
          <p:cNvPr id="1156" name="Google Shape;1156;p36: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157" name="Google Shape;1157;p36: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158" name="Google Shape;1158;p36: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59" name="Google Shape;1159;p36: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60" name="Google Shape;1160;p36: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161" name="Google Shape;1161;p36: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5" name="Shape 1175"/>
        <p:cNvGrpSpPr/>
        <p:nvPr/>
      </p:nvGrpSpPr>
      <p:grpSpPr>
        <a:xfrm>
          <a:off x="0" y="0"/>
          <a:ext cx="0" cy="0"/>
          <a:chOff x="0" y="0"/>
          <a:chExt cx="0" cy="0"/>
        </a:xfrm>
      </p:grpSpPr>
      <p:sp>
        <p:nvSpPr>
          <p:cNvPr id="1176" name="Google Shape;1176;p37: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177" name="Google Shape;1177;p37: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178" name="Google Shape;1178;p37: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79" name="Google Shape;1179;p37: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80" name="Google Shape;1180;p37: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181" name="Google Shape;1181;p37: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7" name="Shape 1187"/>
        <p:cNvGrpSpPr/>
        <p:nvPr/>
      </p:nvGrpSpPr>
      <p:grpSpPr>
        <a:xfrm>
          <a:off x="0" y="0"/>
          <a:ext cx="0" cy="0"/>
          <a:chOff x="0" y="0"/>
          <a:chExt cx="0" cy="0"/>
        </a:xfrm>
      </p:grpSpPr>
      <p:sp>
        <p:nvSpPr>
          <p:cNvPr id="1188" name="Google Shape;1188;p38: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189" name="Google Shape;1189;p38: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190" name="Google Shape;1190;p38: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91" name="Google Shape;1191;p38: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92" name="Google Shape;1192;p38: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193" name="Google Shape;1193;p38: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99" name="Shape 1199"/>
        <p:cNvGrpSpPr/>
        <p:nvPr/>
      </p:nvGrpSpPr>
      <p:grpSpPr>
        <a:xfrm>
          <a:off x="0" y="0"/>
          <a:ext cx="0" cy="0"/>
          <a:chOff x="0" y="0"/>
          <a:chExt cx="0" cy="0"/>
        </a:xfrm>
      </p:grpSpPr>
      <p:sp>
        <p:nvSpPr>
          <p:cNvPr id="1200" name="Google Shape;1200;p39: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201" name="Google Shape;1201;p39: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202" name="Google Shape;1202;p39: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03" name="Google Shape;1203;p39: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04" name="Google Shape;1204;p39: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205" name="Google Shape;1205;p39: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 name="Shape 126"/>
        <p:cNvGrpSpPr/>
        <p:nvPr/>
      </p:nvGrpSpPr>
      <p:grpSpPr>
        <a:xfrm>
          <a:off x="0" y="0"/>
          <a:ext cx="0" cy="0"/>
          <a:chOff x="0" y="0"/>
          <a:chExt cx="0" cy="0"/>
        </a:xfrm>
      </p:grpSpPr>
      <p:sp>
        <p:nvSpPr>
          <p:cNvPr id="127" name="Google Shape;127;p4: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28" name="Google Shape;128;p4: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29" name="Google Shape;129;p4: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0" name="Google Shape;130;p4: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31" name="Google Shape;131;p4: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32" name="Google Shape;132;p4: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1" name="Shape 1211"/>
        <p:cNvGrpSpPr/>
        <p:nvPr/>
      </p:nvGrpSpPr>
      <p:grpSpPr>
        <a:xfrm>
          <a:off x="0" y="0"/>
          <a:ext cx="0" cy="0"/>
          <a:chOff x="0" y="0"/>
          <a:chExt cx="0" cy="0"/>
        </a:xfrm>
      </p:grpSpPr>
      <p:sp>
        <p:nvSpPr>
          <p:cNvPr id="1212" name="Google Shape;1212;p40: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213" name="Google Shape;1213;p40: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214" name="Google Shape;1214;p40: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15" name="Google Shape;1215;p40: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16" name="Google Shape;1216;p40: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217" name="Google Shape;1217;p40: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4" name="Shape 1234"/>
        <p:cNvGrpSpPr/>
        <p:nvPr/>
      </p:nvGrpSpPr>
      <p:grpSpPr>
        <a:xfrm>
          <a:off x="0" y="0"/>
          <a:ext cx="0" cy="0"/>
          <a:chOff x="0" y="0"/>
          <a:chExt cx="0" cy="0"/>
        </a:xfrm>
      </p:grpSpPr>
      <p:sp>
        <p:nvSpPr>
          <p:cNvPr id="1235" name="Google Shape;1235;p41: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236" name="Google Shape;1236;p41: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237" name="Google Shape;1237;p41: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38" name="Google Shape;1238;p41: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39" name="Google Shape;1239;p41: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240" name="Google Shape;1240;p41: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8" name="Shape 138"/>
        <p:cNvGrpSpPr/>
        <p:nvPr/>
      </p:nvGrpSpPr>
      <p:grpSpPr>
        <a:xfrm>
          <a:off x="0" y="0"/>
          <a:ext cx="0" cy="0"/>
          <a:chOff x="0" y="0"/>
          <a:chExt cx="0" cy="0"/>
        </a:xfrm>
      </p:grpSpPr>
      <p:sp>
        <p:nvSpPr>
          <p:cNvPr id="139" name="Google Shape;139;p5: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40" name="Google Shape;140;p5: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41" name="Google Shape;141;p5: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2" name="Google Shape;142;p5: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43" name="Google Shape;143;p5: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44" name="Google Shape;144;p5: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0" name="Shape 150"/>
        <p:cNvGrpSpPr/>
        <p:nvPr/>
      </p:nvGrpSpPr>
      <p:grpSpPr>
        <a:xfrm>
          <a:off x="0" y="0"/>
          <a:ext cx="0" cy="0"/>
          <a:chOff x="0" y="0"/>
          <a:chExt cx="0" cy="0"/>
        </a:xfrm>
      </p:grpSpPr>
      <p:sp>
        <p:nvSpPr>
          <p:cNvPr id="151" name="Google Shape;151;p6: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52" name="Google Shape;152;p6: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53" name="Google Shape;153;p6: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4" name="Google Shape;154;p6: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55" name="Google Shape;155;p6: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56" name="Google Shape;156;p6: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2" name="Shape 162"/>
        <p:cNvGrpSpPr/>
        <p:nvPr/>
      </p:nvGrpSpPr>
      <p:grpSpPr>
        <a:xfrm>
          <a:off x="0" y="0"/>
          <a:ext cx="0" cy="0"/>
          <a:chOff x="0" y="0"/>
          <a:chExt cx="0" cy="0"/>
        </a:xfrm>
      </p:grpSpPr>
      <p:sp>
        <p:nvSpPr>
          <p:cNvPr id="163" name="Google Shape;163;p7: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64" name="Google Shape;164;p7: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65" name="Google Shape;165;p7: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6" name="Google Shape;166;p7: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67" name="Google Shape;167;p7: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68" name="Google Shape;168;p7: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4" name="Shape 174"/>
        <p:cNvGrpSpPr/>
        <p:nvPr/>
      </p:nvGrpSpPr>
      <p:grpSpPr>
        <a:xfrm>
          <a:off x="0" y="0"/>
          <a:ext cx="0" cy="0"/>
          <a:chOff x="0" y="0"/>
          <a:chExt cx="0" cy="0"/>
        </a:xfrm>
      </p:grpSpPr>
      <p:sp>
        <p:nvSpPr>
          <p:cNvPr id="175" name="Google Shape;175;p8: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76" name="Google Shape;176;p8: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77" name="Google Shape;177;p8: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8" name="Google Shape;178;p8: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79" name="Google Shape;179;p8: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80" name="Google Shape;180;p8: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6" name="Shape 186"/>
        <p:cNvGrpSpPr/>
        <p:nvPr/>
      </p:nvGrpSpPr>
      <p:grpSpPr>
        <a:xfrm>
          <a:off x="0" y="0"/>
          <a:ext cx="0" cy="0"/>
          <a:chOff x="0" y="0"/>
          <a:chExt cx="0" cy="0"/>
        </a:xfrm>
      </p:grpSpPr>
      <p:sp>
        <p:nvSpPr>
          <p:cNvPr id="187" name="Google Shape;187;p9: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88" name="Google Shape;188;p9: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89" name="Google Shape;189;p9: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0" name="Google Shape;190;p9: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91" name="Google Shape;191;p9: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92" name="Google Shape;192;p9: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 name="Shape 15"/>
        <p:cNvGrpSpPr/>
        <p:nvPr/>
      </p:nvGrpSpPr>
      <p:grpSpPr>
        <a:xfrm>
          <a:off x="0" y="0"/>
          <a:ext cx="0" cy="0"/>
          <a:chOff x="0" y="0"/>
          <a:chExt cx="0" cy="0"/>
        </a:xfrm>
      </p:grpSpPr>
      <p:sp>
        <p:nvSpPr>
          <p:cNvPr id="16" name="Google Shape;16;p4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7" name="Google Shape;17;p4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8" name="Google Shape;18;p4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72" name="Shape 72"/>
        <p:cNvGrpSpPr/>
        <p:nvPr/>
      </p:nvGrpSpPr>
      <p:grpSpPr>
        <a:xfrm>
          <a:off x="0" y="0"/>
          <a:ext cx="0" cy="0"/>
          <a:chOff x="0" y="0"/>
          <a:chExt cx="0" cy="0"/>
        </a:xfrm>
      </p:grpSpPr>
      <p:sp>
        <p:nvSpPr>
          <p:cNvPr id="73" name="Google Shape;73;p52"/>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4" name="Google Shape;74;p52"/>
          <p:cNvSpPr txBox="1"/>
          <p:nvPr>
            <p:ph idx="1" type="body"/>
          </p:nvPr>
        </p:nvSpPr>
        <p:spPr>
          <a:xfrm rot="5400000">
            <a:off x="2309019" y="-251618"/>
            <a:ext cx="4525963" cy="82296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5" name="Google Shape;75;p5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6" name="Google Shape;76;p5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7" name="Google Shape;77;p5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8" name="Shape 78"/>
        <p:cNvGrpSpPr/>
        <p:nvPr/>
      </p:nvGrpSpPr>
      <p:grpSpPr>
        <a:xfrm>
          <a:off x="0" y="0"/>
          <a:ext cx="0" cy="0"/>
          <a:chOff x="0" y="0"/>
          <a:chExt cx="0" cy="0"/>
        </a:xfrm>
      </p:grpSpPr>
      <p:sp>
        <p:nvSpPr>
          <p:cNvPr id="79" name="Google Shape;79;p53"/>
          <p:cNvSpPr txBox="1"/>
          <p:nvPr>
            <p:ph type="title"/>
          </p:nvPr>
        </p:nvSpPr>
        <p:spPr>
          <a:xfrm rot="5400000">
            <a:off x="4732338" y="2171701"/>
            <a:ext cx="5851525" cy="20574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0" name="Google Shape;80;p53"/>
          <p:cNvSpPr txBox="1"/>
          <p:nvPr>
            <p:ph idx="1" type="body"/>
          </p:nvPr>
        </p:nvSpPr>
        <p:spPr>
          <a:xfrm rot="5400000">
            <a:off x="541338" y="190500"/>
            <a:ext cx="5851525" cy="60198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81" name="Google Shape;81;p5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2" name="Google Shape;82;p5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3" name="Google Shape;83;p5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9" name="Shape 19"/>
        <p:cNvGrpSpPr/>
        <p:nvPr/>
      </p:nvGrpSpPr>
      <p:grpSpPr>
        <a:xfrm>
          <a:off x="0" y="0"/>
          <a:ext cx="0" cy="0"/>
          <a:chOff x="0" y="0"/>
          <a:chExt cx="0" cy="0"/>
        </a:xfrm>
      </p:grpSpPr>
      <p:sp>
        <p:nvSpPr>
          <p:cNvPr id="20" name="Google Shape;20;p44"/>
          <p:cNvSpPr txBox="1"/>
          <p:nvPr>
            <p:ph type="ctrTitle"/>
          </p:nvPr>
        </p:nvSpPr>
        <p:spPr>
          <a:xfrm>
            <a:off x="685800" y="2130425"/>
            <a:ext cx="7772400" cy="1470025"/>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1" name="Google Shape;21;p44"/>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sp>
        <p:nvSpPr>
          <p:cNvPr id="22" name="Google Shape;22;p4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3" name="Google Shape;23;p4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4" name="Google Shape;24;p4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5" name="Shape 25"/>
        <p:cNvGrpSpPr/>
        <p:nvPr/>
      </p:nvGrpSpPr>
      <p:grpSpPr>
        <a:xfrm>
          <a:off x="0" y="0"/>
          <a:ext cx="0" cy="0"/>
          <a:chOff x="0" y="0"/>
          <a:chExt cx="0" cy="0"/>
        </a:xfrm>
      </p:grpSpPr>
      <p:sp>
        <p:nvSpPr>
          <p:cNvPr id="26" name="Google Shape;26;p45"/>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7" name="Google Shape;27;p45"/>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8" name="Google Shape;28;p4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9" name="Google Shape;29;p4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0" name="Google Shape;30;p4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31" name="Shape 31"/>
        <p:cNvGrpSpPr/>
        <p:nvPr/>
      </p:nvGrpSpPr>
      <p:grpSpPr>
        <a:xfrm>
          <a:off x="0" y="0"/>
          <a:ext cx="0" cy="0"/>
          <a:chOff x="0" y="0"/>
          <a:chExt cx="0" cy="0"/>
        </a:xfrm>
      </p:grpSpPr>
      <p:sp>
        <p:nvSpPr>
          <p:cNvPr id="32" name="Google Shape;32;p46"/>
          <p:cNvSpPr txBox="1"/>
          <p:nvPr>
            <p:ph type="title"/>
          </p:nvPr>
        </p:nvSpPr>
        <p:spPr>
          <a:xfrm>
            <a:off x="722313" y="4406900"/>
            <a:ext cx="7772400" cy="1362075"/>
          </a:xfrm>
          <a:prstGeom prst="rect">
            <a:avLst/>
          </a:prstGeom>
          <a:noFill/>
          <a:ln>
            <a:noFill/>
          </a:ln>
        </p:spPr>
        <p:txBody>
          <a:bodyPr anchorCtr="0" anchor="t" bIns="45700" lIns="91425" spcFirstLastPara="1" rIns="91425" wrap="square" tIns="45700">
            <a:normAutofit/>
          </a:bodyPr>
          <a:lstStyle>
            <a:lvl1pPr lvl="0" algn="l">
              <a:spcBef>
                <a:spcPts val="0"/>
              </a:spcBef>
              <a:spcAft>
                <a:spcPts val="0"/>
              </a:spcAft>
              <a:buClr>
                <a:schemeClr val="dk1"/>
              </a:buClr>
              <a:buSzPts val="4000"/>
              <a:buFont typeface="Calibri"/>
              <a:buNone/>
              <a:defRPr b="1" sz="40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3" name="Google Shape;33;p46"/>
          <p:cNvSpPr txBox="1"/>
          <p:nvPr>
            <p:ph idx="1" type="body"/>
          </p:nvPr>
        </p:nvSpPr>
        <p:spPr>
          <a:xfrm>
            <a:off x="722313" y="2906713"/>
            <a:ext cx="7772400" cy="1500187"/>
          </a:xfrm>
          <a:prstGeom prst="rect">
            <a:avLst/>
          </a:prstGeom>
          <a:noFill/>
          <a:ln>
            <a:noFill/>
          </a:ln>
        </p:spPr>
        <p:txBody>
          <a:bodyPr anchorCtr="0" anchor="b" bIns="45700" lIns="91425" spcFirstLastPara="1" rIns="91425" wrap="square" tIns="45700">
            <a:normAutofit/>
          </a:bodyPr>
          <a:lstStyle>
            <a:lvl1pPr indent="-228600" lvl="0" marL="457200" algn="l">
              <a:spcBef>
                <a:spcPts val="400"/>
              </a:spcBef>
              <a:spcAft>
                <a:spcPts val="0"/>
              </a:spcAft>
              <a:buClr>
                <a:srgbClr val="888888"/>
              </a:buClr>
              <a:buSzPts val="2000"/>
              <a:buNone/>
              <a:defRPr sz="2000">
                <a:solidFill>
                  <a:srgbClr val="888888"/>
                </a:solidFill>
              </a:defRPr>
            </a:lvl1pPr>
            <a:lvl2pPr indent="-228600" lvl="1" marL="914400" algn="l">
              <a:spcBef>
                <a:spcPts val="360"/>
              </a:spcBef>
              <a:spcAft>
                <a:spcPts val="0"/>
              </a:spcAft>
              <a:buClr>
                <a:srgbClr val="888888"/>
              </a:buClr>
              <a:buSzPts val="1800"/>
              <a:buNone/>
              <a:defRPr sz="1800">
                <a:solidFill>
                  <a:srgbClr val="888888"/>
                </a:solidFill>
              </a:defRPr>
            </a:lvl2pPr>
            <a:lvl3pPr indent="-228600" lvl="2" marL="1371600" algn="l">
              <a:spcBef>
                <a:spcPts val="320"/>
              </a:spcBef>
              <a:spcAft>
                <a:spcPts val="0"/>
              </a:spcAft>
              <a:buClr>
                <a:srgbClr val="888888"/>
              </a:buClr>
              <a:buSzPts val="1600"/>
              <a:buNone/>
              <a:defRPr sz="1600">
                <a:solidFill>
                  <a:srgbClr val="888888"/>
                </a:solidFill>
              </a:defRPr>
            </a:lvl3pPr>
            <a:lvl4pPr indent="-228600" lvl="3" marL="1828800" algn="l">
              <a:spcBef>
                <a:spcPts val="280"/>
              </a:spcBef>
              <a:spcAft>
                <a:spcPts val="0"/>
              </a:spcAft>
              <a:buClr>
                <a:srgbClr val="888888"/>
              </a:buClr>
              <a:buSzPts val="1400"/>
              <a:buNone/>
              <a:defRPr sz="1400">
                <a:solidFill>
                  <a:srgbClr val="888888"/>
                </a:solidFill>
              </a:defRPr>
            </a:lvl4pPr>
            <a:lvl5pPr indent="-228600" lvl="4" marL="2286000" algn="l">
              <a:spcBef>
                <a:spcPts val="280"/>
              </a:spcBef>
              <a:spcAft>
                <a:spcPts val="0"/>
              </a:spcAft>
              <a:buClr>
                <a:srgbClr val="888888"/>
              </a:buClr>
              <a:buSzPts val="1400"/>
              <a:buNone/>
              <a:defRPr sz="1400">
                <a:solidFill>
                  <a:srgbClr val="888888"/>
                </a:solidFill>
              </a:defRPr>
            </a:lvl5pPr>
            <a:lvl6pPr indent="-228600" lvl="5" marL="2743200" algn="l">
              <a:spcBef>
                <a:spcPts val="280"/>
              </a:spcBef>
              <a:spcAft>
                <a:spcPts val="0"/>
              </a:spcAft>
              <a:buClr>
                <a:srgbClr val="888888"/>
              </a:buClr>
              <a:buSzPts val="1400"/>
              <a:buNone/>
              <a:defRPr sz="1400">
                <a:solidFill>
                  <a:srgbClr val="888888"/>
                </a:solidFill>
              </a:defRPr>
            </a:lvl6pPr>
            <a:lvl7pPr indent="-228600" lvl="6" marL="3200400" algn="l">
              <a:spcBef>
                <a:spcPts val="280"/>
              </a:spcBef>
              <a:spcAft>
                <a:spcPts val="0"/>
              </a:spcAft>
              <a:buClr>
                <a:srgbClr val="888888"/>
              </a:buClr>
              <a:buSzPts val="1400"/>
              <a:buNone/>
              <a:defRPr sz="1400">
                <a:solidFill>
                  <a:srgbClr val="888888"/>
                </a:solidFill>
              </a:defRPr>
            </a:lvl7pPr>
            <a:lvl8pPr indent="-228600" lvl="7" marL="3657600" algn="l">
              <a:spcBef>
                <a:spcPts val="280"/>
              </a:spcBef>
              <a:spcAft>
                <a:spcPts val="0"/>
              </a:spcAft>
              <a:buClr>
                <a:srgbClr val="888888"/>
              </a:buClr>
              <a:buSzPts val="1400"/>
              <a:buNone/>
              <a:defRPr sz="1400">
                <a:solidFill>
                  <a:srgbClr val="888888"/>
                </a:solidFill>
              </a:defRPr>
            </a:lvl8pPr>
            <a:lvl9pPr indent="-228600" lvl="8" marL="4114800" algn="l">
              <a:spcBef>
                <a:spcPts val="280"/>
              </a:spcBef>
              <a:spcAft>
                <a:spcPts val="0"/>
              </a:spcAft>
              <a:buClr>
                <a:srgbClr val="888888"/>
              </a:buClr>
              <a:buSzPts val="1400"/>
              <a:buNone/>
              <a:defRPr sz="1400">
                <a:solidFill>
                  <a:srgbClr val="888888"/>
                </a:solidFill>
              </a:defRPr>
            </a:lvl9pPr>
          </a:lstStyle>
          <a:p/>
        </p:txBody>
      </p:sp>
      <p:sp>
        <p:nvSpPr>
          <p:cNvPr id="34" name="Google Shape;34;p4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5" name="Google Shape;35;p4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6" name="Google Shape;36;p4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7" name="Shape 37"/>
        <p:cNvGrpSpPr/>
        <p:nvPr/>
      </p:nvGrpSpPr>
      <p:grpSpPr>
        <a:xfrm>
          <a:off x="0" y="0"/>
          <a:ext cx="0" cy="0"/>
          <a:chOff x="0" y="0"/>
          <a:chExt cx="0" cy="0"/>
        </a:xfrm>
      </p:grpSpPr>
      <p:sp>
        <p:nvSpPr>
          <p:cNvPr id="38" name="Google Shape;38;p47"/>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9" name="Google Shape;39;p47"/>
          <p:cNvSpPr txBox="1"/>
          <p:nvPr>
            <p:ph idx="1" type="body"/>
          </p:nvPr>
        </p:nvSpPr>
        <p:spPr>
          <a:xfrm>
            <a:off x="457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40" name="Google Shape;40;p47"/>
          <p:cNvSpPr txBox="1"/>
          <p:nvPr>
            <p:ph idx="2" type="body"/>
          </p:nvPr>
        </p:nvSpPr>
        <p:spPr>
          <a:xfrm>
            <a:off x="4648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41" name="Google Shape;41;p47"/>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2" name="Google Shape;42;p47"/>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3" name="Google Shape;43;p47"/>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4" name="Shape 44"/>
        <p:cNvGrpSpPr/>
        <p:nvPr/>
      </p:nvGrpSpPr>
      <p:grpSpPr>
        <a:xfrm>
          <a:off x="0" y="0"/>
          <a:ext cx="0" cy="0"/>
          <a:chOff x="0" y="0"/>
          <a:chExt cx="0" cy="0"/>
        </a:xfrm>
      </p:grpSpPr>
      <p:sp>
        <p:nvSpPr>
          <p:cNvPr id="45" name="Google Shape;45;p48"/>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6" name="Google Shape;46;p48"/>
          <p:cNvSpPr txBox="1"/>
          <p:nvPr>
            <p:ph idx="1" type="body"/>
          </p:nvPr>
        </p:nvSpPr>
        <p:spPr>
          <a:xfrm>
            <a:off x="457200" y="1535113"/>
            <a:ext cx="4040188"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7" name="Google Shape;47;p48"/>
          <p:cNvSpPr txBox="1"/>
          <p:nvPr>
            <p:ph idx="2" type="body"/>
          </p:nvPr>
        </p:nvSpPr>
        <p:spPr>
          <a:xfrm>
            <a:off x="457200" y="2174875"/>
            <a:ext cx="4040188"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8" name="Google Shape;48;p48"/>
          <p:cNvSpPr txBox="1"/>
          <p:nvPr>
            <p:ph idx="3" type="body"/>
          </p:nvPr>
        </p:nvSpPr>
        <p:spPr>
          <a:xfrm>
            <a:off x="4645025" y="1535113"/>
            <a:ext cx="4041775"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9" name="Google Shape;49;p48"/>
          <p:cNvSpPr txBox="1"/>
          <p:nvPr>
            <p:ph idx="4" type="body"/>
          </p:nvPr>
        </p:nvSpPr>
        <p:spPr>
          <a:xfrm>
            <a:off x="4645025" y="2174875"/>
            <a:ext cx="4041775"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50" name="Google Shape;50;p48"/>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1" name="Google Shape;51;p48"/>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48"/>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53" name="Shape 53"/>
        <p:cNvGrpSpPr/>
        <p:nvPr/>
      </p:nvGrpSpPr>
      <p:grpSpPr>
        <a:xfrm>
          <a:off x="0" y="0"/>
          <a:ext cx="0" cy="0"/>
          <a:chOff x="0" y="0"/>
          <a:chExt cx="0" cy="0"/>
        </a:xfrm>
      </p:grpSpPr>
      <p:sp>
        <p:nvSpPr>
          <p:cNvPr id="54" name="Google Shape;54;p49"/>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5" name="Google Shape;55;p49"/>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6" name="Google Shape;56;p49"/>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7" name="Google Shape;57;p49"/>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8" name="Shape 58"/>
        <p:cNvGrpSpPr/>
        <p:nvPr/>
      </p:nvGrpSpPr>
      <p:grpSpPr>
        <a:xfrm>
          <a:off x="0" y="0"/>
          <a:ext cx="0" cy="0"/>
          <a:chOff x="0" y="0"/>
          <a:chExt cx="0" cy="0"/>
        </a:xfrm>
      </p:grpSpPr>
      <p:sp>
        <p:nvSpPr>
          <p:cNvPr id="59" name="Google Shape;59;p50"/>
          <p:cNvSpPr txBox="1"/>
          <p:nvPr>
            <p:ph type="title"/>
          </p:nvPr>
        </p:nvSpPr>
        <p:spPr>
          <a:xfrm>
            <a:off x="457200" y="273050"/>
            <a:ext cx="3008313" cy="1162050"/>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0" name="Google Shape;60;p50"/>
          <p:cNvSpPr txBox="1"/>
          <p:nvPr>
            <p:ph idx="1" type="body"/>
          </p:nvPr>
        </p:nvSpPr>
        <p:spPr>
          <a:xfrm>
            <a:off x="3575050" y="273050"/>
            <a:ext cx="5111750" cy="5853113"/>
          </a:xfrm>
          <a:prstGeom prst="rect">
            <a:avLst/>
          </a:prstGeom>
          <a:noFill/>
          <a:ln>
            <a:noFill/>
          </a:ln>
        </p:spPr>
        <p:txBody>
          <a:bodyPr anchorCtr="0" anchor="t" bIns="45700" lIns="91425" spcFirstLastPara="1" rIns="91425" wrap="square" tIns="45700">
            <a:normAutofit/>
          </a:bodyPr>
          <a:lstStyle>
            <a:lvl1pPr indent="-431800" lvl="0" marL="457200" algn="l">
              <a:spcBef>
                <a:spcPts val="640"/>
              </a:spcBef>
              <a:spcAft>
                <a:spcPts val="0"/>
              </a:spcAft>
              <a:buClr>
                <a:schemeClr val="dk1"/>
              </a:buClr>
              <a:buSzPts val="3200"/>
              <a:buChar char="•"/>
              <a:defRPr sz="3200"/>
            </a:lvl1pPr>
            <a:lvl2pPr indent="-406400" lvl="1" marL="914400" algn="l">
              <a:spcBef>
                <a:spcPts val="560"/>
              </a:spcBef>
              <a:spcAft>
                <a:spcPts val="0"/>
              </a:spcAft>
              <a:buClr>
                <a:schemeClr val="dk1"/>
              </a:buClr>
              <a:buSzPts val="2800"/>
              <a:buChar char="–"/>
              <a:defRPr sz="2800"/>
            </a:lvl2pPr>
            <a:lvl3pPr indent="-381000" lvl="2" marL="1371600" algn="l">
              <a:spcBef>
                <a:spcPts val="480"/>
              </a:spcBef>
              <a:spcAft>
                <a:spcPts val="0"/>
              </a:spcAft>
              <a:buClr>
                <a:schemeClr val="dk1"/>
              </a:buClr>
              <a:buSzPts val="2400"/>
              <a:buChar char="•"/>
              <a:defRPr sz="2400"/>
            </a:lvl3pPr>
            <a:lvl4pPr indent="-355600" lvl="3" marL="1828800" algn="l">
              <a:spcBef>
                <a:spcPts val="400"/>
              </a:spcBef>
              <a:spcAft>
                <a:spcPts val="0"/>
              </a:spcAft>
              <a:buClr>
                <a:schemeClr val="dk1"/>
              </a:buClr>
              <a:buSzPts val="2000"/>
              <a:buChar char="–"/>
              <a:defRPr sz="2000"/>
            </a:lvl4pPr>
            <a:lvl5pPr indent="-355600" lvl="4" marL="2286000" algn="l">
              <a:spcBef>
                <a:spcPts val="400"/>
              </a:spcBef>
              <a:spcAft>
                <a:spcPts val="0"/>
              </a:spcAft>
              <a:buClr>
                <a:schemeClr val="dk1"/>
              </a:buClr>
              <a:buSzPts val="2000"/>
              <a:buChar char="»"/>
              <a:defRPr sz="2000"/>
            </a:lvl5pPr>
            <a:lvl6pPr indent="-355600" lvl="5" marL="2743200" algn="l">
              <a:spcBef>
                <a:spcPts val="400"/>
              </a:spcBef>
              <a:spcAft>
                <a:spcPts val="0"/>
              </a:spcAft>
              <a:buClr>
                <a:schemeClr val="dk1"/>
              </a:buClr>
              <a:buSzPts val="2000"/>
              <a:buChar char="•"/>
              <a:defRPr sz="2000"/>
            </a:lvl6pPr>
            <a:lvl7pPr indent="-355600" lvl="6" marL="3200400" algn="l">
              <a:spcBef>
                <a:spcPts val="400"/>
              </a:spcBef>
              <a:spcAft>
                <a:spcPts val="0"/>
              </a:spcAft>
              <a:buClr>
                <a:schemeClr val="dk1"/>
              </a:buClr>
              <a:buSzPts val="2000"/>
              <a:buChar char="•"/>
              <a:defRPr sz="2000"/>
            </a:lvl7pPr>
            <a:lvl8pPr indent="-355600" lvl="7" marL="3657600" algn="l">
              <a:spcBef>
                <a:spcPts val="400"/>
              </a:spcBef>
              <a:spcAft>
                <a:spcPts val="0"/>
              </a:spcAft>
              <a:buClr>
                <a:schemeClr val="dk1"/>
              </a:buClr>
              <a:buSzPts val="2000"/>
              <a:buChar char="•"/>
              <a:defRPr sz="2000"/>
            </a:lvl8pPr>
            <a:lvl9pPr indent="-355600" lvl="8" marL="4114800" algn="l">
              <a:spcBef>
                <a:spcPts val="400"/>
              </a:spcBef>
              <a:spcAft>
                <a:spcPts val="0"/>
              </a:spcAft>
              <a:buClr>
                <a:schemeClr val="dk1"/>
              </a:buClr>
              <a:buSzPts val="2000"/>
              <a:buChar char="•"/>
              <a:defRPr sz="2000"/>
            </a:lvl9pPr>
          </a:lstStyle>
          <a:p/>
        </p:txBody>
      </p:sp>
      <p:sp>
        <p:nvSpPr>
          <p:cNvPr id="61" name="Google Shape;61;p50"/>
          <p:cNvSpPr txBox="1"/>
          <p:nvPr>
            <p:ph idx="2" type="body"/>
          </p:nvPr>
        </p:nvSpPr>
        <p:spPr>
          <a:xfrm>
            <a:off x="457200" y="1435100"/>
            <a:ext cx="3008313" cy="4691063"/>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62" name="Google Shape;62;p50"/>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3" name="Google Shape;63;p50"/>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4" name="Google Shape;64;p50"/>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5" name="Shape 65"/>
        <p:cNvGrpSpPr/>
        <p:nvPr/>
      </p:nvGrpSpPr>
      <p:grpSpPr>
        <a:xfrm>
          <a:off x="0" y="0"/>
          <a:ext cx="0" cy="0"/>
          <a:chOff x="0" y="0"/>
          <a:chExt cx="0" cy="0"/>
        </a:xfrm>
      </p:grpSpPr>
      <p:sp>
        <p:nvSpPr>
          <p:cNvPr id="66" name="Google Shape;66;p51"/>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7" name="Google Shape;67;p51"/>
          <p:cNvSpPr/>
          <p:nvPr>
            <p:ph idx="2" type="pic"/>
          </p:nvPr>
        </p:nvSpPr>
        <p:spPr>
          <a:xfrm>
            <a:off x="1792288" y="612775"/>
            <a:ext cx="5486400" cy="4114800"/>
          </a:xfrm>
          <a:prstGeom prst="rect">
            <a:avLst/>
          </a:prstGeom>
          <a:noFill/>
          <a:ln>
            <a:noFill/>
          </a:ln>
        </p:spPr>
      </p:sp>
      <p:sp>
        <p:nvSpPr>
          <p:cNvPr id="68" name="Google Shape;68;p51"/>
          <p:cNvSpPr txBox="1"/>
          <p:nvPr>
            <p:ph idx="1" type="body"/>
          </p:nvPr>
        </p:nvSpPr>
        <p:spPr>
          <a:xfrm>
            <a:off x="1792288" y="5367338"/>
            <a:ext cx="5486400" cy="804862"/>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69" name="Google Shape;69;p5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0" name="Google Shape;70;p5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1" name="Google Shape;71;p5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42"/>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marR="0" rtl="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1" name="Google Shape;11;p42"/>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12" name="Google Shape;12;p4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3" name="Google Shape;13;p4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4" name="Google Shape;14;p4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6.png"/><Relationship Id="rId4" Type="http://schemas.openxmlformats.org/officeDocument/2006/relationships/image" Target="../media/image5.png"/><Relationship Id="rId5"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2.png"/><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25.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2.png"/><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2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2.png"/><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2.png"/><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2.png"/><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image" Target="../media/image2.png"/><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12.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 Id="rId3" Type="http://schemas.openxmlformats.org/officeDocument/2006/relationships/image" Target="../media/image2.pn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2.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28.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xml"/><Relationship Id="rId3" Type="http://schemas.openxmlformats.org/officeDocument/2006/relationships/image" Target="../media/image2.png"/><Relationship Id="rId4" Type="http://schemas.openxmlformats.org/officeDocument/2006/relationships/image" Target="../media/image3.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2.xml"/><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8.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xml"/><Relationship Id="rId3" Type="http://schemas.openxmlformats.org/officeDocument/2006/relationships/image" Target="../media/image2.png"/><Relationship Id="rId4" Type="http://schemas.openxmlformats.org/officeDocument/2006/relationships/image" Target="../media/image3.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4.xml"/><Relationship Id="rId3" Type="http://schemas.openxmlformats.org/officeDocument/2006/relationships/image" Target="../media/image2.png"/><Relationship Id="rId4" Type="http://schemas.openxmlformats.org/officeDocument/2006/relationships/image" Target="../media/image3.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5.xml"/><Relationship Id="rId3" Type="http://schemas.openxmlformats.org/officeDocument/2006/relationships/image" Target="../media/image2.png"/><Relationship Id="rId4" Type="http://schemas.openxmlformats.org/officeDocument/2006/relationships/image" Target="../media/image3.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6.xml"/><Relationship Id="rId3" Type="http://schemas.openxmlformats.org/officeDocument/2006/relationships/image" Target="../media/image2.png"/><Relationship Id="rId4" Type="http://schemas.openxmlformats.org/officeDocument/2006/relationships/image" Target="../media/image3.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7.xml"/><Relationship Id="rId3" Type="http://schemas.openxmlformats.org/officeDocument/2006/relationships/image" Target="../media/image2.png"/><Relationship Id="rId4" Type="http://schemas.openxmlformats.org/officeDocument/2006/relationships/image" Target="../media/image3.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8.xml"/><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13.jp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9.xml"/><Relationship Id="rId3" Type="http://schemas.openxmlformats.org/officeDocument/2006/relationships/image" Target="../media/image2.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2.png"/><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0.xml"/><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19.jp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1.xml"/><Relationship Id="rId3" Type="http://schemas.openxmlformats.org/officeDocument/2006/relationships/image" Target="../media/image2.png"/><Relationship Id="rId4" Type="http://schemas.openxmlformats.org/officeDocument/2006/relationships/image" Target="../media/image3.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2.xml"/><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18.jp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3.xml"/><Relationship Id="rId3" Type="http://schemas.openxmlformats.org/officeDocument/2006/relationships/image" Target="../media/image2.png"/><Relationship Id="rId4" Type="http://schemas.openxmlformats.org/officeDocument/2006/relationships/image" Target="../media/image3.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4.xml"/><Relationship Id="rId3" Type="http://schemas.openxmlformats.org/officeDocument/2006/relationships/image" Target="../media/image2.png"/><Relationship Id="rId4" Type="http://schemas.openxmlformats.org/officeDocument/2006/relationships/image" Target="../media/image3.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5.xml"/><Relationship Id="rId3" Type="http://schemas.openxmlformats.org/officeDocument/2006/relationships/image" Target="../media/image2.png"/><Relationship Id="rId4" Type="http://schemas.openxmlformats.org/officeDocument/2006/relationships/image" Target="../media/image3.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6.xml"/><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hyperlink" Target="https://www.icimod.org/mountain/cbfews/" TargetMode="External"/><Relationship Id="rId6" Type="http://schemas.openxmlformats.org/officeDocument/2006/relationships/hyperlink" Target="https://www.icimod.org/mountain/cbfews/" TargetMode="External"/><Relationship Id="rId7" Type="http://schemas.openxmlformats.org/officeDocument/2006/relationships/hyperlink" Target="https://www.icimod.org/mountain/cbfews/" TargetMode="External"/><Relationship Id="rId8" Type="http://schemas.openxmlformats.org/officeDocument/2006/relationships/image" Target="../media/image29.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7.xml"/><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hyperlink" Target="https://wmo.int/publication-series/global-status-of-multi-hazard-early-warning-systems-2024" TargetMode="External"/><Relationship Id="rId6" Type="http://schemas.openxmlformats.org/officeDocument/2006/relationships/hyperlink" Target="https://wmo.int/publication-series/global-status-of-multi-hazard-early-warning-systems-2024" TargetMode="External"/><Relationship Id="rId7" Type="http://schemas.openxmlformats.org/officeDocument/2006/relationships/hyperlink" Target="https://wmo.int/publication-series/global-status-of-multi-hazard-early-warning-systems-2024" TargetMode="External"/><Relationship Id="rId8" Type="http://schemas.openxmlformats.org/officeDocument/2006/relationships/hyperlink" Target="https://wmo.int/publication-series/global-status-of-multi-hazard-early-warning-systems-2024" TargetMode="Externa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8.xml"/><Relationship Id="rId3" Type="http://schemas.openxmlformats.org/officeDocument/2006/relationships/image" Target="../media/image2.png"/><Relationship Id="rId4" Type="http://schemas.openxmlformats.org/officeDocument/2006/relationships/image" Target="../media/image3.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9.xml"/><Relationship Id="rId3" Type="http://schemas.openxmlformats.org/officeDocument/2006/relationships/image" Target="../media/image2.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2.png"/><Relationship Id="rId4" Type="http://schemas.openxmlformats.org/officeDocument/2006/relationships/image" Target="../media/image3.png"/></Relationships>
</file>

<file path=ppt/slides/_rels/slide40.xml.rels><?xml version="1.0" encoding="UTF-8" standalone="yes"?><Relationships xmlns="http://schemas.openxmlformats.org/package/2006/relationships"><Relationship Id="rId11" Type="http://schemas.openxmlformats.org/officeDocument/2006/relationships/image" Target="../media/image10.png"/><Relationship Id="rId10" Type="http://schemas.openxmlformats.org/officeDocument/2006/relationships/image" Target="../media/image22.png"/><Relationship Id="rId13" Type="http://schemas.openxmlformats.org/officeDocument/2006/relationships/image" Target="../media/image15.png"/><Relationship Id="rId12" Type="http://schemas.openxmlformats.org/officeDocument/2006/relationships/image" Target="../media/image14.png"/><Relationship Id="rId1" Type="http://schemas.openxmlformats.org/officeDocument/2006/relationships/slideLayout" Target="../slideLayouts/slideLayout1.xml"/><Relationship Id="rId2" Type="http://schemas.openxmlformats.org/officeDocument/2006/relationships/notesSlide" Target="../notesSlides/notesSlide40.xml"/><Relationship Id="rId3" Type="http://schemas.openxmlformats.org/officeDocument/2006/relationships/hyperlink" Target="https://ied.eu/" TargetMode="External"/><Relationship Id="rId4" Type="http://schemas.openxmlformats.org/officeDocument/2006/relationships/hyperlink" Target="https://denizli.afad.gov.tr/" TargetMode="External"/><Relationship Id="rId9" Type="http://schemas.openxmlformats.org/officeDocument/2006/relationships/image" Target="../media/image24.png"/><Relationship Id="rId14" Type="http://schemas.openxmlformats.org/officeDocument/2006/relationships/image" Target="../media/image11.png"/><Relationship Id="rId5" Type="http://schemas.openxmlformats.org/officeDocument/2006/relationships/hyperlink" Target="https://neotalentway.com/" TargetMode="External"/><Relationship Id="rId6" Type="http://schemas.openxmlformats.org/officeDocument/2006/relationships/hyperlink" Target="https://www.eva93.lv/" TargetMode="External"/><Relationship Id="rId7" Type="http://schemas.openxmlformats.org/officeDocument/2006/relationships/hyperlink" Target="https://ngo-nfe4y.com.ua/en" TargetMode="External"/><Relationship Id="rId8" Type="http://schemas.openxmlformats.org/officeDocument/2006/relationships/hyperlink" Target="https://vonhope.is/" TargetMode="External"/></Relationships>
</file>

<file path=ppt/slides/_rels/slide41.xml.rels><?xml version="1.0" encoding="UTF-8" standalone="yes"?><Relationships xmlns="http://schemas.openxmlformats.org/package/2006/relationships"><Relationship Id="rId11" Type="http://schemas.openxmlformats.org/officeDocument/2006/relationships/image" Target="../media/image26.png"/><Relationship Id="rId10" Type="http://schemas.openxmlformats.org/officeDocument/2006/relationships/hyperlink" Target="https://www.facebook.com/profile.php?id=61573707797009" TargetMode="External"/><Relationship Id="rId13" Type="http://schemas.openxmlformats.org/officeDocument/2006/relationships/image" Target="../media/image23.png"/><Relationship Id="rId12" Type="http://schemas.openxmlformats.org/officeDocument/2006/relationships/hyperlink" Target="https://www.youtube.com/@VET-READYEUProgram" TargetMode="External"/><Relationship Id="rId1" Type="http://schemas.openxmlformats.org/officeDocument/2006/relationships/slideLayout" Target="../slideLayouts/slideLayout1.xml"/><Relationship Id="rId2" Type="http://schemas.openxmlformats.org/officeDocument/2006/relationships/notesSlide" Target="../notesSlides/notesSlide41.xml"/><Relationship Id="rId3" Type="http://schemas.openxmlformats.org/officeDocument/2006/relationships/image" Target="../media/image17.png"/><Relationship Id="rId4" Type="http://schemas.openxmlformats.org/officeDocument/2006/relationships/image" Target="../media/image27.png"/><Relationship Id="rId9" Type="http://schemas.openxmlformats.org/officeDocument/2006/relationships/image" Target="../media/image20.png"/><Relationship Id="rId5" Type="http://schemas.openxmlformats.org/officeDocument/2006/relationships/image" Target="../media/image9.png"/><Relationship Id="rId6" Type="http://schemas.openxmlformats.org/officeDocument/2006/relationships/hyperlink" Target="https://vetready.eu/" TargetMode="External"/><Relationship Id="rId7" Type="http://schemas.openxmlformats.org/officeDocument/2006/relationships/hyperlink" Target="http://www.linkedin.com/company/vet-ready-project" TargetMode="External"/><Relationship Id="rId8" Type="http://schemas.openxmlformats.org/officeDocument/2006/relationships/image" Target="../media/image1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2.png"/><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2.png"/><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2.png"/><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2.png"/><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7.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 name="Shape 91"/>
        <p:cNvGrpSpPr/>
        <p:nvPr/>
      </p:nvGrpSpPr>
      <p:grpSpPr>
        <a:xfrm>
          <a:off x="0" y="0"/>
          <a:ext cx="0" cy="0"/>
          <a:chOff x="0" y="0"/>
          <a:chExt cx="0" cy="0"/>
        </a:xfrm>
      </p:grpSpPr>
      <p:sp>
        <p:nvSpPr>
          <p:cNvPr id="92" name="Google Shape;92;p1"/>
          <p:cNvSpPr/>
          <p:nvPr/>
        </p:nvSpPr>
        <p:spPr>
          <a:xfrm>
            <a:off x="9793628" y="716280"/>
            <a:ext cx="8274273" cy="8397240"/>
          </a:xfrm>
          <a:custGeom>
            <a:rect b="b" l="l" r="r" t="t"/>
            <a:pathLst>
              <a:path extrusionOk="0" h="11196320" w="11032363">
                <a:moveTo>
                  <a:pt x="0" y="0"/>
                </a:moveTo>
                <a:lnTo>
                  <a:pt x="11032363" y="0"/>
                </a:lnTo>
                <a:lnTo>
                  <a:pt x="11032363" y="11196320"/>
                </a:lnTo>
                <a:lnTo>
                  <a:pt x="0" y="11196320"/>
                </a:lnTo>
                <a:lnTo>
                  <a:pt x="0" y="0"/>
                </a:lnTo>
                <a:close/>
              </a:path>
            </a:pathLst>
          </a:custGeom>
          <a:blipFill rotWithShape="1">
            <a:blip r:embed="rId3">
              <a:alphaModFix/>
            </a:blip>
            <a:stretch>
              <a:fillRect b="0" l="0" r="0" t="0"/>
            </a:stretch>
          </a:blipFill>
          <a:ln>
            <a:noFill/>
          </a:ln>
        </p:spPr>
      </p:sp>
      <p:sp>
        <p:nvSpPr>
          <p:cNvPr id="93" name="Google Shape;93;p1"/>
          <p:cNvSpPr/>
          <p:nvPr/>
        </p:nvSpPr>
        <p:spPr>
          <a:xfrm>
            <a:off x="732694" y="8815647"/>
            <a:ext cx="4305776" cy="911828"/>
          </a:xfrm>
          <a:custGeom>
            <a:rect b="b" l="l" r="r" t="t"/>
            <a:pathLst>
              <a:path extrusionOk="0" h="1215771" w="5741035">
                <a:moveTo>
                  <a:pt x="0" y="0"/>
                </a:moveTo>
                <a:lnTo>
                  <a:pt x="5741035" y="0"/>
                </a:lnTo>
                <a:lnTo>
                  <a:pt x="5741035" y="1215771"/>
                </a:lnTo>
                <a:lnTo>
                  <a:pt x="0" y="1215771"/>
                </a:lnTo>
                <a:lnTo>
                  <a:pt x="0" y="0"/>
                </a:lnTo>
                <a:close/>
              </a:path>
            </a:pathLst>
          </a:custGeom>
          <a:blipFill rotWithShape="1">
            <a:blip r:embed="rId4">
              <a:alphaModFix/>
            </a:blip>
            <a:stretch>
              <a:fillRect b="2" l="0" r="0" t="0"/>
            </a:stretch>
          </a:blipFill>
          <a:ln>
            <a:noFill/>
          </a:ln>
        </p:spPr>
      </p:sp>
      <p:sp>
        <p:nvSpPr>
          <p:cNvPr descr="Κοντινό πλάνο ενός λογότυπου  Το περιεχόμενο που δημιουργείται από τεχνητή νοημοσύνη ενδέχεται να είναι εσφαλμένο." id="94" name="Google Shape;94;p1"/>
          <p:cNvSpPr/>
          <p:nvPr/>
        </p:nvSpPr>
        <p:spPr>
          <a:xfrm>
            <a:off x="581024" y="1096360"/>
            <a:ext cx="4059555" cy="981933"/>
          </a:xfrm>
          <a:custGeom>
            <a:rect b="b" l="l" r="r" t="t"/>
            <a:pathLst>
              <a:path extrusionOk="0" h="1309243" w="5412740">
                <a:moveTo>
                  <a:pt x="0" y="0"/>
                </a:moveTo>
                <a:lnTo>
                  <a:pt x="5412740" y="0"/>
                </a:lnTo>
                <a:lnTo>
                  <a:pt x="5412740" y="1309243"/>
                </a:lnTo>
                <a:lnTo>
                  <a:pt x="0" y="1309243"/>
                </a:lnTo>
                <a:lnTo>
                  <a:pt x="0" y="0"/>
                </a:lnTo>
                <a:close/>
              </a:path>
            </a:pathLst>
          </a:custGeom>
          <a:blipFill rotWithShape="1">
            <a:blip r:embed="rId5">
              <a:alphaModFix/>
            </a:blip>
            <a:stretch>
              <a:fillRect b="4" l="0" r="0" t="0"/>
            </a:stretch>
          </a:blipFill>
          <a:ln>
            <a:noFill/>
          </a:ln>
        </p:spPr>
      </p:sp>
      <p:grpSp>
        <p:nvGrpSpPr>
          <p:cNvPr id="95" name="Google Shape;95;p1"/>
          <p:cNvGrpSpPr/>
          <p:nvPr/>
        </p:nvGrpSpPr>
        <p:grpSpPr>
          <a:xfrm>
            <a:off x="581022" y="2640317"/>
            <a:ext cx="8827894" cy="2270119"/>
            <a:chOff x="0" y="-38100"/>
            <a:chExt cx="11770526" cy="3026826"/>
          </a:xfrm>
        </p:grpSpPr>
        <p:sp>
          <p:nvSpPr>
            <p:cNvPr id="96" name="Google Shape;96;p1"/>
            <p:cNvSpPr/>
            <p:nvPr/>
          </p:nvSpPr>
          <p:spPr>
            <a:xfrm>
              <a:off x="0" y="0"/>
              <a:ext cx="11770526" cy="2988726"/>
            </a:xfrm>
            <a:custGeom>
              <a:rect b="b" l="l" r="r" t="t"/>
              <a:pathLst>
                <a:path extrusionOk="0" h="2988726" w="11770526">
                  <a:moveTo>
                    <a:pt x="0" y="0"/>
                  </a:moveTo>
                  <a:lnTo>
                    <a:pt x="11770526" y="0"/>
                  </a:lnTo>
                  <a:lnTo>
                    <a:pt x="11770526" y="2988726"/>
                  </a:lnTo>
                  <a:lnTo>
                    <a:pt x="0" y="2988726"/>
                  </a:lnTo>
                  <a:close/>
                </a:path>
              </a:pathLst>
            </a:custGeom>
            <a:solidFill>
              <a:srgbClr val="000000">
                <a:alpha val="0"/>
              </a:srgbClr>
            </a:solidFill>
            <a:ln>
              <a:noFill/>
            </a:ln>
          </p:spPr>
        </p:sp>
        <p:sp>
          <p:nvSpPr>
            <p:cNvPr id="97" name="Google Shape;97;p1"/>
            <p:cNvSpPr txBox="1"/>
            <p:nvPr/>
          </p:nvSpPr>
          <p:spPr>
            <a:xfrm>
              <a:off x="0" y="-38100"/>
              <a:ext cx="11770526" cy="3026826"/>
            </a:xfrm>
            <a:prstGeom prst="rect">
              <a:avLst/>
            </a:prstGeom>
            <a:noFill/>
            <a:ln>
              <a:noFill/>
            </a:ln>
          </p:spPr>
          <p:txBody>
            <a:bodyPr anchorCtr="0" anchor="b" bIns="0" lIns="0" spcFirstLastPara="1" rIns="0" wrap="square" tIns="0">
              <a:noAutofit/>
            </a:bodyPr>
            <a:lstStyle/>
            <a:p>
              <a:pPr indent="0" lvl="0" marL="0" marR="0" rtl="0" algn="l">
                <a:lnSpc>
                  <a:spcPct val="107995"/>
                </a:lnSpc>
                <a:spcBef>
                  <a:spcPts val="0"/>
                </a:spcBef>
                <a:spcAft>
                  <a:spcPts val="0"/>
                </a:spcAft>
                <a:buNone/>
              </a:pPr>
              <a:r>
                <a:rPr b="1" i="0" lang="en-US" sz="4590" u="none" cap="none" strike="noStrike">
                  <a:solidFill>
                    <a:srgbClr val="000000"/>
                  </a:solidFill>
                  <a:latin typeface="Calibri"/>
                  <a:ea typeface="Calibri"/>
                  <a:cs typeface="Calibri"/>
                  <a:sym typeface="Calibri"/>
                </a:rPr>
                <a:t>ΕΝΟΤΗΤΑ 2: ΕΤΟΙΜΟΤΗΤΑ ΚΑΙ ΑΝΤΙΔΡΑΣΗ ΣΕ ΚΑΤΑΣΤΡΟΦΕΣ ΓΙΑ ΤΟ ΔΗΜΟΣΙΟ ΚΑΙ ΜΕΓΑΛΟΥΣ ΧΩΡΟΥΣ </a:t>
              </a:r>
              <a:endParaRPr/>
            </a:p>
          </p:txBody>
        </p:sp>
      </p:grpSp>
      <p:sp>
        <p:nvSpPr>
          <p:cNvPr id="98" name="Google Shape;98;p1"/>
          <p:cNvSpPr txBox="1"/>
          <p:nvPr/>
        </p:nvSpPr>
        <p:spPr>
          <a:xfrm>
            <a:off x="672450" y="5259480"/>
            <a:ext cx="8961300" cy="2796000"/>
          </a:xfrm>
          <a:prstGeom prst="rect">
            <a:avLst/>
          </a:prstGeom>
          <a:noFill/>
          <a:ln>
            <a:noFill/>
          </a:ln>
        </p:spPr>
        <p:txBody>
          <a:bodyPr anchorCtr="0" anchor="t" bIns="0" lIns="0" spcFirstLastPara="1" rIns="0" wrap="square" tIns="0">
            <a:spAutoFit/>
          </a:bodyPr>
          <a:lstStyle/>
          <a:p>
            <a:pPr indent="0" lvl="0" marL="0" marR="0" rtl="0" algn="l">
              <a:lnSpc>
                <a:spcPct val="86403"/>
              </a:lnSpc>
              <a:spcBef>
                <a:spcPts val="0"/>
              </a:spcBef>
              <a:spcAft>
                <a:spcPts val="0"/>
              </a:spcAft>
              <a:buNone/>
            </a:pPr>
            <a:r>
              <a:rPr b="1" i="0" lang="en-US" sz="3629" u="none" cap="none" strike="noStrike">
                <a:solidFill>
                  <a:srgbClr val="000000"/>
                </a:solidFill>
                <a:latin typeface="Calibri"/>
                <a:ea typeface="Calibri"/>
                <a:cs typeface="Calibri"/>
                <a:sym typeface="Calibri"/>
              </a:rPr>
              <a:t>ΕΚΠΑΙΔΕΥΤΙΚΗ ΕΝΟΤΗΤΑ 9: Συστήματα Έγκαιρης Προειδοποίησης για την Ασφάλεια του Δημόσιου και των Μεγάλων Χώρων Εκδηλώσεων</a:t>
            </a:r>
            <a:endParaRPr sz="1300"/>
          </a:p>
          <a:p>
            <a:pPr indent="0" lvl="0" marL="0" marR="0" rtl="0" algn="l">
              <a:lnSpc>
                <a:spcPct val="19924"/>
              </a:lnSpc>
              <a:spcBef>
                <a:spcPts val="0"/>
              </a:spcBef>
              <a:spcAft>
                <a:spcPts val="0"/>
              </a:spcAft>
              <a:buNone/>
            </a:pPr>
            <a:r>
              <a:t/>
            </a:r>
            <a:endParaRPr b="1" i="0" sz="3729" u="none" cap="none" strike="noStrike">
              <a:solidFill>
                <a:srgbClr val="000000"/>
              </a:solidFill>
              <a:latin typeface="Calibri"/>
              <a:ea typeface="Calibri"/>
              <a:cs typeface="Calibri"/>
              <a:sym typeface="Calibri"/>
            </a:endParaRPr>
          </a:p>
          <a:p>
            <a:pPr indent="0" lvl="0" marL="0" marR="0" rtl="0" algn="l">
              <a:lnSpc>
                <a:spcPct val="19924"/>
              </a:lnSpc>
              <a:spcBef>
                <a:spcPts val="0"/>
              </a:spcBef>
              <a:spcAft>
                <a:spcPts val="0"/>
              </a:spcAft>
              <a:buNone/>
            </a:pPr>
            <a:r>
              <a:t/>
            </a:r>
            <a:endParaRPr b="1" i="0" sz="3729" u="none" cap="none" strike="noStrike">
              <a:solidFill>
                <a:srgbClr val="000000"/>
              </a:solidFill>
              <a:latin typeface="Calibri"/>
              <a:ea typeface="Calibri"/>
              <a:cs typeface="Calibri"/>
              <a:sym typeface="Calibri"/>
            </a:endParaRPr>
          </a:p>
          <a:p>
            <a:pPr indent="0" lvl="0" marL="0" marR="0" rtl="0" algn="l">
              <a:lnSpc>
                <a:spcPct val="86361"/>
              </a:lnSpc>
              <a:spcBef>
                <a:spcPts val="0"/>
              </a:spcBef>
              <a:spcAft>
                <a:spcPts val="0"/>
              </a:spcAft>
              <a:buNone/>
            </a:pPr>
            <a:r>
              <a:rPr b="1" i="0" lang="en-US" sz="2395" u="none" cap="none" strike="noStrike">
                <a:solidFill>
                  <a:srgbClr val="000000"/>
                </a:solidFill>
                <a:latin typeface="Calibri"/>
                <a:ea typeface="Calibri"/>
                <a:cs typeface="Calibri"/>
                <a:sym typeface="Calibri"/>
              </a:rPr>
              <a:t>Συγγραφέας: Ινστιτούτο Ανάπτυξης Επιχειρηματικότητας / Συνεργασία Έργου VETREADY</a:t>
            </a:r>
            <a:endParaRPr sz="1500"/>
          </a:p>
        </p:txBody>
      </p:sp>
      <p:sp>
        <p:nvSpPr>
          <p:cNvPr id="99" name="Google Shape;99;p1"/>
          <p:cNvSpPr txBox="1"/>
          <p:nvPr/>
        </p:nvSpPr>
        <p:spPr>
          <a:xfrm>
            <a:off x="672447" y="8106004"/>
            <a:ext cx="8645044" cy="304800"/>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0" i="0" lang="en-US" sz="1800" u="none" cap="none" strike="noStrike">
                <a:solidFill>
                  <a:srgbClr val="000000"/>
                </a:solidFill>
                <a:latin typeface="Calibri"/>
                <a:ea typeface="Calibri"/>
                <a:cs typeface="Calibri"/>
                <a:sym typeface="Calibri"/>
              </a:rPr>
              <a:t> Αριθμός έργου: 2024-1-ES01-KA220-VET-000257287</a:t>
            </a:r>
            <a:endParaRPr/>
          </a:p>
        </p:txBody>
      </p:sp>
      <p:sp>
        <p:nvSpPr>
          <p:cNvPr id="100" name="Google Shape;100;p1"/>
          <p:cNvSpPr txBox="1"/>
          <p:nvPr/>
        </p:nvSpPr>
        <p:spPr>
          <a:xfrm>
            <a:off x="5606250" y="8586262"/>
            <a:ext cx="6466800" cy="1162050"/>
          </a:xfrm>
          <a:prstGeom prst="rect">
            <a:avLst/>
          </a:prstGeom>
          <a:noFill/>
          <a:ln>
            <a:noFill/>
          </a:ln>
        </p:spPr>
        <p:txBody>
          <a:bodyPr anchorCtr="0" anchor="t" bIns="0" lIns="0" spcFirstLastPara="1" rIns="0" wrap="square" tIns="0">
            <a:spAutoFit/>
          </a:bodyPr>
          <a:lstStyle/>
          <a:p>
            <a:pPr indent="0" lvl="0" marL="0" marR="0" rtl="0" algn="just">
              <a:lnSpc>
                <a:spcPct val="120000"/>
              </a:lnSpc>
              <a:spcBef>
                <a:spcPts val="0"/>
              </a:spcBef>
              <a:spcAft>
                <a:spcPts val="0"/>
              </a:spcAft>
              <a:buNone/>
            </a:pPr>
            <a:r>
              <a:rPr b="0" i="0" lang="en-US" sz="1500" u="none" cap="none" strike="noStrike">
                <a:solidFill>
                  <a:srgbClr val="000000"/>
                </a:solidFill>
                <a:latin typeface="Arial"/>
                <a:ea typeface="Arial"/>
                <a:cs typeface="Arial"/>
                <a:sym typeface="Arial"/>
              </a:rPr>
              <a:t>Χρηματοδοτείται από την Ευρωπαϊκή Ένωση. Οι απόψεις και οι γνώμες που εκφράζονται είναι, ωστόσο, μόνο του/των συγγραφέα/ων και δεν αντικατοπτρίζουν απαραίτητα εκείνες της Ευρωπαϊκής Ένωσης ή της Servicio Español para la Internacionalización de la Educación (SEPIE). Ούτε η Ευρωπαϊκή Ένωση ούτε η χορηγούσα αρχή φέρουν ευθύνη γι' αυτές.</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8" name="Shape 228"/>
        <p:cNvGrpSpPr/>
        <p:nvPr/>
      </p:nvGrpSpPr>
      <p:grpSpPr>
        <a:xfrm>
          <a:off x="0" y="0"/>
          <a:ext cx="0" cy="0"/>
          <a:chOff x="0" y="0"/>
          <a:chExt cx="0" cy="0"/>
        </a:xfrm>
      </p:grpSpPr>
      <p:sp>
        <p:nvSpPr>
          <p:cNvPr descr="Μπλε κείμενο σε μαύρο φόντο  Η περιγραφή δημιουργήθηκε αυτόματα" id="229" name="Google Shape;229;p10"/>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5" l="0" r="0" t="0"/>
            </a:stretch>
          </a:blipFill>
          <a:ln>
            <a:noFill/>
          </a:ln>
        </p:spPr>
      </p:sp>
      <p:sp>
        <p:nvSpPr>
          <p:cNvPr descr="Κοντινό πλάνο ενός λογότυπου  Το περιεχόμενο που δημιουργείται από τεχνητή νοημοσύνη ενδέχεται να είναι εσφαλμένο." id="230" name="Google Shape;230;p10"/>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grpSp>
        <p:nvGrpSpPr>
          <p:cNvPr id="231" name="Google Shape;231;p10"/>
          <p:cNvGrpSpPr/>
          <p:nvPr/>
        </p:nvGrpSpPr>
        <p:grpSpPr>
          <a:xfrm>
            <a:off x="1257300" y="425436"/>
            <a:ext cx="15773400" cy="1278731"/>
            <a:chOff x="0" y="-57150"/>
            <a:chExt cx="21031200" cy="1704976"/>
          </a:xfrm>
        </p:grpSpPr>
        <p:sp>
          <p:nvSpPr>
            <p:cNvPr id="232" name="Google Shape;232;p10"/>
            <p:cNvSpPr/>
            <p:nvPr/>
          </p:nvSpPr>
          <p:spPr>
            <a:xfrm>
              <a:off x="0" y="0"/>
              <a:ext cx="21031200" cy="1647826"/>
            </a:xfrm>
            <a:custGeom>
              <a:rect b="b" l="l" r="r" t="t"/>
              <a:pathLst>
                <a:path extrusionOk="0" h="1647826" w="21031200">
                  <a:moveTo>
                    <a:pt x="0" y="0"/>
                  </a:moveTo>
                  <a:lnTo>
                    <a:pt x="21031200" y="0"/>
                  </a:lnTo>
                  <a:lnTo>
                    <a:pt x="21031200" y="1647826"/>
                  </a:lnTo>
                  <a:lnTo>
                    <a:pt x="0" y="1647826"/>
                  </a:lnTo>
                  <a:close/>
                </a:path>
              </a:pathLst>
            </a:custGeom>
            <a:solidFill>
              <a:srgbClr val="000000">
                <a:alpha val="0"/>
              </a:srgbClr>
            </a:solidFill>
            <a:ln>
              <a:noFill/>
            </a:ln>
          </p:spPr>
        </p:sp>
        <p:sp>
          <p:nvSpPr>
            <p:cNvPr id="233" name="Google Shape;233;p10"/>
            <p:cNvSpPr txBox="1"/>
            <p:nvPr/>
          </p:nvSpPr>
          <p:spPr>
            <a:xfrm>
              <a:off x="0" y="-57150"/>
              <a:ext cx="21031200" cy="1704976"/>
            </a:xfrm>
            <a:prstGeom prst="rect">
              <a:avLst/>
            </a:prstGeom>
            <a:noFill/>
            <a:ln>
              <a:noFill/>
            </a:ln>
          </p:spPr>
          <p:txBody>
            <a:bodyPr anchorCtr="0" anchor="ctr" bIns="0" lIns="0" spcFirstLastPara="1" rIns="0" wrap="square" tIns="0">
              <a:noAutofit/>
            </a:bodyPr>
            <a:lstStyle/>
            <a:p>
              <a:pPr indent="0" lvl="0" marL="0" marR="0" rtl="0" algn="l">
                <a:lnSpc>
                  <a:spcPct val="107992"/>
                </a:lnSpc>
                <a:spcBef>
                  <a:spcPts val="0"/>
                </a:spcBef>
                <a:spcAft>
                  <a:spcPts val="0"/>
                </a:spcAft>
                <a:buNone/>
              </a:pPr>
              <a:r>
                <a:rPr b="1" i="0" lang="en-US" sz="5680" u="none" cap="none" strike="noStrike">
                  <a:solidFill>
                    <a:srgbClr val="FF0000"/>
                  </a:solidFill>
                  <a:latin typeface="Calibri"/>
                  <a:ea typeface="Calibri"/>
                  <a:cs typeface="Calibri"/>
                  <a:sym typeface="Calibri"/>
                </a:rPr>
                <a:t>Σεισμοί - Πώς να αναγνωρίζετε τις προειδοποιήσεις;</a:t>
              </a:r>
              <a:endParaRPr/>
            </a:p>
          </p:txBody>
        </p:sp>
      </p:grpSp>
      <p:grpSp>
        <p:nvGrpSpPr>
          <p:cNvPr id="234" name="Google Shape;234;p10"/>
          <p:cNvGrpSpPr/>
          <p:nvPr/>
        </p:nvGrpSpPr>
        <p:grpSpPr>
          <a:xfrm>
            <a:off x="1863432" y="2174342"/>
            <a:ext cx="4629245" cy="2792826"/>
            <a:chOff x="0" y="0"/>
            <a:chExt cx="6172327" cy="3723767"/>
          </a:xfrm>
        </p:grpSpPr>
        <p:sp>
          <p:nvSpPr>
            <p:cNvPr id="235" name="Google Shape;235;p10"/>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00B0F0"/>
            </a:solidFill>
            <a:ln cap="flat" cmpd="sng" w="12700">
              <a:solidFill>
                <a:srgbClr val="000000"/>
              </a:solidFill>
              <a:prstDash val="solid"/>
              <a:round/>
              <a:headEnd len="sm" w="sm" type="none"/>
              <a:tailEnd len="sm" w="sm" type="none"/>
            </a:ln>
          </p:spPr>
        </p:sp>
        <p:sp>
          <p:nvSpPr>
            <p:cNvPr id="236" name="Google Shape;236;p10"/>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37" name="Google Shape;237;p10"/>
          <p:cNvGrpSpPr/>
          <p:nvPr/>
        </p:nvGrpSpPr>
        <p:grpSpPr>
          <a:xfrm>
            <a:off x="1882482" y="2164817"/>
            <a:ext cx="4591174" cy="2783279"/>
            <a:chOff x="0" y="-38100"/>
            <a:chExt cx="6121566" cy="3711038"/>
          </a:xfrm>
        </p:grpSpPr>
        <p:sp>
          <p:nvSpPr>
            <p:cNvPr id="238" name="Google Shape;238;p10"/>
            <p:cNvSpPr/>
            <p:nvPr/>
          </p:nvSpPr>
          <p:spPr>
            <a:xfrm>
              <a:off x="0" y="0"/>
              <a:ext cx="6121566" cy="3672938"/>
            </a:xfrm>
            <a:custGeom>
              <a:rect b="b" l="l" r="r" t="t"/>
              <a:pathLst>
                <a:path extrusionOk="0" h="3672938" w="6121566">
                  <a:moveTo>
                    <a:pt x="0" y="0"/>
                  </a:moveTo>
                  <a:lnTo>
                    <a:pt x="6121566" y="0"/>
                  </a:lnTo>
                  <a:lnTo>
                    <a:pt x="6121566" y="3672938"/>
                  </a:lnTo>
                  <a:lnTo>
                    <a:pt x="0" y="3672938"/>
                  </a:lnTo>
                  <a:close/>
                </a:path>
              </a:pathLst>
            </a:custGeom>
            <a:solidFill>
              <a:srgbClr val="000000">
                <a:alpha val="0"/>
              </a:srgbClr>
            </a:solidFill>
            <a:ln>
              <a:noFill/>
            </a:ln>
          </p:spPr>
        </p:sp>
        <p:sp>
          <p:nvSpPr>
            <p:cNvPr id="239" name="Google Shape;239;p10"/>
            <p:cNvSpPr txBox="1"/>
            <p:nvPr/>
          </p:nvSpPr>
          <p:spPr>
            <a:xfrm>
              <a:off x="0" y="-38100"/>
              <a:ext cx="6121566" cy="3711038"/>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1" i="0" lang="en-US" sz="3150" u="none" cap="none" strike="noStrike">
                  <a:solidFill>
                    <a:srgbClr val="FFFFFF"/>
                  </a:solidFill>
                  <a:latin typeface="Calibri"/>
                  <a:ea typeface="Calibri"/>
                  <a:cs typeface="Calibri"/>
                  <a:sym typeface="Calibri"/>
                </a:rPr>
                <a:t>Εφαρμογές σεισμικής ειδοποίησης: Ειδοποιήσεις για κινητά που προειδοποιούν για επικείμενες δονήσεις.</a:t>
              </a:r>
              <a:endParaRPr sz="1100"/>
            </a:p>
          </p:txBody>
        </p:sp>
      </p:grpSp>
      <p:grpSp>
        <p:nvGrpSpPr>
          <p:cNvPr id="240" name="Google Shape;240;p10"/>
          <p:cNvGrpSpPr/>
          <p:nvPr/>
        </p:nvGrpSpPr>
        <p:grpSpPr>
          <a:xfrm>
            <a:off x="6913723" y="2174342"/>
            <a:ext cx="4629246" cy="2792826"/>
            <a:chOff x="0" y="0"/>
            <a:chExt cx="6172327" cy="3723767"/>
          </a:xfrm>
        </p:grpSpPr>
        <p:sp>
          <p:nvSpPr>
            <p:cNvPr id="241" name="Google Shape;241;p10"/>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ED2527"/>
            </a:solidFill>
            <a:ln cap="flat" cmpd="sng" w="12700">
              <a:solidFill>
                <a:srgbClr val="000000"/>
              </a:solidFill>
              <a:prstDash val="solid"/>
              <a:round/>
              <a:headEnd len="sm" w="sm" type="none"/>
              <a:tailEnd len="sm" w="sm" type="none"/>
            </a:ln>
          </p:spPr>
        </p:sp>
        <p:sp>
          <p:nvSpPr>
            <p:cNvPr id="242" name="Google Shape;242;p10"/>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43" name="Google Shape;243;p10"/>
          <p:cNvGrpSpPr/>
          <p:nvPr/>
        </p:nvGrpSpPr>
        <p:grpSpPr>
          <a:xfrm>
            <a:off x="6932773" y="2164817"/>
            <a:ext cx="4591175" cy="2783279"/>
            <a:chOff x="0" y="-38100"/>
            <a:chExt cx="6121566" cy="3711038"/>
          </a:xfrm>
        </p:grpSpPr>
        <p:sp>
          <p:nvSpPr>
            <p:cNvPr id="244" name="Google Shape;244;p10"/>
            <p:cNvSpPr/>
            <p:nvPr/>
          </p:nvSpPr>
          <p:spPr>
            <a:xfrm>
              <a:off x="0" y="0"/>
              <a:ext cx="6121566" cy="3672938"/>
            </a:xfrm>
            <a:custGeom>
              <a:rect b="b" l="l" r="r" t="t"/>
              <a:pathLst>
                <a:path extrusionOk="0" h="3672938" w="6121566">
                  <a:moveTo>
                    <a:pt x="0" y="0"/>
                  </a:moveTo>
                  <a:lnTo>
                    <a:pt x="6121566" y="0"/>
                  </a:lnTo>
                  <a:lnTo>
                    <a:pt x="6121566" y="3672938"/>
                  </a:lnTo>
                  <a:lnTo>
                    <a:pt x="0" y="3672938"/>
                  </a:lnTo>
                  <a:close/>
                </a:path>
              </a:pathLst>
            </a:custGeom>
            <a:solidFill>
              <a:srgbClr val="000000">
                <a:alpha val="0"/>
              </a:srgbClr>
            </a:solidFill>
            <a:ln>
              <a:noFill/>
            </a:ln>
          </p:spPr>
        </p:sp>
        <p:sp>
          <p:nvSpPr>
            <p:cNvPr id="245" name="Google Shape;245;p10"/>
            <p:cNvSpPr txBox="1"/>
            <p:nvPr/>
          </p:nvSpPr>
          <p:spPr>
            <a:xfrm>
              <a:off x="0" y="-38100"/>
              <a:ext cx="6121566" cy="3711038"/>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1" i="0" lang="en-US" sz="3150" u="none" cap="none" strike="noStrike">
                  <a:solidFill>
                    <a:srgbClr val="FFFFFF"/>
                  </a:solidFill>
                  <a:latin typeface="Calibri"/>
                  <a:ea typeface="Calibri"/>
                  <a:cs typeface="Calibri"/>
                  <a:sym typeface="Calibri"/>
                </a:rPr>
                <a:t>Ανακοινώσεις της PA: Οδηγίες από το προσωπικό και τα μεγάφωνα για άμεση δράση.</a:t>
              </a:r>
              <a:endParaRPr sz="1100"/>
            </a:p>
          </p:txBody>
        </p:sp>
      </p:grpSp>
      <p:grpSp>
        <p:nvGrpSpPr>
          <p:cNvPr id="246" name="Google Shape;246;p10"/>
          <p:cNvGrpSpPr/>
          <p:nvPr/>
        </p:nvGrpSpPr>
        <p:grpSpPr>
          <a:xfrm>
            <a:off x="11964016" y="2174342"/>
            <a:ext cx="4629246" cy="2792826"/>
            <a:chOff x="0" y="0"/>
            <a:chExt cx="6172327" cy="3723767"/>
          </a:xfrm>
        </p:grpSpPr>
        <p:sp>
          <p:nvSpPr>
            <p:cNvPr id="247" name="Google Shape;247;p10"/>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00B0F0"/>
            </a:solidFill>
            <a:ln cap="flat" cmpd="sng" w="12700">
              <a:solidFill>
                <a:srgbClr val="000000"/>
              </a:solidFill>
              <a:prstDash val="solid"/>
              <a:round/>
              <a:headEnd len="sm" w="sm" type="none"/>
              <a:tailEnd len="sm" w="sm" type="none"/>
            </a:ln>
          </p:spPr>
        </p:sp>
        <p:sp>
          <p:nvSpPr>
            <p:cNvPr id="248" name="Google Shape;248;p10"/>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49" name="Google Shape;249;p10"/>
          <p:cNvGrpSpPr/>
          <p:nvPr/>
        </p:nvGrpSpPr>
        <p:grpSpPr>
          <a:xfrm>
            <a:off x="11983066" y="2164817"/>
            <a:ext cx="4591175" cy="2783279"/>
            <a:chOff x="0" y="-38100"/>
            <a:chExt cx="6121566" cy="3711038"/>
          </a:xfrm>
        </p:grpSpPr>
        <p:sp>
          <p:nvSpPr>
            <p:cNvPr id="250" name="Google Shape;250;p10"/>
            <p:cNvSpPr/>
            <p:nvPr/>
          </p:nvSpPr>
          <p:spPr>
            <a:xfrm>
              <a:off x="0" y="0"/>
              <a:ext cx="6121566" cy="3672938"/>
            </a:xfrm>
            <a:custGeom>
              <a:rect b="b" l="l" r="r" t="t"/>
              <a:pathLst>
                <a:path extrusionOk="0" h="3672938" w="6121566">
                  <a:moveTo>
                    <a:pt x="0" y="0"/>
                  </a:moveTo>
                  <a:lnTo>
                    <a:pt x="6121566" y="0"/>
                  </a:lnTo>
                  <a:lnTo>
                    <a:pt x="6121566" y="3672938"/>
                  </a:lnTo>
                  <a:lnTo>
                    <a:pt x="0" y="3672938"/>
                  </a:lnTo>
                  <a:close/>
                </a:path>
              </a:pathLst>
            </a:custGeom>
            <a:solidFill>
              <a:srgbClr val="000000">
                <a:alpha val="0"/>
              </a:srgbClr>
            </a:solidFill>
            <a:ln>
              <a:noFill/>
            </a:ln>
          </p:spPr>
        </p:sp>
        <p:sp>
          <p:nvSpPr>
            <p:cNvPr id="251" name="Google Shape;251;p10"/>
            <p:cNvSpPr txBox="1"/>
            <p:nvPr/>
          </p:nvSpPr>
          <p:spPr>
            <a:xfrm>
              <a:off x="0" y="-38100"/>
              <a:ext cx="6121566" cy="3711038"/>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1" i="0" lang="en-US" sz="3050" u="none" cap="none" strike="noStrike">
                  <a:solidFill>
                    <a:srgbClr val="FFFFFF"/>
                  </a:solidFill>
                  <a:latin typeface="Calibri"/>
                  <a:ea typeface="Calibri"/>
                  <a:cs typeface="Calibri"/>
                  <a:sym typeface="Calibri"/>
                </a:rPr>
                <a:t>Συναγερμοί/φώτα που αναβοσβήνουν: Αυτόματες ειδοποιήσεις που ενεργοποιούνται σε δημόσιους χώρους.</a:t>
              </a:r>
              <a:endParaRPr sz="1000"/>
            </a:p>
          </p:txBody>
        </p:sp>
      </p:grpSp>
      <p:grpSp>
        <p:nvGrpSpPr>
          <p:cNvPr id="252" name="Google Shape;252;p10"/>
          <p:cNvGrpSpPr/>
          <p:nvPr/>
        </p:nvGrpSpPr>
        <p:grpSpPr>
          <a:xfrm>
            <a:off x="4388578" y="5388164"/>
            <a:ext cx="4629245" cy="2792826"/>
            <a:chOff x="0" y="0"/>
            <a:chExt cx="6172327" cy="3723767"/>
          </a:xfrm>
        </p:grpSpPr>
        <p:sp>
          <p:nvSpPr>
            <p:cNvPr id="253" name="Google Shape;253;p10"/>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ED2527"/>
            </a:solidFill>
            <a:ln cap="flat" cmpd="sng" w="12700">
              <a:solidFill>
                <a:srgbClr val="000000"/>
              </a:solidFill>
              <a:prstDash val="solid"/>
              <a:round/>
              <a:headEnd len="sm" w="sm" type="none"/>
              <a:tailEnd len="sm" w="sm" type="none"/>
            </a:ln>
          </p:spPr>
        </p:sp>
        <p:sp>
          <p:nvSpPr>
            <p:cNvPr id="254" name="Google Shape;254;p10"/>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55" name="Google Shape;255;p10"/>
          <p:cNvGrpSpPr/>
          <p:nvPr/>
        </p:nvGrpSpPr>
        <p:grpSpPr>
          <a:xfrm>
            <a:off x="4407628" y="5378639"/>
            <a:ext cx="4591174" cy="2783279"/>
            <a:chOff x="0" y="-38100"/>
            <a:chExt cx="6121566" cy="3711038"/>
          </a:xfrm>
        </p:grpSpPr>
        <p:sp>
          <p:nvSpPr>
            <p:cNvPr id="256" name="Google Shape;256;p10"/>
            <p:cNvSpPr/>
            <p:nvPr/>
          </p:nvSpPr>
          <p:spPr>
            <a:xfrm>
              <a:off x="0" y="0"/>
              <a:ext cx="6121566" cy="3672938"/>
            </a:xfrm>
            <a:custGeom>
              <a:rect b="b" l="l" r="r" t="t"/>
              <a:pathLst>
                <a:path extrusionOk="0" h="3672938" w="6121566">
                  <a:moveTo>
                    <a:pt x="0" y="0"/>
                  </a:moveTo>
                  <a:lnTo>
                    <a:pt x="6121566" y="0"/>
                  </a:lnTo>
                  <a:lnTo>
                    <a:pt x="6121566" y="3672938"/>
                  </a:lnTo>
                  <a:lnTo>
                    <a:pt x="0" y="3672938"/>
                  </a:lnTo>
                  <a:close/>
                </a:path>
              </a:pathLst>
            </a:custGeom>
            <a:solidFill>
              <a:srgbClr val="000000">
                <a:alpha val="0"/>
              </a:srgbClr>
            </a:solidFill>
            <a:ln>
              <a:noFill/>
            </a:ln>
          </p:spPr>
        </p:sp>
        <p:sp>
          <p:nvSpPr>
            <p:cNvPr id="257" name="Google Shape;257;p10"/>
            <p:cNvSpPr txBox="1"/>
            <p:nvPr/>
          </p:nvSpPr>
          <p:spPr>
            <a:xfrm>
              <a:off x="0" y="-38100"/>
              <a:ext cx="6121566" cy="3711038"/>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1" i="0" lang="en-US" sz="3150" u="none" cap="none" strike="noStrike">
                  <a:solidFill>
                    <a:srgbClr val="FFFFFF"/>
                  </a:solidFill>
                  <a:latin typeface="Calibri"/>
                  <a:ea typeface="Calibri"/>
                  <a:cs typeface="Calibri"/>
                  <a:sym typeface="Calibri"/>
                </a:rPr>
                <a:t>Ψηφιακές πινακίδες: Οδηγίες σε πραγματικό χρόνο που δείχνουν ασφαλείς εξόδους.</a:t>
              </a:r>
              <a:endParaRPr sz="1100"/>
            </a:p>
          </p:txBody>
        </p:sp>
      </p:grpSp>
      <p:grpSp>
        <p:nvGrpSpPr>
          <p:cNvPr id="258" name="Google Shape;258;p10"/>
          <p:cNvGrpSpPr/>
          <p:nvPr/>
        </p:nvGrpSpPr>
        <p:grpSpPr>
          <a:xfrm>
            <a:off x="9438870" y="5388164"/>
            <a:ext cx="4629245" cy="2792826"/>
            <a:chOff x="0" y="0"/>
            <a:chExt cx="6172327" cy="3723767"/>
          </a:xfrm>
        </p:grpSpPr>
        <p:sp>
          <p:nvSpPr>
            <p:cNvPr id="259" name="Google Shape;259;p10"/>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00B0F0"/>
            </a:solidFill>
            <a:ln cap="flat" cmpd="sng" w="12700">
              <a:solidFill>
                <a:srgbClr val="000000"/>
              </a:solidFill>
              <a:prstDash val="solid"/>
              <a:round/>
              <a:headEnd len="sm" w="sm" type="none"/>
              <a:tailEnd len="sm" w="sm" type="none"/>
            </a:ln>
          </p:spPr>
        </p:sp>
        <p:sp>
          <p:nvSpPr>
            <p:cNvPr id="260" name="Google Shape;260;p10"/>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61" name="Google Shape;261;p10"/>
          <p:cNvGrpSpPr/>
          <p:nvPr/>
        </p:nvGrpSpPr>
        <p:grpSpPr>
          <a:xfrm>
            <a:off x="9457920" y="5378639"/>
            <a:ext cx="4591174" cy="2783279"/>
            <a:chOff x="0" y="-38100"/>
            <a:chExt cx="6121566" cy="3711038"/>
          </a:xfrm>
        </p:grpSpPr>
        <p:sp>
          <p:nvSpPr>
            <p:cNvPr id="262" name="Google Shape;262;p10"/>
            <p:cNvSpPr/>
            <p:nvPr/>
          </p:nvSpPr>
          <p:spPr>
            <a:xfrm>
              <a:off x="0" y="0"/>
              <a:ext cx="6121566" cy="3672938"/>
            </a:xfrm>
            <a:custGeom>
              <a:rect b="b" l="l" r="r" t="t"/>
              <a:pathLst>
                <a:path extrusionOk="0" h="3672938" w="6121566">
                  <a:moveTo>
                    <a:pt x="0" y="0"/>
                  </a:moveTo>
                  <a:lnTo>
                    <a:pt x="6121566" y="0"/>
                  </a:lnTo>
                  <a:lnTo>
                    <a:pt x="6121566" y="3672938"/>
                  </a:lnTo>
                  <a:lnTo>
                    <a:pt x="0" y="3672938"/>
                  </a:lnTo>
                  <a:close/>
                </a:path>
              </a:pathLst>
            </a:custGeom>
            <a:solidFill>
              <a:srgbClr val="000000">
                <a:alpha val="0"/>
              </a:srgbClr>
            </a:solidFill>
            <a:ln>
              <a:noFill/>
            </a:ln>
          </p:spPr>
        </p:sp>
        <p:sp>
          <p:nvSpPr>
            <p:cNvPr id="263" name="Google Shape;263;p10"/>
            <p:cNvSpPr txBox="1"/>
            <p:nvPr/>
          </p:nvSpPr>
          <p:spPr>
            <a:xfrm>
              <a:off x="0" y="-38100"/>
              <a:ext cx="6121566" cy="3711038"/>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1" i="0" lang="en-US" sz="3150" u="none" cap="none" strike="noStrike">
                  <a:solidFill>
                    <a:srgbClr val="FFFFFF"/>
                  </a:solidFill>
                  <a:latin typeface="Calibri"/>
                  <a:ea typeface="Calibri"/>
                  <a:cs typeface="Calibri"/>
                  <a:sym typeface="Calibri"/>
                </a:rPr>
                <a:t>Σειρήνες κοινότητας: Εξωτερικές δημοτικές σειρήνες που ειδοποιούν εσωτερικούς δημόσιους χώρους</a:t>
              </a:r>
              <a:endParaRPr sz="1100"/>
            </a:p>
          </p:txBody>
        </p:sp>
      </p:gr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1" name="Shape 271"/>
        <p:cNvGrpSpPr/>
        <p:nvPr/>
      </p:nvGrpSpPr>
      <p:grpSpPr>
        <a:xfrm>
          <a:off x="0" y="0"/>
          <a:ext cx="0" cy="0"/>
          <a:chOff x="0" y="0"/>
          <a:chExt cx="0" cy="0"/>
        </a:xfrm>
      </p:grpSpPr>
      <p:sp>
        <p:nvSpPr>
          <p:cNvPr descr="Μπλε κείμενο σε μαύρο φόντο  Η περιγραφή δημιουργήθηκε αυτόματα" id="272" name="Google Shape;272;p11"/>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5" l="0" r="0" t="0"/>
            </a:stretch>
          </a:blipFill>
          <a:ln>
            <a:noFill/>
          </a:ln>
        </p:spPr>
      </p:sp>
      <p:sp>
        <p:nvSpPr>
          <p:cNvPr descr="Κοντινό πλάνο ενός λογότυπου  Το περιεχόμενο που δημιουργείται από τεχνητή νοημοσύνη ενδέχεται να είναι εσφαλμένο." id="273" name="Google Shape;273;p11"/>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sp>
        <p:nvSpPr>
          <p:cNvPr id="274" name="Google Shape;274;p11"/>
          <p:cNvSpPr txBox="1"/>
          <p:nvPr/>
        </p:nvSpPr>
        <p:spPr>
          <a:xfrm>
            <a:off x="1084550" y="418300"/>
            <a:ext cx="15946200" cy="552900"/>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FF0000"/>
                </a:solidFill>
                <a:latin typeface="Calibri"/>
                <a:ea typeface="Calibri"/>
                <a:cs typeface="Calibri"/>
                <a:sym typeface="Calibri"/>
              </a:rPr>
              <a:t>Δασικές πυρκαγιές / Πυρκαγιές</a:t>
            </a:r>
            <a:endParaRPr/>
          </a:p>
        </p:txBody>
      </p:sp>
      <p:sp>
        <p:nvSpPr>
          <p:cNvPr id="275" name="Google Shape;275;p11"/>
          <p:cNvSpPr txBox="1"/>
          <p:nvPr/>
        </p:nvSpPr>
        <p:spPr>
          <a:xfrm>
            <a:off x="1084550" y="1486800"/>
            <a:ext cx="15773400" cy="793500"/>
          </a:xfrm>
          <a:prstGeom prst="rect">
            <a:avLst/>
          </a:prstGeom>
          <a:noFill/>
          <a:ln>
            <a:noFill/>
          </a:ln>
        </p:spPr>
        <p:txBody>
          <a:bodyPr anchorCtr="0" anchor="ctr" bIns="0" lIns="0" spcFirstLastPara="1" rIns="0" wrap="square" tIns="0">
            <a:noAutofit/>
          </a:bodyPr>
          <a:lstStyle/>
          <a:p>
            <a:pPr indent="0" lvl="0" marL="0" marR="0" rtl="0" algn="just">
              <a:lnSpc>
                <a:spcPct val="108000"/>
              </a:lnSpc>
              <a:spcBef>
                <a:spcPts val="0"/>
              </a:spcBef>
              <a:spcAft>
                <a:spcPts val="0"/>
              </a:spcAft>
              <a:buNone/>
            </a:pPr>
            <a:r>
              <a:rPr b="1" i="1" lang="en-US" sz="2700" u="none" cap="none" strike="noStrike">
                <a:solidFill>
                  <a:srgbClr val="139AD6"/>
                </a:solidFill>
                <a:latin typeface="Calibri"/>
                <a:ea typeface="Calibri"/>
                <a:cs typeface="Calibri"/>
                <a:sym typeface="Calibri"/>
              </a:rPr>
              <a:t>Σε πολυσύχναστους χώρους, οι πυρκαγιές εξαπλώνονται γρήγορα και ο καπνός προκαλεί πανικό, καθιστώντας ζωτικής σημασίας τις γρήγορες προειδοποιήσεις.</a:t>
            </a:r>
            <a:endParaRPr/>
          </a:p>
        </p:txBody>
      </p:sp>
      <p:grpSp>
        <p:nvGrpSpPr>
          <p:cNvPr id="276" name="Google Shape;276;p11"/>
          <p:cNvGrpSpPr/>
          <p:nvPr/>
        </p:nvGrpSpPr>
        <p:grpSpPr>
          <a:xfrm>
            <a:off x="989409" y="2804200"/>
            <a:ext cx="10786205" cy="634746"/>
            <a:chOff x="0" y="0"/>
            <a:chExt cx="14381606" cy="846328"/>
          </a:xfrm>
        </p:grpSpPr>
        <p:sp>
          <p:nvSpPr>
            <p:cNvPr id="277" name="Google Shape;277;p11"/>
            <p:cNvSpPr/>
            <p:nvPr/>
          </p:nvSpPr>
          <p:spPr>
            <a:xfrm>
              <a:off x="25400" y="25400"/>
              <a:ext cx="14330806" cy="795528"/>
            </a:xfrm>
            <a:custGeom>
              <a:rect b="b" l="l" r="r" t="t"/>
              <a:pathLst>
                <a:path extrusionOk="0" h="795528" w="14330806">
                  <a:moveTo>
                    <a:pt x="0" y="132588"/>
                  </a:moveTo>
                  <a:cubicBezTo>
                    <a:pt x="0" y="59309"/>
                    <a:pt x="62992" y="0"/>
                    <a:pt x="140589" y="0"/>
                  </a:cubicBezTo>
                  <a:lnTo>
                    <a:pt x="14190218" y="0"/>
                  </a:lnTo>
                  <a:cubicBezTo>
                    <a:pt x="14267814" y="0"/>
                    <a:pt x="14330806" y="59309"/>
                    <a:pt x="14330806" y="132588"/>
                  </a:cubicBezTo>
                  <a:lnTo>
                    <a:pt x="14330806" y="662940"/>
                  </a:lnTo>
                  <a:cubicBezTo>
                    <a:pt x="14330806" y="736219"/>
                    <a:pt x="14267814" y="795528"/>
                    <a:pt x="14190218" y="795528"/>
                  </a:cubicBezTo>
                  <a:lnTo>
                    <a:pt x="140589" y="795528"/>
                  </a:lnTo>
                  <a:cubicBezTo>
                    <a:pt x="62992" y="795655"/>
                    <a:pt x="0" y="736219"/>
                    <a:pt x="0" y="662940"/>
                  </a:cubicBezTo>
                  <a:close/>
                </a:path>
              </a:pathLst>
            </a:custGeom>
            <a:solidFill>
              <a:srgbClr val="00B0F0"/>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8" name="Google Shape;278;p11"/>
            <p:cNvSpPr/>
            <p:nvPr/>
          </p:nvSpPr>
          <p:spPr>
            <a:xfrm>
              <a:off x="0" y="0"/>
              <a:ext cx="14381606" cy="846328"/>
            </a:xfrm>
            <a:custGeom>
              <a:rect b="b" l="l" r="r" t="t"/>
              <a:pathLst>
                <a:path extrusionOk="0" h="846328" w="14381606">
                  <a:moveTo>
                    <a:pt x="0" y="157988"/>
                  </a:moveTo>
                  <a:cubicBezTo>
                    <a:pt x="0" y="69342"/>
                    <a:pt x="75692" y="0"/>
                    <a:pt x="165989" y="0"/>
                  </a:cubicBezTo>
                  <a:lnTo>
                    <a:pt x="14215618" y="0"/>
                  </a:lnTo>
                  <a:lnTo>
                    <a:pt x="14215618" y="25400"/>
                  </a:lnTo>
                  <a:lnTo>
                    <a:pt x="14215618" y="0"/>
                  </a:lnTo>
                  <a:cubicBezTo>
                    <a:pt x="14305914" y="0"/>
                    <a:pt x="14381606" y="69342"/>
                    <a:pt x="14381606" y="157988"/>
                  </a:cubicBezTo>
                  <a:lnTo>
                    <a:pt x="14356206" y="157988"/>
                  </a:lnTo>
                  <a:lnTo>
                    <a:pt x="14381606" y="157988"/>
                  </a:lnTo>
                  <a:lnTo>
                    <a:pt x="14381606" y="688340"/>
                  </a:lnTo>
                  <a:lnTo>
                    <a:pt x="14356206" y="688340"/>
                  </a:lnTo>
                  <a:lnTo>
                    <a:pt x="14381606" y="688340"/>
                  </a:lnTo>
                  <a:cubicBezTo>
                    <a:pt x="14381606" y="776986"/>
                    <a:pt x="14305914" y="846328"/>
                    <a:pt x="14215618" y="846328"/>
                  </a:cubicBezTo>
                  <a:lnTo>
                    <a:pt x="14215618" y="820928"/>
                  </a:lnTo>
                  <a:lnTo>
                    <a:pt x="14215618" y="846328"/>
                  </a:lnTo>
                  <a:lnTo>
                    <a:pt x="165989" y="846328"/>
                  </a:lnTo>
                  <a:lnTo>
                    <a:pt x="165989" y="820928"/>
                  </a:lnTo>
                  <a:lnTo>
                    <a:pt x="165989" y="846328"/>
                  </a:lnTo>
                  <a:cubicBezTo>
                    <a:pt x="75692" y="846455"/>
                    <a:pt x="0" y="776986"/>
                    <a:pt x="0" y="688340"/>
                  </a:cubicBezTo>
                  <a:lnTo>
                    <a:pt x="0" y="157988"/>
                  </a:lnTo>
                  <a:lnTo>
                    <a:pt x="25400" y="157988"/>
                  </a:lnTo>
                  <a:lnTo>
                    <a:pt x="0" y="157988"/>
                  </a:lnTo>
                  <a:moveTo>
                    <a:pt x="50800" y="157988"/>
                  </a:moveTo>
                  <a:lnTo>
                    <a:pt x="50800" y="688340"/>
                  </a:lnTo>
                  <a:lnTo>
                    <a:pt x="25400" y="688340"/>
                  </a:lnTo>
                  <a:lnTo>
                    <a:pt x="50800" y="688340"/>
                  </a:lnTo>
                  <a:cubicBezTo>
                    <a:pt x="50800" y="746125"/>
                    <a:pt x="100965" y="795528"/>
                    <a:pt x="165989" y="795528"/>
                  </a:cubicBezTo>
                  <a:lnTo>
                    <a:pt x="14215618" y="795528"/>
                  </a:lnTo>
                  <a:cubicBezTo>
                    <a:pt x="14280642" y="795528"/>
                    <a:pt x="14330806" y="746125"/>
                    <a:pt x="14330806" y="688340"/>
                  </a:cubicBezTo>
                  <a:lnTo>
                    <a:pt x="14330806" y="157988"/>
                  </a:lnTo>
                  <a:cubicBezTo>
                    <a:pt x="14330806" y="100203"/>
                    <a:pt x="14280642" y="50800"/>
                    <a:pt x="14215618" y="50800"/>
                  </a:cubicBezTo>
                  <a:lnTo>
                    <a:pt x="165989" y="50800"/>
                  </a:lnTo>
                  <a:lnTo>
                    <a:pt x="165989" y="25400"/>
                  </a:lnTo>
                  <a:lnTo>
                    <a:pt x="165989" y="50800"/>
                  </a:lnTo>
                  <a:cubicBezTo>
                    <a:pt x="100965" y="50800"/>
                    <a:pt x="50800" y="100203"/>
                    <a:pt x="50800" y="157988"/>
                  </a:cubicBez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79" name="Google Shape;279;p11"/>
          <p:cNvGrpSpPr/>
          <p:nvPr/>
        </p:nvGrpSpPr>
        <p:grpSpPr>
          <a:xfrm>
            <a:off x="1037588" y="2830948"/>
            <a:ext cx="10689855" cy="559874"/>
            <a:chOff x="0" y="-28575"/>
            <a:chExt cx="14253140" cy="746499"/>
          </a:xfrm>
        </p:grpSpPr>
        <p:sp>
          <p:nvSpPr>
            <p:cNvPr id="280" name="Google Shape;280;p11"/>
            <p:cNvSpPr/>
            <p:nvPr/>
          </p:nvSpPr>
          <p:spPr>
            <a:xfrm>
              <a:off x="0" y="0"/>
              <a:ext cx="14253139" cy="717924"/>
            </a:xfrm>
            <a:custGeom>
              <a:rect b="b" l="l" r="r" t="t"/>
              <a:pathLst>
                <a:path extrusionOk="0" h="717924" w="14253139">
                  <a:moveTo>
                    <a:pt x="0" y="0"/>
                  </a:moveTo>
                  <a:lnTo>
                    <a:pt x="14253139" y="0"/>
                  </a:lnTo>
                  <a:lnTo>
                    <a:pt x="14253139" y="717924"/>
                  </a:lnTo>
                  <a:lnTo>
                    <a:pt x="0" y="717924"/>
                  </a:lnTo>
                  <a:close/>
                </a:path>
              </a:pathLst>
            </a:custGeom>
            <a:solidFill>
              <a:srgbClr val="000000">
                <a:alpha val="0"/>
              </a:srgbClr>
            </a:solidFill>
            <a:ln>
              <a:noFill/>
            </a:ln>
          </p:spPr>
        </p:sp>
        <p:sp>
          <p:nvSpPr>
            <p:cNvPr id="281" name="Google Shape;281;p11"/>
            <p:cNvSpPr txBox="1"/>
            <p:nvPr/>
          </p:nvSpPr>
          <p:spPr>
            <a:xfrm>
              <a:off x="0" y="-28575"/>
              <a:ext cx="14253140" cy="746499"/>
            </a:xfrm>
            <a:prstGeom prst="rect">
              <a:avLst/>
            </a:prstGeom>
            <a:noFill/>
            <a:ln>
              <a:noFill/>
            </a:ln>
          </p:spPr>
          <p:txBody>
            <a:bodyPr anchorCtr="0" anchor="ctr" bIns="0" lIns="0" spcFirstLastPara="1" rIns="0" wrap="square" tIns="0">
              <a:noAutofit/>
            </a:bodyPr>
            <a:lstStyle/>
            <a:p>
              <a:pPr indent="0" lvl="0" marL="0" marR="0" rtl="0" algn="l">
                <a:lnSpc>
                  <a:spcPct val="107967"/>
                </a:lnSpc>
                <a:spcBef>
                  <a:spcPts val="0"/>
                </a:spcBef>
                <a:spcAft>
                  <a:spcPts val="0"/>
                </a:spcAft>
                <a:buNone/>
              </a:pPr>
              <a:r>
                <a:rPr b="1" i="0" lang="en-US" sz="1958" u="none" cap="none" strike="noStrike">
                  <a:solidFill>
                    <a:srgbClr val="FFFFFF"/>
                  </a:solidFill>
                  <a:latin typeface="Calibri"/>
                  <a:ea typeface="Calibri"/>
                  <a:cs typeface="Calibri"/>
                  <a:sym typeface="Calibri"/>
                </a:rPr>
                <a:t>Συστήματα Έγκαιρης Προειδοποίησης για την Ασφάλεια Δημόσιων και Μεγάλων Χώρων σε Πυρκαγιές</a:t>
              </a:r>
              <a:endParaRPr/>
            </a:p>
          </p:txBody>
        </p:sp>
      </p:grpSp>
      <p:sp>
        <p:nvSpPr>
          <p:cNvPr id="282" name="Google Shape;282;p11"/>
          <p:cNvSpPr txBox="1"/>
          <p:nvPr/>
        </p:nvSpPr>
        <p:spPr>
          <a:xfrm>
            <a:off x="1235959" y="3412951"/>
            <a:ext cx="10399712" cy="858393"/>
          </a:xfrm>
          <a:prstGeom prst="rect">
            <a:avLst/>
          </a:prstGeom>
          <a:noFill/>
          <a:ln>
            <a:noFill/>
          </a:ln>
        </p:spPr>
        <p:txBody>
          <a:bodyPr anchorCtr="0" anchor="t" bIns="0" lIns="0" spcFirstLastPara="1" rIns="0" wrap="square" tIns="0">
            <a:spAutoFit/>
          </a:bodyPr>
          <a:lstStyle/>
          <a:p>
            <a:pPr indent="-123825" lvl="2" marL="352901" marR="0" rtl="0" algn="l">
              <a:lnSpc>
                <a:spcPct val="108000"/>
              </a:lnSpc>
              <a:spcBef>
                <a:spcPts val="0"/>
              </a:spcBef>
              <a:spcAft>
                <a:spcPts val="0"/>
              </a:spcAft>
              <a:buClr>
                <a:srgbClr val="000000"/>
              </a:buClr>
              <a:buSzPts val="1950"/>
              <a:buFont typeface="Arial"/>
              <a:buChar char="⚬"/>
            </a:pPr>
            <a:r>
              <a:rPr b="0" i="0" lang="en-US" sz="1950" u="none" cap="none" strike="noStrike">
                <a:solidFill>
                  <a:srgbClr val="000000"/>
                </a:solidFill>
                <a:latin typeface="Calibri"/>
                <a:ea typeface="Calibri"/>
                <a:cs typeface="Calibri"/>
                <a:sym typeface="Calibri"/>
              </a:rPr>
              <a:t>Ανιχνευτές καπνού και θερμότητας συνδεδεμένοι με συστήματα συναγερμού.</a:t>
            </a:r>
            <a:endParaRPr/>
          </a:p>
          <a:p>
            <a:pPr indent="-117633" lvl="2" marL="352901" marR="0" rtl="0" algn="l">
              <a:lnSpc>
                <a:spcPct val="108000"/>
              </a:lnSpc>
              <a:spcBef>
                <a:spcPts val="0"/>
              </a:spcBef>
              <a:spcAft>
                <a:spcPts val="0"/>
              </a:spcAft>
              <a:buNone/>
            </a:pPr>
            <a:r>
              <a:rPr b="0" i="0" lang="en-US" sz="1950" u="none" cap="none" strike="noStrike">
                <a:solidFill>
                  <a:srgbClr val="000000"/>
                </a:solidFill>
                <a:latin typeface="Calibri"/>
                <a:ea typeface="Calibri"/>
                <a:cs typeface="Calibri"/>
                <a:sym typeface="Calibri"/>
              </a:rPr>
              <a:t>Τα συστήματα ψεκαστήρων ενεργοποιούνται αυτόματα.</a:t>
            </a:r>
            <a:endParaRPr/>
          </a:p>
          <a:p>
            <a:pPr indent="-117633" lvl="2" marL="352901" marR="0" rtl="0" algn="l">
              <a:lnSpc>
                <a:spcPct val="108000"/>
              </a:lnSpc>
              <a:spcBef>
                <a:spcPts val="0"/>
              </a:spcBef>
              <a:spcAft>
                <a:spcPts val="0"/>
              </a:spcAft>
              <a:buNone/>
            </a:pPr>
            <a:r>
              <a:rPr b="0" i="0" lang="en-US" sz="1950" u="none" cap="none" strike="noStrike">
                <a:solidFill>
                  <a:srgbClr val="000000"/>
                </a:solidFill>
                <a:latin typeface="Calibri"/>
                <a:ea typeface="Calibri"/>
                <a:cs typeface="Calibri"/>
                <a:sym typeface="Calibri"/>
              </a:rPr>
              <a:t>Οπτικοί και ηχητικοί συναγερμοί πυρκαγιάς σε όλο τον χώρο.</a:t>
            </a:r>
            <a:endParaRPr/>
          </a:p>
        </p:txBody>
      </p:sp>
      <p:grpSp>
        <p:nvGrpSpPr>
          <p:cNvPr id="283" name="Google Shape;283;p11"/>
          <p:cNvGrpSpPr/>
          <p:nvPr/>
        </p:nvGrpSpPr>
        <p:grpSpPr>
          <a:xfrm>
            <a:off x="989409" y="4351030"/>
            <a:ext cx="10786205" cy="634746"/>
            <a:chOff x="0" y="0"/>
            <a:chExt cx="14381606" cy="846328"/>
          </a:xfrm>
        </p:grpSpPr>
        <p:sp>
          <p:nvSpPr>
            <p:cNvPr id="284" name="Google Shape;284;p11"/>
            <p:cNvSpPr/>
            <p:nvPr/>
          </p:nvSpPr>
          <p:spPr>
            <a:xfrm>
              <a:off x="25400" y="25400"/>
              <a:ext cx="14330806" cy="795528"/>
            </a:xfrm>
            <a:custGeom>
              <a:rect b="b" l="l" r="r" t="t"/>
              <a:pathLst>
                <a:path extrusionOk="0" h="795528" w="14330806">
                  <a:moveTo>
                    <a:pt x="0" y="132588"/>
                  </a:moveTo>
                  <a:cubicBezTo>
                    <a:pt x="0" y="59309"/>
                    <a:pt x="62992" y="0"/>
                    <a:pt x="140589" y="0"/>
                  </a:cubicBezTo>
                  <a:lnTo>
                    <a:pt x="14190218" y="0"/>
                  </a:lnTo>
                  <a:cubicBezTo>
                    <a:pt x="14267814" y="0"/>
                    <a:pt x="14330806" y="59309"/>
                    <a:pt x="14330806" y="132588"/>
                  </a:cubicBezTo>
                  <a:lnTo>
                    <a:pt x="14330806" y="662940"/>
                  </a:lnTo>
                  <a:cubicBezTo>
                    <a:pt x="14330806" y="736219"/>
                    <a:pt x="14267814" y="795528"/>
                    <a:pt x="14190218" y="795528"/>
                  </a:cubicBezTo>
                  <a:lnTo>
                    <a:pt x="140589" y="795528"/>
                  </a:lnTo>
                  <a:cubicBezTo>
                    <a:pt x="62992" y="795655"/>
                    <a:pt x="0" y="736219"/>
                    <a:pt x="0" y="662940"/>
                  </a:cubicBezTo>
                  <a:close/>
                </a:path>
              </a:pathLst>
            </a:custGeom>
            <a:solidFill>
              <a:srgbClr val="92D050"/>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5" name="Google Shape;285;p11"/>
            <p:cNvSpPr/>
            <p:nvPr/>
          </p:nvSpPr>
          <p:spPr>
            <a:xfrm>
              <a:off x="0" y="0"/>
              <a:ext cx="14381606" cy="846328"/>
            </a:xfrm>
            <a:custGeom>
              <a:rect b="b" l="l" r="r" t="t"/>
              <a:pathLst>
                <a:path extrusionOk="0" h="846328" w="14381606">
                  <a:moveTo>
                    <a:pt x="0" y="157988"/>
                  </a:moveTo>
                  <a:cubicBezTo>
                    <a:pt x="0" y="69342"/>
                    <a:pt x="75692" y="0"/>
                    <a:pt x="165989" y="0"/>
                  </a:cubicBezTo>
                  <a:lnTo>
                    <a:pt x="14215618" y="0"/>
                  </a:lnTo>
                  <a:lnTo>
                    <a:pt x="14215618" y="25400"/>
                  </a:lnTo>
                  <a:lnTo>
                    <a:pt x="14215618" y="0"/>
                  </a:lnTo>
                  <a:cubicBezTo>
                    <a:pt x="14305914" y="0"/>
                    <a:pt x="14381606" y="69342"/>
                    <a:pt x="14381606" y="157988"/>
                  </a:cubicBezTo>
                  <a:lnTo>
                    <a:pt x="14356206" y="157988"/>
                  </a:lnTo>
                  <a:lnTo>
                    <a:pt x="14381606" y="157988"/>
                  </a:lnTo>
                  <a:lnTo>
                    <a:pt x="14381606" y="688340"/>
                  </a:lnTo>
                  <a:lnTo>
                    <a:pt x="14356206" y="688340"/>
                  </a:lnTo>
                  <a:lnTo>
                    <a:pt x="14381606" y="688340"/>
                  </a:lnTo>
                  <a:cubicBezTo>
                    <a:pt x="14381606" y="776986"/>
                    <a:pt x="14305914" y="846328"/>
                    <a:pt x="14215618" y="846328"/>
                  </a:cubicBezTo>
                  <a:lnTo>
                    <a:pt x="14215618" y="820928"/>
                  </a:lnTo>
                  <a:lnTo>
                    <a:pt x="14215618" y="846328"/>
                  </a:lnTo>
                  <a:lnTo>
                    <a:pt x="165989" y="846328"/>
                  </a:lnTo>
                  <a:lnTo>
                    <a:pt x="165989" y="820928"/>
                  </a:lnTo>
                  <a:lnTo>
                    <a:pt x="165989" y="846328"/>
                  </a:lnTo>
                  <a:cubicBezTo>
                    <a:pt x="75692" y="846455"/>
                    <a:pt x="0" y="776986"/>
                    <a:pt x="0" y="688340"/>
                  </a:cubicBezTo>
                  <a:lnTo>
                    <a:pt x="0" y="157988"/>
                  </a:lnTo>
                  <a:lnTo>
                    <a:pt x="25400" y="157988"/>
                  </a:lnTo>
                  <a:lnTo>
                    <a:pt x="0" y="157988"/>
                  </a:lnTo>
                  <a:moveTo>
                    <a:pt x="50800" y="157988"/>
                  </a:moveTo>
                  <a:lnTo>
                    <a:pt x="50800" y="688340"/>
                  </a:lnTo>
                  <a:lnTo>
                    <a:pt x="25400" y="688340"/>
                  </a:lnTo>
                  <a:lnTo>
                    <a:pt x="50800" y="688340"/>
                  </a:lnTo>
                  <a:cubicBezTo>
                    <a:pt x="50800" y="746125"/>
                    <a:pt x="100965" y="795528"/>
                    <a:pt x="165989" y="795528"/>
                  </a:cubicBezTo>
                  <a:lnTo>
                    <a:pt x="14215618" y="795528"/>
                  </a:lnTo>
                  <a:cubicBezTo>
                    <a:pt x="14280642" y="795528"/>
                    <a:pt x="14330806" y="746125"/>
                    <a:pt x="14330806" y="688340"/>
                  </a:cubicBezTo>
                  <a:lnTo>
                    <a:pt x="14330806" y="157988"/>
                  </a:lnTo>
                  <a:cubicBezTo>
                    <a:pt x="14330806" y="100203"/>
                    <a:pt x="14280642" y="50800"/>
                    <a:pt x="14215618" y="50800"/>
                  </a:cubicBezTo>
                  <a:lnTo>
                    <a:pt x="165989" y="50800"/>
                  </a:lnTo>
                  <a:lnTo>
                    <a:pt x="165989" y="25400"/>
                  </a:lnTo>
                  <a:lnTo>
                    <a:pt x="165989" y="50800"/>
                  </a:lnTo>
                  <a:cubicBezTo>
                    <a:pt x="100965" y="50800"/>
                    <a:pt x="50800" y="100203"/>
                    <a:pt x="50800" y="157988"/>
                  </a:cubicBez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86" name="Google Shape;286;p11"/>
          <p:cNvGrpSpPr/>
          <p:nvPr/>
        </p:nvGrpSpPr>
        <p:grpSpPr>
          <a:xfrm>
            <a:off x="1037588" y="4384922"/>
            <a:ext cx="10689855" cy="552731"/>
            <a:chOff x="0" y="-19050"/>
            <a:chExt cx="14253140" cy="736974"/>
          </a:xfrm>
        </p:grpSpPr>
        <p:sp>
          <p:nvSpPr>
            <p:cNvPr id="287" name="Google Shape;287;p11"/>
            <p:cNvSpPr/>
            <p:nvPr/>
          </p:nvSpPr>
          <p:spPr>
            <a:xfrm>
              <a:off x="0" y="0"/>
              <a:ext cx="14253139" cy="717924"/>
            </a:xfrm>
            <a:custGeom>
              <a:rect b="b" l="l" r="r" t="t"/>
              <a:pathLst>
                <a:path extrusionOk="0" h="717924" w="14253139">
                  <a:moveTo>
                    <a:pt x="0" y="0"/>
                  </a:moveTo>
                  <a:lnTo>
                    <a:pt x="14253139" y="0"/>
                  </a:lnTo>
                  <a:lnTo>
                    <a:pt x="14253139" y="717924"/>
                  </a:lnTo>
                  <a:lnTo>
                    <a:pt x="0" y="717924"/>
                  </a:lnTo>
                  <a:close/>
                </a:path>
              </a:pathLst>
            </a:custGeom>
            <a:solidFill>
              <a:srgbClr val="000000">
                <a:alpha val="0"/>
              </a:srgbClr>
            </a:solidFill>
            <a:ln>
              <a:noFill/>
            </a:ln>
          </p:spPr>
        </p:sp>
        <p:sp>
          <p:nvSpPr>
            <p:cNvPr id="288" name="Google Shape;288;p11"/>
            <p:cNvSpPr txBox="1"/>
            <p:nvPr/>
          </p:nvSpPr>
          <p:spPr>
            <a:xfrm>
              <a:off x="0" y="-19050"/>
              <a:ext cx="14253140" cy="736974"/>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2550" u="none" cap="none" strike="noStrike">
                  <a:solidFill>
                    <a:srgbClr val="FFFFFF"/>
                  </a:solidFill>
                  <a:latin typeface="Calibri"/>
                  <a:ea typeface="Calibri"/>
                  <a:cs typeface="Calibri"/>
                  <a:sym typeface="Calibri"/>
                </a:rPr>
                <a:t>Τι να κάνετε</a:t>
              </a:r>
              <a:endParaRPr/>
            </a:p>
          </p:txBody>
        </p:sp>
      </p:grpSp>
      <p:sp>
        <p:nvSpPr>
          <p:cNvPr id="289" name="Google Shape;289;p11"/>
          <p:cNvSpPr txBox="1"/>
          <p:nvPr/>
        </p:nvSpPr>
        <p:spPr>
          <a:xfrm>
            <a:off x="1235959" y="4959781"/>
            <a:ext cx="10399712" cy="858393"/>
          </a:xfrm>
          <a:prstGeom prst="rect">
            <a:avLst/>
          </a:prstGeom>
          <a:noFill/>
          <a:ln>
            <a:noFill/>
          </a:ln>
        </p:spPr>
        <p:txBody>
          <a:bodyPr anchorCtr="0" anchor="t" bIns="0" lIns="0" spcFirstLastPara="1" rIns="0" wrap="square" tIns="0">
            <a:spAutoFit/>
          </a:bodyPr>
          <a:lstStyle/>
          <a:p>
            <a:pPr indent="-123825" lvl="2" marL="352901" marR="0" rtl="0" algn="l">
              <a:lnSpc>
                <a:spcPct val="108000"/>
              </a:lnSpc>
              <a:spcBef>
                <a:spcPts val="0"/>
              </a:spcBef>
              <a:spcAft>
                <a:spcPts val="0"/>
              </a:spcAft>
              <a:buClr>
                <a:srgbClr val="000000"/>
              </a:buClr>
              <a:buSzPts val="1950"/>
              <a:buFont typeface="Arial"/>
              <a:buChar char="⚬"/>
            </a:pPr>
            <a:r>
              <a:rPr b="0" i="0" lang="en-US" sz="1950" u="none" cap="none" strike="noStrike">
                <a:solidFill>
                  <a:srgbClr val="000000"/>
                </a:solidFill>
                <a:latin typeface="Calibri"/>
                <a:ea typeface="Calibri"/>
                <a:cs typeface="Calibri"/>
                <a:sym typeface="Calibri"/>
              </a:rPr>
              <a:t>Εκκενώστε αμέσως από την πλησιέστερη ασφαλή έξοδο.</a:t>
            </a:r>
            <a:endParaRPr/>
          </a:p>
          <a:p>
            <a:pPr indent="-117633" lvl="2" marL="352901" marR="0" rtl="0" algn="l">
              <a:lnSpc>
                <a:spcPct val="108000"/>
              </a:lnSpc>
              <a:spcBef>
                <a:spcPts val="0"/>
              </a:spcBef>
              <a:spcAft>
                <a:spcPts val="0"/>
              </a:spcAft>
              <a:buNone/>
            </a:pPr>
            <a:r>
              <a:rPr b="0" i="0" lang="en-US" sz="1950" u="none" cap="none" strike="noStrike">
                <a:solidFill>
                  <a:srgbClr val="000000"/>
                </a:solidFill>
                <a:latin typeface="Calibri"/>
                <a:ea typeface="Calibri"/>
                <a:cs typeface="Calibri"/>
                <a:sym typeface="Calibri"/>
              </a:rPr>
              <a:t>Μείνετε χαμηλά για να αποφύγετε την εισπνοή καπνού.</a:t>
            </a:r>
            <a:endParaRPr/>
          </a:p>
          <a:p>
            <a:pPr indent="-117633" lvl="2" marL="352901" marR="0" rtl="0" algn="l">
              <a:lnSpc>
                <a:spcPct val="108000"/>
              </a:lnSpc>
              <a:spcBef>
                <a:spcPts val="0"/>
              </a:spcBef>
              <a:spcAft>
                <a:spcPts val="0"/>
              </a:spcAft>
              <a:buNone/>
            </a:pPr>
            <a:r>
              <a:rPr b="0" i="0" lang="en-US" sz="1950" u="none" cap="none" strike="noStrike">
                <a:solidFill>
                  <a:srgbClr val="000000"/>
                </a:solidFill>
                <a:latin typeface="Calibri"/>
                <a:ea typeface="Calibri"/>
                <a:cs typeface="Calibri"/>
                <a:sym typeface="Calibri"/>
              </a:rPr>
              <a:t>Ακολουθήστε τις οδηγίες του προσωπικού και της σήμανσης.</a:t>
            </a:r>
            <a:endParaRPr/>
          </a:p>
        </p:txBody>
      </p:sp>
      <p:grpSp>
        <p:nvGrpSpPr>
          <p:cNvPr id="290" name="Google Shape;290;p11"/>
          <p:cNvGrpSpPr/>
          <p:nvPr/>
        </p:nvGrpSpPr>
        <p:grpSpPr>
          <a:xfrm>
            <a:off x="989409" y="5897861"/>
            <a:ext cx="10786205" cy="634746"/>
            <a:chOff x="0" y="0"/>
            <a:chExt cx="14381606" cy="846328"/>
          </a:xfrm>
        </p:grpSpPr>
        <p:sp>
          <p:nvSpPr>
            <p:cNvPr id="291" name="Google Shape;291;p11"/>
            <p:cNvSpPr/>
            <p:nvPr/>
          </p:nvSpPr>
          <p:spPr>
            <a:xfrm>
              <a:off x="25400" y="25400"/>
              <a:ext cx="14330806" cy="795528"/>
            </a:xfrm>
            <a:custGeom>
              <a:rect b="b" l="l" r="r" t="t"/>
              <a:pathLst>
                <a:path extrusionOk="0" h="795528" w="14330806">
                  <a:moveTo>
                    <a:pt x="0" y="132588"/>
                  </a:moveTo>
                  <a:cubicBezTo>
                    <a:pt x="0" y="59309"/>
                    <a:pt x="62992" y="0"/>
                    <a:pt x="140589" y="0"/>
                  </a:cubicBezTo>
                  <a:lnTo>
                    <a:pt x="14190218" y="0"/>
                  </a:lnTo>
                  <a:cubicBezTo>
                    <a:pt x="14267814" y="0"/>
                    <a:pt x="14330806" y="59309"/>
                    <a:pt x="14330806" y="132588"/>
                  </a:cubicBezTo>
                  <a:lnTo>
                    <a:pt x="14330806" y="662940"/>
                  </a:lnTo>
                  <a:cubicBezTo>
                    <a:pt x="14330806" y="736219"/>
                    <a:pt x="14267814" y="795528"/>
                    <a:pt x="14190218" y="795528"/>
                  </a:cubicBezTo>
                  <a:lnTo>
                    <a:pt x="140589" y="795528"/>
                  </a:lnTo>
                  <a:cubicBezTo>
                    <a:pt x="62992" y="795655"/>
                    <a:pt x="0" y="736219"/>
                    <a:pt x="0" y="662940"/>
                  </a:cubicBezTo>
                  <a:close/>
                </a:path>
              </a:pathLst>
            </a:custGeom>
            <a:solidFill>
              <a:srgbClr val="ED2527"/>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2" name="Google Shape;292;p11"/>
            <p:cNvSpPr/>
            <p:nvPr/>
          </p:nvSpPr>
          <p:spPr>
            <a:xfrm>
              <a:off x="0" y="0"/>
              <a:ext cx="14381606" cy="846328"/>
            </a:xfrm>
            <a:custGeom>
              <a:rect b="b" l="l" r="r" t="t"/>
              <a:pathLst>
                <a:path extrusionOk="0" h="846328" w="14381606">
                  <a:moveTo>
                    <a:pt x="0" y="157988"/>
                  </a:moveTo>
                  <a:cubicBezTo>
                    <a:pt x="0" y="69342"/>
                    <a:pt x="75692" y="0"/>
                    <a:pt x="165989" y="0"/>
                  </a:cubicBezTo>
                  <a:lnTo>
                    <a:pt x="14215618" y="0"/>
                  </a:lnTo>
                  <a:lnTo>
                    <a:pt x="14215618" y="25400"/>
                  </a:lnTo>
                  <a:lnTo>
                    <a:pt x="14215618" y="0"/>
                  </a:lnTo>
                  <a:cubicBezTo>
                    <a:pt x="14305914" y="0"/>
                    <a:pt x="14381606" y="69342"/>
                    <a:pt x="14381606" y="157988"/>
                  </a:cubicBezTo>
                  <a:lnTo>
                    <a:pt x="14356206" y="157988"/>
                  </a:lnTo>
                  <a:lnTo>
                    <a:pt x="14381606" y="157988"/>
                  </a:lnTo>
                  <a:lnTo>
                    <a:pt x="14381606" y="688340"/>
                  </a:lnTo>
                  <a:lnTo>
                    <a:pt x="14356206" y="688340"/>
                  </a:lnTo>
                  <a:lnTo>
                    <a:pt x="14381606" y="688340"/>
                  </a:lnTo>
                  <a:cubicBezTo>
                    <a:pt x="14381606" y="776986"/>
                    <a:pt x="14305914" y="846328"/>
                    <a:pt x="14215618" y="846328"/>
                  </a:cubicBezTo>
                  <a:lnTo>
                    <a:pt x="14215618" y="820928"/>
                  </a:lnTo>
                  <a:lnTo>
                    <a:pt x="14215618" y="846328"/>
                  </a:lnTo>
                  <a:lnTo>
                    <a:pt x="165989" y="846328"/>
                  </a:lnTo>
                  <a:lnTo>
                    <a:pt x="165989" y="820928"/>
                  </a:lnTo>
                  <a:lnTo>
                    <a:pt x="165989" y="846328"/>
                  </a:lnTo>
                  <a:cubicBezTo>
                    <a:pt x="75692" y="846455"/>
                    <a:pt x="0" y="776986"/>
                    <a:pt x="0" y="688340"/>
                  </a:cubicBezTo>
                  <a:lnTo>
                    <a:pt x="0" y="157988"/>
                  </a:lnTo>
                  <a:lnTo>
                    <a:pt x="25400" y="157988"/>
                  </a:lnTo>
                  <a:lnTo>
                    <a:pt x="0" y="157988"/>
                  </a:lnTo>
                  <a:moveTo>
                    <a:pt x="50800" y="157988"/>
                  </a:moveTo>
                  <a:lnTo>
                    <a:pt x="50800" y="688340"/>
                  </a:lnTo>
                  <a:lnTo>
                    <a:pt x="25400" y="688340"/>
                  </a:lnTo>
                  <a:lnTo>
                    <a:pt x="50800" y="688340"/>
                  </a:lnTo>
                  <a:cubicBezTo>
                    <a:pt x="50800" y="746125"/>
                    <a:pt x="100965" y="795528"/>
                    <a:pt x="165989" y="795528"/>
                  </a:cubicBezTo>
                  <a:lnTo>
                    <a:pt x="14215618" y="795528"/>
                  </a:lnTo>
                  <a:cubicBezTo>
                    <a:pt x="14280642" y="795528"/>
                    <a:pt x="14330806" y="746125"/>
                    <a:pt x="14330806" y="688340"/>
                  </a:cubicBezTo>
                  <a:lnTo>
                    <a:pt x="14330806" y="157988"/>
                  </a:lnTo>
                  <a:cubicBezTo>
                    <a:pt x="14330806" y="100203"/>
                    <a:pt x="14280642" y="50800"/>
                    <a:pt x="14215618" y="50800"/>
                  </a:cubicBezTo>
                  <a:lnTo>
                    <a:pt x="165989" y="50800"/>
                  </a:lnTo>
                  <a:lnTo>
                    <a:pt x="165989" y="25400"/>
                  </a:lnTo>
                  <a:lnTo>
                    <a:pt x="165989" y="50800"/>
                  </a:lnTo>
                  <a:cubicBezTo>
                    <a:pt x="100965" y="50800"/>
                    <a:pt x="50800" y="100203"/>
                    <a:pt x="50800" y="157988"/>
                  </a:cubicBez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93" name="Google Shape;293;p11"/>
          <p:cNvGrpSpPr/>
          <p:nvPr/>
        </p:nvGrpSpPr>
        <p:grpSpPr>
          <a:xfrm>
            <a:off x="1037588" y="5931752"/>
            <a:ext cx="10689855" cy="552731"/>
            <a:chOff x="0" y="-19050"/>
            <a:chExt cx="14253140" cy="736974"/>
          </a:xfrm>
        </p:grpSpPr>
        <p:sp>
          <p:nvSpPr>
            <p:cNvPr id="294" name="Google Shape;294;p11"/>
            <p:cNvSpPr/>
            <p:nvPr/>
          </p:nvSpPr>
          <p:spPr>
            <a:xfrm>
              <a:off x="0" y="0"/>
              <a:ext cx="14253139" cy="717924"/>
            </a:xfrm>
            <a:custGeom>
              <a:rect b="b" l="l" r="r" t="t"/>
              <a:pathLst>
                <a:path extrusionOk="0" h="717924" w="14253139">
                  <a:moveTo>
                    <a:pt x="0" y="0"/>
                  </a:moveTo>
                  <a:lnTo>
                    <a:pt x="14253139" y="0"/>
                  </a:lnTo>
                  <a:lnTo>
                    <a:pt x="14253139" y="717924"/>
                  </a:lnTo>
                  <a:lnTo>
                    <a:pt x="0" y="717924"/>
                  </a:lnTo>
                  <a:close/>
                </a:path>
              </a:pathLst>
            </a:custGeom>
            <a:solidFill>
              <a:srgbClr val="000000">
                <a:alpha val="0"/>
              </a:srgbClr>
            </a:solidFill>
            <a:ln>
              <a:noFill/>
            </a:ln>
          </p:spPr>
        </p:sp>
        <p:sp>
          <p:nvSpPr>
            <p:cNvPr id="295" name="Google Shape;295;p11"/>
            <p:cNvSpPr txBox="1"/>
            <p:nvPr/>
          </p:nvSpPr>
          <p:spPr>
            <a:xfrm>
              <a:off x="0" y="-19050"/>
              <a:ext cx="14253140" cy="736974"/>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2550" u="none" cap="none" strike="noStrike">
                  <a:solidFill>
                    <a:srgbClr val="FFFFFF"/>
                  </a:solidFill>
                  <a:latin typeface="Calibri"/>
                  <a:ea typeface="Calibri"/>
                  <a:cs typeface="Calibri"/>
                  <a:sym typeface="Calibri"/>
                </a:rPr>
                <a:t>Τι δεν πρέπει να κάνετε</a:t>
              </a:r>
              <a:endParaRPr/>
            </a:p>
          </p:txBody>
        </p:sp>
      </p:grpSp>
      <p:sp>
        <p:nvSpPr>
          <p:cNvPr id="296" name="Google Shape;296;p11"/>
          <p:cNvSpPr txBox="1"/>
          <p:nvPr/>
        </p:nvSpPr>
        <p:spPr>
          <a:xfrm>
            <a:off x="1235959" y="6506611"/>
            <a:ext cx="10399712" cy="858393"/>
          </a:xfrm>
          <a:prstGeom prst="rect">
            <a:avLst/>
          </a:prstGeom>
          <a:noFill/>
          <a:ln>
            <a:noFill/>
          </a:ln>
        </p:spPr>
        <p:txBody>
          <a:bodyPr anchorCtr="0" anchor="t" bIns="0" lIns="0" spcFirstLastPara="1" rIns="0" wrap="square" tIns="0">
            <a:spAutoFit/>
          </a:bodyPr>
          <a:lstStyle/>
          <a:p>
            <a:pPr indent="-123825" lvl="2" marL="352901" marR="0" rtl="0" algn="l">
              <a:lnSpc>
                <a:spcPct val="108000"/>
              </a:lnSpc>
              <a:spcBef>
                <a:spcPts val="0"/>
              </a:spcBef>
              <a:spcAft>
                <a:spcPts val="0"/>
              </a:spcAft>
              <a:buClr>
                <a:srgbClr val="000000"/>
              </a:buClr>
              <a:buSzPts val="1950"/>
              <a:buFont typeface="Arial"/>
              <a:buChar char="⚬"/>
            </a:pPr>
            <a:r>
              <a:rPr b="0" i="0" lang="en-US" sz="1950" u="none" cap="none" strike="noStrike">
                <a:solidFill>
                  <a:srgbClr val="000000"/>
                </a:solidFill>
                <a:latin typeface="Calibri"/>
                <a:ea typeface="Calibri"/>
                <a:cs typeface="Calibri"/>
                <a:sym typeface="Calibri"/>
              </a:rPr>
              <a:t>Μην επιστρέφετε για υπάρχοντα.</a:t>
            </a:r>
            <a:endParaRPr/>
          </a:p>
          <a:p>
            <a:pPr indent="-117633" lvl="2" marL="352901" marR="0" rtl="0" algn="l">
              <a:lnSpc>
                <a:spcPct val="108000"/>
              </a:lnSpc>
              <a:spcBef>
                <a:spcPts val="0"/>
              </a:spcBef>
              <a:spcAft>
                <a:spcPts val="0"/>
              </a:spcAft>
              <a:buNone/>
            </a:pPr>
            <a:r>
              <a:rPr b="0" i="0" lang="en-US" sz="1950" u="none" cap="none" strike="noStrike">
                <a:solidFill>
                  <a:srgbClr val="000000"/>
                </a:solidFill>
                <a:latin typeface="Calibri"/>
                <a:ea typeface="Calibri"/>
                <a:cs typeface="Calibri"/>
                <a:sym typeface="Calibri"/>
              </a:rPr>
              <a:t>Μην χρησιμοποιείτε ανελκυστήρες.</a:t>
            </a:r>
            <a:endParaRPr/>
          </a:p>
          <a:p>
            <a:pPr indent="-117633" lvl="2" marL="352901" marR="0" rtl="0" algn="l">
              <a:lnSpc>
                <a:spcPct val="108000"/>
              </a:lnSpc>
              <a:spcBef>
                <a:spcPts val="0"/>
              </a:spcBef>
              <a:spcAft>
                <a:spcPts val="0"/>
              </a:spcAft>
              <a:buNone/>
            </a:pPr>
            <a:r>
              <a:rPr b="0" i="0" lang="en-US" sz="1950" u="none" cap="none" strike="noStrike">
                <a:solidFill>
                  <a:srgbClr val="000000"/>
                </a:solidFill>
                <a:latin typeface="Calibri"/>
                <a:ea typeface="Calibri"/>
                <a:cs typeface="Calibri"/>
                <a:sym typeface="Calibri"/>
              </a:rPr>
              <a:t>Μην μπλοκάρετε τις πόρτες έκτακτης ανάγκης.</a:t>
            </a:r>
            <a:endParaRPr/>
          </a:p>
        </p:txBody>
      </p:sp>
      <p:sp>
        <p:nvSpPr>
          <p:cNvPr id="297" name="Google Shape;297;p11"/>
          <p:cNvSpPr/>
          <p:nvPr/>
        </p:nvSpPr>
        <p:spPr>
          <a:xfrm>
            <a:off x="12010272" y="3106510"/>
            <a:ext cx="6114764" cy="4073938"/>
          </a:xfrm>
          <a:custGeom>
            <a:rect b="b" l="l" r="r" t="t"/>
            <a:pathLst>
              <a:path extrusionOk="0" h="5431917" w="8153019">
                <a:moveTo>
                  <a:pt x="0" y="0"/>
                </a:moveTo>
                <a:lnTo>
                  <a:pt x="8153019" y="0"/>
                </a:lnTo>
                <a:lnTo>
                  <a:pt x="8153019" y="5431917"/>
                </a:lnTo>
                <a:lnTo>
                  <a:pt x="0" y="5431917"/>
                </a:lnTo>
                <a:lnTo>
                  <a:pt x="0" y="0"/>
                </a:lnTo>
                <a:close/>
              </a:path>
            </a:pathLst>
          </a:custGeom>
          <a:blipFill rotWithShape="1">
            <a:blip r:embed="rId5">
              <a:alphaModFix/>
            </a:blip>
            <a:stretch>
              <a:fillRect b="-32" l="0" r="0" t="-31"/>
            </a:stretch>
          </a:blipFill>
          <a:ln>
            <a:noFill/>
          </a:ln>
        </p:spPr>
      </p:sp>
      <p:sp>
        <p:nvSpPr>
          <p:cNvPr id="298" name="Google Shape;298;p11"/>
          <p:cNvSpPr txBox="1"/>
          <p:nvPr/>
        </p:nvSpPr>
        <p:spPr>
          <a:xfrm>
            <a:off x="11847996" y="7224829"/>
            <a:ext cx="4933436" cy="276225"/>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1" i="0" lang="en-US" sz="1650" u="none" cap="none" strike="noStrike">
                <a:solidFill>
                  <a:srgbClr val="000000"/>
                </a:solidFill>
                <a:latin typeface="Calibri"/>
                <a:ea typeface="Calibri"/>
                <a:cs typeface="Calibri"/>
                <a:sym typeface="Calibri"/>
              </a:rPr>
              <a:t>Σχήμα 2: Φωτιές από Canva (Ελεύθερο Στοιχείο) </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6" name="Shape 306"/>
        <p:cNvGrpSpPr/>
        <p:nvPr/>
      </p:nvGrpSpPr>
      <p:grpSpPr>
        <a:xfrm>
          <a:off x="0" y="0"/>
          <a:ext cx="0" cy="0"/>
          <a:chOff x="0" y="0"/>
          <a:chExt cx="0" cy="0"/>
        </a:xfrm>
      </p:grpSpPr>
      <p:sp>
        <p:nvSpPr>
          <p:cNvPr descr="Μπλε κείμενο σε μαύρο φόντο  Η περιγραφή δημιουργήθηκε αυτόματα" id="307" name="Google Shape;307;p12"/>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5" l="0" r="0" t="0"/>
            </a:stretch>
          </a:blipFill>
          <a:ln>
            <a:noFill/>
          </a:ln>
        </p:spPr>
      </p:sp>
      <p:sp>
        <p:nvSpPr>
          <p:cNvPr descr="Κοντινό πλάνο ενός λογότυπου  Το περιεχόμενο που δημιουργείται από τεχνητή νοημοσύνη ενδέχεται να είναι εσφαλμένο." id="308" name="Google Shape;308;p12"/>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sp>
        <p:nvSpPr>
          <p:cNvPr id="309" name="Google Shape;309;p12"/>
          <p:cNvSpPr txBox="1"/>
          <p:nvPr/>
        </p:nvSpPr>
        <p:spPr>
          <a:xfrm>
            <a:off x="774400" y="708025"/>
            <a:ext cx="16954800" cy="1466400"/>
          </a:xfrm>
          <a:prstGeom prst="rect">
            <a:avLst/>
          </a:prstGeom>
          <a:noFill/>
          <a:ln>
            <a:noFill/>
          </a:ln>
        </p:spPr>
        <p:txBody>
          <a:bodyPr anchorCtr="0" anchor="ctr" bIns="0" lIns="0" spcFirstLastPara="1" rIns="0" wrap="square" tIns="0">
            <a:noAutofit/>
          </a:bodyPr>
          <a:lstStyle/>
          <a:p>
            <a:pPr indent="0" lvl="0" marL="0" marR="0" rtl="0" algn="l">
              <a:lnSpc>
                <a:spcPct val="107982"/>
              </a:lnSpc>
              <a:spcBef>
                <a:spcPts val="0"/>
              </a:spcBef>
              <a:spcAft>
                <a:spcPts val="0"/>
              </a:spcAft>
              <a:buNone/>
            </a:pPr>
            <a:r>
              <a:rPr b="1" i="0" lang="en-US" sz="4072" u="none" cap="none" strike="noStrike">
                <a:solidFill>
                  <a:srgbClr val="FF0000"/>
                </a:solidFill>
                <a:latin typeface="Calibri"/>
                <a:ea typeface="Calibri"/>
                <a:cs typeface="Calibri"/>
                <a:sym typeface="Calibri"/>
              </a:rPr>
              <a:t>Δασικές Πυρκαγιές / Πυρκαγιές - Πώς να Αναγνωρίζετε τις Προειδοποιήσεις;</a:t>
            </a:r>
            <a:endParaRPr sz="1200"/>
          </a:p>
        </p:txBody>
      </p:sp>
      <p:grpSp>
        <p:nvGrpSpPr>
          <p:cNvPr id="310" name="Google Shape;310;p12"/>
          <p:cNvGrpSpPr/>
          <p:nvPr/>
        </p:nvGrpSpPr>
        <p:grpSpPr>
          <a:xfrm>
            <a:off x="1863432" y="2174342"/>
            <a:ext cx="4629245" cy="2792826"/>
            <a:chOff x="0" y="0"/>
            <a:chExt cx="6172327" cy="3723767"/>
          </a:xfrm>
        </p:grpSpPr>
        <p:sp>
          <p:nvSpPr>
            <p:cNvPr id="311" name="Google Shape;311;p12"/>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00B0F0"/>
            </a:solidFill>
            <a:ln cap="flat" cmpd="sng" w="12700">
              <a:solidFill>
                <a:srgbClr val="000000"/>
              </a:solidFill>
              <a:prstDash val="solid"/>
              <a:round/>
              <a:headEnd len="sm" w="sm" type="none"/>
              <a:tailEnd len="sm" w="sm" type="none"/>
            </a:ln>
          </p:spPr>
        </p:sp>
        <p:sp>
          <p:nvSpPr>
            <p:cNvPr id="312" name="Google Shape;312;p12"/>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313" name="Google Shape;313;p12"/>
          <p:cNvGrpSpPr/>
          <p:nvPr/>
        </p:nvGrpSpPr>
        <p:grpSpPr>
          <a:xfrm>
            <a:off x="1882482" y="2171961"/>
            <a:ext cx="4591174" cy="2835203"/>
            <a:chOff x="0" y="-28575"/>
            <a:chExt cx="6121566" cy="3780272"/>
          </a:xfrm>
        </p:grpSpPr>
        <p:sp>
          <p:nvSpPr>
            <p:cNvPr id="314" name="Google Shape;314;p12"/>
            <p:cNvSpPr/>
            <p:nvPr/>
          </p:nvSpPr>
          <p:spPr>
            <a:xfrm>
              <a:off x="0" y="0"/>
              <a:ext cx="6121566" cy="3751697"/>
            </a:xfrm>
            <a:custGeom>
              <a:rect b="b" l="l" r="r" t="t"/>
              <a:pathLst>
                <a:path extrusionOk="0" h="3751697" w="6121566">
                  <a:moveTo>
                    <a:pt x="0" y="0"/>
                  </a:moveTo>
                  <a:lnTo>
                    <a:pt x="6121566" y="0"/>
                  </a:lnTo>
                  <a:lnTo>
                    <a:pt x="6121566" y="3751697"/>
                  </a:lnTo>
                  <a:lnTo>
                    <a:pt x="0" y="3751697"/>
                  </a:lnTo>
                  <a:close/>
                </a:path>
              </a:pathLst>
            </a:custGeom>
            <a:solidFill>
              <a:srgbClr val="000000">
                <a:alpha val="0"/>
              </a:srgbClr>
            </a:solidFill>
            <a:ln>
              <a:noFill/>
            </a:ln>
          </p:spPr>
        </p:sp>
        <p:sp>
          <p:nvSpPr>
            <p:cNvPr id="315" name="Google Shape;315;p12"/>
            <p:cNvSpPr txBox="1"/>
            <p:nvPr/>
          </p:nvSpPr>
          <p:spPr>
            <a:xfrm>
              <a:off x="0" y="-28575"/>
              <a:ext cx="6121566" cy="3780272"/>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1" i="0" lang="en-US" sz="3050" u="none" cap="none" strike="noStrike">
                  <a:solidFill>
                    <a:srgbClr val="FFFFFF"/>
                  </a:solidFill>
                  <a:latin typeface="Calibri"/>
                  <a:ea typeface="Calibri"/>
                  <a:cs typeface="Calibri"/>
                  <a:sym typeface="Calibri"/>
                </a:rPr>
                <a:t>Ανιχνευτές καπνού: Συναγερμοί που ενεργοποιούνται από καπνό σε χώρους εκδηλώσεων.</a:t>
              </a:r>
              <a:endParaRPr sz="700"/>
            </a:p>
          </p:txBody>
        </p:sp>
      </p:grpSp>
      <p:grpSp>
        <p:nvGrpSpPr>
          <p:cNvPr id="316" name="Google Shape;316;p12"/>
          <p:cNvGrpSpPr/>
          <p:nvPr/>
        </p:nvGrpSpPr>
        <p:grpSpPr>
          <a:xfrm>
            <a:off x="6913723" y="2174342"/>
            <a:ext cx="4629246" cy="2792826"/>
            <a:chOff x="0" y="0"/>
            <a:chExt cx="6172327" cy="3723767"/>
          </a:xfrm>
        </p:grpSpPr>
        <p:sp>
          <p:nvSpPr>
            <p:cNvPr id="317" name="Google Shape;317;p12"/>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ED2527"/>
            </a:solidFill>
            <a:ln cap="flat" cmpd="sng" w="12700">
              <a:solidFill>
                <a:srgbClr val="000000"/>
              </a:solidFill>
              <a:prstDash val="solid"/>
              <a:round/>
              <a:headEnd len="sm" w="sm" type="none"/>
              <a:tailEnd len="sm" w="sm" type="none"/>
            </a:ln>
          </p:spPr>
        </p:sp>
        <p:sp>
          <p:nvSpPr>
            <p:cNvPr id="318" name="Google Shape;318;p12"/>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319" name="Google Shape;319;p12"/>
          <p:cNvGrpSpPr/>
          <p:nvPr/>
        </p:nvGrpSpPr>
        <p:grpSpPr>
          <a:xfrm>
            <a:off x="6932773" y="2171961"/>
            <a:ext cx="4591175" cy="2835203"/>
            <a:chOff x="0" y="-28575"/>
            <a:chExt cx="6121566" cy="3780272"/>
          </a:xfrm>
        </p:grpSpPr>
        <p:sp>
          <p:nvSpPr>
            <p:cNvPr id="320" name="Google Shape;320;p12"/>
            <p:cNvSpPr/>
            <p:nvPr/>
          </p:nvSpPr>
          <p:spPr>
            <a:xfrm>
              <a:off x="0" y="0"/>
              <a:ext cx="6121566" cy="3751697"/>
            </a:xfrm>
            <a:custGeom>
              <a:rect b="b" l="l" r="r" t="t"/>
              <a:pathLst>
                <a:path extrusionOk="0" h="3751697" w="6121566">
                  <a:moveTo>
                    <a:pt x="0" y="0"/>
                  </a:moveTo>
                  <a:lnTo>
                    <a:pt x="6121566" y="0"/>
                  </a:lnTo>
                  <a:lnTo>
                    <a:pt x="6121566" y="3751697"/>
                  </a:lnTo>
                  <a:lnTo>
                    <a:pt x="0" y="3751697"/>
                  </a:lnTo>
                  <a:close/>
                </a:path>
              </a:pathLst>
            </a:custGeom>
            <a:solidFill>
              <a:srgbClr val="000000">
                <a:alpha val="0"/>
              </a:srgbClr>
            </a:solidFill>
            <a:ln>
              <a:noFill/>
            </a:ln>
          </p:spPr>
        </p:sp>
        <p:sp>
          <p:nvSpPr>
            <p:cNvPr id="321" name="Google Shape;321;p12"/>
            <p:cNvSpPr txBox="1"/>
            <p:nvPr/>
          </p:nvSpPr>
          <p:spPr>
            <a:xfrm>
              <a:off x="0" y="-28575"/>
              <a:ext cx="6121566" cy="3780272"/>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1" i="0" lang="en-US" sz="3050" u="none" cap="none" strike="noStrike">
                  <a:solidFill>
                    <a:srgbClr val="FFFFFF"/>
                  </a:solidFill>
                  <a:latin typeface="Calibri"/>
                  <a:ea typeface="Calibri"/>
                  <a:cs typeface="Calibri"/>
                  <a:sym typeface="Calibri"/>
                </a:rPr>
                <a:t>Ανιχνευτές θερμότητας: Προειδοποιήσεις για απότομες αυξήσεις της θερμοκρασίας.</a:t>
              </a:r>
              <a:endParaRPr sz="700"/>
            </a:p>
          </p:txBody>
        </p:sp>
      </p:grpSp>
      <p:grpSp>
        <p:nvGrpSpPr>
          <p:cNvPr id="322" name="Google Shape;322;p12"/>
          <p:cNvGrpSpPr/>
          <p:nvPr/>
        </p:nvGrpSpPr>
        <p:grpSpPr>
          <a:xfrm>
            <a:off x="11964016" y="2174342"/>
            <a:ext cx="4629246" cy="2792826"/>
            <a:chOff x="0" y="0"/>
            <a:chExt cx="6172327" cy="3723767"/>
          </a:xfrm>
        </p:grpSpPr>
        <p:sp>
          <p:nvSpPr>
            <p:cNvPr id="323" name="Google Shape;323;p12"/>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00B0F0"/>
            </a:solidFill>
            <a:ln cap="flat" cmpd="sng" w="12700">
              <a:solidFill>
                <a:srgbClr val="000000"/>
              </a:solidFill>
              <a:prstDash val="solid"/>
              <a:round/>
              <a:headEnd len="sm" w="sm" type="none"/>
              <a:tailEnd len="sm" w="sm" type="none"/>
            </a:ln>
          </p:spPr>
        </p:sp>
        <p:sp>
          <p:nvSpPr>
            <p:cNvPr id="324" name="Google Shape;324;p12"/>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325" name="Google Shape;325;p12"/>
          <p:cNvGrpSpPr/>
          <p:nvPr/>
        </p:nvGrpSpPr>
        <p:grpSpPr>
          <a:xfrm>
            <a:off x="11983066" y="2171961"/>
            <a:ext cx="4591175" cy="2835203"/>
            <a:chOff x="0" y="-28575"/>
            <a:chExt cx="6121566" cy="3780272"/>
          </a:xfrm>
        </p:grpSpPr>
        <p:sp>
          <p:nvSpPr>
            <p:cNvPr id="326" name="Google Shape;326;p12"/>
            <p:cNvSpPr/>
            <p:nvPr/>
          </p:nvSpPr>
          <p:spPr>
            <a:xfrm>
              <a:off x="0" y="0"/>
              <a:ext cx="6121566" cy="3751697"/>
            </a:xfrm>
            <a:custGeom>
              <a:rect b="b" l="l" r="r" t="t"/>
              <a:pathLst>
                <a:path extrusionOk="0" h="3751697" w="6121566">
                  <a:moveTo>
                    <a:pt x="0" y="0"/>
                  </a:moveTo>
                  <a:lnTo>
                    <a:pt x="6121566" y="0"/>
                  </a:lnTo>
                  <a:lnTo>
                    <a:pt x="6121566" y="3751697"/>
                  </a:lnTo>
                  <a:lnTo>
                    <a:pt x="0" y="3751697"/>
                  </a:lnTo>
                  <a:close/>
                </a:path>
              </a:pathLst>
            </a:custGeom>
            <a:solidFill>
              <a:srgbClr val="000000">
                <a:alpha val="0"/>
              </a:srgbClr>
            </a:solidFill>
            <a:ln>
              <a:noFill/>
            </a:ln>
          </p:spPr>
        </p:sp>
        <p:sp>
          <p:nvSpPr>
            <p:cNvPr id="327" name="Google Shape;327;p12"/>
            <p:cNvSpPr txBox="1"/>
            <p:nvPr/>
          </p:nvSpPr>
          <p:spPr>
            <a:xfrm>
              <a:off x="0" y="-28575"/>
              <a:ext cx="6121566" cy="3780272"/>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1" i="0" lang="en-US" sz="3050" u="none" cap="none" strike="noStrike">
                  <a:solidFill>
                    <a:srgbClr val="FFFFFF"/>
                  </a:solidFill>
                  <a:latin typeface="Calibri"/>
                  <a:ea typeface="Calibri"/>
                  <a:cs typeface="Calibri"/>
                  <a:sym typeface="Calibri"/>
                </a:rPr>
                <a:t>Σειρήνες συναγερμού πυρκαγιάς: Δυνατά, ευδιάκριτα σήματα με φώτα που αναβοσβήνουν.</a:t>
              </a:r>
              <a:endParaRPr sz="700"/>
            </a:p>
          </p:txBody>
        </p:sp>
      </p:grpSp>
      <p:grpSp>
        <p:nvGrpSpPr>
          <p:cNvPr id="328" name="Google Shape;328;p12"/>
          <p:cNvGrpSpPr/>
          <p:nvPr/>
        </p:nvGrpSpPr>
        <p:grpSpPr>
          <a:xfrm>
            <a:off x="4388578" y="5388164"/>
            <a:ext cx="4629245" cy="2792826"/>
            <a:chOff x="0" y="0"/>
            <a:chExt cx="6172327" cy="3723767"/>
          </a:xfrm>
        </p:grpSpPr>
        <p:sp>
          <p:nvSpPr>
            <p:cNvPr id="329" name="Google Shape;329;p12"/>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ED2527"/>
            </a:solidFill>
            <a:ln cap="flat" cmpd="sng" w="12700">
              <a:solidFill>
                <a:srgbClr val="000000"/>
              </a:solidFill>
              <a:prstDash val="solid"/>
              <a:round/>
              <a:headEnd len="sm" w="sm" type="none"/>
              <a:tailEnd len="sm" w="sm" type="none"/>
            </a:ln>
          </p:spPr>
        </p:sp>
        <p:sp>
          <p:nvSpPr>
            <p:cNvPr id="330" name="Google Shape;330;p12"/>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331" name="Google Shape;331;p12"/>
          <p:cNvGrpSpPr/>
          <p:nvPr/>
        </p:nvGrpSpPr>
        <p:grpSpPr>
          <a:xfrm>
            <a:off x="4407628" y="5385783"/>
            <a:ext cx="4591174" cy="2776135"/>
            <a:chOff x="0" y="-28575"/>
            <a:chExt cx="6121566" cy="3701513"/>
          </a:xfrm>
        </p:grpSpPr>
        <p:sp>
          <p:nvSpPr>
            <p:cNvPr id="332" name="Google Shape;332;p12"/>
            <p:cNvSpPr/>
            <p:nvPr/>
          </p:nvSpPr>
          <p:spPr>
            <a:xfrm>
              <a:off x="0" y="0"/>
              <a:ext cx="6121566" cy="3672938"/>
            </a:xfrm>
            <a:custGeom>
              <a:rect b="b" l="l" r="r" t="t"/>
              <a:pathLst>
                <a:path extrusionOk="0" h="3672938" w="6121566">
                  <a:moveTo>
                    <a:pt x="0" y="0"/>
                  </a:moveTo>
                  <a:lnTo>
                    <a:pt x="6121566" y="0"/>
                  </a:lnTo>
                  <a:lnTo>
                    <a:pt x="6121566" y="3672938"/>
                  </a:lnTo>
                  <a:lnTo>
                    <a:pt x="0" y="3672938"/>
                  </a:lnTo>
                  <a:close/>
                </a:path>
              </a:pathLst>
            </a:custGeom>
            <a:solidFill>
              <a:srgbClr val="000000">
                <a:alpha val="0"/>
              </a:srgbClr>
            </a:solidFill>
            <a:ln>
              <a:noFill/>
            </a:ln>
          </p:spPr>
        </p:sp>
        <p:sp>
          <p:nvSpPr>
            <p:cNvPr id="333" name="Google Shape;333;p12"/>
            <p:cNvSpPr txBox="1"/>
            <p:nvPr/>
          </p:nvSpPr>
          <p:spPr>
            <a:xfrm>
              <a:off x="0" y="-28575"/>
              <a:ext cx="6121566" cy="3701513"/>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1" i="0" lang="en-US" sz="3050" u="none" cap="none" strike="noStrike">
                  <a:solidFill>
                    <a:srgbClr val="FFFFFF"/>
                  </a:solidFill>
                  <a:latin typeface="Calibri"/>
                  <a:ea typeface="Calibri"/>
                  <a:cs typeface="Calibri"/>
                  <a:sym typeface="Calibri"/>
                </a:rPr>
                <a:t>Οδηγίες της PA: Άμεσες ανακοινώσεις που καθοδηγούν την εκκένωση.</a:t>
              </a:r>
              <a:endParaRPr sz="700"/>
            </a:p>
          </p:txBody>
        </p:sp>
      </p:grpSp>
      <p:grpSp>
        <p:nvGrpSpPr>
          <p:cNvPr id="334" name="Google Shape;334;p12"/>
          <p:cNvGrpSpPr/>
          <p:nvPr/>
        </p:nvGrpSpPr>
        <p:grpSpPr>
          <a:xfrm>
            <a:off x="9438870" y="5388164"/>
            <a:ext cx="4629245" cy="2792826"/>
            <a:chOff x="0" y="0"/>
            <a:chExt cx="6172327" cy="3723767"/>
          </a:xfrm>
        </p:grpSpPr>
        <p:sp>
          <p:nvSpPr>
            <p:cNvPr id="335" name="Google Shape;335;p12"/>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00B0F0"/>
            </a:solidFill>
            <a:ln cap="flat" cmpd="sng" w="12700">
              <a:solidFill>
                <a:srgbClr val="000000"/>
              </a:solidFill>
              <a:prstDash val="solid"/>
              <a:round/>
              <a:headEnd len="sm" w="sm" type="none"/>
              <a:tailEnd len="sm" w="sm" type="none"/>
            </a:ln>
          </p:spPr>
        </p:sp>
        <p:sp>
          <p:nvSpPr>
            <p:cNvPr id="336" name="Google Shape;336;p12"/>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337" name="Google Shape;337;p12"/>
          <p:cNvGrpSpPr/>
          <p:nvPr/>
        </p:nvGrpSpPr>
        <p:grpSpPr>
          <a:xfrm>
            <a:off x="9457920" y="5385783"/>
            <a:ext cx="4591174" cy="2835203"/>
            <a:chOff x="0" y="-28575"/>
            <a:chExt cx="6121566" cy="3780272"/>
          </a:xfrm>
        </p:grpSpPr>
        <p:sp>
          <p:nvSpPr>
            <p:cNvPr id="338" name="Google Shape;338;p12"/>
            <p:cNvSpPr/>
            <p:nvPr/>
          </p:nvSpPr>
          <p:spPr>
            <a:xfrm>
              <a:off x="0" y="0"/>
              <a:ext cx="6121566" cy="3751697"/>
            </a:xfrm>
            <a:custGeom>
              <a:rect b="b" l="l" r="r" t="t"/>
              <a:pathLst>
                <a:path extrusionOk="0" h="3751697" w="6121566">
                  <a:moveTo>
                    <a:pt x="0" y="0"/>
                  </a:moveTo>
                  <a:lnTo>
                    <a:pt x="6121566" y="0"/>
                  </a:lnTo>
                  <a:lnTo>
                    <a:pt x="6121566" y="3751697"/>
                  </a:lnTo>
                  <a:lnTo>
                    <a:pt x="0" y="3751697"/>
                  </a:lnTo>
                  <a:close/>
                </a:path>
              </a:pathLst>
            </a:custGeom>
            <a:solidFill>
              <a:srgbClr val="000000">
                <a:alpha val="0"/>
              </a:srgbClr>
            </a:solidFill>
            <a:ln>
              <a:noFill/>
            </a:ln>
          </p:spPr>
        </p:sp>
        <p:sp>
          <p:nvSpPr>
            <p:cNvPr id="339" name="Google Shape;339;p12"/>
            <p:cNvSpPr txBox="1"/>
            <p:nvPr/>
          </p:nvSpPr>
          <p:spPr>
            <a:xfrm>
              <a:off x="0" y="-28575"/>
              <a:ext cx="6121566" cy="3780272"/>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1" i="0" lang="en-US" sz="3050" u="none" cap="none" strike="noStrike">
                  <a:solidFill>
                    <a:srgbClr val="FFFFFF"/>
                  </a:solidFill>
                  <a:latin typeface="Calibri"/>
                  <a:ea typeface="Calibri"/>
                  <a:cs typeface="Calibri"/>
                  <a:sym typeface="Calibri"/>
                </a:rPr>
                <a:t>Ενεργοποίηση ψεκαστήρων: Ορατό σημάδι καταστολής πυρκαγιάς και παρουσίας κινδύνου</a:t>
              </a:r>
              <a:endParaRPr sz="700"/>
            </a:p>
          </p:txBody>
        </p:sp>
      </p:gr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7" name="Shape 347"/>
        <p:cNvGrpSpPr/>
        <p:nvPr/>
      </p:nvGrpSpPr>
      <p:grpSpPr>
        <a:xfrm>
          <a:off x="0" y="0"/>
          <a:ext cx="0" cy="0"/>
          <a:chOff x="0" y="0"/>
          <a:chExt cx="0" cy="0"/>
        </a:xfrm>
      </p:grpSpPr>
      <p:sp>
        <p:nvSpPr>
          <p:cNvPr descr="Μπλε κείμενο σε μαύρο φόντο  Η περιγραφή δημιουργήθηκε αυτόματα" id="348" name="Google Shape;348;p13"/>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5" l="0" r="0" t="0"/>
            </a:stretch>
          </a:blipFill>
          <a:ln>
            <a:noFill/>
          </a:ln>
        </p:spPr>
      </p:sp>
      <p:sp>
        <p:nvSpPr>
          <p:cNvPr descr="Κοντινό πλάνο ενός λογότυπου  Το περιεχόμενο που δημιουργείται από τεχνητή νοημοσύνη ενδέχεται να είναι εσφαλμένο." id="349" name="Google Shape;349;p13"/>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sp>
        <p:nvSpPr>
          <p:cNvPr id="350" name="Google Shape;350;p13"/>
          <p:cNvSpPr txBox="1"/>
          <p:nvPr/>
        </p:nvSpPr>
        <p:spPr>
          <a:xfrm>
            <a:off x="989400" y="418300"/>
            <a:ext cx="16041300" cy="793500"/>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FF0000"/>
                </a:solidFill>
                <a:latin typeface="Calibri"/>
                <a:ea typeface="Calibri"/>
                <a:cs typeface="Calibri"/>
                <a:sym typeface="Calibri"/>
              </a:rPr>
              <a:t>Πλημμύρες</a:t>
            </a:r>
            <a:endParaRPr/>
          </a:p>
        </p:txBody>
      </p:sp>
      <p:grpSp>
        <p:nvGrpSpPr>
          <p:cNvPr id="351" name="Google Shape;351;p13"/>
          <p:cNvGrpSpPr/>
          <p:nvPr/>
        </p:nvGrpSpPr>
        <p:grpSpPr>
          <a:xfrm>
            <a:off x="768974" y="1486800"/>
            <a:ext cx="16887656" cy="995176"/>
            <a:chOff x="0" y="-28565"/>
            <a:chExt cx="22516874" cy="1326900"/>
          </a:xfrm>
        </p:grpSpPr>
        <p:sp>
          <p:nvSpPr>
            <p:cNvPr id="352" name="Google Shape;352;p13"/>
            <p:cNvSpPr/>
            <p:nvPr/>
          </p:nvSpPr>
          <p:spPr>
            <a:xfrm>
              <a:off x="0" y="0"/>
              <a:ext cx="22516874" cy="1298290"/>
            </a:xfrm>
            <a:custGeom>
              <a:rect b="b" l="l" r="r" t="t"/>
              <a:pathLst>
                <a:path extrusionOk="0" h="1298290" w="22516874">
                  <a:moveTo>
                    <a:pt x="0" y="0"/>
                  </a:moveTo>
                  <a:lnTo>
                    <a:pt x="22516874" y="0"/>
                  </a:lnTo>
                  <a:lnTo>
                    <a:pt x="22516874" y="1298290"/>
                  </a:lnTo>
                  <a:lnTo>
                    <a:pt x="0" y="1298290"/>
                  </a:lnTo>
                  <a:close/>
                </a:path>
              </a:pathLst>
            </a:custGeom>
            <a:solidFill>
              <a:srgbClr val="000000">
                <a:alpha val="0"/>
              </a:srgbClr>
            </a:solidFill>
            <a:ln>
              <a:noFill/>
            </a:ln>
          </p:spPr>
        </p:sp>
        <p:sp>
          <p:nvSpPr>
            <p:cNvPr id="353" name="Google Shape;353;p13"/>
            <p:cNvSpPr txBox="1"/>
            <p:nvPr/>
          </p:nvSpPr>
          <p:spPr>
            <a:xfrm>
              <a:off x="383401" y="-28565"/>
              <a:ext cx="22133400" cy="1326900"/>
            </a:xfrm>
            <a:prstGeom prst="rect">
              <a:avLst/>
            </a:prstGeom>
            <a:noFill/>
            <a:ln>
              <a:noFill/>
            </a:ln>
          </p:spPr>
          <p:txBody>
            <a:bodyPr anchorCtr="0" anchor="ctr" bIns="0" lIns="0" spcFirstLastPara="1" rIns="0" wrap="square" tIns="0">
              <a:noAutofit/>
            </a:bodyPr>
            <a:lstStyle/>
            <a:p>
              <a:pPr indent="0" lvl="0" marL="0" marR="0" rtl="0" algn="just">
                <a:lnSpc>
                  <a:spcPct val="108000"/>
                </a:lnSpc>
                <a:spcBef>
                  <a:spcPts val="0"/>
                </a:spcBef>
                <a:spcAft>
                  <a:spcPts val="0"/>
                </a:spcAft>
                <a:buNone/>
              </a:pPr>
              <a:r>
                <a:rPr b="1" i="1" lang="en-US" sz="2700" u="none" cap="none" strike="noStrike">
                  <a:solidFill>
                    <a:srgbClr val="139AD6"/>
                  </a:solidFill>
                  <a:latin typeface="Calibri"/>
                  <a:ea typeface="Calibri"/>
                  <a:cs typeface="Calibri"/>
                  <a:sym typeface="Calibri"/>
                </a:rPr>
                <a:t>Οι πλημμύρες μπορούν να κατακλύσουν γρήγορα τους δημόσιους χώρους, ειδικά τους υπόγειους χώρους όπως το μετρό ή τα υπόγεια εμπορικών κέντρων.</a:t>
              </a:r>
              <a:endParaRPr/>
            </a:p>
          </p:txBody>
        </p:sp>
      </p:grpSp>
      <p:grpSp>
        <p:nvGrpSpPr>
          <p:cNvPr id="354" name="Google Shape;354;p13"/>
          <p:cNvGrpSpPr/>
          <p:nvPr/>
        </p:nvGrpSpPr>
        <p:grpSpPr>
          <a:xfrm>
            <a:off x="989408" y="2709280"/>
            <a:ext cx="9850088" cy="1022699"/>
            <a:chOff x="0" y="0"/>
            <a:chExt cx="13133451" cy="1363599"/>
          </a:xfrm>
        </p:grpSpPr>
        <p:sp>
          <p:nvSpPr>
            <p:cNvPr id="355" name="Google Shape;355;p13"/>
            <p:cNvSpPr/>
            <p:nvPr/>
          </p:nvSpPr>
          <p:spPr>
            <a:xfrm>
              <a:off x="25400" y="25400"/>
              <a:ext cx="13082651" cy="1312799"/>
            </a:xfrm>
            <a:custGeom>
              <a:rect b="b" l="l" r="r" t="t"/>
              <a:pathLst>
                <a:path extrusionOk="0" h="1312799" w="13082651">
                  <a:moveTo>
                    <a:pt x="0" y="218821"/>
                  </a:moveTo>
                  <a:cubicBezTo>
                    <a:pt x="0" y="97917"/>
                    <a:pt x="101346" y="0"/>
                    <a:pt x="226441" y="0"/>
                  </a:cubicBezTo>
                  <a:lnTo>
                    <a:pt x="12856210" y="0"/>
                  </a:lnTo>
                  <a:cubicBezTo>
                    <a:pt x="12981178" y="0"/>
                    <a:pt x="13082651" y="97917"/>
                    <a:pt x="13082651" y="218821"/>
                  </a:cubicBezTo>
                  <a:lnTo>
                    <a:pt x="13082651" y="1093978"/>
                  </a:lnTo>
                  <a:cubicBezTo>
                    <a:pt x="13082651" y="1214755"/>
                    <a:pt x="12981305" y="1312799"/>
                    <a:pt x="12856210" y="1312799"/>
                  </a:cubicBezTo>
                  <a:lnTo>
                    <a:pt x="226441" y="1312799"/>
                  </a:lnTo>
                  <a:cubicBezTo>
                    <a:pt x="101346" y="1312799"/>
                    <a:pt x="0" y="1214755"/>
                    <a:pt x="0" y="1093978"/>
                  </a:cubicBezTo>
                  <a:close/>
                </a:path>
              </a:pathLst>
            </a:custGeom>
            <a:solidFill>
              <a:srgbClr val="00B0F0"/>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6" name="Google Shape;356;p13"/>
            <p:cNvSpPr/>
            <p:nvPr/>
          </p:nvSpPr>
          <p:spPr>
            <a:xfrm>
              <a:off x="0" y="0"/>
              <a:ext cx="13133451" cy="1363599"/>
            </a:xfrm>
            <a:custGeom>
              <a:rect b="b" l="l" r="r" t="t"/>
              <a:pathLst>
                <a:path extrusionOk="0" h="1363599" w="13133451">
                  <a:moveTo>
                    <a:pt x="0" y="244221"/>
                  </a:moveTo>
                  <a:cubicBezTo>
                    <a:pt x="0" y="108458"/>
                    <a:pt x="113538" y="0"/>
                    <a:pt x="251841" y="0"/>
                  </a:cubicBezTo>
                  <a:lnTo>
                    <a:pt x="12881610" y="0"/>
                  </a:lnTo>
                  <a:lnTo>
                    <a:pt x="12881610" y="25400"/>
                  </a:lnTo>
                  <a:lnTo>
                    <a:pt x="12881610" y="0"/>
                  </a:lnTo>
                  <a:cubicBezTo>
                    <a:pt x="13019785" y="0"/>
                    <a:pt x="13133451" y="108458"/>
                    <a:pt x="13133451" y="244221"/>
                  </a:cubicBezTo>
                  <a:lnTo>
                    <a:pt x="13108051" y="244221"/>
                  </a:lnTo>
                  <a:lnTo>
                    <a:pt x="13133451" y="244221"/>
                  </a:lnTo>
                  <a:lnTo>
                    <a:pt x="13133451" y="1119378"/>
                  </a:lnTo>
                  <a:lnTo>
                    <a:pt x="13108051" y="1119378"/>
                  </a:lnTo>
                  <a:lnTo>
                    <a:pt x="13133451" y="1119378"/>
                  </a:lnTo>
                  <a:cubicBezTo>
                    <a:pt x="13133451" y="1255014"/>
                    <a:pt x="13019912" y="1363599"/>
                    <a:pt x="12881610" y="1363599"/>
                  </a:cubicBezTo>
                  <a:lnTo>
                    <a:pt x="12881610" y="1338199"/>
                  </a:lnTo>
                  <a:lnTo>
                    <a:pt x="12881610" y="1363599"/>
                  </a:lnTo>
                  <a:lnTo>
                    <a:pt x="251841" y="1363599"/>
                  </a:lnTo>
                  <a:lnTo>
                    <a:pt x="251841" y="1338199"/>
                  </a:lnTo>
                  <a:lnTo>
                    <a:pt x="251841" y="1363599"/>
                  </a:lnTo>
                  <a:cubicBezTo>
                    <a:pt x="113538" y="1363599"/>
                    <a:pt x="0" y="1255014"/>
                    <a:pt x="0" y="1119378"/>
                  </a:cubicBezTo>
                  <a:lnTo>
                    <a:pt x="0" y="244221"/>
                  </a:lnTo>
                  <a:lnTo>
                    <a:pt x="25400" y="244221"/>
                  </a:lnTo>
                  <a:lnTo>
                    <a:pt x="0" y="244221"/>
                  </a:lnTo>
                  <a:moveTo>
                    <a:pt x="50800" y="244221"/>
                  </a:moveTo>
                  <a:lnTo>
                    <a:pt x="50800" y="1119378"/>
                  </a:lnTo>
                  <a:lnTo>
                    <a:pt x="25400" y="1119378"/>
                  </a:lnTo>
                  <a:lnTo>
                    <a:pt x="50800" y="1119378"/>
                  </a:lnTo>
                  <a:cubicBezTo>
                    <a:pt x="50800" y="1225423"/>
                    <a:pt x="139954" y="1312799"/>
                    <a:pt x="251841" y="1312799"/>
                  </a:cubicBezTo>
                  <a:lnTo>
                    <a:pt x="12881610" y="1312799"/>
                  </a:lnTo>
                  <a:cubicBezTo>
                    <a:pt x="12993370" y="1312799"/>
                    <a:pt x="13082651" y="1225423"/>
                    <a:pt x="13082651" y="1119378"/>
                  </a:cubicBezTo>
                  <a:lnTo>
                    <a:pt x="13082651" y="244221"/>
                  </a:lnTo>
                  <a:cubicBezTo>
                    <a:pt x="13082651" y="138176"/>
                    <a:pt x="12993497" y="50800"/>
                    <a:pt x="12881610" y="50800"/>
                  </a:cubicBezTo>
                  <a:lnTo>
                    <a:pt x="251841" y="50800"/>
                  </a:lnTo>
                  <a:lnTo>
                    <a:pt x="251841" y="25400"/>
                  </a:lnTo>
                  <a:lnTo>
                    <a:pt x="251841" y="50800"/>
                  </a:lnTo>
                  <a:cubicBezTo>
                    <a:pt x="139954" y="50800"/>
                    <a:pt x="50800" y="138176"/>
                    <a:pt x="50800" y="244221"/>
                  </a:cubicBez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357" name="Google Shape;357;p13"/>
          <p:cNvGrpSpPr/>
          <p:nvPr/>
        </p:nvGrpSpPr>
        <p:grpSpPr>
          <a:xfrm>
            <a:off x="1056519" y="2762105"/>
            <a:ext cx="9715819" cy="902720"/>
            <a:chOff x="0" y="-19050"/>
            <a:chExt cx="12954426" cy="1203626"/>
          </a:xfrm>
        </p:grpSpPr>
        <p:sp>
          <p:nvSpPr>
            <p:cNvPr id="358" name="Google Shape;358;p13"/>
            <p:cNvSpPr/>
            <p:nvPr/>
          </p:nvSpPr>
          <p:spPr>
            <a:xfrm>
              <a:off x="0" y="0"/>
              <a:ext cx="12954426" cy="1184576"/>
            </a:xfrm>
            <a:custGeom>
              <a:rect b="b" l="l" r="r" t="t"/>
              <a:pathLst>
                <a:path extrusionOk="0" h="1184576" w="12954426">
                  <a:moveTo>
                    <a:pt x="0" y="0"/>
                  </a:moveTo>
                  <a:lnTo>
                    <a:pt x="12954426" y="0"/>
                  </a:lnTo>
                  <a:lnTo>
                    <a:pt x="12954426" y="1184576"/>
                  </a:lnTo>
                  <a:lnTo>
                    <a:pt x="0" y="1184576"/>
                  </a:lnTo>
                  <a:close/>
                </a:path>
              </a:pathLst>
            </a:custGeom>
            <a:solidFill>
              <a:srgbClr val="000000">
                <a:alpha val="0"/>
              </a:srgbClr>
            </a:solidFill>
            <a:ln>
              <a:noFill/>
            </a:ln>
          </p:spPr>
        </p:sp>
        <p:sp>
          <p:nvSpPr>
            <p:cNvPr id="359" name="Google Shape;359;p13"/>
            <p:cNvSpPr txBox="1"/>
            <p:nvPr/>
          </p:nvSpPr>
          <p:spPr>
            <a:xfrm>
              <a:off x="0" y="-19050"/>
              <a:ext cx="12954426" cy="1203626"/>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2550" u="none" cap="none" strike="noStrike">
                  <a:solidFill>
                    <a:srgbClr val="FFFFFF"/>
                  </a:solidFill>
                  <a:latin typeface="Calibri"/>
                  <a:ea typeface="Calibri"/>
                  <a:cs typeface="Calibri"/>
                  <a:sym typeface="Calibri"/>
                </a:rPr>
                <a:t>Συστήματα Έγκαιρης Προειδοποίησης για την Ασφάλεια Δημόσιων και Μεγάλων Χώρων – για Πλημμύρες</a:t>
              </a:r>
              <a:endParaRPr/>
            </a:p>
          </p:txBody>
        </p:sp>
      </p:grpSp>
      <p:sp>
        <p:nvSpPr>
          <p:cNvPr id="360" name="Google Shape;360;p13"/>
          <p:cNvSpPr txBox="1"/>
          <p:nvPr/>
        </p:nvSpPr>
        <p:spPr>
          <a:xfrm>
            <a:off x="1216133" y="3715411"/>
            <a:ext cx="9483368" cy="819736"/>
          </a:xfrm>
          <a:prstGeom prst="rect">
            <a:avLst/>
          </a:prstGeom>
          <a:noFill/>
          <a:ln>
            <a:noFill/>
          </a:ln>
        </p:spPr>
        <p:txBody>
          <a:bodyPr anchorCtr="0" anchor="t" bIns="0" lIns="0" spcFirstLastPara="1" rIns="0" wrap="square" tIns="0">
            <a:spAutoFit/>
          </a:bodyPr>
          <a:lstStyle/>
          <a:p>
            <a:pPr indent="-121412" lvl="2" marL="346284" marR="0" rtl="0" algn="l">
              <a:lnSpc>
                <a:spcPct val="108054"/>
              </a:lnSpc>
              <a:spcBef>
                <a:spcPts val="0"/>
              </a:spcBef>
              <a:spcAft>
                <a:spcPts val="0"/>
              </a:spcAft>
              <a:buClr>
                <a:srgbClr val="000000"/>
              </a:buClr>
              <a:buSzPts val="1912"/>
              <a:buFont typeface="Arial"/>
              <a:buChar char="⚬"/>
            </a:pPr>
            <a:r>
              <a:rPr b="0" i="0" lang="en-US" sz="1912" u="none" cap="none" strike="noStrike">
                <a:solidFill>
                  <a:srgbClr val="000000"/>
                </a:solidFill>
                <a:latin typeface="Calibri"/>
                <a:ea typeface="Calibri"/>
                <a:cs typeface="Calibri"/>
                <a:sym typeface="Calibri"/>
              </a:rPr>
              <a:t>Συστήματα πρόγνωσης πλημμυρών (π.χ., EFAS) ενσωματωμένα με ειδοποιήσεις χώρου.</a:t>
            </a:r>
            <a:endParaRPr/>
          </a:p>
          <a:p>
            <a:pPr indent="-115428" lvl="2" marL="346284" marR="0" rtl="0" algn="l">
              <a:lnSpc>
                <a:spcPct val="108054"/>
              </a:lnSpc>
              <a:spcBef>
                <a:spcPts val="0"/>
              </a:spcBef>
              <a:spcAft>
                <a:spcPts val="0"/>
              </a:spcAft>
              <a:buNone/>
            </a:pPr>
            <a:r>
              <a:rPr b="0" i="0" lang="en-US" sz="1912" u="none" cap="none" strike="noStrike">
                <a:solidFill>
                  <a:srgbClr val="000000"/>
                </a:solidFill>
                <a:latin typeface="Calibri"/>
                <a:ea typeface="Calibri"/>
                <a:cs typeface="Calibri"/>
                <a:sym typeface="Calibri"/>
              </a:rPr>
              <a:t>Ψηφιακές οθόνες και συστήματα PA που προειδοποιούν για επερχόμενες πλημμύρες.</a:t>
            </a:r>
            <a:endParaRPr/>
          </a:p>
          <a:p>
            <a:pPr indent="-115428" lvl="2" marL="346284" marR="0" rtl="0" algn="l">
              <a:lnSpc>
                <a:spcPct val="108054"/>
              </a:lnSpc>
              <a:spcBef>
                <a:spcPts val="0"/>
              </a:spcBef>
              <a:spcAft>
                <a:spcPts val="0"/>
              </a:spcAft>
              <a:buNone/>
            </a:pPr>
            <a:r>
              <a:rPr b="0" i="0" lang="en-US" sz="1912" u="none" cap="none" strike="noStrike">
                <a:solidFill>
                  <a:srgbClr val="000000"/>
                </a:solidFill>
                <a:latin typeface="Calibri"/>
                <a:ea typeface="Calibri"/>
                <a:cs typeface="Calibri"/>
                <a:sym typeface="Calibri"/>
              </a:rPr>
              <a:t>Αυτόματα φράγματα και συστήματα αποστράγγισης που ενεργοποιούνται από αισθητήρες.</a:t>
            </a:r>
            <a:endParaRPr/>
          </a:p>
        </p:txBody>
      </p:sp>
      <p:grpSp>
        <p:nvGrpSpPr>
          <p:cNvPr id="361" name="Google Shape;361;p13"/>
          <p:cNvGrpSpPr/>
          <p:nvPr/>
        </p:nvGrpSpPr>
        <p:grpSpPr>
          <a:xfrm>
            <a:off x="989408" y="4643966"/>
            <a:ext cx="9850088" cy="1022699"/>
            <a:chOff x="0" y="0"/>
            <a:chExt cx="13133451" cy="1363599"/>
          </a:xfrm>
        </p:grpSpPr>
        <p:sp>
          <p:nvSpPr>
            <p:cNvPr id="362" name="Google Shape;362;p13"/>
            <p:cNvSpPr/>
            <p:nvPr/>
          </p:nvSpPr>
          <p:spPr>
            <a:xfrm>
              <a:off x="25400" y="25400"/>
              <a:ext cx="13082651" cy="1312799"/>
            </a:xfrm>
            <a:custGeom>
              <a:rect b="b" l="l" r="r" t="t"/>
              <a:pathLst>
                <a:path extrusionOk="0" h="1312799" w="13082651">
                  <a:moveTo>
                    <a:pt x="0" y="218821"/>
                  </a:moveTo>
                  <a:cubicBezTo>
                    <a:pt x="0" y="97917"/>
                    <a:pt x="101346" y="0"/>
                    <a:pt x="226441" y="0"/>
                  </a:cubicBezTo>
                  <a:lnTo>
                    <a:pt x="12856210" y="0"/>
                  </a:lnTo>
                  <a:cubicBezTo>
                    <a:pt x="12981178" y="0"/>
                    <a:pt x="13082651" y="97917"/>
                    <a:pt x="13082651" y="218821"/>
                  </a:cubicBezTo>
                  <a:lnTo>
                    <a:pt x="13082651" y="1093978"/>
                  </a:lnTo>
                  <a:cubicBezTo>
                    <a:pt x="13082651" y="1214755"/>
                    <a:pt x="12981305" y="1312799"/>
                    <a:pt x="12856210" y="1312799"/>
                  </a:cubicBezTo>
                  <a:lnTo>
                    <a:pt x="226441" y="1312799"/>
                  </a:lnTo>
                  <a:cubicBezTo>
                    <a:pt x="101346" y="1312799"/>
                    <a:pt x="0" y="1214755"/>
                    <a:pt x="0" y="1093978"/>
                  </a:cubicBezTo>
                  <a:close/>
                </a:path>
              </a:pathLst>
            </a:custGeom>
            <a:solidFill>
              <a:srgbClr val="92D050"/>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3" name="Google Shape;363;p13"/>
            <p:cNvSpPr/>
            <p:nvPr/>
          </p:nvSpPr>
          <p:spPr>
            <a:xfrm>
              <a:off x="0" y="0"/>
              <a:ext cx="13133451" cy="1363599"/>
            </a:xfrm>
            <a:custGeom>
              <a:rect b="b" l="l" r="r" t="t"/>
              <a:pathLst>
                <a:path extrusionOk="0" h="1363599" w="13133451">
                  <a:moveTo>
                    <a:pt x="0" y="244221"/>
                  </a:moveTo>
                  <a:cubicBezTo>
                    <a:pt x="0" y="108458"/>
                    <a:pt x="113538" y="0"/>
                    <a:pt x="251841" y="0"/>
                  </a:cubicBezTo>
                  <a:lnTo>
                    <a:pt x="12881610" y="0"/>
                  </a:lnTo>
                  <a:lnTo>
                    <a:pt x="12881610" y="25400"/>
                  </a:lnTo>
                  <a:lnTo>
                    <a:pt x="12881610" y="0"/>
                  </a:lnTo>
                  <a:cubicBezTo>
                    <a:pt x="13019785" y="0"/>
                    <a:pt x="13133451" y="108458"/>
                    <a:pt x="13133451" y="244221"/>
                  </a:cubicBezTo>
                  <a:lnTo>
                    <a:pt x="13108051" y="244221"/>
                  </a:lnTo>
                  <a:lnTo>
                    <a:pt x="13133451" y="244221"/>
                  </a:lnTo>
                  <a:lnTo>
                    <a:pt x="13133451" y="1119378"/>
                  </a:lnTo>
                  <a:lnTo>
                    <a:pt x="13108051" y="1119378"/>
                  </a:lnTo>
                  <a:lnTo>
                    <a:pt x="13133451" y="1119378"/>
                  </a:lnTo>
                  <a:cubicBezTo>
                    <a:pt x="13133451" y="1255014"/>
                    <a:pt x="13019912" y="1363599"/>
                    <a:pt x="12881610" y="1363599"/>
                  </a:cubicBezTo>
                  <a:lnTo>
                    <a:pt x="12881610" y="1338199"/>
                  </a:lnTo>
                  <a:lnTo>
                    <a:pt x="12881610" y="1363599"/>
                  </a:lnTo>
                  <a:lnTo>
                    <a:pt x="251841" y="1363599"/>
                  </a:lnTo>
                  <a:lnTo>
                    <a:pt x="251841" y="1338199"/>
                  </a:lnTo>
                  <a:lnTo>
                    <a:pt x="251841" y="1363599"/>
                  </a:lnTo>
                  <a:cubicBezTo>
                    <a:pt x="113538" y="1363599"/>
                    <a:pt x="0" y="1255014"/>
                    <a:pt x="0" y="1119378"/>
                  </a:cubicBezTo>
                  <a:lnTo>
                    <a:pt x="0" y="244221"/>
                  </a:lnTo>
                  <a:lnTo>
                    <a:pt x="25400" y="244221"/>
                  </a:lnTo>
                  <a:lnTo>
                    <a:pt x="0" y="244221"/>
                  </a:lnTo>
                  <a:moveTo>
                    <a:pt x="50800" y="244221"/>
                  </a:moveTo>
                  <a:lnTo>
                    <a:pt x="50800" y="1119378"/>
                  </a:lnTo>
                  <a:lnTo>
                    <a:pt x="25400" y="1119378"/>
                  </a:lnTo>
                  <a:lnTo>
                    <a:pt x="50800" y="1119378"/>
                  </a:lnTo>
                  <a:cubicBezTo>
                    <a:pt x="50800" y="1225423"/>
                    <a:pt x="139954" y="1312799"/>
                    <a:pt x="251841" y="1312799"/>
                  </a:cubicBezTo>
                  <a:lnTo>
                    <a:pt x="12881610" y="1312799"/>
                  </a:lnTo>
                  <a:cubicBezTo>
                    <a:pt x="12993370" y="1312799"/>
                    <a:pt x="13082651" y="1225423"/>
                    <a:pt x="13082651" y="1119378"/>
                  </a:cubicBezTo>
                  <a:lnTo>
                    <a:pt x="13082651" y="244221"/>
                  </a:lnTo>
                  <a:cubicBezTo>
                    <a:pt x="13082651" y="138176"/>
                    <a:pt x="12993497" y="50800"/>
                    <a:pt x="12881610" y="50800"/>
                  </a:cubicBezTo>
                  <a:lnTo>
                    <a:pt x="251841" y="50800"/>
                  </a:lnTo>
                  <a:lnTo>
                    <a:pt x="251841" y="25400"/>
                  </a:lnTo>
                  <a:lnTo>
                    <a:pt x="251841" y="50800"/>
                  </a:lnTo>
                  <a:cubicBezTo>
                    <a:pt x="139954" y="50800"/>
                    <a:pt x="50800" y="138176"/>
                    <a:pt x="50800" y="244221"/>
                  </a:cubicBez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364" name="Google Shape;364;p13"/>
          <p:cNvGrpSpPr/>
          <p:nvPr/>
        </p:nvGrpSpPr>
        <p:grpSpPr>
          <a:xfrm>
            <a:off x="1056519" y="4696789"/>
            <a:ext cx="9715819" cy="902720"/>
            <a:chOff x="0" y="-19050"/>
            <a:chExt cx="12954426" cy="1203626"/>
          </a:xfrm>
        </p:grpSpPr>
        <p:sp>
          <p:nvSpPr>
            <p:cNvPr id="365" name="Google Shape;365;p13"/>
            <p:cNvSpPr/>
            <p:nvPr/>
          </p:nvSpPr>
          <p:spPr>
            <a:xfrm>
              <a:off x="0" y="0"/>
              <a:ext cx="12954426" cy="1184576"/>
            </a:xfrm>
            <a:custGeom>
              <a:rect b="b" l="l" r="r" t="t"/>
              <a:pathLst>
                <a:path extrusionOk="0" h="1184576" w="12954426">
                  <a:moveTo>
                    <a:pt x="0" y="0"/>
                  </a:moveTo>
                  <a:lnTo>
                    <a:pt x="12954426" y="0"/>
                  </a:lnTo>
                  <a:lnTo>
                    <a:pt x="12954426" y="1184576"/>
                  </a:lnTo>
                  <a:lnTo>
                    <a:pt x="0" y="1184576"/>
                  </a:lnTo>
                  <a:close/>
                </a:path>
              </a:pathLst>
            </a:custGeom>
            <a:solidFill>
              <a:srgbClr val="000000">
                <a:alpha val="0"/>
              </a:srgbClr>
            </a:solidFill>
            <a:ln>
              <a:noFill/>
            </a:ln>
          </p:spPr>
        </p:sp>
        <p:sp>
          <p:nvSpPr>
            <p:cNvPr id="366" name="Google Shape;366;p13"/>
            <p:cNvSpPr txBox="1"/>
            <p:nvPr/>
          </p:nvSpPr>
          <p:spPr>
            <a:xfrm>
              <a:off x="0" y="-19050"/>
              <a:ext cx="12954426" cy="1203626"/>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2550" u="none" cap="none" strike="noStrike">
                  <a:solidFill>
                    <a:srgbClr val="FFFFFF"/>
                  </a:solidFill>
                  <a:latin typeface="Calibri"/>
                  <a:ea typeface="Calibri"/>
                  <a:cs typeface="Calibri"/>
                  <a:sym typeface="Calibri"/>
                </a:rPr>
                <a:t>Τι να κάνετε</a:t>
              </a:r>
              <a:endParaRPr/>
            </a:p>
          </p:txBody>
        </p:sp>
      </p:grpSp>
      <p:sp>
        <p:nvSpPr>
          <p:cNvPr id="367" name="Google Shape;367;p13"/>
          <p:cNvSpPr txBox="1"/>
          <p:nvPr/>
        </p:nvSpPr>
        <p:spPr>
          <a:xfrm>
            <a:off x="1216133" y="5640571"/>
            <a:ext cx="9483368" cy="858393"/>
          </a:xfrm>
          <a:prstGeom prst="rect">
            <a:avLst/>
          </a:prstGeom>
          <a:noFill/>
          <a:ln>
            <a:noFill/>
          </a:ln>
        </p:spPr>
        <p:txBody>
          <a:bodyPr anchorCtr="0" anchor="t" bIns="0" lIns="0" spcFirstLastPara="1" rIns="0" wrap="square" tIns="0">
            <a:spAutoFit/>
          </a:bodyPr>
          <a:lstStyle/>
          <a:p>
            <a:pPr indent="-123825" lvl="2" marL="352901" marR="0" rtl="0" algn="l">
              <a:lnSpc>
                <a:spcPct val="108000"/>
              </a:lnSpc>
              <a:spcBef>
                <a:spcPts val="0"/>
              </a:spcBef>
              <a:spcAft>
                <a:spcPts val="0"/>
              </a:spcAft>
              <a:buClr>
                <a:srgbClr val="000000"/>
              </a:buClr>
              <a:buSzPts val="1950"/>
              <a:buFont typeface="Arial"/>
              <a:buChar char="⚬"/>
            </a:pPr>
            <a:r>
              <a:rPr b="0" i="0" lang="en-US" sz="1950" u="none" cap="none" strike="noStrike">
                <a:solidFill>
                  <a:srgbClr val="000000"/>
                </a:solidFill>
                <a:latin typeface="Calibri"/>
                <a:ea typeface="Calibri"/>
                <a:cs typeface="Calibri"/>
                <a:sym typeface="Calibri"/>
              </a:rPr>
              <a:t>Μετακινηθείτε σε υψηλότερους ορόφους ή σε υπερυψωμένες ασφαλείς ζώνες.</a:t>
            </a:r>
            <a:endParaRPr/>
          </a:p>
          <a:p>
            <a:pPr indent="-117633" lvl="2" marL="352901" marR="0" rtl="0" algn="l">
              <a:lnSpc>
                <a:spcPct val="108000"/>
              </a:lnSpc>
              <a:spcBef>
                <a:spcPts val="0"/>
              </a:spcBef>
              <a:spcAft>
                <a:spcPts val="0"/>
              </a:spcAft>
              <a:buNone/>
            </a:pPr>
            <a:r>
              <a:rPr b="0" i="0" lang="en-US" sz="1950" u="none" cap="none" strike="noStrike">
                <a:solidFill>
                  <a:srgbClr val="000000"/>
                </a:solidFill>
                <a:latin typeface="Calibri"/>
                <a:ea typeface="Calibri"/>
                <a:cs typeface="Calibri"/>
                <a:sym typeface="Calibri"/>
              </a:rPr>
              <a:t>Ακολουθήστε τις διαδρομές εκκένωσης που έχουν σηματοδοτηθεί από το προσωπικό.</a:t>
            </a:r>
            <a:endParaRPr/>
          </a:p>
          <a:p>
            <a:pPr indent="-117633" lvl="2" marL="352901" marR="0" rtl="0" algn="l">
              <a:lnSpc>
                <a:spcPct val="108000"/>
              </a:lnSpc>
              <a:spcBef>
                <a:spcPts val="0"/>
              </a:spcBef>
              <a:spcAft>
                <a:spcPts val="0"/>
              </a:spcAft>
              <a:buNone/>
            </a:pPr>
            <a:r>
              <a:rPr b="0" i="0" lang="en-US" sz="1950" u="none" cap="none" strike="noStrike">
                <a:solidFill>
                  <a:srgbClr val="000000"/>
                </a:solidFill>
                <a:latin typeface="Calibri"/>
                <a:ea typeface="Calibri"/>
                <a:cs typeface="Calibri"/>
                <a:sym typeface="Calibri"/>
              </a:rPr>
              <a:t>Μείνετε ενημερωμένοι μέσω ανακοινώσεων και ειδοποιήσεων για τον χώρο.</a:t>
            </a:r>
            <a:endParaRPr/>
          </a:p>
        </p:txBody>
      </p:sp>
      <p:grpSp>
        <p:nvGrpSpPr>
          <p:cNvPr id="368" name="Google Shape;368;p13"/>
          <p:cNvGrpSpPr/>
          <p:nvPr/>
        </p:nvGrpSpPr>
        <p:grpSpPr>
          <a:xfrm>
            <a:off x="989408" y="6578650"/>
            <a:ext cx="9850088" cy="1022699"/>
            <a:chOff x="0" y="0"/>
            <a:chExt cx="13133451" cy="1363599"/>
          </a:xfrm>
        </p:grpSpPr>
        <p:sp>
          <p:nvSpPr>
            <p:cNvPr id="369" name="Google Shape;369;p13"/>
            <p:cNvSpPr/>
            <p:nvPr/>
          </p:nvSpPr>
          <p:spPr>
            <a:xfrm>
              <a:off x="25400" y="25400"/>
              <a:ext cx="13082651" cy="1312799"/>
            </a:xfrm>
            <a:custGeom>
              <a:rect b="b" l="l" r="r" t="t"/>
              <a:pathLst>
                <a:path extrusionOk="0" h="1312799" w="13082651">
                  <a:moveTo>
                    <a:pt x="0" y="218821"/>
                  </a:moveTo>
                  <a:cubicBezTo>
                    <a:pt x="0" y="97917"/>
                    <a:pt x="101346" y="0"/>
                    <a:pt x="226441" y="0"/>
                  </a:cubicBezTo>
                  <a:lnTo>
                    <a:pt x="12856210" y="0"/>
                  </a:lnTo>
                  <a:cubicBezTo>
                    <a:pt x="12981178" y="0"/>
                    <a:pt x="13082651" y="97917"/>
                    <a:pt x="13082651" y="218821"/>
                  </a:cubicBezTo>
                  <a:lnTo>
                    <a:pt x="13082651" y="1093978"/>
                  </a:lnTo>
                  <a:cubicBezTo>
                    <a:pt x="13082651" y="1214755"/>
                    <a:pt x="12981305" y="1312799"/>
                    <a:pt x="12856210" y="1312799"/>
                  </a:cubicBezTo>
                  <a:lnTo>
                    <a:pt x="226441" y="1312799"/>
                  </a:lnTo>
                  <a:cubicBezTo>
                    <a:pt x="101346" y="1312799"/>
                    <a:pt x="0" y="1214755"/>
                    <a:pt x="0" y="1093978"/>
                  </a:cubicBezTo>
                  <a:close/>
                </a:path>
              </a:pathLst>
            </a:custGeom>
            <a:solidFill>
              <a:srgbClr val="ED2527"/>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0" name="Google Shape;370;p13"/>
            <p:cNvSpPr/>
            <p:nvPr/>
          </p:nvSpPr>
          <p:spPr>
            <a:xfrm>
              <a:off x="0" y="0"/>
              <a:ext cx="13133451" cy="1363599"/>
            </a:xfrm>
            <a:custGeom>
              <a:rect b="b" l="l" r="r" t="t"/>
              <a:pathLst>
                <a:path extrusionOk="0" h="1363599" w="13133451">
                  <a:moveTo>
                    <a:pt x="0" y="244221"/>
                  </a:moveTo>
                  <a:cubicBezTo>
                    <a:pt x="0" y="108458"/>
                    <a:pt x="113538" y="0"/>
                    <a:pt x="251841" y="0"/>
                  </a:cubicBezTo>
                  <a:lnTo>
                    <a:pt x="12881610" y="0"/>
                  </a:lnTo>
                  <a:lnTo>
                    <a:pt x="12881610" y="25400"/>
                  </a:lnTo>
                  <a:lnTo>
                    <a:pt x="12881610" y="0"/>
                  </a:lnTo>
                  <a:cubicBezTo>
                    <a:pt x="13019785" y="0"/>
                    <a:pt x="13133451" y="108458"/>
                    <a:pt x="13133451" y="244221"/>
                  </a:cubicBezTo>
                  <a:lnTo>
                    <a:pt x="13108051" y="244221"/>
                  </a:lnTo>
                  <a:lnTo>
                    <a:pt x="13133451" y="244221"/>
                  </a:lnTo>
                  <a:lnTo>
                    <a:pt x="13133451" y="1119378"/>
                  </a:lnTo>
                  <a:lnTo>
                    <a:pt x="13108051" y="1119378"/>
                  </a:lnTo>
                  <a:lnTo>
                    <a:pt x="13133451" y="1119378"/>
                  </a:lnTo>
                  <a:cubicBezTo>
                    <a:pt x="13133451" y="1255014"/>
                    <a:pt x="13019912" y="1363599"/>
                    <a:pt x="12881610" y="1363599"/>
                  </a:cubicBezTo>
                  <a:lnTo>
                    <a:pt x="12881610" y="1338199"/>
                  </a:lnTo>
                  <a:lnTo>
                    <a:pt x="12881610" y="1363599"/>
                  </a:lnTo>
                  <a:lnTo>
                    <a:pt x="251841" y="1363599"/>
                  </a:lnTo>
                  <a:lnTo>
                    <a:pt x="251841" y="1338199"/>
                  </a:lnTo>
                  <a:lnTo>
                    <a:pt x="251841" y="1363599"/>
                  </a:lnTo>
                  <a:cubicBezTo>
                    <a:pt x="113538" y="1363599"/>
                    <a:pt x="0" y="1255014"/>
                    <a:pt x="0" y="1119378"/>
                  </a:cubicBezTo>
                  <a:lnTo>
                    <a:pt x="0" y="244221"/>
                  </a:lnTo>
                  <a:lnTo>
                    <a:pt x="25400" y="244221"/>
                  </a:lnTo>
                  <a:lnTo>
                    <a:pt x="0" y="244221"/>
                  </a:lnTo>
                  <a:moveTo>
                    <a:pt x="50800" y="244221"/>
                  </a:moveTo>
                  <a:lnTo>
                    <a:pt x="50800" y="1119378"/>
                  </a:lnTo>
                  <a:lnTo>
                    <a:pt x="25400" y="1119378"/>
                  </a:lnTo>
                  <a:lnTo>
                    <a:pt x="50800" y="1119378"/>
                  </a:lnTo>
                  <a:cubicBezTo>
                    <a:pt x="50800" y="1225423"/>
                    <a:pt x="139954" y="1312799"/>
                    <a:pt x="251841" y="1312799"/>
                  </a:cubicBezTo>
                  <a:lnTo>
                    <a:pt x="12881610" y="1312799"/>
                  </a:lnTo>
                  <a:cubicBezTo>
                    <a:pt x="12993370" y="1312799"/>
                    <a:pt x="13082651" y="1225423"/>
                    <a:pt x="13082651" y="1119378"/>
                  </a:cubicBezTo>
                  <a:lnTo>
                    <a:pt x="13082651" y="244221"/>
                  </a:lnTo>
                  <a:cubicBezTo>
                    <a:pt x="13082651" y="138176"/>
                    <a:pt x="12993497" y="50800"/>
                    <a:pt x="12881610" y="50800"/>
                  </a:cubicBezTo>
                  <a:lnTo>
                    <a:pt x="251841" y="50800"/>
                  </a:lnTo>
                  <a:lnTo>
                    <a:pt x="251841" y="25400"/>
                  </a:lnTo>
                  <a:lnTo>
                    <a:pt x="251841" y="50800"/>
                  </a:lnTo>
                  <a:cubicBezTo>
                    <a:pt x="139954" y="50800"/>
                    <a:pt x="50800" y="138176"/>
                    <a:pt x="50800" y="244221"/>
                  </a:cubicBez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371" name="Google Shape;371;p13"/>
          <p:cNvGrpSpPr/>
          <p:nvPr/>
        </p:nvGrpSpPr>
        <p:grpSpPr>
          <a:xfrm>
            <a:off x="1056519" y="6631474"/>
            <a:ext cx="9715819" cy="902720"/>
            <a:chOff x="0" y="-19050"/>
            <a:chExt cx="12954426" cy="1203626"/>
          </a:xfrm>
        </p:grpSpPr>
        <p:sp>
          <p:nvSpPr>
            <p:cNvPr id="372" name="Google Shape;372;p13"/>
            <p:cNvSpPr/>
            <p:nvPr/>
          </p:nvSpPr>
          <p:spPr>
            <a:xfrm>
              <a:off x="0" y="0"/>
              <a:ext cx="12954426" cy="1184576"/>
            </a:xfrm>
            <a:custGeom>
              <a:rect b="b" l="l" r="r" t="t"/>
              <a:pathLst>
                <a:path extrusionOk="0" h="1184576" w="12954426">
                  <a:moveTo>
                    <a:pt x="0" y="0"/>
                  </a:moveTo>
                  <a:lnTo>
                    <a:pt x="12954426" y="0"/>
                  </a:lnTo>
                  <a:lnTo>
                    <a:pt x="12954426" y="1184576"/>
                  </a:lnTo>
                  <a:lnTo>
                    <a:pt x="0" y="1184576"/>
                  </a:lnTo>
                  <a:close/>
                </a:path>
              </a:pathLst>
            </a:custGeom>
            <a:solidFill>
              <a:srgbClr val="000000">
                <a:alpha val="0"/>
              </a:srgbClr>
            </a:solidFill>
            <a:ln>
              <a:noFill/>
            </a:ln>
          </p:spPr>
        </p:sp>
        <p:sp>
          <p:nvSpPr>
            <p:cNvPr id="373" name="Google Shape;373;p13"/>
            <p:cNvSpPr txBox="1"/>
            <p:nvPr/>
          </p:nvSpPr>
          <p:spPr>
            <a:xfrm>
              <a:off x="0" y="-19050"/>
              <a:ext cx="12954426" cy="1203626"/>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2550" u="none" cap="none" strike="noStrike">
                  <a:solidFill>
                    <a:srgbClr val="FFFFFF"/>
                  </a:solidFill>
                  <a:latin typeface="Calibri"/>
                  <a:ea typeface="Calibri"/>
                  <a:cs typeface="Calibri"/>
                  <a:sym typeface="Calibri"/>
                </a:rPr>
                <a:t>Τι δεν πρέπει να κάνετε</a:t>
              </a:r>
              <a:endParaRPr/>
            </a:p>
          </p:txBody>
        </p:sp>
      </p:grpSp>
      <p:sp>
        <p:nvSpPr>
          <p:cNvPr id="374" name="Google Shape;374;p13"/>
          <p:cNvSpPr txBox="1"/>
          <p:nvPr/>
        </p:nvSpPr>
        <p:spPr>
          <a:xfrm>
            <a:off x="1216133" y="7575256"/>
            <a:ext cx="9483368" cy="858393"/>
          </a:xfrm>
          <a:prstGeom prst="rect">
            <a:avLst/>
          </a:prstGeom>
          <a:noFill/>
          <a:ln>
            <a:noFill/>
          </a:ln>
        </p:spPr>
        <p:txBody>
          <a:bodyPr anchorCtr="0" anchor="t" bIns="0" lIns="0" spcFirstLastPara="1" rIns="0" wrap="square" tIns="0">
            <a:spAutoFit/>
          </a:bodyPr>
          <a:lstStyle/>
          <a:p>
            <a:pPr indent="-123825" lvl="2" marL="352901" marR="0" rtl="0" algn="l">
              <a:lnSpc>
                <a:spcPct val="108000"/>
              </a:lnSpc>
              <a:spcBef>
                <a:spcPts val="0"/>
              </a:spcBef>
              <a:spcAft>
                <a:spcPts val="0"/>
              </a:spcAft>
              <a:buClr>
                <a:srgbClr val="000000"/>
              </a:buClr>
              <a:buSzPts val="1950"/>
              <a:buFont typeface="Arial"/>
              <a:buChar char="⚬"/>
            </a:pPr>
            <a:r>
              <a:rPr b="0" i="0" lang="en-US" sz="1950" u="none" cap="none" strike="noStrike">
                <a:solidFill>
                  <a:srgbClr val="000000"/>
                </a:solidFill>
                <a:latin typeface="Calibri"/>
                <a:ea typeface="Calibri"/>
                <a:cs typeface="Calibri"/>
                <a:sym typeface="Calibri"/>
              </a:rPr>
              <a:t>Μην χρησιμοποιείτε υπόγειες διόδους κατά τη διάρκεια πλημμυρών.</a:t>
            </a:r>
            <a:endParaRPr/>
          </a:p>
          <a:p>
            <a:pPr indent="-117633" lvl="2" marL="352901" marR="0" rtl="0" algn="l">
              <a:lnSpc>
                <a:spcPct val="108000"/>
              </a:lnSpc>
              <a:spcBef>
                <a:spcPts val="0"/>
              </a:spcBef>
              <a:spcAft>
                <a:spcPts val="0"/>
              </a:spcAft>
              <a:buNone/>
            </a:pPr>
            <a:r>
              <a:rPr b="0" i="0" lang="en-US" sz="1950" u="none" cap="none" strike="noStrike">
                <a:solidFill>
                  <a:srgbClr val="000000"/>
                </a:solidFill>
                <a:latin typeface="Calibri"/>
                <a:ea typeface="Calibri"/>
                <a:cs typeface="Calibri"/>
                <a:sym typeface="Calibri"/>
              </a:rPr>
              <a:t>Μην αγνοείτε την άνοδο του νερού στα υπόγεια.</a:t>
            </a:r>
            <a:endParaRPr/>
          </a:p>
          <a:p>
            <a:pPr indent="-117633" lvl="2" marL="352901" marR="0" rtl="0" algn="l">
              <a:lnSpc>
                <a:spcPct val="108000"/>
              </a:lnSpc>
              <a:spcBef>
                <a:spcPts val="0"/>
              </a:spcBef>
              <a:spcAft>
                <a:spcPts val="0"/>
              </a:spcAft>
              <a:buNone/>
            </a:pPr>
            <a:r>
              <a:rPr b="0" i="0" lang="en-US" sz="1950" u="none" cap="none" strike="noStrike">
                <a:solidFill>
                  <a:srgbClr val="000000"/>
                </a:solidFill>
                <a:latin typeface="Calibri"/>
                <a:ea typeface="Calibri"/>
                <a:cs typeface="Calibri"/>
                <a:sym typeface="Calibri"/>
              </a:rPr>
              <a:t>Μην επιχειρήσετε να περάσετε μέσα από πλημμυρισμένους χώρους στάθμευσης.</a:t>
            </a:r>
            <a:endParaRPr/>
          </a:p>
        </p:txBody>
      </p:sp>
      <p:sp>
        <p:nvSpPr>
          <p:cNvPr id="375" name="Google Shape;375;p13"/>
          <p:cNvSpPr/>
          <p:nvPr/>
        </p:nvSpPr>
        <p:spPr>
          <a:xfrm>
            <a:off x="11566072" y="2908515"/>
            <a:ext cx="5464588" cy="3884200"/>
          </a:xfrm>
          <a:custGeom>
            <a:rect b="b" l="l" r="r" t="t"/>
            <a:pathLst>
              <a:path extrusionOk="0" h="5178933" w="7286117">
                <a:moveTo>
                  <a:pt x="0" y="0"/>
                </a:moveTo>
                <a:lnTo>
                  <a:pt x="7286117" y="0"/>
                </a:lnTo>
                <a:lnTo>
                  <a:pt x="7286117" y="5178933"/>
                </a:lnTo>
                <a:lnTo>
                  <a:pt x="0" y="5178933"/>
                </a:lnTo>
                <a:lnTo>
                  <a:pt x="0" y="0"/>
                </a:lnTo>
                <a:close/>
              </a:path>
            </a:pathLst>
          </a:custGeom>
          <a:blipFill rotWithShape="1">
            <a:blip r:embed="rId5">
              <a:alphaModFix/>
            </a:blip>
            <a:stretch>
              <a:fillRect b="-7625" l="-24521" r="-24508" t="-10312"/>
            </a:stretch>
          </a:blipFill>
          <a:ln>
            <a:noFill/>
          </a:ln>
        </p:spPr>
      </p:sp>
      <p:sp>
        <p:nvSpPr>
          <p:cNvPr id="376" name="Google Shape;376;p13"/>
          <p:cNvSpPr txBox="1"/>
          <p:nvPr/>
        </p:nvSpPr>
        <p:spPr>
          <a:xfrm>
            <a:off x="11477882" y="6809811"/>
            <a:ext cx="6479207" cy="523875"/>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1" i="0" lang="en-US" sz="1650" u="none" cap="none" strike="noStrike">
                <a:solidFill>
                  <a:srgbClr val="000000"/>
                </a:solidFill>
                <a:latin typeface="Calibri"/>
                <a:ea typeface="Calibri"/>
                <a:cs typeface="Calibri"/>
                <a:sym typeface="Calibri"/>
              </a:rPr>
              <a:t>Σχήμα 3: Κιτ έκτακτης ανάγκης – Ετοιμότητα για καταστροφές από την Canva (Δωρεάν Στοιχείο) </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4" name="Shape 384"/>
        <p:cNvGrpSpPr/>
        <p:nvPr/>
      </p:nvGrpSpPr>
      <p:grpSpPr>
        <a:xfrm>
          <a:off x="0" y="0"/>
          <a:ext cx="0" cy="0"/>
          <a:chOff x="0" y="0"/>
          <a:chExt cx="0" cy="0"/>
        </a:xfrm>
      </p:grpSpPr>
      <p:sp>
        <p:nvSpPr>
          <p:cNvPr descr="Μπλε κείμενο σε μαύρο φόντο  Η περιγραφή δημιουργήθηκε αυτόματα" id="385" name="Google Shape;385;p14"/>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5" l="0" r="0" t="0"/>
            </a:stretch>
          </a:blipFill>
          <a:ln>
            <a:noFill/>
          </a:ln>
        </p:spPr>
      </p:sp>
      <p:sp>
        <p:nvSpPr>
          <p:cNvPr descr="Κοντινό πλάνο ενός λογότυπου  Το περιεχόμενο που δημιουργείται από τεχνητή νοημοσύνη ενδέχεται να είναι εσφαλμένο." id="386" name="Google Shape;386;p14"/>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grpSp>
        <p:nvGrpSpPr>
          <p:cNvPr id="387" name="Google Shape;387;p14"/>
          <p:cNvGrpSpPr/>
          <p:nvPr/>
        </p:nvGrpSpPr>
        <p:grpSpPr>
          <a:xfrm>
            <a:off x="1257300" y="693183"/>
            <a:ext cx="15773400" cy="1271589"/>
            <a:chOff x="0" y="-47625"/>
            <a:chExt cx="21031200" cy="1695451"/>
          </a:xfrm>
        </p:grpSpPr>
        <p:sp>
          <p:nvSpPr>
            <p:cNvPr id="388" name="Google Shape;388;p14"/>
            <p:cNvSpPr/>
            <p:nvPr/>
          </p:nvSpPr>
          <p:spPr>
            <a:xfrm>
              <a:off x="0" y="0"/>
              <a:ext cx="21031200" cy="1647826"/>
            </a:xfrm>
            <a:custGeom>
              <a:rect b="b" l="l" r="r" t="t"/>
              <a:pathLst>
                <a:path extrusionOk="0" h="1647826" w="21031200">
                  <a:moveTo>
                    <a:pt x="0" y="0"/>
                  </a:moveTo>
                  <a:lnTo>
                    <a:pt x="21031200" y="0"/>
                  </a:lnTo>
                  <a:lnTo>
                    <a:pt x="21031200" y="1647826"/>
                  </a:lnTo>
                  <a:lnTo>
                    <a:pt x="0" y="1647826"/>
                  </a:lnTo>
                  <a:close/>
                </a:path>
              </a:pathLst>
            </a:custGeom>
            <a:solidFill>
              <a:srgbClr val="000000">
                <a:alpha val="0"/>
              </a:srgbClr>
            </a:solidFill>
            <a:ln>
              <a:noFill/>
            </a:ln>
          </p:spPr>
        </p:sp>
        <p:sp>
          <p:nvSpPr>
            <p:cNvPr id="389" name="Google Shape;389;p14"/>
            <p:cNvSpPr txBox="1"/>
            <p:nvPr/>
          </p:nvSpPr>
          <p:spPr>
            <a:xfrm>
              <a:off x="0" y="-47625"/>
              <a:ext cx="21031200" cy="1695451"/>
            </a:xfrm>
            <a:prstGeom prst="rect">
              <a:avLst/>
            </a:prstGeom>
            <a:noFill/>
            <a:ln>
              <a:noFill/>
            </a:ln>
          </p:spPr>
          <p:txBody>
            <a:bodyPr anchorCtr="0" anchor="ctr" bIns="0" lIns="0" spcFirstLastPara="1" rIns="0" wrap="square" tIns="0">
              <a:noAutofit/>
            </a:bodyPr>
            <a:lstStyle/>
            <a:p>
              <a:pPr indent="0" lvl="0" marL="0" marR="0" rtl="0" algn="l">
                <a:lnSpc>
                  <a:spcPct val="107999"/>
                </a:lnSpc>
                <a:spcBef>
                  <a:spcPts val="0"/>
                </a:spcBef>
                <a:spcAft>
                  <a:spcPts val="0"/>
                </a:spcAft>
                <a:buNone/>
              </a:pPr>
              <a:r>
                <a:rPr b="1" i="0" lang="en-US" sz="5263" u="none" cap="none" strike="noStrike">
                  <a:solidFill>
                    <a:srgbClr val="FF0000"/>
                  </a:solidFill>
                  <a:latin typeface="Calibri"/>
                  <a:ea typeface="Calibri"/>
                  <a:cs typeface="Calibri"/>
                  <a:sym typeface="Calibri"/>
                </a:rPr>
                <a:t>Πλημμύρες - Πώς να αναγνωρίζετε τις προειδοποιήσεις;</a:t>
              </a:r>
              <a:endParaRPr/>
            </a:p>
          </p:txBody>
        </p:sp>
      </p:grpSp>
      <p:grpSp>
        <p:nvGrpSpPr>
          <p:cNvPr id="390" name="Google Shape;390;p14"/>
          <p:cNvGrpSpPr/>
          <p:nvPr/>
        </p:nvGrpSpPr>
        <p:grpSpPr>
          <a:xfrm>
            <a:off x="1863432" y="2174342"/>
            <a:ext cx="4629245" cy="2792826"/>
            <a:chOff x="0" y="0"/>
            <a:chExt cx="6172327" cy="3723767"/>
          </a:xfrm>
        </p:grpSpPr>
        <p:sp>
          <p:nvSpPr>
            <p:cNvPr id="391" name="Google Shape;391;p14"/>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00B0F0"/>
            </a:solidFill>
            <a:ln cap="flat" cmpd="sng" w="12700">
              <a:solidFill>
                <a:srgbClr val="000000"/>
              </a:solidFill>
              <a:prstDash val="solid"/>
              <a:round/>
              <a:headEnd len="sm" w="sm" type="none"/>
              <a:tailEnd len="sm" w="sm" type="none"/>
            </a:ln>
          </p:spPr>
        </p:sp>
        <p:sp>
          <p:nvSpPr>
            <p:cNvPr id="392" name="Google Shape;392;p14"/>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393" name="Google Shape;393;p14"/>
          <p:cNvGrpSpPr/>
          <p:nvPr/>
        </p:nvGrpSpPr>
        <p:grpSpPr>
          <a:xfrm>
            <a:off x="1882482" y="2171961"/>
            <a:ext cx="4591174" cy="2835203"/>
            <a:chOff x="0" y="-28575"/>
            <a:chExt cx="6121566" cy="3780272"/>
          </a:xfrm>
        </p:grpSpPr>
        <p:sp>
          <p:nvSpPr>
            <p:cNvPr id="394" name="Google Shape;394;p14"/>
            <p:cNvSpPr/>
            <p:nvPr/>
          </p:nvSpPr>
          <p:spPr>
            <a:xfrm>
              <a:off x="0" y="0"/>
              <a:ext cx="6121566" cy="3751697"/>
            </a:xfrm>
            <a:custGeom>
              <a:rect b="b" l="l" r="r" t="t"/>
              <a:pathLst>
                <a:path extrusionOk="0" h="3751697" w="6121566">
                  <a:moveTo>
                    <a:pt x="0" y="0"/>
                  </a:moveTo>
                  <a:lnTo>
                    <a:pt x="6121566" y="0"/>
                  </a:lnTo>
                  <a:lnTo>
                    <a:pt x="6121566" y="3751697"/>
                  </a:lnTo>
                  <a:lnTo>
                    <a:pt x="0" y="3751697"/>
                  </a:lnTo>
                  <a:close/>
                </a:path>
              </a:pathLst>
            </a:custGeom>
            <a:solidFill>
              <a:srgbClr val="000000">
                <a:alpha val="0"/>
              </a:srgbClr>
            </a:solidFill>
            <a:ln>
              <a:noFill/>
            </a:ln>
          </p:spPr>
        </p:sp>
        <p:sp>
          <p:nvSpPr>
            <p:cNvPr id="395" name="Google Shape;395;p14"/>
            <p:cNvSpPr txBox="1"/>
            <p:nvPr/>
          </p:nvSpPr>
          <p:spPr>
            <a:xfrm>
              <a:off x="0" y="-28575"/>
              <a:ext cx="6121566" cy="3780272"/>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1" i="0" lang="en-US" sz="3050" u="none" cap="none" strike="noStrike">
                  <a:solidFill>
                    <a:srgbClr val="FFFFFF"/>
                  </a:solidFill>
                  <a:latin typeface="Calibri"/>
                  <a:ea typeface="Calibri"/>
                  <a:cs typeface="Calibri"/>
                  <a:sym typeface="Calibri"/>
                </a:rPr>
                <a:t>Ειδοποιήσεις για κινητά: Μηνύματα από τις τοπικές αρχές και εφαρμογές του χώρου.</a:t>
              </a:r>
              <a:endParaRPr sz="700"/>
            </a:p>
          </p:txBody>
        </p:sp>
      </p:grpSp>
      <p:grpSp>
        <p:nvGrpSpPr>
          <p:cNvPr id="396" name="Google Shape;396;p14"/>
          <p:cNvGrpSpPr/>
          <p:nvPr/>
        </p:nvGrpSpPr>
        <p:grpSpPr>
          <a:xfrm>
            <a:off x="6913723" y="2174342"/>
            <a:ext cx="4629246" cy="2792826"/>
            <a:chOff x="0" y="0"/>
            <a:chExt cx="6172327" cy="3723767"/>
          </a:xfrm>
        </p:grpSpPr>
        <p:sp>
          <p:nvSpPr>
            <p:cNvPr id="397" name="Google Shape;397;p14"/>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ED2527"/>
            </a:solidFill>
            <a:ln cap="flat" cmpd="sng" w="12700">
              <a:solidFill>
                <a:srgbClr val="000000"/>
              </a:solidFill>
              <a:prstDash val="solid"/>
              <a:round/>
              <a:headEnd len="sm" w="sm" type="none"/>
              <a:tailEnd len="sm" w="sm" type="none"/>
            </a:ln>
          </p:spPr>
        </p:sp>
        <p:sp>
          <p:nvSpPr>
            <p:cNvPr id="398" name="Google Shape;398;p14"/>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399" name="Google Shape;399;p14"/>
          <p:cNvGrpSpPr/>
          <p:nvPr/>
        </p:nvGrpSpPr>
        <p:grpSpPr>
          <a:xfrm>
            <a:off x="6932773" y="2171961"/>
            <a:ext cx="4591175" cy="2776135"/>
            <a:chOff x="0" y="-28575"/>
            <a:chExt cx="6121566" cy="3701513"/>
          </a:xfrm>
        </p:grpSpPr>
        <p:sp>
          <p:nvSpPr>
            <p:cNvPr id="400" name="Google Shape;400;p14"/>
            <p:cNvSpPr/>
            <p:nvPr/>
          </p:nvSpPr>
          <p:spPr>
            <a:xfrm>
              <a:off x="0" y="0"/>
              <a:ext cx="6121566" cy="3672938"/>
            </a:xfrm>
            <a:custGeom>
              <a:rect b="b" l="l" r="r" t="t"/>
              <a:pathLst>
                <a:path extrusionOk="0" h="3672938" w="6121566">
                  <a:moveTo>
                    <a:pt x="0" y="0"/>
                  </a:moveTo>
                  <a:lnTo>
                    <a:pt x="6121566" y="0"/>
                  </a:lnTo>
                  <a:lnTo>
                    <a:pt x="6121566" y="3672938"/>
                  </a:lnTo>
                  <a:lnTo>
                    <a:pt x="0" y="3672938"/>
                  </a:lnTo>
                  <a:close/>
                </a:path>
              </a:pathLst>
            </a:custGeom>
            <a:solidFill>
              <a:srgbClr val="000000">
                <a:alpha val="0"/>
              </a:srgbClr>
            </a:solidFill>
            <a:ln>
              <a:noFill/>
            </a:ln>
          </p:spPr>
        </p:sp>
        <p:sp>
          <p:nvSpPr>
            <p:cNvPr id="401" name="Google Shape;401;p14"/>
            <p:cNvSpPr txBox="1"/>
            <p:nvPr/>
          </p:nvSpPr>
          <p:spPr>
            <a:xfrm>
              <a:off x="0" y="-28575"/>
              <a:ext cx="6121566" cy="3701513"/>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1" i="0" lang="en-US" sz="3050" u="none" cap="none" strike="noStrike">
                  <a:solidFill>
                    <a:srgbClr val="FFFFFF"/>
                  </a:solidFill>
                  <a:latin typeface="Calibri"/>
                  <a:ea typeface="Calibri"/>
                  <a:cs typeface="Calibri"/>
                  <a:sym typeface="Calibri"/>
                </a:rPr>
                <a:t>Ανακοινώσεις της Πενσυλβάνια: Σαφείς οδηγίες για εκκένωση σε υψηλότερο σημείο.</a:t>
              </a:r>
              <a:endParaRPr sz="700"/>
            </a:p>
          </p:txBody>
        </p:sp>
      </p:grpSp>
      <p:grpSp>
        <p:nvGrpSpPr>
          <p:cNvPr id="402" name="Google Shape;402;p14"/>
          <p:cNvGrpSpPr/>
          <p:nvPr/>
        </p:nvGrpSpPr>
        <p:grpSpPr>
          <a:xfrm>
            <a:off x="11964016" y="2174342"/>
            <a:ext cx="4629246" cy="2792826"/>
            <a:chOff x="0" y="0"/>
            <a:chExt cx="6172327" cy="3723767"/>
          </a:xfrm>
        </p:grpSpPr>
        <p:sp>
          <p:nvSpPr>
            <p:cNvPr id="403" name="Google Shape;403;p14"/>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00B0F0"/>
            </a:solidFill>
            <a:ln cap="flat" cmpd="sng" w="12700">
              <a:solidFill>
                <a:srgbClr val="000000"/>
              </a:solidFill>
              <a:prstDash val="solid"/>
              <a:round/>
              <a:headEnd len="sm" w="sm" type="none"/>
              <a:tailEnd len="sm" w="sm" type="none"/>
            </a:ln>
          </p:spPr>
        </p:sp>
        <p:sp>
          <p:nvSpPr>
            <p:cNvPr id="404" name="Google Shape;404;p14"/>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405" name="Google Shape;405;p14"/>
          <p:cNvGrpSpPr/>
          <p:nvPr/>
        </p:nvGrpSpPr>
        <p:grpSpPr>
          <a:xfrm>
            <a:off x="11983066" y="2179104"/>
            <a:ext cx="4591175" cy="2768992"/>
            <a:chOff x="0" y="-19050"/>
            <a:chExt cx="6121566" cy="3691988"/>
          </a:xfrm>
        </p:grpSpPr>
        <p:sp>
          <p:nvSpPr>
            <p:cNvPr id="406" name="Google Shape;406;p14"/>
            <p:cNvSpPr/>
            <p:nvPr/>
          </p:nvSpPr>
          <p:spPr>
            <a:xfrm>
              <a:off x="0" y="0"/>
              <a:ext cx="6121566" cy="3672938"/>
            </a:xfrm>
            <a:custGeom>
              <a:rect b="b" l="l" r="r" t="t"/>
              <a:pathLst>
                <a:path extrusionOk="0" h="3672938" w="6121566">
                  <a:moveTo>
                    <a:pt x="0" y="0"/>
                  </a:moveTo>
                  <a:lnTo>
                    <a:pt x="6121566" y="0"/>
                  </a:lnTo>
                  <a:lnTo>
                    <a:pt x="6121566" y="3672938"/>
                  </a:lnTo>
                  <a:lnTo>
                    <a:pt x="0" y="3672938"/>
                  </a:lnTo>
                  <a:close/>
                </a:path>
              </a:pathLst>
            </a:custGeom>
            <a:solidFill>
              <a:srgbClr val="000000">
                <a:alpha val="0"/>
              </a:srgbClr>
            </a:solidFill>
            <a:ln>
              <a:noFill/>
            </a:ln>
          </p:spPr>
        </p:sp>
        <p:sp>
          <p:nvSpPr>
            <p:cNvPr id="407" name="Google Shape;407;p14"/>
            <p:cNvSpPr txBox="1"/>
            <p:nvPr/>
          </p:nvSpPr>
          <p:spPr>
            <a:xfrm>
              <a:off x="0" y="-19050"/>
              <a:ext cx="6121566" cy="3691988"/>
            </a:xfrm>
            <a:prstGeom prst="rect">
              <a:avLst/>
            </a:prstGeom>
            <a:noFill/>
            <a:ln>
              <a:noFill/>
            </a:ln>
          </p:spPr>
          <p:txBody>
            <a:bodyPr anchorCtr="0" anchor="ctr" bIns="0" lIns="0" spcFirstLastPara="1" rIns="0" wrap="square" tIns="0">
              <a:noAutofit/>
            </a:bodyPr>
            <a:lstStyle/>
            <a:p>
              <a:pPr indent="0" lvl="0" marL="0" marR="0" rtl="0" algn="ctr">
                <a:lnSpc>
                  <a:spcPct val="108007"/>
                </a:lnSpc>
                <a:spcBef>
                  <a:spcPts val="0"/>
                </a:spcBef>
                <a:spcAft>
                  <a:spcPts val="0"/>
                </a:spcAft>
                <a:buNone/>
              </a:pPr>
              <a:r>
                <a:rPr b="1" i="0" lang="en-US" sz="3050" u="none" cap="none" strike="noStrike">
                  <a:solidFill>
                    <a:srgbClr val="FFFFFF"/>
                  </a:solidFill>
                  <a:latin typeface="Calibri"/>
                  <a:ea typeface="Calibri"/>
                  <a:cs typeface="Calibri"/>
                  <a:sym typeface="Calibri"/>
                </a:rPr>
                <a:t>Συναγερμοί πλημμύρας που αναβοσβήνουν: Βρίσκονται σε σταθμούς μετρό και εμπορικά κέντρα.</a:t>
              </a:r>
              <a:endParaRPr sz="3050"/>
            </a:p>
          </p:txBody>
        </p:sp>
      </p:grpSp>
      <p:grpSp>
        <p:nvGrpSpPr>
          <p:cNvPr id="408" name="Google Shape;408;p14"/>
          <p:cNvGrpSpPr/>
          <p:nvPr/>
        </p:nvGrpSpPr>
        <p:grpSpPr>
          <a:xfrm>
            <a:off x="4388578" y="5388164"/>
            <a:ext cx="4629245" cy="2792826"/>
            <a:chOff x="0" y="0"/>
            <a:chExt cx="6172327" cy="3723767"/>
          </a:xfrm>
        </p:grpSpPr>
        <p:sp>
          <p:nvSpPr>
            <p:cNvPr id="409" name="Google Shape;409;p14"/>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00B0F0"/>
            </a:solidFill>
            <a:ln cap="flat" cmpd="sng" w="12700">
              <a:solidFill>
                <a:srgbClr val="000000"/>
              </a:solidFill>
              <a:prstDash val="solid"/>
              <a:round/>
              <a:headEnd len="sm" w="sm" type="none"/>
              <a:tailEnd len="sm" w="sm" type="none"/>
            </a:ln>
          </p:spPr>
        </p:sp>
        <p:sp>
          <p:nvSpPr>
            <p:cNvPr id="410" name="Google Shape;410;p14"/>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411" name="Google Shape;411;p14"/>
          <p:cNvGrpSpPr/>
          <p:nvPr/>
        </p:nvGrpSpPr>
        <p:grpSpPr>
          <a:xfrm>
            <a:off x="4407628" y="5385783"/>
            <a:ext cx="4591174" cy="2835203"/>
            <a:chOff x="0" y="-28575"/>
            <a:chExt cx="6121566" cy="3780272"/>
          </a:xfrm>
        </p:grpSpPr>
        <p:sp>
          <p:nvSpPr>
            <p:cNvPr id="412" name="Google Shape;412;p14"/>
            <p:cNvSpPr/>
            <p:nvPr/>
          </p:nvSpPr>
          <p:spPr>
            <a:xfrm>
              <a:off x="0" y="0"/>
              <a:ext cx="6121566" cy="3751697"/>
            </a:xfrm>
            <a:custGeom>
              <a:rect b="b" l="l" r="r" t="t"/>
              <a:pathLst>
                <a:path extrusionOk="0" h="3751697" w="6121566">
                  <a:moveTo>
                    <a:pt x="0" y="0"/>
                  </a:moveTo>
                  <a:lnTo>
                    <a:pt x="6121566" y="0"/>
                  </a:lnTo>
                  <a:lnTo>
                    <a:pt x="6121566" y="3751697"/>
                  </a:lnTo>
                  <a:lnTo>
                    <a:pt x="0" y="3751697"/>
                  </a:lnTo>
                  <a:close/>
                </a:path>
              </a:pathLst>
            </a:custGeom>
            <a:solidFill>
              <a:srgbClr val="000000">
                <a:alpha val="0"/>
              </a:srgbClr>
            </a:solidFill>
            <a:ln>
              <a:noFill/>
            </a:ln>
          </p:spPr>
        </p:sp>
        <p:sp>
          <p:nvSpPr>
            <p:cNvPr id="413" name="Google Shape;413;p14"/>
            <p:cNvSpPr txBox="1"/>
            <p:nvPr/>
          </p:nvSpPr>
          <p:spPr>
            <a:xfrm>
              <a:off x="0" y="-28575"/>
              <a:ext cx="6121566" cy="3780272"/>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1" i="0" lang="en-US" sz="3050" u="none" cap="none" strike="noStrike">
                  <a:solidFill>
                    <a:srgbClr val="FFFFFF"/>
                  </a:solidFill>
                  <a:latin typeface="Calibri"/>
                  <a:ea typeface="Calibri"/>
                  <a:cs typeface="Calibri"/>
                  <a:sym typeface="Calibri"/>
                </a:rPr>
                <a:t>Αισθητήρες στάθμης νερού: Δείκτες που δείχνουν πότε οι περιοχές δεν είναι ασφαλείς.</a:t>
              </a:r>
              <a:endParaRPr sz="700"/>
            </a:p>
          </p:txBody>
        </p:sp>
      </p:grpSp>
      <p:grpSp>
        <p:nvGrpSpPr>
          <p:cNvPr id="414" name="Google Shape;414;p14"/>
          <p:cNvGrpSpPr/>
          <p:nvPr/>
        </p:nvGrpSpPr>
        <p:grpSpPr>
          <a:xfrm>
            <a:off x="9438870" y="5388164"/>
            <a:ext cx="4629245" cy="2792826"/>
            <a:chOff x="0" y="0"/>
            <a:chExt cx="6172327" cy="3723767"/>
          </a:xfrm>
        </p:grpSpPr>
        <p:sp>
          <p:nvSpPr>
            <p:cNvPr id="415" name="Google Shape;415;p14"/>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ED2527"/>
            </a:solidFill>
            <a:ln cap="flat" cmpd="sng" w="12700">
              <a:solidFill>
                <a:srgbClr val="000000"/>
              </a:solidFill>
              <a:prstDash val="solid"/>
              <a:round/>
              <a:headEnd len="sm" w="sm" type="none"/>
              <a:tailEnd len="sm" w="sm" type="none"/>
            </a:ln>
          </p:spPr>
        </p:sp>
        <p:sp>
          <p:nvSpPr>
            <p:cNvPr id="416" name="Google Shape;416;p14"/>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417" name="Google Shape;417;p14"/>
          <p:cNvGrpSpPr/>
          <p:nvPr/>
        </p:nvGrpSpPr>
        <p:grpSpPr>
          <a:xfrm>
            <a:off x="9457920" y="5385783"/>
            <a:ext cx="4591174" cy="2776135"/>
            <a:chOff x="0" y="-28575"/>
            <a:chExt cx="6121566" cy="3701513"/>
          </a:xfrm>
        </p:grpSpPr>
        <p:sp>
          <p:nvSpPr>
            <p:cNvPr id="418" name="Google Shape;418;p14"/>
            <p:cNvSpPr/>
            <p:nvPr/>
          </p:nvSpPr>
          <p:spPr>
            <a:xfrm>
              <a:off x="0" y="0"/>
              <a:ext cx="6121566" cy="3672938"/>
            </a:xfrm>
            <a:custGeom>
              <a:rect b="b" l="l" r="r" t="t"/>
              <a:pathLst>
                <a:path extrusionOk="0" h="3672938" w="6121566">
                  <a:moveTo>
                    <a:pt x="0" y="0"/>
                  </a:moveTo>
                  <a:lnTo>
                    <a:pt x="6121566" y="0"/>
                  </a:lnTo>
                  <a:lnTo>
                    <a:pt x="6121566" y="3672938"/>
                  </a:lnTo>
                  <a:lnTo>
                    <a:pt x="0" y="3672938"/>
                  </a:lnTo>
                  <a:close/>
                </a:path>
              </a:pathLst>
            </a:custGeom>
            <a:solidFill>
              <a:srgbClr val="000000">
                <a:alpha val="0"/>
              </a:srgbClr>
            </a:solidFill>
            <a:ln>
              <a:noFill/>
            </a:ln>
          </p:spPr>
        </p:sp>
        <p:sp>
          <p:nvSpPr>
            <p:cNvPr id="419" name="Google Shape;419;p14"/>
            <p:cNvSpPr txBox="1"/>
            <p:nvPr/>
          </p:nvSpPr>
          <p:spPr>
            <a:xfrm>
              <a:off x="0" y="-28575"/>
              <a:ext cx="6121566" cy="3701513"/>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1" i="0" lang="en-US" sz="3075" u="none" cap="none" strike="noStrike">
                  <a:solidFill>
                    <a:srgbClr val="FFFFFF"/>
                  </a:solidFill>
                  <a:latin typeface="Calibri"/>
                  <a:ea typeface="Calibri"/>
                  <a:cs typeface="Calibri"/>
                  <a:sym typeface="Calibri"/>
                </a:rPr>
                <a:t>Κοινωνικά μέσα και εφαρμογές: Ενημερώσεις σε πραγματικό χρόνο που κοινοποιούνται από την πολιτική προστασία.</a:t>
              </a:r>
              <a:endParaRPr sz="1100"/>
            </a:p>
          </p:txBody>
        </p:sp>
      </p:gr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7" name="Shape 427"/>
        <p:cNvGrpSpPr/>
        <p:nvPr/>
      </p:nvGrpSpPr>
      <p:grpSpPr>
        <a:xfrm>
          <a:off x="0" y="0"/>
          <a:ext cx="0" cy="0"/>
          <a:chOff x="0" y="0"/>
          <a:chExt cx="0" cy="0"/>
        </a:xfrm>
      </p:grpSpPr>
      <p:sp>
        <p:nvSpPr>
          <p:cNvPr descr="Μπλε κείμενο σε μαύρο φόντο  Η περιγραφή δημιουργήθηκε αυτόματα" id="428" name="Google Shape;428;p15"/>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5" l="0" r="0" t="0"/>
            </a:stretch>
          </a:blipFill>
          <a:ln>
            <a:noFill/>
          </a:ln>
        </p:spPr>
      </p:sp>
      <p:sp>
        <p:nvSpPr>
          <p:cNvPr descr="Κοντινό πλάνο ενός λογότυπου  Το περιεχόμενο που δημιουργείται από τεχνητή νοημοσύνη ενδέχεται να είναι εσφαλμένο." id="429" name="Google Shape;429;p15"/>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grpSp>
        <p:nvGrpSpPr>
          <p:cNvPr id="430" name="Google Shape;430;p15"/>
          <p:cNvGrpSpPr/>
          <p:nvPr/>
        </p:nvGrpSpPr>
        <p:grpSpPr>
          <a:xfrm>
            <a:off x="847235" y="361628"/>
            <a:ext cx="15773400" cy="1380840"/>
            <a:chOff x="0" y="-66675"/>
            <a:chExt cx="21031200" cy="1841121"/>
          </a:xfrm>
        </p:grpSpPr>
        <p:sp>
          <p:nvSpPr>
            <p:cNvPr id="431" name="Google Shape;431;p15"/>
            <p:cNvSpPr/>
            <p:nvPr/>
          </p:nvSpPr>
          <p:spPr>
            <a:xfrm>
              <a:off x="0" y="0"/>
              <a:ext cx="21031200" cy="1774446"/>
            </a:xfrm>
            <a:custGeom>
              <a:rect b="b" l="l" r="r" t="t"/>
              <a:pathLst>
                <a:path extrusionOk="0" h="1774446" w="21031200">
                  <a:moveTo>
                    <a:pt x="0" y="0"/>
                  </a:moveTo>
                  <a:lnTo>
                    <a:pt x="21031200" y="0"/>
                  </a:lnTo>
                  <a:lnTo>
                    <a:pt x="21031200" y="1774446"/>
                  </a:lnTo>
                  <a:lnTo>
                    <a:pt x="0" y="1774446"/>
                  </a:lnTo>
                  <a:close/>
                </a:path>
              </a:pathLst>
            </a:custGeom>
            <a:solidFill>
              <a:srgbClr val="000000">
                <a:alpha val="0"/>
              </a:srgbClr>
            </a:solidFill>
            <a:ln>
              <a:noFill/>
            </a:ln>
          </p:spPr>
        </p:sp>
        <p:sp>
          <p:nvSpPr>
            <p:cNvPr id="432" name="Google Shape;432;p15"/>
            <p:cNvSpPr txBox="1"/>
            <p:nvPr/>
          </p:nvSpPr>
          <p:spPr>
            <a:xfrm>
              <a:off x="0" y="-66675"/>
              <a:ext cx="21031200" cy="1841121"/>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FF0000"/>
                  </a:solidFill>
                  <a:latin typeface="Calibri"/>
                  <a:ea typeface="Calibri"/>
                  <a:cs typeface="Calibri"/>
                  <a:sym typeface="Calibri"/>
                </a:rPr>
                <a:t>Παύση και αναστοχασμός</a:t>
              </a:r>
              <a:endParaRPr/>
            </a:p>
          </p:txBody>
        </p:sp>
      </p:grpSp>
      <p:grpSp>
        <p:nvGrpSpPr>
          <p:cNvPr id="433" name="Google Shape;433;p15"/>
          <p:cNvGrpSpPr/>
          <p:nvPr/>
        </p:nvGrpSpPr>
        <p:grpSpPr>
          <a:xfrm>
            <a:off x="475112" y="1189081"/>
            <a:ext cx="14268883" cy="1264275"/>
            <a:chOff x="0" y="-38100"/>
            <a:chExt cx="19025177" cy="1685700"/>
          </a:xfrm>
        </p:grpSpPr>
        <p:sp>
          <p:nvSpPr>
            <p:cNvPr id="434" name="Google Shape;434;p15"/>
            <p:cNvSpPr/>
            <p:nvPr/>
          </p:nvSpPr>
          <p:spPr>
            <a:xfrm>
              <a:off x="0" y="0"/>
              <a:ext cx="19025177" cy="1647600"/>
            </a:xfrm>
            <a:custGeom>
              <a:rect b="b" l="l" r="r" t="t"/>
              <a:pathLst>
                <a:path extrusionOk="0" h="1647600" w="19025177">
                  <a:moveTo>
                    <a:pt x="0" y="0"/>
                  </a:moveTo>
                  <a:lnTo>
                    <a:pt x="19025177" y="0"/>
                  </a:lnTo>
                  <a:lnTo>
                    <a:pt x="19025177" y="1647600"/>
                  </a:lnTo>
                  <a:lnTo>
                    <a:pt x="0" y="1647600"/>
                  </a:lnTo>
                  <a:close/>
                </a:path>
              </a:pathLst>
            </a:custGeom>
            <a:solidFill>
              <a:srgbClr val="000000">
                <a:alpha val="0"/>
              </a:srgbClr>
            </a:solidFill>
            <a:ln>
              <a:noFill/>
            </a:ln>
          </p:spPr>
        </p:sp>
        <p:sp>
          <p:nvSpPr>
            <p:cNvPr id="435" name="Google Shape;435;p15"/>
            <p:cNvSpPr txBox="1"/>
            <p:nvPr/>
          </p:nvSpPr>
          <p:spPr>
            <a:xfrm>
              <a:off x="0" y="-38100"/>
              <a:ext cx="19025176" cy="1685700"/>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4200" u="none" cap="none" strike="noStrike">
                  <a:solidFill>
                    <a:srgbClr val="139AD6"/>
                  </a:solidFill>
                  <a:latin typeface="Calibri"/>
                  <a:ea typeface="Calibri"/>
                  <a:cs typeface="Calibri"/>
                  <a:sym typeface="Calibri"/>
                </a:rPr>
                <a:t>Πλημμύρα σε δημόσιο χώρο!</a:t>
              </a:r>
              <a:endParaRPr/>
            </a:p>
          </p:txBody>
        </p:sp>
      </p:grpSp>
      <p:sp>
        <p:nvSpPr>
          <p:cNvPr id="436" name="Google Shape;436;p15"/>
          <p:cNvSpPr txBox="1"/>
          <p:nvPr/>
        </p:nvSpPr>
        <p:spPr>
          <a:xfrm>
            <a:off x="938660" y="2287966"/>
            <a:ext cx="16108050" cy="2562225"/>
          </a:xfrm>
          <a:prstGeom prst="rect">
            <a:avLst/>
          </a:prstGeom>
          <a:noFill/>
          <a:ln>
            <a:noFill/>
          </a:ln>
        </p:spPr>
        <p:txBody>
          <a:bodyPr anchorCtr="0" anchor="t" bIns="0" lIns="0" spcFirstLastPara="1" rIns="0" wrap="square" tIns="0">
            <a:spAutoFit/>
          </a:bodyPr>
          <a:lstStyle/>
          <a:p>
            <a:pPr indent="0" lvl="0" marL="0" marR="0" rtl="0" algn="just">
              <a:lnSpc>
                <a:spcPct val="120016"/>
              </a:lnSpc>
              <a:spcBef>
                <a:spcPts val="0"/>
              </a:spcBef>
              <a:spcAft>
                <a:spcPts val="0"/>
              </a:spcAft>
              <a:buNone/>
            </a:pPr>
            <a:r>
              <a:rPr b="0" i="0" lang="en-US" sz="2463" u="none" cap="none" strike="noStrike">
                <a:solidFill>
                  <a:srgbClr val="000000"/>
                </a:solidFill>
                <a:latin typeface="Calibri"/>
                <a:ea typeface="Calibri"/>
                <a:cs typeface="Calibri"/>
                <a:sym typeface="Calibri"/>
              </a:rPr>
              <a:t>Είναι 6:15 μ.μ. Παρασκευή. Βρίσκεστε σε ένα μεγάλο εμπορικό κέντρο με τους φίλους σας. Ξαφνικά, το σύστημα PA ανακοινώνει: «Συναγερμός πλημμύρας: Οι έντονες βροχοπτώσεις προκαλούν άνοδο της στάθμης του νερού σε κοντινούς δρόμους και υπόγειους χώρους στάθμευσης. Παρακαλούμε μετακινηθείτε αμέσως στους επάνω ορόφους».</a:t>
            </a:r>
            <a:endParaRPr/>
          </a:p>
          <a:p>
            <a:pPr indent="0" lvl="0" marL="0" marR="0" rtl="0" algn="just">
              <a:lnSpc>
                <a:spcPct val="93341"/>
              </a:lnSpc>
              <a:spcBef>
                <a:spcPts val="0"/>
              </a:spcBef>
              <a:spcAft>
                <a:spcPts val="0"/>
              </a:spcAft>
              <a:buNone/>
            </a:pPr>
            <a:r>
              <a:t/>
            </a:r>
            <a:endParaRPr b="0" i="0" sz="2463" u="none" cap="none" strike="noStrike">
              <a:solidFill>
                <a:srgbClr val="000000"/>
              </a:solidFill>
              <a:latin typeface="Calibri"/>
              <a:ea typeface="Calibri"/>
              <a:cs typeface="Calibri"/>
              <a:sym typeface="Calibri"/>
            </a:endParaRPr>
          </a:p>
          <a:p>
            <a:pPr indent="0" lvl="0" marL="0" marR="0" rtl="0" algn="just">
              <a:lnSpc>
                <a:spcPct val="120016"/>
              </a:lnSpc>
              <a:spcBef>
                <a:spcPts val="0"/>
              </a:spcBef>
              <a:spcAft>
                <a:spcPts val="0"/>
              </a:spcAft>
              <a:buNone/>
            </a:pPr>
            <a:r>
              <a:rPr b="0" i="0" lang="en-US" sz="2463" u="none" cap="none" strike="noStrike">
                <a:solidFill>
                  <a:srgbClr val="000000"/>
                </a:solidFill>
                <a:latin typeface="Calibri"/>
                <a:ea typeface="Calibri"/>
                <a:cs typeface="Calibri"/>
                <a:sym typeface="Calibri"/>
              </a:rPr>
              <a:t>Παρατηρείτε ότι κάποιοι γύρω σας αρχίζουν να πανικοβάλλονται, ενώ άλλοι αγνοούν την ανακοίνωση και συνεχίζουν τα ψώνια. Οι κυλιόμενες σκάλες είναι γεμάτες κόσμο και βλέπετε το προσωπικό ασφαλείας να δείχνει προς τις σκάλες έκτακτης ανάγκης.</a:t>
            </a:r>
            <a:endParaRPr/>
          </a:p>
        </p:txBody>
      </p:sp>
      <p:sp>
        <p:nvSpPr>
          <p:cNvPr id="437" name="Google Shape;437;p15"/>
          <p:cNvSpPr/>
          <p:nvPr/>
        </p:nvSpPr>
        <p:spPr>
          <a:xfrm>
            <a:off x="8527473" y="6710319"/>
            <a:ext cx="6727412" cy="580454"/>
          </a:xfrm>
          <a:custGeom>
            <a:rect b="b" l="l" r="r" t="t"/>
            <a:pathLst>
              <a:path extrusionOk="0" h="773938" w="8969883">
                <a:moveTo>
                  <a:pt x="50800" y="0"/>
                </a:moveTo>
                <a:lnTo>
                  <a:pt x="50800" y="386969"/>
                </a:lnTo>
                <a:lnTo>
                  <a:pt x="25400" y="386969"/>
                </a:lnTo>
                <a:lnTo>
                  <a:pt x="25400" y="361569"/>
                </a:lnTo>
                <a:lnTo>
                  <a:pt x="8944483" y="361569"/>
                </a:lnTo>
                <a:cubicBezTo>
                  <a:pt x="8958452" y="361569"/>
                  <a:pt x="8969883" y="372999"/>
                  <a:pt x="8969883" y="386969"/>
                </a:cubicBezTo>
                <a:lnTo>
                  <a:pt x="8969883" y="773938"/>
                </a:lnTo>
                <a:lnTo>
                  <a:pt x="8919083" y="773938"/>
                </a:lnTo>
                <a:lnTo>
                  <a:pt x="8919083" y="386969"/>
                </a:lnTo>
                <a:lnTo>
                  <a:pt x="8944483" y="386969"/>
                </a:lnTo>
                <a:lnTo>
                  <a:pt x="8944483" y="412369"/>
                </a:lnTo>
                <a:lnTo>
                  <a:pt x="25400" y="412369"/>
                </a:lnTo>
                <a:cubicBezTo>
                  <a:pt x="11430" y="412369"/>
                  <a:pt x="0" y="400939"/>
                  <a:pt x="0" y="386969"/>
                </a:cubicBezTo>
                <a:lnTo>
                  <a:pt x="0" y="0"/>
                </a:lnTo>
                <a:close/>
              </a:path>
            </a:pathLst>
          </a:custGeom>
          <a:solidFill>
            <a:srgbClr val="BA1B1D"/>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8" name="Google Shape;438;p15"/>
          <p:cNvSpPr/>
          <p:nvPr/>
        </p:nvSpPr>
        <p:spPr>
          <a:xfrm>
            <a:off x="8527473" y="6710319"/>
            <a:ext cx="3382709" cy="580454"/>
          </a:xfrm>
          <a:custGeom>
            <a:rect b="b" l="l" r="r" t="t"/>
            <a:pathLst>
              <a:path extrusionOk="0" h="773938" w="4510278">
                <a:moveTo>
                  <a:pt x="50800" y="0"/>
                </a:moveTo>
                <a:lnTo>
                  <a:pt x="50800" y="386969"/>
                </a:lnTo>
                <a:lnTo>
                  <a:pt x="25400" y="386969"/>
                </a:lnTo>
                <a:lnTo>
                  <a:pt x="25400" y="361569"/>
                </a:lnTo>
                <a:lnTo>
                  <a:pt x="4484878" y="361569"/>
                </a:lnTo>
                <a:cubicBezTo>
                  <a:pt x="4498848" y="361569"/>
                  <a:pt x="4510278" y="372999"/>
                  <a:pt x="4510278" y="386969"/>
                </a:cubicBezTo>
                <a:lnTo>
                  <a:pt x="4510278" y="773938"/>
                </a:lnTo>
                <a:lnTo>
                  <a:pt x="4459478" y="773938"/>
                </a:lnTo>
                <a:lnTo>
                  <a:pt x="4459478" y="386969"/>
                </a:lnTo>
                <a:lnTo>
                  <a:pt x="4484878" y="386969"/>
                </a:lnTo>
                <a:lnTo>
                  <a:pt x="4484878" y="412369"/>
                </a:lnTo>
                <a:lnTo>
                  <a:pt x="25400" y="412369"/>
                </a:lnTo>
                <a:cubicBezTo>
                  <a:pt x="11430" y="412369"/>
                  <a:pt x="0" y="400939"/>
                  <a:pt x="0" y="386969"/>
                </a:cubicBezTo>
                <a:lnTo>
                  <a:pt x="0" y="0"/>
                </a:lnTo>
                <a:close/>
              </a:path>
            </a:pathLst>
          </a:custGeom>
          <a:solidFill>
            <a:srgbClr val="BA1B1D"/>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9" name="Google Shape;439;p15"/>
          <p:cNvSpPr/>
          <p:nvPr/>
        </p:nvSpPr>
        <p:spPr>
          <a:xfrm>
            <a:off x="8527473" y="6710319"/>
            <a:ext cx="38100" cy="580454"/>
          </a:xfrm>
          <a:custGeom>
            <a:rect b="b" l="l" r="r" t="t"/>
            <a:pathLst>
              <a:path extrusionOk="0" h="773938" w="50800">
                <a:moveTo>
                  <a:pt x="50800" y="0"/>
                </a:moveTo>
                <a:lnTo>
                  <a:pt x="50800" y="773938"/>
                </a:lnTo>
                <a:lnTo>
                  <a:pt x="0" y="773938"/>
                </a:lnTo>
                <a:lnTo>
                  <a:pt x="0" y="0"/>
                </a:lnTo>
                <a:close/>
              </a:path>
            </a:pathLst>
          </a:custGeom>
          <a:solidFill>
            <a:srgbClr val="BA1B1D"/>
          </a:solidFill>
          <a:ln cap="flat" cmpd="sng" w="12700">
            <a:solidFill>
              <a:srgbClr val="000000"/>
            </a:solidFill>
            <a:prstDash val="solid"/>
            <a:round/>
            <a:headEnd len="sm" w="sm" type="none"/>
            <a:tailEnd len="sm" w="sm" type="none"/>
          </a:ln>
        </p:spPr>
      </p:sp>
      <p:sp>
        <p:nvSpPr>
          <p:cNvPr id="440" name="Google Shape;440;p15"/>
          <p:cNvSpPr/>
          <p:nvPr/>
        </p:nvSpPr>
        <p:spPr>
          <a:xfrm>
            <a:off x="5182824" y="6710319"/>
            <a:ext cx="3382708" cy="580454"/>
          </a:xfrm>
          <a:custGeom>
            <a:rect b="b" l="l" r="r" t="t"/>
            <a:pathLst>
              <a:path extrusionOk="0" h="773938" w="4510278">
                <a:moveTo>
                  <a:pt x="4510278" y="0"/>
                </a:moveTo>
                <a:lnTo>
                  <a:pt x="4510278" y="386969"/>
                </a:lnTo>
                <a:cubicBezTo>
                  <a:pt x="4510278" y="400939"/>
                  <a:pt x="4498848" y="412369"/>
                  <a:pt x="4484878" y="412369"/>
                </a:cubicBezTo>
                <a:lnTo>
                  <a:pt x="25400" y="412369"/>
                </a:lnTo>
                <a:lnTo>
                  <a:pt x="25400" y="386969"/>
                </a:lnTo>
                <a:lnTo>
                  <a:pt x="50800" y="386969"/>
                </a:lnTo>
                <a:lnTo>
                  <a:pt x="50800" y="773938"/>
                </a:lnTo>
                <a:lnTo>
                  <a:pt x="0" y="773938"/>
                </a:lnTo>
                <a:lnTo>
                  <a:pt x="0" y="386969"/>
                </a:lnTo>
                <a:cubicBezTo>
                  <a:pt x="0" y="372999"/>
                  <a:pt x="11430" y="361569"/>
                  <a:pt x="25400" y="361569"/>
                </a:cubicBezTo>
                <a:lnTo>
                  <a:pt x="4484878" y="361569"/>
                </a:lnTo>
                <a:lnTo>
                  <a:pt x="4484878" y="386969"/>
                </a:lnTo>
                <a:lnTo>
                  <a:pt x="4459478" y="386969"/>
                </a:lnTo>
                <a:lnTo>
                  <a:pt x="4459478" y="0"/>
                </a:lnTo>
                <a:close/>
              </a:path>
            </a:pathLst>
          </a:custGeom>
          <a:solidFill>
            <a:srgbClr val="BA1B1D"/>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1" name="Google Shape;441;p15"/>
          <p:cNvSpPr/>
          <p:nvPr/>
        </p:nvSpPr>
        <p:spPr>
          <a:xfrm>
            <a:off x="1838176" y="6710319"/>
            <a:ext cx="6727412" cy="580454"/>
          </a:xfrm>
          <a:custGeom>
            <a:rect b="b" l="l" r="r" t="t"/>
            <a:pathLst>
              <a:path extrusionOk="0" h="773938" w="8969883">
                <a:moveTo>
                  <a:pt x="8969883" y="0"/>
                </a:moveTo>
                <a:lnTo>
                  <a:pt x="8969883" y="386969"/>
                </a:lnTo>
                <a:cubicBezTo>
                  <a:pt x="8969883" y="400939"/>
                  <a:pt x="8958452" y="412369"/>
                  <a:pt x="8944483" y="412369"/>
                </a:cubicBezTo>
                <a:lnTo>
                  <a:pt x="25400" y="412369"/>
                </a:lnTo>
                <a:lnTo>
                  <a:pt x="25400" y="386969"/>
                </a:lnTo>
                <a:lnTo>
                  <a:pt x="50800" y="386969"/>
                </a:lnTo>
                <a:lnTo>
                  <a:pt x="50800" y="773938"/>
                </a:lnTo>
                <a:lnTo>
                  <a:pt x="0" y="773938"/>
                </a:lnTo>
                <a:lnTo>
                  <a:pt x="0" y="386969"/>
                </a:lnTo>
                <a:cubicBezTo>
                  <a:pt x="0" y="372999"/>
                  <a:pt x="11430" y="361569"/>
                  <a:pt x="25400" y="361569"/>
                </a:cubicBezTo>
                <a:lnTo>
                  <a:pt x="8944483" y="361569"/>
                </a:lnTo>
                <a:lnTo>
                  <a:pt x="8944483" y="386969"/>
                </a:lnTo>
                <a:lnTo>
                  <a:pt x="8919083" y="386969"/>
                </a:lnTo>
                <a:lnTo>
                  <a:pt x="8919083" y="0"/>
                </a:lnTo>
                <a:close/>
              </a:path>
            </a:pathLst>
          </a:custGeom>
          <a:solidFill>
            <a:srgbClr val="BA1B1D"/>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442" name="Google Shape;442;p15"/>
          <p:cNvGrpSpPr/>
          <p:nvPr/>
        </p:nvGrpSpPr>
        <p:grpSpPr>
          <a:xfrm>
            <a:off x="7145386" y="5309182"/>
            <a:ext cx="2802255" cy="1420178"/>
            <a:chOff x="0" y="0"/>
            <a:chExt cx="3736340" cy="1893570"/>
          </a:xfrm>
        </p:grpSpPr>
        <p:sp>
          <p:nvSpPr>
            <p:cNvPr id="443" name="Google Shape;443;p15"/>
            <p:cNvSpPr/>
            <p:nvPr/>
          </p:nvSpPr>
          <p:spPr>
            <a:xfrm>
              <a:off x="25400" y="25400"/>
              <a:ext cx="3685540" cy="1842770"/>
            </a:xfrm>
            <a:custGeom>
              <a:rect b="b" l="l" r="r" t="t"/>
              <a:pathLst>
                <a:path extrusionOk="0" h="1842770" w="3685540">
                  <a:moveTo>
                    <a:pt x="0" y="0"/>
                  </a:moveTo>
                  <a:lnTo>
                    <a:pt x="3685540" y="0"/>
                  </a:lnTo>
                  <a:lnTo>
                    <a:pt x="3685540" y="1842770"/>
                  </a:lnTo>
                  <a:lnTo>
                    <a:pt x="0" y="1842770"/>
                  </a:lnTo>
                  <a:close/>
                </a:path>
              </a:pathLst>
            </a:custGeom>
            <a:solidFill>
              <a:srgbClr val="139AD6"/>
            </a:solidFill>
            <a:ln cap="flat" cmpd="sng" w="12700">
              <a:solidFill>
                <a:srgbClr val="000000"/>
              </a:solidFill>
              <a:prstDash val="solid"/>
              <a:round/>
              <a:headEnd len="sm" w="sm" type="none"/>
              <a:tailEnd len="sm" w="sm" type="none"/>
            </a:ln>
          </p:spPr>
        </p:sp>
        <p:sp>
          <p:nvSpPr>
            <p:cNvPr id="444" name="Google Shape;444;p15"/>
            <p:cNvSpPr/>
            <p:nvPr/>
          </p:nvSpPr>
          <p:spPr>
            <a:xfrm>
              <a:off x="0" y="0"/>
              <a:ext cx="3736340" cy="1893570"/>
            </a:xfrm>
            <a:custGeom>
              <a:rect b="b" l="l" r="r" t="t"/>
              <a:pathLst>
                <a:path extrusionOk="0" h="1893570" w="3736340">
                  <a:moveTo>
                    <a:pt x="25400" y="0"/>
                  </a:moveTo>
                  <a:lnTo>
                    <a:pt x="3710940" y="0"/>
                  </a:lnTo>
                  <a:cubicBezTo>
                    <a:pt x="3724910" y="0"/>
                    <a:pt x="3736340" y="11430"/>
                    <a:pt x="3736340" y="25400"/>
                  </a:cubicBezTo>
                  <a:lnTo>
                    <a:pt x="3736340" y="1868170"/>
                  </a:lnTo>
                  <a:cubicBezTo>
                    <a:pt x="3736340" y="1882140"/>
                    <a:pt x="3724910" y="1893570"/>
                    <a:pt x="3710940" y="1893570"/>
                  </a:cubicBezTo>
                  <a:lnTo>
                    <a:pt x="25400" y="1893570"/>
                  </a:lnTo>
                  <a:cubicBezTo>
                    <a:pt x="11430" y="1893570"/>
                    <a:pt x="0" y="1882140"/>
                    <a:pt x="0" y="1868170"/>
                  </a:cubicBezTo>
                  <a:lnTo>
                    <a:pt x="0" y="25400"/>
                  </a:lnTo>
                  <a:cubicBezTo>
                    <a:pt x="0" y="11430"/>
                    <a:pt x="11430" y="0"/>
                    <a:pt x="25400" y="0"/>
                  </a:cubicBezTo>
                  <a:moveTo>
                    <a:pt x="25400" y="50800"/>
                  </a:moveTo>
                  <a:lnTo>
                    <a:pt x="25400" y="25400"/>
                  </a:lnTo>
                  <a:lnTo>
                    <a:pt x="50800" y="25400"/>
                  </a:lnTo>
                  <a:lnTo>
                    <a:pt x="50800" y="1868170"/>
                  </a:lnTo>
                  <a:lnTo>
                    <a:pt x="25400" y="1868170"/>
                  </a:lnTo>
                  <a:lnTo>
                    <a:pt x="25400" y="1842770"/>
                  </a:lnTo>
                  <a:lnTo>
                    <a:pt x="3710940" y="1842770"/>
                  </a:lnTo>
                  <a:lnTo>
                    <a:pt x="3710940" y="1868170"/>
                  </a:lnTo>
                  <a:lnTo>
                    <a:pt x="3685540" y="1868170"/>
                  </a:lnTo>
                  <a:lnTo>
                    <a:pt x="3685540" y="25400"/>
                  </a:lnTo>
                  <a:lnTo>
                    <a:pt x="3710940" y="25400"/>
                  </a:lnTo>
                  <a:lnTo>
                    <a:pt x="3710940"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445" name="Google Shape;445;p15"/>
          <p:cNvGrpSpPr/>
          <p:nvPr/>
        </p:nvGrpSpPr>
        <p:grpSpPr>
          <a:xfrm>
            <a:off x="7164436" y="5306801"/>
            <a:ext cx="2764171" cy="1403516"/>
            <a:chOff x="0" y="-28575"/>
            <a:chExt cx="3685562" cy="1871355"/>
          </a:xfrm>
        </p:grpSpPr>
        <p:sp>
          <p:nvSpPr>
            <p:cNvPr id="446" name="Google Shape;446;p15"/>
            <p:cNvSpPr/>
            <p:nvPr/>
          </p:nvSpPr>
          <p:spPr>
            <a:xfrm>
              <a:off x="0" y="0"/>
              <a:ext cx="3685562" cy="1842780"/>
            </a:xfrm>
            <a:custGeom>
              <a:rect b="b" l="l" r="r" t="t"/>
              <a:pathLst>
                <a:path extrusionOk="0" h="1842780" w="3685562">
                  <a:moveTo>
                    <a:pt x="0" y="0"/>
                  </a:moveTo>
                  <a:lnTo>
                    <a:pt x="3685562" y="0"/>
                  </a:lnTo>
                  <a:lnTo>
                    <a:pt x="3685562" y="1842780"/>
                  </a:lnTo>
                  <a:lnTo>
                    <a:pt x="0" y="1842780"/>
                  </a:lnTo>
                  <a:close/>
                </a:path>
              </a:pathLst>
            </a:custGeom>
            <a:solidFill>
              <a:srgbClr val="000000">
                <a:alpha val="0"/>
              </a:srgbClr>
            </a:solidFill>
            <a:ln>
              <a:noFill/>
            </a:ln>
          </p:spPr>
        </p:sp>
        <p:sp>
          <p:nvSpPr>
            <p:cNvPr id="447" name="Google Shape;447;p15"/>
            <p:cNvSpPr txBox="1"/>
            <p:nvPr/>
          </p:nvSpPr>
          <p:spPr>
            <a:xfrm>
              <a:off x="0" y="-28575"/>
              <a:ext cx="3685562" cy="1871355"/>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1" i="0" lang="en-US" sz="1950" u="none" cap="none" strike="noStrike">
                  <a:solidFill>
                    <a:srgbClr val="FFFFFF"/>
                  </a:solidFill>
                  <a:latin typeface="Calibri"/>
                  <a:ea typeface="Calibri"/>
                  <a:cs typeface="Calibri"/>
                  <a:sym typeface="Calibri"/>
                </a:rPr>
                <a:t>Κατευθυντήριες ερωτήσεις:</a:t>
              </a:r>
              <a:endParaRPr/>
            </a:p>
          </p:txBody>
        </p:sp>
      </p:grpSp>
      <p:grpSp>
        <p:nvGrpSpPr>
          <p:cNvPr id="448" name="Google Shape;448;p15"/>
          <p:cNvGrpSpPr/>
          <p:nvPr/>
        </p:nvGrpSpPr>
        <p:grpSpPr>
          <a:xfrm>
            <a:off x="456090" y="7271745"/>
            <a:ext cx="2802255" cy="1420178"/>
            <a:chOff x="0" y="0"/>
            <a:chExt cx="3736340" cy="1893570"/>
          </a:xfrm>
        </p:grpSpPr>
        <p:sp>
          <p:nvSpPr>
            <p:cNvPr id="449" name="Google Shape;449;p15"/>
            <p:cNvSpPr/>
            <p:nvPr/>
          </p:nvSpPr>
          <p:spPr>
            <a:xfrm>
              <a:off x="25400" y="25400"/>
              <a:ext cx="3685540" cy="1842770"/>
            </a:xfrm>
            <a:custGeom>
              <a:rect b="b" l="l" r="r" t="t"/>
              <a:pathLst>
                <a:path extrusionOk="0" h="1842770" w="3685540">
                  <a:moveTo>
                    <a:pt x="0" y="0"/>
                  </a:moveTo>
                  <a:lnTo>
                    <a:pt x="3685540" y="0"/>
                  </a:lnTo>
                  <a:lnTo>
                    <a:pt x="3685540" y="1842770"/>
                  </a:lnTo>
                  <a:lnTo>
                    <a:pt x="0" y="1842770"/>
                  </a:lnTo>
                  <a:close/>
                </a:path>
              </a:pathLst>
            </a:custGeom>
            <a:solidFill>
              <a:srgbClr val="ED2527"/>
            </a:solidFill>
            <a:ln cap="flat" cmpd="sng" w="12700">
              <a:solidFill>
                <a:srgbClr val="000000"/>
              </a:solidFill>
              <a:prstDash val="solid"/>
              <a:round/>
              <a:headEnd len="sm" w="sm" type="none"/>
              <a:tailEnd len="sm" w="sm" type="none"/>
            </a:ln>
          </p:spPr>
        </p:sp>
        <p:sp>
          <p:nvSpPr>
            <p:cNvPr id="450" name="Google Shape;450;p15"/>
            <p:cNvSpPr/>
            <p:nvPr/>
          </p:nvSpPr>
          <p:spPr>
            <a:xfrm>
              <a:off x="0" y="0"/>
              <a:ext cx="3736340" cy="1893570"/>
            </a:xfrm>
            <a:custGeom>
              <a:rect b="b" l="l" r="r" t="t"/>
              <a:pathLst>
                <a:path extrusionOk="0" h="1893570" w="3736340">
                  <a:moveTo>
                    <a:pt x="25400" y="0"/>
                  </a:moveTo>
                  <a:lnTo>
                    <a:pt x="3710940" y="0"/>
                  </a:lnTo>
                  <a:cubicBezTo>
                    <a:pt x="3724910" y="0"/>
                    <a:pt x="3736340" y="11430"/>
                    <a:pt x="3736340" y="25400"/>
                  </a:cubicBezTo>
                  <a:lnTo>
                    <a:pt x="3736340" y="1868170"/>
                  </a:lnTo>
                  <a:cubicBezTo>
                    <a:pt x="3736340" y="1882140"/>
                    <a:pt x="3724910" y="1893570"/>
                    <a:pt x="3710940" y="1893570"/>
                  </a:cubicBezTo>
                  <a:lnTo>
                    <a:pt x="25400" y="1893570"/>
                  </a:lnTo>
                  <a:cubicBezTo>
                    <a:pt x="11430" y="1893570"/>
                    <a:pt x="0" y="1882140"/>
                    <a:pt x="0" y="1868170"/>
                  </a:cubicBezTo>
                  <a:lnTo>
                    <a:pt x="0" y="25400"/>
                  </a:lnTo>
                  <a:cubicBezTo>
                    <a:pt x="0" y="11430"/>
                    <a:pt x="11430" y="0"/>
                    <a:pt x="25400" y="0"/>
                  </a:cubicBezTo>
                  <a:moveTo>
                    <a:pt x="25400" y="50800"/>
                  </a:moveTo>
                  <a:lnTo>
                    <a:pt x="25400" y="25400"/>
                  </a:lnTo>
                  <a:lnTo>
                    <a:pt x="50800" y="25400"/>
                  </a:lnTo>
                  <a:lnTo>
                    <a:pt x="50800" y="1868170"/>
                  </a:lnTo>
                  <a:lnTo>
                    <a:pt x="25400" y="1868170"/>
                  </a:lnTo>
                  <a:lnTo>
                    <a:pt x="25400" y="1842770"/>
                  </a:lnTo>
                  <a:lnTo>
                    <a:pt x="3710940" y="1842770"/>
                  </a:lnTo>
                  <a:lnTo>
                    <a:pt x="3710940" y="1868170"/>
                  </a:lnTo>
                  <a:lnTo>
                    <a:pt x="3685540" y="1868170"/>
                  </a:lnTo>
                  <a:lnTo>
                    <a:pt x="3685540" y="25400"/>
                  </a:lnTo>
                  <a:lnTo>
                    <a:pt x="3710940" y="25400"/>
                  </a:lnTo>
                  <a:lnTo>
                    <a:pt x="3710940"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451" name="Google Shape;451;p15"/>
          <p:cNvGrpSpPr/>
          <p:nvPr/>
        </p:nvGrpSpPr>
        <p:grpSpPr>
          <a:xfrm>
            <a:off x="475140" y="7269364"/>
            <a:ext cx="2764172" cy="1403516"/>
            <a:chOff x="0" y="-28575"/>
            <a:chExt cx="3685562" cy="1871355"/>
          </a:xfrm>
        </p:grpSpPr>
        <p:sp>
          <p:nvSpPr>
            <p:cNvPr id="452" name="Google Shape;452;p15"/>
            <p:cNvSpPr/>
            <p:nvPr/>
          </p:nvSpPr>
          <p:spPr>
            <a:xfrm>
              <a:off x="0" y="0"/>
              <a:ext cx="3685562" cy="1842780"/>
            </a:xfrm>
            <a:custGeom>
              <a:rect b="b" l="l" r="r" t="t"/>
              <a:pathLst>
                <a:path extrusionOk="0" h="1842780" w="3685562">
                  <a:moveTo>
                    <a:pt x="0" y="0"/>
                  </a:moveTo>
                  <a:lnTo>
                    <a:pt x="3685562" y="0"/>
                  </a:lnTo>
                  <a:lnTo>
                    <a:pt x="3685562" y="1842780"/>
                  </a:lnTo>
                  <a:lnTo>
                    <a:pt x="0" y="1842780"/>
                  </a:lnTo>
                  <a:close/>
                </a:path>
              </a:pathLst>
            </a:custGeom>
            <a:solidFill>
              <a:srgbClr val="000000">
                <a:alpha val="0"/>
              </a:srgbClr>
            </a:solidFill>
            <a:ln>
              <a:noFill/>
            </a:ln>
          </p:spPr>
        </p:sp>
        <p:sp>
          <p:nvSpPr>
            <p:cNvPr id="453" name="Google Shape;453;p15"/>
            <p:cNvSpPr txBox="1"/>
            <p:nvPr/>
          </p:nvSpPr>
          <p:spPr>
            <a:xfrm>
              <a:off x="0" y="-28575"/>
              <a:ext cx="3685562" cy="1871355"/>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0" i="0" lang="en-US" sz="1750" u="none" cap="none" strike="noStrike">
                  <a:solidFill>
                    <a:srgbClr val="FFFFFF"/>
                  </a:solidFill>
                  <a:latin typeface="Calibri"/>
                  <a:ea typeface="Calibri"/>
                  <a:cs typeface="Calibri"/>
                  <a:sym typeface="Calibri"/>
                </a:rPr>
                <a:t>Ποιες άμεσες ενέργειες θα αναλαμβάνατε αφού ακούσατε την ανακοίνωση;</a:t>
              </a:r>
              <a:endParaRPr sz="1200"/>
            </a:p>
          </p:txBody>
        </p:sp>
      </p:grpSp>
      <p:grpSp>
        <p:nvGrpSpPr>
          <p:cNvPr id="454" name="Google Shape;454;p15"/>
          <p:cNvGrpSpPr/>
          <p:nvPr/>
        </p:nvGrpSpPr>
        <p:grpSpPr>
          <a:xfrm>
            <a:off x="3800739" y="7271745"/>
            <a:ext cx="2802255" cy="1420178"/>
            <a:chOff x="0" y="0"/>
            <a:chExt cx="3736340" cy="1893570"/>
          </a:xfrm>
        </p:grpSpPr>
        <p:sp>
          <p:nvSpPr>
            <p:cNvPr id="455" name="Google Shape;455;p15"/>
            <p:cNvSpPr/>
            <p:nvPr/>
          </p:nvSpPr>
          <p:spPr>
            <a:xfrm>
              <a:off x="25400" y="25400"/>
              <a:ext cx="3685540" cy="1842770"/>
            </a:xfrm>
            <a:custGeom>
              <a:rect b="b" l="l" r="r" t="t"/>
              <a:pathLst>
                <a:path extrusionOk="0" h="1842770" w="3685540">
                  <a:moveTo>
                    <a:pt x="0" y="0"/>
                  </a:moveTo>
                  <a:lnTo>
                    <a:pt x="3685540" y="0"/>
                  </a:lnTo>
                  <a:lnTo>
                    <a:pt x="3685540" y="1842770"/>
                  </a:lnTo>
                  <a:lnTo>
                    <a:pt x="0" y="1842770"/>
                  </a:lnTo>
                  <a:close/>
                </a:path>
              </a:pathLst>
            </a:custGeom>
            <a:solidFill>
              <a:srgbClr val="ED2527"/>
            </a:solidFill>
            <a:ln cap="flat" cmpd="sng" w="12700">
              <a:solidFill>
                <a:srgbClr val="000000"/>
              </a:solidFill>
              <a:prstDash val="solid"/>
              <a:round/>
              <a:headEnd len="sm" w="sm" type="none"/>
              <a:tailEnd len="sm" w="sm" type="none"/>
            </a:ln>
          </p:spPr>
        </p:sp>
        <p:sp>
          <p:nvSpPr>
            <p:cNvPr id="456" name="Google Shape;456;p15"/>
            <p:cNvSpPr/>
            <p:nvPr/>
          </p:nvSpPr>
          <p:spPr>
            <a:xfrm>
              <a:off x="0" y="0"/>
              <a:ext cx="3736340" cy="1893570"/>
            </a:xfrm>
            <a:custGeom>
              <a:rect b="b" l="l" r="r" t="t"/>
              <a:pathLst>
                <a:path extrusionOk="0" h="1893570" w="3736340">
                  <a:moveTo>
                    <a:pt x="25400" y="0"/>
                  </a:moveTo>
                  <a:lnTo>
                    <a:pt x="3710940" y="0"/>
                  </a:lnTo>
                  <a:cubicBezTo>
                    <a:pt x="3724910" y="0"/>
                    <a:pt x="3736340" y="11430"/>
                    <a:pt x="3736340" y="25400"/>
                  </a:cubicBezTo>
                  <a:lnTo>
                    <a:pt x="3736340" y="1868170"/>
                  </a:lnTo>
                  <a:cubicBezTo>
                    <a:pt x="3736340" y="1882140"/>
                    <a:pt x="3724910" y="1893570"/>
                    <a:pt x="3710940" y="1893570"/>
                  </a:cubicBezTo>
                  <a:lnTo>
                    <a:pt x="25400" y="1893570"/>
                  </a:lnTo>
                  <a:cubicBezTo>
                    <a:pt x="11430" y="1893570"/>
                    <a:pt x="0" y="1882140"/>
                    <a:pt x="0" y="1868170"/>
                  </a:cubicBezTo>
                  <a:lnTo>
                    <a:pt x="0" y="25400"/>
                  </a:lnTo>
                  <a:cubicBezTo>
                    <a:pt x="0" y="11430"/>
                    <a:pt x="11430" y="0"/>
                    <a:pt x="25400" y="0"/>
                  </a:cubicBezTo>
                  <a:moveTo>
                    <a:pt x="25400" y="50800"/>
                  </a:moveTo>
                  <a:lnTo>
                    <a:pt x="25400" y="25400"/>
                  </a:lnTo>
                  <a:lnTo>
                    <a:pt x="50800" y="25400"/>
                  </a:lnTo>
                  <a:lnTo>
                    <a:pt x="50800" y="1868170"/>
                  </a:lnTo>
                  <a:lnTo>
                    <a:pt x="25400" y="1868170"/>
                  </a:lnTo>
                  <a:lnTo>
                    <a:pt x="25400" y="1842770"/>
                  </a:lnTo>
                  <a:lnTo>
                    <a:pt x="3710940" y="1842770"/>
                  </a:lnTo>
                  <a:lnTo>
                    <a:pt x="3710940" y="1868170"/>
                  </a:lnTo>
                  <a:lnTo>
                    <a:pt x="3685540" y="1868170"/>
                  </a:lnTo>
                  <a:lnTo>
                    <a:pt x="3685540" y="25400"/>
                  </a:lnTo>
                  <a:lnTo>
                    <a:pt x="3710940" y="25400"/>
                  </a:lnTo>
                  <a:lnTo>
                    <a:pt x="3710940"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457" name="Google Shape;457;p15"/>
          <p:cNvGrpSpPr/>
          <p:nvPr/>
        </p:nvGrpSpPr>
        <p:grpSpPr>
          <a:xfrm>
            <a:off x="3819789" y="7269364"/>
            <a:ext cx="2764172" cy="1480783"/>
            <a:chOff x="0" y="-28575"/>
            <a:chExt cx="3685562" cy="1974377"/>
          </a:xfrm>
        </p:grpSpPr>
        <p:sp>
          <p:nvSpPr>
            <p:cNvPr id="458" name="Google Shape;458;p15"/>
            <p:cNvSpPr/>
            <p:nvPr/>
          </p:nvSpPr>
          <p:spPr>
            <a:xfrm>
              <a:off x="0" y="0"/>
              <a:ext cx="3685562" cy="1945802"/>
            </a:xfrm>
            <a:custGeom>
              <a:rect b="b" l="l" r="r" t="t"/>
              <a:pathLst>
                <a:path extrusionOk="0" h="1945802" w="3685562">
                  <a:moveTo>
                    <a:pt x="0" y="0"/>
                  </a:moveTo>
                  <a:lnTo>
                    <a:pt x="3685562" y="0"/>
                  </a:lnTo>
                  <a:lnTo>
                    <a:pt x="3685562" y="1945802"/>
                  </a:lnTo>
                  <a:lnTo>
                    <a:pt x="0" y="1945802"/>
                  </a:lnTo>
                  <a:close/>
                </a:path>
              </a:pathLst>
            </a:custGeom>
            <a:solidFill>
              <a:srgbClr val="000000">
                <a:alpha val="0"/>
              </a:srgbClr>
            </a:solidFill>
            <a:ln>
              <a:noFill/>
            </a:ln>
          </p:spPr>
        </p:sp>
        <p:sp>
          <p:nvSpPr>
            <p:cNvPr id="459" name="Google Shape;459;p15"/>
            <p:cNvSpPr txBox="1"/>
            <p:nvPr/>
          </p:nvSpPr>
          <p:spPr>
            <a:xfrm>
              <a:off x="0" y="-28575"/>
              <a:ext cx="3685562" cy="1974377"/>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0" i="0" lang="en-US" sz="1550" u="none" cap="none" strike="noStrike">
                  <a:solidFill>
                    <a:srgbClr val="FFFFFF"/>
                  </a:solidFill>
                  <a:latin typeface="Calibri"/>
                  <a:ea typeface="Calibri"/>
                  <a:cs typeface="Calibri"/>
                  <a:sym typeface="Calibri"/>
                </a:rPr>
                <a:t>Πώς θα παραμένατε ήρεμοι και θα βοηθούσατε να καθοδηγήσετε τους άλλους προς τις ασφαλέστερες εξόδους;</a:t>
              </a:r>
              <a:endParaRPr sz="1000"/>
            </a:p>
          </p:txBody>
        </p:sp>
      </p:grpSp>
      <p:grpSp>
        <p:nvGrpSpPr>
          <p:cNvPr id="460" name="Google Shape;460;p15"/>
          <p:cNvGrpSpPr/>
          <p:nvPr/>
        </p:nvGrpSpPr>
        <p:grpSpPr>
          <a:xfrm>
            <a:off x="7145386" y="7271745"/>
            <a:ext cx="2802255" cy="1420178"/>
            <a:chOff x="0" y="0"/>
            <a:chExt cx="3736340" cy="1893570"/>
          </a:xfrm>
        </p:grpSpPr>
        <p:sp>
          <p:nvSpPr>
            <p:cNvPr id="461" name="Google Shape;461;p15"/>
            <p:cNvSpPr/>
            <p:nvPr/>
          </p:nvSpPr>
          <p:spPr>
            <a:xfrm>
              <a:off x="25400" y="25400"/>
              <a:ext cx="3685540" cy="1842770"/>
            </a:xfrm>
            <a:custGeom>
              <a:rect b="b" l="l" r="r" t="t"/>
              <a:pathLst>
                <a:path extrusionOk="0" h="1842770" w="3685540">
                  <a:moveTo>
                    <a:pt x="0" y="0"/>
                  </a:moveTo>
                  <a:lnTo>
                    <a:pt x="3685540" y="0"/>
                  </a:lnTo>
                  <a:lnTo>
                    <a:pt x="3685540" y="1842770"/>
                  </a:lnTo>
                  <a:lnTo>
                    <a:pt x="0" y="1842770"/>
                  </a:lnTo>
                  <a:close/>
                </a:path>
              </a:pathLst>
            </a:custGeom>
            <a:solidFill>
              <a:srgbClr val="ED2527"/>
            </a:solidFill>
            <a:ln cap="flat" cmpd="sng" w="12700">
              <a:solidFill>
                <a:srgbClr val="000000"/>
              </a:solidFill>
              <a:prstDash val="solid"/>
              <a:round/>
              <a:headEnd len="sm" w="sm" type="none"/>
              <a:tailEnd len="sm" w="sm" type="none"/>
            </a:ln>
          </p:spPr>
        </p:sp>
        <p:sp>
          <p:nvSpPr>
            <p:cNvPr id="462" name="Google Shape;462;p15"/>
            <p:cNvSpPr/>
            <p:nvPr/>
          </p:nvSpPr>
          <p:spPr>
            <a:xfrm>
              <a:off x="0" y="0"/>
              <a:ext cx="3736340" cy="1893570"/>
            </a:xfrm>
            <a:custGeom>
              <a:rect b="b" l="l" r="r" t="t"/>
              <a:pathLst>
                <a:path extrusionOk="0" h="1893570" w="3736340">
                  <a:moveTo>
                    <a:pt x="25400" y="0"/>
                  </a:moveTo>
                  <a:lnTo>
                    <a:pt x="3710940" y="0"/>
                  </a:lnTo>
                  <a:cubicBezTo>
                    <a:pt x="3724910" y="0"/>
                    <a:pt x="3736340" y="11430"/>
                    <a:pt x="3736340" y="25400"/>
                  </a:cubicBezTo>
                  <a:lnTo>
                    <a:pt x="3736340" y="1868170"/>
                  </a:lnTo>
                  <a:cubicBezTo>
                    <a:pt x="3736340" y="1882140"/>
                    <a:pt x="3724910" y="1893570"/>
                    <a:pt x="3710940" y="1893570"/>
                  </a:cubicBezTo>
                  <a:lnTo>
                    <a:pt x="25400" y="1893570"/>
                  </a:lnTo>
                  <a:cubicBezTo>
                    <a:pt x="11430" y="1893570"/>
                    <a:pt x="0" y="1882140"/>
                    <a:pt x="0" y="1868170"/>
                  </a:cubicBezTo>
                  <a:lnTo>
                    <a:pt x="0" y="25400"/>
                  </a:lnTo>
                  <a:cubicBezTo>
                    <a:pt x="0" y="11430"/>
                    <a:pt x="11430" y="0"/>
                    <a:pt x="25400" y="0"/>
                  </a:cubicBezTo>
                  <a:moveTo>
                    <a:pt x="25400" y="50800"/>
                  </a:moveTo>
                  <a:lnTo>
                    <a:pt x="25400" y="25400"/>
                  </a:lnTo>
                  <a:lnTo>
                    <a:pt x="50800" y="25400"/>
                  </a:lnTo>
                  <a:lnTo>
                    <a:pt x="50800" y="1868170"/>
                  </a:lnTo>
                  <a:lnTo>
                    <a:pt x="25400" y="1868170"/>
                  </a:lnTo>
                  <a:lnTo>
                    <a:pt x="25400" y="1842770"/>
                  </a:lnTo>
                  <a:lnTo>
                    <a:pt x="3710940" y="1842770"/>
                  </a:lnTo>
                  <a:lnTo>
                    <a:pt x="3710940" y="1868170"/>
                  </a:lnTo>
                  <a:lnTo>
                    <a:pt x="3685540" y="1868170"/>
                  </a:lnTo>
                  <a:lnTo>
                    <a:pt x="3685540" y="25400"/>
                  </a:lnTo>
                  <a:lnTo>
                    <a:pt x="3710940" y="25400"/>
                  </a:lnTo>
                  <a:lnTo>
                    <a:pt x="3710940"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463" name="Google Shape;463;p15"/>
          <p:cNvGrpSpPr/>
          <p:nvPr/>
        </p:nvGrpSpPr>
        <p:grpSpPr>
          <a:xfrm>
            <a:off x="7154911" y="7280076"/>
            <a:ext cx="2773696" cy="1480726"/>
            <a:chOff x="-12700" y="-14292"/>
            <a:chExt cx="3698262" cy="1974300"/>
          </a:xfrm>
        </p:grpSpPr>
        <p:sp>
          <p:nvSpPr>
            <p:cNvPr id="464" name="Google Shape;464;p15"/>
            <p:cNvSpPr/>
            <p:nvPr/>
          </p:nvSpPr>
          <p:spPr>
            <a:xfrm>
              <a:off x="0" y="0"/>
              <a:ext cx="3685562" cy="1945802"/>
            </a:xfrm>
            <a:custGeom>
              <a:rect b="b" l="l" r="r" t="t"/>
              <a:pathLst>
                <a:path extrusionOk="0" h="1945802" w="3685562">
                  <a:moveTo>
                    <a:pt x="0" y="0"/>
                  </a:moveTo>
                  <a:lnTo>
                    <a:pt x="3685562" y="0"/>
                  </a:lnTo>
                  <a:lnTo>
                    <a:pt x="3685562" y="1945802"/>
                  </a:lnTo>
                  <a:lnTo>
                    <a:pt x="0" y="1945802"/>
                  </a:lnTo>
                  <a:close/>
                </a:path>
              </a:pathLst>
            </a:custGeom>
            <a:solidFill>
              <a:srgbClr val="000000">
                <a:alpha val="0"/>
              </a:srgbClr>
            </a:solidFill>
            <a:ln>
              <a:noFill/>
            </a:ln>
          </p:spPr>
        </p:sp>
        <p:sp>
          <p:nvSpPr>
            <p:cNvPr id="465" name="Google Shape;465;p15"/>
            <p:cNvSpPr txBox="1"/>
            <p:nvPr/>
          </p:nvSpPr>
          <p:spPr>
            <a:xfrm>
              <a:off x="-12700" y="-14292"/>
              <a:ext cx="3685500" cy="1974300"/>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0" i="0" lang="en-US" sz="1650" u="none" cap="none" strike="noStrike">
                  <a:solidFill>
                    <a:srgbClr val="FFFFFF"/>
                  </a:solidFill>
                  <a:latin typeface="Calibri"/>
                  <a:ea typeface="Calibri"/>
                  <a:cs typeface="Calibri"/>
                  <a:sym typeface="Calibri"/>
                </a:rPr>
                <a:t>Σε ποιες περιοχές του εμπορικού κέντρου θα ήταν ασφαλέστερο να μετακινηθώ κατά τη διάρκεια πλημμύρας;</a:t>
              </a:r>
              <a:endParaRPr sz="1100"/>
            </a:p>
          </p:txBody>
        </p:sp>
      </p:grpSp>
      <p:grpSp>
        <p:nvGrpSpPr>
          <p:cNvPr id="466" name="Google Shape;466;p15"/>
          <p:cNvGrpSpPr/>
          <p:nvPr/>
        </p:nvGrpSpPr>
        <p:grpSpPr>
          <a:xfrm>
            <a:off x="10490034" y="7271745"/>
            <a:ext cx="2802255" cy="1420178"/>
            <a:chOff x="0" y="0"/>
            <a:chExt cx="3736340" cy="1893570"/>
          </a:xfrm>
        </p:grpSpPr>
        <p:sp>
          <p:nvSpPr>
            <p:cNvPr id="467" name="Google Shape;467;p15"/>
            <p:cNvSpPr/>
            <p:nvPr/>
          </p:nvSpPr>
          <p:spPr>
            <a:xfrm>
              <a:off x="25400" y="25400"/>
              <a:ext cx="3685540" cy="1842770"/>
            </a:xfrm>
            <a:custGeom>
              <a:rect b="b" l="l" r="r" t="t"/>
              <a:pathLst>
                <a:path extrusionOk="0" h="1842770" w="3685540">
                  <a:moveTo>
                    <a:pt x="0" y="0"/>
                  </a:moveTo>
                  <a:lnTo>
                    <a:pt x="3685540" y="0"/>
                  </a:lnTo>
                  <a:lnTo>
                    <a:pt x="3685540" y="1842770"/>
                  </a:lnTo>
                  <a:lnTo>
                    <a:pt x="0" y="1842770"/>
                  </a:lnTo>
                  <a:close/>
                </a:path>
              </a:pathLst>
            </a:custGeom>
            <a:solidFill>
              <a:srgbClr val="ED2527"/>
            </a:solidFill>
            <a:ln cap="flat" cmpd="sng" w="12700">
              <a:solidFill>
                <a:srgbClr val="000000"/>
              </a:solidFill>
              <a:prstDash val="solid"/>
              <a:round/>
              <a:headEnd len="sm" w="sm" type="none"/>
              <a:tailEnd len="sm" w="sm" type="none"/>
            </a:ln>
          </p:spPr>
        </p:sp>
        <p:sp>
          <p:nvSpPr>
            <p:cNvPr id="468" name="Google Shape;468;p15"/>
            <p:cNvSpPr/>
            <p:nvPr/>
          </p:nvSpPr>
          <p:spPr>
            <a:xfrm>
              <a:off x="0" y="0"/>
              <a:ext cx="3736340" cy="1893570"/>
            </a:xfrm>
            <a:custGeom>
              <a:rect b="b" l="l" r="r" t="t"/>
              <a:pathLst>
                <a:path extrusionOk="0" h="1893570" w="3736340">
                  <a:moveTo>
                    <a:pt x="25400" y="0"/>
                  </a:moveTo>
                  <a:lnTo>
                    <a:pt x="3710940" y="0"/>
                  </a:lnTo>
                  <a:cubicBezTo>
                    <a:pt x="3724910" y="0"/>
                    <a:pt x="3736340" y="11430"/>
                    <a:pt x="3736340" y="25400"/>
                  </a:cubicBezTo>
                  <a:lnTo>
                    <a:pt x="3736340" y="1868170"/>
                  </a:lnTo>
                  <a:cubicBezTo>
                    <a:pt x="3736340" y="1882140"/>
                    <a:pt x="3724910" y="1893570"/>
                    <a:pt x="3710940" y="1893570"/>
                  </a:cubicBezTo>
                  <a:lnTo>
                    <a:pt x="25400" y="1893570"/>
                  </a:lnTo>
                  <a:cubicBezTo>
                    <a:pt x="11430" y="1893570"/>
                    <a:pt x="0" y="1882140"/>
                    <a:pt x="0" y="1868170"/>
                  </a:cubicBezTo>
                  <a:lnTo>
                    <a:pt x="0" y="25400"/>
                  </a:lnTo>
                  <a:cubicBezTo>
                    <a:pt x="0" y="11430"/>
                    <a:pt x="11430" y="0"/>
                    <a:pt x="25400" y="0"/>
                  </a:cubicBezTo>
                  <a:moveTo>
                    <a:pt x="25400" y="50800"/>
                  </a:moveTo>
                  <a:lnTo>
                    <a:pt x="25400" y="25400"/>
                  </a:lnTo>
                  <a:lnTo>
                    <a:pt x="50800" y="25400"/>
                  </a:lnTo>
                  <a:lnTo>
                    <a:pt x="50800" y="1868170"/>
                  </a:lnTo>
                  <a:lnTo>
                    <a:pt x="25400" y="1868170"/>
                  </a:lnTo>
                  <a:lnTo>
                    <a:pt x="25400" y="1842770"/>
                  </a:lnTo>
                  <a:lnTo>
                    <a:pt x="3710940" y="1842770"/>
                  </a:lnTo>
                  <a:lnTo>
                    <a:pt x="3710940" y="1868170"/>
                  </a:lnTo>
                  <a:lnTo>
                    <a:pt x="3685540" y="1868170"/>
                  </a:lnTo>
                  <a:lnTo>
                    <a:pt x="3685540" y="25400"/>
                  </a:lnTo>
                  <a:lnTo>
                    <a:pt x="3710940" y="25400"/>
                  </a:lnTo>
                  <a:lnTo>
                    <a:pt x="3710940"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469" name="Google Shape;469;p15"/>
          <p:cNvGrpSpPr/>
          <p:nvPr/>
        </p:nvGrpSpPr>
        <p:grpSpPr>
          <a:xfrm>
            <a:off x="10509084" y="7276508"/>
            <a:ext cx="2764172" cy="1396372"/>
            <a:chOff x="0" y="-19050"/>
            <a:chExt cx="3685562" cy="1861830"/>
          </a:xfrm>
        </p:grpSpPr>
        <p:sp>
          <p:nvSpPr>
            <p:cNvPr id="470" name="Google Shape;470;p15"/>
            <p:cNvSpPr/>
            <p:nvPr/>
          </p:nvSpPr>
          <p:spPr>
            <a:xfrm>
              <a:off x="0" y="0"/>
              <a:ext cx="3685562" cy="1842780"/>
            </a:xfrm>
            <a:custGeom>
              <a:rect b="b" l="l" r="r" t="t"/>
              <a:pathLst>
                <a:path extrusionOk="0" h="1842780" w="3685562">
                  <a:moveTo>
                    <a:pt x="0" y="0"/>
                  </a:moveTo>
                  <a:lnTo>
                    <a:pt x="3685562" y="0"/>
                  </a:lnTo>
                  <a:lnTo>
                    <a:pt x="3685562" y="1842780"/>
                  </a:lnTo>
                  <a:lnTo>
                    <a:pt x="0" y="1842780"/>
                  </a:lnTo>
                  <a:close/>
                </a:path>
              </a:pathLst>
            </a:custGeom>
            <a:solidFill>
              <a:srgbClr val="000000">
                <a:alpha val="0"/>
              </a:srgbClr>
            </a:solidFill>
            <a:ln>
              <a:noFill/>
            </a:ln>
          </p:spPr>
        </p:sp>
        <p:sp>
          <p:nvSpPr>
            <p:cNvPr id="471" name="Google Shape;471;p15"/>
            <p:cNvSpPr txBox="1"/>
            <p:nvPr/>
          </p:nvSpPr>
          <p:spPr>
            <a:xfrm>
              <a:off x="0" y="-19050"/>
              <a:ext cx="3685562" cy="1861830"/>
            </a:xfrm>
            <a:prstGeom prst="rect">
              <a:avLst/>
            </a:prstGeom>
            <a:noFill/>
            <a:ln>
              <a:noFill/>
            </a:ln>
          </p:spPr>
          <p:txBody>
            <a:bodyPr anchorCtr="0" anchor="ctr" bIns="0" lIns="0" spcFirstLastPara="1" rIns="0" wrap="square" tIns="0">
              <a:noAutofit/>
            </a:bodyPr>
            <a:lstStyle/>
            <a:p>
              <a:pPr indent="0" lvl="0" marL="0" marR="0" rtl="0" algn="ctr">
                <a:lnSpc>
                  <a:spcPct val="108009"/>
                </a:lnSpc>
                <a:spcBef>
                  <a:spcPts val="0"/>
                </a:spcBef>
                <a:spcAft>
                  <a:spcPts val="0"/>
                </a:spcAft>
                <a:buNone/>
              </a:pPr>
              <a:r>
                <a:rPr b="0" i="0" lang="en-US" sz="1573" u="none" cap="none" strike="noStrike">
                  <a:solidFill>
                    <a:srgbClr val="FFFFFF"/>
                  </a:solidFill>
                  <a:latin typeface="Calibri"/>
                  <a:ea typeface="Calibri"/>
                  <a:cs typeface="Calibri"/>
                  <a:sym typeface="Calibri"/>
                </a:rPr>
                <a:t>Ποια λάθη θα μπορούσαν να αυξήσουν τον κίνδυνο σε αυτήν την περίπτωση (π.χ. χρήση ανελκυστήρων, επιστροφή σε χώρους στάθμευσης);</a:t>
              </a:r>
              <a:endParaRPr sz="1300"/>
            </a:p>
          </p:txBody>
        </p:sp>
      </p:grpSp>
      <p:grpSp>
        <p:nvGrpSpPr>
          <p:cNvPr id="472" name="Google Shape;472;p15"/>
          <p:cNvGrpSpPr/>
          <p:nvPr/>
        </p:nvGrpSpPr>
        <p:grpSpPr>
          <a:xfrm>
            <a:off x="13834683" y="7271745"/>
            <a:ext cx="2802255" cy="1420178"/>
            <a:chOff x="0" y="0"/>
            <a:chExt cx="3736340" cy="1893570"/>
          </a:xfrm>
        </p:grpSpPr>
        <p:sp>
          <p:nvSpPr>
            <p:cNvPr id="473" name="Google Shape;473;p15"/>
            <p:cNvSpPr/>
            <p:nvPr/>
          </p:nvSpPr>
          <p:spPr>
            <a:xfrm>
              <a:off x="25400" y="25400"/>
              <a:ext cx="3685540" cy="1842770"/>
            </a:xfrm>
            <a:custGeom>
              <a:rect b="b" l="l" r="r" t="t"/>
              <a:pathLst>
                <a:path extrusionOk="0" h="1842770" w="3685540">
                  <a:moveTo>
                    <a:pt x="0" y="0"/>
                  </a:moveTo>
                  <a:lnTo>
                    <a:pt x="3685540" y="0"/>
                  </a:lnTo>
                  <a:lnTo>
                    <a:pt x="3685540" y="1842770"/>
                  </a:lnTo>
                  <a:lnTo>
                    <a:pt x="0" y="1842770"/>
                  </a:lnTo>
                  <a:close/>
                </a:path>
              </a:pathLst>
            </a:custGeom>
            <a:solidFill>
              <a:srgbClr val="ED2527"/>
            </a:solidFill>
            <a:ln cap="flat" cmpd="sng" w="12700">
              <a:solidFill>
                <a:srgbClr val="000000"/>
              </a:solidFill>
              <a:prstDash val="solid"/>
              <a:round/>
              <a:headEnd len="sm" w="sm" type="none"/>
              <a:tailEnd len="sm" w="sm" type="none"/>
            </a:ln>
          </p:spPr>
        </p:sp>
        <p:sp>
          <p:nvSpPr>
            <p:cNvPr id="474" name="Google Shape;474;p15"/>
            <p:cNvSpPr/>
            <p:nvPr/>
          </p:nvSpPr>
          <p:spPr>
            <a:xfrm>
              <a:off x="0" y="0"/>
              <a:ext cx="3736340" cy="1893570"/>
            </a:xfrm>
            <a:custGeom>
              <a:rect b="b" l="l" r="r" t="t"/>
              <a:pathLst>
                <a:path extrusionOk="0" h="1893570" w="3736340">
                  <a:moveTo>
                    <a:pt x="25400" y="0"/>
                  </a:moveTo>
                  <a:lnTo>
                    <a:pt x="3710940" y="0"/>
                  </a:lnTo>
                  <a:cubicBezTo>
                    <a:pt x="3724910" y="0"/>
                    <a:pt x="3736340" y="11430"/>
                    <a:pt x="3736340" y="25400"/>
                  </a:cubicBezTo>
                  <a:lnTo>
                    <a:pt x="3736340" y="1868170"/>
                  </a:lnTo>
                  <a:cubicBezTo>
                    <a:pt x="3736340" y="1882140"/>
                    <a:pt x="3724910" y="1893570"/>
                    <a:pt x="3710940" y="1893570"/>
                  </a:cubicBezTo>
                  <a:lnTo>
                    <a:pt x="25400" y="1893570"/>
                  </a:lnTo>
                  <a:cubicBezTo>
                    <a:pt x="11430" y="1893570"/>
                    <a:pt x="0" y="1882140"/>
                    <a:pt x="0" y="1868170"/>
                  </a:cubicBezTo>
                  <a:lnTo>
                    <a:pt x="0" y="25400"/>
                  </a:lnTo>
                  <a:cubicBezTo>
                    <a:pt x="0" y="11430"/>
                    <a:pt x="11430" y="0"/>
                    <a:pt x="25400" y="0"/>
                  </a:cubicBezTo>
                  <a:moveTo>
                    <a:pt x="25400" y="50800"/>
                  </a:moveTo>
                  <a:lnTo>
                    <a:pt x="25400" y="25400"/>
                  </a:lnTo>
                  <a:lnTo>
                    <a:pt x="50800" y="25400"/>
                  </a:lnTo>
                  <a:lnTo>
                    <a:pt x="50800" y="1868170"/>
                  </a:lnTo>
                  <a:lnTo>
                    <a:pt x="25400" y="1868170"/>
                  </a:lnTo>
                  <a:lnTo>
                    <a:pt x="25400" y="1842770"/>
                  </a:lnTo>
                  <a:lnTo>
                    <a:pt x="3710940" y="1842770"/>
                  </a:lnTo>
                  <a:lnTo>
                    <a:pt x="3710940" y="1868170"/>
                  </a:lnTo>
                  <a:lnTo>
                    <a:pt x="3685540" y="1868170"/>
                  </a:lnTo>
                  <a:lnTo>
                    <a:pt x="3685540" y="25400"/>
                  </a:lnTo>
                  <a:lnTo>
                    <a:pt x="3710940" y="25400"/>
                  </a:lnTo>
                  <a:lnTo>
                    <a:pt x="3710940"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475" name="Google Shape;475;p15"/>
          <p:cNvGrpSpPr/>
          <p:nvPr/>
        </p:nvGrpSpPr>
        <p:grpSpPr>
          <a:xfrm>
            <a:off x="13853733" y="7283651"/>
            <a:ext cx="2764171" cy="1427860"/>
            <a:chOff x="0" y="-9525"/>
            <a:chExt cx="3685562" cy="1903813"/>
          </a:xfrm>
        </p:grpSpPr>
        <p:sp>
          <p:nvSpPr>
            <p:cNvPr id="476" name="Google Shape;476;p15"/>
            <p:cNvSpPr/>
            <p:nvPr/>
          </p:nvSpPr>
          <p:spPr>
            <a:xfrm>
              <a:off x="0" y="0"/>
              <a:ext cx="3685562" cy="1894288"/>
            </a:xfrm>
            <a:custGeom>
              <a:rect b="b" l="l" r="r" t="t"/>
              <a:pathLst>
                <a:path extrusionOk="0" h="1894288" w="3685562">
                  <a:moveTo>
                    <a:pt x="0" y="0"/>
                  </a:moveTo>
                  <a:lnTo>
                    <a:pt x="3685562" y="0"/>
                  </a:lnTo>
                  <a:lnTo>
                    <a:pt x="3685562" y="1894288"/>
                  </a:lnTo>
                  <a:lnTo>
                    <a:pt x="0" y="1894288"/>
                  </a:lnTo>
                  <a:close/>
                </a:path>
              </a:pathLst>
            </a:custGeom>
            <a:solidFill>
              <a:srgbClr val="000000">
                <a:alpha val="0"/>
              </a:srgbClr>
            </a:solidFill>
            <a:ln>
              <a:noFill/>
            </a:ln>
          </p:spPr>
        </p:sp>
        <p:sp>
          <p:nvSpPr>
            <p:cNvPr id="477" name="Google Shape;477;p15"/>
            <p:cNvSpPr txBox="1"/>
            <p:nvPr/>
          </p:nvSpPr>
          <p:spPr>
            <a:xfrm>
              <a:off x="0" y="-9525"/>
              <a:ext cx="3685562" cy="1903813"/>
            </a:xfrm>
            <a:prstGeom prst="rect">
              <a:avLst/>
            </a:prstGeom>
            <a:noFill/>
            <a:ln>
              <a:noFill/>
            </a:ln>
          </p:spPr>
          <p:txBody>
            <a:bodyPr anchorCtr="0" anchor="ctr" bIns="0" lIns="0" spcFirstLastPara="1" rIns="0" wrap="square" tIns="0">
              <a:noAutofit/>
            </a:bodyPr>
            <a:lstStyle/>
            <a:p>
              <a:pPr indent="0" lvl="0" marL="0" marR="0" rtl="0" algn="ctr">
                <a:lnSpc>
                  <a:spcPct val="108085"/>
                </a:lnSpc>
                <a:spcBef>
                  <a:spcPts val="0"/>
                </a:spcBef>
                <a:spcAft>
                  <a:spcPts val="0"/>
                </a:spcAft>
                <a:buNone/>
              </a:pPr>
              <a:r>
                <a:rPr b="0" i="0" lang="en-US" sz="1546" u="none" cap="none" strike="noStrike">
                  <a:solidFill>
                    <a:srgbClr val="FFFFFF"/>
                  </a:solidFill>
                  <a:latin typeface="Calibri"/>
                  <a:ea typeface="Calibri"/>
                  <a:cs typeface="Calibri"/>
                  <a:sym typeface="Calibri"/>
                </a:rPr>
                <a:t>Αφού φτάσετε σε ασφαλές σημείο, πώς θα επιβεβαιώσετε την προειδοποίηση και θα αποφασίσετε πότε είναι ασφαλές να εγκαταλείψετε το κτίριο;</a:t>
              </a:r>
              <a:endParaRPr sz="1300"/>
            </a:p>
          </p:txBody>
        </p:sp>
      </p:gr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5" name="Shape 485"/>
        <p:cNvGrpSpPr/>
        <p:nvPr/>
      </p:nvGrpSpPr>
      <p:grpSpPr>
        <a:xfrm>
          <a:off x="0" y="0"/>
          <a:ext cx="0" cy="0"/>
          <a:chOff x="0" y="0"/>
          <a:chExt cx="0" cy="0"/>
        </a:xfrm>
      </p:grpSpPr>
      <p:sp>
        <p:nvSpPr>
          <p:cNvPr descr="Μπλε κείμενο σε μαύρο φόντο  Η περιγραφή δημιουργήθηκε αυτόματα" id="486" name="Google Shape;486;p16"/>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5" l="0" r="0" t="0"/>
            </a:stretch>
          </a:blipFill>
          <a:ln>
            <a:noFill/>
          </a:ln>
        </p:spPr>
      </p:sp>
      <p:sp>
        <p:nvSpPr>
          <p:cNvPr descr="Κοντινό πλάνο ενός λογότυπου  Το περιεχόμενο που δημιουργείται από τεχνητή νοημοσύνη ενδέχεται να είναι εσφαλμένο." id="487" name="Google Shape;487;p16"/>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sp>
        <p:nvSpPr>
          <p:cNvPr id="488" name="Google Shape;488;p16"/>
          <p:cNvSpPr txBox="1"/>
          <p:nvPr/>
        </p:nvSpPr>
        <p:spPr>
          <a:xfrm>
            <a:off x="1108800" y="508926"/>
            <a:ext cx="15773400" cy="1264500"/>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FF0000"/>
                </a:solidFill>
                <a:latin typeface="Calibri"/>
                <a:ea typeface="Calibri"/>
                <a:cs typeface="Calibri"/>
                <a:sym typeface="Calibri"/>
              </a:rPr>
              <a:t>Παύση και αναστοχασμός</a:t>
            </a:r>
            <a:endParaRPr/>
          </a:p>
        </p:txBody>
      </p:sp>
      <p:sp>
        <p:nvSpPr>
          <p:cNvPr id="489" name="Google Shape;489;p16"/>
          <p:cNvSpPr txBox="1"/>
          <p:nvPr/>
        </p:nvSpPr>
        <p:spPr>
          <a:xfrm>
            <a:off x="1140775" y="1773425"/>
            <a:ext cx="15590475" cy="904950"/>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4200" u="none" cap="none" strike="noStrike">
                <a:solidFill>
                  <a:srgbClr val="139AD6"/>
                </a:solidFill>
                <a:latin typeface="Calibri"/>
                <a:ea typeface="Calibri"/>
                <a:cs typeface="Calibri"/>
                <a:sym typeface="Calibri"/>
              </a:rPr>
              <a:t>Πλημμύρα σε δημόσιο χώρο!</a:t>
            </a:r>
            <a:endParaRPr/>
          </a:p>
        </p:txBody>
      </p:sp>
      <p:sp>
        <p:nvSpPr>
          <p:cNvPr id="490" name="Google Shape;490;p16"/>
          <p:cNvSpPr txBox="1"/>
          <p:nvPr/>
        </p:nvSpPr>
        <p:spPr>
          <a:xfrm>
            <a:off x="1200225" y="2814251"/>
            <a:ext cx="15590700" cy="5964000"/>
          </a:xfrm>
          <a:prstGeom prst="rect">
            <a:avLst/>
          </a:prstGeom>
          <a:noFill/>
          <a:ln>
            <a:noFill/>
          </a:ln>
        </p:spPr>
        <p:txBody>
          <a:bodyPr anchorCtr="0" anchor="t" bIns="0" lIns="0" spcFirstLastPara="1" rIns="0" wrap="square" tIns="0">
            <a:spAutoFit/>
          </a:bodyPr>
          <a:lstStyle/>
          <a:p>
            <a:pPr indent="-293981" lvl="1" marL="600663" marR="0" rtl="0" algn="just">
              <a:lnSpc>
                <a:spcPct val="86393"/>
              </a:lnSpc>
              <a:spcBef>
                <a:spcPts val="0"/>
              </a:spcBef>
              <a:spcAft>
                <a:spcPts val="0"/>
              </a:spcAft>
              <a:buClr>
                <a:srgbClr val="000000"/>
              </a:buClr>
              <a:buSzPts val="2803"/>
              <a:buFont typeface="Arial"/>
              <a:buChar char="•"/>
            </a:pPr>
            <a:r>
              <a:rPr b="1" i="0" lang="en-US" sz="2803" u="none" cap="none" strike="noStrike">
                <a:solidFill>
                  <a:srgbClr val="000000"/>
                </a:solidFill>
                <a:latin typeface="Calibri"/>
                <a:ea typeface="Calibri"/>
                <a:cs typeface="Calibri"/>
                <a:sym typeface="Calibri"/>
              </a:rPr>
              <a:t>Γιατί δεν είναι ασφαλές:</a:t>
            </a:r>
            <a:endParaRPr sz="1300"/>
          </a:p>
          <a:p>
            <a:pPr indent="-300331" lvl="1" marL="600663" marR="0" rtl="0" algn="just">
              <a:lnSpc>
                <a:spcPct val="86393"/>
              </a:lnSpc>
              <a:spcBef>
                <a:spcPts val="0"/>
              </a:spcBef>
              <a:spcAft>
                <a:spcPts val="0"/>
              </a:spcAft>
              <a:buNone/>
            </a:pPr>
            <a:r>
              <a:rPr b="0" i="0" lang="en-US" sz="2803" u="none" cap="none" strike="noStrike">
                <a:solidFill>
                  <a:srgbClr val="000000"/>
                </a:solidFill>
                <a:latin typeface="Calibri"/>
                <a:ea typeface="Calibri"/>
                <a:cs typeface="Calibri"/>
                <a:sym typeface="Calibri"/>
              </a:rPr>
              <a:t>Η βιασύνη σε υπόγειους χώρους στάθμευσης ή η προσπάθεια διαφυγής από πλημμυρισμένες εξόδους μπορεί να παγιδεύσει άτομα στην άνοδο του νερού. Πολλοί τραυματισμοί που σχετίζονται με πλημμύρες συμβαίνουν όταν τα άτομα υποτιμούν το βάθος του νερού ή προσπαθούν να περπατήσουν ή να οδηγήσουν μέσα από αυτό.</a:t>
            </a:r>
            <a:endParaRPr sz="1300"/>
          </a:p>
          <a:p>
            <a:pPr indent="-293981" lvl="1" marL="600663" marR="0" rtl="0" algn="just">
              <a:lnSpc>
                <a:spcPct val="86393"/>
              </a:lnSpc>
              <a:spcBef>
                <a:spcPts val="0"/>
              </a:spcBef>
              <a:spcAft>
                <a:spcPts val="0"/>
              </a:spcAft>
              <a:buClr>
                <a:srgbClr val="000000"/>
              </a:buClr>
              <a:buSzPts val="2803"/>
              <a:buFont typeface="Arial"/>
              <a:buChar char="•"/>
            </a:pPr>
            <a:r>
              <a:rPr b="1" i="0" lang="en-US" sz="2803" u="none" cap="none" strike="noStrike">
                <a:solidFill>
                  <a:srgbClr val="000000"/>
                </a:solidFill>
                <a:latin typeface="Calibri"/>
                <a:ea typeface="Calibri"/>
                <a:cs typeface="Calibri"/>
                <a:sym typeface="Calibri"/>
              </a:rPr>
              <a:t>Τι θα έλεγαν αξιόπιστες πηγές:</a:t>
            </a:r>
            <a:endParaRPr sz="1300"/>
          </a:p>
          <a:p>
            <a:pPr indent="-300331" lvl="1" marL="600663" marR="0" rtl="0" algn="just">
              <a:lnSpc>
                <a:spcPct val="86393"/>
              </a:lnSpc>
              <a:spcBef>
                <a:spcPts val="0"/>
              </a:spcBef>
              <a:spcAft>
                <a:spcPts val="0"/>
              </a:spcAft>
              <a:buNone/>
            </a:pPr>
            <a:r>
              <a:rPr b="0" i="0" lang="en-US" sz="2803" u="none" cap="none" strike="noStrike">
                <a:solidFill>
                  <a:srgbClr val="000000"/>
                </a:solidFill>
                <a:latin typeface="Calibri"/>
                <a:ea typeface="Calibri"/>
                <a:cs typeface="Calibri"/>
                <a:sym typeface="Calibri"/>
              </a:rPr>
              <a:t>Οι υπηρεσίες πολιτικής προστασίας και οι διεθνείς οδηγίες τονίζουν ότι η ασφαλέστερη αντίδραση κατά τη διάρκεια πλημμυρών σε δημόσιους χώρους είναι η μετακίνηση σε υψηλότερους ορόφους, η αποφυγή υπογείων και η τήρηση των οδηγιών του προσωπικού. Έρευνες δείχνουν ότι οι περισσότεροι θάνατοι συμβαίνουν σε περιοχές με χαμηλό υψόμετρο ή υπόγειες περιοχές όταν αγνοούνται οι προειδοποιήσεις.</a:t>
            </a:r>
            <a:endParaRPr sz="1300"/>
          </a:p>
          <a:p>
            <a:pPr indent="-293981" lvl="1" marL="600663" marR="0" rtl="0" algn="just">
              <a:lnSpc>
                <a:spcPct val="86393"/>
              </a:lnSpc>
              <a:spcBef>
                <a:spcPts val="0"/>
              </a:spcBef>
              <a:spcAft>
                <a:spcPts val="0"/>
              </a:spcAft>
              <a:buClr>
                <a:srgbClr val="000000"/>
              </a:buClr>
              <a:buSzPts val="2803"/>
              <a:buFont typeface="Arial"/>
              <a:buChar char="•"/>
            </a:pPr>
            <a:r>
              <a:rPr b="1" i="0" lang="en-US" sz="2803" u="none" cap="none" strike="noStrike">
                <a:solidFill>
                  <a:srgbClr val="000000"/>
                </a:solidFill>
                <a:latin typeface="Calibri"/>
                <a:ea typeface="Calibri"/>
                <a:cs typeface="Calibri"/>
                <a:sym typeface="Calibri"/>
              </a:rPr>
              <a:t>Ποια ενέργεια αντικατοπτρίζει τις βέλτιστες πρακτικές:</a:t>
            </a:r>
            <a:endParaRPr sz="1300"/>
          </a:p>
          <a:p>
            <a:pPr indent="-300331" lvl="1" marL="600663" marR="0" rtl="0" algn="just">
              <a:lnSpc>
                <a:spcPct val="86393"/>
              </a:lnSpc>
              <a:spcBef>
                <a:spcPts val="0"/>
              </a:spcBef>
              <a:spcAft>
                <a:spcPts val="0"/>
              </a:spcAft>
              <a:buNone/>
            </a:pPr>
            <a:r>
              <a:rPr b="0" i="0" lang="en-US" sz="2803" u="none" cap="none" strike="noStrike">
                <a:solidFill>
                  <a:srgbClr val="000000"/>
                </a:solidFill>
                <a:latin typeface="Calibri"/>
                <a:ea typeface="Calibri"/>
                <a:cs typeface="Calibri"/>
                <a:sym typeface="Calibri"/>
              </a:rPr>
              <a:t>Όταν λάβετε ειδοποίηση για πλημμύρα σε δημόσιο χώρο, παραμείνετε ψύχραιμοι και μετακινηθείτε γρήγορα στους επάνω ορόφους χρησιμοποιώντας σκάλες και όχι ανελκυστήρες. Ακολουθήστε το προσωπικό και τη σήμανση έκτακτης ανάγκης προς τις ασφαλείς περιοχές και περιμένετε επίσημες ενημερώσεις πριν επιχειρήσετε να φύγετε από το κτίριο.</a:t>
            </a:r>
            <a:endParaRPr sz="1300"/>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8" name="Shape 498"/>
        <p:cNvGrpSpPr/>
        <p:nvPr/>
      </p:nvGrpSpPr>
      <p:grpSpPr>
        <a:xfrm>
          <a:off x="0" y="0"/>
          <a:ext cx="0" cy="0"/>
          <a:chOff x="0" y="0"/>
          <a:chExt cx="0" cy="0"/>
        </a:xfrm>
      </p:grpSpPr>
      <p:sp>
        <p:nvSpPr>
          <p:cNvPr descr="Μπλε κείμενο σε μαύρο φόντο  Η περιγραφή δημιουργήθηκε αυτόματα" id="499" name="Google Shape;499;p17"/>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5" l="0" r="0" t="0"/>
            </a:stretch>
          </a:blipFill>
          <a:ln>
            <a:noFill/>
          </a:ln>
        </p:spPr>
      </p:sp>
      <p:sp>
        <p:nvSpPr>
          <p:cNvPr descr="Κοντινό πλάνο ενός λογότυπου  Το περιεχόμενο που δημιουργείται από τεχνητή νοημοσύνη ενδέχεται να είναι εσφαλμένο." id="500" name="Google Shape;500;p17"/>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sp>
        <p:nvSpPr>
          <p:cNvPr id="501" name="Google Shape;501;p17"/>
          <p:cNvSpPr txBox="1"/>
          <p:nvPr/>
        </p:nvSpPr>
        <p:spPr>
          <a:xfrm>
            <a:off x="1259675" y="731081"/>
            <a:ext cx="15773400" cy="995850"/>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4100" u="none" cap="none" strike="noStrike">
                <a:solidFill>
                  <a:srgbClr val="FF0000"/>
                </a:solidFill>
                <a:latin typeface="Calibri"/>
                <a:ea typeface="Calibri"/>
                <a:cs typeface="Calibri"/>
                <a:sym typeface="Calibri"/>
              </a:rPr>
              <a:t>Τεχνολογικές / Βιομηχανικές Καταστροφές σε Συστήματα Έγκαιρης Προειδοποίησης για την Ασφάλεια Δημόσιων και Μεγάλων Χώρων</a:t>
            </a:r>
            <a:endParaRPr/>
          </a:p>
        </p:txBody>
      </p:sp>
      <p:sp>
        <p:nvSpPr>
          <p:cNvPr id="502" name="Google Shape;502;p17"/>
          <p:cNvSpPr txBox="1"/>
          <p:nvPr/>
        </p:nvSpPr>
        <p:spPr>
          <a:xfrm>
            <a:off x="1346350" y="1953511"/>
            <a:ext cx="15848700" cy="1762200"/>
          </a:xfrm>
          <a:prstGeom prst="rect">
            <a:avLst/>
          </a:prstGeom>
          <a:noFill/>
          <a:ln>
            <a:noFill/>
          </a:ln>
        </p:spPr>
        <p:txBody>
          <a:bodyPr anchorCtr="0" anchor="t" bIns="0" lIns="0" spcFirstLastPara="1" rIns="0" wrap="square" tIns="0">
            <a:spAutoFit/>
          </a:bodyPr>
          <a:lstStyle/>
          <a:p>
            <a:pPr indent="0" lvl="0" marL="0" marR="0" rtl="0" algn="just">
              <a:lnSpc>
                <a:spcPct val="108000"/>
              </a:lnSpc>
              <a:spcBef>
                <a:spcPts val="0"/>
              </a:spcBef>
              <a:spcAft>
                <a:spcPts val="0"/>
              </a:spcAft>
              <a:buNone/>
            </a:pPr>
            <a:r>
              <a:rPr b="0" i="0" lang="en-US" sz="2700" u="none" cap="none" strike="noStrike">
                <a:solidFill>
                  <a:srgbClr val="000000"/>
                </a:solidFill>
                <a:latin typeface="Calibri"/>
                <a:ea typeface="Calibri"/>
                <a:cs typeface="Calibri"/>
                <a:sym typeface="Calibri"/>
              </a:rPr>
              <a:t>Οι τεχνολογικές και βιομηχανικές καταστροφές σε δημόσιους και μεγάλους χώρους προκαλούνται συχνά από ανθρώπινη δραστηριότητα, βλάβες στις υποδομές ή ατυχήματα. Μπορούν να θέσουν σε κίνδυνο χιλιάδες ανθρώπους ταυτόχρονα, γεγονός που καθιστά τα Συστήματα Έγκαιρης Προειδοποίησης (EWS) απαραίτητα για τη δημόσια ασφάλεια.</a:t>
            </a:r>
            <a:endParaRPr/>
          </a:p>
        </p:txBody>
      </p:sp>
      <p:sp>
        <p:nvSpPr>
          <p:cNvPr id="503" name="Google Shape;503;p17"/>
          <p:cNvSpPr txBox="1"/>
          <p:nvPr/>
        </p:nvSpPr>
        <p:spPr>
          <a:xfrm>
            <a:off x="1346350" y="3715700"/>
            <a:ext cx="15848700" cy="5089200"/>
          </a:xfrm>
          <a:prstGeom prst="rect">
            <a:avLst/>
          </a:prstGeom>
          <a:noFill/>
          <a:ln>
            <a:noFill/>
          </a:ln>
        </p:spPr>
        <p:txBody>
          <a:bodyPr anchorCtr="0" anchor="t" bIns="0" lIns="0" spcFirstLastPara="1" rIns="0" wrap="square" tIns="0">
            <a:spAutoFit/>
          </a:bodyPr>
          <a:lstStyle/>
          <a:p>
            <a:pPr indent="-236766" lvl="1" marL="473532" marR="0" rtl="0" algn="l">
              <a:lnSpc>
                <a:spcPct val="119992"/>
              </a:lnSpc>
              <a:spcBef>
                <a:spcPts val="0"/>
              </a:spcBef>
              <a:spcAft>
                <a:spcPts val="0"/>
              </a:spcAft>
              <a:buClr>
                <a:srgbClr val="000000"/>
              </a:buClr>
              <a:buSzPts val="2616"/>
              <a:buFont typeface="Arial"/>
              <a:buChar char="•"/>
            </a:pPr>
            <a:r>
              <a:rPr b="1" i="0" lang="en-US" sz="2616" u="none" cap="none" strike="noStrike">
                <a:solidFill>
                  <a:srgbClr val="000000"/>
                </a:solidFill>
                <a:latin typeface="Calibri"/>
                <a:ea typeface="Calibri"/>
                <a:cs typeface="Calibri"/>
                <a:sym typeface="Calibri"/>
              </a:rPr>
              <a:t>Γιατί έχει σημασία το EWS;</a:t>
            </a:r>
            <a:endParaRPr/>
          </a:p>
          <a:p>
            <a:pPr indent="-236766" lvl="1" marL="473532" marR="0" rtl="0" algn="l">
              <a:lnSpc>
                <a:spcPct val="119992"/>
              </a:lnSpc>
              <a:spcBef>
                <a:spcPts val="0"/>
              </a:spcBef>
              <a:spcAft>
                <a:spcPts val="0"/>
              </a:spcAft>
              <a:buNone/>
            </a:pPr>
            <a:r>
              <a:rPr b="0" i="0" lang="en-US" sz="2616" u="none" cap="none" strike="noStrike">
                <a:solidFill>
                  <a:srgbClr val="000000"/>
                </a:solidFill>
                <a:latin typeface="Calibri"/>
                <a:ea typeface="Calibri"/>
                <a:cs typeface="Calibri"/>
                <a:sym typeface="Calibri"/>
              </a:rPr>
              <a:t>Εντοπίζουν έγκαιρα κινδύνους, παρέχουν γρήγορες ειδοποιήσεις μέσω πολλαπλών καναλιών (συστήματα PA, συναγερμοί, ψηφιακοί πίνακες, εφαρμογές για κινητά) και παρέχουν σαφείς οδηγίες ασφαλείας, όπως εκκένωση ή στέγαση στο χώρο σας.</a:t>
            </a:r>
            <a:endParaRPr/>
          </a:p>
          <a:p>
            <a:pPr indent="0" lvl="0" marL="0" marR="0" rtl="0" algn="l">
              <a:lnSpc>
                <a:spcPct val="83983"/>
              </a:lnSpc>
              <a:spcBef>
                <a:spcPts val="0"/>
              </a:spcBef>
              <a:spcAft>
                <a:spcPts val="0"/>
              </a:spcAft>
              <a:buNone/>
            </a:pPr>
            <a:r>
              <a:t/>
            </a:r>
            <a:endParaRPr b="0" i="0" sz="2616" u="none" cap="none" strike="noStrike">
              <a:solidFill>
                <a:srgbClr val="000000"/>
              </a:solidFill>
              <a:latin typeface="Calibri"/>
              <a:ea typeface="Calibri"/>
              <a:cs typeface="Calibri"/>
              <a:sym typeface="Calibri"/>
            </a:endParaRPr>
          </a:p>
          <a:p>
            <a:pPr indent="-236766" lvl="1" marL="473532" marR="0" rtl="0" algn="l">
              <a:lnSpc>
                <a:spcPct val="119992"/>
              </a:lnSpc>
              <a:spcBef>
                <a:spcPts val="0"/>
              </a:spcBef>
              <a:spcAft>
                <a:spcPts val="0"/>
              </a:spcAft>
              <a:buClr>
                <a:srgbClr val="000000"/>
              </a:buClr>
              <a:buSzPts val="2616"/>
              <a:buFont typeface="Arial"/>
              <a:buChar char="•"/>
            </a:pPr>
            <a:r>
              <a:rPr b="1" i="0" lang="en-US" sz="2616" u="none" cap="none" strike="noStrike">
                <a:solidFill>
                  <a:srgbClr val="000000"/>
                </a:solidFill>
                <a:latin typeface="Calibri"/>
                <a:ea typeface="Calibri"/>
                <a:cs typeface="Calibri"/>
                <a:sym typeface="Calibri"/>
              </a:rPr>
              <a:t>Ετοιμότητα Δημόσιων Χώρων</a:t>
            </a:r>
            <a:endParaRPr/>
          </a:p>
          <a:p>
            <a:pPr indent="-236766" lvl="1" marL="473532" marR="0" rtl="0" algn="l">
              <a:lnSpc>
                <a:spcPct val="119992"/>
              </a:lnSpc>
              <a:spcBef>
                <a:spcPts val="0"/>
              </a:spcBef>
              <a:spcAft>
                <a:spcPts val="0"/>
              </a:spcAft>
              <a:buNone/>
            </a:pPr>
            <a:r>
              <a:rPr b="0" i="0" lang="en-US" sz="2616" u="none" cap="none" strike="noStrike">
                <a:solidFill>
                  <a:srgbClr val="000000"/>
                </a:solidFill>
                <a:latin typeface="Calibri"/>
                <a:ea typeface="Calibri"/>
                <a:cs typeface="Calibri"/>
                <a:sym typeface="Calibri"/>
              </a:rPr>
              <a:t>Συντηρείτε και δοκιμάζετε τακτικά τα συστήματα ανίχνευσης πυρκαγιάς και αερίου.</a:t>
            </a:r>
            <a:endParaRPr/>
          </a:p>
          <a:p>
            <a:pPr indent="-236766" lvl="1" marL="473532" marR="0" rtl="0" algn="l">
              <a:lnSpc>
                <a:spcPct val="119992"/>
              </a:lnSpc>
              <a:spcBef>
                <a:spcPts val="0"/>
              </a:spcBef>
              <a:spcAft>
                <a:spcPts val="0"/>
              </a:spcAft>
              <a:buNone/>
            </a:pPr>
            <a:r>
              <a:rPr b="0" i="0" lang="en-US" sz="2616" u="none" cap="none" strike="noStrike">
                <a:solidFill>
                  <a:srgbClr val="000000"/>
                </a:solidFill>
                <a:latin typeface="Calibri"/>
                <a:ea typeface="Calibri"/>
                <a:cs typeface="Calibri"/>
                <a:sym typeface="Calibri"/>
              </a:rPr>
              <a:t>Εκπαίδευση προσωπικού και διεξαγωγή ασκήσεων εκκένωσης ειδικά για τεχνολογικούς και βιομηχανικούς κινδύνους.</a:t>
            </a:r>
            <a:endParaRPr/>
          </a:p>
          <a:p>
            <a:pPr indent="0" lvl="1" marL="236766" marR="0" rtl="0" algn="l">
              <a:lnSpc>
                <a:spcPct val="119992"/>
              </a:lnSpc>
              <a:spcBef>
                <a:spcPts val="0"/>
              </a:spcBef>
              <a:spcAft>
                <a:spcPts val="0"/>
              </a:spcAft>
              <a:buNone/>
            </a:pPr>
            <a:r>
              <a:rPr b="1" i="0" lang="en-US" sz="2616" u="none" cap="none" strike="noStrike">
                <a:solidFill>
                  <a:srgbClr val="000000"/>
                </a:solidFill>
                <a:latin typeface="Calibri"/>
                <a:ea typeface="Calibri"/>
                <a:cs typeface="Calibri"/>
                <a:sym typeface="Calibri"/>
              </a:rPr>
              <a:t>Διασφαλίστε σαφή σήμανση, φωτισμό έκτακτης ανάγκης και αξιόπιστη επικοινωνία με τις υπηρεσίες πολιτικής προστασίας.</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1" name="Shape 511"/>
        <p:cNvGrpSpPr/>
        <p:nvPr/>
      </p:nvGrpSpPr>
      <p:grpSpPr>
        <a:xfrm>
          <a:off x="0" y="0"/>
          <a:ext cx="0" cy="0"/>
          <a:chOff x="0" y="0"/>
          <a:chExt cx="0" cy="0"/>
        </a:xfrm>
      </p:grpSpPr>
      <p:sp>
        <p:nvSpPr>
          <p:cNvPr descr="Μπλε κείμενο σε μαύρο φόντο  Η περιγραφή δημιουργήθηκε αυτόματα" id="512" name="Google Shape;512;p18"/>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5" l="0" r="0" t="0"/>
            </a:stretch>
          </a:blipFill>
          <a:ln>
            <a:noFill/>
          </a:ln>
        </p:spPr>
      </p:sp>
      <p:sp>
        <p:nvSpPr>
          <p:cNvPr descr="Κοντινό πλάνο ενός λογότυπου  Το περιεχόμενο που δημιουργείται από τεχνητή νοημοσύνη ενδέχεται να είναι εσφαλμένο." id="513" name="Google Shape;513;p18"/>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grpSp>
        <p:nvGrpSpPr>
          <p:cNvPr id="514" name="Google Shape;514;p18"/>
          <p:cNvGrpSpPr/>
          <p:nvPr/>
        </p:nvGrpSpPr>
        <p:grpSpPr>
          <a:xfrm>
            <a:off x="1056525" y="418300"/>
            <a:ext cx="15974175" cy="1380832"/>
            <a:chOff x="-267700" y="-66664"/>
            <a:chExt cx="21298900" cy="1841110"/>
          </a:xfrm>
        </p:grpSpPr>
        <p:sp>
          <p:nvSpPr>
            <p:cNvPr id="515" name="Google Shape;515;p18"/>
            <p:cNvSpPr/>
            <p:nvPr/>
          </p:nvSpPr>
          <p:spPr>
            <a:xfrm>
              <a:off x="0" y="0"/>
              <a:ext cx="21031200" cy="1774446"/>
            </a:xfrm>
            <a:custGeom>
              <a:rect b="b" l="l" r="r" t="t"/>
              <a:pathLst>
                <a:path extrusionOk="0" h="1774446" w="21031200">
                  <a:moveTo>
                    <a:pt x="0" y="0"/>
                  </a:moveTo>
                  <a:lnTo>
                    <a:pt x="21031200" y="0"/>
                  </a:lnTo>
                  <a:lnTo>
                    <a:pt x="21031200" y="1774446"/>
                  </a:lnTo>
                  <a:lnTo>
                    <a:pt x="0" y="1774446"/>
                  </a:lnTo>
                  <a:close/>
                </a:path>
              </a:pathLst>
            </a:custGeom>
            <a:solidFill>
              <a:srgbClr val="000000">
                <a:alpha val="0"/>
              </a:srgbClr>
            </a:solidFill>
            <a:ln>
              <a:noFill/>
            </a:ln>
          </p:spPr>
        </p:sp>
        <p:sp>
          <p:nvSpPr>
            <p:cNvPr id="516" name="Google Shape;516;p18"/>
            <p:cNvSpPr txBox="1"/>
            <p:nvPr/>
          </p:nvSpPr>
          <p:spPr>
            <a:xfrm>
              <a:off x="-267700" y="-66664"/>
              <a:ext cx="21298800" cy="1841100"/>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FF0000"/>
                  </a:solidFill>
                  <a:latin typeface="Calibri"/>
                  <a:ea typeface="Calibri"/>
                  <a:cs typeface="Calibri"/>
                  <a:sym typeface="Calibri"/>
                </a:rPr>
                <a:t>Ηλεκτρικές βλάβες</a:t>
              </a:r>
              <a:endParaRPr/>
            </a:p>
          </p:txBody>
        </p:sp>
      </p:grpSp>
      <p:sp>
        <p:nvSpPr>
          <p:cNvPr id="517" name="Google Shape;517;p18"/>
          <p:cNvSpPr txBox="1"/>
          <p:nvPr/>
        </p:nvSpPr>
        <p:spPr>
          <a:xfrm>
            <a:off x="989400" y="1545525"/>
            <a:ext cx="17298675" cy="1024425"/>
          </a:xfrm>
          <a:prstGeom prst="rect">
            <a:avLst/>
          </a:prstGeom>
          <a:noFill/>
          <a:ln>
            <a:noFill/>
          </a:ln>
        </p:spPr>
        <p:txBody>
          <a:bodyPr anchorCtr="0" anchor="ctr" bIns="0" lIns="0" spcFirstLastPara="1" rIns="0" wrap="square" tIns="0">
            <a:noAutofit/>
          </a:bodyPr>
          <a:lstStyle/>
          <a:p>
            <a:pPr indent="0" lvl="0" marL="0" marR="0" rtl="0" algn="just">
              <a:lnSpc>
                <a:spcPct val="108000"/>
              </a:lnSpc>
              <a:spcBef>
                <a:spcPts val="0"/>
              </a:spcBef>
              <a:spcAft>
                <a:spcPts val="0"/>
              </a:spcAft>
              <a:buNone/>
            </a:pPr>
            <a:r>
              <a:rPr b="1" i="1" lang="en-US" sz="2400" u="none" cap="none" strike="noStrike">
                <a:solidFill>
                  <a:srgbClr val="139AD6"/>
                </a:solidFill>
                <a:latin typeface="Calibri"/>
                <a:ea typeface="Calibri"/>
                <a:cs typeface="Calibri"/>
                <a:sym typeface="Calibri"/>
              </a:rPr>
              <a:t>Οι ηλεκτρικές βλάβες σε δημόσιους χώρους μπορούν να προκαλέσουν ξαφνικό σκοτάδι, σύγχυση και πανικό, καθιστώντας απαραίτητες τις γρήγορες ειδοποιήσεις και τα εφεδρικά συστήματα.</a:t>
            </a:r>
            <a:endParaRPr/>
          </a:p>
        </p:txBody>
      </p:sp>
      <p:grpSp>
        <p:nvGrpSpPr>
          <p:cNvPr id="518" name="Google Shape;518;p18"/>
          <p:cNvGrpSpPr/>
          <p:nvPr/>
        </p:nvGrpSpPr>
        <p:grpSpPr>
          <a:xfrm>
            <a:off x="989409" y="2709280"/>
            <a:ext cx="11265121" cy="1022699"/>
            <a:chOff x="0" y="0"/>
            <a:chExt cx="15020162" cy="1363599"/>
          </a:xfrm>
        </p:grpSpPr>
        <p:sp>
          <p:nvSpPr>
            <p:cNvPr id="519" name="Google Shape;519;p18"/>
            <p:cNvSpPr/>
            <p:nvPr/>
          </p:nvSpPr>
          <p:spPr>
            <a:xfrm>
              <a:off x="25400" y="25400"/>
              <a:ext cx="14969362" cy="1312799"/>
            </a:xfrm>
            <a:custGeom>
              <a:rect b="b" l="l" r="r" t="t"/>
              <a:pathLst>
                <a:path extrusionOk="0" h="1312799" w="14969362">
                  <a:moveTo>
                    <a:pt x="0" y="218821"/>
                  </a:moveTo>
                  <a:cubicBezTo>
                    <a:pt x="0" y="97917"/>
                    <a:pt x="101346" y="0"/>
                    <a:pt x="226441" y="0"/>
                  </a:cubicBezTo>
                  <a:lnTo>
                    <a:pt x="14742922" y="0"/>
                  </a:lnTo>
                  <a:cubicBezTo>
                    <a:pt x="14868017" y="0"/>
                    <a:pt x="14969362" y="97917"/>
                    <a:pt x="14969362" y="218821"/>
                  </a:cubicBezTo>
                  <a:lnTo>
                    <a:pt x="14969362" y="1093978"/>
                  </a:lnTo>
                  <a:cubicBezTo>
                    <a:pt x="14969362" y="1214755"/>
                    <a:pt x="14868017" y="1312799"/>
                    <a:pt x="14742922" y="1312799"/>
                  </a:cubicBezTo>
                  <a:lnTo>
                    <a:pt x="226441" y="1312799"/>
                  </a:lnTo>
                  <a:cubicBezTo>
                    <a:pt x="101346" y="1312799"/>
                    <a:pt x="0" y="1214755"/>
                    <a:pt x="0" y="1093978"/>
                  </a:cubicBezTo>
                  <a:close/>
                </a:path>
              </a:pathLst>
            </a:custGeom>
            <a:solidFill>
              <a:srgbClr val="00B0F0"/>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0" name="Google Shape;520;p18"/>
            <p:cNvSpPr/>
            <p:nvPr/>
          </p:nvSpPr>
          <p:spPr>
            <a:xfrm>
              <a:off x="0" y="0"/>
              <a:ext cx="15020162" cy="1363599"/>
            </a:xfrm>
            <a:custGeom>
              <a:rect b="b" l="l" r="r" t="t"/>
              <a:pathLst>
                <a:path extrusionOk="0" h="1363599" w="15020162">
                  <a:moveTo>
                    <a:pt x="0" y="244221"/>
                  </a:moveTo>
                  <a:cubicBezTo>
                    <a:pt x="0" y="108458"/>
                    <a:pt x="113665" y="0"/>
                    <a:pt x="251841" y="0"/>
                  </a:cubicBezTo>
                  <a:lnTo>
                    <a:pt x="14768322" y="0"/>
                  </a:lnTo>
                  <a:lnTo>
                    <a:pt x="14768322" y="25400"/>
                  </a:lnTo>
                  <a:lnTo>
                    <a:pt x="14768322" y="0"/>
                  </a:lnTo>
                  <a:cubicBezTo>
                    <a:pt x="14906625" y="0"/>
                    <a:pt x="15020162" y="108458"/>
                    <a:pt x="15020162" y="244221"/>
                  </a:cubicBezTo>
                  <a:lnTo>
                    <a:pt x="14994762" y="244221"/>
                  </a:lnTo>
                  <a:lnTo>
                    <a:pt x="15020162" y="244221"/>
                  </a:lnTo>
                  <a:lnTo>
                    <a:pt x="15020162" y="1119378"/>
                  </a:lnTo>
                  <a:lnTo>
                    <a:pt x="14994762" y="1119378"/>
                  </a:lnTo>
                  <a:lnTo>
                    <a:pt x="15020162" y="1119378"/>
                  </a:lnTo>
                  <a:cubicBezTo>
                    <a:pt x="15020162" y="1255014"/>
                    <a:pt x="14906498" y="1363599"/>
                    <a:pt x="14768322" y="1363599"/>
                  </a:cubicBezTo>
                  <a:lnTo>
                    <a:pt x="14768322" y="1338199"/>
                  </a:lnTo>
                  <a:lnTo>
                    <a:pt x="14768322" y="1363599"/>
                  </a:lnTo>
                  <a:lnTo>
                    <a:pt x="251841" y="1363599"/>
                  </a:lnTo>
                  <a:lnTo>
                    <a:pt x="251841" y="1338199"/>
                  </a:lnTo>
                  <a:lnTo>
                    <a:pt x="251841" y="1363599"/>
                  </a:lnTo>
                  <a:cubicBezTo>
                    <a:pt x="113665" y="1363599"/>
                    <a:pt x="0" y="1255014"/>
                    <a:pt x="0" y="1119378"/>
                  </a:cubicBezTo>
                  <a:lnTo>
                    <a:pt x="0" y="244221"/>
                  </a:lnTo>
                  <a:lnTo>
                    <a:pt x="25400" y="244221"/>
                  </a:lnTo>
                  <a:lnTo>
                    <a:pt x="0" y="244221"/>
                  </a:lnTo>
                  <a:moveTo>
                    <a:pt x="50800" y="244221"/>
                  </a:moveTo>
                  <a:lnTo>
                    <a:pt x="50800" y="1119378"/>
                  </a:lnTo>
                  <a:lnTo>
                    <a:pt x="25400" y="1119378"/>
                  </a:lnTo>
                  <a:lnTo>
                    <a:pt x="50800" y="1119378"/>
                  </a:lnTo>
                  <a:cubicBezTo>
                    <a:pt x="50800" y="1225423"/>
                    <a:pt x="139954" y="1312799"/>
                    <a:pt x="251841" y="1312799"/>
                  </a:cubicBezTo>
                  <a:lnTo>
                    <a:pt x="14768322" y="1312799"/>
                  </a:lnTo>
                  <a:cubicBezTo>
                    <a:pt x="14880210" y="1312799"/>
                    <a:pt x="14969362" y="1225423"/>
                    <a:pt x="14969362" y="1119378"/>
                  </a:cubicBezTo>
                  <a:lnTo>
                    <a:pt x="14969362" y="244221"/>
                  </a:lnTo>
                  <a:cubicBezTo>
                    <a:pt x="14969362" y="138176"/>
                    <a:pt x="14880210" y="50800"/>
                    <a:pt x="14768322" y="50800"/>
                  </a:cubicBezTo>
                  <a:lnTo>
                    <a:pt x="251841" y="50800"/>
                  </a:lnTo>
                  <a:lnTo>
                    <a:pt x="251841" y="25400"/>
                  </a:lnTo>
                  <a:lnTo>
                    <a:pt x="251841" y="50800"/>
                  </a:lnTo>
                  <a:cubicBezTo>
                    <a:pt x="139954" y="50800"/>
                    <a:pt x="50800" y="138176"/>
                    <a:pt x="50800" y="244221"/>
                  </a:cubicBez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521" name="Google Shape;521;p18"/>
          <p:cNvGrpSpPr/>
          <p:nvPr/>
        </p:nvGrpSpPr>
        <p:grpSpPr>
          <a:xfrm>
            <a:off x="1056520" y="2762105"/>
            <a:ext cx="11130962" cy="902720"/>
            <a:chOff x="0" y="-19050"/>
            <a:chExt cx="14841282" cy="1203626"/>
          </a:xfrm>
        </p:grpSpPr>
        <p:sp>
          <p:nvSpPr>
            <p:cNvPr id="522" name="Google Shape;522;p18"/>
            <p:cNvSpPr/>
            <p:nvPr/>
          </p:nvSpPr>
          <p:spPr>
            <a:xfrm>
              <a:off x="0" y="0"/>
              <a:ext cx="14841282" cy="1184576"/>
            </a:xfrm>
            <a:custGeom>
              <a:rect b="b" l="l" r="r" t="t"/>
              <a:pathLst>
                <a:path extrusionOk="0" h="1184576" w="14841282">
                  <a:moveTo>
                    <a:pt x="0" y="0"/>
                  </a:moveTo>
                  <a:lnTo>
                    <a:pt x="14841282" y="0"/>
                  </a:lnTo>
                  <a:lnTo>
                    <a:pt x="14841282" y="1184576"/>
                  </a:lnTo>
                  <a:lnTo>
                    <a:pt x="0" y="1184576"/>
                  </a:lnTo>
                  <a:close/>
                </a:path>
              </a:pathLst>
            </a:custGeom>
            <a:solidFill>
              <a:srgbClr val="000000">
                <a:alpha val="0"/>
              </a:srgbClr>
            </a:solidFill>
            <a:ln>
              <a:noFill/>
            </a:ln>
          </p:spPr>
        </p:sp>
        <p:sp>
          <p:nvSpPr>
            <p:cNvPr id="523" name="Google Shape;523;p18"/>
            <p:cNvSpPr txBox="1"/>
            <p:nvPr/>
          </p:nvSpPr>
          <p:spPr>
            <a:xfrm>
              <a:off x="0" y="-19050"/>
              <a:ext cx="14841282" cy="1203626"/>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2550" u="none" cap="none" strike="noStrike">
                  <a:solidFill>
                    <a:srgbClr val="FFFFFF"/>
                  </a:solidFill>
                  <a:latin typeface="Calibri"/>
                  <a:ea typeface="Calibri"/>
                  <a:cs typeface="Calibri"/>
                  <a:sym typeface="Calibri"/>
                </a:rPr>
                <a:t>Συστήματα Έγκαιρης Προειδοποίησης για την Ασφάλεια Δημόσιων και Μεγάλων Χώρων – για Ηλεκτρικές Βλάβες</a:t>
              </a:r>
              <a:endParaRPr/>
            </a:p>
          </p:txBody>
        </p:sp>
      </p:grpSp>
      <p:sp>
        <p:nvSpPr>
          <p:cNvPr id="524" name="Google Shape;524;p18"/>
          <p:cNvSpPr txBox="1"/>
          <p:nvPr/>
        </p:nvSpPr>
        <p:spPr>
          <a:xfrm>
            <a:off x="1246084" y="3715411"/>
            <a:ext cx="10868560" cy="790418"/>
          </a:xfrm>
          <a:prstGeom prst="rect">
            <a:avLst/>
          </a:prstGeom>
          <a:noFill/>
          <a:ln>
            <a:noFill/>
          </a:ln>
        </p:spPr>
        <p:txBody>
          <a:bodyPr anchorCtr="0" anchor="t" bIns="0" lIns="0" spcFirstLastPara="1" rIns="0" wrap="square" tIns="0">
            <a:spAutoFit/>
          </a:bodyPr>
          <a:lstStyle/>
          <a:p>
            <a:pPr indent="-118364" lvl="2" marL="337462" marR="0" rtl="0" algn="l">
              <a:lnSpc>
                <a:spcPct val="107993"/>
              </a:lnSpc>
              <a:spcBef>
                <a:spcPts val="0"/>
              </a:spcBef>
              <a:spcAft>
                <a:spcPts val="0"/>
              </a:spcAft>
              <a:buClr>
                <a:srgbClr val="000000"/>
              </a:buClr>
              <a:buSzPts val="1864"/>
              <a:buFont typeface="Arial"/>
              <a:buChar char="⚬"/>
            </a:pPr>
            <a:r>
              <a:rPr b="0" i="0" lang="en-US" sz="1864" u="none" cap="none" strike="noStrike">
                <a:solidFill>
                  <a:srgbClr val="000000"/>
                </a:solidFill>
                <a:latin typeface="Calibri"/>
                <a:ea typeface="Calibri"/>
                <a:cs typeface="Calibri"/>
                <a:sym typeface="Calibri"/>
              </a:rPr>
              <a:t>Οι εφεδρικές γεννήτριες και ο φωτισμός έκτακτης ανάγκης ενεργοποιούνται αυτόματα.</a:t>
            </a:r>
            <a:endParaRPr/>
          </a:p>
          <a:p>
            <a:pPr indent="-118364" lvl="2" marL="337462" marR="0" rtl="0" algn="l">
              <a:lnSpc>
                <a:spcPct val="107993"/>
              </a:lnSpc>
              <a:spcBef>
                <a:spcPts val="0"/>
              </a:spcBef>
              <a:spcAft>
                <a:spcPts val="0"/>
              </a:spcAft>
              <a:buClr>
                <a:srgbClr val="000000"/>
              </a:buClr>
              <a:buSzPts val="1864"/>
              <a:buFont typeface="Arial"/>
              <a:buChar char="⚬"/>
            </a:pPr>
            <a:r>
              <a:rPr b="0" i="0" lang="en-US" sz="1864" u="none" cap="none" strike="noStrike">
                <a:solidFill>
                  <a:srgbClr val="000000"/>
                </a:solidFill>
                <a:latin typeface="Calibri"/>
                <a:ea typeface="Calibri"/>
                <a:cs typeface="Calibri"/>
                <a:sym typeface="Calibri"/>
              </a:rPr>
              <a:t>Ψηφιακές πινακίδες και συστήματα PA που καθοδηγούν την εκκένωση ή την αναζήτηση καταφυγίου.</a:t>
            </a:r>
            <a:endParaRPr/>
          </a:p>
          <a:p>
            <a:pPr indent="-118364" lvl="2" marL="337462" marR="0" rtl="0" algn="l">
              <a:lnSpc>
                <a:spcPct val="107993"/>
              </a:lnSpc>
              <a:spcBef>
                <a:spcPts val="0"/>
              </a:spcBef>
              <a:spcAft>
                <a:spcPts val="0"/>
              </a:spcAft>
              <a:buClr>
                <a:srgbClr val="000000"/>
              </a:buClr>
              <a:buSzPts val="1864"/>
              <a:buFont typeface="Arial"/>
              <a:buChar char="⚬"/>
            </a:pPr>
            <a:r>
              <a:rPr b="0" i="0" lang="en-US" sz="1864" u="none" cap="none" strike="noStrike">
                <a:solidFill>
                  <a:srgbClr val="000000"/>
                </a:solidFill>
                <a:latin typeface="Calibri"/>
                <a:ea typeface="Calibri"/>
                <a:cs typeface="Calibri"/>
                <a:sym typeface="Calibri"/>
              </a:rPr>
              <a:t>Προσωπικό εκπαιδευμένο να κατευθύνει μεγάλα πλήθη με ασφάλεια κατά τη διάρκεια διακοπών ρεύματος.</a:t>
            </a:r>
            <a:endParaRPr/>
          </a:p>
        </p:txBody>
      </p:sp>
      <p:grpSp>
        <p:nvGrpSpPr>
          <p:cNvPr id="525" name="Google Shape;525;p18"/>
          <p:cNvGrpSpPr/>
          <p:nvPr/>
        </p:nvGrpSpPr>
        <p:grpSpPr>
          <a:xfrm>
            <a:off x="989409" y="4643966"/>
            <a:ext cx="11265121" cy="1022699"/>
            <a:chOff x="0" y="0"/>
            <a:chExt cx="15020162" cy="1363599"/>
          </a:xfrm>
        </p:grpSpPr>
        <p:sp>
          <p:nvSpPr>
            <p:cNvPr id="526" name="Google Shape;526;p18"/>
            <p:cNvSpPr/>
            <p:nvPr/>
          </p:nvSpPr>
          <p:spPr>
            <a:xfrm>
              <a:off x="25400" y="25400"/>
              <a:ext cx="14969362" cy="1312799"/>
            </a:xfrm>
            <a:custGeom>
              <a:rect b="b" l="l" r="r" t="t"/>
              <a:pathLst>
                <a:path extrusionOk="0" h="1312799" w="14969362">
                  <a:moveTo>
                    <a:pt x="0" y="218821"/>
                  </a:moveTo>
                  <a:cubicBezTo>
                    <a:pt x="0" y="97917"/>
                    <a:pt x="101346" y="0"/>
                    <a:pt x="226441" y="0"/>
                  </a:cubicBezTo>
                  <a:lnTo>
                    <a:pt x="14742922" y="0"/>
                  </a:lnTo>
                  <a:cubicBezTo>
                    <a:pt x="14868017" y="0"/>
                    <a:pt x="14969362" y="97917"/>
                    <a:pt x="14969362" y="218821"/>
                  </a:cubicBezTo>
                  <a:lnTo>
                    <a:pt x="14969362" y="1093978"/>
                  </a:lnTo>
                  <a:cubicBezTo>
                    <a:pt x="14969362" y="1214755"/>
                    <a:pt x="14868017" y="1312799"/>
                    <a:pt x="14742922" y="1312799"/>
                  </a:cubicBezTo>
                  <a:lnTo>
                    <a:pt x="226441" y="1312799"/>
                  </a:lnTo>
                  <a:cubicBezTo>
                    <a:pt x="101346" y="1312799"/>
                    <a:pt x="0" y="1214755"/>
                    <a:pt x="0" y="1093978"/>
                  </a:cubicBezTo>
                  <a:close/>
                </a:path>
              </a:pathLst>
            </a:custGeom>
            <a:solidFill>
              <a:srgbClr val="92D050"/>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7" name="Google Shape;527;p18"/>
            <p:cNvSpPr/>
            <p:nvPr/>
          </p:nvSpPr>
          <p:spPr>
            <a:xfrm>
              <a:off x="0" y="0"/>
              <a:ext cx="15020162" cy="1363599"/>
            </a:xfrm>
            <a:custGeom>
              <a:rect b="b" l="l" r="r" t="t"/>
              <a:pathLst>
                <a:path extrusionOk="0" h="1363599" w="15020162">
                  <a:moveTo>
                    <a:pt x="0" y="244221"/>
                  </a:moveTo>
                  <a:cubicBezTo>
                    <a:pt x="0" y="108458"/>
                    <a:pt x="113665" y="0"/>
                    <a:pt x="251841" y="0"/>
                  </a:cubicBezTo>
                  <a:lnTo>
                    <a:pt x="14768322" y="0"/>
                  </a:lnTo>
                  <a:lnTo>
                    <a:pt x="14768322" y="25400"/>
                  </a:lnTo>
                  <a:lnTo>
                    <a:pt x="14768322" y="0"/>
                  </a:lnTo>
                  <a:cubicBezTo>
                    <a:pt x="14906625" y="0"/>
                    <a:pt x="15020162" y="108458"/>
                    <a:pt x="15020162" y="244221"/>
                  </a:cubicBezTo>
                  <a:lnTo>
                    <a:pt x="14994762" y="244221"/>
                  </a:lnTo>
                  <a:lnTo>
                    <a:pt x="15020162" y="244221"/>
                  </a:lnTo>
                  <a:lnTo>
                    <a:pt x="15020162" y="1119378"/>
                  </a:lnTo>
                  <a:lnTo>
                    <a:pt x="14994762" y="1119378"/>
                  </a:lnTo>
                  <a:lnTo>
                    <a:pt x="15020162" y="1119378"/>
                  </a:lnTo>
                  <a:cubicBezTo>
                    <a:pt x="15020162" y="1255014"/>
                    <a:pt x="14906498" y="1363599"/>
                    <a:pt x="14768322" y="1363599"/>
                  </a:cubicBezTo>
                  <a:lnTo>
                    <a:pt x="14768322" y="1338199"/>
                  </a:lnTo>
                  <a:lnTo>
                    <a:pt x="14768322" y="1363599"/>
                  </a:lnTo>
                  <a:lnTo>
                    <a:pt x="251841" y="1363599"/>
                  </a:lnTo>
                  <a:lnTo>
                    <a:pt x="251841" y="1338199"/>
                  </a:lnTo>
                  <a:lnTo>
                    <a:pt x="251841" y="1363599"/>
                  </a:lnTo>
                  <a:cubicBezTo>
                    <a:pt x="113665" y="1363599"/>
                    <a:pt x="0" y="1255014"/>
                    <a:pt x="0" y="1119378"/>
                  </a:cubicBezTo>
                  <a:lnTo>
                    <a:pt x="0" y="244221"/>
                  </a:lnTo>
                  <a:lnTo>
                    <a:pt x="25400" y="244221"/>
                  </a:lnTo>
                  <a:lnTo>
                    <a:pt x="0" y="244221"/>
                  </a:lnTo>
                  <a:moveTo>
                    <a:pt x="50800" y="244221"/>
                  </a:moveTo>
                  <a:lnTo>
                    <a:pt x="50800" y="1119378"/>
                  </a:lnTo>
                  <a:lnTo>
                    <a:pt x="25400" y="1119378"/>
                  </a:lnTo>
                  <a:lnTo>
                    <a:pt x="50800" y="1119378"/>
                  </a:lnTo>
                  <a:cubicBezTo>
                    <a:pt x="50800" y="1225423"/>
                    <a:pt x="139954" y="1312799"/>
                    <a:pt x="251841" y="1312799"/>
                  </a:cubicBezTo>
                  <a:lnTo>
                    <a:pt x="14768322" y="1312799"/>
                  </a:lnTo>
                  <a:cubicBezTo>
                    <a:pt x="14880210" y="1312799"/>
                    <a:pt x="14969362" y="1225423"/>
                    <a:pt x="14969362" y="1119378"/>
                  </a:cubicBezTo>
                  <a:lnTo>
                    <a:pt x="14969362" y="244221"/>
                  </a:lnTo>
                  <a:cubicBezTo>
                    <a:pt x="14969362" y="138176"/>
                    <a:pt x="14880210" y="50800"/>
                    <a:pt x="14768322" y="50800"/>
                  </a:cubicBezTo>
                  <a:lnTo>
                    <a:pt x="251841" y="50800"/>
                  </a:lnTo>
                  <a:lnTo>
                    <a:pt x="251841" y="25400"/>
                  </a:lnTo>
                  <a:lnTo>
                    <a:pt x="251841" y="50800"/>
                  </a:lnTo>
                  <a:cubicBezTo>
                    <a:pt x="139954" y="50800"/>
                    <a:pt x="50800" y="138176"/>
                    <a:pt x="50800" y="244221"/>
                  </a:cubicBez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528" name="Google Shape;528;p18"/>
          <p:cNvGrpSpPr/>
          <p:nvPr/>
        </p:nvGrpSpPr>
        <p:grpSpPr>
          <a:xfrm>
            <a:off x="1056520" y="4696789"/>
            <a:ext cx="11130962" cy="902720"/>
            <a:chOff x="0" y="-19050"/>
            <a:chExt cx="14841282" cy="1203626"/>
          </a:xfrm>
        </p:grpSpPr>
        <p:sp>
          <p:nvSpPr>
            <p:cNvPr id="529" name="Google Shape;529;p18"/>
            <p:cNvSpPr/>
            <p:nvPr/>
          </p:nvSpPr>
          <p:spPr>
            <a:xfrm>
              <a:off x="0" y="0"/>
              <a:ext cx="14841282" cy="1184576"/>
            </a:xfrm>
            <a:custGeom>
              <a:rect b="b" l="l" r="r" t="t"/>
              <a:pathLst>
                <a:path extrusionOk="0" h="1184576" w="14841282">
                  <a:moveTo>
                    <a:pt x="0" y="0"/>
                  </a:moveTo>
                  <a:lnTo>
                    <a:pt x="14841282" y="0"/>
                  </a:lnTo>
                  <a:lnTo>
                    <a:pt x="14841282" y="1184576"/>
                  </a:lnTo>
                  <a:lnTo>
                    <a:pt x="0" y="1184576"/>
                  </a:lnTo>
                  <a:close/>
                </a:path>
              </a:pathLst>
            </a:custGeom>
            <a:solidFill>
              <a:srgbClr val="000000">
                <a:alpha val="0"/>
              </a:srgbClr>
            </a:solidFill>
            <a:ln>
              <a:noFill/>
            </a:ln>
          </p:spPr>
        </p:sp>
        <p:sp>
          <p:nvSpPr>
            <p:cNvPr id="530" name="Google Shape;530;p18"/>
            <p:cNvSpPr txBox="1"/>
            <p:nvPr/>
          </p:nvSpPr>
          <p:spPr>
            <a:xfrm>
              <a:off x="0" y="-19050"/>
              <a:ext cx="14841282" cy="1203626"/>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2550" u="none" cap="none" strike="noStrike">
                  <a:solidFill>
                    <a:srgbClr val="FFFFFF"/>
                  </a:solidFill>
                  <a:latin typeface="Calibri"/>
                  <a:ea typeface="Calibri"/>
                  <a:cs typeface="Calibri"/>
                  <a:sym typeface="Calibri"/>
                </a:rPr>
                <a:t>Τι να κάνετε</a:t>
              </a:r>
              <a:endParaRPr/>
            </a:p>
          </p:txBody>
        </p:sp>
      </p:grpSp>
      <p:sp>
        <p:nvSpPr>
          <p:cNvPr id="531" name="Google Shape;531;p18"/>
          <p:cNvSpPr txBox="1"/>
          <p:nvPr/>
        </p:nvSpPr>
        <p:spPr>
          <a:xfrm>
            <a:off x="1246084" y="5640571"/>
            <a:ext cx="10868560" cy="858393"/>
          </a:xfrm>
          <a:prstGeom prst="rect">
            <a:avLst/>
          </a:prstGeom>
          <a:noFill/>
          <a:ln>
            <a:noFill/>
          </a:ln>
        </p:spPr>
        <p:txBody>
          <a:bodyPr anchorCtr="0" anchor="t" bIns="0" lIns="0" spcFirstLastPara="1" rIns="0" wrap="square" tIns="0">
            <a:spAutoFit/>
          </a:bodyPr>
          <a:lstStyle/>
          <a:p>
            <a:pPr indent="-123825" lvl="2" marL="352901" marR="0" rtl="0" algn="l">
              <a:lnSpc>
                <a:spcPct val="108000"/>
              </a:lnSpc>
              <a:spcBef>
                <a:spcPts val="0"/>
              </a:spcBef>
              <a:spcAft>
                <a:spcPts val="0"/>
              </a:spcAft>
              <a:buClr>
                <a:srgbClr val="000000"/>
              </a:buClr>
              <a:buSzPts val="1950"/>
              <a:buFont typeface="Arial"/>
              <a:buChar char="⚬"/>
            </a:pPr>
            <a:r>
              <a:rPr b="0" i="0" lang="en-US" sz="1950" u="none" cap="none" strike="noStrike">
                <a:solidFill>
                  <a:srgbClr val="000000"/>
                </a:solidFill>
                <a:latin typeface="Calibri"/>
                <a:ea typeface="Calibri"/>
                <a:cs typeface="Calibri"/>
                <a:sym typeface="Calibri"/>
              </a:rPr>
              <a:t>Μείνετε ψύχραιμοι και περιμένετε να ενεργοποιηθούν τα φώτα έκτακτης ανάγκης.</a:t>
            </a:r>
            <a:endParaRPr/>
          </a:p>
          <a:p>
            <a:pPr indent="-123825" lvl="2" marL="352901" marR="0" rtl="0" algn="l">
              <a:lnSpc>
                <a:spcPct val="108000"/>
              </a:lnSpc>
              <a:spcBef>
                <a:spcPts val="0"/>
              </a:spcBef>
              <a:spcAft>
                <a:spcPts val="0"/>
              </a:spcAft>
              <a:buClr>
                <a:srgbClr val="000000"/>
              </a:buClr>
              <a:buSzPts val="1950"/>
              <a:buFont typeface="Arial"/>
              <a:buChar char="⚬"/>
            </a:pPr>
            <a:r>
              <a:rPr b="0" i="0" lang="en-US" sz="1950" u="none" cap="none" strike="noStrike">
                <a:solidFill>
                  <a:srgbClr val="000000"/>
                </a:solidFill>
                <a:latin typeface="Calibri"/>
                <a:ea typeface="Calibri"/>
                <a:cs typeface="Calibri"/>
                <a:sym typeface="Calibri"/>
              </a:rPr>
              <a:t>Ακολουθήστε τις φωτιζόμενες πινακίδες εξόδου και τις οδηγίες του προσωπικού.</a:t>
            </a:r>
            <a:endParaRPr/>
          </a:p>
          <a:p>
            <a:pPr indent="-123825" lvl="2" marL="352901" marR="0" rtl="0" algn="l">
              <a:lnSpc>
                <a:spcPct val="108000"/>
              </a:lnSpc>
              <a:spcBef>
                <a:spcPts val="0"/>
              </a:spcBef>
              <a:spcAft>
                <a:spcPts val="0"/>
              </a:spcAft>
              <a:buClr>
                <a:srgbClr val="000000"/>
              </a:buClr>
              <a:buSzPts val="1950"/>
              <a:buFont typeface="Arial"/>
              <a:buChar char="⚬"/>
            </a:pPr>
            <a:r>
              <a:rPr b="0" i="0" lang="en-US" sz="1950" u="none" cap="none" strike="noStrike">
                <a:solidFill>
                  <a:srgbClr val="000000"/>
                </a:solidFill>
                <a:latin typeface="Calibri"/>
                <a:ea typeface="Calibri"/>
                <a:cs typeface="Calibri"/>
                <a:sym typeface="Calibri"/>
              </a:rPr>
              <a:t>Κινηθείτε αργά για να αποφύγετε σκοντάφτισμα ή πτώσεις σε πολυσύχναστες περιοχές.</a:t>
            </a:r>
            <a:endParaRPr/>
          </a:p>
        </p:txBody>
      </p:sp>
      <p:grpSp>
        <p:nvGrpSpPr>
          <p:cNvPr id="532" name="Google Shape;532;p18"/>
          <p:cNvGrpSpPr/>
          <p:nvPr/>
        </p:nvGrpSpPr>
        <p:grpSpPr>
          <a:xfrm>
            <a:off x="989409" y="6578650"/>
            <a:ext cx="11265121" cy="1022699"/>
            <a:chOff x="0" y="0"/>
            <a:chExt cx="15020162" cy="1363599"/>
          </a:xfrm>
        </p:grpSpPr>
        <p:sp>
          <p:nvSpPr>
            <p:cNvPr id="533" name="Google Shape;533;p18"/>
            <p:cNvSpPr/>
            <p:nvPr/>
          </p:nvSpPr>
          <p:spPr>
            <a:xfrm>
              <a:off x="25400" y="25400"/>
              <a:ext cx="14969362" cy="1312799"/>
            </a:xfrm>
            <a:custGeom>
              <a:rect b="b" l="l" r="r" t="t"/>
              <a:pathLst>
                <a:path extrusionOk="0" h="1312799" w="14969362">
                  <a:moveTo>
                    <a:pt x="0" y="218821"/>
                  </a:moveTo>
                  <a:cubicBezTo>
                    <a:pt x="0" y="97917"/>
                    <a:pt x="101346" y="0"/>
                    <a:pt x="226441" y="0"/>
                  </a:cubicBezTo>
                  <a:lnTo>
                    <a:pt x="14742922" y="0"/>
                  </a:lnTo>
                  <a:cubicBezTo>
                    <a:pt x="14868017" y="0"/>
                    <a:pt x="14969362" y="97917"/>
                    <a:pt x="14969362" y="218821"/>
                  </a:cubicBezTo>
                  <a:lnTo>
                    <a:pt x="14969362" y="1093978"/>
                  </a:lnTo>
                  <a:cubicBezTo>
                    <a:pt x="14969362" y="1214755"/>
                    <a:pt x="14868017" y="1312799"/>
                    <a:pt x="14742922" y="1312799"/>
                  </a:cubicBezTo>
                  <a:lnTo>
                    <a:pt x="226441" y="1312799"/>
                  </a:lnTo>
                  <a:cubicBezTo>
                    <a:pt x="101346" y="1312799"/>
                    <a:pt x="0" y="1214755"/>
                    <a:pt x="0" y="1093978"/>
                  </a:cubicBezTo>
                  <a:close/>
                </a:path>
              </a:pathLst>
            </a:custGeom>
            <a:solidFill>
              <a:srgbClr val="ED2527"/>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4" name="Google Shape;534;p18"/>
            <p:cNvSpPr/>
            <p:nvPr/>
          </p:nvSpPr>
          <p:spPr>
            <a:xfrm>
              <a:off x="0" y="0"/>
              <a:ext cx="15020162" cy="1363599"/>
            </a:xfrm>
            <a:custGeom>
              <a:rect b="b" l="l" r="r" t="t"/>
              <a:pathLst>
                <a:path extrusionOk="0" h="1363599" w="15020162">
                  <a:moveTo>
                    <a:pt x="0" y="244221"/>
                  </a:moveTo>
                  <a:cubicBezTo>
                    <a:pt x="0" y="108458"/>
                    <a:pt x="113665" y="0"/>
                    <a:pt x="251841" y="0"/>
                  </a:cubicBezTo>
                  <a:lnTo>
                    <a:pt x="14768322" y="0"/>
                  </a:lnTo>
                  <a:lnTo>
                    <a:pt x="14768322" y="25400"/>
                  </a:lnTo>
                  <a:lnTo>
                    <a:pt x="14768322" y="0"/>
                  </a:lnTo>
                  <a:cubicBezTo>
                    <a:pt x="14906625" y="0"/>
                    <a:pt x="15020162" y="108458"/>
                    <a:pt x="15020162" y="244221"/>
                  </a:cubicBezTo>
                  <a:lnTo>
                    <a:pt x="14994762" y="244221"/>
                  </a:lnTo>
                  <a:lnTo>
                    <a:pt x="15020162" y="244221"/>
                  </a:lnTo>
                  <a:lnTo>
                    <a:pt x="15020162" y="1119378"/>
                  </a:lnTo>
                  <a:lnTo>
                    <a:pt x="14994762" y="1119378"/>
                  </a:lnTo>
                  <a:lnTo>
                    <a:pt x="15020162" y="1119378"/>
                  </a:lnTo>
                  <a:cubicBezTo>
                    <a:pt x="15020162" y="1255014"/>
                    <a:pt x="14906498" y="1363599"/>
                    <a:pt x="14768322" y="1363599"/>
                  </a:cubicBezTo>
                  <a:lnTo>
                    <a:pt x="14768322" y="1338199"/>
                  </a:lnTo>
                  <a:lnTo>
                    <a:pt x="14768322" y="1363599"/>
                  </a:lnTo>
                  <a:lnTo>
                    <a:pt x="251841" y="1363599"/>
                  </a:lnTo>
                  <a:lnTo>
                    <a:pt x="251841" y="1338199"/>
                  </a:lnTo>
                  <a:lnTo>
                    <a:pt x="251841" y="1363599"/>
                  </a:lnTo>
                  <a:cubicBezTo>
                    <a:pt x="113665" y="1363599"/>
                    <a:pt x="0" y="1255014"/>
                    <a:pt x="0" y="1119378"/>
                  </a:cubicBezTo>
                  <a:lnTo>
                    <a:pt x="0" y="244221"/>
                  </a:lnTo>
                  <a:lnTo>
                    <a:pt x="25400" y="244221"/>
                  </a:lnTo>
                  <a:lnTo>
                    <a:pt x="0" y="244221"/>
                  </a:lnTo>
                  <a:moveTo>
                    <a:pt x="50800" y="244221"/>
                  </a:moveTo>
                  <a:lnTo>
                    <a:pt x="50800" y="1119378"/>
                  </a:lnTo>
                  <a:lnTo>
                    <a:pt x="25400" y="1119378"/>
                  </a:lnTo>
                  <a:lnTo>
                    <a:pt x="50800" y="1119378"/>
                  </a:lnTo>
                  <a:cubicBezTo>
                    <a:pt x="50800" y="1225423"/>
                    <a:pt x="139954" y="1312799"/>
                    <a:pt x="251841" y="1312799"/>
                  </a:cubicBezTo>
                  <a:lnTo>
                    <a:pt x="14768322" y="1312799"/>
                  </a:lnTo>
                  <a:cubicBezTo>
                    <a:pt x="14880210" y="1312799"/>
                    <a:pt x="14969362" y="1225423"/>
                    <a:pt x="14969362" y="1119378"/>
                  </a:cubicBezTo>
                  <a:lnTo>
                    <a:pt x="14969362" y="244221"/>
                  </a:lnTo>
                  <a:cubicBezTo>
                    <a:pt x="14969362" y="138176"/>
                    <a:pt x="14880210" y="50800"/>
                    <a:pt x="14768322" y="50800"/>
                  </a:cubicBezTo>
                  <a:lnTo>
                    <a:pt x="251841" y="50800"/>
                  </a:lnTo>
                  <a:lnTo>
                    <a:pt x="251841" y="25400"/>
                  </a:lnTo>
                  <a:lnTo>
                    <a:pt x="251841" y="50800"/>
                  </a:lnTo>
                  <a:cubicBezTo>
                    <a:pt x="139954" y="50800"/>
                    <a:pt x="50800" y="138176"/>
                    <a:pt x="50800" y="244221"/>
                  </a:cubicBez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535" name="Google Shape;535;p18"/>
          <p:cNvGrpSpPr/>
          <p:nvPr/>
        </p:nvGrpSpPr>
        <p:grpSpPr>
          <a:xfrm>
            <a:off x="1056520" y="6631474"/>
            <a:ext cx="11130962" cy="902720"/>
            <a:chOff x="0" y="-19050"/>
            <a:chExt cx="14841282" cy="1203626"/>
          </a:xfrm>
        </p:grpSpPr>
        <p:sp>
          <p:nvSpPr>
            <p:cNvPr id="536" name="Google Shape;536;p18"/>
            <p:cNvSpPr/>
            <p:nvPr/>
          </p:nvSpPr>
          <p:spPr>
            <a:xfrm>
              <a:off x="0" y="0"/>
              <a:ext cx="14841282" cy="1184576"/>
            </a:xfrm>
            <a:custGeom>
              <a:rect b="b" l="l" r="r" t="t"/>
              <a:pathLst>
                <a:path extrusionOk="0" h="1184576" w="14841282">
                  <a:moveTo>
                    <a:pt x="0" y="0"/>
                  </a:moveTo>
                  <a:lnTo>
                    <a:pt x="14841282" y="0"/>
                  </a:lnTo>
                  <a:lnTo>
                    <a:pt x="14841282" y="1184576"/>
                  </a:lnTo>
                  <a:lnTo>
                    <a:pt x="0" y="1184576"/>
                  </a:lnTo>
                  <a:close/>
                </a:path>
              </a:pathLst>
            </a:custGeom>
            <a:solidFill>
              <a:srgbClr val="000000">
                <a:alpha val="0"/>
              </a:srgbClr>
            </a:solidFill>
            <a:ln>
              <a:noFill/>
            </a:ln>
          </p:spPr>
        </p:sp>
        <p:sp>
          <p:nvSpPr>
            <p:cNvPr id="537" name="Google Shape;537;p18"/>
            <p:cNvSpPr txBox="1"/>
            <p:nvPr/>
          </p:nvSpPr>
          <p:spPr>
            <a:xfrm>
              <a:off x="0" y="-19050"/>
              <a:ext cx="14841282" cy="1203626"/>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2550" u="none" cap="none" strike="noStrike">
                  <a:solidFill>
                    <a:srgbClr val="FFFFFF"/>
                  </a:solidFill>
                  <a:latin typeface="Calibri"/>
                  <a:ea typeface="Calibri"/>
                  <a:cs typeface="Calibri"/>
                  <a:sym typeface="Calibri"/>
                </a:rPr>
                <a:t>Τι δεν πρέπει να κάνετε</a:t>
              </a:r>
              <a:endParaRPr/>
            </a:p>
          </p:txBody>
        </p:sp>
      </p:grpSp>
      <p:sp>
        <p:nvSpPr>
          <p:cNvPr id="538" name="Google Shape;538;p18"/>
          <p:cNvSpPr txBox="1"/>
          <p:nvPr/>
        </p:nvSpPr>
        <p:spPr>
          <a:xfrm>
            <a:off x="1246084" y="7575256"/>
            <a:ext cx="10868560" cy="858393"/>
          </a:xfrm>
          <a:prstGeom prst="rect">
            <a:avLst/>
          </a:prstGeom>
          <a:noFill/>
          <a:ln>
            <a:noFill/>
          </a:ln>
        </p:spPr>
        <p:txBody>
          <a:bodyPr anchorCtr="0" anchor="t" bIns="0" lIns="0" spcFirstLastPara="1" rIns="0" wrap="square" tIns="0">
            <a:spAutoFit/>
          </a:bodyPr>
          <a:lstStyle/>
          <a:p>
            <a:pPr indent="-123825" lvl="2" marL="352901" marR="0" rtl="0" algn="l">
              <a:lnSpc>
                <a:spcPct val="108000"/>
              </a:lnSpc>
              <a:spcBef>
                <a:spcPts val="0"/>
              </a:spcBef>
              <a:spcAft>
                <a:spcPts val="0"/>
              </a:spcAft>
              <a:buClr>
                <a:srgbClr val="000000"/>
              </a:buClr>
              <a:buSzPts val="1950"/>
              <a:buFont typeface="Arial"/>
              <a:buChar char="⚬"/>
            </a:pPr>
            <a:r>
              <a:rPr b="0" i="0" lang="en-US" sz="1950" u="none" cap="none" strike="noStrike">
                <a:solidFill>
                  <a:srgbClr val="000000"/>
                </a:solidFill>
                <a:latin typeface="Calibri"/>
                <a:ea typeface="Calibri"/>
                <a:cs typeface="Calibri"/>
                <a:sym typeface="Calibri"/>
              </a:rPr>
              <a:t>Μην βιάζεστε ή σπρώχνετε άλλους προς τις εξόδους.</a:t>
            </a:r>
            <a:endParaRPr/>
          </a:p>
          <a:p>
            <a:pPr indent="-123825" lvl="2" marL="352901" marR="0" rtl="0" algn="l">
              <a:lnSpc>
                <a:spcPct val="108000"/>
              </a:lnSpc>
              <a:spcBef>
                <a:spcPts val="0"/>
              </a:spcBef>
              <a:spcAft>
                <a:spcPts val="0"/>
              </a:spcAft>
              <a:buClr>
                <a:srgbClr val="000000"/>
              </a:buClr>
              <a:buSzPts val="1950"/>
              <a:buFont typeface="Arial"/>
              <a:buChar char="⚬"/>
            </a:pPr>
            <a:r>
              <a:rPr b="0" i="0" lang="en-US" sz="1950" u="none" cap="none" strike="noStrike">
                <a:solidFill>
                  <a:srgbClr val="000000"/>
                </a:solidFill>
                <a:latin typeface="Calibri"/>
                <a:ea typeface="Calibri"/>
                <a:cs typeface="Calibri"/>
                <a:sym typeface="Calibri"/>
              </a:rPr>
              <a:t>Μην χρησιμοποιείτε ανελκυστήρες κατά τη διάρκεια διακοπών ρεύματος.</a:t>
            </a:r>
            <a:endParaRPr/>
          </a:p>
          <a:p>
            <a:pPr indent="-123825" lvl="2" marL="352901" marR="0" rtl="0" algn="l">
              <a:lnSpc>
                <a:spcPct val="108000"/>
              </a:lnSpc>
              <a:spcBef>
                <a:spcPts val="0"/>
              </a:spcBef>
              <a:spcAft>
                <a:spcPts val="0"/>
              </a:spcAft>
              <a:buClr>
                <a:srgbClr val="000000"/>
              </a:buClr>
              <a:buSzPts val="1950"/>
              <a:buFont typeface="Arial"/>
              <a:buChar char="⚬"/>
            </a:pPr>
            <a:r>
              <a:rPr b="0" i="0" lang="en-US" sz="1950" u="none" cap="none" strike="noStrike">
                <a:solidFill>
                  <a:srgbClr val="000000"/>
                </a:solidFill>
                <a:latin typeface="Calibri"/>
                <a:ea typeface="Calibri"/>
                <a:cs typeface="Calibri"/>
                <a:sym typeface="Calibri"/>
              </a:rPr>
              <a:t>Μην επιχειρήσετε να παραβιάσετε κλειδωμένα ή σκοτεινά περάσματα έκτακτης ανάγκης.</a:t>
            </a:r>
            <a:endParaRPr/>
          </a:p>
        </p:txBody>
      </p:sp>
      <p:sp>
        <p:nvSpPr>
          <p:cNvPr id="539" name="Google Shape;539;p18"/>
          <p:cNvSpPr/>
          <p:nvPr/>
        </p:nvSpPr>
        <p:spPr>
          <a:xfrm>
            <a:off x="12692744" y="2677886"/>
            <a:ext cx="4795170" cy="3243930"/>
          </a:xfrm>
          <a:custGeom>
            <a:rect b="b" l="l" r="r" t="t"/>
            <a:pathLst>
              <a:path extrusionOk="0" h="4325239" w="6393561">
                <a:moveTo>
                  <a:pt x="0" y="0"/>
                </a:moveTo>
                <a:lnTo>
                  <a:pt x="6393561" y="0"/>
                </a:lnTo>
                <a:lnTo>
                  <a:pt x="6393561" y="4325239"/>
                </a:lnTo>
                <a:lnTo>
                  <a:pt x="0" y="4325239"/>
                </a:lnTo>
                <a:lnTo>
                  <a:pt x="0" y="0"/>
                </a:lnTo>
                <a:close/>
              </a:path>
            </a:pathLst>
          </a:custGeom>
          <a:blipFill rotWithShape="1">
            <a:blip r:embed="rId5">
              <a:alphaModFix/>
            </a:blip>
            <a:stretch>
              <a:fillRect b="0" l="-713" r="-713" t="0"/>
            </a:stretch>
          </a:blipFill>
          <a:ln>
            <a:noFill/>
          </a:ln>
        </p:spPr>
      </p:sp>
      <p:sp>
        <p:nvSpPr>
          <p:cNvPr id="540" name="Google Shape;540;p18"/>
          <p:cNvSpPr txBox="1"/>
          <p:nvPr/>
        </p:nvSpPr>
        <p:spPr>
          <a:xfrm>
            <a:off x="12784168" y="6046915"/>
            <a:ext cx="4389150" cy="523875"/>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1" i="0" lang="en-US" sz="1650" u="none" cap="none" strike="noStrike">
                <a:solidFill>
                  <a:srgbClr val="000000"/>
                </a:solidFill>
                <a:latin typeface="Calibri"/>
                <a:ea typeface="Calibri"/>
                <a:cs typeface="Calibri"/>
                <a:sym typeface="Calibri"/>
              </a:rPr>
              <a:t>Σχήμα 4: Λαμπτήρες από την Canva (Free Element) </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8" name="Shape 548"/>
        <p:cNvGrpSpPr/>
        <p:nvPr/>
      </p:nvGrpSpPr>
      <p:grpSpPr>
        <a:xfrm>
          <a:off x="0" y="0"/>
          <a:ext cx="0" cy="0"/>
          <a:chOff x="0" y="0"/>
          <a:chExt cx="0" cy="0"/>
        </a:xfrm>
      </p:grpSpPr>
      <p:sp>
        <p:nvSpPr>
          <p:cNvPr descr="Μπλε κείμενο σε μαύρο φόντο  Η περιγραφή δημιουργήθηκε αυτόματα" id="549" name="Google Shape;549;p19"/>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5" l="0" r="0" t="0"/>
            </a:stretch>
          </a:blipFill>
          <a:ln>
            <a:noFill/>
          </a:ln>
        </p:spPr>
      </p:sp>
      <p:sp>
        <p:nvSpPr>
          <p:cNvPr descr="Κοντινό πλάνο ενός λογότυπου  Το περιεχόμενο που δημιουργείται από τεχνητή νοημοσύνη ενδέχεται να είναι εσφαλμένο." id="550" name="Google Shape;550;p19"/>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grpSp>
        <p:nvGrpSpPr>
          <p:cNvPr id="551" name="Google Shape;551;p19"/>
          <p:cNvGrpSpPr/>
          <p:nvPr/>
        </p:nvGrpSpPr>
        <p:grpSpPr>
          <a:xfrm>
            <a:off x="1257300" y="700327"/>
            <a:ext cx="15773400" cy="1264445"/>
            <a:chOff x="0" y="-38100"/>
            <a:chExt cx="21031200" cy="1685926"/>
          </a:xfrm>
        </p:grpSpPr>
        <p:sp>
          <p:nvSpPr>
            <p:cNvPr id="552" name="Google Shape;552;p19"/>
            <p:cNvSpPr/>
            <p:nvPr/>
          </p:nvSpPr>
          <p:spPr>
            <a:xfrm>
              <a:off x="0" y="0"/>
              <a:ext cx="21031200" cy="1647826"/>
            </a:xfrm>
            <a:custGeom>
              <a:rect b="b" l="l" r="r" t="t"/>
              <a:pathLst>
                <a:path extrusionOk="0" h="1647826" w="21031200">
                  <a:moveTo>
                    <a:pt x="0" y="0"/>
                  </a:moveTo>
                  <a:lnTo>
                    <a:pt x="21031200" y="0"/>
                  </a:lnTo>
                  <a:lnTo>
                    <a:pt x="21031200" y="1647826"/>
                  </a:lnTo>
                  <a:lnTo>
                    <a:pt x="0" y="1647826"/>
                  </a:lnTo>
                  <a:close/>
                </a:path>
              </a:pathLst>
            </a:custGeom>
            <a:solidFill>
              <a:srgbClr val="000000">
                <a:alpha val="0"/>
              </a:srgbClr>
            </a:solidFill>
            <a:ln>
              <a:noFill/>
            </a:ln>
          </p:spPr>
        </p:sp>
        <p:sp>
          <p:nvSpPr>
            <p:cNvPr id="553" name="Google Shape;553;p19"/>
            <p:cNvSpPr txBox="1"/>
            <p:nvPr/>
          </p:nvSpPr>
          <p:spPr>
            <a:xfrm>
              <a:off x="0" y="-38100"/>
              <a:ext cx="21031200" cy="1685926"/>
            </a:xfrm>
            <a:prstGeom prst="rect">
              <a:avLst/>
            </a:prstGeom>
            <a:noFill/>
            <a:ln>
              <a:noFill/>
            </a:ln>
          </p:spPr>
          <p:txBody>
            <a:bodyPr anchorCtr="0" anchor="ctr" bIns="0" lIns="0" spcFirstLastPara="1" rIns="0" wrap="square" tIns="0">
              <a:noAutofit/>
            </a:bodyPr>
            <a:lstStyle/>
            <a:p>
              <a:pPr indent="0" lvl="0" marL="0" marR="0" rtl="0" algn="l">
                <a:lnSpc>
                  <a:spcPct val="107996"/>
                </a:lnSpc>
                <a:spcBef>
                  <a:spcPts val="0"/>
                </a:spcBef>
                <a:spcAft>
                  <a:spcPts val="0"/>
                </a:spcAft>
                <a:buNone/>
              </a:pPr>
              <a:r>
                <a:rPr b="1" i="0" lang="en-US" sz="4602" u="none" cap="none" strike="noStrike">
                  <a:solidFill>
                    <a:srgbClr val="FF0000"/>
                  </a:solidFill>
                  <a:latin typeface="Calibri"/>
                  <a:ea typeface="Calibri"/>
                  <a:cs typeface="Calibri"/>
                  <a:sym typeface="Calibri"/>
                </a:rPr>
                <a:t>Ηλεκτρικές βλάβες - Πώς να αναγνωρίζετε τις προειδοποιήσεις;</a:t>
              </a:r>
              <a:endParaRPr/>
            </a:p>
          </p:txBody>
        </p:sp>
      </p:grpSp>
      <p:grpSp>
        <p:nvGrpSpPr>
          <p:cNvPr id="554" name="Google Shape;554;p19"/>
          <p:cNvGrpSpPr/>
          <p:nvPr/>
        </p:nvGrpSpPr>
        <p:grpSpPr>
          <a:xfrm>
            <a:off x="1863432" y="2174342"/>
            <a:ext cx="4629245" cy="2792826"/>
            <a:chOff x="0" y="0"/>
            <a:chExt cx="6172327" cy="3723767"/>
          </a:xfrm>
        </p:grpSpPr>
        <p:sp>
          <p:nvSpPr>
            <p:cNvPr id="555" name="Google Shape;555;p19"/>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00B0F0"/>
            </a:solidFill>
            <a:ln cap="flat" cmpd="sng" w="12700">
              <a:solidFill>
                <a:srgbClr val="000000"/>
              </a:solidFill>
              <a:prstDash val="solid"/>
              <a:round/>
              <a:headEnd len="sm" w="sm" type="none"/>
              <a:tailEnd len="sm" w="sm" type="none"/>
            </a:ln>
          </p:spPr>
        </p:sp>
        <p:sp>
          <p:nvSpPr>
            <p:cNvPr id="556" name="Google Shape;556;p19"/>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557" name="Google Shape;557;p19"/>
          <p:cNvGrpSpPr/>
          <p:nvPr/>
        </p:nvGrpSpPr>
        <p:grpSpPr>
          <a:xfrm>
            <a:off x="1882482" y="2171961"/>
            <a:ext cx="4591174" cy="2776135"/>
            <a:chOff x="0" y="-28575"/>
            <a:chExt cx="6121566" cy="3701513"/>
          </a:xfrm>
        </p:grpSpPr>
        <p:sp>
          <p:nvSpPr>
            <p:cNvPr id="558" name="Google Shape;558;p19"/>
            <p:cNvSpPr/>
            <p:nvPr/>
          </p:nvSpPr>
          <p:spPr>
            <a:xfrm>
              <a:off x="0" y="0"/>
              <a:ext cx="6121566" cy="3672938"/>
            </a:xfrm>
            <a:custGeom>
              <a:rect b="b" l="l" r="r" t="t"/>
              <a:pathLst>
                <a:path extrusionOk="0" h="3672938" w="6121566">
                  <a:moveTo>
                    <a:pt x="0" y="0"/>
                  </a:moveTo>
                  <a:lnTo>
                    <a:pt x="6121566" y="0"/>
                  </a:lnTo>
                  <a:lnTo>
                    <a:pt x="6121566" y="3672938"/>
                  </a:lnTo>
                  <a:lnTo>
                    <a:pt x="0" y="3672938"/>
                  </a:lnTo>
                  <a:close/>
                </a:path>
              </a:pathLst>
            </a:custGeom>
            <a:solidFill>
              <a:srgbClr val="000000">
                <a:alpha val="0"/>
              </a:srgbClr>
            </a:solidFill>
            <a:ln>
              <a:noFill/>
            </a:ln>
          </p:spPr>
        </p:sp>
        <p:sp>
          <p:nvSpPr>
            <p:cNvPr id="559" name="Google Shape;559;p19"/>
            <p:cNvSpPr txBox="1"/>
            <p:nvPr/>
          </p:nvSpPr>
          <p:spPr>
            <a:xfrm>
              <a:off x="0" y="-28575"/>
              <a:ext cx="6121566" cy="3701513"/>
            </a:xfrm>
            <a:prstGeom prst="rect">
              <a:avLst/>
            </a:prstGeom>
            <a:noFill/>
            <a:ln>
              <a:noFill/>
            </a:ln>
          </p:spPr>
          <p:txBody>
            <a:bodyPr anchorCtr="0" anchor="ctr" bIns="0" lIns="0" spcFirstLastPara="1" rIns="0" wrap="square" tIns="0">
              <a:noAutofit/>
            </a:bodyPr>
            <a:lstStyle/>
            <a:p>
              <a:pPr indent="0" lvl="0" marL="0" marR="0" rtl="0" algn="ctr">
                <a:lnSpc>
                  <a:spcPct val="108006"/>
                </a:lnSpc>
                <a:spcBef>
                  <a:spcPts val="0"/>
                </a:spcBef>
                <a:spcAft>
                  <a:spcPts val="0"/>
                </a:spcAft>
                <a:buNone/>
              </a:pPr>
              <a:r>
                <a:rPr b="1" i="0" lang="en-US" sz="2710" u="none" cap="none" strike="noStrike">
                  <a:solidFill>
                    <a:srgbClr val="FFFFFF"/>
                  </a:solidFill>
                  <a:latin typeface="Calibri"/>
                  <a:ea typeface="Calibri"/>
                  <a:cs typeface="Calibri"/>
                  <a:sym typeface="Calibri"/>
                </a:rPr>
                <a:t>Ξαφνική διακοπή ρεύματος σε όλα τα συστήματα του χώρου εκδηλώσεων: Οι οθόνες, οι κυλιόμενες σκάλες και ο φωτισμός σταματούν ταυτόχρονα.</a:t>
              </a:r>
              <a:endParaRPr sz="1000"/>
            </a:p>
          </p:txBody>
        </p:sp>
      </p:grpSp>
      <p:grpSp>
        <p:nvGrpSpPr>
          <p:cNvPr id="560" name="Google Shape;560;p19"/>
          <p:cNvGrpSpPr/>
          <p:nvPr/>
        </p:nvGrpSpPr>
        <p:grpSpPr>
          <a:xfrm>
            <a:off x="6913723" y="2174342"/>
            <a:ext cx="4629246" cy="2792826"/>
            <a:chOff x="0" y="0"/>
            <a:chExt cx="6172327" cy="3723767"/>
          </a:xfrm>
        </p:grpSpPr>
        <p:sp>
          <p:nvSpPr>
            <p:cNvPr id="561" name="Google Shape;561;p19"/>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ED2527"/>
            </a:solidFill>
            <a:ln cap="flat" cmpd="sng" w="12700">
              <a:solidFill>
                <a:srgbClr val="000000"/>
              </a:solidFill>
              <a:prstDash val="solid"/>
              <a:round/>
              <a:headEnd len="sm" w="sm" type="none"/>
              <a:tailEnd len="sm" w="sm" type="none"/>
            </a:ln>
          </p:spPr>
        </p:sp>
        <p:sp>
          <p:nvSpPr>
            <p:cNvPr id="562" name="Google Shape;562;p19"/>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563" name="Google Shape;563;p19"/>
          <p:cNvGrpSpPr/>
          <p:nvPr/>
        </p:nvGrpSpPr>
        <p:grpSpPr>
          <a:xfrm>
            <a:off x="6932773" y="2164817"/>
            <a:ext cx="4591175" cy="2803624"/>
            <a:chOff x="0" y="-38100"/>
            <a:chExt cx="6121566" cy="3738165"/>
          </a:xfrm>
        </p:grpSpPr>
        <p:sp>
          <p:nvSpPr>
            <p:cNvPr id="564" name="Google Shape;564;p19"/>
            <p:cNvSpPr/>
            <p:nvPr/>
          </p:nvSpPr>
          <p:spPr>
            <a:xfrm>
              <a:off x="0" y="0"/>
              <a:ext cx="6121566" cy="3700065"/>
            </a:xfrm>
            <a:custGeom>
              <a:rect b="b" l="l" r="r" t="t"/>
              <a:pathLst>
                <a:path extrusionOk="0" h="3700065" w="6121566">
                  <a:moveTo>
                    <a:pt x="0" y="0"/>
                  </a:moveTo>
                  <a:lnTo>
                    <a:pt x="6121566" y="0"/>
                  </a:lnTo>
                  <a:lnTo>
                    <a:pt x="6121566" y="3700065"/>
                  </a:lnTo>
                  <a:lnTo>
                    <a:pt x="0" y="3700065"/>
                  </a:lnTo>
                  <a:close/>
                </a:path>
              </a:pathLst>
            </a:custGeom>
            <a:solidFill>
              <a:srgbClr val="000000">
                <a:alpha val="0"/>
              </a:srgbClr>
            </a:solidFill>
            <a:ln>
              <a:noFill/>
            </a:ln>
          </p:spPr>
        </p:sp>
        <p:sp>
          <p:nvSpPr>
            <p:cNvPr id="565" name="Google Shape;565;p19"/>
            <p:cNvSpPr txBox="1"/>
            <p:nvPr/>
          </p:nvSpPr>
          <p:spPr>
            <a:xfrm>
              <a:off x="0" y="-38100"/>
              <a:ext cx="6121566" cy="3738165"/>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1" i="0" lang="en-US" sz="2750" u="none" cap="none" strike="noStrike">
                  <a:solidFill>
                    <a:srgbClr val="FFFFFF"/>
                  </a:solidFill>
                  <a:latin typeface="Calibri"/>
                  <a:ea typeface="Calibri"/>
                  <a:cs typeface="Calibri"/>
                  <a:sym typeface="Calibri"/>
                </a:rPr>
                <a:t>Ακολουθία φωτισμού έκτακτης ανάγκης: Τα φώτα του διαδρόμου και οι φωτιζόμενες διαδρομές εξόδου ενεργοποιούνται αυτόματα.</a:t>
              </a:r>
              <a:endParaRPr sz="1000"/>
            </a:p>
          </p:txBody>
        </p:sp>
      </p:grpSp>
      <p:grpSp>
        <p:nvGrpSpPr>
          <p:cNvPr id="566" name="Google Shape;566;p19"/>
          <p:cNvGrpSpPr/>
          <p:nvPr/>
        </p:nvGrpSpPr>
        <p:grpSpPr>
          <a:xfrm>
            <a:off x="11964016" y="2174342"/>
            <a:ext cx="4629246" cy="2792826"/>
            <a:chOff x="0" y="0"/>
            <a:chExt cx="6172327" cy="3723767"/>
          </a:xfrm>
        </p:grpSpPr>
        <p:sp>
          <p:nvSpPr>
            <p:cNvPr id="567" name="Google Shape;567;p19"/>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ED2527"/>
            </a:solidFill>
            <a:ln cap="flat" cmpd="sng" w="12700">
              <a:solidFill>
                <a:srgbClr val="000000"/>
              </a:solidFill>
              <a:prstDash val="solid"/>
              <a:round/>
              <a:headEnd len="sm" w="sm" type="none"/>
              <a:tailEnd len="sm" w="sm" type="none"/>
            </a:ln>
          </p:spPr>
        </p:sp>
        <p:sp>
          <p:nvSpPr>
            <p:cNvPr id="568" name="Google Shape;568;p19"/>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569" name="Google Shape;569;p19"/>
          <p:cNvGrpSpPr/>
          <p:nvPr/>
        </p:nvGrpSpPr>
        <p:grpSpPr>
          <a:xfrm>
            <a:off x="11983066" y="2164817"/>
            <a:ext cx="4591175" cy="2803624"/>
            <a:chOff x="0" y="-38100"/>
            <a:chExt cx="6121566" cy="3738165"/>
          </a:xfrm>
        </p:grpSpPr>
        <p:sp>
          <p:nvSpPr>
            <p:cNvPr id="570" name="Google Shape;570;p19"/>
            <p:cNvSpPr/>
            <p:nvPr/>
          </p:nvSpPr>
          <p:spPr>
            <a:xfrm>
              <a:off x="0" y="0"/>
              <a:ext cx="6121566" cy="3700065"/>
            </a:xfrm>
            <a:custGeom>
              <a:rect b="b" l="l" r="r" t="t"/>
              <a:pathLst>
                <a:path extrusionOk="0" h="3700065" w="6121566">
                  <a:moveTo>
                    <a:pt x="0" y="0"/>
                  </a:moveTo>
                  <a:lnTo>
                    <a:pt x="6121566" y="0"/>
                  </a:lnTo>
                  <a:lnTo>
                    <a:pt x="6121566" y="3700065"/>
                  </a:lnTo>
                  <a:lnTo>
                    <a:pt x="0" y="3700065"/>
                  </a:lnTo>
                  <a:close/>
                </a:path>
              </a:pathLst>
            </a:custGeom>
            <a:solidFill>
              <a:srgbClr val="000000">
                <a:alpha val="0"/>
              </a:srgbClr>
            </a:solidFill>
            <a:ln>
              <a:noFill/>
            </a:ln>
          </p:spPr>
        </p:sp>
        <p:sp>
          <p:nvSpPr>
            <p:cNvPr id="571" name="Google Shape;571;p19"/>
            <p:cNvSpPr txBox="1"/>
            <p:nvPr/>
          </p:nvSpPr>
          <p:spPr>
            <a:xfrm>
              <a:off x="0" y="-38100"/>
              <a:ext cx="6121566" cy="3738165"/>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1" i="0" lang="en-US" sz="2750" u="none" cap="none" strike="noStrike">
                  <a:solidFill>
                    <a:srgbClr val="FFFFFF"/>
                  </a:solidFill>
                  <a:latin typeface="Calibri"/>
                  <a:ea typeface="Calibri"/>
                  <a:cs typeface="Calibri"/>
                  <a:sym typeface="Calibri"/>
                </a:rPr>
                <a:t>Κυλιόμενες σκάλες και ανελκυστήρες σταματούν: Η ορατή διακοπή της μηχανικής κίνησης σηματοδοτεί διακοπή ρεύματος.</a:t>
              </a:r>
              <a:endParaRPr sz="1000"/>
            </a:p>
          </p:txBody>
        </p:sp>
      </p:grpSp>
      <p:grpSp>
        <p:nvGrpSpPr>
          <p:cNvPr id="572" name="Google Shape;572;p19"/>
          <p:cNvGrpSpPr/>
          <p:nvPr/>
        </p:nvGrpSpPr>
        <p:grpSpPr>
          <a:xfrm>
            <a:off x="4388578" y="5388164"/>
            <a:ext cx="4629245" cy="2792826"/>
            <a:chOff x="0" y="0"/>
            <a:chExt cx="6172327" cy="3723767"/>
          </a:xfrm>
        </p:grpSpPr>
        <p:sp>
          <p:nvSpPr>
            <p:cNvPr id="573" name="Google Shape;573;p19"/>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ED2527"/>
            </a:solidFill>
            <a:ln cap="flat" cmpd="sng" w="12700">
              <a:solidFill>
                <a:srgbClr val="000000"/>
              </a:solidFill>
              <a:prstDash val="solid"/>
              <a:round/>
              <a:headEnd len="sm" w="sm" type="none"/>
              <a:tailEnd len="sm" w="sm" type="none"/>
            </a:ln>
          </p:spPr>
        </p:sp>
        <p:sp>
          <p:nvSpPr>
            <p:cNvPr id="574" name="Google Shape;574;p19"/>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575" name="Google Shape;575;p19"/>
          <p:cNvGrpSpPr/>
          <p:nvPr/>
        </p:nvGrpSpPr>
        <p:grpSpPr>
          <a:xfrm>
            <a:off x="4407628" y="5385783"/>
            <a:ext cx="4591174" cy="2776135"/>
            <a:chOff x="0" y="-28575"/>
            <a:chExt cx="6121566" cy="3701513"/>
          </a:xfrm>
        </p:grpSpPr>
        <p:sp>
          <p:nvSpPr>
            <p:cNvPr id="576" name="Google Shape;576;p19"/>
            <p:cNvSpPr/>
            <p:nvPr/>
          </p:nvSpPr>
          <p:spPr>
            <a:xfrm>
              <a:off x="0" y="0"/>
              <a:ext cx="6121566" cy="3672938"/>
            </a:xfrm>
            <a:custGeom>
              <a:rect b="b" l="l" r="r" t="t"/>
              <a:pathLst>
                <a:path extrusionOk="0" h="3672938" w="6121566">
                  <a:moveTo>
                    <a:pt x="0" y="0"/>
                  </a:moveTo>
                  <a:lnTo>
                    <a:pt x="6121566" y="0"/>
                  </a:lnTo>
                  <a:lnTo>
                    <a:pt x="6121566" y="3672938"/>
                  </a:lnTo>
                  <a:lnTo>
                    <a:pt x="0" y="3672938"/>
                  </a:lnTo>
                  <a:close/>
                </a:path>
              </a:pathLst>
            </a:custGeom>
            <a:solidFill>
              <a:srgbClr val="000000">
                <a:alpha val="0"/>
              </a:srgbClr>
            </a:solidFill>
            <a:ln>
              <a:noFill/>
            </a:ln>
          </p:spPr>
        </p:sp>
        <p:sp>
          <p:nvSpPr>
            <p:cNvPr id="577" name="Google Shape;577;p19"/>
            <p:cNvSpPr txBox="1"/>
            <p:nvPr/>
          </p:nvSpPr>
          <p:spPr>
            <a:xfrm>
              <a:off x="0" y="-28575"/>
              <a:ext cx="6121566" cy="3701513"/>
            </a:xfrm>
            <a:prstGeom prst="rect">
              <a:avLst/>
            </a:prstGeom>
            <a:noFill/>
            <a:ln>
              <a:noFill/>
            </a:ln>
          </p:spPr>
          <p:txBody>
            <a:bodyPr anchorCtr="0" anchor="ctr" bIns="0" lIns="0" spcFirstLastPara="1" rIns="0" wrap="square" tIns="0">
              <a:noAutofit/>
            </a:bodyPr>
            <a:lstStyle/>
            <a:p>
              <a:pPr indent="0" lvl="0" marL="0" marR="0" rtl="0" algn="ctr">
                <a:lnSpc>
                  <a:spcPct val="108017"/>
                </a:lnSpc>
                <a:spcBef>
                  <a:spcPts val="0"/>
                </a:spcBef>
                <a:spcAft>
                  <a:spcPts val="0"/>
                </a:spcAft>
                <a:buNone/>
              </a:pPr>
              <a:r>
                <a:rPr b="1" i="0" lang="en-US" sz="2631" u="none" cap="none" strike="noStrike">
                  <a:solidFill>
                    <a:srgbClr val="FFFFFF"/>
                  </a:solidFill>
                  <a:latin typeface="Calibri"/>
                  <a:ea typeface="Calibri"/>
                  <a:cs typeface="Calibri"/>
                  <a:sym typeface="Calibri"/>
                </a:rPr>
                <a:t>Μετατόπιση θορύβου πλήθους: Η ξαφνική αντίδραση των ανθρώπων στην απώλεια φωτός ή ήχου δημιουργεί μια αισθητή αλλαγή στην ατμόσφαιρα</a:t>
              </a:r>
              <a:r>
                <a:rPr b="1" i="0" lang="en-US" sz="3031" u="none" cap="none" strike="noStrike">
                  <a:solidFill>
                    <a:srgbClr val="FFFFFF"/>
                  </a:solidFill>
                  <a:latin typeface="Calibri"/>
                  <a:ea typeface="Calibri"/>
                  <a:cs typeface="Calibri"/>
                  <a:sym typeface="Calibri"/>
                </a:rPr>
                <a:t>.</a:t>
              </a:r>
              <a:endParaRPr/>
            </a:p>
          </p:txBody>
        </p:sp>
      </p:grpSp>
      <p:grpSp>
        <p:nvGrpSpPr>
          <p:cNvPr id="578" name="Google Shape;578;p19"/>
          <p:cNvGrpSpPr/>
          <p:nvPr/>
        </p:nvGrpSpPr>
        <p:grpSpPr>
          <a:xfrm>
            <a:off x="9438870" y="5388164"/>
            <a:ext cx="4629245" cy="2792826"/>
            <a:chOff x="0" y="0"/>
            <a:chExt cx="6172327" cy="3723767"/>
          </a:xfrm>
        </p:grpSpPr>
        <p:sp>
          <p:nvSpPr>
            <p:cNvPr id="579" name="Google Shape;579;p19"/>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ED2527"/>
            </a:solidFill>
            <a:ln cap="flat" cmpd="sng" w="12700">
              <a:solidFill>
                <a:srgbClr val="000000"/>
              </a:solidFill>
              <a:prstDash val="solid"/>
              <a:round/>
              <a:headEnd len="sm" w="sm" type="none"/>
              <a:tailEnd len="sm" w="sm" type="none"/>
            </a:ln>
          </p:spPr>
        </p:sp>
        <p:sp>
          <p:nvSpPr>
            <p:cNvPr id="580" name="Google Shape;580;p19"/>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581" name="Google Shape;581;p19"/>
          <p:cNvGrpSpPr/>
          <p:nvPr/>
        </p:nvGrpSpPr>
        <p:grpSpPr>
          <a:xfrm>
            <a:off x="9457920" y="5378639"/>
            <a:ext cx="4591174" cy="2783279"/>
            <a:chOff x="0" y="-38100"/>
            <a:chExt cx="6121566" cy="3711038"/>
          </a:xfrm>
        </p:grpSpPr>
        <p:sp>
          <p:nvSpPr>
            <p:cNvPr id="582" name="Google Shape;582;p19"/>
            <p:cNvSpPr/>
            <p:nvPr/>
          </p:nvSpPr>
          <p:spPr>
            <a:xfrm>
              <a:off x="0" y="0"/>
              <a:ext cx="6121566" cy="3672938"/>
            </a:xfrm>
            <a:custGeom>
              <a:rect b="b" l="l" r="r" t="t"/>
              <a:pathLst>
                <a:path extrusionOk="0" h="3672938" w="6121566">
                  <a:moveTo>
                    <a:pt x="0" y="0"/>
                  </a:moveTo>
                  <a:lnTo>
                    <a:pt x="6121566" y="0"/>
                  </a:lnTo>
                  <a:lnTo>
                    <a:pt x="6121566" y="3672938"/>
                  </a:lnTo>
                  <a:lnTo>
                    <a:pt x="0" y="3672938"/>
                  </a:lnTo>
                  <a:close/>
                </a:path>
              </a:pathLst>
            </a:custGeom>
            <a:solidFill>
              <a:srgbClr val="000000">
                <a:alpha val="0"/>
              </a:srgbClr>
            </a:solidFill>
            <a:ln>
              <a:noFill/>
            </a:ln>
          </p:spPr>
        </p:sp>
        <p:sp>
          <p:nvSpPr>
            <p:cNvPr id="583" name="Google Shape;583;p19"/>
            <p:cNvSpPr txBox="1"/>
            <p:nvPr/>
          </p:nvSpPr>
          <p:spPr>
            <a:xfrm>
              <a:off x="0" y="-38100"/>
              <a:ext cx="6121566" cy="3711038"/>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1" i="0" lang="en-US" sz="2750" u="none" cap="none" strike="noStrike">
                  <a:solidFill>
                    <a:srgbClr val="FFFFFF"/>
                  </a:solidFill>
                  <a:latin typeface="Calibri"/>
                  <a:ea typeface="Calibri"/>
                  <a:cs typeface="Calibri"/>
                  <a:sym typeface="Calibri"/>
                </a:rPr>
                <a:t>Προσωπικό του χώρου με φακούς / ανακλαστικά γιλέκα: Ένα σαφές σημάδι συντονισμένης αντιμετώπισης διακοπών.</a:t>
              </a:r>
              <a:endParaRPr sz="1000"/>
            </a:p>
          </p:txBody>
        </p:sp>
      </p:gr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 name="Shape 108"/>
        <p:cNvGrpSpPr/>
        <p:nvPr/>
      </p:nvGrpSpPr>
      <p:grpSpPr>
        <a:xfrm>
          <a:off x="0" y="0"/>
          <a:ext cx="0" cy="0"/>
          <a:chOff x="0" y="0"/>
          <a:chExt cx="0" cy="0"/>
        </a:xfrm>
      </p:grpSpPr>
      <p:sp>
        <p:nvSpPr>
          <p:cNvPr descr="Μπλε κείμενο σε μαύρο φόντο  Η περιγραφή δημιουργήθηκε αυτόματα" id="109" name="Google Shape;109;p2"/>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5" l="0" r="0" t="0"/>
            </a:stretch>
          </a:blipFill>
          <a:ln>
            <a:noFill/>
          </a:ln>
        </p:spPr>
      </p:sp>
      <p:sp>
        <p:nvSpPr>
          <p:cNvPr descr="Κοντινό πλάνο ενός λογότυπου  Το περιεχόμενο που δημιουργείται από τεχνητή νοημοσύνη ενδέχεται να είναι εσφαλμένο." id="110" name="Google Shape;110;p2"/>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sp>
        <p:nvSpPr>
          <p:cNvPr id="111" name="Google Shape;111;p2"/>
          <p:cNvSpPr txBox="1"/>
          <p:nvPr/>
        </p:nvSpPr>
        <p:spPr>
          <a:xfrm>
            <a:off x="1257300" y="442854"/>
            <a:ext cx="15773400" cy="1077300"/>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100" u="none" cap="none" strike="noStrike">
                <a:solidFill>
                  <a:srgbClr val="FF0000"/>
                </a:solidFill>
                <a:latin typeface="Calibri"/>
                <a:ea typeface="Calibri"/>
                <a:cs typeface="Calibri"/>
                <a:sym typeface="Calibri"/>
              </a:rPr>
              <a:t>Στόχος της Εκπαιδευτικής Ενότητας</a:t>
            </a:r>
            <a:endParaRPr sz="900"/>
          </a:p>
        </p:txBody>
      </p:sp>
      <p:sp>
        <p:nvSpPr>
          <p:cNvPr id="112" name="Google Shape;112;p2"/>
          <p:cNvSpPr txBox="1"/>
          <p:nvPr/>
        </p:nvSpPr>
        <p:spPr>
          <a:xfrm>
            <a:off x="1348725" y="1770325"/>
            <a:ext cx="16337100" cy="7278900"/>
          </a:xfrm>
          <a:prstGeom prst="rect">
            <a:avLst/>
          </a:prstGeom>
          <a:noFill/>
          <a:ln>
            <a:noFill/>
          </a:ln>
        </p:spPr>
        <p:txBody>
          <a:bodyPr anchorCtr="0" anchor="t" bIns="0" lIns="0" spcFirstLastPara="1" rIns="0" wrap="square" tIns="0">
            <a:spAutoFit/>
          </a:bodyPr>
          <a:lstStyle/>
          <a:p>
            <a:pPr indent="0" lvl="0" marL="0" marR="0" rtl="0" algn="just">
              <a:lnSpc>
                <a:spcPct val="120000"/>
              </a:lnSpc>
              <a:spcBef>
                <a:spcPts val="0"/>
              </a:spcBef>
              <a:spcAft>
                <a:spcPts val="0"/>
              </a:spcAft>
              <a:buNone/>
            </a:pPr>
            <a:r>
              <a:rPr b="0" i="0" lang="en-US" sz="2300" u="none" cap="none" strike="noStrike">
                <a:solidFill>
                  <a:srgbClr val="000000"/>
                </a:solidFill>
                <a:latin typeface="Calibri"/>
                <a:ea typeface="Calibri"/>
                <a:cs typeface="Calibri"/>
                <a:sym typeface="Calibri"/>
              </a:rPr>
              <a:t>Γ</a:t>
            </a:r>
            <a:r>
              <a:rPr b="1" i="0" lang="en-US" sz="2300" u="none" cap="none" strike="noStrike">
                <a:solidFill>
                  <a:srgbClr val="000000"/>
                </a:solidFill>
                <a:latin typeface="Calibri"/>
                <a:ea typeface="Calibri"/>
                <a:cs typeface="Calibri"/>
                <a:sym typeface="Calibri"/>
              </a:rPr>
              <a:t>ενικός στόχος:</a:t>
            </a:r>
            <a:r>
              <a:rPr b="0" i="0" lang="en-US" sz="2300" u="none" cap="none" strike="noStrike">
                <a:solidFill>
                  <a:srgbClr val="000000"/>
                </a:solidFill>
                <a:latin typeface="Calibri"/>
                <a:ea typeface="Calibri"/>
                <a:cs typeface="Calibri"/>
                <a:sym typeface="Calibri"/>
              </a:rPr>
              <a:t> Κύριος στόχος αυτής της εκπαιδευτικής ενότητας είναι η εξοικείωση των φοιτητών με την ιδέα, τις δυνατότητες και τις χρήσεις των συστημάτων έγκαιρης προειδοποίησης (ΣΕΠ) σε δημόσιους χώρους και μεγάλους χώρους όπως στάδια, αεροδρόμια, εμπορικά κέντρα και συγκοινωνιακούς κόμβους. Μέσω έγκαιρων ειδοποιήσεων και προληπτικών μέτρων, στοχεύει στην αύξηση της ετοιμότητας, στην ευαισθητοποίηση σχετικά με πιθανούς κινδύνους και στην ενίσχυση της ικανότητας των πλήθους, του προσωπικού και των κοινοτήτων να αντιδρούν με επιτυχία σε κρίσεις.</a:t>
            </a:r>
            <a:endParaRPr sz="1900"/>
          </a:p>
          <a:p>
            <a:pPr indent="0" lvl="0" marL="0" marR="0" rtl="0" algn="just">
              <a:lnSpc>
                <a:spcPct val="120000"/>
              </a:lnSpc>
              <a:spcBef>
                <a:spcPts val="0"/>
              </a:spcBef>
              <a:spcAft>
                <a:spcPts val="0"/>
              </a:spcAft>
              <a:buNone/>
            </a:pPr>
            <a:r>
              <a:rPr b="1" i="0" lang="en-US" sz="2300" u="none" cap="none" strike="noStrike">
                <a:solidFill>
                  <a:srgbClr val="000000"/>
                </a:solidFill>
                <a:latin typeface="Calibri"/>
                <a:ea typeface="Calibri"/>
                <a:cs typeface="Calibri"/>
                <a:sym typeface="Calibri"/>
              </a:rPr>
              <a:t>Διάρκεια της εκπαιδευτικής ενότητας:</a:t>
            </a:r>
            <a:r>
              <a:rPr b="0" i="0" lang="en-US" sz="2300" u="none" cap="none" strike="noStrike">
                <a:solidFill>
                  <a:srgbClr val="000000"/>
                </a:solidFill>
                <a:latin typeface="Calibri"/>
                <a:ea typeface="Calibri"/>
                <a:cs typeface="Calibri"/>
                <a:sym typeface="Calibri"/>
              </a:rPr>
              <a:t> 2,6 ακαδημαϊκές ώρες</a:t>
            </a:r>
            <a:endParaRPr sz="1900"/>
          </a:p>
          <a:p>
            <a:pPr indent="0" lvl="0" marL="0" marR="0" rtl="0" algn="just">
              <a:lnSpc>
                <a:spcPct val="120000"/>
              </a:lnSpc>
              <a:spcBef>
                <a:spcPts val="0"/>
              </a:spcBef>
              <a:spcAft>
                <a:spcPts val="0"/>
              </a:spcAft>
              <a:buNone/>
            </a:pPr>
            <a:r>
              <a:rPr b="1" i="0" lang="en-US" sz="2300" u="none" cap="none" strike="noStrike">
                <a:solidFill>
                  <a:srgbClr val="000000"/>
                </a:solidFill>
                <a:latin typeface="Calibri"/>
                <a:ea typeface="Calibri"/>
                <a:cs typeface="Calibri"/>
                <a:sym typeface="Calibri"/>
              </a:rPr>
              <a:t>Μέθοδος αξιολόγησης:</a:t>
            </a:r>
            <a:r>
              <a:rPr b="0" i="0" lang="en-US" sz="2300" u="none" cap="none" strike="noStrike">
                <a:solidFill>
                  <a:srgbClr val="000000"/>
                </a:solidFill>
                <a:latin typeface="Calibri"/>
                <a:ea typeface="Calibri"/>
                <a:cs typeface="Calibri"/>
                <a:sym typeface="Calibri"/>
              </a:rPr>
              <a:t> Κουίζ πολλαπλής επιλογής μετά την ολοκλήρωση της εκπαιδευτικής ενότητας</a:t>
            </a:r>
            <a:endParaRPr sz="1900"/>
          </a:p>
          <a:p>
            <a:pPr indent="0" lvl="0" marL="0" marR="0" rtl="0" algn="just">
              <a:lnSpc>
                <a:spcPct val="120000"/>
              </a:lnSpc>
              <a:spcBef>
                <a:spcPts val="0"/>
              </a:spcBef>
              <a:spcAft>
                <a:spcPts val="0"/>
              </a:spcAft>
              <a:buNone/>
            </a:pPr>
            <a:r>
              <a:rPr b="1" i="0" lang="en-US" sz="2300" u="none" cap="none" strike="noStrike">
                <a:solidFill>
                  <a:srgbClr val="000000"/>
                </a:solidFill>
                <a:latin typeface="Calibri"/>
                <a:ea typeface="Calibri"/>
                <a:cs typeface="Calibri"/>
                <a:sym typeface="Calibri"/>
              </a:rPr>
              <a:t>Ομάδες-στόχοι: </a:t>
            </a:r>
            <a:r>
              <a:rPr b="0" i="0" lang="en-US" sz="2300" u="none" cap="none" strike="noStrike">
                <a:solidFill>
                  <a:srgbClr val="000000"/>
                </a:solidFill>
                <a:latin typeface="Calibri"/>
                <a:ea typeface="Calibri"/>
                <a:cs typeface="Calibri"/>
                <a:sym typeface="Calibri"/>
              </a:rPr>
              <a:t>Εκπαιδευόμενοι ΕΕΚ, εκπαιδευόμενοι Συνεχιζόμενης Επαγγελματικής Κατάρτισης και Εκπαίδευσης, εκπαιδευόμενοι της διασποράς, εκπαιδευτές ΕΕΚ και Συνεχιζόμενης Επαγγελματικής Κατάρτισης και Εκπαίδευσης και Εκπαίδευσης. Αναγνώριση Εκπαιδευόμενων:</a:t>
            </a:r>
            <a:endParaRPr sz="1900"/>
          </a:p>
          <a:p>
            <a:pPr indent="0" lvl="0" marL="0" marR="0" rtl="0" algn="just">
              <a:lnSpc>
                <a:spcPct val="108000"/>
              </a:lnSpc>
              <a:spcBef>
                <a:spcPts val="0"/>
              </a:spcBef>
              <a:spcAft>
                <a:spcPts val="0"/>
              </a:spcAft>
              <a:buNone/>
            </a:pPr>
            <a:r>
              <a:rPr b="0" i="0" lang="en-US" sz="2300" u="none" cap="none" strike="noStrike">
                <a:solidFill>
                  <a:srgbClr val="000000"/>
                </a:solidFill>
                <a:latin typeface="Calibri"/>
                <a:ea typeface="Calibri"/>
                <a:cs typeface="Calibri"/>
                <a:sym typeface="Calibri"/>
              </a:rPr>
              <a:t>Πιστοποιητικό Ολοκλήρωσης (πρόγραμμα μη τυπικής κατάρτισης)</a:t>
            </a:r>
            <a:endParaRPr sz="1900"/>
          </a:p>
          <a:p>
            <a:pPr indent="0" lvl="0" marL="0" marR="0" rtl="0" algn="just">
              <a:lnSpc>
                <a:spcPct val="108000"/>
              </a:lnSpc>
              <a:spcBef>
                <a:spcPts val="0"/>
              </a:spcBef>
              <a:spcAft>
                <a:spcPts val="0"/>
              </a:spcAft>
              <a:buNone/>
            </a:pPr>
            <a:r>
              <a:rPr b="1" i="0" lang="en-US" sz="2300" u="none" cap="none" strike="noStrike">
                <a:solidFill>
                  <a:srgbClr val="000000"/>
                </a:solidFill>
                <a:latin typeface="Calibri"/>
                <a:ea typeface="Calibri"/>
                <a:cs typeface="Calibri"/>
                <a:sym typeface="Calibri"/>
              </a:rPr>
              <a:t>Αναγνώριση για Εκπαιδευτικούς:</a:t>
            </a:r>
            <a:endParaRPr sz="1900"/>
          </a:p>
          <a:p>
            <a:pPr indent="0" lvl="0" marL="0" marR="0" rtl="0" algn="just">
              <a:lnSpc>
                <a:spcPct val="108000"/>
              </a:lnSpc>
              <a:spcBef>
                <a:spcPts val="0"/>
              </a:spcBef>
              <a:spcAft>
                <a:spcPts val="0"/>
              </a:spcAft>
              <a:buNone/>
            </a:pPr>
            <a:r>
              <a:rPr b="0" i="0" lang="en-US" sz="2300" u="none" cap="none" strike="noStrike">
                <a:solidFill>
                  <a:srgbClr val="000000"/>
                </a:solidFill>
                <a:latin typeface="Calibri"/>
                <a:ea typeface="Calibri"/>
                <a:cs typeface="Calibri"/>
                <a:sym typeface="Calibri"/>
              </a:rPr>
              <a:t>Πιστοποιητικό Ανάπτυξης Επαγγελματικής Ικανότητας </a:t>
            </a:r>
            <a:endParaRPr sz="1900"/>
          </a:p>
          <a:p>
            <a:pPr indent="0" lvl="0" marL="0" marR="0" rtl="0" algn="just">
              <a:lnSpc>
                <a:spcPct val="108000"/>
              </a:lnSpc>
              <a:spcBef>
                <a:spcPts val="0"/>
              </a:spcBef>
              <a:spcAft>
                <a:spcPts val="0"/>
              </a:spcAft>
              <a:buNone/>
            </a:pPr>
            <a:r>
              <a:rPr b="0" i="0" lang="en-US" sz="2300" u="none" cap="none" strike="noStrike">
                <a:solidFill>
                  <a:srgbClr val="000000"/>
                </a:solidFill>
                <a:latin typeface="Calibri"/>
                <a:ea typeface="Calibri"/>
                <a:cs typeface="Calibri"/>
                <a:sym typeface="Calibri"/>
              </a:rPr>
              <a:t>Στοχευμένη εγκάρσια δεξιότητα ESCO στην κατηγορία: T4.3 – Συνεργασία σε ομάδες και δίκτυα</a:t>
            </a:r>
            <a:endParaRPr sz="1900"/>
          </a:p>
          <a:p>
            <a:pPr indent="0" lvl="0" marL="0" marR="0" rtl="0" algn="just">
              <a:lnSpc>
                <a:spcPct val="108000"/>
              </a:lnSpc>
              <a:spcBef>
                <a:spcPts val="0"/>
              </a:spcBef>
              <a:spcAft>
                <a:spcPts val="0"/>
              </a:spcAft>
              <a:buNone/>
            </a:pPr>
            <a:r>
              <a:rPr b="0" i="0" lang="en-US" sz="2300" u="none" cap="none" strike="noStrike">
                <a:solidFill>
                  <a:srgbClr val="000000"/>
                </a:solidFill>
                <a:latin typeface="Calibri"/>
                <a:ea typeface="Calibri"/>
                <a:cs typeface="Calibri"/>
                <a:sym typeface="Calibri"/>
              </a:rPr>
              <a:t>Η ικανότητα συντονισμού και αποτελεσματικής συνεργασίας με άλλους σε περιβάλλοντα μεγάλης κλίμακας ή υψηλής πυκνότητας για τη διασφάλιση της συλλογικής ασφάλειας. Περιλαμβάνει την ανταλλαγή πληροφοριών, την ευθυγράμμιση ενεργειών και τη διατήρηση σαφούς επικοινωνίας μεταξύ πολλαπλών ενδιαφερόμενων μερών, όπως το προσωπικό του χώρου, οι ανταποκριτές έκτακτης ανάγκης και το κοινό κατά την ενεργοποίηση των συστημάτων έγκαιρης προειδοποίησης και των διαδικασιών αντιμετώπισης καταστροφών.</a:t>
            </a:r>
            <a:endParaRPr sz="1900"/>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1" name="Shape 591"/>
        <p:cNvGrpSpPr/>
        <p:nvPr/>
      </p:nvGrpSpPr>
      <p:grpSpPr>
        <a:xfrm>
          <a:off x="0" y="0"/>
          <a:ext cx="0" cy="0"/>
          <a:chOff x="0" y="0"/>
          <a:chExt cx="0" cy="0"/>
        </a:xfrm>
      </p:grpSpPr>
      <p:sp>
        <p:nvSpPr>
          <p:cNvPr descr="Μπλε κείμενο σε μαύρο φόντο  Η περιγραφή δημιουργήθηκε αυτόματα" id="592" name="Google Shape;592;p20"/>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5" l="0" r="0" t="0"/>
            </a:stretch>
          </a:blipFill>
          <a:ln>
            <a:noFill/>
          </a:ln>
        </p:spPr>
      </p:sp>
      <p:sp>
        <p:nvSpPr>
          <p:cNvPr descr="Κοντινό πλάνο ενός λογότυπου  Το περιεχόμενο που δημιουργείται από τεχνητή νοημοσύνη ενδέχεται να είναι εσφαλμένο." id="593" name="Google Shape;593;p20"/>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grpSp>
        <p:nvGrpSpPr>
          <p:cNvPr id="594" name="Google Shape;594;p20"/>
          <p:cNvGrpSpPr/>
          <p:nvPr/>
        </p:nvGrpSpPr>
        <p:grpSpPr>
          <a:xfrm>
            <a:off x="768975" y="418300"/>
            <a:ext cx="16261725" cy="1380832"/>
            <a:chOff x="-651100" y="-66664"/>
            <a:chExt cx="21682300" cy="1841110"/>
          </a:xfrm>
        </p:grpSpPr>
        <p:sp>
          <p:nvSpPr>
            <p:cNvPr id="595" name="Google Shape;595;p20"/>
            <p:cNvSpPr/>
            <p:nvPr/>
          </p:nvSpPr>
          <p:spPr>
            <a:xfrm>
              <a:off x="0" y="0"/>
              <a:ext cx="21031200" cy="1774446"/>
            </a:xfrm>
            <a:custGeom>
              <a:rect b="b" l="l" r="r" t="t"/>
              <a:pathLst>
                <a:path extrusionOk="0" h="1774446" w="21031200">
                  <a:moveTo>
                    <a:pt x="0" y="0"/>
                  </a:moveTo>
                  <a:lnTo>
                    <a:pt x="21031200" y="0"/>
                  </a:lnTo>
                  <a:lnTo>
                    <a:pt x="21031200" y="1774446"/>
                  </a:lnTo>
                  <a:lnTo>
                    <a:pt x="0" y="1774446"/>
                  </a:lnTo>
                  <a:close/>
                </a:path>
              </a:pathLst>
            </a:custGeom>
            <a:solidFill>
              <a:srgbClr val="000000">
                <a:alpha val="0"/>
              </a:srgbClr>
            </a:solidFill>
            <a:ln>
              <a:noFill/>
            </a:ln>
          </p:spPr>
        </p:sp>
        <p:sp>
          <p:nvSpPr>
            <p:cNvPr id="596" name="Google Shape;596;p20"/>
            <p:cNvSpPr txBox="1"/>
            <p:nvPr/>
          </p:nvSpPr>
          <p:spPr>
            <a:xfrm>
              <a:off x="-651100" y="-66664"/>
              <a:ext cx="21682200" cy="1841100"/>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FF0000"/>
                  </a:solidFill>
                  <a:latin typeface="Calibri"/>
                  <a:ea typeface="Calibri"/>
                  <a:cs typeface="Calibri"/>
                  <a:sym typeface="Calibri"/>
                </a:rPr>
                <a:t>Διαρροές αερίου</a:t>
              </a:r>
              <a:endParaRPr/>
            </a:p>
          </p:txBody>
        </p:sp>
      </p:grpSp>
      <p:grpSp>
        <p:nvGrpSpPr>
          <p:cNvPr id="597" name="Google Shape;597;p20"/>
          <p:cNvGrpSpPr/>
          <p:nvPr/>
        </p:nvGrpSpPr>
        <p:grpSpPr>
          <a:xfrm>
            <a:off x="768974" y="1501080"/>
            <a:ext cx="17519026" cy="980862"/>
            <a:chOff x="0" y="-9525"/>
            <a:chExt cx="23358702" cy="1307815"/>
          </a:xfrm>
        </p:grpSpPr>
        <p:sp>
          <p:nvSpPr>
            <p:cNvPr id="598" name="Google Shape;598;p20"/>
            <p:cNvSpPr/>
            <p:nvPr/>
          </p:nvSpPr>
          <p:spPr>
            <a:xfrm>
              <a:off x="0" y="0"/>
              <a:ext cx="23358701" cy="1298290"/>
            </a:xfrm>
            <a:custGeom>
              <a:rect b="b" l="l" r="r" t="t"/>
              <a:pathLst>
                <a:path extrusionOk="0" h="1298290" w="23358701">
                  <a:moveTo>
                    <a:pt x="0" y="0"/>
                  </a:moveTo>
                  <a:lnTo>
                    <a:pt x="23358701" y="0"/>
                  </a:lnTo>
                  <a:lnTo>
                    <a:pt x="23358701" y="1298290"/>
                  </a:lnTo>
                  <a:lnTo>
                    <a:pt x="0" y="1298290"/>
                  </a:lnTo>
                  <a:close/>
                </a:path>
              </a:pathLst>
            </a:custGeom>
            <a:solidFill>
              <a:srgbClr val="000000">
                <a:alpha val="0"/>
              </a:srgbClr>
            </a:solidFill>
            <a:ln>
              <a:noFill/>
            </a:ln>
          </p:spPr>
        </p:sp>
        <p:sp>
          <p:nvSpPr>
            <p:cNvPr id="599" name="Google Shape;599;p20"/>
            <p:cNvSpPr txBox="1"/>
            <p:nvPr/>
          </p:nvSpPr>
          <p:spPr>
            <a:xfrm>
              <a:off x="0" y="-9525"/>
              <a:ext cx="23358702" cy="1307815"/>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1" lang="en-US" sz="2400" u="none" cap="none" strike="noStrike">
                  <a:solidFill>
                    <a:srgbClr val="139AD6"/>
                  </a:solidFill>
                  <a:latin typeface="Calibri"/>
                  <a:ea typeface="Calibri"/>
                  <a:cs typeface="Calibri"/>
                  <a:sym typeface="Calibri"/>
                </a:rPr>
                <a:t>Οι διαρροές αερίου σε δημόσιους χώρους είναι εξαιρετικά επικίνδυνες λόγω των κινδύνων έκρηξης και δηλητηρίασης, απαιτώντας άμεσο εντοπισμό και ελεγχόμενη εκκένωση.</a:t>
              </a:r>
              <a:endParaRPr/>
            </a:p>
          </p:txBody>
        </p:sp>
      </p:grpSp>
      <p:grpSp>
        <p:nvGrpSpPr>
          <p:cNvPr id="600" name="Google Shape;600;p20"/>
          <p:cNvGrpSpPr/>
          <p:nvPr/>
        </p:nvGrpSpPr>
        <p:grpSpPr>
          <a:xfrm>
            <a:off x="989408" y="3291063"/>
            <a:ext cx="12135993" cy="634746"/>
            <a:chOff x="0" y="0"/>
            <a:chExt cx="16181324" cy="846328"/>
          </a:xfrm>
        </p:grpSpPr>
        <p:sp>
          <p:nvSpPr>
            <p:cNvPr id="601" name="Google Shape;601;p20"/>
            <p:cNvSpPr/>
            <p:nvPr/>
          </p:nvSpPr>
          <p:spPr>
            <a:xfrm>
              <a:off x="25400" y="25400"/>
              <a:ext cx="16130524" cy="795528"/>
            </a:xfrm>
            <a:custGeom>
              <a:rect b="b" l="l" r="r" t="t"/>
              <a:pathLst>
                <a:path extrusionOk="0" h="795528" w="16130524">
                  <a:moveTo>
                    <a:pt x="0" y="132588"/>
                  </a:moveTo>
                  <a:cubicBezTo>
                    <a:pt x="0" y="59309"/>
                    <a:pt x="62992" y="0"/>
                    <a:pt x="140589" y="0"/>
                  </a:cubicBezTo>
                  <a:lnTo>
                    <a:pt x="15989936" y="0"/>
                  </a:lnTo>
                  <a:cubicBezTo>
                    <a:pt x="16067660" y="0"/>
                    <a:pt x="16130524" y="59309"/>
                    <a:pt x="16130524" y="132588"/>
                  </a:cubicBezTo>
                  <a:lnTo>
                    <a:pt x="16130524" y="662940"/>
                  </a:lnTo>
                  <a:cubicBezTo>
                    <a:pt x="16130524" y="736219"/>
                    <a:pt x="16067532" y="795528"/>
                    <a:pt x="15989936" y="795528"/>
                  </a:cubicBezTo>
                  <a:lnTo>
                    <a:pt x="140589" y="795528"/>
                  </a:lnTo>
                  <a:cubicBezTo>
                    <a:pt x="62992" y="795655"/>
                    <a:pt x="0" y="736219"/>
                    <a:pt x="0" y="662940"/>
                  </a:cubicBezTo>
                  <a:close/>
                </a:path>
              </a:pathLst>
            </a:custGeom>
            <a:solidFill>
              <a:srgbClr val="00B0F0"/>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2" name="Google Shape;602;p20"/>
            <p:cNvSpPr/>
            <p:nvPr/>
          </p:nvSpPr>
          <p:spPr>
            <a:xfrm>
              <a:off x="0" y="0"/>
              <a:ext cx="16181324" cy="846328"/>
            </a:xfrm>
            <a:custGeom>
              <a:rect b="b" l="l" r="r" t="t"/>
              <a:pathLst>
                <a:path extrusionOk="0" h="846328" w="16181324">
                  <a:moveTo>
                    <a:pt x="0" y="157988"/>
                  </a:moveTo>
                  <a:cubicBezTo>
                    <a:pt x="0" y="69342"/>
                    <a:pt x="75819" y="0"/>
                    <a:pt x="165989" y="0"/>
                  </a:cubicBezTo>
                  <a:lnTo>
                    <a:pt x="16015336" y="0"/>
                  </a:lnTo>
                  <a:lnTo>
                    <a:pt x="16015336" y="25400"/>
                  </a:lnTo>
                  <a:lnTo>
                    <a:pt x="16015336" y="0"/>
                  </a:lnTo>
                  <a:cubicBezTo>
                    <a:pt x="16105632" y="0"/>
                    <a:pt x="16181324" y="69342"/>
                    <a:pt x="16181324" y="157988"/>
                  </a:cubicBezTo>
                  <a:lnTo>
                    <a:pt x="16155924" y="157988"/>
                  </a:lnTo>
                  <a:lnTo>
                    <a:pt x="16181324" y="157988"/>
                  </a:lnTo>
                  <a:lnTo>
                    <a:pt x="16181324" y="688340"/>
                  </a:lnTo>
                  <a:lnTo>
                    <a:pt x="16155924" y="688340"/>
                  </a:lnTo>
                  <a:lnTo>
                    <a:pt x="16181324" y="688340"/>
                  </a:lnTo>
                  <a:cubicBezTo>
                    <a:pt x="16181324" y="776986"/>
                    <a:pt x="16105505" y="846328"/>
                    <a:pt x="16015336" y="846328"/>
                  </a:cubicBezTo>
                  <a:lnTo>
                    <a:pt x="16015336" y="820928"/>
                  </a:lnTo>
                  <a:lnTo>
                    <a:pt x="16015336" y="846328"/>
                  </a:lnTo>
                  <a:lnTo>
                    <a:pt x="165989" y="846328"/>
                  </a:lnTo>
                  <a:lnTo>
                    <a:pt x="165989" y="820928"/>
                  </a:lnTo>
                  <a:lnTo>
                    <a:pt x="165989" y="846328"/>
                  </a:lnTo>
                  <a:cubicBezTo>
                    <a:pt x="75819" y="846455"/>
                    <a:pt x="0" y="776986"/>
                    <a:pt x="0" y="688340"/>
                  </a:cubicBezTo>
                  <a:lnTo>
                    <a:pt x="0" y="157988"/>
                  </a:lnTo>
                  <a:lnTo>
                    <a:pt x="25400" y="157988"/>
                  </a:lnTo>
                  <a:lnTo>
                    <a:pt x="0" y="157988"/>
                  </a:lnTo>
                  <a:moveTo>
                    <a:pt x="50800" y="157988"/>
                  </a:moveTo>
                  <a:lnTo>
                    <a:pt x="50800" y="688340"/>
                  </a:lnTo>
                  <a:lnTo>
                    <a:pt x="25400" y="688340"/>
                  </a:lnTo>
                  <a:lnTo>
                    <a:pt x="50800" y="688340"/>
                  </a:lnTo>
                  <a:cubicBezTo>
                    <a:pt x="50800" y="746125"/>
                    <a:pt x="100965" y="795528"/>
                    <a:pt x="165989" y="795528"/>
                  </a:cubicBezTo>
                  <a:lnTo>
                    <a:pt x="16015336" y="795528"/>
                  </a:lnTo>
                  <a:cubicBezTo>
                    <a:pt x="16080360" y="795528"/>
                    <a:pt x="16130524" y="746125"/>
                    <a:pt x="16130524" y="688340"/>
                  </a:cubicBezTo>
                  <a:lnTo>
                    <a:pt x="16130524" y="157988"/>
                  </a:lnTo>
                  <a:cubicBezTo>
                    <a:pt x="16130524" y="100203"/>
                    <a:pt x="16080360" y="50800"/>
                    <a:pt x="16015336" y="50800"/>
                  </a:cubicBezTo>
                  <a:lnTo>
                    <a:pt x="165989" y="50800"/>
                  </a:lnTo>
                  <a:lnTo>
                    <a:pt x="165989" y="25400"/>
                  </a:lnTo>
                  <a:lnTo>
                    <a:pt x="165989" y="50800"/>
                  </a:lnTo>
                  <a:cubicBezTo>
                    <a:pt x="100965" y="50800"/>
                    <a:pt x="50800" y="100203"/>
                    <a:pt x="50800" y="157988"/>
                  </a:cubicBez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603" name="Google Shape;603;p20"/>
          <p:cNvGrpSpPr/>
          <p:nvPr/>
        </p:nvGrpSpPr>
        <p:grpSpPr>
          <a:xfrm>
            <a:off x="1037586" y="3332097"/>
            <a:ext cx="12039687" cy="545587"/>
            <a:chOff x="0" y="-9525"/>
            <a:chExt cx="16052915" cy="727449"/>
          </a:xfrm>
        </p:grpSpPr>
        <p:sp>
          <p:nvSpPr>
            <p:cNvPr id="604" name="Google Shape;604;p20"/>
            <p:cNvSpPr/>
            <p:nvPr/>
          </p:nvSpPr>
          <p:spPr>
            <a:xfrm>
              <a:off x="0" y="0"/>
              <a:ext cx="16052915" cy="717924"/>
            </a:xfrm>
            <a:custGeom>
              <a:rect b="b" l="l" r="r" t="t"/>
              <a:pathLst>
                <a:path extrusionOk="0" h="717924" w="16052915">
                  <a:moveTo>
                    <a:pt x="0" y="0"/>
                  </a:moveTo>
                  <a:lnTo>
                    <a:pt x="16052915" y="0"/>
                  </a:lnTo>
                  <a:lnTo>
                    <a:pt x="16052915" y="717924"/>
                  </a:lnTo>
                  <a:lnTo>
                    <a:pt x="0" y="717924"/>
                  </a:lnTo>
                  <a:close/>
                </a:path>
              </a:pathLst>
            </a:custGeom>
            <a:solidFill>
              <a:srgbClr val="000000">
                <a:alpha val="0"/>
              </a:srgbClr>
            </a:solidFill>
            <a:ln>
              <a:noFill/>
            </a:ln>
          </p:spPr>
        </p:sp>
        <p:sp>
          <p:nvSpPr>
            <p:cNvPr id="605" name="Google Shape;605;p20"/>
            <p:cNvSpPr txBox="1"/>
            <p:nvPr/>
          </p:nvSpPr>
          <p:spPr>
            <a:xfrm>
              <a:off x="0" y="-9525"/>
              <a:ext cx="16052914" cy="727449"/>
            </a:xfrm>
            <a:prstGeom prst="rect">
              <a:avLst/>
            </a:prstGeom>
            <a:noFill/>
            <a:ln>
              <a:noFill/>
            </a:ln>
          </p:spPr>
          <p:txBody>
            <a:bodyPr anchorCtr="0" anchor="ctr" bIns="0" lIns="0" spcFirstLastPara="1" rIns="0" wrap="square" tIns="0">
              <a:noAutofit/>
            </a:bodyPr>
            <a:lstStyle/>
            <a:p>
              <a:pPr indent="0" lvl="0" marL="0" marR="0" rtl="0" algn="l">
                <a:lnSpc>
                  <a:spcPct val="107984"/>
                </a:lnSpc>
                <a:spcBef>
                  <a:spcPts val="0"/>
                </a:spcBef>
                <a:spcAft>
                  <a:spcPts val="0"/>
                </a:spcAft>
                <a:buNone/>
              </a:pPr>
              <a:r>
                <a:rPr b="1" i="0" lang="en-US" sz="2029" u="none" cap="none" strike="noStrike">
                  <a:solidFill>
                    <a:srgbClr val="FFFFFF"/>
                  </a:solidFill>
                  <a:latin typeface="Calibri"/>
                  <a:ea typeface="Calibri"/>
                  <a:cs typeface="Calibri"/>
                  <a:sym typeface="Calibri"/>
                </a:rPr>
                <a:t>Συστήματα Έγκαιρης Προειδοποίησης για την Ασφάλεια Δημόσιων και Μεγάλων Χώρων – για Διαρροές Αερίου</a:t>
              </a:r>
              <a:endParaRPr/>
            </a:p>
          </p:txBody>
        </p:sp>
      </p:grpSp>
      <p:sp>
        <p:nvSpPr>
          <p:cNvPr id="606" name="Google Shape;606;p20"/>
          <p:cNvSpPr txBox="1"/>
          <p:nvPr/>
        </p:nvSpPr>
        <p:spPr>
          <a:xfrm>
            <a:off x="1264507" y="3899813"/>
            <a:ext cx="11720992" cy="858393"/>
          </a:xfrm>
          <a:prstGeom prst="rect">
            <a:avLst/>
          </a:prstGeom>
          <a:noFill/>
          <a:ln>
            <a:noFill/>
          </a:ln>
        </p:spPr>
        <p:txBody>
          <a:bodyPr anchorCtr="0" anchor="t" bIns="0" lIns="0" spcFirstLastPara="1" rIns="0" wrap="square" tIns="0">
            <a:spAutoFit/>
          </a:bodyPr>
          <a:lstStyle/>
          <a:p>
            <a:pPr indent="-123825" lvl="2" marL="352901" marR="0" rtl="0" algn="l">
              <a:lnSpc>
                <a:spcPct val="108000"/>
              </a:lnSpc>
              <a:spcBef>
                <a:spcPts val="0"/>
              </a:spcBef>
              <a:spcAft>
                <a:spcPts val="0"/>
              </a:spcAft>
              <a:buClr>
                <a:srgbClr val="000000"/>
              </a:buClr>
              <a:buSzPts val="1950"/>
              <a:buFont typeface="Arial"/>
              <a:buChar char="⚬"/>
            </a:pPr>
            <a:r>
              <a:rPr b="0" i="0" lang="en-US" sz="1950" u="none" cap="none" strike="noStrike">
                <a:solidFill>
                  <a:srgbClr val="000000"/>
                </a:solidFill>
                <a:latin typeface="Calibri"/>
                <a:ea typeface="Calibri"/>
                <a:cs typeface="Calibri"/>
                <a:sym typeface="Calibri"/>
              </a:rPr>
              <a:t>Αισθητήρες ανίχνευσης αερίου που ενεργοποιούν συναγερμούς και διακοπή αερισμού.</a:t>
            </a:r>
            <a:endParaRPr/>
          </a:p>
          <a:p>
            <a:pPr indent="-123825" lvl="2" marL="352901" marR="0" rtl="0" algn="l">
              <a:lnSpc>
                <a:spcPct val="108000"/>
              </a:lnSpc>
              <a:spcBef>
                <a:spcPts val="0"/>
              </a:spcBef>
              <a:spcAft>
                <a:spcPts val="0"/>
              </a:spcAft>
              <a:buClr>
                <a:srgbClr val="000000"/>
              </a:buClr>
              <a:buSzPts val="1950"/>
              <a:buFont typeface="Arial"/>
              <a:buChar char="⚬"/>
            </a:pPr>
            <a:r>
              <a:rPr b="0" i="0" lang="en-US" sz="1950" u="none" cap="none" strike="noStrike">
                <a:solidFill>
                  <a:srgbClr val="000000"/>
                </a:solidFill>
                <a:latin typeface="Calibri"/>
                <a:ea typeface="Calibri"/>
                <a:cs typeface="Calibri"/>
                <a:sym typeface="Calibri"/>
              </a:rPr>
              <a:t>Συστήματα PA που εκδίδουν οδηγίες ήρεμης εκκένωσης.</a:t>
            </a:r>
            <a:endParaRPr/>
          </a:p>
          <a:p>
            <a:pPr indent="-123825" lvl="2" marL="352901" marR="0" rtl="0" algn="l">
              <a:lnSpc>
                <a:spcPct val="108000"/>
              </a:lnSpc>
              <a:spcBef>
                <a:spcPts val="0"/>
              </a:spcBef>
              <a:spcAft>
                <a:spcPts val="0"/>
              </a:spcAft>
              <a:buClr>
                <a:srgbClr val="000000"/>
              </a:buClr>
              <a:buSzPts val="1950"/>
              <a:buFont typeface="Arial"/>
              <a:buChar char="⚬"/>
            </a:pPr>
            <a:r>
              <a:rPr b="0" i="0" lang="en-US" sz="1950" u="none" cap="none" strike="noStrike">
                <a:solidFill>
                  <a:srgbClr val="000000"/>
                </a:solidFill>
                <a:latin typeface="Calibri"/>
                <a:ea typeface="Calibri"/>
                <a:cs typeface="Calibri"/>
                <a:sym typeface="Calibri"/>
              </a:rPr>
              <a:t>Προσωπικό που κατευθύνει τα πλήθη σε ασφαλή σημεία συγκέντρωσης σε εξωτερικούς χώρους.</a:t>
            </a:r>
            <a:endParaRPr/>
          </a:p>
        </p:txBody>
      </p:sp>
      <p:grpSp>
        <p:nvGrpSpPr>
          <p:cNvPr id="607" name="Google Shape;607;p20"/>
          <p:cNvGrpSpPr/>
          <p:nvPr/>
        </p:nvGrpSpPr>
        <p:grpSpPr>
          <a:xfrm>
            <a:off x="989408" y="4837893"/>
            <a:ext cx="12135993" cy="634746"/>
            <a:chOff x="0" y="0"/>
            <a:chExt cx="16181324" cy="846328"/>
          </a:xfrm>
        </p:grpSpPr>
        <p:sp>
          <p:nvSpPr>
            <p:cNvPr id="608" name="Google Shape;608;p20"/>
            <p:cNvSpPr/>
            <p:nvPr/>
          </p:nvSpPr>
          <p:spPr>
            <a:xfrm>
              <a:off x="25400" y="25400"/>
              <a:ext cx="16130524" cy="795528"/>
            </a:xfrm>
            <a:custGeom>
              <a:rect b="b" l="l" r="r" t="t"/>
              <a:pathLst>
                <a:path extrusionOk="0" h="795528" w="16130524">
                  <a:moveTo>
                    <a:pt x="0" y="132588"/>
                  </a:moveTo>
                  <a:cubicBezTo>
                    <a:pt x="0" y="59309"/>
                    <a:pt x="62992" y="0"/>
                    <a:pt x="140589" y="0"/>
                  </a:cubicBezTo>
                  <a:lnTo>
                    <a:pt x="15989936" y="0"/>
                  </a:lnTo>
                  <a:cubicBezTo>
                    <a:pt x="16067660" y="0"/>
                    <a:pt x="16130524" y="59309"/>
                    <a:pt x="16130524" y="132588"/>
                  </a:cubicBezTo>
                  <a:lnTo>
                    <a:pt x="16130524" y="662940"/>
                  </a:lnTo>
                  <a:cubicBezTo>
                    <a:pt x="16130524" y="736219"/>
                    <a:pt x="16067532" y="795528"/>
                    <a:pt x="15989936" y="795528"/>
                  </a:cubicBezTo>
                  <a:lnTo>
                    <a:pt x="140589" y="795528"/>
                  </a:lnTo>
                  <a:cubicBezTo>
                    <a:pt x="62992" y="795655"/>
                    <a:pt x="0" y="736219"/>
                    <a:pt x="0" y="662940"/>
                  </a:cubicBezTo>
                  <a:close/>
                </a:path>
              </a:pathLst>
            </a:custGeom>
            <a:solidFill>
              <a:srgbClr val="92D050"/>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9" name="Google Shape;609;p20"/>
            <p:cNvSpPr/>
            <p:nvPr/>
          </p:nvSpPr>
          <p:spPr>
            <a:xfrm>
              <a:off x="0" y="0"/>
              <a:ext cx="16181324" cy="846328"/>
            </a:xfrm>
            <a:custGeom>
              <a:rect b="b" l="l" r="r" t="t"/>
              <a:pathLst>
                <a:path extrusionOk="0" h="846328" w="16181324">
                  <a:moveTo>
                    <a:pt x="0" y="157988"/>
                  </a:moveTo>
                  <a:cubicBezTo>
                    <a:pt x="0" y="69342"/>
                    <a:pt x="75819" y="0"/>
                    <a:pt x="165989" y="0"/>
                  </a:cubicBezTo>
                  <a:lnTo>
                    <a:pt x="16015336" y="0"/>
                  </a:lnTo>
                  <a:lnTo>
                    <a:pt x="16015336" y="25400"/>
                  </a:lnTo>
                  <a:lnTo>
                    <a:pt x="16015336" y="0"/>
                  </a:lnTo>
                  <a:cubicBezTo>
                    <a:pt x="16105632" y="0"/>
                    <a:pt x="16181324" y="69342"/>
                    <a:pt x="16181324" y="157988"/>
                  </a:cubicBezTo>
                  <a:lnTo>
                    <a:pt x="16155924" y="157988"/>
                  </a:lnTo>
                  <a:lnTo>
                    <a:pt x="16181324" y="157988"/>
                  </a:lnTo>
                  <a:lnTo>
                    <a:pt x="16181324" y="688340"/>
                  </a:lnTo>
                  <a:lnTo>
                    <a:pt x="16155924" y="688340"/>
                  </a:lnTo>
                  <a:lnTo>
                    <a:pt x="16181324" y="688340"/>
                  </a:lnTo>
                  <a:cubicBezTo>
                    <a:pt x="16181324" y="776986"/>
                    <a:pt x="16105505" y="846328"/>
                    <a:pt x="16015336" y="846328"/>
                  </a:cubicBezTo>
                  <a:lnTo>
                    <a:pt x="16015336" y="820928"/>
                  </a:lnTo>
                  <a:lnTo>
                    <a:pt x="16015336" y="846328"/>
                  </a:lnTo>
                  <a:lnTo>
                    <a:pt x="165989" y="846328"/>
                  </a:lnTo>
                  <a:lnTo>
                    <a:pt x="165989" y="820928"/>
                  </a:lnTo>
                  <a:lnTo>
                    <a:pt x="165989" y="846328"/>
                  </a:lnTo>
                  <a:cubicBezTo>
                    <a:pt x="75819" y="846455"/>
                    <a:pt x="0" y="776986"/>
                    <a:pt x="0" y="688340"/>
                  </a:cubicBezTo>
                  <a:lnTo>
                    <a:pt x="0" y="157988"/>
                  </a:lnTo>
                  <a:lnTo>
                    <a:pt x="25400" y="157988"/>
                  </a:lnTo>
                  <a:lnTo>
                    <a:pt x="0" y="157988"/>
                  </a:lnTo>
                  <a:moveTo>
                    <a:pt x="50800" y="157988"/>
                  </a:moveTo>
                  <a:lnTo>
                    <a:pt x="50800" y="688340"/>
                  </a:lnTo>
                  <a:lnTo>
                    <a:pt x="25400" y="688340"/>
                  </a:lnTo>
                  <a:lnTo>
                    <a:pt x="50800" y="688340"/>
                  </a:lnTo>
                  <a:cubicBezTo>
                    <a:pt x="50800" y="746125"/>
                    <a:pt x="100965" y="795528"/>
                    <a:pt x="165989" y="795528"/>
                  </a:cubicBezTo>
                  <a:lnTo>
                    <a:pt x="16015336" y="795528"/>
                  </a:lnTo>
                  <a:cubicBezTo>
                    <a:pt x="16080360" y="795528"/>
                    <a:pt x="16130524" y="746125"/>
                    <a:pt x="16130524" y="688340"/>
                  </a:cubicBezTo>
                  <a:lnTo>
                    <a:pt x="16130524" y="157988"/>
                  </a:lnTo>
                  <a:cubicBezTo>
                    <a:pt x="16130524" y="100203"/>
                    <a:pt x="16080360" y="50800"/>
                    <a:pt x="16015336" y="50800"/>
                  </a:cubicBezTo>
                  <a:lnTo>
                    <a:pt x="165989" y="50800"/>
                  </a:lnTo>
                  <a:lnTo>
                    <a:pt x="165989" y="25400"/>
                  </a:lnTo>
                  <a:lnTo>
                    <a:pt x="165989" y="50800"/>
                  </a:lnTo>
                  <a:cubicBezTo>
                    <a:pt x="100965" y="50800"/>
                    <a:pt x="50800" y="100203"/>
                    <a:pt x="50800" y="157988"/>
                  </a:cubicBez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610" name="Google Shape;610;p20"/>
          <p:cNvGrpSpPr/>
          <p:nvPr/>
        </p:nvGrpSpPr>
        <p:grpSpPr>
          <a:xfrm>
            <a:off x="1037586" y="4871785"/>
            <a:ext cx="12039687" cy="552731"/>
            <a:chOff x="0" y="-19050"/>
            <a:chExt cx="16052915" cy="736974"/>
          </a:xfrm>
        </p:grpSpPr>
        <p:sp>
          <p:nvSpPr>
            <p:cNvPr id="611" name="Google Shape;611;p20"/>
            <p:cNvSpPr/>
            <p:nvPr/>
          </p:nvSpPr>
          <p:spPr>
            <a:xfrm>
              <a:off x="0" y="0"/>
              <a:ext cx="16052915" cy="717924"/>
            </a:xfrm>
            <a:custGeom>
              <a:rect b="b" l="l" r="r" t="t"/>
              <a:pathLst>
                <a:path extrusionOk="0" h="717924" w="16052915">
                  <a:moveTo>
                    <a:pt x="0" y="0"/>
                  </a:moveTo>
                  <a:lnTo>
                    <a:pt x="16052915" y="0"/>
                  </a:lnTo>
                  <a:lnTo>
                    <a:pt x="16052915" y="717924"/>
                  </a:lnTo>
                  <a:lnTo>
                    <a:pt x="0" y="717924"/>
                  </a:lnTo>
                  <a:close/>
                </a:path>
              </a:pathLst>
            </a:custGeom>
            <a:solidFill>
              <a:srgbClr val="000000">
                <a:alpha val="0"/>
              </a:srgbClr>
            </a:solidFill>
            <a:ln>
              <a:noFill/>
            </a:ln>
          </p:spPr>
        </p:sp>
        <p:sp>
          <p:nvSpPr>
            <p:cNvPr id="612" name="Google Shape;612;p20"/>
            <p:cNvSpPr txBox="1"/>
            <p:nvPr/>
          </p:nvSpPr>
          <p:spPr>
            <a:xfrm>
              <a:off x="0" y="-19050"/>
              <a:ext cx="16052914" cy="736974"/>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2550" u="none" cap="none" strike="noStrike">
                  <a:solidFill>
                    <a:srgbClr val="FFFFFF"/>
                  </a:solidFill>
                  <a:latin typeface="Calibri"/>
                  <a:ea typeface="Calibri"/>
                  <a:cs typeface="Calibri"/>
                  <a:sym typeface="Calibri"/>
                </a:rPr>
                <a:t>Τι να κάνετε</a:t>
              </a:r>
              <a:endParaRPr/>
            </a:p>
          </p:txBody>
        </p:sp>
      </p:grpSp>
      <p:sp>
        <p:nvSpPr>
          <p:cNvPr id="613" name="Google Shape;613;p20"/>
          <p:cNvSpPr txBox="1"/>
          <p:nvPr/>
        </p:nvSpPr>
        <p:spPr>
          <a:xfrm>
            <a:off x="1264507" y="5446643"/>
            <a:ext cx="11720992" cy="858393"/>
          </a:xfrm>
          <a:prstGeom prst="rect">
            <a:avLst/>
          </a:prstGeom>
          <a:noFill/>
          <a:ln>
            <a:noFill/>
          </a:ln>
        </p:spPr>
        <p:txBody>
          <a:bodyPr anchorCtr="0" anchor="t" bIns="0" lIns="0" spcFirstLastPara="1" rIns="0" wrap="square" tIns="0">
            <a:spAutoFit/>
          </a:bodyPr>
          <a:lstStyle/>
          <a:p>
            <a:pPr indent="-123825" lvl="2" marL="352901" marR="0" rtl="0" algn="l">
              <a:lnSpc>
                <a:spcPct val="108000"/>
              </a:lnSpc>
              <a:spcBef>
                <a:spcPts val="0"/>
              </a:spcBef>
              <a:spcAft>
                <a:spcPts val="0"/>
              </a:spcAft>
              <a:buClr>
                <a:srgbClr val="000000"/>
              </a:buClr>
              <a:buSzPts val="1950"/>
              <a:buFont typeface="Arial"/>
              <a:buChar char="⚬"/>
            </a:pPr>
            <a:r>
              <a:rPr b="0" i="0" lang="en-US" sz="1950" u="none" cap="none" strike="noStrike">
                <a:solidFill>
                  <a:srgbClr val="000000"/>
                </a:solidFill>
                <a:latin typeface="Calibri"/>
                <a:ea typeface="Calibri"/>
                <a:cs typeface="Calibri"/>
                <a:sym typeface="Calibri"/>
              </a:rPr>
              <a:t>Εκκενώστε ήρεμα τις περιοχές σε καθορισμένες ασφαλείς ζώνες έξω από το κτίριο.</a:t>
            </a:r>
            <a:endParaRPr/>
          </a:p>
          <a:p>
            <a:pPr indent="-123825" lvl="2" marL="352901" marR="0" rtl="0" algn="l">
              <a:lnSpc>
                <a:spcPct val="108000"/>
              </a:lnSpc>
              <a:spcBef>
                <a:spcPts val="0"/>
              </a:spcBef>
              <a:spcAft>
                <a:spcPts val="0"/>
              </a:spcAft>
              <a:buClr>
                <a:srgbClr val="000000"/>
              </a:buClr>
              <a:buSzPts val="1950"/>
              <a:buFont typeface="Arial"/>
              <a:buChar char="⚬"/>
            </a:pPr>
            <a:r>
              <a:rPr b="0" i="0" lang="en-US" sz="1950" u="none" cap="none" strike="noStrike">
                <a:solidFill>
                  <a:srgbClr val="000000"/>
                </a:solidFill>
                <a:latin typeface="Calibri"/>
                <a:ea typeface="Calibri"/>
                <a:cs typeface="Calibri"/>
                <a:sym typeface="Calibri"/>
              </a:rPr>
              <a:t>Καλύψτε τη μύτη και το στόμα εάν η οσμή αερίου είναι έντονη.</a:t>
            </a:r>
            <a:endParaRPr/>
          </a:p>
          <a:p>
            <a:pPr indent="-123825" lvl="2" marL="352901" marR="0" rtl="0" algn="l">
              <a:lnSpc>
                <a:spcPct val="108000"/>
              </a:lnSpc>
              <a:spcBef>
                <a:spcPts val="0"/>
              </a:spcBef>
              <a:spcAft>
                <a:spcPts val="0"/>
              </a:spcAft>
              <a:buClr>
                <a:srgbClr val="000000"/>
              </a:buClr>
              <a:buSzPts val="1950"/>
              <a:buFont typeface="Arial"/>
              <a:buChar char="⚬"/>
            </a:pPr>
            <a:r>
              <a:rPr b="0" i="0" lang="en-US" sz="1950" u="none" cap="none" strike="noStrike">
                <a:solidFill>
                  <a:srgbClr val="000000"/>
                </a:solidFill>
                <a:latin typeface="Calibri"/>
                <a:ea typeface="Calibri"/>
                <a:cs typeface="Calibri"/>
                <a:sym typeface="Calibri"/>
              </a:rPr>
              <a:t>Ακολουθήστε τις οδηγίες του προσωπικού και τις επίσημες ανακοινώσεις.</a:t>
            </a:r>
            <a:endParaRPr/>
          </a:p>
        </p:txBody>
      </p:sp>
      <p:grpSp>
        <p:nvGrpSpPr>
          <p:cNvPr id="614" name="Google Shape;614;p20"/>
          <p:cNvGrpSpPr/>
          <p:nvPr/>
        </p:nvGrpSpPr>
        <p:grpSpPr>
          <a:xfrm>
            <a:off x="989408" y="6384723"/>
            <a:ext cx="12135993" cy="634746"/>
            <a:chOff x="0" y="0"/>
            <a:chExt cx="16181324" cy="846328"/>
          </a:xfrm>
        </p:grpSpPr>
        <p:sp>
          <p:nvSpPr>
            <p:cNvPr id="615" name="Google Shape;615;p20"/>
            <p:cNvSpPr/>
            <p:nvPr/>
          </p:nvSpPr>
          <p:spPr>
            <a:xfrm>
              <a:off x="25400" y="25400"/>
              <a:ext cx="16130524" cy="795528"/>
            </a:xfrm>
            <a:custGeom>
              <a:rect b="b" l="l" r="r" t="t"/>
              <a:pathLst>
                <a:path extrusionOk="0" h="795528" w="16130524">
                  <a:moveTo>
                    <a:pt x="0" y="132588"/>
                  </a:moveTo>
                  <a:cubicBezTo>
                    <a:pt x="0" y="59309"/>
                    <a:pt x="62992" y="0"/>
                    <a:pt x="140589" y="0"/>
                  </a:cubicBezTo>
                  <a:lnTo>
                    <a:pt x="15989936" y="0"/>
                  </a:lnTo>
                  <a:cubicBezTo>
                    <a:pt x="16067660" y="0"/>
                    <a:pt x="16130524" y="59309"/>
                    <a:pt x="16130524" y="132588"/>
                  </a:cubicBezTo>
                  <a:lnTo>
                    <a:pt x="16130524" y="662940"/>
                  </a:lnTo>
                  <a:cubicBezTo>
                    <a:pt x="16130524" y="736219"/>
                    <a:pt x="16067532" y="795528"/>
                    <a:pt x="15989936" y="795528"/>
                  </a:cubicBezTo>
                  <a:lnTo>
                    <a:pt x="140589" y="795528"/>
                  </a:lnTo>
                  <a:cubicBezTo>
                    <a:pt x="62992" y="795655"/>
                    <a:pt x="0" y="736219"/>
                    <a:pt x="0" y="662940"/>
                  </a:cubicBezTo>
                  <a:close/>
                </a:path>
              </a:pathLst>
            </a:custGeom>
            <a:solidFill>
              <a:srgbClr val="ED2527"/>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6" name="Google Shape;616;p20"/>
            <p:cNvSpPr/>
            <p:nvPr/>
          </p:nvSpPr>
          <p:spPr>
            <a:xfrm>
              <a:off x="0" y="0"/>
              <a:ext cx="16181324" cy="846328"/>
            </a:xfrm>
            <a:custGeom>
              <a:rect b="b" l="l" r="r" t="t"/>
              <a:pathLst>
                <a:path extrusionOk="0" h="846328" w="16181324">
                  <a:moveTo>
                    <a:pt x="0" y="157988"/>
                  </a:moveTo>
                  <a:cubicBezTo>
                    <a:pt x="0" y="69342"/>
                    <a:pt x="75819" y="0"/>
                    <a:pt x="165989" y="0"/>
                  </a:cubicBezTo>
                  <a:lnTo>
                    <a:pt x="16015336" y="0"/>
                  </a:lnTo>
                  <a:lnTo>
                    <a:pt x="16015336" y="25400"/>
                  </a:lnTo>
                  <a:lnTo>
                    <a:pt x="16015336" y="0"/>
                  </a:lnTo>
                  <a:cubicBezTo>
                    <a:pt x="16105632" y="0"/>
                    <a:pt x="16181324" y="69342"/>
                    <a:pt x="16181324" y="157988"/>
                  </a:cubicBezTo>
                  <a:lnTo>
                    <a:pt x="16155924" y="157988"/>
                  </a:lnTo>
                  <a:lnTo>
                    <a:pt x="16181324" y="157988"/>
                  </a:lnTo>
                  <a:lnTo>
                    <a:pt x="16181324" y="688340"/>
                  </a:lnTo>
                  <a:lnTo>
                    <a:pt x="16155924" y="688340"/>
                  </a:lnTo>
                  <a:lnTo>
                    <a:pt x="16181324" y="688340"/>
                  </a:lnTo>
                  <a:cubicBezTo>
                    <a:pt x="16181324" y="776986"/>
                    <a:pt x="16105505" y="846328"/>
                    <a:pt x="16015336" y="846328"/>
                  </a:cubicBezTo>
                  <a:lnTo>
                    <a:pt x="16015336" y="820928"/>
                  </a:lnTo>
                  <a:lnTo>
                    <a:pt x="16015336" y="846328"/>
                  </a:lnTo>
                  <a:lnTo>
                    <a:pt x="165989" y="846328"/>
                  </a:lnTo>
                  <a:lnTo>
                    <a:pt x="165989" y="820928"/>
                  </a:lnTo>
                  <a:lnTo>
                    <a:pt x="165989" y="846328"/>
                  </a:lnTo>
                  <a:cubicBezTo>
                    <a:pt x="75819" y="846455"/>
                    <a:pt x="0" y="776986"/>
                    <a:pt x="0" y="688340"/>
                  </a:cubicBezTo>
                  <a:lnTo>
                    <a:pt x="0" y="157988"/>
                  </a:lnTo>
                  <a:lnTo>
                    <a:pt x="25400" y="157988"/>
                  </a:lnTo>
                  <a:lnTo>
                    <a:pt x="0" y="157988"/>
                  </a:lnTo>
                  <a:moveTo>
                    <a:pt x="50800" y="157988"/>
                  </a:moveTo>
                  <a:lnTo>
                    <a:pt x="50800" y="688340"/>
                  </a:lnTo>
                  <a:lnTo>
                    <a:pt x="25400" y="688340"/>
                  </a:lnTo>
                  <a:lnTo>
                    <a:pt x="50800" y="688340"/>
                  </a:lnTo>
                  <a:cubicBezTo>
                    <a:pt x="50800" y="746125"/>
                    <a:pt x="100965" y="795528"/>
                    <a:pt x="165989" y="795528"/>
                  </a:cubicBezTo>
                  <a:lnTo>
                    <a:pt x="16015336" y="795528"/>
                  </a:lnTo>
                  <a:cubicBezTo>
                    <a:pt x="16080360" y="795528"/>
                    <a:pt x="16130524" y="746125"/>
                    <a:pt x="16130524" y="688340"/>
                  </a:cubicBezTo>
                  <a:lnTo>
                    <a:pt x="16130524" y="157988"/>
                  </a:lnTo>
                  <a:cubicBezTo>
                    <a:pt x="16130524" y="100203"/>
                    <a:pt x="16080360" y="50800"/>
                    <a:pt x="16015336" y="50800"/>
                  </a:cubicBezTo>
                  <a:lnTo>
                    <a:pt x="165989" y="50800"/>
                  </a:lnTo>
                  <a:lnTo>
                    <a:pt x="165989" y="25400"/>
                  </a:lnTo>
                  <a:lnTo>
                    <a:pt x="165989" y="50800"/>
                  </a:lnTo>
                  <a:cubicBezTo>
                    <a:pt x="100965" y="50800"/>
                    <a:pt x="50800" y="100203"/>
                    <a:pt x="50800" y="157988"/>
                  </a:cubicBez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617" name="Google Shape;617;p20"/>
          <p:cNvGrpSpPr/>
          <p:nvPr/>
        </p:nvGrpSpPr>
        <p:grpSpPr>
          <a:xfrm>
            <a:off x="1037586" y="6418615"/>
            <a:ext cx="12039687" cy="552731"/>
            <a:chOff x="0" y="-19050"/>
            <a:chExt cx="16052915" cy="736974"/>
          </a:xfrm>
        </p:grpSpPr>
        <p:sp>
          <p:nvSpPr>
            <p:cNvPr id="618" name="Google Shape;618;p20"/>
            <p:cNvSpPr/>
            <p:nvPr/>
          </p:nvSpPr>
          <p:spPr>
            <a:xfrm>
              <a:off x="0" y="0"/>
              <a:ext cx="16052915" cy="717924"/>
            </a:xfrm>
            <a:custGeom>
              <a:rect b="b" l="l" r="r" t="t"/>
              <a:pathLst>
                <a:path extrusionOk="0" h="717924" w="16052915">
                  <a:moveTo>
                    <a:pt x="0" y="0"/>
                  </a:moveTo>
                  <a:lnTo>
                    <a:pt x="16052915" y="0"/>
                  </a:lnTo>
                  <a:lnTo>
                    <a:pt x="16052915" y="717924"/>
                  </a:lnTo>
                  <a:lnTo>
                    <a:pt x="0" y="717924"/>
                  </a:lnTo>
                  <a:close/>
                </a:path>
              </a:pathLst>
            </a:custGeom>
            <a:solidFill>
              <a:srgbClr val="000000">
                <a:alpha val="0"/>
              </a:srgbClr>
            </a:solidFill>
            <a:ln>
              <a:noFill/>
            </a:ln>
          </p:spPr>
        </p:sp>
        <p:sp>
          <p:nvSpPr>
            <p:cNvPr id="619" name="Google Shape;619;p20"/>
            <p:cNvSpPr txBox="1"/>
            <p:nvPr/>
          </p:nvSpPr>
          <p:spPr>
            <a:xfrm>
              <a:off x="0" y="-19050"/>
              <a:ext cx="16052914" cy="736974"/>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2550" u="none" cap="none" strike="noStrike">
                  <a:solidFill>
                    <a:srgbClr val="FFFFFF"/>
                  </a:solidFill>
                  <a:latin typeface="Calibri"/>
                  <a:ea typeface="Calibri"/>
                  <a:cs typeface="Calibri"/>
                  <a:sym typeface="Calibri"/>
                </a:rPr>
                <a:t>Τι δεν πρέπει να κάνετε</a:t>
              </a:r>
              <a:endParaRPr/>
            </a:p>
          </p:txBody>
        </p:sp>
      </p:grpSp>
      <p:sp>
        <p:nvSpPr>
          <p:cNvPr id="620" name="Google Shape;620;p20"/>
          <p:cNvSpPr txBox="1"/>
          <p:nvPr/>
        </p:nvSpPr>
        <p:spPr>
          <a:xfrm>
            <a:off x="1264507" y="6993473"/>
            <a:ext cx="11720992" cy="858393"/>
          </a:xfrm>
          <a:prstGeom prst="rect">
            <a:avLst/>
          </a:prstGeom>
          <a:noFill/>
          <a:ln>
            <a:noFill/>
          </a:ln>
        </p:spPr>
        <p:txBody>
          <a:bodyPr anchorCtr="0" anchor="t" bIns="0" lIns="0" spcFirstLastPara="1" rIns="0" wrap="square" tIns="0">
            <a:spAutoFit/>
          </a:bodyPr>
          <a:lstStyle/>
          <a:p>
            <a:pPr indent="-123825" lvl="2" marL="352901" marR="0" rtl="0" algn="l">
              <a:lnSpc>
                <a:spcPct val="108000"/>
              </a:lnSpc>
              <a:spcBef>
                <a:spcPts val="0"/>
              </a:spcBef>
              <a:spcAft>
                <a:spcPts val="0"/>
              </a:spcAft>
              <a:buClr>
                <a:srgbClr val="000000"/>
              </a:buClr>
              <a:buSzPts val="1950"/>
              <a:buFont typeface="Arial"/>
              <a:buChar char="⚬"/>
            </a:pPr>
            <a:r>
              <a:rPr b="0" i="0" lang="en-US" sz="1950" u="none" cap="none" strike="noStrike">
                <a:solidFill>
                  <a:srgbClr val="000000"/>
                </a:solidFill>
                <a:latin typeface="Calibri"/>
                <a:ea typeface="Calibri"/>
                <a:cs typeface="Calibri"/>
                <a:sym typeface="Calibri"/>
              </a:rPr>
              <a:t>Μην ανάβετε σπίρτα, μην καπνίζετε και μην χρησιμοποιείτε κινητά τηλέφωνα στις πληγείσες περιοχές.</a:t>
            </a:r>
            <a:endParaRPr/>
          </a:p>
          <a:p>
            <a:pPr indent="-123825" lvl="2" marL="352901" marR="0" rtl="0" algn="l">
              <a:lnSpc>
                <a:spcPct val="108000"/>
              </a:lnSpc>
              <a:spcBef>
                <a:spcPts val="0"/>
              </a:spcBef>
              <a:spcAft>
                <a:spcPts val="0"/>
              </a:spcAft>
              <a:buClr>
                <a:srgbClr val="000000"/>
              </a:buClr>
              <a:buSzPts val="1950"/>
              <a:buFont typeface="Arial"/>
              <a:buChar char="⚬"/>
            </a:pPr>
            <a:r>
              <a:rPr b="0" i="0" lang="en-US" sz="1950" u="none" cap="none" strike="noStrike">
                <a:solidFill>
                  <a:srgbClr val="000000"/>
                </a:solidFill>
                <a:latin typeface="Calibri"/>
                <a:ea typeface="Calibri"/>
                <a:cs typeface="Calibri"/>
                <a:sym typeface="Calibri"/>
              </a:rPr>
              <a:t>Μην τρέχετε ή προκαλείτε πανικό.</a:t>
            </a:r>
            <a:endParaRPr/>
          </a:p>
          <a:p>
            <a:pPr indent="-123825" lvl="2" marL="352901" marR="0" rtl="0" algn="l">
              <a:lnSpc>
                <a:spcPct val="108000"/>
              </a:lnSpc>
              <a:spcBef>
                <a:spcPts val="0"/>
              </a:spcBef>
              <a:spcAft>
                <a:spcPts val="0"/>
              </a:spcAft>
              <a:buClr>
                <a:srgbClr val="000000"/>
              </a:buClr>
              <a:buSzPts val="1950"/>
              <a:buFont typeface="Arial"/>
              <a:buChar char="⚬"/>
            </a:pPr>
            <a:r>
              <a:rPr b="0" i="0" lang="en-US" sz="1950" u="none" cap="none" strike="noStrike">
                <a:solidFill>
                  <a:srgbClr val="000000"/>
                </a:solidFill>
                <a:latin typeface="Calibri"/>
                <a:ea typeface="Calibri"/>
                <a:cs typeface="Calibri"/>
                <a:sym typeface="Calibri"/>
              </a:rPr>
              <a:t>Μην εισέλθετε ξανά στον χώρο μέχρι να κριθεί ότι είναι ασφαλής.</a:t>
            </a:r>
            <a:endParaRPr/>
          </a:p>
        </p:txBody>
      </p:sp>
      <p:sp>
        <p:nvSpPr>
          <p:cNvPr id="621" name="Google Shape;621;p20"/>
          <p:cNvSpPr/>
          <p:nvPr/>
        </p:nvSpPr>
        <p:spPr>
          <a:xfrm>
            <a:off x="13432971" y="3309258"/>
            <a:ext cx="4496180" cy="2871407"/>
          </a:xfrm>
          <a:custGeom>
            <a:rect b="b" l="l" r="r" t="t"/>
            <a:pathLst>
              <a:path extrusionOk="0" h="3828542" w="5994908">
                <a:moveTo>
                  <a:pt x="0" y="0"/>
                </a:moveTo>
                <a:lnTo>
                  <a:pt x="5994908" y="0"/>
                </a:lnTo>
                <a:lnTo>
                  <a:pt x="5994908" y="3828542"/>
                </a:lnTo>
                <a:lnTo>
                  <a:pt x="0" y="3828542"/>
                </a:lnTo>
                <a:lnTo>
                  <a:pt x="0" y="0"/>
                </a:lnTo>
                <a:close/>
              </a:path>
            </a:pathLst>
          </a:custGeom>
          <a:blipFill rotWithShape="1">
            <a:blip r:embed="rId5">
              <a:alphaModFix/>
            </a:blip>
            <a:stretch>
              <a:fillRect b="-2195" l="0" r="0" t="-2193"/>
            </a:stretch>
          </a:blipFill>
          <a:ln>
            <a:noFill/>
          </a:ln>
        </p:spPr>
      </p:sp>
      <p:sp>
        <p:nvSpPr>
          <p:cNvPr id="622" name="Google Shape;622;p20"/>
          <p:cNvSpPr txBox="1"/>
          <p:nvPr/>
        </p:nvSpPr>
        <p:spPr>
          <a:xfrm>
            <a:off x="13448542" y="6197830"/>
            <a:ext cx="4389150" cy="219075"/>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1" i="0" lang="en-US" sz="1255" u="none" cap="none" strike="noStrike">
                <a:solidFill>
                  <a:srgbClr val="000000"/>
                </a:solidFill>
                <a:latin typeface="Calibri"/>
                <a:ea typeface="Calibri"/>
                <a:cs typeface="Calibri"/>
                <a:sym typeface="Calibri"/>
              </a:rPr>
              <a:t>Σχήμα 5: Προειδοποιητικά σημάδια από την Canva (Free Element) </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0" name="Shape 630"/>
        <p:cNvGrpSpPr/>
        <p:nvPr/>
      </p:nvGrpSpPr>
      <p:grpSpPr>
        <a:xfrm>
          <a:off x="0" y="0"/>
          <a:ext cx="0" cy="0"/>
          <a:chOff x="0" y="0"/>
          <a:chExt cx="0" cy="0"/>
        </a:xfrm>
      </p:grpSpPr>
      <p:sp>
        <p:nvSpPr>
          <p:cNvPr descr="Μπλε κείμενο σε μαύρο φόντο  Η περιγραφή δημιουργήθηκε αυτόματα" id="631" name="Google Shape;631;p21"/>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5" l="0" r="0" t="0"/>
            </a:stretch>
          </a:blipFill>
          <a:ln>
            <a:noFill/>
          </a:ln>
        </p:spPr>
      </p:sp>
      <p:sp>
        <p:nvSpPr>
          <p:cNvPr descr="Κοντινό πλάνο ενός λογότυπου  Το περιεχόμενο που δημιουργείται από τεχνητή νοημοσύνη ενδέχεται να είναι εσφαλμένο." id="632" name="Google Shape;632;p21"/>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grpSp>
        <p:nvGrpSpPr>
          <p:cNvPr id="633" name="Google Shape;633;p21"/>
          <p:cNvGrpSpPr/>
          <p:nvPr/>
        </p:nvGrpSpPr>
        <p:grpSpPr>
          <a:xfrm>
            <a:off x="1257300" y="675541"/>
            <a:ext cx="17030700" cy="1278731"/>
            <a:chOff x="0" y="-57150"/>
            <a:chExt cx="22707600" cy="1704976"/>
          </a:xfrm>
        </p:grpSpPr>
        <p:sp>
          <p:nvSpPr>
            <p:cNvPr id="634" name="Google Shape;634;p21"/>
            <p:cNvSpPr/>
            <p:nvPr/>
          </p:nvSpPr>
          <p:spPr>
            <a:xfrm>
              <a:off x="0" y="0"/>
              <a:ext cx="22707600" cy="1647826"/>
            </a:xfrm>
            <a:custGeom>
              <a:rect b="b" l="l" r="r" t="t"/>
              <a:pathLst>
                <a:path extrusionOk="0" h="1647826" w="22707600">
                  <a:moveTo>
                    <a:pt x="0" y="0"/>
                  </a:moveTo>
                  <a:lnTo>
                    <a:pt x="22707600" y="0"/>
                  </a:lnTo>
                  <a:lnTo>
                    <a:pt x="22707600" y="1647826"/>
                  </a:lnTo>
                  <a:lnTo>
                    <a:pt x="0" y="1647826"/>
                  </a:lnTo>
                  <a:close/>
                </a:path>
              </a:pathLst>
            </a:custGeom>
            <a:solidFill>
              <a:srgbClr val="000000">
                <a:alpha val="0"/>
              </a:srgbClr>
            </a:solidFill>
            <a:ln>
              <a:noFill/>
            </a:ln>
          </p:spPr>
        </p:sp>
        <p:sp>
          <p:nvSpPr>
            <p:cNvPr id="635" name="Google Shape;635;p21"/>
            <p:cNvSpPr txBox="1"/>
            <p:nvPr/>
          </p:nvSpPr>
          <p:spPr>
            <a:xfrm>
              <a:off x="0" y="-57150"/>
              <a:ext cx="22707600" cy="1704976"/>
            </a:xfrm>
            <a:prstGeom prst="rect">
              <a:avLst/>
            </a:prstGeom>
            <a:noFill/>
            <a:ln>
              <a:noFill/>
            </a:ln>
          </p:spPr>
          <p:txBody>
            <a:bodyPr anchorCtr="0" anchor="ctr" bIns="0" lIns="0" spcFirstLastPara="1" rIns="0" wrap="square" tIns="0">
              <a:noAutofit/>
            </a:bodyPr>
            <a:lstStyle/>
            <a:p>
              <a:pPr indent="0" lvl="0" marL="0" marR="0" rtl="0" algn="l">
                <a:lnSpc>
                  <a:spcPct val="108018"/>
                </a:lnSpc>
                <a:spcBef>
                  <a:spcPts val="0"/>
                </a:spcBef>
                <a:spcAft>
                  <a:spcPts val="0"/>
                </a:spcAft>
                <a:buNone/>
              </a:pPr>
              <a:r>
                <a:rPr b="1" i="0" lang="en-US" sz="5113" u="none" cap="none" strike="noStrike">
                  <a:solidFill>
                    <a:srgbClr val="FF0000"/>
                  </a:solidFill>
                  <a:latin typeface="Calibri"/>
                  <a:ea typeface="Calibri"/>
                  <a:cs typeface="Calibri"/>
                  <a:sym typeface="Calibri"/>
                </a:rPr>
                <a:t>Διαρροές αερίου – Πώς να αναγνωρίζετε τις προειδοποιήσεις;</a:t>
              </a:r>
              <a:endParaRPr/>
            </a:p>
          </p:txBody>
        </p:sp>
      </p:grpSp>
      <p:grpSp>
        <p:nvGrpSpPr>
          <p:cNvPr id="636" name="Google Shape;636;p21"/>
          <p:cNvGrpSpPr/>
          <p:nvPr/>
        </p:nvGrpSpPr>
        <p:grpSpPr>
          <a:xfrm>
            <a:off x="1863432" y="2174342"/>
            <a:ext cx="4629245" cy="2792826"/>
            <a:chOff x="0" y="0"/>
            <a:chExt cx="6172327" cy="3723767"/>
          </a:xfrm>
        </p:grpSpPr>
        <p:sp>
          <p:nvSpPr>
            <p:cNvPr id="637" name="Google Shape;637;p21"/>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00B0F0"/>
            </a:solidFill>
            <a:ln cap="flat" cmpd="sng" w="12700">
              <a:solidFill>
                <a:srgbClr val="000000"/>
              </a:solidFill>
              <a:prstDash val="solid"/>
              <a:round/>
              <a:headEnd len="sm" w="sm" type="none"/>
              <a:tailEnd len="sm" w="sm" type="none"/>
            </a:ln>
          </p:spPr>
        </p:sp>
        <p:sp>
          <p:nvSpPr>
            <p:cNvPr id="638" name="Google Shape;638;p21"/>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639" name="Google Shape;639;p21"/>
          <p:cNvGrpSpPr/>
          <p:nvPr/>
        </p:nvGrpSpPr>
        <p:grpSpPr>
          <a:xfrm>
            <a:off x="1882482" y="2164817"/>
            <a:ext cx="4591174" cy="2803624"/>
            <a:chOff x="0" y="-38100"/>
            <a:chExt cx="6121566" cy="3738165"/>
          </a:xfrm>
        </p:grpSpPr>
        <p:sp>
          <p:nvSpPr>
            <p:cNvPr id="640" name="Google Shape;640;p21"/>
            <p:cNvSpPr/>
            <p:nvPr/>
          </p:nvSpPr>
          <p:spPr>
            <a:xfrm>
              <a:off x="0" y="0"/>
              <a:ext cx="6121566" cy="3700065"/>
            </a:xfrm>
            <a:custGeom>
              <a:rect b="b" l="l" r="r" t="t"/>
              <a:pathLst>
                <a:path extrusionOk="0" h="3700065" w="6121566">
                  <a:moveTo>
                    <a:pt x="0" y="0"/>
                  </a:moveTo>
                  <a:lnTo>
                    <a:pt x="6121566" y="0"/>
                  </a:lnTo>
                  <a:lnTo>
                    <a:pt x="6121566" y="3700065"/>
                  </a:lnTo>
                  <a:lnTo>
                    <a:pt x="0" y="3700065"/>
                  </a:lnTo>
                  <a:close/>
                </a:path>
              </a:pathLst>
            </a:custGeom>
            <a:solidFill>
              <a:srgbClr val="000000">
                <a:alpha val="0"/>
              </a:srgbClr>
            </a:solidFill>
            <a:ln>
              <a:noFill/>
            </a:ln>
          </p:spPr>
        </p:sp>
        <p:sp>
          <p:nvSpPr>
            <p:cNvPr id="641" name="Google Shape;641;p21"/>
            <p:cNvSpPr txBox="1"/>
            <p:nvPr/>
          </p:nvSpPr>
          <p:spPr>
            <a:xfrm>
              <a:off x="0" y="-38100"/>
              <a:ext cx="6121566" cy="3738165"/>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1" i="0" lang="en-US" sz="2750" u="none" cap="none" strike="noStrike">
                  <a:solidFill>
                    <a:srgbClr val="FFFFFF"/>
                  </a:solidFill>
                  <a:latin typeface="Calibri"/>
                  <a:ea typeface="Calibri"/>
                  <a:cs typeface="Calibri"/>
                  <a:sym typeface="Calibri"/>
                </a:rPr>
                <a:t>Διακριτή οσμή που μοιάζει με θείο: Συχνά περιγράφεται ως «μυρωδιά σάπιου αυγού», που προστίθεται στο αέριο για ανίχνευση.</a:t>
              </a:r>
              <a:endParaRPr sz="1000"/>
            </a:p>
          </p:txBody>
        </p:sp>
      </p:grpSp>
      <p:grpSp>
        <p:nvGrpSpPr>
          <p:cNvPr id="642" name="Google Shape;642;p21"/>
          <p:cNvGrpSpPr/>
          <p:nvPr/>
        </p:nvGrpSpPr>
        <p:grpSpPr>
          <a:xfrm>
            <a:off x="6913723" y="2174342"/>
            <a:ext cx="4629246" cy="2792826"/>
            <a:chOff x="0" y="0"/>
            <a:chExt cx="6172327" cy="3723767"/>
          </a:xfrm>
        </p:grpSpPr>
        <p:sp>
          <p:nvSpPr>
            <p:cNvPr id="643" name="Google Shape;643;p21"/>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ED2527"/>
            </a:solidFill>
            <a:ln cap="flat" cmpd="sng" w="12700">
              <a:solidFill>
                <a:srgbClr val="000000"/>
              </a:solidFill>
              <a:prstDash val="solid"/>
              <a:round/>
              <a:headEnd len="sm" w="sm" type="none"/>
              <a:tailEnd len="sm" w="sm" type="none"/>
            </a:ln>
          </p:spPr>
        </p:sp>
        <p:sp>
          <p:nvSpPr>
            <p:cNvPr id="644" name="Google Shape;644;p21"/>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645" name="Google Shape;645;p21"/>
          <p:cNvGrpSpPr/>
          <p:nvPr/>
        </p:nvGrpSpPr>
        <p:grpSpPr>
          <a:xfrm>
            <a:off x="6932773" y="2164817"/>
            <a:ext cx="4591175" cy="2783279"/>
            <a:chOff x="0" y="-38100"/>
            <a:chExt cx="6121566" cy="3711038"/>
          </a:xfrm>
        </p:grpSpPr>
        <p:sp>
          <p:nvSpPr>
            <p:cNvPr id="646" name="Google Shape;646;p21"/>
            <p:cNvSpPr/>
            <p:nvPr/>
          </p:nvSpPr>
          <p:spPr>
            <a:xfrm>
              <a:off x="0" y="0"/>
              <a:ext cx="6121566" cy="3672938"/>
            </a:xfrm>
            <a:custGeom>
              <a:rect b="b" l="l" r="r" t="t"/>
              <a:pathLst>
                <a:path extrusionOk="0" h="3672938" w="6121566">
                  <a:moveTo>
                    <a:pt x="0" y="0"/>
                  </a:moveTo>
                  <a:lnTo>
                    <a:pt x="6121566" y="0"/>
                  </a:lnTo>
                  <a:lnTo>
                    <a:pt x="6121566" y="3672938"/>
                  </a:lnTo>
                  <a:lnTo>
                    <a:pt x="0" y="3672938"/>
                  </a:lnTo>
                  <a:close/>
                </a:path>
              </a:pathLst>
            </a:custGeom>
            <a:solidFill>
              <a:srgbClr val="000000">
                <a:alpha val="0"/>
              </a:srgbClr>
            </a:solidFill>
            <a:ln>
              <a:noFill/>
            </a:ln>
          </p:spPr>
        </p:sp>
        <p:sp>
          <p:nvSpPr>
            <p:cNvPr id="647" name="Google Shape;647;p21"/>
            <p:cNvSpPr txBox="1"/>
            <p:nvPr/>
          </p:nvSpPr>
          <p:spPr>
            <a:xfrm>
              <a:off x="0" y="-38100"/>
              <a:ext cx="6121566" cy="3711038"/>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1" i="0" lang="en-US" sz="2750" u="none" cap="none" strike="noStrike">
                  <a:solidFill>
                    <a:srgbClr val="FFFFFF"/>
                  </a:solidFill>
                  <a:latin typeface="Calibri"/>
                  <a:ea typeface="Calibri"/>
                  <a:cs typeface="Calibri"/>
                  <a:sym typeface="Calibri"/>
                </a:rPr>
                <a:t>Σφύριγμα κοντά σε αγωγούς ή συσκευές: Αισθητή διαρροή σε περιορισμένους χώρους.</a:t>
              </a:r>
              <a:endParaRPr sz="1000"/>
            </a:p>
          </p:txBody>
        </p:sp>
      </p:grpSp>
      <p:grpSp>
        <p:nvGrpSpPr>
          <p:cNvPr id="648" name="Google Shape;648;p21"/>
          <p:cNvGrpSpPr/>
          <p:nvPr/>
        </p:nvGrpSpPr>
        <p:grpSpPr>
          <a:xfrm>
            <a:off x="11964016" y="2174342"/>
            <a:ext cx="4629246" cy="2792826"/>
            <a:chOff x="0" y="0"/>
            <a:chExt cx="6172327" cy="3723767"/>
          </a:xfrm>
        </p:grpSpPr>
        <p:sp>
          <p:nvSpPr>
            <p:cNvPr id="649" name="Google Shape;649;p21"/>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00B0F0"/>
            </a:solidFill>
            <a:ln cap="flat" cmpd="sng" w="12700">
              <a:solidFill>
                <a:srgbClr val="000000"/>
              </a:solidFill>
              <a:prstDash val="solid"/>
              <a:round/>
              <a:headEnd len="sm" w="sm" type="none"/>
              <a:tailEnd len="sm" w="sm" type="none"/>
            </a:ln>
          </p:spPr>
        </p:sp>
        <p:sp>
          <p:nvSpPr>
            <p:cNvPr id="650" name="Google Shape;650;p21"/>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651" name="Google Shape;651;p21"/>
          <p:cNvGrpSpPr/>
          <p:nvPr/>
        </p:nvGrpSpPr>
        <p:grpSpPr>
          <a:xfrm>
            <a:off x="11983066" y="2164817"/>
            <a:ext cx="4591175" cy="2783279"/>
            <a:chOff x="0" y="-38100"/>
            <a:chExt cx="6121566" cy="3711038"/>
          </a:xfrm>
        </p:grpSpPr>
        <p:sp>
          <p:nvSpPr>
            <p:cNvPr id="652" name="Google Shape;652;p21"/>
            <p:cNvSpPr/>
            <p:nvPr/>
          </p:nvSpPr>
          <p:spPr>
            <a:xfrm>
              <a:off x="0" y="0"/>
              <a:ext cx="6121566" cy="3672938"/>
            </a:xfrm>
            <a:custGeom>
              <a:rect b="b" l="l" r="r" t="t"/>
              <a:pathLst>
                <a:path extrusionOk="0" h="3672938" w="6121566">
                  <a:moveTo>
                    <a:pt x="0" y="0"/>
                  </a:moveTo>
                  <a:lnTo>
                    <a:pt x="6121566" y="0"/>
                  </a:lnTo>
                  <a:lnTo>
                    <a:pt x="6121566" y="3672938"/>
                  </a:lnTo>
                  <a:lnTo>
                    <a:pt x="0" y="3672938"/>
                  </a:lnTo>
                  <a:close/>
                </a:path>
              </a:pathLst>
            </a:custGeom>
            <a:solidFill>
              <a:srgbClr val="000000">
                <a:alpha val="0"/>
              </a:srgbClr>
            </a:solidFill>
            <a:ln>
              <a:noFill/>
            </a:ln>
          </p:spPr>
        </p:sp>
        <p:sp>
          <p:nvSpPr>
            <p:cNvPr id="653" name="Google Shape;653;p21"/>
            <p:cNvSpPr txBox="1"/>
            <p:nvPr/>
          </p:nvSpPr>
          <p:spPr>
            <a:xfrm>
              <a:off x="0" y="-38100"/>
              <a:ext cx="6121566" cy="3711038"/>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1" i="0" lang="en-US" sz="2750" u="none" cap="none" strike="noStrike">
                  <a:solidFill>
                    <a:srgbClr val="FFFFFF"/>
                  </a:solidFill>
                  <a:latin typeface="Calibri"/>
                  <a:ea typeface="Calibri"/>
                  <a:cs typeface="Calibri"/>
                  <a:sym typeface="Calibri"/>
                </a:rPr>
                <a:t>Πονοκέφαλοι, ζάλη ή ναυτία σε άτομα που βρίσκονται κοντά: Πρώιμα σημάδια έκθεσης σε αέρια.</a:t>
              </a:r>
              <a:endParaRPr sz="1000"/>
            </a:p>
          </p:txBody>
        </p:sp>
      </p:grpSp>
      <p:grpSp>
        <p:nvGrpSpPr>
          <p:cNvPr id="654" name="Google Shape;654;p21"/>
          <p:cNvGrpSpPr/>
          <p:nvPr/>
        </p:nvGrpSpPr>
        <p:grpSpPr>
          <a:xfrm>
            <a:off x="4388578" y="5388164"/>
            <a:ext cx="4629245" cy="2792826"/>
            <a:chOff x="0" y="0"/>
            <a:chExt cx="6172327" cy="3723767"/>
          </a:xfrm>
        </p:grpSpPr>
        <p:sp>
          <p:nvSpPr>
            <p:cNvPr id="655" name="Google Shape;655;p21"/>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ED2527"/>
            </a:solidFill>
            <a:ln cap="flat" cmpd="sng" w="12700">
              <a:solidFill>
                <a:srgbClr val="000000"/>
              </a:solidFill>
              <a:prstDash val="solid"/>
              <a:round/>
              <a:headEnd len="sm" w="sm" type="none"/>
              <a:tailEnd len="sm" w="sm" type="none"/>
            </a:ln>
          </p:spPr>
        </p:sp>
        <p:sp>
          <p:nvSpPr>
            <p:cNvPr id="656" name="Google Shape;656;p21"/>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657" name="Google Shape;657;p21"/>
          <p:cNvGrpSpPr/>
          <p:nvPr/>
        </p:nvGrpSpPr>
        <p:grpSpPr>
          <a:xfrm>
            <a:off x="4407628" y="5378639"/>
            <a:ext cx="4591174" cy="2803624"/>
            <a:chOff x="0" y="-38100"/>
            <a:chExt cx="6121566" cy="3738165"/>
          </a:xfrm>
        </p:grpSpPr>
        <p:sp>
          <p:nvSpPr>
            <p:cNvPr id="658" name="Google Shape;658;p21"/>
            <p:cNvSpPr/>
            <p:nvPr/>
          </p:nvSpPr>
          <p:spPr>
            <a:xfrm>
              <a:off x="0" y="0"/>
              <a:ext cx="6121566" cy="3700065"/>
            </a:xfrm>
            <a:custGeom>
              <a:rect b="b" l="l" r="r" t="t"/>
              <a:pathLst>
                <a:path extrusionOk="0" h="3700065" w="6121566">
                  <a:moveTo>
                    <a:pt x="0" y="0"/>
                  </a:moveTo>
                  <a:lnTo>
                    <a:pt x="6121566" y="0"/>
                  </a:lnTo>
                  <a:lnTo>
                    <a:pt x="6121566" y="3700065"/>
                  </a:lnTo>
                  <a:lnTo>
                    <a:pt x="0" y="3700065"/>
                  </a:lnTo>
                  <a:close/>
                </a:path>
              </a:pathLst>
            </a:custGeom>
            <a:solidFill>
              <a:srgbClr val="000000">
                <a:alpha val="0"/>
              </a:srgbClr>
            </a:solidFill>
            <a:ln>
              <a:noFill/>
            </a:ln>
          </p:spPr>
        </p:sp>
        <p:sp>
          <p:nvSpPr>
            <p:cNvPr id="659" name="Google Shape;659;p21"/>
            <p:cNvSpPr txBox="1"/>
            <p:nvPr/>
          </p:nvSpPr>
          <p:spPr>
            <a:xfrm>
              <a:off x="0" y="-38100"/>
              <a:ext cx="6121566" cy="3738165"/>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1" i="0" lang="en-US" sz="2650" u="none" cap="none" strike="noStrike">
                  <a:solidFill>
                    <a:srgbClr val="FFFFFF"/>
                  </a:solidFill>
                  <a:latin typeface="Calibri"/>
                  <a:ea typeface="Calibri"/>
                  <a:cs typeface="Calibri"/>
                  <a:sym typeface="Calibri"/>
                </a:rPr>
                <a:t>Ξαφνικό κλείσιμο συστημάτων εξαερισμού: Αυτόματο πρωτόκολλο ασφαλείας για τον περιορισμό της κυκλοφορίας αερίου.</a:t>
              </a:r>
              <a:endParaRPr sz="900"/>
            </a:p>
          </p:txBody>
        </p:sp>
      </p:grpSp>
      <p:grpSp>
        <p:nvGrpSpPr>
          <p:cNvPr id="660" name="Google Shape;660;p21"/>
          <p:cNvGrpSpPr/>
          <p:nvPr/>
        </p:nvGrpSpPr>
        <p:grpSpPr>
          <a:xfrm>
            <a:off x="9438870" y="5388164"/>
            <a:ext cx="4629245" cy="2792826"/>
            <a:chOff x="0" y="0"/>
            <a:chExt cx="6172327" cy="3723767"/>
          </a:xfrm>
        </p:grpSpPr>
        <p:sp>
          <p:nvSpPr>
            <p:cNvPr id="661" name="Google Shape;661;p21"/>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00B0F0"/>
            </a:solidFill>
            <a:ln cap="flat" cmpd="sng" w="12700">
              <a:solidFill>
                <a:srgbClr val="000000"/>
              </a:solidFill>
              <a:prstDash val="solid"/>
              <a:round/>
              <a:headEnd len="sm" w="sm" type="none"/>
              <a:tailEnd len="sm" w="sm" type="none"/>
            </a:ln>
          </p:spPr>
        </p:sp>
        <p:sp>
          <p:nvSpPr>
            <p:cNvPr id="662" name="Google Shape;662;p21"/>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663" name="Google Shape;663;p21"/>
          <p:cNvGrpSpPr/>
          <p:nvPr/>
        </p:nvGrpSpPr>
        <p:grpSpPr>
          <a:xfrm>
            <a:off x="9457920" y="5378639"/>
            <a:ext cx="4591174" cy="2803624"/>
            <a:chOff x="0" y="-38100"/>
            <a:chExt cx="6121566" cy="3738165"/>
          </a:xfrm>
        </p:grpSpPr>
        <p:sp>
          <p:nvSpPr>
            <p:cNvPr id="664" name="Google Shape;664;p21"/>
            <p:cNvSpPr/>
            <p:nvPr/>
          </p:nvSpPr>
          <p:spPr>
            <a:xfrm>
              <a:off x="0" y="0"/>
              <a:ext cx="6121566" cy="3700065"/>
            </a:xfrm>
            <a:custGeom>
              <a:rect b="b" l="l" r="r" t="t"/>
              <a:pathLst>
                <a:path extrusionOk="0" h="3700065" w="6121566">
                  <a:moveTo>
                    <a:pt x="0" y="0"/>
                  </a:moveTo>
                  <a:lnTo>
                    <a:pt x="6121566" y="0"/>
                  </a:lnTo>
                  <a:lnTo>
                    <a:pt x="6121566" y="3700065"/>
                  </a:lnTo>
                  <a:lnTo>
                    <a:pt x="0" y="3700065"/>
                  </a:lnTo>
                  <a:close/>
                </a:path>
              </a:pathLst>
            </a:custGeom>
            <a:solidFill>
              <a:srgbClr val="000000">
                <a:alpha val="0"/>
              </a:srgbClr>
            </a:solidFill>
            <a:ln>
              <a:noFill/>
            </a:ln>
          </p:spPr>
        </p:sp>
        <p:sp>
          <p:nvSpPr>
            <p:cNvPr id="665" name="Google Shape;665;p21"/>
            <p:cNvSpPr txBox="1"/>
            <p:nvPr/>
          </p:nvSpPr>
          <p:spPr>
            <a:xfrm>
              <a:off x="0" y="-38100"/>
              <a:ext cx="6121566" cy="3738165"/>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1" i="0" lang="en-US" sz="2650" u="none" cap="none" strike="noStrike">
                  <a:solidFill>
                    <a:srgbClr val="FFFFFF"/>
                  </a:solidFill>
                  <a:latin typeface="Calibri"/>
                  <a:ea typeface="Calibri"/>
                  <a:cs typeface="Calibri"/>
                  <a:sym typeface="Calibri"/>
                </a:rPr>
                <a:t>Προσωπικό ασφαλείας που κατευθύνει άτομα σε εξωτερικούς χώρους χωρίς καθυστέρηση: Ένα ισχυρό σημάδι συμπεριφοράς επιβεβαιωμένου κινδύνου.</a:t>
              </a:r>
              <a:endParaRPr sz="900"/>
            </a:p>
          </p:txBody>
        </p:sp>
      </p:gr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3" name="Shape 673"/>
        <p:cNvGrpSpPr/>
        <p:nvPr/>
      </p:nvGrpSpPr>
      <p:grpSpPr>
        <a:xfrm>
          <a:off x="0" y="0"/>
          <a:ext cx="0" cy="0"/>
          <a:chOff x="0" y="0"/>
          <a:chExt cx="0" cy="0"/>
        </a:xfrm>
      </p:grpSpPr>
      <p:sp>
        <p:nvSpPr>
          <p:cNvPr descr="Μπλε κείμενο σε μαύρο φόντο  Η περιγραφή δημιουργήθηκε αυτόματα" id="674" name="Google Shape;674;p22"/>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5" l="0" r="0" t="0"/>
            </a:stretch>
          </a:blipFill>
          <a:ln>
            <a:noFill/>
          </a:ln>
        </p:spPr>
      </p:sp>
      <p:sp>
        <p:nvSpPr>
          <p:cNvPr descr="Κοντινό πλάνο ενός λογότυπου  Το περιεχόμενο που δημιουργείται από τεχνητή νοημοσύνη ενδέχεται να είναι εσφαλμένο." id="675" name="Google Shape;675;p22"/>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grpSp>
        <p:nvGrpSpPr>
          <p:cNvPr id="676" name="Google Shape;676;p22"/>
          <p:cNvGrpSpPr/>
          <p:nvPr/>
        </p:nvGrpSpPr>
        <p:grpSpPr>
          <a:xfrm>
            <a:off x="768975" y="418300"/>
            <a:ext cx="16261725" cy="1380832"/>
            <a:chOff x="-651100" y="-66664"/>
            <a:chExt cx="21682300" cy="1841110"/>
          </a:xfrm>
        </p:grpSpPr>
        <p:sp>
          <p:nvSpPr>
            <p:cNvPr id="677" name="Google Shape;677;p22"/>
            <p:cNvSpPr/>
            <p:nvPr/>
          </p:nvSpPr>
          <p:spPr>
            <a:xfrm>
              <a:off x="0" y="0"/>
              <a:ext cx="21031200" cy="1774446"/>
            </a:xfrm>
            <a:custGeom>
              <a:rect b="b" l="l" r="r" t="t"/>
              <a:pathLst>
                <a:path extrusionOk="0" h="1774446" w="21031200">
                  <a:moveTo>
                    <a:pt x="0" y="0"/>
                  </a:moveTo>
                  <a:lnTo>
                    <a:pt x="21031200" y="0"/>
                  </a:lnTo>
                  <a:lnTo>
                    <a:pt x="21031200" y="1774446"/>
                  </a:lnTo>
                  <a:lnTo>
                    <a:pt x="0" y="1774446"/>
                  </a:lnTo>
                  <a:close/>
                </a:path>
              </a:pathLst>
            </a:custGeom>
            <a:solidFill>
              <a:srgbClr val="000000">
                <a:alpha val="0"/>
              </a:srgbClr>
            </a:solidFill>
            <a:ln>
              <a:noFill/>
            </a:ln>
          </p:spPr>
        </p:sp>
        <p:sp>
          <p:nvSpPr>
            <p:cNvPr id="678" name="Google Shape;678;p22"/>
            <p:cNvSpPr txBox="1"/>
            <p:nvPr/>
          </p:nvSpPr>
          <p:spPr>
            <a:xfrm>
              <a:off x="-651100" y="-66664"/>
              <a:ext cx="21682200" cy="1841100"/>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FF0000"/>
                  </a:solidFill>
                  <a:latin typeface="Calibri"/>
                  <a:ea typeface="Calibri"/>
                  <a:cs typeface="Calibri"/>
                  <a:sym typeface="Calibri"/>
                </a:rPr>
                <a:t>Χημικές διαρροές</a:t>
              </a:r>
              <a:endParaRPr/>
            </a:p>
          </p:txBody>
        </p:sp>
      </p:grpSp>
      <p:grpSp>
        <p:nvGrpSpPr>
          <p:cNvPr id="679" name="Google Shape;679;p22"/>
          <p:cNvGrpSpPr/>
          <p:nvPr/>
        </p:nvGrpSpPr>
        <p:grpSpPr>
          <a:xfrm>
            <a:off x="768974" y="1501080"/>
            <a:ext cx="16909426" cy="980862"/>
            <a:chOff x="0" y="-9525"/>
            <a:chExt cx="22545902" cy="1307815"/>
          </a:xfrm>
        </p:grpSpPr>
        <p:sp>
          <p:nvSpPr>
            <p:cNvPr id="680" name="Google Shape;680;p22"/>
            <p:cNvSpPr/>
            <p:nvPr/>
          </p:nvSpPr>
          <p:spPr>
            <a:xfrm>
              <a:off x="0" y="0"/>
              <a:ext cx="22545901" cy="1298290"/>
            </a:xfrm>
            <a:custGeom>
              <a:rect b="b" l="l" r="r" t="t"/>
              <a:pathLst>
                <a:path extrusionOk="0" h="1298290" w="22545901">
                  <a:moveTo>
                    <a:pt x="0" y="0"/>
                  </a:moveTo>
                  <a:lnTo>
                    <a:pt x="22545901" y="0"/>
                  </a:lnTo>
                  <a:lnTo>
                    <a:pt x="22545901" y="1298290"/>
                  </a:lnTo>
                  <a:lnTo>
                    <a:pt x="0" y="1298290"/>
                  </a:lnTo>
                  <a:close/>
                </a:path>
              </a:pathLst>
            </a:custGeom>
            <a:solidFill>
              <a:srgbClr val="000000">
                <a:alpha val="0"/>
              </a:srgbClr>
            </a:solidFill>
            <a:ln>
              <a:noFill/>
            </a:ln>
          </p:spPr>
        </p:sp>
        <p:sp>
          <p:nvSpPr>
            <p:cNvPr id="681" name="Google Shape;681;p22"/>
            <p:cNvSpPr txBox="1"/>
            <p:nvPr/>
          </p:nvSpPr>
          <p:spPr>
            <a:xfrm>
              <a:off x="0" y="-9525"/>
              <a:ext cx="22545902" cy="1307815"/>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1" lang="en-US" sz="2400" u="none" cap="none" strike="noStrike">
                  <a:solidFill>
                    <a:srgbClr val="139AD6"/>
                  </a:solidFill>
                  <a:latin typeface="Calibri"/>
                  <a:ea typeface="Calibri"/>
                  <a:cs typeface="Calibri"/>
                  <a:sym typeface="Calibri"/>
                </a:rPr>
                <a:t>Οι διαρροές χημικών σε συγκοινωνιακούς κόμβους, αρένες ή εμπορικά κέντρα μπορούν να διαδώσουν τοξικές αναθυμιάσεις, απαιτώντας γρήγορες ειδοποιήσεις και πρωτόκολλα περιορισμού.</a:t>
              </a:r>
              <a:endParaRPr/>
            </a:p>
          </p:txBody>
        </p:sp>
      </p:grpSp>
      <p:grpSp>
        <p:nvGrpSpPr>
          <p:cNvPr id="682" name="Google Shape;682;p22"/>
          <p:cNvGrpSpPr/>
          <p:nvPr/>
        </p:nvGrpSpPr>
        <p:grpSpPr>
          <a:xfrm>
            <a:off x="989410" y="2879988"/>
            <a:ext cx="9414605" cy="964692"/>
            <a:chOff x="0" y="0"/>
            <a:chExt cx="12552807" cy="1286256"/>
          </a:xfrm>
        </p:grpSpPr>
        <p:sp>
          <p:nvSpPr>
            <p:cNvPr id="683" name="Google Shape;683;p22"/>
            <p:cNvSpPr/>
            <p:nvPr/>
          </p:nvSpPr>
          <p:spPr>
            <a:xfrm>
              <a:off x="25400" y="25400"/>
              <a:ext cx="12502007" cy="1235456"/>
            </a:xfrm>
            <a:custGeom>
              <a:rect b="b" l="l" r="r" t="t"/>
              <a:pathLst>
                <a:path extrusionOk="0" h="1235456" w="12502007">
                  <a:moveTo>
                    <a:pt x="0" y="205867"/>
                  </a:moveTo>
                  <a:cubicBezTo>
                    <a:pt x="0" y="92202"/>
                    <a:pt x="95631" y="0"/>
                    <a:pt x="213487" y="0"/>
                  </a:cubicBezTo>
                  <a:lnTo>
                    <a:pt x="12288520" y="0"/>
                  </a:lnTo>
                  <a:cubicBezTo>
                    <a:pt x="12406502" y="0"/>
                    <a:pt x="12502007" y="92202"/>
                    <a:pt x="12502007" y="205867"/>
                  </a:cubicBezTo>
                  <a:lnTo>
                    <a:pt x="12502007" y="1029589"/>
                  </a:lnTo>
                  <a:cubicBezTo>
                    <a:pt x="12502007" y="1143381"/>
                    <a:pt x="12406376" y="1235456"/>
                    <a:pt x="12288520" y="1235456"/>
                  </a:cubicBezTo>
                  <a:lnTo>
                    <a:pt x="213487" y="1235456"/>
                  </a:lnTo>
                  <a:cubicBezTo>
                    <a:pt x="95631" y="1235583"/>
                    <a:pt x="0" y="1143381"/>
                    <a:pt x="0" y="1029589"/>
                  </a:cubicBezTo>
                  <a:close/>
                </a:path>
              </a:pathLst>
            </a:custGeom>
            <a:solidFill>
              <a:srgbClr val="00B0F0"/>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4" name="Google Shape;684;p22"/>
            <p:cNvSpPr/>
            <p:nvPr/>
          </p:nvSpPr>
          <p:spPr>
            <a:xfrm>
              <a:off x="0" y="0"/>
              <a:ext cx="12552807" cy="1286256"/>
            </a:xfrm>
            <a:custGeom>
              <a:rect b="b" l="l" r="r" t="t"/>
              <a:pathLst>
                <a:path extrusionOk="0" h="1286256" w="12552807">
                  <a:moveTo>
                    <a:pt x="0" y="231267"/>
                  </a:moveTo>
                  <a:cubicBezTo>
                    <a:pt x="0" y="102743"/>
                    <a:pt x="107823" y="0"/>
                    <a:pt x="238887" y="0"/>
                  </a:cubicBezTo>
                  <a:lnTo>
                    <a:pt x="12313920" y="0"/>
                  </a:lnTo>
                  <a:lnTo>
                    <a:pt x="12313920" y="25400"/>
                  </a:lnTo>
                  <a:lnTo>
                    <a:pt x="12313920" y="0"/>
                  </a:lnTo>
                  <a:cubicBezTo>
                    <a:pt x="12444984" y="0"/>
                    <a:pt x="12552807" y="102743"/>
                    <a:pt x="12552807" y="231267"/>
                  </a:cubicBezTo>
                  <a:lnTo>
                    <a:pt x="12527407" y="231267"/>
                  </a:lnTo>
                  <a:lnTo>
                    <a:pt x="12552807" y="231267"/>
                  </a:lnTo>
                  <a:lnTo>
                    <a:pt x="12552807" y="1054989"/>
                  </a:lnTo>
                  <a:lnTo>
                    <a:pt x="12527407" y="1054989"/>
                  </a:lnTo>
                  <a:lnTo>
                    <a:pt x="12552807" y="1054989"/>
                  </a:lnTo>
                  <a:cubicBezTo>
                    <a:pt x="12552807" y="1183640"/>
                    <a:pt x="12444984" y="1286256"/>
                    <a:pt x="12313920" y="1286256"/>
                  </a:cubicBezTo>
                  <a:lnTo>
                    <a:pt x="12313920" y="1260856"/>
                  </a:lnTo>
                  <a:lnTo>
                    <a:pt x="12313920" y="1286256"/>
                  </a:lnTo>
                  <a:lnTo>
                    <a:pt x="238887" y="1286256"/>
                  </a:lnTo>
                  <a:lnTo>
                    <a:pt x="238887" y="1260856"/>
                  </a:lnTo>
                  <a:lnTo>
                    <a:pt x="238887" y="1286256"/>
                  </a:lnTo>
                  <a:cubicBezTo>
                    <a:pt x="107823" y="1286383"/>
                    <a:pt x="0" y="1183640"/>
                    <a:pt x="0" y="1054989"/>
                  </a:cubicBezTo>
                  <a:lnTo>
                    <a:pt x="0" y="231267"/>
                  </a:lnTo>
                  <a:lnTo>
                    <a:pt x="25400" y="231267"/>
                  </a:lnTo>
                  <a:lnTo>
                    <a:pt x="0" y="231267"/>
                  </a:lnTo>
                  <a:moveTo>
                    <a:pt x="50800" y="231267"/>
                  </a:moveTo>
                  <a:lnTo>
                    <a:pt x="50800" y="1054989"/>
                  </a:lnTo>
                  <a:lnTo>
                    <a:pt x="25400" y="1054989"/>
                  </a:lnTo>
                  <a:lnTo>
                    <a:pt x="50800" y="1054989"/>
                  </a:lnTo>
                  <a:cubicBezTo>
                    <a:pt x="50800" y="1153795"/>
                    <a:pt x="134112" y="1235456"/>
                    <a:pt x="238887" y="1235456"/>
                  </a:cubicBezTo>
                  <a:lnTo>
                    <a:pt x="12313920" y="1235456"/>
                  </a:lnTo>
                  <a:cubicBezTo>
                    <a:pt x="12418695" y="1235456"/>
                    <a:pt x="12502007" y="1153795"/>
                    <a:pt x="12502007" y="1054989"/>
                  </a:cubicBezTo>
                  <a:lnTo>
                    <a:pt x="12502007" y="231267"/>
                  </a:lnTo>
                  <a:cubicBezTo>
                    <a:pt x="12502007" y="132461"/>
                    <a:pt x="12418695" y="50800"/>
                    <a:pt x="12313920" y="50800"/>
                  </a:cubicBezTo>
                  <a:lnTo>
                    <a:pt x="238887" y="50800"/>
                  </a:lnTo>
                  <a:lnTo>
                    <a:pt x="238887" y="25400"/>
                  </a:lnTo>
                  <a:lnTo>
                    <a:pt x="238887" y="50800"/>
                  </a:lnTo>
                  <a:cubicBezTo>
                    <a:pt x="134112" y="50800"/>
                    <a:pt x="50800" y="132461"/>
                    <a:pt x="50800" y="231267"/>
                  </a:cubicBez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685" name="Google Shape;685;p22"/>
          <p:cNvGrpSpPr/>
          <p:nvPr/>
        </p:nvGrpSpPr>
        <p:grpSpPr>
          <a:xfrm>
            <a:off x="1053696" y="2937129"/>
            <a:ext cx="9286041" cy="843313"/>
            <a:chOff x="0" y="-9525"/>
            <a:chExt cx="12381388" cy="1124417"/>
          </a:xfrm>
        </p:grpSpPr>
        <p:sp>
          <p:nvSpPr>
            <p:cNvPr id="686" name="Google Shape;686;p22"/>
            <p:cNvSpPr/>
            <p:nvPr/>
          </p:nvSpPr>
          <p:spPr>
            <a:xfrm>
              <a:off x="0" y="0"/>
              <a:ext cx="12381388" cy="1114892"/>
            </a:xfrm>
            <a:custGeom>
              <a:rect b="b" l="l" r="r" t="t"/>
              <a:pathLst>
                <a:path extrusionOk="0" h="1114892" w="12381388">
                  <a:moveTo>
                    <a:pt x="0" y="0"/>
                  </a:moveTo>
                  <a:lnTo>
                    <a:pt x="12381388" y="0"/>
                  </a:lnTo>
                  <a:lnTo>
                    <a:pt x="12381388" y="1114892"/>
                  </a:lnTo>
                  <a:lnTo>
                    <a:pt x="0" y="1114892"/>
                  </a:lnTo>
                  <a:close/>
                </a:path>
              </a:pathLst>
            </a:custGeom>
            <a:solidFill>
              <a:srgbClr val="000000">
                <a:alpha val="0"/>
              </a:srgbClr>
            </a:solidFill>
            <a:ln>
              <a:noFill/>
            </a:ln>
          </p:spPr>
        </p:sp>
        <p:sp>
          <p:nvSpPr>
            <p:cNvPr id="687" name="Google Shape;687;p22"/>
            <p:cNvSpPr txBox="1"/>
            <p:nvPr/>
          </p:nvSpPr>
          <p:spPr>
            <a:xfrm>
              <a:off x="0" y="-9525"/>
              <a:ext cx="12381388" cy="1124417"/>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2400" u="none" cap="none" strike="noStrike">
                  <a:solidFill>
                    <a:srgbClr val="FFFFFF"/>
                  </a:solidFill>
                  <a:latin typeface="Calibri"/>
                  <a:ea typeface="Calibri"/>
                  <a:cs typeface="Calibri"/>
                  <a:sym typeface="Calibri"/>
                </a:rPr>
                <a:t>Συστήματα Έγκαιρης Προειδοποίησης για την Ασφάλεια του Δημόσιου και Μεγάλων Χώρων – για Χημικές Διαρροές</a:t>
              </a:r>
              <a:endParaRPr/>
            </a:p>
          </p:txBody>
        </p:sp>
      </p:grpSp>
      <p:sp>
        <p:nvSpPr>
          <p:cNvPr id="688" name="Google Shape;688;p22"/>
          <p:cNvSpPr txBox="1"/>
          <p:nvPr/>
        </p:nvSpPr>
        <p:spPr>
          <a:xfrm>
            <a:off x="1206911" y="3826928"/>
            <a:ext cx="9064287" cy="880794"/>
          </a:xfrm>
          <a:prstGeom prst="rect">
            <a:avLst/>
          </a:prstGeom>
          <a:noFill/>
          <a:ln>
            <a:noFill/>
          </a:ln>
        </p:spPr>
        <p:txBody>
          <a:bodyPr anchorCtr="0" anchor="t" bIns="0" lIns="0" spcFirstLastPara="1" rIns="0" wrap="square" tIns="0">
            <a:spAutoFit/>
          </a:bodyPr>
          <a:lstStyle/>
          <a:p>
            <a:pPr indent="-98043" lvl="2" marL="279590" marR="0" rtl="0" algn="l">
              <a:lnSpc>
                <a:spcPct val="108031"/>
              </a:lnSpc>
              <a:spcBef>
                <a:spcPts val="0"/>
              </a:spcBef>
              <a:spcAft>
                <a:spcPts val="0"/>
              </a:spcAft>
              <a:buClr>
                <a:srgbClr val="000000"/>
              </a:buClr>
              <a:buSzPts val="1544"/>
              <a:buFont typeface="Arial"/>
              <a:buChar char="⚬"/>
            </a:pPr>
            <a:r>
              <a:rPr b="0" i="0" lang="en-US" sz="1544" u="none" cap="none" strike="noStrike">
                <a:solidFill>
                  <a:srgbClr val="000000"/>
                </a:solidFill>
                <a:latin typeface="Calibri"/>
                <a:ea typeface="Calibri"/>
                <a:cs typeface="Calibri"/>
                <a:sym typeface="Calibri"/>
              </a:rPr>
              <a:t>Αισθητήρες και συναγερμοί επικίνδυνων υλικών (HAZMAT) που ανιχνεύουν την παρουσία χημικών ουσιών.</a:t>
            </a:r>
            <a:endParaRPr/>
          </a:p>
          <a:p>
            <a:pPr indent="-98043" lvl="2" marL="279590" marR="0" rtl="0" algn="l">
              <a:lnSpc>
                <a:spcPct val="108031"/>
              </a:lnSpc>
              <a:spcBef>
                <a:spcPts val="0"/>
              </a:spcBef>
              <a:spcAft>
                <a:spcPts val="0"/>
              </a:spcAft>
              <a:buClr>
                <a:srgbClr val="000000"/>
              </a:buClr>
              <a:buSzPts val="1544"/>
              <a:buFont typeface="Arial"/>
              <a:buChar char="⚬"/>
            </a:pPr>
            <a:r>
              <a:rPr b="0" i="0" lang="en-US" sz="1544" u="none" cap="none" strike="noStrike">
                <a:solidFill>
                  <a:srgbClr val="000000"/>
                </a:solidFill>
                <a:latin typeface="Calibri"/>
                <a:ea typeface="Calibri"/>
                <a:cs typeface="Calibri"/>
                <a:sym typeface="Calibri"/>
              </a:rPr>
              <a:t>Ψηφιακές πινακίδες και ειδοποιήσεις PA που δίνουν οδηγίες στους ανθρώπους να παραμείνουν σε εσωτερικούς χώρους ή να εκκενώσουν.</a:t>
            </a:r>
            <a:endParaRPr/>
          </a:p>
          <a:p>
            <a:pPr indent="-98043" lvl="2" marL="279590" marR="0" rtl="0" algn="l">
              <a:lnSpc>
                <a:spcPct val="108031"/>
              </a:lnSpc>
              <a:spcBef>
                <a:spcPts val="0"/>
              </a:spcBef>
              <a:spcAft>
                <a:spcPts val="0"/>
              </a:spcAft>
              <a:buClr>
                <a:srgbClr val="000000"/>
              </a:buClr>
              <a:buSzPts val="1544"/>
              <a:buFont typeface="Arial"/>
              <a:buChar char="⚬"/>
            </a:pPr>
            <a:r>
              <a:rPr b="0" i="0" lang="en-US" sz="1544" u="none" cap="none" strike="noStrike">
                <a:solidFill>
                  <a:srgbClr val="000000"/>
                </a:solidFill>
                <a:latin typeface="Calibri"/>
                <a:ea typeface="Calibri"/>
                <a:cs typeface="Calibri"/>
                <a:sym typeface="Calibri"/>
              </a:rPr>
              <a:t>Συντονισμός με ομάδες πολιτικής προστασίας και αντιμετώπισης καταστάσεων έκτακτης ανάγκης.</a:t>
            </a:r>
            <a:endParaRPr/>
          </a:p>
        </p:txBody>
      </p:sp>
      <p:grpSp>
        <p:nvGrpSpPr>
          <p:cNvPr id="689" name="Google Shape;689;p22"/>
          <p:cNvGrpSpPr/>
          <p:nvPr/>
        </p:nvGrpSpPr>
        <p:grpSpPr>
          <a:xfrm>
            <a:off x="989410" y="4700868"/>
            <a:ext cx="9414605" cy="964692"/>
            <a:chOff x="0" y="0"/>
            <a:chExt cx="12552807" cy="1286256"/>
          </a:xfrm>
        </p:grpSpPr>
        <p:sp>
          <p:nvSpPr>
            <p:cNvPr id="690" name="Google Shape;690;p22"/>
            <p:cNvSpPr/>
            <p:nvPr/>
          </p:nvSpPr>
          <p:spPr>
            <a:xfrm>
              <a:off x="25400" y="25400"/>
              <a:ext cx="12502007" cy="1235456"/>
            </a:xfrm>
            <a:custGeom>
              <a:rect b="b" l="l" r="r" t="t"/>
              <a:pathLst>
                <a:path extrusionOk="0" h="1235456" w="12502007">
                  <a:moveTo>
                    <a:pt x="0" y="205867"/>
                  </a:moveTo>
                  <a:cubicBezTo>
                    <a:pt x="0" y="92202"/>
                    <a:pt x="95631" y="0"/>
                    <a:pt x="213487" y="0"/>
                  </a:cubicBezTo>
                  <a:lnTo>
                    <a:pt x="12288520" y="0"/>
                  </a:lnTo>
                  <a:cubicBezTo>
                    <a:pt x="12406502" y="0"/>
                    <a:pt x="12502007" y="92202"/>
                    <a:pt x="12502007" y="205867"/>
                  </a:cubicBezTo>
                  <a:lnTo>
                    <a:pt x="12502007" y="1029589"/>
                  </a:lnTo>
                  <a:cubicBezTo>
                    <a:pt x="12502007" y="1143381"/>
                    <a:pt x="12406376" y="1235456"/>
                    <a:pt x="12288520" y="1235456"/>
                  </a:cubicBezTo>
                  <a:lnTo>
                    <a:pt x="213487" y="1235456"/>
                  </a:lnTo>
                  <a:cubicBezTo>
                    <a:pt x="95631" y="1235583"/>
                    <a:pt x="0" y="1143381"/>
                    <a:pt x="0" y="1029589"/>
                  </a:cubicBezTo>
                  <a:close/>
                </a:path>
              </a:pathLst>
            </a:custGeom>
            <a:solidFill>
              <a:srgbClr val="92D050"/>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1" name="Google Shape;691;p22"/>
            <p:cNvSpPr/>
            <p:nvPr/>
          </p:nvSpPr>
          <p:spPr>
            <a:xfrm>
              <a:off x="0" y="0"/>
              <a:ext cx="12552807" cy="1286256"/>
            </a:xfrm>
            <a:custGeom>
              <a:rect b="b" l="l" r="r" t="t"/>
              <a:pathLst>
                <a:path extrusionOk="0" h="1286256" w="12552807">
                  <a:moveTo>
                    <a:pt x="0" y="231267"/>
                  </a:moveTo>
                  <a:cubicBezTo>
                    <a:pt x="0" y="102743"/>
                    <a:pt x="107823" y="0"/>
                    <a:pt x="238887" y="0"/>
                  </a:cubicBezTo>
                  <a:lnTo>
                    <a:pt x="12313920" y="0"/>
                  </a:lnTo>
                  <a:lnTo>
                    <a:pt x="12313920" y="25400"/>
                  </a:lnTo>
                  <a:lnTo>
                    <a:pt x="12313920" y="0"/>
                  </a:lnTo>
                  <a:cubicBezTo>
                    <a:pt x="12444984" y="0"/>
                    <a:pt x="12552807" y="102743"/>
                    <a:pt x="12552807" y="231267"/>
                  </a:cubicBezTo>
                  <a:lnTo>
                    <a:pt x="12527407" y="231267"/>
                  </a:lnTo>
                  <a:lnTo>
                    <a:pt x="12552807" y="231267"/>
                  </a:lnTo>
                  <a:lnTo>
                    <a:pt x="12552807" y="1054989"/>
                  </a:lnTo>
                  <a:lnTo>
                    <a:pt x="12527407" y="1054989"/>
                  </a:lnTo>
                  <a:lnTo>
                    <a:pt x="12552807" y="1054989"/>
                  </a:lnTo>
                  <a:cubicBezTo>
                    <a:pt x="12552807" y="1183640"/>
                    <a:pt x="12444984" y="1286256"/>
                    <a:pt x="12313920" y="1286256"/>
                  </a:cubicBezTo>
                  <a:lnTo>
                    <a:pt x="12313920" y="1260856"/>
                  </a:lnTo>
                  <a:lnTo>
                    <a:pt x="12313920" y="1286256"/>
                  </a:lnTo>
                  <a:lnTo>
                    <a:pt x="238887" y="1286256"/>
                  </a:lnTo>
                  <a:lnTo>
                    <a:pt x="238887" y="1260856"/>
                  </a:lnTo>
                  <a:lnTo>
                    <a:pt x="238887" y="1286256"/>
                  </a:lnTo>
                  <a:cubicBezTo>
                    <a:pt x="107823" y="1286383"/>
                    <a:pt x="0" y="1183640"/>
                    <a:pt x="0" y="1054989"/>
                  </a:cubicBezTo>
                  <a:lnTo>
                    <a:pt x="0" y="231267"/>
                  </a:lnTo>
                  <a:lnTo>
                    <a:pt x="25400" y="231267"/>
                  </a:lnTo>
                  <a:lnTo>
                    <a:pt x="0" y="231267"/>
                  </a:lnTo>
                  <a:moveTo>
                    <a:pt x="50800" y="231267"/>
                  </a:moveTo>
                  <a:lnTo>
                    <a:pt x="50800" y="1054989"/>
                  </a:lnTo>
                  <a:lnTo>
                    <a:pt x="25400" y="1054989"/>
                  </a:lnTo>
                  <a:lnTo>
                    <a:pt x="50800" y="1054989"/>
                  </a:lnTo>
                  <a:cubicBezTo>
                    <a:pt x="50800" y="1153795"/>
                    <a:pt x="134112" y="1235456"/>
                    <a:pt x="238887" y="1235456"/>
                  </a:cubicBezTo>
                  <a:lnTo>
                    <a:pt x="12313920" y="1235456"/>
                  </a:lnTo>
                  <a:cubicBezTo>
                    <a:pt x="12418695" y="1235456"/>
                    <a:pt x="12502007" y="1153795"/>
                    <a:pt x="12502007" y="1054989"/>
                  </a:cubicBezTo>
                  <a:lnTo>
                    <a:pt x="12502007" y="231267"/>
                  </a:lnTo>
                  <a:cubicBezTo>
                    <a:pt x="12502007" y="132461"/>
                    <a:pt x="12418695" y="50800"/>
                    <a:pt x="12313920" y="50800"/>
                  </a:cubicBezTo>
                  <a:lnTo>
                    <a:pt x="238887" y="50800"/>
                  </a:lnTo>
                  <a:lnTo>
                    <a:pt x="238887" y="25400"/>
                  </a:lnTo>
                  <a:lnTo>
                    <a:pt x="238887" y="50800"/>
                  </a:lnTo>
                  <a:cubicBezTo>
                    <a:pt x="134112" y="50800"/>
                    <a:pt x="50800" y="132461"/>
                    <a:pt x="50800" y="231267"/>
                  </a:cubicBez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692" name="Google Shape;692;p22"/>
          <p:cNvGrpSpPr/>
          <p:nvPr/>
        </p:nvGrpSpPr>
        <p:grpSpPr>
          <a:xfrm>
            <a:off x="1053696" y="4758010"/>
            <a:ext cx="9286041" cy="843313"/>
            <a:chOff x="0" y="-9525"/>
            <a:chExt cx="12381388" cy="1124417"/>
          </a:xfrm>
        </p:grpSpPr>
        <p:sp>
          <p:nvSpPr>
            <p:cNvPr id="693" name="Google Shape;693;p22"/>
            <p:cNvSpPr/>
            <p:nvPr/>
          </p:nvSpPr>
          <p:spPr>
            <a:xfrm>
              <a:off x="0" y="0"/>
              <a:ext cx="12381388" cy="1114892"/>
            </a:xfrm>
            <a:custGeom>
              <a:rect b="b" l="l" r="r" t="t"/>
              <a:pathLst>
                <a:path extrusionOk="0" h="1114892" w="12381388">
                  <a:moveTo>
                    <a:pt x="0" y="0"/>
                  </a:moveTo>
                  <a:lnTo>
                    <a:pt x="12381388" y="0"/>
                  </a:lnTo>
                  <a:lnTo>
                    <a:pt x="12381388" y="1114892"/>
                  </a:lnTo>
                  <a:lnTo>
                    <a:pt x="0" y="1114892"/>
                  </a:lnTo>
                  <a:close/>
                </a:path>
              </a:pathLst>
            </a:custGeom>
            <a:solidFill>
              <a:srgbClr val="000000">
                <a:alpha val="0"/>
              </a:srgbClr>
            </a:solidFill>
            <a:ln>
              <a:noFill/>
            </a:ln>
          </p:spPr>
        </p:sp>
        <p:sp>
          <p:nvSpPr>
            <p:cNvPr id="694" name="Google Shape;694;p22"/>
            <p:cNvSpPr txBox="1"/>
            <p:nvPr/>
          </p:nvSpPr>
          <p:spPr>
            <a:xfrm>
              <a:off x="0" y="-9525"/>
              <a:ext cx="12381388" cy="1124417"/>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2400" u="none" cap="none" strike="noStrike">
                  <a:solidFill>
                    <a:srgbClr val="FFFFFF"/>
                  </a:solidFill>
                  <a:latin typeface="Calibri"/>
                  <a:ea typeface="Calibri"/>
                  <a:cs typeface="Calibri"/>
                  <a:sym typeface="Calibri"/>
                </a:rPr>
                <a:t>Τι να κάνετε</a:t>
              </a:r>
              <a:endParaRPr/>
            </a:p>
          </p:txBody>
        </p:sp>
      </p:grpSp>
      <p:sp>
        <p:nvSpPr>
          <p:cNvPr id="695" name="Google Shape;695;p22"/>
          <p:cNvSpPr txBox="1"/>
          <p:nvPr/>
        </p:nvSpPr>
        <p:spPr>
          <a:xfrm>
            <a:off x="1206911" y="5647808"/>
            <a:ext cx="9064287" cy="760857"/>
          </a:xfrm>
          <a:prstGeom prst="rect">
            <a:avLst/>
          </a:prstGeom>
          <a:noFill/>
          <a:ln>
            <a:noFill/>
          </a:ln>
        </p:spPr>
        <p:txBody>
          <a:bodyPr anchorCtr="0" anchor="t" bIns="0" lIns="0" spcFirstLastPara="1" rIns="0" wrap="square" tIns="0">
            <a:spAutoFit/>
          </a:bodyPr>
          <a:lstStyle/>
          <a:p>
            <a:pPr indent="-114300" lvl="2" marL="325755" marR="0" rtl="0" algn="l">
              <a:lnSpc>
                <a:spcPct val="108000"/>
              </a:lnSpc>
              <a:spcBef>
                <a:spcPts val="0"/>
              </a:spcBef>
              <a:spcAft>
                <a:spcPts val="0"/>
              </a:spcAft>
              <a:buClr>
                <a:srgbClr val="000000"/>
              </a:buClr>
              <a:buSzPts val="1800"/>
              <a:buFont typeface="Arial"/>
              <a:buChar char="⚬"/>
            </a:pPr>
            <a:r>
              <a:rPr b="0" i="0" lang="en-US" sz="1800" u="none" cap="none" strike="noStrike">
                <a:solidFill>
                  <a:srgbClr val="000000"/>
                </a:solidFill>
                <a:latin typeface="Calibri"/>
                <a:ea typeface="Calibri"/>
                <a:cs typeface="Calibri"/>
                <a:sym typeface="Calibri"/>
              </a:rPr>
              <a:t>Απομακρυνθείτε αμέσως από την περιοχή της διαρροής.</a:t>
            </a:r>
            <a:endParaRPr/>
          </a:p>
          <a:p>
            <a:pPr indent="-114300" lvl="2" marL="325755" marR="0" rtl="0" algn="l">
              <a:lnSpc>
                <a:spcPct val="108000"/>
              </a:lnSpc>
              <a:spcBef>
                <a:spcPts val="0"/>
              </a:spcBef>
              <a:spcAft>
                <a:spcPts val="0"/>
              </a:spcAft>
              <a:buClr>
                <a:srgbClr val="000000"/>
              </a:buClr>
              <a:buSzPts val="1800"/>
              <a:buFont typeface="Arial"/>
              <a:buChar char="⚬"/>
            </a:pPr>
            <a:r>
              <a:rPr b="0" i="0" lang="en-US" sz="1800" u="none" cap="none" strike="noStrike">
                <a:solidFill>
                  <a:srgbClr val="000000"/>
                </a:solidFill>
                <a:latin typeface="Calibri"/>
                <a:ea typeface="Calibri"/>
                <a:cs typeface="Calibri"/>
                <a:sym typeface="Calibri"/>
              </a:rPr>
              <a:t>Ακολουθήστε τις οδηγίες «καταφυγίου στη θέση σας» εάν η εκκένωση δεν είναι ασφαλής.</a:t>
            </a:r>
            <a:endParaRPr/>
          </a:p>
          <a:p>
            <a:pPr indent="-114300" lvl="2" marL="325755" marR="0" rtl="0" algn="l">
              <a:lnSpc>
                <a:spcPct val="108000"/>
              </a:lnSpc>
              <a:spcBef>
                <a:spcPts val="0"/>
              </a:spcBef>
              <a:spcAft>
                <a:spcPts val="0"/>
              </a:spcAft>
              <a:buClr>
                <a:srgbClr val="000000"/>
              </a:buClr>
              <a:buSzPts val="1800"/>
              <a:buFont typeface="Arial"/>
              <a:buChar char="⚬"/>
            </a:pPr>
            <a:r>
              <a:rPr b="0" i="0" lang="en-US" sz="1800" u="none" cap="none" strike="noStrike">
                <a:solidFill>
                  <a:srgbClr val="000000"/>
                </a:solidFill>
                <a:latin typeface="Calibri"/>
                <a:ea typeface="Calibri"/>
                <a:cs typeface="Calibri"/>
                <a:sym typeface="Calibri"/>
              </a:rPr>
              <a:t>Βοηθήστε τα ευάλωτα άτομα να φτάσουν σε ασφαλείς ζώνες.</a:t>
            </a:r>
            <a:endParaRPr/>
          </a:p>
        </p:txBody>
      </p:sp>
      <p:grpSp>
        <p:nvGrpSpPr>
          <p:cNvPr id="696" name="Google Shape;696;p22"/>
          <p:cNvGrpSpPr/>
          <p:nvPr/>
        </p:nvGrpSpPr>
        <p:grpSpPr>
          <a:xfrm>
            <a:off x="989410" y="6521748"/>
            <a:ext cx="9414605" cy="964692"/>
            <a:chOff x="0" y="0"/>
            <a:chExt cx="12552807" cy="1286256"/>
          </a:xfrm>
        </p:grpSpPr>
        <p:sp>
          <p:nvSpPr>
            <p:cNvPr id="697" name="Google Shape;697;p22"/>
            <p:cNvSpPr/>
            <p:nvPr/>
          </p:nvSpPr>
          <p:spPr>
            <a:xfrm>
              <a:off x="25400" y="25400"/>
              <a:ext cx="12502007" cy="1235456"/>
            </a:xfrm>
            <a:custGeom>
              <a:rect b="b" l="l" r="r" t="t"/>
              <a:pathLst>
                <a:path extrusionOk="0" h="1235456" w="12502007">
                  <a:moveTo>
                    <a:pt x="0" y="205867"/>
                  </a:moveTo>
                  <a:cubicBezTo>
                    <a:pt x="0" y="92202"/>
                    <a:pt x="95631" y="0"/>
                    <a:pt x="213487" y="0"/>
                  </a:cubicBezTo>
                  <a:lnTo>
                    <a:pt x="12288520" y="0"/>
                  </a:lnTo>
                  <a:cubicBezTo>
                    <a:pt x="12406502" y="0"/>
                    <a:pt x="12502007" y="92202"/>
                    <a:pt x="12502007" y="205867"/>
                  </a:cubicBezTo>
                  <a:lnTo>
                    <a:pt x="12502007" y="1029589"/>
                  </a:lnTo>
                  <a:cubicBezTo>
                    <a:pt x="12502007" y="1143381"/>
                    <a:pt x="12406376" y="1235456"/>
                    <a:pt x="12288520" y="1235456"/>
                  </a:cubicBezTo>
                  <a:lnTo>
                    <a:pt x="213487" y="1235456"/>
                  </a:lnTo>
                  <a:cubicBezTo>
                    <a:pt x="95631" y="1235583"/>
                    <a:pt x="0" y="1143381"/>
                    <a:pt x="0" y="1029589"/>
                  </a:cubicBezTo>
                  <a:close/>
                </a:path>
              </a:pathLst>
            </a:custGeom>
            <a:solidFill>
              <a:srgbClr val="ED2527"/>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8" name="Google Shape;698;p22"/>
            <p:cNvSpPr/>
            <p:nvPr/>
          </p:nvSpPr>
          <p:spPr>
            <a:xfrm>
              <a:off x="0" y="0"/>
              <a:ext cx="12552807" cy="1286256"/>
            </a:xfrm>
            <a:custGeom>
              <a:rect b="b" l="l" r="r" t="t"/>
              <a:pathLst>
                <a:path extrusionOk="0" h="1286256" w="12552807">
                  <a:moveTo>
                    <a:pt x="0" y="231267"/>
                  </a:moveTo>
                  <a:cubicBezTo>
                    <a:pt x="0" y="102743"/>
                    <a:pt x="107823" y="0"/>
                    <a:pt x="238887" y="0"/>
                  </a:cubicBezTo>
                  <a:lnTo>
                    <a:pt x="12313920" y="0"/>
                  </a:lnTo>
                  <a:lnTo>
                    <a:pt x="12313920" y="25400"/>
                  </a:lnTo>
                  <a:lnTo>
                    <a:pt x="12313920" y="0"/>
                  </a:lnTo>
                  <a:cubicBezTo>
                    <a:pt x="12444984" y="0"/>
                    <a:pt x="12552807" y="102743"/>
                    <a:pt x="12552807" y="231267"/>
                  </a:cubicBezTo>
                  <a:lnTo>
                    <a:pt x="12527407" y="231267"/>
                  </a:lnTo>
                  <a:lnTo>
                    <a:pt x="12552807" y="231267"/>
                  </a:lnTo>
                  <a:lnTo>
                    <a:pt x="12552807" y="1054989"/>
                  </a:lnTo>
                  <a:lnTo>
                    <a:pt x="12527407" y="1054989"/>
                  </a:lnTo>
                  <a:lnTo>
                    <a:pt x="12552807" y="1054989"/>
                  </a:lnTo>
                  <a:cubicBezTo>
                    <a:pt x="12552807" y="1183640"/>
                    <a:pt x="12444984" y="1286256"/>
                    <a:pt x="12313920" y="1286256"/>
                  </a:cubicBezTo>
                  <a:lnTo>
                    <a:pt x="12313920" y="1260856"/>
                  </a:lnTo>
                  <a:lnTo>
                    <a:pt x="12313920" y="1286256"/>
                  </a:lnTo>
                  <a:lnTo>
                    <a:pt x="238887" y="1286256"/>
                  </a:lnTo>
                  <a:lnTo>
                    <a:pt x="238887" y="1260856"/>
                  </a:lnTo>
                  <a:lnTo>
                    <a:pt x="238887" y="1286256"/>
                  </a:lnTo>
                  <a:cubicBezTo>
                    <a:pt x="107823" y="1286383"/>
                    <a:pt x="0" y="1183640"/>
                    <a:pt x="0" y="1054989"/>
                  </a:cubicBezTo>
                  <a:lnTo>
                    <a:pt x="0" y="231267"/>
                  </a:lnTo>
                  <a:lnTo>
                    <a:pt x="25400" y="231267"/>
                  </a:lnTo>
                  <a:lnTo>
                    <a:pt x="0" y="231267"/>
                  </a:lnTo>
                  <a:moveTo>
                    <a:pt x="50800" y="231267"/>
                  </a:moveTo>
                  <a:lnTo>
                    <a:pt x="50800" y="1054989"/>
                  </a:lnTo>
                  <a:lnTo>
                    <a:pt x="25400" y="1054989"/>
                  </a:lnTo>
                  <a:lnTo>
                    <a:pt x="50800" y="1054989"/>
                  </a:lnTo>
                  <a:cubicBezTo>
                    <a:pt x="50800" y="1153795"/>
                    <a:pt x="134112" y="1235456"/>
                    <a:pt x="238887" y="1235456"/>
                  </a:cubicBezTo>
                  <a:lnTo>
                    <a:pt x="12313920" y="1235456"/>
                  </a:lnTo>
                  <a:cubicBezTo>
                    <a:pt x="12418695" y="1235456"/>
                    <a:pt x="12502007" y="1153795"/>
                    <a:pt x="12502007" y="1054989"/>
                  </a:cubicBezTo>
                  <a:lnTo>
                    <a:pt x="12502007" y="231267"/>
                  </a:lnTo>
                  <a:cubicBezTo>
                    <a:pt x="12502007" y="132461"/>
                    <a:pt x="12418695" y="50800"/>
                    <a:pt x="12313920" y="50800"/>
                  </a:cubicBezTo>
                  <a:lnTo>
                    <a:pt x="238887" y="50800"/>
                  </a:lnTo>
                  <a:lnTo>
                    <a:pt x="238887" y="25400"/>
                  </a:lnTo>
                  <a:lnTo>
                    <a:pt x="238887" y="50800"/>
                  </a:lnTo>
                  <a:cubicBezTo>
                    <a:pt x="134112" y="50800"/>
                    <a:pt x="50800" y="132461"/>
                    <a:pt x="50800" y="231267"/>
                  </a:cubicBez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699" name="Google Shape;699;p22"/>
          <p:cNvGrpSpPr/>
          <p:nvPr/>
        </p:nvGrpSpPr>
        <p:grpSpPr>
          <a:xfrm>
            <a:off x="1053696" y="6578890"/>
            <a:ext cx="9286041" cy="843313"/>
            <a:chOff x="0" y="-9525"/>
            <a:chExt cx="12381388" cy="1124417"/>
          </a:xfrm>
        </p:grpSpPr>
        <p:sp>
          <p:nvSpPr>
            <p:cNvPr id="700" name="Google Shape;700;p22"/>
            <p:cNvSpPr/>
            <p:nvPr/>
          </p:nvSpPr>
          <p:spPr>
            <a:xfrm>
              <a:off x="0" y="0"/>
              <a:ext cx="12381388" cy="1114892"/>
            </a:xfrm>
            <a:custGeom>
              <a:rect b="b" l="l" r="r" t="t"/>
              <a:pathLst>
                <a:path extrusionOk="0" h="1114892" w="12381388">
                  <a:moveTo>
                    <a:pt x="0" y="0"/>
                  </a:moveTo>
                  <a:lnTo>
                    <a:pt x="12381388" y="0"/>
                  </a:lnTo>
                  <a:lnTo>
                    <a:pt x="12381388" y="1114892"/>
                  </a:lnTo>
                  <a:lnTo>
                    <a:pt x="0" y="1114892"/>
                  </a:lnTo>
                  <a:close/>
                </a:path>
              </a:pathLst>
            </a:custGeom>
            <a:solidFill>
              <a:srgbClr val="000000">
                <a:alpha val="0"/>
              </a:srgbClr>
            </a:solidFill>
            <a:ln>
              <a:noFill/>
            </a:ln>
          </p:spPr>
        </p:sp>
        <p:sp>
          <p:nvSpPr>
            <p:cNvPr id="701" name="Google Shape;701;p22"/>
            <p:cNvSpPr txBox="1"/>
            <p:nvPr/>
          </p:nvSpPr>
          <p:spPr>
            <a:xfrm>
              <a:off x="0" y="-9525"/>
              <a:ext cx="12381388" cy="1124417"/>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2400" u="none" cap="none" strike="noStrike">
                  <a:solidFill>
                    <a:srgbClr val="FFFFFF"/>
                  </a:solidFill>
                  <a:latin typeface="Calibri"/>
                  <a:ea typeface="Calibri"/>
                  <a:cs typeface="Calibri"/>
                  <a:sym typeface="Calibri"/>
                </a:rPr>
                <a:t>Τι δεν πρέπει να κάνετε</a:t>
              </a:r>
              <a:endParaRPr/>
            </a:p>
          </p:txBody>
        </p:sp>
      </p:grpSp>
      <p:sp>
        <p:nvSpPr>
          <p:cNvPr id="702" name="Google Shape;702;p22"/>
          <p:cNvSpPr txBox="1"/>
          <p:nvPr/>
        </p:nvSpPr>
        <p:spPr>
          <a:xfrm>
            <a:off x="1206911" y="7468688"/>
            <a:ext cx="9064287" cy="760857"/>
          </a:xfrm>
          <a:prstGeom prst="rect">
            <a:avLst/>
          </a:prstGeom>
          <a:noFill/>
          <a:ln>
            <a:noFill/>
          </a:ln>
        </p:spPr>
        <p:txBody>
          <a:bodyPr anchorCtr="0" anchor="t" bIns="0" lIns="0" spcFirstLastPara="1" rIns="0" wrap="square" tIns="0">
            <a:spAutoFit/>
          </a:bodyPr>
          <a:lstStyle/>
          <a:p>
            <a:pPr indent="-114300" lvl="2" marL="325755" marR="0" rtl="0" algn="l">
              <a:lnSpc>
                <a:spcPct val="108000"/>
              </a:lnSpc>
              <a:spcBef>
                <a:spcPts val="0"/>
              </a:spcBef>
              <a:spcAft>
                <a:spcPts val="0"/>
              </a:spcAft>
              <a:buClr>
                <a:srgbClr val="000000"/>
              </a:buClr>
              <a:buSzPts val="1800"/>
              <a:buFont typeface="Arial"/>
              <a:buChar char="⚬"/>
            </a:pPr>
            <a:r>
              <a:rPr b="0" i="0" lang="en-US" sz="1800" u="none" cap="none" strike="noStrike">
                <a:solidFill>
                  <a:srgbClr val="000000"/>
                </a:solidFill>
                <a:latin typeface="Calibri"/>
                <a:ea typeface="Calibri"/>
                <a:cs typeface="Calibri"/>
                <a:sym typeface="Calibri"/>
              </a:rPr>
              <a:t>Μην αγγίζετε ή επιχειρείτε να καθαρίσετε χυμένα υλικά.</a:t>
            </a:r>
            <a:endParaRPr/>
          </a:p>
          <a:p>
            <a:pPr indent="-114300" lvl="2" marL="325755" marR="0" rtl="0" algn="l">
              <a:lnSpc>
                <a:spcPct val="108000"/>
              </a:lnSpc>
              <a:spcBef>
                <a:spcPts val="0"/>
              </a:spcBef>
              <a:spcAft>
                <a:spcPts val="0"/>
              </a:spcAft>
              <a:buClr>
                <a:srgbClr val="000000"/>
              </a:buClr>
              <a:buSzPts val="1800"/>
              <a:buFont typeface="Arial"/>
              <a:buChar char="⚬"/>
            </a:pPr>
            <a:r>
              <a:rPr b="0" i="0" lang="en-US" sz="1800" u="none" cap="none" strike="noStrike">
                <a:solidFill>
                  <a:srgbClr val="000000"/>
                </a:solidFill>
                <a:latin typeface="Calibri"/>
                <a:ea typeface="Calibri"/>
                <a:cs typeface="Calibri"/>
                <a:sym typeface="Calibri"/>
              </a:rPr>
              <a:t>Μην χρησιμοποιείτε ανελκυστήρες κοντά στο σημείο του συμβάντος.</a:t>
            </a:r>
            <a:endParaRPr/>
          </a:p>
          <a:p>
            <a:pPr indent="-114300" lvl="2" marL="325755" marR="0" rtl="0" algn="l">
              <a:lnSpc>
                <a:spcPct val="108000"/>
              </a:lnSpc>
              <a:spcBef>
                <a:spcPts val="0"/>
              </a:spcBef>
              <a:spcAft>
                <a:spcPts val="0"/>
              </a:spcAft>
              <a:buClr>
                <a:srgbClr val="000000"/>
              </a:buClr>
              <a:buSzPts val="1800"/>
              <a:buFont typeface="Arial"/>
              <a:buChar char="⚬"/>
            </a:pPr>
            <a:r>
              <a:rPr b="0" i="0" lang="en-US" sz="1800" u="none" cap="none" strike="noStrike">
                <a:solidFill>
                  <a:srgbClr val="000000"/>
                </a:solidFill>
                <a:latin typeface="Calibri"/>
                <a:ea typeface="Calibri"/>
                <a:cs typeface="Calibri"/>
                <a:sym typeface="Calibri"/>
              </a:rPr>
              <a:t>Μην αγνοείτε τις επίσημες οδηγίες ή τα μέτρα ελέγχου του πλήθους.</a:t>
            </a:r>
            <a:endParaRPr/>
          </a:p>
        </p:txBody>
      </p:sp>
      <p:sp>
        <p:nvSpPr>
          <p:cNvPr id="703" name="Google Shape;703;p22"/>
          <p:cNvSpPr/>
          <p:nvPr/>
        </p:nvSpPr>
        <p:spPr>
          <a:xfrm>
            <a:off x="10785468" y="3040112"/>
            <a:ext cx="6892957" cy="4618292"/>
          </a:xfrm>
          <a:custGeom>
            <a:rect b="b" l="l" r="r" t="t"/>
            <a:pathLst>
              <a:path extrusionOk="0" h="6157722" w="9190609">
                <a:moveTo>
                  <a:pt x="0" y="0"/>
                </a:moveTo>
                <a:lnTo>
                  <a:pt x="9190609" y="0"/>
                </a:lnTo>
                <a:lnTo>
                  <a:pt x="9190609" y="6157722"/>
                </a:lnTo>
                <a:lnTo>
                  <a:pt x="0" y="6157722"/>
                </a:lnTo>
                <a:lnTo>
                  <a:pt x="0" y="0"/>
                </a:lnTo>
                <a:close/>
              </a:path>
            </a:pathLst>
          </a:custGeom>
          <a:blipFill rotWithShape="1">
            <a:blip r:embed="rId5">
              <a:alphaModFix/>
            </a:blip>
            <a:stretch>
              <a:fillRect b="0" l="-43" r="-42" t="0"/>
            </a:stretch>
          </a:blipFill>
          <a:ln>
            <a:noFill/>
          </a:ln>
        </p:spPr>
      </p:sp>
      <p:sp>
        <p:nvSpPr>
          <p:cNvPr id="704" name="Google Shape;704;p22"/>
          <p:cNvSpPr txBox="1"/>
          <p:nvPr/>
        </p:nvSpPr>
        <p:spPr>
          <a:xfrm>
            <a:off x="10830182" y="7841256"/>
            <a:ext cx="6109094" cy="276225"/>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1" i="0" lang="en-US" sz="1650" u="none" cap="none" strike="noStrike">
                <a:solidFill>
                  <a:srgbClr val="000000"/>
                </a:solidFill>
                <a:latin typeface="Calibri"/>
                <a:ea typeface="Calibri"/>
                <a:cs typeface="Calibri"/>
                <a:sym typeface="Calibri"/>
              </a:rPr>
              <a:t>Σχήμα 6: Χημικές διαρροές από την Canva (Ελεύθερο Στοιχείο) </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2" name="Shape 712"/>
        <p:cNvGrpSpPr/>
        <p:nvPr/>
      </p:nvGrpSpPr>
      <p:grpSpPr>
        <a:xfrm>
          <a:off x="0" y="0"/>
          <a:ext cx="0" cy="0"/>
          <a:chOff x="0" y="0"/>
          <a:chExt cx="0" cy="0"/>
        </a:xfrm>
      </p:grpSpPr>
      <p:sp>
        <p:nvSpPr>
          <p:cNvPr descr="Μπλε κείμενο σε μαύρο φόντο  Η περιγραφή δημιουργήθηκε αυτόματα" id="713" name="Google Shape;713;p23"/>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5" l="0" r="0" t="0"/>
            </a:stretch>
          </a:blipFill>
          <a:ln>
            <a:noFill/>
          </a:ln>
        </p:spPr>
      </p:sp>
      <p:sp>
        <p:nvSpPr>
          <p:cNvPr descr="Κοντινό πλάνο ενός λογότυπου  Το περιεχόμενο που δημιουργείται από τεχνητή νοημοσύνη ενδέχεται να είναι εσφαλμένο." id="714" name="Google Shape;714;p23"/>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grpSp>
        <p:nvGrpSpPr>
          <p:cNvPr id="715" name="Google Shape;715;p23"/>
          <p:cNvGrpSpPr/>
          <p:nvPr/>
        </p:nvGrpSpPr>
        <p:grpSpPr>
          <a:xfrm>
            <a:off x="1257300" y="843983"/>
            <a:ext cx="17030700" cy="1278731"/>
            <a:chOff x="0" y="-57150"/>
            <a:chExt cx="22707600" cy="1704976"/>
          </a:xfrm>
        </p:grpSpPr>
        <p:sp>
          <p:nvSpPr>
            <p:cNvPr id="716" name="Google Shape;716;p23"/>
            <p:cNvSpPr/>
            <p:nvPr/>
          </p:nvSpPr>
          <p:spPr>
            <a:xfrm>
              <a:off x="0" y="0"/>
              <a:ext cx="22707600" cy="1647826"/>
            </a:xfrm>
            <a:custGeom>
              <a:rect b="b" l="l" r="r" t="t"/>
              <a:pathLst>
                <a:path extrusionOk="0" h="1647826" w="22707600">
                  <a:moveTo>
                    <a:pt x="0" y="0"/>
                  </a:moveTo>
                  <a:lnTo>
                    <a:pt x="22707600" y="0"/>
                  </a:lnTo>
                  <a:lnTo>
                    <a:pt x="22707600" y="1647826"/>
                  </a:lnTo>
                  <a:lnTo>
                    <a:pt x="0" y="1647826"/>
                  </a:lnTo>
                  <a:close/>
                </a:path>
              </a:pathLst>
            </a:custGeom>
            <a:solidFill>
              <a:srgbClr val="000000">
                <a:alpha val="0"/>
              </a:srgbClr>
            </a:solidFill>
            <a:ln>
              <a:noFill/>
            </a:ln>
          </p:spPr>
        </p:sp>
        <p:sp>
          <p:nvSpPr>
            <p:cNvPr id="717" name="Google Shape;717;p23"/>
            <p:cNvSpPr txBox="1"/>
            <p:nvPr/>
          </p:nvSpPr>
          <p:spPr>
            <a:xfrm>
              <a:off x="0" y="-57150"/>
              <a:ext cx="22707600" cy="1704976"/>
            </a:xfrm>
            <a:prstGeom prst="rect">
              <a:avLst/>
            </a:prstGeom>
            <a:noFill/>
            <a:ln>
              <a:noFill/>
            </a:ln>
          </p:spPr>
          <p:txBody>
            <a:bodyPr anchorCtr="0" anchor="ctr" bIns="0" lIns="0" spcFirstLastPara="1" rIns="0" wrap="square" tIns="0">
              <a:noAutofit/>
            </a:bodyPr>
            <a:lstStyle/>
            <a:p>
              <a:pPr indent="0" lvl="0" marL="0" marR="0" rtl="0" algn="l">
                <a:lnSpc>
                  <a:spcPct val="107984"/>
                </a:lnSpc>
                <a:spcBef>
                  <a:spcPts val="0"/>
                </a:spcBef>
                <a:spcAft>
                  <a:spcPts val="0"/>
                </a:spcAft>
                <a:buNone/>
              </a:pPr>
              <a:r>
                <a:rPr b="1" i="0" lang="en-US" sz="5022" u="none" cap="none" strike="noStrike">
                  <a:solidFill>
                    <a:srgbClr val="FF0000"/>
                  </a:solidFill>
                  <a:latin typeface="Calibri"/>
                  <a:ea typeface="Calibri"/>
                  <a:cs typeface="Calibri"/>
                  <a:sym typeface="Calibri"/>
                </a:rPr>
                <a:t> Χημικές διαρροές – Πώς να αναγνωρίζετε τις προειδοποιήσεις;</a:t>
              </a:r>
              <a:endParaRPr/>
            </a:p>
          </p:txBody>
        </p:sp>
      </p:grpSp>
      <p:grpSp>
        <p:nvGrpSpPr>
          <p:cNvPr id="718" name="Google Shape;718;p23"/>
          <p:cNvGrpSpPr/>
          <p:nvPr/>
        </p:nvGrpSpPr>
        <p:grpSpPr>
          <a:xfrm>
            <a:off x="1863432" y="2174342"/>
            <a:ext cx="4629245" cy="2792826"/>
            <a:chOff x="0" y="0"/>
            <a:chExt cx="6172327" cy="3723767"/>
          </a:xfrm>
        </p:grpSpPr>
        <p:sp>
          <p:nvSpPr>
            <p:cNvPr id="719" name="Google Shape;719;p23"/>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00B0F0"/>
            </a:solidFill>
            <a:ln cap="flat" cmpd="sng" w="12700">
              <a:solidFill>
                <a:srgbClr val="000000"/>
              </a:solidFill>
              <a:prstDash val="solid"/>
              <a:round/>
              <a:headEnd len="sm" w="sm" type="none"/>
              <a:tailEnd len="sm" w="sm" type="none"/>
            </a:ln>
          </p:spPr>
        </p:sp>
        <p:sp>
          <p:nvSpPr>
            <p:cNvPr id="720" name="Google Shape;720;p23"/>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721" name="Google Shape;721;p23"/>
          <p:cNvGrpSpPr/>
          <p:nvPr/>
        </p:nvGrpSpPr>
        <p:grpSpPr>
          <a:xfrm>
            <a:off x="1882482" y="2171961"/>
            <a:ext cx="4591174" cy="2776135"/>
            <a:chOff x="0" y="-28575"/>
            <a:chExt cx="6121566" cy="3701513"/>
          </a:xfrm>
        </p:grpSpPr>
        <p:sp>
          <p:nvSpPr>
            <p:cNvPr id="722" name="Google Shape;722;p23"/>
            <p:cNvSpPr/>
            <p:nvPr/>
          </p:nvSpPr>
          <p:spPr>
            <a:xfrm>
              <a:off x="0" y="0"/>
              <a:ext cx="6121566" cy="3672938"/>
            </a:xfrm>
            <a:custGeom>
              <a:rect b="b" l="l" r="r" t="t"/>
              <a:pathLst>
                <a:path extrusionOk="0" h="3672938" w="6121566">
                  <a:moveTo>
                    <a:pt x="0" y="0"/>
                  </a:moveTo>
                  <a:lnTo>
                    <a:pt x="6121566" y="0"/>
                  </a:lnTo>
                  <a:lnTo>
                    <a:pt x="6121566" y="3672938"/>
                  </a:lnTo>
                  <a:lnTo>
                    <a:pt x="0" y="3672938"/>
                  </a:lnTo>
                  <a:close/>
                </a:path>
              </a:pathLst>
            </a:custGeom>
            <a:solidFill>
              <a:srgbClr val="000000">
                <a:alpha val="0"/>
              </a:srgbClr>
            </a:solidFill>
            <a:ln>
              <a:noFill/>
            </a:ln>
          </p:spPr>
        </p:sp>
        <p:sp>
          <p:nvSpPr>
            <p:cNvPr id="723" name="Google Shape;723;p23"/>
            <p:cNvSpPr txBox="1"/>
            <p:nvPr/>
          </p:nvSpPr>
          <p:spPr>
            <a:xfrm>
              <a:off x="0" y="-28575"/>
              <a:ext cx="6121566" cy="3701513"/>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1" i="0" lang="en-US" sz="2900" u="none" cap="none" strike="noStrike">
                  <a:solidFill>
                    <a:srgbClr val="FFFFFF"/>
                  </a:solidFill>
                  <a:latin typeface="Calibri"/>
                  <a:ea typeface="Calibri"/>
                  <a:cs typeface="Calibri"/>
                  <a:sym typeface="Calibri"/>
                </a:rPr>
                <a:t>Ορατό υγρό ή σκόνη στα δάπεδα: Διαρροές που έχουν επισημανθεί με κώνους ή φράγματα από το προσωπικό.</a:t>
              </a:r>
              <a:endParaRPr sz="1000"/>
            </a:p>
          </p:txBody>
        </p:sp>
      </p:grpSp>
      <p:grpSp>
        <p:nvGrpSpPr>
          <p:cNvPr id="724" name="Google Shape;724;p23"/>
          <p:cNvGrpSpPr/>
          <p:nvPr/>
        </p:nvGrpSpPr>
        <p:grpSpPr>
          <a:xfrm>
            <a:off x="6913723" y="2174342"/>
            <a:ext cx="4629246" cy="2792826"/>
            <a:chOff x="0" y="0"/>
            <a:chExt cx="6172327" cy="3723767"/>
          </a:xfrm>
        </p:grpSpPr>
        <p:sp>
          <p:nvSpPr>
            <p:cNvPr id="725" name="Google Shape;725;p23"/>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ED2527"/>
            </a:solidFill>
            <a:ln cap="flat" cmpd="sng" w="12700">
              <a:solidFill>
                <a:srgbClr val="000000"/>
              </a:solidFill>
              <a:prstDash val="solid"/>
              <a:round/>
              <a:headEnd len="sm" w="sm" type="none"/>
              <a:tailEnd len="sm" w="sm" type="none"/>
            </a:ln>
          </p:spPr>
        </p:sp>
        <p:sp>
          <p:nvSpPr>
            <p:cNvPr id="726" name="Google Shape;726;p23"/>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727" name="Google Shape;727;p23"/>
          <p:cNvGrpSpPr/>
          <p:nvPr/>
        </p:nvGrpSpPr>
        <p:grpSpPr>
          <a:xfrm>
            <a:off x="6932773" y="2171961"/>
            <a:ext cx="4591175" cy="2776135"/>
            <a:chOff x="0" y="-28575"/>
            <a:chExt cx="6121566" cy="3701513"/>
          </a:xfrm>
        </p:grpSpPr>
        <p:sp>
          <p:nvSpPr>
            <p:cNvPr id="728" name="Google Shape;728;p23"/>
            <p:cNvSpPr/>
            <p:nvPr/>
          </p:nvSpPr>
          <p:spPr>
            <a:xfrm>
              <a:off x="0" y="0"/>
              <a:ext cx="6121566" cy="3672938"/>
            </a:xfrm>
            <a:custGeom>
              <a:rect b="b" l="l" r="r" t="t"/>
              <a:pathLst>
                <a:path extrusionOk="0" h="3672938" w="6121566">
                  <a:moveTo>
                    <a:pt x="0" y="0"/>
                  </a:moveTo>
                  <a:lnTo>
                    <a:pt x="6121566" y="0"/>
                  </a:lnTo>
                  <a:lnTo>
                    <a:pt x="6121566" y="3672938"/>
                  </a:lnTo>
                  <a:lnTo>
                    <a:pt x="0" y="3672938"/>
                  </a:lnTo>
                  <a:close/>
                </a:path>
              </a:pathLst>
            </a:custGeom>
            <a:solidFill>
              <a:srgbClr val="000000">
                <a:alpha val="0"/>
              </a:srgbClr>
            </a:solidFill>
            <a:ln>
              <a:noFill/>
            </a:ln>
          </p:spPr>
        </p:sp>
        <p:sp>
          <p:nvSpPr>
            <p:cNvPr id="729" name="Google Shape;729;p23"/>
            <p:cNvSpPr txBox="1"/>
            <p:nvPr/>
          </p:nvSpPr>
          <p:spPr>
            <a:xfrm>
              <a:off x="0" y="-28575"/>
              <a:ext cx="6121566" cy="3701513"/>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1" i="0" lang="en-US" sz="2900" u="none" cap="none" strike="noStrike">
                  <a:solidFill>
                    <a:srgbClr val="FFFFFF"/>
                  </a:solidFill>
                  <a:latin typeface="Calibri"/>
                  <a:ea typeface="Calibri"/>
                  <a:cs typeface="Calibri"/>
                  <a:sym typeface="Calibri"/>
                </a:rPr>
                <a:t>Ασυνήθιστα σύννεφα ατμών ή έγχρωμος καπνός: Άμεση οπτική ένδειξη επικίνδυνης απελευθέρωσης.</a:t>
              </a:r>
              <a:endParaRPr sz="1000"/>
            </a:p>
          </p:txBody>
        </p:sp>
      </p:grpSp>
      <p:grpSp>
        <p:nvGrpSpPr>
          <p:cNvPr id="730" name="Google Shape;730;p23"/>
          <p:cNvGrpSpPr/>
          <p:nvPr/>
        </p:nvGrpSpPr>
        <p:grpSpPr>
          <a:xfrm>
            <a:off x="11964016" y="2174342"/>
            <a:ext cx="4629246" cy="2792826"/>
            <a:chOff x="0" y="0"/>
            <a:chExt cx="6172327" cy="3723767"/>
          </a:xfrm>
        </p:grpSpPr>
        <p:sp>
          <p:nvSpPr>
            <p:cNvPr id="731" name="Google Shape;731;p23"/>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00B0F0"/>
            </a:solidFill>
            <a:ln cap="flat" cmpd="sng" w="12700">
              <a:solidFill>
                <a:srgbClr val="000000"/>
              </a:solidFill>
              <a:prstDash val="solid"/>
              <a:round/>
              <a:headEnd len="sm" w="sm" type="none"/>
              <a:tailEnd len="sm" w="sm" type="none"/>
            </a:ln>
          </p:spPr>
        </p:sp>
        <p:sp>
          <p:nvSpPr>
            <p:cNvPr id="732" name="Google Shape;732;p23"/>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733" name="Google Shape;733;p23"/>
          <p:cNvGrpSpPr/>
          <p:nvPr/>
        </p:nvGrpSpPr>
        <p:grpSpPr>
          <a:xfrm>
            <a:off x="11983066" y="2171961"/>
            <a:ext cx="4591175" cy="2920461"/>
            <a:chOff x="0" y="-28575"/>
            <a:chExt cx="6121566" cy="3893948"/>
          </a:xfrm>
        </p:grpSpPr>
        <p:sp>
          <p:nvSpPr>
            <p:cNvPr id="734" name="Google Shape;734;p23"/>
            <p:cNvSpPr/>
            <p:nvPr/>
          </p:nvSpPr>
          <p:spPr>
            <a:xfrm>
              <a:off x="0" y="0"/>
              <a:ext cx="6121566" cy="3865373"/>
            </a:xfrm>
            <a:custGeom>
              <a:rect b="b" l="l" r="r" t="t"/>
              <a:pathLst>
                <a:path extrusionOk="0" h="3865373" w="6121566">
                  <a:moveTo>
                    <a:pt x="0" y="0"/>
                  </a:moveTo>
                  <a:lnTo>
                    <a:pt x="6121566" y="0"/>
                  </a:lnTo>
                  <a:lnTo>
                    <a:pt x="6121566" y="3865373"/>
                  </a:lnTo>
                  <a:lnTo>
                    <a:pt x="0" y="3865373"/>
                  </a:lnTo>
                  <a:close/>
                </a:path>
              </a:pathLst>
            </a:custGeom>
            <a:solidFill>
              <a:srgbClr val="000000">
                <a:alpha val="0"/>
              </a:srgbClr>
            </a:solidFill>
            <a:ln>
              <a:noFill/>
            </a:ln>
          </p:spPr>
        </p:sp>
        <p:sp>
          <p:nvSpPr>
            <p:cNvPr id="735" name="Google Shape;735;p23"/>
            <p:cNvSpPr txBox="1"/>
            <p:nvPr/>
          </p:nvSpPr>
          <p:spPr>
            <a:xfrm>
              <a:off x="0" y="-28575"/>
              <a:ext cx="6121566" cy="3893948"/>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1" i="0" lang="en-US" sz="2900" u="none" cap="none" strike="noStrike">
                  <a:solidFill>
                    <a:srgbClr val="FFFFFF"/>
                  </a:solidFill>
                  <a:latin typeface="Calibri"/>
                  <a:ea typeface="Calibri"/>
                  <a:cs typeface="Calibri"/>
                  <a:sym typeface="Calibri"/>
                </a:rPr>
                <a:t>Ερεθισμός των ματιών, του λαιμού ή του δέρματος στην πληγείσα περιοχή: Φυσιολογική αντίδραση που υποδηλώνει έκθεση.</a:t>
              </a:r>
              <a:endParaRPr sz="1000"/>
            </a:p>
          </p:txBody>
        </p:sp>
      </p:grpSp>
      <p:grpSp>
        <p:nvGrpSpPr>
          <p:cNvPr id="736" name="Google Shape;736;p23"/>
          <p:cNvGrpSpPr/>
          <p:nvPr/>
        </p:nvGrpSpPr>
        <p:grpSpPr>
          <a:xfrm>
            <a:off x="4388578" y="5388164"/>
            <a:ext cx="4629245" cy="2792826"/>
            <a:chOff x="0" y="0"/>
            <a:chExt cx="6172327" cy="3723767"/>
          </a:xfrm>
        </p:grpSpPr>
        <p:sp>
          <p:nvSpPr>
            <p:cNvPr id="737" name="Google Shape;737;p23"/>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ED2527"/>
            </a:solidFill>
            <a:ln cap="flat" cmpd="sng" w="12700">
              <a:solidFill>
                <a:srgbClr val="000000"/>
              </a:solidFill>
              <a:prstDash val="solid"/>
              <a:round/>
              <a:headEnd len="sm" w="sm" type="none"/>
              <a:tailEnd len="sm" w="sm" type="none"/>
            </a:ln>
          </p:spPr>
        </p:sp>
        <p:sp>
          <p:nvSpPr>
            <p:cNvPr id="738" name="Google Shape;738;p23"/>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739" name="Google Shape;739;p23"/>
          <p:cNvGrpSpPr/>
          <p:nvPr/>
        </p:nvGrpSpPr>
        <p:grpSpPr>
          <a:xfrm>
            <a:off x="4407628" y="5385783"/>
            <a:ext cx="4591174" cy="2920461"/>
            <a:chOff x="0" y="-28575"/>
            <a:chExt cx="6121566" cy="3893948"/>
          </a:xfrm>
        </p:grpSpPr>
        <p:sp>
          <p:nvSpPr>
            <p:cNvPr id="740" name="Google Shape;740;p23"/>
            <p:cNvSpPr/>
            <p:nvPr/>
          </p:nvSpPr>
          <p:spPr>
            <a:xfrm>
              <a:off x="0" y="0"/>
              <a:ext cx="6121566" cy="3865373"/>
            </a:xfrm>
            <a:custGeom>
              <a:rect b="b" l="l" r="r" t="t"/>
              <a:pathLst>
                <a:path extrusionOk="0" h="3865373" w="6121566">
                  <a:moveTo>
                    <a:pt x="0" y="0"/>
                  </a:moveTo>
                  <a:lnTo>
                    <a:pt x="6121566" y="0"/>
                  </a:lnTo>
                  <a:lnTo>
                    <a:pt x="6121566" y="3865373"/>
                  </a:lnTo>
                  <a:lnTo>
                    <a:pt x="0" y="3865373"/>
                  </a:lnTo>
                  <a:close/>
                </a:path>
              </a:pathLst>
            </a:custGeom>
            <a:solidFill>
              <a:srgbClr val="000000">
                <a:alpha val="0"/>
              </a:srgbClr>
            </a:solidFill>
            <a:ln>
              <a:noFill/>
            </a:ln>
          </p:spPr>
        </p:sp>
        <p:sp>
          <p:nvSpPr>
            <p:cNvPr id="741" name="Google Shape;741;p23"/>
            <p:cNvSpPr txBox="1"/>
            <p:nvPr/>
          </p:nvSpPr>
          <p:spPr>
            <a:xfrm>
              <a:off x="0" y="-28575"/>
              <a:ext cx="6121566" cy="3893948"/>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1" i="0" lang="en-US" sz="2600" u="none" cap="none" strike="noStrike">
                  <a:solidFill>
                    <a:srgbClr val="FFFFFF"/>
                  </a:solidFill>
                  <a:latin typeface="Calibri"/>
                  <a:ea typeface="Calibri"/>
                  <a:cs typeface="Calibri"/>
                  <a:sym typeface="Calibri"/>
                </a:rPr>
                <a:t>Ηλεκτρονική σήμανση που αλλάζει σε εικονίδια ΕΠΙΚΙΝΔΥΝΩΝ ΣΤΟΙΧΕΙΩΝ: Συγκεκριμένα σύμβολα (κρανίο, μάσκα, βαρέλι χημικών).</a:t>
              </a:r>
              <a:endParaRPr sz="700"/>
            </a:p>
          </p:txBody>
        </p:sp>
      </p:grpSp>
      <p:grpSp>
        <p:nvGrpSpPr>
          <p:cNvPr id="742" name="Google Shape;742;p23"/>
          <p:cNvGrpSpPr/>
          <p:nvPr/>
        </p:nvGrpSpPr>
        <p:grpSpPr>
          <a:xfrm>
            <a:off x="9438870" y="5388164"/>
            <a:ext cx="4629245" cy="2792826"/>
            <a:chOff x="0" y="0"/>
            <a:chExt cx="6172327" cy="3723767"/>
          </a:xfrm>
        </p:grpSpPr>
        <p:sp>
          <p:nvSpPr>
            <p:cNvPr id="743" name="Google Shape;743;p23"/>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00B0F0"/>
            </a:solidFill>
            <a:ln cap="flat" cmpd="sng" w="12700">
              <a:solidFill>
                <a:srgbClr val="000000"/>
              </a:solidFill>
              <a:prstDash val="solid"/>
              <a:round/>
              <a:headEnd len="sm" w="sm" type="none"/>
              <a:tailEnd len="sm" w="sm" type="none"/>
            </a:ln>
          </p:spPr>
        </p:sp>
        <p:sp>
          <p:nvSpPr>
            <p:cNvPr id="744" name="Google Shape;744;p23"/>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745" name="Google Shape;745;p23"/>
          <p:cNvGrpSpPr/>
          <p:nvPr/>
        </p:nvGrpSpPr>
        <p:grpSpPr>
          <a:xfrm>
            <a:off x="9457920" y="5385783"/>
            <a:ext cx="4591174" cy="2920461"/>
            <a:chOff x="0" y="-28575"/>
            <a:chExt cx="6121566" cy="3893948"/>
          </a:xfrm>
        </p:grpSpPr>
        <p:sp>
          <p:nvSpPr>
            <p:cNvPr id="746" name="Google Shape;746;p23"/>
            <p:cNvSpPr/>
            <p:nvPr/>
          </p:nvSpPr>
          <p:spPr>
            <a:xfrm>
              <a:off x="0" y="0"/>
              <a:ext cx="6121566" cy="3865373"/>
            </a:xfrm>
            <a:custGeom>
              <a:rect b="b" l="l" r="r" t="t"/>
              <a:pathLst>
                <a:path extrusionOk="0" h="3865373" w="6121566">
                  <a:moveTo>
                    <a:pt x="0" y="0"/>
                  </a:moveTo>
                  <a:lnTo>
                    <a:pt x="6121566" y="0"/>
                  </a:lnTo>
                  <a:lnTo>
                    <a:pt x="6121566" y="3865373"/>
                  </a:lnTo>
                  <a:lnTo>
                    <a:pt x="0" y="3865373"/>
                  </a:lnTo>
                  <a:close/>
                </a:path>
              </a:pathLst>
            </a:custGeom>
            <a:solidFill>
              <a:srgbClr val="000000">
                <a:alpha val="0"/>
              </a:srgbClr>
            </a:solidFill>
            <a:ln>
              <a:noFill/>
            </a:ln>
          </p:spPr>
        </p:sp>
        <p:sp>
          <p:nvSpPr>
            <p:cNvPr id="747" name="Google Shape;747;p23"/>
            <p:cNvSpPr txBox="1"/>
            <p:nvPr/>
          </p:nvSpPr>
          <p:spPr>
            <a:xfrm>
              <a:off x="0" y="-28575"/>
              <a:ext cx="6121566" cy="3893948"/>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1" i="0" lang="en-US" sz="2800" u="none" cap="none" strike="noStrike">
                  <a:solidFill>
                    <a:srgbClr val="FFFFFF"/>
                  </a:solidFill>
                  <a:latin typeface="Calibri"/>
                  <a:ea typeface="Calibri"/>
                  <a:cs typeface="Calibri"/>
                  <a:sym typeface="Calibri"/>
                </a:rPr>
                <a:t>Άφιξη ομάδων έκτακτης ανάγκης με προστατευτικές στολές (ΜΑΠ): Σαφής ένδειξη διαχείρισης χημικών κινδύνων.</a:t>
              </a:r>
              <a:endParaRPr sz="900"/>
            </a:p>
          </p:txBody>
        </p:sp>
      </p:gr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55" name="Shape 755"/>
        <p:cNvGrpSpPr/>
        <p:nvPr/>
      </p:nvGrpSpPr>
      <p:grpSpPr>
        <a:xfrm>
          <a:off x="0" y="0"/>
          <a:ext cx="0" cy="0"/>
          <a:chOff x="0" y="0"/>
          <a:chExt cx="0" cy="0"/>
        </a:xfrm>
      </p:grpSpPr>
      <p:sp>
        <p:nvSpPr>
          <p:cNvPr descr="Μπλε κείμενο σε μαύρο φόντο  Η περιγραφή δημιουργήθηκε αυτόματα" id="756" name="Google Shape;756;p24"/>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5" l="0" r="0" t="0"/>
            </a:stretch>
          </a:blipFill>
          <a:ln>
            <a:noFill/>
          </a:ln>
        </p:spPr>
      </p:sp>
      <p:sp>
        <p:nvSpPr>
          <p:cNvPr descr="Κοντινό πλάνο ενός λογότυπου  Το περιεχόμενο που δημιουργείται από τεχνητή νοημοσύνη ενδέχεται να είναι εσφαλμένο." id="757" name="Google Shape;757;p24"/>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grpSp>
        <p:nvGrpSpPr>
          <p:cNvPr id="758" name="Google Shape;758;p24"/>
          <p:cNvGrpSpPr/>
          <p:nvPr/>
        </p:nvGrpSpPr>
        <p:grpSpPr>
          <a:xfrm>
            <a:off x="661173" y="192049"/>
            <a:ext cx="15773400" cy="1380840"/>
            <a:chOff x="0" y="-66675"/>
            <a:chExt cx="21031200" cy="1841121"/>
          </a:xfrm>
        </p:grpSpPr>
        <p:sp>
          <p:nvSpPr>
            <p:cNvPr id="759" name="Google Shape;759;p24"/>
            <p:cNvSpPr/>
            <p:nvPr/>
          </p:nvSpPr>
          <p:spPr>
            <a:xfrm>
              <a:off x="0" y="0"/>
              <a:ext cx="21031200" cy="1774446"/>
            </a:xfrm>
            <a:custGeom>
              <a:rect b="b" l="l" r="r" t="t"/>
              <a:pathLst>
                <a:path extrusionOk="0" h="1774446" w="21031200">
                  <a:moveTo>
                    <a:pt x="0" y="0"/>
                  </a:moveTo>
                  <a:lnTo>
                    <a:pt x="21031200" y="0"/>
                  </a:lnTo>
                  <a:lnTo>
                    <a:pt x="21031200" y="1774446"/>
                  </a:lnTo>
                  <a:lnTo>
                    <a:pt x="0" y="1774446"/>
                  </a:lnTo>
                  <a:close/>
                </a:path>
              </a:pathLst>
            </a:custGeom>
            <a:solidFill>
              <a:srgbClr val="000000">
                <a:alpha val="0"/>
              </a:srgbClr>
            </a:solidFill>
            <a:ln>
              <a:noFill/>
            </a:ln>
          </p:spPr>
        </p:sp>
        <p:sp>
          <p:nvSpPr>
            <p:cNvPr id="760" name="Google Shape;760;p24"/>
            <p:cNvSpPr txBox="1"/>
            <p:nvPr/>
          </p:nvSpPr>
          <p:spPr>
            <a:xfrm>
              <a:off x="0" y="-66675"/>
              <a:ext cx="21031200" cy="1841121"/>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FF0000"/>
                  </a:solidFill>
                  <a:latin typeface="Calibri"/>
                  <a:ea typeface="Calibri"/>
                  <a:cs typeface="Calibri"/>
                  <a:sym typeface="Calibri"/>
                </a:rPr>
                <a:t>Παύση και αναστοχασμός</a:t>
              </a:r>
              <a:endParaRPr/>
            </a:p>
          </p:txBody>
        </p:sp>
      </p:grpSp>
      <p:grpSp>
        <p:nvGrpSpPr>
          <p:cNvPr id="761" name="Google Shape;761;p24"/>
          <p:cNvGrpSpPr/>
          <p:nvPr/>
        </p:nvGrpSpPr>
        <p:grpSpPr>
          <a:xfrm>
            <a:off x="752600" y="1089800"/>
            <a:ext cx="13991115" cy="1264275"/>
            <a:chOff x="0" y="-38100"/>
            <a:chExt cx="19025177" cy="1685700"/>
          </a:xfrm>
        </p:grpSpPr>
        <p:sp>
          <p:nvSpPr>
            <p:cNvPr id="762" name="Google Shape;762;p24"/>
            <p:cNvSpPr/>
            <p:nvPr/>
          </p:nvSpPr>
          <p:spPr>
            <a:xfrm>
              <a:off x="0" y="0"/>
              <a:ext cx="19025177" cy="1647600"/>
            </a:xfrm>
            <a:custGeom>
              <a:rect b="b" l="l" r="r" t="t"/>
              <a:pathLst>
                <a:path extrusionOk="0" h="1647600" w="19025177">
                  <a:moveTo>
                    <a:pt x="0" y="0"/>
                  </a:moveTo>
                  <a:lnTo>
                    <a:pt x="19025177" y="0"/>
                  </a:lnTo>
                  <a:lnTo>
                    <a:pt x="19025177" y="1647600"/>
                  </a:lnTo>
                  <a:lnTo>
                    <a:pt x="0" y="1647600"/>
                  </a:lnTo>
                  <a:close/>
                </a:path>
              </a:pathLst>
            </a:custGeom>
            <a:solidFill>
              <a:srgbClr val="000000">
                <a:alpha val="0"/>
              </a:srgbClr>
            </a:solidFill>
            <a:ln>
              <a:noFill/>
            </a:ln>
          </p:spPr>
        </p:sp>
        <p:sp>
          <p:nvSpPr>
            <p:cNvPr id="763" name="Google Shape;763;p24"/>
            <p:cNvSpPr txBox="1"/>
            <p:nvPr/>
          </p:nvSpPr>
          <p:spPr>
            <a:xfrm>
              <a:off x="0" y="-38100"/>
              <a:ext cx="19025176" cy="1685700"/>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4200" u="none" cap="none" strike="noStrike">
                  <a:solidFill>
                    <a:srgbClr val="139AD6"/>
                  </a:solidFill>
                  <a:latin typeface="Calibri"/>
                  <a:ea typeface="Calibri"/>
                  <a:cs typeface="Calibri"/>
                  <a:sym typeface="Calibri"/>
                </a:rPr>
                <a:t>Χημική διαρροή σε δημόσιο χώρο!</a:t>
              </a:r>
              <a:endParaRPr/>
            </a:p>
          </p:txBody>
        </p:sp>
      </p:grpSp>
      <p:sp>
        <p:nvSpPr>
          <p:cNvPr id="764" name="Google Shape;764;p24"/>
          <p:cNvSpPr txBox="1"/>
          <p:nvPr/>
        </p:nvSpPr>
        <p:spPr>
          <a:xfrm>
            <a:off x="752598" y="2342622"/>
            <a:ext cx="16968900" cy="2514600"/>
          </a:xfrm>
          <a:prstGeom prst="rect">
            <a:avLst/>
          </a:prstGeom>
          <a:noFill/>
          <a:ln>
            <a:noFill/>
          </a:ln>
        </p:spPr>
        <p:txBody>
          <a:bodyPr anchorCtr="0" anchor="t" bIns="0" lIns="0" spcFirstLastPara="1" rIns="0" wrap="square" tIns="0">
            <a:spAutoFit/>
          </a:bodyPr>
          <a:lstStyle/>
          <a:p>
            <a:pPr indent="0" lvl="0" marL="0" marR="0" rtl="0" algn="just">
              <a:lnSpc>
                <a:spcPct val="120000"/>
              </a:lnSpc>
              <a:spcBef>
                <a:spcPts val="0"/>
              </a:spcBef>
              <a:spcAft>
                <a:spcPts val="0"/>
              </a:spcAft>
              <a:buNone/>
            </a:pPr>
            <a:r>
              <a:rPr b="0" i="0" lang="en-US" sz="2700" u="none" cap="none" strike="noStrike">
                <a:solidFill>
                  <a:srgbClr val="000000"/>
                </a:solidFill>
                <a:latin typeface="Calibri"/>
                <a:ea typeface="Calibri"/>
                <a:cs typeface="Calibri"/>
                <a:sym typeface="Calibri"/>
              </a:rPr>
              <a:t>Είναι 4:45 μ.μ. μια καθημερινή. Βρίσκεστε σε έναν μεγάλο σιδηροδρομικό σταθμό και περιμένετε το τρένο σας. Ξαφνικά, παρατηρείτε μια παράξενη χημική οσμή και αρχίζει να ηχεί ένας συναγερμός ασφαλείας. Το σύστημα PA ανακοινώνει:</a:t>
            </a:r>
            <a:endParaRPr/>
          </a:p>
          <a:p>
            <a:pPr indent="0" lvl="0" marL="0" marR="0" rtl="0" algn="just">
              <a:lnSpc>
                <a:spcPct val="120000"/>
              </a:lnSpc>
              <a:spcBef>
                <a:spcPts val="0"/>
              </a:spcBef>
              <a:spcAft>
                <a:spcPts val="0"/>
              </a:spcAft>
              <a:buNone/>
            </a:pPr>
            <a:r>
              <a:rPr b="0" i="0" lang="en-US" sz="2700" u="none" cap="none" strike="noStrike">
                <a:solidFill>
                  <a:srgbClr val="000000"/>
                </a:solidFill>
                <a:latin typeface="Calibri"/>
                <a:ea typeface="Calibri"/>
                <a:cs typeface="Calibri"/>
                <a:sym typeface="Calibri"/>
              </a:rPr>
              <a:t>«Προσοχή: Εντοπίστηκε διαρροή επικίνδυνου υλικού στον κάτω διάδρομο. Παρακαλούμε να παραμείνετε ψύχραιμοι και να ακολουθήσετε αμέσως τις οδηγίες του προσωπικού». Κάποιοι αρχίζουν να βήχουν, ενώ άλλοι σπεύδουν προς τις κυλιόμενες σκάλες. Το προσωπικό ασφαλείας κλείνει την πρόσβαση στον κάτω όροφο και κατευθύνει τους επιβάτες να καταφύγουν σε μια καθορισμένη ασφαλή περιοχή.</a:t>
            </a:r>
            <a:endParaRPr/>
          </a:p>
        </p:txBody>
      </p:sp>
      <p:sp>
        <p:nvSpPr>
          <p:cNvPr id="765" name="Google Shape;765;p24"/>
          <p:cNvSpPr/>
          <p:nvPr/>
        </p:nvSpPr>
        <p:spPr>
          <a:xfrm>
            <a:off x="8528823" y="6601344"/>
            <a:ext cx="6727412" cy="580454"/>
          </a:xfrm>
          <a:custGeom>
            <a:rect b="b" l="l" r="r" t="t"/>
            <a:pathLst>
              <a:path extrusionOk="0" h="773938" w="8969883">
                <a:moveTo>
                  <a:pt x="50800" y="0"/>
                </a:moveTo>
                <a:lnTo>
                  <a:pt x="50800" y="386969"/>
                </a:lnTo>
                <a:lnTo>
                  <a:pt x="25400" y="386969"/>
                </a:lnTo>
                <a:lnTo>
                  <a:pt x="25400" y="361569"/>
                </a:lnTo>
                <a:lnTo>
                  <a:pt x="8944483" y="361569"/>
                </a:lnTo>
                <a:cubicBezTo>
                  <a:pt x="8958452" y="361569"/>
                  <a:pt x="8969883" y="372999"/>
                  <a:pt x="8969883" y="386969"/>
                </a:cubicBezTo>
                <a:lnTo>
                  <a:pt x="8969883" y="773938"/>
                </a:lnTo>
                <a:lnTo>
                  <a:pt x="8919083" y="773938"/>
                </a:lnTo>
                <a:lnTo>
                  <a:pt x="8919083" y="386969"/>
                </a:lnTo>
                <a:lnTo>
                  <a:pt x="8944483" y="386969"/>
                </a:lnTo>
                <a:lnTo>
                  <a:pt x="8944483" y="412369"/>
                </a:lnTo>
                <a:lnTo>
                  <a:pt x="25400" y="412369"/>
                </a:lnTo>
                <a:cubicBezTo>
                  <a:pt x="11430" y="412369"/>
                  <a:pt x="0" y="400939"/>
                  <a:pt x="0" y="386969"/>
                </a:cubicBezTo>
                <a:lnTo>
                  <a:pt x="0" y="0"/>
                </a:lnTo>
                <a:close/>
              </a:path>
            </a:pathLst>
          </a:custGeom>
          <a:solidFill>
            <a:srgbClr val="BA1B1D"/>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6" name="Google Shape;766;p24"/>
          <p:cNvSpPr/>
          <p:nvPr/>
        </p:nvSpPr>
        <p:spPr>
          <a:xfrm>
            <a:off x="8528823" y="6601344"/>
            <a:ext cx="3382708" cy="580454"/>
          </a:xfrm>
          <a:custGeom>
            <a:rect b="b" l="l" r="r" t="t"/>
            <a:pathLst>
              <a:path extrusionOk="0" h="773938" w="4510278">
                <a:moveTo>
                  <a:pt x="50800" y="0"/>
                </a:moveTo>
                <a:lnTo>
                  <a:pt x="50800" y="386969"/>
                </a:lnTo>
                <a:lnTo>
                  <a:pt x="25400" y="386969"/>
                </a:lnTo>
                <a:lnTo>
                  <a:pt x="25400" y="361569"/>
                </a:lnTo>
                <a:lnTo>
                  <a:pt x="4484878" y="361569"/>
                </a:lnTo>
                <a:cubicBezTo>
                  <a:pt x="4498848" y="361569"/>
                  <a:pt x="4510278" y="372999"/>
                  <a:pt x="4510278" y="386969"/>
                </a:cubicBezTo>
                <a:lnTo>
                  <a:pt x="4510278" y="773938"/>
                </a:lnTo>
                <a:lnTo>
                  <a:pt x="4459478" y="773938"/>
                </a:lnTo>
                <a:lnTo>
                  <a:pt x="4459478" y="386969"/>
                </a:lnTo>
                <a:lnTo>
                  <a:pt x="4484878" y="386969"/>
                </a:lnTo>
                <a:lnTo>
                  <a:pt x="4484878" y="412369"/>
                </a:lnTo>
                <a:lnTo>
                  <a:pt x="25400" y="412369"/>
                </a:lnTo>
                <a:cubicBezTo>
                  <a:pt x="11430" y="412369"/>
                  <a:pt x="0" y="400939"/>
                  <a:pt x="0" y="386969"/>
                </a:cubicBezTo>
                <a:lnTo>
                  <a:pt x="0" y="0"/>
                </a:lnTo>
                <a:close/>
              </a:path>
            </a:pathLst>
          </a:custGeom>
          <a:solidFill>
            <a:srgbClr val="BA1B1D"/>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7" name="Google Shape;767;p24"/>
          <p:cNvSpPr/>
          <p:nvPr/>
        </p:nvSpPr>
        <p:spPr>
          <a:xfrm>
            <a:off x="8528823" y="6601344"/>
            <a:ext cx="38100" cy="580454"/>
          </a:xfrm>
          <a:custGeom>
            <a:rect b="b" l="l" r="r" t="t"/>
            <a:pathLst>
              <a:path extrusionOk="0" h="773938" w="50800">
                <a:moveTo>
                  <a:pt x="50800" y="0"/>
                </a:moveTo>
                <a:lnTo>
                  <a:pt x="50800" y="773938"/>
                </a:lnTo>
                <a:lnTo>
                  <a:pt x="0" y="773938"/>
                </a:lnTo>
                <a:lnTo>
                  <a:pt x="0" y="0"/>
                </a:lnTo>
                <a:close/>
              </a:path>
            </a:pathLst>
          </a:custGeom>
          <a:solidFill>
            <a:srgbClr val="BA1B1D"/>
          </a:solidFill>
          <a:ln cap="flat" cmpd="sng" w="12700">
            <a:solidFill>
              <a:srgbClr val="000000"/>
            </a:solidFill>
            <a:prstDash val="solid"/>
            <a:round/>
            <a:headEnd len="sm" w="sm" type="none"/>
            <a:tailEnd len="sm" w="sm" type="none"/>
          </a:ln>
        </p:spPr>
      </p:sp>
      <p:sp>
        <p:nvSpPr>
          <p:cNvPr id="768" name="Google Shape;768;p24"/>
          <p:cNvSpPr/>
          <p:nvPr/>
        </p:nvSpPr>
        <p:spPr>
          <a:xfrm>
            <a:off x="5184174" y="6601344"/>
            <a:ext cx="3382709" cy="580454"/>
          </a:xfrm>
          <a:custGeom>
            <a:rect b="b" l="l" r="r" t="t"/>
            <a:pathLst>
              <a:path extrusionOk="0" h="773938" w="4510278">
                <a:moveTo>
                  <a:pt x="4510278" y="0"/>
                </a:moveTo>
                <a:lnTo>
                  <a:pt x="4510278" y="386969"/>
                </a:lnTo>
                <a:cubicBezTo>
                  <a:pt x="4510278" y="400939"/>
                  <a:pt x="4498848" y="412369"/>
                  <a:pt x="4484878" y="412369"/>
                </a:cubicBezTo>
                <a:lnTo>
                  <a:pt x="25400" y="412369"/>
                </a:lnTo>
                <a:lnTo>
                  <a:pt x="25400" y="386969"/>
                </a:lnTo>
                <a:lnTo>
                  <a:pt x="50800" y="386969"/>
                </a:lnTo>
                <a:lnTo>
                  <a:pt x="50800" y="773938"/>
                </a:lnTo>
                <a:lnTo>
                  <a:pt x="0" y="773938"/>
                </a:lnTo>
                <a:lnTo>
                  <a:pt x="0" y="386969"/>
                </a:lnTo>
                <a:cubicBezTo>
                  <a:pt x="0" y="372999"/>
                  <a:pt x="11430" y="361569"/>
                  <a:pt x="25400" y="361569"/>
                </a:cubicBezTo>
                <a:lnTo>
                  <a:pt x="4484878" y="361569"/>
                </a:lnTo>
                <a:lnTo>
                  <a:pt x="4484878" y="386969"/>
                </a:lnTo>
                <a:lnTo>
                  <a:pt x="4459478" y="386969"/>
                </a:lnTo>
                <a:lnTo>
                  <a:pt x="4459478" y="0"/>
                </a:lnTo>
                <a:close/>
              </a:path>
            </a:pathLst>
          </a:custGeom>
          <a:solidFill>
            <a:srgbClr val="BA1B1D"/>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9" name="Google Shape;769;p24"/>
          <p:cNvSpPr/>
          <p:nvPr/>
        </p:nvSpPr>
        <p:spPr>
          <a:xfrm>
            <a:off x="1839526" y="6601344"/>
            <a:ext cx="6727412" cy="580454"/>
          </a:xfrm>
          <a:custGeom>
            <a:rect b="b" l="l" r="r" t="t"/>
            <a:pathLst>
              <a:path extrusionOk="0" h="773938" w="8969883">
                <a:moveTo>
                  <a:pt x="8969883" y="0"/>
                </a:moveTo>
                <a:lnTo>
                  <a:pt x="8969883" y="386969"/>
                </a:lnTo>
                <a:cubicBezTo>
                  <a:pt x="8969883" y="400939"/>
                  <a:pt x="8958452" y="412369"/>
                  <a:pt x="8944483" y="412369"/>
                </a:cubicBezTo>
                <a:lnTo>
                  <a:pt x="25400" y="412369"/>
                </a:lnTo>
                <a:lnTo>
                  <a:pt x="25400" y="386969"/>
                </a:lnTo>
                <a:lnTo>
                  <a:pt x="50800" y="386969"/>
                </a:lnTo>
                <a:lnTo>
                  <a:pt x="50800" y="773938"/>
                </a:lnTo>
                <a:lnTo>
                  <a:pt x="0" y="773938"/>
                </a:lnTo>
                <a:lnTo>
                  <a:pt x="0" y="386969"/>
                </a:lnTo>
                <a:cubicBezTo>
                  <a:pt x="0" y="372999"/>
                  <a:pt x="11430" y="361569"/>
                  <a:pt x="25400" y="361569"/>
                </a:cubicBezTo>
                <a:lnTo>
                  <a:pt x="8944483" y="361569"/>
                </a:lnTo>
                <a:lnTo>
                  <a:pt x="8944483" y="386969"/>
                </a:lnTo>
                <a:lnTo>
                  <a:pt x="8919083" y="386969"/>
                </a:lnTo>
                <a:lnTo>
                  <a:pt x="8919083" y="0"/>
                </a:lnTo>
                <a:close/>
              </a:path>
            </a:pathLst>
          </a:custGeom>
          <a:solidFill>
            <a:srgbClr val="BA1B1D"/>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770" name="Google Shape;770;p24"/>
          <p:cNvGrpSpPr/>
          <p:nvPr/>
        </p:nvGrpSpPr>
        <p:grpSpPr>
          <a:xfrm>
            <a:off x="7146737" y="5200208"/>
            <a:ext cx="2802255" cy="1420178"/>
            <a:chOff x="0" y="0"/>
            <a:chExt cx="3736340" cy="1893570"/>
          </a:xfrm>
        </p:grpSpPr>
        <p:sp>
          <p:nvSpPr>
            <p:cNvPr id="771" name="Google Shape;771;p24"/>
            <p:cNvSpPr/>
            <p:nvPr/>
          </p:nvSpPr>
          <p:spPr>
            <a:xfrm>
              <a:off x="25400" y="25400"/>
              <a:ext cx="3685540" cy="1842770"/>
            </a:xfrm>
            <a:custGeom>
              <a:rect b="b" l="l" r="r" t="t"/>
              <a:pathLst>
                <a:path extrusionOk="0" h="1842770" w="3685540">
                  <a:moveTo>
                    <a:pt x="0" y="0"/>
                  </a:moveTo>
                  <a:lnTo>
                    <a:pt x="3685540" y="0"/>
                  </a:lnTo>
                  <a:lnTo>
                    <a:pt x="3685540" y="1842770"/>
                  </a:lnTo>
                  <a:lnTo>
                    <a:pt x="0" y="1842770"/>
                  </a:lnTo>
                  <a:close/>
                </a:path>
              </a:pathLst>
            </a:custGeom>
            <a:solidFill>
              <a:srgbClr val="139AD6"/>
            </a:solidFill>
            <a:ln cap="flat" cmpd="sng" w="12700">
              <a:solidFill>
                <a:srgbClr val="000000"/>
              </a:solidFill>
              <a:prstDash val="solid"/>
              <a:round/>
              <a:headEnd len="sm" w="sm" type="none"/>
              <a:tailEnd len="sm" w="sm" type="none"/>
            </a:ln>
          </p:spPr>
        </p:sp>
        <p:sp>
          <p:nvSpPr>
            <p:cNvPr id="772" name="Google Shape;772;p24"/>
            <p:cNvSpPr/>
            <p:nvPr/>
          </p:nvSpPr>
          <p:spPr>
            <a:xfrm>
              <a:off x="0" y="0"/>
              <a:ext cx="3736340" cy="1893570"/>
            </a:xfrm>
            <a:custGeom>
              <a:rect b="b" l="l" r="r" t="t"/>
              <a:pathLst>
                <a:path extrusionOk="0" h="1893570" w="3736340">
                  <a:moveTo>
                    <a:pt x="25400" y="0"/>
                  </a:moveTo>
                  <a:lnTo>
                    <a:pt x="3710940" y="0"/>
                  </a:lnTo>
                  <a:cubicBezTo>
                    <a:pt x="3724910" y="0"/>
                    <a:pt x="3736340" y="11430"/>
                    <a:pt x="3736340" y="25400"/>
                  </a:cubicBezTo>
                  <a:lnTo>
                    <a:pt x="3736340" y="1868170"/>
                  </a:lnTo>
                  <a:cubicBezTo>
                    <a:pt x="3736340" y="1882140"/>
                    <a:pt x="3724910" y="1893570"/>
                    <a:pt x="3710940" y="1893570"/>
                  </a:cubicBezTo>
                  <a:lnTo>
                    <a:pt x="25400" y="1893570"/>
                  </a:lnTo>
                  <a:cubicBezTo>
                    <a:pt x="11430" y="1893570"/>
                    <a:pt x="0" y="1882140"/>
                    <a:pt x="0" y="1868170"/>
                  </a:cubicBezTo>
                  <a:lnTo>
                    <a:pt x="0" y="25400"/>
                  </a:lnTo>
                  <a:cubicBezTo>
                    <a:pt x="0" y="11430"/>
                    <a:pt x="11430" y="0"/>
                    <a:pt x="25400" y="0"/>
                  </a:cubicBezTo>
                  <a:moveTo>
                    <a:pt x="25400" y="50800"/>
                  </a:moveTo>
                  <a:lnTo>
                    <a:pt x="25400" y="25400"/>
                  </a:lnTo>
                  <a:lnTo>
                    <a:pt x="50800" y="25400"/>
                  </a:lnTo>
                  <a:lnTo>
                    <a:pt x="50800" y="1868170"/>
                  </a:lnTo>
                  <a:lnTo>
                    <a:pt x="25400" y="1868170"/>
                  </a:lnTo>
                  <a:lnTo>
                    <a:pt x="25400" y="1842770"/>
                  </a:lnTo>
                  <a:lnTo>
                    <a:pt x="3710940" y="1842770"/>
                  </a:lnTo>
                  <a:lnTo>
                    <a:pt x="3710940" y="1868170"/>
                  </a:lnTo>
                  <a:lnTo>
                    <a:pt x="3685540" y="1868170"/>
                  </a:lnTo>
                  <a:lnTo>
                    <a:pt x="3685540" y="25400"/>
                  </a:lnTo>
                  <a:lnTo>
                    <a:pt x="3710940" y="25400"/>
                  </a:lnTo>
                  <a:lnTo>
                    <a:pt x="3710940"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773" name="Google Shape;773;p24"/>
          <p:cNvGrpSpPr/>
          <p:nvPr/>
        </p:nvGrpSpPr>
        <p:grpSpPr>
          <a:xfrm>
            <a:off x="7165787" y="5197827"/>
            <a:ext cx="2764172" cy="1403516"/>
            <a:chOff x="0" y="-28575"/>
            <a:chExt cx="3685562" cy="1871355"/>
          </a:xfrm>
        </p:grpSpPr>
        <p:sp>
          <p:nvSpPr>
            <p:cNvPr id="774" name="Google Shape;774;p24"/>
            <p:cNvSpPr/>
            <p:nvPr/>
          </p:nvSpPr>
          <p:spPr>
            <a:xfrm>
              <a:off x="0" y="0"/>
              <a:ext cx="3685562" cy="1842780"/>
            </a:xfrm>
            <a:custGeom>
              <a:rect b="b" l="l" r="r" t="t"/>
              <a:pathLst>
                <a:path extrusionOk="0" h="1842780" w="3685562">
                  <a:moveTo>
                    <a:pt x="0" y="0"/>
                  </a:moveTo>
                  <a:lnTo>
                    <a:pt x="3685562" y="0"/>
                  </a:lnTo>
                  <a:lnTo>
                    <a:pt x="3685562" y="1842780"/>
                  </a:lnTo>
                  <a:lnTo>
                    <a:pt x="0" y="1842780"/>
                  </a:lnTo>
                  <a:close/>
                </a:path>
              </a:pathLst>
            </a:custGeom>
            <a:solidFill>
              <a:srgbClr val="000000">
                <a:alpha val="0"/>
              </a:srgbClr>
            </a:solidFill>
            <a:ln>
              <a:noFill/>
            </a:ln>
          </p:spPr>
        </p:sp>
        <p:sp>
          <p:nvSpPr>
            <p:cNvPr id="775" name="Google Shape;775;p24"/>
            <p:cNvSpPr txBox="1"/>
            <p:nvPr/>
          </p:nvSpPr>
          <p:spPr>
            <a:xfrm>
              <a:off x="0" y="-28575"/>
              <a:ext cx="3685562" cy="1871355"/>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1" i="0" lang="en-US" sz="1950" u="none" cap="none" strike="noStrike">
                  <a:solidFill>
                    <a:srgbClr val="FFFFFF"/>
                  </a:solidFill>
                  <a:latin typeface="Calibri"/>
                  <a:ea typeface="Calibri"/>
                  <a:cs typeface="Calibri"/>
                  <a:sym typeface="Calibri"/>
                </a:rPr>
                <a:t>Κατευθυντήριες ερωτήσεις:</a:t>
              </a:r>
              <a:endParaRPr/>
            </a:p>
          </p:txBody>
        </p:sp>
      </p:grpSp>
      <p:grpSp>
        <p:nvGrpSpPr>
          <p:cNvPr id="776" name="Google Shape;776;p24"/>
          <p:cNvGrpSpPr/>
          <p:nvPr/>
        </p:nvGrpSpPr>
        <p:grpSpPr>
          <a:xfrm>
            <a:off x="457440" y="7162770"/>
            <a:ext cx="2802255" cy="1420178"/>
            <a:chOff x="0" y="0"/>
            <a:chExt cx="3736340" cy="1893570"/>
          </a:xfrm>
        </p:grpSpPr>
        <p:sp>
          <p:nvSpPr>
            <p:cNvPr id="777" name="Google Shape;777;p24"/>
            <p:cNvSpPr/>
            <p:nvPr/>
          </p:nvSpPr>
          <p:spPr>
            <a:xfrm>
              <a:off x="25400" y="25400"/>
              <a:ext cx="3685540" cy="1842770"/>
            </a:xfrm>
            <a:custGeom>
              <a:rect b="b" l="l" r="r" t="t"/>
              <a:pathLst>
                <a:path extrusionOk="0" h="1842770" w="3685540">
                  <a:moveTo>
                    <a:pt x="0" y="0"/>
                  </a:moveTo>
                  <a:lnTo>
                    <a:pt x="3685540" y="0"/>
                  </a:lnTo>
                  <a:lnTo>
                    <a:pt x="3685540" y="1842770"/>
                  </a:lnTo>
                  <a:lnTo>
                    <a:pt x="0" y="1842770"/>
                  </a:lnTo>
                  <a:close/>
                </a:path>
              </a:pathLst>
            </a:custGeom>
            <a:solidFill>
              <a:srgbClr val="ED2527"/>
            </a:solidFill>
            <a:ln cap="flat" cmpd="sng" w="12700">
              <a:solidFill>
                <a:srgbClr val="000000"/>
              </a:solidFill>
              <a:prstDash val="solid"/>
              <a:round/>
              <a:headEnd len="sm" w="sm" type="none"/>
              <a:tailEnd len="sm" w="sm" type="none"/>
            </a:ln>
          </p:spPr>
        </p:sp>
        <p:sp>
          <p:nvSpPr>
            <p:cNvPr id="778" name="Google Shape;778;p24"/>
            <p:cNvSpPr/>
            <p:nvPr/>
          </p:nvSpPr>
          <p:spPr>
            <a:xfrm>
              <a:off x="0" y="0"/>
              <a:ext cx="3736340" cy="1893570"/>
            </a:xfrm>
            <a:custGeom>
              <a:rect b="b" l="l" r="r" t="t"/>
              <a:pathLst>
                <a:path extrusionOk="0" h="1893570" w="3736340">
                  <a:moveTo>
                    <a:pt x="25400" y="0"/>
                  </a:moveTo>
                  <a:lnTo>
                    <a:pt x="3710940" y="0"/>
                  </a:lnTo>
                  <a:cubicBezTo>
                    <a:pt x="3724910" y="0"/>
                    <a:pt x="3736340" y="11430"/>
                    <a:pt x="3736340" y="25400"/>
                  </a:cubicBezTo>
                  <a:lnTo>
                    <a:pt x="3736340" y="1868170"/>
                  </a:lnTo>
                  <a:cubicBezTo>
                    <a:pt x="3736340" y="1882140"/>
                    <a:pt x="3724910" y="1893570"/>
                    <a:pt x="3710940" y="1893570"/>
                  </a:cubicBezTo>
                  <a:lnTo>
                    <a:pt x="25400" y="1893570"/>
                  </a:lnTo>
                  <a:cubicBezTo>
                    <a:pt x="11430" y="1893570"/>
                    <a:pt x="0" y="1882140"/>
                    <a:pt x="0" y="1868170"/>
                  </a:cubicBezTo>
                  <a:lnTo>
                    <a:pt x="0" y="25400"/>
                  </a:lnTo>
                  <a:cubicBezTo>
                    <a:pt x="0" y="11430"/>
                    <a:pt x="11430" y="0"/>
                    <a:pt x="25400" y="0"/>
                  </a:cubicBezTo>
                  <a:moveTo>
                    <a:pt x="25400" y="50800"/>
                  </a:moveTo>
                  <a:lnTo>
                    <a:pt x="25400" y="25400"/>
                  </a:lnTo>
                  <a:lnTo>
                    <a:pt x="50800" y="25400"/>
                  </a:lnTo>
                  <a:lnTo>
                    <a:pt x="50800" y="1868170"/>
                  </a:lnTo>
                  <a:lnTo>
                    <a:pt x="25400" y="1868170"/>
                  </a:lnTo>
                  <a:lnTo>
                    <a:pt x="25400" y="1842770"/>
                  </a:lnTo>
                  <a:lnTo>
                    <a:pt x="3710940" y="1842770"/>
                  </a:lnTo>
                  <a:lnTo>
                    <a:pt x="3710940" y="1868170"/>
                  </a:lnTo>
                  <a:lnTo>
                    <a:pt x="3685540" y="1868170"/>
                  </a:lnTo>
                  <a:lnTo>
                    <a:pt x="3685540" y="25400"/>
                  </a:lnTo>
                  <a:lnTo>
                    <a:pt x="3710940" y="25400"/>
                  </a:lnTo>
                  <a:lnTo>
                    <a:pt x="3710940"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779" name="Google Shape;779;p24"/>
          <p:cNvGrpSpPr/>
          <p:nvPr/>
        </p:nvGrpSpPr>
        <p:grpSpPr>
          <a:xfrm>
            <a:off x="476490" y="7160389"/>
            <a:ext cx="2764172" cy="1480783"/>
            <a:chOff x="0" y="-28575"/>
            <a:chExt cx="3685562" cy="1974377"/>
          </a:xfrm>
        </p:grpSpPr>
        <p:sp>
          <p:nvSpPr>
            <p:cNvPr id="780" name="Google Shape;780;p24"/>
            <p:cNvSpPr/>
            <p:nvPr/>
          </p:nvSpPr>
          <p:spPr>
            <a:xfrm>
              <a:off x="0" y="0"/>
              <a:ext cx="3685562" cy="1945802"/>
            </a:xfrm>
            <a:custGeom>
              <a:rect b="b" l="l" r="r" t="t"/>
              <a:pathLst>
                <a:path extrusionOk="0" h="1945802" w="3685562">
                  <a:moveTo>
                    <a:pt x="0" y="0"/>
                  </a:moveTo>
                  <a:lnTo>
                    <a:pt x="3685562" y="0"/>
                  </a:lnTo>
                  <a:lnTo>
                    <a:pt x="3685562" y="1945802"/>
                  </a:lnTo>
                  <a:lnTo>
                    <a:pt x="0" y="1945802"/>
                  </a:lnTo>
                  <a:close/>
                </a:path>
              </a:pathLst>
            </a:custGeom>
            <a:solidFill>
              <a:srgbClr val="000000">
                <a:alpha val="0"/>
              </a:srgbClr>
            </a:solidFill>
            <a:ln>
              <a:noFill/>
            </a:ln>
          </p:spPr>
        </p:sp>
        <p:sp>
          <p:nvSpPr>
            <p:cNvPr id="781" name="Google Shape;781;p24"/>
            <p:cNvSpPr txBox="1"/>
            <p:nvPr/>
          </p:nvSpPr>
          <p:spPr>
            <a:xfrm>
              <a:off x="0" y="-28575"/>
              <a:ext cx="3685562" cy="1974377"/>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0" i="0" lang="en-US" sz="1750" u="none" cap="none" strike="noStrike">
                  <a:solidFill>
                    <a:srgbClr val="FFFFFF"/>
                  </a:solidFill>
                  <a:latin typeface="Calibri"/>
                  <a:ea typeface="Calibri"/>
                  <a:cs typeface="Calibri"/>
                  <a:sym typeface="Calibri"/>
                </a:rPr>
                <a:t>Τι άμεση ενέργεια θα αναλαμβάνατε αφού ακούσατε την ανακοίνωση και παρατηρήσατε την οσμή;</a:t>
              </a:r>
              <a:endParaRPr sz="1200"/>
            </a:p>
          </p:txBody>
        </p:sp>
      </p:grpSp>
      <p:grpSp>
        <p:nvGrpSpPr>
          <p:cNvPr id="782" name="Google Shape;782;p24"/>
          <p:cNvGrpSpPr/>
          <p:nvPr/>
        </p:nvGrpSpPr>
        <p:grpSpPr>
          <a:xfrm>
            <a:off x="3802089" y="7162770"/>
            <a:ext cx="2802255" cy="1420178"/>
            <a:chOff x="0" y="0"/>
            <a:chExt cx="3736340" cy="1893570"/>
          </a:xfrm>
        </p:grpSpPr>
        <p:sp>
          <p:nvSpPr>
            <p:cNvPr id="783" name="Google Shape;783;p24"/>
            <p:cNvSpPr/>
            <p:nvPr/>
          </p:nvSpPr>
          <p:spPr>
            <a:xfrm>
              <a:off x="25400" y="25400"/>
              <a:ext cx="3685540" cy="1842770"/>
            </a:xfrm>
            <a:custGeom>
              <a:rect b="b" l="l" r="r" t="t"/>
              <a:pathLst>
                <a:path extrusionOk="0" h="1842770" w="3685540">
                  <a:moveTo>
                    <a:pt x="0" y="0"/>
                  </a:moveTo>
                  <a:lnTo>
                    <a:pt x="3685540" y="0"/>
                  </a:lnTo>
                  <a:lnTo>
                    <a:pt x="3685540" y="1842770"/>
                  </a:lnTo>
                  <a:lnTo>
                    <a:pt x="0" y="1842770"/>
                  </a:lnTo>
                  <a:close/>
                </a:path>
              </a:pathLst>
            </a:custGeom>
            <a:solidFill>
              <a:srgbClr val="ED2527"/>
            </a:solidFill>
            <a:ln cap="flat" cmpd="sng" w="12700">
              <a:solidFill>
                <a:srgbClr val="000000"/>
              </a:solidFill>
              <a:prstDash val="solid"/>
              <a:round/>
              <a:headEnd len="sm" w="sm" type="none"/>
              <a:tailEnd len="sm" w="sm" type="none"/>
            </a:ln>
          </p:spPr>
        </p:sp>
        <p:sp>
          <p:nvSpPr>
            <p:cNvPr id="784" name="Google Shape;784;p24"/>
            <p:cNvSpPr/>
            <p:nvPr/>
          </p:nvSpPr>
          <p:spPr>
            <a:xfrm>
              <a:off x="0" y="0"/>
              <a:ext cx="3736340" cy="1893570"/>
            </a:xfrm>
            <a:custGeom>
              <a:rect b="b" l="l" r="r" t="t"/>
              <a:pathLst>
                <a:path extrusionOk="0" h="1893570" w="3736340">
                  <a:moveTo>
                    <a:pt x="25400" y="0"/>
                  </a:moveTo>
                  <a:lnTo>
                    <a:pt x="3710940" y="0"/>
                  </a:lnTo>
                  <a:cubicBezTo>
                    <a:pt x="3724910" y="0"/>
                    <a:pt x="3736340" y="11430"/>
                    <a:pt x="3736340" y="25400"/>
                  </a:cubicBezTo>
                  <a:lnTo>
                    <a:pt x="3736340" y="1868170"/>
                  </a:lnTo>
                  <a:cubicBezTo>
                    <a:pt x="3736340" y="1882140"/>
                    <a:pt x="3724910" y="1893570"/>
                    <a:pt x="3710940" y="1893570"/>
                  </a:cubicBezTo>
                  <a:lnTo>
                    <a:pt x="25400" y="1893570"/>
                  </a:lnTo>
                  <a:cubicBezTo>
                    <a:pt x="11430" y="1893570"/>
                    <a:pt x="0" y="1882140"/>
                    <a:pt x="0" y="1868170"/>
                  </a:cubicBezTo>
                  <a:lnTo>
                    <a:pt x="0" y="25400"/>
                  </a:lnTo>
                  <a:cubicBezTo>
                    <a:pt x="0" y="11430"/>
                    <a:pt x="11430" y="0"/>
                    <a:pt x="25400" y="0"/>
                  </a:cubicBezTo>
                  <a:moveTo>
                    <a:pt x="25400" y="50800"/>
                  </a:moveTo>
                  <a:lnTo>
                    <a:pt x="25400" y="25400"/>
                  </a:lnTo>
                  <a:lnTo>
                    <a:pt x="50800" y="25400"/>
                  </a:lnTo>
                  <a:lnTo>
                    <a:pt x="50800" y="1868170"/>
                  </a:lnTo>
                  <a:lnTo>
                    <a:pt x="25400" y="1868170"/>
                  </a:lnTo>
                  <a:lnTo>
                    <a:pt x="25400" y="1842770"/>
                  </a:lnTo>
                  <a:lnTo>
                    <a:pt x="3710940" y="1842770"/>
                  </a:lnTo>
                  <a:lnTo>
                    <a:pt x="3710940" y="1868170"/>
                  </a:lnTo>
                  <a:lnTo>
                    <a:pt x="3685540" y="1868170"/>
                  </a:lnTo>
                  <a:lnTo>
                    <a:pt x="3685540" y="25400"/>
                  </a:lnTo>
                  <a:lnTo>
                    <a:pt x="3710940" y="25400"/>
                  </a:lnTo>
                  <a:lnTo>
                    <a:pt x="3710940"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785" name="Google Shape;785;p24"/>
          <p:cNvGrpSpPr/>
          <p:nvPr/>
        </p:nvGrpSpPr>
        <p:grpSpPr>
          <a:xfrm>
            <a:off x="3821139" y="7160389"/>
            <a:ext cx="2764172" cy="1403516"/>
            <a:chOff x="0" y="-28575"/>
            <a:chExt cx="3685562" cy="1871355"/>
          </a:xfrm>
        </p:grpSpPr>
        <p:sp>
          <p:nvSpPr>
            <p:cNvPr id="786" name="Google Shape;786;p24"/>
            <p:cNvSpPr/>
            <p:nvPr/>
          </p:nvSpPr>
          <p:spPr>
            <a:xfrm>
              <a:off x="0" y="0"/>
              <a:ext cx="3685562" cy="1842780"/>
            </a:xfrm>
            <a:custGeom>
              <a:rect b="b" l="l" r="r" t="t"/>
              <a:pathLst>
                <a:path extrusionOk="0" h="1842780" w="3685562">
                  <a:moveTo>
                    <a:pt x="0" y="0"/>
                  </a:moveTo>
                  <a:lnTo>
                    <a:pt x="3685562" y="0"/>
                  </a:lnTo>
                  <a:lnTo>
                    <a:pt x="3685562" y="1842780"/>
                  </a:lnTo>
                  <a:lnTo>
                    <a:pt x="0" y="1842780"/>
                  </a:lnTo>
                  <a:close/>
                </a:path>
              </a:pathLst>
            </a:custGeom>
            <a:solidFill>
              <a:srgbClr val="000000">
                <a:alpha val="0"/>
              </a:srgbClr>
            </a:solidFill>
            <a:ln>
              <a:noFill/>
            </a:ln>
          </p:spPr>
        </p:sp>
        <p:sp>
          <p:nvSpPr>
            <p:cNvPr id="787" name="Google Shape;787;p24"/>
            <p:cNvSpPr txBox="1"/>
            <p:nvPr/>
          </p:nvSpPr>
          <p:spPr>
            <a:xfrm>
              <a:off x="0" y="-28575"/>
              <a:ext cx="3685562" cy="1871355"/>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0" i="0" lang="en-US" sz="1750" u="none" cap="none" strike="noStrike">
                  <a:solidFill>
                    <a:srgbClr val="FFFFFF"/>
                  </a:solidFill>
                  <a:latin typeface="Calibri"/>
                  <a:ea typeface="Calibri"/>
                  <a:cs typeface="Calibri"/>
                  <a:sym typeface="Calibri"/>
                </a:rPr>
                <a:t>Πώς θα προστατεύατε τον εαυτό σας και θα βοηθούσατε τους άλλους να αποφύγουν την έκθεση;</a:t>
              </a:r>
              <a:endParaRPr sz="1200"/>
            </a:p>
          </p:txBody>
        </p:sp>
      </p:grpSp>
      <p:grpSp>
        <p:nvGrpSpPr>
          <p:cNvPr id="788" name="Google Shape;788;p24"/>
          <p:cNvGrpSpPr/>
          <p:nvPr/>
        </p:nvGrpSpPr>
        <p:grpSpPr>
          <a:xfrm>
            <a:off x="7146737" y="7162770"/>
            <a:ext cx="2802255" cy="1420178"/>
            <a:chOff x="0" y="0"/>
            <a:chExt cx="3736340" cy="1893570"/>
          </a:xfrm>
        </p:grpSpPr>
        <p:sp>
          <p:nvSpPr>
            <p:cNvPr id="789" name="Google Shape;789;p24"/>
            <p:cNvSpPr/>
            <p:nvPr/>
          </p:nvSpPr>
          <p:spPr>
            <a:xfrm>
              <a:off x="25400" y="25400"/>
              <a:ext cx="3685540" cy="1842770"/>
            </a:xfrm>
            <a:custGeom>
              <a:rect b="b" l="l" r="r" t="t"/>
              <a:pathLst>
                <a:path extrusionOk="0" h="1842770" w="3685540">
                  <a:moveTo>
                    <a:pt x="0" y="0"/>
                  </a:moveTo>
                  <a:lnTo>
                    <a:pt x="3685540" y="0"/>
                  </a:lnTo>
                  <a:lnTo>
                    <a:pt x="3685540" y="1842770"/>
                  </a:lnTo>
                  <a:lnTo>
                    <a:pt x="0" y="1842770"/>
                  </a:lnTo>
                  <a:close/>
                </a:path>
              </a:pathLst>
            </a:custGeom>
            <a:solidFill>
              <a:srgbClr val="ED2527"/>
            </a:solidFill>
            <a:ln cap="flat" cmpd="sng" w="12700">
              <a:solidFill>
                <a:srgbClr val="000000"/>
              </a:solidFill>
              <a:prstDash val="solid"/>
              <a:round/>
              <a:headEnd len="sm" w="sm" type="none"/>
              <a:tailEnd len="sm" w="sm" type="none"/>
            </a:ln>
          </p:spPr>
        </p:sp>
        <p:sp>
          <p:nvSpPr>
            <p:cNvPr id="790" name="Google Shape;790;p24"/>
            <p:cNvSpPr/>
            <p:nvPr/>
          </p:nvSpPr>
          <p:spPr>
            <a:xfrm>
              <a:off x="0" y="0"/>
              <a:ext cx="3736340" cy="1893570"/>
            </a:xfrm>
            <a:custGeom>
              <a:rect b="b" l="l" r="r" t="t"/>
              <a:pathLst>
                <a:path extrusionOk="0" h="1893570" w="3736340">
                  <a:moveTo>
                    <a:pt x="25400" y="0"/>
                  </a:moveTo>
                  <a:lnTo>
                    <a:pt x="3710940" y="0"/>
                  </a:lnTo>
                  <a:cubicBezTo>
                    <a:pt x="3724910" y="0"/>
                    <a:pt x="3736340" y="11430"/>
                    <a:pt x="3736340" y="25400"/>
                  </a:cubicBezTo>
                  <a:lnTo>
                    <a:pt x="3736340" y="1868170"/>
                  </a:lnTo>
                  <a:cubicBezTo>
                    <a:pt x="3736340" y="1882140"/>
                    <a:pt x="3724910" y="1893570"/>
                    <a:pt x="3710940" y="1893570"/>
                  </a:cubicBezTo>
                  <a:lnTo>
                    <a:pt x="25400" y="1893570"/>
                  </a:lnTo>
                  <a:cubicBezTo>
                    <a:pt x="11430" y="1893570"/>
                    <a:pt x="0" y="1882140"/>
                    <a:pt x="0" y="1868170"/>
                  </a:cubicBezTo>
                  <a:lnTo>
                    <a:pt x="0" y="25400"/>
                  </a:lnTo>
                  <a:cubicBezTo>
                    <a:pt x="0" y="11430"/>
                    <a:pt x="11430" y="0"/>
                    <a:pt x="25400" y="0"/>
                  </a:cubicBezTo>
                  <a:moveTo>
                    <a:pt x="25400" y="50800"/>
                  </a:moveTo>
                  <a:lnTo>
                    <a:pt x="25400" y="25400"/>
                  </a:lnTo>
                  <a:lnTo>
                    <a:pt x="50800" y="25400"/>
                  </a:lnTo>
                  <a:lnTo>
                    <a:pt x="50800" y="1868170"/>
                  </a:lnTo>
                  <a:lnTo>
                    <a:pt x="25400" y="1868170"/>
                  </a:lnTo>
                  <a:lnTo>
                    <a:pt x="25400" y="1842770"/>
                  </a:lnTo>
                  <a:lnTo>
                    <a:pt x="3710940" y="1842770"/>
                  </a:lnTo>
                  <a:lnTo>
                    <a:pt x="3710940" y="1868170"/>
                  </a:lnTo>
                  <a:lnTo>
                    <a:pt x="3685540" y="1868170"/>
                  </a:lnTo>
                  <a:lnTo>
                    <a:pt x="3685540" y="25400"/>
                  </a:lnTo>
                  <a:lnTo>
                    <a:pt x="3710940" y="25400"/>
                  </a:lnTo>
                  <a:lnTo>
                    <a:pt x="3710940"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791" name="Google Shape;791;p24"/>
          <p:cNvGrpSpPr/>
          <p:nvPr/>
        </p:nvGrpSpPr>
        <p:grpSpPr>
          <a:xfrm>
            <a:off x="7165787" y="7160389"/>
            <a:ext cx="2764172" cy="1480783"/>
            <a:chOff x="0" y="-28575"/>
            <a:chExt cx="3685562" cy="1974377"/>
          </a:xfrm>
        </p:grpSpPr>
        <p:sp>
          <p:nvSpPr>
            <p:cNvPr id="792" name="Google Shape;792;p24"/>
            <p:cNvSpPr/>
            <p:nvPr/>
          </p:nvSpPr>
          <p:spPr>
            <a:xfrm>
              <a:off x="0" y="0"/>
              <a:ext cx="3685562" cy="1945802"/>
            </a:xfrm>
            <a:custGeom>
              <a:rect b="b" l="l" r="r" t="t"/>
              <a:pathLst>
                <a:path extrusionOk="0" h="1945802" w="3685562">
                  <a:moveTo>
                    <a:pt x="0" y="0"/>
                  </a:moveTo>
                  <a:lnTo>
                    <a:pt x="3685562" y="0"/>
                  </a:lnTo>
                  <a:lnTo>
                    <a:pt x="3685562" y="1945802"/>
                  </a:lnTo>
                  <a:lnTo>
                    <a:pt x="0" y="1945802"/>
                  </a:lnTo>
                  <a:close/>
                </a:path>
              </a:pathLst>
            </a:custGeom>
            <a:solidFill>
              <a:srgbClr val="000000">
                <a:alpha val="0"/>
              </a:srgbClr>
            </a:solidFill>
            <a:ln>
              <a:noFill/>
            </a:ln>
          </p:spPr>
        </p:sp>
        <p:sp>
          <p:nvSpPr>
            <p:cNvPr id="793" name="Google Shape;793;p24"/>
            <p:cNvSpPr txBox="1"/>
            <p:nvPr/>
          </p:nvSpPr>
          <p:spPr>
            <a:xfrm>
              <a:off x="0" y="-28575"/>
              <a:ext cx="3685562" cy="1974377"/>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0" i="0" lang="en-US" sz="1650" u="none" cap="none" strike="noStrike">
                  <a:solidFill>
                    <a:srgbClr val="FFFFFF"/>
                  </a:solidFill>
                  <a:latin typeface="Calibri"/>
                  <a:ea typeface="Calibri"/>
                  <a:cs typeface="Calibri"/>
                  <a:sym typeface="Calibri"/>
                </a:rPr>
                <a:t>Σε ποιες περιοχές του σταθμού θα ήταν ασφαλέστερο να μείνει κανείς κατά τη διάρκεια μιας χημικής διαρροής;</a:t>
              </a:r>
              <a:endParaRPr sz="1100"/>
            </a:p>
          </p:txBody>
        </p:sp>
      </p:grpSp>
      <p:grpSp>
        <p:nvGrpSpPr>
          <p:cNvPr id="794" name="Google Shape;794;p24"/>
          <p:cNvGrpSpPr/>
          <p:nvPr/>
        </p:nvGrpSpPr>
        <p:grpSpPr>
          <a:xfrm>
            <a:off x="10491384" y="7162770"/>
            <a:ext cx="2802255" cy="1420178"/>
            <a:chOff x="0" y="0"/>
            <a:chExt cx="3736340" cy="1893570"/>
          </a:xfrm>
        </p:grpSpPr>
        <p:sp>
          <p:nvSpPr>
            <p:cNvPr id="795" name="Google Shape;795;p24"/>
            <p:cNvSpPr/>
            <p:nvPr/>
          </p:nvSpPr>
          <p:spPr>
            <a:xfrm>
              <a:off x="25400" y="25400"/>
              <a:ext cx="3685540" cy="1842770"/>
            </a:xfrm>
            <a:custGeom>
              <a:rect b="b" l="l" r="r" t="t"/>
              <a:pathLst>
                <a:path extrusionOk="0" h="1842770" w="3685540">
                  <a:moveTo>
                    <a:pt x="0" y="0"/>
                  </a:moveTo>
                  <a:lnTo>
                    <a:pt x="3685540" y="0"/>
                  </a:lnTo>
                  <a:lnTo>
                    <a:pt x="3685540" y="1842770"/>
                  </a:lnTo>
                  <a:lnTo>
                    <a:pt x="0" y="1842770"/>
                  </a:lnTo>
                  <a:close/>
                </a:path>
              </a:pathLst>
            </a:custGeom>
            <a:solidFill>
              <a:srgbClr val="ED2527"/>
            </a:solidFill>
            <a:ln cap="flat" cmpd="sng" w="12700">
              <a:solidFill>
                <a:srgbClr val="000000"/>
              </a:solidFill>
              <a:prstDash val="solid"/>
              <a:round/>
              <a:headEnd len="sm" w="sm" type="none"/>
              <a:tailEnd len="sm" w="sm" type="none"/>
            </a:ln>
          </p:spPr>
        </p:sp>
        <p:sp>
          <p:nvSpPr>
            <p:cNvPr id="796" name="Google Shape;796;p24"/>
            <p:cNvSpPr/>
            <p:nvPr/>
          </p:nvSpPr>
          <p:spPr>
            <a:xfrm>
              <a:off x="0" y="0"/>
              <a:ext cx="3736340" cy="1893570"/>
            </a:xfrm>
            <a:custGeom>
              <a:rect b="b" l="l" r="r" t="t"/>
              <a:pathLst>
                <a:path extrusionOk="0" h="1893570" w="3736340">
                  <a:moveTo>
                    <a:pt x="25400" y="0"/>
                  </a:moveTo>
                  <a:lnTo>
                    <a:pt x="3710940" y="0"/>
                  </a:lnTo>
                  <a:cubicBezTo>
                    <a:pt x="3724910" y="0"/>
                    <a:pt x="3736340" y="11430"/>
                    <a:pt x="3736340" y="25400"/>
                  </a:cubicBezTo>
                  <a:lnTo>
                    <a:pt x="3736340" y="1868170"/>
                  </a:lnTo>
                  <a:cubicBezTo>
                    <a:pt x="3736340" y="1882140"/>
                    <a:pt x="3724910" y="1893570"/>
                    <a:pt x="3710940" y="1893570"/>
                  </a:cubicBezTo>
                  <a:lnTo>
                    <a:pt x="25400" y="1893570"/>
                  </a:lnTo>
                  <a:cubicBezTo>
                    <a:pt x="11430" y="1893570"/>
                    <a:pt x="0" y="1882140"/>
                    <a:pt x="0" y="1868170"/>
                  </a:cubicBezTo>
                  <a:lnTo>
                    <a:pt x="0" y="25400"/>
                  </a:lnTo>
                  <a:cubicBezTo>
                    <a:pt x="0" y="11430"/>
                    <a:pt x="11430" y="0"/>
                    <a:pt x="25400" y="0"/>
                  </a:cubicBezTo>
                  <a:moveTo>
                    <a:pt x="25400" y="50800"/>
                  </a:moveTo>
                  <a:lnTo>
                    <a:pt x="25400" y="25400"/>
                  </a:lnTo>
                  <a:lnTo>
                    <a:pt x="50800" y="25400"/>
                  </a:lnTo>
                  <a:lnTo>
                    <a:pt x="50800" y="1868170"/>
                  </a:lnTo>
                  <a:lnTo>
                    <a:pt x="25400" y="1868170"/>
                  </a:lnTo>
                  <a:lnTo>
                    <a:pt x="25400" y="1842770"/>
                  </a:lnTo>
                  <a:lnTo>
                    <a:pt x="3710940" y="1842770"/>
                  </a:lnTo>
                  <a:lnTo>
                    <a:pt x="3710940" y="1868170"/>
                  </a:lnTo>
                  <a:lnTo>
                    <a:pt x="3685540" y="1868170"/>
                  </a:lnTo>
                  <a:lnTo>
                    <a:pt x="3685540" y="25400"/>
                  </a:lnTo>
                  <a:lnTo>
                    <a:pt x="3710940" y="25400"/>
                  </a:lnTo>
                  <a:lnTo>
                    <a:pt x="3710940"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797" name="Google Shape;797;p24"/>
          <p:cNvGrpSpPr/>
          <p:nvPr/>
        </p:nvGrpSpPr>
        <p:grpSpPr>
          <a:xfrm>
            <a:off x="10510434" y="7174676"/>
            <a:ext cx="2764172" cy="1427860"/>
            <a:chOff x="0" y="-9525"/>
            <a:chExt cx="3685562" cy="1903813"/>
          </a:xfrm>
        </p:grpSpPr>
        <p:sp>
          <p:nvSpPr>
            <p:cNvPr id="798" name="Google Shape;798;p24"/>
            <p:cNvSpPr/>
            <p:nvPr/>
          </p:nvSpPr>
          <p:spPr>
            <a:xfrm>
              <a:off x="0" y="0"/>
              <a:ext cx="3685562" cy="1894288"/>
            </a:xfrm>
            <a:custGeom>
              <a:rect b="b" l="l" r="r" t="t"/>
              <a:pathLst>
                <a:path extrusionOk="0" h="1894288" w="3685562">
                  <a:moveTo>
                    <a:pt x="0" y="0"/>
                  </a:moveTo>
                  <a:lnTo>
                    <a:pt x="3685562" y="0"/>
                  </a:lnTo>
                  <a:lnTo>
                    <a:pt x="3685562" y="1894288"/>
                  </a:lnTo>
                  <a:lnTo>
                    <a:pt x="0" y="1894288"/>
                  </a:lnTo>
                  <a:close/>
                </a:path>
              </a:pathLst>
            </a:custGeom>
            <a:solidFill>
              <a:srgbClr val="000000">
                <a:alpha val="0"/>
              </a:srgbClr>
            </a:solidFill>
            <a:ln>
              <a:noFill/>
            </a:ln>
          </p:spPr>
        </p:sp>
        <p:sp>
          <p:nvSpPr>
            <p:cNvPr id="799" name="Google Shape;799;p24"/>
            <p:cNvSpPr txBox="1"/>
            <p:nvPr/>
          </p:nvSpPr>
          <p:spPr>
            <a:xfrm>
              <a:off x="0" y="-9525"/>
              <a:ext cx="3685562" cy="1903813"/>
            </a:xfrm>
            <a:prstGeom prst="rect">
              <a:avLst/>
            </a:prstGeom>
            <a:noFill/>
            <a:ln>
              <a:noFill/>
            </a:ln>
          </p:spPr>
          <p:txBody>
            <a:bodyPr anchorCtr="0" anchor="ctr" bIns="0" lIns="0" spcFirstLastPara="1" rIns="0" wrap="square" tIns="0">
              <a:noAutofit/>
            </a:bodyPr>
            <a:lstStyle/>
            <a:p>
              <a:pPr indent="0" lvl="0" marL="0" marR="0" rtl="0" algn="ctr">
                <a:lnSpc>
                  <a:spcPct val="108085"/>
                </a:lnSpc>
                <a:spcBef>
                  <a:spcPts val="0"/>
                </a:spcBef>
                <a:spcAft>
                  <a:spcPts val="0"/>
                </a:spcAft>
                <a:buNone/>
              </a:pPr>
              <a:r>
                <a:rPr b="0" i="0" lang="en-US" sz="1446" u="none" cap="none" strike="noStrike">
                  <a:solidFill>
                    <a:srgbClr val="FFFFFF"/>
                  </a:solidFill>
                  <a:latin typeface="Calibri"/>
                  <a:ea typeface="Calibri"/>
                  <a:cs typeface="Calibri"/>
                  <a:sym typeface="Calibri"/>
                </a:rPr>
                <a:t>Ποιες μη ασφαλείς συμπεριφορές θα μπορούσαν να αυξήσουν τον κίνδυνο (π.χ. τρέξιμο προς την διαρροή, χρήση ανελκυστήρων, αγνόηση του προσωπικού);</a:t>
              </a:r>
              <a:endParaRPr sz="1200"/>
            </a:p>
          </p:txBody>
        </p:sp>
      </p:grpSp>
      <p:grpSp>
        <p:nvGrpSpPr>
          <p:cNvPr id="800" name="Google Shape;800;p24"/>
          <p:cNvGrpSpPr/>
          <p:nvPr/>
        </p:nvGrpSpPr>
        <p:grpSpPr>
          <a:xfrm>
            <a:off x="13836033" y="7162770"/>
            <a:ext cx="2802255" cy="1420178"/>
            <a:chOff x="0" y="0"/>
            <a:chExt cx="3736340" cy="1893570"/>
          </a:xfrm>
        </p:grpSpPr>
        <p:sp>
          <p:nvSpPr>
            <p:cNvPr id="801" name="Google Shape;801;p24"/>
            <p:cNvSpPr/>
            <p:nvPr/>
          </p:nvSpPr>
          <p:spPr>
            <a:xfrm>
              <a:off x="25400" y="25400"/>
              <a:ext cx="3685540" cy="1842770"/>
            </a:xfrm>
            <a:custGeom>
              <a:rect b="b" l="l" r="r" t="t"/>
              <a:pathLst>
                <a:path extrusionOk="0" h="1842770" w="3685540">
                  <a:moveTo>
                    <a:pt x="0" y="0"/>
                  </a:moveTo>
                  <a:lnTo>
                    <a:pt x="3685540" y="0"/>
                  </a:lnTo>
                  <a:lnTo>
                    <a:pt x="3685540" y="1842770"/>
                  </a:lnTo>
                  <a:lnTo>
                    <a:pt x="0" y="1842770"/>
                  </a:lnTo>
                  <a:close/>
                </a:path>
              </a:pathLst>
            </a:custGeom>
            <a:solidFill>
              <a:srgbClr val="ED2527"/>
            </a:solidFill>
            <a:ln cap="flat" cmpd="sng" w="12700">
              <a:solidFill>
                <a:srgbClr val="000000"/>
              </a:solidFill>
              <a:prstDash val="solid"/>
              <a:round/>
              <a:headEnd len="sm" w="sm" type="none"/>
              <a:tailEnd len="sm" w="sm" type="none"/>
            </a:ln>
          </p:spPr>
        </p:sp>
        <p:sp>
          <p:nvSpPr>
            <p:cNvPr id="802" name="Google Shape;802;p24"/>
            <p:cNvSpPr/>
            <p:nvPr/>
          </p:nvSpPr>
          <p:spPr>
            <a:xfrm>
              <a:off x="0" y="0"/>
              <a:ext cx="3736340" cy="1893570"/>
            </a:xfrm>
            <a:custGeom>
              <a:rect b="b" l="l" r="r" t="t"/>
              <a:pathLst>
                <a:path extrusionOk="0" h="1893570" w="3736340">
                  <a:moveTo>
                    <a:pt x="25400" y="0"/>
                  </a:moveTo>
                  <a:lnTo>
                    <a:pt x="3710940" y="0"/>
                  </a:lnTo>
                  <a:cubicBezTo>
                    <a:pt x="3724910" y="0"/>
                    <a:pt x="3736340" y="11430"/>
                    <a:pt x="3736340" y="25400"/>
                  </a:cubicBezTo>
                  <a:lnTo>
                    <a:pt x="3736340" y="1868170"/>
                  </a:lnTo>
                  <a:cubicBezTo>
                    <a:pt x="3736340" y="1882140"/>
                    <a:pt x="3724910" y="1893570"/>
                    <a:pt x="3710940" y="1893570"/>
                  </a:cubicBezTo>
                  <a:lnTo>
                    <a:pt x="25400" y="1893570"/>
                  </a:lnTo>
                  <a:cubicBezTo>
                    <a:pt x="11430" y="1893570"/>
                    <a:pt x="0" y="1882140"/>
                    <a:pt x="0" y="1868170"/>
                  </a:cubicBezTo>
                  <a:lnTo>
                    <a:pt x="0" y="25400"/>
                  </a:lnTo>
                  <a:cubicBezTo>
                    <a:pt x="0" y="11430"/>
                    <a:pt x="11430" y="0"/>
                    <a:pt x="25400" y="0"/>
                  </a:cubicBezTo>
                  <a:moveTo>
                    <a:pt x="25400" y="50800"/>
                  </a:moveTo>
                  <a:lnTo>
                    <a:pt x="25400" y="25400"/>
                  </a:lnTo>
                  <a:lnTo>
                    <a:pt x="50800" y="25400"/>
                  </a:lnTo>
                  <a:lnTo>
                    <a:pt x="50800" y="1868170"/>
                  </a:lnTo>
                  <a:lnTo>
                    <a:pt x="25400" y="1868170"/>
                  </a:lnTo>
                  <a:lnTo>
                    <a:pt x="25400" y="1842770"/>
                  </a:lnTo>
                  <a:lnTo>
                    <a:pt x="3710940" y="1842770"/>
                  </a:lnTo>
                  <a:lnTo>
                    <a:pt x="3710940" y="1868170"/>
                  </a:lnTo>
                  <a:lnTo>
                    <a:pt x="3685540" y="1868170"/>
                  </a:lnTo>
                  <a:lnTo>
                    <a:pt x="3685540" y="25400"/>
                  </a:lnTo>
                  <a:lnTo>
                    <a:pt x="3710940" y="25400"/>
                  </a:lnTo>
                  <a:lnTo>
                    <a:pt x="3710940"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803" name="Google Shape;803;p24"/>
          <p:cNvGrpSpPr/>
          <p:nvPr/>
        </p:nvGrpSpPr>
        <p:grpSpPr>
          <a:xfrm>
            <a:off x="13855083" y="7160389"/>
            <a:ext cx="2764171" cy="1480783"/>
            <a:chOff x="0" y="-28575"/>
            <a:chExt cx="3685562" cy="1974377"/>
          </a:xfrm>
        </p:grpSpPr>
        <p:sp>
          <p:nvSpPr>
            <p:cNvPr id="804" name="Google Shape;804;p24"/>
            <p:cNvSpPr/>
            <p:nvPr/>
          </p:nvSpPr>
          <p:spPr>
            <a:xfrm>
              <a:off x="0" y="0"/>
              <a:ext cx="3685562" cy="1945802"/>
            </a:xfrm>
            <a:custGeom>
              <a:rect b="b" l="l" r="r" t="t"/>
              <a:pathLst>
                <a:path extrusionOk="0" h="1945802" w="3685562">
                  <a:moveTo>
                    <a:pt x="0" y="0"/>
                  </a:moveTo>
                  <a:lnTo>
                    <a:pt x="3685562" y="0"/>
                  </a:lnTo>
                  <a:lnTo>
                    <a:pt x="3685562" y="1945802"/>
                  </a:lnTo>
                  <a:lnTo>
                    <a:pt x="0" y="1945802"/>
                  </a:lnTo>
                  <a:close/>
                </a:path>
              </a:pathLst>
            </a:custGeom>
            <a:solidFill>
              <a:srgbClr val="000000">
                <a:alpha val="0"/>
              </a:srgbClr>
            </a:solidFill>
            <a:ln>
              <a:noFill/>
            </a:ln>
          </p:spPr>
        </p:sp>
        <p:sp>
          <p:nvSpPr>
            <p:cNvPr id="805" name="Google Shape;805;p24"/>
            <p:cNvSpPr txBox="1"/>
            <p:nvPr/>
          </p:nvSpPr>
          <p:spPr>
            <a:xfrm>
              <a:off x="0" y="-28575"/>
              <a:ext cx="3685562" cy="1974377"/>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0" i="0" lang="en-US" sz="1750" u="none" cap="none" strike="noStrike">
                  <a:solidFill>
                    <a:srgbClr val="FFFFFF"/>
                  </a:solidFill>
                  <a:latin typeface="Calibri"/>
                  <a:ea typeface="Calibri"/>
                  <a:cs typeface="Calibri"/>
                  <a:sym typeface="Calibri"/>
                </a:rPr>
                <a:t>Αφού φτάσετε σε μια ασφαλή τοποθεσία, πώς θα ενημερώνεστε για το πότε είναι ασφαλές να φύγετε;</a:t>
              </a:r>
              <a:endParaRPr sz="1200"/>
            </a:p>
          </p:txBody>
        </p:sp>
      </p:gr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3" name="Shape 813"/>
        <p:cNvGrpSpPr/>
        <p:nvPr/>
      </p:nvGrpSpPr>
      <p:grpSpPr>
        <a:xfrm>
          <a:off x="0" y="0"/>
          <a:ext cx="0" cy="0"/>
          <a:chOff x="0" y="0"/>
          <a:chExt cx="0" cy="0"/>
        </a:xfrm>
      </p:grpSpPr>
      <p:sp>
        <p:nvSpPr>
          <p:cNvPr descr="Μπλε κείμενο σε μαύρο φόντο  Η περιγραφή δημιουργήθηκε αυτόματα" id="814" name="Google Shape;814;p25"/>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5" l="0" r="0" t="0"/>
            </a:stretch>
          </a:blipFill>
          <a:ln>
            <a:noFill/>
          </a:ln>
        </p:spPr>
      </p:sp>
      <p:sp>
        <p:nvSpPr>
          <p:cNvPr descr="Κοντινό πλάνο ενός λογότυπου  Το περιεχόμενο που δημιουργείται από τεχνητή νοημοσύνη ενδέχεται να είναι εσφαλμένο." id="815" name="Google Shape;815;p25"/>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sp>
        <p:nvSpPr>
          <p:cNvPr id="816" name="Google Shape;816;p25"/>
          <p:cNvSpPr txBox="1"/>
          <p:nvPr/>
        </p:nvSpPr>
        <p:spPr>
          <a:xfrm>
            <a:off x="1108802" y="394200"/>
            <a:ext cx="11313900" cy="2038274"/>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FF0000"/>
                </a:solidFill>
                <a:latin typeface="Calibri"/>
                <a:ea typeface="Calibri"/>
                <a:cs typeface="Calibri"/>
                <a:sym typeface="Calibri"/>
              </a:rPr>
              <a:t>Παύση και αναστοχασμός</a:t>
            </a:r>
            <a:endParaRPr/>
          </a:p>
        </p:txBody>
      </p:sp>
      <p:sp>
        <p:nvSpPr>
          <p:cNvPr id="817" name="Google Shape;817;p25"/>
          <p:cNvSpPr txBox="1"/>
          <p:nvPr/>
        </p:nvSpPr>
        <p:spPr>
          <a:xfrm>
            <a:off x="1140750" y="2042375"/>
            <a:ext cx="15590400" cy="1264500"/>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4200" u="none" cap="none" strike="noStrike">
                <a:solidFill>
                  <a:srgbClr val="139AD6"/>
                </a:solidFill>
                <a:latin typeface="Calibri"/>
                <a:ea typeface="Calibri"/>
                <a:cs typeface="Calibri"/>
                <a:sym typeface="Calibri"/>
              </a:rPr>
              <a:t>Χημική διαρροή σε δημόσιο χώρο!</a:t>
            </a:r>
            <a:endParaRPr/>
          </a:p>
        </p:txBody>
      </p:sp>
      <p:sp>
        <p:nvSpPr>
          <p:cNvPr id="818" name="Google Shape;818;p25"/>
          <p:cNvSpPr txBox="1"/>
          <p:nvPr/>
        </p:nvSpPr>
        <p:spPr>
          <a:xfrm>
            <a:off x="1200231" y="3477103"/>
            <a:ext cx="15590700" cy="5460600"/>
          </a:xfrm>
          <a:prstGeom prst="rect">
            <a:avLst/>
          </a:prstGeom>
          <a:noFill/>
          <a:ln>
            <a:noFill/>
          </a:ln>
        </p:spPr>
        <p:txBody>
          <a:bodyPr anchorCtr="0" anchor="t" bIns="0" lIns="0" spcFirstLastPara="1" rIns="0" wrap="square" tIns="0">
            <a:spAutoFit/>
          </a:bodyPr>
          <a:lstStyle/>
          <a:p>
            <a:pPr indent="-283224" lvl="1" marL="566448" marR="0" rtl="0" algn="just">
              <a:lnSpc>
                <a:spcPct val="86408"/>
              </a:lnSpc>
              <a:spcBef>
                <a:spcPts val="0"/>
              </a:spcBef>
              <a:spcAft>
                <a:spcPts val="0"/>
              </a:spcAft>
              <a:buClr>
                <a:srgbClr val="000000"/>
              </a:buClr>
              <a:buSzPts val="2737"/>
              <a:buFont typeface="Arial"/>
              <a:buChar char="•"/>
            </a:pPr>
            <a:r>
              <a:rPr b="1" i="0" lang="en-US" sz="2737" u="none" cap="none" strike="noStrike">
                <a:solidFill>
                  <a:srgbClr val="000000"/>
                </a:solidFill>
                <a:latin typeface="Calibri"/>
                <a:ea typeface="Calibri"/>
                <a:cs typeface="Calibri"/>
                <a:sym typeface="Calibri"/>
              </a:rPr>
              <a:t>Γιατί δεν είναι ασφαλές:</a:t>
            </a:r>
            <a:endParaRPr/>
          </a:p>
          <a:p>
            <a:pPr indent="-283224" lvl="1" marL="566448" marR="0" rtl="0" algn="just">
              <a:lnSpc>
                <a:spcPct val="86408"/>
              </a:lnSpc>
              <a:spcBef>
                <a:spcPts val="0"/>
              </a:spcBef>
              <a:spcAft>
                <a:spcPts val="0"/>
              </a:spcAft>
              <a:buNone/>
            </a:pPr>
            <a:r>
              <a:rPr b="0" i="0" lang="en-US" sz="2737" u="none" cap="none" strike="noStrike">
                <a:solidFill>
                  <a:srgbClr val="000000"/>
                </a:solidFill>
                <a:latin typeface="Calibri"/>
                <a:ea typeface="Calibri"/>
                <a:cs typeface="Calibri"/>
                <a:sym typeface="Calibri"/>
              </a:rPr>
              <a:t>Η προσέγγιση της περιοχής της διαρροής ή η προσπάθεια διαφυγής μέσω μολυσμένων ζωνών εκθέτει τους ανθρώπους σε τοξικές αναθυμιάσεις ή άμεση επαφή με επικίνδυνες ουσίες. Πολλοί τραυματισμοί συμβαίνουν όταν τα άτομα αγνοούν τα εμπόδια ή επιχειρούν να διερευνήσουν την πηγή της διαρροής.</a:t>
            </a:r>
            <a:endParaRPr/>
          </a:p>
          <a:p>
            <a:pPr indent="-283224" lvl="1" marL="566448" marR="0" rtl="0" algn="just">
              <a:lnSpc>
                <a:spcPct val="86408"/>
              </a:lnSpc>
              <a:spcBef>
                <a:spcPts val="0"/>
              </a:spcBef>
              <a:spcAft>
                <a:spcPts val="0"/>
              </a:spcAft>
              <a:buClr>
                <a:srgbClr val="000000"/>
              </a:buClr>
              <a:buSzPts val="2737"/>
              <a:buFont typeface="Arial"/>
              <a:buChar char="•"/>
            </a:pPr>
            <a:r>
              <a:rPr b="1" i="0" lang="en-US" sz="2737" u="none" cap="none" strike="noStrike">
                <a:solidFill>
                  <a:srgbClr val="000000"/>
                </a:solidFill>
                <a:latin typeface="Calibri"/>
                <a:ea typeface="Calibri"/>
                <a:cs typeface="Calibri"/>
                <a:sym typeface="Calibri"/>
              </a:rPr>
              <a:t>Τι θα έλεγαν αξιόπιστες πηγές:</a:t>
            </a:r>
            <a:endParaRPr/>
          </a:p>
          <a:p>
            <a:pPr indent="-283224" lvl="1" marL="566448" marR="0" rtl="0" algn="just">
              <a:lnSpc>
                <a:spcPct val="86408"/>
              </a:lnSpc>
              <a:spcBef>
                <a:spcPts val="0"/>
              </a:spcBef>
              <a:spcAft>
                <a:spcPts val="0"/>
              </a:spcAft>
              <a:buNone/>
            </a:pPr>
            <a:r>
              <a:rPr b="0" i="0" lang="en-US" sz="2737" u="none" cap="none" strike="noStrike">
                <a:solidFill>
                  <a:srgbClr val="000000"/>
                </a:solidFill>
                <a:latin typeface="Calibri"/>
                <a:ea typeface="Calibri"/>
                <a:cs typeface="Calibri"/>
                <a:sym typeface="Calibri"/>
              </a:rPr>
              <a:t>Οι οδηγίες πολιτικής προστασίας και τα διεθνή πρότυπα ασφαλείας τονίζουν ότι η ασφαλέστερη αντίδραση είναι η αποφυγή της μολυσμένης περιοχής, η τήρηση των εντολών για καταφύγιο ή εκκένωση και η εμπιστοσύνη σε εκπαιδευμένο προσωπικό και ομάδες αντιμετώπισης έκτακτης ανάγκης. Η έρευνα δείχνει ότι η ταχεία απομόνωση του κινδύνου μειώνει σημαντικά τους κινδύνους έκθεσης.</a:t>
            </a:r>
            <a:endParaRPr/>
          </a:p>
          <a:p>
            <a:pPr indent="-283224" lvl="1" marL="566448" marR="0" rtl="0" algn="just">
              <a:lnSpc>
                <a:spcPct val="86408"/>
              </a:lnSpc>
              <a:spcBef>
                <a:spcPts val="0"/>
              </a:spcBef>
              <a:spcAft>
                <a:spcPts val="0"/>
              </a:spcAft>
              <a:buClr>
                <a:srgbClr val="000000"/>
              </a:buClr>
              <a:buSzPts val="2737"/>
              <a:buFont typeface="Arial"/>
              <a:buChar char="•"/>
            </a:pPr>
            <a:r>
              <a:rPr b="1" i="0" lang="en-US" sz="2737" u="none" cap="none" strike="noStrike">
                <a:solidFill>
                  <a:srgbClr val="000000"/>
                </a:solidFill>
                <a:latin typeface="Calibri"/>
                <a:ea typeface="Calibri"/>
                <a:cs typeface="Calibri"/>
                <a:sym typeface="Calibri"/>
              </a:rPr>
              <a:t>Ποια ενέργεια αντικατοπτρίζει τις βέλτιστες πρακτικές:</a:t>
            </a:r>
            <a:endParaRPr/>
          </a:p>
          <a:p>
            <a:pPr indent="-283224" lvl="1" marL="566448" marR="0" rtl="0" algn="just">
              <a:lnSpc>
                <a:spcPct val="86408"/>
              </a:lnSpc>
              <a:spcBef>
                <a:spcPts val="0"/>
              </a:spcBef>
              <a:spcAft>
                <a:spcPts val="0"/>
              </a:spcAft>
              <a:buNone/>
            </a:pPr>
            <a:r>
              <a:rPr b="0" i="0" lang="en-US" sz="2737" u="none" cap="none" strike="noStrike">
                <a:solidFill>
                  <a:srgbClr val="000000"/>
                </a:solidFill>
                <a:latin typeface="Calibri"/>
                <a:ea typeface="Calibri"/>
                <a:cs typeface="Calibri"/>
                <a:sym typeface="Calibri"/>
              </a:rPr>
              <a:t>Όταν λάβετε προειδοποίηση για διαρροή χημικών ουσιών, παραμείνετε ψύχραιμοι και απομακρυνθείτε από την πληγείσα ζώνη. Ακολουθήστε τις οδηγίες του προσωπικού είτε για να προστατευθείτε από το σημείο που έχει διαρρεύσει (κλείσιμο θυρών, σφράγιση αεραγωγών) είτε για να εκκενώσετε την περιοχή μέσω ασφαλών διαδρομών. Μην επιχειρήσετε να καθαρίσετε ή να διασχίσετε τη διαρροή. Περιμένετε επίσημη άδεια πριν εισέλθετε ξανά.</a:t>
            </a:r>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6" name="Shape 826"/>
        <p:cNvGrpSpPr/>
        <p:nvPr/>
      </p:nvGrpSpPr>
      <p:grpSpPr>
        <a:xfrm>
          <a:off x="0" y="0"/>
          <a:ext cx="0" cy="0"/>
          <a:chOff x="0" y="0"/>
          <a:chExt cx="0" cy="0"/>
        </a:xfrm>
      </p:grpSpPr>
      <p:sp>
        <p:nvSpPr>
          <p:cNvPr descr="Μπλε κείμενο σε μαύρο φόντο  Η περιγραφή δημιουργήθηκε αυτόματα" id="827" name="Google Shape;827;p26"/>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5" l="0" r="0" t="0"/>
            </a:stretch>
          </a:blipFill>
          <a:ln>
            <a:noFill/>
          </a:ln>
        </p:spPr>
      </p:sp>
      <p:sp>
        <p:nvSpPr>
          <p:cNvPr descr="Κοντινό πλάνο ενός λογότυπου  Το περιεχόμενο που δημιουργείται από τεχνητή νοημοσύνη ενδέχεται να είναι εσφαλμένο." id="828" name="Google Shape;828;p26"/>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sp>
        <p:nvSpPr>
          <p:cNvPr id="829" name="Google Shape;829;p26"/>
          <p:cNvSpPr txBox="1"/>
          <p:nvPr/>
        </p:nvSpPr>
        <p:spPr>
          <a:xfrm>
            <a:off x="1107300" y="723946"/>
            <a:ext cx="16664399" cy="904950"/>
          </a:xfrm>
          <a:prstGeom prst="rect">
            <a:avLst/>
          </a:prstGeom>
          <a:noFill/>
          <a:ln>
            <a:noFill/>
          </a:ln>
        </p:spPr>
        <p:txBody>
          <a:bodyPr anchorCtr="0" anchor="ctr" bIns="0" lIns="0" spcFirstLastPara="1" rIns="0" wrap="square" tIns="0">
            <a:noAutofit/>
          </a:bodyPr>
          <a:lstStyle/>
          <a:p>
            <a:pPr indent="0" lvl="0" marL="0" marR="0" rtl="0" algn="l">
              <a:lnSpc>
                <a:spcPct val="107987"/>
              </a:lnSpc>
              <a:spcBef>
                <a:spcPts val="0"/>
              </a:spcBef>
              <a:spcAft>
                <a:spcPts val="0"/>
              </a:spcAft>
              <a:buNone/>
            </a:pPr>
            <a:r>
              <a:rPr b="1" i="0" lang="en-US" sz="3846" u="none" cap="none" strike="noStrike">
                <a:solidFill>
                  <a:srgbClr val="FF0000"/>
                </a:solidFill>
                <a:latin typeface="Calibri"/>
                <a:ea typeface="Calibri"/>
                <a:cs typeface="Calibri"/>
                <a:sym typeface="Calibri"/>
              </a:rPr>
              <a:t>Βιολογικές / Υγειονομικές Καταστροφές σε Συστήματα Έγκαιρης Προειδοποίησης για την Ασφάλεια Δημόσιων και Μεγάλων Χώρων Εκδηλώσεων</a:t>
            </a:r>
            <a:endParaRPr sz="100"/>
          </a:p>
        </p:txBody>
      </p:sp>
      <p:sp>
        <p:nvSpPr>
          <p:cNvPr id="830" name="Google Shape;830;p26"/>
          <p:cNvSpPr txBox="1"/>
          <p:nvPr/>
        </p:nvSpPr>
        <p:spPr>
          <a:xfrm>
            <a:off x="1198725" y="2186152"/>
            <a:ext cx="16481700" cy="6285300"/>
          </a:xfrm>
          <a:prstGeom prst="rect">
            <a:avLst/>
          </a:prstGeom>
          <a:noFill/>
          <a:ln>
            <a:noFill/>
          </a:ln>
        </p:spPr>
        <p:txBody>
          <a:bodyPr anchorCtr="0" anchor="t" bIns="0" lIns="0" spcFirstLastPara="1" rIns="0" wrap="square" tIns="0">
            <a:spAutoFit/>
          </a:bodyPr>
          <a:lstStyle/>
          <a:p>
            <a:pPr indent="0" lvl="0" marL="0" marR="0" rtl="0" algn="just">
              <a:lnSpc>
                <a:spcPct val="108000"/>
              </a:lnSpc>
              <a:spcBef>
                <a:spcPts val="0"/>
              </a:spcBef>
              <a:spcAft>
                <a:spcPts val="0"/>
              </a:spcAft>
              <a:buNone/>
            </a:pPr>
            <a:r>
              <a:rPr b="0" i="0" lang="en-US" sz="2925" u="none" cap="none" strike="noStrike">
                <a:solidFill>
                  <a:srgbClr val="000000"/>
                </a:solidFill>
                <a:latin typeface="Calibri"/>
                <a:ea typeface="Calibri"/>
                <a:cs typeface="Calibri"/>
                <a:sym typeface="Calibri"/>
              </a:rPr>
              <a:t>Ακόμη και σε δημόσιους χώρους και μεγάλους χώρους, οι βιολογικές και υγειονομικές καταστροφές απαιτούν αξιόπιστα συστήματα έγκαιρης προειδοποίησης για τη μείωση των κινδύνων και την προστασία του πλήθους. Οι πιο σχετικές απειλές περιλαμβάνουν:</a:t>
            </a:r>
            <a:endParaRPr/>
          </a:p>
          <a:p>
            <a:pPr indent="-301823" lvl="1" marL="603647" marR="0" rtl="0" algn="just">
              <a:lnSpc>
                <a:spcPct val="108000"/>
              </a:lnSpc>
              <a:spcBef>
                <a:spcPts val="0"/>
              </a:spcBef>
              <a:spcAft>
                <a:spcPts val="0"/>
              </a:spcAft>
              <a:buClr>
                <a:srgbClr val="000000"/>
              </a:buClr>
              <a:buSzPts val="2925"/>
              <a:buFont typeface="Arial"/>
              <a:buChar char="•"/>
            </a:pPr>
            <a:r>
              <a:rPr b="1" i="0" lang="en-US" sz="2925" u="none" cap="none" strike="noStrike">
                <a:solidFill>
                  <a:srgbClr val="000000"/>
                </a:solidFill>
                <a:latin typeface="Calibri"/>
                <a:ea typeface="Calibri"/>
                <a:cs typeface="Calibri"/>
                <a:sym typeface="Calibri"/>
              </a:rPr>
              <a:t>Πανδημίες ή επιδημίες (π.χ. COVID-19, γρίπη): Τα δίκτυα επιτήρησης, οι υγειονομικοί έλεγχοι σε αεροδρόμια ή εισόδους εκδηλώσεων και οι ειδοποιήσεις των υγειονομικών αρχών παρέχουν έγκαιρες πληροφορίες για τον περιορισμό της εξάπλωσης και την προστασία των συμμετεχόντων σε μαζικές συγκεντρώσεις.</a:t>
            </a:r>
            <a:endParaRPr/>
          </a:p>
          <a:p>
            <a:pPr indent="-301823" lvl="1" marL="603647" marR="0" rtl="0" algn="just">
              <a:lnSpc>
                <a:spcPct val="108000"/>
              </a:lnSpc>
              <a:spcBef>
                <a:spcPts val="0"/>
              </a:spcBef>
              <a:spcAft>
                <a:spcPts val="0"/>
              </a:spcAft>
              <a:buClr>
                <a:srgbClr val="000000"/>
              </a:buClr>
              <a:buSzPts val="2925"/>
              <a:buFont typeface="Arial"/>
              <a:buChar char="•"/>
            </a:pPr>
            <a:r>
              <a:rPr b="1" i="0" lang="en-US" sz="2925" u="none" cap="none" strike="noStrike">
                <a:solidFill>
                  <a:srgbClr val="000000"/>
                </a:solidFill>
                <a:latin typeface="Calibri"/>
                <a:ea typeface="Calibri"/>
                <a:cs typeface="Calibri"/>
                <a:sym typeface="Calibri"/>
              </a:rPr>
              <a:t>Μόλυνση τροφίμων (π.χ. μη ασφαλή ή αλλοιωμένα προϊόντα): Σε εμπορικά κέντρα, γήπεδα τροφίμων σταδίων ή αεροδρόμια, οι ανακλήσεις, οι εργαστηριακοί έλεγχοι και οι ανακοινώσεις δημόσιας υγείας βοηθούν στην πρόληψη της έκθεσης σε επιβλαβή παθογόνα.</a:t>
            </a:r>
            <a:endParaRPr/>
          </a:p>
          <a:p>
            <a:pPr indent="-301823" lvl="1" marL="603647" marR="0" rtl="0" algn="just">
              <a:lnSpc>
                <a:spcPct val="108000"/>
              </a:lnSpc>
              <a:spcBef>
                <a:spcPts val="0"/>
              </a:spcBef>
              <a:spcAft>
                <a:spcPts val="0"/>
              </a:spcAft>
              <a:buClr>
                <a:srgbClr val="000000"/>
              </a:buClr>
              <a:buSzPts val="2925"/>
              <a:buFont typeface="Arial"/>
              <a:buChar char="•"/>
            </a:pPr>
            <a:r>
              <a:rPr b="1" i="0" lang="en-US" sz="2925" u="none" cap="none" strike="noStrike">
                <a:solidFill>
                  <a:srgbClr val="000000"/>
                </a:solidFill>
                <a:latin typeface="Calibri"/>
                <a:ea typeface="Calibri"/>
                <a:cs typeface="Calibri"/>
                <a:sym typeface="Calibri"/>
              </a:rPr>
              <a:t>Ζωονόσοι (ασθένειες που μεταδίδονται από ζώα): Παρακολουθούνται μέσω κτηνιατρικής παρακολούθησης και παρακολούθησης της δημόσιας υγείας, με έγκαιρη επικοινωνία που μειώνει την πιθανότητα ανθρώπινης μόλυνσης σε εκθέσεις, εμπορικές εκθέσεις ή εκδηλώσεις που αφορούν ζώα.</a:t>
            </a:r>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8" name="Shape 838"/>
        <p:cNvGrpSpPr/>
        <p:nvPr/>
      </p:nvGrpSpPr>
      <p:grpSpPr>
        <a:xfrm>
          <a:off x="0" y="0"/>
          <a:ext cx="0" cy="0"/>
          <a:chOff x="0" y="0"/>
          <a:chExt cx="0" cy="0"/>
        </a:xfrm>
      </p:grpSpPr>
      <p:sp>
        <p:nvSpPr>
          <p:cNvPr descr="Μπλε κείμενο σε μαύρο φόντο  Η περιγραφή δημιουργήθηκε αυτόματα" id="839" name="Google Shape;839;p27"/>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5" l="0" r="0" t="0"/>
            </a:stretch>
          </a:blipFill>
          <a:ln>
            <a:noFill/>
          </a:ln>
        </p:spPr>
      </p:sp>
      <p:sp>
        <p:nvSpPr>
          <p:cNvPr descr="Κοντινό πλάνο ενός λογότυπου  Το περιεχόμενο που δημιουργείται από τεχνητή νοημοσύνη ενδέχεται να είναι εσφαλμένο." id="840" name="Google Shape;840;p27"/>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sp>
        <p:nvSpPr>
          <p:cNvPr id="841" name="Google Shape;841;p27"/>
          <p:cNvSpPr txBox="1"/>
          <p:nvPr/>
        </p:nvSpPr>
        <p:spPr>
          <a:xfrm>
            <a:off x="1107300" y="723947"/>
            <a:ext cx="16664399" cy="1437750"/>
          </a:xfrm>
          <a:prstGeom prst="rect">
            <a:avLst/>
          </a:prstGeom>
          <a:noFill/>
          <a:ln>
            <a:noFill/>
          </a:ln>
        </p:spPr>
        <p:txBody>
          <a:bodyPr anchorCtr="0" anchor="ctr" bIns="0" lIns="0" spcFirstLastPara="1" rIns="0" wrap="square" tIns="0">
            <a:noAutofit/>
          </a:bodyPr>
          <a:lstStyle/>
          <a:p>
            <a:pPr indent="0" lvl="0" marL="0" marR="0" rtl="0" algn="l">
              <a:lnSpc>
                <a:spcPct val="107987"/>
              </a:lnSpc>
              <a:spcBef>
                <a:spcPts val="0"/>
              </a:spcBef>
              <a:spcAft>
                <a:spcPts val="0"/>
              </a:spcAft>
              <a:buNone/>
            </a:pPr>
            <a:r>
              <a:rPr b="1" i="0" lang="en-US" sz="4046" u="none" cap="none" strike="noStrike">
                <a:solidFill>
                  <a:srgbClr val="FF0000"/>
                </a:solidFill>
                <a:latin typeface="Calibri"/>
                <a:ea typeface="Calibri"/>
                <a:cs typeface="Calibri"/>
                <a:sym typeface="Calibri"/>
              </a:rPr>
              <a:t>Βιολογικές / Υγειονομικές Καταστροφές σε Συστήματα Έγκαιρης Προειδοποίησης για την Ασφάλεια Δημόσιων και Μεγάλων Χώρων Εκδηλώσεων</a:t>
            </a:r>
            <a:endParaRPr sz="300"/>
          </a:p>
        </p:txBody>
      </p:sp>
      <p:sp>
        <p:nvSpPr>
          <p:cNvPr id="842" name="Google Shape;842;p27"/>
          <p:cNvSpPr txBox="1"/>
          <p:nvPr/>
        </p:nvSpPr>
        <p:spPr>
          <a:xfrm>
            <a:off x="1198725" y="3058277"/>
            <a:ext cx="16481700" cy="4950300"/>
          </a:xfrm>
          <a:prstGeom prst="rect">
            <a:avLst/>
          </a:prstGeom>
          <a:noFill/>
          <a:ln>
            <a:noFill/>
          </a:ln>
        </p:spPr>
        <p:txBody>
          <a:bodyPr anchorCtr="0" anchor="t" bIns="0" lIns="0" spcFirstLastPara="1" rIns="0" wrap="square" tIns="0">
            <a:spAutoFit/>
          </a:bodyPr>
          <a:lstStyle/>
          <a:p>
            <a:pPr indent="0" lvl="0" marL="0" marR="0" rtl="0" algn="just">
              <a:lnSpc>
                <a:spcPct val="108000"/>
              </a:lnSpc>
              <a:spcBef>
                <a:spcPts val="0"/>
              </a:spcBef>
              <a:spcAft>
                <a:spcPts val="0"/>
              </a:spcAft>
              <a:buNone/>
            </a:pPr>
            <a:r>
              <a:rPr b="1" i="0" lang="en-US" sz="3000" u="none" cap="none" strike="noStrike">
                <a:solidFill>
                  <a:srgbClr val="000000"/>
                </a:solidFill>
                <a:latin typeface="Calibri"/>
                <a:ea typeface="Calibri"/>
                <a:cs typeface="Calibri"/>
                <a:sym typeface="Calibri"/>
              </a:rPr>
              <a:t>Γιατί έχει σημασία το EWS;</a:t>
            </a:r>
            <a:endParaRPr/>
          </a:p>
          <a:p>
            <a:pPr indent="0" lvl="0" marL="0" marR="0" rtl="0" algn="just">
              <a:lnSpc>
                <a:spcPct val="108000"/>
              </a:lnSpc>
              <a:spcBef>
                <a:spcPts val="0"/>
              </a:spcBef>
              <a:spcAft>
                <a:spcPts val="0"/>
              </a:spcAft>
              <a:buNone/>
            </a:pPr>
            <a:r>
              <a:rPr b="0" i="0" lang="en-US" sz="3000" u="none" cap="none" strike="noStrike">
                <a:solidFill>
                  <a:srgbClr val="000000"/>
                </a:solidFill>
                <a:latin typeface="Calibri"/>
                <a:ea typeface="Calibri"/>
                <a:cs typeface="Calibri"/>
                <a:sym typeface="Calibri"/>
              </a:rPr>
              <a:t>Παρέχουν ακριβείς, έγκαιρες ειδοποιήσεις και σαφείς οδηγίες σε πολυσύχναστα περιβάλλοντα, επιτρέποντας γρήγορες προστατευτικές ενέργειες όπως απομόνωση, εκκένωση περιοχών τροφίμων ή ιατρικές εξετάσεις.</a:t>
            </a:r>
            <a:endParaRPr/>
          </a:p>
          <a:p>
            <a:pPr indent="0" lvl="0" marL="0" marR="0" rtl="0" algn="just">
              <a:lnSpc>
                <a:spcPct val="108000"/>
              </a:lnSpc>
              <a:spcBef>
                <a:spcPts val="0"/>
              </a:spcBef>
              <a:spcAft>
                <a:spcPts val="0"/>
              </a:spcAft>
              <a:buNone/>
            </a:pPr>
            <a:r>
              <a:rPr b="1" i="0" lang="en-US" sz="3000" u="none" cap="none" strike="noStrike">
                <a:solidFill>
                  <a:srgbClr val="000000"/>
                </a:solidFill>
                <a:latin typeface="Calibri"/>
                <a:ea typeface="Calibri"/>
                <a:cs typeface="Calibri"/>
                <a:sym typeface="Calibri"/>
              </a:rPr>
              <a:t>Ετοιμότητα Δημόσιων Χώρων</a:t>
            </a:r>
            <a:endParaRPr/>
          </a:p>
          <a:p>
            <a:pPr indent="-309562" lvl="1" marL="619125" marR="0" rtl="0" algn="just">
              <a:lnSpc>
                <a:spcPct val="108000"/>
              </a:lnSpc>
              <a:spcBef>
                <a:spcPts val="0"/>
              </a:spcBef>
              <a:spcAft>
                <a:spcPts val="0"/>
              </a:spcAft>
              <a:buClr>
                <a:srgbClr val="000000"/>
              </a:buClr>
              <a:buSzPts val="3000"/>
              <a:buFont typeface="Arial"/>
              <a:buChar char="•"/>
            </a:pPr>
            <a:r>
              <a:rPr b="0" i="0" lang="en-US" sz="3000" u="none" cap="none" strike="noStrike">
                <a:solidFill>
                  <a:srgbClr val="000000"/>
                </a:solidFill>
                <a:latin typeface="Calibri"/>
                <a:ea typeface="Calibri"/>
                <a:cs typeface="Calibri"/>
                <a:sym typeface="Calibri"/>
              </a:rPr>
              <a:t>Καθιέρωση πρωτοκόλλων υγειονομικού ελέγχου και ελέγχων υγιεινής στους χώρους εκδηλώσεων.</a:t>
            </a:r>
            <a:endParaRPr/>
          </a:p>
          <a:p>
            <a:pPr indent="-309562" lvl="1" marL="619125" marR="0" rtl="0" algn="just">
              <a:lnSpc>
                <a:spcPct val="108000"/>
              </a:lnSpc>
              <a:spcBef>
                <a:spcPts val="0"/>
              </a:spcBef>
              <a:spcAft>
                <a:spcPts val="0"/>
              </a:spcAft>
              <a:buClr>
                <a:srgbClr val="000000"/>
              </a:buClr>
              <a:buSzPts val="3000"/>
              <a:buFont typeface="Arial"/>
              <a:buChar char="•"/>
            </a:pPr>
            <a:r>
              <a:rPr b="0" i="0" lang="en-US" sz="3000" u="none" cap="none" strike="noStrike">
                <a:solidFill>
                  <a:srgbClr val="000000"/>
                </a:solidFill>
                <a:latin typeface="Calibri"/>
                <a:ea typeface="Calibri"/>
                <a:cs typeface="Calibri"/>
                <a:sym typeface="Calibri"/>
              </a:rPr>
              <a:t>Εκπαιδεύστε το προσωπικό ώστε να εντοπίζει τα πρώιμα συμπτώματα και να καθοδηγεί τους ανθρώπους με ψυχραιμία.</a:t>
            </a:r>
            <a:endParaRPr/>
          </a:p>
          <a:p>
            <a:pPr indent="-309562" lvl="1" marL="619125" marR="0" rtl="0" algn="just">
              <a:lnSpc>
                <a:spcPct val="108000"/>
              </a:lnSpc>
              <a:spcBef>
                <a:spcPts val="0"/>
              </a:spcBef>
              <a:spcAft>
                <a:spcPts val="0"/>
              </a:spcAft>
              <a:buClr>
                <a:srgbClr val="000000"/>
              </a:buClr>
              <a:buSzPts val="3000"/>
              <a:buFont typeface="Arial"/>
              <a:buChar char="•"/>
            </a:pPr>
            <a:r>
              <a:rPr b="0" i="0" lang="en-US" sz="3000" u="none" cap="none" strike="noStrike">
                <a:solidFill>
                  <a:srgbClr val="000000"/>
                </a:solidFill>
                <a:latin typeface="Calibri"/>
                <a:ea typeface="Calibri"/>
                <a:cs typeface="Calibri"/>
                <a:sym typeface="Calibri"/>
              </a:rPr>
              <a:t>Να διασφαλιστεί η ταχεία επικοινωνία με τις τοπικές υγειονομικές αρχές και τις υπηρεσίες πολιτικής προστασίας.</a:t>
            </a:r>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0" name="Shape 850"/>
        <p:cNvGrpSpPr/>
        <p:nvPr/>
      </p:nvGrpSpPr>
      <p:grpSpPr>
        <a:xfrm>
          <a:off x="0" y="0"/>
          <a:ext cx="0" cy="0"/>
          <a:chOff x="0" y="0"/>
          <a:chExt cx="0" cy="0"/>
        </a:xfrm>
      </p:grpSpPr>
      <p:sp>
        <p:nvSpPr>
          <p:cNvPr descr="Μπλε κείμενο σε μαύρο φόντο  Η περιγραφή δημιουργήθηκε αυτόματα" id="851" name="Google Shape;851;p28"/>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5" l="0" r="0" t="0"/>
            </a:stretch>
          </a:blipFill>
          <a:ln>
            <a:noFill/>
          </a:ln>
        </p:spPr>
      </p:sp>
      <p:sp>
        <p:nvSpPr>
          <p:cNvPr descr="Κοντινό πλάνο ενός λογότυπου  Το περιεχόμενο που δημιουργείται από τεχνητή νοημοσύνη ενδέχεται να είναι εσφαλμένο." id="852" name="Google Shape;852;p28"/>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grpSp>
        <p:nvGrpSpPr>
          <p:cNvPr id="853" name="Google Shape;853;p28"/>
          <p:cNvGrpSpPr/>
          <p:nvPr/>
        </p:nvGrpSpPr>
        <p:grpSpPr>
          <a:xfrm>
            <a:off x="714100" y="418300"/>
            <a:ext cx="16316600" cy="1380832"/>
            <a:chOff x="-724267" y="-66664"/>
            <a:chExt cx="21755467" cy="1841110"/>
          </a:xfrm>
        </p:grpSpPr>
        <p:sp>
          <p:nvSpPr>
            <p:cNvPr id="854" name="Google Shape;854;p28"/>
            <p:cNvSpPr/>
            <p:nvPr/>
          </p:nvSpPr>
          <p:spPr>
            <a:xfrm>
              <a:off x="0" y="0"/>
              <a:ext cx="21031200" cy="1774446"/>
            </a:xfrm>
            <a:custGeom>
              <a:rect b="b" l="l" r="r" t="t"/>
              <a:pathLst>
                <a:path extrusionOk="0" h="1774446" w="21031200">
                  <a:moveTo>
                    <a:pt x="0" y="0"/>
                  </a:moveTo>
                  <a:lnTo>
                    <a:pt x="21031200" y="0"/>
                  </a:lnTo>
                  <a:lnTo>
                    <a:pt x="21031200" y="1774446"/>
                  </a:lnTo>
                  <a:lnTo>
                    <a:pt x="0" y="1774446"/>
                  </a:lnTo>
                  <a:close/>
                </a:path>
              </a:pathLst>
            </a:custGeom>
            <a:solidFill>
              <a:srgbClr val="000000">
                <a:alpha val="0"/>
              </a:srgbClr>
            </a:solidFill>
            <a:ln>
              <a:noFill/>
            </a:ln>
          </p:spPr>
        </p:sp>
        <p:sp>
          <p:nvSpPr>
            <p:cNvPr id="855" name="Google Shape;855;p28"/>
            <p:cNvSpPr txBox="1"/>
            <p:nvPr/>
          </p:nvSpPr>
          <p:spPr>
            <a:xfrm>
              <a:off x="-724267" y="-66664"/>
              <a:ext cx="21755400" cy="1841100"/>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FF0000"/>
                  </a:solidFill>
                  <a:latin typeface="Calibri"/>
                  <a:ea typeface="Calibri"/>
                  <a:cs typeface="Calibri"/>
                  <a:sym typeface="Calibri"/>
                </a:rPr>
                <a:t>Πανδημίες / Επιδημίες</a:t>
              </a:r>
              <a:endParaRPr/>
            </a:p>
          </p:txBody>
        </p:sp>
      </p:grpSp>
      <p:grpSp>
        <p:nvGrpSpPr>
          <p:cNvPr id="856" name="Google Shape;856;p28"/>
          <p:cNvGrpSpPr/>
          <p:nvPr/>
        </p:nvGrpSpPr>
        <p:grpSpPr>
          <a:xfrm>
            <a:off x="714110" y="1501080"/>
            <a:ext cx="17377948" cy="980862"/>
            <a:chOff x="0" y="-9525"/>
            <a:chExt cx="23170597" cy="1307815"/>
          </a:xfrm>
        </p:grpSpPr>
        <p:sp>
          <p:nvSpPr>
            <p:cNvPr id="857" name="Google Shape;857;p28"/>
            <p:cNvSpPr/>
            <p:nvPr/>
          </p:nvSpPr>
          <p:spPr>
            <a:xfrm>
              <a:off x="0" y="0"/>
              <a:ext cx="23170597" cy="1298290"/>
            </a:xfrm>
            <a:custGeom>
              <a:rect b="b" l="l" r="r" t="t"/>
              <a:pathLst>
                <a:path extrusionOk="0" h="1298290" w="23170597">
                  <a:moveTo>
                    <a:pt x="0" y="0"/>
                  </a:moveTo>
                  <a:lnTo>
                    <a:pt x="23170597" y="0"/>
                  </a:lnTo>
                  <a:lnTo>
                    <a:pt x="23170597" y="1298290"/>
                  </a:lnTo>
                  <a:lnTo>
                    <a:pt x="0" y="1298290"/>
                  </a:lnTo>
                  <a:close/>
                </a:path>
              </a:pathLst>
            </a:custGeom>
            <a:solidFill>
              <a:srgbClr val="000000">
                <a:alpha val="0"/>
              </a:srgbClr>
            </a:solidFill>
            <a:ln>
              <a:noFill/>
            </a:ln>
          </p:spPr>
        </p:sp>
        <p:sp>
          <p:nvSpPr>
            <p:cNvPr id="858" name="Google Shape;858;p28"/>
            <p:cNvSpPr txBox="1"/>
            <p:nvPr/>
          </p:nvSpPr>
          <p:spPr>
            <a:xfrm>
              <a:off x="0" y="-9525"/>
              <a:ext cx="23170596" cy="1307815"/>
            </a:xfrm>
            <a:prstGeom prst="rect">
              <a:avLst/>
            </a:prstGeom>
            <a:noFill/>
            <a:ln>
              <a:noFill/>
            </a:ln>
          </p:spPr>
          <p:txBody>
            <a:bodyPr anchorCtr="0" anchor="ctr" bIns="0" lIns="0" spcFirstLastPara="1" rIns="0" wrap="square" tIns="0">
              <a:noAutofit/>
            </a:bodyPr>
            <a:lstStyle/>
            <a:p>
              <a:pPr indent="0" lvl="0" marL="0" marR="0" rtl="0" algn="just">
                <a:lnSpc>
                  <a:spcPct val="108000"/>
                </a:lnSpc>
                <a:spcBef>
                  <a:spcPts val="0"/>
                </a:spcBef>
                <a:spcAft>
                  <a:spcPts val="0"/>
                </a:spcAft>
                <a:buNone/>
              </a:pPr>
              <a:r>
                <a:rPr b="1" i="1" lang="en-US" sz="2400" u="none" cap="none" strike="noStrike">
                  <a:solidFill>
                    <a:srgbClr val="139AD6"/>
                  </a:solidFill>
                  <a:latin typeface="Calibri"/>
                  <a:ea typeface="Calibri"/>
                  <a:cs typeface="Calibri"/>
                  <a:sym typeface="Calibri"/>
                </a:rPr>
                <a:t>Οι πανδημίες και οι επιδημίες εξαπλώνονται ραγδαία σε πολυσύχναστους χώρους, καθιστώντας την έγκαιρη ανίχνευση και τα σαφή πρωτόκολλα υγείας απαραίτητα για την ασφάλεια.</a:t>
              </a:r>
              <a:endParaRPr/>
            </a:p>
          </p:txBody>
        </p:sp>
      </p:grpSp>
      <p:grpSp>
        <p:nvGrpSpPr>
          <p:cNvPr id="859" name="Google Shape;859;p28"/>
          <p:cNvGrpSpPr/>
          <p:nvPr/>
        </p:nvGrpSpPr>
        <p:grpSpPr>
          <a:xfrm>
            <a:off x="975692" y="2513337"/>
            <a:ext cx="10603992" cy="1022699"/>
            <a:chOff x="0" y="0"/>
            <a:chExt cx="14138655" cy="1363599"/>
          </a:xfrm>
        </p:grpSpPr>
        <p:sp>
          <p:nvSpPr>
            <p:cNvPr id="860" name="Google Shape;860;p28"/>
            <p:cNvSpPr/>
            <p:nvPr/>
          </p:nvSpPr>
          <p:spPr>
            <a:xfrm>
              <a:off x="25400" y="25400"/>
              <a:ext cx="14087855" cy="1312799"/>
            </a:xfrm>
            <a:custGeom>
              <a:rect b="b" l="l" r="r" t="t"/>
              <a:pathLst>
                <a:path extrusionOk="0" h="1312799" w="14087855">
                  <a:moveTo>
                    <a:pt x="0" y="218821"/>
                  </a:moveTo>
                  <a:cubicBezTo>
                    <a:pt x="0" y="97917"/>
                    <a:pt x="101346" y="0"/>
                    <a:pt x="226441" y="0"/>
                  </a:cubicBezTo>
                  <a:lnTo>
                    <a:pt x="13861414" y="0"/>
                  </a:lnTo>
                  <a:cubicBezTo>
                    <a:pt x="13986509" y="0"/>
                    <a:pt x="14087855" y="97917"/>
                    <a:pt x="14087855" y="218821"/>
                  </a:cubicBezTo>
                  <a:lnTo>
                    <a:pt x="14087855" y="1093978"/>
                  </a:lnTo>
                  <a:cubicBezTo>
                    <a:pt x="14087855" y="1214755"/>
                    <a:pt x="13986509" y="1312799"/>
                    <a:pt x="13861414" y="1312799"/>
                  </a:cubicBezTo>
                  <a:lnTo>
                    <a:pt x="226441" y="1312799"/>
                  </a:lnTo>
                  <a:cubicBezTo>
                    <a:pt x="101346" y="1312799"/>
                    <a:pt x="0" y="1214755"/>
                    <a:pt x="0" y="1093978"/>
                  </a:cubicBezTo>
                  <a:close/>
                </a:path>
              </a:pathLst>
            </a:custGeom>
            <a:solidFill>
              <a:srgbClr val="00B0F0"/>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1" name="Google Shape;861;p28"/>
            <p:cNvSpPr/>
            <p:nvPr/>
          </p:nvSpPr>
          <p:spPr>
            <a:xfrm>
              <a:off x="0" y="0"/>
              <a:ext cx="14138655" cy="1363599"/>
            </a:xfrm>
            <a:custGeom>
              <a:rect b="b" l="l" r="r" t="t"/>
              <a:pathLst>
                <a:path extrusionOk="0" h="1363599" w="14138655">
                  <a:moveTo>
                    <a:pt x="0" y="244221"/>
                  </a:moveTo>
                  <a:cubicBezTo>
                    <a:pt x="0" y="108458"/>
                    <a:pt x="113538" y="0"/>
                    <a:pt x="251841" y="0"/>
                  </a:cubicBezTo>
                  <a:lnTo>
                    <a:pt x="13886814" y="0"/>
                  </a:lnTo>
                  <a:lnTo>
                    <a:pt x="13886814" y="25400"/>
                  </a:lnTo>
                  <a:lnTo>
                    <a:pt x="13886814" y="0"/>
                  </a:lnTo>
                  <a:cubicBezTo>
                    <a:pt x="14025118" y="0"/>
                    <a:pt x="14138655" y="108458"/>
                    <a:pt x="14138655" y="244221"/>
                  </a:cubicBezTo>
                  <a:lnTo>
                    <a:pt x="14113255" y="244221"/>
                  </a:lnTo>
                  <a:lnTo>
                    <a:pt x="14138655" y="244221"/>
                  </a:lnTo>
                  <a:lnTo>
                    <a:pt x="14138655" y="1119378"/>
                  </a:lnTo>
                  <a:lnTo>
                    <a:pt x="14113255" y="1119378"/>
                  </a:lnTo>
                  <a:lnTo>
                    <a:pt x="14138655" y="1119378"/>
                  </a:lnTo>
                  <a:cubicBezTo>
                    <a:pt x="14138655" y="1255014"/>
                    <a:pt x="14025118" y="1363599"/>
                    <a:pt x="13886814" y="1363599"/>
                  </a:cubicBezTo>
                  <a:lnTo>
                    <a:pt x="13886814" y="1338199"/>
                  </a:lnTo>
                  <a:lnTo>
                    <a:pt x="13886814" y="1363599"/>
                  </a:lnTo>
                  <a:lnTo>
                    <a:pt x="251841" y="1363599"/>
                  </a:lnTo>
                  <a:lnTo>
                    <a:pt x="251841" y="1338199"/>
                  </a:lnTo>
                  <a:lnTo>
                    <a:pt x="251841" y="1363599"/>
                  </a:lnTo>
                  <a:cubicBezTo>
                    <a:pt x="113538" y="1363599"/>
                    <a:pt x="0" y="1255014"/>
                    <a:pt x="0" y="1119378"/>
                  </a:cubicBezTo>
                  <a:lnTo>
                    <a:pt x="0" y="244221"/>
                  </a:lnTo>
                  <a:lnTo>
                    <a:pt x="25400" y="244221"/>
                  </a:lnTo>
                  <a:lnTo>
                    <a:pt x="0" y="244221"/>
                  </a:lnTo>
                  <a:moveTo>
                    <a:pt x="50800" y="244221"/>
                  </a:moveTo>
                  <a:lnTo>
                    <a:pt x="50800" y="1119378"/>
                  </a:lnTo>
                  <a:lnTo>
                    <a:pt x="25400" y="1119378"/>
                  </a:lnTo>
                  <a:lnTo>
                    <a:pt x="50800" y="1119378"/>
                  </a:lnTo>
                  <a:cubicBezTo>
                    <a:pt x="50800" y="1225423"/>
                    <a:pt x="139954" y="1312799"/>
                    <a:pt x="251841" y="1312799"/>
                  </a:cubicBezTo>
                  <a:lnTo>
                    <a:pt x="13886814" y="1312799"/>
                  </a:lnTo>
                  <a:cubicBezTo>
                    <a:pt x="13998702" y="1312799"/>
                    <a:pt x="14087855" y="1225423"/>
                    <a:pt x="14087855" y="1119378"/>
                  </a:cubicBezTo>
                  <a:lnTo>
                    <a:pt x="14087855" y="244221"/>
                  </a:lnTo>
                  <a:cubicBezTo>
                    <a:pt x="14087855" y="138176"/>
                    <a:pt x="13998702" y="50800"/>
                    <a:pt x="13886814" y="50800"/>
                  </a:cubicBezTo>
                  <a:lnTo>
                    <a:pt x="251841" y="50800"/>
                  </a:lnTo>
                  <a:lnTo>
                    <a:pt x="251841" y="25400"/>
                  </a:lnTo>
                  <a:lnTo>
                    <a:pt x="251841" y="50800"/>
                  </a:lnTo>
                  <a:cubicBezTo>
                    <a:pt x="139954" y="50800"/>
                    <a:pt x="50800" y="138176"/>
                    <a:pt x="50800" y="244221"/>
                  </a:cubicBez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862" name="Google Shape;862;p28"/>
          <p:cNvGrpSpPr/>
          <p:nvPr/>
        </p:nvGrpSpPr>
        <p:grpSpPr>
          <a:xfrm>
            <a:off x="1042803" y="2566160"/>
            <a:ext cx="10469764" cy="902720"/>
            <a:chOff x="0" y="-19050"/>
            <a:chExt cx="13959686" cy="1203626"/>
          </a:xfrm>
        </p:grpSpPr>
        <p:sp>
          <p:nvSpPr>
            <p:cNvPr id="863" name="Google Shape;863;p28"/>
            <p:cNvSpPr/>
            <p:nvPr/>
          </p:nvSpPr>
          <p:spPr>
            <a:xfrm>
              <a:off x="0" y="0"/>
              <a:ext cx="13959686" cy="1184576"/>
            </a:xfrm>
            <a:custGeom>
              <a:rect b="b" l="l" r="r" t="t"/>
              <a:pathLst>
                <a:path extrusionOk="0" h="1184576" w="13959686">
                  <a:moveTo>
                    <a:pt x="0" y="0"/>
                  </a:moveTo>
                  <a:lnTo>
                    <a:pt x="13959686" y="0"/>
                  </a:lnTo>
                  <a:lnTo>
                    <a:pt x="13959686" y="1184576"/>
                  </a:lnTo>
                  <a:lnTo>
                    <a:pt x="0" y="1184576"/>
                  </a:lnTo>
                  <a:close/>
                </a:path>
              </a:pathLst>
            </a:custGeom>
            <a:solidFill>
              <a:srgbClr val="000000">
                <a:alpha val="0"/>
              </a:srgbClr>
            </a:solidFill>
            <a:ln>
              <a:noFill/>
            </a:ln>
          </p:spPr>
        </p:sp>
        <p:sp>
          <p:nvSpPr>
            <p:cNvPr id="864" name="Google Shape;864;p28"/>
            <p:cNvSpPr txBox="1"/>
            <p:nvPr/>
          </p:nvSpPr>
          <p:spPr>
            <a:xfrm>
              <a:off x="0" y="-19050"/>
              <a:ext cx="13959686" cy="1203626"/>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2550" u="none" cap="none" strike="noStrike">
                  <a:solidFill>
                    <a:srgbClr val="FFFFFF"/>
                  </a:solidFill>
                  <a:latin typeface="Calibri"/>
                  <a:ea typeface="Calibri"/>
                  <a:cs typeface="Calibri"/>
                  <a:sym typeface="Calibri"/>
                </a:rPr>
                <a:t>Συστήματα Έγκαιρης Προειδοποίησης για την Ασφάλεια Δημόσιων και Μεγάλων Χώρων – για Πανδημίες</a:t>
              </a:r>
              <a:endParaRPr/>
            </a:p>
          </p:txBody>
        </p:sp>
      </p:grpSp>
      <p:sp>
        <p:nvSpPr>
          <p:cNvPr id="865" name="Google Shape;865;p28"/>
          <p:cNvSpPr txBox="1"/>
          <p:nvPr/>
        </p:nvSpPr>
        <p:spPr>
          <a:xfrm>
            <a:off x="1218366" y="3509942"/>
            <a:ext cx="10221300" cy="948600"/>
          </a:xfrm>
          <a:prstGeom prst="rect">
            <a:avLst/>
          </a:prstGeom>
          <a:noFill/>
          <a:ln>
            <a:noFill/>
          </a:ln>
        </p:spPr>
        <p:txBody>
          <a:bodyPr anchorCtr="0" anchor="t" bIns="0" lIns="0" spcFirstLastPara="1" rIns="0" wrap="square" tIns="0">
            <a:spAutoFit/>
          </a:bodyPr>
          <a:lstStyle/>
          <a:p>
            <a:pPr indent="-123825" lvl="2" marL="352901" marR="0" rtl="0" algn="l">
              <a:lnSpc>
                <a:spcPct val="108000"/>
              </a:lnSpc>
              <a:spcBef>
                <a:spcPts val="0"/>
              </a:spcBef>
              <a:spcAft>
                <a:spcPts val="0"/>
              </a:spcAft>
              <a:buClr>
                <a:srgbClr val="000000"/>
              </a:buClr>
              <a:buSzPts val="1950"/>
              <a:buFont typeface="Arial"/>
              <a:buChar char="⚬"/>
            </a:pPr>
            <a:r>
              <a:rPr b="0" i="0" lang="en-US" sz="1950" u="none" cap="none" strike="noStrike">
                <a:solidFill>
                  <a:srgbClr val="000000"/>
                </a:solidFill>
                <a:latin typeface="Calibri"/>
                <a:ea typeface="Calibri"/>
                <a:cs typeface="Calibri"/>
                <a:sym typeface="Calibri"/>
              </a:rPr>
              <a:t>Ειδοποιήσεις υγειονομικών αρχών και συστήματα επιτήρησης συνδεδεμένα με τους χώρους.</a:t>
            </a:r>
            <a:endParaRPr/>
          </a:p>
          <a:p>
            <a:pPr indent="-123825" lvl="2" marL="352901" marR="0" rtl="0" algn="l">
              <a:lnSpc>
                <a:spcPct val="108000"/>
              </a:lnSpc>
              <a:spcBef>
                <a:spcPts val="0"/>
              </a:spcBef>
              <a:spcAft>
                <a:spcPts val="0"/>
              </a:spcAft>
              <a:buClr>
                <a:srgbClr val="000000"/>
              </a:buClr>
              <a:buSzPts val="1950"/>
              <a:buFont typeface="Arial"/>
              <a:buChar char="⚬"/>
            </a:pPr>
            <a:r>
              <a:rPr b="0" i="0" lang="en-US" sz="1950" u="none" cap="none" strike="noStrike">
                <a:solidFill>
                  <a:srgbClr val="000000"/>
                </a:solidFill>
                <a:latin typeface="Calibri"/>
                <a:ea typeface="Calibri"/>
                <a:cs typeface="Calibri"/>
                <a:sym typeface="Calibri"/>
              </a:rPr>
              <a:t>Διαδικασίες ελέγχου (έλεγχος θερμοκρασίας, έλεγχος στις εισόδους).</a:t>
            </a:r>
            <a:endParaRPr/>
          </a:p>
          <a:p>
            <a:pPr indent="-123825" lvl="2" marL="352901" marR="0" rtl="0" algn="l">
              <a:lnSpc>
                <a:spcPct val="108000"/>
              </a:lnSpc>
              <a:spcBef>
                <a:spcPts val="0"/>
              </a:spcBef>
              <a:spcAft>
                <a:spcPts val="0"/>
              </a:spcAft>
              <a:buClr>
                <a:srgbClr val="000000"/>
              </a:buClr>
              <a:buSzPts val="1950"/>
              <a:buFont typeface="Arial"/>
              <a:buChar char="⚬"/>
            </a:pPr>
            <a:r>
              <a:rPr b="0" i="0" lang="en-US" sz="1950" u="none" cap="none" strike="noStrike">
                <a:solidFill>
                  <a:srgbClr val="000000"/>
                </a:solidFill>
                <a:latin typeface="Calibri"/>
                <a:ea typeface="Calibri"/>
                <a:cs typeface="Calibri"/>
                <a:sym typeface="Calibri"/>
              </a:rPr>
              <a:t>Δημόσιες ανακοινώσεις και πινακίδες με πρωτόκολλα υγιεινής.</a:t>
            </a:r>
            <a:endParaRPr/>
          </a:p>
        </p:txBody>
      </p:sp>
      <p:grpSp>
        <p:nvGrpSpPr>
          <p:cNvPr id="866" name="Google Shape;866;p28"/>
          <p:cNvGrpSpPr/>
          <p:nvPr/>
        </p:nvGrpSpPr>
        <p:grpSpPr>
          <a:xfrm>
            <a:off x="975692" y="4448022"/>
            <a:ext cx="10603992" cy="1022699"/>
            <a:chOff x="0" y="0"/>
            <a:chExt cx="14138655" cy="1363599"/>
          </a:xfrm>
        </p:grpSpPr>
        <p:sp>
          <p:nvSpPr>
            <p:cNvPr id="867" name="Google Shape;867;p28"/>
            <p:cNvSpPr/>
            <p:nvPr/>
          </p:nvSpPr>
          <p:spPr>
            <a:xfrm>
              <a:off x="25400" y="25400"/>
              <a:ext cx="14087855" cy="1312799"/>
            </a:xfrm>
            <a:custGeom>
              <a:rect b="b" l="l" r="r" t="t"/>
              <a:pathLst>
                <a:path extrusionOk="0" h="1312799" w="14087855">
                  <a:moveTo>
                    <a:pt x="0" y="218821"/>
                  </a:moveTo>
                  <a:cubicBezTo>
                    <a:pt x="0" y="97917"/>
                    <a:pt x="101346" y="0"/>
                    <a:pt x="226441" y="0"/>
                  </a:cubicBezTo>
                  <a:lnTo>
                    <a:pt x="13861414" y="0"/>
                  </a:lnTo>
                  <a:cubicBezTo>
                    <a:pt x="13986509" y="0"/>
                    <a:pt x="14087855" y="97917"/>
                    <a:pt x="14087855" y="218821"/>
                  </a:cubicBezTo>
                  <a:lnTo>
                    <a:pt x="14087855" y="1093978"/>
                  </a:lnTo>
                  <a:cubicBezTo>
                    <a:pt x="14087855" y="1214755"/>
                    <a:pt x="13986509" y="1312799"/>
                    <a:pt x="13861414" y="1312799"/>
                  </a:cubicBezTo>
                  <a:lnTo>
                    <a:pt x="226441" y="1312799"/>
                  </a:lnTo>
                  <a:cubicBezTo>
                    <a:pt x="101346" y="1312799"/>
                    <a:pt x="0" y="1214755"/>
                    <a:pt x="0" y="1093978"/>
                  </a:cubicBezTo>
                  <a:close/>
                </a:path>
              </a:pathLst>
            </a:custGeom>
            <a:solidFill>
              <a:srgbClr val="92D050"/>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8" name="Google Shape;868;p28"/>
            <p:cNvSpPr/>
            <p:nvPr/>
          </p:nvSpPr>
          <p:spPr>
            <a:xfrm>
              <a:off x="0" y="0"/>
              <a:ext cx="14138655" cy="1363599"/>
            </a:xfrm>
            <a:custGeom>
              <a:rect b="b" l="l" r="r" t="t"/>
              <a:pathLst>
                <a:path extrusionOk="0" h="1363599" w="14138655">
                  <a:moveTo>
                    <a:pt x="0" y="244221"/>
                  </a:moveTo>
                  <a:cubicBezTo>
                    <a:pt x="0" y="108458"/>
                    <a:pt x="113538" y="0"/>
                    <a:pt x="251841" y="0"/>
                  </a:cubicBezTo>
                  <a:lnTo>
                    <a:pt x="13886814" y="0"/>
                  </a:lnTo>
                  <a:lnTo>
                    <a:pt x="13886814" y="25400"/>
                  </a:lnTo>
                  <a:lnTo>
                    <a:pt x="13886814" y="0"/>
                  </a:lnTo>
                  <a:cubicBezTo>
                    <a:pt x="14025118" y="0"/>
                    <a:pt x="14138655" y="108458"/>
                    <a:pt x="14138655" y="244221"/>
                  </a:cubicBezTo>
                  <a:lnTo>
                    <a:pt x="14113255" y="244221"/>
                  </a:lnTo>
                  <a:lnTo>
                    <a:pt x="14138655" y="244221"/>
                  </a:lnTo>
                  <a:lnTo>
                    <a:pt x="14138655" y="1119378"/>
                  </a:lnTo>
                  <a:lnTo>
                    <a:pt x="14113255" y="1119378"/>
                  </a:lnTo>
                  <a:lnTo>
                    <a:pt x="14138655" y="1119378"/>
                  </a:lnTo>
                  <a:cubicBezTo>
                    <a:pt x="14138655" y="1255014"/>
                    <a:pt x="14025118" y="1363599"/>
                    <a:pt x="13886814" y="1363599"/>
                  </a:cubicBezTo>
                  <a:lnTo>
                    <a:pt x="13886814" y="1338199"/>
                  </a:lnTo>
                  <a:lnTo>
                    <a:pt x="13886814" y="1363599"/>
                  </a:lnTo>
                  <a:lnTo>
                    <a:pt x="251841" y="1363599"/>
                  </a:lnTo>
                  <a:lnTo>
                    <a:pt x="251841" y="1338199"/>
                  </a:lnTo>
                  <a:lnTo>
                    <a:pt x="251841" y="1363599"/>
                  </a:lnTo>
                  <a:cubicBezTo>
                    <a:pt x="113538" y="1363599"/>
                    <a:pt x="0" y="1255014"/>
                    <a:pt x="0" y="1119378"/>
                  </a:cubicBezTo>
                  <a:lnTo>
                    <a:pt x="0" y="244221"/>
                  </a:lnTo>
                  <a:lnTo>
                    <a:pt x="25400" y="244221"/>
                  </a:lnTo>
                  <a:lnTo>
                    <a:pt x="0" y="244221"/>
                  </a:lnTo>
                  <a:moveTo>
                    <a:pt x="50800" y="244221"/>
                  </a:moveTo>
                  <a:lnTo>
                    <a:pt x="50800" y="1119378"/>
                  </a:lnTo>
                  <a:lnTo>
                    <a:pt x="25400" y="1119378"/>
                  </a:lnTo>
                  <a:lnTo>
                    <a:pt x="50800" y="1119378"/>
                  </a:lnTo>
                  <a:cubicBezTo>
                    <a:pt x="50800" y="1225423"/>
                    <a:pt x="139954" y="1312799"/>
                    <a:pt x="251841" y="1312799"/>
                  </a:cubicBezTo>
                  <a:lnTo>
                    <a:pt x="13886814" y="1312799"/>
                  </a:lnTo>
                  <a:cubicBezTo>
                    <a:pt x="13998702" y="1312799"/>
                    <a:pt x="14087855" y="1225423"/>
                    <a:pt x="14087855" y="1119378"/>
                  </a:cubicBezTo>
                  <a:lnTo>
                    <a:pt x="14087855" y="244221"/>
                  </a:lnTo>
                  <a:cubicBezTo>
                    <a:pt x="14087855" y="138176"/>
                    <a:pt x="13998702" y="50800"/>
                    <a:pt x="13886814" y="50800"/>
                  </a:cubicBezTo>
                  <a:lnTo>
                    <a:pt x="251841" y="50800"/>
                  </a:lnTo>
                  <a:lnTo>
                    <a:pt x="251841" y="25400"/>
                  </a:lnTo>
                  <a:lnTo>
                    <a:pt x="251841" y="50800"/>
                  </a:lnTo>
                  <a:cubicBezTo>
                    <a:pt x="139954" y="50800"/>
                    <a:pt x="50800" y="138176"/>
                    <a:pt x="50800" y="244221"/>
                  </a:cubicBez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869" name="Google Shape;869;p28"/>
          <p:cNvGrpSpPr/>
          <p:nvPr/>
        </p:nvGrpSpPr>
        <p:grpSpPr>
          <a:xfrm>
            <a:off x="1042803" y="4500846"/>
            <a:ext cx="10469764" cy="902720"/>
            <a:chOff x="0" y="-19050"/>
            <a:chExt cx="13959686" cy="1203626"/>
          </a:xfrm>
        </p:grpSpPr>
        <p:sp>
          <p:nvSpPr>
            <p:cNvPr id="870" name="Google Shape;870;p28"/>
            <p:cNvSpPr/>
            <p:nvPr/>
          </p:nvSpPr>
          <p:spPr>
            <a:xfrm>
              <a:off x="0" y="0"/>
              <a:ext cx="13959686" cy="1184576"/>
            </a:xfrm>
            <a:custGeom>
              <a:rect b="b" l="l" r="r" t="t"/>
              <a:pathLst>
                <a:path extrusionOk="0" h="1184576" w="13959686">
                  <a:moveTo>
                    <a:pt x="0" y="0"/>
                  </a:moveTo>
                  <a:lnTo>
                    <a:pt x="13959686" y="0"/>
                  </a:lnTo>
                  <a:lnTo>
                    <a:pt x="13959686" y="1184576"/>
                  </a:lnTo>
                  <a:lnTo>
                    <a:pt x="0" y="1184576"/>
                  </a:lnTo>
                  <a:close/>
                </a:path>
              </a:pathLst>
            </a:custGeom>
            <a:solidFill>
              <a:srgbClr val="000000">
                <a:alpha val="0"/>
              </a:srgbClr>
            </a:solidFill>
            <a:ln>
              <a:noFill/>
            </a:ln>
          </p:spPr>
        </p:sp>
        <p:sp>
          <p:nvSpPr>
            <p:cNvPr id="871" name="Google Shape;871;p28"/>
            <p:cNvSpPr txBox="1"/>
            <p:nvPr/>
          </p:nvSpPr>
          <p:spPr>
            <a:xfrm>
              <a:off x="0" y="-19050"/>
              <a:ext cx="13959686" cy="1203626"/>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2550" u="none" cap="none" strike="noStrike">
                  <a:solidFill>
                    <a:srgbClr val="FFFFFF"/>
                  </a:solidFill>
                  <a:latin typeface="Calibri"/>
                  <a:ea typeface="Calibri"/>
                  <a:cs typeface="Calibri"/>
                  <a:sym typeface="Calibri"/>
                </a:rPr>
                <a:t>Τι να κάνετε</a:t>
              </a:r>
              <a:endParaRPr/>
            </a:p>
          </p:txBody>
        </p:sp>
      </p:grpSp>
      <p:sp>
        <p:nvSpPr>
          <p:cNvPr id="872" name="Google Shape;872;p28"/>
          <p:cNvSpPr txBox="1"/>
          <p:nvPr/>
        </p:nvSpPr>
        <p:spPr>
          <a:xfrm>
            <a:off x="1218366" y="5444627"/>
            <a:ext cx="10221300" cy="948600"/>
          </a:xfrm>
          <a:prstGeom prst="rect">
            <a:avLst/>
          </a:prstGeom>
          <a:noFill/>
          <a:ln>
            <a:noFill/>
          </a:ln>
        </p:spPr>
        <p:txBody>
          <a:bodyPr anchorCtr="0" anchor="t" bIns="0" lIns="0" spcFirstLastPara="1" rIns="0" wrap="square" tIns="0">
            <a:spAutoFit/>
          </a:bodyPr>
          <a:lstStyle/>
          <a:p>
            <a:pPr indent="-123825" lvl="2" marL="352901" marR="0" rtl="0" algn="l">
              <a:lnSpc>
                <a:spcPct val="108000"/>
              </a:lnSpc>
              <a:spcBef>
                <a:spcPts val="0"/>
              </a:spcBef>
              <a:spcAft>
                <a:spcPts val="0"/>
              </a:spcAft>
              <a:buClr>
                <a:srgbClr val="000000"/>
              </a:buClr>
              <a:buSzPts val="1950"/>
              <a:buFont typeface="Arial"/>
              <a:buChar char="⚬"/>
            </a:pPr>
            <a:r>
              <a:rPr b="0" i="0" lang="en-US" sz="1950" u="none" cap="none" strike="noStrike">
                <a:solidFill>
                  <a:srgbClr val="000000"/>
                </a:solidFill>
                <a:latin typeface="Calibri"/>
                <a:ea typeface="Calibri"/>
                <a:cs typeface="Calibri"/>
                <a:sym typeface="Calibri"/>
              </a:rPr>
              <a:t>Ακολουθήστε τις οδηγίες υγιεινής και αποστασιοποίησης που δίνονται από το προσωπικό.</a:t>
            </a:r>
            <a:endParaRPr/>
          </a:p>
          <a:p>
            <a:pPr indent="-123825" lvl="2" marL="352901" marR="0" rtl="0" algn="l">
              <a:lnSpc>
                <a:spcPct val="108000"/>
              </a:lnSpc>
              <a:spcBef>
                <a:spcPts val="0"/>
              </a:spcBef>
              <a:spcAft>
                <a:spcPts val="0"/>
              </a:spcAft>
              <a:buClr>
                <a:srgbClr val="000000"/>
              </a:buClr>
              <a:buSzPts val="1950"/>
              <a:buFont typeface="Arial"/>
              <a:buChar char="⚬"/>
            </a:pPr>
            <a:r>
              <a:rPr b="0" i="0" lang="en-US" sz="1950" u="none" cap="none" strike="noStrike">
                <a:solidFill>
                  <a:srgbClr val="000000"/>
                </a:solidFill>
                <a:latin typeface="Calibri"/>
                <a:ea typeface="Calibri"/>
                <a:cs typeface="Calibri"/>
                <a:sym typeface="Calibri"/>
              </a:rPr>
              <a:t>Να φοράτε προστατευτικό εξοπλισμό (μάσκες) όταν σας συμβουλεύουν.</a:t>
            </a:r>
            <a:endParaRPr/>
          </a:p>
          <a:p>
            <a:pPr indent="-123825" lvl="2" marL="352901" marR="0" rtl="0" algn="l">
              <a:lnSpc>
                <a:spcPct val="108000"/>
              </a:lnSpc>
              <a:spcBef>
                <a:spcPts val="0"/>
              </a:spcBef>
              <a:spcAft>
                <a:spcPts val="0"/>
              </a:spcAft>
              <a:buClr>
                <a:srgbClr val="000000"/>
              </a:buClr>
              <a:buSzPts val="1950"/>
              <a:buFont typeface="Arial"/>
              <a:buChar char="⚬"/>
            </a:pPr>
            <a:r>
              <a:rPr b="0" i="0" lang="en-US" sz="1950" u="none" cap="none" strike="noStrike">
                <a:solidFill>
                  <a:srgbClr val="000000"/>
                </a:solidFill>
                <a:latin typeface="Calibri"/>
                <a:ea typeface="Calibri"/>
                <a:cs typeface="Calibri"/>
                <a:sym typeface="Calibri"/>
              </a:rPr>
              <a:t>Συνεργαστείτε με τον ιατρικό έλεγχο και την ιχνηλάτηση επαφών.</a:t>
            </a:r>
            <a:endParaRPr/>
          </a:p>
        </p:txBody>
      </p:sp>
      <p:grpSp>
        <p:nvGrpSpPr>
          <p:cNvPr id="873" name="Google Shape;873;p28"/>
          <p:cNvGrpSpPr/>
          <p:nvPr/>
        </p:nvGrpSpPr>
        <p:grpSpPr>
          <a:xfrm>
            <a:off x="975692" y="6382707"/>
            <a:ext cx="10603992" cy="1022699"/>
            <a:chOff x="0" y="0"/>
            <a:chExt cx="14138655" cy="1363599"/>
          </a:xfrm>
        </p:grpSpPr>
        <p:sp>
          <p:nvSpPr>
            <p:cNvPr id="874" name="Google Shape;874;p28"/>
            <p:cNvSpPr/>
            <p:nvPr/>
          </p:nvSpPr>
          <p:spPr>
            <a:xfrm>
              <a:off x="25400" y="25400"/>
              <a:ext cx="14087855" cy="1312799"/>
            </a:xfrm>
            <a:custGeom>
              <a:rect b="b" l="l" r="r" t="t"/>
              <a:pathLst>
                <a:path extrusionOk="0" h="1312799" w="14087855">
                  <a:moveTo>
                    <a:pt x="0" y="218821"/>
                  </a:moveTo>
                  <a:cubicBezTo>
                    <a:pt x="0" y="97917"/>
                    <a:pt x="101346" y="0"/>
                    <a:pt x="226441" y="0"/>
                  </a:cubicBezTo>
                  <a:lnTo>
                    <a:pt x="13861414" y="0"/>
                  </a:lnTo>
                  <a:cubicBezTo>
                    <a:pt x="13986509" y="0"/>
                    <a:pt x="14087855" y="97917"/>
                    <a:pt x="14087855" y="218821"/>
                  </a:cubicBezTo>
                  <a:lnTo>
                    <a:pt x="14087855" y="1093978"/>
                  </a:lnTo>
                  <a:cubicBezTo>
                    <a:pt x="14087855" y="1214755"/>
                    <a:pt x="13986509" y="1312799"/>
                    <a:pt x="13861414" y="1312799"/>
                  </a:cubicBezTo>
                  <a:lnTo>
                    <a:pt x="226441" y="1312799"/>
                  </a:lnTo>
                  <a:cubicBezTo>
                    <a:pt x="101346" y="1312799"/>
                    <a:pt x="0" y="1214755"/>
                    <a:pt x="0" y="1093978"/>
                  </a:cubicBezTo>
                  <a:close/>
                </a:path>
              </a:pathLst>
            </a:custGeom>
            <a:solidFill>
              <a:srgbClr val="ED2527"/>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5" name="Google Shape;875;p28"/>
            <p:cNvSpPr/>
            <p:nvPr/>
          </p:nvSpPr>
          <p:spPr>
            <a:xfrm>
              <a:off x="0" y="0"/>
              <a:ext cx="14138655" cy="1363599"/>
            </a:xfrm>
            <a:custGeom>
              <a:rect b="b" l="l" r="r" t="t"/>
              <a:pathLst>
                <a:path extrusionOk="0" h="1363599" w="14138655">
                  <a:moveTo>
                    <a:pt x="0" y="244221"/>
                  </a:moveTo>
                  <a:cubicBezTo>
                    <a:pt x="0" y="108458"/>
                    <a:pt x="113538" y="0"/>
                    <a:pt x="251841" y="0"/>
                  </a:cubicBezTo>
                  <a:lnTo>
                    <a:pt x="13886814" y="0"/>
                  </a:lnTo>
                  <a:lnTo>
                    <a:pt x="13886814" y="25400"/>
                  </a:lnTo>
                  <a:lnTo>
                    <a:pt x="13886814" y="0"/>
                  </a:lnTo>
                  <a:cubicBezTo>
                    <a:pt x="14025118" y="0"/>
                    <a:pt x="14138655" y="108458"/>
                    <a:pt x="14138655" y="244221"/>
                  </a:cubicBezTo>
                  <a:lnTo>
                    <a:pt x="14113255" y="244221"/>
                  </a:lnTo>
                  <a:lnTo>
                    <a:pt x="14138655" y="244221"/>
                  </a:lnTo>
                  <a:lnTo>
                    <a:pt x="14138655" y="1119378"/>
                  </a:lnTo>
                  <a:lnTo>
                    <a:pt x="14113255" y="1119378"/>
                  </a:lnTo>
                  <a:lnTo>
                    <a:pt x="14138655" y="1119378"/>
                  </a:lnTo>
                  <a:cubicBezTo>
                    <a:pt x="14138655" y="1255014"/>
                    <a:pt x="14025118" y="1363599"/>
                    <a:pt x="13886814" y="1363599"/>
                  </a:cubicBezTo>
                  <a:lnTo>
                    <a:pt x="13886814" y="1338199"/>
                  </a:lnTo>
                  <a:lnTo>
                    <a:pt x="13886814" y="1363599"/>
                  </a:lnTo>
                  <a:lnTo>
                    <a:pt x="251841" y="1363599"/>
                  </a:lnTo>
                  <a:lnTo>
                    <a:pt x="251841" y="1338199"/>
                  </a:lnTo>
                  <a:lnTo>
                    <a:pt x="251841" y="1363599"/>
                  </a:lnTo>
                  <a:cubicBezTo>
                    <a:pt x="113538" y="1363599"/>
                    <a:pt x="0" y="1255014"/>
                    <a:pt x="0" y="1119378"/>
                  </a:cubicBezTo>
                  <a:lnTo>
                    <a:pt x="0" y="244221"/>
                  </a:lnTo>
                  <a:lnTo>
                    <a:pt x="25400" y="244221"/>
                  </a:lnTo>
                  <a:lnTo>
                    <a:pt x="0" y="244221"/>
                  </a:lnTo>
                  <a:moveTo>
                    <a:pt x="50800" y="244221"/>
                  </a:moveTo>
                  <a:lnTo>
                    <a:pt x="50800" y="1119378"/>
                  </a:lnTo>
                  <a:lnTo>
                    <a:pt x="25400" y="1119378"/>
                  </a:lnTo>
                  <a:lnTo>
                    <a:pt x="50800" y="1119378"/>
                  </a:lnTo>
                  <a:cubicBezTo>
                    <a:pt x="50800" y="1225423"/>
                    <a:pt x="139954" y="1312799"/>
                    <a:pt x="251841" y="1312799"/>
                  </a:cubicBezTo>
                  <a:lnTo>
                    <a:pt x="13886814" y="1312799"/>
                  </a:lnTo>
                  <a:cubicBezTo>
                    <a:pt x="13998702" y="1312799"/>
                    <a:pt x="14087855" y="1225423"/>
                    <a:pt x="14087855" y="1119378"/>
                  </a:cubicBezTo>
                  <a:lnTo>
                    <a:pt x="14087855" y="244221"/>
                  </a:lnTo>
                  <a:cubicBezTo>
                    <a:pt x="14087855" y="138176"/>
                    <a:pt x="13998702" y="50800"/>
                    <a:pt x="13886814" y="50800"/>
                  </a:cubicBezTo>
                  <a:lnTo>
                    <a:pt x="251841" y="50800"/>
                  </a:lnTo>
                  <a:lnTo>
                    <a:pt x="251841" y="25400"/>
                  </a:lnTo>
                  <a:lnTo>
                    <a:pt x="251841" y="50800"/>
                  </a:lnTo>
                  <a:cubicBezTo>
                    <a:pt x="139954" y="50800"/>
                    <a:pt x="50800" y="138176"/>
                    <a:pt x="50800" y="244221"/>
                  </a:cubicBez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876" name="Google Shape;876;p28"/>
          <p:cNvGrpSpPr/>
          <p:nvPr/>
        </p:nvGrpSpPr>
        <p:grpSpPr>
          <a:xfrm>
            <a:off x="1042803" y="6435530"/>
            <a:ext cx="10469764" cy="902720"/>
            <a:chOff x="0" y="-19050"/>
            <a:chExt cx="13959686" cy="1203626"/>
          </a:xfrm>
        </p:grpSpPr>
        <p:sp>
          <p:nvSpPr>
            <p:cNvPr id="877" name="Google Shape;877;p28"/>
            <p:cNvSpPr/>
            <p:nvPr/>
          </p:nvSpPr>
          <p:spPr>
            <a:xfrm>
              <a:off x="0" y="0"/>
              <a:ext cx="13959686" cy="1184576"/>
            </a:xfrm>
            <a:custGeom>
              <a:rect b="b" l="l" r="r" t="t"/>
              <a:pathLst>
                <a:path extrusionOk="0" h="1184576" w="13959686">
                  <a:moveTo>
                    <a:pt x="0" y="0"/>
                  </a:moveTo>
                  <a:lnTo>
                    <a:pt x="13959686" y="0"/>
                  </a:lnTo>
                  <a:lnTo>
                    <a:pt x="13959686" y="1184576"/>
                  </a:lnTo>
                  <a:lnTo>
                    <a:pt x="0" y="1184576"/>
                  </a:lnTo>
                  <a:close/>
                </a:path>
              </a:pathLst>
            </a:custGeom>
            <a:solidFill>
              <a:srgbClr val="000000">
                <a:alpha val="0"/>
              </a:srgbClr>
            </a:solidFill>
            <a:ln>
              <a:noFill/>
            </a:ln>
          </p:spPr>
        </p:sp>
        <p:sp>
          <p:nvSpPr>
            <p:cNvPr id="878" name="Google Shape;878;p28"/>
            <p:cNvSpPr txBox="1"/>
            <p:nvPr/>
          </p:nvSpPr>
          <p:spPr>
            <a:xfrm>
              <a:off x="0" y="-19050"/>
              <a:ext cx="13959686" cy="1203626"/>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2550" u="none" cap="none" strike="noStrike">
                  <a:solidFill>
                    <a:srgbClr val="FFFFFF"/>
                  </a:solidFill>
                  <a:latin typeface="Calibri"/>
                  <a:ea typeface="Calibri"/>
                  <a:cs typeface="Calibri"/>
                  <a:sym typeface="Calibri"/>
                </a:rPr>
                <a:t>Τι δεν πρέπει να κάνετε</a:t>
              </a:r>
              <a:endParaRPr/>
            </a:p>
          </p:txBody>
        </p:sp>
      </p:grpSp>
      <p:sp>
        <p:nvSpPr>
          <p:cNvPr id="879" name="Google Shape;879;p28"/>
          <p:cNvSpPr txBox="1"/>
          <p:nvPr/>
        </p:nvSpPr>
        <p:spPr>
          <a:xfrm>
            <a:off x="1218366" y="7379312"/>
            <a:ext cx="10221300" cy="948600"/>
          </a:xfrm>
          <a:prstGeom prst="rect">
            <a:avLst/>
          </a:prstGeom>
          <a:noFill/>
          <a:ln>
            <a:noFill/>
          </a:ln>
        </p:spPr>
        <p:txBody>
          <a:bodyPr anchorCtr="0" anchor="t" bIns="0" lIns="0" spcFirstLastPara="1" rIns="0" wrap="square" tIns="0">
            <a:spAutoFit/>
          </a:bodyPr>
          <a:lstStyle/>
          <a:p>
            <a:pPr indent="-123825" lvl="2" marL="352901" marR="0" rtl="0" algn="l">
              <a:lnSpc>
                <a:spcPct val="108000"/>
              </a:lnSpc>
              <a:spcBef>
                <a:spcPts val="0"/>
              </a:spcBef>
              <a:spcAft>
                <a:spcPts val="0"/>
              </a:spcAft>
              <a:buClr>
                <a:srgbClr val="000000"/>
              </a:buClr>
              <a:buSzPts val="1950"/>
              <a:buFont typeface="Arial"/>
              <a:buChar char="⚬"/>
            </a:pPr>
            <a:r>
              <a:rPr b="0" i="0" lang="en-US" sz="1950" u="none" cap="none" strike="noStrike">
                <a:solidFill>
                  <a:srgbClr val="000000"/>
                </a:solidFill>
                <a:latin typeface="Calibri"/>
                <a:ea typeface="Calibri"/>
                <a:cs typeface="Calibri"/>
                <a:sym typeface="Calibri"/>
              </a:rPr>
              <a:t>Μην αγνοείτε τα συμπτώματα ή μην αποκρύπτετε την ασθένεια.</a:t>
            </a:r>
            <a:endParaRPr/>
          </a:p>
          <a:p>
            <a:pPr indent="-123825" lvl="2" marL="352901" marR="0" rtl="0" algn="l">
              <a:lnSpc>
                <a:spcPct val="108000"/>
              </a:lnSpc>
              <a:spcBef>
                <a:spcPts val="0"/>
              </a:spcBef>
              <a:spcAft>
                <a:spcPts val="0"/>
              </a:spcAft>
              <a:buClr>
                <a:srgbClr val="000000"/>
              </a:buClr>
              <a:buSzPts val="1950"/>
              <a:buFont typeface="Arial"/>
              <a:buChar char="⚬"/>
            </a:pPr>
            <a:r>
              <a:rPr b="0" i="0" lang="en-US" sz="1950" u="none" cap="none" strike="noStrike">
                <a:solidFill>
                  <a:srgbClr val="000000"/>
                </a:solidFill>
                <a:latin typeface="Calibri"/>
                <a:ea typeface="Calibri"/>
                <a:cs typeface="Calibri"/>
                <a:sym typeface="Calibri"/>
              </a:rPr>
              <a:t>Μην διαδίδετε παραπληροφόρηση στο πλήθος.</a:t>
            </a:r>
            <a:endParaRPr/>
          </a:p>
          <a:p>
            <a:pPr indent="-123825" lvl="2" marL="352901" marR="0" rtl="0" algn="l">
              <a:lnSpc>
                <a:spcPct val="108000"/>
              </a:lnSpc>
              <a:spcBef>
                <a:spcPts val="0"/>
              </a:spcBef>
              <a:spcAft>
                <a:spcPts val="0"/>
              </a:spcAft>
              <a:buClr>
                <a:srgbClr val="000000"/>
              </a:buClr>
              <a:buSzPts val="1950"/>
              <a:buFont typeface="Arial"/>
              <a:buChar char="⚬"/>
            </a:pPr>
            <a:r>
              <a:rPr b="0" i="0" lang="en-US" sz="1950" u="none" cap="none" strike="noStrike">
                <a:solidFill>
                  <a:srgbClr val="000000"/>
                </a:solidFill>
                <a:latin typeface="Calibri"/>
                <a:ea typeface="Calibri"/>
                <a:cs typeface="Calibri"/>
                <a:sym typeface="Calibri"/>
              </a:rPr>
              <a:t>Μην αντιστέκεστε σε υγειονομικούς ελέγχους ή σε προστατευτικά μέτρα.</a:t>
            </a:r>
            <a:endParaRPr/>
          </a:p>
        </p:txBody>
      </p:sp>
      <p:sp>
        <p:nvSpPr>
          <p:cNvPr id="880" name="Google Shape;880;p28"/>
          <p:cNvSpPr/>
          <p:nvPr/>
        </p:nvSpPr>
        <p:spPr>
          <a:xfrm>
            <a:off x="11699859" y="2744094"/>
            <a:ext cx="6252972" cy="4161091"/>
          </a:xfrm>
          <a:custGeom>
            <a:rect b="b" l="l" r="r" t="t"/>
            <a:pathLst>
              <a:path extrusionOk="0" h="5548122" w="8337296">
                <a:moveTo>
                  <a:pt x="0" y="0"/>
                </a:moveTo>
                <a:lnTo>
                  <a:pt x="8337296" y="0"/>
                </a:lnTo>
                <a:lnTo>
                  <a:pt x="8337296" y="5548122"/>
                </a:lnTo>
                <a:lnTo>
                  <a:pt x="0" y="5548122"/>
                </a:lnTo>
                <a:lnTo>
                  <a:pt x="0" y="0"/>
                </a:lnTo>
                <a:close/>
              </a:path>
            </a:pathLst>
          </a:custGeom>
          <a:blipFill rotWithShape="1">
            <a:blip r:embed="rId5">
              <a:alphaModFix/>
            </a:blip>
            <a:stretch>
              <a:fillRect b="0" l="-7" r="-7" t="0"/>
            </a:stretch>
          </a:blipFill>
          <a:ln>
            <a:noFill/>
          </a:ln>
        </p:spPr>
      </p:sp>
      <p:sp>
        <p:nvSpPr>
          <p:cNvPr id="881" name="Google Shape;881;p28"/>
          <p:cNvSpPr txBox="1"/>
          <p:nvPr/>
        </p:nvSpPr>
        <p:spPr>
          <a:xfrm>
            <a:off x="11791284" y="7184436"/>
            <a:ext cx="6298010" cy="523875"/>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1" i="0" lang="en-US" sz="1650" u="none" cap="none" strike="noStrike">
                <a:solidFill>
                  <a:srgbClr val="000000"/>
                </a:solidFill>
                <a:latin typeface="Calibri"/>
                <a:ea typeface="Calibri"/>
                <a:cs typeface="Calibri"/>
                <a:sym typeface="Calibri"/>
              </a:rPr>
              <a:t>Σχήμα 7: Άτομα με προστατευτικές στολές που συμβολίζουν την αντιμετώπιση της πανδημίας από την Canva (Free Element) </a:t>
            </a:r>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9" name="Shape 889"/>
        <p:cNvGrpSpPr/>
        <p:nvPr/>
      </p:nvGrpSpPr>
      <p:grpSpPr>
        <a:xfrm>
          <a:off x="0" y="0"/>
          <a:ext cx="0" cy="0"/>
          <a:chOff x="0" y="0"/>
          <a:chExt cx="0" cy="0"/>
        </a:xfrm>
      </p:grpSpPr>
      <p:sp>
        <p:nvSpPr>
          <p:cNvPr descr="Μπλε κείμενο σε μαύρο φόντο  Η περιγραφή δημιουργήθηκε αυτόματα" id="890" name="Google Shape;890;p29"/>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5" l="0" r="0" t="0"/>
            </a:stretch>
          </a:blipFill>
          <a:ln>
            <a:noFill/>
          </a:ln>
        </p:spPr>
      </p:sp>
      <p:sp>
        <p:nvSpPr>
          <p:cNvPr descr="Κοντινό πλάνο ενός λογότυπου  Το περιεχόμενο που δημιουργείται από τεχνητή νοημοσύνη ενδέχεται να είναι εσφαλμένο." id="891" name="Google Shape;891;p29"/>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grpSp>
        <p:nvGrpSpPr>
          <p:cNvPr id="892" name="Google Shape;892;p29"/>
          <p:cNvGrpSpPr/>
          <p:nvPr/>
        </p:nvGrpSpPr>
        <p:grpSpPr>
          <a:xfrm>
            <a:off x="1257300" y="851126"/>
            <a:ext cx="17030700" cy="1271588"/>
            <a:chOff x="0" y="-47625"/>
            <a:chExt cx="22707600" cy="1695451"/>
          </a:xfrm>
        </p:grpSpPr>
        <p:sp>
          <p:nvSpPr>
            <p:cNvPr id="893" name="Google Shape;893;p29"/>
            <p:cNvSpPr/>
            <p:nvPr/>
          </p:nvSpPr>
          <p:spPr>
            <a:xfrm>
              <a:off x="0" y="0"/>
              <a:ext cx="22707600" cy="1647826"/>
            </a:xfrm>
            <a:custGeom>
              <a:rect b="b" l="l" r="r" t="t"/>
              <a:pathLst>
                <a:path extrusionOk="0" h="1647826" w="22707600">
                  <a:moveTo>
                    <a:pt x="0" y="0"/>
                  </a:moveTo>
                  <a:lnTo>
                    <a:pt x="22707600" y="0"/>
                  </a:lnTo>
                  <a:lnTo>
                    <a:pt x="22707600" y="1647826"/>
                  </a:lnTo>
                  <a:lnTo>
                    <a:pt x="0" y="1647826"/>
                  </a:lnTo>
                  <a:close/>
                </a:path>
              </a:pathLst>
            </a:custGeom>
            <a:solidFill>
              <a:srgbClr val="000000">
                <a:alpha val="0"/>
              </a:srgbClr>
            </a:solidFill>
            <a:ln>
              <a:noFill/>
            </a:ln>
          </p:spPr>
        </p:sp>
        <p:sp>
          <p:nvSpPr>
            <p:cNvPr id="894" name="Google Shape;894;p29"/>
            <p:cNvSpPr txBox="1"/>
            <p:nvPr/>
          </p:nvSpPr>
          <p:spPr>
            <a:xfrm>
              <a:off x="0" y="-47625"/>
              <a:ext cx="22707600" cy="1695451"/>
            </a:xfrm>
            <a:prstGeom prst="rect">
              <a:avLst/>
            </a:prstGeom>
            <a:noFill/>
            <a:ln>
              <a:noFill/>
            </a:ln>
          </p:spPr>
          <p:txBody>
            <a:bodyPr anchorCtr="0" anchor="ctr" bIns="0" lIns="0" spcFirstLastPara="1" rIns="0" wrap="square" tIns="0">
              <a:noAutofit/>
            </a:bodyPr>
            <a:lstStyle/>
            <a:p>
              <a:pPr indent="0" lvl="0" marL="0" marR="0" rtl="0" algn="l">
                <a:lnSpc>
                  <a:spcPct val="107998"/>
                </a:lnSpc>
                <a:spcBef>
                  <a:spcPts val="0"/>
                </a:spcBef>
                <a:spcAft>
                  <a:spcPts val="0"/>
                </a:spcAft>
                <a:buNone/>
              </a:pPr>
              <a:r>
                <a:rPr b="1" i="0" lang="en-US" sz="4726" u="none" cap="none" strike="noStrike">
                  <a:solidFill>
                    <a:srgbClr val="FF0000"/>
                  </a:solidFill>
                  <a:latin typeface="Calibri"/>
                  <a:ea typeface="Calibri"/>
                  <a:cs typeface="Calibri"/>
                  <a:sym typeface="Calibri"/>
                </a:rPr>
                <a:t>Πανδημίες / Επιδημίες - Πώς να αναγνωρίζετε τις προειδοποιήσεις;</a:t>
              </a:r>
              <a:endParaRPr/>
            </a:p>
          </p:txBody>
        </p:sp>
      </p:grpSp>
      <p:grpSp>
        <p:nvGrpSpPr>
          <p:cNvPr id="895" name="Google Shape;895;p29"/>
          <p:cNvGrpSpPr/>
          <p:nvPr/>
        </p:nvGrpSpPr>
        <p:grpSpPr>
          <a:xfrm>
            <a:off x="1863432" y="2174342"/>
            <a:ext cx="4629245" cy="2792826"/>
            <a:chOff x="0" y="0"/>
            <a:chExt cx="6172327" cy="3723767"/>
          </a:xfrm>
        </p:grpSpPr>
        <p:sp>
          <p:nvSpPr>
            <p:cNvPr id="896" name="Google Shape;896;p29"/>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00B0F0"/>
            </a:solidFill>
            <a:ln cap="flat" cmpd="sng" w="12700">
              <a:solidFill>
                <a:srgbClr val="000000"/>
              </a:solidFill>
              <a:prstDash val="solid"/>
              <a:round/>
              <a:headEnd len="sm" w="sm" type="none"/>
              <a:tailEnd len="sm" w="sm" type="none"/>
            </a:ln>
          </p:spPr>
        </p:sp>
        <p:sp>
          <p:nvSpPr>
            <p:cNvPr id="897" name="Google Shape;897;p29"/>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898" name="Google Shape;898;p29"/>
          <p:cNvGrpSpPr/>
          <p:nvPr/>
        </p:nvGrpSpPr>
        <p:grpSpPr>
          <a:xfrm>
            <a:off x="1882482" y="2171961"/>
            <a:ext cx="4591174" cy="2922397"/>
            <a:chOff x="0" y="-28575"/>
            <a:chExt cx="6121566" cy="3896530"/>
          </a:xfrm>
        </p:grpSpPr>
        <p:sp>
          <p:nvSpPr>
            <p:cNvPr id="899" name="Google Shape;899;p29"/>
            <p:cNvSpPr/>
            <p:nvPr/>
          </p:nvSpPr>
          <p:spPr>
            <a:xfrm>
              <a:off x="0" y="0"/>
              <a:ext cx="6121566" cy="3867955"/>
            </a:xfrm>
            <a:custGeom>
              <a:rect b="b" l="l" r="r" t="t"/>
              <a:pathLst>
                <a:path extrusionOk="0" h="3867955" w="6121566">
                  <a:moveTo>
                    <a:pt x="0" y="0"/>
                  </a:moveTo>
                  <a:lnTo>
                    <a:pt x="6121566" y="0"/>
                  </a:lnTo>
                  <a:lnTo>
                    <a:pt x="6121566" y="3867955"/>
                  </a:lnTo>
                  <a:lnTo>
                    <a:pt x="0" y="3867955"/>
                  </a:lnTo>
                  <a:close/>
                </a:path>
              </a:pathLst>
            </a:custGeom>
            <a:solidFill>
              <a:srgbClr val="000000">
                <a:alpha val="0"/>
              </a:srgbClr>
            </a:solidFill>
            <a:ln>
              <a:noFill/>
            </a:ln>
          </p:spPr>
        </p:sp>
        <p:sp>
          <p:nvSpPr>
            <p:cNvPr id="900" name="Google Shape;900;p29"/>
            <p:cNvSpPr txBox="1"/>
            <p:nvPr/>
          </p:nvSpPr>
          <p:spPr>
            <a:xfrm>
              <a:off x="0" y="-28575"/>
              <a:ext cx="6121566" cy="3896530"/>
            </a:xfrm>
            <a:prstGeom prst="rect">
              <a:avLst/>
            </a:prstGeom>
            <a:noFill/>
            <a:ln>
              <a:noFill/>
            </a:ln>
          </p:spPr>
          <p:txBody>
            <a:bodyPr anchorCtr="0" anchor="ctr" bIns="0" lIns="0" spcFirstLastPara="1" rIns="0" wrap="square" tIns="0">
              <a:noAutofit/>
            </a:bodyPr>
            <a:lstStyle/>
            <a:p>
              <a:pPr indent="0" lvl="0" marL="0" marR="0" rtl="0" algn="ctr">
                <a:lnSpc>
                  <a:spcPct val="108020"/>
                </a:lnSpc>
                <a:spcBef>
                  <a:spcPts val="0"/>
                </a:spcBef>
                <a:spcAft>
                  <a:spcPts val="0"/>
                </a:spcAft>
                <a:buNone/>
              </a:pPr>
              <a:r>
                <a:rPr b="1" i="0" lang="en-US" sz="2629" u="none" cap="none" strike="noStrike">
                  <a:solidFill>
                    <a:srgbClr val="FFFFFF"/>
                  </a:solidFill>
                  <a:latin typeface="Calibri"/>
                  <a:ea typeface="Calibri"/>
                  <a:cs typeface="Calibri"/>
                  <a:sym typeface="Calibri"/>
                </a:rPr>
                <a:t>Συμβουλές υγείας: Ειδοποιήσεις από τον ΠΟΥ, την ΕΕ ή εθνικούς οργανισμούς υγείας που εμφανίζονται σε χώρους εκδηλώσεων.</a:t>
              </a:r>
              <a:endParaRPr sz="700"/>
            </a:p>
          </p:txBody>
        </p:sp>
      </p:grpSp>
      <p:grpSp>
        <p:nvGrpSpPr>
          <p:cNvPr id="901" name="Google Shape;901;p29"/>
          <p:cNvGrpSpPr/>
          <p:nvPr/>
        </p:nvGrpSpPr>
        <p:grpSpPr>
          <a:xfrm>
            <a:off x="6913723" y="2174342"/>
            <a:ext cx="4629246" cy="2792826"/>
            <a:chOff x="0" y="0"/>
            <a:chExt cx="6172327" cy="3723767"/>
          </a:xfrm>
        </p:grpSpPr>
        <p:sp>
          <p:nvSpPr>
            <p:cNvPr id="902" name="Google Shape;902;p29"/>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ED2527"/>
            </a:solidFill>
            <a:ln cap="flat" cmpd="sng" w="12700">
              <a:solidFill>
                <a:srgbClr val="000000"/>
              </a:solidFill>
              <a:prstDash val="solid"/>
              <a:round/>
              <a:headEnd len="sm" w="sm" type="none"/>
              <a:tailEnd len="sm" w="sm" type="none"/>
            </a:ln>
          </p:spPr>
        </p:sp>
        <p:sp>
          <p:nvSpPr>
            <p:cNvPr id="903" name="Google Shape;903;p29"/>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904" name="Google Shape;904;p29"/>
          <p:cNvGrpSpPr/>
          <p:nvPr/>
        </p:nvGrpSpPr>
        <p:grpSpPr>
          <a:xfrm>
            <a:off x="6932773" y="2179104"/>
            <a:ext cx="4591175" cy="2768992"/>
            <a:chOff x="0" y="-19050"/>
            <a:chExt cx="6121566" cy="3691988"/>
          </a:xfrm>
        </p:grpSpPr>
        <p:sp>
          <p:nvSpPr>
            <p:cNvPr id="905" name="Google Shape;905;p29"/>
            <p:cNvSpPr/>
            <p:nvPr/>
          </p:nvSpPr>
          <p:spPr>
            <a:xfrm>
              <a:off x="0" y="0"/>
              <a:ext cx="6121566" cy="3672938"/>
            </a:xfrm>
            <a:custGeom>
              <a:rect b="b" l="l" r="r" t="t"/>
              <a:pathLst>
                <a:path extrusionOk="0" h="3672938" w="6121566">
                  <a:moveTo>
                    <a:pt x="0" y="0"/>
                  </a:moveTo>
                  <a:lnTo>
                    <a:pt x="6121566" y="0"/>
                  </a:lnTo>
                  <a:lnTo>
                    <a:pt x="6121566" y="3672938"/>
                  </a:lnTo>
                  <a:lnTo>
                    <a:pt x="0" y="3672938"/>
                  </a:lnTo>
                  <a:close/>
                </a:path>
              </a:pathLst>
            </a:custGeom>
            <a:solidFill>
              <a:srgbClr val="000000">
                <a:alpha val="0"/>
              </a:srgbClr>
            </a:solidFill>
            <a:ln>
              <a:noFill/>
            </a:ln>
          </p:spPr>
        </p:sp>
        <p:sp>
          <p:nvSpPr>
            <p:cNvPr id="906" name="Google Shape;906;p29"/>
            <p:cNvSpPr txBox="1"/>
            <p:nvPr/>
          </p:nvSpPr>
          <p:spPr>
            <a:xfrm>
              <a:off x="0" y="-19050"/>
              <a:ext cx="6121566" cy="3691988"/>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1" i="0" lang="en-US" sz="2600" u="none" cap="none" strike="noStrike">
                  <a:solidFill>
                    <a:srgbClr val="FFFFFF"/>
                  </a:solidFill>
                  <a:latin typeface="Calibri"/>
                  <a:ea typeface="Calibri"/>
                  <a:cs typeface="Calibri"/>
                  <a:sym typeface="Calibri"/>
                </a:rPr>
                <a:t>Έλεγχοι εισόδου: Θερμομετρία</a:t>
              </a:r>
              <a:endParaRPr b="1" i="0" sz="2600" u="none" cap="none" strike="noStrike">
                <a:solidFill>
                  <a:srgbClr val="FFFFFF"/>
                </a:solidFill>
                <a:latin typeface="Calibri"/>
                <a:ea typeface="Calibri"/>
                <a:cs typeface="Calibri"/>
                <a:sym typeface="Calibri"/>
              </a:endParaRPr>
            </a:p>
            <a:p>
              <a:pPr indent="0" lvl="0" marL="0" marR="0" rtl="0" algn="ctr">
                <a:lnSpc>
                  <a:spcPct val="108000"/>
                </a:lnSpc>
                <a:spcBef>
                  <a:spcPts val="0"/>
                </a:spcBef>
                <a:spcAft>
                  <a:spcPts val="0"/>
                </a:spcAft>
                <a:buNone/>
              </a:pPr>
              <a:r>
                <a:rPr b="1" i="0" lang="en-US" sz="2600" u="none" cap="none" strike="noStrike">
                  <a:solidFill>
                    <a:srgbClr val="FFFFFF"/>
                  </a:solidFill>
                  <a:latin typeface="Calibri"/>
                  <a:ea typeface="Calibri"/>
                  <a:cs typeface="Calibri"/>
                  <a:sym typeface="Calibri"/>
                </a:rPr>
                <a:t> ή ερωτηματολόγια υγείας.</a:t>
              </a:r>
              <a:endParaRPr sz="400"/>
            </a:p>
          </p:txBody>
        </p:sp>
      </p:grpSp>
      <p:grpSp>
        <p:nvGrpSpPr>
          <p:cNvPr id="907" name="Google Shape;907;p29"/>
          <p:cNvGrpSpPr/>
          <p:nvPr/>
        </p:nvGrpSpPr>
        <p:grpSpPr>
          <a:xfrm>
            <a:off x="11964016" y="2174342"/>
            <a:ext cx="4629246" cy="2792826"/>
            <a:chOff x="0" y="0"/>
            <a:chExt cx="6172327" cy="3723767"/>
          </a:xfrm>
        </p:grpSpPr>
        <p:sp>
          <p:nvSpPr>
            <p:cNvPr id="908" name="Google Shape;908;p29"/>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00B0F0"/>
            </a:solidFill>
            <a:ln cap="flat" cmpd="sng" w="12700">
              <a:solidFill>
                <a:srgbClr val="000000"/>
              </a:solidFill>
              <a:prstDash val="solid"/>
              <a:round/>
              <a:headEnd len="sm" w="sm" type="none"/>
              <a:tailEnd len="sm" w="sm" type="none"/>
            </a:ln>
          </p:spPr>
        </p:sp>
        <p:sp>
          <p:nvSpPr>
            <p:cNvPr id="909" name="Google Shape;909;p29"/>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910" name="Google Shape;910;p29"/>
          <p:cNvGrpSpPr/>
          <p:nvPr/>
        </p:nvGrpSpPr>
        <p:grpSpPr>
          <a:xfrm>
            <a:off x="11983066" y="2179104"/>
            <a:ext cx="4591175" cy="2768992"/>
            <a:chOff x="0" y="-19050"/>
            <a:chExt cx="6121566" cy="3691988"/>
          </a:xfrm>
        </p:grpSpPr>
        <p:sp>
          <p:nvSpPr>
            <p:cNvPr id="911" name="Google Shape;911;p29"/>
            <p:cNvSpPr/>
            <p:nvPr/>
          </p:nvSpPr>
          <p:spPr>
            <a:xfrm>
              <a:off x="0" y="0"/>
              <a:ext cx="6121566" cy="3672938"/>
            </a:xfrm>
            <a:custGeom>
              <a:rect b="b" l="l" r="r" t="t"/>
              <a:pathLst>
                <a:path extrusionOk="0" h="3672938" w="6121566">
                  <a:moveTo>
                    <a:pt x="0" y="0"/>
                  </a:moveTo>
                  <a:lnTo>
                    <a:pt x="6121566" y="0"/>
                  </a:lnTo>
                  <a:lnTo>
                    <a:pt x="6121566" y="3672938"/>
                  </a:lnTo>
                  <a:lnTo>
                    <a:pt x="0" y="3672938"/>
                  </a:lnTo>
                  <a:close/>
                </a:path>
              </a:pathLst>
            </a:custGeom>
            <a:solidFill>
              <a:srgbClr val="000000">
                <a:alpha val="0"/>
              </a:srgbClr>
            </a:solidFill>
            <a:ln>
              <a:noFill/>
            </a:ln>
          </p:spPr>
        </p:sp>
        <p:sp>
          <p:nvSpPr>
            <p:cNvPr id="912" name="Google Shape;912;p29"/>
            <p:cNvSpPr txBox="1"/>
            <p:nvPr/>
          </p:nvSpPr>
          <p:spPr>
            <a:xfrm>
              <a:off x="0" y="-19050"/>
              <a:ext cx="6121566" cy="3691988"/>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1" i="0" lang="en-US" sz="2600" u="none" cap="none" strike="noStrike">
                  <a:solidFill>
                    <a:srgbClr val="FFFFFF"/>
                  </a:solidFill>
                  <a:latin typeface="Calibri"/>
                  <a:ea typeface="Calibri"/>
                  <a:cs typeface="Calibri"/>
                  <a:sym typeface="Calibri"/>
                </a:rPr>
                <a:t>Σήμανση χώρου: Υπενθυμίσεις υγιεινής σε ψηφιακούς πίνακες.</a:t>
              </a:r>
              <a:endParaRPr sz="400"/>
            </a:p>
          </p:txBody>
        </p:sp>
      </p:grpSp>
      <p:grpSp>
        <p:nvGrpSpPr>
          <p:cNvPr id="913" name="Google Shape;913;p29"/>
          <p:cNvGrpSpPr/>
          <p:nvPr/>
        </p:nvGrpSpPr>
        <p:grpSpPr>
          <a:xfrm>
            <a:off x="4388578" y="5388164"/>
            <a:ext cx="4629245" cy="2792826"/>
            <a:chOff x="0" y="0"/>
            <a:chExt cx="6172327" cy="3723767"/>
          </a:xfrm>
        </p:grpSpPr>
        <p:sp>
          <p:nvSpPr>
            <p:cNvPr id="914" name="Google Shape;914;p29"/>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ED2527"/>
            </a:solidFill>
            <a:ln cap="flat" cmpd="sng" w="12700">
              <a:solidFill>
                <a:srgbClr val="000000"/>
              </a:solidFill>
              <a:prstDash val="solid"/>
              <a:round/>
              <a:headEnd len="sm" w="sm" type="none"/>
              <a:tailEnd len="sm" w="sm" type="none"/>
            </a:ln>
          </p:spPr>
        </p:sp>
        <p:sp>
          <p:nvSpPr>
            <p:cNvPr id="915" name="Google Shape;915;p29"/>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916" name="Google Shape;916;p29"/>
          <p:cNvGrpSpPr/>
          <p:nvPr/>
        </p:nvGrpSpPr>
        <p:grpSpPr>
          <a:xfrm>
            <a:off x="4407628" y="5392926"/>
            <a:ext cx="4591174" cy="2768992"/>
            <a:chOff x="0" y="-19050"/>
            <a:chExt cx="6121566" cy="3691988"/>
          </a:xfrm>
        </p:grpSpPr>
        <p:sp>
          <p:nvSpPr>
            <p:cNvPr id="917" name="Google Shape;917;p29"/>
            <p:cNvSpPr/>
            <p:nvPr/>
          </p:nvSpPr>
          <p:spPr>
            <a:xfrm>
              <a:off x="0" y="0"/>
              <a:ext cx="6121566" cy="3672938"/>
            </a:xfrm>
            <a:custGeom>
              <a:rect b="b" l="l" r="r" t="t"/>
              <a:pathLst>
                <a:path extrusionOk="0" h="3672938" w="6121566">
                  <a:moveTo>
                    <a:pt x="0" y="0"/>
                  </a:moveTo>
                  <a:lnTo>
                    <a:pt x="6121566" y="0"/>
                  </a:lnTo>
                  <a:lnTo>
                    <a:pt x="6121566" y="3672938"/>
                  </a:lnTo>
                  <a:lnTo>
                    <a:pt x="0" y="3672938"/>
                  </a:lnTo>
                  <a:close/>
                </a:path>
              </a:pathLst>
            </a:custGeom>
            <a:solidFill>
              <a:srgbClr val="000000">
                <a:alpha val="0"/>
              </a:srgbClr>
            </a:solidFill>
            <a:ln>
              <a:noFill/>
            </a:ln>
          </p:spPr>
        </p:sp>
        <p:sp>
          <p:nvSpPr>
            <p:cNvPr id="918" name="Google Shape;918;p29"/>
            <p:cNvSpPr txBox="1"/>
            <p:nvPr/>
          </p:nvSpPr>
          <p:spPr>
            <a:xfrm>
              <a:off x="0" y="-19050"/>
              <a:ext cx="6121566" cy="3691988"/>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1" i="0" lang="en-US" sz="2600" u="none" cap="none" strike="noStrike">
                  <a:solidFill>
                    <a:srgbClr val="FFFFFF"/>
                  </a:solidFill>
                  <a:latin typeface="Calibri"/>
                  <a:ea typeface="Calibri"/>
                  <a:cs typeface="Calibri"/>
                  <a:sym typeface="Calibri"/>
                </a:rPr>
                <a:t>Πρωτόκολλα προσωπικού: Διανομή μασκών, απολυμαντικών και προφορικές οδηγίες.</a:t>
              </a:r>
              <a:endParaRPr sz="400"/>
            </a:p>
          </p:txBody>
        </p:sp>
      </p:grpSp>
      <p:grpSp>
        <p:nvGrpSpPr>
          <p:cNvPr id="919" name="Google Shape;919;p29"/>
          <p:cNvGrpSpPr/>
          <p:nvPr/>
        </p:nvGrpSpPr>
        <p:grpSpPr>
          <a:xfrm>
            <a:off x="9438870" y="5388164"/>
            <a:ext cx="4629245" cy="2792826"/>
            <a:chOff x="0" y="0"/>
            <a:chExt cx="6172327" cy="3723767"/>
          </a:xfrm>
        </p:grpSpPr>
        <p:sp>
          <p:nvSpPr>
            <p:cNvPr id="920" name="Google Shape;920;p29"/>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00B0F0"/>
            </a:solidFill>
            <a:ln cap="flat" cmpd="sng" w="12700">
              <a:solidFill>
                <a:srgbClr val="000000"/>
              </a:solidFill>
              <a:prstDash val="solid"/>
              <a:round/>
              <a:headEnd len="sm" w="sm" type="none"/>
              <a:tailEnd len="sm" w="sm" type="none"/>
            </a:ln>
          </p:spPr>
        </p:sp>
        <p:sp>
          <p:nvSpPr>
            <p:cNvPr id="921" name="Google Shape;921;p29"/>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922" name="Google Shape;922;p29"/>
          <p:cNvGrpSpPr/>
          <p:nvPr/>
        </p:nvGrpSpPr>
        <p:grpSpPr>
          <a:xfrm>
            <a:off x="9457920" y="5392926"/>
            <a:ext cx="4591174" cy="2768992"/>
            <a:chOff x="0" y="-19050"/>
            <a:chExt cx="6121566" cy="3691988"/>
          </a:xfrm>
        </p:grpSpPr>
        <p:sp>
          <p:nvSpPr>
            <p:cNvPr id="923" name="Google Shape;923;p29"/>
            <p:cNvSpPr/>
            <p:nvPr/>
          </p:nvSpPr>
          <p:spPr>
            <a:xfrm>
              <a:off x="0" y="0"/>
              <a:ext cx="6121566" cy="3672938"/>
            </a:xfrm>
            <a:custGeom>
              <a:rect b="b" l="l" r="r" t="t"/>
              <a:pathLst>
                <a:path extrusionOk="0" h="3672938" w="6121566">
                  <a:moveTo>
                    <a:pt x="0" y="0"/>
                  </a:moveTo>
                  <a:lnTo>
                    <a:pt x="6121566" y="0"/>
                  </a:lnTo>
                  <a:lnTo>
                    <a:pt x="6121566" y="3672938"/>
                  </a:lnTo>
                  <a:lnTo>
                    <a:pt x="0" y="3672938"/>
                  </a:lnTo>
                  <a:close/>
                </a:path>
              </a:pathLst>
            </a:custGeom>
            <a:solidFill>
              <a:srgbClr val="000000">
                <a:alpha val="0"/>
              </a:srgbClr>
            </a:solidFill>
            <a:ln>
              <a:noFill/>
            </a:ln>
          </p:spPr>
        </p:sp>
        <p:sp>
          <p:nvSpPr>
            <p:cNvPr id="924" name="Google Shape;924;p29"/>
            <p:cNvSpPr txBox="1"/>
            <p:nvPr/>
          </p:nvSpPr>
          <p:spPr>
            <a:xfrm>
              <a:off x="0" y="-19050"/>
              <a:ext cx="6121566" cy="3691988"/>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1" i="0" lang="en-US" sz="2600" u="none" cap="none" strike="noStrike">
                  <a:solidFill>
                    <a:srgbClr val="FFFFFF"/>
                  </a:solidFill>
                  <a:latin typeface="Calibri"/>
                  <a:ea typeface="Calibri"/>
                  <a:cs typeface="Calibri"/>
                  <a:sym typeface="Calibri"/>
                </a:rPr>
                <a:t>Ιατρική παρουσία: Παραϊατρικό προσωπικό επιτόπου παρακολουθεί ενεργά τα πλήθη.</a:t>
              </a:r>
              <a:endParaRPr sz="400"/>
            </a:p>
          </p:txBody>
        </p:sp>
      </p:gr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0" name="Shape 120"/>
        <p:cNvGrpSpPr/>
        <p:nvPr/>
      </p:nvGrpSpPr>
      <p:grpSpPr>
        <a:xfrm>
          <a:off x="0" y="0"/>
          <a:ext cx="0" cy="0"/>
          <a:chOff x="0" y="0"/>
          <a:chExt cx="0" cy="0"/>
        </a:xfrm>
      </p:grpSpPr>
      <p:sp>
        <p:nvSpPr>
          <p:cNvPr descr="Μπλε κείμενο σε μαύρο φόντο  Η περιγραφή δημιουργήθηκε αυτόματα" id="121" name="Google Shape;121;p3"/>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5" l="0" r="0" t="0"/>
            </a:stretch>
          </a:blipFill>
          <a:ln>
            <a:noFill/>
          </a:ln>
        </p:spPr>
      </p:sp>
      <p:sp>
        <p:nvSpPr>
          <p:cNvPr descr="Κοντινό πλάνο ενός λογότυπου  Το περιεχόμενο που δημιουργείται από τεχνητή νοημοσύνη ενδέχεται να είναι εσφαλμένο." id="122" name="Google Shape;122;p3"/>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sp>
        <p:nvSpPr>
          <p:cNvPr id="123" name="Google Shape;123;p3"/>
          <p:cNvSpPr txBox="1"/>
          <p:nvPr/>
        </p:nvSpPr>
        <p:spPr>
          <a:xfrm>
            <a:off x="1061350" y="79325"/>
            <a:ext cx="16743375" cy="1386450"/>
          </a:xfrm>
          <a:prstGeom prst="rect">
            <a:avLst/>
          </a:prstGeom>
          <a:noFill/>
          <a:ln>
            <a:noFill/>
          </a:ln>
        </p:spPr>
        <p:txBody>
          <a:bodyPr anchorCtr="0" anchor="ctr" bIns="0" lIns="0" spcFirstLastPara="1" rIns="0" wrap="square" tIns="0">
            <a:noAutofit/>
          </a:bodyPr>
          <a:lstStyle/>
          <a:p>
            <a:pPr indent="0" lvl="0" marL="0" marR="0" rtl="0" algn="l">
              <a:lnSpc>
                <a:spcPct val="120003"/>
              </a:lnSpc>
              <a:spcBef>
                <a:spcPts val="0"/>
              </a:spcBef>
              <a:spcAft>
                <a:spcPts val="0"/>
              </a:spcAft>
              <a:buNone/>
            </a:pPr>
            <a:r>
              <a:rPr b="1" i="0" lang="en-US" sz="5364" u="none" cap="none" strike="noStrike">
                <a:solidFill>
                  <a:srgbClr val="FF0000"/>
                </a:solidFill>
                <a:latin typeface="Calibri"/>
                <a:ea typeface="Calibri"/>
                <a:cs typeface="Calibri"/>
                <a:sym typeface="Calibri"/>
              </a:rPr>
              <a:t>Μαθησιακά Αποτελέσματα της Εκπαιδευτικής Ενότητας</a:t>
            </a:r>
            <a:endParaRPr sz="1100"/>
          </a:p>
        </p:txBody>
      </p:sp>
      <p:sp>
        <p:nvSpPr>
          <p:cNvPr id="124" name="Google Shape;124;p3"/>
          <p:cNvSpPr txBox="1"/>
          <p:nvPr/>
        </p:nvSpPr>
        <p:spPr>
          <a:xfrm>
            <a:off x="744621" y="1891787"/>
            <a:ext cx="6435600" cy="6864600"/>
          </a:xfrm>
          <a:prstGeom prst="rect">
            <a:avLst/>
          </a:prstGeom>
          <a:noFill/>
          <a:ln>
            <a:noFill/>
          </a:ln>
        </p:spPr>
        <p:txBody>
          <a:bodyPr anchorCtr="0" anchor="t" bIns="0" lIns="0" spcFirstLastPara="1" rIns="0" wrap="square" tIns="0">
            <a:spAutoFit/>
          </a:bodyPr>
          <a:lstStyle/>
          <a:p>
            <a:pPr indent="0" lvl="0" marL="0" marR="0" rtl="0" algn="just">
              <a:lnSpc>
                <a:spcPct val="119983"/>
              </a:lnSpc>
              <a:spcBef>
                <a:spcPts val="0"/>
              </a:spcBef>
              <a:spcAft>
                <a:spcPts val="0"/>
              </a:spcAft>
              <a:buNone/>
            </a:pPr>
            <a:r>
              <a:rPr b="1" i="0" lang="en-US" sz="2392" u="none" cap="none" strike="noStrike">
                <a:solidFill>
                  <a:srgbClr val="000000"/>
                </a:solidFill>
                <a:latin typeface="Calibri"/>
                <a:ea typeface="Calibri"/>
                <a:cs typeface="Calibri"/>
                <a:sym typeface="Calibri"/>
              </a:rPr>
              <a:t>Γνώση</a:t>
            </a:r>
            <a:endParaRPr/>
          </a:p>
          <a:p>
            <a:pPr indent="-333178" lvl="1" marL="688708" marR="0" rtl="0" algn="just">
              <a:lnSpc>
                <a:spcPct val="119990"/>
              </a:lnSpc>
              <a:spcBef>
                <a:spcPts val="0"/>
              </a:spcBef>
              <a:spcAft>
                <a:spcPts val="0"/>
              </a:spcAft>
              <a:buClr>
                <a:srgbClr val="000000"/>
              </a:buClr>
              <a:buSzPts val="1950"/>
              <a:buFont typeface="Calibri"/>
              <a:buAutoNum type="arabicPeriod"/>
            </a:pPr>
            <a:r>
              <a:rPr i="0" lang="en-US" sz="1950" u="none" cap="none" strike="noStrike">
                <a:solidFill>
                  <a:srgbClr val="000000"/>
                </a:solidFill>
                <a:latin typeface="Calibri"/>
                <a:ea typeface="Calibri"/>
                <a:cs typeface="Calibri"/>
                <a:sym typeface="Calibri"/>
              </a:rPr>
              <a:t>Αναγνωρίστε τα βασικά στοιχεία και τις λειτουργίες των συστημάτων έγκαιρης προειδοποίησης σε δημόσιους χώρους και σε μεγάλους χώρους εκδηλώσεων, συμπεριλαμβανομένων των συστημάτων δημόσιων μεγαφωνιών (PA), του φωτισμού έκτακτης ανάγκης, των ψηφιακών πινακίδων και των εφαρμογών κινητών ειδοποιήσεων.</a:t>
            </a:r>
            <a:endParaRPr sz="1950"/>
          </a:p>
          <a:p>
            <a:pPr indent="-333178" lvl="1" marL="688708" marR="0" rtl="0" algn="just">
              <a:lnSpc>
                <a:spcPct val="119990"/>
              </a:lnSpc>
              <a:spcBef>
                <a:spcPts val="0"/>
              </a:spcBef>
              <a:spcAft>
                <a:spcPts val="0"/>
              </a:spcAft>
              <a:buClr>
                <a:srgbClr val="000000"/>
              </a:buClr>
              <a:buSzPts val="1950"/>
              <a:buFont typeface="Calibri"/>
              <a:buAutoNum type="arabicPeriod"/>
            </a:pPr>
            <a:r>
              <a:rPr i="0" lang="en-US" sz="1950" u="none" cap="none" strike="noStrike">
                <a:solidFill>
                  <a:srgbClr val="000000"/>
                </a:solidFill>
                <a:latin typeface="Calibri"/>
                <a:ea typeface="Calibri"/>
                <a:cs typeface="Calibri"/>
                <a:sym typeface="Calibri"/>
              </a:rPr>
              <a:t>Κατανοήστε πώς οι έγκαιρες και ακριβείς έγκαιρες προειδοποιήσεις συμβάλλουν στην ασφάλεια του πλήθους και προσδιορίστε τις κατάλληλες αντιδράσεις σε διαφορετικούς τύπους ειδοποιήσεων κινδύνου σε μαζικές συγκεντρώσεις.</a:t>
            </a:r>
            <a:endParaRPr sz="1950"/>
          </a:p>
          <a:p>
            <a:pPr indent="-333178" lvl="1" marL="688708" marR="0" rtl="0" algn="just">
              <a:lnSpc>
                <a:spcPct val="119990"/>
              </a:lnSpc>
              <a:spcBef>
                <a:spcPts val="0"/>
              </a:spcBef>
              <a:spcAft>
                <a:spcPts val="0"/>
              </a:spcAft>
              <a:buClr>
                <a:srgbClr val="000000"/>
              </a:buClr>
              <a:buSzPts val="1950"/>
              <a:buFont typeface="Calibri"/>
              <a:buAutoNum type="arabicPeriod"/>
            </a:pPr>
            <a:r>
              <a:rPr i="0" lang="en-US" sz="1950" u="none" cap="none" strike="noStrike">
                <a:solidFill>
                  <a:srgbClr val="000000"/>
                </a:solidFill>
                <a:latin typeface="Calibri"/>
                <a:ea typeface="Calibri"/>
                <a:cs typeface="Calibri"/>
                <a:sym typeface="Calibri"/>
              </a:rPr>
              <a:t>Αναγνωρίστε τη σημασία της διαχείρισης πλήθους, της ετοιμότητας του προσωπικού και της συνεργασίας της κοινότητας για την ενίσχυση της αποτελεσματικότητας των συστημάτων έγκαιρης προειδοποίησης για τη μείωση του κινδύνου καταστροφών σε μεγάλους χώρους εκδηλώσεων.</a:t>
            </a:r>
            <a:endParaRPr sz="1950"/>
          </a:p>
        </p:txBody>
      </p:sp>
      <p:sp>
        <p:nvSpPr>
          <p:cNvPr id="125" name="Google Shape;125;p3"/>
          <p:cNvSpPr txBox="1"/>
          <p:nvPr/>
        </p:nvSpPr>
        <p:spPr>
          <a:xfrm>
            <a:off x="7363081" y="1813825"/>
            <a:ext cx="10441500" cy="6434700"/>
          </a:xfrm>
          <a:prstGeom prst="rect">
            <a:avLst/>
          </a:prstGeom>
          <a:noFill/>
          <a:ln>
            <a:noFill/>
          </a:ln>
        </p:spPr>
        <p:txBody>
          <a:bodyPr anchorCtr="0" anchor="t" bIns="0" lIns="0" spcFirstLastPara="1" rIns="0" wrap="square" tIns="0">
            <a:spAutoFit/>
          </a:bodyPr>
          <a:lstStyle/>
          <a:p>
            <a:pPr indent="0" lvl="0" marL="0" marR="0" rtl="0" algn="just">
              <a:lnSpc>
                <a:spcPct val="120000"/>
              </a:lnSpc>
              <a:spcBef>
                <a:spcPts val="0"/>
              </a:spcBef>
              <a:spcAft>
                <a:spcPts val="0"/>
              </a:spcAft>
              <a:buNone/>
            </a:pPr>
            <a:r>
              <a:rPr b="1" i="0" lang="en-US" sz="2370" u="none" cap="none" strike="noStrike">
                <a:solidFill>
                  <a:srgbClr val="000000"/>
                </a:solidFill>
                <a:latin typeface="Calibri"/>
                <a:ea typeface="Calibri"/>
                <a:cs typeface="Calibri"/>
                <a:sym typeface="Calibri"/>
              </a:rPr>
              <a:t>Δεξιότητες</a:t>
            </a:r>
            <a:endParaRPr/>
          </a:p>
          <a:p>
            <a:pPr indent="-358361" lvl="1" marL="767524" marR="0" rtl="0" algn="just">
              <a:lnSpc>
                <a:spcPct val="120000"/>
              </a:lnSpc>
              <a:spcBef>
                <a:spcPts val="0"/>
              </a:spcBef>
              <a:spcAft>
                <a:spcPts val="0"/>
              </a:spcAft>
              <a:buClr>
                <a:srgbClr val="000000"/>
              </a:buClr>
              <a:buSzPts val="1970"/>
              <a:buChar char="•"/>
            </a:pPr>
            <a:r>
              <a:rPr i="0" lang="en-US" sz="1970" u="none" cap="none" strike="noStrike">
                <a:solidFill>
                  <a:srgbClr val="000000"/>
                </a:solidFill>
                <a:latin typeface="Calibri"/>
                <a:ea typeface="Calibri"/>
                <a:cs typeface="Calibri"/>
                <a:sym typeface="Calibri"/>
              </a:rPr>
              <a:t>Συντονίζομαι αποτελεσματικά με τα μέλη της ομάδας, το προσωπικό του χώρου και τους ανταποκριτές έκτακτης ανάγκης για να διασφαλίζω έγκαιρες και οργανωμένες δράσεις δημόσιας ασφάλειας.</a:t>
            </a:r>
            <a:endParaRPr sz="1000"/>
          </a:p>
          <a:p>
            <a:pPr indent="-316036" lvl="1" marL="682871" marR="0" rtl="0" algn="just">
              <a:lnSpc>
                <a:spcPct val="137974"/>
              </a:lnSpc>
              <a:spcBef>
                <a:spcPts val="0"/>
              </a:spcBef>
              <a:spcAft>
                <a:spcPts val="0"/>
              </a:spcAft>
              <a:buClr>
                <a:srgbClr val="000000"/>
              </a:buClr>
              <a:buSzPts val="1970"/>
              <a:buChar char="•"/>
            </a:pPr>
            <a:r>
              <a:rPr i="0" lang="en-US" sz="1970" u="none" cap="none" strike="noStrike">
                <a:solidFill>
                  <a:srgbClr val="000000"/>
                </a:solidFill>
                <a:latin typeface="Calibri"/>
                <a:ea typeface="Calibri"/>
                <a:cs typeface="Calibri"/>
                <a:sym typeface="Calibri"/>
              </a:rPr>
              <a:t>•Μοιραστείτε με σαφήνεια τις σχετικές πληροφορίες και υποστηρίξτε τη συλλογική λήψη αποφάσεων κατά την ενεργοποίηση συστημάτων έγκαιρης προειδοποίησης σε περιβάλλοντα με συνωστισμό.</a:t>
            </a:r>
            <a:endParaRPr sz="1000"/>
          </a:p>
          <a:p>
            <a:pPr indent="-316036" lvl="1" marL="682871" marR="0" rtl="0" algn="just">
              <a:lnSpc>
                <a:spcPct val="137974"/>
              </a:lnSpc>
              <a:spcBef>
                <a:spcPts val="0"/>
              </a:spcBef>
              <a:spcAft>
                <a:spcPts val="0"/>
              </a:spcAft>
              <a:buClr>
                <a:srgbClr val="000000"/>
              </a:buClr>
              <a:buSzPts val="1970"/>
              <a:buChar char="•"/>
            </a:pPr>
            <a:r>
              <a:rPr i="0" lang="en-US" sz="1970" u="none" cap="none" strike="noStrike">
                <a:solidFill>
                  <a:srgbClr val="000000"/>
                </a:solidFill>
                <a:latin typeface="Calibri"/>
                <a:ea typeface="Calibri"/>
                <a:cs typeface="Calibri"/>
                <a:sym typeface="Calibri"/>
              </a:rPr>
              <a:t>• Συμμετέχετε ενεργά σε κοινές ασκήσεις εκκένωσης, αλυσίδες επικοινωνίας και αξιολογήσεις μετά το συμβάν για την ενίσχυση των δικτύων ετοιμότητας σε δημόσιους χώρους.</a:t>
            </a:r>
            <a:endParaRPr sz="1000"/>
          </a:p>
          <a:p>
            <a:pPr indent="-341436" lvl="1" marL="682871" marR="0" rtl="0" algn="just">
              <a:lnSpc>
                <a:spcPct val="137974"/>
              </a:lnSpc>
              <a:spcBef>
                <a:spcPts val="0"/>
              </a:spcBef>
              <a:spcAft>
                <a:spcPts val="0"/>
              </a:spcAft>
              <a:buNone/>
            </a:pPr>
            <a:r>
              <a:rPr i="0" lang="en-US" sz="1970" u="none" cap="none" strike="noStrike">
                <a:solidFill>
                  <a:srgbClr val="000000"/>
                </a:solidFill>
                <a:latin typeface="Calibri"/>
                <a:ea typeface="Calibri"/>
                <a:cs typeface="Calibri"/>
                <a:sym typeface="Calibri"/>
              </a:rPr>
              <a:t>Αυτές οι δεξιότητες σχετίζονται άμεσα με την εγκάρσια δεξιότητα ESCO T4.3 – Συνεργασία σε ομάδες και δίκτυα,</a:t>
            </a:r>
            <a:endParaRPr sz="1000"/>
          </a:p>
          <a:p>
            <a:pPr indent="-316036" lvl="1" marL="682871" marR="0" rtl="0" algn="just">
              <a:lnSpc>
                <a:spcPct val="137974"/>
              </a:lnSpc>
              <a:spcBef>
                <a:spcPts val="0"/>
              </a:spcBef>
              <a:spcAft>
                <a:spcPts val="0"/>
              </a:spcAft>
              <a:buClr>
                <a:srgbClr val="000000"/>
              </a:buClr>
              <a:buSzPts val="1970"/>
              <a:buChar char="•"/>
            </a:pPr>
            <a:r>
              <a:rPr i="0" lang="en-US" sz="1970" u="none" cap="none" strike="noStrike">
                <a:solidFill>
                  <a:srgbClr val="000000"/>
                </a:solidFill>
                <a:latin typeface="Calibri"/>
                <a:ea typeface="Calibri"/>
                <a:cs typeface="Calibri"/>
                <a:sym typeface="Calibri"/>
              </a:rPr>
              <a:t>Συντονισμός με πολλαπλούς ενδιαφερόμενους φορείς για τη διασφάλιση συγχρονισμένων ενεργειών σε καταστάσεις έκτακτης ανάγκης δημόσιας ασφάλειας.</a:t>
            </a:r>
            <a:endParaRPr sz="1000"/>
          </a:p>
          <a:p>
            <a:pPr indent="-316036" lvl="1" marL="682871" marR="0" rtl="0" algn="just">
              <a:lnSpc>
                <a:spcPct val="137974"/>
              </a:lnSpc>
              <a:spcBef>
                <a:spcPts val="0"/>
              </a:spcBef>
              <a:spcAft>
                <a:spcPts val="0"/>
              </a:spcAft>
              <a:buClr>
                <a:srgbClr val="000000"/>
              </a:buClr>
              <a:buSzPts val="1970"/>
              <a:buChar char="•"/>
            </a:pPr>
            <a:r>
              <a:rPr i="0" lang="en-US" sz="1970" u="none" cap="none" strike="noStrike">
                <a:solidFill>
                  <a:srgbClr val="000000"/>
                </a:solidFill>
                <a:latin typeface="Calibri"/>
                <a:ea typeface="Calibri"/>
                <a:cs typeface="Calibri"/>
                <a:sym typeface="Calibri"/>
              </a:rPr>
              <a:t>Υποστηρίξτε τη λήψη ομαδικών αποφάσεων και διατηρήστε ανοιχτή επικοινωνία υπό πίεση.</a:t>
            </a:r>
            <a:endParaRPr sz="1000"/>
          </a:p>
          <a:p>
            <a:pPr indent="-316036" lvl="1" marL="682871" marR="0" rtl="0" algn="just">
              <a:lnSpc>
                <a:spcPct val="137974"/>
              </a:lnSpc>
              <a:spcBef>
                <a:spcPts val="0"/>
              </a:spcBef>
              <a:spcAft>
                <a:spcPts val="0"/>
              </a:spcAft>
              <a:buClr>
                <a:srgbClr val="000000"/>
              </a:buClr>
              <a:buSzPts val="1970"/>
              <a:buChar char="•"/>
            </a:pPr>
            <a:r>
              <a:rPr i="0" lang="en-US" sz="1970" u="none" cap="none" strike="noStrike">
                <a:solidFill>
                  <a:srgbClr val="000000"/>
                </a:solidFill>
                <a:latin typeface="Calibri"/>
                <a:ea typeface="Calibri"/>
                <a:cs typeface="Calibri"/>
                <a:sym typeface="Calibri"/>
              </a:rPr>
              <a:t>Συμβολή σε κοινές αξιολογήσεις και συνεχή βελτίωση των πρακτικών συνεργασίας σε καταστάσεις έκτακτης ανάγκης.</a:t>
            </a:r>
            <a:endParaRPr sz="1000"/>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2" name="Shape 932"/>
        <p:cNvGrpSpPr/>
        <p:nvPr/>
      </p:nvGrpSpPr>
      <p:grpSpPr>
        <a:xfrm>
          <a:off x="0" y="0"/>
          <a:ext cx="0" cy="0"/>
          <a:chOff x="0" y="0"/>
          <a:chExt cx="0" cy="0"/>
        </a:xfrm>
      </p:grpSpPr>
      <p:sp>
        <p:nvSpPr>
          <p:cNvPr descr="Μπλε κείμενο σε μαύρο φόντο  Η περιγραφή δημιουργήθηκε αυτόματα" id="933" name="Google Shape;933;p30"/>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5" l="0" r="0" t="0"/>
            </a:stretch>
          </a:blipFill>
          <a:ln>
            <a:noFill/>
          </a:ln>
        </p:spPr>
      </p:sp>
      <p:sp>
        <p:nvSpPr>
          <p:cNvPr descr="Κοντινό πλάνο ενός λογότυπου  Το περιεχόμενο που δημιουργείται από τεχνητή νοημοσύνη ενδέχεται να είναι εσφαλμένο." id="934" name="Google Shape;934;p30"/>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sp>
        <p:nvSpPr>
          <p:cNvPr id="935" name="Google Shape;935;p30"/>
          <p:cNvSpPr txBox="1"/>
          <p:nvPr/>
        </p:nvSpPr>
        <p:spPr>
          <a:xfrm>
            <a:off x="989401" y="590350"/>
            <a:ext cx="9846600" cy="1022700"/>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FF0000"/>
                </a:solidFill>
                <a:latin typeface="Calibri"/>
                <a:ea typeface="Calibri"/>
                <a:cs typeface="Calibri"/>
                <a:sym typeface="Calibri"/>
              </a:rPr>
              <a:t>Ζωονόσων</a:t>
            </a:r>
            <a:endParaRPr/>
          </a:p>
        </p:txBody>
      </p:sp>
      <p:sp>
        <p:nvSpPr>
          <p:cNvPr id="936" name="Google Shape;936;p30"/>
          <p:cNvSpPr txBox="1"/>
          <p:nvPr/>
        </p:nvSpPr>
        <p:spPr>
          <a:xfrm>
            <a:off x="989400" y="1501075"/>
            <a:ext cx="17081100" cy="980700"/>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1" lang="en-US" sz="2400" u="none" cap="none" strike="noStrike">
                <a:solidFill>
                  <a:srgbClr val="139AD6"/>
                </a:solidFill>
                <a:latin typeface="Calibri"/>
                <a:ea typeface="Calibri"/>
                <a:cs typeface="Calibri"/>
                <a:sym typeface="Calibri"/>
              </a:rPr>
              <a:t>Οι ζωονόσοι μπορούν να εξαπλωθούν από ζώα σε ανθρώπους σε δημόσιους χώρους, ειδικά σε εκθέσεις, πανηγύρια ή εκδηλώσεις που αφορούν ζώα.</a:t>
            </a:r>
            <a:endParaRPr/>
          </a:p>
        </p:txBody>
      </p:sp>
      <p:grpSp>
        <p:nvGrpSpPr>
          <p:cNvPr id="937" name="Google Shape;937;p30"/>
          <p:cNvGrpSpPr/>
          <p:nvPr/>
        </p:nvGrpSpPr>
        <p:grpSpPr>
          <a:xfrm>
            <a:off x="989409" y="2709280"/>
            <a:ext cx="9501664" cy="1022699"/>
            <a:chOff x="0" y="0"/>
            <a:chExt cx="12668885" cy="1363599"/>
          </a:xfrm>
        </p:grpSpPr>
        <p:sp>
          <p:nvSpPr>
            <p:cNvPr id="938" name="Google Shape;938;p30"/>
            <p:cNvSpPr/>
            <p:nvPr/>
          </p:nvSpPr>
          <p:spPr>
            <a:xfrm>
              <a:off x="25400" y="25400"/>
              <a:ext cx="12618085" cy="1312799"/>
            </a:xfrm>
            <a:custGeom>
              <a:rect b="b" l="l" r="r" t="t"/>
              <a:pathLst>
                <a:path extrusionOk="0" h="1312799" w="12618085">
                  <a:moveTo>
                    <a:pt x="0" y="218821"/>
                  </a:moveTo>
                  <a:cubicBezTo>
                    <a:pt x="0" y="97917"/>
                    <a:pt x="101346" y="0"/>
                    <a:pt x="226314" y="0"/>
                  </a:cubicBezTo>
                  <a:lnTo>
                    <a:pt x="12391771" y="0"/>
                  </a:lnTo>
                  <a:cubicBezTo>
                    <a:pt x="12516739" y="0"/>
                    <a:pt x="12618085" y="97917"/>
                    <a:pt x="12618085" y="218821"/>
                  </a:cubicBezTo>
                  <a:lnTo>
                    <a:pt x="12618085" y="1093978"/>
                  </a:lnTo>
                  <a:cubicBezTo>
                    <a:pt x="12618085" y="1214755"/>
                    <a:pt x="12516739" y="1312799"/>
                    <a:pt x="12391771" y="1312799"/>
                  </a:cubicBezTo>
                  <a:lnTo>
                    <a:pt x="226314" y="1312799"/>
                  </a:lnTo>
                  <a:cubicBezTo>
                    <a:pt x="101346" y="1312799"/>
                    <a:pt x="0" y="1214755"/>
                    <a:pt x="0" y="1093978"/>
                  </a:cubicBezTo>
                  <a:close/>
                </a:path>
              </a:pathLst>
            </a:custGeom>
            <a:solidFill>
              <a:srgbClr val="00B0F0"/>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39" name="Google Shape;939;p30"/>
            <p:cNvSpPr/>
            <p:nvPr/>
          </p:nvSpPr>
          <p:spPr>
            <a:xfrm>
              <a:off x="0" y="0"/>
              <a:ext cx="12668885" cy="1363599"/>
            </a:xfrm>
            <a:custGeom>
              <a:rect b="b" l="l" r="r" t="t"/>
              <a:pathLst>
                <a:path extrusionOk="0" h="1363599" w="12668885">
                  <a:moveTo>
                    <a:pt x="0" y="244221"/>
                  </a:moveTo>
                  <a:cubicBezTo>
                    <a:pt x="0" y="108585"/>
                    <a:pt x="113538" y="0"/>
                    <a:pt x="251714" y="0"/>
                  </a:cubicBezTo>
                  <a:lnTo>
                    <a:pt x="12417171" y="0"/>
                  </a:lnTo>
                  <a:lnTo>
                    <a:pt x="12417171" y="25400"/>
                  </a:lnTo>
                  <a:lnTo>
                    <a:pt x="12417171" y="0"/>
                  </a:lnTo>
                  <a:cubicBezTo>
                    <a:pt x="12555347" y="0"/>
                    <a:pt x="12668885" y="108585"/>
                    <a:pt x="12668885" y="244221"/>
                  </a:cubicBezTo>
                  <a:lnTo>
                    <a:pt x="12643485" y="244221"/>
                  </a:lnTo>
                  <a:lnTo>
                    <a:pt x="12668885" y="244221"/>
                  </a:lnTo>
                  <a:lnTo>
                    <a:pt x="12668885" y="1119378"/>
                  </a:lnTo>
                  <a:lnTo>
                    <a:pt x="12643485" y="1119378"/>
                  </a:lnTo>
                  <a:lnTo>
                    <a:pt x="12668885" y="1119378"/>
                  </a:lnTo>
                  <a:cubicBezTo>
                    <a:pt x="12668885" y="1255014"/>
                    <a:pt x="12555347" y="1363599"/>
                    <a:pt x="12417171" y="1363599"/>
                  </a:cubicBezTo>
                  <a:lnTo>
                    <a:pt x="12417171" y="1338199"/>
                  </a:lnTo>
                  <a:lnTo>
                    <a:pt x="12417171" y="1363599"/>
                  </a:lnTo>
                  <a:lnTo>
                    <a:pt x="251714" y="1363599"/>
                  </a:lnTo>
                  <a:lnTo>
                    <a:pt x="251714" y="1338199"/>
                  </a:lnTo>
                  <a:lnTo>
                    <a:pt x="251714" y="1363599"/>
                  </a:lnTo>
                  <a:cubicBezTo>
                    <a:pt x="113538" y="1363599"/>
                    <a:pt x="0" y="1255014"/>
                    <a:pt x="0" y="1119378"/>
                  </a:cubicBezTo>
                  <a:lnTo>
                    <a:pt x="0" y="244221"/>
                  </a:lnTo>
                  <a:lnTo>
                    <a:pt x="25400" y="244221"/>
                  </a:lnTo>
                  <a:lnTo>
                    <a:pt x="0" y="244221"/>
                  </a:lnTo>
                  <a:moveTo>
                    <a:pt x="50800" y="244221"/>
                  </a:moveTo>
                  <a:lnTo>
                    <a:pt x="50800" y="1119378"/>
                  </a:lnTo>
                  <a:lnTo>
                    <a:pt x="25400" y="1119378"/>
                  </a:lnTo>
                  <a:lnTo>
                    <a:pt x="50800" y="1119378"/>
                  </a:lnTo>
                  <a:cubicBezTo>
                    <a:pt x="50800" y="1225423"/>
                    <a:pt x="139954" y="1312799"/>
                    <a:pt x="251714" y="1312799"/>
                  </a:cubicBezTo>
                  <a:lnTo>
                    <a:pt x="12417171" y="1312799"/>
                  </a:lnTo>
                  <a:cubicBezTo>
                    <a:pt x="12528931" y="1312799"/>
                    <a:pt x="12618085" y="1225423"/>
                    <a:pt x="12618085" y="1119378"/>
                  </a:cubicBezTo>
                  <a:lnTo>
                    <a:pt x="12618085" y="244221"/>
                  </a:lnTo>
                  <a:cubicBezTo>
                    <a:pt x="12618085" y="138176"/>
                    <a:pt x="12528931" y="50800"/>
                    <a:pt x="12417171" y="50800"/>
                  </a:cubicBezTo>
                  <a:lnTo>
                    <a:pt x="251714" y="50800"/>
                  </a:lnTo>
                  <a:lnTo>
                    <a:pt x="251714" y="25400"/>
                  </a:lnTo>
                  <a:lnTo>
                    <a:pt x="251714" y="50800"/>
                  </a:lnTo>
                  <a:cubicBezTo>
                    <a:pt x="139954" y="50800"/>
                    <a:pt x="50800" y="138176"/>
                    <a:pt x="50800" y="244221"/>
                  </a:cubicBez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940" name="Google Shape;940;p30"/>
          <p:cNvGrpSpPr/>
          <p:nvPr/>
        </p:nvGrpSpPr>
        <p:grpSpPr>
          <a:xfrm>
            <a:off x="1056521" y="2762105"/>
            <a:ext cx="9367474" cy="902720"/>
            <a:chOff x="0" y="-19050"/>
            <a:chExt cx="12489966" cy="1203626"/>
          </a:xfrm>
        </p:grpSpPr>
        <p:sp>
          <p:nvSpPr>
            <p:cNvPr id="941" name="Google Shape;941;p30"/>
            <p:cNvSpPr/>
            <p:nvPr/>
          </p:nvSpPr>
          <p:spPr>
            <a:xfrm>
              <a:off x="0" y="0"/>
              <a:ext cx="12489966" cy="1184576"/>
            </a:xfrm>
            <a:custGeom>
              <a:rect b="b" l="l" r="r" t="t"/>
              <a:pathLst>
                <a:path extrusionOk="0" h="1184576" w="12489966">
                  <a:moveTo>
                    <a:pt x="0" y="0"/>
                  </a:moveTo>
                  <a:lnTo>
                    <a:pt x="12489966" y="0"/>
                  </a:lnTo>
                  <a:lnTo>
                    <a:pt x="12489966" y="1184576"/>
                  </a:lnTo>
                  <a:lnTo>
                    <a:pt x="0" y="1184576"/>
                  </a:lnTo>
                  <a:close/>
                </a:path>
              </a:pathLst>
            </a:custGeom>
            <a:solidFill>
              <a:srgbClr val="000000">
                <a:alpha val="0"/>
              </a:srgbClr>
            </a:solidFill>
            <a:ln>
              <a:noFill/>
            </a:ln>
          </p:spPr>
        </p:sp>
        <p:sp>
          <p:nvSpPr>
            <p:cNvPr id="942" name="Google Shape;942;p30"/>
            <p:cNvSpPr txBox="1"/>
            <p:nvPr/>
          </p:nvSpPr>
          <p:spPr>
            <a:xfrm>
              <a:off x="0" y="-19050"/>
              <a:ext cx="12489966" cy="1203626"/>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2550" u="none" cap="none" strike="noStrike">
                  <a:solidFill>
                    <a:srgbClr val="FFFFFF"/>
                  </a:solidFill>
                  <a:latin typeface="Calibri"/>
                  <a:ea typeface="Calibri"/>
                  <a:cs typeface="Calibri"/>
                  <a:sym typeface="Calibri"/>
                </a:rPr>
                <a:t>Συστήματα έγκαιρης προειδοποίησης για την ασφάλεια του κοινού και των μεγάλων χώρων – για ζωονόσους</a:t>
              </a:r>
              <a:endParaRPr/>
            </a:p>
          </p:txBody>
        </p:sp>
      </p:grpSp>
      <p:sp>
        <p:nvSpPr>
          <p:cNvPr id="943" name="Google Shape;943;p30"/>
          <p:cNvSpPr txBox="1"/>
          <p:nvPr/>
        </p:nvSpPr>
        <p:spPr>
          <a:xfrm>
            <a:off x="1208759" y="3715411"/>
            <a:ext cx="9142398" cy="760914"/>
          </a:xfrm>
          <a:prstGeom prst="rect">
            <a:avLst/>
          </a:prstGeom>
          <a:noFill/>
          <a:ln>
            <a:noFill/>
          </a:ln>
        </p:spPr>
        <p:txBody>
          <a:bodyPr anchorCtr="0" anchor="t" bIns="0" lIns="0" spcFirstLastPara="1" rIns="0" wrap="square" tIns="0">
            <a:spAutoFit/>
          </a:bodyPr>
          <a:lstStyle/>
          <a:p>
            <a:pPr indent="-114490" lvl="2" marL="326434" marR="0" rtl="0" algn="l">
              <a:lnSpc>
                <a:spcPct val="108042"/>
              </a:lnSpc>
              <a:spcBef>
                <a:spcPts val="0"/>
              </a:spcBef>
              <a:spcAft>
                <a:spcPts val="0"/>
              </a:spcAft>
              <a:buClr>
                <a:srgbClr val="000000"/>
              </a:buClr>
              <a:buSzPts val="1803"/>
              <a:buFont typeface="Arial"/>
              <a:buChar char="⚬"/>
            </a:pPr>
            <a:r>
              <a:rPr b="0" i="0" lang="en-US" sz="1803" u="none" cap="none" strike="noStrike">
                <a:solidFill>
                  <a:srgbClr val="000000"/>
                </a:solidFill>
                <a:latin typeface="Calibri"/>
                <a:ea typeface="Calibri"/>
                <a:cs typeface="Calibri"/>
                <a:sym typeface="Calibri"/>
              </a:rPr>
              <a:t>Κτηνιατρική παρακολούθηση και παρακολούθηση δημόσιας υγείας με έγκαιρες ειδοποιήσεις.</a:t>
            </a:r>
            <a:endParaRPr/>
          </a:p>
          <a:p>
            <a:pPr indent="-114490" lvl="2" marL="326434" marR="0" rtl="0" algn="l">
              <a:lnSpc>
                <a:spcPct val="108042"/>
              </a:lnSpc>
              <a:spcBef>
                <a:spcPts val="0"/>
              </a:spcBef>
              <a:spcAft>
                <a:spcPts val="0"/>
              </a:spcAft>
              <a:buClr>
                <a:srgbClr val="000000"/>
              </a:buClr>
              <a:buSzPts val="1803"/>
              <a:buFont typeface="Arial"/>
              <a:buChar char="⚬"/>
            </a:pPr>
            <a:r>
              <a:rPr b="0" i="0" lang="en-US" sz="1803" u="none" cap="none" strike="noStrike">
                <a:solidFill>
                  <a:srgbClr val="000000"/>
                </a:solidFill>
                <a:latin typeface="Calibri"/>
                <a:ea typeface="Calibri"/>
                <a:cs typeface="Calibri"/>
                <a:sym typeface="Calibri"/>
              </a:rPr>
              <a:t>Απομόνωση των προσβεβλημένων ζώων και άμεση επικοινωνία με το κοινό.</a:t>
            </a:r>
            <a:endParaRPr/>
          </a:p>
          <a:p>
            <a:pPr indent="-114490" lvl="2" marL="326434" marR="0" rtl="0" algn="l">
              <a:lnSpc>
                <a:spcPct val="108042"/>
              </a:lnSpc>
              <a:spcBef>
                <a:spcPts val="0"/>
              </a:spcBef>
              <a:spcAft>
                <a:spcPts val="0"/>
              </a:spcAft>
              <a:buClr>
                <a:srgbClr val="000000"/>
              </a:buClr>
              <a:buSzPts val="1803"/>
              <a:buFont typeface="Arial"/>
              <a:buChar char="⚬"/>
            </a:pPr>
            <a:r>
              <a:rPr b="0" i="0" lang="en-US" sz="1803" u="none" cap="none" strike="noStrike">
                <a:solidFill>
                  <a:srgbClr val="000000"/>
                </a:solidFill>
                <a:latin typeface="Calibri"/>
                <a:ea typeface="Calibri"/>
                <a:cs typeface="Calibri"/>
                <a:sym typeface="Calibri"/>
              </a:rPr>
              <a:t>Πρωτόκολλα χώρων για τον περιορισμό της έκθεσης και της επαφής.</a:t>
            </a:r>
            <a:endParaRPr/>
          </a:p>
        </p:txBody>
      </p:sp>
      <p:grpSp>
        <p:nvGrpSpPr>
          <p:cNvPr id="944" name="Google Shape;944;p30"/>
          <p:cNvGrpSpPr/>
          <p:nvPr/>
        </p:nvGrpSpPr>
        <p:grpSpPr>
          <a:xfrm>
            <a:off x="989409" y="4643966"/>
            <a:ext cx="9501664" cy="1022699"/>
            <a:chOff x="0" y="0"/>
            <a:chExt cx="12668885" cy="1363599"/>
          </a:xfrm>
        </p:grpSpPr>
        <p:sp>
          <p:nvSpPr>
            <p:cNvPr id="945" name="Google Shape;945;p30"/>
            <p:cNvSpPr/>
            <p:nvPr/>
          </p:nvSpPr>
          <p:spPr>
            <a:xfrm>
              <a:off x="25400" y="25400"/>
              <a:ext cx="12618085" cy="1312799"/>
            </a:xfrm>
            <a:custGeom>
              <a:rect b="b" l="l" r="r" t="t"/>
              <a:pathLst>
                <a:path extrusionOk="0" h="1312799" w="12618085">
                  <a:moveTo>
                    <a:pt x="0" y="218821"/>
                  </a:moveTo>
                  <a:cubicBezTo>
                    <a:pt x="0" y="97917"/>
                    <a:pt x="101346" y="0"/>
                    <a:pt x="226314" y="0"/>
                  </a:cubicBezTo>
                  <a:lnTo>
                    <a:pt x="12391771" y="0"/>
                  </a:lnTo>
                  <a:cubicBezTo>
                    <a:pt x="12516739" y="0"/>
                    <a:pt x="12618085" y="97917"/>
                    <a:pt x="12618085" y="218821"/>
                  </a:cubicBezTo>
                  <a:lnTo>
                    <a:pt x="12618085" y="1093978"/>
                  </a:lnTo>
                  <a:cubicBezTo>
                    <a:pt x="12618085" y="1214755"/>
                    <a:pt x="12516739" y="1312799"/>
                    <a:pt x="12391771" y="1312799"/>
                  </a:cubicBezTo>
                  <a:lnTo>
                    <a:pt x="226314" y="1312799"/>
                  </a:lnTo>
                  <a:cubicBezTo>
                    <a:pt x="101346" y="1312799"/>
                    <a:pt x="0" y="1214755"/>
                    <a:pt x="0" y="1093978"/>
                  </a:cubicBezTo>
                  <a:close/>
                </a:path>
              </a:pathLst>
            </a:custGeom>
            <a:solidFill>
              <a:srgbClr val="92D050"/>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6" name="Google Shape;946;p30"/>
            <p:cNvSpPr/>
            <p:nvPr/>
          </p:nvSpPr>
          <p:spPr>
            <a:xfrm>
              <a:off x="0" y="0"/>
              <a:ext cx="12668885" cy="1363599"/>
            </a:xfrm>
            <a:custGeom>
              <a:rect b="b" l="l" r="r" t="t"/>
              <a:pathLst>
                <a:path extrusionOk="0" h="1363599" w="12668885">
                  <a:moveTo>
                    <a:pt x="0" y="244221"/>
                  </a:moveTo>
                  <a:cubicBezTo>
                    <a:pt x="0" y="108585"/>
                    <a:pt x="113538" y="0"/>
                    <a:pt x="251714" y="0"/>
                  </a:cubicBezTo>
                  <a:lnTo>
                    <a:pt x="12417171" y="0"/>
                  </a:lnTo>
                  <a:lnTo>
                    <a:pt x="12417171" y="25400"/>
                  </a:lnTo>
                  <a:lnTo>
                    <a:pt x="12417171" y="0"/>
                  </a:lnTo>
                  <a:cubicBezTo>
                    <a:pt x="12555347" y="0"/>
                    <a:pt x="12668885" y="108585"/>
                    <a:pt x="12668885" y="244221"/>
                  </a:cubicBezTo>
                  <a:lnTo>
                    <a:pt x="12643485" y="244221"/>
                  </a:lnTo>
                  <a:lnTo>
                    <a:pt x="12668885" y="244221"/>
                  </a:lnTo>
                  <a:lnTo>
                    <a:pt x="12668885" y="1119378"/>
                  </a:lnTo>
                  <a:lnTo>
                    <a:pt x="12643485" y="1119378"/>
                  </a:lnTo>
                  <a:lnTo>
                    <a:pt x="12668885" y="1119378"/>
                  </a:lnTo>
                  <a:cubicBezTo>
                    <a:pt x="12668885" y="1255014"/>
                    <a:pt x="12555347" y="1363599"/>
                    <a:pt x="12417171" y="1363599"/>
                  </a:cubicBezTo>
                  <a:lnTo>
                    <a:pt x="12417171" y="1338199"/>
                  </a:lnTo>
                  <a:lnTo>
                    <a:pt x="12417171" y="1363599"/>
                  </a:lnTo>
                  <a:lnTo>
                    <a:pt x="251714" y="1363599"/>
                  </a:lnTo>
                  <a:lnTo>
                    <a:pt x="251714" y="1338199"/>
                  </a:lnTo>
                  <a:lnTo>
                    <a:pt x="251714" y="1363599"/>
                  </a:lnTo>
                  <a:cubicBezTo>
                    <a:pt x="113538" y="1363599"/>
                    <a:pt x="0" y="1255014"/>
                    <a:pt x="0" y="1119378"/>
                  </a:cubicBezTo>
                  <a:lnTo>
                    <a:pt x="0" y="244221"/>
                  </a:lnTo>
                  <a:lnTo>
                    <a:pt x="25400" y="244221"/>
                  </a:lnTo>
                  <a:lnTo>
                    <a:pt x="0" y="244221"/>
                  </a:lnTo>
                  <a:moveTo>
                    <a:pt x="50800" y="244221"/>
                  </a:moveTo>
                  <a:lnTo>
                    <a:pt x="50800" y="1119378"/>
                  </a:lnTo>
                  <a:lnTo>
                    <a:pt x="25400" y="1119378"/>
                  </a:lnTo>
                  <a:lnTo>
                    <a:pt x="50800" y="1119378"/>
                  </a:lnTo>
                  <a:cubicBezTo>
                    <a:pt x="50800" y="1225423"/>
                    <a:pt x="139954" y="1312799"/>
                    <a:pt x="251714" y="1312799"/>
                  </a:cubicBezTo>
                  <a:lnTo>
                    <a:pt x="12417171" y="1312799"/>
                  </a:lnTo>
                  <a:cubicBezTo>
                    <a:pt x="12528931" y="1312799"/>
                    <a:pt x="12618085" y="1225423"/>
                    <a:pt x="12618085" y="1119378"/>
                  </a:cubicBezTo>
                  <a:lnTo>
                    <a:pt x="12618085" y="244221"/>
                  </a:lnTo>
                  <a:cubicBezTo>
                    <a:pt x="12618085" y="138176"/>
                    <a:pt x="12528931" y="50800"/>
                    <a:pt x="12417171" y="50800"/>
                  </a:cubicBezTo>
                  <a:lnTo>
                    <a:pt x="251714" y="50800"/>
                  </a:lnTo>
                  <a:lnTo>
                    <a:pt x="251714" y="25400"/>
                  </a:lnTo>
                  <a:lnTo>
                    <a:pt x="251714" y="50800"/>
                  </a:lnTo>
                  <a:cubicBezTo>
                    <a:pt x="139954" y="50800"/>
                    <a:pt x="50800" y="138176"/>
                    <a:pt x="50800" y="244221"/>
                  </a:cubicBez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947" name="Google Shape;947;p30"/>
          <p:cNvGrpSpPr/>
          <p:nvPr/>
        </p:nvGrpSpPr>
        <p:grpSpPr>
          <a:xfrm>
            <a:off x="1056521" y="4696789"/>
            <a:ext cx="9367474" cy="902720"/>
            <a:chOff x="0" y="-19050"/>
            <a:chExt cx="12489966" cy="1203626"/>
          </a:xfrm>
        </p:grpSpPr>
        <p:sp>
          <p:nvSpPr>
            <p:cNvPr id="948" name="Google Shape;948;p30"/>
            <p:cNvSpPr/>
            <p:nvPr/>
          </p:nvSpPr>
          <p:spPr>
            <a:xfrm>
              <a:off x="0" y="0"/>
              <a:ext cx="12489966" cy="1184576"/>
            </a:xfrm>
            <a:custGeom>
              <a:rect b="b" l="l" r="r" t="t"/>
              <a:pathLst>
                <a:path extrusionOk="0" h="1184576" w="12489966">
                  <a:moveTo>
                    <a:pt x="0" y="0"/>
                  </a:moveTo>
                  <a:lnTo>
                    <a:pt x="12489966" y="0"/>
                  </a:lnTo>
                  <a:lnTo>
                    <a:pt x="12489966" y="1184576"/>
                  </a:lnTo>
                  <a:lnTo>
                    <a:pt x="0" y="1184576"/>
                  </a:lnTo>
                  <a:close/>
                </a:path>
              </a:pathLst>
            </a:custGeom>
            <a:solidFill>
              <a:srgbClr val="000000">
                <a:alpha val="0"/>
              </a:srgbClr>
            </a:solidFill>
            <a:ln>
              <a:noFill/>
            </a:ln>
          </p:spPr>
        </p:sp>
        <p:sp>
          <p:nvSpPr>
            <p:cNvPr id="949" name="Google Shape;949;p30"/>
            <p:cNvSpPr txBox="1"/>
            <p:nvPr/>
          </p:nvSpPr>
          <p:spPr>
            <a:xfrm>
              <a:off x="0" y="-19050"/>
              <a:ext cx="12489966" cy="1203626"/>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2550" u="none" cap="none" strike="noStrike">
                  <a:solidFill>
                    <a:srgbClr val="FFFFFF"/>
                  </a:solidFill>
                  <a:latin typeface="Calibri"/>
                  <a:ea typeface="Calibri"/>
                  <a:cs typeface="Calibri"/>
                  <a:sym typeface="Calibri"/>
                </a:rPr>
                <a:t>Τι να κάνετε</a:t>
              </a:r>
              <a:endParaRPr/>
            </a:p>
          </p:txBody>
        </p:sp>
      </p:grpSp>
      <p:sp>
        <p:nvSpPr>
          <p:cNvPr id="950" name="Google Shape;950;p30"/>
          <p:cNvSpPr txBox="1"/>
          <p:nvPr/>
        </p:nvSpPr>
        <p:spPr>
          <a:xfrm>
            <a:off x="1208749" y="5659625"/>
            <a:ext cx="9846600" cy="781200"/>
          </a:xfrm>
          <a:prstGeom prst="rect">
            <a:avLst/>
          </a:prstGeom>
          <a:noFill/>
          <a:ln>
            <a:noFill/>
          </a:ln>
        </p:spPr>
        <p:txBody>
          <a:bodyPr anchorCtr="0" anchor="t" bIns="0" lIns="0" spcFirstLastPara="1" rIns="0" wrap="square" tIns="0">
            <a:spAutoFit/>
          </a:bodyPr>
          <a:lstStyle/>
          <a:p>
            <a:pPr indent="-101854" lvl="2" marL="290620" marR="0" rtl="0" algn="l">
              <a:lnSpc>
                <a:spcPct val="108104"/>
              </a:lnSpc>
              <a:spcBef>
                <a:spcPts val="0"/>
              </a:spcBef>
              <a:spcAft>
                <a:spcPts val="0"/>
              </a:spcAft>
              <a:buClr>
                <a:srgbClr val="000000"/>
              </a:buClr>
              <a:buSzPts val="1604"/>
              <a:buFont typeface="Arial"/>
              <a:buChar char="⚬"/>
            </a:pPr>
            <a:r>
              <a:rPr b="0" i="0" lang="en-US" sz="1604" u="none" cap="none" strike="noStrike">
                <a:solidFill>
                  <a:srgbClr val="000000"/>
                </a:solidFill>
                <a:latin typeface="Calibri"/>
                <a:ea typeface="Calibri"/>
                <a:cs typeface="Calibri"/>
                <a:sym typeface="Calibri"/>
              </a:rPr>
              <a:t>Μην πλησιάζετε ή ταΐζετε ζώα που φαίνονται άρρωστα.</a:t>
            </a:r>
            <a:endParaRPr/>
          </a:p>
          <a:p>
            <a:pPr indent="-101854" lvl="2" marL="290620" marR="0" rtl="0" algn="l">
              <a:lnSpc>
                <a:spcPct val="108104"/>
              </a:lnSpc>
              <a:spcBef>
                <a:spcPts val="0"/>
              </a:spcBef>
              <a:spcAft>
                <a:spcPts val="0"/>
              </a:spcAft>
              <a:buClr>
                <a:srgbClr val="000000"/>
              </a:buClr>
              <a:buSzPts val="1604"/>
              <a:buFont typeface="Arial"/>
              <a:buChar char="⚬"/>
            </a:pPr>
            <a:r>
              <a:rPr b="0" i="0" lang="en-US" sz="1604" u="none" cap="none" strike="noStrike">
                <a:solidFill>
                  <a:srgbClr val="000000"/>
                </a:solidFill>
                <a:latin typeface="Calibri"/>
                <a:ea typeface="Calibri"/>
                <a:cs typeface="Calibri"/>
                <a:sym typeface="Calibri"/>
              </a:rPr>
              <a:t>Μην αγνοείτε τις προειδοποιήσεις για τις περιοχές περιορισμένης πρόσβασης.</a:t>
            </a:r>
            <a:endParaRPr/>
          </a:p>
          <a:p>
            <a:pPr indent="-101854" lvl="2" marL="290620" marR="0" rtl="0" algn="l">
              <a:lnSpc>
                <a:spcPct val="108104"/>
              </a:lnSpc>
              <a:spcBef>
                <a:spcPts val="0"/>
              </a:spcBef>
              <a:spcAft>
                <a:spcPts val="0"/>
              </a:spcAft>
              <a:buClr>
                <a:srgbClr val="000000"/>
              </a:buClr>
              <a:buSzPts val="1604"/>
              <a:buFont typeface="Arial"/>
              <a:buChar char="⚬"/>
            </a:pPr>
            <a:r>
              <a:rPr b="0" i="0" lang="en-US" sz="1604" u="none" cap="none" strike="noStrike">
                <a:solidFill>
                  <a:srgbClr val="000000"/>
                </a:solidFill>
                <a:latin typeface="Calibri"/>
                <a:ea typeface="Calibri"/>
                <a:cs typeface="Calibri"/>
                <a:sym typeface="Calibri"/>
              </a:rPr>
              <a:t>Μην μεταφέρετε τρόφιμα σε χώρους όπου υπάρχουν ζώα, καθώς υπάρχει κίνδυνος μετάδοσης μολύνσεων.</a:t>
            </a:r>
            <a:endParaRPr/>
          </a:p>
        </p:txBody>
      </p:sp>
      <p:grpSp>
        <p:nvGrpSpPr>
          <p:cNvPr id="951" name="Google Shape;951;p30"/>
          <p:cNvGrpSpPr/>
          <p:nvPr/>
        </p:nvGrpSpPr>
        <p:grpSpPr>
          <a:xfrm>
            <a:off x="989409" y="6578650"/>
            <a:ext cx="9501664" cy="1022699"/>
            <a:chOff x="0" y="0"/>
            <a:chExt cx="12668885" cy="1363599"/>
          </a:xfrm>
        </p:grpSpPr>
        <p:sp>
          <p:nvSpPr>
            <p:cNvPr id="952" name="Google Shape;952;p30"/>
            <p:cNvSpPr/>
            <p:nvPr/>
          </p:nvSpPr>
          <p:spPr>
            <a:xfrm>
              <a:off x="25400" y="25400"/>
              <a:ext cx="12618085" cy="1312799"/>
            </a:xfrm>
            <a:custGeom>
              <a:rect b="b" l="l" r="r" t="t"/>
              <a:pathLst>
                <a:path extrusionOk="0" h="1312799" w="12618085">
                  <a:moveTo>
                    <a:pt x="0" y="218821"/>
                  </a:moveTo>
                  <a:cubicBezTo>
                    <a:pt x="0" y="97917"/>
                    <a:pt x="101346" y="0"/>
                    <a:pt x="226314" y="0"/>
                  </a:cubicBezTo>
                  <a:lnTo>
                    <a:pt x="12391771" y="0"/>
                  </a:lnTo>
                  <a:cubicBezTo>
                    <a:pt x="12516739" y="0"/>
                    <a:pt x="12618085" y="97917"/>
                    <a:pt x="12618085" y="218821"/>
                  </a:cubicBezTo>
                  <a:lnTo>
                    <a:pt x="12618085" y="1093978"/>
                  </a:lnTo>
                  <a:cubicBezTo>
                    <a:pt x="12618085" y="1214755"/>
                    <a:pt x="12516739" y="1312799"/>
                    <a:pt x="12391771" y="1312799"/>
                  </a:cubicBezTo>
                  <a:lnTo>
                    <a:pt x="226314" y="1312799"/>
                  </a:lnTo>
                  <a:cubicBezTo>
                    <a:pt x="101346" y="1312799"/>
                    <a:pt x="0" y="1214755"/>
                    <a:pt x="0" y="1093978"/>
                  </a:cubicBezTo>
                  <a:close/>
                </a:path>
              </a:pathLst>
            </a:custGeom>
            <a:solidFill>
              <a:srgbClr val="ED2527"/>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3" name="Google Shape;953;p30"/>
            <p:cNvSpPr/>
            <p:nvPr/>
          </p:nvSpPr>
          <p:spPr>
            <a:xfrm>
              <a:off x="0" y="0"/>
              <a:ext cx="12668885" cy="1363599"/>
            </a:xfrm>
            <a:custGeom>
              <a:rect b="b" l="l" r="r" t="t"/>
              <a:pathLst>
                <a:path extrusionOk="0" h="1363599" w="12668885">
                  <a:moveTo>
                    <a:pt x="0" y="244221"/>
                  </a:moveTo>
                  <a:cubicBezTo>
                    <a:pt x="0" y="108585"/>
                    <a:pt x="113538" y="0"/>
                    <a:pt x="251714" y="0"/>
                  </a:cubicBezTo>
                  <a:lnTo>
                    <a:pt x="12417171" y="0"/>
                  </a:lnTo>
                  <a:lnTo>
                    <a:pt x="12417171" y="25400"/>
                  </a:lnTo>
                  <a:lnTo>
                    <a:pt x="12417171" y="0"/>
                  </a:lnTo>
                  <a:cubicBezTo>
                    <a:pt x="12555347" y="0"/>
                    <a:pt x="12668885" y="108585"/>
                    <a:pt x="12668885" y="244221"/>
                  </a:cubicBezTo>
                  <a:lnTo>
                    <a:pt x="12643485" y="244221"/>
                  </a:lnTo>
                  <a:lnTo>
                    <a:pt x="12668885" y="244221"/>
                  </a:lnTo>
                  <a:lnTo>
                    <a:pt x="12668885" y="1119378"/>
                  </a:lnTo>
                  <a:lnTo>
                    <a:pt x="12643485" y="1119378"/>
                  </a:lnTo>
                  <a:lnTo>
                    <a:pt x="12668885" y="1119378"/>
                  </a:lnTo>
                  <a:cubicBezTo>
                    <a:pt x="12668885" y="1255014"/>
                    <a:pt x="12555347" y="1363599"/>
                    <a:pt x="12417171" y="1363599"/>
                  </a:cubicBezTo>
                  <a:lnTo>
                    <a:pt x="12417171" y="1338199"/>
                  </a:lnTo>
                  <a:lnTo>
                    <a:pt x="12417171" y="1363599"/>
                  </a:lnTo>
                  <a:lnTo>
                    <a:pt x="251714" y="1363599"/>
                  </a:lnTo>
                  <a:lnTo>
                    <a:pt x="251714" y="1338199"/>
                  </a:lnTo>
                  <a:lnTo>
                    <a:pt x="251714" y="1363599"/>
                  </a:lnTo>
                  <a:cubicBezTo>
                    <a:pt x="113538" y="1363599"/>
                    <a:pt x="0" y="1255014"/>
                    <a:pt x="0" y="1119378"/>
                  </a:cubicBezTo>
                  <a:lnTo>
                    <a:pt x="0" y="244221"/>
                  </a:lnTo>
                  <a:lnTo>
                    <a:pt x="25400" y="244221"/>
                  </a:lnTo>
                  <a:lnTo>
                    <a:pt x="0" y="244221"/>
                  </a:lnTo>
                  <a:moveTo>
                    <a:pt x="50800" y="244221"/>
                  </a:moveTo>
                  <a:lnTo>
                    <a:pt x="50800" y="1119378"/>
                  </a:lnTo>
                  <a:lnTo>
                    <a:pt x="25400" y="1119378"/>
                  </a:lnTo>
                  <a:lnTo>
                    <a:pt x="50800" y="1119378"/>
                  </a:lnTo>
                  <a:cubicBezTo>
                    <a:pt x="50800" y="1225423"/>
                    <a:pt x="139954" y="1312799"/>
                    <a:pt x="251714" y="1312799"/>
                  </a:cubicBezTo>
                  <a:lnTo>
                    <a:pt x="12417171" y="1312799"/>
                  </a:lnTo>
                  <a:cubicBezTo>
                    <a:pt x="12528931" y="1312799"/>
                    <a:pt x="12618085" y="1225423"/>
                    <a:pt x="12618085" y="1119378"/>
                  </a:cubicBezTo>
                  <a:lnTo>
                    <a:pt x="12618085" y="244221"/>
                  </a:lnTo>
                  <a:cubicBezTo>
                    <a:pt x="12618085" y="138176"/>
                    <a:pt x="12528931" y="50800"/>
                    <a:pt x="12417171" y="50800"/>
                  </a:cubicBezTo>
                  <a:lnTo>
                    <a:pt x="251714" y="50800"/>
                  </a:lnTo>
                  <a:lnTo>
                    <a:pt x="251714" y="25400"/>
                  </a:lnTo>
                  <a:lnTo>
                    <a:pt x="251714" y="50800"/>
                  </a:lnTo>
                  <a:cubicBezTo>
                    <a:pt x="139954" y="50800"/>
                    <a:pt x="50800" y="138176"/>
                    <a:pt x="50800" y="244221"/>
                  </a:cubicBez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954" name="Google Shape;954;p30"/>
          <p:cNvGrpSpPr/>
          <p:nvPr/>
        </p:nvGrpSpPr>
        <p:grpSpPr>
          <a:xfrm>
            <a:off x="1056521" y="6631474"/>
            <a:ext cx="9367474" cy="902720"/>
            <a:chOff x="0" y="-19050"/>
            <a:chExt cx="12489966" cy="1203626"/>
          </a:xfrm>
        </p:grpSpPr>
        <p:sp>
          <p:nvSpPr>
            <p:cNvPr id="955" name="Google Shape;955;p30"/>
            <p:cNvSpPr/>
            <p:nvPr/>
          </p:nvSpPr>
          <p:spPr>
            <a:xfrm>
              <a:off x="0" y="0"/>
              <a:ext cx="12489966" cy="1184576"/>
            </a:xfrm>
            <a:custGeom>
              <a:rect b="b" l="l" r="r" t="t"/>
              <a:pathLst>
                <a:path extrusionOk="0" h="1184576" w="12489966">
                  <a:moveTo>
                    <a:pt x="0" y="0"/>
                  </a:moveTo>
                  <a:lnTo>
                    <a:pt x="12489966" y="0"/>
                  </a:lnTo>
                  <a:lnTo>
                    <a:pt x="12489966" y="1184576"/>
                  </a:lnTo>
                  <a:lnTo>
                    <a:pt x="0" y="1184576"/>
                  </a:lnTo>
                  <a:close/>
                </a:path>
              </a:pathLst>
            </a:custGeom>
            <a:solidFill>
              <a:srgbClr val="000000">
                <a:alpha val="0"/>
              </a:srgbClr>
            </a:solidFill>
            <a:ln>
              <a:noFill/>
            </a:ln>
          </p:spPr>
        </p:sp>
        <p:sp>
          <p:nvSpPr>
            <p:cNvPr id="956" name="Google Shape;956;p30"/>
            <p:cNvSpPr txBox="1"/>
            <p:nvPr/>
          </p:nvSpPr>
          <p:spPr>
            <a:xfrm>
              <a:off x="0" y="-19050"/>
              <a:ext cx="12489966" cy="1203626"/>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2550" u="none" cap="none" strike="noStrike">
                  <a:solidFill>
                    <a:srgbClr val="FFFFFF"/>
                  </a:solidFill>
                  <a:latin typeface="Calibri"/>
                  <a:ea typeface="Calibri"/>
                  <a:cs typeface="Calibri"/>
                  <a:sym typeface="Calibri"/>
                </a:rPr>
                <a:t>Τι δεν πρέπει να κάνετε</a:t>
              </a:r>
              <a:endParaRPr/>
            </a:p>
          </p:txBody>
        </p:sp>
      </p:grpSp>
      <p:sp>
        <p:nvSpPr>
          <p:cNvPr id="957" name="Google Shape;957;p30"/>
          <p:cNvSpPr txBox="1"/>
          <p:nvPr/>
        </p:nvSpPr>
        <p:spPr>
          <a:xfrm>
            <a:off x="1208759" y="7594305"/>
            <a:ext cx="9142500" cy="1056300"/>
          </a:xfrm>
          <a:prstGeom prst="rect">
            <a:avLst/>
          </a:prstGeom>
          <a:noFill/>
          <a:ln>
            <a:noFill/>
          </a:ln>
        </p:spPr>
        <p:txBody>
          <a:bodyPr anchorCtr="0" anchor="t" bIns="0" lIns="0" spcFirstLastPara="1" rIns="0" wrap="square" tIns="0">
            <a:spAutoFit/>
          </a:bodyPr>
          <a:lstStyle/>
          <a:p>
            <a:pPr indent="-102806" lvl="2" marL="293074" marR="0" rtl="0" algn="l">
              <a:lnSpc>
                <a:spcPct val="107967"/>
              </a:lnSpc>
              <a:spcBef>
                <a:spcPts val="0"/>
              </a:spcBef>
              <a:spcAft>
                <a:spcPts val="0"/>
              </a:spcAft>
              <a:buClr>
                <a:srgbClr val="000000"/>
              </a:buClr>
              <a:buSzPts val="1619"/>
              <a:buFont typeface="Arial"/>
              <a:buChar char="⚬"/>
            </a:pPr>
            <a:r>
              <a:rPr b="0" i="0" lang="en-US" sz="1619" u="none" cap="none" strike="noStrike">
                <a:solidFill>
                  <a:srgbClr val="000000"/>
                </a:solidFill>
                <a:latin typeface="Calibri"/>
                <a:ea typeface="Calibri"/>
                <a:cs typeface="Calibri"/>
                <a:sym typeface="Calibri"/>
              </a:rPr>
              <a:t>Μην πλησιάζετε ή ταΐζετε ζώα που φαίνονται άρρωστα.</a:t>
            </a:r>
            <a:endParaRPr/>
          </a:p>
          <a:p>
            <a:pPr indent="-102806" lvl="2" marL="293074" marR="0" rtl="0" algn="l">
              <a:lnSpc>
                <a:spcPct val="107967"/>
              </a:lnSpc>
              <a:spcBef>
                <a:spcPts val="0"/>
              </a:spcBef>
              <a:spcAft>
                <a:spcPts val="0"/>
              </a:spcAft>
              <a:buClr>
                <a:srgbClr val="000000"/>
              </a:buClr>
              <a:buSzPts val="1619"/>
              <a:buFont typeface="Arial"/>
              <a:buChar char="⚬"/>
            </a:pPr>
            <a:r>
              <a:rPr b="0" i="0" lang="en-US" sz="1619" u="none" cap="none" strike="noStrike">
                <a:solidFill>
                  <a:srgbClr val="000000"/>
                </a:solidFill>
                <a:latin typeface="Calibri"/>
                <a:ea typeface="Calibri"/>
                <a:cs typeface="Calibri"/>
                <a:sym typeface="Calibri"/>
              </a:rPr>
              <a:t>Μην αγνοείτε τις προειδοποιήσεις για τις περιοχές περιορισμένης πρόσβασης.</a:t>
            </a:r>
            <a:endParaRPr/>
          </a:p>
          <a:p>
            <a:pPr indent="-102806" lvl="2" marL="293074" marR="0" rtl="0" algn="l">
              <a:lnSpc>
                <a:spcPct val="107967"/>
              </a:lnSpc>
              <a:spcBef>
                <a:spcPts val="0"/>
              </a:spcBef>
              <a:spcAft>
                <a:spcPts val="0"/>
              </a:spcAft>
              <a:buClr>
                <a:srgbClr val="000000"/>
              </a:buClr>
              <a:buSzPts val="1619"/>
              <a:buFont typeface="Arial"/>
              <a:buChar char="⚬"/>
            </a:pPr>
            <a:r>
              <a:rPr b="0" i="0" lang="en-US" sz="1619" u="none" cap="none" strike="noStrike">
                <a:solidFill>
                  <a:srgbClr val="000000"/>
                </a:solidFill>
                <a:latin typeface="Calibri"/>
                <a:ea typeface="Calibri"/>
                <a:cs typeface="Calibri"/>
                <a:sym typeface="Calibri"/>
              </a:rPr>
              <a:t>Μην μεταφέρετε τρόφιμα σε χώρους όπου υπάρχουν ζώα, καθώς υπάρχει κίνδυνος μετάδοσης μολύνσεων.</a:t>
            </a:r>
            <a:endParaRPr/>
          </a:p>
        </p:txBody>
      </p:sp>
      <p:sp>
        <p:nvSpPr>
          <p:cNvPr id="958" name="Google Shape;958;p30"/>
          <p:cNvSpPr/>
          <p:nvPr/>
        </p:nvSpPr>
        <p:spPr>
          <a:xfrm>
            <a:off x="10798682" y="2984564"/>
            <a:ext cx="6480906" cy="4317873"/>
          </a:xfrm>
          <a:custGeom>
            <a:rect b="b" l="l" r="r" t="t"/>
            <a:pathLst>
              <a:path extrusionOk="0" h="5757164" w="8641207">
                <a:moveTo>
                  <a:pt x="0" y="0"/>
                </a:moveTo>
                <a:lnTo>
                  <a:pt x="8641207" y="0"/>
                </a:lnTo>
                <a:lnTo>
                  <a:pt x="8641207" y="5757164"/>
                </a:lnTo>
                <a:lnTo>
                  <a:pt x="0" y="5757164"/>
                </a:lnTo>
                <a:lnTo>
                  <a:pt x="0" y="0"/>
                </a:lnTo>
                <a:close/>
              </a:path>
            </a:pathLst>
          </a:custGeom>
          <a:blipFill rotWithShape="1">
            <a:blip r:embed="rId5">
              <a:alphaModFix/>
            </a:blip>
            <a:stretch>
              <a:fillRect b="-46" l="0" r="0" t="-46"/>
            </a:stretch>
          </a:blipFill>
          <a:ln>
            <a:noFill/>
          </a:ln>
        </p:spPr>
      </p:sp>
      <p:sp>
        <p:nvSpPr>
          <p:cNvPr id="959" name="Google Shape;959;p30"/>
          <p:cNvSpPr txBox="1"/>
          <p:nvPr/>
        </p:nvSpPr>
        <p:spPr>
          <a:xfrm>
            <a:off x="10890106" y="7360517"/>
            <a:ext cx="6298010" cy="276225"/>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1" i="0" lang="en-US" sz="1650" u="none" cap="none" strike="noStrike">
                <a:solidFill>
                  <a:srgbClr val="000000"/>
                </a:solidFill>
                <a:latin typeface="Calibri"/>
                <a:ea typeface="Calibri"/>
                <a:cs typeface="Calibri"/>
                <a:sym typeface="Calibri"/>
              </a:rPr>
              <a:t>Σχήμα 8: Ζωονόσοι από Canva (Ελεύθερο Στοιχείο) </a:t>
            </a:r>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7" name="Shape 967"/>
        <p:cNvGrpSpPr/>
        <p:nvPr/>
      </p:nvGrpSpPr>
      <p:grpSpPr>
        <a:xfrm>
          <a:off x="0" y="0"/>
          <a:ext cx="0" cy="0"/>
          <a:chOff x="0" y="0"/>
          <a:chExt cx="0" cy="0"/>
        </a:xfrm>
      </p:grpSpPr>
      <p:sp>
        <p:nvSpPr>
          <p:cNvPr descr="Μπλε κείμενο σε μαύρο φόντο  Η περιγραφή δημιουργήθηκε αυτόματα" id="968" name="Google Shape;968;p31"/>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5" l="0" r="0" t="0"/>
            </a:stretch>
          </a:blipFill>
          <a:ln>
            <a:noFill/>
          </a:ln>
        </p:spPr>
      </p:sp>
      <p:sp>
        <p:nvSpPr>
          <p:cNvPr descr="Κοντινό πλάνο ενός λογότυπου  Το περιεχόμενο που δημιουργείται από τεχνητή νοημοσύνη ενδέχεται να είναι εσφαλμένο." id="969" name="Google Shape;969;p31"/>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grpSp>
        <p:nvGrpSpPr>
          <p:cNvPr id="970" name="Google Shape;970;p31"/>
          <p:cNvGrpSpPr/>
          <p:nvPr/>
        </p:nvGrpSpPr>
        <p:grpSpPr>
          <a:xfrm>
            <a:off x="1257300" y="836839"/>
            <a:ext cx="17030700" cy="1285875"/>
            <a:chOff x="0" y="-66675"/>
            <a:chExt cx="22707600" cy="1714501"/>
          </a:xfrm>
        </p:grpSpPr>
        <p:sp>
          <p:nvSpPr>
            <p:cNvPr id="971" name="Google Shape;971;p31"/>
            <p:cNvSpPr/>
            <p:nvPr/>
          </p:nvSpPr>
          <p:spPr>
            <a:xfrm>
              <a:off x="0" y="0"/>
              <a:ext cx="22707600" cy="1647826"/>
            </a:xfrm>
            <a:custGeom>
              <a:rect b="b" l="l" r="r" t="t"/>
              <a:pathLst>
                <a:path extrusionOk="0" h="1647826" w="22707600">
                  <a:moveTo>
                    <a:pt x="0" y="0"/>
                  </a:moveTo>
                  <a:lnTo>
                    <a:pt x="22707600" y="0"/>
                  </a:lnTo>
                  <a:lnTo>
                    <a:pt x="22707600" y="1647826"/>
                  </a:lnTo>
                  <a:lnTo>
                    <a:pt x="0" y="1647826"/>
                  </a:lnTo>
                  <a:close/>
                </a:path>
              </a:pathLst>
            </a:custGeom>
            <a:solidFill>
              <a:srgbClr val="000000">
                <a:alpha val="0"/>
              </a:srgbClr>
            </a:solidFill>
            <a:ln>
              <a:noFill/>
            </a:ln>
          </p:spPr>
        </p:sp>
        <p:sp>
          <p:nvSpPr>
            <p:cNvPr id="972" name="Google Shape;972;p31"/>
            <p:cNvSpPr txBox="1"/>
            <p:nvPr/>
          </p:nvSpPr>
          <p:spPr>
            <a:xfrm>
              <a:off x="0" y="-66675"/>
              <a:ext cx="22707600" cy="1714501"/>
            </a:xfrm>
            <a:prstGeom prst="rect">
              <a:avLst/>
            </a:prstGeom>
            <a:noFill/>
            <a:ln>
              <a:noFill/>
            </a:ln>
          </p:spPr>
          <p:txBody>
            <a:bodyPr anchorCtr="0" anchor="ctr" bIns="0" lIns="0" spcFirstLastPara="1" rIns="0" wrap="square" tIns="0">
              <a:noAutofit/>
            </a:bodyPr>
            <a:lstStyle/>
            <a:p>
              <a:pPr indent="0" lvl="0" marL="0" marR="0" rtl="0" algn="l">
                <a:lnSpc>
                  <a:spcPct val="108013"/>
                </a:lnSpc>
                <a:spcBef>
                  <a:spcPts val="0"/>
                </a:spcBef>
                <a:spcAft>
                  <a:spcPts val="0"/>
                </a:spcAft>
                <a:buNone/>
              </a:pPr>
              <a:r>
                <a:rPr b="1" i="0" lang="en-US" sz="5865" u="none" cap="none" strike="noStrike">
                  <a:solidFill>
                    <a:srgbClr val="FF0000"/>
                  </a:solidFill>
                  <a:latin typeface="Calibri"/>
                  <a:ea typeface="Calibri"/>
                  <a:cs typeface="Calibri"/>
                  <a:sym typeface="Calibri"/>
                </a:rPr>
                <a:t>Ζωονόσοι - Πώς να αναγνωρίζετε τις προειδοποιήσεις;</a:t>
              </a:r>
              <a:endParaRPr/>
            </a:p>
          </p:txBody>
        </p:sp>
      </p:grpSp>
      <p:grpSp>
        <p:nvGrpSpPr>
          <p:cNvPr id="973" name="Google Shape;973;p31"/>
          <p:cNvGrpSpPr/>
          <p:nvPr/>
        </p:nvGrpSpPr>
        <p:grpSpPr>
          <a:xfrm>
            <a:off x="1863432" y="2174342"/>
            <a:ext cx="4629245" cy="2792826"/>
            <a:chOff x="0" y="0"/>
            <a:chExt cx="6172327" cy="3723767"/>
          </a:xfrm>
        </p:grpSpPr>
        <p:sp>
          <p:nvSpPr>
            <p:cNvPr id="974" name="Google Shape;974;p31"/>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00B0F0"/>
            </a:solidFill>
            <a:ln cap="flat" cmpd="sng" w="12700">
              <a:solidFill>
                <a:srgbClr val="000000"/>
              </a:solidFill>
              <a:prstDash val="solid"/>
              <a:round/>
              <a:headEnd len="sm" w="sm" type="none"/>
              <a:tailEnd len="sm" w="sm" type="none"/>
            </a:ln>
          </p:spPr>
        </p:sp>
        <p:sp>
          <p:nvSpPr>
            <p:cNvPr id="975" name="Google Shape;975;p31"/>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976" name="Google Shape;976;p31"/>
          <p:cNvGrpSpPr/>
          <p:nvPr/>
        </p:nvGrpSpPr>
        <p:grpSpPr>
          <a:xfrm>
            <a:off x="1882482" y="2171961"/>
            <a:ext cx="4591174" cy="2918570"/>
            <a:chOff x="0" y="-28575"/>
            <a:chExt cx="6121566" cy="3891427"/>
          </a:xfrm>
        </p:grpSpPr>
        <p:sp>
          <p:nvSpPr>
            <p:cNvPr id="977" name="Google Shape;977;p31"/>
            <p:cNvSpPr/>
            <p:nvPr/>
          </p:nvSpPr>
          <p:spPr>
            <a:xfrm>
              <a:off x="0" y="0"/>
              <a:ext cx="6121566" cy="3862852"/>
            </a:xfrm>
            <a:custGeom>
              <a:rect b="b" l="l" r="r" t="t"/>
              <a:pathLst>
                <a:path extrusionOk="0" h="3862852" w="6121566">
                  <a:moveTo>
                    <a:pt x="0" y="0"/>
                  </a:moveTo>
                  <a:lnTo>
                    <a:pt x="6121566" y="0"/>
                  </a:lnTo>
                  <a:lnTo>
                    <a:pt x="6121566" y="3862852"/>
                  </a:lnTo>
                  <a:lnTo>
                    <a:pt x="0" y="3862852"/>
                  </a:lnTo>
                  <a:close/>
                </a:path>
              </a:pathLst>
            </a:custGeom>
            <a:solidFill>
              <a:srgbClr val="000000">
                <a:alpha val="0"/>
              </a:srgbClr>
            </a:solidFill>
            <a:ln>
              <a:noFill/>
            </a:ln>
          </p:spPr>
        </p:sp>
        <p:sp>
          <p:nvSpPr>
            <p:cNvPr id="978" name="Google Shape;978;p31"/>
            <p:cNvSpPr txBox="1"/>
            <p:nvPr/>
          </p:nvSpPr>
          <p:spPr>
            <a:xfrm>
              <a:off x="0" y="-28575"/>
              <a:ext cx="6121566" cy="3891427"/>
            </a:xfrm>
            <a:prstGeom prst="rect">
              <a:avLst/>
            </a:prstGeom>
            <a:noFill/>
            <a:ln>
              <a:noFill/>
            </a:ln>
          </p:spPr>
          <p:txBody>
            <a:bodyPr anchorCtr="0" anchor="ctr" bIns="0" lIns="0" spcFirstLastPara="1" rIns="0" wrap="square" tIns="0">
              <a:noAutofit/>
            </a:bodyPr>
            <a:lstStyle/>
            <a:p>
              <a:pPr indent="0" lvl="0" marL="0" marR="0" rtl="0" algn="ctr">
                <a:lnSpc>
                  <a:spcPct val="108012"/>
                </a:lnSpc>
                <a:spcBef>
                  <a:spcPts val="0"/>
                </a:spcBef>
                <a:spcAft>
                  <a:spcPts val="0"/>
                </a:spcAft>
                <a:buNone/>
              </a:pPr>
              <a:r>
                <a:rPr b="1" i="0" lang="en-US" sz="2670" u="none" cap="none" strike="noStrike">
                  <a:solidFill>
                    <a:srgbClr val="FFFFFF"/>
                  </a:solidFill>
                  <a:latin typeface="Calibri"/>
                  <a:ea typeface="Calibri"/>
                  <a:cs typeface="Calibri"/>
                  <a:sym typeface="Calibri"/>
                </a:rPr>
                <a:t>Κτηνιατρικές ειδοποιήσεις: Οι αρχές εκδίδουν προειδοποιήσεις για ασθένειες που μεταδίδονται από ζώα.</a:t>
              </a:r>
              <a:endParaRPr sz="800"/>
            </a:p>
          </p:txBody>
        </p:sp>
      </p:grpSp>
      <p:grpSp>
        <p:nvGrpSpPr>
          <p:cNvPr id="979" name="Google Shape;979;p31"/>
          <p:cNvGrpSpPr/>
          <p:nvPr/>
        </p:nvGrpSpPr>
        <p:grpSpPr>
          <a:xfrm>
            <a:off x="6913723" y="2174342"/>
            <a:ext cx="4629246" cy="2792826"/>
            <a:chOff x="0" y="0"/>
            <a:chExt cx="6172327" cy="3723767"/>
          </a:xfrm>
        </p:grpSpPr>
        <p:sp>
          <p:nvSpPr>
            <p:cNvPr id="980" name="Google Shape;980;p31"/>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ED2527"/>
            </a:solidFill>
            <a:ln cap="flat" cmpd="sng" w="12700">
              <a:solidFill>
                <a:srgbClr val="000000"/>
              </a:solidFill>
              <a:prstDash val="solid"/>
              <a:round/>
              <a:headEnd len="sm" w="sm" type="none"/>
              <a:tailEnd len="sm" w="sm" type="none"/>
            </a:ln>
          </p:spPr>
        </p:sp>
        <p:sp>
          <p:nvSpPr>
            <p:cNvPr id="981" name="Google Shape;981;p31"/>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982" name="Google Shape;982;p31"/>
          <p:cNvGrpSpPr/>
          <p:nvPr/>
        </p:nvGrpSpPr>
        <p:grpSpPr>
          <a:xfrm>
            <a:off x="6932773" y="2171961"/>
            <a:ext cx="4591175" cy="2835203"/>
            <a:chOff x="0" y="-28575"/>
            <a:chExt cx="6121566" cy="3780272"/>
          </a:xfrm>
        </p:grpSpPr>
        <p:sp>
          <p:nvSpPr>
            <p:cNvPr id="983" name="Google Shape;983;p31"/>
            <p:cNvSpPr/>
            <p:nvPr/>
          </p:nvSpPr>
          <p:spPr>
            <a:xfrm>
              <a:off x="0" y="0"/>
              <a:ext cx="6121566" cy="3751697"/>
            </a:xfrm>
            <a:custGeom>
              <a:rect b="b" l="l" r="r" t="t"/>
              <a:pathLst>
                <a:path extrusionOk="0" h="3751697" w="6121566">
                  <a:moveTo>
                    <a:pt x="0" y="0"/>
                  </a:moveTo>
                  <a:lnTo>
                    <a:pt x="6121566" y="0"/>
                  </a:lnTo>
                  <a:lnTo>
                    <a:pt x="6121566" y="3751697"/>
                  </a:lnTo>
                  <a:lnTo>
                    <a:pt x="0" y="3751697"/>
                  </a:lnTo>
                  <a:close/>
                </a:path>
              </a:pathLst>
            </a:custGeom>
            <a:solidFill>
              <a:srgbClr val="000000">
                <a:alpha val="0"/>
              </a:srgbClr>
            </a:solidFill>
            <a:ln>
              <a:noFill/>
            </a:ln>
          </p:spPr>
        </p:sp>
        <p:sp>
          <p:nvSpPr>
            <p:cNvPr id="984" name="Google Shape;984;p31"/>
            <p:cNvSpPr txBox="1"/>
            <p:nvPr/>
          </p:nvSpPr>
          <p:spPr>
            <a:xfrm>
              <a:off x="0" y="-28575"/>
              <a:ext cx="6121566" cy="3780272"/>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1" i="0" lang="en-US" sz="2650" u="none" cap="none" strike="noStrike">
                  <a:solidFill>
                    <a:srgbClr val="FFFFFF"/>
                  </a:solidFill>
                  <a:latin typeface="Calibri"/>
                  <a:ea typeface="Calibri"/>
                  <a:cs typeface="Calibri"/>
                  <a:sym typeface="Calibri"/>
                </a:rPr>
                <a:t>Περιορισμένες περιοχές: Τα τμήματα με τα ζώα έκλεισαν ξαφνικά ή αποκλείστηκαν.</a:t>
              </a:r>
              <a:endParaRPr sz="300"/>
            </a:p>
          </p:txBody>
        </p:sp>
      </p:grpSp>
      <p:grpSp>
        <p:nvGrpSpPr>
          <p:cNvPr id="985" name="Google Shape;985;p31"/>
          <p:cNvGrpSpPr/>
          <p:nvPr/>
        </p:nvGrpSpPr>
        <p:grpSpPr>
          <a:xfrm>
            <a:off x="11964016" y="2174342"/>
            <a:ext cx="4629246" cy="2792826"/>
            <a:chOff x="0" y="0"/>
            <a:chExt cx="6172327" cy="3723767"/>
          </a:xfrm>
        </p:grpSpPr>
        <p:sp>
          <p:nvSpPr>
            <p:cNvPr id="986" name="Google Shape;986;p31"/>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00B0F0"/>
            </a:solidFill>
            <a:ln cap="flat" cmpd="sng" w="12700">
              <a:solidFill>
                <a:srgbClr val="000000"/>
              </a:solidFill>
              <a:prstDash val="solid"/>
              <a:round/>
              <a:headEnd len="sm" w="sm" type="none"/>
              <a:tailEnd len="sm" w="sm" type="none"/>
            </a:ln>
          </p:spPr>
        </p:sp>
        <p:sp>
          <p:nvSpPr>
            <p:cNvPr id="987" name="Google Shape;987;p31"/>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988" name="Google Shape;988;p31"/>
          <p:cNvGrpSpPr/>
          <p:nvPr/>
        </p:nvGrpSpPr>
        <p:grpSpPr>
          <a:xfrm>
            <a:off x="11983066" y="2171961"/>
            <a:ext cx="4591175" cy="2835203"/>
            <a:chOff x="0" y="-28575"/>
            <a:chExt cx="6121566" cy="3780272"/>
          </a:xfrm>
        </p:grpSpPr>
        <p:sp>
          <p:nvSpPr>
            <p:cNvPr id="989" name="Google Shape;989;p31"/>
            <p:cNvSpPr/>
            <p:nvPr/>
          </p:nvSpPr>
          <p:spPr>
            <a:xfrm>
              <a:off x="0" y="0"/>
              <a:ext cx="6121566" cy="3751697"/>
            </a:xfrm>
            <a:custGeom>
              <a:rect b="b" l="l" r="r" t="t"/>
              <a:pathLst>
                <a:path extrusionOk="0" h="3751697" w="6121566">
                  <a:moveTo>
                    <a:pt x="0" y="0"/>
                  </a:moveTo>
                  <a:lnTo>
                    <a:pt x="6121566" y="0"/>
                  </a:lnTo>
                  <a:lnTo>
                    <a:pt x="6121566" y="3751697"/>
                  </a:lnTo>
                  <a:lnTo>
                    <a:pt x="0" y="3751697"/>
                  </a:lnTo>
                  <a:close/>
                </a:path>
              </a:pathLst>
            </a:custGeom>
            <a:solidFill>
              <a:srgbClr val="000000">
                <a:alpha val="0"/>
              </a:srgbClr>
            </a:solidFill>
            <a:ln>
              <a:noFill/>
            </a:ln>
          </p:spPr>
        </p:sp>
        <p:sp>
          <p:nvSpPr>
            <p:cNvPr id="990" name="Google Shape;990;p31"/>
            <p:cNvSpPr txBox="1"/>
            <p:nvPr/>
          </p:nvSpPr>
          <p:spPr>
            <a:xfrm>
              <a:off x="0" y="-28575"/>
              <a:ext cx="6121566" cy="3780272"/>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1" i="0" lang="en-US" sz="2650" u="none" cap="none" strike="noStrike">
                  <a:solidFill>
                    <a:srgbClr val="FFFFFF"/>
                  </a:solidFill>
                  <a:latin typeface="Calibri"/>
                  <a:ea typeface="Calibri"/>
                  <a:cs typeface="Calibri"/>
                  <a:sym typeface="Calibri"/>
                </a:rPr>
                <a:t>Σήμανση: Προειδοποιητικές αφίσες σχετικά με τους κινδύνους ασθενειών.</a:t>
              </a:r>
              <a:endParaRPr sz="300"/>
            </a:p>
          </p:txBody>
        </p:sp>
      </p:grpSp>
      <p:grpSp>
        <p:nvGrpSpPr>
          <p:cNvPr id="991" name="Google Shape;991;p31"/>
          <p:cNvGrpSpPr/>
          <p:nvPr/>
        </p:nvGrpSpPr>
        <p:grpSpPr>
          <a:xfrm>
            <a:off x="4388578" y="5388164"/>
            <a:ext cx="4629245" cy="2792826"/>
            <a:chOff x="0" y="0"/>
            <a:chExt cx="6172327" cy="3723767"/>
          </a:xfrm>
        </p:grpSpPr>
        <p:sp>
          <p:nvSpPr>
            <p:cNvPr id="992" name="Google Shape;992;p31"/>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ED2527"/>
            </a:solidFill>
            <a:ln cap="flat" cmpd="sng" w="12700">
              <a:solidFill>
                <a:srgbClr val="000000"/>
              </a:solidFill>
              <a:prstDash val="solid"/>
              <a:round/>
              <a:headEnd len="sm" w="sm" type="none"/>
              <a:tailEnd len="sm" w="sm" type="none"/>
            </a:ln>
          </p:spPr>
        </p:sp>
        <p:sp>
          <p:nvSpPr>
            <p:cNvPr id="993" name="Google Shape;993;p31"/>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994" name="Google Shape;994;p31"/>
          <p:cNvGrpSpPr/>
          <p:nvPr/>
        </p:nvGrpSpPr>
        <p:grpSpPr>
          <a:xfrm>
            <a:off x="4407628" y="5385783"/>
            <a:ext cx="4591174" cy="2835203"/>
            <a:chOff x="0" y="-28575"/>
            <a:chExt cx="6121566" cy="3780272"/>
          </a:xfrm>
        </p:grpSpPr>
        <p:sp>
          <p:nvSpPr>
            <p:cNvPr id="995" name="Google Shape;995;p31"/>
            <p:cNvSpPr/>
            <p:nvPr/>
          </p:nvSpPr>
          <p:spPr>
            <a:xfrm>
              <a:off x="0" y="0"/>
              <a:ext cx="6121566" cy="3751697"/>
            </a:xfrm>
            <a:custGeom>
              <a:rect b="b" l="l" r="r" t="t"/>
              <a:pathLst>
                <a:path extrusionOk="0" h="3751697" w="6121566">
                  <a:moveTo>
                    <a:pt x="0" y="0"/>
                  </a:moveTo>
                  <a:lnTo>
                    <a:pt x="6121566" y="0"/>
                  </a:lnTo>
                  <a:lnTo>
                    <a:pt x="6121566" y="3751697"/>
                  </a:lnTo>
                  <a:lnTo>
                    <a:pt x="0" y="3751697"/>
                  </a:lnTo>
                  <a:close/>
                </a:path>
              </a:pathLst>
            </a:custGeom>
            <a:solidFill>
              <a:srgbClr val="000000">
                <a:alpha val="0"/>
              </a:srgbClr>
            </a:solidFill>
            <a:ln>
              <a:noFill/>
            </a:ln>
          </p:spPr>
        </p:sp>
        <p:sp>
          <p:nvSpPr>
            <p:cNvPr id="996" name="Google Shape;996;p31"/>
            <p:cNvSpPr txBox="1"/>
            <p:nvPr/>
          </p:nvSpPr>
          <p:spPr>
            <a:xfrm>
              <a:off x="0" y="-28575"/>
              <a:ext cx="6121566" cy="3780272"/>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1" i="0" lang="en-US" sz="2850" u="none" cap="none" strike="noStrike">
                  <a:solidFill>
                    <a:srgbClr val="FFFFFF"/>
                  </a:solidFill>
                  <a:latin typeface="Calibri"/>
                  <a:ea typeface="Calibri"/>
                  <a:cs typeface="Calibri"/>
                  <a:sym typeface="Calibri"/>
                </a:rPr>
                <a:t>Ασυνήθιστη συμπεριφορά των ζώων: Ορατή ασθένεια στα ζώα (λήθαργος, βήχας).</a:t>
              </a:r>
              <a:endParaRPr sz="500"/>
            </a:p>
          </p:txBody>
        </p:sp>
      </p:grpSp>
      <p:grpSp>
        <p:nvGrpSpPr>
          <p:cNvPr id="997" name="Google Shape;997;p31"/>
          <p:cNvGrpSpPr/>
          <p:nvPr/>
        </p:nvGrpSpPr>
        <p:grpSpPr>
          <a:xfrm>
            <a:off x="9438870" y="5388164"/>
            <a:ext cx="4629245" cy="2792826"/>
            <a:chOff x="0" y="0"/>
            <a:chExt cx="6172327" cy="3723767"/>
          </a:xfrm>
        </p:grpSpPr>
        <p:sp>
          <p:nvSpPr>
            <p:cNvPr id="998" name="Google Shape;998;p31"/>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00B0F0"/>
            </a:solidFill>
            <a:ln cap="flat" cmpd="sng" w="12700">
              <a:solidFill>
                <a:srgbClr val="000000"/>
              </a:solidFill>
              <a:prstDash val="solid"/>
              <a:round/>
              <a:headEnd len="sm" w="sm" type="none"/>
              <a:tailEnd len="sm" w="sm" type="none"/>
            </a:ln>
          </p:spPr>
        </p:sp>
        <p:sp>
          <p:nvSpPr>
            <p:cNvPr id="999" name="Google Shape;999;p31"/>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000" name="Google Shape;1000;p31"/>
          <p:cNvGrpSpPr/>
          <p:nvPr/>
        </p:nvGrpSpPr>
        <p:grpSpPr>
          <a:xfrm>
            <a:off x="9457920" y="5378639"/>
            <a:ext cx="4591174" cy="2783279"/>
            <a:chOff x="0" y="-38100"/>
            <a:chExt cx="6121566" cy="3711038"/>
          </a:xfrm>
        </p:grpSpPr>
        <p:sp>
          <p:nvSpPr>
            <p:cNvPr id="1001" name="Google Shape;1001;p31"/>
            <p:cNvSpPr/>
            <p:nvPr/>
          </p:nvSpPr>
          <p:spPr>
            <a:xfrm>
              <a:off x="0" y="0"/>
              <a:ext cx="6121566" cy="3672938"/>
            </a:xfrm>
            <a:custGeom>
              <a:rect b="b" l="l" r="r" t="t"/>
              <a:pathLst>
                <a:path extrusionOk="0" h="3672938" w="6121566">
                  <a:moveTo>
                    <a:pt x="0" y="0"/>
                  </a:moveTo>
                  <a:lnTo>
                    <a:pt x="6121566" y="0"/>
                  </a:lnTo>
                  <a:lnTo>
                    <a:pt x="6121566" y="3672938"/>
                  </a:lnTo>
                  <a:lnTo>
                    <a:pt x="0" y="3672938"/>
                  </a:lnTo>
                  <a:close/>
                </a:path>
              </a:pathLst>
            </a:custGeom>
            <a:solidFill>
              <a:srgbClr val="000000">
                <a:alpha val="0"/>
              </a:srgbClr>
            </a:solidFill>
            <a:ln>
              <a:noFill/>
            </a:ln>
          </p:spPr>
        </p:sp>
        <p:sp>
          <p:nvSpPr>
            <p:cNvPr id="1002" name="Google Shape;1002;p31"/>
            <p:cNvSpPr txBox="1"/>
            <p:nvPr/>
          </p:nvSpPr>
          <p:spPr>
            <a:xfrm>
              <a:off x="0" y="-38100"/>
              <a:ext cx="6121566" cy="3711038"/>
            </a:xfrm>
            <a:prstGeom prst="rect">
              <a:avLst/>
            </a:prstGeom>
            <a:noFill/>
            <a:ln>
              <a:noFill/>
            </a:ln>
          </p:spPr>
          <p:txBody>
            <a:bodyPr anchorCtr="0" anchor="ctr" bIns="0" lIns="0" spcFirstLastPara="1" rIns="0" wrap="square" tIns="0">
              <a:noAutofit/>
            </a:bodyPr>
            <a:lstStyle/>
            <a:p>
              <a:pPr indent="0" lvl="0" marL="0" marR="0" rtl="0" algn="ctr">
                <a:lnSpc>
                  <a:spcPct val="108035"/>
                </a:lnSpc>
                <a:spcBef>
                  <a:spcPts val="0"/>
                </a:spcBef>
                <a:spcAft>
                  <a:spcPts val="0"/>
                </a:spcAft>
                <a:buNone/>
              </a:pPr>
              <a:r>
                <a:rPr b="1" i="0" lang="en-US" sz="2685" u="none" cap="none" strike="noStrike">
                  <a:solidFill>
                    <a:srgbClr val="FFFFFF"/>
                  </a:solidFill>
                  <a:latin typeface="Calibri"/>
                  <a:ea typeface="Calibri"/>
                  <a:cs typeface="Calibri"/>
                  <a:sym typeface="Calibri"/>
                </a:rPr>
                <a:t>Προστατευτικός εξοπλισμός: Προσωπικό που φοράει γάντια, μάσκες ή ειδικά ρούχα κοντά σε ζώα.</a:t>
              </a:r>
              <a:endParaRPr sz="500"/>
            </a:p>
          </p:txBody>
        </p:sp>
      </p:gr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0" name="Shape 1010"/>
        <p:cNvGrpSpPr/>
        <p:nvPr/>
      </p:nvGrpSpPr>
      <p:grpSpPr>
        <a:xfrm>
          <a:off x="0" y="0"/>
          <a:ext cx="0" cy="0"/>
          <a:chOff x="0" y="0"/>
          <a:chExt cx="0" cy="0"/>
        </a:xfrm>
      </p:grpSpPr>
      <p:sp>
        <p:nvSpPr>
          <p:cNvPr descr="Μπλε κείμενο σε μαύρο φόντο  Η περιγραφή δημιουργήθηκε αυτόματα" id="1011" name="Google Shape;1011;p32"/>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5" l="0" r="0" t="0"/>
            </a:stretch>
          </a:blipFill>
          <a:ln>
            <a:noFill/>
          </a:ln>
        </p:spPr>
      </p:sp>
      <p:sp>
        <p:nvSpPr>
          <p:cNvPr descr="Κοντινό πλάνο ενός λογότυπου  Το περιεχόμενο που δημιουργείται από τεχνητή νοημοσύνη ενδέχεται να είναι εσφαλμένο." id="1012" name="Google Shape;1012;p32"/>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grpSp>
        <p:nvGrpSpPr>
          <p:cNvPr id="1013" name="Google Shape;1013;p32"/>
          <p:cNvGrpSpPr/>
          <p:nvPr/>
        </p:nvGrpSpPr>
        <p:grpSpPr>
          <a:xfrm>
            <a:off x="1008459" y="418292"/>
            <a:ext cx="15773400" cy="1380840"/>
            <a:chOff x="0" y="-66675"/>
            <a:chExt cx="21031200" cy="1841121"/>
          </a:xfrm>
        </p:grpSpPr>
        <p:sp>
          <p:nvSpPr>
            <p:cNvPr id="1014" name="Google Shape;1014;p32"/>
            <p:cNvSpPr/>
            <p:nvPr/>
          </p:nvSpPr>
          <p:spPr>
            <a:xfrm>
              <a:off x="0" y="0"/>
              <a:ext cx="21031200" cy="1774446"/>
            </a:xfrm>
            <a:custGeom>
              <a:rect b="b" l="l" r="r" t="t"/>
              <a:pathLst>
                <a:path extrusionOk="0" h="1774446" w="21031200">
                  <a:moveTo>
                    <a:pt x="0" y="0"/>
                  </a:moveTo>
                  <a:lnTo>
                    <a:pt x="21031200" y="0"/>
                  </a:lnTo>
                  <a:lnTo>
                    <a:pt x="21031200" y="1774446"/>
                  </a:lnTo>
                  <a:lnTo>
                    <a:pt x="0" y="1774446"/>
                  </a:lnTo>
                  <a:close/>
                </a:path>
              </a:pathLst>
            </a:custGeom>
            <a:solidFill>
              <a:srgbClr val="000000">
                <a:alpha val="0"/>
              </a:srgbClr>
            </a:solidFill>
            <a:ln>
              <a:noFill/>
            </a:ln>
          </p:spPr>
        </p:sp>
        <p:sp>
          <p:nvSpPr>
            <p:cNvPr id="1015" name="Google Shape;1015;p32"/>
            <p:cNvSpPr txBox="1"/>
            <p:nvPr/>
          </p:nvSpPr>
          <p:spPr>
            <a:xfrm>
              <a:off x="0" y="-66675"/>
              <a:ext cx="21031200" cy="1841121"/>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FF0000"/>
                  </a:solidFill>
                  <a:latin typeface="Calibri"/>
                  <a:ea typeface="Calibri"/>
                  <a:cs typeface="Calibri"/>
                  <a:sym typeface="Calibri"/>
                </a:rPr>
                <a:t>Μόλυνση τροφίμων</a:t>
              </a:r>
              <a:endParaRPr/>
            </a:p>
          </p:txBody>
        </p:sp>
      </p:grpSp>
      <p:grpSp>
        <p:nvGrpSpPr>
          <p:cNvPr id="1016" name="Google Shape;1016;p32"/>
          <p:cNvGrpSpPr/>
          <p:nvPr/>
        </p:nvGrpSpPr>
        <p:grpSpPr>
          <a:xfrm>
            <a:off x="809245" y="1697025"/>
            <a:ext cx="17295876" cy="809774"/>
            <a:chOff x="0" y="-9524"/>
            <a:chExt cx="23061168" cy="1079700"/>
          </a:xfrm>
        </p:grpSpPr>
        <p:sp>
          <p:nvSpPr>
            <p:cNvPr id="1017" name="Google Shape;1017;p32"/>
            <p:cNvSpPr/>
            <p:nvPr/>
          </p:nvSpPr>
          <p:spPr>
            <a:xfrm>
              <a:off x="0" y="0"/>
              <a:ext cx="23061168" cy="1070126"/>
            </a:xfrm>
            <a:custGeom>
              <a:rect b="b" l="l" r="r" t="t"/>
              <a:pathLst>
                <a:path extrusionOk="0" h="1070126" w="23061168">
                  <a:moveTo>
                    <a:pt x="0" y="0"/>
                  </a:moveTo>
                  <a:lnTo>
                    <a:pt x="23061168" y="0"/>
                  </a:lnTo>
                  <a:lnTo>
                    <a:pt x="23061168" y="1070126"/>
                  </a:lnTo>
                  <a:lnTo>
                    <a:pt x="0" y="1070126"/>
                  </a:lnTo>
                  <a:close/>
                </a:path>
              </a:pathLst>
            </a:custGeom>
            <a:solidFill>
              <a:srgbClr val="000000">
                <a:alpha val="0"/>
              </a:srgbClr>
            </a:solidFill>
            <a:ln>
              <a:noFill/>
            </a:ln>
          </p:spPr>
        </p:sp>
        <p:sp>
          <p:nvSpPr>
            <p:cNvPr id="1018" name="Google Shape;1018;p32"/>
            <p:cNvSpPr txBox="1"/>
            <p:nvPr/>
          </p:nvSpPr>
          <p:spPr>
            <a:xfrm>
              <a:off x="265607" y="-9524"/>
              <a:ext cx="22795500" cy="1079700"/>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1" lang="en-US" sz="2400" u="none" cap="none" strike="noStrike">
                  <a:solidFill>
                    <a:srgbClr val="139AD6"/>
                  </a:solidFill>
                  <a:latin typeface="Calibri"/>
                  <a:ea typeface="Calibri"/>
                  <a:cs typeface="Calibri"/>
                  <a:sym typeface="Calibri"/>
                </a:rPr>
                <a:t>Η μόλυνση τροφίμων σε δημόσιους χώρους μπορεί να επηρεάσει γρήγορα μεγάλο αριθμό ανθρώπων, απαιτώντας ταχεία ειδοποίηση και συντονισμένη αντίδραση.</a:t>
              </a:r>
              <a:endParaRPr/>
            </a:p>
          </p:txBody>
        </p:sp>
      </p:grpSp>
      <p:grpSp>
        <p:nvGrpSpPr>
          <p:cNvPr id="1019" name="Google Shape;1019;p32"/>
          <p:cNvGrpSpPr/>
          <p:nvPr/>
        </p:nvGrpSpPr>
        <p:grpSpPr>
          <a:xfrm>
            <a:off x="989409" y="2709280"/>
            <a:ext cx="11091005" cy="1022699"/>
            <a:chOff x="0" y="0"/>
            <a:chExt cx="14788006" cy="1363599"/>
          </a:xfrm>
        </p:grpSpPr>
        <p:sp>
          <p:nvSpPr>
            <p:cNvPr id="1020" name="Google Shape;1020;p32"/>
            <p:cNvSpPr/>
            <p:nvPr/>
          </p:nvSpPr>
          <p:spPr>
            <a:xfrm>
              <a:off x="25400" y="25400"/>
              <a:ext cx="14737206" cy="1312799"/>
            </a:xfrm>
            <a:custGeom>
              <a:rect b="b" l="l" r="r" t="t"/>
              <a:pathLst>
                <a:path extrusionOk="0" h="1312799" w="14737206">
                  <a:moveTo>
                    <a:pt x="0" y="218821"/>
                  </a:moveTo>
                  <a:cubicBezTo>
                    <a:pt x="0" y="97917"/>
                    <a:pt x="101346" y="0"/>
                    <a:pt x="226441" y="0"/>
                  </a:cubicBezTo>
                  <a:lnTo>
                    <a:pt x="14510765" y="0"/>
                  </a:lnTo>
                  <a:cubicBezTo>
                    <a:pt x="14635860" y="0"/>
                    <a:pt x="14737206" y="97917"/>
                    <a:pt x="14737206" y="218821"/>
                  </a:cubicBezTo>
                  <a:lnTo>
                    <a:pt x="14737206" y="1093978"/>
                  </a:lnTo>
                  <a:cubicBezTo>
                    <a:pt x="14737206" y="1214755"/>
                    <a:pt x="14635860" y="1312799"/>
                    <a:pt x="14510765" y="1312799"/>
                  </a:cubicBezTo>
                  <a:lnTo>
                    <a:pt x="226441" y="1312799"/>
                  </a:lnTo>
                  <a:cubicBezTo>
                    <a:pt x="101346" y="1312799"/>
                    <a:pt x="0" y="1214755"/>
                    <a:pt x="0" y="1093978"/>
                  </a:cubicBezTo>
                  <a:close/>
                </a:path>
              </a:pathLst>
            </a:custGeom>
            <a:solidFill>
              <a:srgbClr val="00B0F0"/>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21" name="Google Shape;1021;p32"/>
            <p:cNvSpPr/>
            <p:nvPr/>
          </p:nvSpPr>
          <p:spPr>
            <a:xfrm>
              <a:off x="0" y="0"/>
              <a:ext cx="14788006" cy="1363599"/>
            </a:xfrm>
            <a:custGeom>
              <a:rect b="b" l="l" r="r" t="t"/>
              <a:pathLst>
                <a:path extrusionOk="0" h="1363599" w="14788006">
                  <a:moveTo>
                    <a:pt x="0" y="244221"/>
                  </a:moveTo>
                  <a:cubicBezTo>
                    <a:pt x="0" y="108458"/>
                    <a:pt x="113665" y="0"/>
                    <a:pt x="251841" y="0"/>
                  </a:cubicBezTo>
                  <a:lnTo>
                    <a:pt x="14536165" y="0"/>
                  </a:lnTo>
                  <a:lnTo>
                    <a:pt x="14536165" y="25400"/>
                  </a:lnTo>
                  <a:lnTo>
                    <a:pt x="14536165" y="0"/>
                  </a:lnTo>
                  <a:cubicBezTo>
                    <a:pt x="14674469" y="0"/>
                    <a:pt x="14788006" y="108458"/>
                    <a:pt x="14788006" y="244221"/>
                  </a:cubicBezTo>
                  <a:lnTo>
                    <a:pt x="14762606" y="244221"/>
                  </a:lnTo>
                  <a:lnTo>
                    <a:pt x="14788006" y="244221"/>
                  </a:lnTo>
                  <a:lnTo>
                    <a:pt x="14788006" y="1119378"/>
                  </a:lnTo>
                  <a:lnTo>
                    <a:pt x="14762606" y="1119378"/>
                  </a:lnTo>
                  <a:lnTo>
                    <a:pt x="14788006" y="1119378"/>
                  </a:lnTo>
                  <a:cubicBezTo>
                    <a:pt x="14788006" y="1255014"/>
                    <a:pt x="14674342" y="1363599"/>
                    <a:pt x="14536165" y="1363599"/>
                  </a:cubicBezTo>
                  <a:lnTo>
                    <a:pt x="14536165" y="1338199"/>
                  </a:lnTo>
                  <a:lnTo>
                    <a:pt x="14536165" y="1363599"/>
                  </a:lnTo>
                  <a:lnTo>
                    <a:pt x="251841" y="1363599"/>
                  </a:lnTo>
                  <a:lnTo>
                    <a:pt x="251841" y="1338199"/>
                  </a:lnTo>
                  <a:lnTo>
                    <a:pt x="251841" y="1363599"/>
                  </a:lnTo>
                  <a:cubicBezTo>
                    <a:pt x="113665" y="1363599"/>
                    <a:pt x="0" y="1255014"/>
                    <a:pt x="0" y="1119378"/>
                  </a:cubicBezTo>
                  <a:lnTo>
                    <a:pt x="0" y="244221"/>
                  </a:lnTo>
                  <a:lnTo>
                    <a:pt x="25400" y="244221"/>
                  </a:lnTo>
                  <a:lnTo>
                    <a:pt x="0" y="244221"/>
                  </a:lnTo>
                  <a:moveTo>
                    <a:pt x="50800" y="244221"/>
                  </a:moveTo>
                  <a:lnTo>
                    <a:pt x="50800" y="1119378"/>
                  </a:lnTo>
                  <a:lnTo>
                    <a:pt x="25400" y="1119378"/>
                  </a:lnTo>
                  <a:lnTo>
                    <a:pt x="50800" y="1119378"/>
                  </a:lnTo>
                  <a:cubicBezTo>
                    <a:pt x="50800" y="1225423"/>
                    <a:pt x="139954" y="1312799"/>
                    <a:pt x="251841" y="1312799"/>
                  </a:cubicBezTo>
                  <a:lnTo>
                    <a:pt x="14536165" y="1312799"/>
                  </a:lnTo>
                  <a:cubicBezTo>
                    <a:pt x="14648053" y="1312799"/>
                    <a:pt x="14737206" y="1225423"/>
                    <a:pt x="14737206" y="1119378"/>
                  </a:cubicBezTo>
                  <a:lnTo>
                    <a:pt x="14737206" y="244221"/>
                  </a:lnTo>
                  <a:cubicBezTo>
                    <a:pt x="14737206" y="138176"/>
                    <a:pt x="14648053" y="50800"/>
                    <a:pt x="14536165" y="50800"/>
                  </a:cubicBezTo>
                  <a:lnTo>
                    <a:pt x="251841" y="50800"/>
                  </a:lnTo>
                  <a:lnTo>
                    <a:pt x="251841" y="25400"/>
                  </a:lnTo>
                  <a:lnTo>
                    <a:pt x="251841" y="50800"/>
                  </a:lnTo>
                  <a:cubicBezTo>
                    <a:pt x="139954" y="50800"/>
                    <a:pt x="50800" y="138176"/>
                    <a:pt x="50800" y="244221"/>
                  </a:cubicBez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022" name="Google Shape;1022;p32"/>
          <p:cNvGrpSpPr/>
          <p:nvPr/>
        </p:nvGrpSpPr>
        <p:grpSpPr>
          <a:xfrm>
            <a:off x="1056520" y="2762105"/>
            <a:ext cx="10956789" cy="902720"/>
            <a:chOff x="0" y="-19050"/>
            <a:chExt cx="14609052" cy="1203626"/>
          </a:xfrm>
        </p:grpSpPr>
        <p:sp>
          <p:nvSpPr>
            <p:cNvPr id="1023" name="Google Shape;1023;p32"/>
            <p:cNvSpPr/>
            <p:nvPr/>
          </p:nvSpPr>
          <p:spPr>
            <a:xfrm>
              <a:off x="0" y="0"/>
              <a:ext cx="14609052" cy="1184576"/>
            </a:xfrm>
            <a:custGeom>
              <a:rect b="b" l="l" r="r" t="t"/>
              <a:pathLst>
                <a:path extrusionOk="0" h="1184576" w="14609052">
                  <a:moveTo>
                    <a:pt x="0" y="0"/>
                  </a:moveTo>
                  <a:lnTo>
                    <a:pt x="14609052" y="0"/>
                  </a:lnTo>
                  <a:lnTo>
                    <a:pt x="14609052" y="1184576"/>
                  </a:lnTo>
                  <a:lnTo>
                    <a:pt x="0" y="1184576"/>
                  </a:lnTo>
                  <a:close/>
                </a:path>
              </a:pathLst>
            </a:custGeom>
            <a:solidFill>
              <a:srgbClr val="000000">
                <a:alpha val="0"/>
              </a:srgbClr>
            </a:solidFill>
            <a:ln>
              <a:noFill/>
            </a:ln>
          </p:spPr>
        </p:sp>
        <p:sp>
          <p:nvSpPr>
            <p:cNvPr id="1024" name="Google Shape;1024;p32"/>
            <p:cNvSpPr txBox="1"/>
            <p:nvPr/>
          </p:nvSpPr>
          <p:spPr>
            <a:xfrm>
              <a:off x="0" y="-19050"/>
              <a:ext cx="14609052" cy="1203626"/>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2550" u="none" cap="none" strike="noStrike">
                  <a:solidFill>
                    <a:srgbClr val="FFFFFF"/>
                  </a:solidFill>
                  <a:latin typeface="Calibri"/>
                  <a:ea typeface="Calibri"/>
                  <a:cs typeface="Calibri"/>
                  <a:sym typeface="Calibri"/>
                </a:rPr>
                <a:t>Συστήματα Έγκαιρης Προειδοποίησης για την Ασφάλεια Δημόσιων και Μεγάλων Χώρων – για τη Μόλυνση Τροφίμων</a:t>
              </a:r>
              <a:endParaRPr/>
            </a:p>
          </p:txBody>
        </p:sp>
      </p:grpSp>
      <p:sp>
        <p:nvSpPr>
          <p:cNvPr id="1025" name="Google Shape;1025;p32"/>
          <p:cNvSpPr txBox="1"/>
          <p:nvPr/>
        </p:nvSpPr>
        <p:spPr>
          <a:xfrm>
            <a:off x="1242409" y="3724936"/>
            <a:ext cx="10698062" cy="750646"/>
          </a:xfrm>
          <a:prstGeom prst="rect">
            <a:avLst/>
          </a:prstGeom>
          <a:noFill/>
          <a:ln>
            <a:noFill/>
          </a:ln>
        </p:spPr>
        <p:txBody>
          <a:bodyPr anchorCtr="0" anchor="t" bIns="0" lIns="0" spcFirstLastPara="1" rIns="0" wrap="square" tIns="0">
            <a:spAutoFit/>
          </a:bodyPr>
          <a:lstStyle/>
          <a:p>
            <a:pPr indent="-111379" lvl="2" marL="317611" marR="0" rtl="0" algn="l">
              <a:lnSpc>
                <a:spcPct val="108038"/>
              </a:lnSpc>
              <a:spcBef>
                <a:spcPts val="0"/>
              </a:spcBef>
              <a:spcAft>
                <a:spcPts val="0"/>
              </a:spcAft>
              <a:buClr>
                <a:srgbClr val="000000"/>
              </a:buClr>
              <a:buSzPts val="1754"/>
              <a:buFont typeface="Arial"/>
              <a:buChar char="⚬"/>
            </a:pPr>
            <a:r>
              <a:rPr b="0" i="0" lang="en-US" sz="1754" u="none" cap="none" strike="noStrike">
                <a:solidFill>
                  <a:srgbClr val="000000"/>
                </a:solidFill>
                <a:latin typeface="Calibri"/>
                <a:ea typeface="Calibri"/>
                <a:cs typeface="Calibri"/>
                <a:sym typeface="Calibri"/>
              </a:rPr>
              <a:t>Παρακολούθηση της ασφάλειας των τροφίμων και ανακλήσεις που συνδέονται με τους προμηθευτές των χώρων.</a:t>
            </a:r>
            <a:endParaRPr/>
          </a:p>
          <a:p>
            <a:pPr indent="-111379" lvl="2" marL="317611" marR="0" rtl="0" algn="l">
              <a:lnSpc>
                <a:spcPct val="108038"/>
              </a:lnSpc>
              <a:spcBef>
                <a:spcPts val="0"/>
              </a:spcBef>
              <a:spcAft>
                <a:spcPts val="0"/>
              </a:spcAft>
              <a:buClr>
                <a:srgbClr val="000000"/>
              </a:buClr>
              <a:buSzPts val="1754"/>
              <a:buFont typeface="Arial"/>
              <a:buChar char="⚬"/>
            </a:pPr>
            <a:r>
              <a:rPr b="0" i="0" lang="en-US" sz="1754" u="none" cap="none" strike="noStrike">
                <a:solidFill>
                  <a:srgbClr val="000000"/>
                </a:solidFill>
                <a:latin typeface="Calibri"/>
                <a:ea typeface="Calibri"/>
                <a:cs typeface="Calibri"/>
                <a:sym typeface="Calibri"/>
              </a:rPr>
              <a:t>Ανακοινώσεις σε πραγματικό χρόνο που σταματούν τη διανομή μη ασφαλών προϊόντων.</a:t>
            </a:r>
            <a:endParaRPr/>
          </a:p>
          <a:p>
            <a:pPr indent="-111379" lvl="2" marL="317611" marR="0" rtl="0" algn="l">
              <a:lnSpc>
                <a:spcPct val="108038"/>
              </a:lnSpc>
              <a:spcBef>
                <a:spcPts val="0"/>
              </a:spcBef>
              <a:spcAft>
                <a:spcPts val="0"/>
              </a:spcAft>
              <a:buClr>
                <a:srgbClr val="000000"/>
              </a:buClr>
              <a:buSzPts val="1754"/>
              <a:buFont typeface="Arial"/>
              <a:buChar char="⚬"/>
            </a:pPr>
            <a:r>
              <a:rPr b="0" i="0" lang="en-US" sz="1754" u="none" cap="none" strike="noStrike">
                <a:solidFill>
                  <a:srgbClr val="000000"/>
                </a:solidFill>
                <a:latin typeface="Calibri"/>
                <a:ea typeface="Calibri"/>
                <a:cs typeface="Calibri"/>
                <a:sym typeface="Calibri"/>
              </a:rPr>
              <a:t>Συντονισμός με τις αρχές δημόσιας υγείας για τον εντοπισμό κινδύνων.</a:t>
            </a:r>
            <a:endParaRPr/>
          </a:p>
        </p:txBody>
      </p:sp>
      <p:grpSp>
        <p:nvGrpSpPr>
          <p:cNvPr id="1026" name="Google Shape;1026;p32"/>
          <p:cNvGrpSpPr/>
          <p:nvPr/>
        </p:nvGrpSpPr>
        <p:grpSpPr>
          <a:xfrm>
            <a:off x="989409" y="4643966"/>
            <a:ext cx="11091005" cy="1022699"/>
            <a:chOff x="0" y="0"/>
            <a:chExt cx="14788006" cy="1363599"/>
          </a:xfrm>
        </p:grpSpPr>
        <p:sp>
          <p:nvSpPr>
            <p:cNvPr id="1027" name="Google Shape;1027;p32"/>
            <p:cNvSpPr/>
            <p:nvPr/>
          </p:nvSpPr>
          <p:spPr>
            <a:xfrm>
              <a:off x="25400" y="25400"/>
              <a:ext cx="14737206" cy="1312799"/>
            </a:xfrm>
            <a:custGeom>
              <a:rect b="b" l="l" r="r" t="t"/>
              <a:pathLst>
                <a:path extrusionOk="0" h="1312799" w="14737206">
                  <a:moveTo>
                    <a:pt x="0" y="218821"/>
                  </a:moveTo>
                  <a:cubicBezTo>
                    <a:pt x="0" y="97917"/>
                    <a:pt x="101346" y="0"/>
                    <a:pt x="226441" y="0"/>
                  </a:cubicBezTo>
                  <a:lnTo>
                    <a:pt x="14510765" y="0"/>
                  </a:lnTo>
                  <a:cubicBezTo>
                    <a:pt x="14635860" y="0"/>
                    <a:pt x="14737206" y="97917"/>
                    <a:pt x="14737206" y="218821"/>
                  </a:cubicBezTo>
                  <a:lnTo>
                    <a:pt x="14737206" y="1093978"/>
                  </a:lnTo>
                  <a:cubicBezTo>
                    <a:pt x="14737206" y="1214755"/>
                    <a:pt x="14635860" y="1312799"/>
                    <a:pt x="14510765" y="1312799"/>
                  </a:cubicBezTo>
                  <a:lnTo>
                    <a:pt x="226441" y="1312799"/>
                  </a:lnTo>
                  <a:cubicBezTo>
                    <a:pt x="101346" y="1312799"/>
                    <a:pt x="0" y="1214755"/>
                    <a:pt x="0" y="1093978"/>
                  </a:cubicBezTo>
                  <a:close/>
                </a:path>
              </a:pathLst>
            </a:custGeom>
            <a:solidFill>
              <a:srgbClr val="92D050"/>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28" name="Google Shape;1028;p32"/>
            <p:cNvSpPr/>
            <p:nvPr/>
          </p:nvSpPr>
          <p:spPr>
            <a:xfrm>
              <a:off x="0" y="0"/>
              <a:ext cx="14788006" cy="1363599"/>
            </a:xfrm>
            <a:custGeom>
              <a:rect b="b" l="l" r="r" t="t"/>
              <a:pathLst>
                <a:path extrusionOk="0" h="1363599" w="14788006">
                  <a:moveTo>
                    <a:pt x="0" y="244221"/>
                  </a:moveTo>
                  <a:cubicBezTo>
                    <a:pt x="0" y="108458"/>
                    <a:pt x="113665" y="0"/>
                    <a:pt x="251841" y="0"/>
                  </a:cubicBezTo>
                  <a:lnTo>
                    <a:pt x="14536165" y="0"/>
                  </a:lnTo>
                  <a:lnTo>
                    <a:pt x="14536165" y="25400"/>
                  </a:lnTo>
                  <a:lnTo>
                    <a:pt x="14536165" y="0"/>
                  </a:lnTo>
                  <a:cubicBezTo>
                    <a:pt x="14674469" y="0"/>
                    <a:pt x="14788006" y="108458"/>
                    <a:pt x="14788006" y="244221"/>
                  </a:cubicBezTo>
                  <a:lnTo>
                    <a:pt x="14762606" y="244221"/>
                  </a:lnTo>
                  <a:lnTo>
                    <a:pt x="14788006" y="244221"/>
                  </a:lnTo>
                  <a:lnTo>
                    <a:pt x="14788006" y="1119378"/>
                  </a:lnTo>
                  <a:lnTo>
                    <a:pt x="14762606" y="1119378"/>
                  </a:lnTo>
                  <a:lnTo>
                    <a:pt x="14788006" y="1119378"/>
                  </a:lnTo>
                  <a:cubicBezTo>
                    <a:pt x="14788006" y="1255014"/>
                    <a:pt x="14674342" y="1363599"/>
                    <a:pt x="14536165" y="1363599"/>
                  </a:cubicBezTo>
                  <a:lnTo>
                    <a:pt x="14536165" y="1338199"/>
                  </a:lnTo>
                  <a:lnTo>
                    <a:pt x="14536165" y="1363599"/>
                  </a:lnTo>
                  <a:lnTo>
                    <a:pt x="251841" y="1363599"/>
                  </a:lnTo>
                  <a:lnTo>
                    <a:pt x="251841" y="1338199"/>
                  </a:lnTo>
                  <a:lnTo>
                    <a:pt x="251841" y="1363599"/>
                  </a:lnTo>
                  <a:cubicBezTo>
                    <a:pt x="113665" y="1363599"/>
                    <a:pt x="0" y="1255014"/>
                    <a:pt x="0" y="1119378"/>
                  </a:cubicBezTo>
                  <a:lnTo>
                    <a:pt x="0" y="244221"/>
                  </a:lnTo>
                  <a:lnTo>
                    <a:pt x="25400" y="244221"/>
                  </a:lnTo>
                  <a:lnTo>
                    <a:pt x="0" y="244221"/>
                  </a:lnTo>
                  <a:moveTo>
                    <a:pt x="50800" y="244221"/>
                  </a:moveTo>
                  <a:lnTo>
                    <a:pt x="50800" y="1119378"/>
                  </a:lnTo>
                  <a:lnTo>
                    <a:pt x="25400" y="1119378"/>
                  </a:lnTo>
                  <a:lnTo>
                    <a:pt x="50800" y="1119378"/>
                  </a:lnTo>
                  <a:cubicBezTo>
                    <a:pt x="50800" y="1225423"/>
                    <a:pt x="139954" y="1312799"/>
                    <a:pt x="251841" y="1312799"/>
                  </a:cubicBezTo>
                  <a:lnTo>
                    <a:pt x="14536165" y="1312799"/>
                  </a:lnTo>
                  <a:cubicBezTo>
                    <a:pt x="14648053" y="1312799"/>
                    <a:pt x="14737206" y="1225423"/>
                    <a:pt x="14737206" y="1119378"/>
                  </a:cubicBezTo>
                  <a:lnTo>
                    <a:pt x="14737206" y="244221"/>
                  </a:lnTo>
                  <a:cubicBezTo>
                    <a:pt x="14737206" y="138176"/>
                    <a:pt x="14648053" y="50800"/>
                    <a:pt x="14536165" y="50800"/>
                  </a:cubicBezTo>
                  <a:lnTo>
                    <a:pt x="251841" y="50800"/>
                  </a:lnTo>
                  <a:lnTo>
                    <a:pt x="251841" y="25400"/>
                  </a:lnTo>
                  <a:lnTo>
                    <a:pt x="251841" y="50800"/>
                  </a:lnTo>
                  <a:cubicBezTo>
                    <a:pt x="139954" y="50800"/>
                    <a:pt x="50800" y="138176"/>
                    <a:pt x="50800" y="244221"/>
                  </a:cubicBez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029" name="Google Shape;1029;p32"/>
          <p:cNvGrpSpPr/>
          <p:nvPr/>
        </p:nvGrpSpPr>
        <p:grpSpPr>
          <a:xfrm>
            <a:off x="1056520" y="4696789"/>
            <a:ext cx="10956789" cy="902720"/>
            <a:chOff x="0" y="-19050"/>
            <a:chExt cx="14609052" cy="1203626"/>
          </a:xfrm>
        </p:grpSpPr>
        <p:sp>
          <p:nvSpPr>
            <p:cNvPr id="1030" name="Google Shape;1030;p32"/>
            <p:cNvSpPr/>
            <p:nvPr/>
          </p:nvSpPr>
          <p:spPr>
            <a:xfrm>
              <a:off x="0" y="0"/>
              <a:ext cx="14609052" cy="1184576"/>
            </a:xfrm>
            <a:custGeom>
              <a:rect b="b" l="l" r="r" t="t"/>
              <a:pathLst>
                <a:path extrusionOk="0" h="1184576" w="14609052">
                  <a:moveTo>
                    <a:pt x="0" y="0"/>
                  </a:moveTo>
                  <a:lnTo>
                    <a:pt x="14609052" y="0"/>
                  </a:lnTo>
                  <a:lnTo>
                    <a:pt x="14609052" y="1184576"/>
                  </a:lnTo>
                  <a:lnTo>
                    <a:pt x="0" y="1184576"/>
                  </a:lnTo>
                  <a:close/>
                </a:path>
              </a:pathLst>
            </a:custGeom>
            <a:solidFill>
              <a:srgbClr val="000000">
                <a:alpha val="0"/>
              </a:srgbClr>
            </a:solidFill>
            <a:ln>
              <a:noFill/>
            </a:ln>
          </p:spPr>
        </p:sp>
        <p:sp>
          <p:nvSpPr>
            <p:cNvPr id="1031" name="Google Shape;1031;p32"/>
            <p:cNvSpPr txBox="1"/>
            <p:nvPr/>
          </p:nvSpPr>
          <p:spPr>
            <a:xfrm>
              <a:off x="0" y="-19050"/>
              <a:ext cx="14609052" cy="1203626"/>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2550" u="none" cap="none" strike="noStrike">
                  <a:solidFill>
                    <a:srgbClr val="FFFFFF"/>
                  </a:solidFill>
                  <a:latin typeface="Calibri"/>
                  <a:ea typeface="Calibri"/>
                  <a:cs typeface="Calibri"/>
                  <a:sym typeface="Calibri"/>
                </a:rPr>
                <a:t>Τι να κάνετε</a:t>
              </a:r>
              <a:endParaRPr/>
            </a:p>
          </p:txBody>
        </p:sp>
      </p:grpSp>
      <p:sp>
        <p:nvSpPr>
          <p:cNvPr id="1032" name="Google Shape;1032;p32"/>
          <p:cNvSpPr txBox="1"/>
          <p:nvPr/>
        </p:nvSpPr>
        <p:spPr>
          <a:xfrm>
            <a:off x="1242409" y="5640571"/>
            <a:ext cx="10698000" cy="884400"/>
          </a:xfrm>
          <a:prstGeom prst="rect">
            <a:avLst/>
          </a:prstGeom>
          <a:noFill/>
          <a:ln>
            <a:noFill/>
          </a:ln>
        </p:spPr>
        <p:txBody>
          <a:bodyPr anchorCtr="0" anchor="t" bIns="0" lIns="0" spcFirstLastPara="1" rIns="0" wrap="square" tIns="0">
            <a:spAutoFit/>
          </a:bodyPr>
          <a:lstStyle/>
          <a:p>
            <a:pPr indent="-123825" lvl="2" marL="352901" marR="0" rtl="0" algn="l">
              <a:lnSpc>
                <a:spcPct val="108000"/>
              </a:lnSpc>
              <a:spcBef>
                <a:spcPts val="0"/>
              </a:spcBef>
              <a:spcAft>
                <a:spcPts val="0"/>
              </a:spcAft>
              <a:buClr>
                <a:srgbClr val="000000"/>
              </a:buClr>
              <a:buSzPts val="1950"/>
              <a:buFont typeface="Arial"/>
              <a:buChar char="⚬"/>
            </a:pPr>
            <a:r>
              <a:rPr b="0" i="0" lang="en-US" sz="1950" u="none" cap="none" strike="noStrike">
                <a:solidFill>
                  <a:srgbClr val="000000"/>
                </a:solidFill>
                <a:latin typeface="Calibri"/>
                <a:ea typeface="Calibri"/>
                <a:cs typeface="Calibri"/>
                <a:sym typeface="Calibri"/>
              </a:rPr>
              <a:t>Σ</a:t>
            </a:r>
            <a:r>
              <a:rPr b="0" i="0" lang="en-US" sz="1750" u="none" cap="none" strike="noStrike">
                <a:solidFill>
                  <a:srgbClr val="000000"/>
                </a:solidFill>
                <a:latin typeface="Calibri"/>
                <a:ea typeface="Calibri"/>
                <a:cs typeface="Calibri"/>
                <a:sym typeface="Calibri"/>
              </a:rPr>
              <a:t>ταματήστε αμέσως την κατανάλωση τροφίμων μόλις ανακοινωθεί μόλυνση.</a:t>
            </a:r>
            <a:endParaRPr sz="1200"/>
          </a:p>
          <a:p>
            <a:pPr indent="-111125" lvl="2" marL="352901" marR="0" rtl="0" algn="l">
              <a:lnSpc>
                <a:spcPct val="108000"/>
              </a:lnSpc>
              <a:spcBef>
                <a:spcPts val="0"/>
              </a:spcBef>
              <a:spcAft>
                <a:spcPts val="0"/>
              </a:spcAft>
              <a:buClr>
                <a:srgbClr val="000000"/>
              </a:buClr>
              <a:buSzPts val="1750"/>
              <a:buFont typeface="Arial"/>
              <a:buChar char="⚬"/>
            </a:pPr>
            <a:r>
              <a:rPr b="0" i="0" lang="en-US" sz="1750" u="none" cap="none" strike="noStrike">
                <a:solidFill>
                  <a:srgbClr val="000000"/>
                </a:solidFill>
                <a:latin typeface="Calibri"/>
                <a:ea typeface="Calibri"/>
                <a:cs typeface="Calibri"/>
                <a:sym typeface="Calibri"/>
              </a:rPr>
              <a:t>Ακολουθήστε τις οδηγίες του προσωπικού για ιατρικούς ελέγχους ή αναφορά συμπτωμάτων.</a:t>
            </a:r>
            <a:endParaRPr sz="1200"/>
          </a:p>
          <a:p>
            <a:pPr indent="-111125" lvl="2" marL="352901" marR="0" rtl="0" algn="l">
              <a:lnSpc>
                <a:spcPct val="108000"/>
              </a:lnSpc>
              <a:spcBef>
                <a:spcPts val="0"/>
              </a:spcBef>
              <a:spcAft>
                <a:spcPts val="0"/>
              </a:spcAft>
              <a:buClr>
                <a:srgbClr val="000000"/>
              </a:buClr>
              <a:buSzPts val="1750"/>
              <a:buFont typeface="Arial"/>
              <a:buChar char="⚬"/>
            </a:pPr>
            <a:r>
              <a:rPr b="0" i="0" lang="en-US" sz="1750" u="none" cap="none" strike="noStrike">
                <a:solidFill>
                  <a:srgbClr val="000000"/>
                </a:solidFill>
                <a:latin typeface="Calibri"/>
                <a:ea typeface="Calibri"/>
                <a:cs typeface="Calibri"/>
                <a:sym typeface="Calibri"/>
              </a:rPr>
              <a:t>Βοηθήστε άλλους να γνωρίζουν για τα ανακληθέντα αντικείμενα.</a:t>
            </a:r>
            <a:endParaRPr sz="1200"/>
          </a:p>
        </p:txBody>
      </p:sp>
      <p:grpSp>
        <p:nvGrpSpPr>
          <p:cNvPr id="1033" name="Google Shape;1033;p32"/>
          <p:cNvGrpSpPr/>
          <p:nvPr/>
        </p:nvGrpSpPr>
        <p:grpSpPr>
          <a:xfrm>
            <a:off x="989409" y="6578650"/>
            <a:ext cx="11091005" cy="1022699"/>
            <a:chOff x="0" y="0"/>
            <a:chExt cx="14788006" cy="1363599"/>
          </a:xfrm>
        </p:grpSpPr>
        <p:sp>
          <p:nvSpPr>
            <p:cNvPr id="1034" name="Google Shape;1034;p32"/>
            <p:cNvSpPr/>
            <p:nvPr/>
          </p:nvSpPr>
          <p:spPr>
            <a:xfrm>
              <a:off x="25400" y="25400"/>
              <a:ext cx="14737206" cy="1312799"/>
            </a:xfrm>
            <a:custGeom>
              <a:rect b="b" l="l" r="r" t="t"/>
              <a:pathLst>
                <a:path extrusionOk="0" h="1312799" w="14737206">
                  <a:moveTo>
                    <a:pt x="0" y="218821"/>
                  </a:moveTo>
                  <a:cubicBezTo>
                    <a:pt x="0" y="97917"/>
                    <a:pt x="101346" y="0"/>
                    <a:pt x="226441" y="0"/>
                  </a:cubicBezTo>
                  <a:lnTo>
                    <a:pt x="14510765" y="0"/>
                  </a:lnTo>
                  <a:cubicBezTo>
                    <a:pt x="14635860" y="0"/>
                    <a:pt x="14737206" y="97917"/>
                    <a:pt x="14737206" y="218821"/>
                  </a:cubicBezTo>
                  <a:lnTo>
                    <a:pt x="14737206" y="1093978"/>
                  </a:lnTo>
                  <a:cubicBezTo>
                    <a:pt x="14737206" y="1214755"/>
                    <a:pt x="14635860" y="1312799"/>
                    <a:pt x="14510765" y="1312799"/>
                  </a:cubicBezTo>
                  <a:lnTo>
                    <a:pt x="226441" y="1312799"/>
                  </a:lnTo>
                  <a:cubicBezTo>
                    <a:pt x="101346" y="1312799"/>
                    <a:pt x="0" y="1214755"/>
                    <a:pt x="0" y="1093978"/>
                  </a:cubicBezTo>
                  <a:close/>
                </a:path>
              </a:pathLst>
            </a:custGeom>
            <a:solidFill>
              <a:srgbClr val="ED2527"/>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35" name="Google Shape;1035;p32"/>
            <p:cNvSpPr/>
            <p:nvPr/>
          </p:nvSpPr>
          <p:spPr>
            <a:xfrm>
              <a:off x="0" y="0"/>
              <a:ext cx="14788006" cy="1363599"/>
            </a:xfrm>
            <a:custGeom>
              <a:rect b="b" l="l" r="r" t="t"/>
              <a:pathLst>
                <a:path extrusionOk="0" h="1363599" w="14788006">
                  <a:moveTo>
                    <a:pt x="0" y="244221"/>
                  </a:moveTo>
                  <a:cubicBezTo>
                    <a:pt x="0" y="108458"/>
                    <a:pt x="113665" y="0"/>
                    <a:pt x="251841" y="0"/>
                  </a:cubicBezTo>
                  <a:lnTo>
                    <a:pt x="14536165" y="0"/>
                  </a:lnTo>
                  <a:lnTo>
                    <a:pt x="14536165" y="25400"/>
                  </a:lnTo>
                  <a:lnTo>
                    <a:pt x="14536165" y="0"/>
                  </a:lnTo>
                  <a:cubicBezTo>
                    <a:pt x="14674469" y="0"/>
                    <a:pt x="14788006" y="108458"/>
                    <a:pt x="14788006" y="244221"/>
                  </a:cubicBezTo>
                  <a:lnTo>
                    <a:pt x="14762606" y="244221"/>
                  </a:lnTo>
                  <a:lnTo>
                    <a:pt x="14788006" y="244221"/>
                  </a:lnTo>
                  <a:lnTo>
                    <a:pt x="14788006" y="1119378"/>
                  </a:lnTo>
                  <a:lnTo>
                    <a:pt x="14762606" y="1119378"/>
                  </a:lnTo>
                  <a:lnTo>
                    <a:pt x="14788006" y="1119378"/>
                  </a:lnTo>
                  <a:cubicBezTo>
                    <a:pt x="14788006" y="1255014"/>
                    <a:pt x="14674342" y="1363599"/>
                    <a:pt x="14536165" y="1363599"/>
                  </a:cubicBezTo>
                  <a:lnTo>
                    <a:pt x="14536165" y="1338199"/>
                  </a:lnTo>
                  <a:lnTo>
                    <a:pt x="14536165" y="1363599"/>
                  </a:lnTo>
                  <a:lnTo>
                    <a:pt x="251841" y="1363599"/>
                  </a:lnTo>
                  <a:lnTo>
                    <a:pt x="251841" y="1338199"/>
                  </a:lnTo>
                  <a:lnTo>
                    <a:pt x="251841" y="1363599"/>
                  </a:lnTo>
                  <a:cubicBezTo>
                    <a:pt x="113665" y="1363599"/>
                    <a:pt x="0" y="1255014"/>
                    <a:pt x="0" y="1119378"/>
                  </a:cubicBezTo>
                  <a:lnTo>
                    <a:pt x="0" y="244221"/>
                  </a:lnTo>
                  <a:lnTo>
                    <a:pt x="25400" y="244221"/>
                  </a:lnTo>
                  <a:lnTo>
                    <a:pt x="0" y="244221"/>
                  </a:lnTo>
                  <a:moveTo>
                    <a:pt x="50800" y="244221"/>
                  </a:moveTo>
                  <a:lnTo>
                    <a:pt x="50800" y="1119378"/>
                  </a:lnTo>
                  <a:lnTo>
                    <a:pt x="25400" y="1119378"/>
                  </a:lnTo>
                  <a:lnTo>
                    <a:pt x="50800" y="1119378"/>
                  </a:lnTo>
                  <a:cubicBezTo>
                    <a:pt x="50800" y="1225423"/>
                    <a:pt x="139954" y="1312799"/>
                    <a:pt x="251841" y="1312799"/>
                  </a:cubicBezTo>
                  <a:lnTo>
                    <a:pt x="14536165" y="1312799"/>
                  </a:lnTo>
                  <a:cubicBezTo>
                    <a:pt x="14648053" y="1312799"/>
                    <a:pt x="14737206" y="1225423"/>
                    <a:pt x="14737206" y="1119378"/>
                  </a:cubicBezTo>
                  <a:lnTo>
                    <a:pt x="14737206" y="244221"/>
                  </a:lnTo>
                  <a:cubicBezTo>
                    <a:pt x="14737206" y="138176"/>
                    <a:pt x="14648053" y="50800"/>
                    <a:pt x="14536165" y="50800"/>
                  </a:cubicBezTo>
                  <a:lnTo>
                    <a:pt x="251841" y="50800"/>
                  </a:lnTo>
                  <a:lnTo>
                    <a:pt x="251841" y="25400"/>
                  </a:lnTo>
                  <a:lnTo>
                    <a:pt x="251841" y="50800"/>
                  </a:lnTo>
                  <a:cubicBezTo>
                    <a:pt x="139954" y="50800"/>
                    <a:pt x="50800" y="138176"/>
                    <a:pt x="50800" y="244221"/>
                  </a:cubicBez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036" name="Google Shape;1036;p32"/>
          <p:cNvGrpSpPr/>
          <p:nvPr/>
        </p:nvGrpSpPr>
        <p:grpSpPr>
          <a:xfrm>
            <a:off x="1056520" y="6631474"/>
            <a:ext cx="10956789" cy="902720"/>
            <a:chOff x="0" y="-19050"/>
            <a:chExt cx="14609052" cy="1203626"/>
          </a:xfrm>
        </p:grpSpPr>
        <p:sp>
          <p:nvSpPr>
            <p:cNvPr id="1037" name="Google Shape;1037;p32"/>
            <p:cNvSpPr/>
            <p:nvPr/>
          </p:nvSpPr>
          <p:spPr>
            <a:xfrm>
              <a:off x="0" y="0"/>
              <a:ext cx="14609052" cy="1184576"/>
            </a:xfrm>
            <a:custGeom>
              <a:rect b="b" l="l" r="r" t="t"/>
              <a:pathLst>
                <a:path extrusionOk="0" h="1184576" w="14609052">
                  <a:moveTo>
                    <a:pt x="0" y="0"/>
                  </a:moveTo>
                  <a:lnTo>
                    <a:pt x="14609052" y="0"/>
                  </a:lnTo>
                  <a:lnTo>
                    <a:pt x="14609052" y="1184576"/>
                  </a:lnTo>
                  <a:lnTo>
                    <a:pt x="0" y="1184576"/>
                  </a:lnTo>
                  <a:close/>
                </a:path>
              </a:pathLst>
            </a:custGeom>
            <a:solidFill>
              <a:srgbClr val="000000">
                <a:alpha val="0"/>
              </a:srgbClr>
            </a:solidFill>
            <a:ln>
              <a:noFill/>
            </a:ln>
          </p:spPr>
        </p:sp>
        <p:sp>
          <p:nvSpPr>
            <p:cNvPr id="1038" name="Google Shape;1038;p32"/>
            <p:cNvSpPr txBox="1"/>
            <p:nvPr/>
          </p:nvSpPr>
          <p:spPr>
            <a:xfrm>
              <a:off x="0" y="-19050"/>
              <a:ext cx="14609052" cy="1203626"/>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2550" u="none" cap="none" strike="noStrike">
                  <a:solidFill>
                    <a:srgbClr val="FFFFFF"/>
                  </a:solidFill>
                  <a:latin typeface="Calibri"/>
                  <a:ea typeface="Calibri"/>
                  <a:cs typeface="Calibri"/>
                  <a:sym typeface="Calibri"/>
                </a:rPr>
                <a:t>Τι δεν πρέπει να κάνετε</a:t>
              </a:r>
              <a:endParaRPr/>
            </a:p>
          </p:txBody>
        </p:sp>
      </p:grpSp>
      <p:sp>
        <p:nvSpPr>
          <p:cNvPr id="1039" name="Google Shape;1039;p32"/>
          <p:cNvSpPr txBox="1"/>
          <p:nvPr/>
        </p:nvSpPr>
        <p:spPr>
          <a:xfrm>
            <a:off x="1242409" y="7575256"/>
            <a:ext cx="10698000" cy="851100"/>
          </a:xfrm>
          <a:prstGeom prst="rect">
            <a:avLst/>
          </a:prstGeom>
          <a:noFill/>
          <a:ln>
            <a:noFill/>
          </a:ln>
        </p:spPr>
        <p:txBody>
          <a:bodyPr anchorCtr="0" anchor="t" bIns="0" lIns="0" spcFirstLastPara="1" rIns="0" wrap="square" tIns="0">
            <a:spAutoFit/>
          </a:bodyPr>
          <a:lstStyle/>
          <a:p>
            <a:pPr indent="-111125" lvl="2" marL="352901" marR="0" rtl="0" algn="l">
              <a:lnSpc>
                <a:spcPct val="108000"/>
              </a:lnSpc>
              <a:spcBef>
                <a:spcPts val="0"/>
              </a:spcBef>
              <a:spcAft>
                <a:spcPts val="0"/>
              </a:spcAft>
              <a:buClr>
                <a:srgbClr val="000000"/>
              </a:buClr>
              <a:buSzPts val="1750"/>
              <a:buFont typeface="Arial"/>
              <a:buChar char="⚬"/>
            </a:pPr>
            <a:r>
              <a:rPr b="0" i="0" lang="en-US" sz="1750" u="none" cap="none" strike="noStrike">
                <a:solidFill>
                  <a:srgbClr val="000000"/>
                </a:solidFill>
                <a:latin typeface="Calibri"/>
                <a:ea typeface="Calibri"/>
                <a:cs typeface="Calibri"/>
                <a:sym typeface="Calibri"/>
              </a:rPr>
              <a:t>Μην καταναλώνετε τρόφιμα που έχουν παρέλθει οι προειδοποιήσεις ανάκλησης.</a:t>
            </a:r>
            <a:endParaRPr sz="1200"/>
          </a:p>
          <a:p>
            <a:pPr indent="-111125" lvl="2" marL="352901" marR="0" rtl="0" algn="l">
              <a:lnSpc>
                <a:spcPct val="108000"/>
              </a:lnSpc>
              <a:spcBef>
                <a:spcPts val="0"/>
              </a:spcBef>
              <a:spcAft>
                <a:spcPts val="0"/>
              </a:spcAft>
              <a:buClr>
                <a:srgbClr val="000000"/>
              </a:buClr>
              <a:buSzPts val="1750"/>
              <a:buFont typeface="Arial"/>
              <a:buChar char="⚬"/>
            </a:pPr>
            <a:r>
              <a:rPr b="0" i="0" lang="en-US" sz="1750" u="none" cap="none" strike="noStrike">
                <a:solidFill>
                  <a:srgbClr val="000000"/>
                </a:solidFill>
                <a:latin typeface="Calibri"/>
                <a:ea typeface="Calibri"/>
                <a:cs typeface="Calibri"/>
                <a:sym typeface="Calibri"/>
              </a:rPr>
              <a:t>Μην μοιράζεστε ύποπτα μολυσμένα τρόφιμα με άλλους.</a:t>
            </a:r>
            <a:endParaRPr sz="1200"/>
          </a:p>
          <a:p>
            <a:pPr indent="-111125" lvl="2" marL="352901" marR="0" rtl="0" algn="l">
              <a:lnSpc>
                <a:spcPct val="108000"/>
              </a:lnSpc>
              <a:spcBef>
                <a:spcPts val="0"/>
              </a:spcBef>
              <a:spcAft>
                <a:spcPts val="0"/>
              </a:spcAft>
              <a:buClr>
                <a:srgbClr val="000000"/>
              </a:buClr>
              <a:buSzPts val="1750"/>
              <a:buFont typeface="Arial"/>
              <a:buChar char="⚬"/>
            </a:pPr>
            <a:r>
              <a:rPr b="0" i="0" lang="en-US" sz="1750" u="none" cap="none" strike="noStrike">
                <a:solidFill>
                  <a:srgbClr val="000000"/>
                </a:solidFill>
                <a:latin typeface="Calibri"/>
                <a:ea typeface="Calibri"/>
                <a:cs typeface="Calibri"/>
                <a:sym typeface="Calibri"/>
              </a:rPr>
              <a:t>Μην κάνετε αυτοθεραπεία χωρίς ιατρική συμβουλή.</a:t>
            </a:r>
            <a:endParaRPr sz="1200"/>
          </a:p>
        </p:txBody>
      </p:sp>
      <p:sp>
        <p:nvSpPr>
          <p:cNvPr id="1040" name="Google Shape;1040;p32"/>
          <p:cNvSpPr txBox="1"/>
          <p:nvPr/>
        </p:nvSpPr>
        <p:spPr>
          <a:xfrm>
            <a:off x="12631767" y="6959975"/>
            <a:ext cx="4737450" cy="523875"/>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1" i="0" lang="en-US" sz="1650" u="none" cap="none" strike="noStrike">
                <a:solidFill>
                  <a:srgbClr val="000000"/>
                </a:solidFill>
                <a:latin typeface="Calibri"/>
                <a:ea typeface="Calibri"/>
                <a:cs typeface="Calibri"/>
                <a:sym typeface="Calibri"/>
              </a:rPr>
              <a:t>Σχήμα 9: Μόλυνση τροφίμων από Canva (Ελεύθερο στοιχείο) </a:t>
            </a:r>
            <a:endParaRPr/>
          </a:p>
        </p:txBody>
      </p:sp>
      <p:sp>
        <p:nvSpPr>
          <p:cNvPr id="1041" name="Google Shape;1041;p32"/>
          <p:cNvSpPr/>
          <p:nvPr/>
        </p:nvSpPr>
        <p:spPr>
          <a:xfrm>
            <a:off x="12173726" y="2940038"/>
            <a:ext cx="5653564" cy="3646551"/>
          </a:xfrm>
          <a:custGeom>
            <a:rect b="b" l="l" r="r" t="t"/>
            <a:pathLst>
              <a:path extrusionOk="0" h="4862068" w="7538085">
                <a:moveTo>
                  <a:pt x="0" y="0"/>
                </a:moveTo>
                <a:lnTo>
                  <a:pt x="7538085" y="0"/>
                </a:lnTo>
                <a:lnTo>
                  <a:pt x="7538085" y="4862068"/>
                </a:lnTo>
                <a:lnTo>
                  <a:pt x="0" y="4862068"/>
                </a:lnTo>
                <a:lnTo>
                  <a:pt x="0" y="0"/>
                </a:lnTo>
                <a:close/>
              </a:path>
            </a:pathLst>
          </a:custGeom>
          <a:blipFill rotWithShape="1">
            <a:blip r:embed="rId5">
              <a:alphaModFix/>
            </a:blip>
            <a:stretch>
              <a:fillRect b="0" l="-11" r="-12" t="0"/>
            </a:stretch>
          </a:blipFill>
          <a:ln>
            <a:noFill/>
          </a:ln>
        </p:spPr>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9" name="Shape 1049"/>
        <p:cNvGrpSpPr/>
        <p:nvPr/>
      </p:nvGrpSpPr>
      <p:grpSpPr>
        <a:xfrm>
          <a:off x="0" y="0"/>
          <a:ext cx="0" cy="0"/>
          <a:chOff x="0" y="0"/>
          <a:chExt cx="0" cy="0"/>
        </a:xfrm>
      </p:grpSpPr>
      <p:sp>
        <p:nvSpPr>
          <p:cNvPr descr="Μπλε κείμενο σε μαύρο φόντο  Η περιγραφή δημιουργήθηκε αυτόματα" id="1050" name="Google Shape;1050;p33"/>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5" l="0" r="0" t="0"/>
            </a:stretch>
          </a:blipFill>
          <a:ln>
            <a:noFill/>
          </a:ln>
        </p:spPr>
      </p:sp>
      <p:sp>
        <p:nvSpPr>
          <p:cNvPr descr="Κοντινό πλάνο ενός λογότυπου  Το περιεχόμενο που δημιουργείται από τεχνητή νοημοσύνη ενδέχεται να είναι εσφαλμένο." id="1051" name="Google Shape;1051;p33"/>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grpSp>
        <p:nvGrpSpPr>
          <p:cNvPr id="1052" name="Google Shape;1052;p33"/>
          <p:cNvGrpSpPr/>
          <p:nvPr/>
        </p:nvGrpSpPr>
        <p:grpSpPr>
          <a:xfrm>
            <a:off x="1257300" y="858270"/>
            <a:ext cx="17030700" cy="1264444"/>
            <a:chOff x="0" y="-38100"/>
            <a:chExt cx="22707600" cy="1685926"/>
          </a:xfrm>
        </p:grpSpPr>
        <p:sp>
          <p:nvSpPr>
            <p:cNvPr id="1053" name="Google Shape;1053;p33"/>
            <p:cNvSpPr/>
            <p:nvPr/>
          </p:nvSpPr>
          <p:spPr>
            <a:xfrm>
              <a:off x="0" y="0"/>
              <a:ext cx="22707600" cy="1647826"/>
            </a:xfrm>
            <a:custGeom>
              <a:rect b="b" l="l" r="r" t="t"/>
              <a:pathLst>
                <a:path extrusionOk="0" h="1647826" w="22707600">
                  <a:moveTo>
                    <a:pt x="0" y="0"/>
                  </a:moveTo>
                  <a:lnTo>
                    <a:pt x="22707600" y="0"/>
                  </a:lnTo>
                  <a:lnTo>
                    <a:pt x="22707600" y="1647826"/>
                  </a:lnTo>
                  <a:lnTo>
                    <a:pt x="0" y="1647826"/>
                  </a:lnTo>
                  <a:close/>
                </a:path>
              </a:pathLst>
            </a:custGeom>
            <a:solidFill>
              <a:srgbClr val="000000">
                <a:alpha val="0"/>
              </a:srgbClr>
            </a:solidFill>
            <a:ln>
              <a:noFill/>
            </a:ln>
          </p:spPr>
        </p:sp>
        <p:sp>
          <p:nvSpPr>
            <p:cNvPr id="1054" name="Google Shape;1054;p33"/>
            <p:cNvSpPr txBox="1"/>
            <p:nvPr/>
          </p:nvSpPr>
          <p:spPr>
            <a:xfrm>
              <a:off x="0" y="-38100"/>
              <a:ext cx="22707600" cy="1685926"/>
            </a:xfrm>
            <a:prstGeom prst="rect">
              <a:avLst/>
            </a:prstGeom>
            <a:noFill/>
            <a:ln>
              <a:noFill/>
            </a:ln>
          </p:spPr>
          <p:txBody>
            <a:bodyPr anchorCtr="0" anchor="ctr" bIns="0" lIns="0" spcFirstLastPara="1" rIns="0" wrap="square" tIns="0">
              <a:noAutofit/>
            </a:bodyPr>
            <a:lstStyle/>
            <a:p>
              <a:pPr indent="0" lvl="0" marL="0" marR="0" rtl="0" algn="l">
                <a:lnSpc>
                  <a:spcPct val="108014"/>
                </a:lnSpc>
                <a:spcBef>
                  <a:spcPts val="0"/>
                </a:spcBef>
                <a:spcAft>
                  <a:spcPts val="0"/>
                </a:spcAft>
                <a:buNone/>
              </a:pPr>
              <a:r>
                <a:rPr b="1" i="0" lang="en-US" sz="4891" u="none" cap="none" strike="noStrike">
                  <a:solidFill>
                    <a:srgbClr val="FF0000"/>
                  </a:solidFill>
                  <a:latin typeface="Calibri"/>
                  <a:ea typeface="Calibri"/>
                  <a:cs typeface="Calibri"/>
                  <a:sym typeface="Calibri"/>
                </a:rPr>
                <a:t>Μόλυνση Τροφίμων - Πώς να Αναγνωρίζετε τις Προειδοποιήσεις;</a:t>
              </a:r>
              <a:endParaRPr/>
            </a:p>
          </p:txBody>
        </p:sp>
      </p:grpSp>
      <p:grpSp>
        <p:nvGrpSpPr>
          <p:cNvPr id="1055" name="Google Shape;1055;p33"/>
          <p:cNvGrpSpPr/>
          <p:nvPr/>
        </p:nvGrpSpPr>
        <p:grpSpPr>
          <a:xfrm>
            <a:off x="1863432" y="2174342"/>
            <a:ext cx="4629245" cy="2792826"/>
            <a:chOff x="0" y="0"/>
            <a:chExt cx="6172327" cy="3723767"/>
          </a:xfrm>
        </p:grpSpPr>
        <p:sp>
          <p:nvSpPr>
            <p:cNvPr id="1056" name="Google Shape;1056;p33"/>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00B0F0"/>
            </a:solidFill>
            <a:ln cap="flat" cmpd="sng" w="12700">
              <a:solidFill>
                <a:srgbClr val="000000"/>
              </a:solidFill>
              <a:prstDash val="solid"/>
              <a:round/>
              <a:headEnd len="sm" w="sm" type="none"/>
              <a:tailEnd len="sm" w="sm" type="none"/>
            </a:ln>
          </p:spPr>
        </p:sp>
        <p:sp>
          <p:nvSpPr>
            <p:cNvPr id="1057" name="Google Shape;1057;p33"/>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058" name="Google Shape;1058;p33"/>
          <p:cNvGrpSpPr/>
          <p:nvPr/>
        </p:nvGrpSpPr>
        <p:grpSpPr>
          <a:xfrm>
            <a:off x="1882482" y="2171961"/>
            <a:ext cx="4591174" cy="2835203"/>
            <a:chOff x="0" y="-28575"/>
            <a:chExt cx="6121566" cy="3780272"/>
          </a:xfrm>
        </p:grpSpPr>
        <p:sp>
          <p:nvSpPr>
            <p:cNvPr id="1059" name="Google Shape;1059;p33"/>
            <p:cNvSpPr/>
            <p:nvPr/>
          </p:nvSpPr>
          <p:spPr>
            <a:xfrm>
              <a:off x="0" y="0"/>
              <a:ext cx="6121566" cy="3751697"/>
            </a:xfrm>
            <a:custGeom>
              <a:rect b="b" l="l" r="r" t="t"/>
              <a:pathLst>
                <a:path extrusionOk="0" h="3751697" w="6121566">
                  <a:moveTo>
                    <a:pt x="0" y="0"/>
                  </a:moveTo>
                  <a:lnTo>
                    <a:pt x="6121566" y="0"/>
                  </a:lnTo>
                  <a:lnTo>
                    <a:pt x="6121566" y="3751697"/>
                  </a:lnTo>
                  <a:lnTo>
                    <a:pt x="0" y="3751697"/>
                  </a:lnTo>
                  <a:close/>
                </a:path>
              </a:pathLst>
            </a:custGeom>
            <a:solidFill>
              <a:srgbClr val="000000">
                <a:alpha val="0"/>
              </a:srgbClr>
            </a:solidFill>
            <a:ln>
              <a:noFill/>
            </a:ln>
          </p:spPr>
        </p:sp>
        <p:sp>
          <p:nvSpPr>
            <p:cNvPr id="1060" name="Google Shape;1060;p33"/>
            <p:cNvSpPr txBox="1"/>
            <p:nvPr/>
          </p:nvSpPr>
          <p:spPr>
            <a:xfrm>
              <a:off x="0" y="-28575"/>
              <a:ext cx="6121566" cy="3780272"/>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1" i="0" lang="en-US" sz="2950" u="none" cap="none" strike="noStrike">
                  <a:solidFill>
                    <a:srgbClr val="FFFFFF"/>
                  </a:solidFill>
                  <a:latin typeface="Calibri"/>
                  <a:ea typeface="Calibri"/>
                  <a:cs typeface="Calibri"/>
                  <a:sym typeface="Calibri"/>
                </a:rPr>
                <a:t>Επίσημες ανακλήσεις: Οι υπηρεσίες δημόσιας υγείας ειδοποιούν τους χώρους εκδηλώσεων.</a:t>
              </a:r>
              <a:endParaRPr sz="600"/>
            </a:p>
          </p:txBody>
        </p:sp>
      </p:grpSp>
      <p:grpSp>
        <p:nvGrpSpPr>
          <p:cNvPr id="1061" name="Google Shape;1061;p33"/>
          <p:cNvGrpSpPr/>
          <p:nvPr/>
        </p:nvGrpSpPr>
        <p:grpSpPr>
          <a:xfrm>
            <a:off x="6913723" y="2174342"/>
            <a:ext cx="4629246" cy="2792826"/>
            <a:chOff x="0" y="0"/>
            <a:chExt cx="6172327" cy="3723767"/>
          </a:xfrm>
        </p:grpSpPr>
        <p:sp>
          <p:nvSpPr>
            <p:cNvPr id="1062" name="Google Shape;1062;p33"/>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ED2527"/>
            </a:solidFill>
            <a:ln cap="flat" cmpd="sng" w="12700">
              <a:solidFill>
                <a:srgbClr val="000000"/>
              </a:solidFill>
              <a:prstDash val="solid"/>
              <a:round/>
              <a:headEnd len="sm" w="sm" type="none"/>
              <a:tailEnd len="sm" w="sm" type="none"/>
            </a:ln>
          </p:spPr>
        </p:sp>
        <p:sp>
          <p:nvSpPr>
            <p:cNvPr id="1063" name="Google Shape;1063;p33"/>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064" name="Google Shape;1064;p33"/>
          <p:cNvGrpSpPr/>
          <p:nvPr/>
        </p:nvGrpSpPr>
        <p:grpSpPr>
          <a:xfrm>
            <a:off x="6932773" y="2171961"/>
            <a:ext cx="4591175" cy="2784553"/>
            <a:chOff x="0" y="-28575"/>
            <a:chExt cx="6121566" cy="3712738"/>
          </a:xfrm>
        </p:grpSpPr>
        <p:sp>
          <p:nvSpPr>
            <p:cNvPr id="1065" name="Google Shape;1065;p33"/>
            <p:cNvSpPr/>
            <p:nvPr/>
          </p:nvSpPr>
          <p:spPr>
            <a:xfrm>
              <a:off x="0" y="0"/>
              <a:ext cx="6121566" cy="3684163"/>
            </a:xfrm>
            <a:custGeom>
              <a:rect b="b" l="l" r="r" t="t"/>
              <a:pathLst>
                <a:path extrusionOk="0" h="3684163" w="6121566">
                  <a:moveTo>
                    <a:pt x="0" y="0"/>
                  </a:moveTo>
                  <a:lnTo>
                    <a:pt x="6121566" y="0"/>
                  </a:lnTo>
                  <a:lnTo>
                    <a:pt x="6121566" y="3684163"/>
                  </a:lnTo>
                  <a:lnTo>
                    <a:pt x="0" y="3684163"/>
                  </a:lnTo>
                  <a:close/>
                </a:path>
              </a:pathLst>
            </a:custGeom>
            <a:solidFill>
              <a:srgbClr val="000000">
                <a:alpha val="0"/>
              </a:srgbClr>
            </a:solidFill>
            <a:ln>
              <a:noFill/>
            </a:ln>
          </p:spPr>
        </p:sp>
        <p:sp>
          <p:nvSpPr>
            <p:cNvPr id="1066" name="Google Shape;1066;p33"/>
            <p:cNvSpPr txBox="1"/>
            <p:nvPr/>
          </p:nvSpPr>
          <p:spPr>
            <a:xfrm>
              <a:off x="0" y="-28575"/>
              <a:ext cx="6121566" cy="3712738"/>
            </a:xfrm>
            <a:prstGeom prst="rect">
              <a:avLst/>
            </a:prstGeom>
            <a:noFill/>
            <a:ln>
              <a:noFill/>
            </a:ln>
          </p:spPr>
          <p:txBody>
            <a:bodyPr anchorCtr="0" anchor="ctr" bIns="0" lIns="0" spcFirstLastPara="1" rIns="0" wrap="square" tIns="0">
              <a:noAutofit/>
            </a:bodyPr>
            <a:lstStyle/>
            <a:p>
              <a:pPr indent="0" lvl="0" marL="0" marR="0" rtl="0" algn="ctr">
                <a:lnSpc>
                  <a:spcPct val="107993"/>
                </a:lnSpc>
                <a:spcBef>
                  <a:spcPts val="0"/>
                </a:spcBef>
                <a:spcAft>
                  <a:spcPts val="0"/>
                </a:spcAft>
                <a:buNone/>
              </a:pPr>
              <a:r>
                <a:rPr b="1" i="0" lang="en-US" sz="2903" u="none" cap="none" strike="noStrike">
                  <a:solidFill>
                    <a:srgbClr val="FFFFFF"/>
                  </a:solidFill>
                  <a:latin typeface="Calibri"/>
                  <a:ea typeface="Calibri"/>
                  <a:cs typeface="Calibri"/>
                  <a:sym typeface="Calibri"/>
                </a:rPr>
                <a:t>Ψηφιακές οθόνες / συστήματα PA: Ανακοινώσεις που σταματούν την παροχή υπηρεσιών εστίασης.</a:t>
              </a:r>
              <a:endParaRPr sz="600"/>
            </a:p>
          </p:txBody>
        </p:sp>
      </p:grpSp>
      <p:grpSp>
        <p:nvGrpSpPr>
          <p:cNvPr id="1067" name="Google Shape;1067;p33"/>
          <p:cNvGrpSpPr/>
          <p:nvPr/>
        </p:nvGrpSpPr>
        <p:grpSpPr>
          <a:xfrm>
            <a:off x="11964016" y="2174342"/>
            <a:ext cx="4629246" cy="2792826"/>
            <a:chOff x="0" y="0"/>
            <a:chExt cx="6172327" cy="3723767"/>
          </a:xfrm>
        </p:grpSpPr>
        <p:sp>
          <p:nvSpPr>
            <p:cNvPr id="1068" name="Google Shape;1068;p33"/>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00B0F0"/>
            </a:solidFill>
            <a:ln cap="flat" cmpd="sng" w="12700">
              <a:solidFill>
                <a:srgbClr val="000000"/>
              </a:solidFill>
              <a:prstDash val="solid"/>
              <a:round/>
              <a:headEnd len="sm" w="sm" type="none"/>
              <a:tailEnd len="sm" w="sm" type="none"/>
            </a:ln>
          </p:spPr>
        </p:sp>
        <p:sp>
          <p:nvSpPr>
            <p:cNvPr id="1069" name="Google Shape;1069;p33"/>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070" name="Google Shape;1070;p33"/>
          <p:cNvGrpSpPr/>
          <p:nvPr/>
        </p:nvGrpSpPr>
        <p:grpSpPr>
          <a:xfrm>
            <a:off x="11983066" y="2193392"/>
            <a:ext cx="4591175" cy="2754704"/>
            <a:chOff x="0" y="0"/>
            <a:chExt cx="6121566" cy="3672938"/>
          </a:xfrm>
        </p:grpSpPr>
        <p:sp>
          <p:nvSpPr>
            <p:cNvPr id="1071" name="Google Shape;1071;p33"/>
            <p:cNvSpPr/>
            <p:nvPr/>
          </p:nvSpPr>
          <p:spPr>
            <a:xfrm>
              <a:off x="0" y="0"/>
              <a:ext cx="6121566" cy="3672938"/>
            </a:xfrm>
            <a:custGeom>
              <a:rect b="b" l="l" r="r" t="t"/>
              <a:pathLst>
                <a:path extrusionOk="0" h="3672938" w="6121566">
                  <a:moveTo>
                    <a:pt x="0" y="0"/>
                  </a:moveTo>
                  <a:lnTo>
                    <a:pt x="6121566" y="0"/>
                  </a:lnTo>
                  <a:lnTo>
                    <a:pt x="6121566" y="3672938"/>
                  </a:lnTo>
                  <a:lnTo>
                    <a:pt x="0" y="3672938"/>
                  </a:lnTo>
                  <a:close/>
                </a:path>
              </a:pathLst>
            </a:custGeom>
            <a:solidFill>
              <a:srgbClr val="000000">
                <a:alpha val="0"/>
              </a:srgbClr>
            </a:solidFill>
            <a:ln>
              <a:noFill/>
            </a:ln>
          </p:spPr>
        </p:sp>
        <p:sp>
          <p:nvSpPr>
            <p:cNvPr id="1072" name="Google Shape;1072;p33"/>
            <p:cNvSpPr txBox="1"/>
            <p:nvPr/>
          </p:nvSpPr>
          <p:spPr>
            <a:xfrm>
              <a:off x="0" y="28575"/>
              <a:ext cx="6121566" cy="3644363"/>
            </a:xfrm>
            <a:prstGeom prst="rect">
              <a:avLst/>
            </a:prstGeom>
            <a:noFill/>
            <a:ln>
              <a:noFill/>
            </a:ln>
          </p:spPr>
          <p:txBody>
            <a:bodyPr anchorCtr="0" anchor="ctr" bIns="0" lIns="0" spcFirstLastPara="1" rIns="0" wrap="square" tIns="0">
              <a:noAutofit/>
            </a:bodyPr>
            <a:lstStyle/>
            <a:p>
              <a:pPr indent="0" lvl="0" marL="0" marR="0" rtl="0" algn="ctr">
                <a:lnSpc>
                  <a:spcPct val="108007"/>
                </a:lnSpc>
                <a:spcBef>
                  <a:spcPts val="0"/>
                </a:spcBef>
                <a:spcAft>
                  <a:spcPts val="0"/>
                </a:spcAft>
                <a:buNone/>
              </a:pPr>
              <a:r>
                <a:rPr b="1" i="0" lang="en-US" sz="2822" u="none" cap="none" strike="noStrike">
                  <a:solidFill>
                    <a:srgbClr val="FFFFFF"/>
                  </a:solidFill>
                  <a:latin typeface="Arial"/>
                  <a:ea typeface="Arial"/>
                  <a:cs typeface="Arial"/>
                  <a:sym typeface="Arial"/>
                </a:rPr>
                <a:t>Ξαφνική απομάκρυνση τροφίμων: Οι πωλητές αποσύρουν προϊόντα από τα ράφια.</a:t>
              </a:r>
              <a:endParaRPr sz="900"/>
            </a:p>
          </p:txBody>
        </p:sp>
      </p:grpSp>
      <p:grpSp>
        <p:nvGrpSpPr>
          <p:cNvPr id="1073" name="Google Shape;1073;p33"/>
          <p:cNvGrpSpPr/>
          <p:nvPr/>
        </p:nvGrpSpPr>
        <p:grpSpPr>
          <a:xfrm>
            <a:off x="4388578" y="5388164"/>
            <a:ext cx="4629245" cy="2792826"/>
            <a:chOff x="0" y="0"/>
            <a:chExt cx="6172327" cy="3723767"/>
          </a:xfrm>
        </p:grpSpPr>
        <p:sp>
          <p:nvSpPr>
            <p:cNvPr id="1074" name="Google Shape;1074;p33"/>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ED2527"/>
            </a:solidFill>
            <a:ln cap="flat" cmpd="sng" w="12700">
              <a:solidFill>
                <a:srgbClr val="000000"/>
              </a:solidFill>
              <a:prstDash val="solid"/>
              <a:round/>
              <a:headEnd len="sm" w="sm" type="none"/>
              <a:tailEnd len="sm" w="sm" type="none"/>
            </a:ln>
          </p:spPr>
        </p:sp>
        <p:sp>
          <p:nvSpPr>
            <p:cNvPr id="1075" name="Google Shape;1075;p33"/>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076" name="Google Shape;1076;p33"/>
          <p:cNvGrpSpPr/>
          <p:nvPr/>
        </p:nvGrpSpPr>
        <p:grpSpPr>
          <a:xfrm>
            <a:off x="4407628" y="5385783"/>
            <a:ext cx="4591174" cy="2776135"/>
            <a:chOff x="0" y="-28575"/>
            <a:chExt cx="6121566" cy="3701513"/>
          </a:xfrm>
        </p:grpSpPr>
        <p:sp>
          <p:nvSpPr>
            <p:cNvPr id="1077" name="Google Shape;1077;p33"/>
            <p:cNvSpPr/>
            <p:nvPr/>
          </p:nvSpPr>
          <p:spPr>
            <a:xfrm>
              <a:off x="0" y="0"/>
              <a:ext cx="6121566" cy="3672938"/>
            </a:xfrm>
            <a:custGeom>
              <a:rect b="b" l="l" r="r" t="t"/>
              <a:pathLst>
                <a:path extrusionOk="0" h="3672938" w="6121566">
                  <a:moveTo>
                    <a:pt x="0" y="0"/>
                  </a:moveTo>
                  <a:lnTo>
                    <a:pt x="6121566" y="0"/>
                  </a:lnTo>
                  <a:lnTo>
                    <a:pt x="6121566" y="3672938"/>
                  </a:lnTo>
                  <a:lnTo>
                    <a:pt x="0" y="3672938"/>
                  </a:lnTo>
                  <a:close/>
                </a:path>
              </a:pathLst>
            </a:custGeom>
            <a:solidFill>
              <a:srgbClr val="000000">
                <a:alpha val="0"/>
              </a:srgbClr>
            </a:solidFill>
            <a:ln>
              <a:noFill/>
            </a:ln>
          </p:spPr>
        </p:sp>
        <p:sp>
          <p:nvSpPr>
            <p:cNvPr id="1078" name="Google Shape;1078;p33"/>
            <p:cNvSpPr txBox="1"/>
            <p:nvPr/>
          </p:nvSpPr>
          <p:spPr>
            <a:xfrm>
              <a:off x="0" y="-28575"/>
              <a:ext cx="6121566" cy="3701513"/>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1" i="0" lang="en-US" sz="2950" u="none" cap="none" strike="noStrike">
                  <a:solidFill>
                    <a:srgbClr val="FFFFFF"/>
                  </a:solidFill>
                  <a:latin typeface="Calibri"/>
                  <a:ea typeface="Calibri"/>
                  <a:cs typeface="Calibri"/>
                  <a:sym typeface="Calibri"/>
                </a:rPr>
                <a:t>Αναφορές ασθένειας: Πολλαπλές περιπτώσεις ναυτίας, εμέτου ή κράμπες.</a:t>
              </a:r>
              <a:endParaRPr sz="600"/>
            </a:p>
          </p:txBody>
        </p:sp>
      </p:grpSp>
      <p:grpSp>
        <p:nvGrpSpPr>
          <p:cNvPr id="1079" name="Google Shape;1079;p33"/>
          <p:cNvGrpSpPr/>
          <p:nvPr/>
        </p:nvGrpSpPr>
        <p:grpSpPr>
          <a:xfrm>
            <a:off x="9438870" y="5388164"/>
            <a:ext cx="4629245" cy="2792826"/>
            <a:chOff x="0" y="0"/>
            <a:chExt cx="6172327" cy="3723767"/>
          </a:xfrm>
        </p:grpSpPr>
        <p:sp>
          <p:nvSpPr>
            <p:cNvPr id="1080" name="Google Shape;1080;p33"/>
            <p:cNvSpPr/>
            <p:nvPr/>
          </p:nvSpPr>
          <p:spPr>
            <a:xfrm>
              <a:off x="25400" y="25400"/>
              <a:ext cx="6121527" cy="3672967"/>
            </a:xfrm>
            <a:custGeom>
              <a:rect b="b" l="l" r="r" t="t"/>
              <a:pathLst>
                <a:path extrusionOk="0" h="3672967" w="6121527">
                  <a:moveTo>
                    <a:pt x="0" y="0"/>
                  </a:moveTo>
                  <a:lnTo>
                    <a:pt x="6121527" y="0"/>
                  </a:lnTo>
                  <a:lnTo>
                    <a:pt x="6121527" y="3672967"/>
                  </a:lnTo>
                  <a:lnTo>
                    <a:pt x="0" y="3672967"/>
                  </a:lnTo>
                  <a:close/>
                </a:path>
              </a:pathLst>
            </a:custGeom>
            <a:solidFill>
              <a:srgbClr val="00B0F0"/>
            </a:solidFill>
            <a:ln cap="flat" cmpd="sng" w="12700">
              <a:solidFill>
                <a:srgbClr val="000000"/>
              </a:solidFill>
              <a:prstDash val="solid"/>
              <a:round/>
              <a:headEnd len="sm" w="sm" type="none"/>
              <a:tailEnd len="sm" w="sm" type="none"/>
            </a:ln>
          </p:spPr>
        </p:sp>
        <p:sp>
          <p:nvSpPr>
            <p:cNvPr id="1081" name="Google Shape;1081;p33"/>
            <p:cNvSpPr/>
            <p:nvPr/>
          </p:nvSpPr>
          <p:spPr>
            <a:xfrm>
              <a:off x="0" y="0"/>
              <a:ext cx="6172327" cy="3723767"/>
            </a:xfrm>
            <a:custGeom>
              <a:rect b="b" l="l" r="r" t="t"/>
              <a:pathLst>
                <a:path extrusionOk="0" h="3723767" w="6172327">
                  <a:moveTo>
                    <a:pt x="25400" y="0"/>
                  </a:moveTo>
                  <a:lnTo>
                    <a:pt x="6146927" y="0"/>
                  </a:lnTo>
                  <a:cubicBezTo>
                    <a:pt x="6160897" y="0"/>
                    <a:pt x="6172327" y="11430"/>
                    <a:pt x="6172327" y="25400"/>
                  </a:cubicBezTo>
                  <a:lnTo>
                    <a:pt x="6172327" y="3698367"/>
                  </a:lnTo>
                  <a:cubicBezTo>
                    <a:pt x="6172327" y="3712337"/>
                    <a:pt x="6160897" y="3723767"/>
                    <a:pt x="6146927" y="3723767"/>
                  </a:cubicBezTo>
                  <a:lnTo>
                    <a:pt x="25400" y="3723767"/>
                  </a:lnTo>
                  <a:cubicBezTo>
                    <a:pt x="11430" y="3723767"/>
                    <a:pt x="0" y="3712337"/>
                    <a:pt x="0" y="3698367"/>
                  </a:cubicBezTo>
                  <a:lnTo>
                    <a:pt x="0" y="25400"/>
                  </a:lnTo>
                  <a:cubicBezTo>
                    <a:pt x="0" y="11430"/>
                    <a:pt x="11430" y="0"/>
                    <a:pt x="25400" y="0"/>
                  </a:cubicBezTo>
                  <a:moveTo>
                    <a:pt x="25400" y="50800"/>
                  </a:moveTo>
                  <a:lnTo>
                    <a:pt x="25400" y="25400"/>
                  </a:lnTo>
                  <a:lnTo>
                    <a:pt x="50800" y="25400"/>
                  </a:lnTo>
                  <a:lnTo>
                    <a:pt x="50800" y="3698367"/>
                  </a:lnTo>
                  <a:lnTo>
                    <a:pt x="25400" y="3698367"/>
                  </a:lnTo>
                  <a:lnTo>
                    <a:pt x="25400" y="3672967"/>
                  </a:lnTo>
                  <a:lnTo>
                    <a:pt x="6146927" y="3672967"/>
                  </a:lnTo>
                  <a:lnTo>
                    <a:pt x="6146927" y="3698367"/>
                  </a:lnTo>
                  <a:lnTo>
                    <a:pt x="6121527" y="3698367"/>
                  </a:lnTo>
                  <a:lnTo>
                    <a:pt x="6121527" y="25400"/>
                  </a:lnTo>
                  <a:lnTo>
                    <a:pt x="6146927" y="25400"/>
                  </a:lnTo>
                  <a:lnTo>
                    <a:pt x="6146927"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082" name="Google Shape;1082;p33"/>
          <p:cNvGrpSpPr/>
          <p:nvPr/>
        </p:nvGrpSpPr>
        <p:grpSpPr>
          <a:xfrm>
            <a:off x="9457920" y="5385783"/>
            <a:ext cx="4591174" cy="2776135"/>
            <a:chOff x="0" y="-28575"/>
            <a:chExt cx="6121566" cy="3701513"/>
          </a:xfrm>
        </p:grpSpPr>
        <p:sp>
          <p:nvSpPr>
            <p:cNvPr id="1083" name="Google Shape;1083;p33"/>
            <p:cNvSpPr/>
            <p:nvPr/>
          </p:nvSpPr>
          <p:spPr>
            <a:xfrm>
              <a:off x="0" y="0"/>
              <a:ext cx="6121566" cy="3672938"/>
            </a:xfrm>
            <a:custGeom>
              <a:rect b="b" l="l" r="r" t="t"/>
              <a:pathLst>
                <a:path extrusionOk="0" h="3672938" w="6121566">
                  <a:moveTo>
                    <a:pt x="0" y="0"/>
                  </a:moveTo>
                  <a:lnTo>
                    <a:pt x="6121566" y="0"/>
                  </a:lnTo>
                  <a:lnTo>
                    <a:pt x="6121566" y="3672938"/>
                  </a:lnTo>
                  <a:lnTo>
                    <a:pt x="0" y="3672938"/>
                  </a:lnTo>
                  <a:close/>
                </a:path>
              </a:pathLst>
            </a:custGeom>
            <a:solidFill>
              <a:srgbClr val="000000">
                <a:alpha val="0"/>
              </a:srgbClr>
            </a:solidFill>
            <a:ln>
              <a:noFill/>
            </a:ln>
          </p:spPr>
        </p:sp>
        <p:sp>
          <p:nvSpPr>
            <p:cNvPr id="1084" name="Google Shape;1084;p33"/>
            <p:cNvSpPr txBox="1"/>
            <p:nvPr/>
          </p:nvSpPr>
          <p:spPr>
            <a:xfrm>
              <a:off x="0" y="-28575"/>
              <a:ext cx="6121566" cy="3701513"/>
            </a:xfrm>
            <a:prstGeom prst="rect">
              <a:avLst/>
            </a:prstGeom>
            <a:noFill/>
            <a:ln>
              <a:noFill/>
            </a:ln>
          </p:spPr>
          <p:txBody>
            <a:bodyPr anchorCtr="0" anchor="ctr" bIns="0" lIns="0" spcFirstLastPara="1" rIns="0" wrap="square" tIns="0">
              <a:noAutofit/>
            </a:bodyPr>
            <a:lstStyle/>
            <a:p>
              <a:pPr indent="0" lvl="0" marL="0" marR="0" rtl="0" algn="ctr">
                <a:lnSpc>
                  <a:spcPct val="108009"/>
                </a:lnSpc>
                <a:spcBef>
                  <a:spcPts val="0"/>
                </a:spcBef>
                <a:spcAft>
                  <a:spcPts val="0"/>
                </a:spcAft>
                <a:buNone/>
              </a:pPr>
              <a:r>
                <a:rPr b="1" i="0" lang="en-US" sz="2809" u="none" cap="none" strike="noStrike">
                  <a:solidFill>
                    <a:srgbClr val="FFFFFF"/>
                  </a:solidFill>
                  <a:latin typeface="Calibri"/>
                  <a:ea typeface="Calibri"/>
                  <a:cs typeface="Calibri"/>
                  <a:sym typeface="Calibri"/>
                </a:rPr>
                <a:t>Δραστηριότητα ιατρικού προσωπικού: Σταθμοί πρώτων βοηθειών επί τόπου που ανταποκρίνονται σε συσσωρεύσεις κρουσμάτων.</a:t>
              </a:r>
              <a:endParaRPr sz="1200"/>
            </a:p>
          </p:txBody>
        </p:sp>
      </p:gr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92" name="Shape 1092"/>
        <p:cNvGrpSpPr/>
        <p:nvPr/>
      </p:nvGrpSpPr>
      <p:grpSpPr>
        <a:xfrm>
          <a:off x="0" y="0"/>
          <a:ext cx="0" cy="0"/>
          <a:chOff x="0" y="0"/>
          <a:chExt cx="0" cy="0"/>
        </a:xfrm>
      </p:grpSpPr>
      <p:sp>
        <p:nvSpPr>
          <p:cNvPr descr="Μπλε κείμενο σε μαύρο φόντο  Η περιγραφή δημιουργήθηκε αυτόματα" id="1093" name="Google Shape;1093;p34"/>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5" l="0" r="0" t="0"/>
            </a:stretch>
          </a:blipFill>
          <a:ln>
            <a:noFill/>
          </a:ln>
        </p:spPr>
      </p:sp>
      <p:sp>
        <p:nvSpPr>
          <p:cNvPr descr="Κοντινό πλάνο ενός λογότυπου  Το περιεχόμενο που δημιουργείται από τεχνητή νοημοσύνη ενδέχεται να είναι εσφαλμένο." id="1094" name="Google Shape;1094;p34"/>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grpSp>
        <p:nvGrpSpPr>
          <p:cNvPr id="1095" name="Google Shape;1095;p34"/>
          <p:cNvGrpSpPr/>
          <p:nvPr/>
        </p:nvGrpSpPr>
        <p:grpSpPr>
          <a:xfrm>
            <a:off x="661173" y="192049"/>
            <a:ext cx="15773400" cy="1380840"/>
            <a:chOff x="0" y="-66675"/>
            <a:chExt cx="21031200" cy="1841121"/>
          </a:xfrm>
        </p:grpSpPr>
        <p:sp>
          <p:nvSpPr>
            <p:cNvPr id="1096" name="Google Shape;1096;p34"/>
            <p:cNvSpPr/>
            <p:nvPr/>
          </p:nvSpPr>
          <p:spPr>
            <a:xfrm>
              <a:off x="0" y="0"/>
              <a:ext cx="21031200" cy="1774446"/>
            </a:xfrm>
            <a:custGeom>
              <a:rect b="b" l="l" r="r" t="t"/>
              <a:pathLst>
                <a:path extrusionOk="0" h="1774446" w="21031200">
                  <a:moveTo>
                    <a:pt x="0" y="0"/>
                  </a:moveTo>
                  <a:lnTo>
                    <a:pt x="21031200" y="0"/>
                  </a:lnTo>
                  <a:lnTo>
                    <a:pt x="21031200" y="1774446"/>
                  </a:lnTo>
                  <a:lnTo>
                    <a:pt x="0" y="1774446"/>
                  </a:lnTo>
                  <a:close/>
                </a:path>
              </a:pathLst>
            </a:custGeom>
            <a:solidFill>
              <a:srgbClr val="000000">
                <a:alpha val="0"/>
              </a:srgbClr>
            </a:solidFill>
            <a:ln>
              <a:noFill/>
            </a:ln>
          </p:spPr>
        </p:sp>
        <p:sp>
          <p:nvSpPr>
            <p:cNvPr id="1097" name="Google Shape;1097;p34"/>
            <p:cNvSpPr txBox="1"/>
            <p:nvPr/>
          </p:nvSpPr>
          <p:spPr>
            <a:xfrm>
              <a:off x="0" y="-66675"/>
              <a:ext cx="21031200" cy="1841121"/>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FF0000"/>
                  </a:solidFill>
                  <a:latin typeface="Calibri"/>
                  <a:ea typeface="Calibri"/>
                  <a:cs typeface="Calibri"/>
                  <a:sym typeface="Calibri"/>
                </a:rPr>
                <a:t>Παύση και αναστοχασμός</a:t>
              </a:r>
              <a:endParaRPr/>
            </a:p>
          </p:txBody>
        </p:sp>
      </p:grpSp>
      <p:grpSp>
        <p:nvGrpSpPr>
          <p:cNvPr id="1098" name="Google Shape;1098;p34"/>
          <p:cNvGrpSpPr/>
          <p:nvPr/>
        </p:nvGrpSpPr>
        <p:grpSpPr>
          <a:xfrm>
            <a:off x="337952" y="1279550"/>
            <a:ext cx="14268883" cy="871200"/>
            <a:chOff x="0" y="-38096"/>
            <a:chExt cx="19025177" cy="1161600"/>
          </a:xfrm>
        </p:grpSpPr>
        <p:sp>
          <p:nvSpPr>
            <p:cNvPr id="1099" name="Google Shape;1099;p34"/>
            <p:cNvSpPr/>
            <p:nvPr/>
          </p:nvSpPr>
          <p:spPr>
            <a:xfrm>
              <a:off x="0" y="0"/>
              <a:ext cx="19025177" cy="1123420"/>
            </a:xfrm>
            <a:custGeom>
              <a:rect b="b" l="l" r="r" t="t"/>
              <a:pathLst>
                <a:path extrusionOk="0" h="1123420" w="19025177">
                  <a:moveTo>
                    <a:pt x="0" y="0"/>
                  </a:moveTo>
                  <a:lnTo>
                    <a:pt x="19025177" y="0"/>
                  </a:lnTo>
                  <a:lnTo>
                    <a:pt x="19025177" y="1123420"/>
                  </a:lnTo>
                  <a:lnTo>
                    <a:pt x="0" y="1123420"/>
                  </a:lnTo>
                  <a:close/>
                </a:path>
              </a:pathLst>
            </a:custGeom>
            <a:solidFill>
              <a:srgbClr val="000000">
                <a:alpha val="0"/>
              </a:srgbClr>
            </a:solidFill>
            <a:ln>
              <a:noFill/>
            </a:ln>
          </p:spPr>
        </p:sp>
        <p:sp>
          <p:nvSpPr>
            <p:cNvPr id="1100" name="Google Shape;1100;p34"/>
            <p:cNvSpPr txBox="1"/>
            <p:nvPr/>
          </p:nvSpPr>
          <p:spPr>
            <a:xfrm>
              <a:off x="552864" y="-38096"/>
              <a:ext cx="18472200" cy="1161600"/>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4200" u="none" cap="none" strike="noStrike">
                  <a:solidFill>
                    <a:srgbClr val="139AD6"/>
                  </a:solidFill>
                  <a:latin typeface="Calibri"/>
                  <a:ea typeface="Calibri"/>
                  <a:cs typeface="Calibri"/>
                  <a:sym typeface="Calibri"/>
                </a:rPr>
                <a:t>Μόλυνση τροφίμων σε δημόσιο χώρο!</a:t>
              </a:r>
              <a:endParaRPr/>
            </a:p>
          </p:txBody>
        </p:sp>
      </p:grpSp>
      <p:sp>
        <p:nvSpPr>
          <p:cNvPr id="1101" name="Google Shape;1101;p34"/>
          <p:cNvSpPr txBox="1"/>
          <p:nvPr/>
        </p:nvSpPr>
        <p:spPr>
          <a:xfrm>
            <a:off x="752598" y="2085062"/>
            <a:ext cx="16968900" cy="2514600"/>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0" i="0" lang="en-US" sz="2700" u="none" cap="none" strike="noStrike">
                <a:solidFill>
                  <a:srgbClr val="000000"/>
                </a:solidFill>
                <a:latin typeface="Calibri"/>
                <a:ea typeface="Calibri"/>
                <a:cs typeface="Calibri"/>
                <a:sym typeface="Calibri"/>
              </a:rPr>
              <a:t>Είναι 1:00 μ.μ. ένα πολυσύχναστο Σάββατο σε ένα μεγάλο εμπορικό κέντρο. Εσύ και οι φίλοι σου τρώτε μεσημεριανό στο food court όταν ξαφνικά το σύστημα PA ανακοινώνει:</a:t>
            </a:r>
            <a:endParaRPr/>
          </a:p>
          <a:p>
            <a:pPr indent="0" lvl="0" marL="0" marR="0" rtl="0" algn="l">
              <a:lnSpc>
                <a:spcPct val="120000"/>
              </a:lnSpc>
              <a:spcBef>
                <a:spcPts val="0"/>
              </a:spcBef>
              <a:spcAft>
                <a:spcPts val="0"/>
              </a:spcAft>
              <a:buNone/>
            </a:pPr>
            <a:r>
              <a:rPr b="0" i="0" lang="en-US" sz="2700" u="none" cap="none" strike="noStrike">
                <a:solidFill>
                  <a:srgbClr val="000000"/>
                </a:solidFill>
                <a:latin typeface="Calibri"/>
                <a:ea typeface="Calibri"/>
                <a:cs typeface="Calibri"/>
                <a:sym typeface="Calibri"/>
              </a:rPr>
              <a:t>«Προσοχή: Εντοπίστηκε πιθανή μόλυνση τροφίμων. Παρακαλούμε σταματήστε αμέσως την κατανάλωση τροφίμων και ακολουθήστε τις οδηγίες του προσωπικού.»</a:t>
            </a:r>
            <a:endParaRPr/>
          </a:p>
          <a:p>
            <a:pPr indent="0" lvl="0" marL="0" marR="0" rtl="0" algn="l">
              <a:lnSpc>
                <a:spcPct val="120000"/>
              </a:lnSpc>
              <a:spcBef>
                <a:spcPts val="0"/>
              </a:spcBef>
              <a:spcAft>
                <a:spcPts val="0"/>
              </a:spcAft>
              <a:buNone/>
            </a:pPr>
            <a:r>
              <a:rPr b="1" i="0" lang="en-US" sz="2700" u="none" cap="none" strike="noStrike">
                <a:solidFill>
                  <a:srgbClr val="000000"/>
                </a:solidFill>
                <a:latin typeface="Calibri"/>
                <a:ea typeface="Calibri"/>
                <a:cs typeface="Calibri"/>
                <a:sym typeface="Calibri"/>
              </a:rPr>
              <a:t>Κάποιοι συνεχίζουν να τρώνε, ενώ άλλοι πανικοβάλλονται και σπεύδουν προς τις εξόδους. Το προσωπικό ασφαλείας αρχίζει να αφαιρεί τους δίσκους και να ζητά από τους πελάτες να περιμένουν ήρεμα στον χώρο των καθισμάτων.</a:t>
            </a:r>
            <a:endParaRPr/>
          </a:p>
        </p:txBody>
      </p:sp>
      <p:sp>
        <p:nvSpPr>
          <p:cNvPr id="1102" name="Google Shape;1102;p34"/>
          <p:cNvSpPr/>
          <p:nvPr/>
        </p:nvSpPr>
        <p:spPr>
          <a:xfrm>
            <a:off x="8528823" y="6601344"/>
            <a:ext cx="6727412" cy="580454"/>
          </a:xfrm>
          <a:custGeom>
            <a:rect b="b" l="l" r="r" t="t"/>
            <a:pathLst>
              <a:path extrusionOk="0" h="773938" w="8969883">
                <a:moveTo>
                  <a:pt x="50800" y="0"/>
                </a:moveTo>
                <a:lnTo>
                  <a:pt x="50800" y="386969"/>
                </a:lnTo>
                <a:lnTo>
                  <a:pt x="25400" y="386969"/>
                </a:lnTo>
                <a:lnTo>
                  <a:pt x="25400" y="361569"/>
                </a:lnTo>
                <a:lnTo>
                  <a:pt x="8944483" y="361569"/>
                </a:lnTo>
                <a:cubicBezTo>
                  <a:pt x="8958452" y="361569"/>
                  <a:pt x="8969883" y="372999"/>
                  <a:pt x="8969883" y="386969"/>
                </a:cubicBezTo>
                <a:lnTo>
                  <a:pt x="8969883" y="773938"/>
                </a:lnTo>
                <a:lnTo>
                  <a:pt x="8919083" y="773938"/>
                </a:lnTo>
                <a:lnTo>
                  <a:pt x="8919083" y="386969"/>
                </a:lnTo>
                <a:lnTo>
                  <a:pt x="8944483" y="386969"/>
                </a:lnTo>
                <a:lnTo>
                  <a:pt x="8944483" y="412369"/>
                </a:lnTo>
                <a:lnTo>
                  <a:pt x="25400" y="412369"/>
                </a:lnTo>
                <a:cubicBezTo>
                  <a:pt x="11430" y="412369"/>
                  <a:pt x="0" y="400939"/>
                  <a:pt x="0" y="386969"/>
                </a:cubicBezTo>
                <a:lnTo>
                  <a:pt x="0" y="0"/>
                </a:lnTo>
                <a:close/>
              </a:path>
            </a:pathLst>
          </a:custGeom>
          <a:solidFill>
            <a:srgbClr val="BA1B1D"/>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03" name="Google Shape;1103;p34"/>
          <p:cNvSpPr/>
          <p:nvPr/>
        </p:nvSpPr>
        <p:spPr>
          <a:xfrm>
            <a:off x="8528823" y="6601344"/>
            <a:ext cx="3382708" cy="580454"/>
          </a:xfrm>
          <a:custGeom>
            <a:rect b="b" l="l" r="r" t="t"/>
            <a:pathLst>
              <a:path extrusionOk="0" h="773938" w="4510278">
                <a:moveTo>
                  <a:pt x="50800" y="0"/>
                </a:moveTo>
                <a:lnTo>
                  <a:pt x="50800" y="386969"/>
                </a:lnTo>
                <a:lnTo>
                  <a:pt x="25400" y="386969"/>
                </a:lnTo>
                <a:lnTo>
                  <a:pt x="25400" y="361569"/>
                </a:lnTo>
                <a:lnTo>
                  <a:pt x="4484878" y="361569"/>
                </a:lnTo>
                <a:cubicBezTo>
                  <a:pt x="4498848" y="361569"/>
                  <a:pt x="4510278" y="372999"/>
                  <a:pt x="4510278" y="386969"/>
                </a:cubicBezTo>
                <a:lnTo>
                  <a:pt x="4510278" y="773938"/>
                </a:lnTo>
                <a:lnTo>
                  <a:pt x="4459478" y="773938"/>
                </a:lnTo>
                <a:lnTo>
                  <a:pt x="4459478" y="386969"/>
                </a:lnTo>
                <a:lnTo>
                  <a:pt x="4484878" y="386969"/>
                </a:lnTo>
                <a:lnTo>
                  <a:pt x="4484878" y="412369"/>
                </a:lnTo>
                <a:lnTo>
                  <a:pt x="25400" y="412369"/>
                </a:lnTo>
                <a:cubicBezTo>
                  <a:pt x="11430" y="412369"/>
                  <a:pt x="0" y="400939"/>
                  <a:pt x="0" y="386969"/>
                </a:cubicBezTo>
                <a:lnTo>
                  <a:pt x="0" y="0"/>
                </a:lnTo>
                <a:close/>
              </a:path>
            </a:pathLst>
          </a:custGeom>
          <a:solidFill>
            <a:srgbClr val="BA1B1D"/>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04" name="Google Shape;1104;p34"/>
          <p:cNvSpPr/>
          <p:nvPr/>
        </p:nvSpPr>
        <p:spPr>
          <a:xfrm>
            <a:off x="8528823" y="6601344"/>
            <a:ext cx="38100" cy="580454"/>
          </a:xfrm>
          <a:custGeom>
            <a:rect b="b" l="l" r="r" t="t"/>
            <a:pathLst>
              <a:path extrusionOk="0" h="773938" w="50800">
                <a:moveTo>
                  <a:pt x="50800" y="0"/>
                </a:moveTo>
                <a:lnTo>
                  <a:pt x="50800" y="773938"/>
                </a:lnTo>
                <a:lnTo>
                  <a:pt x="0" y="773938"/>
                </a:lnTo>
                <a:lnTo>
                  <a:pt x="0" y="0"/>
                </a:lnTo>
                <a:close/>
              </a:path>
            </a:pathLst>
          </a:custGeom>
          <a:solidFill>
            <a:srgbClr val="BA1B1D"/>
          </a:solidFill>
          <a:ln cap="flat" cmpd="sng" w="12700">
            <a:solidFill>
              <a:srgbClr val="000000"/>
            </a:solidFill>
            <a:prstDash val="solid"/>
            <a:round/>
            <a:headEnd len="sm" w="sm" type="none"/>
            <a:tailEnd len="sm" w="sm" type="none"/>
          </a:ln>
        </p:spPr>
      </p:sp>
      <p:sp>
        <p:nvSpPr>
          <p:cNvPr id="1105" name="Google Shape;1105;p34"/>
          <p:cNvSpPr/>
          <p:nvPr/>
        </p:nvSpPr>
        <p:spPr>
          <a:xfrm>
            <a:off x="5184174" y="6601344"/>
            <a:ext cx="3382709" cy="580454"/>
          </a:xfrm>
          <a:custGeom>
            <a:rect b="b" l="l" r="r" t="t"/>
            <a:pathLst>
              <a:path extrusionOk="0" h="773938" w="4510278">
                <a:moveTo>
                  <a:pt x="4510278" y="0"/>
                </a:moveTo>
                <a:lnTo>
                  <a:pt x="4510278" y="386969"/>
                </a:lnTo>
                <a:cubicBezTo>
                  <a:pt x="4510278" y="400939"/>
                  <a:pt x="4498848" y="412369"/>
                  <a:pt x="4484878" y="412369"/>
                </a:cubicBezTo>
                <a:lnTo>
                  <a:pt x="25400" y="412369"/>
                </a:lnTo>
                <a:lnTo>
                  <a:pt x="25400" y="386969"/>
                </a:lnTo>
                <a:lnTo>
                  <a:pt x="50800" y="386969"/>
                </a:lnTo>
                <a:lnTo>
                  <a:pt x="50800" y="773938"/>
                </a:lnTo>
                <a:lnTo>
                  <a:pt x="0" y="773938"/>
                </a:lnTo>
                <a:lnTo>
                  <a:pt x="0" y="386969"/>
                </a:lnTo>
                <a:cubicBezTo>
                  <a:pt x="0" y="372999"/>
                  <a:pt x="11430" y="361569"/>
                  <a:pt x="25400" y="361569"/>
                </a:cubicBezTo>
                <a:lnTo>
                  <a:pt x="4484878" y="361569"/>
                </a:lnTo>
                <a:lnTo>
                  <a:pt x="4484878" y="386969"/>
                </a:lnTo>
                <a:lnTo>
                  <a:pt x="4459478" y="386969"/>
                </a:lnTo>
                <a:lnTo>
                  <a:pt x="4459478" y="0"/>
                </a:lnTo>
                <a:close/>
              </a:path>
            </a:pathLst>
          </a:custGeom>
          <a:solidFill>
            <a:srgbClr val="BA1B1D"/>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06" name="Google Shape;1106;p34"/>
          <p:cNvSpPr/>
          <p:nvPr/>
        </p:nvSpPr>
        <p:spPr>
          <a:xfrm>
            <a:off x="1839526" y="6601344"/>
            <a:ext cx="6727412" cy="580454"/>
          </a:xfrm>
          <a:custGeom>
            <a:rect b="b" l="l" r="r" t="t"/>
            <a:pathLst>
              <a:path extrusionOk="0" h="773938" w="8969883">
                <a:moveTo>
                  <a:pt x="8969883" y="0"/>
                </a:moveTo>
                <a:lnTo>
                  <a:pt x="8969883" y="386969"/>
                </a:lnTo>
                <a:cubicBezTo>
                  <a:pt x="8969883" y="400939"/>
                  <a:pt x="8958452" y="412369"/>
                  <a:pt x="8944483" y="412369"/>
                </a:cubicBezTo>
                <a:lnTo>
                  <a:pt x="25400" y="412369"/>
                </a:lnTo>
                <a:lnTo>
                  <a:pt x="25400" y="386969"/>
                </a:lnTo>
                <a:lnTo>
                  <a:pt x="50800" y="386969"/>
                </a:lnTo>
                <a:lnTo>
                  <a:pt x="50800" y="773938"/>
                </a:lnTo>
                <a:lnTo>
                  <a:pt x="0" y="773938"/>
                </a:lnTo>
                <a:lnTo>
                  <a:pt x="0" y="386969"/>
                </a:lnTo>
                <a:cubicBezTo>
                  <a:pt x="0" y="372999"/>
                  <a:pt x="11430" y="361569"/>
                  <a:pt x="25400" y="361569"/>
                </a:cubicBezTo>
                <a:lnTo>
                  <a:pt x="8944483" y="361569"/>
                </a:lnTo>
                <a:lnTo>
                  <a:pt x="8944483" y="386969"/>
                </a:lnTo>
                <a:lnTo>
                  <a:pt x="8919083" y="386969"/>
                </a:lnTo>
                <a:lnTo>
                  <a:pt x="8919083" y="0"/>
                </a:lnTo>
                <a:close/>
              </a:path>
            </a:pathLst>
          </a:custGeom>
          <a:solidFill>
            <a:srgbClr val="BA1B1D"/>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107" name="Google Shape;1107;p34"/>
          <p:cNvGrpSpPr/>
          <p:nvPr/>
        </p:nvGrpSpPr>
        <p:grpSpPr>
          <a:xfrm>
            <a:off x="7146737" y="5200208"/>
            <a:ext cx="2802255" cy="1420178"/>
            <a:chOff x="0" y="0"/>
            <a:chExt cx="3736340" cy="1893570"/>
          </a:xfrm>
        </p:grpSpPr>
        <p:sp>
          <p:nvSpPr>
            <p:cNvPr id="1108" name="Google Shape;1108;p34"/>
            <p:cNvSpPr/>
            <p:nvPr/>
          </p:nvSpPr>
          <p:spPr>
            <a:xfrm>
              <a:off x="25400" y="25400"/>
              <a:ext cx="3685540" cy="1842770"/>
            </a:xfrm>
            <a:custGeom>
              <a:rect b="b" l="l" r="r" t="t"/>
              <a:pathLst>
                <a:path extrusionOk="0" h="1842770" w="3685540">
                  <a:moveTo>
                    <a:pt x="0" y="0"/>
                  </a:moveTo>
                  <a:lnTo>
                    <a:pt x="3685540" y="0"/>
                  </a:lnTo>
                  <a:lnTo>
                    <a:pt x="3685540" y="1842770"/>
                  </a:lnTo>
                  <a:lnTo>
                    <a:pt x="0" y="1842770"/>
                  </a:lnTo>
                  <a:close/>
                </a:path>
              </a:pathLst>
            </a:custGeom>
            <a:solidFill>
              <a:srgbClr val="139AD6"/>
            </a:solidFill>
            <a:ln cap="flat" cmpd="sng" w="12700">
              <a:solidFill>
                <a:srgbClr val="000000"/>
              </a:solidFill>
              <a:prstDash val="solid"/>
              <a:round/>
              <a:headEnd len="sm" w="sm" type="none"/>
              <a:tailEnd len="sm" w="sm" type="none"/>
            </a:ln>
          </p:spPr>
        </p:sp>
        <p:sp>
          <p:nvSpPr>
            <p:cNvPr id="1109" name="Google Shape;1109;p34"/>
            <p:cNvSpPr/>
            <p:nvPr/>
          </p:nvSpPr>
          <p:spPr>
            <a:xfrm>
              <a:off x="0" y="0"/>
              <a:ext cx="3736340" cy="1893570"/>
            </a:xfrm>
            <a:custGeom>
              <a:rect b="b" l="l" r="r" t="t"/>
              <a:pathLst>
                <a:path extrusionOk="0" h="1893570" w="3736340">
                  <a:moveTo>
                    <a:pt x="25400" y="0"/>
                  </a:moveTo>
                  <a:lnTo>
                    <a:pt x="3710940" y="0"/>
                  </a:lnTo>
                  <a:cubicBezTo>
                    <a:pt x="3724910" y="0"/>
                    <a:pt x="3736340" y="11430"/>
                    <a:pt x="3736340" y="25400"/>
                  </a:cubicBezTo>
                  <a:lnTo>
                    <a:pt x="3736340" y="1868170"/>
                  </a:lnTo>
                  <a:cubicBezTo>
                    <a:pt x="3736340" y="1882140"/>
                    <a:pt x="3724910" y="1893570"/>
                    <a:pt x="3710940" y="1893570"/>
                  </a:cubicBezTo>
                  <a:lnTo>
                    <a:pt x="25400" y="1893570"/>
                  </a:lnTo>
                  <a:cubicBezTo>
                    <a:pt x="11430" y="1893570"/>
                    <a:pt x="0" y="1882140"/>
                    <a:pt x="0" y="1868170"/>
                  </a:cubicBezTo>
                  <a:lnTo>
                    <a:pt x="0" y="25400"/>
                  </a:lnTo>
                  <a:cubicBezTo>
                    <a:pt x="0" y="11430"/>
                    <a:pt x="11430" y="0"/>
                    <a:pt x="25400" y="0"/>
                  </a:cubicBezTo>
                  <a:moveTo>
                    <a:pt x="25400" y="50800"/>
                  </a:moveTo>
                  <a:lnTo>
                    <a:pt x="25400" y="25400"/>
                  </a:lnTo>
                  <a:lnTo>
                    <a:pt x="50800" y="25400"/>
                  </a:lnTo>
                  <a:lnTo>
                    <a:pt x="50800" y="1868170"/>
                  </a:lnTo>
                  <a:lnTo>
                    <a:pt x="25400" y="1868170"/>
                  </a:lnTo>
                  <a:lnTo>
                    <a:pt x="25400" y="1842770"/>
                  </a:lnTo>
                  <a:lnTo>
                    <a:pt x="3710940" y="1842770"/>
                  </a:lnTo>
                  <a:lnTo>
                    <a:pt x="3710940" y="1868170"/>
                  </a:lnTo>
                  <a:lnTo>
                    <a:pt x="3685540" y="1868170"/>
                  </a:lnTo>
                  <a:lnTo>
                    <a:pt x="3685540" y="25400"/>
                  </a:lnTo>
                  <a:lnTo>
                    <a:pt x="3710940" y="25400"/>
                  </a:lnTo>
                  <a:lnTo>
                    <a:pt x="3710940"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110" name="Google Shape;1110;p34"/>
          <p:cNvGrpSpPr/>
          <p:nvPr/>
        </p:nvGrpSpPr>
        <p:grpSpPr>
          <a:xfrm>
            <a:off x="7165787" y="5204971"/>
            <a:ext cx="2764172" cy="1396372"/>
            <a:chOff x="0" y="-19050"/>
            <a:chExt cx="3685562" cy="1861830"/>
          </a:xfrm>
        </p:grpSpPr>
        <p:sp>
          <p:nvSpPr>
            <p:cNvPr id="1111" name="Google Shape;1111;p34"/>
            <p:cNvSpPr/>
            <p:nvPr/>
          </p:nvSpPr>
          <p:spPr>
            <a:xfrm>
              <a:off x="0" y="0"/>
              <a:ext cx="3685562" cy="1842780"/>
            </a:xfrm>
            <a:custGeom>
              <a:rect b="b" l="l" r="r" t="t"/>
              <a:pathLst>
                <a:path extrusionOk="0" h="1842780" w="3685562">
                  <a:moveTo>
                    <a:pt x="0" y="0"/>
                  </a:moveTo>
                  <a:lnTo>
                    <a:pt x="3685562" y="0"/>
                  </a:lnTo>
                  <a:lnTo>
                    <a:pt x="3685562" y="1842780"/>
                  </a:lnTo>
                  <a:lnTo>
                    <a:pt x="0" y="1842780"/>
                  </a:lnTo>
                  <a:close/>
                </a:path>
              </a:pathLst>
            </a:custGeom>
            <a:solidFill>
              <a:srgbClr val="000000">
                <a:alpha val="0"/>
              </a:srgbClr>
            </a:solidFill>
            <a:ln>
              <a:noFill/>
            </a:ln>
          </p:spPr>
        </p:sp>
        <p:sp>
          <p:nvSpPr>
            <p:cNvPr id="1112" name="Google Shape;1112;p34"/>
            <p:cNvSpPr txBox="1"/>
            <p:nvPr/>
          </p:nvSpPr>
          <p:spPr>
            <a:xfrm>
              <a:off x="0" y="-19050"/>
              <a:ext cx="3685562" cy="1861830"/>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1" i="0" lang="en-US" sz="2100" u="none" cap="none" strike="noStrike">
                  <a:solidFill>
                    <a:srgbClr val="FFFFFF"/>
                  </a:solidFill>
                  <a:latin typeface="Calibri"/>
                  <a:ea typeface="Calibri"/>
                  <a:cs typeface="Calibri"/>
                  <a:sym typeface="Calibri"/>
                </a:rPr>
                <a:t>Κατευθυντήριες ερωτήσεις:</a:t>
              </a:r>
              <a:endParaRPr/>
            </a:p>
          </p:txBody>
        </p:sp>
      </p:grpSp>
      <p:grpSp>
        <p:nvGrpSpPr>
          <p:cNvPr id="1113" name="Google Shape;1113;p34"/>
          <p:cNvGrpSpPr/>
          <p:nvPr/>
        </p:nvGrpSpPr>
        <p:grpSpPr>
          <a:xfrm>
            <a:off x="457440" y="7162770"/>
            <a:ext cx="2802255" cy="1420178"/>
            <a:chOff x="0" y="0"/>
            <a:chExt cx="3736340" cy="1893570"/>
          </a:xfrm>
        </p:grpSpPr>
        <p:sp>
          <p:nvSpPr>
            <p:cNvPr id="1114" name="Google Shape;1114;p34"/>
            <p:cNvSpPr/>
            <p:nvPr/>
          </p:nvSpPr>
          <p:spPr>
            <a:xfrm>
              <a:off x="25400" y="25400"/>
              <a:ext cx="3685540" cy="1842770"/>
            </a:xfrm>
            <a:custGeom>
              <a:rect b="b" l="l" r="r" t="t"/>
              <a:pathLst>
                <a:path extrusionOk="0" h="1842770" w="3685540">
                  <a:moveTo>
                    <a:pt x="0" y="0"/>
                  </a:moveTo>
                  <a:lnTo>
                    <a:pt x="3685540" y="0"/>
                  </a:lnTo>
                  <a:lnTo>
                    <a:pt x="3685540" y="1842770"/>
                  </a:lnTo>
                  <a:lnTo>
                    <a:pt x="0" y="1842770"/>
                  </a:lnTo>
                  <a:close/>
                </a:path>
              </a:pathLst>
            </a:custGeom>
            <a:solidFill>
              <a:srgbClr val="ED2527"/>
            </a:solidFill>
            <a:ln cap="flat" cmpd="sng" w="12700">
              <a:solidFill>
                <a:srgbClr val="000000"/>
              </a:solidFill>
              <a:prstDash val="solid"/>
              <a:round/>
              <a:headEnd len="sm" w="sm" type="none"/>
              <a:tailEnd len="sm" w="sm" type="none"/>
            </a:ln>
          </p:spPr>
        </p:sp>
        <p:sp>
          <p:nvSpPr>
            <p:cNvPr id="1115" name="Google Shape;1115;p34"/>
            <p:cNvSpPr/>
            <p:nvPr/>
          </p:nvSpPr>
          <p:spPr>
            <a:xfrm>
              <a:off x="0" y="0"/>
              <a:ext cx="3736340" cy="1893570"/>
            </a:xfrm>
            <a:custGeom>
              <a:rect b="b" l="l" r="r" t="t"/>
              <a:pathLst>
                <a:path extrusionOk="0" h="1893570" w="3736340">
                  <a:moveTo>
                    <a:pt x="25400" y="0"/>
                  </a:moveTo>
                  <a:lnTo>
                    <a:pt x="3710940" y="0"/>
                  </a:lnTo>
                  <a:cubicBezTo>
                    <a:pt x="3724910" y="0"/>
                    <a:pt x="3736340" y="11430"/>
                    <a:pt x="3736340" y="25400"/>
                  </a:cubicBezTo>
                  <a:lnTo>
                    <a:pt x="3736340" y="1868170"/>
                  </a:lnTo>
                  <a:cubicBezTo>
                    <a:pt x="3736340" y="1882140"/>
                    <a:pt x="3724910" y="1893570"/>
                    <a:pt x="3710940" y="1893570"/>
                  </a:cubicBezTo>
                  <a:lnTo>
                    <a:pt x="25400" y="1893570"/>
                  </a:lnTo>
                  <a:cubicBezTo>
                    <a:pt x="11430" y="1893570"/>
                    <a:pt x="0" y="1882140"/>
                    <a:pt x="0" y="1868170"/>
                  </a:cubicBezTo>
                  <a:lnTo>
                    <a:pt x="0" y="25400"/>
                  </a:lnTo>
                  <a:cubicBezTo>
                    <a:pt x="0" y="11430"/>
                    <a:pt x="11430" y="0"/>
                    <a:pt x="25400" y="0"/>
                  </a:cubicBezTo>
                  <a:moveTo>
                    <a:pt x="25400" y="50800"/>
                  </a:moveTo>
                  <a:lnTo>
                    <a:pt x="25400" y="25400"/>
                  </a:lnTo>
                  <a:lnTo>
                    <a:pt x="50800" y="25400"/>
                  </a:lnTo>
                  <a:lnTo>
                    <a:pt x="50800" y="1868170"/>
                  </a:lnTo>
                  <a:lnTo>
                    <a:pt x="25400" y="1868170"/>
                  </a:lnTo>
                  <a:lnTo>
                    <a:pt x="25400" y="1842770"/>
                  </a:lnTo>
                  <a:lnTo>
                    <a:pt x="3710940" y="1842770"/>
                  </a:lnTo>
                  <a:lnTo>
                    <a:pt x="3710940" y="1868170"/>
                  </a:lnTo>
                  <a:lnTo>
                    <a:pt x="3685540" y="1868170"/>
                  </a:lnTo>
                  <a:lnTo>
                    <a:pt x="3685540" y="25400"/>
                  </a:lnTo>
                  <a:lnTo>
                    <a:pt x="3710940" y="25400"/>
                  </a:lnTo>
                  <a:lnTo>
                    <a:pt x="3710940"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116" name="Google Shape;1116;p34"/>
          <p:cNvGrpSpPr/>
          <p:nvPr/>
        </p:nvGrpSpPr>
        <p:grpSpPr>
          <a:xfrm>
            <a:off x="476490" y="7167533"/>
            <a:ext cx="2764172" cy="1396372"/>
            <a:chOff x="0" y="-19050"/>
            <a:chExt cx="3685562" cy="1861830"/>
          </a:xfrm>
        </p:grpSpPr>
        <p:sp>
          <p:nvSpPr>
            <p:cNvPr id="1117" name="Google Shape;1117;p34"/>
            <p:cNvSpPr/>
            <p:nvPr/>
          </p:nvSpPr>
          <p:spPr>
            <a:xfrm>
              <a:off x="0" y="0"/>
              <a:ext cx="3685562" cy="1842780"/>
            </a:xfrm>
            <a:custGeom>
              <a:rect b="b" l="l" r="r" t="t"/>
              <a:pathLst>
                <a:path extrusionOk="0" h="1842780" w="3685562">
                  <a:moveTo>
                    <a:pt x="0" y="0"/>
                  </a:moveTo>
                  <a:lnTo>
                    <a:pt x="3685562" y="0"/>
                  </a:lnTo>
                  <a:lnTo>
                    <a:pt x="3685562" y="1842780"/>
                  </a:lnTo>
                  <a:lnTo>
                    <a:pt x="0" y="1842780"/>
                  </a:lnTo>
                  <a:close/>
                </a:path>
              </a:pathLst>
            </a:custGeom>
            <a:solidFill>
              <a:srgbClr val="000000">
                <a:alpha val="0"/>
              </a:srgbClr>
            </a:solidFill>
            <a:ln>
              <a:noFill/>
            </a:ln>
          </p:spPr>
        </p:sp>
        <p:sp>
          <p:nvSpPr>
            <p:cNvPr id="1118" name="Google Shape;1118;p34"/>
            <p:cNvSpPr txBox="1"/>
            <p:nvPr/>
          </p:nvSpPr>
          <p:spPr>
            <a:xfrm>
              <a:off x="0" y="-19050"/>
              <a:ext cx="3685562" cy="1861830"/>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0" i="0" lang="en-US" sz="2000" u="none" cap="none" strike="noStrike">
                  <a:solidFill>
                    <a:srgbClr val="FFFFFF"/>
                  </a:solidFill>
                  <a:latin typeface="Calibri"/>
                  <a:ea typeface="Calibri"/>
                  <a:cs typeface="Calibri"/>
                  <a:sym typeface="Calibri"/>
                </a:rPr>
                <a:t>Ποια είναι η πρώτη ενέργεια που θα κάνατε αφού ακούσατε αυτή την ανακοίνωση;</a:t>
              </a:r>
              <a:endParaRPr sz="1300"/>
            </a:p>
          </p:txBody>
        </p:sp>
      </p:grpSp>
      <p:grpSp>
        <p:nvGrpSpPr>
          <p:cNvPr id="1119" name="Google Shape;1119;p34"/>
          <p:cNvGrpSpPr/>
          <p:nvPr/>
        </p:nvGrpSpPr>
        <p:grpSpPr>
          <a:xfrm>
            <a:off x="3802089" y="7162770"/>
            <a:ext cx="2802255" cy="1420178"/>
            <a:chOff x="0" y="0"/>
            <a:chExt cx="3736340" cy="1893570"/>
          </a:xfrm>
        </p:grpSpPr>
        <p:sp>
          <p:nvSpPr>
            <p:cNvPr id="1120" name="Google Shape;1120;p34"/>
            <p:cNvSpPr/>
            <p:nvPr/>
          </p:nvSpPr>
          <p:spPr>
            <a:xfrm>
              <a:off x="25400" y="25400"/>
              <a:ext cx="3685540" cy="1842770"/>
            </a:xfrm>
            <a:custGeom>
              <a:rect b="b" l="l" r="r" t="t"/>
              <a:pathLst>
                <a:path extrusionOk="0" h="1842770" w="3685540">
                  <a:moveTo>
                    <a:pt x="0" y="0"/>
                  </a:moveTo>
                  <a:lnTo>
                    <a:pt x="3685540" y="0"/>
                  </a:lnTo>
                  <a:lnTo>
                    <a:pt x="3685540" y="1842770"/>
                  </a:lnTo>
                  <a:lnTo>
                    <a:pt x="0" y="1842770"/>
                  </a:lnTo>
                  <a:close/>
                </a:path>
              </a:pathLst>
            </a:custGeom>
            <a:solidFill>
              <a:srgbClr val="ED2527"/>
            </a:solidFill>
            <a:ln cap="flat" cmpd="sng" w="12700">
              <a:solidFill>
                <a:srgbClr val="000000"/>
              </a:solidFill>
              <a:prstDash val="solid"/>
              <a:round/>
              <a:headEnd len="sm" w="sm" type="none"/>
              <a:tailEnd len="sm" w="sm" type="none"/>
            </a:ln>
          </p:spPr>
        </p:sp>
        <p:sp>
          <p:nvSpPr>
            <p:cNvPr id="1121" name="Google Shape;1121;p34"/>
            <p:cNvSpPr/>
            <p:nvPr/>
          </p:nvSpPr>
          <p:spPr>
            <a:xfrm>
              <a:off x="0" y="0"/>
              <a:ext cx="3736340" cy="1893570"/>
            </a:xfrm>
            <a:custGeom>
              <a:rect b="b" l="l" r="r" t="t"/>
              <a:pathLst>
                <a:path extrusionOk="0" h="1893570" w="3736340">
                  <a:moveTo>
                    <a:pt x="25400" y="0"/>
                  </a:moveTo>
                  <a:lnTo>
                    <a:pt x="3710940" y="0"/>
                  </a:lnTo>
                  <a:cubicBezTo>
                    <a:pt x="3724910" y="0"/>
                    <a:pt x="3736340" y="11430"/>
                    <a:pt x="3736340" y="25400"/>
                  </a:cubicBezTo>
                  <a:lnTo>
                    <a:pt x="3736340" y="1868170"/>
                  </a:lnTo>
                  <a:cubicBezTo>
                    <a:pt x="3736340" y="1882140"/>
                    <a:pt x="3724910" y="1893570"/>
                    <a:pt x="3710940" y="1893570"/>
                  </a:cubicBezTo>
                  <a:lnTo>
                    <a:pt x="25400" y="1893570"/>
                  </a:lnTo>
                  <a:cubicBezTo>
                    <a:pt x="11430" y="1893570"/>
                    <a:pt x="0" y="1882140"/>
                    <a:pt x="0" y="1868170"/>
                  </a:cubicBezTo>
                  <a:lnTo>
                    <a:pt x="0" y="25400"/>
                  </a:lnTo>
                  <a:cubicBezTo>
                    <a:pt x="0" y="11430"/>
                    <a:pt x="11430" y="0"/>
                    <a:pt x="25400" y="0"/>
                  </a:cubicBezTo>
                  <a:moveTo>
                    <a:pt x="25400" y="50800"/>
                  </a:moveTo>
                  <a:lnTo>
                    <a:pt x="25400" y="25400"/>
                  </a:lnTo>
                  <a:lnTo>
                    <a:pt x="50800" y="25400"/>
                  </a:lnTo>
                  <a:lnTo>
                    <a:pt x="50800" y="1868170"/>
                  </a:lnTo>
                  <a:lnTo>
                    <a:pt x="25400" y="1868170"/>
                  </a:lnTo>
                  <a:lnTo>
                    <a:pt x="25400" y="1842770"/>
                  </a:lnTo>
                  <a:lnTo>
                    <a:pt x="3710940" y="1842770"/>
                  </a:lnTo>
                  <a:lnTo>
                    <a:pt x="3710940" y="1868170"/>
                  </a:lnTo>
                  <a:lnTo>
                    <a:pt x="3685540" y="1868170"/>
                  </a:lnTo>
                  <a:lnTo>
                    <a:pt x="3685540" y="25400"/>
                  </a:lnTo>
                  <a:lnTo>
                    <a:pt x="3710940" y="25400"/>
                  </a:lnTo>
                  <a:lnTo>
                    <a:pt x="3710940"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122" name="Google Shape;1122;p34"/>
          <p:cNvGrpSpPr/>
          <p:nvPr/>
        </p:nvGrpSpPr>
        <p:grpSpPr>
          <a:xfrm>
            <a:off x="3821139" y="7167533"/>
            <a:ext cx="2764172" cy="1396372"/>
            <a:chOff x="0" y="-19050"/>
            <a:chExt cx="3685562" cy="1861830"/>
          </a:xfrm>
        </p:grpSpPr>
        <p:sp>
          <p:nvSpPr>
            <p:cNvPr id="1123" name="Google Shape;1123;p34"/>
            <p:cNvSpPr/>
            <p:nvPr/>
          </p:nvSpPr>
          <p:spPr>
            <a:xfrm>
              <a:off x="0" y="0"/>
              <a:ext cx="3685562" cy="1842780"/>
            </a:xfrm>
            <a:custGeom>
              <a:rect b="b" l="l" r="r" t="t"/>
              <a:pathLst>
                <a:path extrusionOk="0" h="1842780" w="3685562">
                  <a:moveTo>
                    <a:pt x="0" y="0"/>
                  </a:moveTo>
                  <a:lnTo>
                    <a:pt x="3685562" y="0"/>
                  </a:lnTo>
                  <a:lnTo>
                    <a:pt x="3685562" y="1842780"/>
                  </a:lnTo>
                  <a:lnTo>
                    <a:pt x="0" y="1842780"/>
                  </a:lnTo>
                  <a:close/>
                </a:path>
              </a:pathLst>
            </a:custGeom>
            <a:solidFill>
              <a:srgbClr val="000000">
                <a:alpha val="0"/>
              </a:srgbClr>
            </a:solidFill>
            <a:ln>
              <a:noFill/>
            </a:ln>
          </p:spPr>
        </p:sp>
        <p:sp>
          <p:nvSpPr>
            <p:cNvPr id="1124" name="Google Shape;1124;p34"/>
            <p:cNvSpPr txBox="1"/>
            <p:nvPr/>
          </p:nvSpPr>
          <p:spPr>
            <a:xfrm>
              <a:off x="0" y="-19050"/>
              <a:ext cx="3685562" cy="1861830"/>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0" i="0" lang="en-US" sz="2000" u="none" cap="none" strike="noStrike">
                  <a:solidFill>
                    <a:srgbClr val="FFFFFF"/>
                  </a:solidFill>
                  <a:latin typeface="Calibri"/>
                  <a:ea typeface="Calibri"/>
                  <a:cs typeface="Calibri"/>
                  <a:sym typeface="Calibri"/>
                </a:rPr>
                <a:t>Πώς θα αντιδρούσατε αν είχατε ήδη καταναλώσει το φαγητό;</a:t>
              </a:r>
              <a:endParaRPr sz="1300"/>
            </a:p>
          </p:txBody>
        </p:sp>
      </p:grpSp>
      <p:grpSp>
        <p:nvGrpSpPr>
          <p:cNvPr id="1125" name="Google Shape;1125;p34"/>
          <p:cNvGrpSpPr/>
          <p:nvPr/>
        </p:nvGrpSpPr>
        <p:grpSpPr>
          <a:xfrm>
            <a:off x="7146737" y="7162770"/>
            <a:ext cx="2802255" cy="1420178"/>
            <a:chOff x="0" y="0"/>
            <a:chExt cx="3736340" cy="1893570"/>
          </a:xfrm>
        </p:grpSpPr>
        <p:sp>
          <p:nvSpPr>
            <p:cNvPr id="1126" name="Google Shape;1126;p34"/>
            <p:cNvSpPr/>
            <p:nvPr/>
          </p:nvSpPr>
          <p:spPr>
            <a:xfrm>
              <a:off x="25400" y="25400"/>
              <a:ext cx="3685540" cy="1842770"/>
            </a:xfrm>
            <a:custGeom>
              <a:rect b="b" l="l" r="r" t="t"/>
              <a:pathLst>
                <a:path extrusionOk="0" h="1842770" w="3685540">
                  <a:moveTo>
                    <a:pt x="0" y="0"/>
                  </a:moveTo>
                  <a:lnTo>
                    <a:pt x="3685540" y="0"/>
                  </a:lnTo>
                  <a:lnTo>
                    <a:pt x="3685540" y="1842770"/>
                  </a:lnTo>
                  <a:lnTo>
                    <a:pt x="0" y="1842770"/>
                  </a:lnTo>
                  <a:close/>
                </a:path>
              </a:pathLst>
            </a:custGeom>
            <a:solidFill>
              <a:srgbClr val="ED2527"/>
            </a:solidFill>
            <a:ln cap="flat" cmpd="sng" w="12700">
              <a:solidFill>
                <a:srgbClr val="000000"/>
              </a:solidFill>
              <a:prstDash val="solid"/>
              <a:round/>
              <a:headEnd len="sm" w="sm" type="none"/>
              <a:tailEnd len="sm" w="sm" type="none"/>
            </a:ln>
          </p:spPr>
        </p:sp>
        <p:sp>
          <p:nvSpPr>
            <p:cNvPr id="1127" name="Google Shape;1127;p34"/>
            <p:cNvSpPr/>
            <p:nvPr/>
          </p:nvSpPr>
          <p:spPr>
            <a:xfrm>
              <a:off x="0" y="0"/>
              <a:ext cx="3736340" cy="1893570"/>
            </a:xfrm>
            <a:custGeom>
              <a:rect b="b" l="l" r="r" t="t"/>
              <a:pathLst>
                <a:path extrusionOk="0" h="1893570" w="3736340">
                  <a:moveTo>
                    <a:pt x="25400" y="0"/>
                  </a:moveTo>
                  <a:lnTo>
                    <a:pt x="3710940" y="0"/>
                  </a:lnTo>
                  <a:cubicBezTo>
                    <a:pt x="3724910" y="0"/>
                    <a:pt x="3736340" y="11430"/>
                    <a:pt x="3736340" y="25400"/>
                  </a:cubicBezTo>
                  <a:lnTo>
                    <a:pt x="3736340" y="1868170"/>
                  </a:lnTo>
                  <a:cubicBezTo>
                    <a:pt x="3736340" y="1882140"/>
                    <a:pt x="3724910" y="1893570"/>
                    <a:pt x="3710940" y="1893570"/>
                  </a:cubicBezTo>
                  <a:lnTo>
                    <a:pt x="25400" y="1893570"/>
                  </a:lnTo>
                  <a:cubicBezTo>
                    <a:pt x="11430" y="1893570"/>
                    <a:pt x="0" y="1882140"/>
                    <a:pt x="0" y="1868170"/>
                  </a:cubicBezTo>
                  <a:lnTo>
                    <a:pt x="0" y="25400"/>
                  </a:lnTo>
                  <a:cubicBezTo>
                    <a:pt x="0" y="11430"/>
                    <a:pt x="11430" y="0"/>
                    <a:pt x="25400" y="0"/>
                  </a:cubicBezTo>
                  <a:moveTo>
                    <a:pt x="25400" y="50800"/>
                  </a:moveTo>
                  <a:lnTo>
                    <a:pt x="25400" y="25400"/>
                  </a:lnTo>
                  <a:lnTo>
                    <a:pt x="50800" y="25400"/>
                  </a:lnTo>
                  <a:lnTo>
                    <a:pt x="50800" y="1868170"/>
                  </a:lnTo>
                  <a:lnTo>
                    <a:pt x="25400" y="1868170"/>
                  </a:lnTo>
                  <a:lnTo>
                    <a:pt x="25400" y="1842770"/>
                  </a:lnTo>
                  <a:lnTo>
                    <a:pt x="3710940" y="1842770"/>
                  </a:lnTo>
                  <a:lnTo>
                    <a:pt x="3710940" y="1868170"/>
                  </a:lnTo>
                  <a:lnTo>
                    <a:pt x="3685540" y="1868170"/>
                  </a:lnTo>
                  <a:lnTo>
                    <a:pt x="3685540" y="25400"/>
                  </a:lnTo>
                  <a:lnTo>
                    <a:pt x="3710940" y="25400"/>
                  </a:lnTo>
                  <a:lnTo>
                    <a:pt x="3710940"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128" name="Google Shape;1128;p34"/>
          <p:cNvGrpSpPr/>
          <p:nvPr/>
        </p:nvGrpSpPr>
        <p:grpSpPr>
          <a:xfrm>
            <a:off x="7165787" y="7160389"/>
            <a:ext cx="2764172" cy="1481993"/>
            <a:chOff x="0" y="-28575"/>
            <a:chExt cx="3685562" cy="1975991"/>
          </a:xfrm>
        </p:grpSpPr>
        <p:sp>
          <p:nvSpPr>
            <p:cNvPr id="1129" name="Google Shape;1129;p34"/>
            <p:cNvSpPr/>
            <p:nvPr/>
          </p:nvSpPr>
          <p:spPr>
            <a:xfrm>
              <a:off x="0" y="0"/>
              <a:ext cx="3685562" cy="1947416"/>
            </a:xfrm>
            <a:custGeom>
              <a:rect b="b" l="l" r="r" t="t"/>
              <a:pathLst>
                <a:path extrusionOk="0" h="1947416" w="3685562">
                  <a:moveTo>
                    <a:pt x="0" y="0"/>
                  </a:moveTo>
                  <a:lnTo>
                    <a:pt x="3685562" y="0"/>
                  </a:lnTo>
                  <a:lnTo>
                    <a:pt x="3685562" y="1947416"/>
                  </a:lnTo>
                  <a:lnTo>
                    <a:pt x="0" y="1947416"/>
                  </a:lnTo>
                  <a:close/>
                </a:path>
              </a:pathLst>
            </a:custGeom>
            <a:solidFill>
              <a:srgbClr val="000000">
                <a:alpha val="0"/>
              </a:srgbClr>
            </a:solidFill>
            <a:ln>
              <a:noFill/>
            </a:ln>
          </p:spPr>
        </p:sp>
        <p:sp>
          <p:nvSpPr>
            <p:cNvPr id="1130" name="Google Shape;1130;p34"/>
            <p:cNvSpPr txBox="1"/>
            <p:nvPr/>
          </p:nvSpPr>
          <p:spPr>
            <a:xfrm>
              <a:off x="0" y="-28575"/>
              <a:ext cx="3685562" cy="1975991"/>
            </a:xfrm>
            <a:prstGeom prst="rect">
              <a:avLst/>
            </a:prstGeom>
            <a:noFill/>
            <a:ln>
              <a:noFill/>
            </a:ln>
          </p:spPr>
          <p:txBody>
            <a:bodyPr anchorCtr="0" anchor="ctr" bIns="0" lIns="0" spcFirstLastPara="1" rIns="0" wrap="square" tIns="0">
              <a:noAutofit/>
            </a:bodyPr>
            <a:lstStyle/>
            <a:p>
              <a:pPr indent="0" lvl="0" marL="0" marR="0" rtl="0" algn="ctr">
                <a:lnSpc>
                  <a:spcPct val="108028"/>
                </a:lnSpc>
                <a:spcBef>
                  <a:spcPts val="0"/>
                </a:spcBef>
                <a:spcAft>
                  <a:spcPts val="0"/>
                </a:spcAft>
                <a:buNone/>
              </a:pPr>
              <a:r>
                <a:rPr b="0" i="0" lang="en-US" sz="1868" u="none" cap="none" strike="noStrike">
                  <a:solidFill>
                    <a:srgbClr val="FFFFFF"/>
                  </a:solidFill>
                  <a:latin typeface="Calibri"/>
                  <a:ea typeface="Calibri"/>
                  <a:cs typeface="Calibri"/>
                  <a:sym typeface="Calibri"/>
                </a:rPr>
                <a:t>Πώς θα μπορούσατε να στηρίξετε τους άλλους γύρω σας να παραμείνουν ήρεμοι και να ακολουθούν οδηγίες;</a:t>
              </a:r>
              <a:endParaRPr sz="1300"/>
            </a:p>
          </p:txBody>
        </p:sp>
      </p:grpSp>
      <p:grpSp>
        <p:nvGrpSpPr>
          <p:cNvPr id="1131" name="Google Shape;1131;p34"/>
          <p:cNvGrpSpPr/>
          <p:nvPr/>
        </p:nvGrpSpPr>
        <p:grpSpPr>
          <a:xfrm>
            <a:off x="10491384" y="7162770"/>
            <a:ext cx="2802255" cy="1420178"/>
            <a:chOff x="0" y="0"/>
            <a:chExt cx="3736340" cy="1893570"/>
          </a:xfrm>
        </p:grpSpPr>
        <p:sp>
          <p:nvSpPr>
            <p:cNvPr id="1132" name="Google Shape;1132;p34"/>
            <p:cNvSpPr/>
            <p:nvPr/>
          </p:nvSpPr>
          <p:spPr>
            <a:xfrm>
              <a:off x="25400" y="25400"/>
              <a:ext cx="3685540" cy="1842770"/>
            </a:xfrm>
            <a:custGeom>
              <a:rect b="b" l="l" r="r" t="t"/>
              <a:pathLst>
                <a:path extrusionOk="0" h="1842770" w="3685540">
                  <a:moveTo>
                    <a:pt x="0" y="0"/>
                  </a:moveTo>
                  <a:lnTo>
                    <a:pt x="3685540" y="0"/>
                  </a:lnTo>
                  <a:lnTo>
                    <a:pt x="3685540" y="1842770"/>
                  </a:lnTo>
                  <a:lnTo>
                    <a:pt x="0" y="1842770"/>
                  </a:lnTo>
                  <a:close/>
                </a:path>
              </a:pathLst>
            </a:custGeom>
            <a:solidFill>
              <a:srgbClr val="ED2527"/>
            </a:solidFill>
            <a:ln cap="flat" cmpd="sng" w="12700">
              <a:solidFill>
                <a:srgbClr val="000000"/>
              </a:solidFill>
              <a:prstDash val="solid"/>
              <a:round/>
              <a:headEnd len="sm" w="sm" type="none"/>
              <a:tailEnd len="sm" w="sm" type="none"/>
            </a:ln>
          </p:spPr>
        </p:sp>
        <p:sp>
          <p:nvSpPr>
            <p:cNvPr id="1133" name="Google Shape;1133;p34"/>
            <p:cNvSpPr/>
            <p:nvPr/>
          </p:nvSpPr>
          <p:spPr>
            <a:xfrm>
              <a:off x="0" y="0"/>
              <a:ext cx="3736340" cy="1893570"/>
            </a:xfrm>
            <a:custGeom>
              <a:rect b="b" l="l" r="r" t="t"/>
              <a:pathLst>
                <a:path extrusionOk="0" h="1893570" w="3736340">
                  <a:moveTo>
                    <a:pt x="25400" y="0"/>
                  </a:moveTo>
                  <a:lnTo>
                    <a:pt x="3710940" y="0"/>
                  </a:lnTo>
                  <a:cubicBezTo>
                    <a:pt x="3724910" y="0"/>
                    <a:pt x="3736340" y="11430"/>
                    <a:pt x="3736340" y="25400"/>
                  </a:cubicBezTo>
                  <a:lnTo>
                    <a:pt x="3736340" y="1868170"/>
                  </a:lnTo>
                  <a:cubicBezTo>
                    <a:pt x="3736340" y="1882140"/>
                    <a:pt x="3724910" y="1893570"/>
                    <a:pt x="3710940" y="1893570"/>
                  </a:cubicBezTo>
                  <a:lnTo>
                    <a:pt x="25400" y="1893570"/>
                  </a:lnTo>
                  <a:cubicBezTo>
                    <a:pt x="11430" y="1893570"/>
                    <a:pt x="0" y="1882140"/>
                    <a:pt x="0" y="1868170"/>
                  </a:cubicBezTo>
                  <a:lnTo>
                    <a:pt x="0" y="25400"/>
                  </a:lnTo>
                  <a:cubicBezTo>
                    <a:pt x="0" y="11430"/>
                    <a:pt x="11430" y="0"/>
                    <a:pt x="25400" y="0"/>
                  </a:cubicBezTo>
                  <a:moveTo>
                    <a:pt x="25400" y="50800"/>
                  </a:moveTo>
                  <a:lnTo>
                    <a:pt x="25400" y="25400"/>
                  </a:lnTo>
                  <a:lnTo>
                    <a:pt x="50800" y="25400"/>
                  </a:lnTo>
                  <a:lnTo>
                    <a:pt x="50800" y="1868170"/>
                  </a:lnTo>
                  <a:lnTo>
                    <a:pt x="25400" y="1868170"/>
                  </a:lnTo>
                  <a:lnTo>
                    <a:pt x="25400" y="1842770"/>
                  </a:lnTo>
                  <a:lnTo>
                    <a:pt x="3710940" y="1842770"/>
                  </a:lnTo>
                  <a:lnTo>
                    <a:pt x="3710940" y="1868170"/>
                  </a:lnTo>
                  <a:lnTo>
                    <a:pt x="3685540" y="1868170"/>
                  </a:lnTo>
                  <a:lnTo>
                    <a:pt x="3685540" y="25400"/>
                  </a:lnTo>
                  <a:lnTo>
                    <a:pt x="3710940" y="25400"/>
                  </a:lnTo>
                  <a:lnTo>
                    <a:pt x="3710940"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134" name="Google Shape;1134;p34"/>
          <p:cNvGrpSpPr/>
          <p:nvPr/>
        </p:nvGrpSpPr>
        <p:grpSpPr>
          <a:xfrm>
            <a:off x="10510434" y="7160389"/>
            <a:ext cx="2764172" cy="1481993"/>
            <a:chOff x="0" y="-28575"/>
            <a:chExt cx="3685562" cy="1975991"/>
          </a:xfrm>
        </p:grpSpPr>
        <p:sp>
          <p:nvSpPr>
            <p:cNvPr id="1135" name="Google Shape;1135;p34"/>
            <p:cNvSpPr/>
            <p:nvPr/>
          </p:nvSpPr>
          <p:spPr>
            <a:xfrm>
              <a:off x="0" y="0"/>
              <a:ext cx="3685562" cy="1947416"/>
            </a:xfrm>
            <a:custGeom>
              <a:rect b="b" l="l" r="r" t="t"/>
              <a:pathLst>
                <a:path extrusionOk="0" h="1947416" w="3685562">
                  <a:moveTo>
                    <a:pt x="0" y="0"/>
                  </a:moveTo>
                  <a:lnTo>
                    <a:pt x="3685562" y="0"/>
                  </a:lnTo>
                  <a:lnTo>
                    <a:pt x="3685562" y="1947416"/>
                  </a:lnTo>
                  <a:lnTo>
                    <a:pt x="0" y="1947416"/>
                  </a:lnTo>
                  <a:close/>
                </a:path>
              </a:pathLst>
            </a:custGeom>
            <a:solidFill>
              <a:srgbClr val="000000">
                <a:alpha val="0"/>
              </a:srgbClr>
            </a:solidFill>
            <a:ln>
              <a:noFill/>
            </a:ln>
          </p:spPr>
        </p:sp>
        <p:sp>
          <p:nvSpPr>
            <p:cNvPr id="1136" name="Google Shape;1136;p34"/>
            <p:cNvSpPr txBox="1"/>
            <p:nvPr/>
          </p:nvSpPr>
          <p:spPr>
            <a:xfrm>
              <a:off x="0" y="-28575"/>
              <a:ext cx="3685562" cy="1975991"/>
            </a:xfrm>
            <a:prstGeom prst="rect">
              <a:avLst/>
            </a:prstGeom>
            <a:noFill/>
            <a:ln>
              <a:noFill/>
            </a:ln>
          </p:spPr>
          <p:txBody>
            <a:bodyPr anchorCtr="0" anchor="ctr" bIns="0" lIns="0" spcFirstLastPara="1" rIns="0" wrap="square" tIns="0">
              <a:noAutofit/>
            </a:bodyPr>
            <a:lstStyle/>
            <a:p>
              <a:pPr indent="0" lvl="0" marL="0" marR="0" rtl="0" algn="ctr">
                <a:lnSpc>
                  <a:spcPct val="108028"/>
                </a:lnSpc>
                <a:spcBef>
                  <a:spcPts val="0"/>
                </a:spcBef>
                <a:spcAft>
                  <a:spcPts val="0"/>
                </a:spcAft>
                <a:buNone/>
              </a:pPr>
              <a:r>
                <a:rPr b="0" i="0" lang="en-US" sz="1768" u="none" cap="none" strike="noStrike">
                  <a:solidFill>
                    <a:srgbClr val="FFFFFF"/>
                  </a:solidFill>
                  <a:latin typeface="Calibri"/>
                  <a:ea typeface="Calibri"/>
                  <a:cs typeface="Calibri"/>
                  <a:sym typeface="Calibri"/>
                </a:rPr>
                <a:t>Ποιες μη ασφαλείς συμπεριφορές θα μπορούσαν να αυξήσουν τους κινδύνους σε αυτήν την περίπτωση;</a:t>
              </a:r>
              <a:endParaRPr sz="1200"/>
            </a:p>
          </p:txBody>
        </p:sp>
      </p:grpSp>
      <p:grpSp>
        <p:nvGrpSpPr>
          <p:cNvPr id="1137" name="Google Shape;1137;p34"/>
          <p:cNvGrpSpPr/>
          <p:nvPr/>
        </p:nvGrpSpPr>
        <p:grpSpPr>
          <a:xfrm>
            <a:off x="13836033" y="7162770"/>
            <a:ext cx="2802255" cy="1420178"/>
            <a:chOff x="0" y="0"/>
            <a:chExt cx="3736340" cy="1893570"/>
          </a:xfrm>
        </p:grpSpPr>
        <p:sp>
          <p:nvSpPr>
            <p:cNvPr id="1138" name="Google Shape;1138;p34"/>
            <p:cNvSpPr/>
            <p:nvPr/>
          </p:nvSpPr>
          <p:spPr>
            <a:xfrm>
              <a:off x="25400" y="25400"/>
              <a:ext cx="3685540" cy="1842770"/>
            </a:xfrm>
            <a:custGeom>
              <a:rect b="b" l="l" r="r" t="t"/>
              <a:pathLst>
                <a:path extrusionOk="0" h="1842770" w="3685540">
                  <a:moveTo>
                    <a:pt x="0" y="0"/>
                  </a:moveTo>
                  <a:lnTo>
                    <a:pt x="3685540" y="0"/>
                  </a:lnTo>
                  <a:lnTo>
                    <a:pt x="3685540" y="1842770"/>
                  </a:lnTo>
                  <a:lnTo>
                    <a:pt x="0" y="1842770"/>
                  </a:lnTo>
                  <a:close/>
                </a:path>
              </a:pathLst>
            </a:custGeom>
            <a:solidFill>
              <a:srgbClr val="ED2527"/>
            </a:solidFill>
            <a:ln cap="flat" cmpd="sng" w="12700">
              <a:solidFill>
                <a:srgbClr val="000000"/>
              </a:solidFill>
              <a:prstDash val="solid"/>
              <a:round/>
              <a:headEnd len="sm" w="sm" type="none"/>
              <a:tailEnd len="sm" w="sm" type="none"/>
            </a:ln>
          </p:spPr>
        </p:sp>
        <p:sp>
          <p:nvSpPr>
            <p:cNvPr id="1139" name="Google Shape;1139;p34"/>
            <p:cNvSpPr/>
            <p:nvPr/>
          </p:nvSpPr>
          <p:spPr>
            <a:xfrm>
              <a:off x="0" y="0"/>
              <a:ext cx="3736340" cy="1893570"/>
            </a:xfrm>
            <a:custGeom>
              <a:rect b="b" l="l" r="r" t="t"/>
              <a:pathLst>
                <a:path extrusionOk="0" h="1893570" w="3736340">
                  <a:moveTo>
                    <a:pt x="25400" y="0"/>
                  </a:moveTo>
                  <a:lnTo>
                    <a:pt x="3710940" y="0"/>
                  </a:lnTo>
                  <a:cubicBezTo>
                    <a:pt x="3724910" y="0"/>
                    <a:pt x="3736340" y="11430"/>
                    <a:pt x="3736340" y="25400"/>
                  </a:cubicBezTo>
                  <a:lnTo>
                    <a:pt x="3736340" y="1868170"/>
                  </a:lnTo>
                  <a:cubicBezTo>
                    <a:pt x="3736340" y="1882140"/>
                    <a:pt x="3724910" y="1893570"/>
                    <a:pt x="3710940" y="1893570"/>
                  </a:cubicBezTo>
                  <a:lnTo>
                    <a:pt x="25400" y="1893570"/>
                  </a:lnTo>
                  <a:cubicBezTo>
                    <a:pt x="11430" y="1893570"/>
                    <a:pt x="0" y="1882140"/>
                    <a:pt x="0" y="1868170"/>
                  </a:cubicBezTo>
                  <a:lnTo>
                    <a:pt x="0" y="25400"/>
                  </a:lnTo>
                  <a:cubicBezTo>
                    <a:pt x="0" y="11430"/>
                    <a:pt x="11430" y="0"/>
                    <a:pt x="25400" y="0"/>
                  </a:cubicBezTo>
                  <a:moveTo>
                    <a:pt x="25400" y="50800"/>
                  </a:moveTo>
                  <a:lnTo>
                    <a:pt x="25400" y="25400"/>
                  </a:lnTo>
                  <a:lnTo>
                    <a:pt x="50800" y="25400"/>
                  </a:lnTo>
                  <a:lnTo>
                    <a:pt x="50800" y="1868170"/>
                  </a:lnTo>
                  <a:lnTo>
                    <a:pt x="25400" y="1868170"/>
                  </a:lnTo>
                  <a:lnTo>
                    <a:pt x="25400" y="1842770"/>
                  </a:lnTo>
                  <a:lnTo>
                    <a:pt x="3710940" y="1842770"/>
                  </a:lnTo>
                  <a:lnTo>
                    <a:pt x="3710940" y="1868170"/>
                  </a:lnTo>
                  <a:lnTo>
                    <a:pt x="3685540" y="1868170"/>
                  </a:lnTo>
                  <a:lnTo>
                    <a:pt x="3685540" y="25400"/>
                  </a:lnTo>
                  <a:lnTo>
                    <a:pt x="3710940" y="25400"/>
                  </a:lnTo>
                  <a:lnTo>
                    <a:pt x="3710940" y="50800"/>
                  </a:lnTo>
                  <a:lnTo>
                    <a:pt x="25400" y="50800"/>
                  </a:ln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140" name="Google Shape;1140;p34"/>
          <p:cNvGrpSpPr/>
          <p:nvPr/>
        </p:nvGrpSpPr>
        <p:grpSpPr>
          <a:xfrm>
            <a:off x="13855083" y="7167533"/>
            <a:ext cx="2764171" cy="1396372"/>
            <a:chOff x="0" y="-19050"/>
            <a:chExt cx="3685562" cy="1861830"/>
          </a:xfrm>
        </p:grpSpPr>
        <p:sp>
          <p:nvSpPr>
            <p:cNvPr id="1141" name="Google Shape;1141;p34"/>
            <p:cNvSpPr/>
            <p:nvPr/>
          </p:nvSpPr>
          <p:spPr>
            <a:xfrm>
              <a:off x="0" y="0"/>
              <a:ext cx="3685562" cy="1842780"/>
            </a:xfrm>
            <a:custGeom>
              <a:rect b="b" l="l" r="r" t="t"/>
              <a:pathLst>
                <a:path extrusionOk="0" h="1842780" w="3685562">
                  <a:moveTo>
                    <a:pt x="0" y="0"/>
                  </a:moveTo>
                  <a:lnTo>
                    <a:pt x="3685562" y="0"/>
                  </a:lnTo>
                  <a:lnTo>
                    <a:pt x="3685562" y="1842780"/>
                  </a:lnTo>
                  <a:lnTo>
                    <a:pt x="0" y="1842780"/>
                  </a:lnTo>
                  <a:close/>
                </a:path>
              </a:pathLst>
            </a:custGeom>
            <a:solidFill>
              <a:srgbClr val="000000">
                <a:alpha val="0"/>
              </a:srgbClr>
            </a:solidFill>
            <a:ln>
              <a:noFill/>
            </a:ln>
          </p:spPr>
        </p:sp>
        <p:sp>
          <p:nvSpPr>
            <p:cNvPr id="1142" name="Google Shape;1142;p34"/>
            <p:cNvSpPr txBox="1"/>
            <p:nvPr/>
          </p:nvSpPr>
          <p:spPr>
            <a:xfrm>
              <a:off x="0" y="-19050"/>
              <a:ext cx="3685562" cy="1861830"/>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0" i="0" lang="en-US" sz="1900" u="none" cap="none" strike="noStrike">
                  <a:solidFill>
                    <a:srgbClr val="FFFFFF"/>
                  </a:solidFill>
                  <a:latin typeface="Calibri"/>
                  <a:ea typeface="Calibri"/>
                  <a:cs typeface="Calibri"/>
                  <a:sym typeface="Calibri"/>
                </a:rPr>
                <a:t>Μετά την ειδοποίηση, πώς θα ξέρετε πότε είναι ασφαλές να φάτε ξανά στο food court;</a:t>
              </a:r>
              <a:endParaRPr sz="1200"/>
            </a:p>
          </p:txBody>
        </p:sp>
      </p:gr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50" name="Shape 1150"/>
        <p:cNvGrpSpPr/>
        <p:nvPr/>
      </p:nvGrpSpPr>
      <p:grpSpPr>
        <a:xfrm>
          <a:off x="0" y="0"/>
          <a:ext cx="0" cy="0"/>
          <a:chOff x="0" y="0"/>
          <a:chExt cx="0" cy="0"/>
        </a:xfrm>
      </p:grpSpPr>
      <p:sp>
        <p:nvSpPr>
          <p:cNvPr descr="Μπλε κείμενο σε μαύρο φόντο  Η περιγραφή δημιουργήθηκε αυτόματα" id="1151" name="Google Shape;1151;p35"/>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5" l="0" r="0" t="0"/>
            </a:stretch>
          </a:blipFill>
          <a:ln>
            <a:noFill/>
          </a:ln>
        </p:spPr>
      </p:sp>
      <p:sp>
        <p:nvSpPr>
          <p:cNvPr descr="Κοντινό πλάνο ενός λογότυπου  Το περιεχόμενο που δημιουργείται από τεχνητή νοημοσύνη ενδέχεται να είναι εσφαλμένο." id="1152" name="Google Shape;1152;p35"/>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sp>
        <p:nvSpPr>
          <p:cNvPr id="1153" name="Google Shape;1153;p35"/>
          <p:cNvSpPr txBox="1"/>
          <p:nvPr/>
        </p:nvSpPr>
        <p:spPr>
          <a:xfrm>
            <a:off x="1108800" y="394195"/>
            <a:ext cx="15773400" cy="1158525"/>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FF0000"/>
                </a:solidFill>
                <a:latin typeface="Calibri"/>
                <a:ea typeface="Calibri"/>
                <a:cs typeface="Calibri"/>
                <a:sym typeface="Calibri"/>
              </a:rPr>
              <a:t>Παύση και αναστοχασμός</a:t>
            </a:r>
            <a:endParaRPr/>
          </a:p>
        </p:txBody>
      </p:sp>
      <p:sp>
        <p:nvSpPr>
          <p:cNvPr id="1154" name="Google Shape;1154;p35"/>
          <p:cNvSpPr txBox="1"/>
          <p:nvPr/>
        </p:nvSpPr>
        <p:spPr>
          <a:xfrm>
            <a:off x="982731" y="2225228"/>
            <a:ext cx="15590700" cy="5864400"/>
          </a:xfrm>
          <a:prstGeom prst="rect">
            <a:avLst/>
          </a:prstGeom>
          <a:noFill/>
          <a:ln>
            <a:noFill/>
          </a:ln>
        </p:spPr>
        <p:txBody>
          <a:bodyPr anchorCtr="0" anchor="t" bIns="0" lIns="0" spcFirstLastPara="1" rIns="0" wrap="square" tIns="0">
            <a:spAutoFit/>
          </a:bodyPr>
          <a:lstStyle/>
          <a:p>
            <a:pPr indent="-304133" lvl="1" marL="608266" marR="0" rtl="0" algn="l">
              <a:lnSpc>
                <a:spcPct val="86394"/>
              </a:lnSpc>
              <a:spcBef>
                <a:spcPts val="0"/>
              </a:spcBef>
              <a:spcAft>
                <a:spcPts val="0"/>
              </a:spcAft>
              <a:buClr>
                <a:srgbClr val="000000"/>
              </a:buClr>
              <a:buSzPts val="2940"/>
              <a:buFont typeface="Arial"/>
              <a:buChar char="•"/>
            </a:pPr>
            <a:r>
              <a:rPr b="1" i="0" lang="en-US" sz="2940" u="none" cap="none" strike="noStrike">
                <a:solidFill>
                  <a:srgbClr val="000000"/>
                </a:solidFill>
                <a:latin typeface="Calibri"/>
                <a:ea typeface="Calibri"/>
                <a:cs typeface="Calibri"/>
                <a:sym typeface="Calibri"/>
              </a:rPr>
              <a:t>Γιατί δεν είναι ασφαλές:</a:t>
            </a:r>
            <a:endParaRPr/>
          </a:p>
          <a:p>
            <a:pPr indent="-304133" lvl="1" marL="608266" marR="0" rtl="0" algn="l">
              <a:lnSpc>
                <a:spcPct val="86394"/>
              </a:lnSpc>
              <a:spcBef>
                <a:spcPts val="0"/>
              </a:spcBef>
              <a:spcAft>
                <a:spcPts val="0"/>
              </a:spcAft>
              <a:buNone/>
            </a:pPr>
            <a:r>
              <a:rPr b="0" i="0" lang="en-US" sz="2940" u="none" cap="none" strike="noStrike">
                <a:solidFill>
                  <a:srgbClr val="000000"/>
                </a:solidFill>
                <a:latin typeface="Calibri"/>
                <a:ea typeface="Calibri"/>
                <a:cs typeface="Calibri"/>
                <a:sym typeface="Calibri"/>
              </a:rPr>
              <a:t>Η συνέχιση του φαγητού ή η αγνόηση της προειδοποίησης αυξάνει τον κίνδυνο τροφιμογενών ασθενειών. Η πανική συμπεριφορά, όπως η ορμή προς τις εξόδους, μπορεί επίσης να προκαλέσει περιττά ατυχήματα σε πολυσύχναστες περιοχές.</a:t>
            </a:r>
            <a:endParaRPr/>
          </a:p>
          <a:p>
            <a:pPr indent="-304133" lvl="1" marL="608266" marR="0" rtl="0" algn="l">
              <a:lnSpc>
                <a:spcPct val="86394"/>
              </a:lnSpc>
              <a:spcBef>
                <a:spcPts val="0"/>
              </a:spcBef>
              <a:spcAft>
                <a:spcPts val="0"/>
              </a:spcAft>
              <a:buClr>
                <a:srgbClr val="000000"/>
              </a:buClr>
              <a:buSzPts val="2940"/>
              <a:buFont typeface="Arial"/>
              <a:buChar char="•"/>
            </a:pPr>
            <a:r>
              <a:rPr b="1" i="0" lang="en-US" sz="2940" u="none" cap="none" strike="noStrike">
                <a:solidFill>
                  <a:srgbClr val="000000"/>
                </a:solidFill>
                <a:latin typeface="Calibri"/>
                <a:ea typeface="Calibri"/>
                <a:cs typeface="Calibri"/>
                <a:sym typeface="Calibri"/>
              </a:rPr>
              <a:t>Τι θα έλεγαν αξιόπιστες πηγές:</a:t>
            </a:r>
            <a:endParaRPr/>
          </a:p>
          <a:p>
            <a:pPr indent="-304133" lvl="1" marL="608266" marR="0" rtl="0" algn="l">
              <a:lnSpc>
                <a:spcPct val="86394"/>
              </a:lnSpc>
              <a:spcBef>
                <a:spcPts val="0"/>
              </a:spcBef>
              <a:spcAft>
                <a:spcPts val="0"/>
              </a:spcAft>
              <a:buNone/>
            </a:pPr>
            <a:r>
              <a:rPr b="0" i="0" lang="en-US" sz="2940" u="none" cap="none" strike="noStrike">
                <a:solidFill>
                  <a:srgbClr val="000000"/>
                </a:solidFill>
                <a:latin typeface="Calibri"/>
                <a:ea typeface="Calibri"/>
                <a:cs typeface="Calibri"/>
                <a:sym typeface="Calibri"/>
              </a:rPr>
              <a:t>Οι αρχές δημόσιας υγείας και οι οργανισμοί ασφάλειας τροφίμων τονίζουν ότι η ασφαλέστερη αντίδραση σε περίπτωση υποψίας μόλυνσης είναι η άμεση διακοπή της κατανάλωσης, η απομόνωση μη ασφαλών τροφίμων και η αναζήτηση ιατρικής βοήθειας εάν εμφανιστούν συμπτώματα. Η έρευνα δείχνει ότι η γρήγορη δράση και οι ανακλήσεις προϊόντων αποτρέπουν μαζικές τροφιμογενείς επιδημίες.</a:t>
            </a:r>
            <a:endParaRPr/>
          </a:p>
          <a:p>
            <a:pPr indent="-304133" lvl="1" marL="608266" marR="0" rtl="0" algn="l">
              <a:lnSpc>
                <a:spcPct val="86394"/>
              </a:lnSpc>
              <a:spcBef>
                <a:spcPts val="0"/>
              </a:spcBef>
              <a:spcAft>
                <a:spcPts val="0"/>
              </a:spcAft>
              <a:buClr>
                <a:srgbClr val="000000"/>
              </a:buClr>
              <a:buSzPts val="2940"/>
              <a:buFont typeface="Arial"/>
              <a:buChar char="•"/>
            </a:pPr>
            <a:r>
              <a:rPr b="1" i="0" lang="en-US" sz="2940" u="none" cap="none" strike="noStrike">
                <a:solidFill>
                  <a:srgbClr val="000000"/>
                </a:solidFill>
                <a:latin typeface="Calibri"/>
                <a:ea typeface="Calibri"/>
                <a:cs typeface="Calibri"/>
                <a:sym typeface="Calibri"/>
              </a:rPr>
              <a:t>Ποια ενέργεια αντικατοπτρίζει τις βέλτιστες πρακτικές:</a:t>
            </a:r>
            <a:endParaRPr/>
          </a:p>
          <a:p>
            <a:pPr indent="-304133" lvl="1" marL="608266" marR="0" rtl="0" algn="l">
              <a:lnSpc>
                <a:spcPct val="86394"/>
              </a:lnSpc>
              <a:spcBef>
                <a:spcPts val="0"/>
              </a:spcBef>
              <a:spcAft>
                <a:spcPts val="0"/>
              </a:spcAft>
              <a:buNone/>
            </a:pPr>
            <a:r>
              <a:rPr b="0" i="0" lang="en-US" sz="2940" u="none" cap="none" strike="noStrike">
                <a:solidFill>
                  <a:srgbClr val="000000"/>
                </a:solidFill>
                <a:latin typeface="Calibri"/>
                <a:ea typeface="Calibri"/>
                <a:cs typeface="Calibri"/>
                <a:sym typeface="Calibri"/>
              </a:rPr>
              <a:t>Όταν λάβετε ειδοποίηση για μόλυνση τροφίμων, σταματήστε αμέσως να τρώτε, τοποθετήστε τους δίσκους στην άκρη και ακολουθήστε τις επίσημες οδηγίες. Συνεργαστείτε με το προσωπικό που διενεργεί ελέγχους και ιατρικές εξετάσεις και περιμένετε επιβεβαίωση από τις αρχές δημόσιας υγείας πριν συνεχίσετε τις αγορές τροφίμων.</a:t>
            </a:r>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62" name="Shape 1162"/>
        <p:cNvGrpSpPr/>
        <p:nvPr/>
      </p:nvGrpSpPr>
      <p:grpSpPr>
        <a:xfrm>
          <a:off x="0" y="0"/>
          <a:ext cx="0" cy="0"/>
          <a:chOff x="0" y="0"/>
          <a:chExt cx="0" cy="0"/>
        </a:xfrm>
      </p:grpSpPr>
      <p:sp>
        <p:nvSpPr>
          <p:cNvPr descr="Μπλε κείμενο σε μαύρο φόντο  Η περιγραφή δημιουργήθηκε αυτόματα" id="1163" name="Google Shape;1163;p36"/>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5" l="0" r="0" t="0"/>
            </a:stretch>
          </a:blipFill>
          <a:ln>
            <a:noFill/>
          </a:ln>
        </p:spPr>
      </p:sp>
      <p:sp>
        <p:nvSpPr>
          <p:cNvPr descr="Κοντινό πλάνο ενός λογότυπου  Το περιεχόμενο που δημιουργείται από τεχνητή νοημοσύνη ενδέχεται να είναι εσφαλμένο." id="1164" name="Google Shape;1164;p36"/>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sp>
        <p:nvSpPr>
          <p:cNvPr id="1165" name="Google Shape;1165;p36"/>
          <p:cNvSpPr txBox="1"/>
          <p:nvPr/>
        </p:nvSpPr>
        <p:spPr>
          <a:xfrm>
            <a:off x="330575" y="196775"/>
            <a:ext cx="14636700" cy="1264500"/>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FF0000"/>
                </a:solidFill>
                <a:latin typeface="Calibri"/>
                <a:ea typeface="Calibri"/>
                <a:cs typeface="Calibri"/>
                <a:sym typeface="Calibri"/>
              </a:rPr>
              <a:t>Εμπνευσμένες Πράξεις και Πρότυπα</a:t>
            </a:r>
            <a:endParaRPr/>
          </a:p>
        </p:txBody>
      </p:sp>
      <p:sp>
        <p:nvSpPr>
          <p:cNvPr id="1166" name="Google Shape;1166;p36"/>
          <p:cNvSpPr txBox="1"/>
          <p:nvPr/>
        </p:nvSpPr>
        <p:spPr>
          <a:xfrm>
            <a:off x="330575" y="1308525"/>
            <a:ext cx="15863100" cy="572400"/>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4200" u="none" cap="none" strike="noStrike">
                <a:solidFill>
                  <a:srgbClr val="139AD6"/>
                </a:solidFill>
                <a:latin typeface="Calibri"/>
                <a:ea typeface="Calibri"/>
                <a:cs typeface="Calibri"/>
                <a:sym typeface="Calibri"/>
              </a:rPr>
              <a:t>Υπόθεση: Κρίση Διοξίνης Ιρλανδικού Χοιρινού Κρέατος 2008</a:t>
            </a:r>
            <a:endParaRPr/>
          </a:p>
        </p:txBody>
      </p:sp>
      <p:grpSp>
        <p:nvGrpSpPr>
          <p:cNvPr id="1167" name="Google Shape;1167;p36"/>
          <p:cNvGrpSpPr/>
          <p:nvPr/>
        </p:nvGrpSpPr>
        <p:grpSpPr>
          <a:xfrm>
            <a:off x="330575" y="2189050"/>
            <a:ext cx="10272151" cy="2870550"/>
            <a:chOff x="-570911" y="-626591"/>
            <a:chExt cx="13696200" cy="3827400"/>
          </a:xfrm>
        </p:grpSpPr>
        <p:sp>
          <p:nvSpPr>
            <p:cNvPr id="1168" name="Google Shape;1168;p36"/>
            <p:cNvSpPr/>
            <p:nvPr/>
          </p:nvSpPr>
          <p:spPr>
            <a:xfrm>
              <a:off x="0" y="0"/>
              <a:ext cx="13125235" cy="3200796"/>
            </a:xfrm>
            <a:custGeom>
              <a:rect b="b" l="l" r="r" t="t"/>
              <a:pathLst>
                <a:path extrusionOk="0" h="3200796" w="13125235">
                  <a:moveTo>
                    <a:pt x="0" y="0"/>
                  </a:moveTo>
                  <a:lnTo>
                    <a:pt x="13125235" y="0"/>
                  </a:lnTo>
                  <a:lnTo>
                    <a:pt x="13125235" y="3200796"/>
                  </a:lnTo>
                  <a:lnTo>
                    <a:pt x="0" y="3200796"/>
                  </a:lnTo>
                  <a:close/>
                </a:path>
              </a:pathLst>
            </a:custGeom>
            <a:solidFill>
              <a:srgbClr val="000000">
                <a:alpha val="0"/>
              </a:srgbClr>
            </a:solidFill>
            <a:ln>
              <a:noFill/>
            </a:ln>
          </p:spPr>
        </p:sp>
        <p:sp>
          <p:nvSpPr>
            <p:cNvPr id="1169" name="Google Shape;1169;p36"/>
            <p:cNvSpPr txBox="1"/>
            <p:nvPr/>
          </p:nvSpPr>
          <p:spPr>
            <a:xfrm>
              <a:off x="-570911" y="-626591"/>
              <a:ext cx="13696200" cy="3827400"/>
            </a:xfrm>
            <a:prstGeom prst="rect">
              <a:avLst/>
            </a:prstGeom>
            <a:noFill/>
            <a:ln>
              <a:noFill/>
            </a:ln>
          </p:spPr>
          <p:txBody>
            <a:bodyPr anchorCtr="0" anchor="ctr" bIns="0" lIns="0" spcFirstLastPara="1" rIns="0" wrap="square" tIns="0">
              <a:noAutofit/>
            </a:bodyPr>
            <a:lstStyle/>
            <a:p>
              <a:pPr indent="0" lvl="0" marL="0" marR="0" rtl="0" algn="just">
                <a:lnSpc>
                  <a:spcPct val="120000"/>
                </a:lnSpc>
                <a:spcBef>
                  <a:spcPts val="0"/>
                </a:spcBef>
                <a:spcAft>
                  <a:spcPts val="0"/>
                </a:spcAft>
                <a:buNone/>
              </a:pPr>
              <a:r>
                <a:rPr b="0" i="0" lang="en-US" sz="1860" u="none" cap="none" strike="noStrike">
                  <a:solidFill>
                    <a:srgbClr val="000000"/>
                  </a:solidFill>
                  <a:latin typeface="Calibri"/>
                  <a:ea typeface="Calibri"/>
                  <a:cs typeface="Calibri"/>
                  <a:sym typeface="Calibri"/>
                </a:rPr>
                <a:t>Τον Δεκέμβριο του 2008, οι ιρλανδικές αρχές εντόπισαν επικίνδυνα υψηλά επίπεδα διοξινών σε προϊόντα χοιρινού κρέατος λόγω μολυσμένων ζωοτροφών. Μέσα σε λίγες ώρες, η κυβέρνηση εξέδωσε δημόσιες προειδοποιήσεις, ξεκίνησε την πλήρη ανάκληση όλων των προϊόντων χοιρινού κρέατος από καταστήματα, εστιατόρια και υπηρεσίες δημόσιας εστίασης και ανέστειλε τις εξαγωγές. Η Αρχή Ασφάλειας Τροφίμων της Ιρλανδίας (FSAI) συνεργάστηκε στενά με το Σύστημα Ταχείας Ειδοποίησης της ΕΕ για τα Τρόφιμα και τις Ζωοτροφές (RASFF) για τον συντονισμό της διασυνοριακής ανταλλαγής πληροφοριών. Εφαρμόστηκαν πρόσθετα μέτρα για την ενίσχυση της παρακολούθησης, των δοκιμών και της ιχνηλασιμότητας των ζωοτροφών στην αλυσίδα εφοδιασμού τροφίμων.</a:t>
              </a:r>
              <a:endParaRPr/>
            </a:p>
          </p:txBody>
        </p:sp>
      </p:grpSp>
      <p:sp>
        <p:nvSpPr>
          <p:cNvPr id="1170" name="Google Shape;1170;p36"/>
          <p:cNvSpPr txBox="1"/>
          <p:nvPr/>
        </p:nvSpPr>
        <p:spPr>
          <a:xfrm>
            <a:off x="330575" y="5416650"/>
            <a:ext cx="9387900" cy="2035500"/>
          </a:xfrm>
          <a:prstGeom prst="rect">
            <a:avLst/>
          </a:prstGeom>
          <a:noFill/>
          <a:ln>
            <a:noFill/>
          </a:ln>
        </p:spPr>
        <p:txBody>
          <a:bodyPr anchorCtr="0" anchor="t" bIns="0" lIns="0" spcFirstLastPara="1" rIns="0" wrap="square" tIns="0">
            <a:spAutoFit/>
          </a:bodyPr>
          <a:lstStyle/>
          <a:p>
            <a:pPr indent="0" lvl="0" marL="0" marR="0" rtl="0" algn="l">
              <a:lnSpc>
                <a:spcPct val="120010"/>
              </a:lnSpc>
              <a:spcBef>
                <a:spcPts val="0"/>
              </a:spcBef>
              <a:spcAft>
                <a:spcPts val="0"/>
              </a:spcAft>
              <a:buNone/>
            </a:pPr>
            <a:r>
              <a:rPr b="1" i="0" lang="en-US" sz="1889" u="none" cap="none" strike="noStrike">
                <a:solidFill>
                  <a:srgbClr val="000000"/>
                </a:solidFill>
                <a:latin typeface="Calibri"/>
                <a:ea typeface="Calibri"/>
                <a:cs typeface="Calibri"/>
                <a:sym typeface="Calibri"/>
              </a:rPr>
              <a:t>Βασικές εμπνευσμένες δράσεις:</a:t>
            </a:r>
            <a:endParaRPr/>
          </a:p>
          <a:p>
            <a:pPr indent="0" lvl="0" marL="0" marR="0" rtl="0" algn="l">
              <a:lnSpc>
                <a:spcPct val="120010"/>
              </a:lnSpc>
              <a:spcBef>
                <a:spcPts val="0"/>
              </a:spcBef>
              <a:spcAft>
                <a:spcPts val="0"/>
              </a:spcAft>
              <a:buNone/>
            </a:pPr>
            <a:r>
              <a:rPr b="1" i="0" lang="en-US" sz="1889" u="none" cap="none" strike="noStrike">
                <a:solidFill>
                  <a:srgbClr val="000000"/>
                </a:solidFill>
                <a:latin typeface="Calibri"/>
                <a:ea typeface="Calibri"/>
                <a:cs typeface="Calibri"/>
                <a:sym typeface="Calibri"/>
              </a:rPr>
              <a:t>Η άμεση ανάκληση προϊόντων χοιρινού κρέατος σε εθνικό επίπεδο απέτρεψε την έκθεση σε μεγάλη κλίμακα.</a:t>
            </a:r>
            <a:endParaRPr/>
          </a:p>
          <a:p>
            <a:pPr indent="0" lvl="0" marL="0" marR="0" rtl="0" algn="l">
              <a:lnSpc>
                <a:spcPct val="120010"/>
              </a:lnSpc>
              <a:spcBef>
                <a:spcPts val="0"/>
              </a:spcBef>
              <a:spcAft>
                <a:spcPts val="0"/>
              </a:spcAft>
              <a:buNone/>
            </a:pPr>
            <a:r>
              <a:rPr b="1" i="0" lang="en-US" sz="1889" u="none" cap="none" strike="noStrike">
                <a:solidFill>
                  <a:srgbClr val="000000"/>
                </a:solidFill>
                <a:latin typeface="Calibri"/>
                <a:ea typeface="Calibri"/>
                <a:cs typeface="Calibri"/>
                <a:sym typeface="Calibri"/>
              </a:rPr>
              <a:t>Η διαφανής και έγκαιρη επικοινωνία καθησύχασε το κοινό και απέτρεψε τον μαζικό πανικό.</a:t>
            </a:r>
            <a:endParaRPr/>
          </a:p>
          <a:p>
            <a:pPr indent="0" lvl="0" marL="0" marR="0" rtl="0" algn="l">
              <a:lnSpc>
                <a:spcPct val="120010"/>
              </a:lnSpc>
              <a:spcBef>
                <a:spcPts val="0"/>
              </a:spcBef>
              <a:spcAft>
                <a:spcPts val="0"/>
              </a:spcAft>
              <a:buNone/>
            </a:pPr>
            <a:r>
              <a:rPr b="1" i="0" lang="en-US" sz="1889" u="none" cap="none" strike="noStrike">
                <a:solidFill>
                  <a:srgbClr val="000000"/>
                </a:solidFill>
                <a:latin typeface="Calibri"/>
                <a:ea typeface="Calibri"/>
                <a:cs typeface="Calibri"/>
                <a:sym typeface="Calibri"/>
              </a:rPr>
              <a:t>Οι μεταρρυθμίσεις πολιτικής βελτίωσαν τη μακροπρόθεσμη ασφάλεια των τροφίμων και ενίσχυσαν την εμπιστοσύνη του κοινού στους θεσμούς.</a:t>
            </a:r>
            <a:endParaRPr/>
          </a:p>
        </p:txBody>
      </p:sp>
      <p:sp>
        <p:nvSpPr>
          <p:cNvPr id="1171" name="Google Shape;1171;p36"/>
          <p:cNvSpPr txBox="1"/>
          <p:nvPr/>
        </p:nvSpPr>
        <p:spPr>
          <a:xfrm>
            <a:off x="9882363" y="6746787"/>
            <a:ext cx="8000034" cy="1838325"/>
          </a:xfrm>
          <a:prstGeom prst="rect">
            <a:avLst/>
          </a:prstGeom>
          <a:noFill/>
          <a:ln>
            <a:noFill/>
          </a:ln>
        </p:spPr>
        <p:txBody>
          <a:bodyPr anchorCtr="0" anchor="t" bIns="0" lIns="0" spcFirstLastPara="1" rIns="0" wrap="square" tIns="0">
            <a:spAutoFit/>
          </a:bodyPr>
          <a:lstStyle/>
          <a:p>
            <a:pPr indent="0" lvl="0" marL="0" marR="0" rtl="0" algn="just">
              <a:lnSpc>
                <a:spcPct val="120022"/>
              </a:lnSpc>
              <a:spcBef>
                <a:spcPts val="0"/>
              </a:spcBef>
              <a:spcAft>
                <a:spcPts val="0"/>
              </a:spcAft>
              <a:buNone/>
            </a:pPr>
            <a:r>
              <a:rPr b="1" i="0" lang="en-US" sz="1743" u="none" cap="none" strike="noStrike">
                <a:solidFill>
                  <a:srgbClr val="000000"/>
                </a:solidFill>
                <a:latin typeface="Calibri"/>
                <a:ea typeface="Calibri"/>
                <a:cs typeface="Calibri"/>
                <a:sym typeface="Calibri"/>
              </a:rPr>
              <a:t>Γιατί αυτό είναι εμπνευστικό;</a:t>
            </a:r>
            <a:endParaRPr/>
          </a:p>
          <a:p>
            <a:pPr indent="0" lvl="0" marL="0" marR="0" rtl="0" algn="just">
              <a:lnSpc>
                <a:spcPct val="120022"/>
              </a:lnSpc>
              <a:spcBef>
                <a:spcPts val="0"/>
              </a:spcBef>
              <a:spcAft>
                <a:spcPts val="0"/>
              </a:spcAft>
              <a:buNone/>
            </a:pPr>
            <a:r>
              <a:rPr b="0" i="0" lang="en-US" sz="1743" u="none" cap="none" strike="noStrike">
                <a:solidFill>
                  <a:srgbClr val="000000"/>
                </a:solidFill>
                <a:latin typeface="Calibri"/>
                <a:ea typeface="Calibri"/>
                <a:cs typeface="Calibri"/>
                <a:sym typeface="Calibri"/>
              </a:rPr>
              <a:t>Αυτή η περίπτωση δείχνει ότι ακόμη και σε μεγάλης κλίμακας καταστάσεις έκτακτης ανάγκης για την ασφάλεια των τροφίμων, η ταχεία δράση, η σαφής επικοινωνία και η ισχυρή συνεργασία μεταξύ των αρχών και των φορέων μπορούν να προστατεύσουν τη δημόσια υγεία. Υπογραμμίζει πώς μια κρίση μετατράπηκε σε ευκαιρία για την οικοδόμηση ισχυρότερων συστημάτων παρακολούθησης και την ενίσχυση της εμπιστοσύνης του κοινού στους μηχανισμούς έγκαιρης προειδοποίησης.</a:t>
            </a:r>
            <a:endParaRPr/>
          </a:p>
        </p:txBody>
      </p:sp>
      <p:sp>
        <p:nvSpPr>
          <p:cNvPr id="1172" name="Google Shape;1172;p36"/>
          <p:cNvSpPr txBox="1"/>
          <p:nvPr/>
        </p:nvSpPr>
        <p:spPr>
          <a:xfrm>
            <a:off x="330575" y="7872175"/>
            <a:ext cx="9439800" cy="1098900"/>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1" i="0" lang="en-US" sz="2100" u="sng" cap="none" strike="noStrike">
                <a:solidFill>
                  <a:srgbClr val="000000"/>
                </a:solidFill>
                <a:latin typeface="Arial"/>
                <a:ea typeface="Arial"/>
                <a:cs typeface="Arial"/>
                <a:sym typeface="Arial"/>
                <a:hlinkClick r:id="rId5">
                  <a:extLst>
                    <a:ext uri="{A12FA001-AC4F-418D-AE19-62706E023703}">
                      <ahyp:hlinkClr val="tx"/>
                    </a:ext>
                  </a:extLst>
                </a:hlinkClick>
              </a:rPr>
              <a:t>Σύνδεσμος προς την ιστορία:</a:t>
            </a:r>
            <a:endParaRPr/>
          </a:p>
          <a:p>
            <a:pPr indent="0" lvl="0" marL="0" marR="0" rtl="0" algn="l">
              <a:lnSpc>
                <a:spcPct val="120000"/>
              </a:lnSpc>
              <a:spcBef>
                <a:spcPts val="0"/>
              </a:spcBef>
              <a:spcAft>
                <a:spcPts val="0"/>
              </a:spcAft>
              <a:buNone/>
            </a:pPr>
            <a:r>
              <a:t/>
            </a:r>
            <a:endParaRPr b="1" i="0" sz="2100" u="sng" cap="none" strike="noStrike">
              <a:solidFill>
                <a:srgbClr val="000000"/>
              </a:solidFill>
              <a:latin typeface="Arial"/>
              <a:ea typeface="Arial"/>
              <a:cs typeface="Arial"/>
              <a:sym typeface="Arial"/>
              <a:hlinkClick r:id="rId6">
                <a:extLst>
                  <a:ext uri="{A12FA001-AC4F-418D-AE19-62706E023703}">
                    <ahyp:hlinkClr val="tx"/>
                  </a:ext>
                </a:extLst>
              </a:hlinkClick>
            </a:endParaRPr>
          </a:p>
          <a:p>
            <a:pPr indent="0" lvl="0" marL="0" marR="0" rtl="0" algn="l">
              <a:lnSpc>
                <a:spcPct val="120000"/>
              </a:lnSpc>
              <a:spcBef>
                <a:spcPts val="0"/>
              </a:spcBef>
              <a:spcAft>
                <a:spcPts val="0"/>
              </a:spcAft>
              <a:buNone/>
            </a:pPr>
            <a:r>
              <a:rPr b="1" i="0" lang="en-US" sz="2100" u="sng" cap="none" strike="noStrike">
                <a:solidFill>
                  <a:srgbClr val="000000"/>
                </a:solidFill>
                <a:latin typeface="Arial"/>
                <a:ea typeface="Arial"/>
                <a:cs typeface="Arial"/>
                <a:sym typeface="Arial"/>
                <a:hlinkClick r:id="rId7">
                  <a:extLst>
                    <a:ext uri="{A12FA001-AC4F-418D-AE19-62706E023703}">
                      <ahyp:hlinkClr val="tx"/>
                    </a:ext>
                  </a:extLst>
                </a:hlinkClick>
              </a:rPr>
              <a:t>https://en.wikipedia.org/wiki/2008_Irish_pork_crisis </a:t>
            </a:r>
            <a:endParaRPr/>
          </a:p>
        </p:txBody>
      </p:sp>
      <p:sp>
        <p:nvSpPr>
          <p:cNvPr id="1173" name="Google Shape;1173;p36"/>
          <p:cNvSpPr txBox="1"/>
          <p:nvPr/>
        </p:nvSpPr>
        <p:spPr>
          <a:xfrm>
            <a:off x="10140965" y="5809069"/>
            <a:ext cx="8055610" cy="476250"/>
          </a:xfrm>
          <a:prstGeom prst="rect">
            <a:avLst/>
          </a:prstGeom>
          <a:noFill/>
          <a:ln>
            <a:noFill/>
          </a:ln>
        </p:spPr>
        <p:txBody>
          <a:bodyPr anchorCtr="0" anchor="t" bIns="0" lIns="0" spcFirstLastPara="1" rIns="0" wrap="square" tIns="0">
            <a:spAutoFit/>
          </a:bodyPr>
          <a:lstStyle/>
          <a:p>
            <a:pPr indent="0" lvl="0" marL="0" marR="0" rtl="0" algn="l">
              <a:lnSpc>
                <a:spcPct val="119944"/>
              </a:lnSpc>
              <a:spcBef>
                <a:spcPts val="0"/>
              </a:spcBef>
              <a:spcAft>
                <a:spcPts val="0"/>
              </a:spcAft>
              <a:buNone/>
            </a:pPr>
            <a:r>
              <a:rPr b="1" i="0" lang="en-US" sz="1439" u="none" cap="none" strike="noStrike">
                <a:solidFill>
                  <a:srgbClr val="000000"/>
                </a:solidFill>
                <a:latin typeface="Calibri"/>
                <a:ea typeface="Calibri"/>
                <a:cs typeface="Calibri"/>
                <a:sym typeface="Calibri"/>
              </a:rPr>
              <a:t>Σχήμα 10: Κομητεία Tyrone, που αναγνωρίστηκε ως η προέλευση του μολυσμένου πετρελαίου που συνδέεται με την κρίση του ιρλανδικού χοιρινού κρέατος του 2008. Πηγή: Συνεισφέροντες της Wikipedia. </a:t>
            </a:r>
            <a:endParaRPr/>
          </a:p>
        </p:txBody>
      </p:sp>
      <p:sp>
        <p:nvSpPr>
          <p:cNvPr id="1174" name="Google Shape;1174;p36"/>
          <p:cNvSpPr/>
          <p:nvPr/>
        </p:nvSpPr>
        <p:spPr>
          <a:xfrm>
            <a:off x="11716785" y="1990864"/>
            <a:ext cx="4350258" cy="3472719"/>
          </a:xfrm>
          <a:custGeom>
            <a:rect b="b" l="l" r="r" t="t"/>
            <a:pathLst>
              <a:path extrusionOk="0" h="4630293" w="5800344">
                <a:moveTo>
                  <a:pt x="0" y="0"/>
                </a:moveTo>
                <a:lnTo>
                  <a:pt x="5800344" y="0"/>
                </a:lnTo>
                <a:lnTo>
                  <a:pt x="5800344" y="4630293"/>
                </a:lnTo>
                <a:lnTo>
                  <a:pt x="0" y="4630293"/>
                </a:lnTo>
                <a:lnTo>
                  <a:pt x="0" y="0"/>
                </a:lnTo>
                <a:close/>
              </a:path>
            </a:pathLst>
          </a:custGeom>
          <a:blipFill rotWithShape="1">
            <a:blip r:embed="rId8">
              <a:alphaModFix/>
            </a:blip>
            <a:stretch>
              <a:fillRect b="-1" l="0" r="0" t="0"/>
            </a:stretch>
          </a:blipFill>
          <a:ln>
            <a:noFill/>
          </a:ln>
        </p:spPr>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82" name="Shape 1182"/>
        <p:cNvGrpSpPr/>
        <p:nvPr/>
      </p:nvGrpSpPr>
      <p:grpSpPr>
        <a:xfrm>
          <a:off x="0" y="0"/>
          <a:ext cx="0" cy="0"/>
          <a:chOff x="0" y="0"/>
          <a:chExt cx="0" cy="0"/>
        </a:xfrm>
      </p:grpSpPr>
      <p:sp>
        <p:nvSpPr>
          <p:cNvPr descr="Μπλε κείμενο σε μαύρο φόντο  Η περιγραφή δημιουργήθηκε αυτόματα" id="1183" name="Google Shape;1183;p37"/>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5" l="0" r="0" t="0"/>
            </a:stretch>
          </a:blipFill>
          <a:ln>
            <a:noFill/>
          </a:ln>
        </p:spPr>
      </p:sp>
      <p:sp>
        <p:nvSpPr>
          <p:cNvPr descr="Κοντινό πλάνο ενός λογότυπου  Το περιεχόμενο που δημιουργείται από τεχνητή νοημοσύνη ενδέχεται να είναι εσφαλμένο." id="1184" name="Google Shape;1184;p37"/>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sp>
        <p:nvSpPr>
          <p:cNvPr id="1185" name="Google Shape;1185;p37"/>
          <p:cNvSpPr txBox="1"/>
          <p:nvPr/>
        </p:nvSpPr>
        <p:spPr>
          <a:xfrm>
            <a:off x="1259675" y="709650"/>
            <a:ext cx="11010900" cy="1604400"/>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FF0000"/>
                </a:solidFill>
                <a:latin typeface="Calibri"/>
                <a:ea typeface="Calibri"/>
                <a:cs typeface="Calibri"/>
                <a:sym typeface="Calibri"/>
              </a:rPr>
              <a:t>Περισσότερα για εξερεύνηση</a:t>
            </a:r>
            <a:endParaRPr/>
          </a:p>
        </p:txBody>
      </p:sp>
      <p:sp>
        <p:nvSpPr>
          <p:cNvPr id="1186" name="Google Shape;1186;p37"/>
          <p:cNvSpPr txBox="1"/>
          <p:nvPr/>
        </p:nvSpPr>
        <p:spPr>
          <a:xfrm>
            <a:off x="1104219" y="2822281"/>
            <a:ext cx="15590700" cy="5691000"/>
          </a:xfrm>
          <a:prstGeom prst="rect">
            <a:avLst/>
          </a:prstGeom>
          <a:noFill/>
          <a:ln>
            <a:noFill/>
          </a:ln>
        </p:spPr>
        <p:txBody>
          <a:bodyPr anchorCtr="0" anchor="t" bIns="0" lIns="0" spcFirstLastPara="1" rIns="0" wrap="square" tIns="0">
            <a:spAutoFit/>
          </a:bodyPr>
          <a:lstStyle/>
          <a:p>
            <a:pPr indent="-274756" lvl="1" marL="524112" marR="0" rtl="0" algn="just">
              <a:lnSpc>
                <a:spcPct val="86383"/>
              </a:lnSpc>
              <a:spcBef>
                <a:spcPts val="0"/>
              </a:spcBef>
              <a:spcAft>
                <a:spcPts val="0"/>
              </a:spcAft>
              <a:buClr>
                <a:srgbClr val="000000"/>
              </a:buClr>
              <a:buSzPts val="2675"/>
              <a:buChar char="•"/>
            </a:pPr>
            <a:r>
              <a:rPr i="0" lang="en-US" sz="2675" u="none" cap="none" strike="noStrike">
                <a:solidFill>
                  <a:srgbClr val="000000"/>
                </a:solidFill>
                <a:latin typeface="Calibri"/>
                <a:ea typeface="Calibri"/>
                <a:cs typeface="Calibri"/>
                <a:sym typeface="Calibri"/>
              </a:rPr>
              <a:t>Βίντεο: Πρώιμες προειδοποιήσεις για όλους</a:t>
            </a:r>
            <a:endParaRPr sz="1600"/>
          </a:p>
          <a:p>
            <a:pPr indent="-262056" lvl="1" marL="524112" marR="0" rtl="0" algn="just">
              <a:lnSpc>
                <a:spcPct val="86383"/>
              </a:lnSpc>
              <a:spcBef>
                <a:spcPts val="0"/>
              </a:spcBef>
              <a:spcAft>
                <a:spcPts val="0"/>
              </a:spcAft>
              <a:buNone/>
            </a:pPr>
            <a:r>
              <a:rPr i="0" lang="en-US" sz="2675" u="none" cap="none" strike="noStrike">
                <a:solidFill>
                  <a:srgbClr val="000000"/>
                </a:solidFill>
                <a:latin typeface="Calibri"/>
                <a:ea typeface="Calibri"/>
                <a:cs typeface="Calibri"/>
                <a:sym typeface="Calibri"/>
              </a:rPr>
              <a:t>Σύντομο επεξηγηματικό βίντεο από τον ΟΗΕ που παρουσιάζει την παγκόσμια πρωτοβουλία για τη διασφάλιση ότι τα συστήματα έγκαιρης προειδοποίησης πολλαπλών κινδύνων προστατεύουν όλους έως το 2027.</a:t>
            </a:r>
            <a:endParaRPr sz="1600"/>
          </a:p>
          <a:p>
            <a:pPr indent="-262056" lvl="1" marL="524112" marR="0" rtl="0" algn="just">
              <a:lnSpc>
                <a:spcPct val="86383"/>
              </a:lnSpc>
              <a:spcBef>
                <a:spcPts val="0"/>
              </a:spcBef>
              <a:spcAft>
                <a:spcPts val="0"/>
              </a:spcAft>
              <a:buNone/>
            </a:pPr>
            <a:r>
              <a:rPr i="0" lang="en-US" sz="2675" u="none" cap="none" strike="noStrike">
                <a:solidFill>
                  <a:srgbClr val="000000"/>
                </a:solidFill>
                <a:latin typeface="Calibri"/>
                <a:ea typeface="Calibri"/>
                <a:cs typeface="Calibri"/>
                <a:sym typeface="Calibri"/>
              </a:rPr>
              <a:t> https://www.youtube.com/watch?v=ptDZGYyY30s</a:t>
            </a:r>
            <a:endParaRPr sz="1600"/>
          </a:p>
          <a:p>
            <a:pPr indent="-274756" lvl="1" marL="524112" marR="0" rtl="0" algn="just">
              <a:lnSpc>
                <a:spcPct val="86383"/>
              </a:lnSpc>
              <a:spcBef>
                <a:spcPts val="0"/>
              </a:spcBef>
              <a:spcAft>
                <a:spcPts val="0"/>
              </a:spcAft>
              <a:buClr>
                <a:srgbClr val="000000"/>
              </a:buClr>
              <a:buSzPts val="2675"/>
              <a:buChar char="•"/>
            </a:pPr>
            <a:r>
              <a:rPr i="0" lang="en-US" sz="2675" u="none" cap="none" strike="noStrike">
                <a:solidFill>
                  <a:srgbClr val="000000"/>
                </a:solidFill>
                <a:latin typeface="Calibri"/>
                <a:ea typeface="Calibri"/>
                <a:cs typeface="Calibri"/>
                <a:sym typeface="Calibri"/>
              </a:rPr>
              <a:t>Άρθρο: Δημιουργία Αποτελεσματικών Συστημάτων Προειδοποίησης – UNDRR</a:t>
            </a:r>
            <a:endParaRPr sz="1600"/>
          </a:p>
          <a:p>
            <a:pPr indent="-262056" lvl="1" marL="524112" marR="0" rtl="0" algn="just">
              <a:lnSpc>
                <a:spcPct val="86383"/>
              </a:lnSpc>
              <a:spcBef>
                <a:spcPts val="0"/>
              </a:spcBef>
              <a:spcAft>
                <a:spcPts val="0"/>
              </a:spcAft>
              <a:buNone/>
            </a:pPr>
            <a:r>
              <a:rPr i="0" lang="en-US" sz="2675" u="none" cap="none" strike="noStrike">
                <a:solidFill>
                  <a:srgbClr val="000000"/>
                </a:solidFill>
                <a:latin typeface="Calibri"/>
                <a:ea typeface="Calibri"/>
                <a:cs typeface="Calibri"/>
                <a:sym typeface="Calibri"/>
              </a:rPr>
              <a:t>Πρακτικές οδηγίες για τον σχεδιασμό συστημάτων έγκαιρης προειδοποίησης με επίκεντρο τον άνθρωπο που φτάνουν σε ευάλωτες ομάδες.</a:t>
            </a:r>
            <a:endParaRPr sz="1600"/>
          </a:p>
          <a:p>
            <a:pPr indent="-262056" lvl="1" marL="524112" marR="0" rtl="0" algn="just">
              <a:lnSpc>
                <a:spcPct val="86383"/>
              </a:lnSpc>
              <a:spcBef>
                <a:spcPts val="0"/>
              </a:spcBef>
              <a:spcAft>
                <a:spcPts val="0"/>
              </a:spcAft>
              <a:buNone/>
            </a:pPr>
            <a:r>
              <a:rPr i="0" lang="en-US" sz="2675" u="none" cap="none" strike="noStrike">
                <a:solidFill>
                  <a:srgbClr val="000000"/>
                </a:solidFill>
                <a:latin typeface="Calibri"/>
                <a:ea typeface="Calibri"/>
                <a:cs typeface="Calibri"/>
                <a:sym typeface="Calibri"/>
              </a:rPr>
              <a:t> https://www.undrr.org/implementing-sendai-framework/sendai-framework-action/early-warnings-for-all</a:t>
            </a:r>
            <a:endParaRPr sz="1600"/>
          </a:p>
          <a:p>
            <a:pPr indent="-274756" lvl="1" marL="524112" marR="0" rtl="0" algn="just">
              <a:lnSpc>
                <a:spcPct val="86383"/>
              </a:lnSpc>
              <a:spcBef>
                <a:spcPts val="0"/>
              </a:spcBef>
              <a:spcAft>
                <a:spcPts val="0"/>
              </a:spcAft>
              <a:buClr>
                <a:srgbClr val="000000"/>
              </a:buClr>
              <a:buSzPts val="2675"/>
              <a:buChar char="•"/>
            </a:pPr>
            <a:r>
              <a:rPr i="0" lang="en-US" sz="2675" u="none" cap="none" strike="noStrike">
                <a:solidFill>
                  <a:srgbClr val="000000"/>
                </a:solidFill>
                <a:latin typeface="Calibri"/>
                <a:ea typeface="Calibri"/>
                <a:cs typeface="Calibri"/>
                <a:sym typeface="Calibri"/>
              </a:rPr>
              <a:t>Διαδραστικός Χάρτης: Παγκόσμια Κάλυψη Έγκαιρης Προειδοποίησης για Πολλαπλούς Κινδύνους (WMO)</a:t>
            </a:r>
            <a:endParaRPr sz="1600"/>
          </a:p>
          <a:p>
            <a:pPr indent="-262056" lvl="1" marL="524112" marR="0" rtl="0" algn="just">
              <a:lnSpc>
                <a:spcPct val="86383"/>
              </a:lnSpc>
              <a:spcBef>
                <a:spcPts val="0"/>
              </a:spcBef>
              <a:spcAft>
                <a:spcPts val="0"/>
              </a:spcAft>
              <a:buNone/>
            </a:pPr>
            <a:r>
              <a:rPr i="0" lang="en-US" sz="2675" u="none" cap="none" strike="noStrike">
                <a:solidFill>
                  <a:srgbClr val="000000"/>
                </a:solidFill>
                <a:latin typeface="Calibri"/>
                <a:ea typeface="Calibri"/>
                <a:cs typeface="Calibri"/>
                <a:sym typeface="Calibri"/>
              </a:rPr>
              <a:t>Πίνακας ελέγχου του Παγκόσμιου Μετεωρολογικού Οργανισμού που δείχνει ποιες χώρες διαθέτουν λειτουργικά συστήματα έγκαιρης προειδοποίησης.</a:t>
            </a:r>
            <a:endParaRPr sz="1600"/>
          </a:p>
          <a:p>
            <a:pPr indent="-262056" lvl="1" marL="524112" marR="0" rtl="0" algn="just">
              <a:lnSpc>
                <a:spcPct val="86383"/>
              </a:lnSpc>
              <a:spcBef>
                <a:spcPts val="0"/>
              </a:spcBef>
              <a:spcAft>
                <a:spcPts val="0"/>
              </a:spcAft>
              <a:buNone/>
            </a:pPr>
            <a:r>
              <a:rPr i="0" lang="en-US" sz="2675" u="sng" cap="none" strike="noStrike">
                <a:solidFill>
                  <a:srgbClr val="139AD6"/>
                </a:solidFill>
                <a:latin typeface="Calibri"/>
                <a:ea typeface="Calibri"/>
                <a:cs typeface="Calibri"/>
                <a:sym typeface="Calibri"/>
                <a:hlinkClick r:id="rId5">
                  <a:extLst>
                    <a:ext uri="{A12FA001-AC4F-418D-AE19-62706E023703}">
                      <ahyp:hlinkClr val="tx"/>
                    </a:ext>
                  </a:extLst>
                </a:hlinkClick>
              </a:rPr>
              <a:t>https://wmo.int/publication-series/global-status-of-multi-hazard-early-warning-systems-2024</a:t>
            </a:r>
            <a:endParaRPr sz="1600"/>
          </a:p>
          <a:p>
            <a:pPr indent="-274756" lvl="1" marL="524112" marR="0" rtl="0" algn="just">
              <a:lnSpc>
                <a:spcPct val="86383"/>
              </a:lnSpc>
              <a:spcBef>
                <a:spcPts val="0"/>
              </a:spcBef>
              <a:spcAft>
                <a:spcPts val="0"/>
              </a:spcAft>
              <a:buClr>
                <a:srgbClr val="000000"/>
              </a:buClr>
              <a:buSzPts val="2675"/>
              <a:buChar char="•"/>
            </a:pPr>
            <a:r>
              <a:rPr i="0" lang="en-US" sz="2675" cap="none" strike="noStrike">
                <a:solidFill>
                  <a:srgbClr val="000000"/>
                </a:solidFill>
                <a:uFill>
                  <a:noFill/>
                </a:uFill>
                <a:latin typeface="Calibri"/>
                <a:ea typeface="Calibri"/>
                <a:cs typeface="Calibri"/>
                <a:sym typeface="Calibri"/>
                <a:hlinkClick r:id="rId6">
                  <a:extLst>
                    <a:ext uri="{A12FA001-AC4F-418D-AE19-62706E023703}">
                      <ahyp:hlinkClr val="tx"/>
                    </a:ext>
                  </a:extLst>
                </a:hlinkClick>
              </a:rPr>
              <a:t>Πληροφοριακό γράφημα: Πώς αντιδρά η Ευρώπη σε καταστροφές (Πολιτική Προστασία της ΕΕ)</a:t>
            </a:r>
            <a:endParaRPr sz="1600"/>
          </a:p>
          <a:p>
            <a:pPr indent="0" lvl="1" marL="262055" marR="0" rtl="0" algn="just">
              <a:lnSpc>
                <a:spcPct val="86383"/>
              </a:lnSpc>
              <a:spcBef>
                <a:spcPts val="0"/>
              </a:spcBef>
              <a:spcAft>
                <a:spcPts val="0"/>
              </a:spcAft>
              <a:buNone/>
            </a:pPr>
            <a:r>
              <a:rPr i="0" lang="en-US" sz="2675" cap="none" strike="noStrike">
                <a:solidFill>
                  <a:srgbClr val="000000"/>
                </a:solidFill>
                <a:uFill>
                  <a:noFill/>
                </a:uFill>
                <a:latin typeface="Calibri"/>
                <a:ea typeface="Calibri"/>
                <a:cs typeface="Calibri"/>
                <a:sym typeface="Calibri"/>
                <a:hlinkClick r:id="rId7">
                  <a:extLst>
                    <a:ext uri="{A12FA001-AC4F-418D-AE19-62706E023703}">
                      <ahyp:hlinkClr val="tx"/>
                    </a:ext>
                  </a:extLst>
                </a:hlinkClick>
              </a:rPr>
              <a:t>Ένα σαφές infographic που εξηγεί πώς ο Μηχανισμός Πολιτικής Προστασίας της ΕΕ συντονίζει τις διασυνοριακές ειδοποιήσεις και την αντιμετώπιση καταστάσεων έκτακτης ανάγκης.</a:t>
            </a:r>
            <a:endParaRPr sz="1600"/>
          </a:p>
          <a:p>
            <a:pPr indent="-262056" lvl="1" marL="524112" marR="0" rtl="0" algn="just">
              <a:lnSpc>
                <a:spcPct val="86383"/>
              </a:lnSpc>
              <a:spcBef>
                <a:spcPts val="0"/>
              </a:spcBef>
              <a:spcAft>
                <a:spcPts val="0"/>
              </a:spcAft>
              <a:buNone/>
            </a:pPr>
            <a:r>
              <a:rPr i="0" lang="en-US" sz="2675" u="sng" cap="none" strike="noStrike">
                <a:solidFill>
                  <a:srgbClr val="000000"/>
                </a:solidFill>
                <a:latin typeface="Calibri"/>
                <a:ea typeface="Calibri"/>
                <a:cs typeface="Calibri"/>
                <a:sym typeface="Calibri"/>
                <a:hlinkClick r:id="rId8">
                  <a:extLst>
                    <a:ext uri="{A12FA001-AC4F-418D-AE19-62706E023703}">
                      <ahyp:hlinkClr val="tx"/>
                    </a:ext>
                  </a:extLst>
                </a:hlinkClick>
              </a:rPr>
              <a:t> https://civil-protection-humanitarian-aid.ec.europa.eu/what/civil-protection_en </a:t>
            </a:r>
            <a:endParaRPr sz="1600"/>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94" name="Shape 1194"/>
        <p:cNvGrpSpPr/>
        <p:nvPr/>
      </p:nvGrpSpPr>
      <p:grpSpPr>
        <a:xfrm>
          <a:off x="0" y="0"/>
          <a:ext cx="0" cy="0"/>
          <a:chOff x="0" y="0"/>
          <a:chExt cx="0" cy="0"/>
        </a:xfrm>
      </p:grpSpPr>
      <p:sp>
        <p:nvSpPr>
          <p:cNvPr descr="Μπλε κείμενο σε μαύρο φόντο  Η περιγραφή δημιουργήθηκε αυτόματα" id="1195" name="Google Shape;1195;p38"/>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5" l="0" r="0" t="0"/>
            </a:stretch>
          </a:blipFill>
          <a:ln>
            <a:noFill/>
          </a:ln>
        </p:spPr>
      </p:sp>
      <p:sp>
        <p:nvSpPr>
          <p:cNvPr descr="Κοντινό πλάνο ενός λογότυπου  Το περιεχόμενο που δημιουργείται από τεχνητή νοημοσύνη ενδέχεται να είναι εσφαλμένο." id="1196" name="Google Shape;1196;p38"/>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sp>
        <p:nvSpPr>
          <p:cNvPr id="1197" name="Google Shape;1197;p38"/>
          <p:cNvSpPr txBox="1"/>
          <p:nvPr/>
        </p:nvSpPr>
        <p:spPr>
          <a:xfrm>
            <a:off x="1259675" y="716799"/>
            <a:ext cx="15773400" cy="466425"/>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3500" u="none" cap="none" strike="noStrike">
                <a:solidFill>
                  <a:srgbClr val="FF0000"/>
                </a:solidFill>
                <a:latin typeface="Calibri"/>
                <a:ea typeface="Calibri"/>
                <a:cs typeface="Calibri"/>
                <a:sym typeface="Calibri"/>
              </a:rPr>
              <a:t>Πηγές που χρησιμοποιήθηκαν για τη δημιουργία αυτής της εκπαιδευτικής ενότητας</a:t>
            </a:r>
            <a:endParaRPr sz="100"/>
          </a:p>
        </p:txBody>
      </p:sp>
      <p:sp>
        <p:nvSpPr>
          <p:cNvPr id="1198" name="Google Shape;1198;p38"/>
          <p:cNvSpPr txBox="1"/>
          <p:nvPr/>
        </p:nvSpPr>
        <p:spPr>
          <a:xfrm>
            <a:off x="1442525" y="1813825"/>
            <a:ext cx="15590700" cy="6753000"/>
          </a:xfrm>
          <a:prstGeom prst="rect">
            <a:avLst/>
          </a:prstGeom>
          <a:noFill/>
          <a:ln>
            <a:noFill/>
          </a:ln>
        </p:spPr>
        <p:txBody>
          <a:bodyPr anchorCtr="0" anchor="t" bIns="0" lIns="0" spcFirstLastPara="1" rIns="0" wrap="square" tIns="0">
            <a:spAutoFit/>
          </a:bodyPr>
          <a:lstStyle/>
          <a:p>
            <a:pPr indent="-313848" lvl="1" marL="589596" marR="0" rtl="0" algn="l">
              <a:lnSpc>
                <a:spcPct val="108000"/>
              </a:lnSpc>
              <a:spcBef>
                <a:spcPts val="0"/>
              </a:spcBef>
              <a:spcAft>
                <a:spcPts val="0"/>
              </a:spcAft>
              <a:buClr>
                <a:srgbClr val="000000"/>
              </a:buClr>
              <a:buSzPts val="2400"/>
              <a:buFont typeface="Arial"/>
              <a:buChar char="•"/>
            </a:pPr>
            <a:r>
              <a:rPr b="0" i="0" lang="en-US" sz="2400" u="none" cap="none" strike="noStrike">
                <a:solidFill>
                  <a:srgbClr val="000000"/>
                </a:solidFill>
                <a:latin typeface="Calibri"/>
                <a:ea typeface="Calibri"/>
                <a:cs typeface="Calibri"/>
                <a:sym typeface="Calibri"/>
              </a:rPr>
              <a:t>Ευρωπαϊκή Επιτροπή. (χ.η.). ESCO – Ευρωπαϊκές Δεξιότητες, Ικανότητες, Προσόντα και Επαγγέλματα. Ανακτήθηκε από https://esco.ec.europa.eu/ </a:t>
            </a:r>
            <a:endParaRPr sz="1700"/>
          </a:p>
          <a:p>
            <a:pPr indent="-313848" lvl="1" marL="589596" marR="0" rtl="0" algn="l">
              <a:lnSpc>
                <a:spcPct val="108000"/>
              </a:lnSpc>
              <a:spcBef>
                <a:spcPts val="0"/>
              </a:spcBef>
              <a:spcAft>
                <a:spcPts val="0"/>
              </a:spcAft>
              <a:buClr>
                <a:srgbClr val="000000"/>
              </a:buClr>
              <a:buSzPts val="2400"/>
              <a:buFont typeface="Arial"/>
              <a:buChar char="•"/>
            </a:pPr>
            <a:r>
              <a:rPr b="0" i="0" lang="en-US" sz="2400" u="none" cap="none" strike="noStrike">
                <a:solidFill>
                  <a:srgbClr val="000000"/>
                </a:solidFill>
                <a:latin typeface="Calibri"/>
                <a:ea typeface="Calibri"/>
                <a:cs typeface="Calibri"/>
                <a:sym typeface="Calibri"/>
              </a:rPr>
              <a:t>Ευρωπαϊκή Επιτροπή. (2023). Μηχανισμός Πολιτικής Προστασίας της ΕΕ. Ανακτήθηκε από https://civil-protection-humanitarian-aid.ec.europa.eu/what/civil-protection/eu-civil-protection-mechanism_en</a:t>
            </a:r>
            <a:endParaRPr sz="1700"/>
          </a:p>
          <a:p>
            <a:pPr indent="-313848" lvl="1" marL="589596" marR="0" rtl="0" algn="l">
              <a:lnSpc>
                <a:spcPct val="108000"/>
              </a:lnSpc>
              <a:spcBef>
                <a:spcPts val="0"/>
              </a:spcBef>
              <a:spcAft>
                <a:spcPts val="0"/>
              </a:spcAft>
              <a:buClr>
                <a:srgbClr val="000000"/>
              </a:buClr>
              <a:buSzPts val="2400"/>
              <a:buFont typeface="Arial"/>
              <a:buChar char="•"/>
            </a:pPr>
            <a:r>
              <a:rPr b="0" i="0" lang="en-US" sz="2400" u="none" cap="none" strike="noStrike">
                <a:solidFill>
                  <a:srgbClr val="000000"/>
                </a:solidFill>
                <a:latin typeface="Calibri"/>
                <a:ea typeface="Calibri"/>
                <a:cs typeface="Calibri"/>
                <a:sym typeface="Calibri"/>
              </a:rPr>
              <a:t>Eurostat. (2022). Καταστροφές που σχετίζονται με το κλίμα στην Ευρώπη. Υπηρεσία Εκδόσεων της Ευρωπαϊκής Ένωσης. Ανακτήθηκε από https://ec.europa.eu/eurostat</a:t>
            </a:r>
            <a:endParaRPr sz="1700"/>
          </a:p>
          <a:p>
            <a:pPr indent="-313848" lvl="1" marL="589596" marR="0" rtl="0" algn="l">
              <a:lnSpc>
                <a:spcPct val="108000"/>
              </a:lnSpc>
              <a:spcBef>
                <a:spcPts val="0"/>
              </a:spcBef>
              <a:spcAft>
                <a:spcPts val="0"/>
              </a:spcAft>
              <a:buClr>
                <a:srgbClr val="000000"/>
              </a:buClr>
              <a:buSzPts val="2400"/>
              <a:buFont typeface="Arial"/>
              <a:buChar char="•"/>
            </a:pPr>
            <a:r>
              <a:rPr b="0" i="0" lang="en-US" sz="2400" u="none" cap="none" strike="noStrike">
                <a:solidFill>
                  <a:srgbClr val="000000"/>
                </a:solidFill>
                <a:latin typeface="Calibri"/>
                <a:ea typeface="Calibri"/>
                <a:cs typeface="Calibri"/>
                <a:sym typeface="Calibri"/>
              </a:rPr>
              <a:t>Διεθνές Κέντρο Ολοκληρωμένης Ορεινής Ανάπτυξης. (χ.η.). Συστήματα έγκαιρης προειδοποίησης για πλημμύρες με βάση την κοινότητα (CBFEWS). Ανακτήθηκε από https://www.icimod.org/mountain/cbfews/</a:t>
            </a:r>
            <a:endParaRPr sz="1700"/>
          </a:p>
          <a:p>
            <a:pPr indent="-313848" lvl="1" marL="589596" marR="0" rtl="0" algn="l">
              <a:lnSpc>
                <a:spcPct val="108000"/>
              </a:lnSpc>
              <a:spcBef>
                <a:spcPts val="0"/>
              </a:spcBef>
              <a:spcAft>
                <a:spcPts val="0"/>
              </a:spcAft>
              <a:buClr>
                <a:srgbClr val="000000"/>
              </a:buClr>
              <a:buSzPts val="2400"/>
              <a:buFont typeface="Arial"/>
              <a:buChar char="•"/>
            </a:pPr>
            <a:r>
              <a:rPr b="0" i="0" lang="en-US" sz="2400" u="none" cap="none" strike="noStrike">
                <a:solidFill>
                  <a:srgbClr val="000000"/>
                </a:solidFill>
                <a:latin typeface="Calibri"/>
                <a:ea typeface="Calibri"/>
                <a:cs typeface="Calibri"/>
                <a:sym typeface="Calibri"/>
              </a:rPr>
              <a:t>Γραφείο των Ηνωμένων Εθνών για τη Μείωση του Κινδύνου Καταστροφών. (χ.η.). Συστήματα έγκαιρης προειδοποίησης: Μείωση της θνησιμότητας από καταστροφές. Ανακτήθηκε από https://www.undrr.org/</a:t>
            </a:r>
            <a:endParaRPr sz="1700"/>
          </a:p>
          <a:p>
            <a:pPr indent="-313848" lvl="1" marL="589596" marR="0" rtl="0" algn="l">
              <a:lnSpc>
                <a:spcPct val="108000"/>
              </a:lnSpc>
              <a:spcBef>
                <a:spcPts val="0"/>
              </a:spcBef>
              <a:spcAft>
                <a:spcPts val="0"/>
              </a:spcAft>
              <a:buClr>
                <a:srgbClr val="000000"/>
              </a:buClr>
              <a:buSzPts val="2400"/>
              <a:buFont typeface="Arial"/>
              <a:buChar char="•"/>
            </a:pPr>
            <a:r>
              <a:rPr b="0" i="0" lang="en-US" sz="2400" u="none" cap="none" strike="noStrike">
                <a:solidFill>
                  <a:srgbClr val="000000"/>
                </a:solidFill>
                <a:latin typeface="Calibri"/>
                <a:ea typeface="Calibri"/>
                <a:cs typeface="Calibri"/>
                <a:sym typeface="Calibri"/>
              </a:rPr>
              <a:t>Συνεισφέροντες στη Wikipedia. (χ.η.). Η κρίση του χοιρινού κρέατος στην Ιρλανδία το 2008. Στη Wikipedia. Ανακτήθηκε από https://en.wikipedia.org/wiki/2008_Irish_pork_crisis</a:t>
            </a:r>
            <a:endParaRPr sz="1700"/>
          </a:p>
          <a:p>
            <a:pPr indent="-313848" lvl="1" marL="589596" marR="0" rtl="0" algn="l">
              <a:lnSpc>
                <a:spcPct val="108000"/>
              </a:lnSpc>
              <a:spcBef>
                <a:spcPts val="0"/>
              </a:spcBef>
              <a:spcAft>
                <a:spcPts val="0"/>
              </a:spcAft>
              <a:buClr>
                <a:srgbClr val="000000"/>
              </a:buClr>
              <a:buSzPts val="2400"/>
              <a:buFont typeface="Arial"/>
              <a:buChar char="•"/>
            </a:pPr>
            <a:r>
              <a:rPr b="0" i="0" lang="en-US" sz="2400" u="none" cap="none" strike="noStrike">
                <a:solidFill>
                  <a:srgbClr val="000000"/>
                </a:solidFill>
                <a:latin typeface="Calibri"/>
                <a:ea typeface="Calibri"/>
                <a:cs typeface="Calibri"/>
                <a:sym typeface="Calibri"/>
              </a:rPr>
              <a:t>Ηνωμένα Έθνη. (23 Μαΐου 2023). Πρώιμες προειδοποιήσεις για όλους [Βίντεο]. YouTube. https://www.youtube.com/watch?v=ptDZGYyY30s</a:t>
            </a:r>
            <a:endParaRPr sz="1700"/>
          </a:p>
          <a:p>
            <a:pPr indent="-313848" lvl="1" marL="589596" marR="0" rtl="0" algn="l">
              <a:lnSpc>
                <a:spcPct val="108000"/>
              </a:lnSpc>
              <a:spcBef>
                <a:spcPts val="0"/>
              </a:spcBef>
              <a:spcAft>
                <a:spcPts val="0"/>
              </a:spcAft>
              <a:buClr>
                <a:srgbClr val="000000"/>
              </a:buClr>
              <a:buSzPts val="2400"/>
              <a:buFont typeface="Arial"/>
              <a:buChar char="•"/>
            </a:pPr>
            <a:r>
              <a:rPr b="0" i="0" lang="en-US" sz="2400" u="none" cap="none" strike="noStrike">
                <a:solidFill>
                  <a:srgbClr val="000000"/>
                </a:solidFill>
                <a:latin typeface="Calibri"/>
                <a:ea typeface="Calibri"/>
                <a:cs typeface="Calibri"/>
                <a:sym typeface="Calibri"/>
              </a:rPr>
              <a:t>Παγκόσμιος Μετεωρολογικός Οργανισμός. (2024). Παγκόσμια κατάσταση των συστημάτων έγκαιρης προειδοποίησης πολλαπλών κινδύνων 2024 [Διαδραστικός χάρτης]. Ανακτήθηκε από https://wmo.int/publication-series/global-status-of-multi-hazard-early-warning-systems-2024</a:t>
            </a:r>
            <a:endParaRPr sz="1700"/>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06" name="Shape 1206"/>
        <p:cNvGrpSpPr/>
        <p:nvPr/>
      </p:nvGrpSpPr>
      <p:grpSpPr>
        <a:xfrm>
          <a:off x="0" y="0"/>
          <a:ext cx="0" cy="0"/>
          <a:chOff x="0" y="0"/>
          <a:chExt cx="0" cy="0"/>
        </a:xfrm>
      </p:grpSpPr>
      <p:sp>
        <p:nvSpPr>
          <p:cNvPr descr="Μπλε κείμενο σε μαύρο φόντο  Η περιγραφή δημιουργήθηκε αυτόματα" id="1207" name="Google Shape;1207;p39"/>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5" l="0" r="0" t="0"/>
            </a:stretch>
          </a:blipFill>
          <a:ln>
            <a:noFill/>
          </a:ln>
        </p:spPr>
      </p:sp>
      <p:sp>
        <p:nvSpPr>
          <p:cNvPr descr="Κοντινό πλάνο ενός λογότυπου  Το περιεχόμενο που δημιουργείται από τεχνητή νοημοσύνη ενδέχεται να είναι εσφαλμένο." id="1208" name="Google Shape;1208;p39"/>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sp>
        <p:nvSpPr>
          <p:cNvPr id="1209" name="Google Shape;1209;p39"/>
          <p:cNvSpPr txBox="1"/>
          <p:nvPr/>
        </p:nvSpPr>
        <p:spPr>
          <a:xfrm>
            <a:off x="548050" y="595900"/>
            <a:ext cx="16485075" cy="1154925"/>
          </a:xfrm>
          <a:prstGeom prst="rect">
            <a:avLst/>
          </a:prstGeom>
          <a:noFill/>
          <a:ln>
            <a:noFill/>
          </a:ln>
        </p:spPr>
        <p:txBody>
          <a:bodyPr anchorCtr="0" anchor="ctr" bIns="0" lIns="0" spcFirstLastPara="1" rIns="0" wrap="square" tIns="0">
            <a:noAutofit/>
          </a:bodyPr>
          <a:lstStyle/>
          <a:p>
            <a:pPr indent="0" lvl="0" marL="0" marR="0" rtl="0" algn="l">
              <a:lnSpc>
                <a:spcPct val="107981"/>
              </a:lnSpc>
              <a:spcBef>
                <a:spcPts val="0"/>
              </a:spcBef>
              <a:spcAft>
                <a:spcPts val="0"/>
              </a:spcAft>
              <a:buNone/>
            </a:pPr>
            <a:r>
              <a:rPr b="1" i="0" lang="en-US" sz="3433" u="none" cap="none" strike="noStrike">
                <a:solidFill>
                  <a:srgbClr val="FF0000"/>
                </a:solidFill>
                <a:latin typeface="Calibri"/>
                <a:ea typeface="Calibri"/>
                <a:cs typeface="Calibri"/>
                <a:sym typeface="Calibri"/>
              </a:rPr>
              <a:t>Πηγές που χρησιμοποιήθηκαν για τη δημιουργία αυτής της εκπαιδευτικής ενότητας Πηγές εικόνας</a:t>
            </a:r>
            <a:endParaRPr/>
          </a:p>
        </p:txBody>
      </p:sp>
      <p:sp>
        <p:nvSpPr>
          <p:cNvPr id="1210" name="Google Shape;1210;p39"/>
          <p:cNvSpPr txBox="1"/>
          <p:nvPr/>
        </p:nvSpPr>
        <p:spPr>
          <a:xfrm>
            <a:off x="548050" y="2183550"/>
            <a:ext cx="16391100" cy="5955000"/>
          </a:xfrm>
          <a:prstGeom prst="rect">
            <a:avLst/>
          </a:prstGeom>
          <a:noFill/>
          <a:ln>
            <a:noFill/>
          </a:ln>
        </p:spPr>
        <p:txBody>
          <a:bodyPr anchorCtr="0" anchor="t" bIns="0" lIns="0" spcFirstLastPara="1" rIns="0" wrap="square" tIns="0">
            <a:spAutoFit/>
          </a:bodyPr>
          <a:lstStyle/>
          <a:p>
            <a:pPr indent="-313848" lvl="1" marL="589596" marR="0" rtl="0" algn="l">
              <a:lnSpc>
                <a:spcPct val="108000"/>
              </a:lnSpc>
              <a:spcBef>
                <a:spcPts val="0"/>
              </a:spcBef>
              <a:spcAft>
                <a:spcPts val="0"/>
              </a:spcAft>
              <a:buClr>
                <a:srgbClr val="000000"/>
              </a:buClr>
              <a:buSzPts val="2400"/>
              <a:buFont typeface="Arial"/>
              <a:buChar char="•"/>
            </a:pPr>
            <a:r>
              <a:rPr b="0" i="0" lang="en-US" sz="2400" u="none" cap="none" strike="noStrike">
                <a:solidFill>
                  <a:srgbClr val="000000"/>
                </a:solidFill>
                <a:latin typeface="Calibri"/>
                <a:ea typeface="Calibri"/>
                <a:cs typeface="Calibri"/>
                <a:sym typeface="Calibri"/>
              </a:rPr>
              <a:t>Σχήμα 1: Canva. (χ.η.). Έγκαιρη Προειδοποίηση στα Μέσα Ενημέρωσης – Παρακολούθηση Ζώων [Εικόνα]. Canva. Ανακτήθηκε από https://www.canva.com/</a:t>
            </a:r>
            <a:endParaRPr sz="1700"/>
          </a:p>
          <a:p>
            <a:pPr indent="-313848" lvl="1" marL="589596" marR="0" rtl="0" algn="l">
              <a:lnSpc>
                <a:spcPct val="108000"/>
              </a:lnSpc>
              <a:spcBef>
                <a:spcPts val="0"/>
              </a:spcBef>
              <a:spcAft>
                <a:spcPts val="0"/>
              </a:spcAft>
              <a:buClr>
                <a:srgbClr val="000000"/>
              </a:buClr>
              <a:buSzPts val="2400"/>
              <a:buFont typeface="Arial"/>
              <a:buChar char="•"/>
            </a:pPr>
            <a:r>
              <a:rPr b="0" i="0" lang="en-US" sz="2400" u="none" cap="none" strike="noStrike">
                <a:solidFill>
                  <a:srgbClr val="000000"/>
                </a:solidFill>
                <a:latin typeface="Calibri"/>
                <a:ea typeface="Calibri"/>
                <a:cs typeface="Calibri"/>
                <a:sym typeface="Calibri"/>
              </a:rPr>
              <a:t>Σχήμα 2: Canva. (χ.η.). Φωτιές [Εικόνα]. Canva. Ανακτήθηκε από https://www.canva.com/</a:t>
            </a:r>
            <a:endParaRPr sz="1700"/>
          </a:p>
          <a:p>
            <a:pPr indent="-313848" lvl="1" marL="589596" marR="0" rtl="0" algn="l">
              <a:lnSpc>
                <a:spcPct val="108000"/>
              </a:lnSpc>
              <a:spcBef>
                <a:spcPts val="0"/>
              </a:spcBef>
              <a:spcAft>
                <a:spcPts val="0"/>
              </a:spcAft>
              <a:buClr>
                <a:srgbClr val="000000"/>
              </a:buClr>
              <a:buSzPts val="2400"/>
              <a:buFont typeface="Arial"/>
              <a:buChar char="•"/>
            </a:pPr>
            <a:r>
              <a:rPr b="0" i="0" lang="en-US" sz="2400" u="none" cap="none" strike="noStrike">
                <a:solidFill>
                  <a:srgbClr val="000000"/>
                </a:solidFill>
                <a:latin typeface="Calibri"/>
                <a:ea typeface="Calibri"/>
                <a:cs typeface="Calibri"/>
                <a:sym typeface="Calibri"/>
              </a:rPr>
              <a:t>Σχήμα 3: Canva. (χ.η.). Κιτ έκτακτης ανάγκης – Ετοιμότητα για καταστροφές [Εικόνα]. Canva. Ανακτήθηκε από https://www.canva.com/</a:t>
            </a:r>
            <a:endParaRPr sz="1700"/>
          </a:p>
          <a:p>
            <a:pPr indent="-313848" lvl="1" marL="589596" marR="0" rtl="0" algn="l">
              <a:lnSpc>
                <a:spcPct val="108000"/>
              </a:lnSpc>
              <a:spcBef>
                <a:spcPts val="0"/>
              </a:spcBef>
              <a:spcAft>
                <a:spcPts val="0"/>
              </a:spcAft>
              <a:buClr>
                <a:srgbClr val="000000"/>
              </a:buClr>
              <a:buSzPts val="2400"/>
              <a:buFont typeface="Arial"/>
              <a:buChar char="•"/>
            </a:pPr>
            <a:r>
              <a:rPr b="0" i="0" lang="en-US" sz="2400" u="none" cap="none" strike="noStrike">
                <a:solidFill>
                  <a:srgbClr val="000000"/>
                </a:solidFill>
                <a:latin typeface="Calibri"/>
                <a:ea typeface="Calibri"/>
                <a:cs typeface="Calibri"/>
                <a:sym typeface="Calibri"/>
              </a:rPr>
              <a:t>Σχήμα 4: Canva. (χ.η.). Λαμπτήρες [Εικόνα]. Canva. Ανακτήθηκε από https://www.canva.com/</a:t>
            </a:r>
            <a:endParaRPr sz="1700"/>
          </a:p>
          <a:p>
            <a:pPr indent="-313848" lvl="1" marL="589596" marR="0" rtl="0" algn="l">
              <a:lnSpc>
                <a:spcPct val="108000"/>
              </a:lnSpc>
              <a:spcBef>
                <a:spcPts val="0"/>
              </a:spcBef>
              <a:spcAft>
                <a:spcPts val="0"/>
              </a:spcAft>
              <a:buClr>
                <a:srgbClr val="000000"/>
              </a:buClr>
              <a:buSzPts val="2400"/>
              <a:buFont typeface="Arial"/>
              <a:buChar char="•"/>
            </a:pPr>
            <a:r>
              <a:rPr b="0" i="0" lang="en-US" sz="2400" u="none" cap="none" strike="noStrike">
                <a:solidFill>
                  <a:srgbClr val="000000"/>
                </a:solidFill>
                <a:latin typeface="Calibri"/>
                <a:ea typeface="Calibri"/>
                <a:cs typeface="Calibri"/>
                <a:sym typeface="Calibri"/>
              </a:rPr>
              <a:t>Σχήμα 5: Canva. (χ.η.). Προειδοποιητικά σημάδια [Εικόνα]. Canva. Ανακτήθηκε από https://www.canva.com/</a:t>
            </a:r>
            <a:endParaRPr sz="1700"/>
          </a:p>
          <a:p>
            <a:pPr indent="-313848" lvl="1" marL="589596" marR="0" rtl="0" algn="l">
              <a:lnSpc>
                <a:spcPct val="108000"/>
              </a:lnSpc>
              <a:spcBef>
                <a:spcPts val="0"/>
              </a:spcBef>
              <a:spcAft>
                <a:spcPts val="0"/>
              </a:spcAft>
              <a:buClr>
                <a:srgbClr val="000000"/>
              </a:buClr>
              <a:buSzPts val="2400"/>
              <a:buFont typeface="Arial"/>
              <a:buChar char="•"/>
            </a:pPr>
            <a:r>
              <a:rPr b="0" i="0" lang="en-US" sz="2400" u="none" cap="none" strike="noStrike">
                <a:solidFill>
                  <a:srgbClr val="000000"/>
                </a:solidFill>
                <a:latin typeface="Calibri"/>
                <a:ea typeface="Calibri"/>
                <a:cs typeface="Calibri"/>
                <a:sym typeface="Calibri"/>
              </a:rPr>
              <a:t>Σχήμα 6: Canva. (χ.η.). Χημικές διαρροές [Εικόνα]. Canva. Ανακτήθηκε από https://www.canva.com/</a:t>
            </a:r>
            <a:endParaRPr sz="1700"/>
          </a:p>
          <a:p>
            <a:pPr indent="-313848" lvl="1" marL="589596" marR="0" rtl="0" algn="l">
              <a:lnSpc>
                <a:spcPct val="108000"/>
              </a:lnSpc>
              <a:spcBef>
                <a:spcPts val="0"/>
              </a:spcBef>
              <a:spcAft>
                <a:spcPts val="0"/>
              </a:spcAft>
              <a:buClr>
                <a:srgbClr val="000000"/>
              </a:buClr>
              <a:buSzPts val="2400"/>
              <a:buFont typeface="Arial"/>
              <a:buChar char="•"/>
            </a:pPr>
            <a:r>
              <a:rPr b="0" i="0" lang="en-US" sz="2400" u="none" cap="none" strike="noStrike">
                <a:solidFill>
                  <a:srgbClr val="000000"/>
                </a:solidFill>
                <a:latin typeface="Calibri"/>
                <a:ea typeface="Calibri"/>
                <a:cs typeface="Calibri"/>
                <a:sym typeface="Calibri"/>
              </a:rPr>
              <a:t>Σχήμα 7: Canva. (χ.η.). Άτομα με προστατευτικές στολές που συμβολίζουν την αντιμετώπιση της πανδημίας [Εικόνα]. Canva. Ανακτήθηκε από https://www.canva.com/</a:t>
            </a:r>
            <a:endParaRPr sz="1700"/>
          </a:p>
          <a:p>
            <a:pPr indent="-313848" lvl="1" marL="589596" marR="0" rtl="0" algn="l">
              <a:lnSpc>
                <a:spcPct val="108000"/>
              </a:lnSpc>
              <a:spcBef>
                <a:spcPts val="0"/>
              </a:spcBef>
              <a:spcAft>
                <a:spcPts val="0"/>
              </a:spcAft>
              <a:buClr>
                <a:srgbClr val="000000"/>
              </a:buClr>
              <a:buSzPts val="2400"/>
              <a:buFont typeface="Arial"/>
              <a:buChar char="•"/>
            </a:pPr>
            <a:r>
              <a:rPr b="0" i="0" lang="en-US" sz="2400" u="none" cap="none" strike="noStrike">
                <a:solidFill>
                  <a:srgbClr val="000000"/>
                </a:solidFill>
                <a:latin typeface="Calibri"/>
                <a:ea typeface="Calibri"/>
                <a:cs typeface="Calibri"/>
                <a:sym typeface="Calibri"/>
              </a:rPr>
              <a:t>Σχήμα 8: Canva. (χ.η.). Ζωονόσοι [Εικόνα]. Canva. Ανακτήθηκε από https://www.canva.com/</a:t>
            </a:r>
            <a:endParaRPr sz="1700"/>
          </a:p>
          <a:p>
            <a:pPr indent="-313848" lvl="1" marL="589596" marR="0" rtl="0" algn="l">
              <a:lnSpc>
                <a:spcPct val="108000"/>
              </a:lnSpc>
              <a:spcBef>
                <a:spcPts val="0"/>
              </a:spcBef>
              <a:spcAft>
                <a:spcPts val="0"/>
              </a:spcAft>
              <a:buClr>
                <a:srgbClr val="000000"/>
              </a:buClr>
              <a:buSzPts val="2400"/>
              <a:buFont typeface="Arial"/>
              <a:buChar char="•"/>
            </a:pPr>
            <a:r>
              <a:rPr b="0" i="0" lang="en-US" sz="2400" u="none" cap="none" strike="noStrike">
                <a:solidFill>
                  <a:srgbClr val="000000"/>
                </a:solidFill>
                <a:latin typeface="Calibri"/>
                <a:ea typeface="Calibri"/>
                <a:cs typeface="Calibri"/>
                <a:sym typeface="Calibri"/>
              </a:rPr>
              <a:t>Σχήμα 9: Canva. (χ.η.). Μόλυνση τροφίμων [Εικόνα]. Canva. Ανακτήθηκε από https://www.canva.com/</a:t>
            </a:r>
            <a:endParaRPr sz="1700"/>
          </a:p>
          <a:p>
            <a:pPr indent="-313848" lvl="1" marL="589596" marR="0" rtl="0" algn="l">
              <a:lnSpc>
                <a:spcPct val="108000"/>
              </a:lnSpc>
              <a:spcBef>
                <a:spcPts val="0"/>
              </a:spcBef>
              <a:spcAft>
                <a:spcPts val="0"/>
              </a:spcAft>
              <a:buClr>
                <a:srgbClr val="000000"/>
              </a:buClr>
              <a:buSzPts val="2400"/>
              <a:buFont typeface="Arial"/>
              <a:buChar char="•"/>
            </a:pPr>
            <a:r>
              <a:rPr b="0" i="0" lang="en-US" sz="2400" u="none" cap="none" strike="noStrike">
                <a:solidFill>
                  <a:srgbClr val="000000"/>
                </a:solidFill>
                <a:latin typeface="Calibri"/>
                <a:ea typeface="Calibri"/>
                <a:cs typeface="Calibri"/>
                <a:sym typeface="Calibri"/>
              </a:rPr>
              <a:t>Σχήμα 10: Συνεισφέροντες της Wikipedia. (χ.η.). Κομητεία Tyrone, που αναγνωρίστηκε ως η προέλευση του μολυσμένου πετρελαίου που συνδέεται με την κρίση του ιρλανδικού χοιρινού το 2008 [Εικόνα]. Στη Wikipedia. Ανακτήθηκε από https://en.wikipedia.org/wiki/2008_Irish_pork_crisis </a:t>
            </a:r>
            <a:endParaRPr sz="1700"/>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3" name="Shape 133"/>
        <p:cNvGrpSpPr/>
        <p:nvPr/>
      </p:nvGrpSpPr>
      <p:grpSpPr>
        <a:xfrm>
          <a:off x="0" y="0"/>
          <a:ext cx="0" cy="0"/>
          <a:chOff x="0" y="0"/>
          <a:chExt cx="0" cy="0"/>
        </a:xfrm>
      </p:grpSpPr>
      <p:sp>
        <p:nvSpPr>
          <p:cNvPr descr="Μπλε κείμενο σε μαύρο φόντο  Η περιγραφή δημιουργήθηκε αυτόματα" id="134" name="Google Shape;134;p4"/>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5" l="0" r="0" t="0"/>
            </a:stretch>
          </a:blipFill>
          <a:ln>
            <a:noFill/>
          </a:ln>
        </p:spPr>
      </p:sp>
      <p:sp>
        <p:nvSpPr>
          <p:cNvPr descr="Κοντινό πλάνο ενός λογότυπου  Το περιεχόμενο που δημιουργείται από τεχνητή νοημοσύνη ενδέχεται να είναι εσφαλμένο." id="135" name="Google Shape;135;p4"/>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sp>
        <p:nvSpPr>
          <p:cNvPr id="136" name="Google Shape;136;p4"/>
          <p:cNvSpPr txBox="1"/>
          <p:nvPr/>
        </p:nvSpPr>
        <p:spPr>
          <a:xfrm>
            <a:off x="1259675" y="723945"/>
            <a:ext cx="15773400" cy="904950"/>
          </a:xfrm>
          <a:prstGeom prst="rect">
            <a:avLst/>
          </a:prstGeom>
          <a:noFill/>
          <a:ln>
            <a:noFill/>
          </a:ln>
        </p:spPr>
        <p:txBody>
          <a:bodyPr anchorCtr="0" anchor="ctr" bIns="0" lIns="0" spcFirstLastPara="1" rIns="0" wrap="square" tIns="0">
            <a:noAutofit/>
          </a:bodyPr>
          <a:lstStyle/>
          <a:p>
            <a:pPr indent="0" lvl="0" marL="0" marR="0" rtl="0" algn="l">
              <a:lnSpc>
                <a:spcPct val="108005"/>
              </a:lnSpc>
              <a:spcBef>
                <a:spcPts val="0"/>
              </a:spcBef>
              <a:spcAft>
                <a:spcPts val="0"/>
              </a:spcAft>
              <a:buNone/>
            </a:pPr>
            <a:r>
              <a:rPr b="1" i="0" lang="en-US" sz="4384" u="none" cap="none" strike="noStrike">
                <a:solidFill>
                  <a:srgbClr val="FF0000"/>
                </a:solidFill>
                <a:latin typeface="Calibri"/>
                <a:ea typeface="Calibri"/>
                <a:cs typeface="Calibri"/>
                <a:sym typeface="Calibri"/>
              </a:rPr>
              <a:t>Εισαγωγή: Τι είναι τα Συστήματα Έγκαιρης Προειδοποίησης για την Ασφάλεια του Δημόσιου Χώρου και των Μεγάλων Χώρων;</a:t>
            </a:r>
            <a:endParaRPr sz="900"/>
          </a:p>
        </p:txBody>
      </p:sp>
      <p:sp>
        <p:nvSpPr>
          <p:cNvPr id="137" name="Google Shape;137;p4"/>
          <p:cNvSpPr txBox="1"/>
          <p:nvPr/>
        </p:nvSpPr>
        <p:spPr>
          <a:xfrm>
            <a:off x="1351100" y="2292274"/>
            <a:ext cx="15590700" cy="5749800"/>
          </a:xfrm>
          <a:prstGeom prst="rect">
            <a:avLst/>
          </a:prstGeom>
          <a:noFill/>
          <a:ln>
            <a:noFill/>
          </a:ln>
        </p:spPr>
        <p:txBody>
          <a:bodyPr anchorCtr="0" anchor="t" bIns="0" lIns="0" spcFirstLastPara="1" rIns="0" wrap="square" tIns="0">
            <a:spAutoFit/>
          </a:bodyPr>
          <a:lstStyle/>
          <a:p>
            <a:pPr indent="0" lvl="0" marL="0" marR="0" rtl="0" algn="just">
              <a:lnSpc>
                <a:spcPct val="86405"/>
              </a:lnSpc>
              <a:spcBef>
                <a:spcPts val="0"/>
              </a:spcBef>
              <a:spcAft>
                <a:spcPts val="0"/>
              </a:spcAft>
              <a:buNone/>
            </a:pPr>
            <a:r>
              <a:rPr b="0" i="0" lang="en-US" sz="3088" u="none" cap="none" strike="noStrike">
                <a:solidFill>
                  <a:srgbClr val="000000"/>
                </a:solidFill>
                <a:latin typeface="Calibri"/>
                <a:ea typeface="Calibri"/>
                <a:cs typeface="Calibri"/>
                <a:sym typeface="Calibri"/>
              </a:rPr>
              <a:t>Η Ετοιμότητα και Αντιμετώπιση Καταστροφών σε Δημόσιους και Μεγάλους Χώρους Εκδηλώσεων αναφέρεται στο σύνολο των στρατηγικών και των συντονισμένων δράσεων που διασφαλίζουν την ασφάλεια μεγάλων πλήθους σε δημόσιους χώρους, όπως στάδια, τερματικούς σταθμούς μεταφορών ή πολιτιστικά κέντρα. Εστιάζει στην πρόβλεψη πιθανών κινδύνων, στην οργάνωση προληπτικών μέτρων και στην καθοδήγηση των ανθρώπων σε ασφαλείς καταστάσεις έκτακτης ανάγκης.</a:t>
            </a:r>
            <a:endParaRPr sz="1200"/>
          </a:p>
          <a:p>
            <a:pPr indent="0" lvl="0" marL="0" marR="0" rtl="0" algn="just">
              <a:lnSpc>
                <a:spcPct val="86405"/>
              </a:lnSpc>
              <a:spcBef>
                <a:spcPts val="0"/>
              </a:spcBef>
              <a:spcAft>
                <a:spcPts val="0"/>
              </a:spcAft>
              <a:buNone/>
            </a:pPr>
            <a:r>
              <a:rPr b="0" i="0" lang="en-US" sz="3088" u="none" cap="none" strike="noStrike">
                <a:solidFill>
                  <a:srgbClr val="000000"/>
                </a:solidFill>
                <a:latin typeface="Calibri"/>
                <a:ea typeface="Calibri"/>
                <a:cs typeface="Calibri"/>
                <a:sym typeface="Calibri"/>
              </a:rPr>
              <a:t>Βασικά στοιχεία περιλαμβάνουν:</a:t>
            </a:r>
            <a:endParaRPr sz="1200"/>
          </a:p>
          <a:p>
            <a:pPr indent="-322481" lvl="1" marL="670361" marR="0" rtl="0" algn="just">
              <a:lnSpc>
                <a:spcPct val="86405"/>
              </a:lnSpc>
              <a:spcBef>
                <a:spcPts val="0"/>
              </a:spcBef>
              <a:spcAft>
                <a:spcPts val="0"/>
              </a:spcAft>
              <a:buClr>
                <a:srgbClr val="000000"/>
              </a:buClr>
              <a:buSzPts val="3088"/>
              <a:buFont typeface="Arial"/>
              <a:buChar char="•"/>
            </a:pPr>
            <a:r>
              <a:rPr b="1" i="0" lang="en-US" sz="3088" u="none" cap="none" strike="noStrike">
                <a:solidFill>
                  <a:srgbClr val="000000"/>
                </a:solidFill>
                <a:latin typeface="Calibri"/>
                <a:ea typeface="Calibri"/>
                <a:cs typeface="Calibri"/>
                <a:sym typeface="Calibri"/>
              </a:rPr>
              <a:t>Εκτίμηση Κινδύνου:</a:t>
            </a:r>
            <a:r>
              <a:rPr b="0" i="0" lang="en-US" sz="3088" u="none" cap="none" strike="noStrike">
                <a:solidFill>
                  <a:srgbClr val="000000"/>
                </a:solidFill>
                <a:latin typeface="Calibri"/>
                <a:ea typeface="Calibri"/>
                <a:cs typeface="Calibri"/>
                <a:sym typeface="Calibri"/>
              </a:rPr>
              <a:t> Εντοπισμός πιθανών απειλών όπως πυρκαγιά, δομική αστοχία, περιστατικά με πλήθος ή σοβαρές καιρικές συνθήκες.</a:t>
            </a:r>
            <a:endParaRPr sz="1200"/>
          </a:p>
          <a:p>
            <a:pPr indent="-322481" lvl="1" marL="670361" marR="0" rtl="0" algn="just">
              <a:lnSpc>
                <a:spcPct val="86405"/>
              </a:lnSpc>
              <a:spcBef>
                <a:spcPts val="0"/>
              </a:spcBef>
              <a:spcAft>
                <a:spcPts val="0"/>
              </a:spcAft>
              <a:buClr>
                <a:srgbClr val="000000"/>
              </a:buClr>
              <a:buSzPts val="3088"/>
              <a:buFont typeface="Arial"/>
              <a:buChar char="•"/>
            </a:pPr>
            <a:r>
              <a:rPr b="1" i="0" lang="en-US" sz="3088" u="none" cap="none" strike="noStrike">
                <a:solidFill>
                  <a:srgbClr val="000000"/>
                </a:solidFill>
                <a:latin typeface="Calibri"/>
                <a:ea typeface="Calibri"/>
                <a:cs typeface="Calibri"/>
                <a:sym typeface="Calibri"/>
              </a:rPr>
              <a:t>Σχεδιασμός έκτακτης ανάγκης</a:t>
            </a:r>
            <a:r>
              <a:rPr b="0" i="0" lang="en-US" sz="3088" u="none" cap="none" strike="noStrike">
                <a:solidFill>
                  <a:srgbClr val="000000"/>
                </a:solidFill>
                <a:latin typeface="Calibri"/>
                <a:ea typeface="Calibri"/>
                <a:cs typeface="Calibri"/>
                <a:sym typeface="Calibri"/>
              </a:rPr>
              <a:t>: Ανάπτυξη οδών εκκένωσης, χώρων συγκέντρωσης και διαδικασιών επικοινωνίας προσαρμοσμένων στη χωρητικότητα και τη διάταξη του χώρου.</a:t>
            </a:r>
            <a:endParaRPr sz="1200"/>
          </a:p>
          <a:p>
            <a:pPr indent="-322481" lvl="1" marL="670361" marR="0" rtl="0" algn="just">
              <a:lnSpc>
                <a:spcPct val="86405"/>
              </a:lnSpc>
              <a:spcBef>
                <a:spcPts val="0"/>
              </a:spcBef>
              <a:spcAft>
                <a:spcPts val="0"/>
              </a:spcAft>
              <a:buClr>
                <a:srgbClr val="000000"/>
              </a:buClr>
              <a:buSzPts val="3088"/>
              <a:buFont typeface="Arial"/>
              <a:buChar char="•"/>
            </a:pPr>
            <a:r>
              <a:rPr b="1" i="0" lang="en-US" sz="3088" u="none" cap="none" strike="noStrike">
                <a:solidFill>
                  <a:srgbClr val="000000"/>
                </a:solidFill>
                <a:latin typeface="Calibri"/>
                <a:ea typeface="Calibri"/>
                <a:cs typeface="Calibri"/>
                <a:sym typeface="Calibri"/>
              </a:rPr>
              <a:t>Συντονισμός Κρίσεων:</a:t>
            </a:r>
            <a:r>
              <a:rPr b="0" i="0" lang="en-US" sz="3088" u="none" cap="none" strike="noStrike">
                <a:solidFill>
                  <a:srgbClr val="000000"/>
                </a:solidFill>
                <a:latin typeface="Calibri"/>
                <a:ea typeface="Calibri"/>
                <a:cs typeface="Calibri"/>
                <a:sym typeface="Calibri"/>
              </a:rPr>
              <a:t> Διασφάλιση της συνεργασίας μεταξύ των υπευθύνων των χώρων, των ομάδων ασφαλείας, των πρώτων βοηθειών και των τοπικών αρχών για μια οργανωμένη και έγκαιρη αντίδραση.</a:t>
            </a:r>
            <a:endParaRPr sz="1200"/>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18" name="Shape 1218"/>
        <p:cNvGrpSpPr/>
        <p:nvPr/>
      </p:nvGrpSpPr>
      <p:grpSpPr>
        <a:xfrm>
          <a:off x="0" y="0"/>
          <a:ext cx="0" cy="0"/>
          <a:chOff x="0" y="0"/>
          <a:chExt cx="0" cy="0"/>
        </a:xfrm>
      </p:grpSpPr>
      <p:grpSp>
        <p:nvGrpSpPr>
          <p:cNvPr id="1219" name="Google Shape;1219;p40"/>
          <p:cNvGrpSpPr/>
          <p:nvPr/>
        </p:nvGrpSpPr>
        <p:grpSpPr>
          <a:xfrm>
            <a:off x="657412" y="635794"/>
            <a:ext cx="14500167" cy="1522124"/>
            <a:chOff x="0" y="-66675"/>
            <a:chExt cx="19333556" cy="2029499"/>
          </a:xfrm>
        </p:grpSpPr>
        <p:sp>
          <p:nvSpPr>
            <p:cNvPr id="1220" name="Google Shape;1220;p40"/>
            <p:cNvSpPr/>
            <p:nvPr/>
          </p:nvSpPr>
          <p:spPr>
            <a:xfrm>
              <a:off x="0" y="0"/>
              <a:ext cx="19333556" cy="1962824"/>
            </a:xfrm>
            <a:custGeom>
              <a:rect b="b" l="l" r="r" t="t"/>
              <a:pathLst>
                <a:path extrusionOk="0" h="1962824" w="19333556">
                  <a:moveTo>
                    <a:pt x="0" y="0"/>
                  </a:moveTo>
                  <a:lnTo>
                    <a:pt x="19333556" y="0"/>
                  </a:lnTo>
                  <a:lnTo>
                    <a:pt x="19333556" y="1962824"/>
                  </a:lnTo>
                  <a:lnTo>
                    <a:pt x="0" y="1962824"/>
                  </a:lnTo>
                  <a:close/>
                </a:path>
              </a:pathLst>
            </a:custGeom>
            <a:solidFill>
              <a:srgbClr val="000000">
                <a:alpha val="0"/>
              </a:srgbClr>
            </a:solidFill>
            <a:ln>
              <a:noFill/>
            </a:ln>
          </p:spPr>
        </p:sp>
        <p:sp>
          <p:nvSpPr>
            <p:cNvPr id="1221" name="Google Shape;1221;p40"/>
            <p:cNvSpPr txBox="1"/>
            <p:nvPr/>
          </p:nvSpPr>
          <p:spPr>
            <a:xfrm>
              <a:off x="0" y="-66675"/>
              <a:ext cx="19333556" cy="2029499"/>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1" i="0" lang="en-US" sz="6600" u="none" cap="none" strike="noStrike">
                  <a:solidFill>
                    <a:srgbClr val="ED2527"/>
                  </a:solidFill>
                  <a:latin typeface="Calibri"/>
                  <a:ea typeface="Calibri"/>
                  <a:cs typeface="Calibri"/>
                  <a:sym typeface="Calibri"/>
                </a:rPr>
                <a:t>ΣΥΝΕΤΑΙΡΙΣΜΟΣ</a:t>
              </a:r>
              <a:endParaRPr/>
            </a:p>
          </p:txBody>
        </p:sp>
      </p:grpSp>
      <p:sp>
        <p:nvSpPr>
          <p:cNvPr id="1222" name="Google Shape;1222;p40"/>
          <p:cNvSpPr txBox="1"/>
          <p:nvPr/>
        </p:nvSpPr>
        <p:spPr>
          <a:xfrm>
            <a:off x="748837" y="4816898"/>
            <a:ext cx="4684425" cy="431673"/>
          </a:xfrm>
          <a:prstGeom prst="rect">
            <a:avLst/>
          </a:prstGeom>
          <a:noFill/>
          <a:ln>
            <a:noFill/>
          </a:ln>
        </p:spPr>
        <p:txBody>
          <a:bodyPr anchorCtr="0" anchor="t" bIns="0" lIns="0" spcFirstLastPara="1" rIns="0" wrap="square" tIns="0">
            <a:spAutoFit/>
          </a:bodyPr>
          <a:lstStyle/>
          <a:p>
            <a:pPr indent="0" lvl="0" marL="0" marR="0" rtl="0" algn="ctr">
              <a:lnSpc>
                <a:spcPct val="108000"/>
              </a:lnSpc>
              <a:spcBef>
                <a:spcPts val="0"/>
              </a:spcBef>
              <a:spcAft>
                <a:spcPts val="0"/>
              </a:spcAft>
              <a:buNone/>
            </a:pPr>
            <a:r>
              <a:rPr b="0" i="0" lang="en-US" sz="2700" u="sng" cap="none" strike="noStrike">
                <a:solidFill>
                  <a:srgbClr val="139AD6"/>
                </a:solidFill>
                <a:latin typeface="Calibri"/>
                <a:ea typeface="Calibri"/>
                <a:cs typeface="Calibri"/>
                <a:sym typeface="Calibri"/>
                <a:hlinkClick r:id="rId3">
                  <a:extLst>
                    <a:ext uri="{A12FA001-AC4F-418D-AE19-62706E023703}">
                      <ahyp:hlinkClr val="tx"/>
                    </a:ext>
                  </a:extLst>
                </a:hlinkClick>
              </a:rPr>
              <a:t>https://ied.eu/ </a:t>
            </a:r>
            <a:endParaRPr/>
          </a:p>
        </p:txBody>
      </p:sp>
      <p:sp>
        <p:nvSpPr>
          <p:cNvPr id="1223" name="Google Shape;1223;p40"/>
          <p:cNvSpPr txBox="1"/>
          <p:nvPr/>
        </p:nvSpPr>
        <p:spPr>
          <a:xfrm>
            <a:off x="6801118" y="4835719"/>
            <a:ext cx="4684425" cy="431673"/>
          </a:xfrm>
          <a:prstGeom prst="rect">
            <a:avLst/>
          </a:prstGeom>
          <a:noFill/>
          <a:ln>
            <a:noFill/>
          </a:ln>
        </p:spPr>
        <p:txBody>
          <a:bodyPr anchorCtr="0" anchor="t" bIns="0" lIns="0" spcFirstLastPara="1" rIns="0" wrap="square" tIns="0">
            <a:spAutoFit/>
          </a:bodyPr>
          <a:lstStyle/>
          <a:p>
            <a:pPr indent="0" lvl="0" marL="0" marR="0" rtl="0" algn="ctr">
              <a:lnSpc>
                <a:spcPct val="108000"/>
              </a:lnSpc>
              <a:spcBef>
                <a:spcPts val="0"/>
              </a:spcBef>
              <a:spcAft>
                <a:spcPts val="0"/>
              </a:spcAft>
              <a:buNone/>
            </a:pPr>
            <a:r>
              <a:rPr b="0" i="0" lang="en-US" sz="2700" u="sng" cap="none" strike="noStrike">
                <a:solidFill>
                  <a:srgbClr val="139AD6"/>
                </a:solidFill>
                <a:latin typeface="Calibri"/>
                <a:ea typeface="Calibri"/>
                <a:cs typeface="Calibri"/>
                <a:sym typeface="Calibri"/>
                <a:hlinkClick r:id="rId4">
                  <a:extLst>
                    <a:ext uri="{A12FA001-AC4F-418D-AE19-62706E023703}">
                      <ahyp:hlinkClr val="tx"/>
                    </a:ext>
                  </a:extLst>
                </a:hlinkClick>
              </a:rPr>
              <a:t>https://denizli.afad.gov.tr/ </a:t>
            </a:r>
            <a:endParaRPr/>
          </a:p>
        </p:txBody>
      </p:sp>
      <p:sp>
        <p:nvSpPr>
          <p:cNvPr id="1224" name="Google Shape;1224;p40"/>
          <p:cNvSpPr txBox="1"/>
          <p:nvPr/>
        </p:nvSpPr>
        <p:spPr>
          <a:xfrm>
            <a:off x="12854738" y="4816898"/>
            <a:ext cx="4684425" cy="431673"/>
          </a:xfrm>
          <a:prstGeom prst="rect">
            <a:avLst/>
          </a:prstGeom>
          <a:noFill/>
          <a:ln>
            <a:noFill/>
          </a:ln>
        </p:spPr>
        <p:txBody>
          <a:bodyPr anchorCtr="0" anchor="t" bIns="0" lIns="0" spcFirstLastPara="1" rIns="0" wrap="square" tIns="0">
            <a:spAutoFit/>
          </a:bodyPr>
          <a:lstStyle/>
          <a:p>
            <a:pPr indent="0" lvl="0" marL="0" marR="0" rtl="0" algn="ctr">
              <a:lnSpc>
                <a:spcPct val="108000"/>
              </a:lnSpc>
              <a:spcBef>
                <a:spcPts val="0"/>
              </a:spcBef>
              <a:spcAft>
                <a:spcPts val="0"/>
              </a:spcAft>
              <a:buNone/>
            </a:pPr>
            <a:r>
              <a:rPr b="0" i="0" lang="en-US" sz="2700" u="sng" cap="none" strike="noStrike">
                <a:solidFill>
                  <a:srgbClr val="139AD6"/>
                </a:solidFill>
                <a:latin typeface="Calibri"/>
                <a:ea typeface="Calibri"/>
                <a:cs typeface="Calibri"/>
                <a:sym typeface="Calibri"/>
                <a:hlinkClick r:id="rId5">
                  <a:extLst>
                    <a:ext uri="{A12FA001-AC4F-418D-AE19-62706E023703}">
                      <ahyp:hlinkClr val="tx"/>
                    </a:ext>
                  </a:extLst>
                </a:hlinkClick>
              </a:rPr>
              <a:t>https://neotalentway.com/ </a:t>
            </a:r>
            <a:endParaRPr/>
          </a:p>
        </p:txBody>
      </p:sp>
      <p:sp>
        <p:nvSpPr>
          <p:cNvPr id="1225" name="Google Shape;1225;p40"/>
          <p:cNvSpPr txBox="1"/>
          <p:nvPr/>
        </p:nvSpPr>
        <p:spPr>
          <a:xfrm>
            <a:off x="857337" y="8547951"/>
            <a:ext cx="4684425" cy="431673"/>
          </a:xfrm>
          <a:prstGeom prst="rect">
            <a:avLst/>
          </a:prstGeom>
          <a:noFill/>
          <a:ln>
            <a:noFill/>
          </a:ln>
        </p:spPr>
        <p:txBody>
          <a:bodyPr anchorCtr="0" anchor="t" bIns="0" lIns="0" spcFirstLastPara="1" rIns="0" wrap="square" tIns="0">
            <a:spAutoFit/>
          </a:bodyPr>
          <a:lstStyle/>
          <a:p>
            <a:pPr indent="0" lvl="0" marL="0" marR="0" rtl="0" algn="ctr">
              <a:lnSpc>
                <a:spcPct val="108000"/>
              </a:lnSpc>
              <a:spcBef>
                <a:spcPts val="0"/>
              </a:spcBef>
              <a:spcAft>
                <a:spcPts val="0"/>
              </a:spcAft>
              <a:buNone/>
            </a:pPr>
            <a:r>
              <a:rPr b="0" i="0" lang="en-US" sz="2700" u="sng" cap="none" strike="noStrike">
                <a:solidFill>
                  <a:srgbClr val="139AD6"/>
                </a:solidFill>
                <a:latin typeface="Calibri"/>
                <a:ea typeface="Calibri"/>
                <a:cs typeface="Calibri"/>
                <a:sym typeface="Calibri"/>
                <a:hlinkClick r:id="rId6">
                  <a:extLst>
                    <a:ext uri="{A12FA001-AC4F-418D-AE19-62706E023703}">
                      <ahyp:hlinkClr val="tx"/>
                    </a:ext>
                  </a:extLst>
                </a:hlinkClick>
              </a:rPr>
              <a:t>https://www.eva93.lv/ </a:t>
            </a:r>
            <a:endParaRPr/>
          </a:p>
        </p:txBody>
      </p:sp>
      <p:sp>
        <p:nvSpPr>
          <p:cNvPr id="1226" name="Google Shape;1226;p40"/>
          <p:cNvSpPr txBox="1"/>
          <p:nvPr/>
        </p:nvSpPr>
        <p:spPr>
          <a:xfrm>
            <a:off x="6801788" y="8547951"/>
            <a:ext cx="4684425" cy="431673"/>
          </a:xfrm>
          <a:prstGeom prst="rect">
            <a:avLst/>
          </a:prstGeom>
          <a:noFill/>
          <a:ln>
            <a:noFill/>
          </a:ln>
        </p:spPr>
        <p:txBody>
          <a:bodyPr anchorCtr="0" anchor="t" bIns="0" lIns="0" spcFirstLastPara="1" rIns="0" wrap="square" tIns="0">
            <a:spAutoFit/>
          </a:bodyPr>
          <a:lstStyle/>
          <a:p>
            <a:pPr indent="0" lvl="0" marL="0" marR="0" rtl="0" algn="ctr">
              <a:lnSpc>
                <a:spcPct val="108000"/>
              </a:lnSpc>
              <a:spcBef>
                <a:spcPts val="0"/>
              </a:spcBef>
              <a:spcAft>
                <a:spcPts val="0"/>
              </a:spcAft>
              <a:buNone/>
            </a:pPr>
            <a:r>
              <a:rPr b="0" i="0" lang="en-US" sz="2700" u="sng" cap="none" strike="noStrike">
                <a:solidFill>
                  <a:srgbClr val="139AD6"/>
                </a:solidFill>
                <a:latin typeface="Calibri"/>
                <a:ea typeface="Calibri"/>
                <a:cs typeface="Calibri"/>
                <a:sym typeface="Calibri"/>
                <a:hlinkClick r:id="rId7">
                  <a:extLst>
                    <a:ext uri="{A12FA001-AC4F-418D-AE19-62706E023703}">
                      <ahyp:hlinkClr val="tx"/>
                    </a:ext>
                  </a:extLst>
                </a:hlinkClick>
              </a:rPr>
              <a:t>https://ngo-nfe4y.com.ua/en </a:t>
            </a:r>
            <a:endParaRPr/>
          </a:p>
        </p:txBody>
      </p:sp>
      <p:sp>
        <p:nvSpPr>
          <p:cNvPr id="1227" name="Google Shape;1227;p40"/>
          <p:cNvSpPr txBox="1"/>
          <p:nvPr/>
        </p:nvSpPr>
        <p:spPr>
          <a:xfrm>
            <a:off x="12746238" y="8547951"/>
            <a:ext cx="4684425" cy="431673"/>
          </a:xfrm>
          <a:prstGeom prst="rect">
            <a:avLst/>
          </a:prstGeom>
          <a:noFill/>
          <a:ln>
            <a:noFill/>
          </a:ln>
        </p:spPr>
        <p:txBody>
          <a:bodyPr anchorCtr="0" anchor="t" bIns="0" lIns="0" spcFirstLastPara="1" rIns="0" wrap="square" tIns="0">
            <a:spAutoFit/>
          </a:bodyPr>
          <a:lstStyle/>
          <a:p>
            <a:pPr indent="0" lvl="0" marL="0" marR="0" rtl="0" algn="ctr">
              <a:lnSpc>
                <a:spcPct val="108000"/>
              </a:lnSpc>
              <a:spcBef>
                <a:spcPts val="0"/>
              </a:spcBef>
              <a:spcAft>
                <a:spcPts val="0"/>
              </a:spcAft>
              <a:buNone/>
            </a:pPr>
            <a:r>
              <a:rPr b="0" i="0" lang="en-US" sz="2700" u="sng" cap="none" strike="noStrike">
                <a:solidFill>
                  <a:srgbClr val="139AD6"/>
                </a:solidFill>
                <a:latin typeface="Calibri"/>
                <a:ea typeface="Calibri"/>
                <a:cs typeface="Calibri"/>
                <a:sym typeface="Calibri"/>
                <a:hlinkClick r:id="rId8">
                  <a:extLst>
                    <a:ext uri="{A12FA001-AC4F-418D-AE19-62706E023703}">
                      <ahyp:hlinkClr val="tx"/>
                    </a:ext>
                  </a:extLst>
                </a:hlinkClick>
              </a:rPr>
              <a:t>https://vonhope.is/ </a:t>
            </a:r>
            <a:endParaRPr/>
          </a:p>
        </p:txBody>
      </p:sp>
      <p:sp>
        <p:nvSpPr>
          <p:cNvPr descr="Ένα μπλε και κόκκινο κείμενο σε μαύρο φόντο  Το περιεχόμενο που δημιουργείται από τεχνητή νοημοσύνη ενδέχεται να είναι εσφαλμένο." id="1228" name="Google Shape;1228;p40"/>
          <p:cNvSpPr/>
          <p:nvPr/>
        </p:nvSpPr>
        <p:spPr>
          <a:xfrm>
            <a:off x="7714104" y="2478606"/>
            <a:ext cx="2564416" cy="2197322"/>
          </a:xfrm>
          <a:custGeom>
            <a:rect b="b" l="l" r="r" t="t"/>
            <a:pathLst>
              <a:path extrusionOk="0" h="2929763" w="3419221">
                <a:moveTo>
                  <a:pt x="0" y="0"/>
                </a:moveTo>
                <a:lnTo>
                  <a:pt x="3419221" y="0"/>
                </a:lnTo>
                <a:lnTo>
                  <a:pt x="3419221" y="2929763"/>
                </a:lnTo>
                <a:lnTo>
                  <a:pt x="0" y="2929763"/>
                </a:lnTo>
                <a:lnTo>
                  <a:pt x="0" y="0"/>
                </a:lnTo>
                <a:close/>
              </a:path>
            </a:pathLst>
          </a:custGeom>
          <a:blipFill rotWithShape="1">
            <a:blip r:embed="rId9">
              <a:alphaModFix/>
            </a:blip>
            <a:stretch>
              <a:fillRect b="-1" l="0" r="0" t="0"/>
            </a:stretch>
          </a:blipFill>
          <a:ln>
            <a:noFill/>
          </a:ln>
        </p:spPr>
      </p:sp>
      <p:sp>
        <p:nvSpPr>
          <p:cNvPr id="1229" name="Google Shape;1229;p40"/>
          <p:cNvSpPr/>
          <p:nvPr/>
        </p:nvSpPr>
        <p:spPr>
          <a:xfrm>
            <a:off x="1452777" y="6992169"/>
            <a:ext cx="3017520" cy="861155"/>
          </a:xfrm>
          <a:custGeom>
            <a:rect b="b" l="l" r="r" t="t"/>
            <a:pathLst>
              <a:path extrusionOk="0" h="1148207" w="4023360">
                <a:moveTo>
                  <a:pt x="0" y="0"/>
                </a:moveTo>
                <a:lnTo>
                  <a:pt x="4023360" y="0"/>
                </a:lnTo>
                <a:lnTo>
                  <a:pt x="4023360" y="1148207"/>
                </a:lnTo>
                <a:lnTo>
                  <a:pt x="0" y="1148207"/>
                </a:lnTo>
                <a:lnTo>
                  <a:pt x="0" y="0"/>
                </a:lnTo>
                <a:close/>
              </a:path>
            </a:pathLst>
          </a:custGeom>
          <a:blipFill rotWithShape="1">
            <a:blip r:embed="rId10">
              <a:alphaModFix/>
            </a:blip>
            <a:stretch>
              <a:fillRect b="2" l="0" r="0" t="0"/>
            </a:stretch>
          </a:blipFill>
          <a:ln>
            <a:noFill/>
          </a:ln>
        </p:spPr>
      </p:sp>
      <p:sp>
        <p:nvSpPr>
          <p:cNvPr descr="Ένα κόκκινο και μπλε λογότυπο  Το περιεχόμενο που δημιουργείται από τεχνητή νοημοσύνη ενδέχεται να είναι εσφαλμένο." id="1230" name="Google Shape;1230;p40"/>
          <p:cNvSpPr/>
          <p:nvPr/>
        </p:nvSpPr>
        <p:spPr>
          <a:xfrm>
            <a:off x="14153700" y="2938572"/>
            <a:ext cx="1869472" cy="1517524"/>
          </a:xfrm>
          <a:custGeom>
            <a:rect b="b" l="l" r="r" t="t"/>
            <a:pathLst>
              <a:path extrusionOk="0" h="2023364" w="2492629">
                <a:moveTo>
                  <a:pt x="0" y="0"/>
                </a:moveTo>
                <a:lnTo>
                  <a:pt x="2492629" y="0"/>
                </a:lnTo>
                <a:lnTo>
                  <a:pt x="2492629" y="2023364"/>
                </a:lnTo>
                <a:lnTo>
                  <a:pt x="0" y="2023364"/>
                </a:lnTo>
                <a:lnTo>
                  <a:pt x="0" y="0"/>
                </a:lnTo>
                <a:close/>
              </a:path>
            </a:pathLst>
          </a:custGeom>
          <a:blipFill rotWithShape="1">
            <a:blip r:embed="rId11">
              <a:alphaModFix/>
            </a:blip>
            <a:stretch>
              <a:fillRect b="0" l="0" r="-1" t="0"/>
            </a:stretch>
          </a:blipFill>
          <a:ln>
            <a:noFill/>
          </a:ln>
        </p:spPr>
      </p:sp>
      <p:sp>
        <p:nvSpPr>
          <p:cNvPr descr="Ένα λογότυπο ιστιοπλοϊκού σκάφους  Το περιεχόμενο που δημιουργείται από τεχνητή νοημοσύνη ενδέχεται να είναι εσφαλμένο." id="1231" name="Google Shape;1231;p40"/>
          <p:cNvSpPr/>
          <p:nvPr/>
        </p:nvSpPr>
        <p:spPr>
          <a:xfrm>
            <a:off x="2227954" y="2835294"/>
            <a:ext cx="1718120" cy="1639633"/>
          </a:xfrm>
          <a:custGeom>
            <a:rect b="b" l="l" r="r" t="t"/>
            <a:pathLst>
              <a:path extrusionOk="0" h="2186178" w="2290826">
                <a:moveTo>
                  <a:pt x="0" y="0"/>
                </a:moveTo>
                <a:lnTo>
                  <a:pt x="2290826" y="0"/>
                </a:lnTo>
                <a:lnTo>
                  <a:pt x="2290826" y="2186178"/>
                </a:lnTo>
                <a:lnTo>
                  <a:pt x="0" y="2186178"/>
                </a:lnTo>
                <a:lnTo>
                  <a:pt x="0" y="0"/>
                </a:lnTo>
                <a:close/>
              </a:path>
            </a:pathLst>
          </a:custGeom>
          <a:blipFill rotWithShape="1">
            <a:blip r:embed="rId12">
              <a:alphaModFix/>
            </a:blip>
            <a:stretch>
              <a:fillRect b="1" l="0" r="-1" t="0"/>
            </a:stretch>
          </a:blipFill>
          <a:ln>
            <a:noFill/>
          </a:ln>
        </p:spPr>
      </p:sp>
      <p:sp>
        <p:nvSpPr>
          <p:cNvPr id="1232" name="Google Shape;1232;p40"/>
          <p:cNvSpPr/>
          <p:nvPr/>
        </p:nvSpPr>
        <p:spPr>
          <a:xfrm>
            <a:off x="6650666" y="6711603"/>
            <a:ext cx="4194524" cy="1320165"/>
          </a:xfrm>
          <a:custGeom>
            <a:rect b="b" l="l" r="r" t="t"/>
            <a:pathLst>
              <a:path extrusionOk="0" h="1760220" w="5592699">
                <a:moveTo>
                  <a:pt x="0" y="0"/>
                </a:moveTo>
                <a:lnTo>
                  <a:pt x="5592699" y="0"/>
                </a:lnTo>
                <a:lnTo>
                  <a:pt x="5592699" y="1760220"/>
                </a:lnTo>
                <a:lnTo>
                  <a:pt x="0" y="1760220"/>
                </a:lnTo>
                <a:lnTo>
                  <a:pt x="0" y="0"/>
                </a:lnTo>
                <a:close/>
              </a:path>
            </a:pathLst>
          </a:custGeom>
          <a:blipFill rotWithShape="1">
            <a:blip r:embed="rId13">
              <a:alphaModFix/>
            </a:blip>
            <a:stretch>
              <a:fillRect b="-2" l="0" r="0" t="0"/>
            </a:stretch>
          </a:blipFill>
          <a:ln>
            <a:noFill/>
          </a:ln>
        </p:spPr>
      </p:sp>
      <p:sp>
        <p:nvSpPr>
          <p:cNvPr id="1233" name="Google Shape;1233;p40"/>
          <p:cNvSpPr/>
          <p:nvPr/>
        </p:nvSpPr>
        <p:spPr>
          <a:xfrm>
            <a:off x="12654813" y="6974523"/>
            <a:ext cx="4299584" cy="1320165"/>
          </a:xfrm>
          <a:custGeom>
            <a:rect b="b" l="l" r="r" t="t"/>
            <a:pathLst>
              <a:path extrusionOk="0" h="1760220" w="5732780">
                <a:moveTo>
                  <a:pt x="0" y="0"/>
                </a:moveTo>
                <a:lnTo>
                  <a:pt x="5732780" y="0"/>
                </a:lnTo>
                <a:lnTo>
                  <a:pt x="5732780" y="1760220"/>
                </a:lnTo>
                <a:lnTo>
                  <a:pt x="0" y="1760220"/>
                </a:lnTo>
                <a:lnTo>
                  <a:pt x="0" y="0"/>
                </a:lnTo>
                <a:close/>
              </a:path>
            </a:pathLst>
          </a:custGeom>
          <a:blipFill rotWithShape="1">
            <a:blip r:embed="rId14">
              <a:alphaModFix/>
            </a:blip>
            <a:stretch>
              <a:fillRect b="-2" l="0" r="0" t="0"/>
            </a:stretch>
          </a:blipFill>
          <a:ln>
            <a:noFill/>
          </a:ln>
        </p:spPr>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1" name="Shape 1241"/>
        <p:cNvGrpSpPr/>
        <p:nvPr/>
      </p:nvGrpSpPr>
      <p:grpSpPr>
        <a:xfrm>
          <a:off x="0" y="0"/>
          <a:ext cx="0" cy="0"/>
          <a:chOff x="0" y="0"/>
          <a:chExt cx="0" cy="0"/>
        </a:xfrm>
      </p:grpSpPr>
      <p:sp>
        <p:nvSpPr>
          <p:cNvPr id="1242" name="Google Shape;1242;p41"/>
          <p:cNvSpPr/>
          <p:nvPr/>
        </p:nvSpPr>
        <p:spPr>
          <a:xfrm>
            <a:off x="0" y="0"/>
            <a:ext cx="18287999" cy="10424160"/>
          </a:xfrm>
          <a:custGeom>
            <a:rect b="b" l="l" r="r" t="t"/>
            <a:pathLst>
              <a:path extrusionOk="0" h="13898880" w="24384000">
                <a:moveTo>
                  <a:pt x="0" y="0"/>
                </a:moveTo>
                <a:lnTo>
                  <a:pt x="24384000" y="0"/>
                </a:lnTo>
                <a:lnTo>
                  <a:pt x="24384000" y="13898880"/>
                </a:lnTo>
                <a:lnTo>
                  <a:pt x="0" y="13898880"/>
                </a:lnTo>
                <a:lnTo>
                  <a:pt x="0" y="0"/>
                </a:lnTo>
                <a:close/>
              </a:path>
            </a:pathLst>
          </a:custGeom>
          <a:blipFill rotWithShape="1">
            <a:blip r:embed="rId3">
              <a:alphaModFix/>
            </a:blip>
            <a:stretch>
              <a:fillRect b="0" l="0" r="-46005" t="0"/>
            </a:stretch>
          </a:blipFill>
          <a:ln>
            <a:noFill/>
          </a:ln>
        </p:spPr>
      </p:sp>
      <p:grpSp>
        <p:nvGrpSpPr>
          <p:cNvPr id="1243" name="Google Shape;1243;p41"/>
          <p:cNvGrpSpPr/>
          <p:nvPr/>
        </p:nvGrpSpPr>
        <p:grpSpPr>
          <a:xfrm>
            <a:off x="1751992" y="1469199"/>
            <a:ext cx="14784012" cy="2313911"/>
            <a:chOff x="0" y="-38100"/>
            <a:chExt cx="19712016" cy="3085215"/>
          </a:xfrm>
        </p:grpSpPr>
        <p:sp>
          <p:nvSpPr>
            <p:cNvPr id="1244" name="Google Shape;1244;p41"/>
            <p:cNvSpPr/>
            <p:nvPr/>
          </p:nvSpPr>
          <p:spPr>
            <a:xfrm>
              <a:off x="0" y="0"/>
              <a:ext cx="19712015" cy="3047115"/>
            </a:xfrm>
            <a:custGeom>
              <a:rect b="b" l="l" r="r" t="t"/>
              <a:pathLst>
                <a:path extrusionOk="0" h="3047115" w="19712015">
                  <a:moveTo>
                    <a:pt x="0" y="0"/>
                  </a:moveTo>
                  <a:lnTo>
                    <a:pt x="19712015" y="0"/>
                  </a:lnTo>
                  <a:lnTo>
                    <a:pt x="19712015" y="3047115"/>
                  </a:lnTo>
                  <a:lnTo>
                    <a:pt x="0" y="3047115"/>
                  </a:lnTo>
                  <a:close/>
                </a:path>
              </a:pathLst>
            </a:custGeom>
            <a:solidFill>
              <a:srgbClr val="000000">
                <a:alpha val="0"/>
              </a:srgbClr>
            </a:solidFill>
            <a:ln>
              <a:noFill/>
            </a:ln>
          </p:spPr>
        </p:sp>
        <p:sp>
          <p:nvSpPr>
            <p:cNvPr id="1245" name="Google Shape;1245;p41"/>
            <p:cNvSpPr txBox="1"/>
            <p:nvPr/>
          </p:nvSpPr>
          <p:spPr>
            <a:xfrm>
              <a:off x="0" y="-38100"/>
              <a:ext cx="19712016" cy="3085215"/>
            </a:xfrm>
            <a:prstGeom prst="rect">
              <a:avLst/>
            </a:prstGeom>
            <a:noFill/>
            <a:ln>
              <a:noFill/>
            </a:ln>
          </p:spPr>
          <p:txBody>
            <a:bodyPr anchorCtr="0" anchor="ctr" bIns="0" lIns="0" spcFirstLastPara="1" rIns="0" wrap="square" tIns="0">
              <a:noAutofit/>
            </a:bodyPr>
            <a:lstStyle/>
            <a:p>
              <a:pPr indent="0" lvl="0" marL="0" marR="0" rtl="0" algn="ctr">
                <a:lnSpc>
                  <a:spcPct val="108005"/>
                </a:lnSpc>
                <a:spcBef>
                  <a:spcPts val="0"/>
                </a:spcBef>
                <a:spcAft>
                  <a:spcPts val="0"/>
                </a:spcAft>
                <a:buNone/>
              </a:pPr>
              <a:r>
                <a:rPr b="1" i="0" lang="en-US" sz="4859" u="none" cap="none" strike="noStrike">
                  <a:solidFill>
                    <a:srgbClr val="000000"/>
                  </a:solidFill>
                  <a:latin typeface="Calibri"/>
                  <a:ea typeface="Calibri"/>
                  <a:cs typeface="Calibri"/>
                  <a:sym typeface="Calibri"/>
                </a:rPr>
                <a:t>Διασκεδάστε με την Ενότητα 2 VET-READY - Εκπαιδευτική Ενότητα 9 - Συστήματα Έγκαιρης Προειδοποίησης για την Ασφάλεια του Δημόσιου και Μεγάλων Χώρων!</a:t>
              </a:r>
              <a:endParaRPr/>
            </a:p>
          </p:txBody>
        </p:sp>
      </p:grpSp>
      <p:sp>
        <p:nvSpPr>
          <p:cNvPr id="1246" name="Google Shape;1246;p41"/>
          <p:cNvSpPr txBox="1"/>
          <p:nvPr/>
        </p:nvSpPr>
        <p:spPr>
          <a:xfrm>
            <a:off x="7733214" y="4365133"/>
            <a:ext cx="2821574" cy="380002"/>
          </a:xfrm>
          <a:prstGeom prst="rect">
            <a:avLst/>
          </a:prstGeom>
          <a:noFill/>
          <a:ln>
            <a:noFill/>
          </a:ln>
        </p:spPr>
        <p:txBody>
          <a:bodyPr anchorCtr="0" anchor="t" bIns="0" lIns="0" spcFirstLastPara="1" rIns="0" wrap="square" tIns="0">
            <a:spAutoFit/>
          </a:bodyPr>
          <a:lstStyle/>
          <a:p>
            <a:pPr indent="0" lvl="0" marL="0" marR="0" rtl="0" algn="ctr">
              <a:lnSpc>
                <a:spcPct val="144009"/>
              </a:lnSpc>
              <a:spcBef>
                <a:spcPts val="0"/>
              </a:spcBef>
              <a:spcAft>
                <a:spcPts val="0"/>
              </a:spcAft>
              <a:buNone/>
            </a:pPr>
            <a:r>
              <a:rPr b="1" i="0" lang="en-US" sz="2220" u="none" cap="none" strike="noStrike">
                <a:solidFill>
                  <a:srgbClr val="F2F2F2"/>
                </a:solidFill>
                <a:latin typeface="Montserrat"/>
                <a:ea typeface="Montserrat"/>
                <a:cs typeface="Montserrat"/>
                <a:sym typeface="Montserrat"/>
              </a:rPr>
              <a:t>ΑΚΟΛΟΥΘΗΣΤΕ ΜΑΣ</a:t>
            </a:r>
            <a:endParaRPr/>
          </a:p>
        </p:txBody>
      </p:sp>
      <p:sp>
        <p:nvSpPr>
          <p:cNvPr descr="Μαύρο φόντο με λευκό κείμενο  Η περιγραφή δημιουργείται αυτόματα" id="1247" name="Google Shape;1247;p41"/>
          <p:cNvSpPr/>
          <p:nvPr/>
        </p:nvSpPr>
        <p:spPr>
          <a:xfrm>
            <a:off x="12797262" y="8928176"/>
            <a:ext cx="3946493" cy="880491"/>
          </a:xfrm>
          <a:custGeom>
            <a:rect b="b" l="l" r="r" t="t"/>
            <a:pathLst>
              <a:path extrusionOk="0" h="1173988" w="5261991">
                <a:moveTo>
                  <a:pt x="0" y="0"/>
                </a:moveTo>
                <a:lnTo>
                  <a:pt x="5261991" y="0"/>
                </a:lnTo>
                <a:lnTo>
                  <a:pt x="5261991" y="1173988"/>
                </a:lnTo>
                <a:lnTo>
                  <a:pt x="0" y="1173988"/>
                </a:lnTo>
                <a:lnTo>
                  <a:pt x="0" y="0"/>
                </a:lnTo>
                <a:close/>
              </a:path>
            </a:pathLst>
          </a:custGeom>
          <a:blipFill rotWithShape="1">
            <a:blip r:embed="rId4">
              <a:alphaModFix/>
            </a:blip>
            <a:stretch>
              <a:fillRect b="-41" l="0" r="0" t="0"/>
            </a:stretch>
          </a:blipFill>
          <a:ln>
            <a:noFill/>
          </a:ln>
        </p:spPr>
      </p:sp>
      <p:sp>
        <p:nvSpPr>
          <p:cNvPr id="1248" name="Google Shape;1248;p41"/>
          <p:cNvSpPr/>
          <p:nvPr/>
        </p:nvSpPr>
        <p:spPr>
          <a:xfrm>
            <a:off x="1751994" y="8928176"/>
            <a:ext cx="3700462" cy="842963"/>
          </a:xfrm>
          <a:custGeom>
            <a:rect b="b" l="l" r="r" t="t"/>
            <a:pathLst>
              <a:path extrusionOk="0" h="1123950" w="4933950">
                <a:moveTo>
                  <a:pt x="0" y="0"/>
                </a:moveTo>
                <a:lnTo>
                  <a:pt x="4933950" y="0"/>
                </a:lnTo>
                <a:lnTo>
                  <a:pt x="4933950" y="1123950"/>
                </a:lnTo>
                <a:lnTo>
                  <a:pt x="0" y="1123950"/>
                </a:lnTo>
                <a:lnTo>
                  <a:pt x="0" y="0"/>
                </a:lnTo>
                <a:close/>
              </a:path>
            </a:pathLst>
          </a:custGeom>
          <a:blipFill rotWithShape="1">
            <a:blip r:embed="rId5">
              <a:alphaModFix/>
            </a:blip>
            <a:stretch>
              <a:fillRect b="0" l="0" r="0" t="0"/>
            </a:stretch>
          </a:blipFill>
          <a:ln>
            <a:noFill/>
          </a:ln>
        </p:spPr>
      </p:sp>
      <p:sp>
        <p:nvSpPr>
          <p:cNvPr id="1249" name="Google Shape;1249;p41"/>
          <p:cNvSpPr txBox="1"/>
          <p:nvPr/>
        </p:nvSpPr>
        <p:spPr>
          <a:xfrm>
            <a:off x="6752922" y="6858489"/>
            <a:ext cx="4782154" cy="518160"/>
          </a:xfrm>
          <a:prstGeom prst="rect">
            <a:avLst/>
          </a:prstGeom>
          <a:noFill/>
          <a:ln>
            <a:noFill/>
          </a:ln>
        </p:spPr>
        <p:txBody>
          <a:bodyPr anchorCtr="0" anchor="t" bIns="0" lIns="0" spcFirstLastPara="1" rIns="0" wrap="square" tIns="0">
            <a:spAutoFit/>
          </a:bodyPr>
          <a:lstStyle/>
          <a:p>
            <a:pPr indent="0" lvl="0" marL="0" marR="0" rtl="0" algn="ctr">
              <a:lnSpc>
                <a:spcPct val="144000"/>
              </a:lnSpc>
              <a:spcBef>
                <a:spcPts val="0"/>
              </a:spcBef>
              <a:spcAft>
                <a:spcPts val="0"/>
              </a:spcAft>
              <a:buNone/>
            </a:pPr>
            <a:r>
              <a:rPr b="1" i="0" lang="en-US" sz="3000" u="sng" cap="none" strike="noStrike">
                <a:solidFill>
                  <a:srgbClr val="F2F2F2"/>
                </a:solidFill>
                <a:latin typeface="Montserrat"/>
                <a:ea typeface="Montserrat"/>
                <a:cs typeface="Montserrat"/>
                <a:sym typeface="Montserrat"/>
                <a:hlinkClick r:id="rId6">
                  <a:extLst>
                    <a:ext uri="{A12FA001-AC4F-418D-AE19-62706E023703}">
                      <ahyp:hlinkClr val="tx"/>
                    </a:ext>
                  </a:extLst>
                </a:hlinkClick>
              </a:rPr>
              <a:t>https://vetready.eu/ </a:t>
            </a:r>
            <a:endParaRPr/>
          </a:p>
        </p:txBody>
      </p:sp>
      <p:sp>
        <p:nvSpPr>
          <p:cNvPr id="1250" name="Google Shape;1250;p41">
            <a:hlinkClick r:id="rId7"/>
          </p:cNvPr>
          <p:cNvSpPr/>
          <p:nvPr/>
        </p:nvSpPr>
        <p:spPr>
          <a:xfrm>
            <a:off x="9144000" y="5553567"/>
            <a:ext cx="688087" cy="688085"/>
          </a:xfrm>
          <a:custGeom>
            <a:rect b="b" l="l" r="r" t="t"/>
            <a:pathLst>
              <a:path extrusionOk="0" h="917448" w="917448">
                <a:moveTo>
                  <a:pt x="0" y="0"/>
                </a:moveTo>
                <a:lnTo>
                  <a:pt x="917448" y="0"/>
                </a:lnTo>
                <a:lnTo>
                  <a:pt x="917448" y="917448"/>
                </a:lnTo>
                <a:lnTo>
                  <a:pt x="0" y="917448"/>
                </a:lnTo>
                <a:lnTo>
                  <a:pt x="0" y="0"/>
                </a:lnTo>
                <a:close/>
              </a:path>
            </a:pathLst>
          </a:custGeom>
          <a:blipFill rotWithShape="1">
            <a:blip r:embed="rId8">
              <a:alphaModFix/>
            </a:blip>
            <a:stretch>
              <a:fillRect b="4" l="0" r="4" t="0"/>
            </a:stretch>
          </a:blipFill>
          <a:ln>
            <a:noFill/>
          </a:ln>
        </p:spPr>
      </p:sp>
      <p:sp>
        <p:nvSpPr>
          <p:cNvPr id="1251" name="Google Shape;1251;p41"/>
          <p:cNvSpPr/>
          <p:nvPr/>
        </p:nvSpPr>
        <p:spPr>
          <a:xfrm>
            <a:off x="8276283" y="5542770"/>
            <a:ext cx="707993" cy="707993"/>
          </a:xfrm>
          <a:custGeom>
            <a:rect b="b" l="l" r="r" t="t"/>
            <a:pathLst>
              <a:path extrusionOk="0" h="943991" w="943991">
                <a:moveTo>
                  <a:pt x="0" y="0"/>
                </a:moveTo>
                <a:lnTo>
                  <a:pt x="943991" y="0"/>
                </a:lnTo>
                <a:lnTo>
                  <a:pt x="943991" y="943991"/>
                </a:lnTo>
                <a:lnTo>
                  <a:pt x="0" y="943991"/>
                </a:lnTo>
                <a:lnTo>
                  <a:pt x="0" y="0"/>
                </a:lnTo>
                <a:close/>
              </a:path>
            </a:pathLst>
          </a:custGeom>
          <a:blipFill rotWithShape="1">
            <a:blip r:embed="rId9">
              <a:alphaModFix/>
            </a:blip>
            <a:stretch>
              <a:fillRect b="2" l="0" r="2" t="0"/>
            </a:stretch>
          </a:blipFill>
          <a:ln>
            <a:noFill/>
          </a:ln>
        </p:spPr>
      </p:sp>
      <p:sp>
        <p:nvSpPr>
          <p:cNvPr id="1252" name="Google Shape;1252;p41">
            <a:hlinkClick r:id="rId10"/>
          </p:cNvPr>
          <p:cNvSpPr/>
          <p:nvPr/>
        </p:nvSpPr>
        <p:spPr>
          <a:xfrm>
            <a:off x="7445758" y="5565807"/>
            <a:ext cx="670751" cy="665511"/>
          </a:xfrm>
          <a:custGeom>
            <a:rect b="b" l="l" r="r" t="t"/>
            <a:pathLst>
              <a:path extrusionOk="0" h="887349" w="894334">
                <a:moveTo>
                  <a:pt x="0" y="0"/>
                </a:moveTo>
                <a:lnTo>
                  <a:pt x="894334" y="0"/>
                </a:lnTo>
                <a:lnTo>
                  <a:pt x="894334" y="887349"/>
                </a:lnTo>
                <a:lnTo>
                  <a:pt x="0" y="887349"/>
                </a:lnTo>
                <a:lnTo>
                  <a:pt x="0" y="0"/>
                </a:lnTo>
                <a:close/>
              </a:path>
            </a:pathLst>
          </a:custGeom>
          <a:blipFill rotWithShape="1">
            <a:blip r:embed="rId11">
              <a:alphaModFix/>
            </a:blip>
            <a:stretch>
              <a:fillRect b="-45" l="0" r="-5" t="0"/>
            </a:stretch>
          </a:blipFill>
          <a:ln>
            <a:noFill/>
          </a:ln>
        </p:spPr>
      </p:sp>
      <p:sp>
        <p:nvSpPr>
          <p:cNvPr id="1253" name="Google Shape;1253;p41">
            <a:hlinkClick r:id="rId12"/>
          </p:cNvPr>
          <p:cNvSpPr/>
          <p:nvPr/>
        </p:nvSpPr>
        <p:spPr>
          <a:xfrm>
            <a:off x="9991792" y="5557887"/>
            <a:ext cx="680085" cy="680085"/>
          </a:xfrm>
          <a:custGeom>
            <a:rect b="b" l="l" r="r" t="t"/>
            <a:pathLst>
              <a:path extrusionOk="0" h="906780" w="906780">
                <a:moveTo>
                  <a:pt x="0" y="0"/>
                </a:moveTo>
                <a:lnTo>
                  <a:pt x="906780" y="0"/>
                </a:lnTo>
                <a:lnTo>
                  <a:pt x="906780" y="906780"/>
                </a:lnTo>
                <a:lnTo>
                  <a:pt x="0" y="906780"/>
                </a:lnTo>
                <a:lnTo>
                  <a:pt x="0" y="0"/>
                </a:lnTo>
                <a:close/>
              </a:path>
            </a:pathLst>
          </a:custGeom>
          <a:blipFill rotWithShape="1">
            <a:blip r:embed="rId13">
              <a:alphaModFix/>
            </a:blip>
            <a:stretch>
              <a:fillRect b="0" l="0" r="0" t="0"/>
            </a:stretch>
          </a:blipFill>
          <a:ln>
            <a:noFill/>
          </a:ln>
        </p:spPr>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5" name="Shape 145"/>
        <p:cNvGrpSpPr/>
        <p:nvPr/>
      </p:nvGrpSpPr>
      <p:grpSpPr>
        <a:xfrm>
          <a:off x="0" y="0"/>
          <a:ext cx="0" cy="0"/>
          <a:chOff x="0" y="0"/>
          <a:chExt cx="0" cy="0"/>
        </a:xfrm>
      </p:grpSpPr>
      <p:sp>
        <p:nvSpPr>
          <p:cNvPr descr="Μπλε κείμενο σε μαύρο φόντο  Η περιγραφή δημιουργήθηκε αυτόματα" id="146" name="Google Shape;146;p5"/>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5" l="0" r="0" t="0"/>
            </a:stretch>
          </a:blipFill>
          <a:ln>
            <a:noFill/>
          </a:ln>
        </p:spPr>
      </p:sp>
      <p:sp>
        <p:nvSpPr>
          <p:cNvPr descr="Κοντινό πλάνο ενός λογότυπου  Το περιεχόμενο που δημιουργείται από τεχνητή νοημοσύνη ενδέχεται να είναι εσφαλμένο." id="147" name="Google Shape;147;p5"/>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sp>
        <p:nvSpPr>
          <p:cNvPr id="148" name="Google Shape;148;p5"/>
          <p:cNvSpPr txBox="1"/>
          <p:nvPr/>
        </p:nvSpPr>
        <p:spPr>
          <a:xfrm>
            <a:off x="1259675" y="709652"/>
            <a:ext cx="15773400" cy="1200150"/>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300" u="none" cap="none" strike="noStrike">
                <a:solidFill>
                  <a:srgbClr val="FF0000"/>
                </a:solidFill>
                <a:latin typeface="Calibri"/>
                <a:ea typeface="Calibri"/>
                <a:cs typeface="Calibri"/>
                <a:sym typeface="Calibri"/>
              </a:rPr>
              <a:t>Βασικές Έννοιες και Ορολογία</a:t>
            </a:r>
            <a:endParaRPr sz="1100"/>
          </a:p>
        </p:txBody>
      </p:sp>
      <p:sp>
        <p:nvSpPr>
          <p:cNvPr id="149" name="Google Shape;149;p5"/>
          <p:cNvSpPr txBox="1"/>
          <p:nvPr/>
        </p:nvSpPr>
        <p:spPr>
          <a:xfrm>
            <a:off x="1348725" y="2031301"/>
            <a:ext cx="15590700" cy="6130500"/>
          </a:xfrm>
          <a:prstGeom prst="rect">
            <a:avLst/>
          </a:prstGeom>
          <a:noFill/>
          <a:ln>
            <a:noFill/>
          </a:ln>
        </p:spPr>
        <p:txBody>
          <a:bodyPr anchorCtr="0" anchor="t" bIns="0" lIns="0" spcFirstLastPara="1" rIns="0" wrap="square" tIns="0">
            <a:spAutoFit/>
          </a:bodyPr>
          <a:lstStyle/>
          <a:p>
            <a:pPr indent="-321140" lvl="1" marL="667682" marR="0" rtl="0" algn="just">
              <a:lnSpc>
                <a:spcPct val="86403"/>
              </a:lnSpc>
              <a:spcBef>
                <a:spcPts val="0"/>
              </a:spcBef>
              <a:spcAft>
                <a:spcPts val="0"/>
              </a:spcAft>
              <a:buClr>
                <a:srgbClr val="000000"/>
              </a:buClr>
              <a:buSzPts val="3073"/>
              <a:buFont typeface="Arial"/>
              <a:buChar char="•"/>
            </a:pPr>
            <a:r>
              <a:rPr b="1" i="0" lang="en-US" sz="3073" u="none" cap="none" strike="noStrike">
                <a:solidFill>
                  <a:srgbClr val="000000"/>
                </a:solidFill>
                <a:latin typeface="Calibri"/>
                <a:ea typeface="Calibri"/>
                <a:cs typeface="Calibri"/>
                <a:sym typeface="Calibri"/>
              </a:rPr>
              <a:t>Σύστημα Δημόσιας Έγκαιρης Προειδοποίησης (Δημόσιο EWS):</a:t>
            </a:r>
            <a:r>
              <a:rPr b="0" i="0" lang="en-US" sz="3073" u="none" cap="none" strike="noStrike">
                <a:solidFill>
                  <a:srgbClr val="000000"/>
                </a:solidFill>
                <a:latin typeface="Calibri"/>
                <a:ea typeface="Calibri"/>
                <a:cs typeface="Calibri"/>
                <a:sym typeface="Calibri"/>
              </a:rPr>
              <a:t> Ένα οργανωμένο σύστημα συναγερμού που παρέχει έγκαιρες και αξιόπιστες προειδοποιήσεις σε μεγάλες ομάδες ανθρώπων σε δημόσιους χώρους και χώρους εκδηλώσεων, όπως στάδια, αεροδρόμια, εμπορικά κέντρα και συγκοινωνιακούς κόμβους.</a:t>
            </a:r>
            <a:endParaRPr sz="1200"/>
          </a:p>
          <a:p>
            <a:pPr indent="-321140" lvl="1" marL="667682" marR="0" rtl="0" algn="just">
              <a:lnSpc>
                <a:spcPct val="86403"/>
              </a:lnSpc>
              <a:spcBef>
                <a:spcPts val="0"/>
              </a:spcBef>
              <a:spcAft>
                <a:spcPts val="0"/>
              </a:spcAft>
              <a:buClr>
                <a:srgbClr val="000000"/>
              </a:buClr>
              <a:buSzPts val="3073"/>
              <a:buFont typeface="Arial"/>
              <a:buChar char="•"/>
            </a:pPr>
            <a:r>
              <a:rPr b="1" i="0" lang="en-US" sz="3073" u="none" cap="none" strike="noStrike">
                <a:solidFill>
                  <a:srgbClr val="000000"/>
                </a:solidFill>
                <a:latin typeface="Calibri"/>
                <a:ea typeface="Calibri"/>
                <a:cs typeface="Calibri"/>
                <a:sym typeface="Calibri"/>
              </a:rPr>
              <a:t>Λάθος συναγερμός:</a:t>
            </a:r>
            <a:r>
              <a:rPr b="0" i="0" lang="en-US" sz="3073" u="none" cap="none" strike="noStrike">
                <a:solidFill>
                  <a:srgbClr val="000000"/>
                </a:solidFill>
                <a:latin typeface="Calibri"/>
                <a:ea typeface="Calibri"/>
                <a:cs typeface="Calibri"/>
                <a:sym typeface="Calibri"/>
              </a:rPr>
              <a:t> Μια προειδοποίηση που ενεργοποιείται χωρίς την παρουσία πραγματικού κινδύνου. Σε δημόσιους χώρους, οι ψευδείς συναγερμοί μπορεί να προκαλέσουν σύγχυση ή πανικό εάν δεν αντιμετωπιστούν σωστά.</a:t>
            </a:r>
            <a:endParaRPr sz="1200"/>
          </a:p>
          <a:p>
            <a:pPr indent="-321140" lvl="1" marL="667682" marR="0" rtl="0" algn="just">
              <a:lnSpc>
                <a:spcPct val="86403"/>
              </a:lnSpc>
              <a:spcBef>
                <a:spcPts val="0"/>
              </a:spcBef>
              <a:spcAft>
                <a:spcPts val="0"/>
              </a:spcAft>
              <a:buClr>
                <a:srgbClr val="000000"/>
              </a:buClr>
              <a:buSzPts val="3073"/>
              <a:buFont typeface="Arial"/>
              <a:buChar char="•"/>
            </a:pPr>
            <a:r>
              <a:rPr b="0" i="0" lang="en-US" sz="3073" u="none" cap="none" strike="noStrike">
                <a:solidFill>
                  <a:srgbClr val="000000"/>
                </a:solidFill>
                <a:latin typeface="Calibri"/>
                <a:ea typeface="Calibri"/>
                <a:cs typeface="Calibri"/>
                <a:sym typeface="Calibri"/>
              </a:rPr>
              <a:t>Άσκηση εκκένωσης: Μια προγραμματισμένη άσκηση όπου το προσωπικό και οι επισκέπτες εξασκούνται σε ασφαλείς και εύτακτες διαδικασίες εκκένωσης από μεγάλους χώρους.</a:t>
            </a:r>
            <a:endParaRPr sz="1200"/>
          </a:p>
          <a:p>
            <a:pPr indent="-321140" lvl="1" marL="667682" marR="0" rtl="0" algn="just">
              <a:lnSpc>
                <a:spcPct val="86403"/>
              </a:lnSpc>
              <a:spcBef>
                <a:spcPts val="0"/>
              </a:spcBef>
              <a:spcAft>
                <a:spcPts val="0"/>
              </a:spcAft>
              <a:buClr>
                <a:srgbClr val="000000"/>
              </a:buClr>
              <a:buSzPts val="3073"/>
              <a:buFont typeface="Arial"/>
              <a:buChar char="•"/>
            </a:pPr>
            <a:r>
              <a:rPr b="1" i="0" lang="en-US" sz="3073" u="none" cap="none" strike="noStrike">
                <a:solidFill>
                  <a:srgbClr val="000000"/>
                </a:solidFill>
                <a:latin typeface="Calibri"/>
                <a:ea typeface="Calibri"/>
                <a:cs typeface="Calibri"/>
                <a:sym typeface="Calibri"/>
              </a:rPr>
              <a:t>Διαχείριση Πλήθους:</a:t>
            </a:r>
            <a:r>
              <a:rPr b="0" i="0" lang="en-US" sz="3073" u="none" cap="none" strike="noStrike">
                <a:solidFill>
                  <a:srgbClr val="000000"/>
                </a:solidFill>
                <a:latin typeface="Calibri"/>
                <a:ea typeface="Calibri"/>
                <a:cs typeface="Calibri"/>
                <a:sym typeface="Calibri"/>
              </a:rPr>
              <a:t> Η διαδικασία κατεύθυνσης, καθοδήγησης και προστασίας μεγάλων ομάδων ανθρώπων για την πρόληψη πανικού, υπερπληθυσμού ή φυγής σε καταστάσεις έκτακτης ανάγκης.</a:t>
            </a:r>
            <a:endParaRPr sz="1200"/>
          </a:p>
          <a:p>
            <a:pPr indent="-321140" lvl="1" marL="667682" marR="0" rtl="0" algn="just">
              <a:lnSpc>
                <a:spcPct val="86403"/>
              </a:lnSpc>
              <a:spcBef>
                <a:spcPts val="0"/>
              </a:spcBef>
              <a:spcAft>
                <a:spcPts val="0"/>
              </a:spcAft>
              <a:buClr>
                <a:srgbClr val="000000"/>
              </a:buClr>
              <a:buSzPts val="3073"/>
              <a:buFont typeface="Arial"/>
              <a:buChar char="•"/>
            </a:pPr>
            <a:r>
              <a:rPr b="1" i="0" lang="en-US" sz="3073" u="none" cap="none" strike="noStrike">
                <a:solidFill>
                  <a:srgbClr val="000000"/>
                </a:solidFill>
                <a:latin typeface="Calibri"/>
                <a:ea typeface="Calibri"/>
                <a:cs typeface="Calibri"/>
                <a:sym typeface="Calibri"/>
              </a:rPr>
              <a:t>Επίγνωση Κινδύνων:</a:t>
            </a:r>
            <a:r>
              <a:rPr b="0" i="0" lang="en-US" sz="3073" u="none" cap="none" strike="noStrike">
                <a:solidFill>
                  <a:srgbClr val="000000"/>
                </a:solidFill>
                <a:latin typeface="Calibri"/>
                <a:ea typeface="Calibri"/>
                <a:cs typeface="Calibri"/>
                <a:sym typeface="Calibri"/>
              </a:rPr>
              <a:t> Κατανόηση των πιθανών κινδύνων σε δημόσιους χώρους (πυρκαγιές, διαρροές φυσικού αερίου, διακοπές ρεύματος, συνωστισμός πλήθους, πανδημίες κ.λπ.) και αναγνώριση της σημασίας των κατάλληλων αντιδράσεων.</a:t>
            </a:r>
            <a:endParaRPr sz="120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7" name="Shape 157"/>
        <p:cNvGrpSpPr/>
        <p:nvPr/>
      </p:nvGrpSpPr>
      <p:grpSpPr>
        <a:xfrm>
          <a:off x="0" y="0"/>
          <a:ext cx="0" cy="0"/>
          <a:chOff x="0" y="0"/>
          <a:chExt cx="0" cy="0"/>
        </a:xfrm>
      </p:grpSpPr>
      <p:sp>
        <p:nvSpPr>
          <p:cNvPr descr="Μπλε κείμενο σε μαύρο φόντο  Η περιγραφή δημιουργήθηκε αυτόματα" id="158" name="Google Shape;158;p6"/>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5" l="0" r="0" t="0"/>
            </a:stretch>
          </a:blipFill>
          <a:ln>
            <a:noFill/>
          </a:ln>
        </p:spPr>
      </p:sp>
      <p:sp>
        <p:nvSpPr>
          <p:cNvPr descr="Κοντινό πλάνο ενός λογότυπου  Το περιεχόμενο που δημιουργείται από τεχνητή νοημοσύνη ενδέχεται να είναι εσφαλμένο." id="159" name="Google Shape;159;p6"/>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sp>
        <p:nvSpPr>
          <p:cNvPr id="160" name="Google Shape;160;p6"/>
          <p:cNvSpPr txBox="1"/>
          <p:nvPr/>
        </p:nvSpPr>
        <p:spPr>
          <a:xfrm>
            <a:off x="1257300" y="504502"/>
            <a:ext cx="15773400" cy="1135350"/>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300" u="none" cap="none" strike="noStrike">
                <a:solidFill>
                  <a:srgbClr val="FF0000"/>
                </a:solidFill>
                <a:latin typeface="Calibri"/>
                <a:ea typeface="Calibri"/>
                <a:cs typeface="Calibri"/>
                <a:sym typeface="Calibri"/>
              </a:rPr>
              <a:t>Κατανόηση της Σημασίας</a:t>
            </a:r>
            <a:endParaRPr sz="1100"/>
          </a:p>
        </p:txBody>
      </p:sp>
      <p:sp>
        <p:nvSpPr>
          <p:cNvPr id="161" name="Google Shape;161;p6"/>
          <p:cNvSpPr txBox="1"/>
          <p:nvPr/>
        </p:nvSpPr>
        <p:spPr>
          <a:xfrm>
            <a:off x="1351100" y="1922551"/>
            <a:ext cx="15590700" cy="6717600"/>
          </a:xfrm>
          <a:prstGeom prst="rect">
            <a:avLst/>
          </a:prstGeom>
          <a:noFill/>
          <a:ln>
            <a:noFill/>
          </a:ln>
        </p:spPr>
        <p:txBody>
          <a:bodyPr anchorCtr="0" anchor="t" bIns="0" lIns="0" spcFirstLastPara="1" rIns="0" wrap="square" tIns="0">
            <a:spAutoFit/>
          </a:bodyPr>
          <a:lstStyle/>
          <a:p>
            <a:pPr indent="0" lvl="0" marL="0" marR="0" rtl="0" algn="just">
              <a:lnSpc>
                <a:spcPct val="86398"/>
              </a:lnSpc>
              <a:spcBef>
                <a:spcPts val="0"/>
              </a:spcBef>
              <a:spcAft>
                <a:spcPts val="0"/>
              </a:spcAft>
              <a:buNone/>
            </a:pPr>
            <a:r>
              <a:rPr b="0" i="0" lang="en-US" sz="3157" u="none" cap="none" strike="noStrike">
                <a:solidFill>
                  <a:srgbClr val="000000"/>
                </a:solidFill>
                <a:latin typeface="Calibri"/>
                <a:ea typeface="Calibri"/>
                <a:cs typeface="Calibri"/>
                <a:sym typeface="Calibri"/>
              </a:rPr>
              <a:t>Τα Συστήματα Έγκαιρης Προειδοποίησης (ΣΕΠ) για την ασφάλεια του κοινού και των μεγάλων χώρων είναι ζωτικής σημασίας επειδή:</a:t>
            </a:r>
            <a:endParaRPr sz="1300"/>
          </a:p>
          <a:p>
            <a:pPr indent="-323191" lvl="1" marL="659082" marR="0" rtl="0" algn="just">
              <a:lnSpc>
                <a:spcPct val="86398"/>
              </a:lnSpc>
              <a:spcBef>
                <a:spcPts val="0"/>
              </a:spcBef>
              <a:spcAft>
                <a:spcPts val="0"/>
              </a:spcAft>
              <a:buClr>
                <a:srgbClr val="000000"/>
              </a:buClr>
              <a:buSzPts val="3157"/>
              <a:buFont typeface="Arial"/>
              <a:buChar char="•"/>
            </a:pPr>
            <a:r>
              <a:rPr b="1" i="0" lang="en-US" sz="3157" u="none" cap="none" strike="noStrike">
                <a:solidFill>
                  <a:srgbClr val="000000"/>
                </a:solidFill>
                <a:latin typeface="Calibri"/>
                <a:ea typeface="Calibri"/>
                <a:cs typeface="Calibri"/>
                <a:sym typeface="Calibri"/>
              </a:rPr>
              <a:t>Οι μεγάλες συγκεντρώσεις πολλαπλασιάζουν τους κινδύνους: </a:t>
            </a:r>
            <a:r>
              <a:rPr b="0" i="0" lang="en-US" sz="3157" u="none" cap="none" strike="noStrike">
                <a:solidFill>
                  <a:srgbClr val="000000"/>
                </a:solidFill>
                <a:latin typeface="Calibri"/>
                <a:ea typeface="Calibri"/>
                <a:cs typeface="Calibri"/>
                <a:sym typeface="Calibri"/>
              </a:rPr>
              <a:t>Τα στάδια, τα αεροδρόμια, τα εμπορικά κέντρα και οι συγκοινωνιακοί κόμβοι συχνά συγκεντρώνουν χιλιάδες ανθρώπους σε περιορισμένους χώρους, όπου ακόμη και οι μικροί κίνδυνοι μπορούν να κλιμακωθούν ραγδαία.</a:t>
            </a:r>
            <a:endParaRPr sz="1300"/>
          </a:p>
          <a:p>
            <a:pPr indent="-323191" lvl="1" marL="659082" marR="0" rtl="0" algn="just">
              <a:lnSpc>
                <a:spcPct val="86398"/>
              </a:lnSpc>
              <a:spcBef>
                <a:spcPts val="0"/>
              </a:spcBef>
              <a:spcAft>
                <a:spcPts val="0"/>
              </a:spcAft>
              <a:buClr>
                <a:srgbClr val="000000"/>
              </a:buClr>
              <a:buSzPts val="3157"/>
              <a:buFont typeface="Arial"/>
              <a:buChar char="•"/>
            </a:pPr>
            <a:r>
              <a:rPr b="1" i="0" lang="en-US" sz="3157" u="none" cap="none" strike="noStrike">
                <a:solidFill>
                  <a:srgbClr val="000000"/>
                </a:solidFill>
                <a:latin typeface="Calibri"/>
                <a:ea typeface="Calibri"/>
                <a:cs typeface="Calibri"/>
                <a:sym typeface="Calibri"/>
              </a:rPr>
              <a:t>Οι έγκαιρες ειδοποιήσεις μειώνουν τα θύματα:</a:t>
            </a:r>
            <a:r>
              <a:rPr b="0" i="0" lang="en-US" sz="3157" u="none" cap="none" strike="noStrike">
                <a:solidFill>
                  <a:srgbClr val="000000"/>
                </a:solidFill>
                <a:latin typeface="Calibri"/>
                <a:ea typeface="Calibri"/>
                <a:cs typeface="Calibri"/>
                <a:sym typeface="Calibri"/>
              </a:rPr>
              <a:t> Οι γρήγορες και αξιόπιστες προειδοποιήσεις καθοδηγούν τους ανθρώπους σε ασφαλείς εξόδους, αποτρέπουν τον μαζικό πανικό και μειώνουν σημαντικά την πιθανότητα τραυματισμών και θανάτων.</a:t>
            </a:r>
            <a:endParaRPr sz="1300"/>
          </a:p>
          <a:p>
            <a:pPr indent="-323191" lvl="1" marL="659082" marR="0" rtl="0" algn="just">
              <a:lnSpc>
                <a:spcPct val="86398"/>
              </a:lnSpc>
              <a:spcBef>
                <a:spcPts val="0"/>
              </a:spcBef>
              <a:spcAft>
                <a:spcPts val="0"/>
              </a:spcAft>
              <a:buClr>
                <a:srgbClr val="000000"/>
              </a:buClr>
              <a:buSzPts val="3157"/>
              <a:buFont typeface="Arial"/>
              <a:buChar char="•"/>
            </a:pPr>
            <a:r>
              <a:rPr b="1" i="0" lang="en-US" sz="3157" u="none" cap="none" strike="noStrike">
                <a:solidFill>
                  <a:srgbClr val="000000"/>
                </a:solidFill>
                <a:latin typeface="Calibri"/>
                <a:ea typeface="Calibri"/>
                <a:cs typeface="Calibri"/>
                <a:sym typeface="Calibri"/>
              </a:rPr>
              <a:t>Η πρόληψη του πανικού είναι ζωτικής σημασίας:</a:t>
            </a:r>
            <a:r>
              <a:rPr b="0" i="0" lang="en-US" sz="3157" u="none" cap="none" strike="noStrike">
                <a:solidFill>
                  <a:srgbClr val="000000"/>
                </a:solidFill>
                <a:latin typeface="Calibri"/>
                <a:ea typeface="Calibri"/>
                <a:cs typeface="Calibri"/>
                <a:sym typeface="Calibri"/>
              </a:rPr>
              <a:t> Σε πολυσύχναστα περιβάλλοντα, ο ανεξέλεγκτος φόβος μπορεί να προκαλέσει φυγές, τραυματισμούς από σύνθλιψη και χάος, μερικές φορές πιο επικίνδυνα από τον ίδιο τον κίνδυνο.</a:t>
            </a:r>
            <a:endParaRPr sz="1300"/>
          </a:p>
          <a:p>
            <a:pPr indent="-323191" lvl="1" marL="659082" marR="0" rtl="0" algn="just">
              <a:lnSpc>
                <a:spcPct val="86398"/>
              </a:lnSpc>
              <a:spcBef>
                <a:spcPts val="0"/>
              </a:spcBef>
              <a:spcAft>
                <a:spcPts val="0"/>
              </a:spcAft>
              <a:buClr>
                <a:srgbClr val="000000"/>
              </a:buClr>
              <a:buSzPts val="3157"/>
              <a:buFont typeface="Arial"/>
              <a:buChar char="•"/>
            </a:pPr>
            <a:r>
              <a:rPr b="1" i="0" lang="en-US" sz="3157" u="none" cap="none" strike="noStrike">
                <a:solidFill>
                  <a:srgbClr val="000000"/>
                </a:solidFill>
                <a:latin typeface="Calibri"/>
                <a:ea typeface="Calibri"/>
                <a:cs typeface="Calibri"/>
                <a:sym typeface="Calibri"/>
              </a:rPr>
              <a:t>Η ετοιμότητα ενισχύει την ανθεκτικότητα:</a:t>
            </a:r>
            <a:r>
              <a:rPr b="0" i="0" lang="en-US" sz="3157" u="none" cap="none" strike="noStrike">
                <a:solidFill>
                  <a:srgbClr val="000000"/>
                </a:solidFill>
                <a:latin typeface="Calibri"/>
                <a:ea typeface="Calibri"/>
                <a:cs typeface="Calibri"/>
                <a:sym typeface="Calibri"/>
              </a:rPr>
              <a:t> Τα καλά σχεδιασμένα συστήματα έγκαιρης προειδοποίησης, σε συνδυασμό με εκπαιδευμένο προσωπικό και σαφή επικοινωνία, προστατεύουν ζωές, ελαχιστοποιούν τις οικονομικές απώλειες και διατηρούν την εμπιστοσύνη του κοινού στην ασφάλεια των μεγάλων χώρων εκδηλώσεων.</a:t>
            </a:r>
            <a:endParaRPr sz="1300"/>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9" name="Shape 169"/>
        <p:cNvGrpSpPr/>
        <p:nvPr/>
      </p:nvGrpSpPr>
      <p:grpSpPr>
        <a:xfrm>
          <a:off x="0" y="0"/>
          <a:ext cx="0" cy="0"/>
          <a:chOff x="0" y="0"/>
          <a:chExt cx="0" cy="0"/>
        </a:xfrm>
      </p:grpSpPr>
      <p:sp>
        <p:nvSpPr>
          <p:cNvPr descr="Μπλε κείμενο σε μαύρο φόντο  Η περιγραφή δημιουργήθηκε αυτόματα" id="170" name="Google Shape;170;p7"/>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5" l="0" r="0" t="0"/>
            </a:stretch>
          </a:blipFill>
          <a:ln>
            <a:noFill/>
          </a:ln>
        </p:spPr>
      </p:sp>
      <p:sp>
        <p:nvSpPr>
          <p:cNvPr descr="Κοντινό πλάνο ενός λογότυπου  Το περιεχόμενο που δημιουργείται από τεχνητή νοημοσύνη ενδέχεται να είναι εσφαλμένο." id="171" name="Google Shape;171;p7"/>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sp>
        <p:nvSpPr>
          <p:cNvPr id="172" name="Google Shape;172;p7"/>
          <p:cNvSpPr txBox="1"/>
          <p:nvPr/>
        </p:nvSpPr>
        <p:spPr>
          <a:xfrm>
            <a:off x="1259675" y="709653"/>
            <a:ext cx="15773400" cy="1017225"/>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5500" u="none" cap="none" strike="noStrike">
                <a:solidFill>
                  <a:srgbClr val="FF0000"/>
                </a:solidFill>
                <a:latin typeface="Calibri"/>
                <a:ea typeface="Calibri"/>
                <a:cs typeface="Calibri"/>
                <a:sym typeface="Calibri"/>
              </a:rPr>
              <a:t>Γιατί είναι σημαντική αυτή η εκπαιδευτική ενότητα</a:t>
            </a:r>
            <a:endParaRPr sz="300"/>
          </a:p>
        </p:txBody>
      </p:sp>
      <p:sp>
        <p:nvSpPr>
          <p:cNvPr id="173" name="Google Shape;173;p7"/>
          <p:cNvSpPr txBox="1"/>
          <p:nvPr/>
        </p:nvSpPr>
        <p:spPr>
          <a:xfrm>
            <a:off x="1259675" y="2178324"/>
            <a:ext cx="15590700" cy="6831000"/>
          </a:xfrm>
          <a:prstGeom prst="rect">
            <a:avLst/>
          </a:prstGeom>
          <a:noFill/>
          <a:ln>
            <a:noFill/>
          </a:ln>
        </p:spPr>
        <p:txBody>
          <a:bodyPr anchorCtr="0" anchor="t" bIns="0" lIns="0" spcFirstLastPara="1" rIns="0" wrap="square" tIns="0">
            <a:spAutoFit/>
          </a:bodyPr>
          <a:lstStyle/>
          <a:p>
            <a:pPr indent="-350277" lvl="1" marL="713253" marR="0" rtl="0" algn="just">
              <a:lnSpc>
                <a:spcPct val="86382"/>
              </a:lnSpc>
              <a:spcBef>
                <a:spcPts val="0"/>
              </a:spcBef>
              <a:spcAft>
                <a:spcPts val="0"/>
              </a:spcAft>
              <a:buClr>
                <a:srgbClr val="000000"/>
              </a:buClr>
              <a:buSzPts val="3425"/>
              <a:buFont typeface="Arial"/>
              <a:buChar char="•"/>
            </a:pPr>
            <a:r>
              <a:rPr b="0" i="0" lang="en-US" sz="3425" u="none" cap="none" strike="noStrike">
                <a:solidFill>
                  <a:srgbClr val="000000"/>
                </a:solidFill>
                <a:latin typeface="Calibri"/>
                <a:ea typeface="Calibri"/>
                <a:cs typeface="Calibri"/>
                <a:sym typeface="Calibri"/>
              </a:rPr>
              <a:t>Είτε βρίσκεστε σε στάδιο, αεροδρόμιο, εμπορικό κέντρο ή συγκοινωνιακό κόμβο, καταστροφές μπορεί να συμβούν ανά πάσα στιγμή.</a:t>
            </a:r>
            <a:endParaRPr sz="1300"/>
          </a:p>
          <a:p>
            <a:pPr indent="-350277" lvl="1" marL="713253" marR="0" rtl="0" algn="just">
              <a:lnSpc>
                <a:spcPct val="86382"/>
              </a:lnSpc>
              <a:spcBef>
                <a:spcPts val="0"/>
              </a:spcBef>
              <a:spcAft>
                <a:spcPts val="0"/>
              </a:spcAft>
              <a:buClr>
                <a:srgbClr val="000000"/>
              </a:buClr>
              <a:buSzPts val="3425"/>
              <a:buFont typeface="Arial"/>
              <a:buChar char="•"/>
            </a:pPr>
            <a:r>
              <a:rPr b="1" i="0" lang="en-US" sz="3425" u="none" cap="none" strike="noStrike">
                <a:solidFill>
                  <a:srgbClr val="000000"/>
                </a:solidFill>
                <a:latin typeface="Calibri"/>
                <a:ea typeface="Calibri"/>
                <a:cs typeface="Calibri"/>
                <a:sym typeface="Calibri"/>
              </a:rPr>
              <a:t>Για μαθητές:</a:t>
            </a:r>
            <a:r>
              <a:rPr b="0" i="0" lang="en-US" sz="3425" u="none" cap="none" strike="noStrike">
                <a:solidFill>
                  <a:srgbClr val="000000"/>
                </a:solidFill>
                <a:latin typeface="Calibri"/>
                <a:ea typeface="Calibri"/>
                <a:cs typeface="Calibri"/>
                <a:sym typeface="Calibri"/>
              </a:rPr>
              <a:t> Εσείς και οι γύρω σας είστε πιο ασφαλείς όταν κατανοείτε τις δημόσιες ειδοποιήσεις και ακολουθείτε τις οδηγίες ασφαλείας για το πλήθος.</a:t>
            </a:r>
            <a:endParaRPr sz="1300"/>
          </a:p>
          <a:p>
            <a:pPr indent="-350277" lvl="1" marL="713253" marR="0" rtl="0" algn="just">
              <a:lnSpc>
                <a:spcPct val="86382"/>
              </a:lnSpc>
              <a:spcBef>
                <a:spcPts val="0"/>
              </a:spcBef>
              <a:spcAft>
                <a:spcPts val="0"/>
              </a:spcAft>
              <a:buClr>
                <a:srgbClr val="000000"/>
              </a:buClr>
              <a:buSzPts val="3425"/>
              <a:buFont typeface="Arial"/>
              <a:buChar char="•"/>
            </a:pPr>
            <a:r>
              <a:rPr b="1" i="0" lang="en-US" sz="3425" u="none" cap="none" strike="noStrike">
                <a:solidFill>
                  <a:srgbClr val="000000"/>
                </a:solidFill>
                <a:latin typeface="Calibri"/>
                <a:ea typeface="Calibri"/>
                <a:cs typeface="Calibri"/>
                <a:sym typeface="Calibri"/>
              </a:rPr>
              <a:t>Για εκπαιδευτικούς: </a:t>
            </a:r>
            <a:r>
              <a:rPr b="0" i="0" lang="en-US" sz="3425" u="none" cap="none" strike="noStrike">
                <a:solidFill>
                  <a:srgbClr val="000000"/>
                </a:solidFill>
                <a:latin typeface="Calibri"/>
                <a:ea typeface="Calibri"/>
                <a:cs typeface="Calibri"/>
                <a:sym typeface="Calibri"/>
              </a:rPr>
              <a:t>Η συμπερίληψη αυτού του περιεχομένου στην ΕΕΚ και τη Συνεχιζόμενη Επαγγελματική Εκπαίδευση και Κατάρτιση ενισχύει μια κουλτούρα ετοιμότητας σε μεγάλους χώρους και δημόσιους χώρους.</a:t>
            </a:r>
            <a:endParaRPr sz="1300"/>
          </a:p>
          <a:p>
            <a:pPr indent="-350277" lvl="1" marL="713253" marR="0" rtl="0" algn="just">
              <a:lnSpc>
                <a:spcPct val="86382"/>
              </a:lnSpc>
              <a:spcBef>
                <a:spcPts val="0"/>
              </a:spcBef>
              <a:spcAft>
                <a:spcPts val="0"/>
              </a:spcAft>
              <a:buClr>
                <a:srgbClr val="000000"/>
              </a:buClr>
              <a:buSzPts val="3425"/>
              <a:buFont typeface="Arial"/>
              <a:buChar char="•"/>
            </a:pPr>
            <a:r>
              <a:rPr b="1" i="0" lang="en-US" sz="3425" u="none" cap="none" strike="noStrike">
                <a:solidFill>
                  <a:srgbClr val="000000"/>
                </a:solidFill>
                <a:latin typeface="Calibri"/>
                <a:ea typeface="Calibri"/>
                <a:cs typeface="Calibri"/>
                <a:sym typeface="Calibri"/>
              </a:rPr>
              <a:t>Για τις κοινότητες της διασποράς:</a:t>
            </a:r>
            <a:r>
              <a:rPr b="0" i="0" lang="en-US" sz="3425" u="none" cap="none" strike="noStrike">
                <a:solidFill>
                  <a:srgbClr val="000000"/>
                </a:solidFill>
                <a:latin typeface="Calibri"/>
                <a:ea typeface="Calibri"/>
                <a:cs typeface="Calibri"/>
                <a:sym typeface="Calibri"/>
              </a:rPr>
              <a:t> Η ένταξη και η ασφάλεια υποστηρίζονται μέσω της εκμάθησης του τρόπου λειτουργίας των συστημάτων δημόσιας προειδοποίησης της χώρας υποδοχής σε πολυσύχναστα περιβάλλοντα.</a:t>
            </a:r>
            <a:endParaRPr sz="1300"/>
          </a:p>
          <a:p>
            <a:pPr indent="0" lvl="0" marL="0" marR="0" rtl="0" algn="just">
              <a:lnSpc>
                <a:spcPct val="86382"/>
              </a:lnSpc>
              <a:spcBef>
                <a:spcPts val="0"/>
              </a:spcBef>
              <a:spcAft>
                <a:spcPts val="0"/>
              </a:spcAft>
              <a:buNone/>
            </a:pPr>
            <a:r>
              <a:t/>
            </a:r>
            <a:endParaRPr b="0" i="0" sz="3425" u="none" cap="none" strike="noStrike">
              <a:solidFill>
                <a:srgbClr val="000000"/>
              </a:solidFill>
              <a:latin typeface="Calibri"/>
              <a:ea typeface="Calibri"/>
              <a:cs typeface="Calibri"/>
              <a:sym typeface="Calibri"/>
            </a:endParaRPr>
          </a:p>
          <a:p>
            <a:pPr indent="0" lvl="1" marL="356626" marR="0" rtl="0" algn="just">
              <a:lnSpc>
                <a:spcPct val="86382"/>
              </a:lnSpc>
              <a:spcBef>
                <a:spcPts val="0"/>
              </a:spcBef>
              <a:spcAft>
                <a:spcPts val="0"/>
              </a:spcAft>
              <a:buNone/>
            </a:pPr>
            <a:r>
              <a:rPr b="0" lang="en-US" sz="3425" u="none" cap="none" strike="noStrike">
                <a:solidFill>
                  <a:srgbClr val="000000"/>
                </a:solidFill>
                <a:latin typeface="Calibri"/>
                <a:ea typeface="Calibri"/>
                <a:cs typeface="Calibri"/>
                <a:sym typeface="Calibri"/>
              </a:rPr>
              <a:t>Η ετοιμότητα ξεκινά από τους χώρους που όλοι μοιραζόμαστε. Η γνώση της σημασίας μιας ανακοίνωσης από το μεγάφωνο, η αναγνώριση των φώτων έκτακτης ανάγκης που αναβοσβήνουν ή η κατανόηση ενός μηνύματος ψηφιακής πινακίδας μπορεί να κάνει τη διαφορά μεταξύ χάους και ασφάλειας.</a:t>
            </a:r>
            <a:endParaRPr sz="1300"/>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1" name="Shape 181"/>
        <p:cNvGrpSpPr/>
        <p:nvPr/>
      </p:nvGrpSpPr>
      <p:grpSpPr>
        <a:xfrm>
          <a:off x="0" y="0"/>
          <a:ext cx="0" cy="0"/>
          <a:chOff x="0" y="0"/>
          <a:chExt cx="0" cy="0"/>
        </a:xfrm>
      </p:grpSpPr>
      <p:sp>
        <p:nvSpPr>
          <p:cNvPr descr="Μπλε κείμενο σε μαύρο φόντο  Η περιγραφή δημιουργήθηκε αυτόματα" id="182" name="Google Shape;182;p8"/>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5" l="0" r="0" t="0"/>
            </a:stretch>
          </a:blipFill>
          <a:ln>
            <a:noFill/>
          </a:ln>
        </p:spPr>
      </p:sp>
      <p:sp>
        <p:nvSpPr>
          <p:cNvPr descr="Κοντινό πλάνο ενός λογότυπου  Το περιεχόμενο που δημιουργείται από τεχνητή νοημοσύνη ενδέχεται να είναι εσφαλμένο." id="183" name="Google Shape;183;p8"/>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sp>
        <p:nvSpPr>
          <p:cNvPr id="184" name="Google Shape;184;p8"/>
          <p:cNvSpPr txBox="1"/>
          <p:nvPr/>
        </p:nvSpPr>
        <p:spPr>
          <a:xfrm>
            <a:off x="1259675" y="723948"/>
            <a:ext cx="15773400" cy="1605600"/>
          </a:xfrm>
          <a:prstGeom prst="rect">
            <a:avLst/>
          </a:prstGeom>
          <a:noFill/>
          <a:ln>
            <a:noFill/>
          </a:ln>
        </p:spPr>
        <p:txBody>
          <a:bodyPr anchorCtr="0" anchor="ctr" bIns="0" lIns="0" spcFirstLastPara="1" rIns="0" wrap="square" tIns="0">
            <a:noAutofit/>
          </a:bodyPr>
          <a:lstStyle/>
          <a:p>
            <a:pPr indent="0" lvl="0" marL="0" marR="0" rtl="0" algn="just">
              <a:lnSpc>
                <a:spcPct val="108006"/>
              </a:lnSpc>
              <a:spcBef>
                <a:spcPts val="0"/>
              </a:spcBef>
              <a:spcAft>
                <a:spcPts val="0"/>
              </a:spcAft>
              <a:buNone/>
            </a:pPr>
            <a:r>
              <a:rPr b="1" i="0" lang="en-US" sz="3834" u="none" cap="none" strike="noStrike">
                <a:solidFill>
                  <a:srgbClr val="FF0000"/>
                </a:solidFill>
                <a:latin typeface="Calibri"/>
                <a:ea typeface="Calibri"/>
                <a:cs typeface="Calibri"/>
                <a:sym typeface="Calibri"/>
              </a:rPr>
              <a:t>Φυσικές Καταστροφές στο Πλαίσιο Συστημάτων Έγκαιρης Προειδοποίησης για την Ασφάλεια Δημόσιων και Μεγάλων Χώρων Εκδηλώσεων</a:t>
            </a:r>
            <a:endParaRPr sz="600"/>
          </a:p>
        </p:txBody>
      </p:sp>
      <p:sp>
        <p:nvSpPr>
          <p:cNvPr id="185" name="Google Shape;185;p8"/>
          <p:cNvSpPr txBox="1"/>
          <p:nvPr/>
        </p:nvSpPr>
        <p:spPr>
          <a:xfrm>
            <a:off x="1348725" y="2509775"/>
            <a:ext cx="15977100" cy="5955000"/>
          </a:xfrm>
          <a:prstGeom prst="rect">
            <a:avLst/>
          </a:prstGeom>
          <a:noFill/>
          <a:ln>
            <a:noFill/>
          </a:ln>
        </p:spPr>
        <p:txBody>
          <a:bodyPr anchorCtr="0" anchor="t" bIns="0" lIns="0" spcFirstLastPara="1" rIns="0" wrap="square" tIns="0">
            <a:spAutoFit/>
          </a:bodyPr>
          <a:lstStyle/>
          <a:p>
            <a:pPr indent="0" lvl="0" marL="0" marR="0" rtl="0" algn="l">
              <a:lnSpc>
                <a:spcPct val="108000"/>
              </a:lnSpc>
              <a:spcBef>
                <a:spcPts val="0"/>
              </a:spcBef>
              <a:spcAft>
                <a:spcPts val="0"/>
              </a:spcAft>
              <a:buNone/>
            </a:pPr>
            <a:r>
              <a:rPr b="0" i="0" lang="en-US" sz="2400" u="none" cap="none" strike="noStrike">
                <a:solidFill>
                  <a:srgbClr val="000000"/>
                </a:solidFill>
                <a:latin typeface="Calibri"/>
                <a:ea typeface="Calibri"/>
                <a:cs typeface="Calibri"/>
                <a:sym typeface="Calibri"/>
              </a:rPr>
              <a:t>Οι δημόσιοι και οι μεγάλοι χώροι εκτίθενται σε πολλούς φυσικούς κινδύνους που απαιτούν αποτελεσματική έγκαιρη προειδοποίηση και διαχείριση πλήθους. Αυτοί οι κίνδυνοι περιλαμβάνουν:</a:t>
            </a:r>
            <a:endParaRPr b="0" i="0" sz="2400" u="none" cap="none" strike="noStrike">
              <a:solidFill>
                <a:srgbClr val="000000"/>
              </a:solidFill>
              <a:latin typeface="Calibri"/>
              <a:ea typeface="Calibri"/>
              <a:cs typeface="Calibri"/>
              <a:sym typeface="Calibri"/>
            </a:endParaRPr>
          </a:p>
          <a:p>
            <a:pPr indent="-312420" lvl="1" marL="624840" marR="0" rtl="0" algn="l">
              <a:lnSpc>
                <a:spcPct val="108000"/>
              </a:lnSpc>
              <a:spcBef>
                <a:spcPts val="0"/>
              </a:spcBef>
              <a:spcAft>
                <a:spcPts val="0"/>
              </a:spcAft>
              <a:buClr>
                <a:srgbClr val="000000"/>
              </a:buClr>
              <a:buSzPts val="2400"/>
              <a:buChar char="•"/>
            </a:pPr>
            <a:r>
              <a:rPr i="0" lang="en-US" sz="2400" u="none" cap="none" strike="noStrike">
                <a:solidFill>
                  <a:srgbClr val="000000"/>
                </a:solidFill>
                <a:latin typeface="Calibri"/>
                <a:ea typeface="Calibri"/>
                <a:cs typeface="Calibri"/>
                <a:sym typeface="Calibri"/>
              </a:rPr>
              <a:t>Σεισμοί – ξαφνικές δονήσεις που μπορούν να προκαλέσουν ζημιές σε κτίρια, να προκαλέσουν πανικό και να απαιτήσουν άμεση καθοδήγηση εκκένωσης.</a:t>
            </a:r>
            <a:endParaRPr/>
          </a:p>
          <a:p>
            <a:pPr indent="-312420" lvl="1" marL="624840" marR="0" rtl="0" algn="l">
              <a:lnSpc>
                <a:spcPct val="108000"/>
              </a:lnSpc>
              <a:spcBef>
                <a:spcPts val="0"/>
              </a:spcBef>
              <a:spcAft>
                <a:spcPts val="0"/>
              </a:spcAft>
              <a:buClr>
                <a:srgbClr val="000000"/>
              </a:buClr>
              <a:buSzPts val="2400"/>
              <a:buChar char="•"/>
            </a:pPr>
            <a:r>
              <a:rPr i="0" lang="en-US" sz="2400" u="none" cap="none" strike="noStrike">
                <a:solidFill>
                  <a:srgbClr val="000000"/>
                </a:solidFill>
                <a:latin typeface="Calibri"/>
                <a:ea typeface="Calibri"/>
                <a:cs typeface="Calibri"/>
                <a:sym typeface="Calibri"/>
              </a:rPr>
              <a:t>Πλημμύρες – κίνδυνοι για υπόγειους χώρους εκδηλώσεων, σταθμούς μετρό και αρένες εκδηλώσεων κοντά σε ποτάμια ή παράκτιες περιοχές.</a:t>
            </a:r>
            <a:endParaRPr/>
          </a:p>
          <a:p>
            <a:pPr indent="-312420" lvl="1" marL="624840" marR="0" rtl="0" algn="l">
              <a:lnSpc>
                <a:spcPct val="108000"/>
              </a:lnSpc>
              <a:spcBef>
                <a:spcPts val="0"/>
              </a:spcBef>
              <a:spcAft>
                <a:spcPts val="0"/>
              </a:spcAft>
              <a:buClr>
                <a:srgbClr val="000000"/>
              </a:buClr>
              <a:buSzPts val="2400"/>
              <a:buChar char="•"/>
            </a:pPr>
            <a:r>
              <a:rPr i="0" lang="en-US" sz="2400" u="none" cap="none" strike="noStrike">
                <a:solidFill>
                  <a:srgbClr val="000000"/>
                </a:solidFill>
                <a:latin typeface="Calibri"/>
                <a:ea typeface="Calibri"/>
                <a:cs typeface="Calibri"/>
                <a:sym typeface="Calibri"/>
              </a:rPr>
              <a:t>Πυρκαγιές και Δασικές Πυρκαγιές – τόσο πυρκαγιές σε εσωτερικούς χώρους όσο και εξωτερικές πυρκαγιές που απειλούν μεγάλες συγκεντρώσεις.</a:t>
            </a:r>
            <a:endParaRPr/>
          </a:p>
          <a:p>
            <a:pPr indent="-312420" lvl="1" marL="624840" marR="0" rtl="0" algn="l">
              <a:lnSpc>
                <a:spcPct val="108000"/>
              </a:lnSpc>
              <a:spcBef>
                <a:spcPts val="0"/>
              </a:spcBef>
              <a:spcAft>
                <a:spcPts val="0"/>
              </a:spcAft>
              <a:buClr>
                <a:srgbClr val="000000"/>
              </a:buClr>
              <a:buSzPts val="2400"/>
              <a:buChar char="•"/>
            </a:pPr>
            <a:r>
              <a:rPr i="0" lang="en-US" sz="2400" u="none" cap="none" strike="noStrike">
                <a:solidFill>
                  <a:srgbClr val="000000"/>
                </a:solidFill>
                <a:latin typeface="Calibri"/>
                <a:ea typeface="Calibri"/>
                <a:cs typeface="Calibri"/>
                <a:sym typeface="Calibri"/>
              </a:rPr>
              <a:t>Καταιγίδες, τυφώνες και ανεμοστρόβιλοι – έντονα καιρικά φαινόμενα που διαταράσσουν υπαίθριες εκδηλώσεις, αεροδρόμια και στάδια.</a:t>
            </a:r>
            <a:endParaRPr/>
          </a:p>
          <a:p>
            <a:pPr indent="-312420" lvl="1" marL="624840" marR="0" rtl="0" algn="l">
              <a:lnSpc>
                <a:spcPct val="108000"/>
              </a:lnSpc>
              <a:spcBef>
                <a:spcPts val="0"/>
              </a:spcBef>
              <a:spcAft>
                <a:spcPts val="0"/>
              </a:spcAft>
              <a:buClr>
                <a:srgbClr val="000000"/>
              </a:buClr>
              <a:buSzPts val="2400"/>
              <a:buChar char="•"/>
            </a:pPr>
            <a:r>
              <a:rPr i="0" lang="en-US" sz="2400" u="none" cap="none" strike="noStrike">
                <a:solidFill>
                  <a:srgbClr val="000000"/>
                </a:solidFill>
                <a:latin typeface="Calibri"/>
                <a:ea typeface="Calibri"/>
                <a:cs typeface="Calibri"/>
                <a:sym typeface="Calibri"/>
              </a:rPr>
              <a:t>Καύσωνες / Ξηρασίες – κίνδυνοι για την υγεία μεγάλων πλήθους, ειδικά σε εκδηλώσεις σε ανοιχτό χώρο.</a:t>
            </a:r>
            <a:endParaRPr/>
          </a:p>
          <a:p>
            <a:pPr indent="-312420" lvl="1" marL="624840" marR="0" rtl="0" algn="l">
              <a:lnSpc>
                <a:spcPct val="108000"/>
              </a:lnSpc>
              <a:spcBef>
                <a:spcPts val="0"/>
              </a:spcBef>
              <a:spcAft>
                <a:spcPts val="0"/>
              </a:spcAft>
              <a:buClr>
                <a:srgbClr val="000000"/>
              </a:buClr>
              <a:buSzPts val="2400"/>
              <a:buChar char="•"/>
            </a:pPr>
            <a:r>
              <a:rPr i="0" lang="en-US" sz="2400" u="none" cap="none" strike="noStrike">
                <a:solidFill>
                  <a:srgbClr val="000000"/>
                </a:solidFill>
                <a:latin typeface="Calibri"/>
                <a:ea typeface="Calibri"/>
                <a:cs typeface="Calibri"/>
                <a:sym typeface="Calibri"/>
              </a:rPr>
              <a:t>Ακραίο κρύο / χιόνι – κίνδυνοι κατάρρευσης, προβλήματα πρόσβασης και εγκλωβισμένοι επιβάτες σε κόμβους δημόσιων συγκοινωνιών.</a:t>
            </a:r>
            <a:endParaRPr/>
          </a:p>
          <a:p>
            <a:pPr indent="-312420" lvl="1" marL="624840" marR="0" rtl="0" algn="l">
              <a:lnSpc>
                <a:spcPct val="108000"/>
              </a:lnSpc>
              <a:spcBef>
                <a:spcPts val="0"/>
              </a:spcBef>
              <a:spcAft>
                <a:spcPts val="0"/>
              </a:spcAft>
              <a:buClr>
                <a:srgbClr val="000000"/>
              </a:buClr>
              <a:buSzPts val="2400"/>
              <a:buChar char="•"/>
            </a:pPr>
            <a:r>
              <a:rPr i="0" lang="en-US" sz="2400" u="none" cap="none" strike="noStrike">
                <a:solidFill>
                  <a:srgbClr val="000000"/>
                </a:solidFill>
                <a:latin typeface="Calibri"/>
                <a:ea typeface="Calibri"/>
                <a:cs typeface="Calibri"/>
                <a:sym typeface="Calibri"/>
              </a:rPr>
              <a:t>Κατολισθήσεις – που επηρεάζουν χώρους που βρίσκονται σε πλαγιές ή κοντά σε ασταθές έδαφος.</a:t>
            </a:r>
            <a:endParaRPr/>
          </a:p>
          <a:p>
            <a:pPr indent="-312420" lvl="1" marL="624840" marR="0" rtl="0" algn="l">
              <a:lnSpc>
                <a:spcPct val="108000"/>
              </a:lnSpc>
              <a:spcBef>
                <a:spcPts val="0"/>
              </a:spcBef>
              <a:spcAft>
                <a:spcPts val="0"/>
              </a:spcAft>
              <a:buClr>
                <a:srgbClr val="000000"/>
              </a:buClr>
              <a:buSzPts val="2400"/>
              <a:buChar char="•"/>
            </a:pPr>
            <a:r>
              <a:rPr i="0" lang="en-US" sz="2400" u="none" cap="none" strike="noStrike">
                <a:solidFill>
                  <a:srgbClr val="000000"/>
                </a:solidFill>
                <a:latin typeface="Calibri"/>
                <a:ea typeface="Calibri"/>
                <a:cs typeface="Calibri"/>
                <a:sym typeface="Calibri"/>
              </a:rPr>
              <a:t>Ηφαιστειακή Δραστηριότητα – κρίσιμη για αεροδρόμια και χώρους εκδηλώσεων σε νησιά ή κοντά σε ηφαιστειακές ζώνες.</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3" name="Shape 193"/>
        <p:cNvGrpSpPr/>
        <p:nvPr/>
      </p:nvGrpSpPr>
      <p:grpSpPr>
        <a:xfrm>
          <a:off x="0" y="0"/>
          <a:ext cx="0" cy="0"/>
          <a:chOff x="0" y="0"/>
          <a:chExt cx="0" cy="0"/>
        </a:xfrm>
      </p:grpSpPr>
      <p:sp>
        <p:nvSpPr>
          <p:cNvPr descr="Μπλε κείμενο σε μαύρο φόντο  Η περιγραφή δημιουργήθηκε αυτόματα" id="194" name="Google Shape;194;p9"/>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5" l="0" r="0" t="0"/>
            </a:stretch>
          </a:blipFill>
          <a:ln>
            <a:noFill/>
          </a:ln>
        </p:spPr>
      </p:sp>
      <p:sp>
        <p:nvSpPr>
          <p:cNvPr descr="Κοντινό πλάνο ενός λογότυπου  Το περιεχόμενο που δημιουργείται από τεχνητή νοημοσύνη ενδέχεται να είναι εσφαλμένο." id="195" name="Google Shape;195;p9"/>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sp>
        <p:nvSpPr>
          <p:cNvPr id="196" name="Google Shape;196;p9"/>
          <p:cNvSpPr txBox="1"/>
          <p:nvPr/>
        </p:nvSpPr>
        <p:spPr>
          <a:xfrm>
            <a:off x="1257300" y="418305"/>
            <a:ext cx="15773400" cy="1022700"/>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FF0000"/>
                </a:solidFill>
                <a:latin typeface="Calibri"/>
                <a:ea typeface="Calibri"/>
                <a:cs typeface="Calibri"/>
                <a:sym typeface="Calibri"/>
              </a:rPr>
              <a:t>Σεισμοί</a:t>
            </a:r>
            <a:endParaRPr/>
          </a:p>
        </p:txBody>
      </p:sp>
      <p:sp>
        <p:nvSpPr>
          <p:cNvPr id="197" name="Google Shape;197;p9"/>
          <p:cNvSpPr txBox="1"/>
          <p:nvPr/>
        </p:nvSpPr>
        <p:spPr>
          <a:xfrm>
            <a:off x="1257300" y="1204850"/>
            <a:ext cx="16438200" cy="1345500"/>
          </a:xfrm>
          <a:prstGeom prst="rect">
            <a:avLst/>
          </a:prstGeom>
          <a:noFill/>
          <a:ln>
            <a:noFill/>
          </a:ln>
        </p:spPr>
        <p:txBody>
          <a:bodyPr anchorCtr="0" anchor="ctr" bIns="0" lIns="0" spcFirstLastPara="1" rIns="0" wrap="square" tIns="0">
            <a:noAutofit/>
          </a:bodyPr>
          <a:lstStyle/>
          <a:p>
            <a:pPr indent="0" lvl="0" marL="0" marR="0" rtl="0" algn="just">
              <a:lnSpc>
                <a:spcPct val="108000"/>
              </a:lnSpc>
              <a:spcBef>
                <a:spcPts val="0"/>
              </a:spcBef>
              <a:spcAft>
                <a:spcPts val="0"/>
              </a:spcAft>
              <a:buNone/>
            </a:pPr>
            <a:r>
              <a:rPr b="1" i="1" lang="en-US" sz="2700" u="none" cap="none" strike="noStrike">
                <a:solidFill>
                  <a:srgbClr val="139AD6"/>
                </a:solidFill>
                <a:latin typeface="Calibri"/>
                <a:ea typeface="Calibri"/>
                <a:cs typeface="Calibri"/>
                <a:sym typeface="Calibri"/>
              </a:rPr>
              <a:t>Οι σεισμοί χτυπούν ξαφνικά, γεγονός που καθιστά σαφείς τις έγκαιρες προειδοποιήσεις και τις άμεσες ασφαλείς ενέργειες απαραίτητες σε πολυσύχναστους χώρους.</a:t>
            </a:r>
            <a:endParaRPr/>
          </a:p>
        </p:txBody>
      </p:sp>
      <p:grpSp>
        <p:nvGrpSpPr>
          <p:cNvPr id="198" name="Google Shape;198;p9"/>
          <p:cNvGrpSpPr/>
          <p:nvPr/>
        </p:nvGrpSpPr>
        <p:grpSpPr>
          <a:xfrm>
            <a:off x="1238248" y="2709280"/>
            <a:ext cx="10689811" cy="1022699"/>
            <a:chOff x="0" y="0"/>
            <a:chExt cx="14253082" cy="1363599"/>
          </a:xfrm>
        </p:grpSpPr>
        <p:sp>
          <p:nvSpPr>
            <p:cNvPr id="199" name="Google Shape;199;p9"/>
            <p:cNvSpPr/>
            <p:nvPr/>
          </p:nvSpPr>
          <p:spPr>
            <a:xfrm>
              <a:off x="25400" y="25400"/>
              <a:ext cx="14202282" cy="1312799"/>
            </a:xfrm>
            <a:custGeom>
              <a:rect b="b" l="l" r="r" t="t"/>
              <a:pathLst>
                <a:path extrusionOk="0" h="1312799" w="14202282">
                  <a:moveTo>
                    <a:pt x="0" y="218821"/>
                  </a:moveTo>
                  <a:cubicBezTo>
                    <a:pt x="0" y="97917"/>
                    <a:pt x="101346" y="0"/>
                    <a:pt x="226441" y="0"/>
                  </a:cubicBezTo>
                  <a:lnTo>
                    <a:pt x="13975842" y="0"/>
                  </a:lnTo>
                  <a:cubicBezTo>
                    <a:pt x="14100936" y="0"/>
                    <a:pt x="14202282" y="97917"/>
                    <a:pt x="14202282" y="218821"/>
                  </a:cubicBezTo>
                  <a:lnTo>
                    <a:pt x="14202282" y="1093978"/>
                  </a:lnTo>
                  <a:cubicBezTo>
                    <a:pt x="14202282" y="1214755"/>
                    <a:pt x="14100936" y="1312799"/>
                    <a:pt x="13975842" y="1312799"/>
                  </a:cubicBezTo>
                  <a:lnTo>
                    <a:pt x="226441" y="1312799"/>
                  </a:lnTo>
                  <a:cubicBezTo>
                    <a:pt x="101346" y="1312799"/>
                    <a:pt x="0" y="1214755"/>
                    <a:pt x="0" y="1093978"/>
                  </a:cubicBezTo>
                  <a:close/>
                </a:path>
              </a:pathLst>
            </a:custGeom>
            <a:solidFill>
              <a:srgbClr val="00B0F0"/>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0" name="Google Shape;200;p9"/>
            <p:cNvSpPr/>
            <p:nvPr/>
          </p:nvSpPr>
          <p:spPr>
            <a:xfrm>
              <a:off x="0" y="0"/>
              <a:ext cx="14253082" cy="1363599"/>
            </a:xfrm>
            <a:custGeom>
              <a:rect b="b" l="l" r="r" t="t"/>
              <a:pathLst>
                <a:path extrusionOk="0" h="1363599" w="14253082">
                  <a:moveTo>
                    <a:pt x="0" y="244221"/>
                  </a:moveTo>
                  <a:cubicBezTo>
                    <a:pt x="0" y="108458"/>
                    <a:pt x="113538" y="0"/>
                    <a:pt x="251841" y="0"/>
                  </a:cubicBezTo>
                  <a:lnTo>
                    <a:pt x="14001242" y="0"/>
                  </a:lnTo>
                  <a:lnTo>
                    <a:pt x="14001242" y="25400"/>
                  </a:lnTo>
                  <a:lnTo>
                    <a:pt x="14001242" y="0"/>
                  </a:lnTo>
                  <a:cubicBezTo>
                    <a:pt x="14139545" y="0"/>
                    <a:pt x="14253082" y="108458"/>
                    <a:pt x="14253082" y="244221"/>
                  </a:cubicBezTo>
                  <a:lnTo>
                    <a:pt x="14227682" y="244221"/>
                  </a:lnTo>
                  <a:lnTo>
                    <a:pt x="14253082" y="244221"/>
                  </a:lnTo>
                  <a:lnTo>
                    <a:pt x="14253082" y="1119378"/>
                  </a:lnTo>
                  <a:lnTo>
                    <a:pt x="14227682" y="1119378"/>
                  </a:lnTo>
                  <a:lnTo>
                    <a:pt x="14253082" y="1119378"/>
                  </a:lnTo>
                  <a:cubicBezTo>
                    <a:pt x="14253082" y="1255014"/>
                    <a:pt x="14139545" y="1363599"/>
                    <a:pt x="14001242" y="1363599"/>
                  </a:cubicBezTo>
                  <a:lnTo>
                    <a:pt x="14001242" y="1338199"/>
                  </a:lnTo>
                  <a:lnTo>
                    <a:pt x="14001242" y="1363599"/>
                  </a:lnTo>
                  <a:lnTo>
                    <a:pt x="251841" y="1363599"/>
                  </a:lnTo>
                  <a:lnTo>
                    <a:pt x="251841" y="1338199"/>
                  </a:lnTo>
                  <a:lnTo>
                    <a:pt x="251841" y="1363599"/>
                  </a:lnTo>
                  <a:cubicBezTo>
                    <a:pt x="113538" y="1363599"/>
                    <a:pt x="0" y="1255014"/>
                    <a:pt x="0" y="1119378"/>
                  </a:cubicBezTo>
                  <a:lnTo>
                    <a:pt x="0" y="244221"/>
                  </a:lnTo>
                  <a:lnTo>
                    <a:pt x="25400" y="244221"/>
                  </a:lnTo>
                  <a:lnTo>
                    <a:pt x="0" y="244221"/>
                  </a:lnTo>
                  <a:moveTo>
                    <a:pt x="50800" y="244221"/>
                  </a:moveTo>
                  <a:lnTo>
                    <a:pt x="50800" y="1119378"/>
                  </a:lnTo>
                  <a:lnTo>
                    <a:pt x="25400" y="1119378"/>
                  </a:lnTo>
                  <a:lnTo>
                    <a:pt x="50800" y="1119378"/>
                  </a:lnTo>
                  <a:cubicBezTo>
                    <a:pt x="50800" y="1225423"/>
                    <a:pt x="139954" y="1312799"/>
                    <a:pt x="251841" y="1312799"/>
                  </a:cubicBezTo>
                  <a:lnTo>
                    <a:pt x="14001242" y="1312799"/>
                  </a:lnTo>
                  <a:cubicBezTo>
                    <a:pt x="14113129" y="1312799"/>
                    <a:pt x="14202282" y="1225423"/>
                    <a:pt x="14202282" y="1119378"/>
                  </a:cubicBezTo>
                  <a:lnTo>
                    <a:pt x="14202282" y="244221"/>
                  </a:lnTo>
                  <a:cubicBezTo>
                    <a:pt x="14202282" y="138176"/>
                    <a:pt x="14113129" y="50800"/>
                    <a:pt x="14001242" y="50800"/>
                  </a:cubicBezTo>
                  <a:lnTo>
                    <a:pt x="251841" y="50800"/>
                  </a:lnTo>
                  <a:lnTo>
                    <a:pt x="251841" y="25400"/>
                  </a:lnTo>
                  <a:lnTo>
                    <a:pt x="251841" y="50800"/>
                  </a:lnTo>
                  <a:cubicBezTo>
                    <a:pt x="139954" y="50800"/>
                    <a:pt x="50800" y="138176"/>
                    <a:pt x="50800" y="244221"/>
                  </a:cubicBez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01" name="Google Shape;201;p9"/>
          <p:cNvGrpSpPr/>
          <p:nvPr/>
        </p:nvGrpSpPr>
        <p:grpSpPr>
          <a:xfrm>
            <a:off x="1305360" y="2762105"/>
            <a:ext cx="10555551" cy="902720"/>
            <a:chOff x="0" y="-19050"/>
            <a:chExt cx="14074067" cy="1203626"/>
          </a:xfrm>
        </p:grpSpPr>
        <p:sp>
          <p:nvSpPr>
            <p:cNvPr id="202" name="Google Shape;202;p9"/>
            <p:cNvSpPr/>
            <p:nvPr/>
          </p:nvSpPr>
          <p:spPr>
            <a:xfrm>
              <a:off x="0" y="0"/>
              <a:ext cx="14074067" cy="1184576"/>
            </a:xfrm>
            <a:custGeom>
              <a:rect b="b" l="l" r="r" t="t"/>
              <a:pathLst>
                <a:path extrusionOk="0" h="1184576" w="14074067">
                  <a:moveTo>
                    <a:pt x="0" y="0"/>
                  </a:moveTo>
                  <a:lnTo>
                    <a:pt x="14074067" y="0"/>
                  </a:lnTo>
                  <a:lnTo>
                    <a:pt x="14074067" y="1184576"/>
                  </a:lnTo>
                  <a:lnTo>
                    <a:pt x="0" y="1184576"/>
                  </a:lnTo>
                  <a:close/>
                </a:path>
              </a:pathLst>
            </a:custGeom>
            <a:solidFill>
              <a:srgbClr val="000000">
                <a:alpha val="0"/>
              </a:srgbClr>
            </a:solidFill>
            <a:ln>
              <a:noFill/>
            </a:ln>
          </p:spPr>
        </p:sp>
        <p:sp>
          <p:nvSpPr>
            <p:cNvPr id="203" name="Google Shape;203;p9"/>
            <p:cNvSpPr txBox="1"/>
            <p:nvPr/>
          </p:nvSpPr>
          <p:spPr>
            <a:xfrm>
              <a:off x="0" y="-19050"/>
              <a:ext cx="14074066" cy="1203626"/>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2550" u="none" cap="none" strike="noStrike">
                  <a:solidFill>
                    <a:srgbClr val="FFFFFF"/>
                  </a:solidFill>
                  <a:latin typeface="Calibri"/>
                  <a:ea typeface="Calibri"/>
                  <a:cs typeface="Calibri"/>
                  <a:sym typeface="Calibri"/>
                </a:rPr>
                <a:t>Συστήματα Έγκαιρης Προειδοποίησης για την Ασφάλεια Δημόσιων και Μεγάλων Χώρων – για Σεισμούς</a:t>
              </a:r>
              <a:endParaRPr/>
            </a:p>
          </p:txBody>
        </p:sp>
      </p:grpSp>
      <p:sp>
        <p:nvSpPr>
          <p:cNvPr id="204" name="Google Shape;204;p9"/>
          <p:cNvSpPr txBox="1"/>
          <p:nvPr/>
        </p:nvSpPr>
        <p:spPr>
          <a:xfrm>
            <a:off x="1482749" y="3724936"/>
            <a:ext cx="10305322" cy="750646"/>
          </a:xfrm>
          <a:prstGeom prst="rect">
            <a:avLst/>
          </a:prstGeom>
          <a:noFill/>
          <a:ln>
            <a:noFill/>
          </a:ln>
        </p:spPr>
        <p:txBody>
          <a:bodyPr anchorCtr="0" anchor="t" bIns="0" lIns="0" spcFirstLastPara="1" rIns="0" wrap="square" tIns="0">
            <a:spAutoFit/>
          </a:bodyPr>
          <a:lstStyle/>
          <a:p>
            <a:pPr indent="-111379" lvl="2" marL="317611" marR="0" rtl="0" algn="l">
              <a:lnSpc>
                <a:spcPct val="108038"/>
              </a:lnSpc>
              <a:spcBef>
                <a:spcPts val="0"/>
              </a:spcBef>
              <a:spcAft>
                <a:spcPts val="0"/>
              </a:spcAft>
              <a:buClr>
                <a:srgbClr val="000000"/>
              </a:buClr>
              <a:buSzPts val="1754"/>
              <a:buFont typeface="Arial"/>
              <a:buChar char="⚬"/>
            </a:pPr>
            <a:r>
              <a:rPr b="0" i="0" lang="en-US" sz="1754" u="none" cap="none" strike="noStrike">
                <a:solidFill>
                  <a:srgbClr val="000000"/>
                </a:solidFill>
                <a:latin typeface="Calibri"/>
                <a:ea typeface="Calibri"/>
                <a:cs typeface="Calibri"/>
                <a:sym typeface="Calibri"/>
              </a:rPr>
              <a:t>Σεισμικοί αισθητήρες συνδεδεμένοι με αυτόματες ειδοποιήσεις σε στάδια, αεροδρόμια και εμπορικά κέντρα.</a:t>
            </a:r>
            <a:endParaRPr/>
          </a:p>
          <a:p>
            <a:pPr indent="-111379" lvl="2" marL="317611" marR="0" rtl="0" algn="l">
              <a:lnSpc>
                <a:spcPct val="108038"/>
              </a:lnSpc>
              <a:spcBef>
                <a:spcPts val="0"/>
              </a:spcBef>
              <a:spcAft>
                <a:spcPts val="0"/>
              </a:spcAft>
              <a:buClr>
                <a:srgbClr val="000000"/>
              </a:buClr>
              <a:buSzPts val="1754"/>
              <a:buFont typeface="Arial"/>
              <a:buChar char="⚬"/>
            </a:pPr>
            <a:r>
              <a:rPr b="0" i="0" lang="en-US" sz="1754" u="none" cap="none" strike="noStrike">
                <a:solidFill>
                  <a:srgbClr val="000000"/>
                </a:solidFill>
                <a:latin typeface="Calibri"/>
                <a:ea typeface="Calibri"/>
                <a:cs typeface="Calibri"/>
                <a:sym typeface="Calibri"/>
              </a:rPr>
              <a:t>Ανακοινώσεις Δημόσιας Διεύθυνσης (PA) για την καθοδήγηση ασφαλούς συμπεριφοράς.</a:t>
            </a:r>
            <a:endParaRPr/>
          </a:p>
          <a:p>
            <a:pPr indent="-111379" lvl="2" marL="317611" marR="0" rtl="0" algn="l">
              <a:lnSpc>
                <a:spcPct val="108038"/>
              </a:lnSpc>
              <a:spcBef>
                <a:spcPts val="0"/>
              </a:spcBef>
              <a:spcAft>
                <a:spcPts val="0"/>
              </a:spcAft>
              <a:buClr>
                <a:srgbClr val="000000"/>
              </a:buClr>
              <a:buSzPts val="1754"/>
              <a:buFont typeface="Arial"/>
              <a:buChar char="⚬"/>
            </a:pPr>
            <a:r>
              <a:rPr b="0" i="0" lang="en-US" sz="1754" u="none" cap="none" strike="noStrike">
                <a:solidFill>
                  <a:srgbClr val="000000"/>
                </a:solidFill>
                <a:latin typeface="Calibri"/>
                <a:ea typeface="Calibri"/>
                <a:cs typeface="Calibri"/>
                <a:sym typeface="Calibri"/>
              </a:rPr>
              <a:t>Φωτισμός έκτακτης ανάγκης και ψηφιακές πινακίδες που κατευθύνουν τις διαδρομές εκκένωσης.</a:t>
            </a:r>
            <a:endParaRPr/>
          </a:p>
        </p:txBody>
      </p:sp>
      <p:grpSp>
        <p:nvGrpSpPr>
          <p:cNvPr id="205" name="Google Shape;205;p9"/>
          <p:cNvGrpSpPr/>
          <p:nvPr/>
        </p:nvGrpSpPr>
        <p:grpSpPr>
          <a:xfrm>
            <a:off x="1238248" y="4643966"/>
            <a:ext cx="10689811" cy="1022699"/>
            <a:chOff x="0" y="0"/>
            <a:chExt cx="14253082" cy="1363599"/>
          </a:xfrm>
        </p:grpSpPr>
        <p:sp>
          <p:nvSpPr>
            <p:cNvPr id="206" name="Google Shape;206;p9"/>
            <p:cNvSpPr/>
            <p:nvPr/>
          </p:nvSpPr>
          <p:spPr>
            <a:xfrm>
              <a:off x="25400" y="25400"/>
              <a:ext cx="14202282" cy="1312799"/>
            </a:xfrm>
            <a:custGeom>
              <a:rect b="b" l="l" r="r" t="t"/>
              <a:pathLst>
                <a:path extrusionOk="0" h="1312799" w="14202282">
                  <a:moveTo>
                    <a:pt x="0" y="218821"/>
                  </a:moveTo>
                  <a:cubicBezTo>
                    <a:pt x="0" y="97917"/>
                    <a:pt x="101346" y="0"/>
                    <a:pt x="226441" y="0"/>
                  </a:cubicBezTo>
                  <a:lnTo>
                    <a:pt x="13975842" y="0"/>
                  </a:lnTo>
                  <a:cubicBezTo>
                    <a:pt x="14100936" y="0"/>
                    <a:pt x="14202282" y="97917"/>
                    <a:pt x="14202282" y="218821"/>
                  </a:cubicBezTo>
                  <a:lnTo>
                    <a:pt x="14202282" y="1093978"/>
                  </a:lnTo>
                  <a:cubicBezTo>
                    <a:pt x="14202282" y="1214755"/>
                    <a:pt x="14100936" y="1312799"/>
                    <a:pt x="13975842" y="1312799"/>
                  </a:cubicBezTo>
                  <a:lnTo>
                    <a:pt x="226441" y="1312799"/>
                  </a:lnTo>
                  <a:cubicBezTo>
                    <a:pt x="101346" y="1312799"/>
                    <a:pt x="0" y="1214755"/>
                    <a:pt x="0" y="1093978"/>
                  </a:cubicBezTo>
                  <a:close/>
                </a:path>
              </a:pathLst>
            </a:custGeom>
            <a:solidFill>
              <a:srgbClr val="92D050"/>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7" name="Google Shape;207;p9"/>
            <p:cNvSpPr/>
            <p:nvPr/>
          </p:nvSpPr>
          <p:spPr>
            <a:xfrm>
              <a:off x="0" y="0"/>
              <a:ext cx="14253082" cy="1363599"/>
            </a:xfrm>
            <a:custGeom>
              <a:rect b="b" l="l" r="r" t="t"/>
              <a:pathLst>
                <a:path extrusionOk="0" h="1363599" w="14253082">
                  <a:moveTo>
                    <a:pt x="0" y="244221"/>
                  </a:moveTo>
                  <a:cubicBezTo>
                    <a:pt x="0" y="108458"/>
                    <a:pt x="113538" y="0"/>
                    <a:pt x="251841" y="0"/>
                  </a:cubicBezTo>
                  <a:lnTo>
                    <a:pt x="14001242" y="0"/>
                  </a:lnTo>
                  <a:lnTo>
                    <a:pt x="14001242" y="25400"/>
                  </a:lnTo>
                  <a:lnTo>
                    <a:pt x="14001242" y="0"/>
                  </a:lnTo>
                  <a:cubicBezTo>
                    <a:pt x="14139545" y="0"/>
                    <a:pt x="14253082" y="108458"/>
                    <a:pt x="14253082" y="244221"/>
                  </a:cubicBezTo>
                  <a:lnTo>
                    <a:pt x="14227682" y="244221"/>
                  </a:lnTo>
                  <a:lnTo>
                    <a:pt x="14253082" y="244221"/>
                  </a:lnTo>
                  <a:lnTo>
                    <a:pt x="14253082" y="1119378"/>
                  </a:lnTo>
                  <a:lnTo>
                    <a:pt x="14227682" y="1119378"/>
                  </a:lnTo>
                  <a:lnTo>
                    <a:pt x="14253082" y="1119378"/>
                  </a:lnTo>
                  <a:cubicBezTo>
                    <a:pt x="14253082" y="1255014"/>
                    <a:pt x="14139545" y="1363599"/>
                    <a:pt x="14001242" y="1363599"/>
                  </a:cubicBezTo>
                  <a:lnTo>
                    <a:pt x="14001242" y="1338199"/>
                  </a:lnTo>
                  <a:lnTo>
                    <a:pt x="14001242" y="1363599"/>
                  </a:lnTo>
                  <a:lnTo>
                    <a:pt x="251841" y="1363599"/>
                  </a:lnTo>
                  <a:lnTo>
                    <a:pt x="251841" y="1338199"/>
                  </a:lnTo>
                  <a:lnTo>
                    <a:pt x="251841" y="1363599"/>
                  </a:lnTo>
                  <a:cubicBezTo>
                    <a:pt x="113538" y="1363599"/>
                    <a:pt x="0" y="1255014"/>
                    <a:pt x="0" y="1119378"/>
                  </a:cubicBezTo>
                  <a:lnTo>
                    <a:pt x="0" y="244221"/>
                  </a:lnTo>
                  <a:lnTo>
                    <a:pt x="25400" y="244221"/>
                  </a:lnTo>
                  <a:lnTo>
                    <a:pt x="0" y="244221"/>
                  </a:lnTo>
                  <a:moveTo>
                    <a:pt x="50800" y="244221"/>
                  </a:moveTo>
                  <a:lnTo>
                    <a:pt x="50800" y="1119378"/>
                  </a:lnTo>
                  <a:lnTo>
                    <a:pt x="25400" y="1119378"/>
                  </a:lnTo>
                  <a:lnTo>
                    <a:pt x="50800" y="1119378"/>
                  </a:lnTo>
                  <a:cubicBezTo>
                    <a:pt x="50800" y="1225423"/>
                    <a:pt x="139954" y="1312799"/>
                    <a:pt x="251841" y="1312799"/>
                  </a:cubicBezTo>
                  <a:lnTo>
                    <a:pt x="14001242" y="1312799"/>
                  </a:lnTo>
                  <a:cubicBezTo>
                    <a:pt x="14113129" y="1312799"/>
                    <a:pt x="14202282" y="1225423"/>
                    <a:pt x="14202282" y="1119378"/>
                  </a:cubicBezTo>
                  <a:lnTo>
                    <a:pt x="14202282" y="244221"/>
                  </a:lnTo>
                  <a:cubicBezTo>
                    <a:pt x="14202282" y="138176"/>
                    <a:pt x="14113129" y="50800"/>
                    <a:pt x="14001242" y="50800"/>
                  </a:cubicBezTo>
                  <a:lnTo>
                    <a:pt x="251841" y="50800"/>
                  </a:lnTo>
                  <a:lnTo>
                    <a:pt x="251841" y="25400"/>
                  </a:lnTo>
                  <a:lnTo>
                    <a:pt x="251841" y="50800"/>
                  </a:lnTo>
                  <a:cubicBezTo>
                    <a:pt x="139954" y="50800"/>
                    <a:pt x="50800" y="138176"/>
                    <a:pt x="50800" y="244221"/>
                  </a:cubicBez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08" name="Google Shape;208;p9"/>
          <p:cNvGrpSpPr/>
          <p:nvPr/>
        </p:nvGrpSpPr>
        <p:grpSpPr>
          <a:xfrm>
            <a:off x="1305360" y="4696789"/>
            <a:ext cx="10555551" cy="902720"/>
            <a:chOff x="0" y="-19050"/>
            <a:chExt cx="14074067" cy="1203626"/>
          </a:xfrm>
        </p:grpSpPr>
        <p:sp>
          <p:nvSpPr>
            <p:cNvPr id="209" name="Google Shape;209;p9"/>
            <p:cNvSpPr/>
            <p:nvPr/>
          </p:nvSpPr>
          <p:spPr>
            <a:xfrm>
              <a:off x="0" y="0"/>
              <a:ext cx="14074067" cy="1184576"/>
            </a:xfrm>
            <a:custGeom>
              <a:rect b="b" l="l" r="r" t="t"/>
              <a:pathLst>
                <a:path extrusionOk="0" h="1184576" w="14074067">
                  <a:moveTo>
                    <a:pt x="0" y="0"/>
                  </a:moveTo>
                  <a:lnTo>
                    <a:pt x="14074067" y="0"/>
                  </a:lnTo>
                  <a:lnTo>
                    <a:pt x="14074067" y="1184576"/>
                  </a:lnTo>
                  <a:lnTo>
                    <a:pt x="0" y="1184576"/>
                  </a:lnTo>
                  <a:close/>
                </a:path>
              </a:pathLst>
            </a:custGeom>
            <a:solidFill>
              <a:srgbClr val="000000">
                <a:alpha val="0"/>
              </a:srgbClr>
            </a:solidFill>
            <a:ln>
              <a:noFill/>
            </a:ln>
          </p:spPr>
        </p:sp>
        <p:sp>
          <p:nvSpPr>
            <p:cNvPr id="210" name="Google Shape;210;p9"/>
            <p:cNvSpPr txBox="1"/>
            <p:nvPr/>
          </p:nvSpPr>
          <p:spPr>
            <a:xfrm>
              <a:off x="0" y="-19050"/>
              <a:ext cx="14074066" cy="1203626"/>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2550" u="none" cap="none" strike="noStrike">
                  <a:solidFill>
                    <a:srgbClr val="FFFFFF"/>
                  </a:solidFill>
                  <a:latin typeface="Calibri"/>
                  <a:ea typeface="Calibri"/>
                  <a:cs typeface="Calibri"/>
                  <a:sym typeface="Calibri"/>
                </a:rPr>
                <a:t>Τι να κάνετε</a:t>
              </a:r>
              <a:endParaRPr/>
            </a:p>
          </p:txBody>
        </p:sp>
      </p:grpSp>
      <p:sp>
        <p:nvSpPr>
          <p:cNvPr id="211" name="Google Shape;211;p9"/>
          <p:cNvSpPr txBox="1"/>
          <p:nvPr/>
        </p:nvSpPr>
        <p:spPr>
          <a:xfrm>
            <a:off x="1482749" y="5650096"/>
            <a:ext cx="10305300" cy="852000"/>
          </a:xfrm>
          <a:prstGeom prst="rect">
            <a:avLst/>
          </a:prstGeom>
          <a:noFill/>
          <a:ln>
            <a:noFill/>
          </a:ln>
        </p:spPr>
        <p:txBody>
          <a:bodyPr anchorCtr="0" anchor="t" bIns="0" lIns="0" spcFirstLastPara="1" rIns="0" wrap="square" tIns="0">
            <a:spAutoFit/>
          </a:bodyPr>
          <a:lstStyle/>
          <a:p>
            <a:pPr indent="-111252" lvl="2" marL="335256" marR="0" rtl="0" algn="l">
              <a:lnSpc>
                <a:spcPct val="107991"/>
              </a:lnSpc>
              <a:spcBef>
                <a:spcPts val="0"/>
              </a:spcBef>
              <a:spcAft>
                <a:spcPts val="0"/>
              </a:spcAft>
              <a:buClr>
                <a:srgbClr val="000000"/>
              </a:buClr>
              <a:buSzPts val="1752"/>
              <a:buFont typeface="Arial"/>
              <a:buChar char="⚬"/>
            </a:pPr>
            <a:r>
              <a:rPr b="0" i="0" lang="en-US" sz="1752" u="none" cap="none" strike="noStrike">
                <a:solidFill>
                  <a:srgbClr val="000000"/>
                </a:solidFill>
                <a:latin typeface="Calibri"/>
                <a:ea typeface="Calibri"/>
                <a:cs typeface="Calibri"/>
                <a:sym typeface="Calibri"/>
              </a:rPr>
              <a:t>Ρίξτε το, σκεπάστε το και κρατήστε το πατημένο μέχρι να σταματήσει η δόνηση.</a:t>
            </a:r>
            <a:endParaRPr sz="1300"/>
          </a:p>
          <a:p>
            <a:pPr indent="-111252" lvl="2" marL="335256" marR="0" rtl="0" algn="l">
              <a:lnSpc>
                <a:spcPct val="107991"/>
              </a:lnSpc>
              <a:spcBef>
                <a:spcPts val="0"/>
              </a:spcBef>
              <a:spcAft>
                <a:spcPts val="0"/>
              </a:spcAft>
              <a:buClr>
                <a:srgbClr val="000000"/>
              </a:buClr>
              <a:buSzPts val="1752"/>
              <a:buFont typeface="Arial"/>
              <a:buChar char="⚬"/>
            </a:pPr>
            <a:r>
              <a:rPr b="0" i="0" lang="en-US" sz="1752" u="none" cap="none" strike="noStrike">
                <a:solidFill>
                  <a:srgbClr val="000000"/>
                </a:solidFill>
                <a:latin typeface="Calibri"/>
                <a:ea typeface="Calibri"/>
                <a:cs typeface="Calibri"/>
                <a:sym typeface="Calibri"/>
              </a:rPr>
              <a:t>Ακολουθήστε τις οδηγίες του προσωπικού και μετακινηθείτε ήρεμα στις καθορισμένες ασφαλείς ζώνες.</a:t>
            </a:r>
            <a:endParaRPr sz="1300"/>
          </a:p>
          <a:p>
            <a:pPr indent="-111252" lvl="2" marL="335256" marR="0" rtl="0" algn="l">
              <a:lnSpc>
                <a:spcPct val="107991"/>
              </a:lnSpc>
              <a:spcBef>
                <a:spcPts val="0"/>
              </a:spcBef>
              <a:spcAft>
                <a:spcPts val="0"/>
              </a:spcAft>
              <a:buClr>
                <a:srgbClr val="000000"/>
              </a:buClr>
              <a:buSzPts val="1752"/>
              <a:buFont typeface="Arial"/>
              <a:buChar char="⚬"/>
            </a:pPr>
            <a:r>
              <a:rPr b="0" i="0" lang="en-US" sz="1752" u="none" cap="none" strike="noStrike">
                <a:solidFill>
                  <a:srgbClr val="000000"/>
                </a:solidFill>
                <a:latin typeface="Calibri"/>
                <a:ea typeface="Calibri"/>
                <a:cs typeface="Calibri"/>
                <a:sym typeface="Calibri"/>
              </a:rPr>
              <a:t>Υποστήριξη ευάλωτων ατόμων (παιδιά, ηλικιωμένοι, άτομα με αναπηρία).</a:t>
            </a:r>
            <a:endParaRPr sz="1300"/>
          </a:p>
        </p:txBody>
      </p:sp>
      <p:grpSp>
        <p:nvGrpSpPr>
          <p:cNvPr id="212" name="Google Shape;212;p9"/>
          <p:cNvGrpSpPr/>
          <p:nvPr/>
        </p:nvGrpSpPr>
        <p:grpSpPr>
          <a:xfrm>
            <a:off x="1238248" y="6578650"/>
            <a:ext cx="10689811" cy="1022699"/>
            <a:chOff x="0" y="0"/>
            <a:chExt cx="14253082" cy="1363599"/>
          </a:xfrm>
        </p:grpSpPr>
        <p:sp>
          <p:nvSpPr>
            <p:cNvPr id="213" name="Google Shape;213;p9"/>
            <p:cNvSpPr/>
            <p:nvPr/>
          </p:nvSpPr>
          <p:spPr>
            <a:xfrm>
              <a:off x="25400" y="25400"/>
              <a:ext cx="14202282" cy="1312799"/>
            </a:xfrm>
            <a:custGeom>
              <a:rect b="b" l="l" r="r" t="t"/>
              <a:pathLst>
                <a:path extrusionOk="0" h="1312799" w="14202282">
                  <a:moveTo>
                    <a:pt x="0" y="218821"/>
                  </a:moveTo>
                  <a:cubicBezTo>
                    <a:pt x="0" y="97917"/>
                    <a:pt x="101346" y="0"/>
                    <a:pt x="226441" y="0"/>
                  </a:cubicBezTo>
                  <a:lnTo>
                    <a:pt x="13975842" y="0"/>
                  </a:lnTo>
                  <a:cubicBezTo>
                    <a:pt x="14100936" y="0"/>
                    <a:pt x="14202282" y="97917"/>
                    <a:pt x="14202282" y="218821"/>
                  </a:cubicBezTo>
                  <a:lnTo>
                    <a:pt x="14202282" y="1093978"/>
                  </a:lnTo>
                  <a:cubicBezTo>
                    <a:pt x="14202282" y="1214755"/>
                    <a:pt x="14100936" y="1312799"/>
                    <a:pt x="13975842" y="1312799"/>
                  </a:cubicBezTo>
                  <a:lnTo>
                    <a:pt x="226441" y="1312799"/>
                  </a:lnTo>
                  <a:cubicBezTo>
                    <a:pt x="101346" y="1312799"/>
                    <a:pt x="0" y="1214755"/>
                    <a:pt x="0" y="1093978"/>
                  </a:cubicBezTo>
                  <a:close/>
                </a:path>
              </a:pathLst>
            </a:custGeom>
            <a:solidFill>
              <a:srgbClr val="ED2527"/>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4" name="Google Shape;214;p9"/>
            <p:cNvSpPr/>
            <p:nvPr/>
          </p:nvSpPr>
          <p:spPr>
            <a:xfrm>
              <a:off x="0" y="0"/>
              <a:ext cx="14253082" cy="1363599"/>
            </a:xfrm>
            <a:custGeom>
              <a:rect b="b" l="l" r="r" t="t"/>
              <a:pathLst>
                <a:path extrusionOk="0" h="1363599" w="14253082">
                  <a:moveTo>
                    <a:pt x="0" y="244221"/>
                  </a:moveTo>
                  <a:cubicBezTo>
                    <a:pt x="0" y="108458"/>
                    <a:pt x="113538" y="0"/>
                    <a:pt x="251841" y="0"/>
                  </a:cubicBezTo>
                  <a:lnTo>
                    <a:pt x="14001242" y="0"/>
                  </a:lnTo>
                  <a:lnTo>
                    <a:pt x="14001242" y="25400"/>
                  </a:lnTo>
                  <a:lnTo>
                    <a:pt x="14001242" y="0"/>
                  </a:lnTo>
                  <a:cubicBezTo>
                    <a:pt x="14139545" y="0"/>
                    <a:pt x="14253082" y="108458"/>
                    <a:pt x="14253082" y="244221"/>
                  </a:cubicBezTo>
                  <a:lnTo>
                    <a:pt x="14227682" y="244221"/>
                  </a:lnTo>
                  <a:lnTo>
                    <a:pt x="14253082" y="244221"/>
                  </a:lnTo>
                  <a:lnTo>
                    <a:pt x="14253082" y="1119378"/>
                  </a:lnTo>
                  <a:lnTo>
                    <a:pt x="14227682" y="1119378"/>
                  </a:lnTo>
                  <a:lnTo>
                    <a:pt x="14253082" y="1119378"/>
                  </a:lnTo>
                  <a:cubicBezTo>
                    <a:pt x="14253082" y="1255014"/>
                    <a:pt x="14139545" y="1363599"/>
                    <a:pt x="14001242" y="1363599"/>
                  </a:cubicBezTo>
                  <a:lnTo>
                    <a:pt x="14001242" y="1338199"/>
                  </a:lnTo>
                  <a:lnTo>
                    <a:pt x="14001242" y="1363599"/>
                  </a:lnTo>
                  <a:lnTo>
                    <a:pt x="251841" y="1363599"/>
                  </a:lnTo>
                  <a:lnTo>
                    <a:pt x="251841" y="1338199"/>
                  </a:lnTo>
                  <a:lnTo>
                    <a:pt x="251841" y="1363599"/>
                  </a:lnTo>
                  <a:cubicBezTo>
                    <a:pt x="113538" y="1363599"/>
                    <a:pt x="0" y="1255014"/>
                    <a:pt x="0" y="1119378"/>
                  </a:cubicBezTo>
                  <a:lnTo>
                    <a:pt x="0" y="244221"/>
                  </a:lnTo>
                  <a:lnTo>
                    <a:pt x="25400" y="244221"/>
                  </a:lnTo>
                  <a:lnTo>
                    <a:pt x="0" y="244221"/>
                  </a:lnTo>
                  <a:moveTo>
                    <a:pt x="50800" y="244221"/>
                  </a:moveTo>
                  <a:lnTo>
                    <a:pt x="50800" y="1119378"/>
                  </a:lnTo>
                  <a:lnTo>
                    <a:pt x="25400" y="1119378"/>
                  </a:lnTo>
                  <a:lnTo>
                    <a:pt x="50800" y="1119378"/>
                  </a:lnTo>
                  <a:cubicBezTo>
                    <a:pt x="50800" y="1225423"/>
                    <a:pt x="139954" y="1312799"/>
                    <a:pt x="251841" y="1312799"/>
                  </a:cubicBezTo>
                  <a:lnTo>
                    <a:pt x="14001242" y="1312799"/>
                  </a:lnTo>
                  <a:cubicBezTo>
                    <a:pt x="14113129" y="1312799"/>
                    <a:pt x="14202282" y="1225423"/>
                    <a:pt x="14202282" y="1119378"/>
                  </a:cubicBezTo>
                  <a:lnTo>
                    <a:pt x="14202282" y="244221"/>
                  </a:lnTo>
                  <a:cubicBezTo>
                    <a:pt x="14202282" y="138176"/>
                    <a:pt x="14113129" y="50800"/>
                    <a:pt x="14001242" y="50800"/>
                  </a:cubicBezTo>
                  <a:lnTo>
                    <a:pt x="251841" y="50800"/>
                  </a:lnTo>
                  <a:lnTo>
                    <a:pt x="251841" y="25400"/>
                  </a:lnTo>
                  <a:lnTo>
                    <a:pt x="251841" y="50800"/>
                  </a:lnTo>
                  <a:cubicBezTo>
                    <a:pt x="139954" y="50800"/>
                    <a:pt x="50800" y="138176"/>
                    <a:pt x="50800" y="244221"/>
                  </a:cubicBez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15" name="Google Shape;215;p9"/>
          <p:cNvGrpSpPr/>
          <p:nvPr/>
        </p:nvGrpSpPr>
        <p:grpSpPr>
          <a:xfrm>
            <a:off x="1305360" y="6631474"/>
            <a:ext cx="10555551" cy="902720"/>
            <a:chOff x="0" y="-19050"/>
            <a:chExt cx="14074067" cy="1203626"/>
          </a:xfrm>
        </p:grpSpPr>
        <p:sp>
          <p:nvSpPr>
            <p:cNvPr id="216" name="Google Shape;216;p9"/>
            <p:cNvSpPr/>
            <p:nvPr/>
          </p:nvSpPr>
          <p:spPr>
            <a:xfrm>
              <a:off x="0" y="0"/>
              <a:ext cx="14074067" cy="1184576"/>
            </a:xfrm>
            <a:custGeom>
              <a:rect b="b" l="l" r="r" t="t"/>
              <a:pathLst>
                <a:path extrusionOk="0" h="1184576" w="14074067">
                  <a:moveTo>
                    <a:pt x="0" y="0"/>
                  </a:moveTo>
                  <a:lnTo>
                    <a:pt x="14074067" y="0"/>
                  </a:lnTo>
                  <a:lnTo>
                    <a:pt x="14074067" y="1184576"/>
                  </a:lnTo>
                  <a:lnTo>
                    <a:pt x="0" y="1184576"/>
                  </a:lnTo>
                  <a:close/>
                </a:path>
              </a:pathLst>
            </a:custGeom>
            <a:solidFill>
              <a:srgbClr val="000000">
                <a:alpha val="0"/>
              </a:srgbClr>
            </a:solidFill>
            <a:ln>
              <a:noFill/>
            </a:ln>
          </p:spPr>
        </p:sp>
        <p:sp>
          <p:nvSpPr>
            <p:cNvPr id="217" name="Google Shape;217;p9"/>
            <p:cNvSpPr txBox="1"/>
            <p:nvPr/>
          </p:nvSpPr>
          <p:spPr>
            <a:xfrm>
              <a:off x="0" y="-19050"/>
              <a:ext cx="14074066" cy="1203626"/>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2550" u="none" cap="none" strike="noStrike">
                  <a:solidFill>
                    <a:srgbClr val="FFFFFF"/>
                  </a:solidFill>
                  <a:latin typeface="Calibri"/>
                  <a:ea typeface="Calibri"/>
                  <a:cs typeface="Calibri"/>
                  <a:sym typeface="Calibri"/>
                </a:rPr>
                <a:t>Τι δεν πρέπει να κάνετε</a:t>
              </a:r>
              <a:endParaRPr/>
            </a:p>
          </p:txBody>
        </p:sp>
      </p:grpSp>
      <p:sp>
        <p:nvSpPr>
          <p:cNvPr id="218" name="Google Shape;218;p9"/>
          <p:cNvSpPr txBox="1"/>
          <p:nvPr/>
        </p:nvSpPr>
        <p:spPr>
          <a:xfrm>
            <a:off x="1482749" y="7575256"/>
            <a:ext cx="10305300" cy="851100"/>
          </a:xfrm>
          <a:prstGeom prst="rect">
            <a:avLst/>
          </a:prstGeom>
          <a:noFill/>
          <a:ln>
            <a:noFill/>
          </a:ln>
        </p:spPr>
        <p:txBody>
          <a:bodyPr anchorCtr="0" anchor="t" bIns="0" lIns="0" spcFirstLastPara="1" rIns="0" wrap="square" tIns="0">
            <a:spAutoFit/>
          </a:bodyPr>
          <a:lstStyle/>
          <a:p>
            <a:pPr indent="-111125" lvl="2" marL="352901" marR="0" rtl="0" algn="l">
              <a:lnSpc>
                <a:spcPct val="108000"/>
              </a:lnSpc>
              <a:spcBef>
                <a:spcPts val="0"/>
              </a:spcBef>
              <a:spcAft>
                <a:spcPts val="0"/>
              </a:spcAft>
              <a:buClr>
                <a:srgbClr val="000000"/>
              </a:buClr>
              <a:buSzPts val="1750"/>
              <a:buFont typeface="Arial"/>
              <a:buChar char="⚬"/>
            </a:pPr>
            <a:r>
              <a:rPr b="0" i="0" lang="en-US" sz="1750" u="none" cap="none" strike="noStrike">
                <a:solidFill>
                  <a:srgbClr val="000000"/>
                </a:solidFill>
                <a:latin typeface="Calibri"/>
                <a:ea typeface="Calibri"/>
                <a:cs typeface="Calibri"/>
                <a:sym typeface="Calibri"/>
              </a:rPr>
              <a:t>Μην βιάζεστε προς τις εξόδους κατά τη διάρκεια της δόνησης.</a:t>
            </a:r>
            <a:endParaRPr sz="1200"/>
          </a:p>
          <a:p>
            <a:pPr indent="-111125" lvl="2" marL="352901" marR="0" rtl="0" algn="l">
              <a:lnSpc>
                <a:spcPct val="108000"/>
              </a:lnSpc>
              <a:spcBef>
                <a:spcPts val="0"/>
              </a:spcBef>
              <a:spcAft>
                <a:spcPts val="0"/>
              </a:spcAft>
              <a:buClr>
                <a:srgbClr val="000000"/>
              </a:buClr>
              <a:buSzPts val="1750"/>
              <a:buFont typeface="Arial"/>
              <a:buChar char="⚬"/>
            </a:pPr>
            <a:r>
              <a:rPr b="0" i="0" lang="en-US" sz="1750" u="none" cap="none" strike="noStrike">
                <a:solidFill>
                  <a:srgbClr val="000000"/>
                </a:solidFill>
                <a:latin typeface="Calibri"/>
                <a:ea typeface="Calibri"/>
                <a:cs typeface="Calibri"/>
                <a:sym typeface="Calibri"/>
              </a:rPr>
              <a:t>Μην χρησιμοποιείτε ανελκυστήρες.</a:t>
            </a:r>
            <a:endParaRPr sz="1200"/>
          </a:p>
          <a:p>
            <a:pPr indent="-111125" lvl="2" marL="352901" marR="0" rtl="0" algn="l">
              <a:lnSpc>
                <a:spcPct val="108000"/>
              </a:lnSpc>
              <a:spcBef>
                <a:spcPts val="0"/>
              </a:spcBef>
              <a:spcAft>
                <a:spcPts val="0"/>
              </a:spcAft>
              <a:buClr>
                <a:srgbClr val="000000"/>
              </a:buClr>
              <a:buSzPts val="1750"/>
              <a:buFont typeface="Arial"/>
              <a:buChar char="⚬"/>
            </a:pPr>
            <a:r>
              <a:rPr b="0" i="0" lang="en-US" sz="1750" u="none" cap="none" strike="noStrike">
                <a:solidFill>
                  <a:srgbClr val="000000"/>
                </a:solidFill>
                <a:latin typeface="Calibri"/>
                <a:ea typeface="Calibri"/>
                <a:cs typeface="Calibri"/>
                <a:sym typeface="Calibri"/>
              </a:rPr>
              <a:t>Μην μπλοκάρετε τις διαδρομές έκτακτης ανάγκης.</a:t>
            </a:r>
            <a:endParaRPr sz="1200"/>
          </a:p>
        </p:txBody>
      </p:sp>
      <p:sp>
        <p:nvSpPr>
          <p:cNvPr id="219" name="Google Shape;219;p9"/>
          <p:cNvSpPr/>
          <p:nvPr/>
        </p:nvSpPr>
        <p:spPr>
          <a:xfrm>
            <a:off x="12501290" y="3231060"/>
            <a:ext cx="5194364" cy="3460718"/>
          </a:xfrm>
          <a:custGeom>
            <a:rect b="b" l="l" r="r" t="t"/>
            <a:pathLst>
              <a:path extrusionOk="0" h="4614291" w="6925818">
                <a:moveTo>
                  <a:pt x="0" y="0"/>
                </a:moveTo>
                <a:lnTo>
                  <a:pt x="6925818" y="0"/>
                </a:lnTo>
                <a:lnTo>
                  <a:pt x="6925818" y="4614291"/>
                </a:lnTo>
                <a:lnTo>
                  <a:pt x="0" y="4614291"/>
                </a:lnTo>
                <a:lnTo>
                  <a:pt x="0" y="0"/>
                </a:lnTo>
                <a:close/>
              </a:path>
            </a:pathLst>
          </a:custGeom>
          <a:blipFill rotWithShape="1">
            <a:blip r:embed="rId5">
              <a:alphaModFix/>
            </a:blip>
            <a:stretch>
              <a:fillRect b="-32" l="0" r="0" t="-31"/>
            </a:stretch>
          </a:blipFill>
          <a:ln>
            <a:noFill/>
          </a:ln>
        </p:spPr>
      </p:sp>
      <p:sp>
        <p:nvSpPr>
          <p:cNvPr id="220" name="Google Shape;220;p9"/>
          <p:cNvSpPr txBox="1"/>
          <p:nvPr/>
        </p:nvSpPr>
        <p:spPr>
          <a:xfrm>
            <a:off x="12392282" y="6708948"/>
            <a:ext cx="5521266" cy="523875"/>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1" i="0" lang="en-US" sz="1650" u="none" cap="none" strike="noStrike">
                <a:solidFill>
                  <a:srgbClr val="000000"/>
                </a:solidFill>
                <a:latin typeface="Calibri"/>
                <a:ea typeface="Calibri"/>
                <a:cs typeface="Calibri"/>
                <a:sym typeface="Calibri"/>
              </a:rPr>
              <a:t>Σχήμα 1: Έγκαιρη προειδοποίηση στα μέσα ενημέρωσης Παρακολούθηση ζώων από το Canva (Δωρεάν στοιχείο) </a:t>
            </a:r>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2006-08-16T00:00:00Z</dcterms:created>
</cp:coreProperties>
</file>