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10287000" cx="18288000"/>
  <p:notesSz cx="6858000" cy="9144000"/>
  <p:embeddedFontLst>
    <p:embeddedFont>
      <p:font typeface="Montserrat"/>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2" roundtripDataSignature="AMtx7mjzmy+95wbFM1G+Zn7ikYLOhqx7D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Montserrat-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42" name="Google Shape;242;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43" name="Google Shape;243;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46" name="Google Shape;246;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4" name="Google Shape;254;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5" name="Google Shape;255;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66" name="Google Shape;266;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67" name="Google Shape;267;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70" name="Google Shape;270;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80" name="Google Shape;280;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81" name="Google Shape;281;p1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84" name="Google Shape;284;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303" name="Google Shape;303;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304" name="Google Shape;304;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307" name="Google Shape;307;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5" name="Google Shape;115;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6" name="Google Shape;116;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19" name="Google Shape;119;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28" name="Google Shape;128;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29" name="Google Shape;129;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 name="Google Shape;131;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2" name="Google Shape;132;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0" name="Google Shape;140;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1" name="Google Shape;141;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4" name="Google Shape;144;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2" name="Google Shape;152;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53" name="Google Shape;153;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56" name="Google Shape;156;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64" name="Google Shape;164;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5" name="Google Shape;165;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8" name="Google Shape;168;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6" name="Google Shape;196;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7" name="Google Shape;197;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0" name="Google Shape;200;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0" name="Google Shape;230;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1" name="Google Shape;231;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4" name="Google Shape;234;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4"/>
          <p:cNvSpPr/>
          <p:nvPr>
            <p:ph idx="2" type="pic"/>
          </p:nvPr>
        </p:nvSpPr>
        <p:spPr>
          <a:xfrm>
            <a:off x="1792288" y="612775"/>
            <a:ext cx="5486400" cy="4114800"/>
          </a:xfrm>
          <a:prstGeom prst="rect">
            <a:avLst/>
          </a:prstGeom>
          <a:noFill/>
          <a:ln>
            <a:noFill/>
          </a:ln>
        </p:spPr>
      </p:sp>
      <p:sp>
        <p:nvSpPr>
          <p:cNvPr id="68" name="Google Shape;68;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2.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png"/><Relationship Id="rId11" Type="http://schemas.openxmlformats.org/officeDocument/2006/relationships/hyperlink" Target="https://www.ifrc.org/sites/default/files/PAPE-2.0-English.pdf" TargetMode="External"/><Relationship Id="rId10" Type="http://schemas.openxmlformats.org/officeDocument/2006/relationships/hyperlink" Target="https://www.ifrc.org/sites/default/files/PAPE-2.0-English.pdf" TargetMode="External"/><Relationship Id="rId12" Type="http://schemas.openxmlformats.org/officeDocument/2006/relationships/hyperlink" Target="https://www.ifrc.org/sites/default/files/PAPE-2.0-English.pdf" TargetMode="External"/><Relationship Id="rId9" Type="http://schemas.openxmlformats.org/officeDocument/2006/relationships/hyperlink" Target="https://www.ifrc.org/sites/default/files/PAPE-2.0-English.pdf" TargetMode="External"/><Relationship Id="rId5" Type="http://schemas.openxmlformats.org/officeDocument/2006/relationships/hyperlink" Target="https://www.fema.gov/emergency-managers/practitioners/integrated-public-alert-warning-system" TargetMode="External"/><Relationship Id="rId6" Type="http://schemas.openxmlformats.org/officeDocument/2006/relationships/hyperlink" Target="https://www.fema.gov/emergency-managers/practitioners/integrated-public-alert-warning-system" TargetMode="External"/><Relationship Id="rId7" Type="http://schemas.openxmlformats.org/officeDocument/2006/relationships/hyperlink" Target="https://www.fema.gov/emergency-managers/practitioners/integrated-public-alert-warning-system" TargetMode="External"/><Relationship Id="rId8" Type="http://schemas.openxmlformats.org/officeDocument/2006/relationships/hyperlink" Target="https://www.ifrc.org/sites/default/files/PAPE-2.0-English.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hyperlink" Target="https://www.fema.gov/emergency-managers/practitioners/integrated-public-alert-warning-system" TargetMode="External"/><Relationship Id="rId6" Type="http://schemas.openxmlformats.org/officeDocument/2006/relationships/hyperlink" Target="https://www.fema.gov/emergency-managers/practitioners/integrated-public-alert-warning-system" TargetMode="External"/><Relationship Id="rId7" Type="http://schemas.openxmlformats.org/officeDocument/2006/relationships/hyperlink" Target="https://www.fema.gov/emergency-managers/practitioners/integrated-public-alert-warning-system" TargetMode="External"/><Relationship Id="rId8" Type="http://schemas.openxmlformats.org/officeDocument/2006/relationships/hyperlink" Target="https://www.fema.gov/emergency-managers/practitioners/integrated-public-alert-warning-system" TargetMode="External"/></Relationships>
</file>

<file path=ppt/slides/_rels/slide13.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9.png"/><Relationship Id="rId13" Type="http://schemas.openxmlformats.org/officeDocument/2006/relationships/image" Target="../media/image7.png"/><Relationship Id="rId12"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0.png"/><Relationship Id="rId14" Type="http://schemas.openxmlformats.org/officeDocument/2006/relationships/image" Target="../media/image11.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hyperlink" Target="https://www.facebook.com/profile.php?id=61573707797009" TargetMode="External"/><Relationship Id="rId13" Type="http://schemas.openxmlformats.org/officeDocument/2006/relationships/image" Target="../media/image13.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19.png"/><Relationship Id="rId5" Type="http://schemas.openxmlformats.org/officeDocument/2006/relationships/image" Target="../media/image16.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8" y="716280"/>
            <a:ext cx="8274273"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4" y="8815647"/>
            <a:ext cx="4305776" cy="911828"/>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4" y="1096360"/>
            <a:ext cx="4059555" cy="981933"/>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4" l="0" r="0" t="0"/>
            </a:stretch>
          </a:blipFill>
          <a:ln>
            <a:noFill/>
          </a:ln>
        </p:spPr>
      </p:sp>
      <p:grpSp>
        <p:nvGrpSpPr>
          <p:cNvPr id="95" name="Google Shape;95;p1"/>
          <p:cNvGrpSpPr/>
          <p:nvPr/>
        </p:nvGrpSpPr>
        <p:grpSpPr>
          <a:xfrm>
            <a:off x="581020" y="2650041"/>
            <a:ext cx="8827894" cy="2417292"/>
            <a:chOff x="0" y="-38100"/>
            <a:chExt cx="11770526" cy="3223055"/>
          </a:xfrm>
        </p:grpSpPr>
        <p:sp>
          <p:nvSpPr>
            <p:cNvPr id="96" name="Google Shape;96;p1"/>
            <p:cNvSpPr/>
            <p:nvPr/>
          </p:nvSpPr>
          <p:spPr>
            <a:xfrm>
              <a:off x="0" y="0"/>
              <a:ext cx="11770526" cy="3184955"/>
            </a:xfrm>
            <a:custGeom>
              <a:rect b="b" l="l" r="r" t="t"/>
              <a:pathLst>
                <a:path extrusionOk="0" h="3184955" w="11770526">
                  <a:moveTo>
                    <a:pt x="0" y="0"/>
                  </a:moveTo>
                  <a:lnTo>
                    <a:pt x="11770526" y="0"/>
                  </a:lnTo>
                  <a:lnTo>
                    <a:pt x="11770526" y="3184955"/>
                  </a:lnTo>
                  <a:lnTo>
                    <a:pt x="0" y="3184955"/>
                  </a:lnTo>
                  <a:close/>
                </a:path>
              </a:pathLst>
            </a:custGeom>
            <a:solidFill>
              <a:srgbClr val="000000">
                <a:alpha val="0"/>
              </a:srgbClr>
            </a:solidFill>
            <a:ln>
              <a:noFill/>
            </a:ln>
          </p:spPr>
        </p:sp>
        <p:sp>
          <p:nvSpPr>
            <p:cNvPr id="97" name="Google Shape;97;p1"/>
            <p:cNvSpPr txBox="1"/>
            <p:nvPr/>
          </p:nvSpPr>
          <p:spPr>
            <a:xfrm>
              <a:off x="0" y="-38100"/>
              <a:ext cx="11770526" cy="3223054"/>
            </a:xfrm>
            <a:prstGeom prst="rect">
              <a:avLst/>
            </a:prstGeom>
            <a:noFill/>
            <a:ln>
              <a:noFill/>
            </a:ln>
          </p:spPr>
          <p:txBody>
            <a:bodyPr anchorCtr="0" anchor="b" bIns="0" lIns="0" spcFirstLastPara="1" rIns="0" wrap="square" tIns="0">
              <a:noAutofit/>
            </a:bodyPr>
            <a:lstStyle/>
            <a:p>
              <a:pPr indent="0" lvl="0" marL="0" marR="0" rtl="0" algn="l">
                <a:lnSpc>
                  <a:spcPct val="108021"/>
                </a:lnSpc>
                <a:spcBef>
                  <a:spcPts val="0"/>
                </a:spcBef>
                <a:spcAft>
                  <a:spcPts val="0"/>
                </a:spcAft>
                <a:buNone/>
              </a:pPr>
              <a:r>
                <a:rPr b="1" i="0" lang="en-US" sz="3952" u="none" cap="none" strike="noStrike">
                  <a:solidFill>
                    <a:srgbClr val="000000"/>
                  </a:solidFill>
                  <a:latin typeface="Calibri"/>
                  <a:ea typeface="Calibri"/>
                  <a:cs typeface="Calibri"/>
                  <a:sym typeface="Calibri"/>
                </a:rPr>
                <a:t>Υποστήριξη Εκπαιδευτικού για την ΕΝΟΤΗΤΑ 2: ΕΤΟΙΜΟΤΗΤΑ ΚΑΙ ΑΝΤΙΔΡΑΣΗ ΣΕ ΚΑΤΑΣΤΡΟΦΕΣ ΔΗΜΟΣΙΟΥ ΚΑΙ ΜΕΓΑΛΟΥΣ ΧΩΡΟΥΣ </a:t>
              </a:r>
              <a:endParaRPr/>
            </a:p>
          </p:txBody>
        </p:sp>
      </p:grpSp>
      <p:sp>
        <p:nvSpPr>
          <p:cNvPr id="98" name="Google Shape;98;p1"/>
          <p:cNvSpPr txBox="1"/>
          <p:nvPr/>
        </p:nvSpPr>
        <p:spPr>
          <a:xfrm>
            <a:off x="672447" y="5227300"/>
            <a:ext cx="9185700" cy="2494200"/>
          </a:xfrm>
          <a:prstGeom prst="rect">
            <a:avLst/>
          </a:prstGeom>
          <a:noFill/>
          <a:ln>
            <a:noFill/>
          </a:ln>
        </p:spPr>
        <p:txBody>
          <a:bodyPr anchorCtr="0" anchor="t" bIns="0" lIns="0" spcFirstLastPara="1" rIns="0" wrap="square" tIns="0">
            <a:spAutoFit/>
          </a:bodyPr>
          <a:lstStyle/>
          <a:p>
            <a:pPr indent="0" lvl="0" marL="0" marR="0" rtl="0" algn="l">
              <a:lnSpc>
                <a:spcPct val="86406"/>
              </a:lnSpc>
              <a:spcBef>
                <a:spcPts val="0"/>
              </a:spcBef>
              <a:spcAft>
                <a:spcPts val="0"/>
              </a:spcAft>
              <a:buNone/>
            </a:pPr>
            <a:r>
              <a:rPr b="1" i="0" lang="en-US" sz="3509" u="none" cap="none" strike="noStrike">
                <a:solidFill>
                  <a:srgbClr val="000000"/>
                </a:solidFill>
                <a:latin typeface="Calibri"/>
                <a:ea typeface="Calibri"/>
                <a:cs typeface="Calibri"/>
                <a:sym typeface="Calibri"/>
              </a:rPr>
              <a:t>ΕΚΠΑΙΔΕΥΤΙΚΗ ΕΝΟΤΗΤΑ 9: Συστήματα Έγκαιρης Προειδοποίησης για την Ασφάλεια του Δημόσιου και των Μεγάλων Χώρων Εκδηλώσεων</a:t>
            </a:r>
            <a:endParaRPr/>
          </a:p>
          <a:p>
            <a:pPr indent="0" lvl="0" marL="0" marR="0" rtl="0" algn="l">
              <a:lnSpc>
                <a:spcPct val="79766"/>
              </a:lnSpc>
              <a:spcBef>
                <a:spcPts val="0"/>
              </a:spcBef>
              <a:spcAft>
                <a:spcPts val="0"/>
              </a:spcAft>
              <a:buNone/>
            </a:pPr>
            <a:r>
              <a:t/>
            </a:r>
            <a:endParaRPr b="1" i="0" sz="3509" u="none" cap="none" strike="noStrike">
              <a:solidFill>
                <a:srgbClr val="000000"/>
              </a:solidFill>
              <a:latin typeface="Calibri"/>
              <a:ea typeface="Calibri"/>
              <a:cs typeface="Calibri"/>
              <a:sym typeface="Calibri"/>
            </a:endParaRPr>
          </a:p>
          <a:p>
            <a:pPr indent="0" lvl="0" marL="0" marR="0" rtl="0" algn="l">
              <a:lnSpc>
                <a:spcPct val="86361"/>
              </a:lnSpc>
              <a:spcBef>
                <a:spcPts val="0"/>
              </a:spcBef>
              <a:spcAft>
                <a:spcPts val="0"/>
              </a:spcAft>
              <a:buNone/>
            </a:pPr>
            <a:r>
              <a:rPr b="1" i="0" lang="en-US" sz="2495" u="none" cap="none" strike="noStrike">
                <a:solidFill>
                  <a:srgbClr val="000000"/>
                </a:solidFill>
                <a:latin typeface="Calibri"/>
                <a:ea typeface="Calibri"/>
                <a:cs typeface="Calibri"/>
                <a:sym typeface="Calibri"/>
              </a:rPr>
              <a:t>Συγγραφέας: Ινστιτούτο Ανάπτυξης Επιχειρηματικότητας / Συνεργασία Έργου VETREADY</a:t>
            </a:r>
            <a:endParaRPr sz="1600"/>
          </a:p>
        </p:txBody>
      </p:sp>
      <p:sp>
        <p:nvSpPr>
          <p:cNvPr id="99" name="Google Shape;99;p1"/>
          <p:cNvSpPr txBox="1"/>
          <p:nvPr/>
        </p:nvSpPr>
        <p:spPr>
          <a:xfrm>
            <a:off x="672447" y="8106004"/>
            <a:ext cx="8645044"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0" y="8586262"/>
            <a:ext cx="6466800"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500" u="none" cap="none" strike="noStrike">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descr="Μπλε κείμενο σε μαύρο φόντο  Η περιγραφή δημιουργήθηκε αυτόματα" id="248" name="Google Shape;248;p10"/>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49" name="Google Shape;249;p10"/>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50" name="Google Shape;250;p10"/>
          <p:cNvSpPr txBox="1"/>
          <p:nvPr/>
        </p:nvSpPr>
        <p:spPr>
          <a:xfrm>
            <a:off x="1259675" y="709653"/>
            <a:ext cx="15773400" cy="12507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300" u="none" cap="none" strike="noStrike">
                <a:solidFill>
                  <a:srgbClr val="FF0000"/>
                </a:solidFill>
                <a:latin typeface="Calibri"/>
                <a:ea typeface="Calibri"/>
                <a:cs typeface="Calibri"/>
                <a:sym typeface="Calibri"/>
              </a:rPr>
              <a:t>Υποστήριξη Αξιολόγησης – Πώς να Ελέγχετε την Πρόοδο του Μαθητή</a:t>
            </a:r>
            <a:endParaRPr sz="100"/>
          </a:p>
        </p:txBody>
      </p:sp>
      <p:sp>
        <p:nvSpPr>
          <p:cNvPr id="251" name="Google Shape;251;p10"/>
          <p:cNvSpPr txBox="1"/>
          <p:nvPr/>
        </p:nvSpPr>
        <p:spPr>
          <a:xfrm>
            <a:off x="1351100" y="2053049"/>
            <a:ext cx="15590700" cy="6798000"/>
          </a:xfrm>
          <a:prstGeom prst="rect">
            <a:avLst/>
          </a:prstGeom>
          <a:noFill/>
          <a:ln>
            <a:noFill/>
          </a:ln>
        </p:spPr>
        <p:txBody>
          <a:bodyPr anchorCtr="0" anchor="t" bIns="0" lIns="0" spcFirstLastPara="1" rIns="0" wrap="square" tIns="0">
            <a:spAutoFit/>
          </a:bodyPr>
          <a:lstStyle/>
          <a:p>
            <a:pPr indent="0" lvl="0" marL="0" marR="0" rtl="0" algn="just">
              <a:lnSpc>
                <a:spcPct val="86394"/>
              </a:lnSpc>
              <a:spcBef>
                <a:spcPts val="0"/>
              </a:spcBef>
              <a:spcAft>
                <a:spcPts val="0"/>
              </a:spcAft>
              <a:buNone/>
            </a:pPr>
            <a:r>
              <a:rPr b="0" i="0" lang="en-US" sz="2840" u="none" cap="none" strike="noStrike">
                <a:solidFill>
                  <a:srgbClr val="000000"/>
                </a:solidFill>
                <a:latin typeface="Calibri"/>
                <a:ea typeface="Calibri"/>
                <a:cs typeface="Calibri"/>
                <a:sym typeface="Calibri"/>
              </a:rPr>
              <a:t>Στο τέλος αυτής της εκπαιδευτικής ενότητας, οι εκπαιδευόμενοι συμπληρώνουν ένα κουίζ πολλαπλής επιλογής 10 ερωτήσεων, το οποίο έχει σχεδιαστεί για να αξιολογήσει την κατανόησή τους σχετικά με τις βασικές έννοιες που καλύπτονται στη συνεδρία.</a:t>
            </a:r>
            <a:endParaRPr sz="1300"/>
          </a:p>
          <a:p>
            <a:pPr indent="0" lvl="0" marL="0" marR="0" rtl="0" algn="just">
              <a:lnSpc>
                <a:spcPct val="86394"/>
              </a:lnSpc>
              <a:spcBef>
                <a:spcPts val="0"/>
              </a:spcBef>
              <a:spcAft>
                <a:spcPts val="0"/>
              </a:spcAft>
              <a:buNone/>
            </a:pPr>
            <a:r>
              <a:t/>
            </a:r>
            <a:endParaRPr b="0" i="0" sz="2840" u="none" cap="none" strike="noStrike">
              <a:solidFill>
                <a:srgbClr val="000000"/>
              </a:solidFill>
              <a:latin typeface="Calibri"/>
              <a:ea typeface="Calibri"/>
              <a:cs typeface="Calibri"/>
              <a:sym typeface="Calibri"/>
            </a:endParaRPr>
          </a:p>
          <a:p>
            <a:pPr indent="-297783" lvl="1" marL="608266" marR="0" rtl="0" algn="just">
              <a:lnSpc>
                <a:spcPct val="86394"/>
              </a:lnSpc>
              <a:spcBef>
                <a:spcPts val="0"/>
              </a:spcBef>
              <a:spcAft>
                <a:spcPts val="0"/>
              </a:spcAft>
              <a:buClr>
                <a:srgbClr val="000000"/>
              </a:buClr>
              <a:buSzPts val="2840"/>
              <a:buFont typeface="Arial"/>
              <a:buChar char="•"/>
            </a:pPr>
            <a:r>
              <a:rPr b="1" i="0" lang="en-US" sz="2840" u="none" cap="none" strike="noStrike">
                <a:solidFill>
                  <a:srgbClr val="000000"/>
                </a:solidFill>
                <a:latin typeface="Calibri"/>
                <a:ea typeface="Calibri"/>
                <a:cs typeface="Calibri"/>
                <a:sym typeface="Calibri"/>
              </a:rPr>
              <a:t>Άσκηση Απόκρισης σε Σενάρια</a:t>
            </a:r>
            <a:endParaRPr sz="1300"/>
          </a:p>
          <a:p>
            <a:pPr indent="-304133" lvl="1" marL="608266" marR="0" rtl="0" algn="just">
              <a:lnSpc>
                <a:spcPct val="86394"/>
              </a:lnSpc>
              <a:spcBef>
                <a:spcPts val="0"/>
              </a:spcBef>
              <a:spcAft>
                <a:spcPts val="0"/>
              </a:spcAft>
              <a:buNone/>
            </a:pPr>
            <a:r>
              <a:rPr b="1" i="0" lang="en-US" sz="2840" u="none" cap="none" strike="noStrike">
                <a:solidFill>
                  <a:srgbClr val="000000"/>
                </a:solidFill>
                <a:latin typeface="Calibri"/>
                <a:ea typeface="Calibri"/>
                <a:cs typeface="Calibri"/>
                <a:sym typeface="Calibri"/>
              </a:rPr>
              <a:t>Πώς λειτουργεί:</a:t>
            </a:r>
            <a:r>
              <a:rPr b="0" i="0" lang="en-US" sz="2840" u="none" cap="none" strike="noStrike">
                <a:solidFill>
                  <a:srgbClr val="000000"/>
                </a:solidFill>
                <a:latin typeface="Calibri"/>
                <a:ea typeface="Calibri"/>
                <a:cs typeface="Calibri"/>
                <a:sym typeface="Calibri"/>
              </a:rPr>
              <a:t> Παρουσιάστε στους μαθητές ένα σύντομο σενάριο έκτακτης ανάγκης σε δημόσιο χώρο (π.χ., «Ένας συναγερμός πυρκαγιάς χτυπάει σε ένα γεμάτο εμπορικό κέντρο»). Οι μαθητές πρέπει να περιγράψουν γρήγορα 2-3 άμεσες ενέργειες που θα αναλάμβαναν.</a:t>
            </a:r>
            <a:endParaRPr sz="1300"/>
          </a:p>
          <a:p>
            <a:pPr indent="-304133" lvl="1" marL="608266" marR="0" rtl="0" algn="just">
              <a:lnSpc>
                <a:spcPct val="86394"/>
              </a:lnSpc>
              <a:spcBef>
                <a:spcPts val="0"/>
              </a:spcBef>
              <a:spcAft>
                <a:spcPts val="0"/>
              </a:spcAft>
              <a:buNone/>
            </a:pPr>
            <a:r>
              <a:rPr b="0" i="0" lang="en-US" sz="2840" u="none" cap="none" strike="noStrike">
                <a:solidFill>
                  <a:srgbClr val="000000"/>
                </a:solidFill>
                <a:latin typeface="Calibri"/>
                <a:ea typeface="Calibri"/>
                <a:cs typeface="Calibri"/>
                <a:sym typeface="Calibri"/>
              </a:rPr>
              <a:t>Τι αποκαλύπτει: Καταδεικνύει εάν οι μαθητές μπορούν να εφαρμόσουν τις γνώσεις έγκαιρης προειδοποίησης υπό πίεση, να δώσουν προτεραιότητα στην ασφάλεια και να λάβουν λογικές αποφάσεις σε πραγματικό χρόνο.</a:t>
            </a:r>
            <a:endParaRPr sz="1300"/>
          </a:p>
          <a:p>
            <a:pPr indent="-297783" lvl="1" marL="608266" marR="0" rtl="0" algn="just">
              <a:lnSpc>
                <a:spcPct val="86394"/>
              </a:lnSpc>
              <a:spcBef>
                <a:spcPts val="0"/>
              </a:spcBef>
              <a:spcAft>
                <a:spcPts val="0"/>
              </a:spcAft>
              <a:buClr>
                <a:srgbClr val="000000"/>
              </a:buClr>
              <a:buSzPts val="2840"/>
              <a:buFont typeface="Arial"/>
              <a:buChar char="•"/>
            </a:pPr>
            <a:r>
              <a:rPr b="1" i="0" lang="en-US" sz="2840" u="none" cap="none" strike="noStrike">
                <a:solidFill>
                  <a:srgbClr val="000000"/>
                </a:solidFill>
                <a:latin typeface="Calibri"/>
                <a:ea typeface="Calibri"/>
                <a:cs typeface="Calibri"/>
                <a:sym typeface="Calibri"/>
              </a:rPr>
              <a:t>Κουίζ Ερμηνείας Ειδοποίησης</a:t>
            </a:r>
            <a:endParaRPr sz="1300"/>
          </a:p>
          <a:p>
            <a:pPr indent="-304133" lvl="1" marL="608266" marR="0" rtl="0" algn="just">
              <a:lnSpc>
                <a:spcPct val="86394"/>
              </a:lnSpc>
              <a:spcBef>
                <a:spcPts val="0"/>
              </a:spcBef>
              <a:spcAft>
                <a:spcPts val="0"/>
              </a:spcAft>
              <a:buNone/>
            </a:pPr>
            <a:r>
              <a:rPr b="1" i="0" lang="en-US" sz="2840" u="none" cap="none" strike="noStrike">
                <a:solidFill>
                  <a:srgbClr val="000000"/>
                </a:solidFill>
                <a:latin typeface="Calibri"/>
                <a:ea typeface="Calibri"/>
                <a:cs typeface="Calibri"/>
                <a:sym typeface="Calibri"/>
              </a:rPr>
              <a:t>Πώς λειτουργεί: </a:t>
            </a:r>
            <a:r>
              <a:rPr b="0" i="0" lang="en-US" sz="2840" u="none" cap="none" strike="noStrike">
                <a:solidFill>
                  <a:srgbClr val="000000"/>
                </a:solidFill>
                <a:latin typeface="Calibri"/>
                <a:ea typeface="Calibri"/>
                <a:cs typeface="Calibri"/>
                <a:sym typeface="Calibri"/>
              </a:rPr>
              <a:t>Δείξτε στους μαθητές διαφορετικά είδη προειδοποιητικών μηνυμάτων (ειδοποίηση SMS, ανακοίνωση με μεγάφωνο, σειρήνα). Ζητήστε τους να προσδιορίσουν τι σημαίνει η ειδοποίηση και ποια είναι η σωστή ενέργεια που πρέπει να κάνουν.</a:t>
            </a:r>
            <a:endParaRPr sz="1300"/>
          </a:p>
          <a:p>
            <a:pPr indent="-304133" lvl="1" marL="608266" marR="0" rtl="0" algn="just">
              <a:lnSpc>
                <a:spcPct val="86394"/>
              </a:lnSpc>
              <a:spcBef>
                <a:spcPts val="0"/>
              </a:spcBef>
              <a:spcAft>
                <a:spcPts val="0"/>
              </a:spcAft>
              <a:buNone/>
            </a:pPr>
            <a:r>
              <a:rPr b="0" i="0" lang="en-US" sz="2840" u="none" cap="none" strike="noStrike">
                <a:solidFill>
                  <a:srgbClr val="000000"/>
                </a:solidFill>
                <a:latin typeface="Calibri"/>
                <a:ea typeface="Calibri"/>
                <a:cs typeface="Calibri"/>
                <a:sym typeface="Calibri"/>
              </a:rPr>
              <a:t>Τι αποκαλύπτει: Αξιολογεί την ικανότητα των μαθητών να αναγνωρίζουν και να ερμηνεύουν σωστά διάφορα σήματα έγκαιρης προειδοποίησης, διασφαλίζοντας ότι μπορούν να συνδέσουν τις ειδοποιήσεις με κατάλληλες προστατευτικές συμπεριφορές.</a:t>
            </a:r>
            <a:endParaRPr sz="13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descr="Μπλε κείμενο σε μαύρο φόντο  Η περιγραφή δημιουργήθηκε αυτόματα" id="260" name="Google Shape;260;p11"/>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61" name="Google Shape;261;p11"/>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62" name="Google Shape;262;p11"/>
          <p:cNvSpPr txBox="1"/>
          <p:nvPr/>
        </p:nvSpPr>
        <p:spPr>
          <a:xfrm>
            <a:off x="1259675" y="709654"/>
            <a:ext cx="15773400" cy="7935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200" u="none" cap="none" strike="noStrike">
                <a:solidFill>
                  <a:srgbClr val="FF0000"/>
                </a:solidFill>
                <a:latin typeface="Calibri"/>
                <a:ea typeface="Calibri"/>
                <a:cs typeface="Calibri"/>
                <a:sym typeface="Calibri"/>
              </a:rPr>
              <a:t>Πρόσθετ</a:t>
            </a:r>
            <a:r>
              <a:rPr b="1" lang="en-US" sz="6200">
                <a:solidFill>
                  <a:srgbClr val="FF0000"/>
                </a:solidFill>
                <a:latin typeface="Calibri"/>
                <a:ea typeface="Calibri"/>
                <a:cs typeface="Calibri"/>
                <a:sym typeface="Calibri"/>
              </a:rPr>
              <a:t>ο</a:t>
            </a:r>
            <a:r>
              <a:rPr b="1" i="0" lang="en-US" sz="6200" u="none" cap="none" strike="noStrike">
                <a:solidFill>
                  <a:srgbClr val="FF0000"/>
                </a:solidFill>
                <a:latin typeface="Calibri"/>
                <a:ea typeface="Calibri"/>
                <a:cs typeface="Calibri"/>
                <a:sym typeface="Calibri"/>
              </a:rPr>
              <a:t> </a:t>
            </a:r>
            <a:r>
              <a:rPr b="1" lang="en-US" sz="6200">
                <a:solidFill>
                  <a:srgbClr val="FF0000"/>
                </a:solidFill>
                <a:latin typeface="Calibri"/>
                <a:ea typeface="Calibri"/>
                <a:cs typeface="Calibri"/>
                <a:sym typeface="Calibri"/>
              </a:rPr>
              <a:t>Εκπαιδευτικό</a:t>
            </a:r>
            <a:r>
              <a:rPr b="1" i="0" lang="en-US" sz="6200" u="none" cap="none" strike="noStrike">
                <a:solidFill>
                  <a:srgbClr val="FF0000"/>
                </a:solidFill>
                <a:latin typeface="Calibri"/>
                <a:ea typeface="Calibri"/>
                <a:cs typeface="Calibri"/>
                <a:sym typeface="Calibri"/>
              </a:rPr>
              <a:t> Υλικ</a:t>
            </a:r>
            <a:r>
              <a:rPr b="1" lang="en-US" sz="6200">
                <a:solidFill>
                  <a:srgbClr val="FF0000"/>
                </a:solidFill>
                <a:latin typeface="Calibri"/>
                <a:ea typeface="Calibri"/>
                <a:cs typeface="Calibri"/>
                <a:sym typeface="Calibri"/>
              </a:rPr>
              <a:t>ό</a:t>
            </a:r>
            <a:endParaRPr sz="1000"/>
          </a:p>
        </p:txBody>
      </p:sp>
      <p:sp>
        <p:nvSpPr>
          <p:cNvPr id="263" name="Google Shape;263;p11"/>
          <p:cNvSpPr txBox="1"/>
          <p:nvPr/>
        </p:nvSpPr>
        <p:spPr>
          <a:xfrm>
            <a:off x="1346350" y="1956112"/>
            <a:ext cx="15590700" cy="6648600"/>
          </a:xfrm>
          <a:prstGeom prst="rect">
            <a:avLst/>
          </a:prstGeom>
          <a:noFill/>
          <a:ln>
            <a:noFill/>
          </a:ln>
        </p:spPr>
        <p:txBody>
          <a:bodyPr anchorCtr="0" anchor="t" bIns="0" lIns="0" spcFirstLastPara="1" rIns="0" wrap="square" tIns="0">
            <a:spAutoFit/>
          </a:bodyPr>
          <a:lstStyle/>
          <a:p>
            <a:pPr indent="-307305" lvl="1" marL="640010" marR="0" rtl="0" algn="l">
              <a:lnSpc>
                <a:spcPct val="97186"/>
              </a:lnSpc>
              <a:spcBef>
                <a:spcPts val="0"/>
              </a:spcBef>
              <a:spcAft>
                <a:spcPts val="0"/>
              </a:spcAft>
              <a:buClr>
                <a:srgbClr val="000000"/>
              </a:buClr>
              <a:buSzPts val="2963"/>
              <a:buFont typeface="Arial"/>
              <a:buChar char="•"/>
            </a:pPr>
            <a:r>
              <a:rPr b="1" i="0" lang="en-US" sz="2963" u="none" cap="none" strike="noStrike">
                <a:solidFill>
                  <a:srgbClr val="000000"/>
                </a:solidFill>
                <a:latin typeface="Calibri"/>
                <a:ea typeface="Calibri"/>
                <a:cs typeface="Calibri"/>
                <a:sym typeface="Calibri"/>
              </a:rPr>
              <a:t>1. FEMA – Ολοκληρωμένο Σύστημα Δημόσιας Ειδοποίησης και Προειδοποίησης (IPAWS)</a:t>
            </a:r>
            <a:endParaRPr sz="1200"/>
          </a:p>
          <a:p>
            <a:pPr indent="-320005" lvl="1" marL="640010" marR="0" rtl="0" algn="l">
              <a:lnSpc>
                <a:spcPct val="97186"/>
              </a:lnSpc>
              <a:spcBef>
                <a:spcPts val="0"/>
              </a:spcBef>
              <a:spcAft>
                <a:spcPts val="0"/>
              </a:spcAft>
              <a:buNone/>
            </a:pPr>
            <a:r>
              <a:rPr b="1" i="0" lang="en-US" sz="2963" u="sng" cap="none" strike="noStrike">
                <a:solidFill>
                  <a:srgbClr val="139AD6"/>
                </a:solidFill>
                <a:latin typeface="Calibri"/>
                <a:ea typeface="Calibri"/>
                <a:cs typeface="Calibri"/>
                <a:sym typeface="Calibri"/>
                <a:hlinkClick r:id="rId5">
                  <a:extLst>
                    <a:ext uri="{A12FA001-AC4F-418D-AE19-62706E023703}">
                      <ahyp:hlinkClr val="tx"/>
                    </a:ext>
                  </a:extLst>
                </a:hlinkClick>
              </a:rPr>
              <a:t>https://www.fema.gov/emergency-managers/practitioners/integrated-public-alert-warning-system</a:t>
            </a:r>
            <a:endParaRPr sz="1200"/>
          </a:p>
          <a:p>
            <a:pPr indent="0" lvl="1" marL="320004" marR="0" rtl="0" algn="l">
              <a:lnSpc>
                <a:spcPct val="97186"/>
              </a:lnSpc>
              <a:spcBef>
                <a:spcPts val="0"/>
              </a:spcBef>
              <a:spcAft>
                <a:spcPts val="0"/>
              </a:spcAft>
              <a:buNone/>
            </a:pPr>
            <a:r>
              <a:rPr b="1" lang="en-US" sz="2963" cap="none" strike="noStrike">
                <a:solidFill>
                  <a:srgbClr val="000000"/>
                </a:solidFill>
                <a:uFill>
                  <a:noFill/>
                </a:uFill>
                <a:latin typeface="Calibri"/>
                <a:ea typeface="Calibri"/>
                <a:cs typeface="Calibri"/>
                <a:sym typeface="Calibri"/>
                <a:hlinkClick r:id="rId6">
                  <a:extLst>
                    <a:ext uri="{A12FA001-AC4F-418D-AE19-62706E023703}">
                      <ahyp:hlinkClr val="tx"/>
                    </a:ext>
                  </a:extLst>
                </a:hlinkClick>
              </a:rPr>
              <a:t>Εξηγεί πώς το σύστημα συναγερμού των ΗΠΑ ενσωματώνει σειρήνες, ραδιόφωνο, τηλεόραση και δίκτυα κινητής τηλεφωνίας, κάτι χρήσιμο για την εμφάνιση πολλαπλών καναλιών δημόσιων προειδοποιήσεων.</a:t>
            </a:r>
            <a:endParaRPr sz="1200"/>
          </a:p>
          <a:p>
            <a:pPr indent="-307305" lvl="1" marL="640010" marR="0" rtl="0" algn="l">
              <a:lnSpc>
                <a:spcPct val="97186"/>
              </a:lnSpc>
              <a:spcBef>
                <a:spcPts val="0"/>
              </a:spcBef>
              <a:spcAft>
                <a:spcPts val="0"/>
              </a:spcAft>
              <a:buClr>
                <a:srgbClr val="000000"/>
              </a:buClr>
              <a:buSzPts val="2963"/>
              <a:buFont typeface="Arial"/>
              <a:buChar char="•"/>
            </a:pPr>
            <a:r>
              <a:rPr b="1" lang="en-US" sz="2963" cap="none" strike="noStrike">
                <a:solidFill>
                  <a:srgbClr val="000000"/>
                </a:solidFill>
                <a:uFill>
                  <a:noFill/>
                </a:uFill>
                <a:latin typeface="Calibri"/>
                <a:ea typeface="Calibri"/>
                <a:cs typeface="Calibri"/>
                <a:sym typeface="Calibri"/>
                <a:hlinkClick r:id="rId7">
                  <a:extLst>
                    <a:ext uri="{A12FA001-AC4F-418D-AE19-62706E023703}">
                      <ahyp:hlinkClr val="tx"/>
                    </a:ext>
                  </a:extLst>
                </a:hlinkClick>
              </a:rPr>
              <a:t>2. IFRC – Ευαισθητοποίηση και Εκπαίδευση Κοινού για τη Μείωση του Κινδύνου Καταστροφών</a:t>
            </a:r>
            <a:endParaRPr sz="1200"/>
          </a:p>
          <a:p>
            <a:pPr indent="-320005" lvl="1" marL="640010" marR="0" rtl="0" algn="l">
              <a:lnSpc>
                <a:spcPct val="97186"/>
              </a:lnSpc>
              <a:spcBef>
                <a:spcPts val="0"/>
              </a:spcBef>
              <a:spcAft>
                <a:spcPts val="0"/>
              </a:spcAft>
              <a:buNone/>
            </a:pPr>
            <a:r>
              <a:rPr b="1" i="1" lang="en-US" sz="2963" u="sng" cap="none" strike="noStrike">
                <a:solidFill>
                  <a:srgbClr val="139AD6"/>
                </a:solidFill>
                <a:latin typeface="Calibri"/>
                <a:ea typeface="Calibri"/>
                <a:cs typeface="Calibri"/>
                <a:sym typeface="Calibri"/>
                <a:hlinkClick r:id="rId8">
                  <a:extLst>
                    <a:ext uri="{A12FA001-AC4F-418D-AE19-62706E023703}">
                      <ahyp:hlinkClr val="tx"/>
                    </a:ext>
                  </a:extLst>
                </a:hlinkClick>
              </a:rPr>
              <a:t>https://www.ifrc.org/sites/default/files/PAPE-2.0-English.pdf </a:t>
            </a:r>
            <a:endParaRPr sz="1200"/>
          </a:p>
          <a:p>
            <a:pPr indent="0" lvl="1" marL="320004" marR="0" rtl="0" algn="l">
              <a:lnSpc>
                <a:spcPct val="97186"/>
              </a:lnSpc>
              <a:spcBef>
                <a:spcPts val="0"/>
              </a:spcBef>
              <a:spcAft>
                <a:spcPts val="0"/>
              </a:spcAft>
              <a:buNone/>
            </a:pPr>
            <a:r>
              <a:rPr b="1" lang="en-US" sz="2963" cap="none" strike="noStrike">
                <a:solidFill>
                  <a:srgbClr val="000000"/>
                </a:solidFill>
                <a:uFill>
                  <a:noFill/>
                </a:uFill>
                <a:latin typeface="Calibri"/>
                <a:ea typeface="Calibri"/>
                <a:cs typeface="Calibri"/>
                <a:sym typeface="Calibri"/>
                <a:hlinkClick r:id="rId9">
                  <a:extLst>
                    <a:ext uri="{A12FA001-AC4F-418D-AE19-62706E023703}">
                      <ahyp:hlinkClr val="tx"/>
                    </a:ext>
                  </a:extLst>
                </a:hlinkClick>
              </a:rPr>
              <a:t>Παρέχει κατευθυντήριες γραμμές, αφίσες και παραδείγματα από την κοινότητα σχετικά με την ετοιμότητα για καταστροφές, κατάλληλα ως βοηθητικό υλικό για εκπαιδευτές.</a:t>
            </a:r>
            <a:endParaRPr b="1" sz="1200"/>
          </a:p>
          <a:p>
            <a:pPr indent="-307305" lvl="1" marL="640010" marR="0" rtl="0" algn="l">
              <a:lnSpc>
                <a:spcPct val="97186"/>
              </a:lnSpc>
              <a:spcBef>
                <a:spcPts val="0"/>
              </a:spcBef>
              <a:spcAft>
                <a:spcPts val="0"/>
              </a:spcAft>
              <a:buClr>
                <a:srgbClr val="000000"/>
              </a:buClr>
              <a:buSzPts val="2963"/>
              <a:buChar char="•"/>
            </a:pPr>
            <a:r>
              <a:rPr b="1" lang="en-US" sz="2963" cap="none" strike="noStrike">
                <a:solidFill>
                  <a:srgbClr val="000000"/>
                </a:solidFill>
                <a:uFill>
                  <a:noFill/>
                </a:uFill>
                <a:latin typeface="Calibri"/>
                <a:ea typeface="Calibri"/>
                <a:cs typeface="Calibri"/>
                <a:sym typeface="Calibri"/>
                <a:hlinkClick r:id="rId10">
                  <a:extLst>
                    <a:ext uri="{A12FA001-AC4F-418D-AE19-62706E023703}">
                      <ahyp:hlinkClr val="tx"/>
                    </a:ext>
                  </a:extLst>
                </a:hlinkClick>
              </a:rPr>
              <a:t>3. CRED – Διεθνής Βάση Δεδομένων Καταστροφών EM-DAT</a:t>
            </a:r>
            <a:endParaRPr b="1" sz="1200"/>
          </a:p>
          <a:p>
            <a:pPr indent="-320005" lvl="1" marL="640010" marR="0" rtl="0" algn="l">
              <a:lnSpc>
                <a:spcPct val="97186"/>
              </a:lnSpc>
              <a:spcBef>
                <a:spcPts val="0"/>
              </a:spcBef>
              <a:spcAft>
                <a:spcPts val="0"/>
              </a:spcAft>
              <a:buNone/>
            </a:pPr>
            <a:r>
              <a:rPr b="1" lang="en-US" sz="2963" cap="none" strike="noStrike">
                <a:solidFill>
                  <a:srgbClr val="000000"/>
                </a:solidFill>
                <a:uFill>
                  <a:noFill/>
                </a:uFill>
                <a:latin typeface="Calibri"/>
                <a:ea typeface="Calibri"/>
                <a:cs typeface="Calibri"/>
                <a:sym typeface="Calibri"/>
                <a:hlinkClick r:id="rId11">
                  <a:extLst>
                    <a:ext uri="{A12FA001-AC4F-418D-AE19-62706E023703}">
                      <ahyp:hlinkClr val="tx"/>
                    </a:ext>
                  </a:extLst>
                </a:hlinkClick>
              </a:rPr>
              <a:t> https://www.emdat.be/</a:t>
            </a:r>
            <a:endParaRPr b="1" sz="1200"/>
          </a:p>
          <a:p>
            <a:pPr indent="0" lvl="1" marL="320004" marR="0" rtl="0" algn="just">
              <a:lnSpc>
                <a:spcPct val="97186"/>
              </a:lnSpc>
              <a:spcBef>
                <a:spcPts val="0"/>
              </a:spcBef>
              <a:spcAft>
                <a:spcPts val="0"/>
              </a:spcAft>
              <a:buNone/>
            </a:pPr>
            <a:r>
              <a:rPr b="1" lang="en-US" sz="2963" cap="none" strike="noStrike">
                <a:solidFill>
                  <a:srgbClr val="000000"/>
                </a:solidFill>
                <a:uFill>
                  <a:noFill/>
                </a:uFill>
                <a:latin typeface="Calibri"/>
                <a:ea typeface="Calibri"/>
                <a:cs typeface="Calibri"/>
                <a:sym typeface="Calibri"/>
                <a:hlinkClick r:id="rId12">
                  <a:extLst>
                    <a:ext uri="{A12FA001-AC4F-418D-AE19-62706E023703}">
                      <ahyp:hlinkClr val="tx"/>
                    </a:ext>
                  </a:extLst>
                </a:hlinkClick>
              </a:rPr>
              <a:t>Προσφέρει παγκόσμια στατιστικά στοιχεία για τις καταστροφές και την αποτελεσματικότητα της έγκαιρης προειδοποίησης, βοηθώντας τους εκπαιδευτές να απεικονίσουν δεδομένα και τάσεις από τον πραγματικό κόσμο.</a:t>
            </a:r>
            <a:endParaRPr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descr="Μπλε κείμενο σε μαύρο φόντο  Η περιγραφή δημιουργήθηκε αυτόματα" id="272" name="Google Shape;272;p1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73" name="Google Shape;273;p1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74" name="Google Shape;274;p12"/>
          <p:cNvGrpSpPr/>
          <p:nvPr/>
        </p:nvGrpSpPr>
        <p:grpSpPr>
          <a:xfrm>
            <a:off x="1259682" y="709655"/>
            <a:ext cx="15773400" cy="1242995"/>
            <a:chOff x="0" y="-66675"/>
            <a:chExt cx="21031200" cy="1657326"/>
          </a:xfrm>
        </p:grpSpPr>
        <p:sp>
          <p:nvSpPr>
            <p:cNvPr id="275" name="Google Shape;275;p12"/>
            <p:cNvSpPr/>
            <p:nvPr/>
          </p:nvSpPr>
          <p:spPr>
            <a:xfrm>
              <a:off x="0" y="0"/>
              <a:ext cx="21031200" cy="1590651"/>
            </a:xfrm>
            <a:custGeom>
              <a:rect b="b" l="l" r="r" t="t"/>
              <a:pathLst>
                <a:path extrusionOk="0" h="1590651" w="21031200">
                  <a:moveTo>
                    <a:pt x="0" y="0"/>
                  </a:moveTo>
                  <a:lnTo>
                    <a:pt x="21031200" y="0"/>
                  </a:lnTo>
                  <a:lnTo>
                    <a:pt x="21031200" y="1590651"/>
                  </a:lnTo>
                  <a:lnTo>
                    <a:pt x="0" y="1590651"/>
                  </a:lnTo>
                  <a:close/>
                </a:path>
              </a:pathLst>
            </a:custGeom>
            <a:solidFill>
              <a:srgbClr val="000000">
                <a:alpha val="0"/>
              </a:srgbClr>
            </a:solidFill>
            <a:ln>
              <a:noFill/>
            </a:ln>
          </p:spPr>
        </p:sp>
        <p:sp>
          <p:nvSpPr>
            <p:cNvPr id="276" name="Google Shape;276;p12"/>
            <p:cNvSpPr txBox="1"/>
            <p:nvPr/>
          </p:nvSpPr>
          <p:spPr>
            <a:xfrm>
              <a:off x="0" y="-66675"/>
              <a:ext cx="21031200" cy="1657326"/>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i="0" lang="en-US" sz="5940" u="none" cap="none" strike="noStrike">
                  <a:solidFill>
                    <a:srgbClr val="FF0000"/>
                  </a:solidFill>
                  <a:latin typeface="Calibri"/>
                  <a:ea typeface="Calibri"/>
                  <a:cs typeface="Calibri"/>
                  <a:sym typeface="Calibri"/>
                </a:rPr>
                <a:t>Πηγές</a:t>
              </a:r>
              <a:endParaRPr/>
            </a:p>
          </p:txBody>
        </p:sp>
      </p:grpSp>
      <p:sp>
        <p:nvSpPr>
          <p:cNvPr id="277" name="Google Shape;277;p12"/>
          <p:cNvSpPr txBox="1"/>
          <p:nvPr/>
        </p:nvSpPr>
        <p:spPr>
          <a:xfrm>
            <a:off x="1348725" y="2155205"/>
            <a:ext cx="15590700" cy="60891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Κέντρο Έρευνας για την Επιδημιολογία των Καταστροφών. (2024). EM-DAT: Η διεθνής βάση δεδομένων για τις καταστροφές. Καθολικό Πανεπιστήμιο της Λουβαίν.</a:t>
            </a:r>
            <a:endParaRPr sz="1300"/>
          </a:p>
          <a:p>
            <a:pPr indent="0" lvl="0" marL="0"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 https://www.emdat.be</a:t>
            </a:r>
            <a:endParaRPr sz="1300"/>
          </a:p>
          <a:p>
            <a:pPr indent="0" lvl="0" marL="0"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Ευρωπαϊκή Επιτροπή. (2023). Μηχανισμός Πολιτικής Προστασίας της ΕΕ.</a:t>
            </a:r>
            <a:endParaRPr sz="1300"/>
          </a:p>
          <a:p>
            <a:pPr indent="0" lvl="0" marL="0"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 https://civil-protection-humanitarian-aid.ec.europa.eu/what/civil-protection/eu-civil-protection-mechanism_en</a:t>
            </a:r>
            <a:endParaRPr sz="1300"/>
          </a:p>
          <a:p>
            <a:pPr indent="0" lvl="0" marL="0"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Ομοσπονδιακή Υπηρεσία Διαχείρισης Εκτάκτων Αναγκών. (2023). Ολοκληρωμένο Σύστημα Δημόσιας Συναγερμού και Προειδοποίησης (IPAWS). Υπουργείο Εσωτερικής Ασφάλειας των ΗΠΑ. </a:t>
            </a:r>
            <a:endParaRPr sz="1300"/>
          </a:p>
          <a:p>
            <a:pPr indent="0" lvl="0" marL="0" marR="0" rtl="0" algn="l">
              <a:lnSpc>
                <a:spcPct val="108000"/>
              </a:lnSpc>
              <a:spcBef>
                <a:spcPts val="0"/>
              </a:spcBef>
              <a:spcAft>
                <a:spcPts val="0"/>
              </a:spcAft>
              <a:buNone/>
            </a:pPr>
            <a:r>
              <a:rPr b="1" i="0" lang="en-US" sz="2300" u="none" cap="none" strike="noStrike">
                <a:solidFill>
                  <a:srgbClr val="000000"/>
                </a:solidFill>
                <a:latin typeface="Calibri"/>
                <a:ea typeface="Calibri"/>
                <a:cs typeface="Calibri"/>
                <a:sym typeface="Calibri"/>
              </a:rPr>
              <a:t>ESCO (Ευρωπαϊκές Δεξιότητες, Ικανότητες, Προσόντα και Επαγγέλματα). (2024). Ευρωπαϊκή Επιτροπή. https://esco.ec.europa.eu</a:t>
            </a:r>
            <a:endParaRPr sz="1300"/>
          </a:p>
          <a:p>
            <a:pPr indent="0" lvl="0" marL="0" marR="0" rtl="0" algn="l">
              <a:lnSpc>
                <a:spcPct val="108000"/>
              </a:lnSpc>
              <a:spcBef>
                <a:spcPts val="0"/>
              </a:spcBef>
              <a:spcAft>
                <a:spcPts val="0"/>
              </a:spcAft>
              <a:buNone/>
            </a:pPr>
            <a:r>
              <a:rPr b="1" i="0" lang="en-US" sz="23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https://www.fema.gov/emergency-managers/practitioners/integrated-public-alert-warning-system</a:t>
            </a:r>
            <a:endParaRPr sz="1300"/>
          </a:p>
          <a:p>
            <a:pPr indent="0" lvl="0" marL="0" marR="0" rtl="0" algn="l">
              <a:lnSpc>
                <a:spcPct val="108000"/>
              </a:lnSpc>
              <a:spcBef>
                <a:spcPts val="0"/>
              </a:spcBef>
              <a:spcAft>
                <a:spcPts val="0"/>
              </a:spcAft>
              <a:buNone/>
            </a:pPr>
            <a:r>
              <a:rPr b="1" i="0" lang="en-US" sz="2300" cap="none" strike="noStrike">
                <a:solidFill>
                  <a:srgbClr val="000000"/>
                </a:solidFill>
                <a:uFill>
                  <a:noFill/>
                </a:uFill>
                <a:latin typeface="Calibri"/>
                <a:ea typeface="Calibri"/>
                <a:cs typeface="Calibri"/>
                <a:sym typeface="Calibri"/>
                <a:hlinkClick r:id="rId6">
                  <a:extLst>
                    <a:ext uri="{A12FA001-AC4F-418D-AE19-62706E023703}">
                      <ahyp:hlinkClr val="tx"/>
                    </a:ext>
                  </a:extLst>
                </a:hlinkClick>
              </a:rPr>
              <a:t>Διεθνής Ομοσπονδία Εταιρειών Ερυθρού Σταυρού και Ερυθράς Ημισελήνου. (2019). Ευαισθητοποίηση του κοινού και εκπαίδευση του κοινού για τη μείωση του κινδύνου καταστροφών: Βασικά μηνύματα (2η έκδοση). IFRC.</a:t>
            </a:r>
            <a:endParaRPr sz="1300"/>
          </a:p>
          <a:p>
            <a:pPr indent="0" lvl="0" marL="0" marR="0" rtl="0" algn="l">
              <a:lnSpc>
                <a:spcPct val="108000"/>
              </a:lnSpc>
              <a:spcBef>
                <a:spcPts val="0"/>
              </a:spcBef>
              <a:spcAft>
                <a:spcPts val="0"/>
              </a:spcAft>
              <a:buNone/>
            </a:pPr>
            <a:r>
              <a:rPr b="1" i="0" lang="en-US" sz="2300" cap="none" strike="noStrike">
                <a:solidFill>
                  <a:srgbClr val="000000"/>
                </a:solidFill>
                <a:uFill>
                  <a:noFill/>
                </a:uFill>
                <a:latin typeface="Calibri"/>
                <a:ea typeface="Calibri"/>
                <a:cs typeface="Calibri"/>
                <a:sym typeface="Calibri"/>
                <a:hlinkClick r:id="rId7">
                  <a:extLst>
                    <a:ext uri="{A12FA001-AC4F-418D-AE19-62706E023703}">
                      <ahyp:hlinkClr val="tx"/>
                    </a:ext>
                  </a:extLst>
                </a:hlinkClick>
              </a:rPr>
              <a:t> https://www.ifrc.org/sites/default/files/PAPE-2.0-English.pdf</a:t>
            </a:r>
            <a:endParaRPr sz="1300"/>
          </a:p>
          <a:p>
            <a:pPr indent="0" lvl="0" marL="0" marR="0" rtl="0" algn="l">
              <a:lnSpc>
                <a:spcPct val="108000"/>
              </a:lnSpc>
              <a:spcBef>
                <a:spcPts val="0"/>
              </a:spcBef>
              <a:spcAft>
                <a:spcPts val="0"/>
              </a:spcAft>
              <a:buNone/>
            </a:pPr>
            <a:r>
              <a:rPr b="1" i="0" lang="en-US" sz="2300" cap="none" strike="noStrike">
                <a:solidFill>
                  <a:srgbClr val="000000"/>
                </a:solidFill>
                <a:uFill>
                  <a:noFill/>
                </a:uFill>
                <a:latin typeface="Calibri"/>
                <a:ea typeface="Calibri"/>
                <a:cs typeface="Calibri"/>
                <a:sym typeface="Calibri"/>
                <a:hlinkClick r:id="rId8">
                  <a:extLst>
                    <a:ext uri="{A12FA001-AC4F-418D-AE19-62706E023703}">
                      <ahyp:hlinkClr val="tx"/>
                    </a:ext>
                  </a:extLst>
                </a:hlinkClick>
              </a:rPr>
              <a:t>Γραφείο των Ηνωμένων Εθνών για τη Μείωση του Κινδύνου Καταστροφών. (χ.η.). Συστήματα έγκαιρης προειδοποίησης: Μείωση της θνησιμότητας από καταστροφές. https://www.undrr.org/publication/early-warning-systems-reducing-disaster-mortality</a:t>
            </a:r>
            <a:endParaRPr sz="13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grpSp>
        <p:nvGrpSpPr>
          <p:cNvPr id="286" name="Google Shape;286;p13"/>
          <p:cNvGrpSpPr/>
          <p:nvPr/>
        </p:nvGrpSpPr>
        <p:grpSpPr>
          <a:xfrm>
            <a:off x="657412" y="635794"/>
            <a:ext cx="14500167" cy="1522124"/>
            <a:chOff x="0" y="-66675"/>
            <a:chExt cx="19333556" cy="2029499"/>
          </a:xfrm>
        </p:grpSpPr>
        <p:sp>
          <p:nvSpPr>
            <p:cNvPr id="287" name="Google Shape;287;p13"/>
            <p:cNvSpPr/>
            <p:nvPr/>
          </p:nvSpPr>
          <p:spPr>
            <a:xfrm>
              <a:off x="0" y="0"/>
              <a:ext cx="19333556" cy="1962824"/>
            </a:xfrm>
            <a:custGeom>
              <a:rect b="b" l="l" r="r" t="t"/>
              <a:pathLst>
                <a:path extrusionOk="0" h="1962824" w="19333556">
                  <a:moveTo>
                    <a:pt x="0" y="0"/>
                  </a:moveTo>
                  <a:lnTo>
                    <a:pt x="19333556" y="0"/>
                  </a:lnTo>
                  <a:lnTo>
                    <a:pt x="19333556" y="1962824"/>
                  </a:lnTo>
                  <a:lnTo>
                    <a:pt x="0" y="1962824"/>
                  </a:lnTo>
                  <a:close/>
                </a:path>
              </a:pathLst>
            </a:custGeom>
            <a:solidFill>
              <a:srgbClr val="000000">
                <a:alpha val="0"/>
              </a:srgbClr>
            </a:solidFill>
            <a:ln>
              <a:noFill/>
            </a:ln>
          </p:spPr>
        </p:sp>
        <p:sp>
          <p:nvSpPr>
            <p:cNvPr id="288" name="Google Shape;288;p13"/>
            <p:cNvSpPr txBox="1"/>
            <p:nvPr/>
          </p:nvSpPr>
          <p:spPr>
            <a:xfrm>
              <a:off x="0" y="-66675"/>
              <a:ext cx="19333556"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ΣΥΝΕΤΑΙΡΙΣΜΟΣ</a:t>
              </a:r>
              <a:endParaRPr/>
            </a:p>
          </p:txBody>
        </p:sp>
      </p:grpSp>
      <p:sp>
        <p:nvSpPr>
          <p:cNvPr id="289" name="Google Shape;289;p13"/>
          <p:cNvSpPr txBox="1"/>
          <p:nvPr/>
        </p:nvSpPr>
        <p:spPr>
          <a:xfrm>
            <a:off x="748837"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90" name="Google Shape;290;p13"/>
          <p:cNvSpPr txBox="1"/>
          <p:nvPr/>
        </p:nvSpPr>
        <p:spPr>
          <a:xfrm>
            <a:off x="6801118" y="4835719"/>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91" name="Google Shape;291;p13"/>
          <p:cNvSpPr txBox="1"/>
          <p:nvPr/>
        </p:nvSpPr>
        <p:spPr>
          <a:xfrm>
            <a:off x="12854738" y="4816898"/>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92" name="Google Shape;292;p13"/>
          <p:cNvSpPr txBox="1"/>
          <p:nvPr/>
        </p:nvSpPr>
        <p:spPr>
          <a:xfrm>
            <a:off x="857337"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93" name="Google Shape;293;p13"/>
          <p:cNvSpPr txBox="1"/>
          <p:nvPr/>
        </p:nvSpPr>
        <p:spPr>
          <a:xfrm>
            <a:off x="680178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94" name="Google Shape;294;p13"/>
          <p:cNvSpPr txBox="1"/>
          <p:nvPr/>
        </p:nvSpPr>
        <p:spPr>
          <a:xfrm>
            <a:off x="12746238" y="8547951"/>
            <a:ext cx="4684425"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295" name="Google Shape;295;p13"/>
          <p:cNvSpPr/>
          <p:nvPr/>
        </p:nvSpPr>
        <p:spPr>
          <a:xfrm>
            <a:off x="7714104" y="2478606"/>
            <a:ext cx="2564416"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1" l="0" r="0" t="0"/>
            </a:stretch>
          </a:blipFill>
          <a:ln>
            <a:noFill/>
          </a:ln>
        </p:spPr>
      </p:sp>
      <p:sp>
        <p:nvSpPr>
          <p:cNvPr id="296" name="Google Shape;296;p13"/>
          <p:cNvSpPr/>
          <p:nvPr/>
        </p:nvSpPr>
        <p:spPr>
          <a:xfrm>
            <a:off x="1452777"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2" l="0" r="0" t="0"/>
            </a:stretch>
          </a:blipFill>
          <a:ln>
            <a:noFill/>
          </a:ln>
        </p:spPr>
      </p:sp>
      <p:sp>
        <p:nvSpPr>
          <p:cNvPr descr="Ένα κόκκινο και μπλε λογότυπο  Το περιεχόμενο που δημιουργείται από τεχνητή νοημοσύνη ενδέχεται να είναι εσφαλμένο." id="297" name="Google Shape;297;p13"/>
          <p:cNvSpPr/>
          <p:nvPr/>
        </p:nvSpPr>
        <p:spPr>
          <a:xfrm>
            <a:off x="14153700" y="2938572"/>
            <a:ext cx="1869472" cy="1517524"/>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1" t="0"/>
            </a:stretch>
          </a:blipFill>
          <a:ln>
            <a:noFill/>
          </a:ln>
        </p:spPr>
      </p:sp>
      <p:sp>
        <p:nvSpPr>
          <p:cNvPr descr="Ένα λογότυπο ιστιοπλοϊκού σκάφους  Το περιεχόμενο που δημιουργείται από τεχνητή νοημοσύνη ενδέχεται να είναι εσφαλμένο." id="298" name="Google Shape;298;p13"/>
          <p:cNvSpPr/>
          <p:nvPr/>
        </p:nvSpPr>
        <p:spPr>
          <a:xfrm>
            <a:off x="2227954" y="2835294"/>
            <a:ext cx="1718120" cy="1639633"/>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1" l="0" r="-1" t="0"/>
            </a:stretch>
          </a:blipFill>
          <a:ln>
            <a:noFill/>
          </a:ln>
        </p:spPr>
      </p:sp>
      <p:sp>
        <p:nvSpPr>
          <p:cNvPr id="299" name="Google Shape;299;p13"/>
          <p:cNvSpPr/>
          <p:nvPr/>
        </p:nvSpPr>
        <p:spPr>
          <a:xfrm>
            <a:off x="6650666" y="6711603"/>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2" l="0" r="0" t="0"/>
            </a:stretch>
          </a:blipFill>
          <a:ln>
            <a:noFill/>
          </a:ln>
        </p:spPr>
      </p:sp>
      <p:sp>
        <p:nvSpPr>
          <p:cNvPr id="300" name="Google Shape;300;p13"/>
          <p:cNvSpPr/>
          <p:nvPr/>
        </p:nvSpPr>
        <p:spPr>
          <a:xfrm>
            <a:off x="12654813" y="6974523"/>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2" l="0" r="0" t="0"/>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14"/>
          <p:cNvSpPr/>
          <p:nvPr/>
        </p:nvSpPr>
        <p:spPr>
          <a:xfrm>
            <a:off x="0" y="0"/>
            <a:ext cx="18287999"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5" t="0"/>
            </a:stretch>
          </a:blipFill>
          <a:ln>
            <a:noFill/>
          </a:ln>
        </p:spPr>
      </p:sp>
      <p:grpSp>
        <p:nvGrpSpPr>
          <p:cNvPr id="310" name="Google Shape;310;p14"/>
          <p:cNvGrpSpPr/>
          <p:nvPr/>
        </p:nvGrpSpPr>
        <p:grpSpPr>
          <a:xfrm>
            <a:off x="1751994" y="1545885"/>
            <a:ext cx="14784012" cy="2313911"/>
            <a:chOff x="0" y="-38100"/>
            <a:chExt cx="19712016" cy="3085215"/>
          </a:xfrm>
        </p:grpSpPr>
        <p:sp>
          <p:nvSpPr>
            <p:cNvPr id="311" name="Google Shape;311;p14"/>
            <p:cNvSpPr/>
            <p:nvPr/>
          </p:nvSpPr>
          <p:spPr>
            <a:xfrm>
              <a:off x="0" y="0"/>
              <a:ext cx="19712015" cy="3047115"/>
            </a:xfrm>
            <a:custGeom>
              <a:rect b="b" l="l" r="r" t="t"/>
              <a:pathLst>
                <a:path extrusionOk="0" h="3047115" w="19712015">
                  <a:moveTo>
                    <a:pt x="0" y="0"/>
                  </a:moveTo>
                  <a:lnTo>
                    <a:pt x="19712015" y="0"/>
                  </a:lnTo>
                  <a:lnTo>
                    <a:pt x="19712015" y="3047115"/>
                  </a:lnTo>
                  <a:lnTo>
                    <a:pt x="0" y="3047115"/>
                  </a:lnTo>
                  <a:close/>
                </a:path>
              </a:pathLst>
            </a:custGeom>
            <a:solidFill>
              <a:srgbClr val="000000">
                <a:alpha val="0"/>
              </a:srgbClr>
            </a:solidFill>
            <a:ln>
              <a:noFill/>
            </a:ln>
          </p:spPr>
        </p:sp>
        <p:sp>
          <p:nvSpPr>
            <p:cNvPr id="312" name="Google Shape;312;p14"/>
            <p:cNvSpPr txBox="1"/>
            <p:nvPr/>
          </p:nvSpPr>
          <p:spPr>
            <a:xfrm>
              <a:off x="0" y="-38100"/>
              <a:ext cx="19712016" cy="3085215"/>
            </a:xfrm>
            <a:prstGeom prst="rect">
              <a:avLst/>
            </a:prstGeom>
            <a:noFill/>
            <a:ln>
              <a:noFill/>
            </a:ln>
          </p:spPr>
          <p:txBody>
            <a:bodyPr anchorCtr="0" anchor="ctr" bIns="0" lIns="0" spcFirstLastPara="1" rIns="0" wrap="square" tIns="0">
              <a:noAutofit/>
            </a:bodyPr>
            <a:lstStyle/>
            <a:p>
              <a:pPr indent="0" lvl="0" marL="0" marR="0" rtl="0" algn="ctr">
                <a:lnSpc>
                  <a:spcPct val="108005"/>
                </a:lnSpc>
                <a:spcBef>
                  <a:spcPts val="0"/>
                </a:spcBef>
                <a:spcAft>
                  <a:spcPts val="0"/>
                </a:spcAft>
                <a:buNone/>
              </a:pPr>
              <a:r>
                <a:rPr b="1" i="0" lang="en-US" sz="4859" u="none" cap="none" strike="noStrike">
                  <a:solidFill>
                    <a:srgbClr val="000000"/>
                  </a:solidFill>
                  <a:latin typeface="Calibri"/>
                  <a:ea typeface="Calibri"/>
                  <a:cs typeface="Calibri"/>
                  <a:sym typeface="Calibri"/>
                </a:rPr>
                <a:t>Διασκεδάστε με την Ενότητα 2 VET-READY - Εκπαιδευτική Ενότητα 9 - Συστήματα Έγκαιρης Προειδοποίησης για την Ασφάλεια του Δημόσιου και Μεγάλων Χώρων!</a:t>
              </a:r>
              <a:endParaRPr/>
            </a:p>
          </p:txBody>
        </p:sp>
      </p:grpSp>
      <p:sp>
        <p:nvSpPr>
          <p:cNvPr id="313" name="Google Shape;313;p14"/>
          <p:cNvSpPr txBox="1"/>
          <p:nvPr/>
        </p:nvSpPr>
        <p:spPr>
          <a:xfrm>
            <a:off x="7733214" y="4365133"/>
            <a:ext cx="2821574" cy="380002"/>
          </a:xfrm>
          <a:prstGeom prst="rect">
            <a:avLst/>
          </a:prstGeom>
          <a:noFill/>
          <a:ln>
            <a:noFill/>
          </a:ln>
        </p:spPr>
        <p:txBody>
          <a:bodyPr anchorCtr="0" anchor="t" bIns="0" lIns="0" spcFirstLastPara="1" rIns="0" wrap="square" tIns="0">
            <a:spAutoFit/>
          </a:bodyPr>
          <a:lstStyle/>
          <a:p>
            <a:pPr indent="0" lvl="0" marL="0" marR="0" rtl="0" algn="ctr">
              <a:lnSpc>
                <a:spcPct val="144009"/>
              </a:lnSpc>
              <a:spcBef>
                <a:spcPts val="0"/>
              </a:spcBef>
              <a:spcAft>
                <a:spcPts val="0"/>
              </a:spcAft>
              <a:buNone/>
            </a:pPr>
            <a:r>
              <a:rPr b="1" i="0" lang="en-US" sz="2220" u="none" cap="none" strike="noStrike">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314" name="Google Shape;314;p14"/>
          <p:cNvSpPr/>
          <p:nvPr/>
        </p:nvSpPr>
        <p:spPr>
          <a:xfrm>
            <a:off x="12797262" y="8928176"/>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315" name="Google Shape;315;p14"/>
          <p:cNvSpPr/>
          <p:nvPr/>
        </p:nvSpPr>
        <p:spPr>
          <a:xfrm>
            <a:off x="1751994" y="8928176"/>
            <a:ext cx="3700462" cy="842963"/>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316" name="Google Shape;316;p14"/>
          <p:cNvSpPr txBox="1"/>
          <p:nvPr/>
        </p:nvSpPr>
        <p:spPr>
          <a:xfrm>
            <a:off x="6752922" y="6858489"/>
            <a:ext cx="4782154"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317" name="Google Shape;317;p14">
            <a:hlinkClick r:id="rId7"/>
          </p:cNvPr>
          <p:cNvSpPr/>
          <p:nvPr/>
        </p:nvSpPr>
        <p:spPr>
          <a:xfrm>
            <a:off x="9144000" y="5553567"/>
            <a:ext cx="688087"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4" l="0" r="4" t="0"/>
            </a:stretch>
          </a:blipFill>
          <a:ln>
            <a:noFill/>
          </a:ln>
        </p:spPr>
      </p:sp>
      <p:sp>
        <p:nvSpPr>
          <p:cNvPr id="318" name="Google Shape;318;p14"/>
          <p:cNvSpPr/>
          <p:nvPr/>
        </p:nvSpPr>
        <p:spPr>
          <a:xfrm>
            <a:off x="8276283" y="5542770"/>
            <a:ext cx="707993" cy="707993"/>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2" l="0" r="2" t="0"/>
            </a:stretch>
          </a:blipFill>
          <a:ln>
            <a:noFill/>
          </a:ln>
        </p:spPr>
      </p:sp>
      <p:sp>
        <p:nvSpPr>
          <p:cNvPr id="319" name="Google Shape;319;p14">
            <a:hlinkClick r:id="rId10"/>
          </p:cNvPr>
          <p:cNvSpPr/>
          <p:nvPr/>
        </p:nvSpPr>
        <p:spPr>
          <a:xfrm>
            <a:off x="7445758" y="5565807"/>
            <a:ext cx="670751" cy="665511"/>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5" l="0" r="-5" t="0"/>
            </a:stretch>
          </a:blipFill>
          <a:ln>
            <a:noFill/>
          </a:ln>
        </p:spPr>
      </p:sp>
      <p:sp>
        <p:nvSpPr>
          <p:cNvPr id="320" name="Google Shape;320;p14">
            <a:hlinkClick r:id="rId12"/>
          </p:cNvPr>
          <p:cNvSpPr/>
          <p:nvPr/>
        </p:nvSpPr>
        <p:spPr>
          <a:xfrm>
            <a:off x="9991792" y="5557887"/>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11" name="Google Shape;111;p2"/>
          <p:cNvSpPr txBox="1"/>
          <p:nvPr/>
        </p:nvSpPr>
        <p:spPr>
          <a:xfrm>
            <a:off x="1259675" y="709651"/>
            <a:ext cx="15773400" cy="9048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Επισκόπηση Οδηγιών για Εκπαιδευτικούς</a:t>
            </a:r>
            <a:endParaRPr/>
          </a:p>
        </p:txBody>
      </p:sp>
      <p:sp>
        <p:nvSpPr>
          <p:cNvPr id="112" name="Google Shape;112;p2"/>
          <p:cNvSpPr txBox="1"/>
          <p:nvPr/>
        </p:nvSpPr>
        <p:spPr>
          <a:xfrm>
            <a:off x="1351100" y="1964350"/>
            <a:ext cx="15590700" cy="7338900"/>
          </a:xfrm>
          <a:prstGeom prst="rect">
            <a:avLst/>
          </a:prstGeom>
          <a:noFill/>
          <a:ln>
            <a:noFill/>
          </a:ln>
        </p:spPr>
        <p:txBody>
          <a:bodyPr anchorCtr="0" anchor="t" bIns="0" lIns="0" spcFirstLastPara="1" rIns="0" wrap="square" tIns="0">
            <a:spAutoFit/>
          </a:bodyPr>
          <a:lstStyle/>
          <a:p>
            <a:pPr indent="0" lvl="0" marL="0" marR="0" rtl="0" algn="just">
              <a:lnSpc>
                <a:spcPct val="86401"/>
              </a:lnSpc>
              <a:spcBef>
                <a:spcPts val="0"/>
              </a:spcBef>
              <a:spcAft>
                <a:spcPts val="0"/>
              </a:spcAft>
              <a:buNone/>
            </a:pPr>
            <a:r>
              <a:rPr b="0" i="0" lang="en-US" sz="3246" u="none" cap="none" strike="noStrike">
                <a:solidFill>
                  <a:srgbClr val="000000"/>
                </a:solidFill>
                <a:latin typeface="Calibri"/>
                <a:ea typeface="Calibri"/>
                <a:cs typeface="Calibri"/>
                <a:sym typeface="Calibri"/>
              </a:rPr>
              <a:t>Αυτό το Αρχείο Υποστήριξης Εκπαιδευτικού έχει σχεδιαστεί για να συνοδεύει την εκπαιδευτική ενότητα Συστήματα Έγκαιρης Προειδοποίησης για την Ασφάλεια Δημόσιων και Μεγάλων Χώρων Εκδηλώσεων, παρέχοντας εξατομικευμένη μεθοδολογική και διδακτική καθοδήγηση για την ενίσχυση της αποτελεσματικής εφαρμογής της.</a:t>
            </a:r>
            <a:endParaRPr sz="1300"/>
          </a:p>
          <a:p>
            <a:pPr indent="0" lvl="0" marL="0" marR="0" rtl="0" algn="just">
              <a:lnSpc>
                <a:spcPct val="86401"/>
              </a:lnSpc>
              <a:spcBef>
                <a:spcPts val="0"/>
              </a:spcBef>
              <a:spcAft>
                <a:spcPts val="0"/>
              </a:spcAft>
              <a:buNone/>
            </a:pPr>
            <a:r>
              <a:rPr b="0" i="0" lang="en-US" sz="3246" u="none" cap="none" strike="noStrike">
                <a:solidFill>
                  <a:srgbClr val="000000"/>
                </a:solidFill>
                <a:latin typeface="Calibri"/>
                <a:ea typeface="Calibri"/>
                <a:cs typeface="Calibri"/>
                <a:sym typeface="Calibri"/>
              </a:rPr>
              <a:t>Στόχος του είναι να βοηθήσει τους εκπαιδευτικούς:</a:t>
            </a:r>
            <a:endParaRPr sz="1300"/>
          </a:p>
          <a:p>
            <a:pPr indent="-332220" lvl="1" marL="677139" marR="0" rtl="0" algn="just">
              <a:lnSpc>
                <a:spcPct val="86401"/>
              </a:lnSpc>
              <a:spcBef>
                <a:spcPts val="0"/>
              </a:spcBef>
              <a:spcAft>
                <a:spcPts val="0"/>
              </a:spcAft>
              <a:buClr>
                <a:srgbClr val="000000"/>
              </a:buClr>
              <a:buSzPts val="3246"/>
              <a:buFont typeface="Arial"/>
              <a:buChar char="•"/>
            </a:pPr>
            <a:r>
              <a:rPr b="0" i="0" lang="en-US" sz="3246" u="none" cap="none" strike="noStrike">
                <a:solidFill>
                  <a:srgbClr val="000000"/>
                </a:solidFill>
                <a:latin typeface="Calibri"/>
                <a:ea typeface="Calibri"/>
                <a:cs typeface="Calibri"/>
                <a:sym typeface="Calibri"/>
              </a:rPr>
              <a:t>Κατανοήστε τους συγκεκριμένους παιδαγωγικούς στόχους αυτής της ενότητας εντός της ενότητας</a:t>
            </a:r>
            <a:endParaRPr sz="1300"/>
          </a:p>
          <a:p>
            <a:pPr indent="-332220" lvl="1" marL="677139" marR="0" rtl="0" algn="just">
              <a:lnSpc>
                <a:spcPct val="86401"/>
              </a:lnSpc>
              <a:spcBef>
                <a:spcPts val="0"/>
              </a:spcBef>
              <a:spcAft>
                <a:spcPts val="0"/>
              </a:spcAft>
              <a:buClr>
                <a:srgbClr val="000000"/>
              </a:buClr>
              <a:buSzPts val="3246"/>
              <a:buFont typeface="Arial"/>
              <a:buChar char="•"/>
            </a:pPr>
            <a:r>
              <a:rPr b="0" i="0" lang="en-US" sz="3246" u="none" cap="none" strike="noStrike">
                <a:solidFill>
                  <a:srgbClr val="000000"/>
                </a:solidFill>
                <a:latin typeface="Calibri"/>
                <a:ea typeface="Calibri"/>
                <a:cs typeface="Calibri"/>
                <a:sym typeface="Calibri"/>
              </a:rPr>
              <a:t>Εφαρμογή κατάλληλων στρατηγικών και εργαλείων διδασκαλίας για την εμπλοκή μαθητών ΕΕΚ, Συνεχιζόμενης Επαγγελματικής Κατάρτισης και Εκπαίδευσης και Κατάρτισης (ΣΕΚ) και της διασποράς</a:t>
            </a:r>
            <a:endParaRPr sz="1300"/>
          </a:p>
          <a:p>
            <a:pPr indent="-332220" lvl="1" marL="677139" marR="0" rtl="0" algn="just">
              <a:lnSpc>
                <a:spcPct val="86401"/>
              </a:lnSpc>
              <a:spcBef>
                <a:spcPts val="0"/>
              </a:spcBef>
              <a:spcAft>
                <a:spcPts val="0"/>
              </a:spcAft>
              <a:buClr>
                <a:srgbClr val="000000"/>
              </a:buClr>
              <a:buSzPts val="3246"/>
              <a:buFont typeface="Arial"/>
              <a:buChar char="•"/>
            </a:pPr>
            <a:r>
              <a:rPr b="0" i="0" lang="en-US" sz="3246" u="none" cap="none" strike="noStrike">
                <a:solidFill>
                  <a:srgbClr val="000000"/>
                </a:solidFill>
                <a:latin typeface="Calibri"/>
                <a:ea typeface="Calibri"/>
                <a:cs typeface="Calibri"/>
                <a:sym typeface="Calibri"/>
              </a:rPr>
              <a:t>Διευκολύνετε με σιγουριά τις βασικές δραστηριότητες, προωθήστε τον αναστοχασμό και υποστηρίξτε τη διατήρηση της γνώσης</a:t>
            </a:r>
            <a:endParaRPr sz="1300"/>
          </a:p>
          <a:p>
            <a:pPr indent="-332220" lvl="1" marL="677139" marR="0" rtl="0" algn="just">
              <a:lnSpc>
                <a:spcPct val="86401"/>
              </a:lnSpc>
              <a:spcBef>
                <a:spcPts val="0"/>
              </a:spcBef>
              <a:spcAft>
                <a:spcPts val="0"/>
              </a:spcAft>
              <a:buClr>
                <a:srgbClr val="000000"/>
              </a:buClr>
              <a:buSzPts val="3246"/>
              <a:buFont typeface="Arial"/>
              <a:buChar char="•"/>
            </a:pPr>
            <a:r>
              <a:rPr b="0" i="0" lang="en-US" sz="3246" u="none" cap="none" strike="noStrike">
                <a:solidFill>
                  <a:srgbClr val="000000"/>
                </a:solidFill>
                <a:latin typeface="Calibri"/>
                <a:ea typeface="Calibri"/>
                <a:cs typeface="Calibri"/>
                <a:sym typeface="Calibri"/>
              </a:rPr>
              <a:t>Προσαρμόστε την παράδοση σε διαφορετικές μορφές (πρόσωπο με πρόσωπο, διαδικτυακά, μικτά) και στις ποικίλες ανάγκες των μαθητών</a:t>
            </a:r>
            <a:endParaRPr sz="1300"/>
          </a:p>
          <a:p>
            <a:pPr indent="-338570" lvl="1" marL="677139" marR="0" rtl="0" algn="just">
              <a:lnSpc>
                <a:spcPct val="86401"/>
              </a:lnSpc>
              <a:spcBef>
                <a:spcPts val="0"/>
              </a:spcBef>
              <a:spcAft>
                <a:spcPts val="0"/>
              </a:spcAft>
              <a:buNone/>
            </a:pPr>
            <a:r>
              <a:rPr b="0" i="1" lang="en-US" sz="3246" u="none" cap="none" strike="noStrike">
                <a:solidFill>
                  <a:srgbClr val="000000"/>
                </a:solidFill>
                <a:latin typeface="Calibri"/>
                <a:ea typeface="Calibri"/>
                <a:cs typeface="Calibri"/>
                <a:sym typeface="Calibri"/>
              </a:rPr>
              <a:t>Σημείωση: Η ολοκλήρωση αυτής της ενότητας και του σχετικού κουίζ συμβάλλει στην επαγγελματική ανάπτυξη του εκπαιδευτικού και μπορεί να οδηγήσει στην απόκτηση πιστοποίησης.</a:t>
            </a:r>
            <a:endParaRPr sz="13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descr="Μπλε κείμενο σε μαύρο φόντο  Η περιγραφή δημιουργήθηκε αυτόματα" id="121" name="Google Shape;121;p3"/>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22" name="Google Shape;122;p3"/>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23" name="Google Shape;123;p3"/>
          <p:cNvSpPr txBox="1"/>
          <p:nvPr/>
        </p:nvSpPr>
        <p:spPr>
          <a:xfrm>
            <a:off x="751725" y="333950"/>
            <a:ext cx="17254500" cy="10668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100" u="none" cap="none" strike="noStrike">
                <a:solidFill>
                  <a:srgbClr val="FF0000"/>
                </a:solidFill>
                <a:latin typeface="Calibri"/>
                <a:ea typeface="Calibri"/>
                <a:cs typeface="Calibri"/>
                <a:sym typeface="Calibri"/>
              </a:rPr>
              <a:t>Εκπαιδευτικό Περιεχόμενο αυτής της Εκπαιδευτικής Ενότητας</a:t>
            </a:r>
            <a:endParaRPr sz="100"/>
          </a:p>
        </p:txBody>
      </p:sp>
      <p:sp>
        <p:nvSpPr>
          <p:cNvPr id="124" name="Google Shape;124;p3"/>
          <p:cNvSpPr txBox="1"/>
          <p:nvPr/>
        </p:nvSpPr>
        <p:spPr>
          <a:xfrm>
            <a:off x="751725" y="1509350"/>
            <a:ext cx="16586100" cy="7558500"/>
          </a:xfrm>
          <a:prstGeom prst="rect">
            <a:avLst/>
          </a:prstGeom>
          <a:noFill/>
          <a:ln>
            <a:noFill/>
          </a:ln>
        </p:spPr>
        <p:txBody>
          <a:bodyPr anchorCtr="0" anchor="t" bIns="0" lIns="0" spcFirstLastPara="1" rIns="0" wrap="square" tIns="0">
            <a:spAutoFit/>
          </a:bodyPr>
          <a:lstStyle/>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Στόχος της Εκπαιδευτικής Ενότητας Μαθησιακά </a:t>
            </a:r>
            <a:endParaRPr sz="2500" u="none" cap="none" strike="noStrike">
              <a:solidFill>
                <a:srgbClr val="000000"/>
              </a:solidFill>
              <a:latin typeface="Calibri"/>
              <a:ea typeface="Calibri"/>
              <a:cs typeface="Calibri"/>
              <a:sym typeface="Calibri"/>
            </a:endParaRPr>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Αποτελέσματα της Εκπαιδευτικής Ενότητας </a:t>
            </a:r>
            <a:endParaRPr sz="2500" u="none" cap="none" strike="noStrike">
              <a:solidFill>
                <a:srgbClr val="000000"/>
              </a:solidFill>
              <a:latin typeface="Calibri"/>
              <a:ea typeface="Calibri"/>
              <a:cs typeface="Calibri"/>
              <a:sym typeface="Calibri"/>
            </a:endParaRPr>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Εισαγωγή: Τι είναι ένα Σύστημα Έγκαιρης Προειδοποίησης στο Πλαίσιο της Ασφάλειας του Δημόσιου και των Μεγάλων Χώρων Εκδηλώσεων;</a:t>
            </a:r>
            <a:endParaRPr sz="1800"/>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Βασικές Έννοιες και Ορολογία </a:t>
            </a:r>
            <a:endParaRPr sz="2500" u="none" cap="none" strike="noStrike">
              <a:solidFill>
                <a:srgbClr val="000000"/>
              </a:solidFill>
              <a:latin typeface="Calibri"/>
              <a:ea typeface="Calibri"/>
              <a:cs typeface="Calibri"/>
              <a:sym typeface="Calibri"/>
            </a:endParaRPr>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Κατανόηση της Σημασίας</a:t>
            </a:r>
            <a:endParaRPr sz="2500" u="none" cap="none" strike="noStrike">
              <a:solidFill>
                <a:srgbClr val="000000"/>
              </a:solidFill>
              <a:latin typeface="Calibri"/>
              <a:ea typeface="Calibri"/>
              <a:cs typeface="Calibri"/>
              <a:sym typeface="Calibri"/>
            </a:endParaRPr>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 Γιατί Αυτή η Εκπαιδευτική Ενότητα Είναι Σημαντική</a:t>
            </a:r>
            <a:endParaRPr sz="2500" u="none" cap="none" strike="noStrike">
              <a:solidFill>
                <a:srgbClr val="000000"/>
              </a:solidFill>
              <a:latin typeface="Calibri"/>
              <a:ea typeface="Calibri"/>
              <a:cs typeface="Calibri"/>
              <a:sym typeface="Calibri"/>
            </a:endParaRPr>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 Φυσικές Καταστροφές στο Πλαίσιο των Συστημάτων Έγκαιρης Προειδοποίησης για την Ασφάλεια του Δημόσιου και των Μεγάλων Χώρων Εκδηλώσεων</a:t>
            </a:r>
            <a:endParaRPr sz="1800"/>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Σεισμοί Πλημμύρες Δασικές Πυρκαγιές / Πυρκαγιές</a:t>
            </a:r>
            <a:endParaRPr sz="1800"/>
          </a:p>
          <a:p>
            <a:pPr indent="-387350" lvl="0" marL="457200" marR="0" rtl="0" algn="l">
              <a:lnSpc>
                <a:spcPct val="108000"/>
              </a:lnSpc>
              <a:spcBef>
                <a:spcPts val="0"/>
              </a:spcBef>
              <a:spcAft>
                <a:spcPts val="0"/>
              </a:spcAft>
              <a:buClr>
                <a:srgbClr val="000000"/>
              </a:buClr>
              <a:buSzPts val="2500"/>
              <a:buFont typeface="Calibri"/>
              <a:buChar char="●"/>
            </a:pPr>
            <a:r>
              <a:rPr lang="en-US" sz="2500" u="none" cap="none" strike="noStrike">
                <a:solidFill>
                  <a:srgbClr val="000000"/>
                </a:solidFill>
                <a:latin typeface="Calibri"/>
                <a:ea typeface="Calibri"/>
                <a:cs typeface="Calibri"/>
                <a:sym typeface="Calibri"/>
              </a:rPr>
              <a:t>Παύση και αναστοχασμός</a:t>
            </a:r>
            <a:endParaRPr sz="2500" u="none" cap="none" strike="noStrike">
              <a:solidFill>
                <a:srgbClr val="000000"/>
              </a:solidFill>
              <a:latin typeface="Calibri"/>
              <a:ea typeface="Calibri"/>
              <a:cs typeface="Calibri"/>
              <a:sym typeface="Calibri"/>
            </a:endParaRPr>
          </a:p>
          <a:p>
            <a:pPr indent="-387350" lvl="0" marL="457200" rtl="0" algn="l">
              <a:lnSpc>
                <a:spcPct val="115000"/>
              </a:lnSpc>
              <a:spcBef>
                <a:spcPts val="0"/>
              </a:spcBef>
              <a:spcAft>
                <a:spcPts val="0"/>
              </a:spcAft>
              <a:buSzPts val="2500"/>
              <a:buFont typeface="Calibri"/>
              <a:buChar char="●"/>
            </a:pPr>
            <a:r>
              <a:rPr lang="en-US" sz="2350">
                <a:solidFill>
                  <a:schemeClr val="dk1"/>
                </a:solidFill>
                <a:latin typeface="Calibri"/>
                <a:ea typeface="Calibri"/>
                <a:cs typeface="Calibri"/>
                <a:sym typeface="Calibri"/>
              </a:rPr>
              <a:t>Τεχνολογικές / Βιομηχανικές Καταστροφές σε Συστήματα Έγκαιρης Προειδοποίησης για την Ασφάλεια Δημόσιων και Μεγάλων Χώρων</a:t>
            </a:r>
            <a:endParaRPr sz="1800">
              <a:solidFill>
                <a:schemeClr val="dk1"/>
              </a:solidFill>
            </a:endParaRPr>
          </a:p>
          <a:p>
            <a:pPr indent="-387350" lvl="0" marL="457200" rtl="0" algn="l">
              <a:lnSpc>
                <a:spcPct val="115000"/>
              </a:lnSpc>
              <a:spcBef>
                <a:spcPts val="0"/>
              </a:spcBef>
              <a:spcAft>
                <a:spcPts val="0"/>
              </a:spcAft>
              <a:buSzPts val="2500"/>
              <a:buFont typeface="Calibri"/>
              <a:buChar char="●"/>
            </a:pPr>
            <a:r>
              <a:rPr lang="en-US" sz="2350">
                <a:solidFill>
                  <a:schemeClr val="dk1"/>
                </a:solidFill>
                <a:latin typeface="Calibri"/>
                <a:ea typeface="Calibri"/>
                <a:cs typeface="Calibri"/>
                <a:sym typeface="Calibri"/>
              </a:rPr>
              <a:t>Βλάβες νερού ή ηλεκτρικού ρεύματος Διαρροές αερίου Χημικές διαρροές Παύση και αναστοχασμός</a:t>
            </a:r>
            <a:endParaRPr sz="1800">
              <a:solidFill>
                <a:schemeClr val="dk1"/>
              </a:solidFill>
            </a:endParaRPr>
          </a:p>
          <a:p>
            <a:pPr indent="-387350" lvl="0" marL="457200" rtl="0" algn="l">
              <a:lnSpc>
                <a:spcPct val="115000"/>
              </a:lnSpc>
              <a:spcBef>
                <a:spcPts val="0"/>
              </a:spcBef>
              <a:spcAft>
                <a:spcPts val="0"/>
              </a:spcAft>
              <a:buSzPts val="2500"/>
              <a:buFont typeface="Calibri"/>
              <a:buChar char="●"/>
            </a:pPr>
            <a:r>
              <a:rPr lang="en-US" sz="2350">
                <a:solidFill>
                  <a:schemeClr val="dk1"/>
                </a:solidFill>
                <a:latin typeface="Calibri"/>
                <a:ea typeface="Calibri"/>
                <a:cs typeface="Calibri"/>
                <a:sym typeface="Calibri"/>
              </a:rPr>
              <a:t>Βιολογικές / Υγειονομικές Καταστροφές σε Συστήματα Έγκαιρης Προειδοποίησης για την Ασφάλεια Δημόσιων και Μεγάλων Χώρων Εκδηλώσεων</a:t>
            </a:r>
            <a:endParaRPr sz="1800">
              <a:solidFill>
                <a:schemeClr val="dk1"/>
              </a:solidFill>
            </a:endParaRPr>
          </a:p>
          <a:p>
            <a:pPr indent="-387350" lvl="0" marL="457200" rtl="0" algn="l">
              <a:lnSpc>
                <a:spcPct val="115000"/>
              </a:lnSpc>
              <a:spcBef>
                <a:spcPts val="0"/>
              </a:spcBef>
              <a:spcAft>
                <a:spcPts val="0"/>
              </a:spcAft>
              <a:buSzPts val="2500"/>
              <a:buFont typeface="Calibri"/>
              <a:buChar char="●"/>
            </a:pPr>
            <a:r>
              <a:rPr lang="en-US" sz="2350">
                <a:solidFill>
                  <a:schemeClr val="dk1"/>
                </a:solidFill>
                <a:latin typeface="Calibri"/>
                <a:ea typeface="Calibri"/>
                <a:cs typeface="Calibri"/>
                <a:sym typeface="Calibri"/>
              </a:rPr>
              <a:t>Πανδημίες / Επιδημίες Μόλυνση Τροφίμων Ζωονόσοι Επιδημίες Παύση και Αναστοχασμός Εμπνευσμένες Δράσεις και Πρότυπα</a:t>
            </a:r>
            <a:endParaRPr sz="2350">
              <a:solidFill>
                <a:schemeClr val="dk1"/>
              </a:solidFill>
              <a:latin typeface="Calibri"/>
              <a:ea typeface="Calibri"/>
              <a:cs typeface="Calibri"/>
              <a:sym typeface="Calibri"/>
            </a:endParaRPr>
          </a:p>
          <a:p>
            <a:pPr indent="-387350" lvl="0" marL="457200" rtl="0" algn="l">
              <a:lnSpc>
                <a:spcPct val="115000"/>
              </a:lnSpc>
              <a:spcBef>
                <a:spcPts val="0"/>
              </a:spcBef>
              <a:spcAft>
                <a:spcPts val="0"/>
              </a:spcAft>
              <a:buSzPts val="2500"/>
              <a:buFont typeface="Calibri"/>
              <a:buChar char="●"/>
            </a:pPr>
            <a:r>
              <a:rPr lang="en-US" sz="2350">
                <a:solidFill>
                  <a:schemeClr val="dk1"/>
                </a:solidFill>
                <a:latin typeface="Calibri"/>
                <a:ea typeface="Calibri"/>
                <a:cs typeface="Calibri"/>
                <a:sym typeface="Calibri"/>
              </a:rPr>
              <a:t>Περισσότερα για Εξερεύνηση</a:t>
            </a:r>
            <a:endParaRPr sz="2500">
              <a:latin typeface="Calibri"/>
              <a:ea typeface="Calibri"/>
              <a:cs typeface="Calibri"/>
              <a:sym typeface="Calibri"/>
            </a:endParaRPr>
          </a:p>
        </p:txBody>
      </p:sp>
      <p:sp>
        <p:nvSpPr>
          <p:cNvPr id="125" name="Google Shape;125;p3"/>
          <p:cNvSpPr txBox="1"/>
          <p:nvPr/>
        </p:nvSpPr>
        <p:spPr>
          <a:xfrm>
            <a:off x="9676141" y="2436019"/>
            <a:ext cx="7527300" cy="215400"/>
          </a:xfrm>
          <a:prstGeom prst="rect">
            <a:avLst/>
          </a:prstGeom>
          <a:noFill/>
          <a:ln>
            <a:noFill/>
          </a:ln>
        </p:spPr>
        <p:txBody>
          <a:bodyPr anchorCtr="0" anchor="t" bIns="0" lIns="0" spcFirstLastPara="1" rIns="0" wrap="square" tIns="0">
            <a:spAutoFit/>
          </a:bodyPr>
          <a:lstStyle/>
          <a:p>
            <a:pPr indent="0" lvl="0" marL="0" marR="0" rtl="0" algn="l">
              <a:lnSpc>
                <a:spcPct val="180000"/>
              </a:lnSpc>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descr="Μπλε κείμενο σε μαύρο φόντο  Η περιγραφή δημιουργήθηκε αυτόματα" id="134" name="Google Shape;134;p4"/>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35" name="Google Shape;135;p4"/>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36" name="Google Shape;136;p4"/>
          <p:cNvSpPr txBox="1"/>
          <p:nvPr/>
        </p:nvSpPr>
        <p:spPr>
          <a:xfrm>
            <a:off x="1259675" y="709653"/>
            <a:ext cx="15773400" cy="90495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700" u="none" cap="none" strike="noStrike">
                <a:solidFill>
                  <a:srgbClr val="FF0000"/>
                </a:solidFill>
                <a:latin typeface="Calibri"/>
                <a:ea typeface="Calibri"/>
                <a:cs typeface="Calibri"/>
                <a:sym typeface="Calibri"/>
              </a:rPr>
              <a:t>Προτεινόμενες μέθοδοι και εργαλεία διδασκαλίας</a:t>
            </a:r>
            <a:endParaRPr sz="500"/>
          </a:p>
        </p:txBody>
      </p:sp>
      <p:sp>
        <p:nvSpPr>
          <p:cNvPr id="137" name="Google Shape;137;p4"/>
          <p:cNvSpPr txBox="1"/>
          <p:nvPr/>
        </p:nvSpPr>
        <p:spPr>
          <a:xfrm>
            <a:off x="1259675" y="1990923"/>
            <a:ext cx="15590700" cy="6087300"/>
          </a:xfrm>
          <a:prstGeom prst="rect">
            <a:avLst/>
          </a:prstGeom>
          <a:noFill/>
          <a:ln>
            <a:noFill/>
          </a:ln>
        </p:spPr>
        <p:txBody>
          <a:bodyPr anchorCtr="0" anchor="t" bIns="0" lIns="0" spcFirstLastPara="1" rIns="0" wrap="square" tIns="0">
            <a:spAutoFit/>
          </a:bodyPr>
          <a:lstStyle/>
          <a:p>
            <a:pPr indent="0" lvl="0" marL="0" marR="0" rtl="0" algn="just">
              <a:lnSpc>
                <a:spcPct val="86386"/>
              </a:lnSpc>
              <a:spcBef>
                <a:spcPts val="0"/>
              </a:spcBef>
              <a:spcAft>
                <a:spcPts val="0"/>
              </a:spcAft>
              <a:buNone/>
            </a:pPr>
            <a:r>
              <a:rPr b="1" i="0" lang="en-US" sz="3270" u="none" cap="none" strike="noStrike">
                <a:solidFill>
                  <a:srgbClr val="000000"/>
                </a:solidFill>
                <a:latin typeface="Calibri"/>
                <a:ea typeface="Calibri"/>
                <a:cs typeface="Calibri"/>
                <a:sym typeface="Calibri"/>
              </a:rPr>
              <a:t>Μέθοδος Διδασκαλίας 1: Ανάλυση Μελέτης Περίπτωσης</a:t>
            </a:r>
            <a:endParaRPr sz="1100"/>
          </a:p>
          <a:p>
            <a:pPr indent="0" lvl="0" marL="0" marR="0" rtl="0" algn="just">
              <a:lnSpc>
                <a:spcPct val="86386"/>
              </a:lnSpc>
              <a:spcBef>
                <a:spcPts val="0"/>
              </a:spcBef>
              <a:spcAft>
                <a:spcPts val="0"/>
              </a:spcAft>
              <a:buNone/>
            </a:pPr>
            <a:r>
              <a:t/>
            </a:r>
            <a:endParaRPr b="1" i="0" sz="3270" u="none" cap="none" strike="noStrike">
              <a:solidFill>
                <a:srgbClr val="000000"/>
              </a:solidFill>
              <a:latin typeface="Calibri"/>
              <a:ea typeface="Calibri"/>
              <a:cs typeface="Calibri"/>
              <a:sym typeface="Calibri"/>
            </a:endParaRPr>
          </a:p>
          <a:p>
            <a:pPr indent="0" lvl="0" marL="0" marR="0" rtl="0" algn="just">
              <a:lnSpc>
                <a:spcPct val="86386"/>
              </a:lnSpc>
              <a:spcBef>
                <a:spcPts val="0"/>
              </a:spcBef>
              <a:spcAft>
                <a:spcPts val="0"/>
              </a:spcAft>
              <a:buNone/>
            </a:pPr>
            <a:r>
              <a:rPr b="1" i="0" lang="en-US" sz="3270" u="none" cap="none" strike="noStrike">
                <a:solidFill>
                  <a:srgbClr val="000000"/>
                </a:solidFill>
                <a:latin typeface="Calibri"/>
                <a:ea typeface="Calibri"/>
                <a:cs typeface="Calibri"/>
                <a:sym typeface="Calibri"/>
              </a:rPr>
              <a:t>Γιατί αυτή η μέθοδος;</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Γιατί αυτή η μέθοδος; Ενθαρρύνει τους μαθητές να αναλύουν σενάρια καταστροφών σε πραγματικό ή προσομοιωμένο επίπεδο.</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Προωθεί την επίλυση προβλημάτων εντοπίζοντας σήματα έγκαιρης προειδοποίησης και κατάλληλες αντιδράσεις από τα νοικοκυριά.</a:t>
            </a:r>
            <a:endParaRPr sz="1100"/>
          </a:p>
          <a:p>
            <a:pPr indent="-361141" lvl="1" marL="722282" marR="0" rtl="0" algn="just">
              <a:lnSpc>
                <a:spcPct val="86386"/>
              </a:lnSpc>
              <a:spcBef>
                <a:spcPts val="0"/>
              </a:spcBef>
              <a:spcAft>
                <a:spcPts val="0"/>
              </a:spcAft>
              <a:buNone/>
            </a:pPr>
            <a:r>
              <a:rPr b="0" i="0" lang="en-US" sz="3270" u="none" cap="none" strike="noStrike">
                <a:solidFill>
                  <a:srgbClr val="000000"/>
                </a:solidFill>
                <a:latin typeface="Calibri"/>
                <a:ea typeface="Calibri"/>
                <a:cs typeface="Calibri"/>
                <a:sym typeface="Calibri"/>
              </a:rPr>
              <a:t>Παράδειγμα στην πράξη</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Μετά τη διαφάνεια «Παύση και Σκέψη – Ειδοποίηση Διαρροής Χημικών», οι μαθητές διαβάζουν μια σύντομη περίπτωση που περιγράφει μια τοπική γειτονιά που λαμβάνει συναγερμό για καταφύγιο. </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Οι ομάδες προσδιορίζουν ποια σημάδια έγκαιρης προειδοποίησης υπήρχαν, ποιες προστατευτικές ενέργειες ελήφθησαν και τι παραλείφθηκε. Παρουσιάζουν τα συμπεράσματά τους στην τάξη.</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descr="Μπλε κείμενο σε μαύρο φόντο  Η περιγραφή δημιουργήθηκε αυτόματα" id="146" name="Google Shape;146;p5"/>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47" name="Google Shape;147;p5"/>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48" name="Google Shape;148;p5"/>
          <p:cNvSpPr txBox="1"/>
          <p:nvPr/>
        </p:nvSpPr>
        <p:spPr>
          <a:xfrm>
            <a:off x="1084550" y="925229"/>
            <a:ext cx="15773400" cy="793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800" u="none" cap="none" strike="noStrike">
                <a:solidFill>
                  <a:srgbClr val="FF0000"/>
                </a:solidFill>
                <a:latin typeface="Calibri"/>
                <a:ea typeface="Calibri"/>
                <a:cs typeface="Calibri"/>
                <a:sym typeface="Calibri"/>
              </a:rPr>
              <a:t>Προτεινόμενες μέθοδοι και εργαλεία διδασκαλίας</a:t>
            </a:r>
            <a:endParaRPr sz="600"/>
          </a:p>
        </p:txBody>
      </p:sp>
      <p:sp>
        <p:nvSpPr>
          <p:cNvPr id="149" name="Google Shape;149;p5"/>
          <p:cNvSpPr txBox="1"/>
          <p:nvPr/>
        </p:nvSpPr>
        <p:spPr>
          <a:xfrm>
            <a:off x="1351107" y="2565009"/>
            <a:ext cx="15590700" cy="5626800"/>
          </a:xfrm>
          <a:prstGeom prst="rect">
            <a:avLst/>
          </a:prstGeom>
          <a:noFill/>
          <a:ln>
            <a:noFill/>
          </a:ln>
        </p:spPr>
        <p:txBody>
          <a:bodyPr anchorCtr="0" anchor="t" bIns="0" lIns="0" spcFirstLastPara="1" rIns="0" wrap="square" tIns="0">
            <a:spAutoFit/>
          </a:bodyPr>
          <a:lstStyle/>
          <a:p>
            <a:pPr indent="0" lvl="0" marL="0" marR="0" rtl="0" algn="just">
              <a:lnSpc>
                <a:spcPct val="86416"/>
              </a:lnSpc>
              <a:spcBef>
                <a:spcPts val="0"/>
              </a:spcBef>
              <a:spcAft>
                <a:spcPts val="0"/>
              </a:spcAft>
              <a:buNone/>
            </a:pPr>
            <a:r>
              <a:rPr b="1" i="0" lang="en-US" sz="3254" u="none" cap="none" strike="noStrike">
                <a:solidFill>
                  <a:srgbClr val="000000"/>
                </a:solidFill>
                <a:latin typeface="Calibri"/>
                <a:ea typeface="Calibri"/>
                <a:cs typeface="Calibri"/>
                <a:sym typeface="Calibri"/>
              </a:rPr>
              <a:t>Μέθοδος Διδασκαλίας 2: Προσομοίωση με Ψηφιακά Εργαλεία</a:t>
            </a:r>
            <a:endParaRPr/>
          </a:p>
          <a:p>
            <a:pPr indent="0" lvl="0" marL="0" marR="0" rtl="0" algn="just">
              <a:lnSpc>
                <a:spcPct val="86416"/>
              </a:lnSpc>
              <a:spcBef>
                <a:spcPts val="0"/>
              </a:spcBef>
              <a:spcAft>
                <a:spcPts val="0"/>
              </a:spcAft>
              <a:buNone/>
            </a:pPr>
            <a:r>
              <a:t/>
            </a:r>
            <a:endParaRPr b="1" i="0" sz="3254" u="none" cap="none" strike="noStrike">
              <a:solidFill>
                <a:srgbClr val="000000"/>
              </a:solidFill>
              <a:latin typeface="Calibri"/>
              <a:ea typeface="Calibri"/>
              <a:cs typeface="Calibri"/>
              <a:sym typeface="Calibri"/>
            </a:endParaRPr>
          </a:p>
          <a:p>
            <a:pPr indent="0" lvl="0" marL="0" marR="0" rtl="0" algn="just">
              <a:lnSpc>
                <a:spcPct val="86416"/>
              </a:lnSpc>
              <a:spcBef>
                <a:spcPts val="0"/>
              </a:spcBef>
              <a:spcAft>
                <a:spcPts val="0"/>
              </a:spcAft>
              <a:buNone/>
            </a:pPr>
            <a:r>
              <a:rPr b="1" i="0" lang="en-US" sz="3254" u="none" cap="none" strike="noStrike">
                <a:solidFill>
                  <a:srgbClr val="000000"/>
                </a:solidFill>
                <a:latin typeface="Calibri"/>
                <a:ea typeface="Calibri"/>
                <a:cs typeface="Calibri"/>
                <a:sym typeface="Calibri"/>
              </a:rPr>
              <a:t>Γιατί αυτή η μέθοδος;</a:t>
            </a:r>
            <a:endParaRPr/>
          </a:p>
          <a:p>
            <a:pPr indent="-332636" lvl="1" marL="665273" marR="0" rtl="0" algn="just">
              <a:lnSpc>
                <a:spcPct val="86416"/>
              </a:lnSpc>
              <a:spcBef>
                <a:spcPts val="0"/>
              </a:spcBef>
              <a:spcAft>
                <a:spcPts val="0"/>
              </a:spcAft>
              <a:buClr>
                <a:srgbClr val="000000"/>
              </a:buClr>
              <a:buSzPts val="3254"/>
              <a:buFont typeface="Arial"/>
              <a:buChar char="•"/>
            </a:pPr>
            <a:r>
              <a:rPr b="0" i="0" lang="en-US" sz="3254" u="none" cap="none" strike="noStrike">
                <a:solidFill>
                  <a:srgbClr val="000000"/>
                </a:solidFill>
                <a:latin typeface="Calibri"/>
                <a:ea typeface="Calibri"/>
                <a:cs typeface="Calibri"/>
                <a:sym typeface="Calibri"/>
              </a:rPr>
              <a:t>Βυθίζει τους μαθητές σε ένα διαδραστικό περιβάλλον.</a:t>
            </a:r>
            <a:endParaRPr/>
          </a:p>
          <a:p>
            <a:pPr indent="-332636" lvl="1" marL="665273" marR="0" rtl="0" algn="just">
              <a:lnSpc>
                <a:spcPct val="86416"/>
              </a:lnSpc>
              <a:spcBef>
                <a:spcPts val="0"/>
              </a:spcBef>
              <a:spcAft>
                <a:spcPts val="0"/>
              </a:spcAft>
              <a:buClr>
                <a:srgbClr val="000000"/>
              </a:buClr>
              <a:buSzPts val="3254"/>
              <a:buFont typeface="Arial"/>
              <a:buChar char="•"/>
            </a:pPr>
            <a:r>
              <a:rPr b="0" i="0" lang="en-US" sz="3254" u="none" cap="none" strike="noStrike">
                <a:solidFill>
                  <a:srgbClr val="000000"/>
                </a:solidFill>
                <a:latin typeface="Calibri"/>
                <a:ea typeface="Calibri"/>
                <a:cs typeface="Calibri"/>
                <a:sym typeface="Calibri"/>
              </a:rPr>
              <a:t>Ενισχύει τη γρήγορη λήψη αποφάσεων και την ικανότητα αναγνώρισης πολλαπλών τύπων ειδοποιήσεων.</a:t>
            </a:r>
            <a:endParaRPr/>
          </a:p>
          <a:p>
            <a:pPr indent="-332636" lvl="1" marL="665273" marR="0" rtl="0" algn="just">
              <a:lnSpc>
                <a:spcPct val="86416"/>
              </a:lnSpc>
              <a:spcBef>
                <a:spcPts val="0"/>
              </a:spcBef>
              <a:spcAft>
                <a:spcPts val="0"/>
              </a:spcAft>
              <a:buNone/>
            </a:pPr>
            <a:r>
              <a:rPr b="0" i="0" lang="en-US" sz="3254" u="none" cap="none" strike="noStrike">
                <a:solidFill>
                  <a:srgbClr val="000000"/>
                </a:solidFill>
                <a:latin typeface="Calibri"/>
                <a:ea typeface="Calibri"/>
                <a:cs typeface="Calibri"/>
                <a:sym typeface="Calibri"/>
              </a:rPr>
              <a:t>Παράδειγμα στην πράξη</a:t>
            </a:r>
            <a:endParaRPr/>
          </a:p>
          <a:p>
            <a:pPr indent="-332636" lvl="1" marL="665273" marR="0" rtl="0" algn="just">
              <a:lnSpc>
                <a:spcPct val="86416"/>
              </a:lnSpc>
              <a:spcBef>
                <a:spcPts val="0"/>
              </a:spcBef>
              <a:spcAft>
                <a:spcPts val="0"/>
              </a:spcAft>
              <a:buClr>
                <a:srgbClr val="000000"/>
              </a:buClr>
              <a:buSzPts val="3254"/>
              <a:buFont typeface="Arial"/>
              <a:buChar char="•"/>
            </a:pPr>
            <a:r>
              <a:rPr b="0" i="0" lang="en-US" sz="3254" u="none" cap="none" strike="noStrike">
                <a:solidFill>
                  <a:srgbClr val="000000"/>
                </a:solidFill>
                <a:latin typeface="Calibri"/>
                <a:ea typeface="Calibri"/>
                <a:cs typeface="Calibri"/>
                <a:sym typeface="Calibri"/>
              </a:rPr>
              <a:t>Μετά τη διαφάνεια «Παύση και Αναστοχασμός – Ειδοποίηση Βιολογικής Απειλής», οι μαθητές χρησιμοποιούν ένα εργαλείο ή εφαρμογή ψηφιακής προσομοίωσης που εμφανίζει διαφορετικά μηνύματα ειδοποίησης (SMS, σειρήνα, εκπομπή).</a:t>
            </a:r>
            <a:endParaRPr/>
          </a:p>
          <a:p>
            <a:pPr indent="-332636" lvl="1" marL="665273" marR="0" rtl="0" algn="just">
              <a:lnSpc>
                <a:spcPct val="86416"/>
              </a:lnSpc>
              <a:spcBef>
                <a:spcPts val="0"/>
              </a:spcBef>
              <a:spcAft>
                <a:spcPts val="0"/>
              </a:spcAft>
              <a:buClr>
                <a:srgbClr val="000000"/>
              </a:buClr>
              <a:buSzPts val="3254"/>
              <a:buFont typeface="Arial"/>
              <a:buChar char="•"/>
            </a:pPr>
            <a:r>
              <a:rPr b="0" i="0" lang="en-US" sz="3254" u="none" cap="none" strike="noStrike">
                <a:solidFill>
                  <a:srgbClr val="000000"/>
                </a:solidFill>
                <a:latin typeface="Calibri"/>
                <a:ea typeface="Calibri"/>
                <a:cs typeface="Calibri"/>
                <a:sym typeface="Calibri"/>
              </a:rPr>
              <a:t>Πρέπει να επιλέξουν τη σωστή προστατευτική ενέργεια εντός 15 δευτερολέπτων.</a:t>
            </a:r>
            <a:endParaRPr/>
          </a:p>
          <a:p>
            <a:pPr indent="-332636" lvl="1" marL="665273" marR="0" rtl="0" algn="just">
              <a:lnSpc>
                <a:spcPct val="86416"/>
              </a:lnSpc>
              <a:spcBef>
                <a:spcPts val="0"/>
              </a:spcBef>
              <a:spcAft>
                <a:spcPts val="0"/>
              </a:spcAft>
              <a:buNone/>
            </a:pPr>
            <a:r>
              <a:rPr b="0" i="0" lang="en-US" sz="3254" u="none" cap="none" strike="noStrike">
                <a:solidFill>
                  <a:srgbClr val="000000"/>
                </a:solidFill>
                <a:latin typeface="Calibri"/>
                <a:ea typeface="Calibri"/>
                <a:cs typeface="Calibri"/>
                <a:sym typeface="Calibri"/>
              </a:rPr>
              <a:t>Η ομάδα αναλογίζεται τις επιλογές της και συζητά γιατί ορισμένες ενέργειες ήταν σωστές ή μη ασφαλείς.</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descr="Μπλε κείμενο σε μαύρο φόντο  Η περιγραφή δημιουργήθηκε αυτόματα" id="158" name="Google Shape;158;p6"/>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59" name="Google Shape;159;p6"/>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60" name="Google Shape;160;p6"/>
          <p:cNvSpPr txBox="1"/>
          <p:nvPr/>
        </p:nvSpPr>
        <p:spPr>
          <a:xfrm>
            <a:off x="1254925" y="227249"/>
            <a:ext cx="15773400" cy="14055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5600" u="none" cap="none" strike="noStrike">
                <a:solidFill>
                  <a:srgbClr val="FF0000"/>
                </a:solidFill>
                <a:latin typeface="Calibri"/>
                <a:ea typeface="Calibri"/>
                <a:cs typeface="Calibri"/>
                <a:sym typeface="Calibri"/>
              </a:rPr>
              <a:t>Προτεινόμενες μέθοδοι και εργαλεία διδασκαλίας</a:t>
            </a:r>
            <a:endParaRPr sz="400"/>
          </a:p>
        </p:txBody>
      </p:sp>
      <p:sp>
        <p:nvSpPr>
          <p:cNvPr id="161" name="Google Shape;161;p6"/>
          <p:cNvSpPr txBox="1"/>
          <p:nvPr/>
        </p:nvSpPr>
        <p:spPr>
          <a:xfrm>
            <a:off x="1346350" y="1792074"/>
            <a:ext cx="15590700" cy="6087300"/>
          </a:xfrm>
          <a:prstGeom prst="rect">
            <a:avLst/>
          </a:prstGeom>
          <a:noFill/>
          <a:ln>
            <a:noFill/>
          </a:ln>
        </p:spPr>
        <p:txBody>
          <a:bodyPr anchorCtr="0" anchor="t" bIns="0" lIns="0" spcFirstLastPara="1" rIns="0" wrap="square" tIns="0">
            <a:spAutoFit/>
          </a:bodyPr>
          <a:lstStyle/>
          <a:p>
            <a:pPr indent="0" lvl="0" marL="0" marR="0" rtl="0" algn="just">
              <a:lnSpc>
                <a:spcPct val="86386"/>
              </a:lnSpc>
              <a:spcBef>
                <a:spcPts val="0"/>
              </a:spcBef>
              <a:spcAft>
                <a:spcPts val="0"/>
              </a:spcAft>
              <a:buNone/>
            </a:pPr>
            <a:r>
              <a:rPr b="1" i="0" lang="en-US" sz="3270" u="none" cap="none" strike="noStrike">
                <a:solidFill>
                  <a:srgbClr val="000000"/>
                </a:solidFill>
                <a:latin typeface="Calibri"/>
                <a:ea typeface="Calibri"/>
                <a:cs typeface="Calibri"/>
                <a:sym typeface="Calibri"/>
              </a:rPr>
              <a:t>Μέθοδος Διδασκαλίας 3: Ομαδική Καταιγίδα Ιδεών &amp; Οπτική Χαρτογράφηση</a:t>
            </a:r>
            <a:endParaRPr sz="1100"/>
          </a:p>
          <a:p>
            <a:pPr indent="0" lvl="0" marL="0" marR="0" rtl="0" algn="just">
              <a:lnSpc>
                <a:spcPct val="86386"/>
              </a:lnSpc>
              <a:spcBef>
                <a:spcPts val="0"/>
              </a:spcBef>
              <a:spcAft>
                <a:spcPts val="0"/>
              </a:spcAft>
              <a:buNone/>
            </a:pPr>
            <a:r>
              <a:t/>
            </a:r>
            <a:endParaRPr b="1" i="0" sz="3270" u="none" cap="none" strike="noStrike">
              <a:solidFill>
                <a:srgbClr val="000000"/>
              </a:solidFill>
              <a:latin typeface="Calibri"/>
              <a:ea typeface="Calibri"/>
              <a:cs typeface="Calibri"/>
              <a:sym typeface="Calibri"/>
            </a:endParaRPr>
          </a:p>
          <a:p>
            <a:pPr indent="0" lvl="0" marL="0" marR="0" rtl="0" algn="just">
              <a:lnSpc>
                <a:spcPct val="86386"/>
              </a:lnSpc>
              <a:spcBef>
                <a:spcPts val="0"/>
              </a:spcBef>
              <a:spcAft>
                <a:spcPts val="0"/>
              </a:spcAft>
              <a:buNone/>
            </a:pPr>
            <a:r>
              <a:rPr b="1" i="0" lang="en-US" sz="3270" u="none" cap="none" strike="noStrike">
                <a:solidFill>
                  <a:srgbClr val="000000"/>
                </a:solidFill>
                <a:latin typeface="Calibri"/>
                <a:ea typeface="Calibri"/>
                <a:cs typeface="Calibri"/>
                <a:sym typeface="Calibri"/>
              </a:rPr>
              <a:t>Γιατί αυτή η μέθοδος;</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Ενισχύει τη συνεργατική σκέψη και τη δημιουργικότητα στον σχεδιασμό της ετοιμότητας του νοικοκυριού.</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Βοηθά τους μαθητές να συνδέουν τα σήματα έγκαιρης προειδοποίησης με σαφείς και πρακτικές ενέργειες.</a:t>
            </a:r>
            <a:endParaRPr sz="1100"/>
          </a:p>
          <a:p>
            <a:pPr indent="-361141" lvl="1" marL="722282" marR="0" rtl="0" algn="just">
              <a:lnSpc>
                <a:spcPct val="86386"/>
              </a:lnSpc>
              <a:spcBef>
                <a:spcPts val="0"/>
              </a:spcBef>
              <a:spcAft>
                <a:spcPts val="0"/>
              </a:spcAft>
              <a:buNone/>
            </a:pPr>
            <a:r>
              <a:rPr b="0" i="0" lang="en-US" sz="3270" u="none" cap="none" strike="noStrike">
                <a:solidFill>
                  <a:srgbClr val="000000"/>
                </a:solidFill>
                <a:latin typeface="Calibri"/>
                <a:ea typeface="Calibri"/>
                <a:cs typeface="Calibri"/>
                <a:sym typeface="Calibri"/>
              </a:rPr>
              <a:t>Παράδειγμα στην πράξη</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Μετά τη διαφάνεια «Παύση και Σκέψη – Ειδοποίηση Πλημμύρας», οι μαθητές εργάζονται σε ομάδες για να δημιουργήσουν έναν γρήγορο οπτικό χάρτη (σε χαρτί ή ψηφιακό πίνακα) που συνδέει τα σήματα συναγερμού (σειρήνες, τηλεόραση, κείμενο) με τις ενέργειες της οικογένειας (εκκένωση, μετακίνηση τιμαλφών, διακοπή ρεύματος).</a:t>
            </a:r>
            <a:endParaRPr sz="1100"/>
          </a:p>
          <a:p>
            <a:pPr indent="-342091" lvl="1" marL="722282" marR="0" rtl="0" algn="just">
              <a:lnSpc>
                <a:spcPct val="86386"/>
              </a:lnSpc>
              <a:spcBef>
                <a:spcPts val="0"/>
              </a:spcBef>
              <a:spcAft>
                <a:spcPts val="0"/>
              </a:spcAft>
              <a:buClr>
                <a:srgbClr val="000000"/>
              </a:buClr>
              <a:buSzPts val="3270"/>
              <a:buFont typeface="Arial"/>
              <a:buChar char="•"/>
            </a:pPr>
            <a:r>
              <a:rPr b="0" i="0" lang="en-US" sz="3270" u="none" cap="none" strike="noStrike">
                <a:solidFill>
                  <a:srgbClr val="000000"/>
                </a:solidFill>
                <a:latin typeface="Calibri"/>
                <a:ea typeface="Calibri"/>
                <a:cs typeface="Calibri"/>
                <a:sym typeface="Calibri"/>
              </a:rPr>
              <a:t>Κάθε ομάδα παρουσιάζει τον χάρτη της και ο εκπαιδευτής επισημαίνει κοινές στρατηγικές.</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descr="Μπλε κείμενο σε μαύρο φόντο  Η περιγραφή δημιουργήθηκε αυτόματα" id="170" name="Google Shape;170;p7"/>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171" name="Google Shape;171;p7"/>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72" name="Google Shape;172;p7"/>
          <p:cNvGrpSpPr/>
          <p:nvPr/>
        </p:nvGrpSpPr>
        <p:grpSpPr>
          <a:xfrm>
            <a:off x="1259682" y="709656"/>
            <a:ext cx="15773400" cy="2038350"/>
            <a:chOff x="0" y="-66675"/>
            <a:chExt cx="21031200" cy="2717801"/>
          </a:xfrm>
        </p:grpSpPr>
        <p:sp>
          <p:nvSpPr>
            <p:cNvPr id="173" name="Google Shape;173;p7"/>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174" name="Google Shape;174;p7"/>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Συμβουλές </a:t>
              </a:r>
              <a:r>
                <a:rPr b="1" lang="en-US" sz="6600">
                  <a:solidFill>
                    <a:srgbClr val="FF0000"/>
                  </a:solidFill>
                  <a:latin typeface="Calibri"/>
                  <a:ea typeface="Calibri"/>
                  <a:cs typeface="Calibri"/>
                  <a:sym typeface="Calibri"/>
                </a:rPr>
                <a:t>Ενίσχυσης Συμμετοχής</a:t>
              </a:r>
              <a:endParaRPr/>
            </a:p>
          </p:txBody>
        </p:sp>
      </p:grpSp>
      <p:grpSp>
        <p:nvGrpSpPr>
          <p:cNvPr id="175" name="Google Shape;175;p7"/>
          <p:cNvGrpSpPr/>
          <p:nvPr/>
        </p:nvGrpSpPr>
        <p:grpSpPr>
          <a:xfrm>
            <a:off x="1008078" y="3551014"/>
            <a:ext cx="3068765" cy="4157948"/>
            <a:chOff x="0" y="0"/>
            <a:chExt cx="4091686" cy="5543931"/>
          </a:xfrm>
        </p:grpSpPr>
        <p:sp>
          <p:nvSpPr>
            <p:cNvPr id="176" name="Google Shape;176;p7"/>
            <p:cNvSpPr/>
            <p:nvPr/>
          </p:nvSpPr>
          <p:spPr>
            <a:xfrm>
              <a:off x="25400" y="25400"/>
              <a:ext cx="4040886" cy="5493131"/>
            </a:xfrm>
            <a:custGeom>
              <a:rect b="b" l="l" r="r" t="t"/>
              <a:pathLst>
                <a:path extrusionOk="0" h="5493131" w="4040886">
                  <a:moveTo>
                    <a:pt x="0" y="405384"/>
                  </a:moveTo>
                  <a:cubicBezTo>
                    <a:pt x="0" y="181483"/>
                    <a:pt x="180975" y="0"/>
                    <a:pt x="404114" y="0"/>
                  </a:cubicBezTo>
                  <a:lnTo>
                    <a:pt x="3636772" y="0"/>
                  </a:lnTo>
                  <a:cubicBezTo>
                    <a:pt x="3859911" y="0"/>
                    <a:pt x="4040886" y="181483"/>
                    <a:pt x="4040886" y="405384"/>
                  </a:cubicBezTo>
                  <a:lnTo>
                    <a:pt x="4040886" y="5087747"/>
                  </a:lnTo>
                  <a:cubicBezTo>
                    <a:pt x="4040886" y="5311648"/>
                    <a:pt x="3859911" y="5493131"/>
                    <a:pt x="3636772" y="5493131"/>
                  </a:cubicBezTo>
                  <a:lnTo>
                    <a:pt x="404114" y="5493131"/>
                  </a:lnTo>
                  <a:cubicBezTo>
                    <a:pt x="180975" y="5493131"/>
                    <a:pt x="0" y="5311648"/>
                    <a:pt x="0" y="5087747"/>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7"/>
            <p:cNvSpPr/>
            <p:nvPr/>
          </p:nvSpPr>
          <p:spPr>
            <a:xfrm>
              <a:off x="0" y="0"/>
              <a:ext cx="4091686" cy="5543931"/>
            </a:xfrm>
            <a:custGeom>
              <a:rect b="b" l="l" r="r" t="t"/>
              <a:pathLst>
                <a:path extrusionOk="0" h="5543931" w="4091686">
                  <a:moveTo>
                    <a:pt x="0" y="430784"/>
                  </a:moveTo>
                  <a:cubicBezTo>
                    <a:pt x="0" y="192913"/>
                    <a:pt x="192151" y="0"/>
                    <a:pt x="429514" y="0"/>
                  </a:cubicBezTo>
                  <a:lnTo>
                    <a:pt x="3662172" y="0"/>
                  </a:lnTo>
                  <a:lnTo>
                    <a:pt x="3662172" y="25400"/>
                  </a:lnTo>
                  <a:lnTo>
                    <a:pt x="3662172" y="0"/>
                  </a:lnTo>
                  <a:cubicBezTo>
                    <a:pt x="3899408" y="0"/>
                    <a:pt x="4091686" y="192913"/>
                    <a:pt x="4091686" y="430784"/>
                  </a:cubicBezTo>
                  <a:lnTo>
                    <a:pt x="4066286" y="430784"/>
                  </a:lnTo>
                  <a:lnTo>
                    <a:pt x="4091686" y="430784"/>
                  </a:lnTo>
                  <a:lnTo>
                    <a:pt x="4091686" y="5113147"/>
                  </a:lnTo>
                  <a:lnTo>
                    <a:pt x="4066286" y="5113147"/>
                  </a:lnTo>
                  <a:lnTo>
                    <a:pt x="4091686" y="5113147"/>
                  </a:lnTo>
                  <a:cubicBezTo>
                    <a:pt x="4091686" y="5351018"/>
                    <a:pt x="3899535" y="5543931"/>
                    <a:pt x="3662172" y="5543931"/>
                  </a:cubicBezTo>
                  <a:lnTo>
                    <a:pt x="3662172" y="5518531"/>
                  </a:lnTo>
                  <a:lnTo>
                    <a:pt x="3662172" y="5543931"/>
                  </a:lnTo>
                  <a:lnTo>
                    <a:pt x="429514" y="5543931"/>
                  </a:lnTo>
                  <a:lnTo>
                    <a:pt x="429514" y="5518531"/>
                  </a:lnTo>
                  <a:lnTo>
                    <a:pt x="429514" y="5543931"/>
                  </a:lnTo>
                  <a:cubicBezTo>
                    <a:pt x="192151" y="5543931"/>
                    <a:pt x="0" y="5350891"/>
                    <a:pt x="0" y="5113147"/>
                  </a:cubicBezTo>
                  <a:lnTo>
                    <a:pt x="0" y="430784"/>
                  </a:lnTo>
                  <a:lnTo>
                    <a:pt x="25400" y="430784"/>
                  </a:lnTo>
                  <a:lnTo>
                    <a:pt x="0" y="430784"/>
                  </a:lnTo>
                  <a:moveTo>
                    <a:pt x="50800" y="430784"/>
                  </a:moveTo>
                  <a:lnTo>
                    <a:pt x="50800" y="5113147"/>
                  </a:lnTo>
                  <a:lnTo>
                    <a:pt x="25400" y="5113147"/>
                  </a:lnTo>
                  <a:lnTo>
                    <a:pt x="50800" y="5113147"/>
                  </a:lnTo>
                  <a:cubicBezTo>
                    <a:pt x="50800" y="5323078"/>
                    <a:pt x="220472" y="5493131"/>
                    <a:pt x="429514" y="5493131"/>
                  </a:cubicBezTo>
                  <a:lnTo>
                    <a:pt x="3662172" y="5493131"/>
                  </a:lnTo>
                  <a:cubicBezTo>
                    <a:pt x="3871214" y="5493131"/>
                    <a:pt x="4040886" y="5323078"/>
                    <a:pt x="4040886" y="5113147"/>
                  </a:cubicBezTo>
                  <a:lnTo>
                    <a:pt x="4040886" y="430784"/>
                  </a:lnTo>
                  <a:cubicBezTo>
                    <a:pt x="4040886" y="220853"/>
                    <a:pt x="3871341" y="50800"/>
                    <a:pt x="3662172" y="50800"/>
                  </a:cubicBezTo>
                  <a:lnTo>
                    <a:pt x="429514" y="50800"/>
                  </a:lnTo>
                  <a:lnTo>
                    <a:pt x="429514" y="25400"/>
                  </a:lnTo>
                  <a:lnTo>
                    <a:pt x="429514" y="50800"/>
                  </a:lnTo>
                  <a:cubicBezTo>
                    <a:pt x="220472" y="50800"/>
                    <a:pt x="50800" y="220853"/>
                    <a:pt x="50800" y="430784"/>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8" name="Google Shape;178;p7"/>
          <p:cNvSpPr txBox="1"/>
          <p:nvPr/>
        </p:nvSpPr>
        <p:spPr>
          <a:xfrm>
            <a:off x="1184468" y="3708355"/>
            <a:ext cx="2715900" cy="3620700"/>
          </a:xfrm>
          <a:prstGeom prst="rect">
            <a:avLst/>
          </a:prstGeom>
          <a:noFill/>
          <a:ln>
            <a:noFill/>
          </a:ln>
        </p:spPr>
        <p:txBody>
          <a:bodyPr anchorCtr="0" anchor="t" bIns="0" lIns="0" spcFirstLastPara="1" rIns="0" wrap="square" tIns="0">
            <a:spAutoFit/>
          </a:bodyPr>
          <a:lstStyle/>
          <a:p>
            <a:pPr indent="0" lvl="0" marL="0" marR="0" rtl="0" algn="l">
              <a:lnSpc>
                <a:spcPct val="108013"/>
              </a:lnSpc>
              <a:spcBef>
                <a:spcPts val="0"/>
              </a:spcBef>
              <a:spcAft>
                <a:spcPts val="0"/>
              </a:spcAft>
              <a:buNone/>
            </a:pPr>
            <a:r>
              <a:rPr b="1" i="0" lang="en-US" sz="2246" u="none" cap="none" strike="noStrike">
                <a:solidFill>
                  <a:srgbClr val="FFFFFF"/>
                </a:solidFill>
                <a:latin typeface="Calibri"/>
                <a:ea typeface="Calibri"/>
                <a:cs typeface="Calibri"/>
                <a:sym typeface="Calibri"/>
              </a:rPr>
              <a:t>Ξεκινήστε με ένα γάντζο</a:t>
            </a:r>
            <a:endParaRPr sz="1200"/>
          </a:p>
          <a:p>
            <a:pPr indent="-108141" lvl="2" marL="344418" marR="0" rtl="0" algn="l">
              <a:lnSpc>
                <a:spcPct val="107987"/>
              </a:lnSpc>
              <a:spcBef>
                <a:spcPts val="0"/>
              </a:spcBef>
              <a:spcAft>
                <a:spcPts val="0"/>
              </a:spcAft>
              <a:buClr>
                <a:srgbClr val="FFFFFF"/>
              </a:buClr>
              <a:buSzPts val="1703"/>
              <a:buFont typeface="Arial"/>
              <a:buChar char="⚬"/>
            </a:pPr>
            <a:r>
              <a:rPr b="1" i="0" lang="en-US" sz="1703" u="none" cap="none" strike="noStrike">
                <a:solidFill>
                  <a:srgbClr val="FFFFFF"/>
                </a:solidFill>
                <a:latin typeface="Calibri"/>
                <a:ea typeface="Calibri"/>
                <a:cs typeface="Calibri"/>
                <a:sym typeface="Calibri"/>
              </a:rPr>
              <a:t>Χρησιμοποιήστε ένα σύντομο βίντεο, ήχο (π.χ. σειρήνα) ή ερώτηση για να τραβήξετε αμέσως την προσοχή.</a:t>
            </a:r>
            <a:endParaRPr sz="1200"/>
          </a:p>
          <a:p>
            <a:pPr indent="-120841" lvl="2" marL="344418" marR="0" rtl="0" algn="l">
              <a:lnSpc>
                <a:spcPct val="107987"/>
              </a:lnSpc>
              <a:spcBef>
                <a:spcPts val="0"/>
              </a:spcBef>
              <a:spcAft>
                <a:spcPts val="0"/>
              </a:spcAft>
              <a:buClr>
                <a:srgbClr val="FFFFFF"/>
              </a:buClr>
              <a:buSzPts val="1903"/>
              <a:buFont typeface="Arial"/>
              <a:buChar char="⚬"/>
            </a:pPr>
            <a:r>
              <a:rPr b="1" i="0" lang="en-US" sz="1703" u="none" cap="none" strike="noStrike">
                <a:solidFill>
                  <a:srgbClr val="FFFFFF"/>
                </a:solidFill>
                <a:latin typeface="Calibri"/>
                <a:ea typeface="Calibri"/>
                <a:cs typeface="Calibri"/>
                <a:sym typeface="Calibri"/>
              </a:rPr>
              <a:t>Παράδειγμα: «Τι θα κάνατε αν το τηλέφωνό σας έβγαζε ειδοποίηση για πλημμύρα αυτή τη </a:t>
            </a:r>
            <a:r>
              <a:rPr b="1" i="0" lang="en-US" sz="1903" u="none" cap="none" strike="noStrike">
                <a:solidFill>
                  <a:srgbClr val="FFFFFF"/>
                </a:solidFill>
                <a:latin typeface="Calibri"/>
                <a:ea typeface="Calibri"/>
                <a:cs typeface="Calibri"/>
                <a:sym typeface="Calibri"/>
              </a:rPr>
              <a:t>στιγμή;»</a:t>
            </a:r>
            <a:endParaRPr/>
          </a:p>
        </p:txBody>
      </p:sp>
      <p:sp>
        <p:nvSpPr>
          <p:cNvPr id="179" name="Google Shape;179;p7"/>
          <p:cNvSpPr/>
          <p:nvPr/>
        </p:nvSpPr>
        <p:spPr>
          <a:xfrm>
            <a:off x="4360875" y="5254176"/>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sp>
      <p:grpSp>
        <p:nvGrpSpPr>
          <p:cNvPr id="180" name="Google Shape;180;p7"/>
          <p:cNvGrpSpPr/>
          <p:nvPr/>
        </p:nvGrpSpPr>
        <p:grpSpPr>
          <a:xfrm>
            <a:off x="5251029" y="3551014"/>
            <a:ext cx="3068765" cy="4157948"/>
            <a:chOff x="0" y="0"/>
            <a:chExt cx="4091686" cy="5543931"/>
          </a:xfrm>
        </p:grpSpPr>
        <p:sp>
          <p:nvSpPr>
            <p:cNvPr id="181" name="Google Shape;181;p7"/>
            <p:cNvSpPr/>
            <p:nvPr/>
          </p:nvSpPr>
          <p:spPr>
            <a:xfrm>
              <a:off x="25400" y="25400"/>
              <a:ext cx="4040886" cy="5493131"/>
            </a:xfrm>
            <a:custGeom>
              <a:rect b="b" l="l" r="r" t="t"/>
              <a:pathLst>
                <a:path extrusionOk="0" h="5493131" w="4040886">
                  <a:moveTo>
                    <a:pt x="0" y="405384"/>
                  </a:moveTo>
                  <a:cubicBezTo>
                    <a:pt x="0" y="181483"/>
                    <a:pt x="180975" y="0"/>
                    <a:pt x="404114" y="0"/>
                  </a:cubicBezTo>
                  <a:lnTo>
                    <a:pt x="3636772" y="0"/>
                  </a:lnTo>
                  <a:cubicBezTo>
                    <a:pt x="3859911" y="0"/>
                    <a:pt x="4040886" y="181483"/>
                    <a:pt x="4040886" y="405384"/>
                  </a:cubicBezTo>
                  <a:lnTo>
                    <a:pt x="4040886" y="5087747"/>
                  </a:lnTo>
                  <a:cubicBezTo>
                    <a:pt x="4040886" y="5311648"/>
                    <a:pt x="3859911" y="5493131"/>
                    <a:pt x="3636772" y="5493131"/>
                  </a:cubicBezTo>
                  <a:lnTo>
                    <a:pt x="404114" y="5493131"/>
                  </a:lnTo>
                  <a:cubicBezTo>
                    <a:pt x="180975" y="5493131"/>
                    <a:pt x="0" y="5311648"/>
                    <a:pt x="0" y="5087747"/>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7"/>
            <p:cNvSpPr/>
            <p:nvPr/>
          </p:nvSpPr>
          <p:spPr>
            <a:xfrm>
              <a:off x="0" y="0"/>
              <a:ext cx="4091686" cy="5543931"/>
            </a:xfrm>
            <a:custGeom>
              <a:rect b="b" l="l" r="r" t="t"/>
              <a:pathLst>
                <a:path extrusionOk="0" h="5543931" w="4091686">
                  <a:moveTo>
                    <a:pt x="0" y="430784"/>
                  </a:moveTo>
                  <a:cubicBezTo>
                    <a:pt x="0" y="192913"/>
                    <a:pt x="192151" y="0"/>
                    <a:pt x="429514" y="0"/>
                  </a:cubicBezTo>
                  <a:lnTo>
                    <a:pt x="3662172" y="0"/>
                  </a:lnTo>
                  <a:lnTo>
                    <a:pt x="3662172" y="25400"/>
                  </a:lnTo>
                  <a:lnTo>
                    <a:pt x="3662172" y="0"/>
                  </a:lnTo>
                  <a:cubicBezTo>
                    <a:pt x="3899408" y="0"/>
                    <a:pt x="4091686" y="192913"/>
                    <a:pt x="4091686" y="430784"/>
                  </a:cubicBezTo>
                  <a:lnTo>
                    <a:pt x="4066286" y="430784"/>
                  </a:lnTo>
                  <a:lnTo>
                    <a:pt x="4091686" y="430784"/>
                  </a:lnTo>
                  <a:lnTo>
                    <a:pt x="4091686" y="5113147"/>
                  </a:lnTo>
                  <a:lnTo>
                    <a:pt x="4066286" y="5113147"/>
                  </a:lnTo>
                  <a:lnTo>
                    <a:pt x="4091686" y="5113147"/>
                  </a:lnTo>
                  <a:cubicBezTo>
                    <a:pt x="4091686" y="5351018"/>
                    <a:pt x="3899535" y="5543931"/>
                    <a:pt x="3662172" y="5543931"/>
                  </a:cubicBezTo>
                  <a:lnTo>
                    <a:pt x="3662172" y="5518531"/>
                  </a:lnTo>
                  <a:lnTo>
                    <a:pt x="3662172" y="5543931"/>
                  </a:lnTo>
                  <a:lnTo>
                    <a:pt x="429514" y="5543931"/>
                  </a:lnTo>
                  <a:lnTo>
                    <a:pt x="429514" y="5518531"/>
                  </a:lnTo>
                  <a:lnTo>
                    <a:pt x="429514" y="5543931"/>
                  </a:lnTo>
                  <a:cubicBezTo>
                    <a:pt x="192151" y="5543931"/>
                    <a:pt x="0" y="5350891"/>
                    <a:pt x="0" y="5113147"/>
                  </a:cubicBezTo>
                  <a:lnTo>
                    <a:pt x="0" y="430784"/>
                  </a:lnTo>
                  <a:lnTo>
                    <a:pt x="25400" y="430784"/>
                  </a:lnTo>
                  <a:lnTo>
                    <a:pt x="0" y="430784"/>
                  </a:lnTo>
                  <a:moveTo>
                    <a:pt x="50800" y="430784"/>
                  </a:moveTo>
                  <a:lnTo>
                    <a:pt x="50800" y="5113147"/>
                  </a:lnTo>
                  <a:lnTo>
                    <a:pt x="25400" y="5113147"/>
                  </a:lnTo>
                  <a:lnTo>
                    <a:pt x="50800" y="5113147"/>
                  </a:lnTo>
                  <a:cubicBezTo>
                    <a:pt x="50800" y="5323078"/>
                    <a:pt x="220472" y="5493131"/>
                    <a:pt x="429514" y="5493131"/>
                  </a:cubicBezTo>
                  <a:lnTo>
                    <a:pt x="3662172" y="5493131"/>
                  </a:lnTo>
                  <a:cubicBezTo>
                    <a:pt x="3871214" y="5493131"/>
                    <a:pt x="4040886" y="5323078"/>
                    <a:pt x="4040886" y="5113147"/>
                  </a:cubicBezTo>
                  <a:lnTo>
                    <a:pt x="4040886" y="430784"/>
                  </a:lnTo>
                  <a:cubicBezTo>
                    <a:pt x="4040886" y="220853"/>
                    <a:pt x="3871341" y="50800"/>
                    <a:pt x="3662172" y="50800"/>
                  </a:cubicBezTo>
                  <a:lnTo>
                    <a:pt x="429514" y="50800"/>
                  </a:lnTo>
                  <a:lnTo>
                    <a:pt x="429514" y="25400"/>
                  </a:lnTo>
                  <a:lnTo>
                    <a:pt x="429514" y="50800"/>
                  </a:lnTo>
                  <a:cubicBezTo>
                    <a:pt x="220472" y="50800"/>
                    <a:pt x="50800" y="220853"/>
                    <a:pt x="50800" y="430784"/>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3" name="Google Shape;183;p7"/>
          <p:cNvSpPr txBox="1"/>
          <p:nvPr/>
        </p:nvSpPr>
        <p:spPr>
          <a:xfrm>
            <a:off x="5427420" y="3698830"/>
            <a:ext cx="2715900" cy="33345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2500" u="none" cap="none" strike="noStrike">
                <a:solidFill>
                  <a:srgbClr val="FFFFFF"/>
                </a:solidFill>
                <a:latin typeface="Calibri"/>
                <a:ea typeface="Calibri"/>
                <a:cs typeface="Calibri"/>
                <a:sym typeface="Calibri"/>
              </a:rPr>
              <a:t>Ενθαρρύνετε τη συμμετοχή</a:t>
            </a:r>
            <a:endParaRPr sz="1200"/>
          </a:p>
          <a:p>
            <a:pPr indent="-120650" lvl="2" marL="380048" marR="0" rtl="0" algn="l">
              <a:lnSpc>
                <a:spcPct val="108000"/>
              </a:lnSpc>
              <a:spcBef>
                <a:spcPts val="0"/>
              </a:spcBef>
              <a:spcAft>
                <a:spcPts val="0"/>
              </a:spcAft>
              <a:buClr>
                <a:srgbClr val="FFFFFF"/>
              </a:buClr>
              <a:buSzPts val="1900"/>
              <a:buFont typeface="Arial"/>
              <a:buChar char="⚬"/>
            </a:pPr>
            <a:r>
              <a:rPr b="1" i="0" lang="en-US" sz="1900" u="none" cap="none" strike="noStrike">
                <a:solidFill>
                  <a:srgbClr val="FFFFFF"/>
                </a:solidFill>
                <a:latin typeface="Calibri"/>
                <a:ea typeface="Calibri"/>
                <a:cs typeface="Calibri"/>
                <a:sym typeface="Calibri"/>
              </a:rPr>
              <a:t>Κάντε ερωτήσεις ανοιχτού τύπου αντί για ερωτήσεις με ναι/όχι.</a:t>
            </a:r>
            <a:endParaRPr sz="1200"/>
          </a:p>
          <a:p>
            <a:pPr indent="-120650" lvl="2" marL="380048" marR="0" rtl="0" algn="l">
              <a:lnSpc>
                <a:spcPct val="108000"/>
              </a:lnSpc>
              <a:spcBef>
                <a:spcPts val="0"/>
              </a:spcBef>
              <a:spcAft>
                <a:spcPts val="0"/>
              </a:spcAft>
              <a:buClr>
                <a:srgbClr val="FFFFFF"/>
              </a:buClr>
              <a:buSzPts val="1900"/>
              <a:buFont typeface="Arial"/>
              <a:buChar char="⚬"/>
            </a:pPr>
            <a:r>
              <a:rPr b="1" i="0" lang="en-US" sz="1900" u="none" cap="none" strike="noStrike">
                <a:solidFill>
                  <a:srgbClr val="FFFFFF"/>
                </a:solidFill>
                <a:latin typeface="Calibri"/>
                <a:ea typeface="Calibri"/>
                <a:cs typeface="Calibri"/>
                <a:sym typeface="Calibri"/>
              </a:rPr>
              <a:t>Εναλλάξτε τον ομιλητή, ώστε όλοι να αισθάνονται ότι συμπεριλαμβάνονται.</a:t>
            </a:r>
            <a:endParaRPr sz="1200"/>
          </a:p>
        </p:txBody>
      </p:sp>
      <p:sp>
        <p:nvSpPr>
          <p:cNvPr id="184" name="Google Shape;184;p7"/>
          <p:cNvSpPr/>
          <p:nvPr/>
        </p:nvSpPr>
        <p:spPr>
          <a:xfrm>
            <a:off x="8603828" y="5254176"/>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sp>
      <p:grpSp>
        <p:nvGrpSpPr>
          <p:cNvPr id="185" name="Google Shape;185;p7"/>
          <p:cNvGrpSpPr/>
          <p:nvPr/>
        </p:nvGrpSpPr>
        <p:grpSpPr>
          <a:xfrm>
            <a:off x="9493982" y="3551014"/>
            <a:ext cx="3068764" cy="4157948"/>
            <a:chOff x="0" y="0"/>
            <a:chExt cx="4091686" cy="5543931"/>
          </a:xfrm>
        </p:grpSpPr>
        <p:sp>
          <p:nvSpPr>
            <p:cNvPr id="186" name="Google Shape;186;p7"/>
            <p:cNvSpPr/>
            <p:nvPr/>
          </p:nvSpPr>
          <p:spPr>
            <a:xfrm>
              <a:off x="25400" y="25400"/>
              <a:ext cx="4040886" cy="5493131"/>
            </a:xfrm>
            <a:custGeom>
              <a:rect b="b" l="l" r="r" t="t"/>
              <a:pathLst>
                <a:path extrusionOk="0" h="5493131" w="4040886">
                  <a:moveTo>
                    <a:pt x="0" y="405384"/>
                  </a:moveTo>
                  <a:cubicBezTo>
                    <a:pt x="0" y="181483"/>
                    <a:pt x="180975" y="0"/>
                    <a:pt x="404114" y="0"/>
                  </a:cubicBezTo>
                  <a:lnTo>
                    <a:pt x="3636772" y="0"/>
                  </a:lnTo>
                  <a:cubicBezTo>
                    <a:pt x="3859911" y="0"/>
                    <a:pt x="4040886" y="181483"/>
                    <a:pt x="4040886" y="405384"/>
                  </a:cubicBezTo>
                  <a:lnTo>
                    <a:pt x="4040886" y="5087747"/>
                  </a:lnTo>
                  <a:cubicBezTo>
                    <a:pt x="4040886" y="5311648"/>
                    <a:pt x="3859911" y="5493131"/>
                    <a:pt x="3636772" y="5493131"/>
                  </a:cubicBezTo>
                  <a:lnTo>
                    <a:pt x="404114" y="5493131"/>
                  </a:lnTo>
                  <a:cubicBezTo>
                    <a:pt x="180975" y="5493131"/>
                    <a:pt x="0" y="5311648"/>
                    <a:pt x="0" y="5087747"/>
                  </a:cubicBezTo>
                  <a:close/>
                </a:path>
              </a:pathLst>
            </a:custGeom>
            <a:solidFill>
              <a:srgbClr val="ED2527"/>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7"/>
            <p:cNvSpPr/>
            <p:nvPr/>
          </p:nvSpPr>
          <p:spPr>
            <a:xfrm>
              <a:off x="0" y="0"/>
              <a:ext cx="4091686" cy="5543931"/>
            </a:xfrm>
            <a:custGeom>
              <a:rect b="b" l="l" r="r" t="t"/>
              <a:pathLst>
                <a:path extrusionOk="0" h="5543931" w="4091686">
                  <a:moveTo>
                    <a:pt x="0" y="430784"/>
                  </a:moveTo>
                  <a:cubicBezTo>
                    <a:pt x="0" y="192913"/>
                    <a:pt x="192151" y="0"/>
                    <a:pt x="429514" y="0"/>
                  </a:cubicBezTo>
                  <a:lnTo>
                    <a:pt x="3662172" y="0"/>
                  </a:lnTo>
                  <a:lnTo>
                    <a:pt x="3662172" y="25400"/>
                  </a:lnTo>
                  <a:lnTo>
                    <a:pt x="3662172" y="0"/>
                  </a:lnTo>
                  <a:cubicBezTo>
                    <a:pt x="3899408" y="0"/>
                    <a:pt x="4091686" y="192913"/>
                    <a:pt x="4091686" y="430784"/>
                  </a:cubicBezTo>
                  <a:lnTo>
                    <a:pt x="4066286" y="430784"/>
                  </a:lnTo>
                  <a:lnTo>
                    <a:pt x="4091686" y="430784"/>
                  </a:lnTo>
                  <a:lnTo>
                    <a:pt x="4091686" y="5113147"/>
                  </a:lnTo>
                  <a:lnTo>
                    <a:pt x="4066286" y="5113147"/>
                  </a:lnTo>
                  <a:lnTo>
                    <a:pt x="4091686" y="5113147"/>
                  </a:lnTo>
                  <a:cubicBezTo>
                    <a:pt x="4091686" y="5351018"/>
                    <a:pt x="3899535" y="5543931"/>
                    <a:pt x="3662172" y="5543931"/>
                  </a:cubicBezTo>
                  <a:lnTo>
                    <a:pt x="3662172" y="5518531"/>
                  </a:lnTo>
                  <a:lnTo>
                    <a:pt x="3662172" y="5543931"/>
                  </a:lnTo>
                  <a:lnTo>
                    <a:pt x="429514" y="5543931"/>
                  </a:lnTo>
                  <a:lnTo>
                    <a:pt x="429514" y="5518531"/>
                  </a:lnTo>
                  <a:lnTo>
                    <a:pt x="429514" y="5543931"/>
                  </a:lnTo>
                  <a:cubicBezTo>
                    <a:pt x="192151" y="5543931"/>
                    <a:pt x="0" y="5350891"/>
                    <a:pt x="0" y="5113147"/>
                  </a:cubicBezTo>
                  <a:lnTo>
                    <a:pt x="0" y="430784"/>
                  </a:lnTo>
                  <a:lnTo>
                    <a:pt x="25400" y="430784"/>
                  </a:lnTo>
                  <a:lnTo>
                    <a:pt x="0" y="430784"/>
                  </a:lnTo>
                  <a:moveTo>
                    <a:pt x="50800" y="430784"/>
                  </a:moveTo>
                  <a:lnTo>
                    <a:pt x="50800" y="5113147"/>
                  </a:lnTo>
                  <a:lnTo>
                    <a:pt x="25400" y="5113147"/>
                  </a:lnTo>
                  <a:lnTo>
                    <a:pt x="50800" y="5113147"/>
                  </a:lnTo>
                  <a:cubicBezTo>
                    <a:pt x="50800" y="5323078"/>
                    <a:pt x="220472" y="5493131"/>
                    <a:pt x="429514" y="5493131"/>
                  </a:cubicBezTo>
                  <a:lnTo>
                    <a:pt x="3662172" y="5493131"/>
                  </a:lnTo>
                  <a:cubicBezTo>
                    <a:pt x="3871214" y="5493131"/>
                    <a:pt x="4040886" y="5323078"/>
                    <a:pt x="4040886" y="5113147"/>
                  </a:cubicBezTo>
                  <a:lnTo>
                    <a:pt x="4040886" y="430784"/>
                  </a:lnTo>
                  <a:cubicBezTo>
                    <a:pt x="4040886" y="220853"/>
                    <a:pt x="3871341" y="50800"/>
                    <a:pt x="3662172" y="50800"/>
                  </a:cubicBezTo>
                  <a:lnTo>
                    <a:pt x="429514" y="50800"/>
                  </a:lnTo>
                  <a:lnTo>
                    <a:pt x="429514" y="25400"/>
                  </a:lnTo>
                  <a:lnTo>
                    <a:pt x="429514" y="50800"/>
                  </a:lnTo>
                  <a:cubicBezTo>
                    <a:pt x="220472" y="50800"/>
                    <a:pt x="50800" y="220853"/>
                    <a:pt x="50800" y="430784"/>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8" name="Google Shape;188;p7"/>
          <p:cNvSpPr txBox="1"/>
          <p:nvPr/>
        </p:nvSpPr>
        <p:spPr>
          <a:xfrm>
            <a:off x="9670372" y="3698830"/>
            <a:ext cx="2715900" cy="3986400"/>
          </a:xfrm>
          <a:prstGeom prst="rect">
            <a:avLst/>
          </a:prstGeom>
          <a:noFill/>
          <a:ln>
            <a:noFill/>
          </a:ln>
        </p:spPr>
        <p:txBody>
          <a:bodyPr anchorCtr="0" anchor="t" bIns="0" lIns="0" spcFirstLastPara="1" rIns="0" wrap="square" tIns="0">
            <a:spAutoFit/>
          </a:bodyPr>
          <a:lstStyle/>
          <a:p>
            <a:pPr indent="0" lvl="0" marL="0" marR="0" rtl="0" algn="l">
              <a:lnSpc>
                <a:spcPct val="108006"/>
              </a:lnSpc>
              <a:spcBef>
                <a:spcPts val="0"/>
              </a:spcBef>
              <a:spcAft>
                <a:spcPts val="0"/>
              </a:spcAft>
              <a:buNone/>
            </a:pPr>
            <a:r>
              <a:rPr b="1" i="0" lang="en-US" sz="2298" u="none" cap="none" strike="noStrike">
                <a:solidFill>
                  <a:srgbClr val="FFFFFF"/>
                </a:solidFill>
                <a:latin typeface="Calibri"/>
                <a:ea typeface="Calibri"/>
                <a:cs typeface="Calibri"/>
                <a:sym typeface="Calibri"/>
              </a:rPr>
              <a:t>Κάντε το να ταυτιστείτε</a:t>
            </a:r>
            <a:endParaRPr sz="1100"/>
          </a:p>
          <a:p>
            <a:pPr indent="-109220" lvl="2" marL="365796" marR="0" rtl="0" algn="l">
              <a:lnSpc>
                <a:spcPct val="108019"/>
              </a:lnSpc>
              <a:spcBef>
                <a:spcPts val="0"/>
              </a:spcBef>
              <a:spcAft>
                <a:spcPts val="0"/>
              </a:spcAft>
              <a:buClr>
                <a:srgbClr val="FFFFFF"/>
              </a:buClr>
              <a:buSzPts val="1720"/>
              <a:buFont typeface="Arial"/>
              <a:buChar char="⚬"/>
            </a:pPr>
            <a:r>
              <a:rPr b="1" i="0" lang="en-US" sz="1721" u="none" cap="none" strike="noStrike">
                <a:solidFill>
                  <a:srgbClr val="FFFFFF"/>
                </a:solidFill>
                <a:latin typeface="Calibri"/>
                <a:ea typeface="Calibri"/>
                <a:cs typeface="Calibri"/>
                <a:sym typeface="Calibri"/>
              </a:rPr>
              <a:t>Σύνδεση σεναρίων με την καθημερινή ζωή των μαθητών (σπίτι, οικογένεια, χώρος εργασίας).</a:t>
            </a:r>
            <a:endParaRPr sz="1100"/>
          </a:p>
          <a:p>
            <a:pPr indent="-128270" lvl="2" marL="365796" marR="0" rtl="0" algn="l">
              <a:lnSpc>
                <a:spcPct val="108019"/>
              </a:lnSpc>
              <a:spcBef>
                <a:spcPts val="0"/>
              </a:spcBef>
              <a:spcAft>
                <a:spcPts val="0"/>
              </a:spcAft>
              <a:buClr>
                <a:srgbClr val="FFFFFF"/>
              </a:buClr>
              <a:buSzPts val="2020"/>
              <a:buFont typeface="Arial"/>
              <a:buChar char="⚬"/>
            </a:pPr>
            <a:r>
              <a:rPr b="1" i="0" lang="en-US" sz="1721" u="none" cap="none" strike="noStrike">
                <a:solidFill>
                  <a:srgbClr val="FFFFFF"/>
                </a:solidFill>
                <a:latin typeface="Calibri"/>
                <a:ea typeface="Calibri"/>
                <a:cs typeface="Calibri"/>
                <a:sym typeface="Calibri"/>
              </a:rPr>
              <a:t>Μοιραστείτε σύντομες ιστορίες από την πραγματική ζωή ή αποσπάσματα ειδήσεων για να βασίσετε τη μάθ</a:t>
            </a:r>
            <a:r>
              <a:rPr b="1" i="0" lang="en-US" sz="2021" u="none" cap="none" strike="noStrike">
                <a:solidFill>
                  <a:srgbClr val="FFFFFF"/>
                </a:solidFill>
                <a:latin typeface="Calibri"/>
                <a:ea typeface="Calibri"/>
                <a:cs typeface="Calibri"/>
                <a:sym typeface="Calibri"/>
              </a:rPr>
              <a:t>ηση.</a:t>
            </a:r>
            <a:endParaRPr/>
          </a:p>
        </p:txBody>
      </p:sp>
      <p:sp>
        <p:nvSpPr>
          <p:cNvPr id="189" name="Google Shape;189;p7"/>
          <p:cNvSpPr/>
          <p:nvPr/>
        </p:nvSpPr>
        <p:spPr>
          <a:xfrm>
            <a:off x="12846780" y="5254176"/>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sp>
      <p:grpSp>
        <p:nvGrpSpPr>
          <p:cNvPr id="190" name="Google Shape;190;p7"/>
          <p:cNvGrpSpPr/>
          <p:nvPr/>
        </p:nvGrpSpPr>
        <p:grpSpPr>
          <a:xfrm>
            <a:off x="13736934" y="3551014"/>
            <a:ext cx="3068764" cy="4157948"/>
            <a:chOff x="0" y="0"/>
            <a:chExt cx="4091686" cy="5543931"/>
          </a:xfrm>
        </p:grpSpPr>
        <p:sp>
          <p:nvSpPr>
            <p:cNvPr id="191" name="Google Shape;191;p7"/>
            <p:cNvSpPr/>
            <p:nvPr/>
          </p:nvSpPr>
          <p:spPr>
            <a:xfrm>
              <a:off x="25400" y="25400"/>
              <a:ext cx="4040886" cy="5493131"/>
            </a:xfrm>
            <a:custGeom>
              <a:rect b="b" l="l" r="r" t="t"/>
              <a:pathLst>
                <a:path extrusionOk="0" h="5493131" w="4040886">
                  <a:moveTo>
                    <a:pt x="0" y="405384"/>
                  </a:moveTo>
                  <a:cubicBezTo>
                    <a:pt x="0" y="181483"/>
                    <a:pt x="180975" y="0"/>
                    <a:pt x="404114" y="0"/>
                  </a:cubicBezTo>
                  <a:lnTo>
                    <a:pt x="3636772" y="0"/>
                  </a:lnTo>
                  <a:cubicBezTo>
                    <a:pt x="3859911" y="0"/>
                    <a:pt x="4040886" y="181483"/>
                    <a:pt x="4040886" y="405384"/>
                  </a:cubicBezTo>
                  <a:lnTo>
                    <a:pt x="4040886" y="5087747"/>
                  </a:lnTo>
                  <a:cubicBezTo>
                    <a:pt x="4040886" y="5311648"/>
                    <a:pt x="3859911" y="5493131"/>
                    <a:pt x="3636772" y="5493131"/>
                  </a:cubicBezTo>
                  <a:lnTo>
                    <a:pt x="404114" y="5493131"/>
                  </a:lnTo>
                  <a:cubicBezTo>
                    <a:pt x="180975" y="5493131"/>
                    <a:pt x="0" y="5311648"/>
                    <a:pt x="0" y="5087747"/>
                  </a:cubicBezTo>
                  <a:close/>
                </a:path>
              </a:pathLst>
            </a:custGeom>
            <a:solidFill>
              <a:srgbClr val="00B0F0"/>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7"/>
            <p:cNvSpPr/>
            <p:nvPr/>
          </p:nvSpPr>
          <p:spPr>
            <a:xfrm>
              <a:off x="0" y="0"/>
              <a:ext cx="4091686" cy="5543931"/>
            </a:xfrm>
            <a:custGeom>
              <a:rect b="b" l="l" r="r" t="t"/>
              <a:pathLst>
                <a:path extrusionOk="0" h="5543931" w="4091686">
                  <a:moveTo>
                    <a:pt x="0" y="430784"/>
                  </a:moveTo>
                  <a:cubicBezTo>
                    <a:pt x="0" y="192913"/>
                    <a:pt x="192151" y="0"/>
                    <a:pt x="429514" y="0"/>
                  </a:cubicBezTo>
                  <a:lnTo>
                    <a:pt x="3662172" y="0"/>
                  </a:lnTo>
                  <a:lnTo>
                    <a:pt x="3662172" y="25400"/>
                  </a:lnTo>
                  <a:lnTo>
                    <a:pt x="3662172" y="0"/>
                  </a:lnTo>
                  <a:cubicBezTo>
                    <a:pt x="3899408" y="0"/>
                    <a:pt x="4091686" y="192913"/>
                    <a:pt x="4091686" y="430784"/>
                  </a:cubicBezTo>
                  <a:lnTo>
                    <a:pt x="4066286" y="430784"/>
                  </a:lnTo>
                  <a:lnTo>
                    <a:pt x="4091686" y="430784"/>
                  </a:lnTo>
                  <a:lnTo>
                    <a:pt x="4091686" y="5113147"/>
                  </a:lnTo>
                  <a:lnTo>
                    <a:pt x="4066286" y="5113147"/>
                  </a:lnTo>
                  <a:lnTo>
                    <a:pt x="4091686" y="5113147"/>
                  </a:lnTo>
                  <a:cubicBezTo>
                    <a:pt x="4091686" y="5351018"/>
                    <a:pt x="3899535" y="5543931"/>
                    <a:pt x="3662172" y="5543931"/>
                  </a:cubicBezTo>
                  <a:lnTo>
                    <a:pt x="3662172" y="5518531"/>
                  </a:lnTo>
                  <a:lnTo>
                    <a:pt x="3662172" y="5543931"/>
                  </a:lnTo>
                  <a:lnTo>
                    <a:pt x="429514" y="5543931"/>
                  </a:lnTo>
                  <a:lnTo>
                    <a:pt x="429514" y="5518531"/>
                  </a:lnTo>
                  <a:lnTo>
                    <a:pt x="429514" y="5543931"/>
                  </a:lnTo>
                  <a:cubicBezTo>
                    <a:pt x="192151" y="5543931"/>
                    <a:pt x="0" y="5350891"/>
                    <a:pt x="0" y="5113147"/>
                  </a:cubicBezTo>
                  <a:lnTo>
                    <a:pt x="0" y="430784"/>
                  </a:lnTo>
                  <a:lnTo>
                    <a:pt x="25400" y="430784"/>
                  </a:lnTo>
                  <a:lnTo>
                    <a:pt x="0" y="430784"/>
                  </a:lnTo>
                  <a:moveTo>
                    <a:pt x="50800" y="430784"/>
                  </a:moveTo>
                  <a:lnTo>
                    <a:pt x="50800" y="5113147"/>
                  </a:lnTo>
                  <a:lnTo>
                    <a:pt x="25400" y="5113147"/>
                  </a:lnTo>
                  <a:lnTo>
                    <a:pt x="50800" y="5113147"/>
                  </a:lnTo>
                  <a:cubicBezTo>
                    <a:pt x="50800" y="5323078"/>
                    <a:pt x="220472" y="5493131"/>
                    <a:pt x="429514" y="5493131"/>
                  </a:cubicBezTo>
                  <a:lnTo>
                    <a:pt x="3662172" y="5493131"/>
                  </a:lnTo>
                  <a:cubicBezTo>
                    <a:pt x="3871214" y="5493131"/>
                    <a:pt x="4040886" y="5323078"/>
                    <a:pt x="4040886" y="5113147"/>
                  </a:cubicBezTo>
                  <a:lnTo>
                    <a:pt x="4040886" y="430784"/>
                  </a:lnTo>
                  <a:cubicBezTo>
                    <a:pt x="4040886" y="220853"/>
                    <a:pt x="3871341" y="50800"/>
                    <a:pt x="3662172" y="50800"/>
                  </a:cubicBezTo>
                  <a:lnTo>
                    <a:pt x="429514" y="50800"/>
                  </a:lnTo>
                  <a:lnTo>
                    <a:pt x="429514" y="25400"/>
                  </a:lnTo>
                  <a:lnTo>
                    <a:pt x="429514" y="50800"/>
                  </a:lnTo>
                  <a:cubicBezTo>
                    <a:pt x="220472" y="50800"/>
                    <a:pt x="50800" y="220853"/>
                    <a:pt x="50800" y="430784"/>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3" name="Google Shape;193;p7"/>
          <p:cNvSpPr txBox="1"/>
          <p:nvPr/>
        </p:nvSpPr>
        <p:spPr>
          <a:xfrm>
            <a:off x="13913324" y="3698830"/>
            <a:ext cx="2715900" cy="4047300"/>
          </a:xfrm>
          <a:prstGeom prst="rect">
            <a:avLst/>
          </a:prstGeom>
          <a:noFill/>
          <a:ln>
            <a:noFill/>
          </a:ln>
        </p:spPr>
        <p:txBody>
          <a:bodyPr anchorCtr="0" anchor="t" bIns="0" lIns="0" spcFirstLastPara="1" rIns="0" wrap="square" tIns="0">
            <a:spAutoFit/>
          </a:bodyPr>
          <a:lstStyle/>
          <a:p>
            <a:pPr indent="0" lvl="0" marL="0" marR="0" rtl="0" algn="l">
              <a:lnSpc>
                <a:spcPct val="107984"/>
              </a:lnSpc>
              <a:spcBef>
                <a:spcPts val="0"/>
              </a:spcBef>
              <a:spcAft>
                <a:spcPts val="0"/>
              </a:spcAft>
              <a:buNone/>
            </a:pPr>
            <a:r>
              <a:rPr b="1" i="0" lang="en-US" sz="2292" u="none" cap="none" strike="noStrike">
                <a:solidFill>
                  <a:srgbClr val="FFFFFF"/>
                </a:solidFill>
                <a:latin typeface="Calibri"/>
                <a:ea typeface="Calibri"/>
                <a:cs typeface="Calibri"/>
                <a:sym typeface="Calibri"/>
              </a:rPr>
              <a:t>Χρησιμοποιήστε διαδραστικές μεθόδους</a:t>
            </a:r>
            <a:endParaRPr sz="1300"/>
          </a:p>
          <a:p>
            <a:pPr indent="-111760" lvl="2" marL="336757" marR="0" rtl="0" algn="l">
              <a:lnSpc>
                <a:spcPct val="108010"/>
              </a:lnSpc>
              <a:spcBef>
                <a:spcPts val="0"/>
              </a:spcBef>
              <a:spcAft>
                <a:spcPts val="0"/>
              </a:spcAft>
              <a:buClr>
                <a:srgbClr val="FFFFFF"/>
              </a:buClr>
              <a:buSzPts val="1760"/>
              <a:buFont typeface="Arial"/>
              <a:buChar char="⚬"/>
            </a:pPr>
            <a:r>
              <a:rPr b="1" i="0" lang="en-US" sz="1760" u="none" cap="none" strike="noStrike">
                <a:solidFill>
                  <a:srgbClr val="FFFFFF"/>
                </a:solidFill>
                <a:latin typeface="Calibri"/>
                <a:ea typeface="Calibri"/>
                <a:cs typeface="Calibri"/>
                <a:sym typeface="Calibri"/>
              </a:rPr>
              <a:t>Εφαρμόστε παιχνίδια ρόλων, γρήγορες δημοσκοπήσεις ή μίνι κουίζ.</a:t>
            </a:r>
            <a:endParaRPr sz="1300"/>
          </a:p>
          <a:p>
            <a:pPr indent="-111760" lvl="2" marL="336757" marR="0" rtl="0" algn="l">
              <a:lnSpc>
                <a:spcPct val="108010"/>
              </a:lnSpc>
              <a:spcBef>
                <a:spcPts val="0"/>
              </a:spcBef>
              <a:spcAft>
                <a:spcPts val="0"/>
              </a:spcAft>
              <a:buClr>
                <a:srgbClr val="FFFFFF"/>
              </a:buClr>
              <a:buSzPts val="1760"/>
              <a:buFont typeface="Arial"/>
              <a:buChar char="⚬"/>
            </a:pPr>
            <a:r>
              <a:rPr b="1" i="0" lang="en-US" sz="1760" u="none" cap="none" strike="noStrike">
                <a:solidFill>
                  <a:srgbClr val="FFFFFF"/>
                </a:solidFill>
                <a:latin typeface="Calibri"/>
                <a:ea typeface="Calibri"/>
                <a:cs typeface="Calibri"/>
                <a:sym typeface="Calibri"/>
              </a:rPr>
              <a:t>Ενσωματώστε εργαλεία όπως ψηφιακές προσομοιώσεις ή ασκήσεις χαρτογράφησης ομάδων.</a:t>
            </a:r>
            <a:endParaRPr sz="13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descr="Μπλε κείμενο σε μαύρο φόντο  Η περιγραφή δημιουργήθηκε αυτόματα" id="202" name="Google Shape;202;p8"/>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03" name="Google Shape;203;p8"/>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204" name="Google Shape;204;p8"/>
          <p:cNvGrpSpPr/>
          <p:nvPr/>
        </p:nvGrpSpPr>
        <p:grpSpPr>
          <a:xfrm>
            <a:off x="1259682" y="709656"/>
            <a:ext cx="15773400" cy="2038350"/>
            <a:chOff x="0" y="-66675"/>
            <a:chExt cx="21031200" cy="2717801"/>
          </a:xfrm>
        </p:grpSpPr>
        <p:sp>
          <p:nvSpPr>
            <p:cNvPr id="205" name="Google Shape;205;p8"/>
            <p:cNvSpPr/>
            <p:nvPr/>
          </p:nvSpPr>
          <p:spPr>
            <a:xfrm>
              <a:off x="0" y="0"/>
              <a:ext cx="21031200" cy="2651126"/>
            </a:xfrm>
            <a:custGeom>
              <a:rect b="b" l="l" r="r" t="t"/>
              <a:pathLst>
                <a:path extrusionOk="0" h="2651126" w="21031200">
                  <a:moveTo>
                    <a:pt x="0" y="0"/>
                  </a:moveTo>
                  <a:lnTo>
                    <a:pt x="21031200" y="0"/>
                  </a:lnTo>
                  <a:lnTo>
                    <a:pt x="21031200" y="2651126"/>
                  </a:lnTo>
                  <a:lnTo>
                    <a:pt x="0" y="2651126"/>
                  </a:lnTo>
                  <a:close/>
                </a:path>
              </a:pathLst>
            </a:custGeom>
            <a:solidFill>
              <a:srgbClr val="000000">
                <a:alpha val="0"/>
              </a:srgbClr>
            </a:solidFill>
            <a:ln>
              <a:noFill/>
            </a:ln>
          </p:spPr>
        </p:sp>
        <p:sp>
          <p:nvSpPr>
            <p:cNvPr id="206" name="Google Shape;206;p8"/>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Στρατηγικές Προσαρμογής</a:t>
              </a:r>
              <a:endParaRPr/>
            </a:p>
          </p:txBody>
        </p:sp>
      </p:grpSp>
      <p:grpSp>
        <p:nvGrpSpPr>
          <p:cNvPr id="207" name="Google Shape;207;p8"/>
          <p:cNvGrpSpPr/>
          <p:nvPr/>
        </p:nvGrpSpPr>
        <p:grpSpPr>
          <a:xfrm>
            <a:off x="1240632" y="2525998"/>
            <a:ext cx="15278768" cy="669988"/>
            <a:chOff x="0" y="0"/>
            <a:chExt cx="20371690" cy="893318"/>
          </a:xfrm>
        </p:grpSpPr>
        <p:sp>
          <p:nvSpPr>
            <p:cNvPr id="208" name="Google Shape;208;p8"/>
            <p:cNvSpPr/>
            <p:nvPr/>
          </p:nvSpPr>
          <p:spPr>
            <a:xfrm>
              <a:off x="25400" y="25400"/>
              <a:ext cx="20320890" cy="842518"/>
            </a:xfrm>
            <a:custGeom>
              <a:rect b="b" l="l" r="r" t="t"/>
              <a:pathLst>
                <a:path extrusionOk="0" h="842518" w="20320890">
                  <a:moveTo>
                    <a:pt x="0" y="140462"/>
                  </a:moveTo>
                  <a:cubicBezTo>
                    <a:pt x="0" y="62865"/>
                    <a:pt x="66548" y="0"/>
                    <a:pt x="148463" y="0"/>
                  </a:cubicBezTo>
                  <a:lnTo>
                    <a:pt x="20172426" y="0"/>
                  </a:lnTo>
                  <a:cubicBezTo>
                    <a:pt x="20254468" y="0"/>
                    <a:pt x="20320890" y="62865"/>
                    <a:pt x="20320890" y="140462"/>
                  </a:cubicBezTo>
                  <a:lnTo>
                    <a:pt x="20320890" y="702056"/>
                  </a:lnTo>
                  <a:cubicBezTo>
                    <a:pt x="20320890" y="779653"/>
                    <a:pt x="20254340" y="842518"/>
                    <a:pt x="20172426" y="842518"/>
                  </a:cubicBezTo>
                  <a:lnTo>
                    <a:pt x="148463" y="842518"/>
                  </a:lnTo>
                  <a:cubicBezTo>
                    <a:pt x="66548" y="842391"/>
                    <a:pt x="0" y="779526"/>
                    <a:pt x="0" y="702056"/>
                  </a:cubicBezTo>
                  <a:close/>
                </a:path>
              </a:pathLst>
            </a:custGeom>
            <a:solidFill>
              <a:srgbClr val="109AD6"/>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8"/>
            <p:cNvSpPr/>
            <p:nvPr/>
          </p:nvSpPr>
          <p:spPr>
            <a:xfrm>
              <a:off x="0" y="0"/>
              <a:ext cx="20371690" cy="893318"/>
            </a:xfrm>
            <a:custGeom>
              <a:rect b="b" l="l" r="r" t="t"/>
              <a:pathLst>
                <a:path extrusionOk="0" h="893318" w="20371690">
                  <a:moveTo>
                    <a:pt x="0" y="165862"/>
                  </a:moveTo>
                  <a:cubicBezTo>
                    <a:pt x="0" y="72898"/>
                    <a:pt x="79248" y="0"/>
                    <a:pt x="173863" y="0"/>
                  </a:cubicBezTo>
                  <a:lnTo>
                    <a:pt x="20197826" y="0"/>
                  </a:lnTo>
                  <a:lnTo>
                    <a:pt x="20197826" y="25400"/>
                  </a:lnTo>
                  <a:lnTo>
                    <a:pt x="20197826" y="0"/>
                  </a:lnTo>
                  <a:cubicBezTo>
                    <a:pt x="20292568" y="0"/>
                    <a:pt x="20371690" y="72898"/>
                    <a:pt x="20371690" y="165862"/>
                  </a:cubicBezTo>
                  <a:lnTo>
                    <a:pt x="20346290" y="165862"/>
                  </a:lnTo>
                  <a:lnTo>
                    <a:pt x="20371690" y="165862"/>
                  </a:lnTo>
                  <a:lnTo>
                    <a:pt x="20371690" y="727456"/>
                  </a:lnTo>
                  <a:lnTo>
                    <a:pt x="20346290" y="727456"/>
                  </a:lnTo>
                  <a:lnTo>
                    <a:pt x="20371690" y="727456"/>
                  </a:lnTo>
                  <a:cubicBezTo>
                    <a:pt x="20371690" y="820293"/>
                    <a:pt x="20292440" y="893318"/>
                    <a:pt x="20197826" y="893318"/>
                  </a:cubicBezTo>
                  <a:lnTo>
                    <a:pt x="20197826" y="867918"/>
                  </a:lnTo>
                  <a:lnTo>
                    <a:pt x="20197826" y="893318"/>
                  </a:lnTo>
                  <a:lnTo>
                    <a:pt x="173863" y="893318"/>
                  </a:lnTo>
                  <a:lnTo>
                    <a:pt x="173863" y="867918"/>
                  </a:lnTo>
                  <a:lnTo>
                    <a:pt x="173863" y="893318"/>
                  </a:lnTo>
                  <a:cubicBezTo>
                    <a:pt x="79248"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863" y="842518"/>
                  </a:cubicBezTo>
                  <a:lnTo>
                    <a:pt x="20197826" y="842518"/>
                  </a:lnTo>
                  <a:cubicBezTo>
                    <a:pt x="20267168" y="842518"/>
                    <a:pt x="20320890" y="789686"/>
                    <a:pt x="20320890" y="727456"/>
                  </a:cubicBezTo>
                  <a:lnTo>
                    <a:pt x="20320890" y="165862"/>
                  </a:lnTo>
                  <a:cubicBezTo>
                    <a:pt x="20320890" y="103632"/>
                    <a:pt x="20267168" y="50800"/>
                    <a:pt x="20197826" y="50800"/>
                  </a:cubicBezTo>
                  <a:lnTo>
                    <a:pt x="173863" y="50800"/>
                  </a:lnTo>
                  <a:lnTo>
                    <a:pt x="173863" y="25400"/>
                  </a:lnTo>
                  <a:lnTo>
                    <a:pt x="173863"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0" name="Google Shape;210;p8"/>
          <p:cNvGrpSpPr/>
          <p:nvPr/>
        </p:nvGrpSpPr>
        <p:grpSpPr>
          <a:xfrm>
            <a:off x="1290523" y="2554459"/>
            <a:ext cx="15178983" cy="591548"/>
            <a:chOff x="0" y="-28575"/>
            <a:chExt cx="20238644" cy="788731"/>
          </a:xfrm>
        </p:grpSpPr>
        <p:sp>
          <p:nvSpPr>
            <p:cNvPr id="211" name="Google Shape;211;p8"/>
            <p:cNvSpPr/>
            <p:nvPr/>
          </p:nvSpPr>
          <p:spPr>
            <a:xfrm>
              <a:off x="0" y="0"/>
              <a:ext cx="20238644" cy="760156"/>
            </a:xfrm>
            <a:custGeom>
              <a:rect b="b" l="l" r="r" t="t"/>
              <a:pathLst>
                <a:path extrusionOk="0" h="760156" w="20238644">
                  <a:moveTo>
                    <a:pt x="0" y="0"/>
                  </a:moveTo>
                  <a:lnTo>
                    <a:pt x="20238644" y="0"/>
                  </a:lnTo>
                  <a:lnTo>
                    <a:pt x="20238644" y="760156"/>
                  </a:lnTo>
                  <a:lnTo>
                    <a:pt x="0" y="760156"/>
                  </a:lnTo>
                  <a:close/>
                </a:path>
              </a:pathLst>
            </a:custGeom>
            <a:solidFill>
              <a:srgbClr val="000000">
                <a:alpha val="0"/>
              </a:srgbClr>
            </a:solidFill>
            <a:ln>
              <a:noFill/>
            </a:ln>
          </p:spPr>
        </p:sp>
        <p:sp>
          <p:nvSpPr>
            <p:cNvPr id="212" name="Google Shape;212;p8"/>
            <p:cNvSpPr txBox="1"/>
            <p:nvPr/>
          </p:nvSpPr>
          <p:spPr>
            <a:xfrm>
              <a:off x="0" y="-28575"/>
              <a:ext cx="20238644"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700" u="none" cap="none" strike="noStrike">
                  <a:solidFill>
                    <a:srgbClr val="FFFFFF"/>
                  </a:solidFill>
                  <a:latin typeface="Calibri"/>
                  <a:ea typeface="Calibri"/>
                  <a:cs typeface="Calibri"/>
                  <a:sym typeface="Calibri"/>
                </a:rPr>
                <a:t>Αυτοπροσώπως</a:t>
              </a:r>
              <a:endParaRPr/>
            </a:p>
          </p:txBody>
        </p:sp>
      </p:grpSp>
      <p:sp>
        <p:nvSpPr>
          <p:cNvPr id="213" name="Google Shape;213;p8"/>
          <p:cNvSpPr txBox="1"/>
          <p:nvPr/>
        </p:nvSpPr>
        <p:spPr>
          <a:xfrm>
            <a:off x="1582257" y="3427174"/>
            <a:ext cx="14790000" cy="1154100"/>
          </a:xfrm>
          <a:prstGeom prst="rect">
            <a:avLst/>
          </a:prstGeom>
          <a:noFill/>
          <a:ln>
            <a:noFill/>
          </a:ln>
        </p:spPr>
        <p:txBody>
          <a:bodyPr anchorCtr="0" anchor="t" bIns="0" lIns="0" spcFirstLastPara="1" rIns="0" wrap="square" tIns="0">
            <a:spAutoFit/>
          </a:bodyPr>
          <a:lstStyle/>
          <a:p>
            <a:pPr indent="-112268" lvl="2" marL="356295" marR="0" rtl="0" algn="l">
              <a:lnSpc>
                <a:spcPct val="108028"/>
              </a:lnSpc>
              <a:spcBef>
                <a:spcPts val="0"/>
              </a:spcBef>
              <a:spcAft>
                <a:spcPts val="0"/>
              </a:spcAft>
              <a:buClr>
                <a:srgbClr val="000000"/>
              </a:buClr>
              <a:buSzPts val="1768"/>
              <a:buChar char="⚬"/>
            </a:pPr>
            <a:r>
              <a:rPr i="0" lang="en-US" sz="1768" u="none" cap="none" strike="noStrike">
                <a:solidFill>
                  <a:srgbClr val="000000"/>
                </a:solidFill>
                <a:latin typeface="Calibri"/>
                <a:ea typeface="Calibri"/>
                <a:cs typeface="Calibri"/>
                <a:sym typeface="Calibri"/>
              </a:rPr>
              <a:t>Διαδραστικές δραστηριότητες: Χρησιμοποιήστε παιχνίδι ρόλων, ομαδικές προσομοιώσεις και πρακτικές ασκήσεις για να μεγιστοποιήσετε την εμπλοκή.</a:t>
            </a:r>
            <a:endParaRPr sz="1200"/>
          </a:p>
          <a:p>
            <a:pPr indent="-112268" lvl="2" marL="356295" marR="0" rtl="0" algn="l">
              <a:lnSpc>
                <a:spcPct val="108028"/>
              </a:lnSpc>
              <a:spcBef>
                <a:spcPts val="0"/>
              </a:spcBef>
              <a:spcAft>
                <a:spcPts val="0"/>
              </a:spcAft>
              <a:buClr>
                <a:srgbClr val="000000"/>
              </a:buClr>
              <a:buSzPts val="1768"/>
              <a:buChar char="⚬"/>
            </a:pPr>
            <a:r>
              <a:rPr i="0" lang="en-US" sz="1768" u="none" cap="none" strike="noStrike">
                <a:solidFill>
                  <a:srgbClr val="000000"/>
                </a:solidFill>
                <a:latin typeface="Calibri"/>
                <a:ea typeface="Calibri"/>
                <a:cs typeface="Calibri"/>
                <a:sym typeface="Calibri"/>
              </a:rPr>
              <a:t>Οπτικά βοηθήματα: Προβάλετε αφίσες, infographics ή πραγματικά αντικείμενα (π.χ. κιτ έκτακτης ανάγκης) για απτή μάθηση.</a:t>
            </a:r>
            <a:endParaRPr sz="1200"/>
          </a:p>
          <a:p>
            <a:pPr indent="-112268" lvl="2" marL="356295" marR="0" rtl="0" algn="l">
              <a:lnSpc>
                <a:spcPct val="108028"/>
              </a:lnSpc>
              <a:spcBef>
                <a:spcPts val="0"/>
              </a:spcBef>
              <a:spcAft>
                <a:spcPts val="0"/>
              </a:spcAft>
              <a:buClr>
                <a:srgbClr val="000000"/>
              </a:buClr>
              <a:buSzPts val="1768"/>
              <a:buChar char="⚬"/>
            </a:pPr>
            <a:r>
              <a:rPr i="0" lang="en-US" sz="1768" u="none" cap="none" strike="noStrike">
                <a:solidFill>
                  <a:srgbClr val="000000"/>
                </a:solidFill>
                <a:latin typeface="Calibri"/>
                <a:ea typeface="Calibri"/>
                <a:cs typeface="Calibri"/>
                <a:sym typeface="Calibri"/>
              </a:rPr>
              <a:t>Άμεση ανατροφοδότηση: Περπατήστε στην αίθουσα, παρατηρήστε την ομαδική εργασία και δώστε άμεση ανατροφοδότηση.</a:t>
            </a:r>
            <a:endParaRPr sz="1200"/>
          </a:p>
          <a:p>
            <a:pPr indent="-112268" lvl="2" marL="356295" marR="0" rtl="0" algn="l">
              <a:lnSpc>
                <a:spcPct val="108028"/>
              </a:lnSpc>
              <a:spcBef>
                <a:spcPts val="0"/>
              </a:spcBef>
              <a:spcAft>
                <a:spcPts val="0"/>
              </a:spcAft>
              <a:buClr>
                <a:srgbClr val="000000"/>
              </a:buClr>
              <a:buSzPts val="1768"/>
              <a:buFont typeface="Arial"/>
              <a:buChar char="⚬"/>
            </a:pPr>
            <a:r>
              <a:rPr i="0" lang="en-US" sz="1768" u="none" cap="none" strike="noStrike">
                <a:solidFill>
                  <a:srgbClr val="000000"/>
                </a:solidFill>
                <a:latin typeface="Calibri"/>
                <a:ea typeface="Calibri"/>
                <a:cs typeface="Calibri"/>
                <a:sym typeface="Calibri"/>
              </a:rPr>
              <a:t>Οικοδόμηση κοινότητας: Ενθαρρύνετε τις συζητήσεις μεταξύ ομοτίμων και την ομαδική εργασία για να δημιουργήσετε μια ατμόσφαιρα </a:t>
            </a:r>
            <a:r>
              <a:rPr b="1" i="0" lang="en-US" sz="1768" u="none" cap="none" strike="noStrike">
                <a:solidFill>
                  <a:srgbClr val="000000"/>
                </a:solidFill>
                <a:latin typeface="Calibri"/>
                <a:ea typeface="Calibri"/>
                <a:cs typeface="Calibri"/>
                <a:sym typeface="Calibri"/>
              </a:rPr>
              <a:t>συνεργασίας.</a:t>
            </a:r>
            <a:endParaRPr sz="1200"/>
          </a:p>
        </p:txBody>
      </p:sp>
      <p:grpSp>
        <p:nvGrpSpPr>
          <p:cNvPr id="214" name="Google Shape;214;p8"/>
          <p:cNvGrpSpPr/>
          <p:nvPr/>
        </p:nvGrpSpPr>
        <p:grpSpPr>
          <a:xfrm>
            <a:off x="1240632" y="4862445"/>
            <a:ext cx="15278768" cy="669989"/>
            <a:chOff x="0" y="0"/>
            <a:chExt cx="20371690" cy="893318"/>
          </a:xfrm>
        </p:grpSpPr>
        <p:sp>
          <p:nvSpPr>
            <p:cNvPr id="215" name="Google Shape;215;p8"/>
            <p:cNvSpPr/>
            <p:nvPr/>
          </p:nvSpPr>
          <p:spPr>
            <a:xfrm>
              <a:off x="25400" y="25400"/>
              <a:ext cx="20320890" cy="842518"/>
            </a:xfrm>
            <a:custGeom>
              <a:rect b="b" l="l" r="r" t="t"/>
              <a:pathLst>
                <a:path extrusionOk="0" h="842518" w="20320890">
                  <a:moveTo>
                    <a:pt x="0" y="140462"/>
                  </a:moveTo>
                  <a:cubicBezTo>
                    <a:pt x="0" y="62865"/>
                    <a:pt x="66548" y="0"/>
                    <a:pt x="148463" y="0"/>
                  </a:cubicBezTo>
                  <a:lnTo>
                    <a:pt x="20172426" y="0"/>
                  </a:lnTo>
                  <a:cubicBezTo>
                    <a:pt x="20254468" y="0"/>
                    <a:pt x="20320890" y="62865"/>
                    <a:pt x="20320890" y="140462"/>
                  </a:cubicBezTo>
                  <a:lnTo>
                    <a:pt x="20320890" y="702056"/>
                  </a:lnTo>
                  <a:cubicBezTo>
                    <a:pt x="20320890" y="779653"/>
                    <a:pt x="20254340" y="842518"/>
                    <a:pt x="20172426" y="842518"/>
                  </a:cubicBezTo>
                  <a:lnTo>
                    <a:pt x="148463" y="842518"/>
                  </a:lnTo>
                  <a:cubicBezTo>
                    <a:pt x="66548" y="842391"/>
                    <a:pt x="0" y="779526"/>
                    <a:pt x="0" y="702056"/>
                  </a:cubicBezTo>
                  <a:close/>
                </a:path>
              </a:pathLst>
            </a:custGeom>
            <a:solidFill>
              <a:srgbClr val="109AD6"/>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8"/>
            <p:cNvSpPr/>
            <p:nvPr/>
          </p:nvSpPr>
          <p:spPr>
            <a:xfrm>
              <a:off x="0" y="0"/>
              <a:ext cx="20371690" cy="893318"/>
            </a:xfrm>
            <a:custGeom>
              <a:rect b="b" l="l" r="r" t="t"/>
              <a:pathLst>
                <a:path extrusionOk="0" h="893318" w="20371690">
                  <a:moveTo>
                    <a:pt x="0" y="165862"/>
                  </a:moveTo>
                  <a:cubicBezTo>
                    <a:pt x="0" y="72898"/>
                    <a:pt x="79248" y="0"/>
                    <a:pt x="173863" y="0"/>
                  </a:cubicBezTo>
                  <a:lnTo>
                    <a:pt x="20197826" y="0"/>
                  </a:lnTo>
                  <a:lnTo>
                    <a:pt x="20197826" y="25400"/>
                  </a:lnTo>
                  <a:lnTo>
                    <a:pt x="20197826" y="0"/>
                  </a:lnTo>
                  <a:cubicBezTo>
                    <a:pt x="20292568" y="0"/>
                    <a:pt x="20371690" y="72898"/>
                    <a:pt x="20371690" y="165862"/>
                  </a:cubicBezTo>
                  <a:lnTo>
                    <a:pt x="20346290" y="165862"/>
                  </a:lnTo>
                  <a:lnTo>
                    <a:pt x="20371690" y="165862"/>
                  </a:lnTo>
                  <a:lnTo>
                    <a:pt x="20371690" y="727456"/>
                  </a:lnTo>
                  <a:lnTo>
                    <a:pt x="20346290" y="727456"/>
                  </a:lnTo>
                  <a:lnTo>
                    <a:pt x="20371690" y="727456"/>
                  </a:lnTo>
                  <a:cubicBezTo>
                    <a:pt x="20371690" y="820293"/>
                    <a:pt x="20292440" y="893318"/>
                    <a:pt x="20197826" y="893318"/>
                  </a:cubicBezTo>
                  <a:lnTo>
                    <a:pt x="20197826" y="867918"/>
                  </a:lnTo>
                  <a:lnTo>
                    <a:pt x="20197826" y="893318"/>
                  </a:lnTo>
                  <a:lnTo>
                    <a:pt x="173863" y="893318"/>
                  </a:lnTo>
                  <a:lnTo>
                    <a:pt x="173863" y="867918"/>
                  </a:lnTo>
                  <a:lnTo>
                    <a:pt x="173863" y="893318"/>
                  </a:lnTo>
                  <a:cubicBezTo>
                    <a:pt x="79248"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863" y="842518"/>
                  </a:cubicBezTo>
                  <a:lnTo>
                    <a:pt x="20197826" y="842518"/>
                  </a:lnTo>
                  <a:cubicBezTo>
                    <a:pt x="20267168" y="842518"/>
                    <a:pt x="20320890" y="789686"/>
                    <a:pt x="20320890" y="727456"/>
                  </a:cubicBezTo>
                  <a:lnTo>
                    <a:pt x="20320890" y="165862"/>
                  </a:lnTo>
                  <a:cubicBezTo>
                    <a:pt x="20320890" y="103632"/>
                    <a:pt x="20267168" y="50800"/>
                    <a:pt x="20197826" y="50800"/>
                  </a:cubicBezTo>
                  <a:lnTo>
                    <a:pt x="173863" y="50800"/>
                  </a:lnTo>
                  <a:lnTo>
                    <a:pt x="173863" y="25400"/>
                  </a:lnTo>
                  <a:lnTo>
                    <a:pt x="173863"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7" name="Google Shape;217;p8"/>
          <p:cNvGrpSpPr/>
          <p:nvPr/>
        </p:nvGrpSpPr>
        <p:grpSpPr>
          <a:xfrm>
            <a:off x="1290523" y="4890906"/>
            <a:ext cx="15178983" cy="591548"/>
            <a:chOff x="0" y="-28575"/>
            <a:chExt cx="20238644" cy="788731"/>
          </a:xfrm>
        </p:grpSpPr>
        <p:sp>
          <p:nvSpPr>
            <p:cNvPr id="218" name="Google Shape;218;p8"/>
            <p:cNvSpPr/>
            <p:nvPr/>
          </p:nvSpPr>
          <p:spPr>
            <a:xfrm>
              <a:off x="0" y="0"/>
              <a:ext cx="20238644" cy="760156"/>
            </a:xfrm>
            <a:custGeom>
              <a:rect b="b" l="l" r="r" t="t"/>
              <a:pathLst>
                <a:path extrusionOk="0" h="760156" w="20238644">
                  <a:moveTo>
                    <a:pt x="0" y="0"/>
                  </a:moveTo>
                  <a:lnTo>
                    <a:pt x="20238644" y="0"/>
                  </a:lnTo>
                  <a:lnTo>
                    <a:pt x="20238644" y="760156"/>
                  </a:lnTo>
                  <a:lnTo>
                    <a:pt x="0" y="760156"/>
                  </a:lnTo>
                  <a:close/>
                </a:path>
              </a:pathLst>
            </a:custGeom>
            <a:solidFill>
              <a:srgbClr val="000000">
                <a:alpha val="0"/>
              </a:srgbClr>
            </a:solidFill>
            <a:ln>
              <a:noFill/>
            </a:ln>
          </p:spPr>
        </p:sp>
        <p:sp>
          <p:nvSpPr>
            <p:cNvPr id="219" name="Google Shape;219;p8"/>
            <p:cNvSpPr txBox="1"/>
            <p:nvPr/>
          </p:nvSpPr>
          <p:spPr>
            <a:xfrm>
              <a:off x="0" y="-28575"/>
              <a:ext cx="20238644"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700" u="none" cap="none" strike="noStrike">
                  <a:solidFill>
                    <a:srgbClr val="FFFFFF"/>
                  </a:solidFill>
                  <a:latin typeface="Calibri"/>
                  <a:ea typeface="Calibri"/>
                  <a:cs typeface="Calibri"/>
                  <a:sym typeface="Calibri"/>
                </a:rPr>
                <a:t>Διαδικτυακά</a:t>
              </a:r>
              <a:endParaRPr/>
            </a:p>
          </p:txBody>
        </p:sp>
      </p:grpSp>
      <p:sp>
        <p:nvSpPr>
          <p:cNvPr id="220" name="Google Shape;220;p8"/>
          <p:cNvSpPr txBox="1"/>
          <p:nvPr/>
        </p:nvSpPr>
        <p:spPr>
          <a:xfrm>
            <a:off x="1582257" y="5589045"/>
            <a:ext cx="14790000" cy="1167900"/>
          </a:xfrm>
          <a:prstGeom prst="rect">
            <a:avLst/>
          </a:prstGeom>
          <a:noFill/>
          <a:ln>
            <a:noFill/>
          </a:ln>
        </p:spPr>
        <p:txBody>
          <a:bodyPr anchorCtr="0" anchor="t" bIns="0" lIns="0" spcFirstLastPara="1" rIns="0" wrap="square" tIns="0">
            <a:spAutoFit/>
          </a:bodyPr>
          <a:lstStyle/>
          <a:p>
            <a:pPr indent="-113602" lvl="2" marL="342043" marR="0" rtl="0" algn="l">
              <a:lnSpc>
                <a:spcPct val="108046"/>
              </a:lnSpc>
              <a:spcBef>
                <a:spcPts val="0"/>
              </a:spcBef>
              <a:spcAft>
                <a:spcPts val="0"/>
              </a:spcAft>
              <a:buClr>
                <a:srgbClr val="000000"/>
              </a:buClr>
              <a:buSzPts val="1789"/>
              <a:buFont typeface="Arial"/>
              <a:buChar char="⚬"/>
            </a:pPr>
            <a:r>
              <a:rPr b="0" i="0" lang="en-US" sz="1789" u="none" cap="none" strike="noStrike">
                <a:solidFill>
                  <a:srgbClr val="000000"/>
                </a:solidFill>
                <a:latin typeface="Calibri"/>
                <a:ea typeface="Calibri"/>
                <a:cs typeface="Calibri"/>
                <a:sym typeface="Calibri"/>
              </a:rPr>
              <a:t>Ψηφιακά Εργαλεία: Χρησιμοποιήστε δημοσκοπήσεις, κουίζ, αίθουσες διαλείμματος και συνεργατικούς πίνακες για να διατηρείτε τους μαθητές ενεργούς.</a:t>
            </a:r>
            <a:endParaRPr sz="1300"/>
          </a:p>
          <a:p>
            <a:pPr indent="-113602" lvl="2" marL="342043" marR="0" rtl="0" algn="l">
              <a:lnSpc>
                <a:spcPct val="108046"/>
              </a:lnSpc>
              <a:spcBef>
                <a:spcPts val="0"/>
              </a:spcBef>
              <a:spcAft>
                <a:spcPts val="0"/>
              </a:spcAft>
              <a:buClr>
                <a:srgbClr val="000000"/>
              </a:buClr>
              <a:buSzPts val="1789"/>
              <a:buFont typeface="Arial"/>
              <a:buChar char="⚬"/>
            </a:pPr>
            <a:r>
              <a:rPr b="0" i="0" lang="en-US" sz="1789" u="none" cap="none" strike="noStrike">
                <a:solidFill>
                  <a:srgbClr val="000000"/>
                </a:solidFill>
                <a:latin typeface="Calibri"/>
                <a:ea typeface="Calibri"/>
                <a:cs typeface="Calibri"/>
                <a:sym typeface="Calibri"/>
              </a:rPr>
              <a:t>Σύντομα Τμήματα: Χωρίστε τα μαθήματα σε ενότητες των 10-15 λεπτών για να αποφύγετε την κόπωση από την οθόνη.</a:t>
            </a:r>
            <a:endParaRPr sz="1300"/>
          </a:p>
          <a:p>
            <a:pPr indent="-113602" lvl="2" marL="342043" marR="0" rtl="0" algn="l">
              <a:lnSpc>
                <a:spcPct val="108046"/>
              </a:lnSpc>
              <a:spcBef>
                <a:spcPts val="0"/>
              </a:spcBef>
              <a:spcAft>
                <a:spcPts val="0"/>
              </a:spcAft>
              <a:buClr>
                <a:srgbClr val="000000"/>
              </a:buClr>
              <a:buSzPts val="1789"/>
              <a:buFont typeface="Arial"/>
              <a:buChar char="⚬"/>
            </a:pPr>
            <a:r>
              <a:rPr b="0" i="0" lang="en-US" sz="1789" u="none" cap="none" strike="noStrike">
                <a:solidFill>
                  <a:srgbClr val="000000"/>
                </a:solidFill>
                <a:latin typeface="Calibri"/>
                <a:ea typeface="Calibri"/>
                <a:cs typeface="Calibri"/>
                <a:sym typeface="Calibri"/>
              </a:rPr>
              <a:t>Πολυμέσα: Συμπεριλάβετε βίντεο, ηχητικές ειδοποιήσεις ή κινούμενα σχέδια για την προσομοίωση πραγματικών σεναρίων.</a:t>
            </a:r>
            <a:endParaRPr sz="1300"/>
          </a:p>
          <a:p>
            <a:pPr indent="-113602" lvl="2" marL="342043" marR="0" rtl="0" algn="l">
              <a:lnSpc>
                <a:spcPct val="108046"/>
              </a:lnSpc>
              <a:spcBef>
                <a:spcPts val="0"/>
              </a:spcBef>
              <a:spcAft>
                <a:spcPts val="0"/>
              </a:spcAft>
              <a:buClr>
                <a:srgbClr val="000000"/>
              </a:buClr>
              <a:buSzPts val="1789"/>
              <a:buFont typeface="Arial"/>
              <a:buChar char="⚬"/>
            </a:pPr>
            <a:r>
              <a:rPr b="0" i="0" lang="en-US" sz="1789" u="none" cap="none" strike="noStrike">
                <a:solidFill>
                  <a:srgbClr val="000000"/>
                </a:solidFill>
                <a:latin typeface="Calibri"/>
                <a:ea typeface="Calibri"/>
                <a:cs typeface="Calibri"/>
                <a:sym typeface="Calibri"/>
              </a:rPr>
              <a:t>Ενεργά Check-Ins: Ζητήστε από τους μαθητές να πληκτρολογούν σε συνομιλία ή να μοιράζονται γρήγορες σκέψεις τακτικά.</a:t>
            </a:r>
            <a:endParaRPr sz="1300"/>
          </a:p>
        </p:txBody>
      </p:sp>
      <p:grpSp>
        <p:nvGrpSpPr>
          <p:cNvPr id="221" name="Google Shape;221;p8"/>
          <p:cNvGrpSpPr/>
          <p:nvPr/>
        </p:nvGrpSpPr>
        <p:grpSpPr>
          <a:xfrm>
            <a:off x="1240632" y="6863550"/>
            <a:ext cx="15278768" cy="669988"/>
            <a:chOff x="0" y="0"/>
            <a:chExt cx="20371690" cy="893318"/>
          </a:xfrm>
        </p:grpSpPr>
        <p:sp>
          <p:nvSpPr>
            <p:cNvPr id="222" name="Google Shape;222;p8"/>
            <p:cNvSpPr/>
            <p:nvPr/>
          </p:nvSpPr>
          <p:spPr>
            <a:xfrm>
              <a:off x="25400" y="25400"/>
              <a:ext cx="20320890" cy="842518"/>
            </a:xfrm>
            <a:custGeom>
              <a:rect b="b" l="l" r="r" t="t"/>
              <a:pathLst>
                <a:path extrusionOk="0" h="842518" w="20320890">
                  <a:moveTo>
                    <a:pt x="0" y="140462"/>
                  </a:moveTo>
                  <a:cubicBezTo>
                    <a:pt x="0" y="62865"/>
                    <a:pt x="66548" y="0"/>
                    <a:pt x="148463" y="0"/>
                  </a:cubicBezTo>
                  <a:lnTo>
                    <a:pt x="20172426" y="0"/>
                  </a:lnTo>
                  <a:cubicBezTo>
                    <a:pt x="20254468" y="0"/>
                    <a:pt x="20320890" y="62865"/>
                    <a:pt x="20320890" y="140462"/>
                  </a:cubicBezTo>
                  <a:lnTo>
                    <a:pt x="20320890" y="702056"/>
                  </a:lnTo>
                  <a:cubicBezTo>
                    <a:pt x="20320890" y="779653"/>
                    <a:pt x="20254340" y="842518"/>
                    <a:pt x="20172426" y="842518"/>
                  </a:cubicBezTo>
                  <a:lnTo>
                    <a:pt x="148463" y="842518"/>
                  </a:lnTo>
                  <a:cubicBezTo>
                    <a:pt x="66548" y="842391"/>
                    <a:pt x="0" y="779526"/>
                    <a:pt x="0" y="702056"/>
                  </a:cubicBezTo>
                  <a:close/>
                </a:path>
              </a:pathLst>
            </a:custGeom>
            <a:solidFill>
              <a:srgbClr val="109AD6"/>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8"/>
            <p:cNvSpPr/>
            <p:nvPr/>
          </p:nvSpPr>
          <p:spPr>
            <a:xfrm>
              <a:off x="0" y="0"/>
              <a:ext cx="20371690" cy="893318"/>
            </a:xfrm>
            <a:custGeom>
              <a:rect b="b" l="l" r="r" t="t"/>
              <a:pathLst>
                <a:path extrusionOk="0" h="893318" w="20371690">
                  <a:moveTo>
                    <a:pt x="0" y="165862"/>
                  </a:moveTo>
                  <a:cubicBezTo>
                    <a:pt x="0" y="72898"/>
                    <a:pt x="79248" y="0"/>
                    <a:pt x="173863" y="0"/>
                  </a:cubicBezTo>
                  <a:lnTo>
                    <a:pt x="20197826" y="0"/>
                  </a:lnTo>
                  <a:lnTo>
                    <a:pt x="20197826" y="25400"/>
                  </a:lnTo>
                  <a:lnTo>
                    <a:pt x="20197826" y="0"/>
                  </a:lnTo>
                  <a:cubicBezTo>
                    <a:pt x="20292568" y="0"/>
                    <a:pt x="20371690" y="72898"/>
                    <a:pt x="20371690" y="165862"/>
                  </a:cubicBezTo>
                  <a:lnTo>
                    <a:pt x="20346290" y="165862"/>
                  </a:lnTo>
                  <a:lnTo>
                    <a:pt x="20371690" y="165862"/>
                  </a:lnTo>
                  <a:lnTo>
                    <a:pt x="20371690" y="727456"/>
                  </a:lnTo>
                  <a:lnTo>
                    <a:pt x="20346290" y="727456"/>
                  </a:lnTo>
                  <a:lnTo>
                    <a:pt x="20371690" y="727456"/>
                  </a:lnTo>
                  <a:cubicBezTo>
                    <a:pt x="20371690" y="820293"/>
                    <a:pt x="20292440" y="893318"/>
                    <a:pt x="20197826" y="893318"/>
                  </a:cubicBezTo>
                  <a:lnTo>
                    <a:pt x="20197826" y="867918"/>
                  </a:lnTo>
                  <a:lnTo>
                    <a:pt x="20197826" y="893318"/>
                  </a:lnTo>
                  <a:lnTo>
                    <a:pt x="173863" y="893318"/>
                  </a:lnTo>
                  <a:lnTo>
                    <a:pt x="173863" y="867918"/>
                  </a:lnTo>
                  <a:lnTo>
                    <a:pt x="173863" y="893318"/>
                  </a:lnTo>
                  <a:cubicBezTo>
                    <a:pt x="79248" y="893191"/>
                    <a:pt x="0" y="820293"/>
                    <a:pt x="0" y="727456"/>
                  </a:cubicBezTo>
                  <a:lnTo>
                    <a:pt x="0" y="165862"/>
                  </a:lnTo>
                  <a:lnTo>
                    <a:pt x="25400" y="165862"/>
                  </a:lnTo>
                  <a:lnTo>
                    <a:pt x="0" y="165862"/>
                  </a:lnTo>
                  <a:moveTo>
                    <a:pt x="50800" y="165862"/>
                  </a:moveTo>
                  <a:lnTo>
                    <a:pt x="50800" y="727456"/>
                  </a:lnTo>
                  <a:lnTo>
                    <a:pt x="25400" y="727456"/>
                  </a:lnTo>
                  <a:lnTo>
                    <a:pt x="50800" y="727456"/>
                  </a:lnTo>
                  <a:cubicBezTo>
                    <a:pt x="50800" y="789686"/>
                    <a:pt x="104521" y="842518"/>
                    <a:pt x="173863" y="842518"/>
                  </a:cubicBezTo>
                  <a:lnTo>
                    <a:pt x="20197826" y="842518"/>
                  </a:lnTo>
                  <a:cubicBezTo>
                    <a:pt x="20267168" y="842518"/>
                    <a:pt x="20320890" y="789686"/>
                    <a:pt x="20320890" y="727456"/>
                  </a:cubicBezTo>
                  <a:lnTo>
                    <a:pt x="20320890" y="165862"/>
                  </a:lnTo>
                  <a:cubicBezTo>
                    <a:pt x="20320890" y="103632"/>
                    <a:pt x="20267168" y="50800"/>
                    <a:pt x="20197826" y="50800"/>
                  </a:cubicBezTo>
                  <a:lnTo>
                    <a:pt x="173863" y="50800"/>
                  </a:lnTo>
                  <a:lnTo>
                    <a:pt x="173863" y="25400"/>
                  </a:lnTo>
                  <a:lnTo>
                    <a:pt x="173863" y="50800"/>
                  </a:lnTo>
                  <a:cubicBezTo>
                    <a:pt x="104521" y="50800"/>
                    <a:pt x="50800" y="103632"/>
                    <a:pt x="50800" y="165862"/>
                  </a:cubicBezTo>
                  <a:close/>
                </a:path>
              </a:pathLst>
            </a:custGeom>
            <a:solidFill>
              <a:srgbClr val="FFFFFF"/>
            </a:solidFill>
            <a:ln cap="flat" cmpd="sng" w="127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4" name="Google Shape;224;p8"/>
          <p:cNvGrpSpPr/>
          <p:nvPr/>
        </p:nvGrpSpPr>
        <p:grpSpPr>
          <a:xfrm>
            <a:off x="1290523" y="6892011"/>
            <a:ext cx="15178983" cy="591548"/>
            <a:chOff x="0" y="-28575"/>
            <a:chExt cx="20238644" cy="788731"/>
          </a:xfrm>
        </p:grpSpPr>
        <p:sp>
          <p:nvSpPr>
            <p:cNvPr id="225" name="Google Shape;225;p8"/>
            <p:cNvSpPr/>
            <p:nvPr/>
          </p:nvSpPr>
          <p:spPr>
            <a:xfrm>
              <a:off x="0" y="0"/>
              <a:ext cx="20238644" cy="760156"/>
            </a:xfrm>
            <a:custGeom>
              <a:rect b="b" l="l" r="r" t="t"/>
              <a:pathLst>
                <a:path extrusionOk="0" h="760156" w="20238644">
                  <a:moveTo>
                    <a:pt x="0" y="0"/>
                  </a:moveTo>
                  <a:lnTo>
                    <a:pt x="20238644" y="0"/>
                  </a:lnTo>
                  <a:lnTo>
                    <a:pt x="20238644" y="760156"/>
                  </a:lnTo>
                  <a:lnTo>
                    <a:pt x="0" y="760156"/>
                  </a:lnTo>
                  <a:close/>
                </a:path>
              </a:pathLst>
            </a:custGeom>
            <a:solidFill>
              <a:srgbClr val="000000">
                <a:alpha val="0"/>
              </a:srgbClr>
            </a:solidFill>
            <a:ln>
              <a:noFill/>
            </a:ln>
          </p:spPr>
        </p:sp>
        <p:sp>
          <p:nvSpPr>
            <p:cNvPr id="226" name="Google Shape;226;p8"/>
            <p:cNvSpPr txBox="1"/>
            <p:nvPr/>
          </p:nvSpPr>
          <p:spPr>
            <a:xfrm>
              <a:off x="0" y="-28575"/>
              <a:ext cx="20238644" cy="78873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700" u="none" cap="none" strike="noStrike">
                  <a:solidFill>
                    <a:srgbClr val="FFFFFF"/>
                  </a:solidFill>
                  <a:latin typeface="Calibri"/>
                  <a:ea typeface="Calibri"/>
                  <a:cs typeface="Calibri"/>
                  <a:sym typeface="Calibri"/>
                </a:rPr>
                <a:t>Ανάμεικτο</a:t>
              </a:r>
              <a:endParaRPr/>
            </a:p>
          </p:txBody>
        </p:sp>
      </p:grpSp>
      <p:sp>
        <p:nvSpPr>
          <p:cNvPr id="227" name="Google Shape;227;p8"/>
          <p:cNvSpPr txBox="1"/>
          <p:nvPr/>
        </p:nvSpPr>
        <p:spPr>
          <a:xfrm>
            <a:off x="1582257" y="7518200"/>
            <a:ext cx="14790000" cy="1452000"/>
          </a:xfrm>
          <a:prstGeom prst="rect">
            <a:avLst/>
          </a:prstGeom>
          <a:noFill/>
          <a:ln>
            <a:noFill/>
          </a:ln>
        </p:spPr>
        <p:txBody>
          <a:bodyPr anchorCtr="0" anchor="t" bIns="0" lIns="0" spcFirstLastPara="1" rIns="0" wrap="square" tIns="0">
            <a:spAutoFit/>
          </a:bodyPr>
          <a:lstStyle/>
          <a:p>
            <a:pPr indent="-112586" lvl="2" marL="320904" marR="0" rtl="0" algn="l">
              <a:lnSpc>
                <a:spcPct val="108009"/>
              </a:lnSpc>
              <a:spcBef>
                <a:spcPts val="0"/>
              </a:spcBef>
              <a:spcAft>
                <a:spcPts val="0"/>
              </a:spcAft>
              <a:buClr>
                <a:srgbClr val="000000"/>
              </a:buClr>
              <a:buSzPts val="1773"/>
              <a:buFont typeface="Arial"/>
              <a:buChar char="⚬"/>
            </a:pPr>
            <a:r>
              <a:rPr b="0" i="0" lang="en-US" sz="1773" u="none" cap="none" strike="noStrike">
                <a:solidFill>
                  <a:srgbClr val="000000"/>
                </a:solidFill>
                <a:latin typeface="Calibri"/>
                <a:ea typeface="Calibri"/>
                <a:cs typeface="Calibri"/>
                <a:sym typeface="Calibri"/>
              </a:rPr>
              <a:t>Υβριδικές Δραστηριότητες: Συνδυάστε το παιχνίδι ρόλων με φυσική παρουσία (με φυσική παρουσία) με ψηφιακές προσομοιώσεις (διαδικτυακά).</a:t>
            </a:r>
            <a:endParaRPr/>
          </a:p>
          <a:p>
            <a:pPr indent="-112586" lvl="2" marL="320904" marR="0" rtl="0" algn="l">
              <a:lnSpc>
                <a:spcPct val="108009"/>
              </a:lnSpc>
              <a:spcBef>
                <a:spcPts val="0"/>
              </a:spcBef>
              <a:spcAft>
                <a:spcPts val="0"/>
              </a:spcAft>
              <a:buClr>
                <a:srgbClr val="000000"/>
              </a:buClr>
              <a:buSzPts val="1773"/>
              <a:buFont typeface="Arial"/>
              <a:buChar char="⚬"/>
            </a:pPr>
            <a:r>
              <a:rPr b="0" i="0" lang="en-US" sz="1773" u="none" cap="none" strike="noStrike">
                <a:solidFill>
                  <a:srgbClr val="000000"/>
                </a:solidFill>
                <a:latin typeface="Calibri"/>
                <a:ea typeface="Calibri"/>
                <a:cs typeface="Calibri"/>
                <a:sym typeface="Calibri"/>
              </a:rPr>
              <a:t>Προεργασία και Παρακολούθηση: Αναθέστε προπαρασκευαστικές αναγνώσεις/βίντεο στο διαδίκτυο και, στη συνέχεια, εφαρμόστε τις γνώσεις στην πράξη στην τάξη.</a:t>
            </a:r>
            <a:endParaRPr/>
          </a:p>
          <a:p>
            <a:pPr indent="-112586" lvl="2" marL="320904" marR="0" rtl="0" algn="l">
              <a:lnSpc>
                <a:spcPct val="108009"/>
              </a:lnSpc>
              <a:spcBef>
                <a:spcPts val="0"/>
              </a:spcBef>
              <a:spcAft>
                <a:spcPts val="0"/>
              </a:spcAft>
              <a:buClr>
                <a:srgbClr val="000000"/>
              </a:buClr>
              <a:buSzPts val="1773"/>
              <a:buFont typeface="Arial"/>
              <a:buChar char="⚬"/>
            </a:pPr>
            <a:r>
              <a:rPr b="0" i="0" lang="en-US" sz="1773" u="none" cap="none" strike="noStrike">
                <a:solidFill>
                  <a:srgbClr val="000000"/>
                </a:solidFill>
                <a:latin typeface="Calibri"/>
                <a:ea typeface="Calibri"/>
                <a:cs typeface="Calibri"/>
                <a:sym typeface="Calibri"/>
              </a:rPr>
              <a:t>Ευέλικτη Πρόσβαση: Καταγράψτε τις διαδικτυακές συνεδρίες και παρέχετε ψηφιακό υλικό, ώστε οι μαθητές να μπορούν να επανεξετάσουν το περιεχόμενο.</a:t>
            </a:r>
            <a:endParaRPr/>
          </a:p>
          <a:p>
            <a:pPr indent="-112586" lvl="2" marL="320904" marR="0" rtl="0" algn="l">
              <a:lnSpc>
                <a:spcPct val="108009"/>
              </a:lnSpc>
              <a:spcBef>
                <a:spcPts val="0"/>
              </a:spcBef>
              <a:spcAft>
                <a:spcPts val="0"/>
              </a:spcAft>
              <a:buClr>
                <a:srgbClr val="000000"/>
              </a:buClr>
              <a:buSzPts val="1773"/>
              <a:buFont typeface="Arial"/>
              <a:buChar char="⚬"/>
            </a:pPr>
            <a:r>
              <a:rPr b="0" i="0" lang="en-US" sz="1773" u="none" cap="none" strike="noStrike">
                <a:solidFill>
                  <a:srgbClr val="000000"/>
                </a:solidFill>
                <a:latin typeface="Calibri"/>
                <a:ea typeface="Calibri"/>
                <a:cs typeface="Calibri"/>
                <a:sym typeface="Calibri"/>
              </a:rPr>
              <a:t>Ενσωμάτωση: Χρησιμοποιήστε το διαδικτυακό μέρος για μεταφορά γνώσης και το δια ζώσης μέρος για εξάσκηση και αναστοχασμό</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descr="Μπλε κείμενο σε μαύρο φόντο  Η περιγραφή δημιουργήθηκε αυτόματα" id="236" name="Google Shape;236;p9"/>
          <p:cNvSpPr/>
          <p:nvPr/>
        </p:nvSpPr>
        <p:spPr>
          <a:xfrm>
            <a:off x="13646607" y="9149337"/>
            <a:ext cx="3556826"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5" l="0" r="0" t="0"/>
            </a:stretch>
          </a:blipFill>
          <a:ln>
            <a:noFill/>
          </a:ln>
        </p:spPr>
      </p:sp>
      <p:sp>
        <p:nvSpPr>
          <p:cNvPr descr="Κοντινό πλάνο ενός λογότυπου  Το περιεχόμενο που δημιουργείται από τεχνητή νοημοσύνη ενδέχεται να είναι εσφαλμένο." id="237" name="Google Shape;237;p9"/>
          <p:cNvSpPr/>
          <p:nvPr/>
        </p:nvSpPr>
        <p:spPr>
          <a:xfrm>
            <a:off x="1084560" y="9038010"/>
            <a:ext cx="3741229"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38" name="Google Shape;238;p9"/>
          <p:cNvSpPr txBox="1"/>
          <p:nvPr/>
        </p:nvSpPr>
        <p:spPr>
          <a:xfrm>
            <a:off x="933100" y="468950"/>
            <a:ext cx="16448175" cy="147532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4900" u="none" cap="none" strike="noStrike">
                <a:solidFill>
                  <a:srgbClr val="FF0000"/>
                </a:solidFill>
                <a:latin typeface="Calibri"/>
                <a:ea typeface="Calibri"/>
                <a:cs typeface="Calibri"/>
                <a:sym typeface="Calibri"/>
              </a:rPr>
              <a:t>Βασικές Δεξιότητες ESCO που Αναλύονται σε Αυτή την Ενότητα</a:t>
            </a:r>
            <a:endParaRPr sz="100"/>
          </a:p>
        </p:txBody>
      </p:sp>
      <p:sp>
        <p:nvSpPr>
          <p:cNvPr id="239" name="Google Shape;239;p9"/>
          <p:cNvSpPr txBox="1"/>
          <p:nvPr/>
        </p:nvSpPr>
        <p:spPr>
          <a:xfrm>
            <a:off x="933100" y="2053050"/>
            <a:ext cx="17028600" cy="5944500"/>
          </a:xfrm>
          <a:prstGeom prst="rect">
            <a:avLst/>
          </a:prstGeom>
          <a:noFill/>
          <a:ln>
            <a:noFill/>
          </a:ln>
        </p:spPr>
        <p:txBody>
          <a:bodyPr anchorCtr="0" anchor="t" bIns="0" lIns="0" spcFirstLastPara="1" rIns="0" wrap="square" tIns="0">
            <a:spAutoFit/>
          </a:bodyPr>
          <a:lstStyle/>
          <a:p>
            <a:pPr indent="0" lvl="0" marL="0" marR="0" rtl="0" algn="l">
              <a:lnSpc>
                <a:spcPct val="137952"/>
              </a:lnSpc>
              <a:spcBef>
                <a:spcPts val="0"/>
              </a:spcBef>
              <a:spcAft>
                <a:spcPts val="0"/>
              </a:spcAft>
              <a:buNone/>
            </a:pPr>
            <a:r>
              <a:rPr b="1" i="0" lang="en-US" sz="2200" u="none" cap="none" strike="noStrike">
                <a:solidFill>
                  <a:srgbClr val="00B0F0"/>
                </a:solidFill>
                <a:latin typeface="Arial"/>
                <a:ea typeface="Arial"/>
                <a:cs typeface="Arial"/>
                <a:sym typeface="Arial"/>
              </a:rPr>
              <a:t>T4.3 – Συνεργασία σε ομάδες και δίκτυα</a:t>
            </a:r>
            <a:endParaRPr sz="1500"/>
          </a:p>
          <a:p>
            <a:pPr indent="0" lvl="0" marL="0" marR="0" rtl="0" algn="l">
              <a:lnSpc>
                <a:spcPct val="137952"/>
              </a:lnSpc>
              <a:spcBef>
                <a:spcPts val="0"/>
              </a:spcBef>
              <a:spcAft>
                <a:spcPts val="0"/>
              </a:spcAft>
              <a:buNone/>
            </a:pPr>
            <a:r>
              <a:rPr i="0" lang="en-US" sz="2200" u="none" cap="none" strike="noStrike">
                <a:solidFill>
                  <a:srgbClr val="000000"/>
                </a:solidFill>
              </a:rPr>
              <a:t>Πρακτική άσκηση σε: Διαφάνειες «Παύση και Αναστοχασμός» που προσομοιώνουν καταστάσεις έκτακτης ανάγκης σε δημόσιους χώρους (π.χ. ξαφνικός συναγερμός πυρκαγιάς κατά τη διάρκεια συναυλίας, διαρροή χημικών ουσιών σε σταθμό του μετρό ή εκκένωση πλήθους σε αθλητικό χώρο). Οι μαθητές καλούνται να συντονίσουν τις ενέργειες και την επικοινωνία υπό ρεαλιστική πίεση χρόνου.</a:t>
            </a:r>
            <a:endParaRPr sz="1500"/>
          </a:p>
          <a:p>
            <a:pPr indent="0" lvl="0" marL="0" marR="0" rtl="0" algn="l">
              <a:lnSpc>
                <a:spcPct val="137952"/>
              </a:lnSpc>
              <a:spcBef>
                <a:spcPts val="0"/>
              </a:spcBef>
              <a:spcAft>
                <a:spcPts val="0"/>
              </a:spcAft>
              <a:buNone/>
            </a:pPr>
            <a:r>
              <a:rPr i="0" lang="en-US" sz="2200" u="none" cap="none" strike="noStrike">
                <a:solidFill>
                  <a:srgbClr val="000000"/>
                </a:solidFill>
              </a:rPr>
              <a:t> Οι εκπαιδευτικοί αναδεικνύουν αυτή την δεξιότητα με τους εξής τρόπους:</a:t>
            </a:r>
            <a:endParaRPr sz="1500"/>
          </a:p>
          <a:p>
            <a:pPr indent="0" lvl="0" marL="0" marR="0" rtl="0" algn="l">
              <a:lnSpc>
                <a:spcPct val="137952"/>
              </a:lnSpc>
              <a:spcBef>
                <a:spcPts val="0"/>
              </a:spcBef>
              <a:spcAft>
                <a:spcPts val="0"/>
              </a:spcAft>
              <a:buNone/>
            </a:pPr>
            <a:r>
              <a:rPr i="0" lang="en-US" sz="2200" u="none" cap="none" strike="noStrike">
                <a:solidFill>
                  <a:srgbClr val="000000"/>
                </a:solidFill>
              </a:rPr>
              <a:t>Ανάθεση ρόλων σε ομάδες (προσωπικό ασφαλείας, πρώτος ανταποκριτής, διοργανωτής εκδηλώσεων, επισκέπτης) για την ενθάρρυνση της συνεργασίας και της επίγνωσης της κατάστασης.</a:t>
            </a:r>
            <a:endParaRPr sz="1500"/>
          </a:p>
          <a:p>
            <a:pPr indent="0" lvl="0" marL="0" marR="0" rtl="0" algn="l">
              <a:lnSpc>
                <a:spcPct val="137952"/>
              </a:lnSpc>
              <a:spcBef>
                <a:spcPts val="0"/>
              </a:spcBef>
              <a:spcAft>
                <a:spcPts val="0"/>
              </a:spcAft>
              <a:buNone/>
            </a:pPr>
            <a:r>
              <a:rPr i="0" lang="en-US" sz="2200" u="none" cap="none" strike="noStrike">
                <a:solidFill>
                  <a:srgbClr val="000000"/>
                </a:solidFill>
              </a:rPr>
              <a:t>Διευκόλυνση ασκήσεων λήψης αποφάσεων σε ομάδες, όπου οι μαθητές πρέπει να συμφωνήσουν στο ασφαλέστερο σχέδιο εκκένωσης ή επικοινωνίας.</a:t>
            </a:r>
            <a:endParaRPr sz="1500"/>
          </a:p>
          <a:p>
            <a:pPr indent="0" lvl="0" marL="0" marR="0" rtl="0" algn="l">
              <a:lnSpc>
                <a:spcPct val="137952"/>
              </a:lnSpc>
              <a:spcBef>
                <a:spcPts val="0"/>
              </a:spcBef>
              <a:spcAft>
                <a:spcPts val="0"/>
              </a:spcAft>
              <a:buNone/>
            </a:pPr>
            <a:r>
              <a:rPr i="0" lang="en-US" sz="2200" u="none" cap="none" strike="noStrike">
                <a:solidFill>
                  <a:srgbClr val="000000"/>
                </a:solidFill>
              </a:rPr>
              <a:t>Χρησιμοποιώντας προτροπές «Παύση και Ανασκόπηση» για να συζητήσετε πώς η συνεργασία, η ηγεσία και η ανταλλαγή πληροφοριών βελτιώνουν τα αποτελέσματα ασφάλειας.</a:t>
            </a:r>
            <a:endParaRPr sz="1500"/>
          </a:p>
          <a:p>
            <a:pPr indent="0" lvl="0" marL="0" marR="0" rtl="0" algn="l">
              <a:lnSpc>
                <a:spcPct val="137952"/>
              </a:lnSpc>
              <a:spcBef>
                <a:spcPts val="0"/>
              </a:spcBef>
              <a:spcAft>
                <a:spcPts val="0"/>
              </a:spcAft>
              <a:buNone/>
            </a:pPr>
            <a:r>
              <a:rPr i="0" lang="en-US" sz="2200" u="none" cap="none" strike="noStrike">
                <a:solidFill>
                  <a:srgbClr val="000000"/>
                </a:solidFill>
              </a:rPr>
              <a:t>Ενθάρρυνση των εκπαιδευόμενων να αξιολογούν την αποτελεσματικότητα της ομαδικής εργασίας μετά από κάθε σενάριο και να προτείνουν βελτιώσεις για μελλοντικό συντονισμό.</a:t>
            </a:r>
            <a:endParaRPr sz="15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