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gjPGxQjJJQYo7jtAxFs6i8ctLkh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2"/>
          <p:cNvSpPr/>
          <p:nvPr>
            <p:ph idx="2" type="pic"/>
          </p:nvPr>
        </p:nvSpPr>
        <p:spPr>
          <a:xfrm>
            <a:off x="1792288" y="612775"/>
            <a:ext cx="5486400" cy="4114800"/>
          </a:xfrm>
          <a:prstGeom prst="rect">
            <a:avLst/>
          </a:prstGeom>
          <a:noFill/>
          <a:ln>
            <a:noFill/>
          </a:ln>
        </p:spPr>
      </p:sp>
      <p:sp>
        <p:nvSpPr>
          <p:cNvPr id="68" name="Google Shape;68;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11.png"/></Relationships>
</file>

<file path=ppt/slides/_rels/slide11.xml.rels><?xml version="1.0" encoding="UTF-8" standalone="yes"?><Relationships xmlns="http://schemas.openxmlformats.org/package/2006/relationships"><Relationship Id="rId11" Type="http://schemas.openxmlformats.org/officeDocument/2006/relationships/image" Target="../media/image21.png"/><Relationship Id="rId10" Type="http://schemas.openxmlformats.org/officeDocument/2006/relationships/image" Target="../media/image8.png"/><Relationship Id="rId13" Type="http://schemas.openxmlformats.org/officeDocument/2006/relationships/image" Target="../media/image15.png"/><Relationship Id="rId12"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3.png"/><Relationship Id="rId14" Type="http://schemas.openxmlformats.org/officeDocument/2006/relationships/image" Target="../media/image10.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hyperlink" Target="https://www.facebook.com/profile.php?id=61573707797009" TargetMode="External"/><Relationship Id="rId13" Type="http://schemas.openxmlformats.org/officeDocument/2006/relationships/image" Target="../media/image17.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14.png"/><Relationship Id="rId9" Type="http://schemas.openxmlformats.org/officeDocument/2006/relationships/image" Target="../media/image20.png"/><Relationship Id="rId5" Type="http://schemas.openxmlformats.org/officeDocument/2006/relationships/image" Target="../media/image19.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4" y="716280"/>
            <a:ext cx="8274272" cy="8397240"/>
          </a:xfrm>
          <a:custGeom>
            <a:rect b="b" l="l" r="r" t="t"/>
            <a:pathLst>
              <a:path extrusionOk="0" h="8397240" w="8274272">
                <a:moveTo>
                  <a:pt x="0" y="0"/>
                </a:moveTo>
                <a:lnTo>
                  <a:pt x="8274272" y="0"/>
                </a:lnTo>
                <a:lnTo>
                  <a:pt x="8274272" y="8397240"/>
                </a:lnTo>
                <a:lnTo>
                  <a:pt x="0" y="839724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2" y="8815645"/>
            <a:ext cx="4305738" cy="911800"/>
          </a:xfrm>
          <a:custGeom>
            <a:rect b="b" l="l" r="r" t="t"/>
            <a:pathLst>
              <a:path extrusionOk="0" h="911800" w="4305738">
                <a:moveTo>
                  <a:pt x="0" y="0"/>
                </a:moveTo>
                <a:lnTo>
                  <a:pt x="4305738" y="0"/>
                </a:lnTo>
                <a:lnTo>
                  <a:pt x="4305738" y="911799"/>
                </a:lnTo>
                <a:lnTo>
                  <a:pt x="0" y="911799"/>
                </a:lnTo>
                <a:lnTo>
                  <a:pt x="0" y="0"/>
                </a:lnTo>
                <a:close/>
              </a:path>
            </a:pathLst>
          </a:custGeom>
          <a:blipFill rotWithShape="1">
            <a:blip r:embed="rId4">
              <a:alphaModFix/>
            </a:blip>
            <a:stretch>
              <a:fillRect b="0" l="0" r="0" t="0"/>
            </a:stretch>
          </a:blipFill>
          <a:ln>
            <a:noFill/>
          </a:ln>
        </p:spPr>
      </p:sp>
      <p:sp>
        <p:nvSpPr>
          <p:cNvPr descr="Primer plano de un logotipo.  El contenido generado por IA podría ser incorrecto." id="94" name="Google Shape;94;p1"/>
          <p:cNvSpPr/>
          <p:nvPr/>
        </p:nvSpPr>
        <p:spPr>
          <a:xfrm>
            <a:off x="581025" y="1096356"/>
            <a:ext cx="4059555" cy="981894"/>
          </a:xfrm>
          <a:custGeom>
            <a:rect b="b" l="l" r="r" t="t"/>
            <a:pathLst>
              <a:path extrusionOk="0" h="981894" w="4059555">
                <a:moveTo>
                  <a:pt x="0" y="0"/>
                </a:moveTo>
                <a:lnTo>
                  <a:pt x="4059555" y="0"/>
                </a:lnTo>
                <a:lnTo>
                  <a:pt x="4059555" y="981894"/>
                </a:lnTo>
                <a:lnTo>
                  <a:pt x="0" y="981894"/>
                </a:lnTo>
                <a:lnTo>
                  <a:pt x="0" y="0"/>
                </a:lnTo>
                <a:close/>
              </a:path>
            </a:pathLst>
          </a:custGeom>
          <a:blipFill rotWithShape="1">
            <a:blip r:embed="rId5">
              <a:alphaModFix/>
            </a:blip>
            <a:stretch>
              <a:fillRect b="0" l="0" r="0" t="0"/>
            </a:stretch>
          </a:blipFill>
          <a:ln>
            <a:noFill/>
          </a:ln>
        </p:spPr>
      </p:sp>
      <p:grpSp>
        <p:nvGrpSpPr>
          <p:cNvPr id="95" name="Google Shape;95;p1"/>
          <p:cNvGrpSpPr/>
          <p:nvPr/>
        </p:nvGrpSpPr>
        <p:grpSpPr>
          <a:xfrm>
            <a:off x="581025" y="586030"/>
            <a:ext cx="9827101" cy="6725049"/>
            <a:chOff x="0" y="-1897225"/>
            <a:chExt cx="13102800" cy="8966732"/>
          </a:xfrm>
        </p:grpSpPr>
        <p:sp>
          <p:nvSpPr>
            <p:cNvPr id="96" name="Google Shape;96;p1"/>
            <p:cNvSpPr/>
            <p:nvPr/>
          </p:nvSpPr>
          <p:spPr>
            <a:xfrm>
              <a:off x="0" y="0"/>
              <a:ext cx="13102668" cy="7069507"/>
            </a:xfrm>
            <a:custGeom>
              <a:rect b="b" l="l" r="r" t="t"/>
              <a:pathLst>
                <a:path extrusionOk="0" h="7069507" w="13102668">
                  <a:moveTo>
                    <a:pt x="0" y="0"/>
                  </a:moveTo>
                  <a:lnTo>
                    <a:pt x="13102668" y="0"/>
                  </a:lnTo>
                  <a:lnTo>
                    <a:pt x="13102668" y="7069507"/>
                  </a:lnTo>
                  <a:lnTo>
                    <a:pt x="0" y="706950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97" name="Google Shape;97;p1"/>
            <p:cNvSpPr txBox="1"/>
            <p:nvPr/>
          </p:nvSpPr>
          <p:spPr>
            <a:xfrm>
              <a:off x="0" y="-1897225"/>
              <a:ext cx="13102800" cy="7117200"/>
            </a:xfrm>
            <a:prstGeom prst="rect">
              <a:avLst/>
            </a:prstGeom>
            <a:noFill/>
            <a:ln>
              <a:noFill/>
            </a:ln>
          </p:spPr>
          <p:txBody>
            <a:bodyPr anchorCtr="0" anchor="b" bIns="0" lIns="0" spcFirstLastPara="1" rIns="0" wrap="square" tIns="0">
              <a:noAutofit/>
            </a:bodyPr>
            <a:lstStyle/>
            <a:p>
              <a:pPr indent="0" lvl="0" marL="0" marR="0" rtl="0" algn="l">
                <a:lnSpc>
                  <a:spcPct val="108000"/>
                </a:lnSpc>
                <a:spcBef>
                  <a:spcPts val="0"/>
                </a:spcBef>
                <a:spcAft>
                  <a:spcPts val="0"/>
                </a:spcAft>
                <a:buNone/>
              </a:pPr>
              <a:r>
                <a:rPr b="1" i="0" lang="en-US" sz="6000" u="none" cap="none" strike="noStrike">
                  <a:solidFill>
                    <a:srgbClr val="000000"/>
                  </a:solidFill>
                  <a:latin typeface="Calibri"/>
                  <a:ea typeface="Calibri"/>
                  <a:cs typeface="Calibri"/>
                  <a:sym typeface="Calibri"/>
                </a:rPr>
                <a:t>UNIDAD 2: PREPARACIÓN Y RESPUESTA ANTE DESASTRES EN LUGARES PÚBLICOS Y GRANDES</a:t>
              </a:r>
              <a:endParaRPr/>
            </a:p>
          </p:txBody>
        </p:sp>
      </p:grpSp>
      <p:sp>
        <p:nvSpPr>
          <p:cNvPr id="98" name="Google Shape;98;p1"/>
          <p:cNvSpPr txBox="1"/>
          <p:nvPr/>
        </p:nvSpPr>
        <p:spPr>
          <a:xfrm>
            <a:off x="672446" y="5923931"/>
            <a:ext cx="8961149" cy="1061070"/>
          </a:xfrm>
          <a:prstGeom prst="rect">
            <a:avLst/>
          </a:prstGeom>
          <a:noFill/>
          <a:ln>
            <a:noFill/>
          </a:ln>
        </p:spPr>
        <p:txBody>
          <a:bodyPr anchorCtr="0" anchor="t" bIns="0" lIns="0" spcFirstLastPara="1" rIns="0" wrap="square" tIns="0">
            <a:spAutoFit/>
          </a:bodyPr>
          <a:lstStyle/>
          <a:p>
            <a:pPr indent="0" lvl="0" marL="0" marR="0" rtl="0" algn="l">
              <a:lnSpc>
                <a:spcPct val="86387"/>
              </a:lnSpc>
              <a:spcBef>
                <a:spcPts val="0"/>
              </a:spcBef>
              <a:spcAft>
                <a:spcPts val="0"/>
              </a:spcAft>
              <a:buNone/>
            </a:pPr>
            <a:r>
              <a:rPr b="1" i="0" lang="en-US" sz="2990" u="none" cap="none" strike="noStrike">
                <a:solidFill>
                  <a:srgbClr val="000000"/>
                </a:solidFill>
                <a:latin typeface="Calibri"/>
                <a:ea typeface="Calibri"/>
                <a:cs typeface="Calibri"/>
                <a:sym typeface="Calibri"/>
              </a:rPr>
              <a:t>Descripción general de la unidad</a:t>
            </a:r>
            <a:endParaRPr/>
          </a:p>
          <a:p>
            <a:pPr indent="0" lvl="0" marL="0" marR="0" rtl="0" algn="l">
              <a:lnSpc>
                <a:spcPct val="86387"/>
              </a:lnSpc>
              <a:spcBef>
                <a:spcPts val="0"/>
              </a:spcBef>
              <a:spcAft>
                <a:spcPts val="0"/>
              </a:spcAft>
              <a:buNone/>
            </a:pPr>
            <a:r>
              <a:t/>
            </a:r>
            <a:endParaRPr b="1" i="0" sz="2990" u="none" cap="none" strike="noStrike">
              <a:solidFill>
                <a:srgbClr val="000000"/>
              </a:solidFill>
              <a:latin typeface="Calibri"/>
              <a:ea typeface="Calibri"/>
              <a:cs typeface="Calibri"/>
              <a:sym typeface="Calibri"/>
            </a:endParaRPr>
          </a:p>
          <a:p>
            <a:pPr indent="0" lvl="0" marL="0" marR="0" rtl="0" algn="l">
              <a:lnSpc>
                <a:spcPct val="86387"/>
              </a:lnSpc>
              <a:spcBef>
                <a:spcPts val="0"/>
              </a:spcBef>
              <a:spcAft>
                <a:spcPts val="0"/>
              </a:spcAft>
              <a:buNone/>
            </a:pPr>
            <a:r>
              <a:rPr b="1" i="0" lang="en-US" sz="2990" u="none" cap="none" strike="noStrike">
                <a:solidFill>
                  <a:srgbClr val="000000"/>
                </a:solidFill>
                <a:latin typeface="Calibri"/>
                <a:ea typeface="Calibri"/>
                <a:cs typeface="Calibri"/>
                <a:sym typeface="Calibri"/>
              </a:rPr>
              <a:t>Autor: Denizli AFAD / Asociación del proyecto VETREADY</a:t>
            </a:r>
            <a:endParaRPr/>
          </a:p>
        </p:txBody>
      </p:sp>
      <p:sp>
        <p:nvSpPr>
          <p:cNvPr id="99" name="Google Shape;99;p1"/>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Número de proyecto: 2024-1-ES01-KA220-VET-000257287</a:t>
            </a:r>
            <a:endParaRPr/>
          </a:p>
        </p:txBody>
      </p:sp>
      <p:sp>
        <p:nvSpPr>
          <p:cNvPr id="100" name="Google Shape;100;p1"/>
          <p:cNvSpPr txBox="1"/>
          <p:nvPr/>
        </p:nvSpPr>
        <p:spPr>
          <a:xfrm>
            <a:off x="5244465" y="8896064"/>
            <a:ext cx="7812291" cy="828675"/>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350" u="none" cap="none" strike="noStrike">
                <a:solidFill>
                  <a:srgbClr val="000000"/>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del Servicio Español para la Internacionalización de la Educación (SEPIE). Ni la Unión Europea ni la autoridad que concede la subvención se responsabilizan de ellas.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Texto azul sobre fondo negro  Descripción generada automáticamente" id="226" name="Google Shape;226;p1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27" name="Google Shape;227;p1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28" name="Google Shape;228;p10"/>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29" name="Google Shape;229;p10"/>
          <p:cNvGrpSpPr/>
          <p:nvPr/>
        </p:nvGrpSpPr>
        <p:grpSpPr>
          <a:xfrm>
            <a:off x="1259681" y="308305"/>
            <a:ext cx="12033304" cy="2450306"/>
            <a:chOff x="0" y="-66675"/>
            <a:chExt cx="16044405" cy="3267075"/>
          </a:xfrm>
        </p:grpSpPr>
        <p:sp>
          <p:nvSpPr>
            <p:cNvPr id="230" name="Google Shape;230;p1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31" name="Google Shape;231;p10"/>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Apoyo a los educadores</a:t>
              </a:r>
              <a:endParaRPr/>
            </a:p>
          </p:txBody>
        </p:sp>
      </p:grpSp>
      <p:sp>
        <p:nvSpPr>
          <p:cNvPr id="232" name="Google Shape;232;p10"/>
          <p:cNvSpPr txBox="1"/>
          <p:nvPr/>
        </p:nvSpPr>
        <p:spPr>
          <a:xfrm>
            <a:off x="1333873" y="2923400"/>
            <a:ext cx="14840100" cy="53142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b="1" i="0" lang="en-US" sz="3329" u="none" cap="none" strike="noStrike">
                <a:solidFill>
                  <a:srgbClr val="4892DC"/>
                </a:solidFill>
                <a:latin typeface="Calibri"/>
                <a:ea typeface="Calibri"/>
                <a:cs typeface="Calibri"/>
                <a:sym typeface="Calibri"/>
              </a:rPr>
              <a:t>Cada uno de los seis módulos de capacitación de esta unidad está acompañado de un archivo de apoyo al educador dedicado, que proporciona:</a:t>
            </a:r>
            <a:endParaRPr/>
          </a:p>
          <a:p>
            <a:pPr indent="0" lvl="0" marL="0" marR="0" rtl="0" algn="l">
              <a:lnSpc>
                <a:spcPct val="86422"/>
              </a:lnSpc>
              <a:spcBef>
                <a:spcPts val="0"/>
              </a:spcBef>
              <a:spcAft>
                <a:spcPts val="0"/>
              </a:spcAft>
              <a:buNone/>
            </a:pPr>
            <a:r>
              <a:t/>
            </a:r>
            <a:endParaRPr b="1" i="0" sz="3329" u="none" cap="none" strike="noStrike">
              <a:solidFill>
                <a:srgbClr val="4892DC"/>
              </a:solidFill>
              <a:latin typeface="Calibri"/>
              <a:ea typeface="Calibri"/>
              <a:cs typeface="Calibri"/>
              <a:sym typeface="Calibri"/>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Métodos y herramientas didácticas sugeridas adaptadas al contenido del módulo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Consejos para involucrar a los estudiantes de EFP, EFTP y diáspora</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Estrategias de adaptación para diferentes formatos de impartición (presencial, online, semipresencial)</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para la facilitación de actividades y notas informativas</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sobre la alineación y evaluación de competencias de ESCO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Materiales de referencia adicionales relacionados con el tema, incluidas lecturas recomendadas, videos explicativos y ayudas visuales.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11"/>
          <p:cNvGrpSpPr/>
          <p:nvPr/>
        </p:nvGrpSpPr>
        <p:grpSpPr>
          <a:xfrm>
            <a:off x="657415" y="635794"/>
            <a:ext cx="14500167" cy="1522125"/>
            <a:chOff x="0" y="-66675"/>
            <a:chExt cx="19333556" cy="2029500"/>
          </a:xfrm>
        </p:grpSpPr>
        <p:sp>
          <p:nvSpPr>
            <p:cNvPr id="242" name="Google Shape;242;p11"/>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43" name="Google Shape;243;p11"/>
            <p:cNvSpPr txBox="1"/>
            <p:nvPr/>
          </p:nvSpPr>
          <p:spPr>
            <a:xfrm>
              <a:off x="0" y="-66675"/>
              <a:ext cx="19333553"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ASOCIACIÓN</a:t>
              </a:r>
              <a:endParaRPr/>
            </a:p>
          </p:txBody>
        </p:sp>
      </p:grpSp>
      <p:sp>
        <p:nvSpPr>
          <p:cNvPr id="244" name="Google Shape;244;p11"/>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11"/>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11"/>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11"/>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11"/>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https://ngo-nfe4y.com.ua/es </a:t>
            </a:r>
            <a:endParaRPr/>
          </a:p>
        </p:txBody>
      </p:sp>
      <p:sp>
        <p:nvSpPr>
          <p:cNvPr id="249" name="Google Shape;249;p11"/>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Texto azul y rojo sobre fondo negro.  El contenido generado por IA podría ser incorrecto." id="250" name="Google Shape;250;p11"/>
          <p:cNvSpPr/>
          <p:nvPr/>
        </p:nvSpPr>
        <p:spPr>
          <a:xfrm>
            <a:off x="7714107" y="2478605"/>
            <a:ext cx="2564425" cy="2197341"/>
          </a:xfrm>
          <a:custGeom>
            <a:rect b="b" l="l" r="r" t="t"/>
            <a:pathLst>
              <a:path extrusionOk="0" h="2197341" w="2564425">
                <a:moveTo>
                  <a:pt x="0" y="0"/>
                </a:moveTo>
                <a:lnTo>
                  <a:pt x="2564425" y="0"/>
                </a:lnTo>
                <a:lnTo>
                  <a:pt x="2564425" y="2197341"/>
                </a:lnTo>
                <a:lnTo>
                  <a:pt x="0" y="2197341"/>
                </a:lnTo>
                <a:lnTo>
                  <a:pt x="0" y="0"/>
                </a:lnTo>
                <a:close/>
              </a:path>
            </a:pathLst>
          </a:custGeom>
          <a:blipFill rotWithShape="1">
            <a:blip r:embed="rId9">
              <a:alphaModFix/>
            </a:blip>
            <a:stretch>
              <a:fillRect b="0" l="0" r="0" t="0"/>
            </a:stretch>
          </a:blipFill>
          <a:ln>
            <a:noFill/>
          </a:ln>
        </p:spPr>
      </p:sp>
      <p:sp>
        <p:nvSpPr>
          <p:cNvPr id="251" name="Google Shape;251;p11"/>
          <p:cNvSpPr/>
          <p:nvPr/>
        </p:nvSpPr>
        <p:spPr>
          <a:xfrm>
            <a:off x="1452782" y="6992169"/>
            <a:ext cx="3017520" cy="861136"/>
          </a:xfrm>
          <a:custGeom>
            <a:rect b="b" l="l" r="r" t="t"/>
            <a:pathLst>
              <a:path extrusionOk="0" h="861136" w="3017520">
                <a:moveTo>
                  <a:pt x="0" y="0"/>
                </a:moveTo>
                <a:lnTo>
                  <a:pt x="3017520" y="0"/>
                </a:lnTo>
                <a:lnTo>
                  <a:pt x="3017520" y="861136"/>
                </a:lnTo>
                <a:lnTo>
                  <a:pt x="0" y="861136"/>
                </a:lnTo>
                <a:lnTo>
                  <a:pt x="0" y="0"/>
                </a:lnTo>
                <a:close/>
              </a:path>
            </a:pathLst>
          </a:custGeom>
          <a:blipFill rotWithShape="1">
            <a:blip r:embed="rId10">
              <a:alphaModFix/>
            </a:blip>
            <a:stretch>
              <a:fillRect b="0" l="0" r="0" t="0"/>
            </a:stretch>
          </a:blipFill>
          <a:ln>
            <a:noFill/>
          </a:ln>
        </p:spPr>
      </p:sp>
      <p:sp>
        <p:nvSpPr>
          <p:cNvPr descr="Un logotipo rojo y azul.  El contenido generado por IA podría ser incorrecto." id="252" name="Google Shape;252;p11"/>
          <p:cNvSpPr/>
          <p:nvPr/>
        </p:nvSpPr>
        <p:spPr>
          <a:xfrm>
            <a:off x="14153702" y="2938567"/>
            <a:ext cx="1869500" cy="1517513"/>
          </a:xfrm>
          <a:custGeom>
            <a:rect b="b" l="l" r="r" t="t"/>
            <a:pathLst>
              <a:path extrusionOk="0" h="1517513" w="1869500">
                <a:moveTo>
                  <a:pt x="0" y="0"/>
                </a:moveTo>
                <a:lnTo>
                  <a:pt x="1869501" y="0"/>
                </a:lnTo>
                <a:lnTo>
                  <a:pt x="1869501" y="1517514"/>
                </a:lnTo>
                <a:lnTo>
                  <a:pt x="0" y="1517514"/>
                </a:lnTo>
                <a:lnTo>
                  <a:pt x="0" y="0"/>
                </a:lnTo>
                <a:close/>
              </a:path>
            </a:pathLst>
          </a:custGeom>
          <a:blipFill rotWithShape="1">
            <a:blip r:embed="rId11">
              <a:alphaModFix/>
            </a:blip>
            <a:stretch>
              <a:fillRect b="0" l="0" r="0" t="0"/>
            </a:stretch>
          </a:blipFill>
          <a:ln>
            <a:noFill/>
          </a:ln>
        </p:spPr>
      </p:sp>
      <p:sp>
        <p:nvSpPr>
          <p:cNvPr descr="El logotipo de un velero.  El contenido generado por IA puede ser incorrecto." id="253" name="Google Shape;253;p11"/>
          <p:cNvSpPr/>
          <p:nvPr/>
        </p:nvSpPr>
        <p:spPr>
          <a:xfrm>
            <a:off x="2227955" y="2835297"/>
            <a:ext cx="1718148" cy="1639605"/>
          </a:xfrm>
          <a:custGeom>
            <a:rect b="b" l="l" r="r" t="t"/>
            <a:pathLst>
              <a:path extrusionOk="0" h="1639605" w="1718148">
                <a:moveTo>
                  <a:pt x="0" y="0"/>
                </a:moveTo>
                <a:lnTo>
                  <a:pt x="1718148" y="0"/>
                </a:lnTo>
                <a:lnTo>
                  <a:pt x="1718148" y="1639605"/>
                </a:lnTo>
                <a:lnTo>
                  <a:pt x="0" y="1639605"/>
                </a:lnTo>
                <a:lnTo>
                  <a:pt x="0" y="0"/>
                </a:lnTo>
                <a:close/>
              </a:path>
            </a:pathLst>
          </a:custGeom>
          <a:blipFill rotWithShape="1">
            <a:blip r:embed="rId12">
              <a:alphaModFix/>
            </a:blip>
            <a:stretch>
              <a:fillRect b="0" l="0" r="0" t="0"/>
            </a:stretch>
          </a:blipFill>
          <a:ln>
            <a:noFill/>
          </a:ln>
        </p:spPr>
      </p:sp>
      <p:sp>
        <p:nvSpPr>
          <p:cNvPr id="254" name="Google Shape;254;p11"/>
          <p:cNvSpPr/>
          <p:nvPr/>
        </p:nvSpPr>
        <p:spPr>
          <a:xfrm>
            <a:off x="6650669" y="6711601"/>
            <a:ext cx="4194543" cy="1320194"/>
          </a:xfrm>
          <a:custGeom>
            <a:rect b="b" l="l" r="r" t="t"/>
            <a:pathLst>
              <a:path extrusionOk="0" h="1320194" w="4194543">
                <a:moveTo>
                  <a:pt x="0" y="0"/>
                </a:moveTo>
                <a:lnTo>
                  <a:pt x="4194544" y="0"/>
                </a:lnTo>
                <a:lnTo>
                  <a:pt x="4194544" y="1320193"/>
                </a:lnTo>
                <a:lnTo>
                  <a:pt x="0" y="1320193"/>
                </a:lnTo>
                <a:lnTo>
                  <a:pt x="0" y="0"/>
                </a:lnTo>
                <a:close/>
              </a:path>
            </a:pathLst>
          </a:custGeom>
          <a:blipFill rotWithShape="1">
            <a:blip r:embed="rId13">
              <a:alphaModFix/>
            </a:blip>
            <a:stretch>
              <a:fillRect b="0" l="0" r="0" t="0"/>
            </a:stretch>
          </a:blipFill>
          <a:ln>
            <a:noFill/>
          </a:ln>
        </p:spPr>
      </p:sp>
      <p:sp>
        <p:nvSpPr>
          <p:cNvPr id="255" name="Google Shape;255;p11"/>
          <p:cNvSpPr/>
          <p:nvPr/>
        </p:nvSpPr>
        <p:spPr>
          <a:xfrm>
            <a:off x="12654810" y="6974519"/>
            <a:ext cx="4299556" cy="1320194"/>
          </a:xfrm>
          <a:custGeom>
            <a:rect b="b" l="l" r="r" t="t"/>
            <a:pathLst>
              <a:path extrusionOk="0" h="1320194" w="4299556">
                <a:moveTo>
                  <a:pt x="0" y="0"/>
                </a:moveTo>
                <a:lnTo>
                  <a:pt x="4299557" y="0"/>
                </a:lnTo>
                <a:lnTo>
                  <a:pt x="4299557" y="1320194"/>
                </a:lnTo>
                <a:lnTo>
                  <a:pt x="0" y="1320194"/>
                </a:lnTo>
                <a:lnTo>
                  <a:pt x="0" y="0"/>
                </a:lnTo>
                <a:close/>
              </a:path>
            </a:pathLst>
          </a:custGeom>
          <a:blipFill rotWithShape="1">
            <a:blip r:embed="rId14">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2"/>
          <p:cNvSpPr/>
          <p:nvPr/>
        </p:nvSpPr>
        <p:spPr>
          <a:xfrm>
            <a:off x="0" y="0"/>
            <a:ext cx="18288000" cy="10424160"/>
          </a:xfrm>
          <a:custGeom>
            <a:rect b="b" l="l" r="r" t="t"/>
            <a:pathLst>
              <a:path extrusionOk="0" h="10424160" w="18288000">
                <a:moveTo>
                  <a:pt x="0" y="0"/>
                </a:moveTo>
                <a:lnTo>
                  <a:pt x="18288000" y="0"/>
                </a:lnTo>
                <a:lnTo>
                  <a:pt x="18288000" y="10424160"/>
                </a:lnTo>
                <a:lnTo>
                  <a:pt x="0" y="10424160"/>
                </a:lnTo>
                <a:lnTo>
                  <a:pt x="0" y="0"/>
                </a:lnTo>
                <a:close/>
              </a:path>
            </a:pathLst>
          </a:custGeom>
          <a:blipFill rotWithShape="1">
            <a:blip r:embed="rId3">
              <a:alphaModFix/>
            </a:blip>
            <a:stretch>
              <a:fillRect b="0" l="0" r="-46002" t="0"/>
            </a:stretch>
          </a:blipFill>
          <a:ln>
            <a:noFill/>
          </a:ln>
        </p:spPr>
      </p:sp>
      <p:grpSp>
        <p:nvGrpSpPr>
          <p:cNvPr id="265" name="Google Shape;265;p12"/>
          <p:cNvGrpSpPr/>
          <p:nvPr/>
        </p:nvGrpSpPr>
        <p:grpSpPr>
          <a:xfrm>
            <a:off x="1751990" y="887340"/>
            <a:ext cx="14784012" cy="1959768"/>
            <a:chOff x="0" y="-66675"/>
            <a:chExt cx="19712015" cy="2613025"/>
          </a:xfrm>
        </p:grpSpPr>
        <p:sp>
          <p:nvSpPr>
            <p:cNvPr id="266" name="Google Shape;266;p12"/>
            <p:cNvSpPr/>
            <p:nvPr/>
          </p:nvSpPr>
          <p:spPr>
            <a:xfrm>
              <a:off x="0" y="0"/>
              <a:ext cx="19712015" cy="2546350"/>
            </a:xfrm>
            <a:custGeom>
              <a:rect b="b" l="l" r="r" t="t"/>
              <a:pathLst>
                <a:path extrusionOk="0" h="2546350" w="19712015">
                  <a:moveTo>
                    <a:pt x="0" y="0"/>
                  </a:moveTo>
                  <a:lnTo>
                    <a:pt x="19712015" y="0"/>
                  </a:lnTo>
                  <a:lnTo>
                    <a:pt x="19712015" y="2546350"/>
                  </a:lnTo>
                  <a:lnTo>
                    <a:pt x="0" y="254635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12"/>
            <p:cNvSpPr txBox="1"/>
            <p:nvPr/>
          </p:nvSpPr>
          <p:spPr>
            <a:xfrm>
              <a:off x="0" y="-66675"/>
              <a:ext cx="19712013" cy="261302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¡Diviértete con la Unidad 2 de VET-READY!</a:t>
              </a:r>
              <a:endParaRPr/>
            </a:p>
          </p:txBody>
        </p:sp>
      </p:grpSp>
      <p:sp>
        <p:nvSpPr>
          <p:cNvPr id="268" name="Google Shape;268;p12"/>
          <p:cNvSpPr txBox="1"/>
          <p:nvPr/>
        </p:nvSpPr>
        <p:spPr>
          <a:xfrm>
            <a:off x="7733214" y="4346086"/>
            <a:ext cx="2821572"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none" cap="none" strike="noStrike">
                <a:solidFill>
                  <a:srgbClr val="F2F2F2"/>
                </a:solidFill>
                <a:latin typeface="Montserrat"/>
                <a:ea typeface="Montserrat"/>
                <a:cs typeface="Montserrat"/>
                <a:sym typeface="Montserrat"/>
              </a:rPr>
              <a:t>SÍGANOS</a:t>
            </a:r>
            <a:endParaRPr/>
          </a:p>
        </p:txBody>
      </p:sp>
      <p:sp>
        <p:nvSpPr>
          <p:cNvPr descr="Fondo negro con texto blanco.  Descripción generada automáticamente." id="269" name="Google Shape;269;p12"/>
          <p:cNvSpPr/>
          <p:nvPr/>
        </p:nvSpPr>
        <p:spPr>
          <a:xfrm>
            <a:off x="12797266" y="8928173"/>
            <a:ext cx="3946503" cy="880520"/>
          </a:xfrm>
          <a:custGeom>
            <a:rect b="b" l="l" r="r" t="t"/>
            <a:pathLst>
              <a:path extrusionOk="0" h="880520" w="3946503">
                <a:moveTo>
                  <a:pt x="0" y="0"/>
                </a:moveTo>
                <a:lnTo>
                  <a:pt x="3946503" y="0"/>
                </a:lnTo>
                <a:lnTo>
                  <a:pt x="3946503" y="880520"/>
                </a:lnTo>
                <a:lnTo>
                  <a:pt x="0" y="880520"/>
                </a:lnTo>
                <a:lnTo>
                  <a:pt x="0" y="0"/>
                </a:lnTo>
                <a:close/>
              </a:path>
            </a:pathLst>
          </a:custGeom>
          <a:blipFill rotWithShape="1">
            <a:blip r:embed="rId4">
              <a:alphaModFix/>
            </a:blip>
            <a:stretch>
              <a:fillRect b="-37" l="0" r="0" t="0"/>
            </a:stretch>
          </a:blipFill>
          <a:ln>
            <a:noFill/>
          </a:ln>
        </p:spPr>
      </p:sp>
      <p:sp>
        <p:nvSpPr>
          <p:cNvPr id="270" name="Google Shape;270;p12"/>
          <p:cNvSpPr/>
          <p:nvPr/>
        </p:nvSpPr>
        <p:spPr>
          <a:xfrm>
            <a:off x="1751990" y="8928173"/>
            <a:ext cx="3700462" cy="842962"/>
          </a:xfrm>
          <a:custGeom>
            <a:rect b="b" l="l" r="r" t="t"/>
            <a:pathLst>
              <a:path extrusionOk="0" h="842962" w="3700462">
                <a:moveTo>
                  <a:pt x="0" y="0"/>
                </a:moveTo>
                <a:lnTo>
                  <a:pt x="3700463" y="0"/>
                </a:lnTo>
                <a:lnTo>
                  <a:pt x="3700463" y="842963"/>
                </a:lnTo>
                <a:lnTo>
                  <a:pt x="0" y="842963"/>
                </a:lnTo>
                <a:lnTo>
                  <a:pt x="0" y="0"/>
                </a:lnTo>
                <a:close/>
              </a:path>
            </a:pathLst>
          </a:custGeom>
          <a:blipFill rotWithShape="1">
            <a:blip r:embed="rId5">
              <a:alphaModFix/>
            </a:blip>
            <a:stretch>
              <a:fillRect b="0" l="0" r="0" t="0"/>
            </a:stretch>
          </a:blipFill>
          <a:ln>
            <a:noFill/>
          </a:ln>
        </p:spPr>
      </p:sp>
      <p:sp>
        <p:nvSpPr>
          <p:cNvPr id="271" name="Google Shape;271;p12"/>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12">
            <a:hlinkClick r:id="rId7"/>
          </p:cNvPr>
          <p:cNvSpPr/>
          <p:nvPr/>
        </p:nvSpPr>
        <p:spPr>
          <a:xfrm>
            <a:off x="9144000" y="5553570"/>
            <a:ext cx="688057" cy="688057"/>
          </a:xfrm>
          <a:custGeom>
            <a:rect b="b" l="l" r="r" t="t"/>
            <a:pathLst>
              <a:path extrusionOk="0" h="688057" w="688057">
                <a:moveTo>
                  <a:pt x="0" y="0"/>
                </a:moveTo>
                <a:lnTo>
                  <a:pt x="688057" y="0"/>
                </a:lnTo>
                <a:lnTo>
                  <a:pt x="688057" y="688058"/>
                </a:lnTo>
                <a:lnTo>
                  <a:pt x="0" y="688058"/>
                </a:lnTo>
                <a:lnTo>
                  <a:pt x="0" y="0"/>
                </a:lnTo>
                <a:close/>
              </a:path>
            </a:pathLst>
          </a:custGeom>
          <a:blipFill rotWithShape="1">
            <a:blip r:embed="rId8">
              <a:alphaModFix/>
            </a:blip>
            <a:stretch>
              <a:fillRect b="0" l="0" r="0" t="0"/>
            </a:stretch>
          </a:blipFill>
          <a:ln>
            <a:noFill/>
          </a:ln>
        </p:spPr>
      </p:sp>
      <p:sp>
        <p:nvSpPr>
          <p:cNvPr id="273" name="Google Shape;273;p12"/>
          <p:cNvSpPr/>
          <p:nvPr/>
        </p:nvSpPr>
        <p:spPr>
          <a:xfrm>
            <a:off x="8276282" y="5542769"/>
            <a:ext cx="707984" cy="707984"/>
          </a:xfrm>
          <a:custGeom>
            <a:rect b="b" l="l" r="r" t="t"/>
            <a:pathLst>
              <a:path extrusionOk="0" h="707984" w="707984">
                <a:moveTo>
                  <a:pt x="0" y="0"/>
                </a:moveTo>
                <a:lnTo>
                  <a:pt x="707984" y="0"/>
                </a:lnTo>
                <a:lnTo>
                  <a:pt x="707984" y="707984"/>
                </a:lnTo>
                <a:lnTo>
                  <a:pt x="0" y="707984"/>
                </a:lnTo>
                <a:lnTo>
                  <a:pt x="0" y="0"/>
                </a:lnTo>
                <a:close/>
              </a:path>
            </a:pathLst>
          </a:custGeom>
          <a:blipFill rotWithShape="1">
            <a:blip r:embed="rId9">
              <a:alphaModFix/>
            </a:blip>
            <a:stretch>
              <a:fillRect b="0" l="0" r="0" t="0"/>
            </a:stretch>
          </a:blipFill>
          <a:ln>
            <a:noFill/>
          </a:ln>
        </p:spPr>
      </p:sp>
      <p:sp>
        <p:nvSpPr>
          <p:cNvPr id="274" name="Google Shape;274;p12">
            <a:hlinkClick r:id="rId10"/>
          </p:cNvPr>
          <p:cNvSpPr/>
          <p:nvPr/>
        </p:nvSpPr>
        <p:spPr>
          <a:xfrm>
            <a:off x="7445759" y="5565810"/>
            <a:ext cx="670789" cy="665474"/>
          </a:xfrm>
          <a:custGeom>
            <a:rect b="b" l="l" r="r" t="t"/>
            <a:pathLst>
              <a:path extrusionOk="0" h="665474" w="670789">
                <a:moveTo>
                  <a:pt x="0" y="0"/>
                </a:moveTo>
                <a:lnTo>
                  <a:pt x="670789" y="0"/>
                </a:lnTo>
                <a:lnTo>
                  <a:pt x="670789" y="665474"/>
                </a:lnTo>
                <a:lnTo>
                  <a:pt x="0" y="665474"/>
                </a:lnTo>
                <a:lnTo>
                  <a:pt x="0" y="0"/>
                </a:lnTo>
                <a:close/>
              </a:path>
            </a:pathLst>
          </a:custGeom>
          <a:blipFill rotWithShape="1">
            <a:blip r:embed="rId11">
              <a:alphaModFix/>
            </a:blip>
            <a:stretch>
              <a:fillRect b="-50" l="0" r="0" t="0"/>
            </a:stretch>
          </a:blipFill>
          <a:ln>
            <a:noFill/>
          </a:ln>
        </p:spPr>
      </p:sp>
      <p:sp>
        <p:nvSpPr>
          <p:cNvPr id="275" name="Google Shape;275;p12">
            <a:hlinkClick r:id="rId12"/>
          </p:cNvPr>
          <p:cNvSpPr/>
          <p:nvPr/>
        </p:nvSpPr>
        <p:spPr>
          <a:xfrm>
            <a:off x="9991792" y="5557885"/>
            <a:ext cx="680085" cy="680085"/>
          </a:xfrm>
          <a:custGeom>
            <a:rect b="b" l="l" r="r" t="t"/>
            <a:pathLst>
              <a:path extrusionOk="0" h="680085" w="680085">
                <a:moveTo>
                  <a:pt x="0" y="0"/>
                </a:moveTo>
                <a:lnTo>
                  <a:pt x="680085" y="0"/>
                </a:lnTo>
                <a:lnTo>
                  <a:pt x="680085" y="680085"/>
                </a:lnTo>
                <a:lnTo>
                  <a:pt x="0" y="680085"/>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Texto azul sobre fondo negro  Descripción generada automáticamente" id="109" name="Google Shape;109;p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10" name="Google Shape;110;p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11" name="Google Shape;111;p2"/>
          <p:cNvGrpSpPr/>
          <p:nvPr/>
        </p:nvGrpSpPr>
        <p:grpSpPr>
          <a:xfrm>
            <a:off x="1259681" y="709651"/>
            <a:ext cx="15773400" cy="2038351"/>
            <a:chOff x="0" y="-66675"/>
            <a:chExt cx="21031200" cy="2717802"/>
          </a:xfrm>
        </p:grpSpPr>
        <p:sp>
          <p:nvSpPr>
            <p:cNvPr id="112" name="Google Shape;112;p2"/>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13" name="Google Shape;113;p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Objetivo de la Unidad</a:t>
              </a:r>
              <a:endParaRPr/>
            </a:p>
          </p:txBody>
        </p:sp>
      </p:grpSp>
      <p:sp>
        <p:nvSpPr>
          <p:cNvPr id="114" name="Google Shape;114;p2"/>
          <p:cNvSpPr txBox="1"/>
          <p:nvPr/>
        </p:nvSpPr>
        <p:spPr>
          <a:xfrm>
            <a:off x="1351112" y="3134878"/>
            <a:ext cx="15590549" cy="4309156"/>
          </a:xfrm>
          <a:prstGeom prst="rect">
            <a:avLst/>
          </a:prstGeom>
          <a:noFill/>
          <a:ln>
            <a:noFill/>
          </a:ln>
        </p:spPr>
        <p:txBody>
          <a:bodyPr anchorCtr="0" anchor="t" bIns="0" lIns="0" spcFirstLastPara="1" rIns="0" wrap="square" tIns="0">
            <a:spAutoFit/>
          </a:bodyPr>
          <a:lstStyle/>
          <a:p>
            <a:pPr indent="0" lvl="0" marL="0" marR="0" rtl="0" algn="l">
              <a:lnSpc>
                <a:spcPct val="86405"/>
              </a:lnSpc>
              <a:spcBef>
                <a:spcPts val="0"/>
              </a:spcBef>
              <a:spcAft>
                <a:spcPts val="0"/>
              </a:spcAft>
              <a:buNone/>
            </a:pPr>
            <a:r>
              <a:rPr b="0" i="0" lang="en-US" sz="3884" u="none" cap="none" strike="noStrike">
                <a:solidFill>
                  <a:srgbClr val="000000"/>
                </a:solidFill>
                <a:latin typeface="Calibri"/>
                <a:ea typeface="Calibri"/>
                <a:cs typeface="Calibri"/>
                <a:sym typeface="Calibri"/>
              </a:rPr>
              <a:t>Esta unidad tiene como objetivo presentar a los alumnos los principales riesgos de desastre asociados a los espacios públicos y grandes recintos, y desarrollar una comprensión fundamental de cómo estos riesgos afectan la seguridad comunitaria y la gestión de eventos a gran escala. La unidad proporciona a los participantes los conocimientos esenciales para identificar peligros potenciales, reconocer señales de alerta temprana e implementar medidas de preparación eficaces. Los alumnos también adquirirán competencias básicas para organizar evacuaciones seguras, coordinarse con los servicios de emergencia y responder adecuadamente durante emergencias en entornos concurridos o de alta capacidad.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Texto azul sobre fondo negro  Descripción generada automáticamente" id="123" name="Google Shape;123;p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24" name="Google Shape;124;p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25" name="Google Shape;125;p3"/>
          <p:cNvGrpSpPr/>
          <p:nvPr/>
        </p:nvGrpSpPr>
        <p:grpSpPr>
          <a:xfrm>
            <a:off x="1259681" y="709651"/>
            <a:ext cx="15773400" cy="2038351"/>
            <a:chOff x="0" y="-66675"/>
            <a:chExt cx="21031200" cy="2717802"/>
          </a:xfrm>
        </p:grpSpPr>
        <p:sp>
          <p:nvSpPr>
            <p:cNvPr id="126" name="Google Shape;126;p3"/>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27" name="Google Shape;127;p3"/>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Por qué es importante esta unidad</a:t>
              </a:r>
              <a:endParaRPr/>
            </a:p>
          </p:txBody>
        </p:sp>
      </p:grpSp>
      <p:sp>
        <p:nvSpPr>
          <p:cNvPr id="128" name="Google Shape;128;p3"/>
          <p:cNvSpPr txBox="1"/>
          <p:nvPr/>
        </p:nvSpPr>
        <p:spPr>
          <a:xfrm>
            <a:off x="1351187" y="2842620"/>
            <a:ext cx="15590400" cy="59403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3600" u="none" cap="none" strike="noStrike">
                <a:solidFill>
                  <a:srgbClr val="000000"/>
                </a:solidFill>
                <a:latin typeface="Calibri"/>
                <a:ea typeface="Calibri"/>
                <a:cs typeface="Calibri"/>
                <a:sym typeface="Calibri"/>
              </a:rPr>
              <a:t>Los desastres pueden ocurrir repentinamente en espacios públicos: estadios, centros comerciales, escuelas, centros de transporte y grandes recintos para eventos. Estar preparado es esencial para protegerse y proteger a las personas presentes durante una emergencia. Esta unidad proporciona las habilidades y los conocimientos necesarios para prevenir incidentes, gestionar multitudes de forma segura y responder eficazmente en entornos de alta capacidad. Ya sea personal del recinto, organizador de eventos, personal de seguridad o un visitante habitual, estas competencias son cruciales para salvar vidas. Comprender los riesgos de desastres en espacios públicos y grandes es el primer paso para crear comunidades más seguras y resilientes.</a:t>
            </a:r>
            <a:endParaRPr sz="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Texto azul sobre fondo negro  Descripción generada automáticamente" id="137" name="Google Shape;137;p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38" name="Google Shape;138;p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39" name="Google Shape;139;p4"/>
          <p:cNvGrpSpPr/>
          <p:nvPr/>
        </p:nvGrpSpPr>
        <p:grpSpPr>
          <a:xfrm>
            <a:off x="1259681" y="709651"/>
            <a:ext cx="15773400" cy="2038351"/>
            <a:chOff x="0" y="-66675"/>
            <a:chExt cx="21031200" cy="2717802"/>
          </a:xfrm>
        </p:grpSpPr>
        <p:sp>
          <p:nvSpPr>
            <p:cNvPr id="140" name="Google Shape;140;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41" name="Google Shape;141;p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Estructura de la Unidad</a:t>
              </a:r>
              <a:endParaRPr/>
            </a:p>
          </p:txBody>
        </p:sp>
      </p:grpSp>
      <p:sp>
        <p:nvSpPr>
          <p:cNvPr id="142" name="Google Shape;142;p4"/>
          <p:cNvSpPr txBox="1"/>
          <p:nvPr/>
        </p:nvSpPr>
        <p:spPr>
          <a:xfrm>
            <a:off x="1392137" y="2940202"/>
            <a:ext cx="15590400" cy="5997300"/>
          </a:xfrm>
          <a:prstGeom prst="rect">
            <a:avLst/>
          </a:prstGeom>
          <a:noFill/>
          <a:ln>
            <a:noFill/>
          </a:ln>
        </p:spPr>
        <p:txBody>
          <a:bodyPr anchorCtr="0" anchor="t" bIns="0" lIns="0" spcFirstLastPara="1" rIns="0" wrap="square" tIns="0">
            <a:spAutoFit/>
          </a:bodyPr>
          <a:lstStyle/>
          <a:p>
            <a:pPr indent="0" lvl="0" marL="0" marR="0" rtl="0" algn="l">
              <a:lnSpc>
                <a:spcPct val="115192"/>
              </a:lnSpc>
              <a:spcBef>
                <a:spcPts val="0"/>
              </a:spcBef>
              <a:spcAft>
                <a:spcPts val="0"/>
              </a:spcAft>
              <a:buNone/>
            </a:pPr>
            <a:r>
              <a:rPr b="1" i="0" lang="en-US" sz="2850" u="none" cap="none" strike="noStrike">
                <a:solidFill>
                  <a:srgbClr val="000000"/>
                </a:solidFill>
                <a:latin typeface="Calibri"/>
                <a:ea typeface="Calibri"/>
                <a:cs typeface="Calibri"/>
                <a:sym typeface="Calibri"/>
              </a:rPr>
              <a:t>Módulo de capacitación 7: Cómo afrontar los riesgos de desastres en lugares públicos y grandes Módulo de capacitación 8: Cómo abordar la desinformación y la información errónea en desastres en lugares públicos y grandes Módulo de capacitación 9: Sistemas de alerta temprana para la seguridad en lugares públicos y grandes Módulo de capacitación 10: Habilidades esenciales para salvar vidas en desastres en lugares públicos y grandes Módulo de capacitación 11: Comprensión de la psicología de las víctimas de desastres en entornos públicos y grandes Módulo de capacitación 12: Habilidades de supervivencia en solitario en un escenario de desastre en lugares públicos y grandes </a:t>
            </a:r>
            <a:endParaRPr/>
          </a:p>
          <a:p>
            <a:pPr indent="0" lvl="0" marL="0" marR="0" rtl="0" algn="l">
              <a:lnSpc>
                <a:spcPct val="115192"/>
              </a:lnSpc>
              <a:spcBef>
                <a:spcPts val="0"/>
              </a:spcBef>
              <a:spcAft>
                <a:spcPts val="0"/>
              </a:spcAft>
              <a:buNone/>
            </a:pPr>
            <a:r>
              <a:t/>
            </a:r>
            <a:endParaRPr b="1" i="0" sz="2850" u="none" cap="none" strike="noStrike">
              <a:solidFill>
                <a:srgbClr val="000000"/>
              </a:solidFill>
              <a:latin typeface="Calibri"/>
              <a:ea typeface="Calibri"/>
              <a:cs typeface="Calibri"/>
              <a:sym typeface="Calibri"/>
            </a:endParaRPr>
          </a:p>
          <a:p>
            <a:pPr indent="0" lvl="0" marL="0" marR="0" rtl="0" algn="l">
              <a:lnSpc>
                <a:spcPct val="115192"/>
              </a:lnSpc>
              <a:spcBef>
                <a:spcPts val="0"/>
              </a:spcBef>
              <a:spcAft>
                <a:spcPts val="0"/>
              </a:spcAft>
              <a:buNone/>
            </a:pPr>
            <a:r>
              <a:rPr b="1" i="0" lang="en-US" sz="2850" u="none" cap="none" strike="noStrike">
                <a:solidFill>
                  <a:srgbClr val="000000"/>
                </a:solidFill>
                <a:latin typeface="Calibri"/>
                <a:ea typeface="Calibri"/>
                <a:cs typeface="Calibri"/>
                <a:sym typeface="Calibri"/>
              </a:rPr>
              <a:t>Los módulos de capacitación están pensados ​​para ser completados en el orden en que se presentan.</a:t>
            </a:r>
            <a:endParaRPr/>
          </a:p>
          <a:p>
            <a:pPr indent="0" lvl="0" marL="0" marR="0" rtl="0" algn="l">
              <a:lnSpc>
                <a:spcPct val="115192"/>
              </a:lnSpc>
              <a:spcBef>
                <a:spcPts val="0"/>
              </a:spcBef>
              <a:spcAft>
                <a:spcPts val="0"/>
              </a:spcAft>
              <a:buNone/>
            </a:pPr>
            <a:r>
              <a:rPr b="1" i="0" lang="en-US" sz="2850" u="none" cap="none" strike="noStrike">
                <a:solidFill>
                  <a:srgbClr val="000000"/>
                </a:solidFill>
                <a:latin typeface="Calibri"/>
                <a:ea typeface="Calibri"/>
                <a:cs typeface="Calibri"/>
                <a:sym typeface="Calibri"/>
              </a:rPr>
              <a:t>Cada módulo combina contenidos teóricos esenciales con actividades prácticas de aprendizaje.</a:t>
            </a:r>
            <a:endParaRPr/>
          </a:p>
          <a:p>
            <a:pPr indent="0" lvl="0" marL="0" marR="0" rtl="0" algn="l">
              <a:lnSpc>
                <a:spcPct val="115192"/>
              </a:lnSpc>
              <a:spcBef>
                <a:spcPts val="0"/>
              </a:spcBef>
              <a:spcAft>
                <a:spcPts val="0"/>
              </a:spcAft>
              <a:buNone/>
            </a:pPr>
            <a:r>
              <a:rPr b="1" i="0" lang="en-US" sz="2850" u="none" cap="none" strike="noStrike">
                <a:solidFill>
                  <a:srgbClr val="000000"/>
                </a:solidFill>
                <a:latin typeface="Calibri"/>
                <a:ea typeface="Calibri"/>
                <a:cs typeface="Calibri"/>
                <a:sym typeface="Calibri"/>
              </a:rPr>
              <a:t>El material teórico se entrega a través de una combinación de texto, elementos visuales y recursos de video para apoyar diversos estilos de aprendizaje.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Texto azul sobre fondo negro  Descripción generada automáticamente" id="151" name="Google Shape;151;p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52" name="Google Shape;152;p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53" name="Google Shape;153;p5"/>
          <p:cNvGrpSpPr/>
          <p:nvPr/>
        </p:nvGrpSpPr>
        <p:grpSpPr>
          <a:xfrm>
            <a:off x="1259681" y="709651"/>
            <a:ext cx="15773400" cy="2038351"/>
            <a:chOff x="0" y="-66675"/>
            <a:chExt cx="21031200" cy="2717802"/>
          </a:xfrm>
        </p:grpSpPr>
        <p:sp>
          <p:nvSpPr>
            <p:cNvPr id="154" name="Google Shape;154;p5"/>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55" name="Google Shape;155;p5"/>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Información general de la unidad</a:t>
              </a:r>
              <a:endParaRPr/>
            </a:p>
          </p:txBody>
        </p:sp>
      </p:grpSp>
      <p:sp>
        <p:nvSpPr>
          <p:cNvPr id="156" name="Google Shape;156;p5"/>
          <p:cNvSpPr txBox="1"/>
          <p:nvPr/>
        </p:nvSpPr>
        <p:spPr>
          <a:xfrm>
            <a:off x="1166512" y="2850114"/>
            <a:ext cx="15590400" cy="5990100"/>
          </a:xfrm>
          <a:prstGeom prst="rect">
            <a:avLst/>
          </a:prstGeom>
          <a:noFill/>
          <a:ln>
            <a:noFill/>
          </a:ln>
        </p:spPr>
        <p:txBody>
          <a:bodyPr anchorCtr="0" anchor="t" bIns="0" lIns="0" spcFirstLastPara="1" rIns="0" wrap="square" tIns="0">
            <a:spAutoFit/>
          </a:bodyPr>
          <a:lstStyle/>
          <a:p>
            <a:pPr indent="-353023" lvl="1" marL="769547" marR="0" rtl="0" algn="l">
              <a:lnSpc>
                <a:spcPct val="97210"/>
              </a:lnSpc>
              <a:spcBef>
                <a:spcPts val="0"/>
              </a:spcBef>
              <a:spcAft>
                <a:spcPts val="0"/>
              </a:spcAft>
              <a:buClr>
                <a:srgbClr val="000000"/>
              </a:buClr>
              <a:buSzPts val="3336"/>
              <a:buFont typeface="Arial"/>
              <a:buChar char="•"/>
            </a:pPr>
            <a:r>
              <a:rPr b="1" i="0" lang="en-US" sz="3336" u="none" cap="none" strike="noStrike">
                <a:solidFill>
                  <a:srgbClr val="000000"/>
                </a:solidFill>
                <a:latin typeface="Calibri"/>
                <a:ea typeface="Calibri"/>
                <a:cs typeface="Calibri"/>
                <a:sym typeface="Calibri"/>
              </a:rPr>
              <a:t>Duración estimada: 16 horas académicas</a:t>
            </a:r>
            <a:endParaRPr sz="900"/>
          </a:p>
          <a:p>
            <a:pPr indent="-384773" lvl="1" marL="769547" marR="0" rtl="0" algn="l">
              <a:lnSpc>
                <a:spcPct val="97210"/>
              </a:lnSpc>
              <a:spcBef>
                <a:spcPts val="0"/>
              </a:spcBef>
              <a:spcAft>
                <a:spcPts val="0"/>
              </a:spcAft>
              <a:buNone/>
            </a:pPr>
            <a:r>
              <a:rPr b="1" i="1" lang="en-US" sz="3336" u="none" cap="none" strike="noStrike">
                <a:solidFill>
                  <a:srgbClr val="000000"/>
                </a:solidFill>
                <a:latin typeface="Calibri"/>
                <a:ea typeface="Calibri"/>
                <a:cs typeface="Calibri"/>
                <a:sym typeface="Calibri"/>
              </a:rPr>
              <a:t>(aproximadamente 2,6 horas por módulo de formación)</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Número de actividades: 12 actividades de aprendizaje planificadas</a:t>
            </a:r>
            <a:endParaRPr sz="900"/>
          </a:p>
          <a:p>
            <a:pPr indent="-384773" lvl="1" marL="769547" marR="0" rtl="0" algn="l">
              <a:lnSpc>
                <a:spcPct val="97210"/>
              </a:lnSpc>
              <a:spcBef>
                <a:spcPts val="0"/>
              </a:spcBef>
              <a:spcAft>
                <a:spcPts val="0"/>
              </a:spcAft>
              <a:buNone/>
            </a:pPr>
            <a:r>
              <a:rPr b="1" i="1" lang="en-US" sz="3336" u="none" cap="none" strike="noStrike">
                <a:solidFill>
                  <a:srgbClr val="000000"/>
                </a:solidFill>
                <a:latin typeface="Calibri"/>
                <a:ea typeface="Calibri"/>
                <a:cs typeface="Calibri"/>
                <a:sym typeface="Calibri"/>
              </a:rPr>
              <a:t>(incluyendo debates para desmitificar, reflexiones grupales y otras actividades alineadas con el contenido de cada módulo)</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Método de evaluación:</a:t>
            </a:r>
            <a:endParaRPr sz="900"/>
          </a:p>
          <a:p>
            <a:pPr indent="-384773" lvl="1" marL="769547" marR="0" rtl="0" algn="l">
              <a:lnSpc>
                <a:spcPct val="97210"/>
              </a:lnSpc>
              <a:spcBef>
                <a:spcPts val="0"/>
              </a:spcBef>
              <a:spcAft>
                <a:spcPts val="0"/>
              </a:spcAft>
              <a:buNone/>
            </a:pPr>
            <a:r>
              <a:rPr b="1" i="1" lang="en-US" sz="3336" u="none" cap="none" strike="noStrike">
                <a:solidFill>
                  <a:srgbClr val="000000"/>
                </a:solidFill>
                <a:latin typeface="Calibri"/>
                <a:ea typeface="Calibri"/>
                <a:cs typeface="Calibri"/>
                <a:sym typeface="Calibri"/>
              </a:rPr>
              <a:t>Cada módulo de capacitación incluye dos evaluaciones independientes:</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Un cuestionario de opción múltiple de 10 preguntas para estudiantes, diseñado para evaluar su comprensión de conceptos clave de concientización sobre desastres.</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Un cuestionario de opción múltiple de 10 preguntas para educadores, cuyo objetivo es evaluar su competencia docente y su capacidad para impartir el módulo de manera eficaz.</a:t>
            </a:r>
            <a:endParaRPr sz="9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Texto azul sobre fondo negro  Descripción generada automáticamente" id="165" name="Google Shape;165;p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66" name="Google Shape;166;p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67" name="Google Shape;167;p6"/>
          <p:cNvGrpSpPr/>
          <p:nvPr/>
        </p:nvGrpSpPr>
        <p:grpSpPr>
          <a:xfrm>
            <a:off x="1259681" y="709651"/>
            <a:ext cx="15773400" cy="2285716"/>
            <a:chOff x="0" y="-66675"/>
            <a:chExt cx="21031200" cy="3047622"/>
          </a:xfrm>
        </p:grpSpPr>
        <p:sp>
          <p:nvSpPr>
            <p:cNvPr id="168" name="Google Shape;168;p6"/>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69" name="Google Shape;169;p6"/>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Conocimiento</a:t>
              </a:r>
              <a:endParaRPr/>
            </a:p>
          </p:txBody>
        </p:sp>
      </p:grpSp>
      <p:sp>
        <p:nvSpPr>
          <p:cNvPr id="170" name="Google Shape;170;p6"/>
          <p:cNvSpPr txBox="1"/>
          <p:nvPr/>
        </p:nvSpPr>
        <p:spPr>
          <a:xfrm>
            <a:off x="1348737" y="4401834"/>
            <a:ext cx="15590400" cy="4947000"/>
          </a:xfrm>
          <a:prstGeom prst="rect">
            <a:avLst/>
          </a:prstGeom>
          <a:noFill/>
          <a:ln>
            <a:noFill/>
          </a:ln>
        </p:spPr>
        <p:txBody>
          <a:bodyPr anchorCtr="0" anchor="t" bIns="0" lIns="0" spcFirstLastPara="1" rIns="0" wrap="square" tIns="0">
            <a:spAutoFit/>
          </a:bodyPr>
          <a:lstStyle/>
          <a:p>
            <a:pPr indent="-250857" lvl="1" marL="501715" marR="0" rtl="0" algn="l">
              <a:lnSpc>
                <a:spcPct val="115185"/>
              </a:lnSpc>
              <a:spcBef>
                <a:spcPts val="0"/>
              </a:spcBef>
              <a:spcAft>
                <a:spcPts val="0"/>
              </a:spcAft>
              <a:buClr>
                <a:srgbClr val="000000"/>
              </a:buClr>
              <a:buSzPts val="2351"/>
              <a:buFont typeface="Calibri"/>
              <a:buAutoNum type="arabicPeriod"/>
            </a:pPr>
            <a:r>
              <a:rPr b="1" i="0" lang="en-US" sz="2351" u="none" cap="none" strike="noStrike">
                <a:solidFill>
                  <a:srgbClr val="000000"/>
                </a:solidFill>
                <a:latin typeface="Calibri"/>
                <a:ea typeface="Calibri"/>
                <a:cs typeface="Calibri"/>
                <a:sym typeface="Calibri"/>
              </a:rPr>
              <a:t>Identificar los principales riesgos de desastre en lugares públicos y de gran capacidad y comprender cómo los factores ambientales, estructurales y humanos aumentan la vulnerabilidad.</a:t>
            </a:r>
            <a:endParaRPr/>
          </a:p>
          <a:p>
            <a:pPr indent="-250857" lvl="1" marL="501715" marR="0" rtl="0" algn="l">
              <a:lnSpc>
                <a:spcPct val="115185"/>
              </a:lnSpc>
              <a:spcBef>
                <a:spcPts val="0"/>
              </a:spcBef>
              <a:spcAft>
                <a:spcPts val="0"/>
              </a:spcAft>
              <a:buClr>
                <a:srgbClr val="000000"/>
              </a:buClr>
              <a:buSzPts val="2351"/>
              <a:buFont typeface="Calibri"/>
              <a:buAutoNum type="arabicPeriod"/>
            </a:pPr>
            <a:r>
              <a:rPr b="1" i="0" lang="en-US" sz="2351" u="none" cap="none" strike="noStrike">
                <a:solidFill>
                  <a:srgbClr val="000000"/>
                </a:solidFill>
                <a:latin typeface="Calibri"/>
                <a:ea typeface="Calibri"/>
                <a:cs typeface="Calibri"/>
                <a:sym typeface="Calibri"/>
              </a:rPr>
              <a:t>Reconocer malentendidos comunes sobre la seguridad en entornos llenos de gente y explicar por qué pueden obstaculizar una preparación y una respuesta eficaces.</a:t>
            </a:r>
            <a:endParaRPr/>
          </a:p>
          <a:p>
            <a:pPr indent="-250857" lvl="1" marL="501715" marR="0" rtl="0" algn="l">
              <a:lnSpc>
                <a:spcPct val="115185"/>
              </a:lnSpc>
              <a:spcBef>
                <a:spcPts val="0"/>
              </a:spcBef>
              <a:spcAft>
                <a:spcPts val="0"/>
              </a:spcAft>
              <a:buClr>
                <a:srgbClr val="000000"/>
              </a:buClr>
              <a:buSzPts val="2351"/>
              <a:buFont typeface="Calibri"/>
              <a:buAutoNum type="arabicPeriod"/>
            </a:pPr>
            <a:r>
              <a:rPr b="1" i="0" lang="en-US" sz="2351" u="none" cap="none" strike="noStrike">
                <a:solidFill>
                  <a:srgbClr val="000000"/>
                </a:solidFill>
                <a:latin typeface="Calibri"/>
                <a:ea typeface="Calibri"/>
                <a:cs typeface="Calibri"/>
                <a:sym typeface="Calibri"/>
              </a:rPr>
              <a:t>Comprender las principales funciones de los sistemas de alerta temprana y comunicación utilizados en lugares públicos, incluidas alarmas, anuncios, señalización y herramientas de alerta digital.</a:t>
            </a:r>
            <a:endParaRPr/>
          </a:p>
          <a:p>
            <a:pPr indent="-250857" lvl="1" marL="501715" marR="0" rtl="0" algn="l">
              <a:lnSpc>
                <a:spcPct val="115185"/>
              </a:lnSpc>
              <a:spcBef>
                <a:spcPts val="0"/>
              </a:spcBef>
              <a:spcAft>
                <a:spcPts val="0"/>
              </a:spcAft>
              <a:buClr>
                <a:srgbClr val="000000"/>
              </a:buClr>
              <a:buSzPts val="2351"/>
              <a:buFont typeface="Calibri"/>
              <a:buAutoNum type="arabicPeriod"/>
            </a:pPr>
            <a:r>
              <a:rPr b="1" i="0" lang="en-US" sz="2351" u="none" cap="none" strike="noStrike">
                <a:solidFill>
                  <a:srgbClr val="000000"/>
                </a:solidFill>
                <a:latin typeface="Calibri"/>
                <a:ea typeface="Calibri"/>
                <a:cs typeface="Calibri"/>
                <a:sym typeface="Calibri"/>
              </a:rPr>
              <a:t>Describa las acciones esenciales antes, durante y después de las emergencias, como evacuaciones, procedimientos de refugio en el lugar y gestión del movimiento de multitudes.</a:t>
            </a:r>
            <a:endParaRPr/>
          </a:p>
          <a:p>
            <a:pPr indent="-250857" lvl="1" marL="501715" marR="0" rtl="0" algn="l">
              <a:lnSpc>
                <a:spcPct val="115185"/>
              </a:lnSpc>
              <a:spcBef>
                <a:spcPts val="0"/>
              </a:spcBef>
              <a:spcAft>
                <a:spcPts val="0"/>
              </a:spcAft>
              <a:buClr>
                <a:srgbClr val="000000"/>
              </a:buClr>
              <a:buSzPts val="2351"/>
              <a:buFont typeface="Calibri"/>
              <a:buAutoNum type="arabicPeriod"/>
            </a:pPr>
            <a:r>
              <a:rPr b="1" i="0" lang="en-US" sz="2351" u="none" cap="none" strike="noStrike">
                <a:solidFill>
                  <a:srgbClr val="000000"/>
                </a:solidFill>
                <a:latin typeface="Calibri"/>
                <a:ea typeface="Calibri"/>
                <a:cs typeface="Calibri"/>
                <a:sym typeface="Calibri"/>
              </a:rPr>
              <a:t>Demostrar conocimiento básico de las reacciones psicológicas en grupos grandes durante las crisis e identificar estrategias para promover un comportamiento tranquilo y seguro.</a:t>
            </a:r>
            <a:endParaRPr/>
          </a:p>
          <a:p>
            <a:pPr indent="-250857" lvl="1" marL="501715" marR="0" rtl="0" algn="l">
              <a:lnSpc>
                <a:spcPct val="115185"/>
              </a:lnSpc>
              <a:spcBef>
                <a:spcPts val="0"/>
              </a:spcBef>
              <a:spcAft>
                <a:spcPts val="0"/>
              </a:spcAft>
              <a:buClr>
                <a:srgbClr val="000000"/>
              </a:buClr>
              <a:buSzPts val="2351"/>
              <a:buFont typeface="Calibri"/>
              <a:buAutoNum type="arabicPeriod"/>
            </a:pPr>
            <a:r>
              <a:rPr b="1" i="0" lang="en-US" sz="2351" u="none" cap="none" strike="noStrike">
                <a:solidFill>
                  <a:srgbClr val="000000"/>
                </a:solidFill>
                <a:latin typeface="Calibri"/>
                <a:ea typeface="Calibri"/>
                <a:cs typeface="Calibri"/>
                <a:sym typeface="Calibri"/>
              </a:rPr>
              <a:t>Comprender los principios básicos de coordinación y las tareas de seguridad esenciales requeridas en incidentes a gran escala, junto con los desafíos que enfrentan el personal, los respondedores y el público.</a:t>
            </a:r>
            <a:endParaRPr/>
          </a:p>
        </p:txBody>
      </p:sp>
      <p:grpSp>
        <p:nvGrpSpPr>
          <p:cNvPr id="171" name="Google Shape;171;p6"/>
          <p:cNvGrpSpPr/>
          <p:nvPr/>
        </p:nvGrpSpPr>
        <p:grpSpPr>
          <a:xfrm>
            <a:off x="1257294" y="2995370"/>
            <a:ext cx="15773400" cy="1250156"/>
            <a:chOff x="0" y="-19050"/>
            <a:chExt cx="21031200" cy="1666874"/>
          </a:xfrm>
        </p:grpSpPr>
        <p:sp>
          <p:nvSpPr>
            <p:cNvPr id="172" name="Google Shape;172;p6"/>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73" name="Google Shape;173;p6"/>
            <p:cNvSpPr txBox="1"/>
            <p:nvPr/>
          </p:nvSpPr>
          <p:spPr>
            <a:xfrm>
              <a:off x="0" y="-19050"/>
              <a:ext cx="21031200" cy="16668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Al completar los seis módulos de capacitación de esta unidad, los estudiantes habrán adquirido los conocimientos para:</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Texto azul sobre fondo negro  Descripción generada automáticamente" id="182" name="Google Shape;182;p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83" name="Google Shape;183;p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84" name="Google Shape;184;p7"/>
          <p:cNvGrpSpPr/>
          <p:nvPr/>
        </p:nvGrpSpPr>
        <p:grpSpPr>
          <a:xfrm>
            <a:off x="1259681" y="709651"/>
            <a:ext cx="15773400" cy="2285716"/>
            <a:chOff x="0" y="-66675"/>
            <a:chExt cx="21031200" cy="3047622"/>
          </a:xfrm>
        </p:grpSpPr>
        <p:sp>
          <p:nvSpPr>
            <p:cNvPr id="185" name="Google Shape;185;p7"/>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86" name="Google Shape;186;p7"/>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Habilidades</a:t>
              </a:r>
              <a:endParaRPr/>
            </a:p>
          </p:txBody>
        </p:sp>
      </p:grpSp>
      <p:sp>
        <p:nvSpPr>
          <p:cNvPr id="187" name="Google Shape;187;p7"/>
          <p:cNvSpPr txBox="1"/>
          <p:nvPr/>
        </p:nvSpPr>
        <p:spPr>
          <a:xfrm>
            <a:off x="1305424" y="3355350"/>
            <a:ext cx="15681900" cy="39216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b="1" i="0" lang="en-US" sz="2766" u="none" cap="none" strike="noStrike">
                <a:solidFill>
                  <a:srgbClr val="4892DC"/>
                </a:solidFill>
                <a:latin typeface="Calibri"/>
                <a:ea typeface="Calibri"/>
                <a:cs typeface="Calibri"/>
                <a:sym typeface="Calibri"/>
              </a:rPr>
              <a:t>Al completar los seis módulos de capacitación de esta unidad, los estudiantes podrán:</a:t>
            </a:r>
            <a:endParaRPr b="1" sz="2100"/>
          </a:p>
          <a:p>
            <a:pPr indent="0" lvl="0" marL="0" marR="0" rtl="0" algn="just">
              <a:lnSpc>
                <a:spcPct val="107260"/>
              </a:lnSpc>
              <a:spcBef>
                <a:spcPts val="0"/>
              </a:spcBef>
              <a:spcAft>
                <a:spcPts val="0"/>
              </a:spcAft>
              <a:buNone/>
            </a:pPr>
            <a:r>
              <a:t/>
            </a:r>
            <a:endParaRPr b="1" i="0" sz="1566" u="none" cap="none" strike="noStrike">
              <a:solidFill>
                <a:srgbClr val="4892DC"/>
              </a:solidFill>
              <a:latin typeface="Calibri"/>
              <a:ea typeface="Calibri"/>
              <a:cs typeface="Calibri"/>
              <a:sym typeface="Calibri"/>
            </a:endParaRPr>
          </a:p>
          <a:p>
            <a:pPr indent="0" lvl="0" marL="0" marR="0" rtl="0" algn="just">
              <a:lnSpc>
                <a:spcPct val="86393"/>
              </a:lnSpc>
              <a:spcBef>
                <a:spcPts val="0"/>
              </a:spcBef>
              <a:spcAft>
                <a:spcPts val="0"/>
              </a:spcAft>
              <a:buNone/>
            </a:pPr>
            <a:r>
              <a:rPr b="1" i="0" lang="en-US" sz="2065" u="none" cap="none" strike="noStrike">
                <a:solidFill>
                  <a:srgbClr val="000000"/>
                </a:solidFill>
                <a:latin typeface="Calibri"/>
                <a:ea typeface="Calibri"/>
                <a:cs typeface="Calibri"/>
                <a:sym typeface="Calibri"/>
              </a:rPr>
              <a:t>Habilidad 1: Identificar, evaluar y proponer estrategias efectivas para gestionar la seguridad y las necesidades esenciales durante desastres que ocurren en lugares públicos y de gran capacidad, incluido el movimiento de multitudes y las acciones de protección inmediatas.</a:t>
            </a:r>
            <a:endParaRPr sz="900"/>
          </a:p>
          <a:p>
            <a:pPr indent="0" lvl="0" marL="0" marR="0" rtl="0" algn="just">
              <a:lnSpc>
                <a:spcPct val="86393"/>
              </a:lnSpc>
              <a:spcBef>
                <a:spcPts val="0"/>
              </a:spcBef>
              <a:spcAft>
                <a:spcPts val="0"/>
              </a:spcAft>
              <a:buNone/>
            </a:pPr>
            <a:r>
              <a:rPr b="1" i="0" lang="en-US" sz="2065" u="none" cap="none" strike="noStrike">
                <a:solidFill>
                  <a:srgbClr val="000000"/>
                </a:solidFill>
                <a:latin typeface="Calibri"/>
                <a:ea typeface="Calibri"/>
                <a:cs typeface="Calibri"/>
                <a:sym typeface="Calibri"/>
              </a:rPr>
              <a:t>Habilidad 2: Evaluar críticamente la información que circula durante emergencias en espacios públicos, distinguir la información errónea de las fuentes verificadas y aplicar los principios de comunicación confiable de riesgos.</a:t>
            </a:r>
            <a:endParaRPr sz="900"/>
          </a:p>
          <a:p>
            <a:pPr indent="0" lvl="0" marL="0" marR="0" rtl="0" algn="just">
              <a:lnSpc>
                <a:spcPct val="86393"/>
              </a:lnSpc>
              <a:spcBef>
                <a:spcPts val="0"/>
              </a:spcBef>
              <a:spcAft>
                <a:spcPts val="0"/>
              </a:spcAft>
              <a:buNone/>
            </a:pPr>
            <a:r>
              <a:rPr b="1" i="0" lang="en-US" sz="2065" u="none" cap="none" strike="noStrike">
                <a:solidFill>
                  <a:srgbClr val="000000"/>
                </a:solidFill>
                <a:latin typeface="Calibri"/>
                <a:ea typeface="Calibri"/>
                <a:cs typeface="Calibri"/>
                <a:sym typeface="Calibri"/>
              </a:rPr>
              <a:t>Habilidad 3: Analizar problemas operativos relacionados con los sistemas de alerta temprana y comunicación de emergencia utilizados en grandes recintos y formular soluciones oportunas y apropiadas al contexto para mejorar la eficacia del sistema.</a:t>
            </a:r>
            <a:endParaRPr sz="900"/>
          </a:p>
          <a:p>
            <a:pPr indent="0" lvl="0" marL="0" marR="0" rtl="0" algn="just">
              <a:lnSpc>
                <a:spcPct val="86393"/>
              </a:lnSpc>
              <a:spcBef>
                <a:spcPts val="0"/>
              </a:spcBef>
              <a:spcAft>
                <a:spcPts val="0"/>
              </a:spcAft>
              <a:buNone/>
            </a:pPr>
            <a:r>
              <a:rPr b="1" i="0" lang="en-US" sz="2065" u="none" cap="none" strike="noStrike">
                <a:solidFill>
                  <a:srgbClr val="000000"/>
                </a:solidFill>
                <a:latin typeface="Calibri"/>
                <a:ea typeface="Calibri"/>
                <a:cs typeface="Calibri"/>
                <a:sym typeface="Calibri"/>
              </a:rPr>
              <a:t>Habilidad 4: Aplicar técnicas avanzadas de autogestión y regulación del estrés para mantener la compostura, la conciencia de la situación y la capacidad de toma de decisiones rápidas durante emergencias públicas de alta presión.</a:t>
            </a:r>
            <a:endParaRPr sz="900"/>
          </a:p>
          <a:p>
            <a:pPr indent="0" lvl="0" marL="0" marR="0" rtl="0" algn="just">
              <a:lnSpc>
                <a:spcPct val="86393"/>
              </a:lnSpc>
              <a:spcBef>
                <a:spcPts val="0"/>
              </a:spcBef>
              <a:spcAft>
                <a:spcPts val="0"/>
              </a:spcAft>
              <a:buNone/>
            </a:pPr>
            <a:r>
              <a:rPr b="1" i="0" lang="en-US" sz="2065" u="none" cap="none" strike="noStrike">
                <a:solidFill>
                  <a:srgbClr val="000000"/>
                </a:solidFill>
                <a:latin typeface="Calibri"/>
                <a:ea typeface="Calibri"/>
                <a:cs typeface="Calibri"/>
                <a:sym typeface="Calibri"/>
              </a:rPr>
              <a:t>Habilidad 5: Emplear el pensamiento crítico para priorizar las acciones de preparación, mitigación y respuesta en escenarios complejos y de múltiples riesgos en lugares públicos, considerando tanto la seguridad individual como la colectiva.</a:t>
            </a:r>
            <a:endParaRPr sz="900"/>
          </a:p>
          <a:p>
            <a:pPr indent="0" lvl="0" marL="0" marR="0" rtl="0" algn="just">
              <a:lnSpc>
                <a:spcPct val="86393"/>
              </a:lnSpc>
              <a:spcBef>
                <a:spcPts val="0"/>
              </a:spcBef>
              <a:spcAft>
                <a:spcPts val="0"/>
              </a:spcAft>
              <a:buNone/>
            </a:pPr>
            <a:r>
              <a:rPr b="1" i="0" lang="en-US" sz="2065" u="none" cap="none" strike="noStrike">
                <a:solidFill>
                  <a:srgbClr val="000000"/>
                </a:solidFill>
                <a:latin typeface="Calibri"/>
                <a:ea typeface="Calibri"/>
                <a:cs typeface="Calibri"/>
                <a:sym typeface="Calibri"/>
              </a:rPr>
              <a:t>Habilidad 6: Identificar y proponer estrategias basadas en evidencia para apoyar el bienestar psicológico y emocional de las personas y multitudes afectadas por emergencias en entornos públicos o de reunión masiva.</a:t>
            </a:r>
            <a:endParaRPr sz="9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Texto azul sobre fondo negro  Descripción generada automáticamente" id="196" name="Google Shape;196;p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97" name="Google Shape;197;p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198" name="Google Shape;198;p8"/>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199" name="Google Shape;199;p8"/>
          <p:cNvGrpSpPr/>
          <p:nvPr/>
        </p:nvGrpSpPr>
        <p:grpSpPr>
          <a:xfrm>
            <a:off x="1136390" y="536810"/>
            <a:ext cx="12033304" cy="2450306"/>
            <a:chOff x="0" y="-66675"/>
            <a:chExt cx="16044405" cy="3267075"/>
          </a:xfrm>
        </p:grpSpPr>
        <p:sp>
          <p:nvSpPr>
            <p:cNvPr id="200" name="Google Shape;200;p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01" name="Google Shape;201;p8"/>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Validación</a:t>
              </a:r>
              <a:endParaRPr/>
            </a:p>
          </p:txBody>
        </p:sp>
      </p:grpSp>
      <p:sp>
        <p:nvSpPr>
          <p:cNvPr id="202" name="Google Shape;202;p8"/>
          <p:cNvSpPr txBox="1"/>
          <p:nvPr/>
        </p:nvSpPr>
        <p:spPr>
          <a:xfrm>
            <a:off x="1228022" y="3095663"/>
            <a:ext cx="13284600" cy="5833800"/>
          </a:xfrm>
          <a:prstGeom prst="rect">
            <a:avLst/>
          </a:prstGeom>
          <a:noFill/>
          <a:ln>
            <a:noFill/>
          </a:ln>
        </p:spPr>
        <p:txBody>
          <a:bodyPr anchorCtr="0" anchor="t" bIns="0" lIns="0" spcFirstLastPara="1" rIns="0" wrap="square" tIns="0">
            <a:spAutoFit/>
          </a:bodyPr>
          <a:lstStyle/>
          <a:p>
            <a:pPr indent="0" lvl="0" marL="0" marR="0" rtl="0" algn="just">
              <a:lnSpc>
                <a:spcPct val="86388"/>
              </a:lnSpc>
              <a:spcBef>
                <a:spcPts val="0"/>
              </a:spcBef>
              <a:spcAft>
                <a:spcPts val="0"/>
              </a:spcAft>
              <a:buNone/>
            </a:pPr>
            <a:r>
              <a:rPr b="1" i="0" lang="en-US" sz="2520" u="none" cap="none" strike="noStrike">
                <a:solidFill>
                  <a:srgbClr val="4892DC"/>
                </a:solidFill>
                <a:latin typeface="Calibri"/>
                <a:ea typeface="Calibri"/>
                <a:cs typeface="Calibri"/>
                <a:sym typeface="Calibri"/>
              </a:rPr>
              <a:t>Esta unidad contribuye directamente al desarrollo de las siguientes competencias transversales de ESCO:</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T2.3 – Abordar los problemas</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desarrollar e implementar soluciones prácticas, operativas o conceptuales a los desafíos que surgen durante emergencias en espacios públicos, incluidos problemas de comunicación, problemas de movimiento de multitudes y dificultades de coordinación.</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T3.2 – Adoptar un enfoque proactivo</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anticipar riesgos en entornos públicos o de reunión masiva, prepararse con antelación y tomar acciones preventivas tempranas para reducir el impacto de posibles desastres en el lugar.</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T3.3 – Mantener una actitud positiva</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permanecer resiliente durante situaciones de alto estrés o incertidumbre en lugares públicos y de gran capacidad, brindar apoyo emocional a personas o multitudes y mantener una toma de decisiones tranquila y constructiva durante eventos de emergencia.</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T4.3 – Colaboración en equipos y redes</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trabajar eficazmente con el personal del lugar, los servicios de emergencia, el personal de seguridad y otras partes interesadas para garantizar la preparación y respuesta coordinadas en entornos públicos a gran escala.</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Texto azul sobre fondo negro  Descripción generada automáticamente" id="211" name="Google Shape;211;p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12" name="Google Shape;212;p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13" name="Google Shape;213;p9"/>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14" name="Google Shape;214;p9"/>
          <p:cNvGrpSpPr/>
          <p:nvPr/>
        </p:nvGrpSpPr>
        <p:grpSpPr>
          <a:xfrm>
            <a:off x="1136390" y="536810"/>
            <a:ext cx="12033304" cy="2450306"/>
            <a:chOff x="0" y="-66675"/>
            <a:chExt cx="16044405" cy="3267075"/>
          </a:xfrm>
        </p:grpSpPr>
        <p:sp>
          <p:nvSpPr>
            <p:cNvPr id="215" name="Google Shape;215;p9"/>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16" name="Google Shape;216;p9"/>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Reconocimiento</a:t>
              </a:r>
              <a:endParaRPr/>
            </a:p>
          </p:txBody>
        </p:sp>
      </p:grpSp>
      <p:sp>
        <p:nvSpPr>
          <p:cNvPr id="217" name="Google Shape;217;p9"/>
          <p:cNvSpPr txBox="1"/>
          <p:nvPr/>
        </p:nvSpPr>
        <p:spPr>
          <a:xfrm>
            <a:off x="1289562" y="3283111"/>
            <a:ext cx="10455000" cy="19578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estudiantes: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finalización (programa de formación no formal)</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educadores: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Desarrollo de Competencias Profesionales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