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10287000" cx="18288000"/>
  <p:notesSz cx="6858000" cy="9144000"/>
  <p:embeddedFontLst>
    <p:embeddedFont>
      <p:font typeface="Montserrat"/>
      <p:bold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20" roundtripDataSignature="AMtx7mi+fALL5swLHYxPK2qBkt2kBwg4u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Montserrat-boldItalic.fntdata"/><Relationship Id="rId6" Type="http://schemas.openxmlformats.org/officeDocument/2006/relationships/slide" Target="slides/slide1.xml"/><Relationship Id="rId18" Type="http://schemas.openxmlformats.org/officeDocument/2006/relationships/font" Target="fonts/Montserrat-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6" name="Google Shape;86;p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7" name="Google Shape;87;p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0" name="Google Shape;90;p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2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20" name="Google Shape;220;p2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21" name="Google Shape;221;p2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2" name="Google Shape;222;p2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3" name="Google Shape;223;p2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24" name="Google Shape;224;p2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2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35" name="Google Shape;235;p2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36" name="Google Shape;236;p2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7" name="Google Shape;237;p2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8" name="Google Shape;238;p2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39" name="Google Shape;239;p2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2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58" name="Google Shape;258;p2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59" name="Google Shape;259;p2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 name="Google Shape;260;p2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1" name="Google Shape;261;p2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62" name="Google Shape;262;p2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03" name="Google Shape;103;p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04" name="Google Shape;104;p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 name="Google Shape;105;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07" name="Google Shape;107;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17" name="Google Shape;117;p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8" name="Google Shape;118;p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 name="Google Shape;119;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0" name="Google Shape;120;p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21" name="Google Shape;121;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31" name="Google Shape;131;p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32" name="Google Shape;132;p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 name="Google Shape;133;p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4" name="Google Shape;134;p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35" name="Google Shape;135;p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1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45" name="Google Shape;145;p1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46" name="Google Shape;146;p1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8" name="Google Shape;148;p1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49" name="Google Shape;149;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59" name="Google Shape;159;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60" name="Google Shape;160;p1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2" name="Google Shape;162;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63" name="Google Shape;163;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1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76" name="Google Shape;176;p1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77" name="Google Shape;177;p1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8" name="Google Shape;178;p1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9" name="Google Shape;179;p1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80" name="Google Shape;180;p1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1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90" name="Google Shape;190;p1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91" name="Google Shape;191;p1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p1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 name="Google Shape;193;p1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94" name="Google Shape;194;p1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1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05" name="Google Shape;205;p1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06" name="Google Shape;206;p1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7" name="Google Shape;207;p1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8" name="Google Shape;208;p1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09" name="Google Shape;209;p1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2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2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2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3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35"/>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3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3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3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36"/>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36"/>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3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3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3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27"/>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27"/>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2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2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2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2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28"/>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2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2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2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29"/>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29"/>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2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2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2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3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30"/>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30"/>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3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3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3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3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31"/>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31"/>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31"/>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31"/>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3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3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3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3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3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3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3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33"/>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33"/>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33"/>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3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3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3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34"/>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34"/>
          <p:cNvSpPr/>
          <p:nvPr>
            <p:ph idx="2" type="pic"/>
          </p:nvPr>
        </p:nvSpPr>
        <p:spPr>
          <a:xfrm>
            <a:off x="1792288" y="612775"/>
            <a:ext cx="5486400" cy="4114800"/>
          </a:xfrm>
          <a:prstGeom prst="rect">
            <a:avLst/>
          </a:prstGeom>
          <a:noFill/>
          <a:ln>
            <a:noFill/>
          </a:ln>
        </p:spPr>
      </p:sp>
      <p:sp>
        <p:nvSpPr>
          <p:cNvPr id="68" name="Google Shape;68;p34"/>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3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3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3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2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 Id="rId4" Type="http://schemas.openxmlformats.org/officeDocument/2006/relationships/image" Target="../media/image2.png"/><Relationship Id="rId5"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5.png"/></Relationships>
</file>

<file path=ppt/slides/_rels/slide11.xml.rels><?xml version="1.0" encoding="UTF-8" standalone="yes"?><Relationships xmlns="http://schemas.openxmlformats.org/package/2006/relationships"><Relationship Id="rId11" Type="http://schemas.openxmlformats.org/officeDocument/2006/relationships/image" Target="../media/image19.png"/><Relationship Id="rId10" Type="http://schemas.openxmlformats.org/officeDocument/2006/relationships/image" Target="../media/image17.png"/><Relationship Id="rId13" Type="http://schemas.openxmlformats.org/officeDocument/2006/relationships/image" Target="../media/image10.png"/><Relationship Id="rId12" Type="http://schemas.openxmlformats.org/officeDocument/2006/relationships/image" Target="../media/image13.png"/><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8.png"/><Relationship Id="rId14" Type="http://schemas.openxmlformats.org/officeDocument/2006/relationships/image" Target="../media/image15.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12.xml.rels><?xml version="1.0" encoding="UTF-8" standalone="yes"?><Relationships xmlns="http://schemas.openxmlformats.org/package/2006/relationships"><Relationship Id="rId11" Type="http://schemas.openxmlformats.org/officeDocument/2006/relationships/image" Target="../media/image20.png"/><Relationship Id="rId10" Type="http://schemas.openxmlformats.org/officeDocument/2006/relationships/hyperlink" Target="https://www.facebook.com/profile.php?id=61573707797009" TargetMode="External"/><Relationship Id="rId13" Type="http://schemas.openxmlformats.org/officeDocument/2006/relationships/image" Target="../media/image18.png"/><Relationship Id="rId12" Type="http://schemas.openxmlformats.org/officeDocument/2006/relationships/hyperlink" Target="https://www.youtube.com/@VET-READYEUProgram" TargetMode="External"/><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1.png"/><Relationship Id="rId4" Type="http://schemas.openxmlformats.org/officeDocument/2006/relationships/image" Target="../media/image9.png"/><Relationship Id="rId9" Type="http://schemas.openxmlformats.org/officeDocument/2006/relationships/image" Target="../media/image16.png"/><Relationship Id="rId5" Type="http://schemas.openxmlformats.org/officeDocument/2006/relationships/image" Target="../media/image14.png"/><Relationship Id="rId6" Type="http://schemas.openxmlformats.org/officeDocument/2006/relationships/hyperlink" Target="https://vetready.eu/" TargetMode="External"/><Relationship Id="rId7" Type="http://schemas.openxmlformats.org/officeDocument/2006/relationships/hyperlink" Target="http://www.linkedin.com/company/vet-ready-project" TargetMode="External"/><Relationship Id="rId8"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2"/>
          <p:cNvSpPr/>
          <p:nvPr/>
        </p:nvSpPr>
        <p:spPr>
          <a:xfrm>
            <a:off x="9793624" y="716280"/>
            <a:ext cx="8274272" cy="8397240"/>
          </a:xfrm>
          <a:custGeom>
            <a:rect b="b" l="l" r="r" t="t"/>
            <a:pathLst>
              <a:path extrusionOk="0" h="11196320" w="11032363">
                <a:moveTo>
                  <a:pt x="0" y="0"/>
                </a:moveTo>
                <a:lnTo>
                  <a:pt x="11032363" y="0"/>
                </a:lnTo>
                <a:lnTo>
                  <a:pt x="11032363" y="11196320"/>
                </a:lnTo>
                <a:lnTo>
                  <a:pt x="0" y="11196320"/>
                </a:lnTo>
                <a:lnTo>
                  <a:pt x="0" y="0"/>
                </a:lnTo>
                <a:close/>
              </a:path>
            </a:pathLst>
          </a:custGeom>
          <a:blipFill rotWithShape="1">
            <a:blip r:embed="rId3">
              <a:alphaModFix/>
            </a:blip>
            <a:stretch>
              <a:fillRect b="0" l="0" r="0" t="0"/>
            </a:stretch>
          </a:blipFill>
          <a:ln>
            <a:noFill/>
          </a:ln>
        </p:spPr>
      </p:sp>
      <p:sp>
        <p:nvSpPr>
          <p:cNvPr id="93" name="Google Shape;93;p2"/>
          <p:cNvSpPr/>
          <p:nvPr/>
        </p:nvSpPr>
        <p:spPr>
          <a:xfrm>
            <a:off x="732692" y="8815645"/>
            <a:ext cx="4305776" cy="911829"/>
          </a:xfrm>
          <a:custGeom>
            <a:rect b="b" l="l" r="r" t="t"/>
            <a:pathLst>
              <a:path extrusionOk="0" h="1215771" w="5741035">
                <a:moveTo>
                  <a:pt x="0" y="0"/>
                </a:moveTo>
                <a:lnTo>
                  <a:pt x="5741035" y="0"/>
                </a:lnTo>
                <a:lnTo>
                  <a:pt x="5741035" y="1215771"/>
                </a:lnTo>
                <a:lnTo>
                  <a:pt x="0" y="1215771"/>
                </a:lnTo>
                <a:lnTo>
                  <a:pt x="0" y="0"/>
                </a:lnTo>
                <a:close/>
              </a:path>
            </a:pathLst>
          </a:custGeom>
          <a:blipFill rotWithShape="1">
            <a:blip r:embed="rId4">
              <a:alphaModFix/>
            </a:blip>
            <a:stretch>
              <a:fillRect b="2" l="0" r="0" t="0"/>
            </a:stretch>
          </a:blipFill>
          <a:ln>
            <a:noFill/>
          </a:ln>
        </p:spPr>
      </p:sp>
      <p:sp>
        <p:nvSpPr>
          <p:cNvPr descr="Крупний план логотипа  Контент, створений штучним інтелектом, може бути неправильним." id="94" name="Google Shape;94;p2"/>
          <p:cNvSpPr/>
          <p:nvPr/>
        </p:nvSpPr>
        <p:spPr>
          <a:xfrm>
            <a:off x="581025" y="1096356"/>
            <a:ext cx="4059555" cy="981932"/>
          </a:xfrm>
          <a:custGeom>
            <a:rect b="b" l="l" r="r" t="t"/>
            <a:pathLst>
              <a:path extrusionOk="0" h="1309243" w="5412740">
                <a:moveTo>
                  <a:pt x="0" y="0"/>
                </a:moveTo>
                <a:lnTo>
                  <a:pt x="5412740" y="0"/>
                </a:lnTo>
                <a:lnTo>
                  <a:pt x="5412740" y="1309243"/>
                </a:lnTo>
                <a:lnTo>
                  <a:pt x="0" y="1309243"/>
                </a:lnTo>
                <a:lnTo>
                  <a:pt x="0" y="0"/>
                </a:lnTo>
                <a:close/>
              </a:path>
            </a:pathLst>
          </a:custGeom>
          <a:blipFill rotWithShape="1">
            <a:blip r:embed="rId5">
              <a:alphaModFix/>
            </a:blip>
            <a:stretch>
              <a:fillRect b="2" l="0" r="0" t="0"/>
            </a:stretch>
          </a:blipFill>
          <a:ln>
            <a:noFill/>
          </a:ln>
        </p:spPr>
      </p:sp>
      <p:grpSp>
        <p:nvGrpSpPr>
          <p:cNvPr id="95" name="Google Shape;95;p2"/>
          <p:cNvGrpSpPr/>
          <p:nvPr/>
        </p:nvGrpSpPr>
        <p:grpSpPr>
          <a:xfrm>
            <a:off x="722425" y="2527779"/>
            <a:ext cx="8861194" cy="3699077"/>
            <a:chOff x="-44400" y="-2831050"/>
            <a:chExt cx="11814926" cy="9294163"/>
          </a:xfrm>
        </p:grpSpPr>
        <p:sp>
          <p:nvSpPr>
            <p:cNvPr id="96" name="Google Shape;96;p2"/>
            <p:cNvSpPr/>
            <p:nvPr/>
          </p:nvSpPr>
          <p:spPr>
            <a:xfrm>
              <a:off x="0" y="0"/>
              <a:ext cx="11770526" cy="6463113"/>
            </a:xfrm>
            <a:custGeom>
              <a:rect b="b" l="l" r="r" t="t"/>
              <a:pathLst>
                <a:path extrusionOk="0" h="6463113" w="11770526">
                  <a:moveTo>
                    <a:pt x="0" y="0"/>
                  </a:moveTo>
                  <a:lnTo>
                    <a:pt x="11770526" y="0"/>
                  </a:lnTo>
                  <a:lnTo>
                    <a:pt x="11770526" y="6463113"/>
                  </a:lnTo>
                  <a:lnTo>
                    <a:pt x="0" y="6463113"/>
                  </a:lnTo>
                  <a:close/>
                </a:path>
              </a:pathLst>
            </a:custGeom>
            <a:solidFill>
              <a:schemeClr val="lt1"/>
            </a:solidFill>
            <a:ln cap="flat" cmpd="sng" w="12700">
              <a:solidFill>
                <a:schemeClr val="lt1"/>
              </a:solidFill>
              <a:prstDash val="solid"/>
              <a:round/>
              <a:headEnd len="sm" w="sm" type="none"/>
              <a:tailEnd len="sm" w="sm" type="none"/>
            </a:ln>
          </p:spPr>
        </p:sp>
        <p:sp>
          <p:nvSpPr>
            <p:cNvPr id="97" name="Google Shape;97;p2"/>
            <p:cNvSpPr txBox="1"/>
            <p:nvPr/>
          </p:nvSpPr>
          <p:spPr>
            <a:xfrm>
              <a:off x="-44400" y="-2831050"/>
              <a:ext cx="11770500" cy="6520200"/>
            </a:xfrm>
            <a:prstGeom prst="rect">
              <a:avLst/>
            </a:prstGeom>
            <a:solidFill>
              <a:schemeClr val="lt1"/>
            </a:solidFill>
            <a:ln cap="flat" cmpd="sng" w="9525">
              <a:solidFill>
                <a:schemeClr val="lt1"/>
              </a:solidFill>
              <a:prstDash val="solid"/>
              <a:round/>
              <a:headEnd len="sm" w="sm" type="none"/>
              <a:tailEnd len="sm" w="sm" type="none"/>
            </a:ln>
          </p:spPr>
          <p:txBody>
            <a:bodyPr anchorCtr="0" anchor="b" bIns="0" lIns="0" spcFirstLastPara="1" rIns="0" wrap="square" tIns="0">
              <a:noAutofit/>
            </a:bodyPr>
            <a:lstStyle/>
            <a:p>
              <a:pPr indent="0" lvl="0" marL="0" marR="0" rtl="0" algn="l">
                <a:lnSpc>
                  <a:spcPct val="107993"/>
                </a:lnSpc>
                <a:spcBef>
                  <a:spcPts val="0"/>
                </a:spcBef>
                <a:spcAft>
                  <a:spcPts val="0"/>
                </a:spcAft>
                <a:buNone/>
              </a:pPr>
              <a:r>
                <a:rPr b="1" i="0" lang="en-US" sz="6480" u="none" cap="none" strike="noStrike">
                  <a:solidFill>
                    <a:srgbClr val="000000"/>
                  </a:solidFill>
                  <a:latin typeface="Calibri"/>
                  <a:ea typeface="Calibri"/>
                  <a:cs typeface="Calibri"/>
                  <a:sym typeface="Calibri"/>
                </a:rPr>
                <a:t>РОЗДІЛ 1: ГОТОВНІСТЬ ДО ЛИХ ТА РЕАГУВАННЯ НА НИХ</a:t>
              </a:r>
              <a:endParaRPr/>
            </a:p>
          </p:txBody>
        </p:sp>
      </p:grpSp>
      <p:sp>
        <p:nvSpPr>
          <p:cNvPr id="98" name="Google Shape;98;p2"/>
          <p:cNvSpPr txBox="1"/>
          <p:nvPr/>
        </p:nvSpPr>
        <p:spPr>
          <a:xfrm>
            <a:off x="672446" y="5923931"/>
            <a:ext cx="8961149" cy="987582"/>
          </a:xfrm>
          <a:prstGeom prst="rect">
            <a:avLst/>
          </a:prstGeom>
          <a:noFill/>
          <a:ln>
            <a:noFill/>
          </a:ln>
        </p:spPr>
        <p:txBody>
          <a:bodyPr anchorCtr="0" anchor="t" bIns="0" lIns="0" spcFirstLastPara="1" rIns="0" wrap="square" tIns="0">
            <a:spAutoFit/>
          </a:bodyPr>
          <a:lstStyle/>
          <a:p>
            <a:pPr indent="0" lvl="0" marL="0" marR="0" rtl="0" algn="l">
              <a:lnSpc>
                <a:spcPct val="86389"/>
              </a:lnSpc>
              <a:spcBef>
                <a:spcPts val="0"/>
              </a:spcBef>
              <a:spcAft>
                <a:spcPts val="0"/>
              </a:spcAft>
              <a:buNone/>
            </a:pPr>
            <a:r>
              <a:rPr b="1" i="0" lang="en-US" sz="3277" u="none" cap="none" strike="noStrike">
                <a:solidFill>
                  <a:srgbClr val="000000"/>
                </a:solidFill>
                <a:latin typeface="Calibri"/>
                <a:ea typeface="Calibri"/>
                <a:cs typeface="Calibri"/>
                <a:sym typeface="Calibri"/>
              </a:rPr>
              <a:t>Огляд підрозділу</a:t>
            </a:r>
            <a:endParaRPr/>
          </a:p>
          <a:p>
            <a:pPr indent="0" lvl="0" marL="0" marR="0" rtl="0" algn="l">
              <a:lnSpc>
                <a:spcPct val="45071"/>
              </a:lnSpc>
              <a:spcBef>
                <a:spcPts val="0"/>
              </a:spcBef>
              <a:spcAft>
                <a:spcPts val="0"/>
              </a:spcAft>
              <a:buNone/>
            </a:pPr>
            <a:r>
              <a:t/>
            </a:r>
            <a:endParaRPr b="1" i="0" sz="3277" u="none" cap="none" strike="noStrike">
              <a:solidFill>
                <a:srgbClr val="000000"/>
              </a:solidFill>
              <a:latin typeface="Calibri"/>
              <a:ea typeface="Calibri"/>
              <a:cs typeface="Calibri"/>
              <a:sym typeface="Calibri"/>
            </a:endParaRPr>
          </a:p>
          <a:p>
            <a:pPr indent="0" lvl="0" marL="0" marR="0" rtl="0" algn="l">
              <a:lnSpc>
                <a:spcPct val="86389"/>
              </a:lnSpc>
              <a:spcBef>
                <a:spcPts val="0"/>
              </a:spcBef>
              <a:spcAft>
                <a:spcPts val="0"/>
              </a:spcAft>
              <a:buNone/>
            </a:pPr>
            <a:r>
              <a:rPr b="1" i="0" lang="en-US" sz="3277" u="none" cap="none" strike="noStrike">
                <a:solidFill>
                  <a:srgbClr val="000000"/>
                </a:solidFill>
                <a:latin typeface="Calibri"/>
                <a:ea typeface="Calibri"/>
                <a:cs typeface="Calibri"/>
                <a:sym typeface="Calibri"/>
              </a:rPr>
              <a:t>Автор: EVA-93/ Партнерство проекту VETREADY</a:t>
            </a:r>
            <a:endParaRPr/>
          </a:p>
        </p:txBody>
      </p:sp>
      <p:sp>
        <p:nvSpPr>
          <p:cNvPr id="99" name="Google Shape;99;p2"/>
          <p:cNvSpPr txBox="1"/>
          <p:nvPr/>
        </p:nvSpPr>
        <p:spPr>
          <a:xfrm>
            <a:off x="672446" y="8106004"/>
            <a:ext cx="8645042" cy="3048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800" u="none" cap="none" strike="noStrike">
                <a:solidFill>
                  <a:srgbClr val="000000"/>
                </a:solidFill>
                <a:latin typeface="Calibri"/>
                <a:ea typeface="Calibri"/>
                <a:cs typeface="Calibri"/>
                <a:sym typeface="Calibri"/>
              </a:rPr>
              <a:t> Номер проекту: 2024-1-ES01-KA220-VET-000257287</a:t>
            </a:r>
            <a:endParaRPr/>
          </a:p>
        </p:txBody>
      </p:sp>
      <p:sp>
        <p:nvSpPr>
          <p:cNvPr id="100" name="Google Shape;100;p2"/>
          <p:cNvSpPr txBox="1"/>
          <p:nvPr/>
        </p:nvSpPr>
        <p:spPr>
          <a:xfrm>
            <a:off x="5549425" y="8748200"/>
            <a:ext cx="6965700" cy="1046700"/>
          </a:xfrm>
          <a:prstGeom prst="rect">
            <a:avLst/>
          </a:prstGeom>
          <a:noFill/>
          <a:ln>
            <a:noFill/>
          </a:ln>
        </p:spPr>
        <p:txBody>
          <a:bodyPr anchorCtr="0" anchor="t" bIns="91425" lIns="91425" spcFirstLastPara="1" rIns="91425" wrap="square" tIns="91425">
            <a:spAutoFit/>
          </a:bodyPr>
          <a:lstStyle/>
          <a:p>
            <a:pPr indent="0" lvl="0" marL="0" rtl="0" algn="just">
              <a:spcBef>
                <a:spcPts val="0"/>
              </a:spcBef>
              <a:spcAft>
                <a:spcPts val="0"/>
              </a:spcAft>
              <a:buNone/>
            </a:pPr>
            <a:r>
              <a:rPr lang="en-US"/>
              <a:t>Фінансується Європейським Союзом. Однак висловлені погляди та думки належать лише автору(ам) і не обов'язково відображають погляди Європейського Союзу або Іспанської служби з питань інтернаціоналізації освіти (SEPIE). Ні Європейський Союз, ні орган, що надає грант, не несуть за них відповідальності.</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descr="Синій текст на чорному фоні  Опис згенеровано автоматично" id="226" name="Google Shape;226;p20"/>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227" name="Google Shape;227;p20"/>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228" name="Google Shape;228;p20"/>
          <p:cNvSpPr/>
          <p:nvPr/>
        </p:nvSpPr>
        <p:spPr>
          <a:xfrm>
            <a:off x="11657028" y="1498473"/>
            <a:ext cx="6631019" cy="7137654"/>
          </a:xfrm>
          <a:custGeom>
            <a:rect b="b" l="l" r="r" t="t"/>
            <a:pathLst>
              <a:path extrusionOk="0" h="9516872" w="8841359">
                <a:moveTo>
                  <a:pt x="0" y="0"/>
                </a:moveTo>
                <a:lnTo>
                  <a:pt x="8841359" y="0"/>
                </a:lnTo>
                <a:lnTo>
                  <a:pt x="8841359" y="9516872"/>
                </a:lnTo>
                <a:lnTo>
                  <a:pt x="0" y="9516872"/>
                </a:lnTo>
                <a:lnTo>
                  <a:pt x="0" y="0"/>
                </a:lnTo>
                <a:close/>
              </a:path>
            </a:pathLst>
          </a:custGeom>
          <a:blipFill rotWithShape="1">
            <a:blip r:embed="rId5">
              <a:alphaModFix/>
            </a:blip>
            <a:stretch>
              <a:fillRect b="0" l="0" r="0" t="0"/>
            </a:stretch>
          </a:blipFill>
          <a:ln>
            <a:noFill/>
          </a:ln>
        </p:spPr>
      </p:sp>
      <p:grpSp>
        <p:nvGrpSpPr>
          <p:cNvPr id="229" name="Google Shape;229;p20"/>
          <p:cNvGrpSpPr/>
          <p:nvPr/>
        </p:nvGrpSpPr>
        <p:grpSpPr>
          <a:xfrm>
            <a:off x="1259681" y="308305"/>
            <a:ext cx="12033304" cy="2450306"/>
            <a:chOff x="0" y="-66675"/>
            <a:chExt cx="16044405" cy="3267075"/>
          </a:xfrm>
        </p:grpSpPr>
        <p:sp>
          <p:nvSpPr>
            <p:cNvPr id="230" name="Google Shape;230;p20"/>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231" name="Google Shape;231;p20"/>
            <p:cNvSpPr txBox="1"/>
            <p:nvPr/>
          </p:nvSpPr>
          <p:spPr>
            <a:xfrm>
              <a:off x="0" y="-66675"/>
              <a:ext cx="16044405" cy="3267075"/>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Підтримка освітян</a:t>
              </a:r>
              <a:endParaRPr/>
            </a:p>
          </p:txBody>
        </p:sp>
      </p:grpSp>
      <p:sp>
        <p:nvSpPr>
          <p:cNvPr id="232" name="Google Shape;232;p20"/>
          <p:cNvSpPr txBox="1"/>
          <p:nvPr/>
        </p:nvSpPr>
        <p:spPr>
          <a:xfrm>
            <a:off x="923630" y="2225964"/>
            <a:ext cx="10743600" cy="5976900"/>
          </a:xfrm>
          <a:prstGeom prst="rect">
            <a:avLst/>
          </a:prstGeom>
          <a:noFill/>
          <a:ln>
            <a:noFill/>
          </a:ln>
        </p:spPr>
        <p:txBody>
          <a:bodyPr anchorCtr="0" anchor="t" bIns="0" lIns="0" spcFirstLastPara="1" rIns="0" wrap="square" tIns="0">
            <a:spAutoFit/>
          </a:bodyPr>
          <a:lstStyle/>
          <a:p>
            <a:pPr indent="0" lvl="0" marL="0" marR="0" rtl="0" algn="l">
              <a:lnSpc>
                <a:spcPct val="86422"/>
              </a:lnSpc>
              <a:spcBef>
                <a:spcPts val="0"/>
              </a:spcBef>
              <a:spcAft>
                <a:spcPts val="0"/>
              </a:spcAft>
              <a:buNone/>
            </a:pPr>
            <a:r>
              <a:rPr i="0" lang="en-US" sz="3029" u="none" cap="none" strike="noStrike">
                <a:solidFill>
                  <a:srgbClr val="4892DC"/>
                </a:solidFill>
                <a:latin typeface="Calibri"/>
                <a:ea typeface="Calibri"/>
                <a:cs typeface="Calibri"/>
                <a:sym typeface="Calibri"/>
              </a:rPr>
              <a:t>Кожен із шести навчальних модулів у цьому розділі супроводжується спеціальним файлом підтримки викладача, який містить:</a:t>
            </a:r>
            <a:endParaRPr sz="1100"/>
          </a:p>
          <a:p>
            <a:pPr indent="0" lvl="0" marL="0" marR="0" rtl="0" algn="l">
              <a:lnSpc>
                <a:spcPct val="72003"/>
              </a:lnSpc>
              <a:spcBef>
                <a:spcPts val="0"/>
              </a:spcBef>
              <a:spcAft>
                <a:spcPts val="0"/>
              </a:spcAft>
              <a:buNone/>
            </a:pPr>
            <a:r>
              <a:t/>
            </a:r>
            <a:endParaRPr i="0" sz="3029" u="none" cap="none" strike="noStrike">
              <a:solidFill>
                <a:srgbClr val="4892DC"/>
              </a:solidFill>
              <a:latin typeface="Calibri"/>
              <a:ea typeface="Calibri"/>
              <a:cs typeface="Calibri"/>
              <a:sym typeface="Calibri"/>
            </a:endParaRPr>
          </a:p>
          <a:p>
            <a:pPr indent="-453722" lvl="1" marL="945545" marR="0" rtl="0" algn="l">
              <a:lnSpc>
                <a:spcPct val="86422"/>
              </a:lnSpc>
              <a:spcBef>
                <a:spcPts val="0"/>
              </a:spcBef>
              <a:spcAft>
                <a:spcPts val="0"/>
              </a:spcAft>
              <a:buClr>
                <a:srgbClr val="000000"/>
              </a:buClr>
              <a:buSzPts val="3029"/>
              <a:buChar char="•"/>
            </a:pPr>
            <a:r>
              <a:rPr i="0" lang="en-US" sz="3029" u="none" cap="none" strike="noStrike">
                <a:solidFill>
                  <a:srgbClr val="000000"/>
                </a:solidFill>
                <a:latin typeface="Calibri"/>
                <a:ea typeface="Calibri"/>
                <a:cs typeface="Calibri"/>
                <a:sym typeface="Calibri"/>
              </a:rPr>
              <a:t>Запропоновані методи та інструменти навчання, адаптовані до змісту модуля</a:t>
            </a:r>
            <a:endParaRPr sz="1100"/>
          </a:p>
          <a:p>
            <a:pPr indent="-453722" lvl="1" marL="945545" marR="0" rtl="0" algn="l">
              <a:lnSpc>
                <a:spcPct val="86422"/>
              </a:lnSpc>
              <a:spcBef>
                <a:spcPts val="0"/>
              </a:spcBef>
              <a:spcAft>
                <a:spcPts val="0"/>
              </a:spcAft>
              <a:buClr>
                <a:srgbClr val="000000"/>
              </a:buClr>
              <a:buSzPts val="3029"/>
              <a:buChar char="•"/>
            </a:pPr>
            <a:r>
              <a:rPr i="0" lang="en-US" sz="3029" u="none" cap="none" strike="noStrike">
                <a:solidFill>
                  <a:srgbClr val="000000"/>
                </a:solidFill>
                <a:latin typeface="Calibri"/>
                <a:ea typeface="Calibri"/>
                <a:cs typeface="Calibri"/>
                <a:sym typeface="Calibri"/>
              </a:rPr>
              <a:t>Поради щодо залучення учнів професійно-технічної освіти, безперервної професійно-технічної освіти та діаспори</a:t>
            </a:r>
            <a:endParaRPr sz="1100"/>
          </a:p>
          <a:p>
            <a:pPr indent="-453722" lvl="1" marL="945545" marR="0" rtl="0" algn="l">
              <a:lnSpc>
                <a:spcPct val="86422"/>
              </a:lnSpc>
              <a:spcBef>
                <a:spcPts val="0"/>
              </a:spcBef>
              <a:spcAft>
                <a:spcPts val="0"/>
              </a:spcAft>
              <a:buClr>
                <a:srgbClr val="000000"/>
              </a:buClr>
              <a:buSzPts val="3029"/>
              <a:buChar char="•"/>
            </a:pPr>
            <a:r>
              <a:rPr i="0" lang="en-US" sz="3029" u="none" cap="none" strike="noStrike">
                <a:solidFill>
                  <a:srgbClr val="000000"/>
                </a:solidFill>
                <a:latin typeface="Calibri"/>
                <a:ea typeface="Calibri"/>
                <a:cs typeface="Calibri"/>
                <a:sym typeface="Calibri"/>
              </a:rPr>
              <a:t>Стратегії адаптації для різних форматів проведення занять (очне, онлайн, змішане)</a:t>
            </a:r>
            <a:endParaRPr sz="1100"/>
          </a:p>
          <a:p>
            <a:pPr indent="-453722" lvl="1" marL="945545" marR="0" rtl="0" algn="l">
              <a:lnSpc>
                <a:spcPct val="86422"/>
              </a:lnSpc>
              <a:spcBef>
                <a:spcPts val="0"/>
              </a:spcBef>
              <a:spcAft>
                <a:spcPts val="0"/>
              </a:spcAft>
              <a:buClr>
                <a:srgbClr val="000000"/>
              </a:buClr>
              <a:buSzPts val="3029"/>
              <a:buChar char="•"/>
            </a:pPr>
            <a:r>
              <a:rPr i="0" lang="en-US" sz="3029" u="none" cap="none" strike="noStrike">
                <a:solidFill>
                  <a:srgbClr val="000000"/>
                </a:solidFill>
                <a:latin typeface="Calibri"/>
                <a:ea typeface="Calibri"/>
                <a:cs typeface="Calibri"/>
                <a:sym typeface="Calibri"/>
              </a:rPr>
              <a:t>Інструкції з проведення занять та нотатки щодо аналізу</a:t>
            </a:r>
            <a:endParaRPr sz="1100"/>
          </a:p>
          <a:p>
            <a:pPr indent="-453722" lvl="1" marL="945545" marR="0" rtl="0" algn="l">
              <a:lnSpc>
                <a:spcPct val="86422"/>
              </a:lnSpc>
              <a:spcBef>
                <a:spcPts val="0"/>
              </a:spcBef>
              <a:spcAft>
                <a:spcPts val="0"/>
              </a:spcAft>
              <a:buClr>
                <a:srgbClr val="000000"/>
              </a:buClr>
              <a:buSzPts val="3029"/>
              <a:buChar char="•"/>
            </a:pPr>
            <a:r>
              <a:rPr i="0" lang="en-US" sz="3029" u="none" cap="none" strike="noStrike">
                <a:solidFill>
                  <a:srgbClr val="000000"/>
                </a:solidFill>
                <a:latin typeface="Calibri"/>
                <a:ea typeface="Calibri"/>
                <a:cs typeface="Calibri"/>
                <a:sym typeface="Calibri"/>
              </a:rPr>
              <a:t>Керівництво з узгодження та оцінювання навичок ESCO</a:t>
            </a:r>
            <a:endParaRPr sz="1100"/>
          </a:p>
          <a:p>
            <a:pPr indent="-453722" lvl="1" marL="945545" marR="0" rtl="0" algn="l">
              <a:lnSpc>
                <a:spcPct val="86422"/>
              </a:lnSpc>
              <a:spcBef>
                <a:spcPts val="0"/>
              </a:spcBef>
              <a:spcAft>
                <a:spcPts val="0"/>
              </a:spcAft>
              <a:buClr>
                <a:srgbClr val="000000"/>
              </a:buClr>
              <a:buSzPts val="3029"/>
              <a:buChar char="•"/>
            </a:pPr>
            <a:r>
              <a:rPr i="0" lang="en-US" sz="3029" u="none" cap="none" strike="noStrike">
                <a:solidFill>
                  <a:srgbClr val="000000"/>
                </a:solidFill>
                <a:latin typeface="Calibri"/>
                <a:ea typeface="Calibri"/>
                <a:cs typeface="Calibri"/>
                <a:sym typeface="Calibri"/>
              </a:rPr>
              <a:t>Додаткові довідкові матеріали, пов’язані з темою, включаючи рекомендовану літературу, пояснювальні відео та наочні посібники</a:t>
            </a:r>
            <a:endParaRPr sz="11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grpSp>
        <p:nvGrpSpPr>
          <p:cNvPr id="241" name="Google Shape;241;p22"/>
          <p:cNvGrpSpPr/>
          <p:nvPr/>
        </p:nvGrpSpPr>
        <p:grpSpPr>
          <a:xfrm>
            <a:off x="657415" y="635794"/>
            <a:ext cx="14500167" cy="1522125"/>
            <a:chOff x="0" y="-66675"/>
            <a:chExt cx="19333556" cy="2029500"/>
          </a:xfrm>
        </p:grpSpPr>
        <p:sp>
          <p:nvSpPr>
            <p:cNvPr id="242" name="Google Shape;242;p22"/>
            <p:cNvSpPr/>
            <p:nvPr/>
          </p:nvSpPr>
          <p:spPr>
            <a:xfrm>
              <a:off x="0" y="0"/>
              <a:ext cx="19333556" cy="1962825"/>
            </a:xfrm>
            <a:custGeom>
              <a:rect b="b" l="l" r="r" t="t"/>
              <a:pathLst>
                <a:path extrusionOk="0" h="1962825" w="19333556">
                  <a:moveTo>
                    <a:pt x="0" y="0"/>
                  </a:moveTo>
                  <a:lnTo>
                    <a:pt x="19333556" y="0"/>
                  </a:lnTo>
                  <a:lnTo>
                    <a:pt x="19333556" y="1962825"/>
                  </a:lnTo>
                  <a:lnTo>
                    <a:pt x="0" y="1962825"/>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243" name="Google Shape;243;p22"/>
            <p:cNvSpPr txBox="1"/>
            <p:nvPr/>
          </p:nvSpPr>
          <p:spPr>
            <a:xfrm>
              <a:off x="0" y="-66675"/>
              <a:ext cx="19333553" cy="2029499"/>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ПАРТНЕРСТВО</a:t>
              </a:r>
              <a:endParaRPr/>
            </a:p>
          </p:txBody>
        </p:sp>
      </p:grpSp>
      <p:sp>
        <p:nvSpPr>
          <p:cNvPr id="244" name="Google Shape;244;p22"/>
          <p:cNvSpPr txBox="1"/>
          <p:nvPr/>
        </p:nvSpPr>
        <p:spPr>
          <a:xfrm>
            <a:off x="748836" y="4816897"/>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3">
                  <a:extLst>
                    <a:ext uri="{A12FA001-AC4F-418D-AE19-62706E023703}">
                      <ahyp:hlinkClr val="tx"/>
                    </a:ext>
                  </a:extLst>
                </a:hlinkClick>
              </a:rPr>
              <a:t>https://ied.eu/ </a:t>
            </a:r>
            <a:endParaRPr/>
          </a:p>
        </p:txBody>
      </p:sp>
      <p:sp>
        <p:nvSpPr>
          <p:cNvPr id="245" name="Google Shape;245;p22"/>
          <p:cNvSpPr txBox="1"/>
          <p:nvPr/>
        </p:nvSpPr>
        <p:spPr>
          <a:xfrm>
            <a:off x="6801117" y="4835719"/>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4">
                  <a:extLst>
                    <a:ext uri="{A12FA001-AC4F-418D-AE19-62706E023703}">
                      <ahyp:hlinkClr val="tx"/>
                    </a:ext>
                  </a:extLst>
                </a:hlinkClick>
              </a:rPr>
              <a:t>https://denizli.afad.gov.tr/ </a:t>
            </a:r>
            <a:endParaRPr/>
          </a:p>
        </p:txBody>
      </p:sp>
      <p:sp>
        <p:nvSpPr>
          <p:cNvPr id="246" name="Google Shape;246;p22"/>
          <p:cNvSpPr txBox="1"/>
          <p:nvPr/>
        </p:nvSpPr>
        <p:spPr>
          <a:xfrm>
            <a:off x="12854740" y="4816897"/>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5">
                  <a:extLst>
                    <a:ext uri="{A12FA001-AC4F-418D-AE19-62706E023703}">
                      <ahyp:hlinkClr val="tx"/>
                    </a:ext>
                  </a:extLst>
                </a:hlinkClick>
              </a:rPr>
              <a:t>https://neotalentway.com/ </a:t>
            </a:r>
            <a:endParaRPr/>
          </a:p>
        </p:txBody>
      </p:sp>
      <p:sp>
        <p:nvSpPr>
          <p:cNvPr id="247" name="Google Shape;247;p22"/>
          <p:cNvSpPr txBox="1"/>
          <p:nvPr/>
        </p:nvSpPr>
        <p:spPr>
          <a:xfrm>
            <a:off x="857336"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6">
                  <a:extLst>
                    <a:ext uri="{A12FA001-AC4F-418D-AE19-62706E023703}">
                      <ahyp:hlinkClr val="tx"/>
                    </a:ext>
                  </a:extLst>
                </a:hlinkClick>
              </a:rPr>
              <a:t>https://www.eva93.lv/ </a:t>
            </a:r>
            <a:endParaRPr/>
          </a:p>
        </p:txBody>
      </p:sp>
      <p:sp>
        <p:nvSpPr>
          <p:cNvPr id="248" name="Google Shape;248;p22"/>
          <p:cNvSpPr txBox="1"/>
          <p:nvPr/>
        </p:nvSpPr>
        <p:spPr>
          <a:xfrm>
            <a:off x="6801783"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7">
                  <a:extLst>
                    <a:ext uri="{A12FA001-AC4F-418D-AE19-62706E023703}">
                      <ahyp:hlinkClr val="tx"/>
                    </a:ext>
                  </a:extLst>
                </a:hlinkClick>
              </a:rPr>
              <a:t>https://ngo-nfe4y.com.ua/en </a:t>
            </a:r>
            <a:endParaRPr/>
          </a:p>
        </p:txBody>
      </p:sp>
      <p:sp>
        <p:nvSpPr>
          <p:cNvPr id="249" name="Google Shape;249;p22"/>
          <p:cNvSpPr txBox="1"/>
          <p:nvPr/>
        </p:nvSpPr>
        <p:spPr>
          <a:xfrm>
            <a:off x="12746241"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8">
                  <a:extLst>
                    <a:ext uri="{A12FA001-AC4F-418D-AE19-62706E023703}">
                      <ahyp:hlinkClr val="tx"/>
                    </a:ext>
                  </a:extLst>
                </a:hlinkClick>
              </a:rPr>
              <a:t>https://vonhope.is/ </a:t>
            </a:r>
            <a:endParaRPr/>
          </a:p>
        </p:txBody>
      </p:sp>
      <p:sp>
        <p:nvSpPr>
          <p:cNvPr descr="Синій та червоний текст на чорному фоні  Контент, створений штучним інтелектом, може бути неправильним." id="250" name="Google Shape;250;p22"/>
          <p:cNvSpPr/>
          <p:nvPr/>
        </p:nvSpPr>
        <p:spPr>
          <a:xfrm>
            <a:off x="7714107" y="2478605"/>
            <a:ext cx="2564415" cy="2197322"/>
          </a:xfrm>
          <a:custGeom>
            <a:rect b="b" l="l" r="r" t="t"/>
            <a:pathLst>
              <a:path extrusionOk="0" h="2929763" w="3419221">
                <a:moveTo>
                  <a:pt x="0" y="0"/>
                </a:moveTo>
                <a:lnTo>
                  <a:pt x="3419221" y="0"/>
                </a:lnTo>
                <a:lnTo>
                  <a:pt x="3419221" y="2929763"/>
                </a:lnTo>
                <a:lnTo>
                  <a:pt x="0" y="2929763"/>
                </a:lnTo>
                <a:lnTo>
                  <a:pt x="0" y="0"/>
                </a:lnTo>
                <a:close/>
              </a:path>
            </a:pathLst>
          </a:custGeom>
          <a:blipFill rotWithShape="1">
            <a:blip r:embed="rId9">
              <a:alphaModFix/>
            </a:blip>
            <a:stretch>
              <a:fillRect b="0" l="0" r="0" t="0"/>
            </a:stretch>
          </a:blipFill>
          <a:ln>
            <a:noFill/>
          </a:ln>
        </p:spPr>
      </p:sp>
      <p:sp>
        <p:nvSpPr>
          <p:cNvPr id="251" name="Google Shape;251;p22"/>
          <p:cNvSpPr/>
          <p:nvPr/>
        </p:nvSpPr>
        <p:spPr>
          <a:xfrm>
            <a:off x="1452782" y="6992169"/>
            <a:ext cx="3017520" cy="861155"/>
          </a:xfrm>
          <a:custGeom>
            <a:rect b="b" l="l" r="r" t="t"/>
            <a:pathLst>
              <a:path extrusionOk="0" h="1148207" w="4023360">
                <a:moveTo>
                  <a:pt x="0" y="0"/>
                </a:moveTo>
                <a:lnTo>
                  <a:pt x="4023360" y="0"/>
                </a:lnTo>
                <a:lnTo>
                  <a:pt x="4023360" y="1148207"/>
                </a:lnTo>
                <a:lnTo>
                  <a:pt x="0" y="1148207"/>
                </a:lnTo>
                <a:lnTo>
                  <a:pt x="0" y="0"/>
                </a:lnTo>
                <a:close/>
              </a:path>
            </a:pathLst>
          </a:custGeom>
          <a:blipFill rotWithShape="1">
            <a:blip r:embed="rId10">
              <a:alphaModFix/>
            </a:blip>
            <a:stretch>
              <a:fillRect b="1" l="0" r="0" t="0"/>
            </a:stretch>
          </a:blipFill>
          <a:ln>
            <a:noFill/>
          </a:ln>
        </p:spPr>
      </p:sp>
      <p:sp>
        <p:nvSpPr>
          <p:cNvPr descr="Червоно-синій логотип  Контент, створений штучним інтелектом, може бути неправильним." id="252" name="Google Shape;252;p22"/>
          <p:cNvSpPr/>
          <p:nvPr/>
        </p:nvSpPr>
        <p:spPr>
          <a:xfrm>
            <a:off x="14153702" y="2938567"/>
            <a:ext cx="1869472" cy="1517523"/>
          </a:xfrm>
          <a:custGeom>
            <a:rect b="b" l="l" r="r" t="t"/>
            <a:pathLst>
              <a:path extrusionOk="0" h="2023364" w="2492629">
                <a:moveTo>
                  <a:pt x="0" y="0"/>
                </a:moveTo>
                <a:lnTo>
                  <a:pt x="2492629" y="0"/>
                </a:lnTo>
                <a:lnTo>
                  <a:pt x="2492629" y="2023364"/>
                </a:lnTo>
                <a:lnTo>
                  <a:pt x="0" y="2023364"/>
                </a:lnTo>
                <a:lnTo>
                  <a:pt x="0" y="0"/>
                </a:lnTo>
                <a:close/>
              </a:path>
            </a:pathLst>
          </a:custGeom>
          <a:blipFill rotWithShape="1">
            <a:blip r:embed="rId11">
              <a:alphaModFix/>
            </a:blip>
            <a:stretch>
              <a:fillRect b="0" l="0" r="0" t="0"/>
            </a:stretch>
          </a:blipFill>
          <a:ln>
            <a:noFill/>
          </a:ln>
        </p:spPr>
      </p:sp>
      <p:sp>
        <p:nvSpPr>
          <p:cNvPr descr="Логотип вітрильника  Контент, створений штучним інтелектом, може бути неправильним." id="253" name="Google Shape;253;p22"/>
          <p:cNvSpPr/>
          <p:nvPr/>
        </p:nvSpPr>
        <p:spPr>
          <a:xfrm>
            <a:off x="2227955" y="2835297"/>
            <a:ext cx="1718119" cy="1639634"/>
          </a:xfrm>
          <a:custGeom>
            <a:rect b="b" l="l" r="r" t="t"/>
            <a:pathLst>
              <a:path extrusionOk="0" h="2186178" w="2290826">
                <a:moveTo>
                  <a:pt x="0" y="0"/>
                </a:moveTo>
                <a:lnTo>
                  <a:pt x="2290826" y="0"/>
                </a:lnTo>
                <a:lnTo>
                  <a:pt x="2290826" y="2186178"/>
                </a:lnTo>
                <a:lnTo>
                  <a:pt x="0" y="2186178"/>
                </a:lnTo>
                <a:lnTo>
                  <a:pt x="0" y="0"/>
                </a:lnTo>
                <a:close/>
              </a:path>
            </a:pathLst>
          </a:custGeom>
          <a:blipFill rotWithShape="1">
            <a:blip r:embed="rId12">
              <a:alphaModFix/>
            </a:blip>
            <a:stretch>
              <a:fillRect b="0" l="0" r="0" t="0"/>
            </a:stretch>
          </a:blipFill>
          <a:ln>
            <a:noFill/>
          </a:ln>
        </p:spPr>
      </p:sp>
      <p:sp>
        <p:nvSpPr>
          <p:cNvPr id="254" name="Google Shape;254;p22"/>
          <p:cNvSpPr/>
          <p:nvPr/>
        </p:nvSpPr>
        <p:spPr>
          <a:xfrm>
            <a:off x="6650669" y="6711601"/>
            <a:ext cx="4194524" cy="1320165"/>
          </a:xfrm>
          <a:custGeom>
            <a:rect b="b" l="l" r="r" t="t"/>
            <a:pathLst>
              <a:path extrusionOk="0" h="1760220" w="5592699">
                <a:moveTo>
                  <a:pt x="0" y="0"/>
                </a:moveTo>
                <a:lnTo>
                  <a:pt x="5592699" y="0"/>
                </a:lnTo>
                <a:lnTo>
                  <a:pt x="5592699" y="1760220"/>
                </a:lnTo>
                <a:lnTo>
                  <a:pt x="0" y="1760220"/>
                </a:lnTo>
                <a:lnTo>
                  <a:pt x="0" y="0"/>
                </a:lnTo>
                <a:close/>
              </a:path>
            </a:pathLst>
          </a:custGeom>
          <a:blipFill rotWithShape="1">
            <a:blip r:embed="rId13">
              <a:alphaModFix/>
            </a:blip>
            <a:stretch>
              <a:fillRect b="-1" l="0" r="0" t="0"/>
            </a:stretch>
          </a:blipFill>
          <a:ln>
            <a:noFill/>
          </a:ln>
        </p:spPr>
      </p:sp>
      <p:sp>
        <p:nvSpPr>
          <p:cNvPr id="255" name="Google Shape;255;p22"/>
          <p:cNvSpPr/>
          <p:nvPr/>
        </p:nvSpPr>
        <p:spPr>
          <a:xfrm>
            <a:off x="12654810" y="6974519"/>
            <a:ext cx="4299584" cy="1320165"/>
          </a:xfrm>
          <a:custGeom>
            <a:rect b="b" l="l" r="r" t="t"/>
            <a:pathLst>
              <a:path extrusionOk="0" h="1760220" w="5732780">
                <a:moveTo>
                  <a:pt x="0" y="0"/>
                </a:moveTo>
                <a:lnTo>
                  <a:pt x="5732780" y="0"/>
                </a:lnTo>
                <a:lnTo>
                  <a:pt x="5732780" y="1760220"/>
                </a:lnTo>
                <a:lnTo>
                  <a:pt x="0" y="1760220"/>
                </a:lnTo>
                <a:lnTo>
                  <a:pt x="0" y="0"/>
                </a:lnTo>
                <a:close/>
              </a:path>
            </a:pathLst>
          </a:custGeom>
          <a:blipFill rotWithShape="1">
            <a:blip r:embed="rId14">
              <a:alphaModFix/>
            </a:blip>
            <a:stretch>
              <a:fillRect b="-1" l="0" r="0" t="0"/>
            </a:stretch>
          </a:blipFill>
          <a:ln>
            <a:noFill/>
          </a:ln>
        </p:spPr>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24"/>
          <p:cNvSpPr/>
          <p:nvPr/>
        </p:nvSpPr>
        <p:spPr>
          <a:xfrm>
            <a:off x="0" y="0"/>
            <a:ext cx="18288000" cy="10424160"/>
          </a:xfrm>
          <a:custGeom>
            <a:rect b="b" l="l" r="r" t="t"/>
            <a:pathLst>
              <a:path extrusionOk="0" h="13898880" w="24384000">
                <a:moveTo>
                  <a:pt x="0" y="0"/>
                </a:moveTo>
                <a:lnTo>
                  <a:pt x="24384000" y="0"/>
                </a:lnTo>
                <a:lnTo>
                  <a:pt x="24384000" y="13898880"/>
                </a:lnTo>
                <a:lnTo>
                  <a:pt x="0" y="13898880"/>
                </a:lnTo>
                <a:lnTo>
                  <a:pt x="0" y="0"/>
                </a:lnTo>
                <a:close/>
              </a:path>
            </a:pathLst>
          </a:custGeom>
          <a:blipFill rotWithShape="1">
            <a:blip r:embed="rId3">
              <a:alphaModFix/>
            </a:blip>
            <a:stretch>
              <a:fillRect b="0" l="0" r="-46002" t="0"/>
            </a:stretch>
          </a:blipFill>
          <a:ln>
            <a:noFill/>
          </a:ln>
        </p:spPr>
      </p:sp>
      <p:grpSp>
        <p:nvGrpSpPr>
          <p:cNvPr id="265" name="Google Shape;265;p24"/>
          <p:cNvGrpSpPr/>
          <p:nvPr/>
        </p:nvGrpSpPr>
        <p:grpSpPr>
          <a:xfrm>
            <a:off x="1751990" y="887340"/>
            <a:ext cx="14784012" cy="2285715"/>
            <a:chOff x="0" y="-66675"/>
            <a:chExt cx="19712015" cy="3047621"/>
          </a:xfrm>
        </p:grpSpPr>
        <p:sp>
          <p:nvSpPr>
            <p:cNvPr id="266" name="Google Shape;266;p24"/>
            <p:cNvSpPr/>
            <p:nvPr/>
          </p:nvSpPr>
          <p:spPr>
            <a:xfrm>
              <a:off x="0" y="0"/>
              <a:ext cx="19712015" cy="2980946"/>
            </a:xfrm>
            <a:custGeom>
              <a:rect b="b" l="l" r="r" t="t"/>
              <a:pathLst>
                <a:path extrusionOk="0" h="2980946" w="19712015">
                  <a:moveTo>
                    <a:pt x="0" y="0"/>
                  </a:moveTo>
                  <a:lnTo>
                    <a:pt x="19712015" y="0"/>
                  </a:lnTo>
                  <a:lnTo>
                    <a:pt x="19712015" y="2980946"/>
                  </a:lnTo>
                  <a:lnTo>
                    <a:pt x="0" y="2980946"/>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67" name="Google Shape;267;p24"/>
            <p:cNvSpPr txBox="1"/>
            <p:nvPr/>
          </p:nvSpPr>
          <p:spPr>
            <a:xfrm>
              <a:off x="0" y="-66675"/>
              <a:ext cx="19712013" cy="3047621"/>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6600" u="none" cap="none" strike="noStrike">
                  <a:solidFill>
                    <a:srgbClr val="000000"/>
                  </a:solidFill>
                  <a:latin typeface="Calibri"/>
                  <a:ea typeface="Calibri"/>
                  <a:cs typeface="Calibri"/>
                  <a:sym typeface="Calibri"/>
                </a:rPr>
                <a:t>Бажа</a:t>
              </a:r>
              <a:r>
                <a:rPr b="1" lang="en-US" sz="6600">
                  <a:latin typeface="Calibri"/>
                  <a:ea typeface="Calibri"/>
                  <a:cs typeface="Calibri"/>
                  <a:sym typeface="Calibri"/>
                </a:rPr>
                <a:t>ємо</a:t>
              </a:r>
              <a:r>
                <a:rPr b="1" i="0" lang="en-US" sz="6600" u="none" cap="none" strike="noStrike">
                  <a:solidFill>
                    <a:srgbClr val="000000"/>
                  </a:solidFill>
                  <a:latin typeface="Calibri"/>
                  <a:ea typeface="Calibri"/>
                  <a:cs typeface="Calibri"/>
                  <a:sym typeface="Calibri"/>
                </a:rPr>
                <a:t> весело провести час з VET-READY Unit 1!</a:t>
              </a:r>
              <a:endParaRPr/>
            </a:p>
          </p:txBody>
        </p:sp>
      </p:grpSp>
      <p:sp>
        <p:nvSpPr>
          <p:cNvPr id="268" name="Google Shape;268;p24"/>
          <p:cNvSpPr txBox="1"/>
          <p:nvPr/>
        </p:nvSpPr>
        <p:spPr>
          <a:xfrm>
            <a:off x="7733214" y="4365136"/>
            <a:ext cx="2821572" cy="692432"/>
          </a:xfrm>
          <a:prstGeom prst="rect">
            <a:avLst/>
          </a:prstGeom>
          <a:noFill/>
          <a:ln>
            <a:noFill/>
          </a:ln>
        </p:spPr>
        <p:txBody>
          <a:bodyPr anchorCtr="0" anchor="t" bIns="0" lIns="0" spcFirstLastPara="1" rIns="0" wrap="square" tIns="0">
            <a:spAutoFit/>
          </a:bodyPr>
          <a:lstStyle/>
          <a:p>
            <a:pPr indent="0" lvl="0" marL="0" marR="0" rtl="0" algn="ctr">
              <a:lnSpc>
                <a:spcPct val="144032"/>
              </a:lnSpc>
              <a:spcBef>
                <a:spcPts val="0"/>
              </a:spcBef>
              <a:spcAft>
                <a:spcPts val="0"/>
              </a:spcAft>
              <a:buNone/>
            </a:pPr>
            <a:r>
              <a:rPr b="1" i="0" lang="en-US" sz="1969" u="none" cap="none" strike="noStrike">
                <a:solidFill>
                  <a:srgbClr val="F2F2F2"/>
                </a:solidFill>
                <a:latin typeface="Montserrat"/>
                <a:ea typeface="Montserrat"/>
                <a:cs typeface="Montserrat"/>
                <a:sym typeface="Montserrat"/>
              </a:rPr>
              <a:t>СЛІДКУЙТЕ ЗА НАМИ</a:t>
            </a:r>
            <a:endParaRPr/>
          </a:p>
        </p:txBody>
      </p:sp>
      <p:sp>
        <p:nvSpPr>
          <p:cNvPr descr="Чорний фон з білим текстом  Опис згенеровано автоматично" id="269" name="Google Shape;269;p24"/>
          <p:cNvSpPr/>
          <p:nvPr/>
        </p:nvSpPr>
        <p:spPr>
          <a:xfrm>
            <a:off x="12797266" y="8928173"/>
            <a:ext cx="3946493" cy="880491"/>
          </a:xfrm>
          <a:custGeom>
            <a:rect b="b" l="l" r="r" t="t"/>
            <a:pathLst>
              <a:path extrusionOk="0" h="1173988" w="5261991">
                <a:moveTo>
                  <a:pt x="0" y="0"/>
                </a:moveTo>
                <a:lnTo>
                  <a:pt x="5261991" y="0"/>
                </a:lnTo>
                <a:lnTo>
                  <a:pt x="5261991" y="1173988"/>
                </a:lnTo>
                <a:lnTo>
                  <a:pt x="0" y="1173988"/>
                </a:lnTo>
                <a:lnTo>
                  <a:pt x="0" y="0"/>
                </a:lnTo>
                <a:close/>
              </a:path>
            </a:pathLst>
          </a:custGeom>
          <a:blipFill rotWithShape="1">
            <a:blip r:embed="rId4">
              <a:alphaModFix/>
            </a:blip>
            <a:stretch>
              <a:fillRect b="-41" l="0" r="0" t="0"/>
            </a:stretch>
          </a:blipFill>
          <a:ln>
            <a:noFill/>
          </a:ln>
        </p:spPr>
      </p:sp>
      <p:sp>
        <p:nvSpPr>
          <p:cNvPr id="270" name="Google Shape;270;p24"/>
          <p:cNvSpPr/>
          <p:nvPr/>
        </p:nvSpPr>
        <p:spPr>
          <a:xfrm>
            <a:off x="1751990" y="8928173"/>
            <a:ext cx="3700462" cy="842962"/>
          </a:xfrm>
          <a:custGeom>
            <a:rect b="b" l="l" r="r" t="t"/>
            <a:pathLst>
              <a:path extrusionOk="0" h="1123950" w="4933950">
                <a:moveTo>
                  <a:pt x="0" y="0"/>
                </a:moveTo>
                <a:lnTo>
                  <a:pt x="4933950" y="0"/>
                </a:lnTo>
                <a:lnTo>
                  <a:pt x="4933950" y="1123950"/>
                </a:lnTo>
                <a:lnTo>
                  <a:pt x="0" y="1123950"/>
                </a:lnTo>
                <a:lnTo>
                  <a:pt x="0" y="0"/>
                </a:lnTo>
                <a:close/>
              </a:path>
            </a:pathLst>
          </a:custGeom>
          <a:blipFill rotWithShape="1">
            <a:blip r:embed="rId5">
              <a:alphaModFix/>
            </a:blip>
            <a:stretch>
              <a:fillRect b="0" l="0" r="0" t="0"/>
            </a:stretch>
          </a:blipFill>
          <a:ln>
            <a:noFill/>
          </a:ln>
        </p:spPr>
      </p:sp>
      <p:sp>
        <p:nvSpPr>
          <p:cNvPr id="271" name="Google Shape;271;p24"/>
          <p:cNvSpPr txBox="1"/>
          <p:nvPr/>
        </p:nvSpPr>
        <p:spPr>
          <a:xfrm>
            <a:off x="6752920" y="6858486"/>
            <a:ext cx="4782150" cy="518160"/>
          </a:xfrm>
          <a:prstGeom prst="rect">
            <a:avLst/>
          </a:prstGeom>
          <a:noFill/>
          <a:ln>
            <a:noFill/>
          </a:ln>
        </p:spPr>
        <p:txBody>
          <a:bodyPr anchorCtr="0" anchor="t" bIns="0" lIns="0" spcFirstLastPara="1" rIns="0" wrap="square" tIns="0">
            <a:spAutoFit/>
          </a:bodyPr>
          <a:lstStyle/>
          <a:p>
            <a:pPr indent="0" lvl="0" marL="0" marR="0" rtl="0" algn="ctr">
              <a:lnSpc>
                <a:spcPct val="144000"/>
              </a:lnSpc>
              <a:spcBef>
                <a:spcPts val="0"/>
              </a:spcBef>
              <a:spcAft>
                <a:spcPts val="0"/>
              </a:spcAft>
              <a:buNone/>
            </a:pPr>
            <a:r>
              <a:rPr b="1" i="0" lang="en-US" sz="3000" u="sng" cap="none" strike="noStrike">
                <a:solidFill>
                  <a:srgbClr val="F2F2F2"/>
                </a:solidFill>
                <a:latin typeface="Montserrat"/>
                <a:ea typeface="Montserrat"/>
                <a:cs typeface="Montserrat"/>
                <a:sym typeface="Montserrat"/>
                <a:hlinkClick r:id="rId6">
                  <a:extLst>
                    <a:ext uri="{A12FA001-AC4F-418D-AE19-62706E023703}">
                      <ahyp:hlinkClr val="tx"/>
                    </a:ext>
                  </a:extLst>
                </a:hlinkClick>
              </a:rPr>
              <a:t>https://vetready.eu/ </a:t>
            </a:r>
            <a:endParaRPr/>
          </a:p>
        </p:txBody>
      </p:sp>
      <p:sp>
        <p:nvSpPr>
          <p:cNvPr id="272" name="Google Shape;272;p24">
            <a:hlinkClick r:id="rId7"/>
          </p:cNvPr>
          <p:cNvSpPr/>
          <p:nvPr/>
        </p:nvSpPr>
        <p:spPr>
          <a:xfrm>
            <a:off x="9144000" y="5553570"/>
            <a:ext cx="688085" cy="688085"/>
          </a:xfrm>
          <a:custGeom>
            <a:rect b="b" l="l" r="r" t="t"/>
            <a:pathLst>
              <a:path extrusionOk="0" h="917448" w="917448">
                <a:moveTo>
                  <a:pt x="0" y="0"/>
                </a:moveTo>
                <a:lnTo>
                  <a:pt x="917448" y="0"/>
                </a:lnTo>
                <a:lnTo>
                  <a:pt x="917448" y="917448"/>
                </a:lnTo>
                <a:lnTo>
                  <a:pt x="0" y="917448"/>
                </a:lnTo>
                <a:lnTo>
                  <a:pt x="0" y="0"/>
                </a:lnTo>
                <a:close/>
              </a:path>
            </a:pathLst>
          </a:custGeom>
          <a:blipFill rotWithShape="1">
            <a:blip r:embed="rId8">
              <a:alphaModFix/>
            </a:blip>
            <a:stretch>
              <a:fillRect b="3" l="0" r="3" t="0"/>
            </a:stretch>
          </a:blipFill>
          <a:ln>
            <a:noFill/>
          </a:ln>
        </p:spPr>
      </p:sp>
      <p:sp>
        <p:nvSpPr>
          <p:cNvPr id="273" name="Google Shape;273;p24"/>
          <p:cNvSpPr/>
          <p:nvPr/>
        </p:nvSpPr>
        <p:spPr>
          <a:xfrm>
            <a:off x="8276282" y="5542769"/>
            <a:ext cx="707994" cy="707994"/>
          </a:xfrm>
          <a:custGeom>
            <a:rect b="b" l="l" r="r" t="t"/>
            <a:pathLst>
              <a:path extrusionOk="0" h="943991" w="943991">
                <a:moveTo>
                  <a:pt x="0" y="0"/>
                </a:moveTo>
                <a:lnTo>
                  <a:pt x="943991" y="0"/>
                </a:lnTo>
                <a:lnTo>
                  <a:pt x="943991" y="943991"/>
                </a:lnTo>
                <a:lnTo>
                  <a:pt x="0" y="943991"/>
                </a:lnTo>
                <a:lnTo>
                  <a:pt x="0" y="0"/>
                </a:lnTo>
                <a:close/>
              </a:path>
            </a:pathLst>
          </a:custGeom>
          <a:blipFill rotWithShape="1">
            <a:blip r:embed="rId9">
              <a:alphaModFix/>
            </a:blip>
            <a:stretch>
              <a:fillRect b="0" l="0" r="0" t="0"/>
            </a:stretch>
          </a:blipFill>
          <a:ln>
            <a:noFill/>
          </a:ln>
        </p:spPr>
      </p:sp>
      <p:sp>
        <p:nvSpPr>
          <p:cNvPr id="274" name="Google Shape;274;p24">
            <a:hlinkClick r:id="rId10"/>
          </p:cNvPr>
          <p:cNvSpPr/>
          <p:nvPr/>
        </p:nvSpPr>
        <p:spPr>
          <a:xfrm>
            <a:off x="7445759" y="5565810"/>
            <a:ext cx="670751" cy="665512"/>
          </a:xfrm>
          <a:custGeom>
            <a:rect b="b" l="l" r="r" t="t"/>
            <a:pathLst>
              <a:path extrusionOk="0" h="887349" w="894334">
                <a:moveTo>
                  <a:pt x="0" y="0"/>
                </a:moveTo>
                <a:lnTo>
                  <a:pt x="894334" y="0"/>
                </a:lnTo>
                <a:lnTo>
                  <a:pt x="894334" y="887349"/>
                </a:lnTo>
                <a:lnTo>
                  <a:pt x="0" y="887349"/>
                </a:lnTo>
                <a:lnTo>
                  <a:pt x="0" y="0"/>
                </a:lnTo>
                <a:close/>
              </a:path>
            </a:pathLst>
          </a:custGeom>
          <a:blipFill rotWithShape="1">
            <a:blip r:embed="rId11">
              <a:alphaModFix/>
            </a:blip>
            <a:stretch>
              <a:fillRect b="-44" l="0" r="-4" t="0"/>
            </a:stretch>
          </a:blipFill>
          <a:ln>
            <a:noFill/>
          </a:ln>
        </p:spPr>
      </p:sp>
      <p:sp>
        <p:nvSpPr>
          <p:cNvPr id="275" name="Google Shape;275;p24">
            <a:hlinkClick r:id="rId12"/>
          </p:cNvPr>
          <p:cNvSpPr/>
          <p:nvPr/>
        </p:nvSpPr>
        <p:spPr>
          <a:xfrm>
            <a:off x="9991792" y="5557885"/>
            <a:ext cx="680085" cy="680085"/>
          </a:xfrm>
          <a:custGeom>
            <a:rect b="b" l="l" r="r" t="t"/>
            <a:pathLst>
              <a:path extrusionOk="0" h="906780" w="906780">
                <a:moveTo>
                  <a:pt x="0" y="0"/>
                </a:moveTo>
                <a:lnTo>
                  <a:pt x="906780" y="0"/>
                </a:lnTo>
                <a:lnTo>
                  <a:pt x="906780" y="906780"/>
                </a:lnTo>
                <a:lnTo>
                  <a:pt x="0" y="906780"/>
                </a:lnTo>
                <a:lnTo>
                  <a:pt x="0" y="0"/>
                </a:lnTo>
                <a:close/>
              </a:path>
            </a:pathLst>
          </a:custGeom>
          <a:blipFill rotWithShape="1">
            <a:blip r:embed="rId13">
              <a:alphaModFix/>
            </a:blip>
            <a:stretch>
              <a:fillRect b="0" l="0" r="0" t="0"/>
            </a:stretch>
          </a:blipFill>
          <a:ln>
            <a:noFill/>
          </a:ln>
        </p:spPr>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descr="Синій текст на чорному фоні  Опис згенеровано автоматично" id="109" name="Google Shape;109;p4"/>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10" name="Google Shape;110;p4"/>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11" name="Google Shape;111;p4"/>
          <p:cNvGrpSpPr/>
          <p:nvPr/>
        </p:nvGrpSpPr>
        <p:grpSpPr>
          <a:xfrm>
            <a:off x="1259681" y="709651"/>
            <a:ext cx="15773400" cy="2038351"/>
            <a:chOff x="0" y="-66675"/>
            <a:chExt cx="21031200" cy="2717802"/>
          </a:xfrm>
        </p:grpSpPr>
        <p:sp>
          <p:nvSpPr>
            <p:cNvPr id="112" name="Google Shape;112;p4"/>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chemeClr val="lt1"/>
            </a:solidFill>
            <a:ln cap="flat" cmpd="sng" w="12700">
              <a:solidFill>
                <a:schemeClr val="lt1"/>
              </a:solidFill>
              <a:prstDash val="solid"/>
              <a:round/>
              <a:headEnd len="sm" w="sm" type="none"/>
              <a:tailEnd len="sm" w="sm" type="none"/>
            </a:ln>
          </p:spPr>
        </p:sp>
        <p:sp>
          <p:nvSpPr>
            <p:cNvPr id="113" name="Google Shape;113;p4"/>
            <p:cNvSpPr txBox="1"/>
            <p:nvPr/>
          </p:nvSpPr>
          <p:spPr>
            <a:xfrm>
              <a:off x="0" y="-66675"/>
              <a:ext cx="21031200" cy="2717801"/>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Мета розділу</a:t>
              </a:r>
              <a:endParaRPr/>
            </a:p>
          </p:txBody>
        </p:sp>
      </p:grpSp>
      <p:sp>
        <p:nvSpPr>
          <p:cNvPr id="114" name="Google Shape;114;p4"/>
          <p:cNvSpPr txBox="1"/>
          <p:nvPr/>
        </p:nvSpPr>
        <p:spPr>
          <a:xfrm>
            <a:off x="1351112" y="3049153"/>
            <a:ext cx="15590400" cy="4835700"/>
          </a:xfrm>
          <a:prstGeom prst="rect">
            <a:avLst/>
          </a:prstGeom>
          <a:noFill/>
          <a:ln>
            <a:noFill/>
          </a:ln>
        </p:spPr>
        <p:txBody>
          <a:bodyPr anchorCtr="0" anchor="t" bIns="0" lIns="0" spcFirstLastPara="1" rIns="0" wrap="square" tIns="0">
            <a:spAutoFit/>
          </a:bodyPr>
          <a:lstStyle/>
          <a:p>
            <a:pPr indent="0" lvl="0" marL="0" marR="0" rtl="0" algn="just">
              <a:lnSpc>
                <a:spcPct val="108000"/>
              </a:lnSpc>
              <a:spcBef>
                <a:spcPts val="0"/>
              </a:spcBef>
              <a:spcAft>
                <a:spcPts val="0"/>
              </a:spcAft>
              <a:buNone/>
            </a:pPr>
            <a:r>
              <a:rPr b="0" i="0" lang="en-US" sz="4200" u="none" cap="none" strike="noStrike">
                <a:solidFill>
                  <a:srgbClr val="000000"/>
                </a:solidFill>
                <a:latin typeface="Calibri"/>
                <a:ea typeface="Calibri"/>
                <a:cs typeface="Calibri"/>
                <a:sym typeface="Calibri"/>
              </a:rPr>
              <a:t>Цей модуль має на меті ознайомити учнів з ключовими ризиками стихійних лих у домашньому середовищі та сформувати базове розуміння того, як ці ризики впливають на особисту та сімейну безпеку. Модуль спрямований на те, щоб надати учасникам базові знання, необхідні для розпізнавання ранніх ознак попередження, запобігання поширеним небезпекам та ефективного реагування у разі надзвичайних ситуацій.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descr="Синій текст на чорному фоні  Опис згенеровано автоматично" id="123" name="Google Shape;123;p6"/>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24" name="Google Shape;124;p6"/>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25" name="Google Shape;125;p6"/>
          <p:cNvGrpSpPr/>
          <p:nvPr/>
        </p:nvGrpSpPr>
        <p:grpSpPr>
          <a:xfrm>
            <a:off x="1259681" y="709651"/>
            <a:ext cx="15773400" cy="2038351"/>
            <a:chOff x="0" y="-66675"/>
            <a:chExt cx="21031200" cy="2717802"/>
          </a:xfrm>
        </p:grpSpPr>
        <p:sp>
          <p:nvSpPr>
            <p:cNvPr id="126" name="Google Shape;126;p6"/>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27" name="Google Shape;127;p6"/>
            <p:cNvSpPr txBox="1"/>
            <p:nvPr/>
          </p:nvSpPr>
          <p:spPr>
            <a:xfrm>
              <a:off x="0" y="-66675"/>
              <a:ext cx="21031200" cy="2717801"/>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Чому цей розділ важливий</a:t>
              </a:r>
              <a:endParaRPr/>
            </a:p>
          </p:txBody>
        </p:sp>
      </p:grpSp>
      <p:sp>
        <p:nvSpPr>
          <p:cNvPr id="128" name="Google Shape;128;p6"/>
          <p:cNvSpPr txBox="1"/>
          <p:nvPr/>
        </p:nvSpPr>
        <p:spPr>
          <a:xfrm>
            <a:off x="1351112" y="2473395"/>
            <a:ext cx="15590549" cy="4674108"/>
          </a:xfrm>
          <a:prstGeom prst="rect">
            <a:avLst/>
          </a:prstGeom>
          <a:noFill/>
          <a:ln>
            <a:noFill/>
          </a:ln>
        </p:spPr>
        <p:txBody>
          <a:bodyPr anchorCtr="0" anchor="t" bIns="0" lIns="0" spcFirstLastPara="1" rIns="0" wrap="square" tIns="0">
            <a:spAutoFit/>
          </a:bodyPr>
          <a:lstStyle/>
          <a:p>
            <a:pPr indent="0" lvl="0" marL="0" marR="0" rtl="0" algn="just">
              <a:lnSpc>
                <a:spcPct val="108000"/>
              </a:lnSpc>
              <a:spcBef>
                <a:spcPts val="0"/>
              </a:spcBef>
              <a:spcAft>
                <a:spcPts val="0"/>
              </a:spcAft>
              <a:buNone/>
            </a:pPr>
            <a:r>
              <a:rPr b="0" i="0" lang="en-US" sz="4200" u="none" cap="none" strike="noStrike">
                <a:solidFill>
                  <a:srgbClr val="000000"/>
                </a:solidFill>
                <a:latin typeface="Calibri"/>
                <a:ea typeface="Calibri"/>
                <a:cs typeface="Calibri"/>
                <a:sym typeface="Calibri"/>
              </a:rPr>
              <a:t>Стихійні лиха можуть статися без попередження — у будинках, квартирах та районах. Бути готовим означає захистити себе, свою родину та оточуючих. Цей розділ надає навички та знання для запобігання, реагування та виживання в надзвичайних ситуаціях вдома. Незалежно від того, чи ви молода людина, яка живе самостійно, батько чи доглядач за літньою людиною, ці навички рятують життя. Розуміння ризиків стихійних лих вдома — це перший крок до того, щоб стати стійким до стихійних лих.</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descr="Синій текст на чорному фоні  Опис згенеровано автоматично" id="137" name="Google Shape;137;p8"/>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38" name="Google Shape;138;p8"/>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39" name="Google Shape;139;p8"/>
          <p:cNvGrpSpPr/>
          <p:nvPr/>
        </p:nvGrpSpPr>
        <p:grpSpPr>
          <a:xfrm>
            <a:off x="1259681" y="709651"/>
            <a:ext cx="15773400" cy="2038351"/>
            <a:chOff x="0" y="-66675"/>
            <a:chExt cx="21031200" cy="2717802"/>
          </a:xfrm>
        </p:grpSpPr>
        <p:sp>
          <p:nvSpPr>
            <p:cNvPr id="140" name="Google Shape;140;p8"/>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41" name="Google Shape;141;p8"/>
            <p:cNvSpPr txBox="1"/>
            <p:nvPr/>
          </p:nvSpPr>
          <p:spPr>
            <a:xfrm>
              <a:off x="0" y="-66675"/>
              <a:ext cx="21031200" cy="2717801"/>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Структура розділу</a:t>
              </a:r>
              <a:endParaRPr/>
            </a:p>
          </p:txBody>
        </p:sp>
      </p:grpSp>
      <p:sp>
        <p:nvSpPr>
          <p:cNvPr id="142" name="Google Shape;142;p8"/>
          <p:cNvSpPr txBox="1"/>
          <p:nvPr/>
        </p:nvSpPr>
        <p:spPr>
          <a:xfrm>
            <a:off x="1351112" y="2531402"/>
            <a:ext cx="15590400" cy="6603300"/>
          </a:xfrm>
          <a:prstGeom prst="rect">
            <a:avLst/>
          </a:prstGeom>
          <a:noFill/>
          <a:ln>
            <a:noFill/>
          </a:ln>
        </p:spPr>
        <p:txBody>
          <a:bodyPr anchorCtr="0" anchor="t" bIns="0" lIns="0" spcFirstLastPara="1" rIns="0" wrap="square" tIns="0">
            <a:spAutoFit/>
          </a:bodyPr>
          <a:lstStyle/>
          <a:p>
            <a:pPr indent="0" lvl="0" marL="0" marR="0" rtl="0" algn="just">
              <a:lnSpc>
                <a:spcPct val="100000"/>
              </a:lnSpc>
              <a:spcBef>
                <a:spcPts val="0"/>
              </a:spcBef>
              <a:spcAft>
                <a:spcPts val="0"/>
              </a:spcAft>
              <a:buNone/>
            </a:pPr>
            <a:r>
              <a:rPr b="1" i="0" lang="en-US" sz="3300" u="none" cap="none" strike="noStrike">
                <a:solidFill>
                  <a:srgbClr val="000000"/>
                </a:solidFill>
                <a:latin typeface="Calibri"/>
                <a:ea typeface="Calibri"/>
                <a:cs typeface="Calibri"/>
                <a:sym typeface="Calibri"/>
              </a:rPr>
              <a:t>Навчальний модуль 1</a:t>
            </a:r>
            <a:r>
              <a:rPr i="0" lang="en-US" sz="3300" u="none" cap="none" strike="noStrike">
                <a:solidFill>
                  <a:srgbClr val="000000"/>
                </a:solidFill>
                <a:latin typeface="Calibri"/>
                <a:ea typeface="Calibri"/>
                <a:cs typeface="Calibri"/>
                <a:sym typeface="Calibri"/>
              </a:rPr>
              <a:t> – Розуміння ризиків домашніх катастроф </a:t>
            </a:r>
            <a:endParaRPr i="0" sz="3300" u="none" cap="none" strike="noStrike">
              <a:solidFill>
                <a:srgbClr val="000000"/>
              </a:solidFill>
              <a:latin typeface="Calibri"/>
              <a:ea typeface="Calibri"/>
              <a:cs typeface="Calibri"/>
              <a:sym typeface="Calibri"/>
            </a:endParaRPr>
          </a:p>
          <a:p>
            <a:pPr indent="0" lvl="0" marL="0" marR="0" rtl="0" algn="just">
              <a:lnSpc>
                <a:spcPct val="100000"/>
              </a:lnSpc>
              <a:spcBef>
                <a:spcPts val="0"/>
              </a:spcBef>
              <a:spcAft>
                <a:spcPts val="0"/>
              </a:spcAft>
              <a:buNone/>
            </a:pPr>
            <a:r>
              <a:rPr b="1" i="0" lang="en-US" sz="3300" u="none" cap="none" strike="noStrike">
                <a:solidFill>
                  <a:srgbClr val="000000"/>
                </a:solidFill>
                <a:latin typeface="Calibri"/>
                <a:ea typeface="Calibri"/>
                <a:cs typeface="Calibri"/>
                <a:sym typeface="Calibri"/>
              </a:rPr>
              <a:t>Навчальний модуль 2</a:t>
            </a:r>
            <a:r>
              <a:rPr i="0" lang="en-US" sz="3300" u="none" cap="none" strike="noStrike">
                <a:solidFill>
                  <a:srgbClr val="000000"/>
                </a:solidFill>
                <a:latin typeface="Calibri"/>
                <a:ea typeface="Calibri"/>
                <a:cs typeface="Calibri"/>
                <a:sym typeface="Calibri"/>
              </a:rPr>
              <a:t> – Розвінчання міфів та дезінформації про домашні катастрофи </a:t>
            </a:r>
            <a:r>
              <a:rPr b="1" i="0" lang="en-US" sz="3300" u="none" cap="none" strike="noStrike">
                <a:solidFill>
                  <a:srgbClr val="000000"/>
                </a:solidFill>
                <a:latin typeface="Calibri"/>
                <a:ea typeface="Calibri"/>
                <a:cs typeface="Calibri"/>
                <a:sym typeface="Calibri"/>
              </a:rPr>
              <a:t>Навчальний модуль 3 </a:t>
            </a:r>
            <a:r>
              <a:rPr i="0" lang="en-US" sz="3300" u="none" cap="none" strike="noStrike">
                <a:solidFill>
                  <a:srgbClr val="000000"/>
                </a:solidFill>
                <a:latin typeface="Calibri"/>
                <a:ea typeface="Calibri"/>
                <a:cs typeface="Calibri"/>
                <a:sym typeface="Calibri"/>
              </a:rPr>
              <a:t>– Системи раннього попередження для безпеки житлових приміщень </a:t>
            </a:r>
            <a:endParaRPr i="0" sz="3300" u="none" cap="none" strike="noStrike">
              <a:solidFill>
                <a:srgbClr val="000000"/>
              </a:solidFill>
              <a:latin typeface="Calibri"/>
              <a:ea typeface="Calibri"/>
              <a:cs typeface="Calibri"/>
              <a:sym typeface="Calibri"/>
            </a:endParaRPr>
          </a:p>
          <a:p>
            <a:pPr indent="0" lvl="0" marL="0" marR="0" rtl="0" algn="just">
              <a:lnSpc>
                <a:spcPct val="100000"/>
              </a:lnSpc>
              <a:spcBef>
                <a:spcPts val="0"/>
              </a:spcBef>
              <a:spcAft>
                <a:spcPts val="0"/>
              </a:spcAft>
              <a:buNone/>
            </a:pPr>
            <a:r>
              <a:rPr b="1" i="0" lang="en-US" sz="3300" u="none" cap="none" strike="noStrike">
                <a:solidFill>
                  <a:srgbClr val="000000"/>
                </a:solidFill>
                <a:latin typeface="Calibri"/>
                <a:ea typeface="Calibri"/>
                <a:cs typeface="Calibri"/>
                <a:sym typeface="Calibri"/>
              </a:rPr>
              <a:t>Навчальний модуль 4</a:t>
            </a:r>
            <a:r>
              <a:rPr i="0" lang="en-US" sz="3300" u="none" cap="none" strike="noStrike">
                <a:solidFill>
                  <a:srgbClr val="000000"/>
                </a:solidFill>
                <a:latin typeface="Calibri"/>
                <a:ea typeface="Calibri"/>
                <a:cs typeface="Calibri"/>
                <a:sym typeface="Calibri"/>
              </a:rPr>
              <a:t> – Основні навички порятунку життя під час домашніх катастроф </a:t>
            </a:r>
            <a:endParaRPr i="0" sz="3300" u="none" cap="none" strike="noStrike">
              <a:solidFill>
                <a:srgbClr val="000000"/>
              </a:solidFill>
              <a:latin typeface="Calibri"/>
              <a:ea typeface="Calibri"/>
              <a:cs typeface="Calibri"/>
              <a:sym typeface="Calibri"/>
            </a:endParaRPr>
          </a:p>
          <a:p>
            <a:pPr indent="0" lvl="0" marL="0" marR="0" rtl="0" algn="just">
              <a:lnSpc>
                <a:spcPct val="100000"/>
              </a:lnSpc>
              <a:spcBef>
                <a:spcPts val="0"/>
              </a:spcBef>
              <a:spcAft>
                <a:spcPts val="0"/>
              </a:spcAft>
              <a:buNone/>
            </a:pPr>
            <a:r>
              <a:rPr b="1" i="0" lang="en-US" sz="3300" u="none" cap="none" strike="noStrike">
                <a:solidFill>
                  <a:srgbClr val="000000"/>
                </a:solidFill>
                <a:latin typeface="Calibri"/>
                <a:ea typeface="Calibri"/>
                <a:cs typeface="Calibri"/>
                <a:sym typeface="Calibri"/>
              </a:rPr>
              <a:t>Навчальний модуль 5</a:t>
            </a:r>
            <a:r>
              <a:rPr i="0" lang="en-US" sz="3300" u="none" cap="none" strike="noStrike">
                <a:solidFill>
                  <a:srgbClr val="000000"/>
                </a:solidFill>
                <a:latin typeface="Calibri"/>
                <a:ea typeface="Calibri"/>
                <a:cs typeface="Calibri"/>
                <a:sym typeface="Calibri"/>
              </a:rPr>
              <a:t> – Розуміння психології жертв стихійних лих у домашніх умовах </a:t>
            </a:r>
            <a:endParaRPr i="0" sz="3300" u="none" cap="none" strike="noStrike">
              <a:solidFill>
                <a:srgbClr val="000000"/>
              </a:solidFill>
              <a:latin typeface="Calibri"/>
              <a:ea typeface="Calibri"/>
              <a:cs typeface="Calibri"/>
              <a:sym typeface="Calibri"/>
            </a:endParaRPr>
          </a:p>
          <a:p>
            <a:pPr indent="0" lvl="0" marL="0" marR="0" rtl="0" algn="just">
              <a:lnSpc>
                <a:spcPct val="100000"/>
              </a:lnSpc>
              <a:spcBef>
                <a:spcPts val="0"/>
              </a:spcBef>
              <a:spcAft>
                <a:spcPts val="0"/>
              </a:spcAft>
              <a:buNone/>
            </a:pPr>
            <a:r>
              <a:rPr b="1" i="0" lang="en-US" sz="3300" u="none" cap="none" strike="noStrike">
                <a:solidFill>
                  <a:srgbClr val="000000"/>
                </a:solidFill>
                <a:latin typeface="Calibri"/>
                <a:ea typeface="Calibri"/>
                <a:cs typeface="Calibri"/>
                <a:sym typeface="Calibri"/>
              </a:rPr>
              <a:t>Навчальний модуль 6</a:t>
            </a:r>
            <a:r>
              <a:rPr i="0" lang="en-US" sz="3300" u="none" cap="none" strike="noStrike">
                <a:solidFill>
                  <a:srgbClr val="000000"/>
                </a:solidFill>
                <a:latin typeface="Calibri"/>
                <a:ea typeface="Calibri"/>
                <a:cs typeface="Calibri"/>
                <a:sym typeface="Calibri"/>
              </a:rPr>
              <a:t> – Навички виживання на самоті в умовах домашньої катастрофи </a:t>
            </a:r>
            <a:endParaRPr/>
          </a:p>
          <a:p>
            <a:pPr indent="0" lvl="0" marL="0" marR="0" rtl="0" algn="just">
              <a:lnSpc>
                <a:spcPct val="100000"/>
              </a:lnSpc>
              <a:spcBef>
                <a:spcPts val="0"/>
              </a:spcBef>
              <a:spcAft>
                <a:spcPts val="0"/>
              </a:spcAft>
              <a:buNone/>
            </a:pPr>
            <a:r>
              <a:t/>
            </a:r>
            <a:endParaRPr i="0" sz="3300" u="none" cap="none" strike="noStrike">
              <a:solidFill>
                <a:srgbClr val="000000"/>
              </a:solidFill>
              <a:latin typeface="Calibri"/>
              <a:ea typeface="Calibri"/>
              <a:cs typeface="Calibri"/>
              <a:sym typeface="Calibri"/>
            </a:endParaRPr>
          </a:p>
          <a:p>
            <a:pPr indent="0" lvl="0" marL="0" marR="0" rtl="0" algn="just">
              <a:lnSpc>
                <a:spcPct val="100000"/>
              </a:lnSpc>
              <a:spcBef>
                <a:spcPts val="0"/>
              </a:spcBef>
              <a:spcAft>
                <a:spcPts val="0"/>
              </a:spcAft>
              <a:buNone/>
            </a:pPr>
            <a:r>
              <a:rPr i="0" lang="en-US" sz="3300" u="none" cap="none" strike="noStrike">
                <a:solidFill>
                  <a:srgbClr val="000000"/>
                </a:solidFill>
                <a:latin typeface="Calibri"/>
                <a:ea typeface="Calibri"/>
                <a:cs typeface="Calibri"/>
                <a:sym typeface="Calibri"/>
              </a:rPr>
              <a:t>Навчальні модулі призначені для виконання в зазначеному порядку.</a:t>
            </a:r>
            <a:endParaRPr/>
          </a:p>
          <a:p>
            <a:pPr indent="0" lvl="0" marL="0" marR="0" rtl="0" algn="just">
              <a:lnSpc>
                <a:spcPct val="100000"/>
              </a:lnSpc>
              <a:spcBef>
                <a:spcPts val="0"/>
              </a:spcBef>
              <a:spcAft>
                <a:spcPts val="0"/>
              </a:spcAft>
              <a:buNone/>
            </a:pPr>
            <a:r>
              <a:rPr i="0" lang="en-US" sz="3300" u="none" cap="none" strike="noStrike">
                <a:solidFill>
                  <a:srgbClr val="000000"/>
                </a:solidFill>
                <a:latin typeface="Calibri"/>
                <a:ea typeface="Calibri"/>
                <a:cs typeface="Calibri"/>
                <a:sym typeface="Calibri"/>
              </a:rPr>
              <a:t>Кожен модуль поєднує основний теоретичний матеріал з практичними навчальними заняттями.</a:t>
            </a:r>
            <a:endParaRPr/>
          </a:p>
          <a:p>
            <a:pPr indent="0" lvl="0" marL="0" marR="0" rtl="0" algn="just">
              <a:lnSpc>
                <a:spcPct val="100000"/>
              </a:lnSpc>
              <a:spcBef>
                <a:spcPts val="0"/>
              </a:spcBef>
              <a:spcAft>
                <a:spcPts val="0"/>
              </a:spcAft>
              <a:buNone/>
            </a:pPr>
            <a:r>
              <a:rPr i="0" lang="en-US" sz="3300" u="none" cap="none" strike="noStrike">
                <a:solidFill>
                  <a:srgbClr val="000000"/>
                </a:solidFill>
                <a:latin typeface="Calibri"/>
                <a:ea typeface="Calibri"/>
                <a:cs typeface="Calibri"/>
                <a:sym typeface="Calibri"/>
              </a:rPr>
              <a:t>Теоретичний матеріал подається у вигляді поєднання тексту, візуальних елементів та відеоресурсів для підтримки різних стилів навчання.</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descr="Синій текст на чорному фоні  Опис згенеровано автоматично" id="151" name="Google Shape;151;p10"/>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52" name="Google Shape;152;p10"/>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53" name="Google Shape;153;p10"/>
          <p:cNvGrpSpPr/>
          <p:nvPr/>
        </p:nvGrpSpPr>
        <p:grpSpPr>
          <a:xfrm>
            <a:off x="1259681" y="709651"/>
            <a:ext cx="15773400" cy="2038351"/>
            <a:chOff x="0" y="-66675"/>
            <a:chExt cx="21031200" cy="2717802"/>
          </a:xfrm>
        </p:grpSpPr>
        <p:sp>
          <p:nvSpPr>
            <p:cNvPr id="154" name="Google Shape;154;p10"/>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55" name="Google Shape;155;p10"/>
            <p:cNvSpPr txBox="1"/>
            <p:nvPr/>
          </p:nvSpPr>
          <p:spPr>
            <a:xfrm>
              <a:off x="0" y="-66675"/>
              <a:ext cx="21031200" cy="2717801"/>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Загальна інформація про розділ</a:t>
              </a:r>
              <a:endParaRPr/>
            </a:p>
          </p:txBody>
        </p:sp>
      </p:grpSp>
      <p:sp>
        <p:nvSpPr>
          <p:cNvPr id="156" name="Google Shape;156;p10"/>
          <p:cNvSpPr txBox="1"/>
          <p:nvPr/>
        </p:nvSpPr>
        <p:spPr>
          <a:xfrm>
            <a:off x="1351112" y="2603964"/>
            <a:ext cx="15590400" cy="5977200"/>
          </a:xfrm>
          <a:prstGeom prst="rect">
            <a:avLst/>
          </a:prstGeom>
          <a:noFill/>
          <a:ln>
            <a:noFill/>
          </a:ln>
        </p:spPr>
        <p:txBody>
          <a:bodyPr anchorCtr="0" anchor="t" bIns="0" lIns="0" spcFirstLastPara="1" rIns="0" wrap="square" tIns="0">
            <a:spAutoFit/>
          </a:bodyPr>
          <a:lstStyle/>
          <a:p>
            <a:pPr indent="-346673" lvl="1" marL="769547" marR="0" rtl="0" algn="just">
              <a:lnSpc>
                <a:spcPct val="100000"/>
              </a:lnSpc>
              <a:spcBef>
                <a:spcPts val="0"/>
              </a:spcBef>
              <a:spcAft>
                <a:spcPts val="0"/>
              </a:spcAft>
              <a:buClr>
                <a:srgbClr val="000000"/>
              </a:buClr>
              <a:buSzPts val="3236"/>
              <a:buChar char="•"/>
            </a:pPr>
            <a:r>
              <a:rPr b="1" lang="en-US" sz="3236" u="none" cap="none" strike="noStrike">
                <a:solidFill>
                  <a:srgbClr val="000000"/>
                </a:solidFill>
                <a:latin typeface="Calibri"/>
                <a:ea typeface="Calibri"/>
                <a:cs typeface="Calibri"/>
                <a:sym typeface="Calibri"/>
              </a:rPr>
              <a:t>Орієнтовна тривалість: </a:t>
            </a:r>
            <a:r>
              <a:rPr lang="en-US" sz="3236" u="none" cap="none" strike="noStrike">
                <a:solidFill>
                  <a:srgbClr val="000000"/>
                </a:solidFill>
                <a:latin typeface="Calibri"/>
                <a:ea typeface="Calibri"/>
                <a:cs typeface="Calibri"/>
                <a:sym typeface="Calibri"/>
              </a:rPr>
              <a:t>16 академічних годин</a:t>
            </a:r>
            <a:endParaRPr sz="800"/>
          </a:p>
          <a:p>
            <a:pPr indent="-384773" lvl="1" marL="769547" marR="0" rtl="0" algn="just">
              <a:lnSpc>
                <a:spcPct val="100000"/>
              </a:lnSpc>
              <a:spcBef>
                <a:spcPts val="0"/>
              </a:spcBef>
              <a:spcAft>
                <a:spcPts val="0"/>
              </a:spcAft>
              <a:buNone/>
            </a:pPr>
            <a:r>
              <a:rPr lang="en-US" sz="3236" u="none" cap="none" strike="noStrike">
                <a:solidFill>
                  <a:srgbClr val="000000"/>
                </a:solidFill>
                <a:latin typeface="Calibri"/>
                <a:ea typeface="Calibri"/>
                <a:cs typeface="Calibri"/>
                <a:sym typeface="Calibri"/>
              </a:rPr>
              <a:t>(приблизно 2,6 години на навчальний модуль)</a:t>
            </a:r>
            <a:endParaRPr sz="800"/>
          </a:p>
          <a:p>
            <a:pPr indent="-346673" lvl="1" marL="769547" marR="0" rtl="0" algn="just">
              <a:lnSpc>
                <a:spcPct val="100000"/>
              </a:lnSpc>
              <a:spcBef>
                <a:spcPts val="0"/>
              </a:spcBef>
              <a:spcAft>
                <a:spcPts val="0"/>
              </a:spcAft>
              <a:buClr>
                <a:srgbClr val="000000"/>
              </a:buClr>
              <a:buSzPts val="3236"/>
              <a:buChar char="•"/>
            </a:pPr>
            <a:r>
              <a:rPr b="1" lang="en-US" sz="3236" u="none" cap="none" strike="noStrike">
                <a:solidFill>
                  <a:srgbClr val="000000"/>
                </a:solidFill>
                <a:latin typeface="Calibri"/>
                <a:ea typeface="Calibri"/>
                <a:cs typeface="Calibri"/>
                <a:sym typeface="Calibri"/>
              </a:rPr>
              <a:t>Кількість заходів:</a:t>
            </a:r>
            <a:r>
              <a:rPr lang="en-US" sz="3236" u="none" cap="none" strike="noStrike">
                <a:solidFill>
                  <a:srgbClr val="000000"/>
                </a:solidFill>
                <a:latin typeface="Calibri"/>
                <a:ea typeface="Calibri"/>
                <a:cs typeface="Calibri"/>
                <a:sym typeface="Calibri"/>
              </a:rPr>
              <a:t> 12 запланованих навчальних заходів</a:t>
            </a:r>
            <a:endParaRPr sz="800"/>
          </a:p>
          <a:p>
            <a:pPr indent="-384773" lvl="1" marL="769547" marR="0" rtl="0" algn="just">
              <a:lnSpc>
                <a:spcPct val="100000"/>
              </a:lnSpc>
              <a:spcBef>
                <a:spcPts val="0"/>
              </a:spcBef>
              <a:spcAft>
                <a:spcPts val="0"/>
              </a:spcAft>
              <a:buNone/>
            </a:pPr>
            <a:r>
              <a:rPr lang="en-US" sz="3236" u="none" cap="none" strike="noStrike">
                <a:solidFill>
                  <a:srgbClr val="000000"/>
                </a:solidFill>
                <a:latin typeface="Calibri"/>
                <a:ea typeface="Calibri"/>
                <a:cs typeface="Calibri"/>
                <a:sym typeface="Calibri"/>
              </a:rPr>
              <a:t>(включаючи дискусії з розвінчування міфів, групові рефлексії та інші заходи, що відповідають змісту кожного модуля)</a:t>
            </a:r>
            <a:endParaRPr sz="800"/>
          </a:p>
          <a:p>
            <a:pPr indent="-346673" lvl="1" marL="769547" marR="0" rtl="0" algn="just">
              <a:lnSpc>
                <a:spcPct val="100000"/>
              </a:lnSpc>
              <a:spcBef>
                <a:spcPts val="0"/>
              </a:spcBef>
              <a:spcAft>
                <a:spcPts val="0"/>
              </a:spcAft>
              <a:buClr>
                <a:srgbClr val="000000"/>
              </a:buClr>
              <a:buSzPts val="3236"/>
              <a:buChar char="•"/>
            </a:pPr>
            <a:r>
              <a:rPr b="1" lang="en-US" sz="3236" u="none" cap="none" strike="noStrike">
                <a:solidFill>
                  <a:srgbClr val="000000"/>
                </a:solidFill>
                <a:latin typeface="Calibri"/>
                <a:ea typeface="Calibri"/>
                <a:cs typeface="Calibri"/>
                <a:sym typeface="Calibri"/>
              </a:rPr>
              <a:t>Метод оцінювання:</a:t>
            </a:r>
            <a:endParaRPr b="1" sz="800"/>
          </a:p>
          <a:p>
            <a:pPr indent="-384773" lvl="1" marL="769547" marR="0" rtl="0" algn="just">
              <a:lnSpc>
                <a:spcPct val="100000"/>
              </a:lnSpc>
              <a:spcBef>
                <a:spcPts val="0"/>
              </a:spcBef>
              <a:spcAft>
                <a:spcPts val="0"/>
              </a:spcAft>
              <a:buNone/>
            </a:pPr>
            <a:r>
              <a:rPr b="1" lang="en-US" sz="3236" u="none" cap="none" strike="noStrike">
                <a:solidFill>
                  <a:srgbClr val="000000"/>
                </a:solidFill>
                <a:latin typeface="Calibri"/>
                <a:ea typeface="Calibri"/>
                <a:cs typeface="Calibri"/>
                <a:sym typeface="Calibri"/>
              </a:rPr>
              <a:t>Кожен навчальний модуль включає два окремі оцінювання:</a:t>
            </a:r>
            <a:endParaRPr b="1" sz="800"/>
          </a:p>
          <a:p>
            <a:pPr indent="-346673" lvl="1" marL="769547" marR="0" rtl="0" algn="just">
              <a:lnSpc>
                <a:spcPct val="100000"/>
              </a:lnSpc>
              <a:spcBef>
                <a:spcPts val="0"/>
              </a:spcBef>
              <a:spcAft>
                <a:spcPts val="0"/>
              </a:spcAft>
              <a:buClr>
                <a:srgbClr val="000000"/>
              </a:buClr>
              <a:buSzPts val="3236"/>
              <a:buChar char="•"/>
            </a:pPr>
            <a:r>
              <a:rPr lang="en-US" sz="3236" u="none" cap="none" strike="noStrike">
                <a:solidFill>
                  <a:srgbClr val="000000"/>
                </a:solidFill>
                <a:latin typeface="Calibri"/>
                <a:ea typeface="Calibri"/>
                <a:cs typeface="Calibri"/>
                <a:sym typeface="Calibri"/>
              </a:rPr>
              <a:t>Вікторина з 10 запитань з кількома варіантами відповідей для учнів, розроблена для оцінки їхнього розуміння ключових концепцій обізнаності про стихійні лиха</a:t>
            </a:r>
            <a:endParaRPr sz="800"/>
          </a:p>
          <a:p>
            <a:pPr indent="-346673" lvl="1" marL="769547" marR="0" rtl="0" algn="just">
              <a:lnSpc>
                <a:spcPct val="100000"/>
              </a:lnSpc>
              <a:spcBef>
                <a:spcPts val="0"/>
              </a:spcBef>
              <a:spcAft>
                <a:spcPts val="0"/>
              </a:spcAft>
              <a:buClr>
                <a:srgbClr val="000000"/>
              </a:buClr>
              <a:buSzPts val="3236"/>
              <a:buChar char="•"/>
            </a:pPr>
            <a:r>
              <a:rPr lang="en-US" sz="3236" u="none" cap="none" strike="noStrike">
                <a:solidFill>
                  <a:srgbClr val="000000"/>
                </a:solidFill>
                <a:latin typeface="Calibri"/>
                <a:ea typeface="Calibri"/>
                <a:cs typeface="Calibri"/>
                <a:sym typeface="Calibri"/>
              </a:rPr>
              <a:t>Тест із 10 запитань з вибором однієї правильної відповіді для викладачів, спрямований на оцінку їхньої педагогічної компетентності та здатності ефективно викладати модуль</a:t>
            </a:r>
            <a:endParaRPr sz="8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descr="Синій текст на чорному фоні  Опис згенеровано автоматично" id="165" name="Google Shape;165;p12"/>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66" name="Google Shape;166;p12"/>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67" name="Google Shape;167;p12"/>
          <p:cNvGrpSpPr/>
          <p:nvPr/>
        </p:nvGrpSpPr>
        <p:grpSpPr>
          <a:xfrm>
            <a:off x="1259675" y="709650"/>
            <a:ext cx="15773406" cy="2285716"/>
            <a:chOff x="-8" y="-66676"/>
            <a:chExt cx="21031208" cy="3047623"/>
          </a:xfrm>
        </p:grpSpPr>
        <p:sp>
          <p:nvSpPr>
            <p:cNvPr id="168" name="Google Shape;168;p12"/>
            <p:cNvSpPr/>
            <p:nvPr/>
          </p:nvSpPr>
          <p:spPr>
            <a:xfrm>
              <a:off x="0" y="0"/>
              <a:ext cx="21031200" cy="2980947"/>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69" name="Google Shape;169;p12"/>
            <p:cNvSpPr txBox="1"/>
            <p:nvPr/>
          </p:nvSpPr>
          <p:spPr>
            <a:xfrm>
              <a:off x="-8" y="-66676"/>
              <a:ext cx="21031200" cy="1833600"/>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Результати цього модуля – знання</a:t>
              </a:r>
              <a:endParaRPr/>
            </a:p>
          </p:txBody>
        </p:sp>
      </p:grpSp>
      <p:sp>
        <p:nvSpPr>
          <p:cNvPr id="170" name="Google Shape;170;p12"/>
          <p:cNvSpPr txBox="1"/>
          <p:nvPr/>
        </p:nvSpPr>
        <p:spPr>
          <a:xfrm>
            <a:off x="1348812" y="3830884"/>
            <a:ext cx="15590400" cy="4947000"/>
          </a:xfrm>
          <a:prstGeom prst="rect">
            <a:avLst/>
          </a:prstGeom>
          <a:noFill/>
          <a:ln>
            <a:noFill/>
          </a:ln>
        </p:spPr>
        <p:txBody>
          <a:bodyPr anchorCtr="0" anchor="t" bIns="0" lIns="0" spcFirstLastPara="1" rIns="0" wrap="square" tIns="0">
            <a:spAutoFit/>
          </a:bodyPr>
          <a:lstStyle/>
          <a:p>
            <a:pPr indent="0" lvl="0" marL="0" marR="0" rtl="0" algn="just">
              <a:lnSpc>
                <a:spcPct val="115185"/>
              </a:lnSpc>
              <a:spcBef>
                <a:spcPts val="0"/>
              </a:spcBef>
              <a:spcAft>
                <a:spcPts val="0"/>
              </a:spcAft>
              <a:buNone/>
            </a:pPr>
            <a:r>
              <a:rPr i="0" lang="en-US" sz="2351" u="none" cap="none" strike="noStrike">
                <a:solidFill>
                  <a:srgbClr val="000000"/>
                </a:solidFill>
                <a:latin typeface="Calibri"/>
                <a:ea typeface="Calibri"/>
                <a:cs typeface="Calibri"/>
                <a:sym typeface="Calibri"/>
              </a:rPr>
              <a:t>1. Розуміти та критично оцінювати найпоширеніші типи побутових катастроф, а також те, як екологічні, технічні та людські фактори сприяють ризику для побуту.</a:t>
            </a:r>
            <a:endParaRPr/>
          </a:p>
          <a:p>
            <a:pPr indent="0" lvl="0" marL="0" marR="0" rtl="0" algn="just">
              <a:lnSpc>
                <a:spcPct val="115185"/>
              </a:lnSpc>
              <a:spcBef>
                <a:spcPts val="0"/>
              </a:spcBef>
              <a:spcAft>
                <a:spcPts val="0"/>
              </a:spcAft>
              <a:buNone/>
            </a:pPr>
            <a:r>
              <a:rPr i="0" lang="en-US" sz="2351" u="none" cap="none" strike="noStrike">
                <a:solidFill>
                  <a:srgbClr val="000000"/>
                </a:solidFill>
                <a:latin typeface="Calibri"/>
                <a:ea typeface="Calibri"/>
                <a:cs typeface="Calibri"/>
                <a:sym typeface="Calibri"/>
              </a:rPr>
              <a:t>2. Визначити та спростувати поширені міфи та хибні уявлення, які впливають на готовність домогосподарств до стихійних лих.</a:t>
            </a:r>
            <a:endParaRPr/>
          </a:p>
          <a:p>
            <a:pPr indent="0" lvl="0" marL="0" marR="0" rtl="0" algn="just">
              <a:lnSpc>
                <a:spcPct val="115185"/>
              </a:lnSpc>
              <a:spcBef>
                <a:spcPts val="0"/>
              </a:spcBef>
              <a:spcAft>
                <a:spcPts val="0"/>
              </a:spcAft>
              <a:buNone/>
            </a:pPr>
            <a:r>
              <a:rPr i="0" lang="en-US" sz="2351" u="none" cap="none" strike="noStrike">
                <a:solidFill>
                  <a:srgbClr val="000000"/>
                </a:solidFill>
                <a:latin typeface="Calibri"/>
                <a:ea typeface="Calibri"/>
                <a:cs typeface="Calibri"/>
                <a:sym typeface="Calibri"/>
              </a:rPr>
              <a:t>3. Розпізнавати та використовувати ключові компоненти та функції систем раннього попередження, що використовуються в домашніх умовах, включаючи сигналізацію, датчики та цифрові засоби сповіщення.</a:t>
            </a:r>
            <a:endParaRPr/>
          </a:p>
          <a:p>
            <a:pPr indent="0" lvl="0" marL="0" marR="0" rtl="0" algn="just">
              <a:lnSpc>
                <a:spcPct val="115185"/>
              </a:lnSpc>
              <a:spcBef>
                <a:spcPts val="0"/>
              </a:spcBef>
              <a:spcAft>
                <a:spcPts val="0"/>
              </a:spcAft>
              <a:buNone/>
            </a:pPr>
            <a:r>
              <a:rPr i="0" lang="en-US" sz="2351" u="none" cap="none" strike="noStrike">
                <a:solidFill>
                  <a:srgbClr val="000000"/>
                </a:solidFill>
                <a:latin typeface="Calibri"/>
                <a:ea typeface="Calibri"/>
                <a:cs typeface="Calibri"/>
                <a:sym typeface="Calibri"/>
              </a:rPr>
              <a:t>4. Опишіть, які дії необхідно вжити до, під час та після різних видів домашніх катастроф для забезпечення особистої та сімейної безпеки.</a:t>
            </a:r>
            <a:endParaRPr/>
          </a:p>
          <a:p>
            <a:pPr indent="0" lvl="0" marL="0" marR="0" rtl="0" algn="just">
              <a:lnSpc>
                <a:spcPct val="115185"/>
              </a:lnSpc>
              <a:spcBef>
                <a:spcPts val="0"/>
              </a:spcBef>
              <a:spcAft>
                <a:spcPts val="0"/>
              </a:spcAft>
              <a:buNone/>
            </a:pPr>
            <a:r>
              <a:rPr i="0" lang="en-US" sz="2351" u="none" cap="none" strike="noStrike">
                <a:solidFill>
                  <a:srgbClr val="000000"/>
                </a:solidFill>
                <a:latin typeface="Calibri"/>
                <a:ea typeface="Calibri"/>
                <a:cs typeface="Calibri"/>
                <a:sym typeface="Calibri"/>
              </a:rPr>
              <a:t>5. Демонструвати усвідомлення основних психологічних та емоційних потреб осіб, постраждалих від домашніх катастроф, та тлумачити відповідні способи надання підтримки.</a:t>
            </a:r>
            <a:endParaRPr/>
          </a:p>
          <a:p>
            <a:pPr indent="0" lvl="0" marL="0" marR="0" rtl="0" algn="just">
              <a:lnSpc>
                <a:spcPct val="115185"/>
              </a:lnSpc>
              <a:spcBef>
                <a:spcPts val="0"/>
              </a:spcBef>
              <a:spcAft>
                <a:spcPts val="0"/>
              </a:spcAft>
              <a:buNone/>
            </a:pPr>
            <a:r>
              <a:rPr i="0" lang="en-US" sz="2351" u="none" cap="none" strike="noStrike">
                <a:solidFill>
                  <a:srgbClr val="000000"/>
                </a:solidFill>
                <a:latin typeface="Calibri"/>
                <a:ea typeface="Calibri"/>
                <a:cs typeface="Calibri"/>
                <a:sym typeface="Calibri"/>
              </a:rPr>
              <a:t>6. Розуміти практичні методи виконання основних завдань виживання та розпізнавати психічні та фізичні труднощі, з якими стикаються люди, що виживають самостійно в умовах домашньої катастрофи.</a:t>
            </a:r>
            <a:endParaRPr/>
          </a:p>
        </p:txBody>
      </p:sp>
      <p:grpSp>
        <p:nvGrpSpPr>
          <p:cNvPr id="171" name="Google Shape;171;p12"/>
          <p:cNvGrpSpPr/>
          <p:nvPr/>
        </p:nvGrpSpPr>
        <p:grpSpPr>
          <a:xfrm>
            <a:off x="1259669" y="2320595"/>
            <a:ext cx="15773400" cy="1250156"/>
            <a:chOff x="0" y="-19050"/>
            <a:chExt cx="21031200" cy="1666874"/>
          </a:xfrm>
        </p:grpSpPr>
        <p:sp>
          <p:nvSpPr>
            <p:cNvPr id="172" name="Google Shape;172;p12"/>
            <p:cNvSpPr/>
            <p:nvPr/>
          </p:nvSpPr>
          <p:spPr>
            <a:xfrm>
              <a:off x="0" y="0"/>
              <a:ext cx="21031200" cy="1647823"/>
            </a:xfrm>
            <a:custGeom>
              <a:rect b="b" l="l" r="r" t="t"/>
              <a:pathLst>
                <a:path extrusionOk="0" h="1647823" w="21031200">
                  <a:moveTo>
                    <a:pt x="0" y="0"/>
                  </a:moveTo>
                  <a:lnTo>
                    <a:pt x="21031200" y="0"/>
                  </a:lnTo>
                  <a:lnTo>
                    <a:pt x="21031200" y="1647823"/>
                  </a:lnTo>
                  <a:lnTo>
                    <a:pt x="0" y="1647823"/>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73" name="Google Shape;173;p12"/>
            <p:cNvSpPr txBox="1"/>
            <p:nvPr/>
          </p:nvSpPr>
          <p:spPr>
            <a:xfrm>
              <a:off x="0" y="-19050"/>
              <a:ext cx="21031200" cy="1666874"/>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600" u="none" cap="none" strike="noStrike">
                  <a:solidFill>
                    <a:srgbClr val="139AD6"/>
                  </a:solidFill>
                  <a:latin typeface="Calibri"/>
                  <a:ea typeface="Calibri"/>
                  <a:cs typeface="Calibri"/>
                  <a:sym typeface="Calibri"/>
                </a:rPr>
                <a:t>Після завершення шести навчальних модулів цього розділу слухачі отримають знання для:</a:t>
              </a: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descr="Синій текст на чорному фоні  Опис згенеровано автоматично" id="182" name="Google Shape;182;p14"/>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83" name="Google Shape;183;p14"/>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84" name="Google Shape;184;p14"/>
          <p:cNvGrpSpPr/>
          <p:nvPr/>
        </p:nvGrpSpPr>
        <p:grpSpPr>
          <a:xfrm>
            <a:off x="1259675" y="709650"/>
            <a:ext cx="15773406" cy="2285716"/>
            <a:chOff x="-8" y="-66675"/>
            <a:chExt cx="21031208" cy="3047623"/>
          </a:xfrm>
        </p:grpSpPr>
        <p:sp>
          <p:nvSpPr>
            <p:cNvPr id="185" name="Google Shape;185;p14"/>
            <p:cNvSpPr/>
            <p:nvPr/>
          </p:nvSpPr>
          <p:spPr>
            <a:xfrm>
              <a:off x="0" y="0"/>
              <a:ext cx="21031200" cy="2980947"/>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86" name="Google Shape;186;p14"/>
            <p:cNvSpPr txBox="1"/>
            <p:nvPr/>
          </p:nvSpPr>
          <p:spPr>
            <a:xfrm>
              <a:off x="-8" y="-66676"/>
              <a:ext cx="21031200" cy="1499700"/>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Результати цього модуля – Навички</a:t>
              </a:r>
              <a:endParaRPr/>
            </a:p>
          </p:txBody>
        </p:sp>
      </p:grpSp>
      <p:sp>
        <p:nvSpPr>
          <p:cNvPr id="187" name="Google Shape;187;p14"/>
          <p:cNvSpPr txBox="1"/>
          <p:nvPr/>
        </p:nvSpPr>
        <p:spPr>
          <a:xfrm>
            <a:off x="1351100" y="2493833"/>
            <a:ext cx="14400300" cy="6042900"/>
          </a:xfrm>
          <a:prstGeom prst="rect">
            <a:avLst/>
          </a:prstGeom>
          <a:noFill/>
          <a:ln>
            <a:noFill/>
          </a:ln>
        </p:spPr>
        <p:txBody>
          <a:bodyPr anchorCtr="0" anchor="t" bIns="0" lIns="0" spcFirstLastPara="1" rIns="0" wrap="square" tIns="0">
            <a:spAutoFit/>
          </a:bodyPr>
          <a:lstStyle/>
          <a:p>
            <a:pPr indent="0" lvl="0" marL="0" marR="0" rtl="0" algn="just">
              <a:lnSpc>
                <a:spcPct val="86398"/>
              </a:lnSpc>
              <a:spcBef>
                <a:spcPts val="0"/>
              </a:spcBef>
              <a:spcAft>
                <a:spcPts val="0"/>
              </a:spcAft>
              <a:buNone/>
            </a:pPr>
            <a:r>
              <a:rPr i="0" lang="en-US" sz="2866" u="none" cap="none" strike="noStrike">
                <a:solidFill>
                  <a:srgbClr val="4892DC"/>
                </a:solidFill>
                <a:latin typeface="Calibri"/>
                <a:ea typeface="Calibri"/>
                <a:cs typeface="Calibri"/>
                <a:sym typeface="Calibri"/>
              </a:rPr>
              <a:t>Після завершення шести навчальних модулів цього розділу слухачі зможуть:</a:t>
            </a:r>
            <a:endParaRPr sz="2200"/>
          </a:p>
          <a:p>
            <a:pPr indent="0" lvl="0" marL="0" marR="0" rtl="0" algn="just">
              <a:lnSpc>
                <a:spcPct val="83397"/>
              </a:lnSpc>
              <a:spcBef>
                <a:spcPts val="0"/>
              </a:spcBef>
              <a:spcAft>
                <a:spcPts val="0"/>
              </a:spcAft>
              <a:buNone/>
            </a:pPr>
            <a:r>
              <a:t/>
            </a:r>
            <a:endParaRPr i="0" sz="2066" u="none" cap="none" strike="noStrike">
              <a:solidFill>
                <a:srgbClr val="4892DC"/>
              </a:solidFill>
              <a:latin typeface="Calibri"/>
              <a:ea typeface="Calibri"/>
              <a:cs typeface="Calibri"/>
              <a:sym typeface="Calibri"/>
            </a:endParaRPr>
          </a:p>
          <a:p>
            <a:pPr indent="0" lvl="0" marL="0" marR="0" rtl="0" algn="just">
              <a:lnSpc>
                <a:spcPct val="115165"/>
              </a:lnSpc>
              <a:spcBef>
                <a:spcPts val="0"/>
              </a:spcBef>
              <a:spcAft>
                <a:spcPts val="0"/>
              </a:spcAft>
              <a:buNone/>
            </a:pPr>
            <a:r>
              <a:rPr i="0" lang="en-US" sz="2565" u="none" cap="none" strike="noStrike">
                <a:solidFill>
                  <a:srgbClr val="000000"/>
                </a:solidFill>
                <a:latin typeface="Calibri"/>
                <a:ea typeface="Calibri"/>
                <a:cs typeface="Calibri"/>
                <a:sym typeface="Calibri"/>
              </a:rPr>
              <a:t>Навичка 1: Визначати та пропонувати ефективні стратегії виживання на самоті для задоволення основних потреб під час стихійних лих у побуті. </a:t>
            </a:r>
            <a:endParaRPr/>
          </a:p>
          <a:p>
            <a:pPr indent="0" lvl="0" marL="0" marR="0" rtl="0" algn="just">
              <a:lnSpc>
                <a:spcPct val="115165"/>
              </a:lnSpc>
              <a:spcBef>
                <a:spcPts val="0"/>
              </a:spcBef>
              <a:spcAft>
                <a:spcPts val="0"/>
              </a:spcAft>
              <a:buNone/>
            </a:pPr>
            <a:r>
              <a:rPr i="0" lang="en-US" sz="2565" u="none" cap="none" strike="noStrike">
                <a:solidFill>
                  <a:srgbClr val="000000"/>
                </a:solidFill>
                <a:latin typeface="Calibri"/>
                <a:ea typeface="Calibri"/>
                <a:cs typeface="Calibri"/>
                <a:sym typeface="Calibri"/>
              </a:rPr>
              <a:t>Навичка 2: Виявляти недостовірну інформацію під час надзвичайних ситуацій та відрізняти її від перевірених, надійних джерел.</a:t>
            </a:r>
            <a:endParaRPr/>
          </a:p>
          <a:p>
            <a:pPr indent="0" lvl="0" marL="0" marR="0" rtl="0" algn="just">
              <a:lnSpc>
                <a:spcPct val="115165"/>
              </a:lnSpc>
              <a:spcBef>
                <a:spcPts val="0"/>
              </a:spcBef>
              <a:spcAft>
                <a:spcPts val="0"/>
              </a:spcAft>
              <a:buNone/>
            </a:pPr>
            <a:r>
              <a:rPr i="0" lang="en-US" sz="2565" u="none" cap="none" strike="noStrike">
                <a:solidFill>
                  <a:srgbClr val="000000"/>
                </a:solidFill>
                <a:latin typeface="Calibri"/>
                <a:ea typeface="Calibri"/>
                <a:cs typeface="Calibri"/>
                <a:sym typeface="Calibri"/>
              </a:rPr>
              <a:t>Навичка 3: Виявляти та аналізувати проблеми, які можуть виникнути у функціонуванні або розумінні систем раннього попередження, та пропонувати своєчасні рішення.</a:t>
            </a:r>
            <a:endParaRPr/>
          </a:p>
          <a:p>
            <a:pPr indent="0" lvl="0" marL="0" marR="0" rtl="0" algn="just">
              <a:lnSpc>
                <a:spcPct val="115165"/>
              </a:lnSpc>
              <a:spcBef>
                <a:spcPts val="0"/>
              </a:spcBef>
              <a:spcAft>
                <a:spcPts val="0"/>
              </a:spcAft>
              <a:buNone/>
            </a:pPr>
            <a:r>
              <a:rPr i="0" lang="en-US" sz="2565" u="none" cap="none" strike="noStrike">
                <a:solidFill>
                  <a:srgbClr val="000000"/>
                </a:solidFill>
                <a:latin typeface="Calibri"/>
                <a:ea typeface="Calibri"/>
                <a:cs typeface="Calibri"/>
                <a:sym typeface="Calibri"/>
              </a:rPr>
              <a:t>Навичка 4: Адаптуйте методи самоконтролю та подолання стресу, щоб залишатися спокійним, зосередженим та здатним приймати швидкі й безпечні рішення під час надзвичайних ситуацій.</a:t>
            </a:r>
            <a:endParaRPr/>
          </a:p>
          <a:p>
            <a:pPr indent="0" lvl="0" marL="0" marR="0" rtl="0" algn="just">
              <a:lnSpc>
                <a:spcPct val="115165"/>
              </a:lnSpc>
              <a:spcBef>
                <a:spcPts val="0"/>
              </a:spcBef>
              <a:spcAft>
                <a:spcPts val="0"/>
              </a:spcAft>
              <a:buNone/>
            </a:pPr>
            <a:r>
              <a:rPr i="0" lang="en-US" sz="2565" u="none" cap="none" strike="noStrike">
                <a:solidFill>
                  <a:srgbClr val="000000"/>
                </a:solidFill>
                <a:latin typeface="Calibri"/>
                <a:ea typeface="Calibri"/>
                <a:cs typeface="Calibri"/>
                <a:sym typeface="Calibri"/>
              </a:rPr>
              <a:t>Навичка 5: Застосовуйте критичне мислення для оцінки та визначення пріоритетів дій щодо запобігання та реагування на стихійні лиха вдома.</a:t>
            </a:r>
            <a:endParaRPr/>
          </a:p>
          <a:p>
            <a:pPr indent="0" lvl="0" marL="0" marR="0" rtl="0" algn="just">
              <a:lnSpc>
                <a:spcPct val="115165"/>
              </a:lnSpc>
              <a:spcBef>
                <a:spcPts val="0"/>
              </a:spcBef>
              <a:spcAft>
                <a:spcPts val="0"/>
              </a:spcAft>
              <a:buNone/>
            </a:pPr>
            <a:r>
              <a:rPr i="0" lang="en-US" sz="2565" u="none" cap="none" strike="noStrike">
                <a:solidFill>
                  <a:srgbClr val="000000"/>
                </a:solidFill>
                <a:latin typeface="Calibri"/>
                <a:ea typeface="Calibri"/>
                <a:cs typeface="Calibri"/>
                <a:sym typeface="Calibri"/>
              </a:rPr>
              <a:t>Навичка 6: Визначати та пропонувати ефективні стратегії для підтримки емоційного благополуччя осіб, які постраждали від домашніх катастроф.</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descr="Синій текст на чорному фоні  Опис згенеровано автоматично" id="196" name="Google Shape;196;p16"/>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97" name="Google Shape;197;p16"/>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98" name="Google Shape;198;p16"/>
          <p:cNvSpPr/>
          <p:nvPr/>
        </p:nvSpPr>
        <p:spPr>
          <a:xfrm>
            <a:off x="11657028" y="1498473"/>
            <a:ext cx="6631019" cy="7137654"/>
          </a:xfrm>
          <a:custGeom>
            <a:rect b="b" l="l" r="r" t="t"/>
            <a:pathLst>
              <a:path extrusionOk="0" h="9516872" w="8841359">
                <a:moveTo>
                  <a:pt x="0" y="0"/>
                </a:moveTo>
                <a:lnTo>
                  <a:pt x="8841359" y="0"/>
                </a:lnTo>
                <a:lnTo>
                  <a:pt x="8841359" y="9516872"/>
                </a:lnTo>
                <a:lnTo>
                  <a:pt x="0" y="9516872"/>
                </a:lnTo>
                <a:lnTo>
                  <a:pt x="0" y="0"/>
                </a:lnTo>
                <a:close/>
              </a:path>
            </a:pathLst>
          </a:custGeom>
          <a:blipFill rotWithShape="1">
            <a:blip r:embed="rId5">
              <a:alphaModFix/>
            </a:blip>
            <a:stretch>
              <a:fillRect b="0" l="0" r="0" t="0"/>
            </a:stretch>
          </a:blipFill>
          <a:ln>
            <a:noFill/>
          </a:ln>
        </p:spPr>
      </p:sp>
      <p:grpSp>
        <p:nvGrpSpPr>
          <p:cNvPr id="199" name="Google Shape;199;p16"/>
          <p:cNvGrpSpPr/>
          <p:nvPr/>
        </p:nvGrpSpPr>
        <p:grpSpPr>
          <a:xfrm>
            <a:off x="1084565" y="10"/>
            <a:ext cx="12033304" cy="2450306"/>
            <a:chOff x="0" y="-66675"/>
            <a:chExt cx="16044405" cy="3267075"/>
          </a:xfrm>
        </p:grpSpPr>
        <p:sp>
          <p:nvSpPr>
            <p:cNvPr id="200" name="Google Shape;200;p16"/>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201" name="Google Shape;201;p16"/>
            <p:cNvSpPr txBox="1"/>
            <p:nvPr/>
          </p:nvSpPr>
          <p:spPr>
            <a:xfrm>
              <a:off x="0" y="-66675"/>
              <a:ext cx="16044405" cy="3267075"/>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Перевірка</a:t>
              </a:r>
              <a:endParaRPr/>
            </a:p>
          </p:txBody>
        </p:sp>
      </p:grpSp>
      <p:sp>
        <p:nvSpPr>
          <p:cNvPr id="202" name="Google Shape;202;p16"/>
          <p:cNvSpPr txBox="1"/>
          <p:nvPr/>
        </p:nvSpPr>
        <p:spPr>
          <a:xfrm>
            <a:off x="1235625" y="1960075"/>
            <a:ext cx="10421400" cy="6951000"/>
          </a:xfrm>
          <a:prstGeom prst="rect">
            <a:avLst/>
          </a:prstGeom>
          <a:noFill/>
          <a:ln>
            <a:noFill/>
          </a:ln>
        </p:spPr>
        <p:txBody>
          <a:bodyPr anchorCtr="0" anchor="t" bIns="0" lIns="0" spcFirstLastPara="1" rIns="0" wrap="square" tIns="0">
            <a:spAutoFit/>
          </a:bodyPr>
          <a:lstStyle/>
          <a:p>
            <a:pPr indent="0" lvl="0" marL="0" marR="0" rtl="0" algn="just">
              <a:lnSpc>
                <a:spcPct val="86388"/>
              </a:lnSpc>
              <a:spcBef>
                <a:spcPts val="0"/>
              </a:spcBef>
              <a:spcAft>
                <a:spcPts val="0"/>
              </a:spcAft>
              <a:buNone/>
            </a:pPr>
            <a:r>
              <a:rPr i="0" lang="en-US" sz="2520" u="none" cap="none" strike="noStrike">
                <a:solidFill>
                  <a:srgbClr val="4892DC"/>
                </a:solidFill>
                <a:latin typeface="Calibri"/>
                <a:ea typeface="Calibri"/>
                <a:cs typeface="Calibri"/>
                <a:sym typeface="Calibri"/>
              </a:rPr>
              <a:t>Цей модуль безпосередньо сприяє розвитку наступних перехресних навичок ESCO:</a:t>
            </a:r>
            <a:endParaRPr/>
          </a:p>
          <a:p>
            <a:pPr indent="0" lvl="0" marL="0" marR="0" rtl="0" algn="l">
              <a:lnSpc>
                <a:spcPct val="115190"/>
              </a:lnSpc>
              <a:spcBef>
                <a:spcPts val="0"/>
              </a:spcBef>
              <a:spcAft>
                <a:spcPts val="0"/>
              </a:spcAft>
              <a:buNone/>
            </a:pPr>
            <a:r>
              <a:rPr b="1" i="0" lang="en-US" sz="2100" u="none" cap="none" strike="noStrike">
                <a:solidFill>
                  <a:srgbClr val="000000"/>
                </a:solidFill>
                <a:latin typeface="Calibri"/>
                <a:ea typeface="Calibri"/>
                <a:cs typeface="Calibri"/>
                <a:sym typeface="Calibri"/>
              </a:rPr>
              <a:t>T2.1 – Обробка інформації, ідей та концепцій; критичне мислення</a:t>
            </a:r>
            <a:endParaRPr b="1"/>
          </a:p>
          <a:p>
            <a:pPr indent="0" lvl="0" marL="0" marR="0" rtl="0" algn="l">
              <a:lnSpc>
                <a:spcPct val="115190"/>
              </a:lnSpc>
              <a:spcBef>
                <a:spcPts val="0"/>
              </a:spcBef>
              <a:spcAft>
                <a:spcPts val="0"/>
              </a:spcAft>
              <a:buNone/>
            </a:pPr>
            <a:r>
              <a:rPr i="0" lang="en-US" sz="2100" u="none" cap="none" strike="noStrike">
                <a:solidFill>
                  <a:srgbClr val="000000"/>
                </a:solidFill>
                <a:latin typeface="Calibri"/>
                <a:ea typeface="Calibri"/>
                <a:cs typeface="Calibri"/>
                <a:sym typeface="Calibri"/>
              </a:rPr>
              <a:t>Здатність об’єктивно аналізувати інформацію, виявляти ризики побутових катастроф, оцінювати надійність джерел та застосовувати аргументи на основі доказів під час прийняття рішень щодо безпеки.</a:t>
            </a:r>
            <a:endParaRPr/>
          </a:p>
          <a:p>
            <a:pPr indent="0" lvl="0" marL="0" marR="0" rtl="0" algn="l">
              <a:lnSpc>
                <a:spcPct val="115190"/>
              </a:lnSpc>
              <a:spcBef>
                <a:spcPts val="0"/>
              </a:spcBef>
              <a:spcAft>
                <a:spcPts val="0"/>
              </a:spcAft>
              <a:buNone/>
            </a:pPr>
            <a:r>
              <a:rPr b="1" i="0" lang="en-US" sz="2100" u="none" cap="none" strike="noStrike">
                <a:solidFill>
                  <a:srgbClr val="000000"/>
                </a:solidFill>
                <a:latin typeface="Calibri"/>
                <a:ea typeface="Calibri"/>
                <a:cs typeface="Calibri"/>
                <a:sym typeface="Calibri"/>
              </a:rPr>
              <a:t>T2.3 – Вирішення проблем</a:t>
            </a:r>
            <a:endParaRPr b="1"/>
          </a:p>
          <a:p>
            <a:pPr indent="0" lvl="0" marL="0" marR="0" rtl="0" algn="l">
              <a:lnSpc>
                <a:spcPct val="115190"/>
              </a:lnSpc>
              <a:spcBef>
                <a:spcPts val="0"/>
              </a:spcBef>
              <a:spcAft>
                <a:spcPts val="0"/>
              </a:spcAft>
              <a:buNone/>
            </a:pPr>
            <a:r>
              <a:rPr i="0" lang="en-US" sz="2100" u="none" cap="none" strike="noStrike">
                <a:solidFill>
                  <a:srgbClr val="000000"/>
                </a:solidFill>
                <a:latin typeface="Calibri"/>
                <a:ea typeface="Calibri"/>
                <a:cs typeface="Calibri"/>
                <a:sym typeface="Calibri"/>
              </a:rPr>
              <a:t>Здатність розробляти та впроваджувати практичні, операційні або концептуальні рішення для вирішення проблем, що виникають під час побутових катастроф.</a:t>
            </a:r>
            <a:endParaRPr/>
          </a:p>
          <a:p>
            <a:pPr indent="0" lvl="0" marL="0" marR="0" rtl="0" algn="l">
              <a:lnSpc>
                <a:spcPct val="115190"/>
              </a:lnSpc>
              <a:spcBef>
                <a:spcPts val="0"/>
              </a:spcBef>
              <a:spcAft>
                <a:spcPts val="0"/>
              </a:spcAft>
              <a:buNone/>
            </a:pPr>
            <a:r>
              <a:rPr b="1" i="0" lang="en-US" sz="2100" u="none" cap="none" strike="noStrike">
                <a:solidFill>
                  <a:srgbClr val="000000"/>
                </a:solidFill>
                <a:latin typeface="Calibri"/>
                <a:ea typeface="Calibri"/>
                <a:cs typeface="Calibri"/>
                <a:sym typeface="Calibri"/>
              </a:rPr>
              <a:t>T3.1 – Ефективна робота</a:t>
            </a:r>
            <a:endParaRPr b="1"/>
          </a:p>
          <a:p>
            <a:pPr indent="0" lvl="0" marL="0" marR="0" rtl="0" algn="l">
              <a:lnSpc>
                <a:spcPct val="115190"/>
              </a:lnSpc>
              <a:spcBef>
                <a:spcPts val="0"/>
              </a:spcBef>
              <a:spcAft>
                <a:spcPts val="0"/>
              </a:spcAft>
              <a:buNone/>
            </a:pPr>
            <a:r>
              <a:rPr i="0" lang="en-US" sz="2100" u="none" cap="none" strike="noStrike">
                <a:solidFill>
                  <a:srgbClr val="000000"/>
                </a:solidFill>
                <a:latin typeface="Calibri"/>
                <a:ea typeface="Calibri"/>
                <a:cs typeface="Calibri"/>
                <a:sym typeface="Calibri"/>
              </a:rPr>
              <a:t>Здатність діяти самостійно, керувати часом та ресурсами, а також приймати швидкі та безпечні рішення під тиском у ситуаціях домашньої катастрофи.</a:t>
            </a:r>
            <a:endParaRPr/>
          </a:p>
          <a:p>
            <a:pPr indent="0" lvl="0" marL="0" marR="0" rtl="0" algn="l">
              <a:lnSpc>
                <a:spcPct val="115190"/>
              </a:lnSpc>
              <a:spcBef>
                <a:spcPts val="0"/>
              </a:spcBef>
              <a:spcAft>
                <a:spcPts val="0"/>
              </a:spcAft>
              <a:buNone/>
            </a:pPr>
            <a:r>
              <a:rPr b="1" i="0" lang="en-US" sz="2100" u="none" cap="none" strike="noStrike">
                <a:solidFill>
                  <a:srgbClr val="000000"/>
                </a:solidFill>
                <a:latin typeface="Calibri"/>
                <a:ea typeface="Calibri"/>
                <a:cs typeface="Calibri"/>
                <a:sym typeface="Calibri"/>
              </a:rPr>
              <a:t>T3.2 – Застосування проактивного підходу</a:t>
            </a:r>
            <a:endParaRPr b="1"/>
          </a:p>
          <a:p>
            <a:pPr indent="0" lvl="0" marL="0" marR="0" rtl="0" algn="l">
              <a:lnSpc>
                <a:spcPct val="115190"/>
              </a:lnSpc>
              <a:spcBef>
                <a:spcPts val="0"/>
              </a:spcBef>
              <a:spcAft>
                <a:spcPts val="0"/>
              </a:spcAft>
              <a:buNone/>
            </a:pPr>
            <a:r>
              <a:rPr i="0" lang="en-US" sz="2100" u="none" cap="none" strike="noStrike">
                <a:solidFill>
                  <a:srgbClr val="000000"/>
                </a:solidFill>
                <a:latin typeface="Calibri"/>
                <a:ea typeface="Calibri"/>
                <a:cs typeface="Calibri"/>
                <a:sym typeface="Calibri"/>
              </a:rPr>
              <a:t>Здатність передбачати ризики, готуватися заздалегідь та вживати ранніх превентивних заходів для зменшення впливу потенційних побутових катастроф.</a:t>
            </a:r>
            <a:endParaRPr/>
          </a:p>
          <a:p>
            <a:pPr indent="0" lvl="0" marL="0" marR="0" rtl="0" algn="l">
              <a:lnSpc>
                <a:spcPct val="115190"/>
              </a:lnSpc>
              <a:spcBef>
                <a:spcPts val="0"/>
              </a:spcBef>
              <a:spcAft>
                <a:spcPts val="0"/>
              </a:spcAft>
              <a:buNone/>
            </a:pPr>
            <a:r>
              <a:rPr b="1" i="0" lang="en-US" sz="2100" u="none" cap="none" strike="noStrike">
                <a:solidFill>
                  <a:srgbClr val="000000"/>
                </a:solidFill>
                <a:latin typeface="Calibri"/>
                <a:ea typeface="Calibri"/>
                <a:cs typeface="Calibri"/>
                <a:sym typeface="Calibri"/>
              </a:rPr>
              <a:t>T3.3 – Підтримка позитивного ставлення</a:t>
            </a:r>
            <a:endParaRPr b="1"/>
          </a:p>
          <a:p>
            <a:pPr indent="0" lvl="0" marL="0" marR="0" rtl="0" algn="l">
              <a:lnSpc>
                <a:spcPct val="115190"/>
              </a:lnSpc>
              <a:spcBef>
                <a:spcPts val="0"/>
              </a:spcBef>
              <a:spcAft>
                <a:spcPts val="0"/>
              </a:spcAft>
              <a:buNone/>
            </a:pPr>
            <a:r>
              <a:rPr i="0" lang="en-US" sz="2100" u="none" cap="none" strike="noStrike">
                <a:solidFill>
                  <a:srgbClr val="000000"/>
                </a:solidFill>
                <a:latin typeface="Calibri"/>
                <a:ea typeface="Calibri"/>
                <a:cs typeface="Calibri"/>
                <a:sym typeface="Calibri"/>
              </a:rPr>
              <a:t>Здатність залишатися стійким у складних ситуаціях, справлятися з невизначеністю, надавати емоційну підтримку іншим та приймати конструктивні рішення під час домашніх катастроф.</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descr="Синій текст на чорному фоні  Опис згенеровано автоматично" id="211" name="Google Shape;211;p18"/>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212" name="Google Shape;212;p18"/>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213" name="Google Shape;213;p18"/>
          <p:cNvSpPr/>
          <p:nvPr/>
        </p:nvSpPr>
        <p:spPr>
          <a:xfrm>
            <a:off x="11657028" y="1498473"/>
            <a:ext cx="6631019" cy="7137654"/>
          </a:xfrm>
          <a:custGeom>
            <a:rect b="b" l="l" r="r" t="t"/>
            <a:pathLst>
              <a:path extrusionOk="0" h="9516872" w="8841359">
                <a:moveTo>
                  <a:pt x="0" y="0"/>
                </a:moveTo>
                <a:lnTo>
                  <a:pt x="8841359" y="0"/>
                </a:lnTo>
                <a:lnTo>
                  <a:pt x="8841359" y="9516872"/>
                </a:lnTo>
                <a:lnTo>
                  <a:pt x="0" y="9516872"/>
                </a:lnTo>
                <a:lnTo>
                  <a:pt x="0" y="0"/>
                </a:lnTo>
                <a:close/>
              </a:path>
            </a:pathLst>
          </a:custGeom>
          <a:blipFill rotWithShape="1">
            <a:blip r:embed="rId5">
              <a:alphaModFix/>
            </a:blip>
            <a:stretch>
              <a:fillRect b="0" l="0" r="0" t="0"/>
            </a:stretch>
          </a:blipFill>
          <a:ln>
            <a:noFill/>
          </a:ln>
        </p:spPr>
      </p:sp>
      <p:grpSp>
        <p:nvGrpSpPr>
          <p:cNvPr id="214" name="Google Shape;214;p18"/>
          <p:cNvGrpSpPr/>
          <p:nvPr/>
        </p:nvGrpSpPr>
        <p:grpSpPr>
          <a:xfrm>
            <a:off x="1351090" y="440485"/>
            <a:ext cx="12033304" cy="2450306"/>
            <a:chOff x="0" y="-66675"/>
            <a:chExt cx="16044405" cy="3267075"/>
          </a:xfrm>
        </p:grpSpPr>
        <p:sp>
          <p:nvSpPr>
            <p:cNvPr id="215" name="Google Shape;215;p18"/>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216" name="Google Shape;216;p18"/>
            <p:cNvSpPr txBox="1"/>
            <p:nvPr/>
          </p:nvSpPr>
          <p:spPr>
            <a:xfrm>
              <a:off x="0" y="-66675"/>
              <a:ext cx="16044405" cy="3267075"/>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Визнання</a:t>
              </a:r>
              <a:endParaRPr/>
            </a:p>
          </p:txBody>
        </p:sp>
      </p:grpSp>
      <p:sp>
        <p:nvSpPr>
          <p:cNvPr id="217" name="Google Shape;217;p18"/>
          <p:cNvSpPr txBox="1"/>
          <p:nvPr/>
        </p:nvSpPr>
        <p:spPr>
          <a:xfrm>
            <a:off x="1351112" y="2606211"/>
            <a:ext cx="10455000" cy="2456700"/>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Визнання для учнів:</a:t>
            </a:r>
            <a:endParaRPr/>
          </a:p>
          <a:p>
            <a:pPr indent="0" lvl="0" marL="0" marR="0" rtl="0" algn="l">
              <a:lnSpc>
                <a:spcPct val="108000"/>
              </a:lnSpc>
              <a:spcBef>
                <a:spcPts val="0"/>
              </a:spcBef>
              <a:spcAft>
                <a:spcPts val="0"/>
              </a:spcAft>
              <a:buNone/>
            </a:pPr>
            <a:r>
              <a:rPr i="0" lang="en-US" sz="3000" u="none" cap="none" strike="noStrike">
                <a:solidFill>
                  <a:srgbClr val="000000"/>
                </a:solidFill>
                <a:latin typeface="Calibri"/>
                <a:ea typeface="Calibri"/>
                <a:cs typeface="Calibri"/>
                <a:sym typeface="Calibri"/>
              </a:rPr>
              <a:t>Сертифікат про завершення (програма неформального навчання)</a:t>
            </a:r>
            <a:endParaRPr/>
          </a:p>
          <a:p>
            <a:pPr indent="0" lvl="0" marL="0" marR="0" rtl="0" algn="l">
              <a:lnSpc>
                <a:spcPct val="108000"/>
              </a:lnSpc>
              <a:spcBef>
                <a:spcPts val="0"/>
              </a:spcBef>
              <a:spcAft>
                <a:spcPts val="0"/>
              </a:spcAft>
              <a:buNone/>
            </a:pPr>
            <a:r>
              <a:rPr i="0" lang="en-US" sz="3000" u="none" cap="none" strike="noStrike">
                <a:solidFill>
                  <a:srgbClr val="000000"/>
                </a:solidFill>
                <a:latin typeface="Calibri"/>
                <a:ea typeface="Calibri"/>
                <a:cs typeface="Calibri"/>
                <a:sym typeface="Calibri"/>
              </a:rPr>
              <a:t>Визнання для освітян:</a:t>
            </a:r>
            <a:endParaRPr/>
          </a:p>
          <a:p>
            <a:pPr indent="0" lvl="0" marL="0" marR="0" rtl="0" algn="l">
              <a:lnSpc>
                <a:spcPct val="108000"/>
              </a:lnSpc>
              <a:spcBef>
                <a:spcPts val="0"/>
              </a:spcBef>
              <a:spcAft>
                <a:spcPts val="0"/>
              </a:spcAft>
              <a:buNone/>
            </a:pPr>
            <a:r>
              <a:rPr i="0" lang="en-US" sz="3000" u="none" cap="none" strike="noStrike">
                <a:solidFill>
                  <a:srgbClr val="000000"/>
                </a:solidFill>
                <a:latin typeface="Calibri"/>
                <a:ea typeface="Calibri"/>
                <a:cs typeface="Calibri"/>
                <a:sym typeface="Calibri"/>
              </a:rPr>
              <a:t>Сертифікат про розвиток професійної компетентності</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