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45.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Lst>
  <p:sldSz cy="10287000" cx="18288000"/>
  <p:notesSz cx="6858000" cy="9144000"/>
  <p:embeddedFontLst>
    <p:embeddedFont>
      <p:font typeface="Montserrat"/>
      <p:bold r:id="rId51"/>
      <p:boldItalic r:id="rId5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GoogleSlidesCustomDataVersion2">
      <go:slidesCustomData xmlns:go="http://customooxmlschemas.google.com/" r:id="rId53" roundtripDataSignature="AMtx7mh4Y/KYI2ot2Z50bQGq+rKM6e1Zy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font" Target="fonts/Montserrat-bold.fntdata"/><Relationship Id="rId50" Type="http://schemas.openxmlformats.org/officeDocument/2006/relationships/slide" Target="slides/slide45.xml"/><Relationship Id="rId53" Type="http://customschemas.google.com/relationships/presentationmetadata" Target="metadata"/><Relationship Id="rId52" Type="http://schemas.openxmlformats.org/officeDocument/2006/relationships/font" Target="fonts/Montserrat-boldItalic.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86" name="Google Shape;86;p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87" name="Google Shape;87;p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 name="Google Shape;88;p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9" name="Google Shape;89;p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90" name="Google Shape;90;p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p2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16" name="Google Shape;216;p2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17" name="Google Shape;217;p20: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8" name="Google Shape;218;p2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9" name="Google Shape;219;p2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20" name="Google Shape;220;p2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2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55" name="Google Shape;255;p2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56" name="Google Shape;256;p2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7" name="Google Shape;257;p2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8" name="Google Shape;258;p2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59" name="Google Shape;259;p2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p2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98" name="Google Shape;298;p2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99" name="Google Shape;299;p2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0" name="Google Shape;300;p2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1" name="Google Shape;301;p2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302" name="Google Shape;302;p2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 name="Shape 335"/>
        <p:cNvGrpSpPr/>
        <p:nvPr/>
      </p:nvGrpSpPr>
      <p:grpSpPr>
        <a:xfrm>
          <a:off x="0" y="0"/>
          <a:ext cx="0" cy="0"/>
          <a:chOff x="0" y="0"/>
          <a:chExt cx="0" cy="0"/>
        </a:xfrm>
      </p:grpSpPr>
      <p:sp>
        <p:nvSpPr>
          <p:cNvPr id="336" name="Google Shape;336;p2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337" name="Google Shape;337;p2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338" name="Google Shape;338;p26: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9" name="Google Shape;339;p2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0" name="Google Shape;340;p2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341" name="Google Shape;341;p2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8" name="Shape 378"/>
        <p:cNvGrpSpPr/>
        <p:nvPr/>
      </p:nvGrpSpPr>
      <p:grpSpPr>
        <a:xfrm>
          <a:off x="0" y="0"/>
          <a:ext cx="0" cy="0"/>
          <a:chOff x="0" y="0"/>
          <a:chExt cx="0" cy="0"/>
        </a:xfrm>
      </p:grpSpPr>
      <p:sp>
        <p:nvSpPr>
          <p:cNvPr id="379" name="Google Shape;379;p2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380" name="Google Shape;380;p2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381" name="Google Shape;381;p28: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2" name="Google Shape;382;p2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3" name="Google Shape;383;p2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384" name="Google Shape;384;p2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 name="Shape 417"/>
        <p:cNvGrpSpPr/>
        <p:nvPr/>
      </p:nvGrpSpPr>
      <p:grpSpPr>
        <a:xfrm>
          <a:off x="0" y="0"/>
          <a:ext cx="0" cy="0"/>
          <a:chOff x="0" y="0"/>
          <a:chExt cx="0" cy="0"/>
        </a:xfrm>
      </p:grpSpPr>
      <p:sp>
        <p:nvSpPr>
          <p:cNvPr id="418" name="Google Shape;418;p3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419" name="Google Shape;419;p3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420" name="Google Shape;420;p30: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1" name="Google Shape;421;p3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2" name="Google Shape;422;p3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423" name="Google Shape;423;p3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0" name="Shape 460"/>
        <p:cNvGrpSpPr/>
        <p:nvPr/>
      </p:nvGrpSpPr>
      <p:grpSpPr>
        <a:xfrm>
          <a:off x="0" y="0"/>
          <a:ext cx="0" cy="0"/>
          <a:chOff x="0" y="0"/>
          <a:chExt cx="0" cy="0"/>
        </a:xfrm>
      </p:grpSpPr>
      <p:sp>
        <p:nvSpPr>
          <p:cNvPr id="461" name="Google Shape;461;p3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462" name="Google Shape;462;p3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463" name="Google Shape;463;p3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4" name="Google Shape;464;p3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65" name="Google Shape;465;p3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466" name="Google Shape;466;p3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9" name="Shape 499"/>
        <p:cNvGrpSpPr/>
        <p:nvPr/>
      </p:nvGrpSpPr>
      <p:grpSpPr>
        <a:xfrm>
          <a:off x="0" y="0"/>
          <a:ext cx="0" cy="0"/>
          <a:chOff x="0" y="0"/>
          <a:chExt cx="0" cy="0"/>
        </a:xfrm>
      </p:grpSpPr>
      <p:sp>
        <p:nvSpPr>
          <p:cNvPr id="500" name="Google Shape;500;p3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501" name="Google Shape;501;p3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502" name="Google Shape;502;p3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03" name="Google Shape;503;p3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04" name="Google Shape;504;p3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505" name="Google Shape;505;p3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2" name="Shape 542"/>
        <p:cNvGrpSpPr/>
        <p:nvPr/>
      </p:nvGrpSpPr>
      <p:grpSpPr>
        <a:xfrm>
          <a:off x="0" y="0"/>
          <a:ext cx="0" cy="0"/>
          <a:chOff x="0" y="0"/>
          <a:chExt cx="0" cy="0"/>
        </a:xfrm>
      </p:grpSpPr>
      <p:sp>
        <p:nvSpPr>
          <p:cNvPr id="543" name="Google Shape;543;p3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544" name="Google Shape;544;p3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545" name="Google Shape;545;p36: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46" name="Google Shape;546;p3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47" name="Google Shape;547;p3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548" name="Google Shape;548;p3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2" name="Shape 582"/>
        <p:cNvGrpSpPr/>
        <p:nvPr/>
      </p:nvGrpSpPr>
      <p:grpSpPr>
        <a:xfrm>
          <a:off x="0" y="0"/>
          <a:ext cx="0" cy="0"/>
          <a:chOff x="0" y="0"/>
          <a:chExt cx="0" cy="0"/>
        </a:xfrm>
      </p:grpSpPr>
      <p:sp>
        <p:nvSpPr>
          <p:cNvPr id="583" name="Google Shape;583;p3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584" name="Google Shape;584;p3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585" name="Google Shape;585;p38: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86" name="Google Shape;586;p3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87" name="Google Shape;587;p3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588" name="Google Shape;588;p3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03" name="Google Shape;103;p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04" name="Google Shape;104;p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5" name="Google Shape;105;p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6" name="Google Shape;106;p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07" name="Google Shape;107;p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1" name="Shape 631"/>
        <p:cNvGrpSpPr/>
        <p:nvPr/>
      </p:nvGrpSpPr>
      <p:grpSpPr>
        <a:xfrm>
          <a:off x="0" y="0"/>
          <a:ext cx="0" cy="0"/>
          <a:chOff x="0" y="0"/>
          <a:chExt cx="0" cy="0"/>
        </a:xfrm>
      </p:grpSpPr>
      <p:sp>
        <p:nvSpPr>
          <p:cNvPr id="632" name="Google Shape;632;p4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633" name="Google Shape;633;p4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634" name="Google Shape;634;p40: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35" name="Google Shape;635;p4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36" name="Google Shape;636;p4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637" name="Google Shape;637;p4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2" name="Shape 682"/>
        <p:cNvGrpSpPr/>
        <p:nvPr/>
      </p:nvGrpSpPr>
      <p:grpSpPr>
        <a:xfrm>
          <a:off x="0" y="0"/>
          <a:ext cx="0" cy="0"/>
          <a:chOff x="0" y="0"/>
          <a:chExt cx="0" cy="0"/>
        </a:xfrm>
      </p:grpSpPr>
      <p:sp>
        <p:nvSpPr>
          <p:cNvPr id="683" name="Google Shape;683;p4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684" name="Google Shape;684;p4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685" name="Google Shape;685;p4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86" name="Google Shape;686;p4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87" name="Google Shape;687;p4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688" name="Google Shape;688;p4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9" name="Shape 699"/>
        <p:cNvGrpSpPr/>
        <p:nvPr/>
      </p:nvGrpSpPr>
      <p:grpSpPr>
        <a:xfrm>
          <a:off x="0" y="0"/>
          <a:ext cx="0" cy="0"/>
          <a:chOff x="0" y="0"/>
          <a:chExt cx="0" cy="0"/>
        </a:xfrm>
      </p:grpSpPr>
      <p:sp>
        <p:nvSpPr>
          <p:cNvPr id="700" name="Google Shape;700;p4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701" name="Google Shape;701;p4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702" name="Google Shape;702;p4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03" name="Google Shape;703;p4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04" name="Google Shape;704;p4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705" name="Google Shape;705;p4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4" name="Shape 714"/>
        <p:cNvGrpSpPr/>
        <p:nvPr/>
      </p:nvGrpSpPr>
      <p:grpSpPr>
        <a:xfrm>
          <a:off x="0" y="0"/>
          <a:ext cx="0" cy="0"/>
          <a:chOff x="0" y="0"/>
          <a:chExt cx="0" cy="0"/>
        </a:xfrm>
      </p:grpSpPr>
      <p:sp>
        <p:nvSpPr>
          <p:cNvPr id="715" name="Google Shape;715;p4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716" name="Google Shape;716;p4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717" name="Google Shape;717;p46: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18" name="Google Shape;718;p4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19" name="Google Shape;719;p4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720" name="Google Shape;720;p4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3" name="Shape 753"/>
        <p:cNvGrpSpPr/>
        <p:nvPr/>
      </p:nvGrpSpPr>
      <p:grpSpPr>
        <a:xfrm>
          <a:off x="0" y="0"/>
          <a:ext cx="0" cy="0"/>
          <a:chOff x="0" y="0"/>
          <a:chExt cx="0" cy="0"/>
        </a:xfrm>
      </p:grpSpPr>
      <p:sp>
        <p:nvSpPr>
          <p:cNvPr id="754" name="Google Shape;754;p4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755" name="Google Shape;755;p4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756" name="Google Shape;756;p48: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57" name="Google Shape;757;p4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58" name="Google Shape;758;p4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759" name="Google Shape;759;p4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2" name="Shape 802"/>
        <p:cNvGrpSpPr/>
        <p:nvPr/>
      </p:nvGrpSpPr>
      <p:grpSpPr>
        <a:xfrm>
          <a:off x="0" y="0"/>
          <a:ext cx="0" cy="0"/>
          <a:chOff x="0" y="0"/>
          <a:chExt cx="0" cy="0"/>
        </a:xfrm>
      </p:grpSpPr>
      <p:sp>
        <p:nvSpPr>
          <p:cNvPr id="803" name="Google Shape;803;p5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804" name="Google Shape;804;p5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805" name="Google Shape;805;p50: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06" name="Google Shape;806;p5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07" name="Google Shape;807;p5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808" name="Google Shape;808;p5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1" name="Shape 841"/>
        <p:cNvGrpSpPr/>
        <p:nvPr/>
      </p:nvGrpSpPr>
      <p:grpSpPr>
        <a:xfrm>
          <a:off x="0" y="0"/>
          <a:ext cx="0" cy="0"/>
          <a:chOff x="0" y="0"/>
          <a:chExt cx="0" cy="0"/>
        </a:xfrm>
      </p:grpSpPr>
      <p:sp>
        <p:nvSpPr>
          <p:cNvPr id="842" name="Google Shape;842;p5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843" name="Google Shape;843;p5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844" name="Google Shape;844;p5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45" name="Google Shape;845;p5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46" name="Google Shape;846;p5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847" name="Google Shape;847;p5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0" name="Shape 890"/>
        <p:cNvGrpSpPr/>
        <p:nvPr/>
      </p:nvGrpSpPr>
      <p:grpSpPr>
        <a:xfrm>
          <a:off x="0" y="0"/>
          <a:ext cx="0" cy="0"/>
          <a:chOff x="0" y="0"/>
          <a:chExt cx="0" cy="0"/>
        </a:xfrm>
      </p:grpSpPr>
      <p:sp>
        <p:nvSpPr>
          <p:cNvPr id="891" name="Google Shape;891;p5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892" name="Google Shape;892;p5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893" name="Google Shape;893;p5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94" name="Google Shape;894;p5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95" name="Google Shape;895;p5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896" name="Google Shape;896;p5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9" name="Shape 929"/>
        <p:cNvGrpSpPr/>
        <p:nvPr/>
      </p:nvGrpSpPr>
      <p:grpSpPr>
        <a:xfrm>
          <a:off x="0" y="0"/>
          <a:ext cx="0" cy="0"/>
          <a:chOff x="0" y="0"/>
          <a:chExt cx="0" cy="0"/>
        </a:xfrm>
      </p:grpSpPr>
      <p:sp>
        <p:nvSpPr>
          <p:cNvPr id="930" name="Google Shape;930;p5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931" name="Google Shape;931;p5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932" name="Google Shape;932;p56: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3" name="Google Shape;933;p5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34" name="Google Shape;934;p5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935" name="Google Shape;935;p5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8" name="Shape 978"/>
        <p:cNvGrpSpPr/>
        <p:nvPr/>
      </p:nvGrpSpPr>
      <p:grpSpPr>
        <a:xfrm>
          <a:off x="0" y="0"/>
          <a:ext cx="0" cy="0"/>
          <a:chOff x="0" y="0"/>
          <a:chExt cx="0" cy="0"/>
        </a:xfrm>
      </p:grpSpPr>
      <p:sp>
        <p:nvSpPr>
          <p:cNvPr id="979" name="Google Shape;979;p5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980" name="Google Shape;980;p5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981" name="Google Shape;981;p58: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82" name="Google Shape;982;p5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83" name="Google Shape;983;p5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984" name="Google Shape;984;p5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17" name="Google Shape;117;p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18" name="Google Shape;118;p6: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9" name="Google Shape;119;p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0" name="Google Shape;120;p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21" name="Google Shape;121;p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9" name="Shape 1029"/>
        <p:cNvGrpSpPr/>
        <p:nvPr/>
      </p:nvGrpSpPr>
      <p:grpSpPr>
        <a:xfrm>
          <a:off x="0" y="0"/>
          <a:ext cx="0" cy="0"/>
          <a:chOff x="0" y="0"/>
          <a:chExt cx="0" cy="0"/>
        </a:xfrm>
      </p:grpSpPr>
      <p:sp>
        <p:nvSpPr>
          <p:cNvPr id="1030" name="Google Shape;1030;p6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031" name="Google Shape;1031;p6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032" name="Google Shape;1032;p60: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33" name="Google Shape;1033;p6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34" name="Google Shape;1034;p6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035" name="Google Shape;1035;p6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6" name="Shape 1046"/>
        <p:cNvGrpSpPr/>
        <p:nvPr/>
      </p:nvGrpSpPr>
      <p:grpSpPr>
        <a:xfrm>
          <a:off x="0" y="0"/>
          <a:ext cx="0" cy="0"/>
          <a:chOff x="0" y="0"/>
          <a:chExt cx="0" cy="0"/>
        </a:xfrm>
      </p:grpSpPr>
      <p:sp>
        <p:nvSpPr>
          <p:cNvPr id="1047" name="Google Shape;1047;p6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048" name="Google Shape;1048;p6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049" name="Google Shape;1049;p6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50" name="Google Shape;1050;p6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51" name="Google Shape;1051;p6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052" name="Google Shape;1052;p6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0" name="Shape 1060"/>
        <p:cNvGrpSpPr/>
        <p:nvPr/>
      </p:nvGrpSpPr>
      <p:grpSpPr>
        <a:xfrm>
          <a:off x="0" y="0"/>
          <a:ext cx="0" cy="0"/>
          <a:chOff x="0" y="0"/>
          <a:chExt cx="0" cy="0"/>
        </a:xfrm>
      </p:grpSpPr>
      <p:sp>
        <p:nvSpPr>
          <p:cNvPr id="1061" name="Google Shape;1061;p6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062" name="Google Shape;1062;p6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063" name="Google Shape;1063;p6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64" name="Google Shape;1064;p6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65" name="Google Shape;1065;p6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066" name="Google Shape;1066;p6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9" name="Shape 1099"/>
        <p:cNvGrpSpPr/>
        <p:nvPr/>
      </p:nvGrpSpPr>
      <p:grpSpPr>
        <a:xfrm>
          <a:off x="0" y="0"/>
          <a:ext cx="0" cy="0"/>
          <a:chOff x="0" y="0"/>
          <a:chExt cx="0" cy="0"/>
        </a:xfrm>
      </p:grpSpPr>
      <p:sp>
        <p:nvSpPr>
          <p:cNvPr id="1100" name="Google Shape;1100;p6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101" name="Google Shape;1101;p6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102" name="Google Shape;1102;p66: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03" name="Google Shape;1103;p6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04" name="Google Shape;1104;p6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105" name="Google Shape;1105;p6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2" name="Shape 1142"/>
        <p:cNvGrpSpPr/>
        <p:nvPr/>
      </p:nvGrpSpPr>
      <p:grpSpPr>
        <a:xfrm>
          <a:off x="0" y="0"/>
          <a:ext cx="0" cy="0"/>
          <a:chOff x="0" y="0"/>
          <a:chExt cx="0" cy="0"/>
        </a:xfrm>
      </p:grpSpPr>
      <p:sp>
        <p:nvSpPr>
          <p:cNvPr id="1143" name="Google Shape;1143;p6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144" name="Google Shape;1144;p6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145" name="Google Shape;1145;p68: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46" name="Google Shape;1146;p6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47" name="Google Shape;1147;p6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148" name="Google Shape;1148;p6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1" name="Shape 1181"/>
        <p:cNvGrpSpPr/>
        <p:nvPr/>
      </p:nvGrpSpPr>
      <p:grpSpPr>
        <a:xfrm>
          <a:off x="0" y="0"/>
          <a:ext cx="0" cy="0"/>
          <a:chOff x="0" y="0"/>
          <a:chExt cx="0" cy="0"/>
        </a:xfrm>
      </p:grpSpPr>
      <p:sp>
        <p:nvSpPr>
          <p:cNvPr id="1182" name="Google Shape;1182;p7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183" name="Google Shape;1183;p7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184" name="Google Shape;1184;p70: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85" name="Google Shape;1185;p7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86" name="Google Shape;1186;p7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187" name="Google Shape;1187;p7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4" name="Shape 1224"/>
        <p:cNvGrpSpPr/>
        <p:nvPr/>
      </p:nvGrpSpPr>
      <p:grpSpPr>
        <a:xfrm>
          <a:off x="0" y="0"/>
          <a:ext cx="0" cy="0"/>
          <a:chOff x="0" y="0"/>
          <a:chExt cx="0" cy="0"/>
        </a:xfrm>
      </p:grpSpPr>
      <p:sp>
        <p:nvSpPr>
          <p:cNvPr id="1225" name="Google Shape;1225;p7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226" name="Google Shape;1226;p7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227" name="Google Shape;1227;p7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28" name="Google Shape;1228;p7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29" name="Google Shape;1229;p7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230" name="Google Shape;1230;p7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3" name="Shape 1263"/>
        <p:cNvGrpSpPr/>
        <p:nvPr/>
      </p:nvGrpSpPr>
      <p:grpSpPr>
        <a:xfrm>
          <a:off x="0" y="0"/>
          <a:ext cx="0" cy="0"/>
          <a:chOff x="0" y="0"/>
          <a:chExt cx="0" cy="0"/>
        </a:xfrm>
      </p:grpSpPr>
      <p:sp>
        <p:nvSpPr>
          <p:cNvPr id="1264" name="Google Shape;1264;p7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265" name="Google Shape;1265;p7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266" name="Google Shape;1266;p7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67" name="Google Shape;1267;p7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68" name="Google Shape;1268;p7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269" name="Google Shape;1269;p7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6" name="Shape 1306"/>
        <p:cNvGrpSpPr/>
        <p:nvPr/>
      </p:nvGrpSpPr>
      <p:grpSpPr>
        <a:xfrm>
          <a:off x="0" y="0"/>
          <a:ext cx="0" cy="0"/>
          <a:chOff x="0" y="0"/>
          <a:chExt cx="0" cy="0"/>
        </a:xfrm>
      </p:grpSpPr>
      <p:sp>
        <p:nvSpPr>
          <p:cNvPr id="1307" name="Google Shape;1307;p7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308" name="Google Shape;1308;p7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309" name="Google Shape;1309;p76: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10" name="Google Shape;1310;p7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11" name="Google Shape;1311;p7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312" name="Google Shape;1312;p7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7" name="Shape 1357"/>
        <p:cNvGrpSpPr/>
        <p:nvPr/>
      </p:nvGrpSpPr>
      <p:grpSpPr>
        <a:xfrm>
          <a:off x="0" y="0"/>
          <a:ext cx="0" cy="0"/>
          <a:chOff x="0" y="0"/>
          <a:chExt cx="0" cy="0"/>
        </a:xfrm>
      </p:grpSpPr>
      <p:sp>
        <p:nvSpPr>
          <p:cNvPr id="1358" name="Google Shape;1358;p7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359" name="Google Shape;1359;p7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360" name="Google Shape;1360;p78: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61" name="Google Shape;1361;p7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62" name="Google Shape;1362;p7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363" name="Google Shape;1363;p7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p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32" name="Google Shape;132;p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33" name="Google Shape;133;p8: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4" name="Google Shape;134;p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5" name="Google Shape;135;p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36" name="Google Shape;136;p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4" name="Shape 1374"/>
        <p:cNvGrpSpPr/>
        <p:nvPr/>
      </p:nvGrpSpPr>
      <p:grpSpPr>
        <a:xfrm>
          <a:off x="0" y="0"/>
          <a:ext cx="0" cy="0"/>
          <a:chOff x="0" y="0"/>
          <a:chExt cx="0" cy="0"/>
        </a:xfrm>
      </p:grpSpPr>
      <p:sp>
        <p:nvSpPr>
          <p:cNvPr id="1375" name="Google Shape;1375;p8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376" name="Google Shape;1376;p8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377" name="Google Shape;1377;p80: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78" name="Google Shape;1378;p8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79" name="Google Shape;1379;p8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380" name="Google Shape;1380;p8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8" name="Shape 1398"/>
        <p:cNvGrpSpPr/>
        <p:nvPr/>
      </p:nvGrpSpPr>
      <p:grpSpPr>
        <a:xfrm>
          <a:off x="0" y="0"/>
          <a:ext cx="0" cy="0"/>
          <a:chOff x="0" y="0"/>
          <a:chExt cx="0" cy="0"/>
        </a:xfrm>
      </p:grpSpPr>
      <p:sp>
        <p:nvSpPr>
          <p:cNvPr id="1399" name="Google Shape;1399;p8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400" name="Google Shape;1400;p8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401" name="Google Shape;1401;p8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02" name="Google Shape;1402;p8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03" name="Google Shape;1403;p8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404" name="Google Shape;1404;p8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2" name="Shape 1412"/>
        <p:cNvGrpSpPr/>
        <p:nvPr/>
      </p:nvGrpSpPr>
      <p:grpSpPr>
        <a:xfrm>
          <a:off x="0" y="0"/>
          <a:ext cx="0" cy="0"/>
          <a:chOff x="0" y="0"/>
          <a:chExt cx="0" cy="0"/>
        </a:xfrm>
      </p:grpSpPr>
      <p:sp>
        <p:nvSpPr>
          <p:cNvPr id="1413" name="Google Shape;1413;p8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414" name="Google Shape;1414;p8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415" name="Google Shape;1415;p8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16" name="Google Shape;1416;p8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17" name="Google Shape;1417;p8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418" name="Google Shape;1418;p8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6" name="Shape 1426"/>
        <p:cNvGrpSpPr/>
        <p:nvPr/>
      </p:nvGrpSpPr>
      <p:grpSpPr>
        <a:xfrm>
          <a:off x="0" y="0"/>
          <a:ext cx="0" cy="0"/>
          <a:chOff x="0" y="0"/>
          <a:chExt cx="0" cy="0"/>
        </a:xfrm>
      </p:grpSpPr>
      <p:sp>
        <p:nvSpPr>
          <p:cNvPr id="1427" name="Google Shape;1427;p8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428" name="Google Shape;1428;p8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429" name="Google Shape;1429;p86: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30" name="Google Shape;1430;p8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31" name="Google Shape;1431;p8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432" name="Google Shape;1432;p8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0" name="Shape 1440"/>
        <p:cNvGrpSpPr/>
        <p:nvPr/>
      </p:nvGrpSpPr>
      <p:grpSpPr>
        <a:xfrm>
          <a:off x="0" y="0"/>
          <a:ext cx="0" cy="0"/>
          <a:chOff x="0" y="0"/>
          <a:chExt cx="0" cy="0"/>
        </a:xfrm>
      </p:grpSpPr>
      <p:sp>
        <p:nvSpPr>
          <p:cNvPr id="1441" name="Google Shape;1441;p8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442" name="Google Shape;1442;p8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443" name="Google Shape;1443;p88: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44" name="Google Shape;1444;p8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45" name="Google Shape;1445;p8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446" name="Google Shape;1446;p8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3" name="Shape 1463"/>
        <p:cNvGrpSpPr/>
        <p:nvPr/>
      </p:nvGrpSpPr>
      <p:grpSpPr>
        <a:xfrm>
          <a:off x="0" y="0"/>
          <a:ext cx="0" cy="0"/>
          <a:chOff x="0" y="0"/>
          <a:chExt cx="0" cy="0"/>
        </a:xfrm>
      </p:grpSpPr>
      <p:sp>
        <p:nvSpPr>
          <p:cNvPr id="1464" name="Google Shape;1464;p9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465" name="Google Shape;1465;p9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466" name="Google Shape;1466;p90: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67" name="Google Shape;1467;p9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68" name="Google Shape;1468;p9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469" name="Google Shape;1469;p9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p1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46" name="Google Shape;146;p1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47" name="Google Shape;147;p10: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8" name="Google Shape;148;p1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9" name="Google Shape;149;p1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50" name="Google Shape;150;p1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p1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60" name="Google Shape;160;p1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61" name="Google Shape;161;p1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2" name="Google Shape;162;p1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3" name="Google Shape;163;p1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64" name="Google Shape;164;p1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p1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74" name="Google Shape;174;p1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75" name="Google Shape;175;p1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6" name="Google Shape;176;p1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7" name="Google Shape;177;p1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78" name="Google Shape;178;p1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p1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88" name="Google Shape;188;p1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89" name="Google Shape;189;p16: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0" name="Google Shape;190;p1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1" name="Google Shape;191;p1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92" name="Google Shape;192;p1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p1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02" name="Google Shape;202;p1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03" name="Google Shape;203;p18: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4" name="Google Shape;204;p1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5" name="Google Shape;205;p1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06" name="Google Shape;206;p1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9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9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9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10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10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10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10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10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10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10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1" name="Google Shape;81;p10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10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10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9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9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2" name="Google Shape;22;p9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9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9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9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9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9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9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9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9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9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4" name="Google Shape;34;p9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9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9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9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9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0" name="Google Shape;40;p9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1" name="Google Shape;41;p9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9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9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9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9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7" name="Google Shape;47;p9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8" name="Google Shape;48;p9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9" name="Google Shape;49;p9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0" name="Google Shape;50;p9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9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9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9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9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9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9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9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9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61" name="Google Shape;61;p9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2" name="Google Shape;62;p9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9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9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10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100"/>
          <p:cNvSpPr/>
          <p:nvPr>
            <p:ph idx="2" type="pic"/>
          </p:nvPr>
        </p:nvSpPr>
        <p:spPr>
          <a:xfrm>
            <a:off x="1792288" y="612775"/>
            <a:ext cx="5486400" cy="4114800"/>
          </a:xfrm>
          <a:prstGeom prst="rect">
            <a:avLst/>
          </a:prstGeom>
          <a:noFill/>
          <a:ln>
            <a:noFill/>
          </a:ln>
        </p:spPr>
      </p:sp>
      <p:sp>
        <p:nvSpPr>
          <p:cNvPr id="68" name="Google Shape;68;p10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9" name="Google Shape;69;p10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10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10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9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9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Google Shape;12;p9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9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9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 Id="rId4" Type="http://schemas.openxmlformats.org/officeDocument/2006/relationships/image" Target="../media/image2.png"/><Relationship Id="rId5"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13.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4.png"/><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5.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4.png"/><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25.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4.png"/><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10.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4.png"/><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8.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4.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4.png"/><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4.png"/><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4.png"/><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4.png"/><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24.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4.png"/><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6.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4.png"/><Relationship Id="rId4" Type="http://schemas.openxmlformats.org/officeDocument/2006/relationships/image" Target="../media/image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26.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4.png"/><Relationship Id="rId4" Type="http://schemas.openxmlformats.org/officeDocument/2006/relationships/image" Target="../media/image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4.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4.png"/><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4.png"/><Relationship Id="rId4" Type="http://schemas.openxmlformats.org/officeDocument/2006/relationships/image" Target="../media/image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4.png"/><Relationship Id="rId4" Type="http://schemas.openxmlformats.org/officeDocument/2006/relationships/image" Target="../media/image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20.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4.png"/><Relationship Id="rId4" Type="http://schemas.openxmlformats.org/officeDocument/2006/relationships/image" Target="../media/image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9.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4.png"/><Relationship Id="rId4" Type="http://schemas.openxmlformats.org/officeDocument/2006/relationships/image" Target="../media/image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27.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4.png"/><Relationship Id="rId4" Type="http://schemas.openxmlformats.org/officeDocument/2006/relationships/image" Target="../media/image1.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4.png"/><Relationship Id="rId4" Type="http://schemas.openxmlformats.org/officeDocument/2006/relationships/image" Target="../media/image1.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 Id="rId3" Type="http://schemas.openxmlformats.org/officeDocument/2006/relationships/image" Target="../media/image4.pn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png"/><Relationship Id="rId4" Type="http://schemas.openxmlformats.org/officeDocument/2006/relationships/image" Target="../media/image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hyperlink" Target="https://www.icimod.org/mountain/cbfews/" TargetMode="External"/><Relationship Id="rId6" Type="http://schemas.openxmlformats.org/officeDocument/2006/relationships/hyperlink" Target="https://www.icimod.org/mountain/cbfews/" TargetMode="External"/><Relationship Id="rId7" Type="http://schemas.openxmlformats.org/officeDocument/2006/relationships/image" Target="../media/image28.png"/></Relationships>
</file>

<file path=ppt/slides/_rels/slide41.xml.rels><?xml version="1.0" encoding="UTF-8" standalone="yes"?><Relationships xmlns="http://schemas.openxmlformats.org/package/2006/relationships"><Relationship Id="rId11" Type="http://schemas.openxmlformats.org/officeDocument/2006/relationships/hyperlink" Target="https://european-flood.emergency.copernicus.eu/en" TargetMode="External"/><Relationship Id="rId10" Type="http://schemas.openxmlformats.org/officeDocument/2006/relationships/hyperlink" Target="https://www.icimod.org/mountain/cbfews/" TargetMode="External"/><Relationship Id="rId13" Type="http://schemas.openxmlformats.org/officeDocument/2006/relationships/hyperlink" Target="https://european-flood.emergency.copernicus.eu/en" TargetMode="External"/><Relationship Id="rId12" Type="http://schemas.openxmlformats.org/officeDocument/2006/relationships/hyperlink" Target="https://european-flood.emergency.copernicus.eu/en" TargetMode="External"/><Relationship Id="rId1" Type="http://schemas.openxmlformats.org/officeDocument/2006/relationships/slideLayout" Target="../slideLayouts/slideLayout1.xml"/><Relationship Id="rId2" Type="http://schemas.openxmlformats.org/officeDocument/2006/relationships/notesSlide" Target="../notesSlides/notesSlide41.xml"/><Relationship Id="rId3" Type="http://schemas.openxmlformats.org/officeDocument/2006/relationships/image" Target="../media/image4.png"/><Relationship Id="rId4" Type="http://schemas.openxmlformats.org/officeDocument/2006/relationships/image" Target="../media/image1.png"/><Relationship Id="rId9" Type="http://schemas.openxmlformats.org/officeDocument/2006/relationships/hyperlink" Target="https://www.icimod.org/mountain/cbfews/" TargetMode="External"/><Relationship Id="rId14" Type="http://schemas.openxmlformats.org/officeDocument/2006/relationships/hyperlink" Target="https://www.who.int/publications/i/item/B09476" TargetMode="External"/><Relationship Id="rId5" Type="http://schemas.openxmlformats.org/officeDocument/2006/relationships/hyperlink" Target="https://www.icimod.org/mountain/cbfews/" TargetMode="External"/><Relationship Id="rId6" Type="http://schemas.openxmlformats.org/officeDocument/2006/relationships/hyperlink" Target="https://www.icimod.org/mountain/cbfews/" TargetMode="External"/><Relationship Id="rId7" Type="http://schemas.openxmlformats.org/officeDocument/2006/relationships/hyperlink" Target="https://www.icimod.org/mountain/cbfews/" TargetMode="External"/><Relationship Id="rId8" Type="http://schemas.openxmlformats.org/officeDocument/2006/relationships/hyperlink" Target="https://www.icimod.org/mountain/cbfews/" TargetMode="Externa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 Id="rId3" Type="http://schemas.openxmlformats.org/officeDocument/2006/relationships/image" Target="../media/image4.png"/><Relationship Id="rId4" Type="http://schemas.openxmlformats.org/officeDocument/2006/relationships/image" Target="../media/image1.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 Id="rId3" Type="http://schemas.openxmlformats.org/officeDocument/2006/relationships/image" Target="../media/image4.png"/><Relationship Id="rId4" Type="http://schemas.openxmlformats.org/officeDocument/2006/relationships/image" Target="../media/image1.png"/></Relationships>
</file>

<file path=ppt/slides/_rels/slide44.xml.rels><?xml version="1.0" encoding="UTF-8" standalone="yes"?><Relationships xmlns="http://schemas.openxmlformats.org/package/2006/relationships"><Relationship Id="rId11" Type="http://schemas.openxmlformats.org/officeDocument/2006/relationships/image" Target="../media/image7.png"/><Relationship Id="rId10" Type="http://schemas.openxmlformats.org/officeDocument/2006/relationships/image" Target="../media/image16.png"/><Relationship Id="rId13" Type="http://schemas.openxmlformats.org/officeDocument/2006/relationships/image" Target="../media/image14.png"/><Relationship Id="rId12" Type="http://schemas.openxmlformats.org/officeDocument/2006/relationships/image" Target="../media/image22.png"/><Relationship Id="rId1" Type="http://schemas.openxmlformats.org/officeDocument/2006/relationships/slideLayout" Target="../slideLayouts/slideLayout1.xml"/><Relationship Id="rId2" Type="http://schemas.openxmlformats.org/officeDocument/2006/relationships/notesSlide" Target="../notesSlides/notesSlide44.xml"/><Relationship Id="rId3" Type="http://schemas.openxmlformats.org/officeDocument/2006/relationships/hyperlink" Target="https://ied.eu/" TargetMode="External"/><Relationship Id="rId4" Type="http://schemas.openxmlformats.org/officeDocument/2006/relationships/hyperlink" Target="https://denizli.afad.gov.tr/" TargetMode="External"/><Relationship Id="rId9" Type="http://schemas.openxmlformats.org/officeDocument/2006/relationships/image" Target="../media/image11.png"/><Relationship Id="rId14" Type="http://schemas.openxmlformats.org/officeDocument/2006/relationships/image" Target="../media/image19.png"/><Relationship Id="rId5" Type="http://schemas.openxmlformats.org/officeDocument/2006/relationships/hyperlink" Target="https://neotalentway.com/" TargetMode="External"/><Relationship Id="rId6" Type="http://schemas.openxmlformats.org/officeDocument/2006/relationships/hyperlink" Target="https://www.eva93.lv/" TargetMode="External"/><Relationship Id="rId7" Type="http://schemas.openxmlformats.org/officeDocument/2006/relationships/hyperlink" Target="https://ngo-nfe4y.com.ua/en" TargetMode="External"/><Relationship Id="rId8" Type="http://schemas.openxmlformats.org/officeDocument/2006/relationships/hyperlink" Target="https://vonhope.is/" TargetMode="External"/></Relationships>
</file>

<file path=ppt/slides/_rels/slide45.xml.rels><?xml version="1.0" encoding="UTF-8" standalone="yes"?><Relationships xmlns="http://schemas.openxmlformats.org/package/2006/relationships"><Relationship Id="rId11" Type="http://schemas.openxmlformats.org/officeDocument/2006/relationships/image" Target="../media/image18.png"/><Relationship Id="rId10" Type="http://schemas.openxmlformats.org/officeDocument/2006/relationships/hyperlink" Target="https://www.facebook.com/profile.php?id=61573707797009" TargetMode="External"/><Relationship Id="rId13" Type="http://schemas.openxmlformats.org/officeDocument/2006/relationships/image" Target="../media/image17.png"/><Relationship Id="rId12" Type="http://schemas.openxmlformats.org/officeDocument/2006/relationships/hyperlink" Target="https://www.youtube.com/@VET-READYEUProgram" TargetMode="External"/><Relationship Id="rId1" Type="http://schemas.openxmlformats.org/officeDocument/2006/relationships/slideLayout" Target="../slideLayouts/slideLayout1.xml"/><Relationship Id="rId2" Type="http://schemas.openxmlformats.org/officeDocument/2006/relationships/notesSlide" Target="../notesSlides/notesSlide45.xml"/><Relationship Id="rId3" Type="http://schemas.openxmlformats.org/officeDocument/2006/relationships/image" Target="../media/image12.png"/><Relationship Id="rId4" Type="http://schemas.openxmlformats.org/officeDocument/2006/relationships/image" Target="../media/image23.png"/><Relationship Id="rId9" Type="http://schemas.openxmlformats.org/officeDocument/2006/relationships/image" Target="../media/image29.png"/><Relationship Id="rId5" Type="http://schemas.openxmlformats.org/officeDocument/2006/relationships/image" Target="../media/image21.png"/><Relationship Id="rId6" Type="http://schemas.openxmlformats.org/officeDocument/2006/relationships/hyperlink" Target="https://vetready.eu/" TargetMode="External"/><Relationship Id="rId7" Type="http://schemas.openxmlformats.org/officeDocument/2006/relationships/hyperlink" Target="http://www.linkedin.com/company/vet-ready-project" TargetMode="External"/><Relationship Id="rId8" Type="http://schemas.openxmlformats.org/officeDocument/2006/relationships/image" Target="../media/image1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4.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4.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4.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4.pn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4.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2"/>
          <p:cNvSpPr/>
          <p:nvPr/>
        </p:nvSpPr>
        <p:spPr>
          <a:xfrm>
            <a:off x="9793628" y="716280"/>
            <a:ext cx="8274273" cy="8397240"/>
          </a:xfrm>
          <a:custGeom>
            <a:rect b="b" l="l" r="r" t="t"/>
            <a:pathLst>
              <a:path extrusionOk="0" h="11196320" w="11032363">
                <a:moveTo>
                  <a:pt x="0" y="0"/>
                </a:moveTo>
                <a:lnTo>
                  <a:pt x="11032363" y="0"/>
                </a:lnTo>
                <a:lnTo>
                  <a:pt x="11032363" y="11196320"/>
                </a:lnTo>
                <a:lnTo>
                  <a:pt x="0" y="11196320"/>
                </a:lnTo>
                <a:lnTo>
                  <a:pt x="0" y="0"/>
                </a:lnTo>
                <a:close/>
              </a:path>
            </a:pathLst>
          </a:custGeom>
          <a:blipFill rotWithShape="1">
            <a:blip r:embed="rId3">
              <a:alphaModFix/>
            </a:blip>
            <a:stretch>
              <a:fillRect b="0" l="0" r="0" t="0"/>
            </a:stretch>
          </a:blipFill>
          <a:ln>
            <a:noFill/>
          </a:ln>
        </p:spPr>
      </p:sp>
      <p:sp>
        <p:nvSpPr>
          <p:cNvPr id="93" name="Google Shape;93;p2"/>
          <p:cNvSpPr/>
          <p:nvPr/>
        </p:nvSpPr>
        <p:spPr>
          <a:xfrm>
            <a:off x="732694" y="8815647"/>
            <a:ext cx="4305776" cy="911828"/>
          </a:xfrm>
          <a:custGeom>
            <a:rect b="b" l="l" r="r" t="t"/>
            <a:pathLst>
              <a:path extrusionOk="0" h="1215771" w="5741035">
                <a:moveTo>
                  <a:pt x="0" y="0"/>
                </a:moveTo>
                <a:lnTo>
                  <a:pt x="5741035" y="0"/>
                </a:lnTo>
                <a:lnTo>
                  <a:pt x="5741035" y="1215771"/>
                </a:lnTo>
                <a:lnTo>
                  <a:pt x="0" y="1215771"/>
                </a:lnTo>
                <a:lnTo>
                  <a:pt x="0" y="0"/>
                </a:lnTo>
                <a:close/>
              </a:path>
            </a:pathLst>
          </a:custGeom>
          <a:blipFill rotWithShape="1">
            <a:blip r:embed="rId4">
              <a:alphaModFix/>
            </a:blip>
            <a:stretch>
              <a:fillRect b="1" l="0" r="0" t="0"/>
            </a:stretch>
          </a:blipFill>
          <a:ln>
            <a:noFill/>
          </a:ln>
        </p:spPr>
      </p:sp>
      <p:sp>
        <p:nvSpPr>
          <p:cNvPr descr="Крупний план логотипа  Контент, створений штучним інтелектом, може бути неправильним." id="94" name="Google Shape;94;p2"/>
          <p:cNvSpPr/>
          <p:nvPr/>
        </p:nvSpPr>
        <p:spPr>
          <a:xfrm>
            <a:off x="581024" y="1096360"/>
            <a:ext cx="4059555" cy="981933"/>
          </a:xfrm>
          <a:custGeom>
            <a:rect b="b" l="l" r="r" t="t"/>
            <a:pathLst>
              <a:path extrusionOk="0" h="1309243" w="5412740">
                <a:moveTo>
                  <a:pt x="0" y="0"/>
                </a:moveTo>
                <a:lnTo>
                  <a:pt x="5412740" y="0"/>
                </a:lnTo>
                <a:lnTo>
                  <a:pt x="5412740" y="1309243"/>
                </a:lnTo>
                <a:lnTo>
                  <a:pt x="0" y="1309243"/>
                </a:lnTo>
                <a:lnTo>
                  <a:pt x="0" y="0"/>
                </a:lnTo>
                <a:close/>
              </a:path>
            </a:pathLst>
          </a:custGeom>
          <a:blipFill rotWithShape="1">
            <a:blip r:embed="rId5">
              <a:alphaModFix/>
            </a:blip>
            <a:stretch>
              <a:fillRect b="3" l="0" r="0" t="0"/>
            </a:stretch>
          </a:blipFill>
          <a:ln>
            <a:noFill/>
          </a:ln>
        </p:spPr>
      </p:sp>
      <p:grpSp>
        <p:nvGrpSpPr>
          <p:cNvPr id="95" name="Google Shape;95;p2"/>
          <p:cNvGrpSpPr/>
          <p:nvPr/>
        </p:nvGrpSpPr>
        <p:grpSpPr>
          <a:xfrm>
            <a:off x="581022" y="2618886"/>
            <a:ext cx="8827894" cy="2291550"/>
            <a:chOff x="0" y="-66675"/>
            <a:chExt cx="11770526" cy="3055401"/>
          </a:xfrm>
        </p:grpSpPr>
        <p:sp>
          <p:nvSpPr>
            <p:cNvPr id="96" name="Google Shape;96;p2"/>
            <p:cNvSpPr/>
            <p:nvPr/>
          </p:nvSpPr>
          <p:spPr>
            <a:xfrm>
              <a:off x="0" y="0"/>
              <a:ext cx="11770526" cy="2988726"/>
            </a:xfrm>
            <a:custGeom>
              <a:rect b="b" l="l" r="r" t="t"/>
              <a:pathLst>
                <a:path extrusionOk="0" h="2988726" w="11770526">
                  <a:moveTo>
                    <a:pt x="0" y="0"/>
                  </a:moveTo>
                  <a:lnTo>
                    <a:pt x="11770526" y="0"/>
                  </a:lnTo>
                  <a:lnTo>
                    <a:pt x="11770526" y="2988726"/>
                  </a:lnTo>
                  <a:lnTo>
                    <a:pt x="0" y="2988726"/>
                  </a:lnTo>
                  <a:close/>
                </a:path>
              </a:pathLst>
            </a:custGeom>
            <a:solidFill>
              <a:srgbClr val="000000">
                <a:alpha val="0"/>
              </a:srgbClr>
            </a:solidFill>
            <a:ln>
              <a:noFill/>
            </a:ln>
          </p:spPr>
        </p:sp>
        <p:sp>
          <p:nvSpPr>
            <p:cNvPr id="97" name="Google Shape;97;p2"/>
            <p:cNvSpPr txBox="1"/>
            <p:nvPr/>
          </p:nvSpPr>
          <p:spPr>
            <a:xfrm>
              <a:off x="0" y="-66675"/>
              <a:ext cx="11770526" cy="3055401"/>
            </a:xfrm>
            <a:prstGeom prst="rect">
              <a:avLst/>
            </a:prstGeom>
            <a:noFill/>
            <a:ln>
              <a:noFill/>
            </a:ln>
          </p:spPr>
          <p:txBody>
            <a:bodyPr anchorCtr="0" anchor="b" bIns="0" lIns="0" spcFirstLastPara="1" rIns="0" wrap="square" tIns="0">
              <a:noAutofit/>
            </a:bodyPr>
            <a:lstStyle/>
            <a:p>
              <a:pPr indent="0" lvl="0" marL="0" marR="0" rtl="0" algn="l">
                <a:lnSpc>
                  <a:spcPct val="108002"/>
                </a:lnSpc>
                <a:spcBef>
                  <a:spcPts val="0"/>
                </a:spcBef>
                <a:spcAft>
                  <a:spcPts val="0"/>
                </a:spcAft>
                <a:buNone/>
              </a:pPr>
              <a:r>
                <a:rPr b="1" i="0" lang="en-US" sz="5561" u="none" cap="none" strike="noStrike">
                  <a:solidFill>
                    <a:srgbClr val="000000"/>
                  </a:solidFill>
                  <a:latin typeface="Calibri"/>
                  <a:ea typeface="Calibri"/>
                  <a:cs typeface="Calibri"/>
                  <a:sym typeface="Calibri"/>
                </a:rPr>
                <a:t>РОЗДІЛ 1: ГОТОВНІСТЬ ДО ЛИХ ТА РЕАГУВАННЯ НА НИХ</a:t>
              </a:r>
              <a:endParaRPr/>
            </a:p>
          </p:txBody>
        </p:sp>
      </p:grpSp>
      <p:sp>
        <p:nvSpPr>
          <p:cNvPr id="98" name="Google Shape;98;p2"/>
          <p:cNvSpPr txBox="1"/>
          <p:nvPr/>
        </p:nvSpPr>
        <p:spPr>
          <a:xfrm>
            <a:off x="672450" y="5269005"/>
            <a:ext cx="8961300" cy="1785000"/>
          </a:xfrm>
          <a:prstGeom prst="rect">
            <a:avLst/>
          </a:prstGeom>
          <a:noFill/>
          <a:ln>
            <a:noFill/>
          </a:ln>
        </p:spPr>
        <p:txBody>
          <a:bodyPr anchorCtr="0" anchor="t" bIns="0" lIns="0" spcFirstLastPara="1" rIns="0" wrap="square" tIns="0">
            <a:spAutoFit/>
          </a:bodyPr>
          <a:lstStyle/>
          <a:p>
            <a:pPr indent="0" lvl="0" marL="0" marR="0" rtl="0" algn="l">
              <a:lnSpc>
                <a:spcPct val="86388"/>
              </a:lnSpc>
              <a:spcBef>
                <a:spcPts val="0"/>
              </a:spcBef>
              <a:spcAft>
                <a:spcPts val="0"/>
              </a:spcAft>
              <a:buNone/>
            </a:pPr>
            <a:r>
              <a:rPr b="1" i="0" lang="en-US" sz="3600" u="none" cap="none" strike="noStrike">
                <a:solidFill>
                  <a:srgbClr val="000000"/>
                </a:solidFill>
                <a:latin typeface="Calibri"/>
                <a:ea typeface="Calibri"/>
                <a:cs typeface="Calibri"/>
                <a:sym typeface="Calibri"/>
              </a:rPr>
              <a:t>НАВЧАЛЬНИЙ МОДУЛЬ 3: Системи раннього попередження для безпеки житлових приміщень</a:t>
            </a:r>
            <a:endParaRPr/>
          </a:p>
          <a:p>
            <a:pPr indent="0" lvl="0" marL="0" marR="0" rtl="0" algn="l">
              <a:lnSpc>
                <a:spcPct val="21583"/>
              </a:lnSpc>
              <a:spcBef>
                <a:spcPts val="0"/>
              </a:spcBef>
              <a:spcAft>
                <a:spcPts val="0"/>
              </a:spcAft>
              <a:buNone/>
            </a:pPr>
            <a:r>
              <a:t/>
            </a:r>
            <a:endParaRPr b="1" i="0" sz="3600" u="none" cap="none" strike="noStrike">
              <a:solidFill>
                <a:srgbClr val="000000"/>
              </a:solidFill>
              <a:latin typeface="Calibri"/>
              <a:ea typeface="Calibri"/>
              <a:cs typeface="Calibri"/>
              <a:sym typeface="Calibri"/>
            </a:endParaRPr>
          </a:p>
          <a:p>
            <a:pPr indent="0" lvl="0" marL="0" marR="0" rtl="0" algn="l">
              <a:lnSpc>
                <a:spcPct val="86376"/>
              </a:lnSpc>
              <a:spcBef>
                <a:spcPts val="0"/>
              </a:spcBef>
              <a:spcAft>
                <a:spcPts val="0"/>
              </a:spcAft>
              <a:buNone/>
            </a:pPr>
            <a:r>
              <a:rPr b="1" i="0" lang="en-US" sz="1725" u="none" cap="none" strike="noStrike">
                <a:solidFill>
                  <a:srgbClr val="000000"/>
                </a:solidFill>
                <a:latin typeface="Calibri"/>
                <a:ea typeface="Calibri"/>
                <a:cs typeface="Calibri"/>
                <a:sym typeface="Calibri"/>
              </a:rPr>
              <a:t>Автор: Інститут розвитку підприємництва / Проектне партнерство VETREADY</a:t>
            </a:r>
            <a:endParaRPr/>
          </a:p>
        </p:txBody>
      </p:sp>
      <p:sp>
        <p:nvSpPr>
          <p:cNvPr id="99" name="Google Shape;99;p2"/>
          <p:cNvSpPr txBox="1"/>
          <p:nvPr/>
        </p:nvSpPr>
        <p:spPr>
          <a:xfrm>
            <a:off x="672447" y="8106004"/>
            <a:ext cx="8645044" cy="3048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800" u="none" cap="none" strike="noStrike">
                <a:solidFill>
                  <a:srgbClr val="000000"/>
                </a:solidFill>
                <a:latin typeface="Calibri"/>
                <a:ea typeface="Calibri"/>
                <a:cs typeface="Calibri"/>
                <a:sym typeface="Calibri"/>
              </a:rPr>
              <a:t> Номер проекту: 2024-1-ES01-KA220-VET-000257287</a:t>
            </a:r>
            <a:endParaRPr/>
          </a:p>
        </p:txBody>
      </p:sp>
      <p:sp>
        <p:nvSpPr>
          <p:cNvPr id="100" name="Google Shape;100;p2"/>
          <p:cNvSpPr txBox="1"/>
          <p:nvPr/>
        </p:nvSpPr>
        <p:spPr>
          <a:xfrm>
            <a:off x="5549425" y="8748200"/>
            <a:ext cx="6965700" cy="1046700"/>
          </a:xfrm>
          <a:prstGeom prst="rect">
            <a:avLst/>
          </a:prstGeom>
          <a:noFill/>
          <a:ln>
            <a:noFill/>
          </a:ln>
        </p:spPr>
        <p:txBody>
          <a:bodyPr anchorCtr="0" anchor="t" bIns="91425" lIns="91425" spcFirstLastPara="1" rIns="91425" wrap="square" tIns="91425">
            <a:spAutoFit/>
          </a:bodyPr>
          <a:lstStyle/>
          <a:p>
            <a:pPr indent="0" lvl="0" marL="0" rtl="0" algn="just">
              <a:spcBef>
                <a:spcPts val="0"/>
              </a:spcBef>
              <a:spcAft>
                <a:spcPts val="0"/>
              </a:spcAft>
              <a:buNone/>
            </a:pPr>
            <a:r>
              <a:rPr lang="en-US"/>
              <a:t>Фінансується Європейським Союзом. Однак висловлені погляди та думки належать лише автору(ам) і не обов'язково відображають погляди Європейського Союзу або Іспанської служби з питань інтернаціоналізації освіти (SEPIE). Ні Європейський Союз, ні орган, що надає грант, не несуть за них відповідальності.</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sp>
        <p:nvSpPr>
          <p:cNvPr descr="Синій текст на чорному фоні  Опис згенеровано автоматично" id="222" name="Google Shape;222;p20"/>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223" name="Google Shape;223;p20"/>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1" l="0" r="0" t="0"/>
            </a:stretch>
          </a:blipFill>
          <a:ln>
            <a:noFill/>
          </a:ln>
        </p:spPr>
      </p:sp>
      <p:grpSp>
        <p:nvGrpSpPr>
          <p:cNvPr id="224" name="Google Shape;224;p20"/>
          <p:cNvGrpSpPr/>
          <p:nvPr/>
        </p:nvGrpSpPr>
        <p:grpSpPr>
          <a:xfrm>
            <a:off x="1257300" y="418292"/>
            <a:ext cx="15773400" cy="1380840"/>
            <a:chOff x="0" y="-66675"/>
            <a:chExt cx="21031200" cy="1841121"/>
          </a:xfrm>
        </p:grpSpPr>
        <p:sp>
          <p:nvSpPr>
            <p:cNvPr id="225" name="Google Shape;225;p20"/>
            <p:cNvSpPr/>
            <p:nvPr/>
          </p:nvSpPr>
          <p:spPr>
            <a:xfrm>
              <a:off x="0" y="0"/>
              <a:ext cx="21031200" cy="1774446"/>
            </a:xfrm>
            <a:custGeom>
              <a:rect b="b" l="l" r="r" t="t"/>
              <a:pathLst>
                <a:path extrusionOk="0" h="1774446" w="21031200">
                  <a:moveTo>
                    <a:pt x="0" y="0"/>
                  </a:moveTo>
                  <a:lnTo>
                    <a:pt x="21031200" y="0"/>
                  </a:lnTo>
                  <a:lnTo>
                    <a:pt x="21031200" y="1774446"/>
                  </a:lnTo>
                  <a:lnTo>
                    <a:pt x="0" y="1774446"/>
                  </a:lnTo>
                  <a:close/>
                </a:path>
              </a:pathLst>
            </a:custGeom>
            <a:solidFill>
              <a:srgbClr val="000000">
                <a:alpha val="0"/>
              </a:srgbClr>
            </a:solidFill>
            <a:ln>
              <a:noFill/>
            </a:ln>
          </p:spPr>
        </p:sp>
        <p:sp>
          <p:nvSpPr>
            <p:cNvPr id="226" name="Google Shape;226;p20"/>
            <p:cNvSpPr txBox="1"/>
            <p:nvPr/>
          </p:nvSpPr>
          <p:spPr>
            <a:xfrm>
              <a:off x="0" y="-66675"/>
              <a:ext cx="21031200" cy="18411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Землетруси</a:t>
              </a:r>
              <a:endParaRPr/>
            </a:p>
          </p:txBody>
        </p:sp>
      </p:grpSp>
      <p:grpSp>
        <p:nvGrpSpPr>
          <p:cNvPr id="227" name="Google Shape;227;p20"/>
          <p:cNvGrpSpPr/>
          <p:nvPr/>
        </p:nvGrpSpPr>
        <p:grpSpPr>
          <a:xfrm>
            <a:off x="1008459" y="1682737"/>
            <a:ext cx="15102399" cy="1034199"/>
            <a:chOff x="0" y="-28575"/>
            <a:chExt cx="20136531" cy="1378932"/>
          </a:xfrm>
        </p:grpSpPr>
        <p:sp>
          <p:nvSpPr>
            <p:cNvPr id="228" name="Google Shape;228;p20"/>
            <p:cNvSpPr/>
            <p:nvPr/>
          </p:nvSpPr>
          <p:spPr>
            <a:xfrm>
              <a:off x="0" y="0"/>
              <a:ext cx="20136531" cy="1350357"/>
            </a:xfrm>
            <a:custGeom>
              <a:rect b="b" l="l" r="r" t="t"/>
              <a:pathLst>
                <a:path extrusionOk="0" h="1350357" w="20136531">
                  <a:moveTo>
                    <a:pt x="0" y="0"/>
                  </a:moveTo>
                  <a:lnTo>
                    <a:pt x="20136531" y="0"/>
                  </a:lnTo>
                  <a:lnTo>
                    <a:pt x="20136531" y="1350357"/>
                  </a:lnTo>
                  <a:lnTo>
                    <a:pt x="0" y="1350357"/>
                  </a:lnTo>
                  <a:close/>
                </a:path>
              </a:pathLst>
            </a:custGeom>
            <a:solidFill>
              <a:srgbClr val="000000">
                <a:alpha val="0"/>
              </a:srgbClr>
            </a:solidFill>
            <a:ln>
              <a:noFill/>
            </a:ln>
          </p:spPr>
        </p:sp>
        <p:sp>
          <p:nvSpPr>
            <p:cNvPr id="229" name="Google Shape;229;p20"/>
            <p:cNvSpPr txBox="1"/>
            <p:nvPr/>
          </p:nvSpPr>
          <p:spPr>
            <a:xfrm>
              <a:off x="0" y="-28575"/>
              <a:ext cx="20136530" cy="1378932"/>
            </a:xfrm>
            <a:prstGeom prst="rect">
              <a:avLst/>
            </a:prstGeom>
            <a:noFill/>
            <a:ln>
              <a:noFill/>
            </a:ln>
          </p:spPr>
          <p:txBody>
            <a:bodyPr anchorCtr="0" anchor="ctr" bIns="0" lIns="0" spcFirstLastPara="1" rIns="0" wrap="square" tIns="0">
              <a:noAutofit/>
            </a:bodyPr>
            <a:lstStyle/>
            <a:p>
              <a:pPr indent="0" lvl="0" marL="0" marR="0" rtl="0" algn="just">
                <a:lnSpc>
                  <a:spcPct val="108000"/>
                </a:lnSpc>
                <a:spcBef>
                  <a:spcPts val="0"/>
                </a:spcBef>
                <a:spcAft>
                  <a:spcPts val="0"/>
                </a:spcAft>
                <a:buNone/>
              </a:pPr>
              <a:r>
                <a:rPr b="1" i="0" lang="en-US" sz="3000" u="none" cap="none" strike="noStrike">
                  <a:solidFill>
                    <a:srgbClr val="139AD6"/>
                  </a:solidFill>
                  <a:latin typeface="Calibri"/>
                  <a:ea typeface="Calibri"/>
                  <a:cs typeface="Calibri"/>
                  <a:sym typeface="Calibri"/>
                </a:rPr>
                <a:t>Секунди можуть врятувати життя. Розпізнавання попередження про землетрус – це перший крок до виживання.</a:t>
              </a:r>
              <a:endParaRPr/>
            </a:p>
          </p:txBody>
        </p:sp>
      </p:grpSp>
      <p:grpSp>
        <p:nvGrpSpPr>
          <p:cNvPr id="230" name="Google Shape;230;p20"/>
          <p:cNvGrpSpPr/>
          <p:nvPr/>
        </p:nvGrpSpPr>
        <p:grpSpPr>
          <a:xfrm>
            <a:off x="1238250" y="2973848"/>
            <a:ext cx="11212259" cy="705041"/>
            <a:chOff x="0" y="0"/>
            <a:chExt cx="14949678" cy="940054"/>
          </a:xfrm>
        </p:grpSpPr>
        <p:sp>
          <p:nvSpPr>
            <p:cNvPr id="231" name="Google Shape;231;p20"/>
            <p:cNvSpPr/>
            <p:nvPr/>
          </p:nvSpPr>
          <p:spPr>
            <a:xfrm>
              <a:off x="25400" y="25400"/>
              <a:ext cx="14898878" cy="889254"/>
            </a:xfrm>
            <a:custGeom>
              <a:rect b="b" l="l" r="r" t="t"/>
              <a:pathLst>
                <a:path extrusionOk="0" h="889254" w="14898878">
                  <a:moveTo>
                    <a:pt x="0" y="148209"/>
                  </a:moveTo>
                  <a:cubicBezTo>
                    <a:pt x="0" y="66294"/>
                    <a:pt x="69850" y="0"/>
                    <a:pt x="156083" y="0"/>
                  </a:cubicBezTo>
                  <a:lnTo>
                    <a:pt x="14742795" y="0"/>
                  </a:lnTo>
                  <a:cubicBezTo>
                    <a:pt x="14829028" y="0"/>
                    <a:pt x="14898878" y="66294"/>
                    <a:pt x="14898878" y="148209"/>
                  </a:cubicBezTo>
                  <a:lnTo>
                    <a:pt x="14898878" y="741045"/>
                  </a:lnTo>
                  <a:cubicBezTo>
                    <a:pt x="14898878" y="822833"/>
                    <a:pt x="14829028" y="889254"/>
                    <a:pt x="14742795" y="889254"/>
                  </a:cubicBezTo>
                  <a:lnTo>
                    <a:pt x="156083" y="889254"/>
                  </a:lnTo>
                  <a:cubicBezTo>
                    <a:pt x="69850" y="889254"/>
                    <a:pt x="0" y="822833"/>
                    <a:pt x="0" y="741045"/>
                  </a:cubicBezTo>
                  <a:close/>
                </a:path>
              </a:pathLst>
            </a:custGeom>
            <a:solidFill>
              <a:srgbClr val="00B0F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 name="Google Shape;232;p20"/>
            <p:cNvSpPr/>
            <p:nvPr/>
          </p:nvSpPr>
          <p:spPr>
            <a:xfrm>
              <a:off x="0" y="0"/>
              <a:ext cx="14949678" cy="940054"/>
            </a:xfrm>
            <a:custGeom>
              <a:rect b="b" l="l" r="r" t="t"/>
              <a:pathLst>
                <a:path extrusionOk="0" h="940054" w="14949678">
                  <a:moveTo>
                    <a:pt x="0" y="173609"/>
                  </a:moveTo>
                  <a:cubicBezTo>
                    <a:pt x="0" y="76454"/>
                    <a:pt x="82550" y="0"/>
                    <a:pt x="181483" y="0"/>
                  </a:cubicBezTo>
                  <a:lnTo>
                    <a:pt x="14768195" y="0"/>
                  </a:lnTo>
                  <a:lnTo>
                    <a:pt x="14768195" y="25400"/>
                  </a:lnTo>
                  <a:lnTo>
                    <a:pt x="14768195" y="0"/>
                  </a:lnTo>
                  <a:cubicBezTo>
                    <a:pt x="14867128" y="0"/>
                    <a:pt x="14949678" y="76454"/>
                    <a:pt x="14949678" y="173609"/>
                  </a:cubicBezTo>
                  <a:lnTo>
                    <a:pt x="14924278" y="173609"/>
                  </a:lnTo>
                  <a:lnTo>
                    <a:pt x="14949678" y="173609"/>
                  </a:lnTo>
                  <a:lnTo>
                    <a:pt x="14949678" y="766445"/>
                  </a:lnTo>
                  <a:lnTo>
                    <a:pt x="14924278" y="766445"/>
                  </a:lnTo>
                  <a:lnTo>
                    <a:pt x="14949678" y="766445"/>
                  </a:lnTo>
                  <a:cubicBezTo>
                    <a:pt x="14949678" y="863600"/>
                    <a:pt x="14867128" y="940054"/>
                    <a:pt x="14768195" y="940054"/>
                  </a:cubicBezTo>
                  <a:lnTo>
                    <a:pt x="14768195" y="914654"/>
                  </a:lnTo>
                  <a:lnTo>
                    <a:pt x="14768195" y="940054"/>
                  </a:lnTo>
                  <a:lnTo>
                    <a:pt x="181483" y="940054"/>
                  </a:lnTo>
                  <a:lnTo>
                    <a:pt x="181483" y="914654"/>
                  </a:lnTo>
                  <a:lnTo>
                    <a:pt x="181483" y="940054"/>
                  </a:lnTo>
                  <a:cubicBezTo>
                    <a:pt x="82550" y="940054"/>
                    <a:pt x="0" y="863473"/>
                    <a:pt x="0" y="766445"/>
                  </a:cubicBezTo>
                  <a:lnTo>
                    <a:pt x="0" y="173609"/>
                  </a:lnTo>
                  <a:lnTo>
                    <a:pt x="25400" y="173609"/>
                  </a:lnTo>
                  <a:lnTo>
                    <a:pt x="0" y="173609"/>
                  </a:lnTo>
                  <a:moveTo>
                    <a:pt x="50800" y="173609"/>
                  </a:moveTo>
                  <a:lnTo>
                    <a:pt x="50800" y="766445"/>
                  </a:lnTo>
                  <a:lnTo>
                    <a:pt x="25400" y="766445"/>
                  </a:lnTo>
                  <a:lnTo>
                    <a:pt x="50800" y="766445"/>
                  </a:lnTo>
                  <a:cubicBezTo>
                    <a:pt x="50800" y="832993"/>
                    <a:pt x="108077" y="889254"/>
                    <a:pt x="181483" y="889254"/>
                  </a:cubicBezTo>
                  <a:lnTo>
                    <a:pt x="14768195" y="889254"/>
                  </a:lnTo>
                  <a:cubicBezTo>
                    <a:pt x="14841601" y="889254"/>
                    <a:pt x="14898878" y="832993"/>
                    <a:pt x="14898878" y="766445"/>
                  </a:cubicBezTo>
                  <a:lnTo>
                    <a:pt x="14898878" y="173609"/>
                  </a:lnTo>
                  <a:cubicBezTo>
                    <a:pt x="14898878" y="107061"/>
                    <a:pt x="14841601" y="50800"/>
                    <a:pt x="14768195" y="50800"/>
                  </a:cubicBezTo>
                  <a:lnTo>
                    <a:pt x="181483" y="50800"/>
                  </a:lnTo>
                  <a:lnTo>
                    <a:pt x="181483" y="25400"/>
                  </a:lnTo>
                  <a:lnTo>
                    <a:pt x="181483" y="50800"/>
                  </a:lnTo>
                  <a:cubicBezTo>
                    <a:pt x="108077" y="50800"/>
                    <a:pt x="50800" y="107061"/>
                    <a:pt x="50800" y="173609"/>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33" name="Google Shape;233;p20"/>
          <p:cNvGrpSpPr/>
          <p:nvPr/>
        </p:nvGrpSpPr>
        <p:grpSpPr>
          <a:xfrm>
            <a:off x="1289856" y="3025454"/>
            <a:ext cx="11109074" cy="601788"/>
            <a:chOff x="0" y="0"/>
            <a:chExt cx="14812098" cy="802384"/>
          </a:xfrm>
        </p:grpSpPr>
        <p:sp>
          <p:nvSpPr>
            <p:cNvPr id="234" name="Google Shape;234;p20"/>
            <p:cNvSpPr/>
            <p:nvPr/>
          </p:nvSpPr>
          <p:spPr>
            <a:xfrm>
              <a:off x="0" y="0"/>
              <a:ext cx="14812097" cy="802384"/>
            </a:xfrm>
            <a:custGeom>
              <a:rect b="b" l="l" r="r" t="t"/>
              <a:pathLst>
                <a:path extrusionOk="0" h="802384" w="14812097">
                  <a:moveTo>
                    <a:pt x="0" y="0"/>
                  </a:moveTo>
                  <a:lnTo>
                    <a:pt x="14812097" y="0"/>
                  </a:lnTo>
                  <a:lnTo>
                    <a:pt x="14812097" y="802384"/>
                  </a:lnTo>
                  <a:lnTo>
                    <a:pt x="0" y="802384"/>
                  </a:lnTo>
                  <a:close/>
                </a:path>
              </a:pathLst>
            </a:custGeom>
            <a:solidFill>
              <a:srgbClr val="000000">
                <a:alpha val="0"/>
              </a:srgbClr>
            </a:solidFill>
            <a:ln>
              <a:noFill/>
            </a:ln>
          </p:spPr>
        </p:sp>
        <p:sp>
          <p:nvSpPr>
            <p:cNvPr id="235" name="Google Shape;235;p20"/>
            <p:cNvSpPr txBox="1"/>
            <p:nvPr/>
          </p:nvSpPr>
          <p:spPr>
            <a:xfrm>
              <a:off x="0" y="19050"/>
              <a:ext cx="14812098" cy="783334"/>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850" u="none" cap="none" strike="noStrike">
                  <a:solidFill>
                    <a:srgbClr val="FFFFFF"/>
                  </a:solidFill>
                  <a:latin typeface="Arial"/>
                  <a:ea typeface="Arial"/>
                  <a:cs typeface="Arial"/>
                  <a:sym typeface="Arial"/>
                </a:rPr>
                <a:t>Системи раннього попередження про землетруси</a:t>
              </a:r>
              <a:endParaRPr/>
            </a:p>
          </p:txBody>
        </p:sp>
      </p:grpSp>
      <p:sp>
        <p:nvSpPr>
          <p:cNvPr id="236" name="Google Shape;236;p20"/>
          <p:cNvSpPr txBox="1"/>
          <p:nvPr/>
        </p:nvSpPr>
        <p:spPr>
          <a:xfrm>
            <a:off x="1493800" y="3674397"/>
            <a:ext cx="10802700" cy="860100"/>
          </a:xfrm>
          <a:prstGeom prst="rect">
            <a:avLst/>
          </a:prstGeom>
          <a:noFill/>
          <a:ln>
            <a:noFill/>
          </a:ln>
        </p:spPr>
        <p:txBody>
          <a:bodyPr anchorCtr="0" anchor="t" bIns="0" lIns="0" spcFirstLastPara="1" rIns="0" wrap="square" tIns="0">
            <a:spAutoFit/>
          </a:bodyPr>
          <a:lstStyle/>
          <a:p>
            <a:pPr indent="-112268" lvl="2" marL="338162" marR="0" rtl="0" algn="l">
              <a:lnSpc>
                <a:spcPct val="108029"/>
              </a:lnSpc>
              <a:spcBef>
                <a:spcPts val="0"/>
              </a:spcBef>
              <a:spcAft>
                <a:spcPts val="0"/>
              </a:spcAft>
              <a:buClr>
                <a:srgbClr val="000000"/>
              </a:buClr>
              <a:buSzPts val="1768"/>
              <a:buFont typeface="Arial"/>
              <a:buChar char="⚬"/>
            </a:pPr>
            <a:r>
              <a:rPr b="0" i="0" lang="en-US" sz="1768" u="none" cap="none" strike="noStrike">
                <a:solidFill>
                  <a:srgbClr val="000000"/>
                </a:solidFill>
                <a:latin typeface="Arial"/>
                <a:ea typeface="Arial"/>
                <a:cs typeface="Arial"/>
                <a:sym typeface="Arial"/>
              </a:rPr>
              <a:t>Сейсмічні датчики виявляють струси ґрунту до того, як вони досягнуть населених пунктів.</a:t>
            </a:r>
            <a:endParaRPr sz="1300"/>
          </a:p>
          <a:p>
            <a:pPr indent="-112268" lvl="2" marL="338162" marR="0" rtl="0" algn="l">
              <a:lnSpc>
                <a:spcPct val="108029"/>
              </a:lnSpc>
              <a:spcBef>
                <a:spcPts val="0"/>
              </a:spcBef>
              <a:spcAft>
                <a:spcPts val="0"/>
              </a:spcAft>
              <a:buClr>
                <a:srgbClr val="000000"/>
              </a:buClr>
              <a:buSzPts val="1768"/>
              <a:buFont typeface="Arial"/>
              <a:buChar char="⚬"/>
            </a:pPr>
            <a:r>
              <a:rPr b="0" i="0" lang="en-US" sz="1768" u="none" cap="none" strike="noStrike">
                <a:solidFill>
                  <a:srgbClr val="000000"/>
                </a:solidFill>
                <a:latin typeface="Arial"/>
                <a:ea typeface="Arial"/>
                <a:cs typeface="Arial"/>
                <a:sym typeface="Arial"/>
              </a:rPr>
              <a:t>Мобільні сповіщення та сирени попереджають домогосподарства за лічені секунди або хвилини.</a:t>
            </a:r>
            <a:endParaRPr sz="1300"/>
          </a:p>
          <a:p>
            <a:pPr indent="-112268" lvl="2" marL="338162" marR="0" rtl="0" algn="l">
              <a:lnSpc>
                <a:spcPct val="108029"/>
              </a:lnSpc>
              <a:spcBef>
                <a:spcPts val="0"/>
              </a:spcBef>
              <a:spcAft>
                <a:spcPts val="0"/>
              </a:spcAft>
              <a:buClr>
                <a:srgbClr val="000000"/>
              </a:buClr>
              <a:buSzPts val="1768"/>
              <a:buFont typeface="Arial"/>
              <a:buChar char="⚬"/>
            </a:pPr>
            <a:r>
              <a:rPr b="0" i="0" lang="en-US" sz="1768" u="none" cap="none" strike="noStrike">
                <a:solidFill>
                  <a:srgbClr val="000000"/>
                </a:solidFill>
                <a:latin typeface="Arial"/>
                <a:ea typeface="Arial"/>
                <a:cs typeface="Arial"/>
                <a:sym typeface="Arial"/>
              </a:rPr>
              <a:t>Навчання та навчання покращують швидкість реакції.</a:t>
            </a:r>
            <a:endParaRPr sz="1300"/>
          </a:p>
        </p:txBody>
      </p:sp>
      <p:grpSp>
        <p:nvGrpSpPr>
          <p:cNvPr id="237" name="Google Shape;237;p20"/>
          <p:cNvGrpSpPr/>
          <p:nvPr/>
        </p:nvGrpSpPr>
        <p:grpSpPr>
          <a:xfrm>
            <a:off x="1238250" y="4732155"/>
            <a:ext cx="11212259" cy="705040"/>
            <a:chOff x="0" y="0"/>
            <a:chExt cx="14949678" cy="940054"/>
          </a:xfrm>
        </p:grpSpPr>
        <p:sp>
          <p:nvSpPr>
            <p:cNvPr id="238" name="Google Shape;238;p20"/>
            <p:cNvSpPr/>
            <p:nvPr/>
          </p:nvSpPr>
          <p:spPr>
            <a:xfrm>
              <a:off x="25400" y="25400"/>
              <a:ext cx="14898878" cy="889254"/>
            </a:xfrm>
            <a:custGeom>
              <a:rect b="b" l="l" r="r" t="t"/>
              <a:pathLst>
                <a:path extrusionOk="0" h="889254" w="14898878">
                  <a:moveTo>
                    <a:pt x="0" y="148209"/>
                  </a:moveTo>
                  <a:cubicBezTo>
                    <a:pt x="0" y="66294"/>
                    <a:pt x="69850" y="0"/>
                    <a:pt x="156083" y="0"/>
                  </a:cubicBezTo>
                  <a:lnTo>
                    <a:pt x="14742795" y="0"/>
                  </a:lnTo>
                  <a:cubicBezTo>
                    <a:pt x="14829028" y="0"/>
                    <a:pt x="14898878" y="66294"/>
                    <a:pt x="14898878" y="148209"/>
                  </a:cubicBezTo>
                  <a:lnTo>
                    <a:pt x="14898878" y="741045"/>
                  </a:lnTo>
                  <a:cubicBezTo>
                    <a:pt x="14898878" y="822833"/>
                    <a:pt x="14829028" y="889254"/>
                    <a:pt x="14742795" y="889254"/>
                  </a:cubicBezTo>
                  <a:lnTo>
                    <a:pt x="156083" y="889254"/>
                  </a:lnTo>
                  <a:cubicBezTo>
                    <a:pt x="69850" y="889254"/>
                    <a:pt x="0" y="822833"/>
                    <a:pt x="0" y="741045"/>
                  </a:cubicBezTo>
                  <a:close/>
                </a:path>
              </a:pathLst>
            </a:custGeom>
            <a:solidFill>
              <a:srgbClr val="92D05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 name="Google Shape;239;p20"/>
            <p:cNvSpPr/>
            <p:nvPr/>
          </p:nvSpPr>
          <p:spPr>
            <a:xfrm>
              <a:off x="0" y="0"/>
              <a:ext cx="14949678" cy="940054"/>
            </a:xfrm>
            <a:custGeom>
              <a:rect b="b" l="l" r="r" t="t"/>
              <a:pathLst>
                <a:path extrusionOk="0" h="940054" w="14949678">
                  <a:moveTo>
                    <a:pt x="0" y="173609"/>
                  </a:moveTo>
                  <a:cubicBezTo>
                    <a:pt x="0" y="76454"/>
                    <a:pt x="82550" y="0"/>
                    <a:pt x="181483" y="0"/>
                  </a:cubicBezTo>
                  <a:lnTo>
                    <a:pt x="14768195" y="0"/>
                  </a:lnTo>
                  <a:lnTo>
                    <a:pt x="14768195" y="25400"/>
                  </a:lnTo>
                  <a:lnTo>
                    <a:pt x="14768195" y="0"/>
                  </a:lnTo>
                  <a:cubicBezTo>
                    <a:pt x="14867128" y="0"/>
                    <a:pt x="14949678" y="76454"/>
                    <a:pt x="14949678" y="173609"/>
                  </a:cubicBezTo>
                  <a:lnTo>
                    <a:pt x="14924278" y="173609"/>
                  </a:lnTo>
                  <a:lnTo>
                    <a:pt x="14949678" y="173609"/>
                  </a:lnTo>
                  <a:lnTo>
                    <a:pt x="14949678" y="766445"/>
                  </a:lnTo>
                  <a:lnTo>
                    <a:pt x="14924278" y="766445"/>
                  </a:lnTo>
                  <a:lnTo>
                    <a:pt x="14949678" y="766445"/>
                  </a:lnTo>
                  <a:cubicBezTo>
                    <a:pt x="14949678" y="863600"/>
                    <a:pt x="14867128" y="940054"/>
                    <a:pt x="14768195" y="940054"/>
                  </a:cubicBezTo>
                  <a:lnTo>
                    <a:pt x="14768195" y="914654"/>
                  </a:lnTo>
                  <a:lnTo>
                    <a:pt x="14768195" y="940054"/>
                  </a:lnTo>
                  <a:lnTo>
                    <a:pt x="181483" y="940054"/>
                  </a:lnTo>
                  <a:lnTo>
                    <a:pt x="181483" y="914654"/>
                  </a:lnTo>
                  <a:lnTo>
                    <a:pt x="181483" y="940054"/>
                  </a:lnTo>
                  <a:cubicBezTo>
                    <a:pt x="82550" y="940054"/>
                    <a:pt x="0" y="863473"/>
                    <a:pt x="0" y="766445"/>
                  </a:cubicBezTo>
                  <a:lnTo>
                    <a:pt x="0" y="173609"/>
                  </a:lnTo>
                  <a:lnTo>
                    <a:pt x="25400" y="173609"/>
                  </a:lnTo>
                  <a:lnTo>
                    <a:pt x="0" y="173609"/>
                  </a:lnTo>
                  <a:moveTo>
                    <a:pt x="50800" y="173609"/>
                  </a:moveTo>
                  <a:lnTo>
                    <a:pt x="50800" y="766445"/>
                  </a:lnTo>
                  <a:lnTo>
                    <a:pt x="25400" y="766445"/>
                  </a:lnTo>
                  <a:lnTo>
                    <a:pt x="50800" y="766445"/>
                  </a:lnTo>
                  <a:cubicBezTo>
                    <a:pt x="50800" y="832993"/>
                    <a:pt x="108077" y="889254"/>
                    <a:pt x="181483" y="889254"/>
                  </a:cubicBezTo>
                  <a:lnTo>
                    <a:pt x="14768195" y="889254"/>
                  </a:lnTo>
                  <a:cubicBezTo>
                    <a:pt x="14841601" y="889254"/>
                    <a:pt x="14898878" y="832993"/>
                    <a:pt x="14898878" y="766445"/>
                  </a:cubicBezTo>
                  <a:lnTo>
                    <a:pt x="14898878" y="173609"/>
                  </a:lnTo>
                  <a:cubicBezTo>
                    <a:pt x="14898878" y="107061"/>
                    <a:pt x="14841601" y="50800"/>
                    <a:pt x="14768195" y="50800"/>
                  </a:cubicBezTo>
                  <a:lnTo>
                    <a:pt x="181483" y="50800"/>
                  </a:lnTo>
                  <a:lnTo>
                    <a:pt x="181483" y="25400"/>
                  </a:lnTo>
                  <a:lnTo>
                    <a:pt x="181483" y="50800"/>
                  </a:lnTo>
                  <a:cubicBezTo>
                    <a:pt x="108077" y="50800"/>
                    <a:pt x="50800" y="107061"/>
                    <a:pt x="50800" y="173609"/>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40" name="Google Shape;240;p20"/>
          <p:cNvGrpSpPr/>
          <p:nvPr/>
        </p:nvGrpSpPr>
        <p:grpSpPr>
          <a:xfrm>
            <a:off x="1289856" y="4783761"/>
            <a:ext cx="11109074" cy="601788"/>
            <a:chOff x="0" y="0"/>
            <a:chExt cx="14812098" cy="802384"/>
          </a:xfrm>
        </p:grpSpPr>
        <p:sp>
          <p:nvSpPr>
            <p:cNvPr id="241" name="Google Shape;241;p20"/>
            <p:cNvSpPr/>
            <p:nvPr/>
          </p:nvSpPr>
          <p:spPr>
            <a:xfrm>
              <a:off x="0" y="0"/>
              <a:ext cx="14812097" cy="802384"/>
            </a:xfrm>
            <a:custGeom>
              <a:rect b="b" l="l" r="r" t="t"/>
              <a:pathLst>
                <a:path extrusionOk="0" h="802384" w="14812097">
                  <a:moveTo>
                    <a:pt x="0" y="0"/>
                  </a:moveTo>
                  <a:lnTo>
                    <a:pt x="14812097" y="0"/>
                  </a:lnTo>
                  <a:lnTo>
                    <a:pt x="14812097" y="802384"/>
                  </a:lnTo>
                  <a:lnTo>
                    <a:pt x="0" y="802384"/>
                  </a:lnTo>
                  <a:close/>
                </a:path>
              </a:pathLst>
            </a:custGeom>
            <a:solidFill>
              <a:srgbClr val="000000">
                <a:alpha val="0"/>
              </a:srgbClr>
            </a:solidFill>
            <a:ln>
              <a:noFill/>
            </a:ln>
          </p:spPr>
        </p:sp>
        <p:sp>
          <p:nvSpPr>
            <p:cNvPr id="242" name="Google Shape;242;p20"/>
            <p:cNvSpPr txBox="1"/>
            <p:nvPr/>
          </p:nvSpPr>
          <p:spPr>
            <a:xfrm>
              <a:off x="0" y="19050"/>
              <a:ext cx="14812098" cy="783334"/>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850" u="none" cap="none" strike="noStrike">
                  <a:solidFill>
                    <a:srgbClr val="FFFFFF"/>
                  </a:solidFill>
                  <a:latin typeface="Arial"/>
                  <a:ea typeface="Arial"/>
                  <a:cs typeface="Arial"/>
                  <a:sym typeface="Arial"/>
                </a:rPr>
                <a:t>Що робити</a:t>
              </a:r>
              <a:endParaRPr/>
            </a:p>
          </p:txBody>
        </p:sp>
      </p:grpSp>
      <p:sp>
        <p:nvSpPr>
          <p:cNvPr id="243" name="Google Shape;243;p20"/>
          <p:cNvSpPr txBox="1"/>
          <p:nvPr/>
        </p:nvSpPr>
        <p:spPr>
          <a:xfrm>
            <a:off x="1493800" y="5451755"/>
            <a:ext cx="10802700" cy="997200"/>
          </a:xfrm>
          <a:prstGeom prst="rect">
            <a:avLst/>
          </a:prstGeom>
          <a:noFill/>
          <a:ln>
            <a:noFill/>
          </a:ln>
        </p:spPr>
        <p:txBody>
          <a:bodyPr anchorCtr="0" anchor="t" bIns="0" lIns="0" spcFirstLastPara="1" rIns="0" wrap="square" tIns="0">
            <a:spAutoFit/>
          </a:bodyPr>
          <a:lstStyle/>
          <a:p>
            <a:pPr indent="-130175" lvl="2" marL="407194" marR="0" rtl="0" algn="l">
              <a:lnSpc>
                <a:spcPct val="108000"/>
              </a:lnSpc>
              <a:spcBef>
                <a:spcPts val="0"/>
              </a:spcBef>
              <a:spcAft>
                <a:spcPts val="0"/>
              </a:spcAft>
              <a:buClr>
                <a:srgbClr val="000000"/>
              </a:buClr>
              <a:buSzPts val="2050"/>
              <a:buFont typeface="Arial"/>
              <a:buChar char="⚬"/>
            </a:pPr>
            <a:r>
              <a:rPr b="0" i="0" lang="en-US" sz="2050" u="none" cap="none" strike="noStrike">
                <a:solidFill>
                  <a:srgbClr val="000000"/>
                </a:solidFill>
                <a:latin typeface="Arial"/>
                <a:ea typeface="Arial"/>
                <a:cs typeface="Arial"/>
                <a:sym typeface="Arial"/>
              </a:rPr>
              <a:t>Негайно киньтеся, накрийтеся та тримайтеся.</a:t>
            </a:r>
            <a:endParaRPr sz="1200"/>
          </a:p>
          <a:p>
            <a:pPr indent="-130175" lvl="2" marL="407194" marR="0" rtl="0" algn="l">
              <a:lnSpc>
                <a:spcPct val="108000"/>
              </a:lnSpc>
              <a:spcBef>
                <a:spcPts val="0"/>
              </a:spcBef>
              <a:spcAft>
                <a:spcPts val="0"/>
              </a:spcAft>
              <a:buClr>
                <a:srgbClr val="000000"/>
              </a:buClr>
              <a:buSzPts val="2050"/>
              <a:buFont typeface="Arial"/>
              <a:buChar char="⚬"/>
            </a:pPr>
            <a:r>
              <a:rPr b="0" i="0" lang="en-US" sz="2050" u="none" cap="none" strike="noStrike">
                <a:solidFill>
                  <a:srgbClr val="000000"/>
                </a:solidFill>
                <a:latin typeface="Arial"/>
                <a:ea typeface="Arial"/>
                <a:cs typeface="Arial"/>
                <a:sym typeface="Arial"/>
              </a:rPr>
              <a:t>Відійдіть подалі від вікон, важких предметів або нестійких меблів.</a:t>
            </a:r>
            <a:endParaRPr sz="1200"/>
          </a:p>
          <a:p>
            <a:pPr indent="-130175" lvl="2" marL="407194" marR="0" rtl="0" algn="l">
              <a:lnSpc>
                <a:spcPct val="108000"/>
              </a:lnSpc>
              <a:spcBef>
                <a:spcPts val="0"/>
              </a:spcBef>
              <a:spcAft>
                <a:spcPts val="0"/>
              </a:spcAft>
              <a:buClr>
                <a:srgbClr val="000000"/>
              </a:buClr>
              <a:buSzPts val="2050"/>
              <a:buFont typeface="Arial"/>
              <a:buChar char="⚬"/>
            </a:pPr>
            <a:r>
              <a:rPr b="0" i="0" lang="en-US" sz="2050" u="none" cap="none" strike="noStrike">
                <a:solidFill>
                  <a:srgbClr val="000000"/>
                </a:solidFill>
                <a:latin typeface="Arial"/>
                <a:ea typeface="Arial"/>
                <a:cs typeface="Arial"/>
                <a:sym typeface="Arial"/>
              </a:rPr>
              <a:t>Дотримуйтесь інструкцій з евакуації після припинення трясіння.</a:t>
            </a:r>
            <a:endParaRPr sz="1200"/>
          </a:p>
        </p:txBody>
      </p:sp>
      <p:grpSp>
        <p:nvGrpSpPr>
          <p:cNvPr id="244" name="Google Shape;244;p20"/>
          <p:cNvGrpSpPr/>
          <p:nvPr/>
        </p:nvGrpSpPr>
        <p:grpSpPr>
          <a:xfrm>
            <a:off x="1238250" y="6490462"/>
            <a:ext cx="11212259" cy="705041"/>
            <a:chOff x="0" y="0"/>
            <a:chExt cx="14949678" cy="940054"/>
          </a:xfrm>
        </p:grpSpPr>
        <p:sp>
          <p:nvSpPr>
            <p:cNvPr id="245" name="Google Shape;245;p20"/>
            <p:cNvSpPr/>
            <p:nvPr/>
          </p:nvSpPr>
          <p:spPr>
            <a:xfrm>
              <a:off x="25400" y="25400"/>
              <a:ext cx="14898878" cy="889254"/>
            </a:xfrm>
            <a:custGeom>
              <a:rect b="b" l="l" r="r" t="t"/>
              <a:pathLst>
                <a:path extrusionOk="0" h="889254" w="14898878">
                  <a:moveTo>
                    <a:pt x="0" y="148209"/>
                  </a:moveTo>
                  <a:cubicBezTo>
                    <a:pt x="0" y="66294"/>
                    <a:pt x="69850" y="0"/>
                    <a:pt x="156083" y="0"/>
                  </a:cubicBezTo>
                  <a:lnTo>
                    <a:pt x="14742795" y="0"/>
                  </a:lnTo>
                  <a:cubicBezTo>
                    <a:pt x="14829028" y="0"/>
                    <a:pt x="14898878" y="66294"/>
                    <a:pt x="14898878" y="148209"/>
                  </a:cubicBezTo>
                  <a:lnTo>
                    <a:pt x="14898878" y="741045"/>
                  </a:lnTo>
                  <a:cubicBezTo>
                    <a:pt x="14898878" y="822833"/>
                    <a:pt x="14829028" y="889254"/>
                    <a:pt x="14742795" y="889254"/>
                  </a:cubicBezTo>
                  <a:lnTo>
                    <a:pt x="156083" y="889254"/>
                  </a:lnTo>
                  <a:cubicBezTo>
                    <a:pt x="69850" y="889254"/>
                    <a:pt x="0" y="822833"/>
                    <a:pt x="0" y="741045"/>
                  </a:cubicBezTo>
                  <a:close/>
                </a:path>
              </a:pathLst>
            </a:custGeom>
            <a:solidFill>
              <a:srgbClr val="ED252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 name="Google Shape;246;p20"/>
            <p:cNvSpPr/>
            <p:nvPr/>
          </p:nvSpPr>
          <p:spPr>
            <a:xfrm>
              <a:off x="0" y="0"/>
              <a:ext cx="14949678" cy="940054"/>
            </a:xfrm>
            <a:custGeom>
              <a:rect b="b" l="l" r="r" t="t"/>
              <a:pathLst>
                <a:path extrusionOk="0" h="940054" w="14949678">
                  <a:moveTo>
                    <a:pt x="0" y="173609"/>
                  </a:moveTo>
                  <a:cubicBezTo>
                    <a:pt x="0" y="76454"/>
                    <a:pt x="82550" y="0"/>
                    <a:pt x="181483" y="0"/>
                  </a:cubicBezTo>
                  <a:lnTo>
                    <a:pt x="14768195" y="0"/>
                  </a:lnTo>
                  <a:lnTo>
                    <a:pt x="14768195" y="25400"/>
                  </a:lnTo>
                  <a:lnTo>
                    <a:pt x="14768195" y="0"/>
                  </a:lnTo>
                  <a:cubicBezTo>
                    <a:pt x="14867128" y="0"/>
                    <a:pt x="14949678" y="76454"/>
                    <a:pt x="14949678" y="173609"/>
                  </a:cubicBezTo>
                  <a:lnTo>
                    <a:pt x="14924278" y="173609"/>
                  </a:lnTo>
                  <a:lnTo>
                    <a:pt x="14949678" y="173609"/>
                  </a:lnTo>
                  <a:lnTo>
                    <a:pt x="14949678" y="766445"/>
                  </a:lnTo>
                  <a:lnTo>
                    <a:pt x="14924278" y="766445"/>
                  </a:lnTo>
                  <a:lnTo>
                    <a:pt x="14949678" y="766445"/>
                  </a:lnTo>
                  <a:cubicBezTo>
                    <a:pt x="14949678" y="863600"/>
                    <a:pt x="14867128" y="940054"/>
                    <a:pt x="14768195" y="940054"/>
                  </a:cubicBezTo>
                  <a:lnTo>
                    <a:pt x="14768195" y="914654"/>
                  </a:lnTo>
                  <a:lnTo>
                    <a:pt x="14768195" y="940054"/>
                  </a:lnTo>
                  <a:lnTo>
                    <a:pt x="181483" y="940054"/>
                  </a:lnTo>
                  <a:lnTo>
                    <a:pt x="181483" y="914654"/>
                  </a:lnTo>
                  <a:lnTo>
                    <a:pt x="181483" y="940054"/>
                  </a:lnTo>
                  <a:cubicBezTo>
                    <a:pt x="82550" y="940054"/>
                    <a:pt x="0" y="863473"/>
                    <a:pt x="0" y="766445"/>
                  </a:cubicBezTo>
                  <a:lnTo>
                    <a:pt x="0" y="173609"/>
                  </a:lnTo>
                  <a:lnTo>
                    <a:pt x="25400" y="173609"/>
                  </a:lnTo>
                  <a:lnTo>
                    <a:pt x="0" y="173609"/>
                  </a:lnTo>
                  <a:moveTo>
                    <a:pt x="50800" y="173609"/>
                  </a:moveTo>
                  <a:lnTo>
                    <a:pt x="50800" y="766445"/>
                  </a:lnTo>
                  <a:lnTo>
                    <a:pt x="25400" y="766445"/>
                  </a:lnTo>
                  <a:lnTo>
                    <a:pt x="50800" y="766445"/>
                  </a:lnTo>
                  <a:cubicBezTo>
                    <a:pt x="50800" y="832993"/>
                    <a:pt x="108077" y="889254"/>
                    <a:pt x="181483" y="889254"/>
                  </a:cubicBezTo>
                  <a:lnTo>
                    <a:pt x="14768195" y="889254"/>
                  </a:lnTo>
                  <a:cubicBezTo>
                    <a:pt x="14841601" y="889254"/>
                    <a:pt x="14898878" y="832993"/>
                    <a:pt x="14898878" y="766445"/>
                  </a:cubicBezTo>
                  <a:lnTo>
                    <a:pt x="14898878" y="173609"/>
                  </a:lnTo>
                  <a:cubicBezTo>
                    <a:pt x="14898878" y="107061"/>
                    <a:pt x="14841601" y="50800"/>
                    <a:pt x="14768195" y="50800"/>
                  </a:cubicBezTo>
                  <a:lnTo>
                    <a:pt x="181483" y="50800"/>
                  </a:lnTo>
                  <a:lnTo>
                    <a:pt x="181483" y="25400"/>
                  </a:lnTo>
                  <a:lnTo>
                    <a:pt x="181483" y="50800"/>
                  </a:lnTo>
                  <a:cubicBezTo>
                    <a:pt x="108077" y="50800"/>
                    <a:pt x="50800" y="107061"/>
                    <a:pt x="50800" y="173609"/>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47" name="Google Shape;247;p20"/>
          <p:cNvGrpSpPr/>
          <p:nvPr/>
        </p:nvGrpSpPr>
        <p:grpSpPr>
          <a:xfrm>
            <a:off x="1289856" y="6542068"/>
            <a:ext cx="11109074" cy="601788"/>
            <a:chOff x="0" y="0"/>
            <a:chExt cx="14812098" cy="802384"/>
          </a:xfrm>
        </p:grpSpPr>
        <p:sp>
          <p:nvSpPr>
            <p:cNvPr id="248" name="Google Shape;248;p20"/>
            <p:cNvSpPr/>
            <p:nvPr/>
          </p:nvSpPr>
          <p:spPr>
            <a:xfrm>
              <a:off x="0" y="0"/>
              <a:ext cx="14812097" cy="802384"/>
            </a:xfrm>
            <a:custGeom>
              <a:rect b="b" l="l" r="r" t="t"/>
              <a:pathLst>
                <a:path extrusionOk="0" h="802384" w="14812097">
                  <a:moveTo>
                    <a:pt x="0" y="0"/>
                  </a:moveTo>
                  <a:lnTo>
                    <a:pt x="14812097" y="0"/>
                  </a:lnTo>
                  <a:lnTo>
                    <a:pt x="14812097" y="802384"/>
                  </a:lnTo>
                  <a:lnTo>
                    <a:pt x="0" y="802384"/>
                  </a:lnTo>
                  <a:close/>
                </a:path>
              </a:pathLst>
            </a:custGeom>
            <a:solidFill>
              <a:srgbClr val="000000">
                <a:alpha val="0"/>
              </a:srgbClr>
            </a:solidFill>
            <a:ln>
              <a:noFill/>
            </a:ln>
          </p:spPr>
        </p:sp>
        <p:sp>
          <p:nvSpPr>
            <p:cNvPr id="249" name="Google Shape;249;p20"/>
            <p:cNvSpPr txBox="1"/>
            <p:nvPr/>
          </p:nvSpPr>
          <p:spPr>
            <a:xfrm>
              <a:off x="0" y="19050"/>
              <a:ext cx="14812098" cy="783334"/>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850" u="none" cap="none" strike="noStrike">
                  <a:solidFill>
                    <a:srgbClr val="FFFFFF"/>
                  </a:solidFill>
                  <a:latin typeface="Arial"/>
                  <a:ea typeface="Arial"/>
                  <a:cs typeface="Arial"/>
                  <a:sym typeface="Arial"/>
                </a:rPr>
                <a:t>Чого не слід робити</a:t>
              </a:r>
              <a:endParaRPr/>
            </a:p>
          </p:txBody>
        </p:sp>
      </p:grpSp>
      <p:sp>
        <p:nvSpPr>
          <p:cNvPr id="250" name="Google Shape;250;p20"/>
          <p:cNvSpPr txBox="1"/>
          <p:nvPr/>
        </p:nvSpPr>
        <p:spPr>
          <a:xfrm>
            <a:off x="1493800" y="7210063"/>
            <a:ext cx="10802700" cy="997200"/>
          </a:xfrm>
          <a:prstGeom prst="rect">
            <a:avLst/>
          </a:prstGeom>
          <a:noFill/>
          <a:ln>
            <a:noFill/>
          </a:ln>
        </p:spPr>
        <p:txBody>
          <a:bodyPr anchorCtr="0" anchor="t" bIns="0" lIns="0" spcFirstLastPara="1" rIns="0" wrap="square" tIns="0">
            <a:spAutoFit/>
          </a:bodyPr>
          <a:lstStyle/>
          <a:p>
            <a:pPr indent="-130175" lvl="2" marL="407194" marR="0" rtl="0" algn="l">
              <a:lnSpc>
                <a:spcPct val="108000"/>
              </a:lnSpc>
              <a:spcBef>
                <a:spcPts val="0"/>
              </a:spcBef>
              <a:spcAft>
                <a:spcPts val="0"/>
              </a:spcAft>
              <a:buClr>
                <a:srgbClr val="000000"/>
              </a:buClr>
              <a:buSzPts val="2050"/>
              <a:buFont typeface="Arial"/>
              <a:buChar char="⚬"/>
            </a:pPr>
            <a:r>
              <a:rPr b="0" i="0" lang="en-US" sz="2050" u="none" cap="none" strike="noStrike">
                <a:solidFill>
                  <a:srgbClr val="000000"/>
                </a:solidFill>
                <a:latin typeface="Arial"/>
                <a:ea typeface="Arial"/>
                <a:cs typeface="Arial"/>
                <a:sym typeface="Arial"/>
              </a:rPr>
              <a:t>Не користуйтеся ліфтами.</a:t>
            </a:r>
            <a:endParaRPr sz="1200"/>
          </a:p>
          <a:p>
            <a:pPr indent="-130175" lvl="2" marL="407194" marR="0" rtl="0" algn="l">
              <a:lnSpc>
                <a:spcPct val="108000"/>
              </a:lnSpc>
              <a:spcBef>
                <a:spcPts val="0"/>
              </a:spcBef>
              <a:spcAft>
                <a:spcPts val="0"/>
              </a:spcAft>
              <a:buClr>
                <a:srgbClr val="000000"/>
              </a:buClr>
              <a:buSzPts val="2050"/>
              <a:buFont typeface="Arial"/>
              <a:buChar char="⚬"/>
            </a:pPr>
            <a:r>
              <a:rPr b="0" i="0" lang="en-US" sz="2050" u="none" cap="none" strike="noStrike">
                <a:solidFill>
                  <a:srgbClr val="000000"/>
                </a:solidFill>
                <a:latin typeface="Arial"/>
                <a:ea typeface="Arial"/>
                <a:cs typeface="Arial"/>
                <a:sym typeface="Arial"/>
              </a:rPr>
              <a:t>Не бігайте надвір під час тряски, падіння уламків є основною причиною травм.</a:t>
            </a:r>
            <a:endParaRPr sz="1200"/>
          </a:p>
          <a:p>
            <a:pPr indent="-130175" lvl="2" marL="407194" marR="0" rtl="0" algn="l">
              <a:lnSpc>
                <a:spcPct val="108000"/>
              </a:lnSpc>
              <a:spcBef>
                <a:spcPts val="0"/>
              </a:spcBef>
              <a:spcAft>
                <a:spcPts val="0"/>
              </a:spcAft>
              <a:buClr>
                <a:srgbClr val="000000"/>
              </a:buClr>
              <a:buSzPts val="2050"/>
              <a:buFont typeface="Arial"/>
              <a:buChar char="⚬"/>
            </a:pPr>
            <a:r>
              <a:rPr b="0" i="0" lang="en-US" sz="2050" u="none" cap="none" strike="noStrike">
                <a:solidFill>
                  <a:srgbClr val="000000"/>
                </a:solidFill>
                <a:latin typeface="Arial"/>
                <a:ea typeface="Arial"/>
                <a:cs typeface="Arial"/>
                <a:sym typeface="Arial"/>
              </a:rPr>
              <a:t>Не ігноруйте офіційні сповіщення, думаючи, що «це просто навчання».</a:t>
            </a:r>
            <a:endParaRPr sz="1200"/>
          </a:p>
        </p:txBody>
      </p:sp>
      <p:sp>
        <p:nvSpPr>
          <p:cNvPr id="251" name="Google Shape;251;p20"/>
          <p:cNvSpPr/>
          <p:nvPr/>
        </p:nvSpPr>
        <p:spPr>
          <a:xfrm>
            <a:off x="12431486" y="2940038"/>
            <a:ext cx="5633180" cy="3753136"/>
          </a:xfrm>
          <a:custGeom>
            <a:rect b="b" l="l" r="r" t="t"/>
            <a:pathLst>
              <a:path extrusionOk="0" h="5004181" w="7510907">
                <a:moveTo>
                  <a:pt x="0" y="0"/>
                </a:moveTo>
                <a:lnTo>
                  <a:pt x="7510907" y="0"/>
                </a:lnTo>
                <a:lnTo>
                  <a:pt x="7510907" y="5004181"/>
                </a:lnTo>
                <a:lnTo>
                  <a:pt x="0" y="5004181"/>
                </a:lnTo>
                <a:lnTo>
                  <a:pt x="0" y="0"/>
                </a:lnTo>
                <a:close/>
              </a:path>
            </a:pathLst>
          </a:custGeom>
          <a:blipFill rotWithShape="1">
            <a:blip r:embed="rId5">
              <a:alphaModFix/>
            </a:blip>
            <a:stretch>
              <a:fillRect b="-82" l="0" r="0" t="-84"/>
            </a:stretch>
          </a:blipFill>
          <a:ln>
            <a:noFill/>
          </a:ln>
        </p:spPr>
      </p:sp>
      <p:sp>
        <p:nvSpPr>
          <p:cNvPr id="252" name="Google Shape;252;p20"/>
          <p:cNvSpPr txBox="1"/>
          <p:nvPr/>
        </p:nvSpPr>
        <p:spPr>
          <a:xfrm>
            <a:off x="12771752" y="6981966"/>
            <a:ext cx="4149665" cy="51435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650" u="none" cap="none" strike="noStrike">
                <a:solidFill>
                  <a:srgbClr val="000000"/>
                </a:solidFill>
                <a:latin typeface="Arial"/>
                <a:ea typeface="Arial"/>
                <a:cs typeface="Arial"/>
                <a:sym typeface="Arial"/>
              </a:rPr>
              <a:t>Рисунок 1: Землетруси</a:t>
            </a:r>
            <a:endParaRPr/>
          </a:p>
          <a:p>
            <a:pPr indent="0" lvl="0" marL="0" marR="0" rtl="0" algn="l">
              <a:lnSpc>
                <a:spcPct val="120000"/>
              </a:lnSpc>
              <a:spcBef>
                <a:spcPts val="0"/>
              </a:spcBef>
              <a:spcAft>
                <a:spcPts val="0"/>
              </a:spcAft>
              <a:buNone/>
            </a:pPr>
            <a:r>
              <a:rPr b="1" i="0" lang="en-US" sz="1650" u="none" cap="none" strike="noStrike">
                <a:solidFill>
                  <a:srgbClr val="000000"/>
                </a:solidFill>
                <a:latin typeface="Arial"/>
                <a:ea typeface="Arial"/>
                <a:cs typeface="Arial"/>
                <a:sym typeface="Arial"/>
              </a:rPr>
              <a:t>від Canva (Безкоштовний елемент)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descr="Синій текст на чорному фоні  Опис згенеровано автоматично" id="261" name="Google Shape;261;p22"/>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262" name="Google Shape;262;p22"/>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1" l="0" r="0" t="0"/>
            </a:stretch>
          </a:blipFill>
          <a:ln>
            <a:noFill/>
          </a:ln>
        </p:spPr>
      </p:sp>
      <p:grpSp>
        <p:nvGrpSpPr>
          <p:cNvPr id="263" name="Google Shape;263;p22"/>
          <p:cNvGrpSpPr/>
          <p:nvPr/>
        </p:nvGrpSpPr>
        <p:grpSpPr>
          <a:xfrm>
            <a:off x="1257300" y="418292"/>
            <a:ext cx="15773400" cy="1285875"/>
            <a:chOff x="0" y="-66675"/>
            <a:chExt cx="21031200" cy="1714501"/>
          </a:xfrm>
        </p:grpSpPr>
        <p:sp>
          <p:nvSpPr>
            <p:cNvPr id="264" name="Google Shape;264;p22"/>
            <p:cNvSpPr/>
            <p:nvPr/>
          </p:nvSpPr>
          <p:spPr>
            <a:xfrm>
              <a:off x="0" y="0"/>
              <a:ext cx="21031200" cy="1647826"/>
            </a:xfrm>
            <a:custGeom>
              <a:rect b="b" l="l" r="r" t="t"/>
              <a:pathLst>
                <a:path extrusionOk="0" h="1647826" w="21031200">
                  <a:moveTo>
                    <a:pt x="0" y="0"/>
                  </a:moveTo>
                  <a:lnTo>
                    <a:pt x="21031200" y="0"/>
                  </a:lnTo>
                  <a:lnTo>
                    <a:pt x="21031200" y="1647826"/>
                  </a:lnTo>
                  <a:lnTo>
                    <a:pt x="0" y="1647826"/>
                  </a:lnTo>
                  <a:close/>
                </a:path>
              </a:pathLst>
            </a:custGeom>
            <a:solidFill>
              <a:srgbClr val="000000">
                <a:alpha val="0"/>
              </a:srgbClr>
            </a:solidFill>
            <a:ln>
              <a:noFill/>
            </a:ln>
          </p:spPr>
        </p:sp>
        <p:sp>
          <p:nvSpPr>
            <p:cNvPr id="265" name="Google Shape;265;p22"/>
            <p:cNvSpPr txBox="1"/>
            <p:nvPr/>
          </p:nvSpPr>
          <p:spPr>
            <a:xfrm>
              <a:off x="0" y="-66675"/>
              <a:ext cx="21031200" cy="1714501"/>
            </a:xfrm>
            <a:prstGeom prst="rect">
              <a:avLst/>
            </a:prstGeom>
            <a:noFill/>
            <a:ln>
              <a:noFill/>
            </a:ln>
          </p:spPr>
          <p:txBody>
            <a:bodyPr anchorCtr="0" anchor="ctr" bIns="0" lIns="0" spcFirstLastPara="1" rIns="0" wrap="square" tIns="0">
              <a:noAutofit/>
            </a:bodyPr>
            <a:lstStyle/>
            <a:p>
              <a:pPr indent="0" lvl="0" marL="0" marR="0" rtl="0" algn="l">
                <a:lnSpc>
                  <a:spcPct val="107996"/>
                </a:lnSpc>
                <a:spcBef>
                  <a:spcPts val="0"/>
                </a:spcBef>
                <a:spcAft>
                  <a:spcPts val="0"/>
                </a:spcAft>
                <a:buNone/>
              </a:pPr>
              <a:r>
                <a:rPr b="1" i="0" lang="en-US" sz="5940" u="none" cap="none" strike="noStrike">
                  <a:solidFill>
                    <a:srgbClr val="FF0000"/>
                  </a:solidFill>
                  <a:latin typeface="Calibri"/>
                  <a:ea typeface="Calibri"/>
                  <a:cs typeface="Calibri"/>
                  <a:sym typeface="Calibri"/>
                </a:rPr>
                <a:t>Землетруси - як розпізнати попередження?</a:t>
              </a:r>
              <a:endParaRPr/>
            </a:p>
          </p:txBody>
        </p:sp>
      </p:grpSp>
      <p:grpSp>
        <p:nvGrpSpPr>
          <p:cNvPr id="266" name="Google Shape;266;p22"/>
          <p:cNvGrpSpPr/>
          <p:nvPr/>
        </p:nvGrpSpPr>
        <p:grpSpPr>
          <a:xfrm>
            <a:off x="1863432" y="2174342"/>
            <a:ext cx="4629245" cy="2792826"/>
            <a:chOff x="0" y="0"/>
            <a:chExt cx="6172327" cy="3723767"/>
          </a:xfrm>
        </p:grpSpPr>
        <p:sp>
          <p:nvSpPr>
            <p:cNvPr id="267" name="Google Shape;267;p22"/>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a:noFill/>
            </a:ln>
          </p:spPr>
        </p:sp>
        <p:sp>
          <p:nvSpPr>
            <p:cNvPr id="268" name="Google Shape;268;p22"/>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69" name="Google Shape;269;p22"/>
          <p:cNvGrpSpPr/>
          <p:nvPr/>
        </p:nvGrpSpPr>
        <p:grpSpPr>
          <a:xfrm>
            <a:off x="1882482" y="2193392"/>
            <a:ext cx="4591174" cy="2900398"/>
            <a:chOff x="0" y="0"/>
            <a:chExt cx="6121566" cy="3867196"/>
          </a:xfrm>
        </p:grpSpPr>
        <p:sp>
          <p:nvSpPr>
            <p:cNvPr id="270" name="Google Shape;270;p22"/>
            <p:cNvSpPr/>
            <p:nvPr/>
          </p:nvSpPr>
          <p:spPr>
            <a:xfrm>
              <a:off x="0" y="0"/>
              <a:ext cx="6121566" cy="3867196"/>
            </a:xfrm>
            <a:custGeom>
              <a:rect b="b" l="l" r="r" t="t"/>
              <a:pathLst>
                <a:path extrusionOk="0" h="3867196" w="6121566">
                  <a:moveTo>
                    <a:pt x="0" y="0"/>
                  </a:moveTo>
                  <a:lnTo>
                    <a:pt x="6121566" y="0"/>
                  </a:lnTo>
                  <a:lnTo>
                    <a:pt x="6121566" y="3867196"/>
                  </a:lnTo>
                  <a:lnTo>
                    <a:pt x="0" y="3867196"/>
                  </a:lnTo>
                  <a:close/>
                </a:path>
              </a:pathLst>
            </a:custGeom>
            <a:solidFill>
              <a:srgbClr val="000000">
                <a:alpha val="0"/>
              </a:srgbClr>
            </a:solidFill>
            <a:ln>
              <a:noFill/>
            </a:ln>
          </p:spPr>
        </p:sp>
        <p:sp>
          <p:nvSpPr>
            <p:cNvPr id="271" name="Google Shape;271;p22"/>
            <p:cNvSpPr txBox="1"/>
            <p:nvPr/>
          </p:nvSpPr>
          <p:spPr>
            <a:xfrm>
              <a:off x="0" y="9525"/>
              <a:ext cx="6121566" cy="3857670"/>
            </a:xfrm>
            <a:prstGeom prst="rect">
              <a:avLst/>
            </a:prstGeom>
            <a:noFill/>
            <a:ln>
              <a:noFill/>
            </a:ln>
          </p:spPr>
          <p:txBody>
            <a:bodyPr anchorCtr="0" anchor="ctr" bIns="0" lIns="0" spcFirstLastPara="1" rIns="0" wrap="square" tIns="0">
              <a:noAutofit/>
            </a:bodyPr>
            <a:lstStyle/>
            <a:p>
              <a:pPr indent="0" lvl="0" marL="0" marR="0" rtl="0" algn="ctr">
                <a:lnSpc>
                  <a:spcPct val="108032"/>
                </a:lnSpc>
                <a:spcBef>
                  <a:spcPts val="0"/>
                </a:spcBef>
                <a:spcAft>
                  <a:spcPts val="0"/>
                </a:spcAft>
                <a:buNone/>
              </a:pPr>
              <a:r>
                <a:rPr b="1" i="0" lang="en-US" sz="1800" u="none" cap="none" strike="noStrike">
                  <a:solidFill>
                    <a:srgbClr val="FFFFFF"/>
                  </a:solidFill>
                  <a:latin typeface="Arial"/>
                  <a:ea typeface="Arial"/>
                  <a:cs typeface="Arial"/>
                  <a:sym typeface="Arial"/>
                </a:rPr>
                <a:t>Мобільні сповіщення: Телефони видають пронизливий, унікальний звук (відрізняється від стандартних сповіщень) у поєднанні з вібрацією та спливаючим повідомленням. Деякі системи відображають зворотний відлік секунд перед струшенням.</a:t>
              </a:r>
              <a:endParaRPr sz="1800"/>
            </a:p>
          </p:txBody>
        </p:sp>
      </p:grpSp>
      <p:grpSp>
        <p:nvGrpSpPr>
          <p:cNvPr id="272" name="Google Shape;272;p22"/>
          <p:cNvGrpSpPr/>
          <p:nvPr/>
        </p:nvGrpSpPr>
        <p:grpSpPr>
          <a:xfrm>
            <a:off x="6913723" y="2174342"/>
            <a:ext cx="4629246" cy="2792826"/>
            <a:chOff x="0" y="0"/>
            <a:chExt cx="6172327" cy="3723767"/>
          </a:xfrm>
        </p:grpSpPr>
        <p:sp>
          <p:nvSpPr>
            <p:cNvPr id="273" name="Google Shape;273;p22"/>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a:noFill/>
            </a:ln>
          </p:spPr>
        </p:sp>
        <p:sp>
          <p:nvSpPr>
            <p:cNvPr id="274" name="Google Shape;274;p22"/>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75" name="Google Shape;275;p22"/>
          <p:cNvGrpSpPr/>
          <p:nvPr/>
        </p:nvGrpSpPr>
        <p:grpSpPr>
          <a:xfrm>
            <a:off x="6932773" y="2193392"/>
            <a:ext cx="4591175" cy="2919772"/>
            <a:chOff x="0" y="0"/>
            <a:chExt cx="6121566" cy="3893029"/>
          </a:xfrm>
        </p:grpSpPr>
        <p:sp>
          <p:nvSpPr>
            <p:cNvPr id="276" name="Google Shape;276;p22"/>
            <p:cNvSpPr/>
            <p:nvPr/>
          </p:nvSpPr>
          <p:spPr>
            <a:xfrm>
              <a:off x="0" y="0"/>
              <a:ext cx="6121566" cy="3893029"/>
            </a:xfrm>
            <a:custGeom>
              <a:rect b="b" l="l" r="r" t="t"/>
              <a:pathLst>
                <a:path extrusionOk="0" h="3893029" w="6121566">
                  <a:moveTo>
                    <a:pt x="0" y="0"/>
                  </a:moveTo>
                  <a:lnTo>
                    <a:pt x="6121566" y="0"/>
                  </a:lnTo>
                  <a:lnTo>
                    <a:pt x="6121566" y="3893029"/>
                  </a:lnTo>
                  <a:lnTo>
                    <a:pt x="0" y="3893029"/>
                  </a:lnTo>
                  <a:close/>
                </a:path>
              </a:pathLst>
            </a:custGeom>
            <a:solidFill>
              <a:srgbClr val="000000">
                <a:alpha val="0"/>
              </a:srgbClr>
            </a:solidFill>
            <a:ln>
              <a:noFill/>
            </a:ln>
          </p:spPr>
        </p:sp>
        <p:sp>
          <p:nvSpPr>
            <p:cNvPr id="277" name="Google Shape;277;p22"/>
            <p:cNvSpPr txBox="1"/>
            <p:nvPr/>
          </p:nvSpPr>
          <p:spPr>
            <a:xfrm>
              <a:off x="0" y="9525"/>
              <a:ext cx="6121566" cy="3883504"/>
            </a:xfrm>
            <a:prstGeom prst="rect">
              <a:avLst/>
            </a:prstGeom>
            <a:noFill/>
            <a:ln>
              <a:noFill/>
            </a:ln>
          </p:spPr>
          <p:txBody>
            <a:bodyPr anchorCtr="0" anchor="ctr" bIns="0" lIns="0" spcFirstLastPara="1" rIns="0" wrap="square" tIns="0">
              <a:noAutofit/>
            </a:bodyPr>
            <a:lstStyle/>
            <a:p>
              <a:pPr indent="0" lvl="0" marL="0" marR="0" rtl="0" algn="ctr">
                <a:lnSpc>
                  <a:spcPct val="107982"/>
                </a:lnSpc>
                <a:spcBef>
                  <a:spcPts val="0"/>
                </a:spcBef>
                <a:spcAft>
                  <a:spcPts val="0"/>
                </a:spcAft>
                <a:buNone/>
              </a:pPr>
              <a:r>
                <a:rPr b="1" i="0" lang="en-US" sz="1800" u="none" cap="none" strike="noStrike">
                  <a:solidFill>
                    <a:srgbClr val="FFFFFF"/>
                  </a:solidFill>
                  <a:latin typeface="Arial"/>
                  <a:ea typeface="Arial"/>
                  <a:cs typeface="Arial"/>
                  <a:sym typeface="Arial"/>
                </a:rPr>
                <a:t>Сирени: Міські сирени видають безперервний звук завивання, який то наростає, то спадає. Він може тривати 30–60 секунд і призначений для того, щоб його було чути як у приміщенні, так і на вулиці.</a:t>
              </a:r>
              <a:endParaRPr sz="1800"/>
            </a:p>
          </p:txBody>
        </p:sp>
      </p:grpSp>
      <p:grpSp>
        <p:nvGrpSpPr>
          <p:cNvPr id="278" name="Google Shape;278;p22"/>
          <p:cNvGrpSpPr/>
          <p:nvPr/>
        </p:nvGrpSpPr>
        <p:grpSpPr>
          <a:xfrm>
            <a:off x="11964016" y="2174342"/>
            <a:ext cx="4629246" cy="2792826"/>
            <a:chOff x="0" y="0"/>
            <a:chExt cx="6172327" cy="3723767"/>
          </a:xfrm>
        </p:grpSpPr>
        <p:sp>
          <p:nvSpPr>
            <p:cNvPr id="279" name="Google Shape;279;p22"/>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a:noFill/>
            </a:ln>
          </p:spPr>
        </p:sp>
        <p:sp>
          <p:nvSpPr>
            <p:cNvPr id="280" name="Google Shape;280;p22"/>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81" name="Google Shape;281;p22"/>
          <p:cNvGrpSpPr/>
          <p:nvPr/>
        </p:nvGrpSpPr>
        <p:grpSpPr>
          <a:xfrm>
            <a:off x="11983066" y="2193392"/>
            <a:ext cx="4591175" cy="2754704"/>
            <a:chOff x="0" y="0"/>
            <a:chExt cx="6121566" cy="3672938"/>
          </a:xfrm>
        </p:grpSpPr>
        <p:sp>
          <p:nvSpPr>
            <p:cNvPr id="282" name="Google Shape;282;p22"/>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283" name="Google Shape;283;p22"/>
            <p:cNvSpPr txBox="1"/>
            <p:nvPr/>
          </p:nvSpPr>
          <p:spPr>
            <a:xfrm>
              <a:off x="0" y="9525"/>
              <a:ext cx="6121566" cy="3663413"/>
            </a:xfrm>
            <a:prstGeom prst="rect">
              <a:avLst/>
            </a:prstGeom>
            <a:noFill/>
            <a:ln>
              <a:noFill/>
            </a:ln>
          </p:spPr>
          <p:txBody>
            <a:bodyPr anchorCtr="0" anchor="ctr" bIns="0" lIns="0" spcFirstLastPara="1" rIns="0" wrap="square" tIns="0">
              <a:noAutofit/>
            </a:bodyPr>
            <a:lstStyle/>
            <a:p>
              <a:pPr indent="0" lvl="0" marL="0" marR="0" rtl="0" algn="ctr">
                <a:lnSpc>
                  <a:spcPct val="108039"/>
                </a:lnSpc>
                <a:spcBef>
                  <a:spcPts val="0"/>
                </a:spcBef>
                <a:spcAft>
                  <a:spcPts val="0"/>
                </a:spcAft>
                <a:buNone/>
              </a:pPr>
              <a:r>
                <a:rPr b="1" i="0" lang="en-US" sz="1800" u="none" cap="none" strike="noStrike">
                  <a:solidFill>
                    <a:srgbClr val="FFFFFF"/>
                  </a:solidFill>
                  <a:latin typeface="Arial"/>
                  <a:ea typeface="Arial"/>
                  <a:cs typeface="Arial"/>
                  <a:sym typeface="Arial"/>
                </a:rPr>
                <a:t>Переривання трансляції: теле- та радіопрограми раптово обриваються, замінюючись монотонним голосом або миготливим текстовим банером з написом «Попередження про землетрус – негайно сховатися».</a:t>
              </a:r>
              <a:endParaRPr sz="1800"/>
            </a:p>
          </p:txBody>
        </p:sp>
      </p:grpSp>
      <p:grpSp>
        <p:nvGrpSpPr>
          <p:cNvPr id="284" name="Google Shape;284;p22"/>
          <p:cNvGrpSpPr/>
          <p:nvPr/>
        </p:nvGrpSpPr>
        <p:grpSpPr>
          <a:xfrm>
            <a:off x="4388578" y="5388164"/>
            <a:ext cx="4629245" cy="2792826"/>
            <a:chOff x="0" y="0"/>
            <a:chExt cx="6172327" cy="3723767"/>
          </a:xfrm>
        </p:grpSpPr>
        <p:sp>
          <p:nvSpPr>
            <p:cNvPr id="285" name="Google Shape;285;p22"/>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a:noFill/>
            </a:ln>
          </p:spPr>
        </p:sp>
        <p:sp>
          <p:nvSpPr>
            <p:cNvPr id="286" name="Google Shape;286;p22"/>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87" name="Google Shape;287;p22"/>
          <p:cNvGrpSpPr/>
          <p:nvPr/>
        </p:nvGrpSpPr>
        <p:grpSpPr>
          <a:xfrm>
            <a:off x="4407628" y="5407214"/>
            <a:ext cx="4591174" cy="2919772"/>
            <a:chOff x="0" y="0"/>
            <a:chExt cx="6121566" cy="3893029"/>
          </a:xfrm>
        </p:grpSpPr>
        <p:sp>
          <p:nvSpPr>
            <p:cNvPr id="288" name="Google Shape;288;p22"/>
            <p:cNvSpPr/>
            <p:nvPr/>
          </p:nvSpPr>
          <p:spPr>
            <a:xfrm>
              <a:off x="0" y="0"/>
              <a:ext cx="6121566" cy="3893029"/>
            </a:xfrm>
            <a:custGeom>
              <a:rect b="b" l="l" r="r" t="t"/>
              <a:pathLst>
                <a:path extrusionOk="0" h="3893029" w="6121566">
                  <a:moveTo>
                    <a:pt x="0" y="0"/>
                  </a:moveTo>
                  <a:lnTo>
                    <a:pt x="6121566" y="0"/>
                  </a:lnTo>
                  <a:lnTo>
                    <a:pt x="6121566" y="3893029"/>
                  </a:lnTo>
                  <a:lnTo>
                    <a:pt x="0" y="3893029"/>
                  </a:lnTo>
                  <a:close/>
                </a:path>
              </a:pathLst>
            </a:custGeom>
            <a:solidFill>
              <a:srgbClr val="000000">
                <a:alpha val="0"/>
              </a:srgbClr>
            </a:solidFill>
            <a:ln>
              <a:noFill/>
            </a:ln>
          </p:spPr>
        </p:sp>
        <p:sp>
          <p:nvSpPr>
            <p:cNvPr id="289" name="Google Shape;289;p22"/>
            <p:cNvSpPr txBox="1"/>
            <p:nvPr/>
          </p:nvSpPr>
          <p:spPr>
            <a:xfrm>
              <a:off x="0" y="9525"/>
              <a:ext cx="6121566" cy="3883504"/>
            </a:xfrm>
            <a:prstGeom prst="rect">
              <a:avLst/>
            </a:prstGeom>
            <a:noFill/>
            <a:ln>
              <a:noFill/>
            </a:ln>
          </p:spPr>
          <p:txBody>
            <a:bodyPr anchorCtr="0" anchor="ctr" bIns="0" lIns="0" spcFirstLastPara="1" rIns="0" wrap="square" tIns="0">
              <a:noAutofit/>
            </a:bodyPr>
            <a:lstStyle/>
            <a:p>
              <a:pPr indent="0" lvl="0" marL="0" marR="0" rtl="0" algn="ctr">
                <a:lnSpc>
                  <a:spcPct val="107982"/>
                </a:lnSpc>
                <a:spcBef>
                  <a:spcPts val="0"/>
                </a:spcBef>
                <a:spcAft>
                  <a:spcPts val="0"/>
                </a:spcAft>
                <a:buNone/>
              </a:pPr>
              <a:r>
                <a:rPr b="1" i="0" lang="en-US" sz="1800" u="none" cap="none" strike="noStrike">
                  <a:solidFill>
                    <a:srgbClr val="FFFFFF"/>
                  </a:solidFill>
                  <a:latin typeface="Arial"/>
                  <a:ea typeface="Arial"/>
                  <a:cs typeface="Arial"/>
                  <a:sym typeface="Arial"/>
                </a:rPr>
                <a:t>Розумні пристрої: Деякі системи смартфонів (наприклад, Android EEW, ShakeAlert) автоматично відображають повідомлення «Виявлено землетрус – кинь, накрий, утримай».</a:t>
              </a:r>
              <a:endParaRPr sz="1800"/>
            </a:p>
          </p:txBody>
        </p:sp>
      </p:grpSp>
      <p:grpSp>
        <p:nvGrpSpPr>
          <p:cNvPr id="290" name="Google Shape;290;p22"/>
          <p:cNvGrpSpPr/>
          <p:nvPr/>
        </p:nvGrpSpPr>
        <p:grpSpPr>
          <a:xfrm>
            <a:off x="9438870" y="5388164"/>
            <a:ext cx="4629245" cy="2792826"/>
            <a:chOff x="0" y="0"/>
            <a:chExt cx="6172327" cy="3723767"/>
          </a:xfrm>
        </p:grpSpPr>
        <p:sp>
          <p:nvSpPr>
            <p:cNvPr id="291" name="Google Shape;291;p22"/>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a:noFill/>
            </a:ln>
          </p:spPr>
        </p:sp>
        <p:sp>
          <p:nvSpPr>
            <p:cNvPr id="292" name="Google Shape;292;p22"/>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93" name="Google Shape;293;p22"/>
          <p:cNvGrpSpPr/>
          <p:nvPr/>
        </p:nvGrpSpPr>
        <p:grpSpPr>
          <a:xfrm>
            <a:off x="9457920" y="5407214"/>
            <a:ext cx="4591174" cy="2839102"/>
            <a:chOff x="0" y="0"/>
            <a:chExt cx="6121566" cy="3785469"/>
          </a:xfrm>
        </p:grpSpPr>
        <p:sp>
          <p:nvSpPr>
            <p:cNvPr id="294" name="Google Shape;294;p22"/>
            <p:cNvSpPr/>
            <p:nvPr/>
          </p:nvSpPr>
          <p:spPr>
            <a:xfrm>
              <a:off x="0" y="0"/>
              <a:ext cx="6121566" cy="3785469"/>
            </a:xfrm>
            <a:custGeom>
              <a:rect b="b" l="l" r="r" t="t"/>
              <a:pathLst>
                <a:path extrusionOk="0" h="3785469" w="6121566">
                  <a:moveTo>
                    <a:pt x="0" y="0"/>
                  </a:moveTo>
                  <a:lnTo>
                    <a:pt x="6121566" y="0"/>
                  </a:lnTo>
                  <a:lnTo>
                    <a:pt x="6121566" y="3785469"/>
                  </a:lnTo>
                  <a:lnTo>
                    <a:pt x="0" y="3785469"/>
                  </a:lnTo>
                  <a:close/>
                </a:path>
              </a:pathLst>
            </a:custGeom>
            <a:solidFill>
              <a:srgbClr val="000000">
                <a:alpha val="0"/>
              </a:srgbClr>
            </a:solidFill>
            <a:ln>
              <a:noFill/>
            </a:ln>
          </p:spPr>
        </p:sp>
        <p:sp>
          <p:nvSpPr>
            <p:cNvPr id="295" name="Google Shape;295;p22"/>
            <p:cNvSpPr txBox="1"/>
            <p:nvPr/>
          </p:nvSpPr>
          <p:spPr>
            <a:xfrm>
              <a:off x="0" y="19050"/>
              <a:ext cx="6121566" cy="3766419"/>
            </a:xfrm>
            <a:prstGeom prst="rect">
              <a:avLst/>
            </a:prstGeom>
            <a:noFill/>
            <a:ln>
              <a:noFill/>
            </a:ln>
          </p:spPr>
          <p:txBody>
            <a:bodyPr anchorCtr="0" anchor="ctr" bIns="0" lIns="0" spcFirstLastPara="1" rIns="0" wrap="square" tIns="0">
              <a:noAutofit/>
            </a:bodyPr>
            <a:lstStyle/>
            <a:p>
              <a:pPr indent="0" lvl="0" marL="0" marR="0" rtl="0" algn="ctr">
                <a:lnSpc>
                  <a:spcPct val="107986"/>
                </a:lnSpc>
                <a:spcBef>
                  <a:spcPts val="0"/>
                </a:spcBef>
                <a:spcAft>
                  <a:spcPts val="0"/>
                </a:spcAft>
                <a:buNone/>
              </a:pPr>
              <a:r>
                <a:rPr b="1" i="0" lang="en-US" sz="1800" u="none" cap="none" strike="noStrike">
                  <a:solidFill>
                    <a:srgbClr val="FFFFFF"/>
                  </a:solidFill>
                  <a:latin typeface="Arial"/>
                  <a:ea typeface="Arial"/>
                  <a:cs typeface="Arial"/>
                  <a:sym typeface="Arial"/>
                </a:rPr>
                <a:t>Громадські навчання: Попередження про тренування часто оголошуються у певну пору року. Вони звучать ідентично справжнім сповіщенням, тому мешканці вчаться миттєво їх розпізнавати.</a:t>
              </a:r>
              <a:endParaRPr sz="1800"/>
            </a:p>
          </p:txBody>
        </p:sp>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sp>
        <p:nvSpPr>
          <p:cNvPr descr="Синій текст на чорному фоні  Опис згенеровано автоматично" id="304" name="Google Shape;304;p24"/>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305" name="Google Shape;305;p24"/>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1" l="0" r="0" t="0"/>
            </a:stretch>
          </a:blipFill>
          <a:ln>
            <a:noFill/>
          </a:ln>
        </p:spPr>
      </p:sp>
      <p:grpSp>
        <p:nvGrpSpPr>
          <p:cNvPr id="306" name="Google Shape;306;p24"/>
          <p:cNvGrpSpPr/>
          <p:nvPr/>
        </p:nvGrpSpPr>
        <p:grpSpPr>
          <a:xfrm>
            <a:off x="1257300" y="418292"/>
            <a:ext cx="15773400" cy="1380840"/>
            <a:chOff x="0" y="-66675"/>
            <a:chExt cx="21031200" cy="1841121"/>
          </a:xfrm>
        </p:grpSpPr>
        <p:sp>
          <p:nvSpPr>
            <p:cNvPr id="307" name="Google Shape;307;p24"/>
            <p:cNvSpPr/>
            <p:nvPr/>
          </p:nvSpPr>
          <p:spPr>
            <a:xfrm>
              <a:off x="0" y="0"/>
              <a:ext cx="21031200" cy="1774446"/>
            </a:xfrm>
            <a:custGeom>
              <a:rect b="b" l="l" r="r" t="t"/>
              <a:pathLst>
                <a:path extrusionOk="0" h="1774446" w="21031200">
                  <a:moveTo>
                    <a:pt x="0" y="0"/>
                  </a:moveTo>
                  <a:lnTo>
                    <a:pt x="21031200" y="0"/>
                  </a:lnTo>
                  <a:lnTo>
                    <a:pt x="21031200" y="1774446"/>
                  </a:lnTo>
                  <a:lnTo>
                    <a:pt x="0" y="1774446"/>
                  </a:lnTo>
                  <a:close/>
                </a:path>
              </a:pathLst>
            </a:custGeom>
            <a:solidFill>
              <a:srgbClr val="000000">
                <a:alpha val="0"/>
              </a:srgbClr>
            </a:solidFill>
            <a:ln>
              <a:noFill/>
            </a:ln>
          </p:spPr>
        </p:sp>
        <p:sp>
          <p:nvSpPr>
            <p:cNvPr id="308" name="Google Shape;308;p24"/>
            <p:cNvSpPr txBox="1"/>
            <p:nvPr/>
          </p:nvSpPr>
          <p:spPr>
            <a:xfrm>
              <a:off x="0" y="-66675"/>
              <a:ext cx="21031200" cy="18411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Повені</a:t>
              </a:r>
              <a:endParaRPr/>
            </a:p>
          </p:txBody>
        </p:sp>
      </p:grpSp>
      <p:grpSp>
        <p:nvGrpSpPr>
          <p:cNvPr id="309" name="Google Shape;309;p24"/>
          <p:cNvGrpSpPr/>
          <p:nvPr/>
        </p:nvGrpSpPr>
        <p:grpSpPr>
          <a:xfrm>
            <a:off x="768974" y="1486793"/>
            <a:ext cx="15102399" cy="1034199"/>
            <a:chOff x="0" y="-28575"/>
            <a:chExt cx="20136531" cy="1378932"/>
          </a:xfrm>
        </p:grpSpPr>
        <p:sp>
          <p:nvSpPr>
            <p:cNvPr id="310" name="Google Shape;310;p24"/>
            <p:cNvSpPr/>
            <p:nvPr/>
          </p:nvSpPr>
          <p:spPr>
            <a:xfrm>
              <a:off x="0" y="0"/>
              <a:ext cx="20136531" cy="1350357"/>
            </a:xfrm>
            <a:custGeom>
              <a:rect b="b" l="l" r="r" t="t"/>
              <a:pathLst>
                <a:path extrusionOk="0" h="1350357" w="20136531">
                  <a:moveTo>
                    <a:pt x="0" y="0"/>
                  </a:moveTo>
                  <a:lnTo>
                    <a:pt x="20136531" y="0"/>
                  </a:lnTo>
                  <a:lnTo>
                    <a:pt x="20136531" y="1350357"/>
                  </a:lnTo>
                  <a:lnTo>
                    <a:pt x="0" y="1350357"/>
                  </a:lnTo>
                  <a:close/>
                </a:path>
              </a:pathLst>
            </a:custGeom>
            <a:solidFill>
              <a:srgbClr val="000000">
                <a:alpha val="0"/>
              </a:srgbClr>
            </a:solidFill>
            <a:ln>
              <a:noFill/>
            </a:ln>
          </p:spPr>
        </p:sp>
        <p:sp>
          <p:nvSpPr>
            <p:cNvPr id="311" name="Google Shape;311;p24"/>
            <p:cNvSpPr txBox="1"/>
            <p:nvPr/>
          </p:nvSpPr>
          <p:spPr>
            <a:xfrm>
              <a:off x="0" y="-28575"/>
              <a:ext cx="20136530" cy="1378932"/>
            </a:xfrm>
            <a:prstGeom prst="rect">
              <a:avLst/>
            </a:prstGeom>
            <a:noFill/>
            <a:ln>
              <a:noFill/>
            </a:ln>
          </p:spPr>
          <p:txBody>
            <a:bodyPr anchorCtr="0" anchor="ctr" bIns="0" lIns="0" spcFirstLastPara="1" rIns="0" wrap="square" tIns="0">
              <a:noAutofit/>
            </a:bodyPr>
            <a:lstStyle/>
            <a:p>
              <a:pPr indent="0" lvl="0" marL="0" marR="0" rtl="0" algn="just">
                <a:lnSpc>
                  <a:spcPct val="108000"/>
                </a:lnSpc>
                <a:spcBef>
                  <a:spcPts val="0"/>
                </a:spcBef>
                <a:spcAft>
                  <a:spcPts val="0"/>
                </a:spcAft>
                <a:buNone/>
              </a:pPr>
              <a:r>
                <a:rPr b="1" i="0" lang="en-US" sz="3000" u="none" cap="none" strike="noStrike">
                  <a:solidFill>
                    <a:srgbClr val="139AD6"/>
                  </a:solidFill>
                  <a:latin typeface="Calibri"/>
                  <a:ea typeface="Calibri"/>
                  <a:cs typeface="Calibri"/>
                  <a:sym typeface="Calibri"/>
                </a:rPr>
                <a:t>Вода піднімається тихо, але ранні попередження говорять голосно. Прислухайтеся, поки не пізно!</a:t>
              </a:r>
              <a:endParaRPr/>
            </a:p>
          </p:txBody>
        </p:sp>
      </p:grpSp>
      <p:grpSp>
        <p:nvGrpSpPr>
          <p:cNvPr id="312" name="Google Shape;312;p24"/>
          <p:cNvGrpSpPr/>
          <p:nvPr/>
        </p:nvGrpSpPr>
        <p:grpSpPr>
          <a:xfrm>
            <a:off x="989409" y="2973848"/>
            <a:ext cx="10982135" cy="705041"/>
            <a:chOff x="0" y="0"/>
            <a:chExt cx="14642846" cy="940054"/>
          </a:xfrm>
        </p:grpSpPr>
        <p:sp>
          <p:nvSpPr>
            <p:cNvPr id="313" name="Google Shape;313;p24"/>
            <p:cNvSpPr/>
            <p:nvPr/>
          </p:nvSpPr>
          <p:spPr>
            <a:xfrm>
              <a:off x="25400" y="25400"/>
              <a:ext cx="14592046" cy="889254"/>
            </a:xfrm>
            <a:custGeom>
              <a:rect b="b" l="l" r="r" t="t"/>
              <a:pathLst>
                <a:path extrusionOk="0" h="889254" w="14592046">
                  <a:moveTo>
                    <a:pt x="0" y="148209"/>
                  </a:moveTo>
                  <a:cubicBezTo>
                    <a:pt x="0" y="66294"/>
                    <a:pt x="69850" y="0"/>
                    <a:pt x="156083" y="0"/>
                  </a:cubicBezTo>
                  <a:lnTo>
                    <a:pt x="14435964" y="0"/>
                  </a:lnTo>
                  <a:cubicBezTo>
                    <a:pt x="14522196" y="0"/>
                    <a:pt x="14592046" y="66294"/>
                    <a:pt x="14592046" y="148209"/>
                  </a:cubicBezTo>
                  <a:lnTo>
                    <a:pt x="14592046" y="741045"/>
                  </a:lnTo>
                  <a:cubicBezTo>
                    <a:pt x="14592046" y="822833"/>
                    <a:pt x="14522196" y="889254"/>
                    <a:pt x="14435964" y="889254"/>
                  </a:cubicBezTo>
                  <a:lnTo>
                    <a:pt x="156083" y="889254"/>
                  </a:lnTo>
                  <a:cubicBezTo>
                    <a:pt x="69850" y="889254"/>
                    <a:pt x="0" y="822833"/>
                    <a:pt x="0" y="741045"/>
                  </a:cubicBezTo>
                  <a:close/>
                </a:path>
              </a:pathLst>
            </a:custGeom>
            <a:solidFill>
              <a:srgbClr val="00B0F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 name="Google Shape;314;p24"/>
            <p:cNvSpPr/>
            <p:nvPr/>
          </p:nvSpPr>
          <p:spPr>
            <a:xfrm>
              <a:off x="0" y="0"/>
              <a:ext cx="14642846" cy="940054"/>
            </a:xfrm>
            <a:custGeom>
              <a:rect b="b" l="l" r="r" t="t"/>
              <a:pathLst>
                <a:path extrusionOk="0" h="940054" w="14642846">
                  <a:moveTo>
                    <a:pt x="0" y="173609"/>
                  </a:moveTo>
                  <a:cubicBezTo>
                    <a:pt x="0" y="76454"/>
                    <a:pt x="82550" y="0"/>
                    <a:pt x="181483" y="0"/>
                  </a:cubicBezTo>
                  <a:lnTo>
                    <a:pt x="14461364" y="0"/>
                  </a:lnTo>
                  <a:lnTo>
                    <a:pt x="14461364" y="25400"/>
                  </a:lnTo>
                  <a:lnTo>
                    <a:pt x="14461364" y="0"/>
                  </a:lnTo>
                  <a:cubicBezTo>
                    <a:pt x="14560296" y="0"/>
                    <a:pt x="14642846" y="76454"/>
                    <a:pt x="14642846" y="173609"/>
                  </a:cubicBezTo>
                  <a:lnTo>
                    <a:pt x="14617446" y="173609"/>
                  </a:lnTo>
                  <a:lnTo>
                    <a:pt x="14642846" y="173609"/>
                  </a:lnTo>
                  <a:lnTo>
                    <a:pt x="14642846" y="766445"/>
                  </a:lnTo>
                  <a:lnTo>
                    <a:pt x="14617446" y="766445"/>
                  </a:lnTo>
                  <a:lnTo>
                    <a:pt x="14642846" y="766445"/>
                  </a:lnTo>
                  <a:cubicBezTo>
                    <a:pt x="14642846" y="863600"/>
                    <a:pt x="14560296" y="940054"/>
                    <a:pt x="14461364" y="940054"/>
                  </a:cubicBezTo>
                  <a:lnTo>
                    <a:pt x="14461364" y="914654"/>
                  </a:lnTo>
                  <a:lnTo>
                    <a:pt x="14461364" y="940054"/>
                  </a:lnTo>
                  <a:lnTo>
                    <a:pt x="181483" y="940054"/>
                  </a:lnTo>
                  <a:lnTo>
                    <a:pt x="181483" y="914654"/>
                  </a:lnTo>
                  <a:lnTo>
                    <a:pt x="181483" y="940054"/>
                  </a:lnTo>
                  <a:cubicBezTo>
                    <a:pt x="82550" y="940054"/>
                    <a:pt x="0" y="863473"/>
                    <a:pt x="0" y="766445"/>
                  </a:cubicBezTo>
                  <a:lnTo>
                    <a:pt x="0" y="173609"/>
                  </a:lnTo>
                  <a:lnTo>
                    <a:pt x="25400" y="173609"/>
                  </a:lnTo>
                  <a:lnTo>
                    <a:pt x="0" y="173609"/>
                  </a:lnTo>
                  <a:moveTo>
                    <a:pt x="50800" y="173609"/>
                  </a:moveTo>
                  <a:lnTo>
                    <a:pt x="50800" y="766445"/>
                  </a:lnTo>
                  <a:lnTo>
                    <a:pt x="25400" y="766445"/>
                  </a:lnTo>
                  <a:lnTo>
                    <a:pt x="50800" y="766445"/>
                  </a:lnTo>
                  <a:cubicBezTo>
                    <a:pt x="50800" y="832993"/>
                    <a:pt x="108077" y="889254"/>
                    <a:pt x="181483" y="889254"/>
                  </a:cubicBezTo>
                  <a:lnTo>
                    <a:pt x="14461364" y="889254"/>
                  </a:lnTo>
                  <a:cubicBezTo>
                    <a:pt x="14534769" y="889254"/>
                    <a:pt x="14592046" y="832993"/>
                    <a:pt x="14592046" y="766445"/>
                  </a:cubicBezTo>
                  <a:lnTo>
                    <a:pt x="14592046" y="173609"/>
                  </a:lnTo>
                  <a:cubicBezTo>
                    <a:pt x="14592046" y="107061"/>
                    <a:pt x="14534769" y="50800"/>
                    <a:pt x="14461364" y="50800"/>
                  </a:cubicBezTo>
                  <a:lnTo>
                    <a:pt x="181483" y="50800"/>
                  </a:lnTo>
                  <a:lnTo>
                    <a:pt x="181483" y="25400"/>
                  </a:lnTo>
                  <a:lnTo>
                    <a:pt x="181483" y="50800"/>
                  </a:lnTo>
                  <a:cubicBezTo>
                    <a:pt x="108077" y="50800"/>
                    <a:pt x="50800" y="107061"/>
                    <a:pt x="50800" y="173609"/>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15" name="Google Shape;315;p24"/>
          <p:cNvGrpSpPr/>
          <p:nvPr/>
        </p:nvGrpSpPr>
        <p:grpSpPr>
          <a:xfrm>
            <a:off x="1041015" y="3025454"/>
            <a:ext cx="10878944" cy="601788"/>
            <a:chOff x="0" y="0"/>
            <a:chExt cx="14505258" cy="802384"/>
          </a:xfrm>
        </p:grpSpPr>
        <p:sp>
          <p:nvSpPr>
            <p:cNvPr id="316" name="Google Shape;316;p24"/>
            <p:cNvSpPr/>
            <p:nvPr/>
          </p:nvSpPr>
          <p:spPr>
            <a:xfrm>
              <a:off x="0" y="0"/>
              <a:ext cx="14505257" cy="802384"/>
            </a:xfrm>
            <a:custGeom>
              <a:rect b="b" l="l" r="r" t="t"/>
              <a:pathLst>
                <a:path extrusionOk="0" h="802384" w="14505257">
                  <a:moveTo>
                    <a:pt x="0" y="0"/>
                  </a:moveTo>
                  <a:lnTo>
                    <a:pt x="14505257" y="0"/>
                  </a:lnTo>
                  <a:lnTo>
                    <a:pt x="14505257" y="802384"/>
                  </a:lnTo>
                  <a:lnTo>
                    <a:pt x="0" y="802384"/>
                  </a:lnTo>
                  <a:close/>
                </a:path>
              </a:pathLst>
            </a:custGeom>
            <a:solidFill>
              <a:srgbClr val="000000">
                <a:alpha val="0"/>
              </a:srgbClr>
            </a:solidFill>
            <a:ln>
              <a:noFill/>
            </a:ln>
          </p:spPr>
        </p:sp>
        <p:sp>
          <p:nvSpPr>
            <p:cNvPr id="317" name="Google Shape;317;p24"/>
            <p:cNvSpPr txBox="1"/>
            <p:nvPr/>
          </p:nvSpPr>
          <p:spPr>
            <a:xfrm>
              <a:off x="0" y="19050"/>
              <a:ext cx="14505258" cy="783334"/>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850" u="none" cap="none" strike="noStrike">
                  <a:solidFill>
                    <a:srgbClr val="FFFFFF"/>
                  </a:solidFill>
                  <a:latin typeface="Arial"/>
                  <a:ea typeface="Arial"/>
                  <a:cs typeface="Arial"/>
                  <a:sym typeface="Arial"/>
                </a:rPr>
                <a:t>Системи раннього попередження про повені</a:t>
              </a:r>
              <a:endParaRPr/>
            </a:p>
          </p:txBody>
        </p:sp>
      </p:grpSp>
      <p:sp>
        <p:nvSpPr>
          <p:cNvPr id="318" name="Google Shape;318;p24"/>
          <p:cNvSpPr txBox="1"/>
          <p:nvPr/>
        </p:nvSpPr>
        <p:spPr>
          <a:xfrm>
            <a:off x="1240084" y="3693447"/>
            <a:ext cx="10577306" cy="850225"/>
          </a:xfrm>
          <a:prstGeom prst="rect">
            <a:avLst/>
          </a:prstGeom>
          <a:noFill/>
          <a:ln>
            <a:noFill/>
          </a:ln>
        </p:spPr>
        <p:txBody>
          <a:bodyPr anchorCtr="0" anchor="t" bIns="0" lIns="0" spcFirstLastPara="1" rIns="0" wrap="square" tIns="0">
            <a:spAutoFit/>
          </a:bodyPr>
          <a:lstStyle/>
          <a:p>
            <a:pPr indent="-129476" lvl="2" marL="369019" marR="0" rtl="0" algn="l">
              <a:lnSpc>
                <a:spcPct val="107994"/>
              </a:lnSpc>
              <a:spcBef>
                <a:spcPts val="0"/>
              </a:spcBef>
              <a:spcAft>
                <a:spcPts val="0"/>
              </a:spcAft>
              <a:buClr>
                <a:srgbClr val="000000"/>
              </a:buClr>
              <a:buSzPts val="2039"/>
              <a:buFont typeface="Arial"/>
              <a:buChar char="⚬"/>
            </a:pPr>
            <a:r>
              <a:rPr b="0" i="0" lang="en-US" sz="2039" u="none" cap="none" strike="noStrike">
                <a:solidFill>
                  <a:srgbClr val="000000"/>
                </a:solidFill>
                <a:latin typeface="Arial"/>
                <a:ea typeface="Arial"/>
                <a:cs typeface="Arial"/>
                <a:sym typeface="Arial"/>
              </a:rPr>
              <a:t>Річкові водоміри та моніторинг опадів прогнозують підвищення рівня води.</a:t>
            </a:r>
            <a:endParaRPr/>
          </a:p>
          <a:p>
            <a:pPr indent="-129476" lvl="2" marL="369019" marR="0" rtl="0" algn="l">
              <a:lnSpc>
                <a:spcPct val="107994"/>
              </a:lnSpc>
              <a:spcBef>
                <a:spcPts val="0"/>
              </a:spcBef>
              <a:spcAft>
                <a:spcPts val="0"/>
              </a:spcAft>
              <a:buClr>
                <a:srgbClr val="000000"/>
              </a:buClr>
              <a:buSzPts val="2039"/>
              <a:buFont typeface="Arial"/>
              <a:buChar char="⚬"/>
            </a:pPr>
            <a:r>
              <a:rPr b="0" i="0" lang="en-US" sz="2039" u="none" cap="none" strike="noStrike">
                <a:solidFill>
                  <a:srgbClr val="000000"/>
                </a:solidFill>
                <a:latin typeface="Arial"/>
                <a:ea typeface="Arial"/>
                <a:cs typeface="Arial"/>
                <a:sym typeface="Arial"/>
              </a:rPr>
              <a:t>Система оповіщення про повені ЄС (EFAS) публікує ранні попередження про повені.</a:t>
            </a:r>
            <a:endParaRPr/>
          </a:p>
          <a:p>
            <a:pPr indent="-129476" lvl="2" marL="369019" marR="0" rtl="0" algn="l">
              <a:lnSpc>
                <a:spcPct val="107994"/>
              </a:lnSpc>
              <a:spcBef>
                <a:spcPts val="0"/>
              </a:spcBef>
              <a:spcAft>
                <a:spcPts val="0"/>
              </a:spcAft>
              <a:buClr>
                <a:srgbClr val="000000"/>
              </a:buClr>
              <a:buSzPts val="2039"/>
              <a:buFont typeface="Arial"/>
              <a:buChar char="⚬"/>
            </a:pPr>
            <a:r>
              <a:rPr b="0" i="0" lang="en-US" sz="2039" u="none" cap="none" strike="noStrike">
                <a:solidFill>
                  <a:srgbClr val="000000"/>
                </a:solidFill>
                <a:latin typeface="Arial"/>
                <a:ea typeface="Arial"/>
                <a:cs typeface="Arial"/>
                <a:sym typeface="Arial"/>
              </a:rPr>
              <a:t>SMS та сирени попереджають мешканців у зонах загрози.</a:t>
            </a:r>
            <a:endParaRPr/>
          </a:p>
        </p:txBody>
      </p:sp>
      <p:grpSp>
        <p:nvGrpSpPr>
          <p:cNvPr id="319" name="Google Shape;319;p24"/>
          <p:cNvGrpSpPr/>
          <p:nvPr/>
        </p:nvGrpSpPr>
        <p:grpSpPr>
          <a:xfrm>
            <a:off x="989409" y="4732155"/>
            <a:ext cx="10982135" cy="705040"/>
            <a:chOff x="0" y="0"/>
            <a:chExt cx="14642846" cy="940054"/>
          </a:xfrm>
        </p:grpSpPr>
        <p:sp>
          <p:nvSpPr>
            <p:cNvPr id="320" name="Google Shape;320;p24"/>
            <p:cNvSpPr/>
            <p:nvPr/>
          </p:nvSpPr>
          <p:spPr>
            <a:xfrm>
              <a:off x="25400" y="25400"/>
              <a:ext cx="14592046" cy="889254"/>
            </a:xfrm>
            <a:custGeom>
              <a:rect b="b" l="l" r="r" t="t"/>
              <a:pathLst>
                <a:path extrusionOk="0" h="889254" w="14592046">
                  <a:moveTo>
                    <a:pt x="0" y="148209"/>
                  </a:moveTo>
                  <a:cubicBezTo>
                    <a:pt x="0" y="66294"/>
                    <a:pt x="69850" y="0"/>
                    <a:pt x="156083" y="0"/>
                  </a:cubicBezTo>
                  <a:lnTo>
                    <a:pt x="14435964" y="0"/>
                  </a:lnTo>
                  <a:cubicBezTo>
                    <a:pt x="14522196" y="0"/>
                    <a:pt x="14592046" y="66294"/>
                    <a:pt x="14592046" y="148209"/>
                  </a:cubicBezTo>
                  <a:lnTo>
                    <a:pt x="14592046" y="741045"/>
                  </a:lnTo>
                  <a:cubicBezTo>
                    <a:pt x="14592046" y="822833"/>
                    <a:pt x="14522196" y="889254"/>
                    <a:pt x="14435964" y="889254"/>
                  </a:cubicBezTo>
                  <a:lnTo>
                    <a:pt x="156083" y="889254"/>
                  </a:lnTo>
                  <a:cubicBezTo>
                    <a:pt x="69850" y="889254"/>
                    <a:pt x="0" y="822833"/>
                    <a:pt x="0" y="741045"/>
                  </a:cubicBezTo>
                  <a:close/>
                </a:path>
              </a:pathLst>
            </a:custGeom>
            <a:solidFill>
              <a:srgbClr val="92D05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 name="Google Shape;321;p24"/>
            <p:cNvSpPr/>
            <p:nvPr/>
          </p:nvSpPr>
          <p:spPr>
            <a:xfrm>
              <a:off x="0" y="0"/>
              <a:ext cx="14642846" cy="940054"/>
            </a:xfrm>
            <a:custGeom>
              <a:rect b="b" l="l" r="r" t="t"/>
              <a:pathLst>
                <a:path extrusionOk="0" h="940054" w="14642846">
                  <a:moveTo>
                    <a:pt x="0" y="173609"/>
                  </a:moveTo>
                  <a:cubicBezTo>
                    <a:pt x="0" y="76454"/>
                    <a:pt x="82550" y="0"/>
                    <a:pt x="181483" y="0"/>
                  </a:cubicBezTo>
                  <a:lnTo>
                    <a:pt x="14461364" y="0"/>
                  </a:lnTo>
                  <a:lnTo>
                    <a:pt x="14461364" y="25400"/>
                  </a:lnTo>
                  <a:lnTo>
                    <a:pt x="14461364" y="0"/>
                  </a:lnTo>
                  <a:cubicBezTo>
                    <a:pt x="14560296" y="0"/>
                    <a:pt x="14642846" y="76454"/>
                    <a:pt x="14642846" y="173609"/>
                  </a:cubicBezTo>
                  <a:lnTo>
                    <a:pt x="14617446" y="173609"/>
                  </a:lnTo>
                  <a:lnTo>
                    <a:pt x="14642846" y="173609"/>
                  </a:lnTo>
                  <a:lnTo>
                    <a:pt x="14642846" y="766445"/>
                  </a:lnTo>
                  <a:lnTo>
                    <a:pt x="14617446" y="766445"/>
                  </a:lnTo>
                  <a:lnTo>
                    <a:pt x="14642846" y="766445"/>
                  </a:lnTo>
                  <a:cubicBezTo>
                    <a:pt x="14642846" y="863600"/>
                    <a:pt x="14560296" y="940054"/>
                    <a:pt x="14461364" y="940054"/>
                  </a:cubicBezTo>
                  <a:lnTo>
                    <a:pt x="14461364" y="914654"/>
                  </a:lnTo>
                  <a:lnTo>
                    <a:pt x="14461364" y="940054"/>
                  </a:lnTo>
                  <a:lnTo>
                    <a:pt x="181483" y="940054"/>
                  </a:lnTo>
                  <a:lnTo>
                    <a:pt x="181483" y="914654"/>
                  </a:lnTo>
                  <a:lnTo>
                    <a:pt x="181483" y="940054"/>
                  </a:lnTo>
                  <a:cubicBezTo>
                    <a:pt x="82550" y="940054"/>
                    <a:pt x="0" y="863473"/>
                    <a:pt x="0" y="766445"/>
                  </a:cubicBezTo>
                  <a:lnTo>
                    <a:pt x="0" y="173609"/>
                  </a:lnTo>
                  <a:lnTo>
                    <a:pt x="25400" y="173609"/>
                  </a:lnTo>
                  <a:lnTo>
                    <a:pt x="0" y="173609"/>
                  </a:lnTo>
                  <a:moveTo>
                    <a:pt x="50800" y="173609"/>
                  </a:moveTo>
                  <a:lnTo>
                    <a:pt x="50800" y="766445"/>
                  </a:lnTo>
                  <a:lnTo>
                    <a:pt x="25400" y="766445"/>
                  </a:lnTo>
                  <a:lnTo>
                    <a:pt x="50800" y="766445"/>
                  </a:lnTo>
                  <a:cubicBezTo>
                    <a:pt x="50800" y="832993"/>
                    <a:pt x="108077" y="889254"/>
                    <a:pt x="181483" y="889254"/>
                  </a:cubicBezTo>
                  <a:lnTo>
                    <a:pt x="14461364" y="889254"/>
                  </a:lnTo>
                  <a:cubicBezTo>
                    <a:pt x="14534769" y="889254"/>
                    <a:pt x="14592046" y="832993"/>
                    <a:pt x="14592046" y="766445"/>
                  </a:cubicBezTo>
                  <a:lnTo>
                    <a:pt x="14592046" y="173609"/>
                  </a:lnTo>
                  <a:cubicBezTo>
                    <a:pt x="14592046" y="107061"/>
                    <a:pt x="14534769" y="50800"/>
                    <a:pt x="14461364" y="50800"/>
                  </a:cubicBezTo>
                  <a:lnTo>
                    <a:pt x="181483" y="50800"/>
                  </a:lnTo>
                  <a:lnTo>
                    <a:pt x="181483" y="25400"/>
                  </a:lnTo>
                  <a:lnTo>
                    <a:pt x="181483" y="50800"/>
                  </a:lnTo>
                  <a:cubicBezTo>
                    <a:pt x="108077" y="50800"/>
                    <a:pt x="50800" y="107061"/>
                    <a:pt x="50800" y="173609"/>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22" name="Google Shape;322;p24"/>
          <p:cNvGrpSpPr/>
          <p:nvPr/>
        </p:nvGrpSpPr>
        <p:grpSpPr>
          <a:xfrm>
            <a:off x="1041015" y="4783761"/>
            <a:ext cx="10878944" cy="601788"/>
            <a:chOff x="0" y="0"/>
            <a:chExt cx="14505258" cy="802384"/>
          </a:xfrm>
        </p:grpSpPr>
        <p:sp>
          <p:nvSpPr>
            <p:cNvPr id="323" name="Google Shape;323;p24"/>
            <p:cNvSpPr/>
            <p:nvPr/>
          </p:nvSpPr>
          <p:spPr>
            <a:xfrm>
              <a:off x="0" y="0"/>
              <a:ext cx="14505257" cy="802384"/>
            </a:xfrm>
            <a:custGeom>
              <a:rect b="b" l="l" r="r" t="t"/>
              <a:pathLst>
                <a:path extrusionOk="0" h="802384" w="14505257">
                  <a:moveTo>
                    <a:pt x="0" y="0"/>
                  </a:moveTo>
                  <a:lnTo>
                    <a:pt x="14505257" y="0"/>
                  </a:lnTo>
                  <a:lnTo>
                    <a:pt x="14505257" y="802384"/>
                  </a:lnTo>
                  <a:lnTo>
                    <a:pt x="0" y="802384"/>
                  </a:lnTo>
                  <a:close/>
                </a:path>
              </a:pathLst>
            </a:custGeom>
            <a:solidFill>
              <a:srgbClr val="000000">
                <a:alpha val="0"/>
              </a:srgbClr>
            </a:solidFill>
            <a:ln>
              <a:noFill/>
            </a:ln>
          </p:spPr>
        </p:sp>
        <p:sp>
          <p:nvSpPr>
            <p:cNvPr id="324" name="Google Shape;324;p24"/>
            <p:cNvSpPr txBox="1"/>
            <p:nvPr/>
          </p:nvSpPr>
          <p:spPr>
            <a:xfrm>
              <a:off x="0" y="19050"/>
              <a:ext cx="14505258" cy="783334"/>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850" u="none" cap="none" strike="noStrike">
                  <a:solidFill>
                    <a:srgbClr val="FFFFFF"/>
                  </a:solidFill>
                  <a:latin typeface="Arial"/>
                  <a:ea typeface="Arial"/>
                  <a:cs typeface="Arial"/>
                  <a:sym typeface="Arial"/>
                </a:rPr>
                <a:t>Що робити</a:t>
              </a:r>
              <a:endParaRPr/>
            </a:p>
          </p:txBody>
        </p:sp>
      </p:grpSp>
      <p:sp>
        <p:nvSpPr>
          <p:cNvPr id="325" name="Google Shape;325;p24"/>
          <p:cNvSpPr txBox="1"/>
          <p:nvPr/>
        </p:nvSpPr>
        <p:spPr>
          <a:xfrm>
            <a:off x="1240084" y="5451755"/>
            <a:ext cx="10577306" cy="939165"/>
          </a:xfrm>
          <a:prstGeom prst="rect">
            <a:avLst/>
          </a:prstGeom>
          <a:noFill/>
          <a:ln>
            <a:noFill/>
          </a:ln>
        </p:spPr>
        <p:txBody>
          <a:bodyPr anchorCtr="0" anchor="t" bIns="0" lIns="0" spcFirstLastPara="1" rIns="0" wrap="square" tIns="0">
            <a:spAutoFit/>
          </a:bodyPr>
          <a:lstStyle/>
          <a:p>
            <a:pPr indent="-142875" lvl="2" marL="407194" marR="0" rtl="0" algn="l">
              <a:lnSpc>
                <a:spcPct val="108000"/>
              </a:lnSpc>
              <a:spcBef>
                <a:spcPts val="0"/>
              </a:spcBef>
              <a:spcAft>
                <a:spcPts val="0"/>
              </a:spcAft>
              <a:buClr>
                <a:srgbClr val="000000"/>
              </a:buClr>
              <a:buSzPts val="2250"/>
              <a:buFont typeface="Arial"/>
              <a:buChar char="⚬"/>
            </a:pPr>
            <a:r>
              <a:rPr b="0" i="0" lang="en-US" sz="2250" u="none" cap="none" strike="noStrike">
                <a:solidFill>
                  <a:srgbClr val="000000"/>
                </a:solidFill>
                <a:latin typeface="Arial"/>
                <a:ea typeface="Arial"/>
                <a:cs typeface="Arial"/>
                <a:sym typeface="Arial"/>
              </a:rPr>
              <a:t>Негайно перемістіться на вищу місцевість після отримання тривоги.</a:t>
            </a:r>
            <a:endParaRPr/>
          </a:p>
          <a:p>
            <a:pPr indent="-142875" lvl="2" marL="407194" marR="0" rtl="0" algn="l">
              <a:lnSpc>
                <a:spcPct val="108000"/>
              </a:lnSpc>
              <a:spcBef>
                <a:spcPts val="0"/>
              </a:spcBef>
              <a:spcAft>
                <a:spcPts val="0"/>
              </a:spcAft>
              <a:buClr>
                <a:srgbClr val="000000"/>
              </a:buClr>
              <a:buSzPts val="2250"/>
              <a:buFont typeface="Arial"/>
              <a:buChar char="⚬"/>
            </a:pPr>
            <a:r>
              <a:rPr b="0" i="0" lang="en-US" sz="2250" u="none" cap="none" strike="noStrike">
                <a:solidFill>
                  <a:srgbClr val="000000"/>
                </a:solidFill>
                <a:latin typeface="Arial"/>
                <a:ea typeface="Arial"/>
                <a:cs typeface="Arial"/>
                <a:sym typeface="Arial"/>
              </a:rPr>
              <a:t>Підготуйте аварійну сумку з необхідними речами.</a:t>
            </a:r>
            <a:endParaRPr/>
          </a:p>
          <a:p>
            <a:pPr indent="-142875" lvl="2" marL="407194" marR="0" rtl="0" algn="l">
              <a:lnSpc>
                <a:spcPct val="108000"/>
              </a:lnSpc>
              <a:spcBef>
                <a:spcPts val="0"/>
              </a:spcBef>
              <a:spcAft>
                <a:spcPts val="0"/>
              </a:spcAft>
              <a:buClr>
                <a:srgbClr val="000000"/>
              </a:buClr>
              <a:buSzPts val="2250"/>
              <a:buFont typeface="Arial"/>
              <a:buChar char="⚬"/>
            </a:pPr>
            <a:r>
              <a:rPr b="0" i="0" lang="en-US" sz="2250" u="none" cap="none" strike="noStrike">
                <a:solidFill>
                  <a:srgbClr val="000000"/>
                </a:solidFill>
                <a:latin typeface="Arial"/>
                <a:ea typeface="Arial"/>
                <a:cs typeface="Arial"/>
                <a:sym typeface="Arial"/>
              </a:rPr>
              <a:t>Дотримуйтесь шляхів евакуації, передбачених місцевою владою.</a:t>
            </a:r>
            <a:endParaRPr/>
          </a:p>
        </p:txBody>
      </p:sp>
      <p:grpSp>
        <p:nvGrpSpPr>
          <p:cNvPr id="326" name="Google Shape;326;p24"/>
          <p:cNvGrpSpPr/>
          <p:nvPr/>
        </p:nvGrpSpPr>
        <p:grpSpPr>
          <a:xfrm>
            <a:off x="989409" y="6490462"/>
            <a:ext cx="10982135" cy="705041"/>
            <a:chOff x="0" y="0"/>
            <a:chExt cx="14642846" cy="940054"/>
          </a:xfrm>
        </p:grpSpPr>
        <p:sp>
          <p:nvSpPr>
            <p:cNvPr id="327" name="Google Shape;327;p24"/>
            <p:cNvSpPr/>
            <p:nvPr/>
          </p:nvSpPr>
          <p:spPr>
            <a:xfrm>
              <a:off x="25400" y="25400"/>
              <a:ext cx="14592046" cy="889254"/>
            </a:xfrm>
            <a:custGeom>
              <a:rect b="b" l="l" r="r" t="t"/>
              <a:pathLst>
                <a:path extrusionOk="0" h="889254" w="14592046">
                  <a:moveTo>
                    <a:pt x="0" y="148209"/>
                  </a:moveTo>
                  <a:cubicBezTo>
                    <a:pt x="0" y="66294"/>
                    <a:pt x="69850" y="0"/>
                    <a:pt x="156083" y="0"/>
                  </a:cubicBezTo>
                  <a:lnTo>
                    <a:pt x="14435964" y="0"/>
                  </a:lnTo>
                  <a:cubicBezTo>
                    <a:pt x="14522196" y="0"/>
                    <a:pt x="14592046" y="66294"/>
                    <a:pt x="14592046" y="148209"/>
                  </a:cubicBezTo>
                  <a:lnTo>
                    <a:pt x="14592046" y="741045"/>
                  </a:lnTo>
                  <a:cubicBezTo>
                    <a:pt x="14592046" y="822833"/>
                    <a:pt x="14522196" y="889254"/>
                    <a:pt x="14435964" y="889254"/>
                  </a:cubicBezTo>
                  <a:lnTo>
                    <a:pt x="156083" y="889254"/>
                  </a:lnTo>
                  <a:cubicBezTo>
                    <a:pt x="69850" y="889254"/>
                    <a:pt x="0" y="822833"/>
                    <a:pt x="0" y="741045"/>
                  </a:cubicBezTo>
                  <a:close/>
                </a:path>
              </a:pathLst>
            </a:custGeom>
            <a:solidFill>
              <a:srgbClr val="ED252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 name="Google Shape;328;p24"/>
            <p:cNvSpPr/>
            <p:nvPr/>
          </p:nvSpPr>
          <p:spPr>
            <a:xfrm>
              <a:off x="0" y="0"/>
              <a:ext cx="14642846" cy="940054"/>
            </a:xfrm>
            <a:custGeom>
              <a:rect b="b" l="l" r="r" t="t"/>
              <a:pathLst>
                <a:path extrusionOk="0" h="940054" w="14642846">
                  <a:moveTo>
                    <a:pt x="0" y="173609"/>
                  </a:moveTo>
                  <a:cubicBezTo>
                    <a:pt x="0" y="76454"/>
                    <a:pt x="82550" y="0"/>
                    <a:pt x="181483" y="0"/>
                  </a:cubicBezTo>
                  <a:lnTo>
                    <a:pt x="14461364" y="0"/>
                  </a:lnTo>
                  <a:lnTo>
                    <a:pt x="14461364" y="25400"/>
                  </a:lnTo>
                  <a:lnTo>
                    <a:pt x="14461364" y="0"/>
                  </a:lnTo>
                  <a:cubicBezTo>
                    <a:pt x="14560296" y="0"/>
                    <a:pt x="14642846" y="76454"/>
                    <a:pt x="14642846" y="173609"/>
                  </a:cubicBezTo>
                  <a:lnTo>
                    <a:pt x="14617446" y="173609"/>
                  </a:lnTo>
                  <a:lnTo>
                    <a:pt x="14642846" y="173609"/>
                  </a:lnTo>
                  <a:lnTo>
                    <a:pt x="14642846" y="766445"/>
                  </a:lnTo>
                  <a:lnTo>
                    <a:pt x="14617446" y="766445"/>
                  </a:lnTo>
                  <a:lnTo>
                    <a:pt x="14642846" y="766445"/>
                  </a:lnTo>
                  <a:cubicBezTo>
                    <a:pt x="14642846" y="863600"/>
                    <a:pt x="14560296" y="940054"/>
                    <a:pt x="14461364" y="940054"/>
                  </a:cubicBezTo>
                  <a:lnTo>
                    <a:pt x="14461364" y="914654"/>
                  </a:lnTo>
                  <a:lnTo>
                    <a:pt x="14461364" y="940054"/>
                  </a:lnTo>
                  <a:lnTo>
                    <a:pt x="181483" y="940054"/>
                  </a:lnTo>
                  <a:lnTo>
                    <a:pt x="181483" y="914654"/>
                  </a:lnTo>
                  <a:lnTo>
                    <a:pt x="181483" y="940054"/>
                  </a:lnTo>
                  <a:cubicBezTo>
                    <a:pt x="82550" y="940054"/>
                    <a:pt x="0" y="863473"/>
                    <a:pt x="0" y="766445"/>
                  </a:cubicBezTo>
                  <a:lnTo>
                    <a:pt x="0" y="173609"/>
                  </a:lnTo>
                  <a:lnTo>
                    <a:pt x="25400" y="173609"/>
                  </a:lnTo>
                  <a:lnTo>
                    <a:pt x="0" y="173609"/>
                  </a:lnTo>
                  <a:moveTo>
                    <a:pt x="50800" y="173609"/>
                  </a:moveTo>
                  <a:lnTo>
                    <a:pt x="50800" y="766445"/>
                  </a:lnTo>
                  <a:lnTo>
                    <a:pt x="25400" y="766445"/>
                  </a:lnTo>
                  <a:lnTo>
                    <a:pt x="50800" y="766445"/>
                  </a:lnTo>
                  <a:cubicBezTo>
                    <a:pt x="50800" y="832993"/>
                    <a:pt x="108077" y="889254"/>
                    <a:pt x="181483" y="889254"/>
                  </a:cubicBezTo>
                  <a:lnTo>
                    <a:pt x="14461364" y="889254"/>
                  </a:lnTo>
                  <a:cubicBezTo>
                    <a:pt x="14534769" y="889254"/>
                    <a:pt x="14592046" y="832993"/>
                    <a:pt x="14592046" y="766445"/>
                  </a:cubicBezTo>
                  <a:lnTo>
                    <a:pt x="14592046" y="173609"/>
                  </a:lnTo>
                  <a:cubicBezTo>
                    <a:pt x="14592046" y="107061"/>
                    <a:pt x="14534769" y="50800"/>
                    <a:pt x="14461364" y="50800"/>
                  </a:cubicBezTo>
                  <a:lnTo>
                    <a:pt x="181483" y="50800"/>
                  </a:lnTo>
                  <a:lnTo>
                    <a:pt x="181483" y="25400"/>
                  </a:lnTo>
                  <a:lnTo>
                    <a:pt x="181483" y="50800"/>
                  </a:lnTo>
                  <a:cubicBezTo>
                    <a:pt x="108077" y="50800"/>
                    <a:pt x="50800" y="107061"/>
                    <a:pt x="50800" y="173609"/>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29" name="Google Shape;329;p24"/>
          <p:cNvGrpSpPr/>
          <p:nvPr/>
        </p:nvGrpSpPr>
        <p:grpSpPr>
          <a:xfrm>
            <a:off x="1041015" y="6542068"/>
            <a:ext cx="10878944" cy="601788"/>
            <a:chOff x="0" y="0"/>
            <a:chExt cx="14505258" cy="802384"/>
          </a:xfrm>
        </p:grpSpPr>
        <p:sp>
          <p:nvSpPr>
            <p:cNvPr id="330" name="Google Shape;330;p24"/>
            <p:cNvSpPr/>
            <p:nvPr/>
          </p:nvSpPr>
          <p:spPr>
            <a:xfrm>
              <a:off x="0" y="0"/>
              <a:ext cx="14505257" cy="802384"/>
            </a:xfrm>
            <a:custGeom>
              <a:rect b="b" l="l" r="r" t="t"/>
              <a:pathLst>
                <a:path extrusionOk="0" h="802384" w="14505257">
                  <a:moveTo>
                    <a:pt x="0" y="0"/>
                  </a:moveTo>
                  <a:lnTo>
                    <a:pt x="14505257" y="0"/>
                  </a:lnTo>
                  <a:lnTo>
                    <a:pt x="14505257" y="802384"/>
                  </a:lnTo>
                  <a:lnTo>
                    <a:pt x="0" y="802384"/>
                  </a:lnTo>
                  <a:close/>
                </a:path>
              </a:pathLst>
            </a:custGeom>
            <a:solidFill>
              <a:srgbClr val="000000">
                <a:alpha val="0"/>
              </a:srgbClr>
            </a:solidFill>
            <a:ln>
              <a:noFill/>
            </a:ln>
          </p:spPr>
        </p:sp>
        <p:sp>
          <p:nvSpPr>
            <p:cNvPr id="331" name="Google Shape;331;p24"/>
            <p:cNvSpPr txBox="1"/>
            <p:nvPr/>
          </p:nvSpPr>
          <p:spPr>
            <a:xfrm>
              <a:off x="0" y="19050"/>
              <a:ext cx="14505258" cy="783334"/>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850" u="none" cap="none" strike="noStrike">
                  <a:solidFill>
                    <a:srgbClr val="FFFFFF"/>
                  </a:solidFill>
                  <a:latin typeface="Arial"/>
                  <a:ea typeface="Arial"/>
                  <a:cs typeface="Arial"/>
                  <a:sym typeface="Arial"/>
                </a:rPr>
                <a:t>Чого не слід робити</a:t>
              </a:r>
              <a:endParaRPr/>
            </a:p>
          </p:txBody>
        </p:sp>
      </p:grpSp>
      <p:sp>
        <p:nvSpPr>
          <p:cNvPr id="332" name="Google Shape;332;p24"/>
          <p:cNvSpPr txBox="1"/>
          <p:nvPr/>
        </p:nvSpPr>
        <p:spPr>
          <a:xfrm>
            <a:off x="1240084" y="7210063"/>
            <a:ext cx="10577306" cy="1243965"/>
          </a:xfrm>
          <a:prstGeom prst="rect">
            <a:avLst/>
          </a:prstGeom>
          <a:noFill/>
          <a:ln>
            <a:noFill/>
          </a:ln>
        </p:spPr>
        <p:txBody>
          <a:bodyPr anchorCtr="0" anchor="t" bIns="0" lIns="0" spcFirstLastPara="1" rIns="0" wrap="square" tIns="0">
            <a:spAutoFit/>
          </a:bodyPr>
          <a:lstStyle/>
          <a:p>
            <a:pPr indent="-142875" lvl="2" marL="407194" marR="0" rtl="0" algn="l">
              <a:lnSpc>
                <a:spcPct val="108000"/>
              </a:lnSpc>
              <a:spcBef>
                <a:spcPts val="0"/>
              </a:spcBef>
              <a:spcAft>
                <a:spcPts val="0"/>
              </a:spcAft>
              <a:buClr>
                <a:srgbClr val="000000"/>
              </a:buClr>
              <a:buSzPts val="2250"/>
              <a:buFont typeface="Arial"/>
              <a:buChar char="⚬"/>
            </a:pPr>
            <a:r>
              <a:rPr b="0" i="0" lang="en-US" sz="2250" u="none" cap="none" strike="noStrike">
                <a:solidFill>
                  <a:srgbClr val="000000"/>
                </a:solidFill>
                <a:latin typeface="Arial"/>
                <a:ea typeface="Arial"/>
                <a:cs typeface="Arial"/>
                <a:sym typeface="Arial"/>
              </a:rPr>
              <a:t>Не намагайтеся пройтися пішки або їхати на автомобілі через повінь.</a:t>
            </a:r>
            <a:endParaRPr/>
          </a:p>
          <a:p>
            <a:pPr indent="-142875" lvl="2" marL="407194" marR="0" rtl="0" algn="l">
              <a:lnSpc>
                <a:spcPct val="108000"/>
              </a:lnSpc>
              <a:spcBef>
                <a:spcPts val="0"/>
              </a:spcBef>
              <a:spcAft>
                <a:spcPts val="0"/>
              </a:spcAft>
              <a:buClr>
                <a:srgbClr val="000000"/>
              </a:buClr>
              <a:buSzPts val="2250"/>
              <a:buFont typeface="Arial"/>
              <a:buChar char="⚬"/>
            </a:pPr>
            <a:r>
              <a:rPr b="0" i="0" lang="en-US" sz="2250" u="none" cap="none" strike="noStrike">
                <a:solidFill>
                  <a:srgbClr val="000000"/>
                </a:solidFill>
                <a:latin typeface="Arial"/>
                <a:ea typeface="Arial"/>
                <a:cs typeface="Arial"/>
                <a:sym typeface="Arial"/>
              </a:rPr>
              <a:t>Не недооцінюйте попередження про «раптову повінь». Вона може виникнути за лічені хвилини.</a:t>
            </a:r>
            <a:endParaRPr/>
          </a:p>
          <a:p>
            <a:pPr indent="-142875" lvl="2" marL="407194" marR="0" rtl="0" algn="l">
              <a:lnSpc>
                <a:spcPct val="108000"/>
              </a:lnSpc>
              <a:spcBef>
                <a:spcPts val="0"/>
              </a:spcBef>
              <a:spcAft>
                <a:spcPts val="0"/>
              </a:spcAft>
              <a:buClr>
                <a:srgbClr val="000000"/>
              </a:buClr>
              <a:buSzPts val="2250"/>
              <a:buFont typeface="Arial"/>
              <a:buChar char="⚬"/>
            </a:pPr>
            <a:r>
              <a:rPr b="0" i="0" lang="en-US" sz="2250" u="none" cap="none" strike="noStrike">
                <a:solidFill>
                  <a:srgbClr val="000000"/>
                </a:solidFill>
                <a:latin typeface="Arial"/>
                <a:ea typeface="Arial"/>
                <a:cs typeface="Arial"/>
                <a:sym typeface="Arial"/>
              </a:rPr>
              <a:t>Не зволікайте з евакуацією після отримання офіційних наказів.</a:t>
            </a:r>
            <a:endParaRPr/>
          </a:p>
        </p:txBody>
      </p:sp>
      <p:sp>
        <p:nvSpPr>
          <p:cNvPr id="333" name="Google Shape;333;p24"/>
          <p:cNvSpPr/>
          <p:nvPr/>
        </p:nvSpPr>
        <p:spPr>
          <a:xfrm>
            <a:off x="12167469" y="3274155"/>
            <a:ext cx="5960269" cy="3738658"/>
          </a:xfrm>
          <a:custGeom>
            <a:rect b="b" l="l" r="r" t="t"/>
            <a:pathLst>
              <a:path extrusionOk="0" h="4984877" w="7947025">
                <a:moveTo>
                  <a:pt x="0" y="0"/>
                </a:moveTo>
                <a:lnTo>
                  <a:pt x="7947025" y="0"/>
                </a:lnTo>
                <a:lnTo>
                  <a:pt x="7947025" y="4984877"/>
                </a:lnTo>
                <a:lnTo>
                  <a:pt x="0" y="4984877"/>
                </a:lnTo>
                <a:lnTo>
                  <a:pt x="0" y="0"/>
                </a:lnTo>
                <a:close/>
              </a:path>
            </a:pathLst>
          </a:custGeom>
          <a:blipFill rotWithShape="1">
            <a:blip r:embed="rId5">
              <a:alphaModFix/>
            </a:blip>
            <a:stretch>
              <a:fillRect b="-54" l="0" r="0" t="-54"/>
            </a:stretch>
          </a:blipFill>
          <a:ln>
            <a:noFill/>
          </a:ln>
        </p:spPr>
      </p:sp>
      <p:sp>
        <p:nvSpPr>
          <p:cNvPr id="334" name="Google Shape;334;p24"/>
          <p:cNvSpPr txBox="1"/>
          <p:nvPr/>
        </p:nvSpPr>
        <p:spPr>
          <a:xfrm>
            <a:off x="12258894" y="7185376"/>
            <a:ext cx="4149664" cy="51435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650" u="none" cap="none" strike="noStrike">
                <a:solidFill>
                  <a:srgbClr val="000000"/>
                </a:solidFill>
                <a:latin typeface="Arial"/>
                <a:ea typeface="Arial"/>
                <a:cs typeface="Arial"/>
                <a:sym typeface="Arial"/>
              </a:rPr>
              <a:t>Рисунок 2: Повені</a:t>
            </a:r>
            <a:endParaRPr/>
          </a:p>
          <a:p>
            <a:pPr indent="0" lvl="0" marL="0" marR="0" rtl="0" algn="l">
              <a:lnSpc>
                <a:spcPct val="120000"/>
              </a:lnSpc>
              <a:spcBef>
                <a:spcPts val="0"/>
              </a:spcBef>
              <a:spcAft>
                <a:spcPts val="0"/>
              </a:spcAft>
              <a:buNone/>
            </a:pPr>
            <a:r>
              <a:rPr b="1" i="0" lang="en-US" sz="1650" u="none" cap="none" strike="noStrike">
                <a:solidFill>
                  <a:srgbClr val="000000"/>
                </a:solidFill>
                <a:latin typeface="Arial"/>
                <a:ea typeface="Arial"/>
                <a:cs typeface="Arial"/>
                <a:sym typeface="Arial"/>
              </a:rPr>
              <a:t>від Canva (Безкоштовний елемент)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sp>
        <p:nvSpPr>
          <p:cNvPr descr="Синій текст на чорному фоні  Опис згенеровано автоматично" id="343" name="Google Shape;343;p26"/>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344" name="Google Shape;344;p26"/>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1" l="0" r="0" t="0"/>
            </a:stretch>
          </a:blipFill>
          <a:ln>
            <a:noFill/>
          </a:ln>
        </p:spPr>
      </p:sp>
      <p:grpSp>
        <p:nvGrpSpPr>
          <p:cNvPr id="345" name="Google Shape;345;p26"/>
          <p:cNvGrpSpPr/>
          <p:nvPr/>
        </p:nvGrpSpPr>
        <p:grpSpPr>
          <a:xfrm>
            <a:off x="1257300" y="678896"/>
            <a:ext cx="15773400" cy="1285876"/>
            <a:chOff x="0" y="-66675"/>
            <a:chExt cx="21031200" cy="1714501"/>
          </a:xfrm>
        </p:grpSpPr>
        <p:sp>
          <p:nvSpPr>
            <p:cNvPr id="346" name="Google Shape;346;p26"/>
            <p:cNvSpPr/>
            <p:nvPr/>
          </p:nvSpPr>
          <p:spPr>
            <a:xfrm>
              <a:off x="0" y="0"/>
              <a:ext cx="21031200" cy="1647826"/>
            </a:xfrm>
            <a:custGeom>
              <a:rect b="b" l="l" r="r" t="t"/>
              <a:pathLst>
                <a:path extrusionOk="0" h="1647826" w="21031200">
                  <a:moveTo>
                    <a:pt x="0" y="0"/>
                  </a:moveTo>
                  <a:lnTo>
                    <a:pt x="21031200" y="0"/>
                  </a:lnTo>
                  <a:lnTo>
                    <a:pt x="21031200" y="1647826"/>
                  </a:lnTo>
                  <a:lnTo>
                    <a:pt x="0" y="1647826"/>
                  </a:lnTo>
                  <a:close/>
                </a:path>
              </a:pathLst>
            </a:custGeom>
            <a:solidFill>
              <a:srgbClr val="000000">
                <a:alpha val="0"/>
              </a:srgbClr>
            </a:solidFill>
            <a:ln>
              <a:noFill/>
            </a:ln>
          </p:spPr>
        </p:sp>
        <p:sp>
          <p:nvSpPr>
            <p:cNvPr id="347" name="Google Shape;347;p26"/>
            <p:cNvSpPr txBox="1"/>
            <p:nvPr/>
          </p:nvSpPr>
          <p:spPr>
            <a:xfrm>
              <a:off x="0" y="-66675"/>
              <a:ext cx="21031200" cy="1714501"/>
            </a:xfrm>
            <a:prstGeom prst="rect">
              <a:avLst/>
            </a:prstGeom>
            <a:noFill/>
            <a:ln>
              <a:noFill/>
            </a:ln>
          </p:spPr>
          <p:txBody>
            <a:bodyPr anchorCtr="0" anchor="ctr" bIns="0" lIns="0" spcFirstLastPara="1" rIns="0" wrap="square" tIns="0">
              <a:noAutofit/>
            </a:bodyPr>
            <a:lstStyle/>
            <a:p>
              <a:pPr indent="0" lvl="0" marL="0" marR="0" rtl="0" algn="l">
                <a:lnSpc>
                  <a:spcPct val="107996"/>
                </a:lnSpc>
                <a:spcBef>
                  <a:spcPts val="0"/>
                </a:spcBef>
                <a:spcAft>
                  <a:spcPts val="0"/>
                </a:spcAft>
                <a:buNone/>
              </a:pPr>
              <a:r>
                <a:rPr b="1" i="0" lang="en-US" sz="5940" u="none" cap="none" strike="noStrike">
                  <a:solidFill>
                    <a:srgbClr val="FF0000"/>
                  </a:solidFill>
                  <a:latin typeface="Calibri"/>
                  <a:ea typeface="Calibri"/>
                  <a:cs typeface="Calibri"/>
                  <a:sym typeface="Calibri"/>
                </a:rPr>
                <a:t>Повені - як розпізнати попередження?</a:t>
              </a:r>
              <a:endParaRPr/>
            </a:p>
          </p:txBody>
        </p:sp>
      </p:grpSp>
      <p:grpSp>
        <p:nvGrpSpPr>
          <p:cNvPr id="348" name="Google Shape;348;p26"/>
          <p:cNvGrpSpPr/>
          <p:nvPr/>
        </p:nvGrpSpPr>
        <p:grpSpPr>
          <a:xfrm>
            <a:off x="1863432" y="2174342"/>
            <a:ext cx="4629245" cy="2792826"/>
            <a:chOff x="0" y="0"/>
            <a:chExt cx="6172327" cy="3723767"/>
          </a:xfrm>
        </p:grpSpPr>
        <p:sp>
          <p:nvSpPr>
            <p:cNvPr id="349" name="Google Shape;349;p26"/>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a:noFill/>
            </a:ln>
          </p:spPr>
        </p:sp>
        <p:sp>
          <p:nvSpPr>
            <p:cNvPr id="350" name="Google Shape;350;p26"/>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51" name="Google Shape;351;p26"/>
          <p:cNvGrpSpPr/>
          <p:nvPr/>
        </p:nvGrpSpPr>
        <p:grpSpPr>
          <a:xfrm>
            <a:off x="1882482" y="2193392"/>
            <a:ext cx="4591174" cy="2813143"/>
            <a:chOff x="0" y="0"/>
            <a:chExt cx="6121566" cy="3750857"/>
          </a:xfrm>
        </p:grpSpPr>
        <p:sp>
          <p:nvSpPr>
            <p:cNvPr id="352" name="Google Shape;352;p26"/>
            <p:cNvSpPr/>
            <p:nvPr/>
          </p:nvSpPr>
          <p:spPr>
            <a:xfrm>
              <a:off x="0" y="0"/>
              <a:ext cx="6121566" cy="3750857"/>
            </a:xfrm>
            <a:custGeom>
              <a:rect b="b" l="l" r="r" t="t"/>
              <a:pathLst>
                <a:path extrusionOk="0" h="3750857" w="6121566">
                  <a:moveTo>
                    <a:pt x="0" y="0"/>
                  </a:moveTo>
                  <a:lnTo>
                    <a:pt x="6121566" y="0"/>
                  </a:lnTo>
                  <a:lnTo>
                    <a:pt x="6121566" y="3750857"/>
                  </a:lnTo>
                  <a:lnTo>
                    <a:pt x="0" y="3750857"/>
                  </a:lnTo>
                  <a:close/>
                </a:path>
              </a:pathLst>
            </a:custGeom>
            <a:solidFill>
              <a:srgbClr val="000000">
                <a:alpha val="0"/>
              </a:srgbClr>
            </a:solidFill>
            <a:ln>
              <a:noFill/>
            </a:ln>
          </p:spPr>
        </p:sp>
        <p:sp>
          <p:nvSpPr>
            <p:cNvPr id="353" name="Google Shape;353;p26"/>
            <p:cNvSpPr txBox="1"/>
            <p:nvPr/>
          </p:nvSpPr>
          <p:spPr>
            <a:xfrm>
              <a:off x="0" y="19050"/>
              <a:ext cx="6121566" cy="3731806"/>
            </a:xfrm>
            <a:prstGeom prst="rect">
              <a:avLst/>
            </a:prstGeom>
            <a:noFill/>
            <a:ln>
              <a:noFill/>
            </a:ln>
          </p:spPr>
          <p:txBody>
            <a:bodyPr anchorCtr="0" anchor="ctr" bIns="0" lIns="0" spcFirstLastPara="1" rIns="0" wrap="square" tIns="0">
              <a:noAutofit/>
            </a:bodyPr>
            <a:lstStyle/>
            <a:p>
              <a:pPr indent="0" lvl="0" marL="0" marR="0" rtl="0" algn="ctr">
                <a:lnSpc>
                  <a:spcPct val="107972"/>
                </a:lnSpc>
                <a:spcBef>
                  <a:spcPts val="0"/>
                </a:spcBef>
                <a:spcAft>
                  <a:spcPts val="0"/>
                </a:spcAft>
                <a:buNone/>
              </a:pPr>
              <a:r>
                <a:rPr b="1" i="0" lang="en-US" sz="1800" u="none" cap="none" strike="noStrike">
                  <a:solidFill>
                    <a:srgbClr val="FFFFFF"/>
                  </a:solidFill>
                  <a:latin typeface="Arial"/>
                  <a:ea typeface="Arial"/>
                  <a:cs typeface="Arial"/>
                  <a:sym typeface="Arial"/>
                </a:rPr>
                <a:t>SMS/Push-сповіщення: зазвичай містять кольорове кодування рівнів (жовтий – увага, помаранчевий – будьте готові, червоний – негайні дії) з чіткими даними про місцезнаходження (наприклад, «Попередження про повінь для [район], евакуація до [безпечної зони]»).</a:t>
              </a:r>
              <a:endParaRPr sz="1800"/>
            </a:p>
          </p:txBody>
        </p:sp>
      </p:grpSp>
      <p:grpSp>
        <p:nvGrpSpPr>
          <p:cNvPr id="354" name="Google Shape;354;p26"/>
          <p:cNvGrpSpPr/>
          <p:nvPr/>
        </p:nvGrpSpPr>
        <p:grpSpPr>
          <a:xfrm>
            <a:off x="6913723" y="2174342"/>
            <a:ext cx="4629246" cy="2792826"/>
            <a:chOff x="0" y="0"/>
            <a:chExt cx="6172327" cy="3723767"/>
          </a:xfrm>
        </p:grpSpPr>
        <p:sp>
          <p:nvSpPr>
            <p:cNvPr id="355" name="Google Shape;355;p26"/>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a:noFill/>
            </a:ln>
          </p:spPr>
        </p:sp>
        <p:sp>
          <p:nvSpPr>
            <p:cNvPr id="356" name="Google Shape;356;p26"/>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57" name="Google Shape;357;p26"/>
          <p:cNvGrpSpPr/>
          <p:nvPr/>
        </p:nvGrpSpPr>
        <p:grpSpPr>
          <a:xfrm>
            <a:off x="6932773" y="2193392"/>
            <a:ext cx="4591175" cy="2759090"/>
            <a:chOff x="0" y="0"/>
            <a:chExt cx="6121566" cy="3678786"/>
          </a:xfrm>
        </p:grpSpPr>
        <p:sp>
          <p:nvSpPr>
            <p:cNvPr id="358" name="Google Shape;358;p26"/>
            <p:cNvSpPr/>
            <p:nvPr/>
          </p:nvSpPr>
          <p:spPr>
            <a:xfrm>
              <a:off x="0" y="0"/>
              <a:ext cx="6121566" cy="3678786"/>
            </a:xfrm>
            <a:custGeom>
              <a:rect b="b" l="l" r="r" t="t"/>
              <a:pathLst>
                <a:path extrusionOk="0" h="3678786" w="6121566">
                  <a:moveTo>
                    <a:pt x="0" y="0"/>
                  </a:moveTo>
                  <a:lnTo>
                    <a:pt x="6121566" y="0"/>
                  </a:lnTo>
                  <a:lnTo>
                    <a:pt x="6121566" y="3678786"/>
                  </a:lnTo>
                  <a:lnTo>
                    <a:pt x="0" y="3678786"/>
                  </a:lnTo>
                  <a:close/>
                </a:path>
              </a:pathLst>
            </a:custGeom>
            <a:solidFill>
              <a:srgbClr val="000000">
                <a:alpha val="0"/>
              </a:srgbClr>
            </a:solidFill>
            <a:ln>
              <a:noFill/>
            </a:ln>
          </p:spPr>
        </p:sp>
        <p:sp>
          <p:nvSpPr>
            <p:cNvPr id="359" name="Google Shape;359;p26"/>
            <p:cNvSpPr txBox="1"/>
            <p:nvPr/>
          </p:nvSpPr>
          <p:spPr>
            <a:xfrm>
              <a:off x="0" y="19050"/>
              <a:ext cx="6121566" cy="3659735"/>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1800" u="none" cap="none" strike="noStrike">
                  <a:solidFill>
                    <a:srgbClr val="FFFFFF"/>
                  </a:solidFill>
                  <a:latin typeface="Arial"/>
                  <a:ea typeface="Arial"/>
                  <a:cs typeface="Arial"/>
                  <a:sym typeface="Arial"/>
                </a:rPr>
                <a:t>Сирени: Один довгий, безперервний гудок часто сигналізує про евакуацію. У деяких країнах (наприклад, Нідерландах) щомісяця проводяться випробування сирен, щоб люди розуміли різницю.</a:t>
              </a:r>
              <a:endParaRPr sz="1800"/>
            </a:p>
          </p:txBody>
        </p:sp>
      </p:grpSp>
      <p:grpSp>
        <p:nvGrpSpPr>
          <p:cNvPr id="360" name="Google Shape;360;p26"/>
          <p:cNvGrpSpPr/>
          <p:nvPr/>
        </p:nvGrpSpPr>
        <p:grpSpPr>
          <a:xfrm>
            <a:off x="11964016" y="2174342"/>
            <a:ext cx="4629246" cy="2792826"/>
            <a:chOff x="0" y="0"/>
            <a:chExt cx="6172327" cy="3723767"/>
          </a:xfrm>
        </p:grpSpPr>
        <p:sp>
          <p:nvSpPr>
            <p:cNvPr id="361" name="Google Shape;361;p26"/>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a:noFill/>
            </a:ln>
          </p:spPr>
        </p:sp>
        <p:sp>
          <p:nvSpPr>
            <p:cNvPr id="362" name="Google Shape;362;p26"/>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63" name="Google Shape;363;p26"/>
          <p:cNvGrpSpPr/>
          <p:nvPr/>
        </p:nvGrpSpPr>
        <p:grpSpPr>
          <a:xfrm>
            <a:off x="11983066" y="2193392"/>
            <a:ext cx="4591175" cy="2754704"/>
            <a:chOff x="0" y="0"/>
            <a:chExt cx="6121566" cy="3672938"/>
          </a:xfrm>
        </p:grpSpPr>
        <p:sp>
          <p:nvSpPr>
            <p:cNvPr id="364" name="Google Shape;364;p26"/>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365" name="Google Shape;365;p26"/>
            <p:cNvSpPr txBox="1"/>
            <p:nvPr/>
          </p:nvSpPr>
          <p:spPr>
            <a:xfrm>
              <a:off x="0" y="19050"/>
              <a:ext cx="6121566" cy="365388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1800" u="none" cap="none" strike="noStrike">
                  <a:solidFill>
                    <a:srgbClr val="FFFFFF"/>
                  </a:solidFill>
                  <a:latin typeface="Arial"/>
                  <a:ea typeface="Arial"/>
                  <a:cs typeface="Arial"/>
                  <a:sym typeface="Arial"/>
                </a:rPr>
                <a:t>Погодні програми: багато з них використовують значки (водні хвилі) з банерами «Попередження про сильну повінь»; інтерактивні карти показують підйом рівня води в режимі реального часу.</a:t>
              </a:r>
              <a:endParaRPr sz="1800"/>
            </a:p>
          </p:txBody>
        </p:sp>
      </p:grpSp>
      <p:grpSp>
        <p:nvGrpSpPr>
          <p:cNvPr id="366" name="Google Shape;366;p26"/>
          <p:cNvGrpSpPr/>
          <p:nvPr/>
        </p:nvGrpSpPr>
        <p:grpSpPr>
          <a:xfrm>
            <a:off x="4388578" y="5388164"/>
            <a:ext cx="4629245" cy="2792826"/>
            <a:chOff x="0" y="0"/>
            <a:chExt cx="6172327" cy="3723767"/>
          </a:xfrm>
        </p:grpSpPr>
        <p:sp>
          <p:nvSpPr>
            <p:cNvPr id="367" name="Google Shape;367;p26"/>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a:noFill/>
            </a:ln>
          </p:spPr>
        </p:sp>
        <p:sp>
          <p:nvSpPr>
            <p:cNvPr id="368" name="Google Shape;368;p26"/>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69" name="Google Shape;369;p26"/>
          <p:cNvGrpSpPr/>
          <p:nvPr/>
        </p:nvGrpSpPr>
        <p:grpSpPr>
          <a:xfrm>
            <a:off x="4407628" y="5407214"/>
            <a:ext cx="4591174" cy="2759090"/>
            <a:chOff x="0" y="0"/>
            <a:chExt cx="6121566" cy="3678786"/>
          </a:xfrm>
        </p:grpSpPr>
        <p:sp>
          <p:nvSpPr>
            <p:cNvPr id="370" name="Google Shape;370;p26"/>
            <p:cNvSpPr/>
            <p:nvPr/>
          </p:nvSpPr>
          <p:spPr>
            <a:xfrm>
              <a:off x="0" y="0"/>
              <a:ext cx="6121566" cy="3678786"/>
            </a:xfrm>
            <a:custGeom>
              <a:rect b="b" l="l" r="r" t="t"/>
              <a:pathLst>
                <a:path extrusionOk="0" h="3678786" w="6121566">
                  <a:moveTo>
                    <a:pt x="0" y="0"/>
                  </a:moveTo>
                  <a:lnTo>
                    <a:pt x="6121566" y="0"/>
                  </a:lnTo>
                  <a:lnTo>
                    <a:pt x="6121566" y="3678786"/>
                  </a:lnTo>
                  <a:lnTo>
                    <a:pt x="0" y="3678786"/>
                  </a:lnTo>
                  <a:close/>
                </a:path>
              </a:pathLst>
            </a:custGeom>
            <a:solidFill>
              <a:srgbClr val="000000">
                <a:alpha val="0"/>
              </a:srgbClr>
            </a:solidFill>
            <a:ln>
              <a:noFill/>
            </a:ln>
          </p:spPr>
        </p:sp>
        <p:sp>
          <p:nvSpPr>
            <p:cNvPr id="371" name="Google Shape;371;p26"/>
            <p:cNvSpPr txBox="1"/>
            <p:nvPr/>
          </p:nvSpPr>
          <p:spPr>
            <a:xfrm>
              <a:off x="0" y="19050"/>
              <a:ext cx="6121566" cy="3659735"/>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1800" u="none" cap="none" strike="noStrike">
                  <a:solidFill>
                    <a:srgbClr val="FFFFFF"/>
                  </a:solidFill>
                  <a:latin typeface="Arial"/>
                  <a:ea typeface="Arial"/>
                  <a:cs typeface="Arial"/>
                  <a:sym typeface="Arial"/>
                </a:rPr>
                <a:t>Публічні оголошення: Транспортні засоби з гучномовцями або стаціонарні муніципальні системи гучного зв'язку транслюють: «Увага: Негайно перейдіть на підвищену місцевість».</a:t>
              </a:r>
              <a:endParaRPr sz="1800"/>
            </a:p>
          </p:txBody>
        </p:sp>
      </p:grpSp>
      <p:grpSp>
        <p:nvGrpSpPr>
          <p:cNvPr id="372" name="Google Shape;372;p26"/>
          <p:cNvGrpSpPr/>
          <p:nvPr/>
        </p:nvGrpSpPr>
        <p:grpSpPr>
          <a:xfrm>
            <a:off x="9438870" y="5388164"/>
            <a:ext cx="4629245" cy="2792826"/>
            <a:chOff x="0" y="0"/>
            <a:chExt cx="6172327" cy="3723767"/>
          </a:xfrm>
        </p:grpSpPr>
        <p:sp>
          <p:nvSpPr>
            <p:cNvPr id="373" name="Google Shape;373;p26"/>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a:noFill/>
            </a:ln>
          </p:spPr>
        </p:sp>
        <p:sp>
          <p:nvSpPr>
            <p:cNvPr id="374" name="Google Shape;374;p26"/>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75" name="Google Shape;375;p26"/>
          <p:cNvGrpSpPr/>
          <p:nvPr/>
        </p:nvGrpSpPr>
        <p:grpSpPr>
          <a:xfrm>
            <a:off x="9457920" y="5407214"/>
            <a:ext cx="4591174" cy="2754704"/>
            <a:chOff x="0" y="0"/>
            <a:chExt cx="6121566" cy="3672938"/>
          </a:xfrm>
        </p:grpSpPr>
        <p:sp>
          <p:nvSpPr>
            <p:cNvPr id="376" name="Google Shape;376;p26"/>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377" name="Google Shape;377;p26"/>
            <p:cNvSpPr txBox="1"/>
            <p:nvPr/>
          </p:nvSpPr>
          <p:spPr>
            <a:xfrm>
              <a:off x="0" y="19050"/>
              <a:ext cx="6121566" cy="365388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1800" u="none" cap="none" strike="noStrike">
                  <a:solidFill>
                    <a:srgbClr val="FFFFFF"/>
                  </a:solidFill>
                  <a:latin typeface="Arial"/>
                  <a:ea typeface="Arial"/>
                  <a:cs typeface="Arial"/>
                  <a:sym typeface="Arial"/>
                </a:rPr>
                <a:t>Візуальні ознаки: розливи річок, надзвичайно швидкий стік води або раптовий сильний дощ після посухи — сигнали, що підтверджують офіційні попередження.</a:t>
              </a:r>
              <a:endParaRPr sz="1800"/>
            </a:p>
          </p:txBody>
        </p:sp>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5" name="Shape 385"/>
        <p:cNvGrpSpPr/>
        <p:nvPr/>
      </p:nvGrpSpPr>
      <p:grpSpPr>
        <a:xfrm>
          <a:off x="0" y="0"/>
          <a:ext cx="0" cy="0"/>
          <a:chOff x="0" y="0"/>
          <a:chExt cx="0" cy="0"/>
        </a:xfrm>
      </p:grpSpPr>
      <p:sp>
        <p:nvSpPr>
          <p:cNvPr descr="Синій текст на чорному фоні  Опис згенеровано автоматично" id="386" name="Google Shape;386;p28"/>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387" name="Google Shape;387;p28"/>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1" l="0" r="0" t="0"/>
            </a:stretch>
          </a:blipFill>
          <a:ln>
            <a:noFill/>
          </a:ln>
        </p:spPr>
      </p:sp>
      <p:grpSp>
        <p:nvGrpSpPr>
          <p:cNvPr id="388" name="Google Shape;388;p28"/>
          <p:cNvGrpSpPr/>
          <p:nvPr/>
        </p:nvGrpSpPr>
        <p:grpSpPr>
          <a:xfrm>
            <a:off x="1257300" y="418292"/>
            <a:ext cx="15773400" cy="1380840"/>
            <a:chOff x="0" y="-66675"/>
            <a:chExt cx="21031200" cy="1841121"/>
          </a:xfrm>
        </p:grpSpPr>
        <p:sp>
          <p:nvSpPr>
            <p:cNvPr id="389" name="Google Shape;389;p28"/>
            <p:cNvSpPr/>
            <p:nvPr/>
          </p:nvSpPr>
          <p:spPr>
            <a:xfrm>
              <a:off x="0" y="0"/>
              <a:ext cx="21031200" cy="1774446"/>
            </a:xfrm>
            <a:custGeom>
              <a:rect b="b" l="l" r="r" t="t"/>
              <a:pathLst>
                <a:path extrusionOk="0" h="1774446" w="21031200">
                  <a:moveTo>
                    <a:pt x="0" y="0"/>
                  </a:moveTo>
                  <a:lnTo>
                    <a:pt x="21031200" y="0"/>
                  </a:lnTo>
                  <a:lnTo>
                    <a:pt x="21031200" y="1774446"/>
                  </a:lnTo>
                  <a:lnTo>
                    <a:pt x="0" y="1774446"/>
                  </a:lnTo>
                  <a:close/>
                </a:path>
              </a:pathLst>
            </a:custGeom>
            <a:solidFill>
              <a:srgbClr val="000000">
                <a:alpha val="0"/>
              </a:srgbClr>
            </a:solidFill>
            <a:ln>
              <a:noFill/>
            </a:ln>
          </p:spPr>
        </p:sp>
        <p:sp>
          <p:nvSpPr>
            <p:cNvPr id="390" name="Google Shape;390;p28"/>
            <p:cNvSpPr txBox="1"/>
            <p:nvPr/>
          </p:nvSpPr>
          <p:spPr>
            <a:xfrm>
              <a:off x="0" y="-66675"/>
              <a:ext cx="21031200" cy="18411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Лісові пожежі / Лісові пожежі</a:t>
              </a:r>
              <a:endParaRPr/>
            </a:p>
          </p:txBody>
        </p:sp>
      </p:grpSp>
      <p:grpSp>
        <p:nvGrpSpPr>
          <p:cNvPr id="391" name="Google Shape;391;p28"/>
          <p:cNvGrpSpPr/>
          <p:nvPr/>
        </p:nvGrpSpPr>
        <p:grpSpPr>
          <a:xfrm>
            <a:off x="768974" y="1486793"/>
            <a:ext cx="15102399" cy="1034199"/>
            <a:chOff x="0" y="-28575"/>
            <a:chExt cx="20136531" cy="1378932"/>
          </a:xfrm>
        </p:grpSpPr>
        <p:sp>
          <p:nvSpPr>
            <p:cNvPr id="392" name="Google Shape;392;p28"/>
            <p:cNvSpPr/>
            <p:nvPr/>
          </p:nvSpPr>
          <p:spPr>
            <a:xfrm>
              <a:off x="0" y="0"/>
              <a:ext cx="20136531" cy="1350357"/>
            </a:xfrm>
            <a:custGeom>
              <a:rect b="b" l="l" r="r" t="t"/>
              <a:pathLst>
                <a:path extrusionOk="0" h="1350357" w="20136531">
                  <a:moveTo>
                    <a:pt x="0" y="0"/>
                  </a:moveTo>
                  <a:lnTo>
                    <a:pt x="20136531" y="0"/>
                  </a:lnTo>
                  <a:lnTo>
                    <a:pt x="20136531" y="1350357"/>
                  </a:lnTo>
                  <a:lnTo>
                    <a:pt x="0" y="1350357"/>
                  </a:lnTo>
                  <a:close/>
                </a:path>
              </a:pathLst>
            </a:custGeom>
            <a:solidFill>
              <a:srgbClr val="000000">
                <a:alpha val="0"/>
              </a:srgbClr>
            </a:solidFill>
            <a:ln>
              <a:noFill/>
            </a:ln>
          </p:spPr>
        </p:sp>
        <p:sp>
          <p:nvSpPr>
            <p:cNvPr id="393" name="Google Shape;393;p28"/>
            <p:cNvSpPr txBox="1"/>
            <p:nvPr/>
          </p:nvSpPr>
          <p:spPr>
            <a:xfrm>
              <a:off x="0" y="-28575"/>
              <a:ext cx="20136530" cy="1378932"/>
            </a:xfrm>
            <a:prstGeom prst="rect">
              <a:avLst/>
            </a:prstGeom>
            <a:noFill/>
            <a:ln>
              <a:noFill/>
            </a:ln>
          </p:spPr>
          <p:txBody>
            <a:bodyPr anchorCtr="0" anchor="ctr" bIns="0" lIns="0" spcFirstLastPara="1" rIns="0" wrap="square" tIns="0">
              <a:noAutofit/>
            </a:bodyPr>
            <a:lstStyle/>
            <a:p>
              <a:pPr indent="0" lvl="0" marL="0" marR="0" rtl="0" algn="just">
                <a:lnSpc>
                  <a:spcPct val="108000"/>
                </a:lnSpc>
                <a:spcBef>
                  <a:spcPts val="0"/>
                </a:spcBef>
                <a:spcAft>
                  <a:spcPts val="0"/>
                </a:spcAft>
                <a:buNone/>
              </a:pPr>
              <a:r>
                <a:rPr b="1" i="0" lang="en-US" sz="3000" u="none" cap="none" strike="noStrike">
                  <a:solidFill>
                    <a:srgbClr val="139AD6"/>
                  </a:solidFill>
                  <a:latin typeface="Calibri"/>
                  <a:ea typeface="Calibri"/>
                  <a:cs typeface="Calibri"/>
                  <a:sym typeface="Calibri"/>
                </a:rPr>
                <a:t>Дим на горизонті може означати небезпеку біля ваших дверей! Дійте швидко, коли спрацює сигналізація.</a:t>
              </a:r>
              <a:endParaRPr/>
            </a:p>
          </p:txBody>
        </p:sp>
      </p:grpSp>
      <p:grpSp>
        <p:nvGrpSpPr>
          <p:cNvPr id="394" name="Google Shape;394;p28"/>
          <p:cNvGrpSpPr/>
          <p:nvPr/>
        </p:nvGrpSpPr>
        <p:grpSpPr>
          <a:xfrm>
            <a:off x="989409" y="2745123"/>
            <a:ext cx="10198323" cy="775240"/>
            <a:chOff x="0" y="0"/>
            <a:chExt cx="13597764" cy="1033653"/>
          </a:xfrm>
        </p:grpSpPr>
        <p:sp>
          <p:nvSpPr>
            <p:cNvPr id="395" name="Google Shape;395;p28"/>
            <p:cNvSpPr/>
            <p:nvPr/>
          </p:nvSpPr>
          <p:spPr>
            <a:xfrm>
              <a:off x="25400" y="25400"/>
              <a:ext cx="13546964" cy="982853"/>
            </a:xfrm>
            <a:custGeom>
              <a:rect b="b" l="l" r="r" t="t"/>
              <a:pathLst>
                <a:path extrusionOk="0" h="982853" w="13546964">
                  <a:moveTo>
                    <a:pt x="0" y="163830"/>
                  </a:moveTo>
                  <a:cubicBezTo>
                    <a:pt x="0" y="73279"/>
                    <a:pt x="76835" y="0"/>
                    <a:pt x="171577" y="0"/>
                  </a:cubicBezTo>
                  <a:lnTo>
                    <a:pt x="13375387" y="0"/>
                  </a:lnTo>
                  <a:cubicBezTo>
                    <a:pt x="13470128" y="0"/>
                    <a:pt x="13546964" y="73279"/>
                    <a:pt x="13546964" y="163830"/>
                  </a:cubicBezTo>
                  <a:lnTo>
                    <a:pt x="13546964" y="819023"/>
                  </a:lnTo>
                  <a:cubicBezTo>
                    <a:pt x="13546964" y="909447"/>
                    <a:pt x="13470128" y="982853"/>
                    <a:pt x="13375387" y="982853"/>
                  </a:cubicBezTo>
                  <a:lnTo>
                    <a:pt x="171577" y="982853"/>
                  </a:lnTo>
                  <a:cubicBezTo>
                    <a:pt x="76835" y="982853"/>
                    <a:pt x="0" y="909447"/>
                    <a:pt x="0" y="819023"/>
                  </a:cubicBezTo>
                  <a:close/>
                </a:path>
              </a:pathLst>
            </a:custGeom>
            <a:solidFill>
              <a:srgbClr val="00B0F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6" name="Google Shape;396;p28"/>
            <p:cNvSpPr/>
            <p:nvPr/>
          </p:nvSpPr>
          <p:spPr>
            <a:xfrm>
              <a:off x="0" y="0"/>
              <a:ext cx="13597764" cy="1033653"/>
            </a:xfrm>
            <a:custGeom>
              <a:rect b="b" l="l" r="r" t="t"/>
              <a:pathLst>
                <a:path extrusionOk="0" h="1033653" w="13597764">
                  <a:moveTo>
                    <a:pt x="0" y="189230"/>
                  </a:moveTo>
                  <a:cubicBezTo>
                    <a:pt x="0" y="83566"/>
                    <a:pt x="89281" y="0"/>
                    <a:pt x="196977" y="0"/>
                  </a:cubicBezTo>
                  <a:lnTo>
                    <a:pt x="13400787" y="0"/>
                  </a:lnTo>
                  <a:lnTo>
                    <a:pt x="13400787" y="25400"/>
                  </a:lnTo>
                  <a:lnTo>
                    <a:pt x="13400787" y="0"/>
                  </a:lnTo>
                  <a:cubicBezTo>
                    <a:pt x="13508482" y="0"/>
                    <a:pt x="13597764" y="83566"/>
                    <a:pt x="13597764" y="189230"/>
                  </a:cubicBezTo>
                  <a:lnTo>
                    <a:pt x="13572364" y="189230"/>
                  </a:lnTo>
                  <a:lnTo>
                    <a:pt x="13597764" y="189230"/>
                  </a:lnTo>
                  <a:lnTo>
                    <a:pt x="13597764" y="844423"/>
                  </a:lnTo>
                  <a:lnTo>
                    <a:pt x="13572364" y="844423"/>
                  </a:lnTo>
                  <a:lnTo>
                    <a:pt x="13597764" y="844423"/>
                  </a:lnTo>
                  <a:cubicBezTo>
                    <a:pt x="13597764" y="949960"/>
                    <a:pt x="13508482" y="1033653"/>
                    <a:pt x="13400787" y="1033653"/>
                  </a:cubicBezTo>
                  <a:lnTo>
                    <a:pt x="13400787" y="1008253"/>
                  </a:lnTo>
                  <a:lnTo>
                    <a:pt x="13400787" y="1033653"/>
                  </a:lnTo>
                  <a:lnTo>
                    <a:pt x="196977" y="1033653"/>
                  </a:lnTo>
                  <a:lnTo>
                    <a:pt x="196977" y="1008253"/>
                  </a:lnTo>
                  <a:lnTo>
                    <a:pt x="196977" y="1033653"/>
                  </a:lnTo>
                  <a:cubicBezTo>
                    <a:pt x="89281" y="1033653"/>
                    <a:pt x="0" y="949960"/>
                    <a:pt x="0" y="844423"/>
                  </a:cubicBezTo>
                  <a:lnTo>
                    <a:pt x="0" y="189230"/>
                  </a:lnTo>
                  <a:lnTo>
                    <a:pt x="25400" y="189230"/>
                  </a:lnTo>
                  <a:lnTo>
                    <a:pt x="0" y="189230"/>
                  </a:lnTo>
                  <a:moveTo>
                    <a:pt x="50800" y="189230"/>
                  </a:moveTo>
                  <a:lnTo>
                    <a:pt x="50800" y="844423"/>
                  </a:lnTo>
                  <a:lnTo>
                    <a:pt x="25400" y="844423"/>
                  </a:lnTo>
                  <a:lnTo>
                    <a:pt x="50800" y="844423"/>
                  </a:lnTo>
                  <a:cubicBezTo>
                    <a:pt x="50800" y="919734"/>
                    <a:pt x="115189" y="982853"/>
                    <a:pt x="196977" y="982853"/>
                  </a:cubicBezTo>
                  <a:lnTo>
                    <a:pt x="13400787" y="982853"/>
                  </a:lnTo>
                  <a:cubicBezTo>
                    <a:pt x="13482701" y="982853"/>
                    <a:pt x="13546964" y="919734"/>
                    <a:pt x="13546964" y="844423"/>
                  </a:cubicBezTo>
                  <a:lnTo>
                    <a:pt x="13546964" y="189230"/>
                  </a:lnTo>
                  <a:cubicBezTo>
                    <a:pt x="13546964" y="113919"/>
                    <a:pt x="13482575" y="50800"/>
                    <a:pt x="13400787" y="50800"/>
                  </a:cubicBezTo>
                  <a:lnTo>
                    <a:pt x="196977" y="50800"/>
                  </a:lnTo>
                  <a:lnTo>
                    <a:pt x="196977" y="25400"/>
                  </a:lnTo>
                  <a:lnTo>
                    <a:pt x="196977" y="50800"/>
                  </a:lnTo>
                  <a:cubicBezTo>
                    <a:pt x="115189" y="50800"/>
                    <a:pt x="50800" y="113919"/>
                    <a:pt x="50800" y="18923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97" name="Google Shape;397;p28"/>
          <p:cNvGrpSpPr/>
          <p:nvPr/>
        </p:nvGrpSpPr>
        <p:grpSpPr>
          <a:xfrm>
            <a:off x="1044441" y="2800155"/>
            <a:ext cx="10088321" cy="665134"/>
            <a:chOff x="0" y="0"/>
            <a:chExt cx="13451094" cy="886846"/>
          </a:xfrm>
        </p:grpSpPr>
        <p:sp>
          <p:nvSpPr>
            <p:cNvPr id="398" name="Google Shape;398;p28"/>
            <p:cNvSpPr/>
            <p:nvPr/>
          </p:nvSpPr>
          <p:spPr>
            <a:xfrm>
              <a:off x="0" y="0"/>
              <a:ext cx="13451094" cy="886846"/>
            </a:xfrm>
            <a:custGeom>
              <a:rect b="b" l="l" r="r" t="t"/>
              <a:pathLst>
                <a:path extrusionOk="0" h="886846" w="13451094">
                  <a:moveTo>
                    <a:pt x="0" y="0"/>
                  </a:moveTo>
                  <a:lnTo>
                    <a:pt x="13451094" y="0"/>
                  </a:lnTo>
                  <a:lnTo>
                    <a:pt x="13451094" y="886846"/>
                  </a:lnTo>
                  <a:lnTo>
                    <a:pt x="0" y="886846"/>
                  </a:lnTo>
                  <a:close/>
                </a:path>
              </a:pathLst>
            </a:custGeom>
            <a:solidFill>
              <a:srgbClr val="000000">
                <a:alpha val="0"/>
              </a:srgbClr>
            </a:solidFill>
            <a:ln>
              <a:noFill/>
            </a:ln>
          </p:spPr>
        </p:sp>
        <p:sp>
          <p:nvSpPr>
            <p:cNvPr id="399" name="Google Shape;399;p28"/>
            <p:cNvSpPr txBox="1"/>
            <p:nvPr/>
          </p:nvSpPr>
          <p:spPr>
            <a:xfrm>
              <a:off x="0" y="9525"/>
              <a:ext cx="13451094" cy="8773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3150" u="none" cap="none" strike="noStrike">
                  <a:solidFill>
                    <a:srgbClr val="FFFFFF"/>
                  </a:solidFill>
                  <a:latin typeface="Arial"/>
                  <a:ea typeface="Arial"/>
                  <a:cs typeface="Arial"/>
                  <a:sym typeface="Arial"/>
                </a:rPr>
                <a:t>Системи раннього попередження про повені</a:t>
              </a:r>
              <a:endParaRPr/>
            </a:p>
          </p:txBody>
        </p:sp>
      </p:grpSp>
      <p:sp>
        <p:nvSpPr>
          <p:cNvPr id="400" name="Google Shape;400;p28"/>
          <p:cNvSpPr txBox="1"/>
          <p:nvPr/>
        </p:nvSpPr>
        <p:spPr>
          <a:xfrm>
            <a:off x="1223509" y="3537448"/>
            <a:ext cx="9795884" cy="939165"/>
          </a:xfrm>
          <a:prstGeom prst="rect">
            <a:avLst/>
          </a:prstGeom>
          <a:noFill/>
          <a:ln>
            <a:noFill/>
          </a:ln>
        </p:spPr>
        <p:txBody>
          <a:bodyPr anchorCtr="0" anchor="t" bIns="0" lIns="0" spcFirstLastPara="1" rIns="0" wrap="square" tIns="0">
            <a:spAutoFit/>
          </a:bodyPr>
          <a:lstStyle/>
          <a:p>
            <a:pPr indent="-142875" lvl="2" marL="407194" marR="0" rtl="0" algn="l">
              <a:lnSpc>
                <a:spcPct val="108000"/>
              </a:lnSpc>
              <a:spcBef>
                <a:spcPts val="0"/>
              </a:spcBef>
              <a:spcAft>
                <a:spcPts val="0"/>
              </a:spcAft>
              <a:buClr>
                <a:srgbClr val="000000"/>
              </a:buClr>
              <a:buSzPts val="2250"/>
              <a:buFont typeface="Arial"/>
              <a:buChar char="⚬"/>
            </a:pPr>
            <a:r>
              <a:rPr b="0" i="0" lang="en-US" sz="2250" u="none" cap="none" strike="noStrike">
                <a:solidFill>
                  <a:srgbClr val="000000"/>
                </a:solidFill>
                <a:latin typeface="Arial"/>
                <a:ea typeface="Arial"/>
                <a:cs typeface="Arial"/>
                <a:sym typeface="Arial"/>
              </a:rPr>
              <a:t>Супутниковий моніторинг виявляє теплові та димні структури.</a:t>
            </a:r>
            <a:endParaRPr/>
          </a:p>
          <a:p>
            <a:pPr indent="-135730" lvl="2" marL="407194" marR="0" rtl="0" algn="l">
              <a:lnSpc>
                <a:spcPct val="108000"/>
              </a:lnSpc>
              <a:spcBef>
                <a:spcPts val="0"/>
              </a:spcBef>
              <a:spcAft>
                <a:spcPts val="0"/>
              </a:spcAft>
              <a:buNone/>
            </a:pPr>
            <a:r>
              <a:rPr b="0" i="0" lang="en-US" sz="2250" u="none" cap="none" strike="noStrike">
                <a:solidFill>
                  <a:srgbClr val="000000"/>
                </a:solidFill>
                <a:latin typeface="Arial"/>
                <a:ea typeface="Arial"/>
                <a:cs typeface="Arial"/>
                <a:sym typeface="Arial"/>
              </a:rPr>
              <a:t>Датчики диму в житлових приміщеннях.</a:t>
            </a:r>
            <a:endParaRPr/>
          </a:p>
          <a:p>
            <a:pPr indent="-135730" lvl="2" marL="407194" marR="0" rtl="0" algn="l">
              <a:lnSpc>
                <a:spcPct val="108000"/>
              </a:lnSpc>
              <a:spcBef>
                <a:spcPts val="0"/>
              </a:spcBef>
              <a:spcAft>
                <a:spcPts val="0"/>
              </a:spcAft>
              <a:buNone/>
            </a:pPr>
            <a:r>
              <a:rPr b="0" i="0" lang="en-US" sz="2250" u="none" cap="none" strike="noStrike">
                <a:solidFill>
                  <a:srgbClr val="000000"/>
                </a:solidFill>
                <a:latin typeface="Arial"/>
                <a:ea typeface="Arial"/>
                <a:cs typeface="Arial"/>
                <a:sym typeface="Arial"/>
              </a:rPr>
              <a:t>Регіональні сирени та мобільні сповіщення для наказу про евакуацію.</a:t>
            </a:r>
            <a:endParaRPr/>
          </a:p>
        </p:txBody>
      </p:sp>
      <p:grpSp>
        <p:nvGrpSpPr>
          <p:cNvPr id="401" name="Google Shape;401;p28"/>
          <p:cNvGrpSpPr/>
          <p:nvPr/>
        </p:nvGrpSpPr>
        <p:grpSpPr>
          <a:xfrm>
            <a:off x="989409" y="4655913"/>
            <a:ext cx="10198323" cy="775240"/>
            <a:chOff x="0" y="0"/>
            <a:chExt cx="13597764" cy="1033653"/>
          </a:xfrm>
        </p:grpSpPr>
        <p:sp>
          <p:nvSpPr>
            <p:cNvPr id="402" name="Google Shape;402;p28"/>
            <p:cNvSpPr/>
            <p:nvPr/>
          </p:nvSpPr>
          <p:spPr>
            <a:xfrm>
              <a:off x="25400" y="25400"/>
              <a:ext cx="13546964" cy="982853"/>
            </a:xfrm>
            <a:custGeom>
              <a:rect b="b" l="l" r="r" t="t"/>
              <a:pathLst>
                <a:path extrusionOk="0" h="982853" w="13546964">
                  <a:moveTo>
                    <a:pt x="0" y="163830"/>
                  </a:moveTo>
                  <a:cubicBezTo>
                    <a:pt x="0" y="73279"/>
                    <a:pt x="76835" y="0"/>
                    <a:pt x="171577" y="0"/>
                  </a:cubicBezTo>
                  <a:lnTo>
                    <a:pt x="13375387" y="0"/>
                  </a:lnTo>
                  <a:cubicBezTo>
                    <a:pt x="13470128" y="0"/>
                    <a:pt x="13546964" y="73279"/>
                    <a:pt x="13546964" y="163830"/>
                  </a:cubicBezTo>
                  <a:lnTo>
                    <a:pt x="13546964" y="819023"/>
                  </a:lnTo>
                  <a:cubicBezTo>
                    <a:pt x="13546964" y="909447"/>
                    <a:pt x="13470128" y="982853"/>
                    <a:pt x="13375387" y="982853"/>
                  </a:cubicBezTo>
                  <a:lnTo>
                    <a:pt x="171577" y="982853"/>
                  </a:lnTo>
                  <a:cubicBezTo>
                    <a:pt x="76835" y="982853"/>
                    <a:pt x="0" y="909447"/>
                    <a:pt x="0" y="819023"/>
                  </a:cubicBezTo>
                  <a:close/>
                </a:path>
              </a:pathLst>
            </a:custGeom>
            <a:solidFill>
              <a:srgbClr val="92D05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3" name="Google Shape;403;p28"/>
            <p:cNvSpPr/>
            <p:nvPr/>
          </p:nvSpPr>
          <p:spPr>
            <a:xfrm>
              <a:off x="0" y="0"/>
              <a:ext cx="13597764" cy="1033653"/>
            </a:xfrm>
            <a:custGeom>
              <a:rect b="b" l="l" r="r" t="t"/>
              <a:pathLst>
                <a:path extrusionOk="0" h="1033653" w="13597764">
                  <a:moveTo>
                    <a:pt x="0" y="189230"/>
                  </a:moveTo>
                  <a:cubicBezTo>
                    <a:pt x="0" y="83566"/>
                    <a:pt x="89281" y="0"/>
                    <a:pt x="196977" y="0"/>
                  </a:cubicBezTo>
                  <a:lnTo>
                    <a:pt x="13400787" y="0"/>
                  </a:lnTo>
                  <a:lnTo>
                    <a:pt x="13400787" y="25400"/>
                  </a:lnTo>
                  <a:lnTo>
                    <a:pt x="13400787" y="0"/>
                  </a:lnTo>
                  <a:cubicBezTo>
                    <a:pt x="13508482" y="0"/>
                    <a:pt x="13597764" y="83566"/>
                    <a:pt x="13597764" y="189230"/>
                  </a:cubicBezTo>
                  <a:lnTo>
                    <a:pt x="13572364" y="189230"/>
                  </a:lnTo>
                  <a:lnTo>
                    <a:pt x="13597764" y="189230"/>
                  </a:lnTo>
                  <a:lnTo>
                    <a:pt x="13597764" y="844423"/>
                  </a:lnTo>
                  <a:lnTo>
                    <a:pt x="13572364" y="844423"/>
                  </a:lnTo>
                  <a:lnTo>
                    <a:pt x="13597764" y="844423"/>
                  </a:lnTo>
                  <a:cubicBezTo>
                    <a:pt x="13597764" y="949960"/>
                    <a:pt x="13508482" y="1033653"/>
                    <a:pt x="13400787" y="1033653"/>
                  </a:cubicBezTo>
                  <a:lnTo>
                    <a:pt x="13400787" y="1008253"/>
                  </a:lnTo>
                  <a:lnTo>
                    <a:pt x="13400787" y="1033653"/>
                  </a:lnTo>
                  <a:lnTo>
                    <a:pt x="196977" y="1033653"/>
                  </a:lnTo>
                  <a:lnTo>
                    <a:pt x="196977" y="1008253"/>
                  </a:lnTo>
                  <a:lnTo>
                    <a:pt x="196977" y="1033653"/>
                  </a:lnTo>
                  <a:cubicBezTo>
                    <a:pt x="89281" y="1033653"/>
                    <a:pt x="0" y="949960"/>
                    <a:pt x="0" y="844423"/>
                  </a:cubicBezTo>
                  <a:lnTo>
                    <a:pt x="0" y="189230"/>
                  </a:lnTo>
                  <a:lnTo>
                    <a:pt x="25400" y="189230"/>
                  </a:lnTo>
                  <a:lnTo>
                    <a:pt x="0" y="189230"/>
                  </a:lnTo>
                  <a:moveTo>
                    <a:pt x="50800" y="189230"/>
                  </a:moveTo>
                  <a:lnTo>
                    <a:pt x="50800" y="844423"/>
                  </a:lnTo>
                  <a:lnTo>
                    <a:pt x="25400" y="844423"/>
                  </a:lnTo>
                  <a:lnTo>
                    <a:pt x="50800" y="844423"/>
                  </a:lnTo>
                  <a:cubicBezTo>
                    <a:pt x="50800" y="919734"/>
                    <a:pt x="115189" y="982853"/>
                    <a:pt x="196977" y="982853"/>
                  </a:cubicBezTo>
                  <a:lnTo>
                    <a:pt x="13400787" y="982853"/>
                  </a:lnTo>
                  <a:cubicBezTo>
                    <a:pt x="13482701" y="982853"/>
                    <a:pt x="13546964" y="919734"/>
                    <a:pt x="13546964" y="844423"/>
                  </a:cubicBezTo>
                  <a:lnTo>
                    <a:pt x="13546964" y="189230"/>
                  </a:lnTo>
                  <a:cubicBezTo>
                    <a:pt x="13546964" y="113919"/>
                    <a:pt x="13482575" y="50800"/>
                    <a:pt x="13400787" y="50800"/>
                  </a:cubicBezTo>
                  <a:lnTo>
                    <a:pt x="196977" y="50800"/>
                  </a:lnTo>
                  <a:lnTo>
                    <a:pt x="196977" y="25400"/>
                  </a:lnTo>
                  <a:lnTo>
                    <a:pt x="196977" y="50800"/>
                  </a:lnTo>
                  <a:cubicBezTo>
                    <a:pt x="115189" y="50800"/>
                    <a:pt x="50800" y="113919"/>
                    <a:pt x="50800" y="18923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04" name="Google Shape;404;p28"/>
          <p:cNvGrpSpPr/>
          <p:nvPr/>
        </p:nvGrpSpPr>
        <p:grpSpPr>
          <a:xfrm>
            <a:off x="1044441" y="4710945"/>
            <a:ext cx="10088321" cy="665135"/>
            <a:chOff x="0" y="0"/>
            <a:chExt cx="13451094" cy="886846"/>
          </a:xfrm>
        </p:grpSpPr>
        <p:sp>
          <p:nvSpPr>
            <p:cNvPr id="405" name="Google Shape;405;p28"/>
            <p:cNvSpPr/>
            <p:nvPr/>
          </p:nvSpPr>
          <p:spPr>
            <a:xfrm>
              <a:off x="0" y="0"/>
              <a:ext cx="13451094" cy="886846"/>
            </a:xfrm>
            <a:custGeom>
              <a:rect b="b" l="l" r="r" t="t"/>
              <a:pathLst>
                <a:path extrusionOk="0" h="886846" w="13451094">
                  <a:moveTo>
                    <a:pt x="0" y="0"/>
                  </a:moveTo>
                  <a:lnTo>
                    <a:pt x="13451094" y="0"/>
                  </a:lnTo>
                  <a:lnTo>
                    <a:pt x="13451094" y="886846"/>
                  </a:lnTo>
                  <a:lnTo>
                    <a:pt x="0" y="886846"/>
                  </a:lnTo>
                  <a:close/>
                </a:path>
              </a:pathLst>
            </a:custGeom>
            <a:solidFill>
              <a:srgbClr val="000000">
                <a:alpha val="0"/>
              </a:srgbClr>
            </a:solidFill>
            <a:ln>
              <a:noFill/>
            </a:ln>
          </p:spPr>
        </p:sp>
        <p:sp>
          <p:nvSpPr>
            <p:cNvPr id="406" name="Google Shape;406;p28"/>
            <p:cNvSpPr txBox="1"/>
            <p:nvPr/>
          </p:nvSpPr>
          <p:spPr>
            <a:xfrm>
              <a:off x="0" y="9525"/>
              <a:ext cx="13451094" cy="8773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3150" u="none" cap="none" strike="noStrike">
                  <a:solidFill>
                    <a:srgbClr val="FFFFFF"/>
                  </a:solidFill>
                  <a:latin typeface="Arial"/>
                  <a:ea typeface="Arial"/>
                  <a:cs typeface="Arial"/>
                  <a:sym typeface="Arial"/>
                </a:rPr>
                <a:t>Що робити</a:t>
              </a:r>
              <a:endParaRPr/>
            </a:p>
          </p:txBody>
        </p:sp>
      </p:grpSp>
      <p:sp>
        <p:nvSpPr>
          <p:cNvPr id="407" name="Google Shape;407;p28"/>
          <p:cNvSpPr txBox="1"/>
          <p:nvPr/>
        </p:nvSpPr>
        <p:spPr>
          <a:xfrm>
            <a:off x="1223509" y="5448238"/>
            <a:ext cx="9795884" cy="939165"/>
          </a:xfrm>
          <a:prstGeom prst="rect">
            <a:avLst/>
          </a:prstGeom>
          <a:noFill/>
          <a:ln>
            <a:noFill/>
          </a:ln>
        </p:spPr>
        <p:txBody>
          <a:bodyPr anchorCtr="0" anchor="t" bIns="0" lIns="0" spcFirstLastPara="1" rIns="0" wrap="square" tIns="0">
            <a:spAutoFit/>
          </a:bodyPr>
          <a:lstStyle/>
          <a:p>
            <a:pPr indent="-142875" lvl="2" marL="407194" marR="0" rtl="0" algn="l">
              <a:lnSpc>
                <a:spcPct val="108000"/>
              </a:lnSpc>
              <a:spcBef>
                <a:spcPts val="0"/>
              </a:spcBef>
              <a:spcAft>
                <a:spcPts val="0"/>
              </a:spcAft>
              <a:buClr>
                <a:srgbClr val="000000"/>
              </a:buClr>
              <a:buSzPts val="2250"/>
              <a:buFont typeface="Arial"/>
              <a:buChar char="⚬"/>
            </a:pPr>
            <a:r>
              <a:rPr b="0" i="0" lang="en-US" sz="2250" u="none" cap="none" strike="noStrike">
                <a:solidFill>
                  <a:srgbClr val="000000"/>
                </a:solidFill>
                <a:latin typeface="Arial"/>
                <a:ea typeface="Arial"/>
                <a:cs typeface="Arial"/>
                <a:sym typeface="Arial"/>
              </a:rPr>
              <a:t>Негайно евакуюйтеся, коли отримаєте вказівку.</a:t>
            </a:r>
            <a:endParaRPr/>
          </a:p>
          <a:p>
            <a:pPr indent="-135730" lvl="2" marL="407194" marR="0" rtl="0" algn="l">
              <a:lnSpc>
                <a:spcPct val="108000"/>
              </a:lnSpc>
              <a:spcBef>
                <a:spcPts val="0"/>
              </a:spcBef>
              <a:spcAft>
                <a:spcPts val="0"/>
              </a:spcAft>
              <a:buNone/>
            </a:pPr>
            <a:r>
              <a:rPr b="0" i="0" lang="en-US" sz="2250" u="none" cap="none" strike="noStrike">
                <a:solidFill>
                  <a:srgbClr val="000000"/>
                </a:solidFill>
                <a:latin typeface="Arial"/>
                <a:ea typeface="Arial"/>
                <a:cs typeface="Arial"/>
                <a:sym typeface="Arial"/>
              </a:rPr>
              <a:t>Тримайте двері та вікна зачиненими, доки не зможете безпечно вийти.</a:t>
            </a:r>
            <a:endParaRPr/>
          </a:p>
          <a:p>
            <a:pPr indent="-135730" lvl="2" marL="407194" marR="0" rtl="0" algn="l">
              <a:lnSpc>
                <a:spcPct val="108000"/>
              </a:lnSpc>
              <a:spcBef>
                <a:spcPts val="0"/>
              </a:spcBef>
              <a:spcAft>
                <a:spcPts val="0"/>
              </a:spcAft>
              <a:buNone/>
            </a:pPr>
            <a:r>
              <a:rPr b="0" i="0" lang="en-US" sz="2250" u="none" cap="none" strike="noStrike">
                <a:solidFill>
                  <a:srgbClr val="000000"/>
                </a:solidFill>
                <a:latin typeface="Arial"/>
                <a:ea typeface="Arial"/>
                <a:cs typeface="Arial"/>
                <a:sym typeface="Arial"/>
              </a:rPr>
              <a:t>Підготуйте вогнестійкий аварійний комплект.</a:t>
            </a:r>
            <a:endParaRPr/>
          </a:p>
        </p:txBody>
      </p:sp>
      <p:grpSp>
        <p:nvGrpSpPr>
          <p:cNvPr id="408" name="Google Shape;408;p28"/>
          <p:cNvGrpSpPr/>
          <p:nvPr/>
        </p:nvGrpSpPr>
        <p:grpSpPr>
          <a:xfrm>
            <a:off x="989409" y="6566703"/>
            <a:ext cx="10198323" cy="775239"/>
            <a:chOff x="0" y="0"/>
            <a:chExt cx="13597764" cy="1033653"/>
          </a:xfrm>
        </p:grpSpPr>
        <p:sp>
          <p:nvSpPr>
            <p:cNvPr id="409" name="Google Shape;409;p28"/>
            <p:cNvSpPr/>
            <p:nvPr/>
          </p:nvSpPr>
          <p:spPr>
            <a:xfrm>
              <a:off x="25400" y="25400"/>
              <a:ext cx="13546964" cy="982853"/>
            </a:xfrm>
            <a:custGeom>
              <a:rect b="b" l="l" r="r" t="t"/>
              <a:pathLst>
                <a:path extrusionOk="0" h="982853" w="13546964">
                  <a:moveTo>
                    <a:pt x="0" y="163830"/>
                  </a:moveTo>
                  <a:cubicBezTo>
                    <a:pt x="0" y="73279"/>
                    <a:pt x="76835" y="0"/>
                    <a:pt x="171577" y="0"/>
                  </a:cubicBezTo>
                  <a:lnTo>
                    <a:pt x="13375387" y="0"/>
                  </a:lnTo>
                  <a:cubicBezTo>
                    <a:pt x="13470128" y="0"/>
                    <a:pt x="13546964" y="73279"/>
                    <a:pt x="13546964" y="163830"/>
                  </a:cubicBezTo>
                  <a:lnTo>
                    <a:pt x="13546964" y="819023"/>
                  </a:lnTo>
                  <a:cubicBezTo>
                    <a:pt x="13546964" y="909447"/>
                    <a:pt x="13470128" y="982853"/>
                    <a:pt x="13375387" y="982853"/>
                  </a:cubicBezTo>
                  <a:lnTo>
                    <a:pt x="171577" y="982853"/>
                  </a:lnTo>
                  <a:cubicBezTo>
                    <a:pt x="76835" y="982853"/>
                    <a:pt x="0" y="909447"/>
                    <a:pt x="0" y="819023"/>
                  </a:cubicBezTo>
                  <a:close/>
                </a:path>
              </a:pathLst>
            </a:custGeom>
            <a:solidFill>
              <a:srgbClr val="ED252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0" name="Google Shape;410;p28"/>
            <p:cNvSpPr/>
            <p:nvPr/>
          </p:nvSpPr>
          <p:spPr>
            <a:xfrm>
              <a:off x="0" y="0"/>
              <a:ext cx="13597764" cy="1033653"/>
            </a:xfrm>
            <a:custGeom>
              <a:rect b="b" l="l" r="r" t="t"/>
              <a:pathLst>
                <a:path extrusionOk="0" h="1033653" w="13597764">
                  <a:moveTo>
                    <a:pt x="0" y="189230"/>
                  </a:moveTo>
                  <a:cubicBezTo>
                    <a:pt x="0" y="83566"/>
                    <a:pt x="89281" y="0"/>
                    <a:pt x="196977" y="0"/>
                  </a:cubicBezTo>
                  <a:lnTo>
                    <a:pt x="13400787" y="0"/>
                  </a:lnTo>
                  <a:lnTo>
                    <a:pt x="13400787" y="25400"/>
                  </a:lnTo>
                  <a:lnTo>
                    <a:pt x="13400787" y="0"/>
                  </a:lnTo>
                  <a:cubicBezTo>
                    <a:pt x="13508482" y="0"/>
                    <a:pt x="13597764" y="83566"/>
                    <a:pt x="13597764" y="189230"/>
                  </a:cubicBezTo>
                  <a:lnTo>
                    <a:pt x="13572364" y="189230"/>
                  </a:lnTo>
                  <a:lnTo>
                    <a:pt x="13597764" y="189230"/>
                  </a:lnTo>
                  <a:lnTo>
                    <a:pt x="13597764" y="844423"/>
                  </a:lnTo>
                  <a:lnTo>
                    <a:pt x="13572364" y="844423"/>
                  </a:lnTo>
                  <a:lnTo>
                    <a:pt x="13597764" y="844423"/>
                  </a:lnTo>
                  <a:cubicBezTo>
                    <a:pt x="13597764" y="949960"/>
                    <a:pt x="13508482" y="1033653"/>
                    <a:pt x="13400787" y="1033653"/>
                  </a:cubicBezTo>
                  <a:lnTo>
                    <a:pt x="13400787" y="1008253"/>
                  </a:lnTo>
                  <a:lnTo>
                    <a:pt x="13400787" y="1033653"/>
                  </a:lnTo>
                  <a:lnTo>
                    <a:pt x="196977" y="1033653"/>
                  </a:lnTo>
                  <a:lnTo>
                    <a:pt x="196977" y="1008253"/>
                  </a:lnTo>
                  <a:lnTo>
                    <a:pt x="196977" y="1033653"/>
                  </a:lnTo>
                  <a:cubicBezTo>
                    <a:pt x="89281" y="1033653"/>
                    <a:pt x="0" y="949960"/>
                    <a:pt x="0" y="844423"/>
                  </a:cubicBezTo>
                  <a:lnTo>
                    <a:pt x="0" y="189230"/>
                  </a:lnTo>
                  <a:lnTo>
                    <a:pt x="25400" y="189230"/>
                  </a:lnTo>
                  <a:lnTo>
                    <a:pt x="0" y="189230"/>
                  </a:lnTo>
                  <a:moveTo>
                    <a:pt x="50800" y="189230"/>
                  </a:moveTo>
                  <a:lnTo>
                    <a:pt x="50800" y="844423"/>
                  </a:lnTo>
                  <a:lnTo>
                    <a:pt x="25400" y="844423"/>
                  </a:lnTo>
                  <a:lnTo>
                    <a:pt x="50800" y="844423"/>
                  </a:lnTo>
                  <a:cubicBezTo>
                    <a:pt x="50800" y="919734"/>
                    <a:pt x="115189" y="982853"/>
                    <a:pt x="196977" y="982853"/>
                  </a:cubicBezTo>
                  <a:lnTo>
                    <a:pt x="13400787" y="982853"/>
                  </a:lnTo>
                  <a:cubicBezTo>
                    <a:pt x="13482701" y="982853"/>
                    <a:pt x="13546964" y="919734"/>
                    <a:pt x="13546964" y="844423"/>
                  </a:cubicBezTo>
                  <a:lnTo>
                    <a:pt x="13546964" y="189230"/>
                  </a:lnTo>
                  <a:cubicBezTo>
                    <a:pt x="13546964" y="113919"/>
                    <a:pt x="13482575" y="50800"/>
                    <a:pt x="13400787" y="50800"/>
                  </a:cubicBezTo>
                  <a:lnTo>
                    <a:pt x="196977" y="50800"/>
                  </a:lnTo>
                  <a:lnTo>
                    <a:pt x="196977" y="25400"/>
                  </a:lnTo>
                  <a:lnTo>
                    <a:pt x="196977" y="50800"/>
                  </a:lnTo>
                  <a:cubicBezTo>
                    <a:pt x="115189" y="50800"/>
                    <a:pt x="50800" y="113919"/>
                    <a:pt x="50800" y="18923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11" name="Google Shape;411;p28"/>
          <p:cNvGrpSpPr/>
          <p:nvPr/>
        </p:nvGrpSpPr>
        <p:grpSpPr>
          <a:xfrm>
            <a:off x="1044441" y="6621735"/>
            <a:ext cx="10088321" cy="665134"/>
            <a:chOff x="0" y="0"/>
            <a:chExt cx="13451094" cy="886846"/>
          </a:xfrm>
        </p:grpSpPr>
        <p:sp>
          <p:nvSpPr>
            <p:cNvPr id="412" name="Google Shape;412;p28"/>
            <p:cNvSpPr/>
            <p:nvPr/>
          </p:nvSpPr>
          <p:spPr>
            <a:xfrm>
              <a:off x="0" y="0"/>
              <a:ext cx="13451094" cy="886846"/>
            </a:xfrm>
            <a:custGeom>
              <a:rect b="b" l="l" r="r" t="t"/>
              <a:pathLst>
                <a:path extrusionOk="0" h="886846" w="13451094">
                  <a:moveTo>
                    <a:pt x="0" y="0"/>
                  </a:moveTo>
                  <a:lnTo>
                    <a:pt x="13451094" y="0"/>
                  </a:lnTo>
                  <a:lnTo>
                    <a:pt x="13451094" y="886846"/>
                  </a:lnTo>
                  <a:lnTo>
                    <a:pt x="0" y="886846"/>
                  </a:lnTo>
                  <a:close/>
                </a:path>
              </a:pathLst>
            </a:custGeom>
            <a:solidFill>
              <a:srgbClr val="000000">
                <a:alpha val="0"/>
              </a:srgbClr>
            </a:solidFill>
            <a:ln>
              <a:noFill/>
            </a:ln>
          </p:spPr>
        </p:sp>
        <p:sp>
          <p:nvSpPr>
            <p:cNvPr id="413" name="Google Shape;413;p28"/>
            <p:cNvSpPr txBox="1"/>
            <p:nvPr/>
          </p:nvSpPr>
          <p:spPr>
            <a:xfrm>
              <a:off x="0" y="9525"/>
              <a:ext cx="13451094" cy="8773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3150" u="none" cap="none" strike="noStrike">
                  <a:solidFill>
                    <a:srgbClr val="FFFFFF"/>
                  </a:solidFill>
                  <a:latin typeface="Arial"/>
                  <a:ea typeface="Arial"/>
                  <a:cs typeface="Arial"/>
                  <a:sym typeface="Arial"/>
                </a:rPr>
                <a:t>Чого не слід робити</a:t>
              </a:r>
              <a:endParaRPr/>
            </a:p>
          </p:txBody>
        </p:sp>
      </p:grpSp>
      <p:sp>
        <p:nvSpPr>
          <p:cNvPr id="414" name="Google Shape;414;p28"/>
          <p:cNvSpPr txBox="1"/>
          <p:nvPr/>
        </p:nvSpPr>
        <p:spPr>
          <a:xfrm>
            <a:off x="1223509" y="7368553"/>
            <a:ext cx="9795884" cy="989076"/>
          </a:xfrm>
          <a:prstGeom prst="rect">
            <a:avLst/>
          </a:prstGeom>
          <a:noFill/>
          <a:ln>
            <a:noFill/>
          </a:ln>
        </p:spPr>
        <p:txBody>
          <a:bodyPr anchorCtr="0" anchor="t" bIns="0" lIns="0" spcFirstLastPara="1" rIns="0" wrap="square" tIns="0">
            <a:spAutoFit/>
          </a:bodyPr>
          <a:lstStyle/>
          <a:p>
            <a:pPr indent="-152400" lvl="2" marL="434340" marR="0" rtl="0" algn="l">
              <a:lnSpc>
                <a:spcPct val="108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Не залишайтеся позаду для захисту майна.</a:t>
            </a:r>
            <a:endParaRPr/>
          </a:p>
          <a:p>
            <a:pPr indent="-144780" lvl="2" marL="434340" marR="0" rtl="0" algn="l">
              <a:lnSpc>
                <a:spcPct val="108000"/>
              </a:lnSpc>
              <a:spcBef>
                <a:spcPts val="0"/>
              </a:spcBef>
              <a:spcAft>
                <a:spcPts val="0"/>
              </a:spcAft>
              <a:buNone/>
            </a:pPr>
            <a:r>
              <a:rPr b="0" i="0" lang="en-US" sz="2400" u="none" cap="none" strike="noStrike">
                <a:solidFill>
                  <a:srgbClr val="000000"/>
                </a:solidFill>
                <a:latin typeface="Arial"/>
                <a:ea typeface="Arial"/>
                <a:cs typeface="Arial"/>
                <a:sym typeface="Arial"/>
              </a:rPr>
              <a:t>Не блокуйте шляхи евакуації.</a:t>
            </a:r>
            <a:endParaRPr/>
          </a:p>
          <a:p>
            <a:pPr indent="-144780" lvl="2" marL="434340" marR="0" rtl="0" algn="l">
              <a:lnSpc>
                <a:spcPct val="108000"/>
              </a:lnSpc>
              <a:spcBef>
                <a:spcPts val="0"/>
              </a:spcBef>
              <a:spcAft>
                <a:spcPts val="0"/>
              </a:spcAft>
              <a:buNone/>
            </a:pPr>
            <a:r>
              <a:rPr b="0" i="0" lang="en-US" sz="2400" u="none" cap="none" strike="noStrike">
                <a:solidFill>
                  <a:srgbClr val="000000"/>
                </a:solidFill>
                <a:latin typeface="Arial"/>
                <a:ea typeface="Arial"/>
                <a:cs typeface="Arial"/>
                <a:sym typeface="Arial"/>
              </a:rPr>
              <a:t>Не ігноруйте дим або невелике полум'я поблизу.</a:t>
            </a:r>
            <a:endParaRPr/>
          </a:p>
        </p:txBody>
      </p:sp>
      <p:sp>
        <p:nvSpPr>
          <p:cNvPr id="415" name="Google Shape;415;p28"/>
          <p:cNvSpPr/>
          <p:nvPr/>
        </p:nvSpPr>
        <p:spPr>
          <a:xfrm>
            <a:off x="12191997" y="2744094"/>
            <a:ext cx="5399342" cy="3548729"/>
          </a:xfrm>
          <a:custGeom>
            <a:rect b="b" l="l" r="r" t="t"/>
            <a:pathLst>
              <a:path extrusionOk="0" h="4731639" w="7199122">
                <a:moveTo>
                  <a:pt x="0" y="0"/>
                </a:moveTo>
                <a:lnTo>
                  <a:pt x="7199122" y="0"/>
                </a:lnTo>
                <a:lnTo>
                  <a:pt x="7199122" y="4731639"/>
                </a:lnTo>
                <a:lnTo>
                  <a:pt x="0" y="4731639"/>
                </a:lnTo>
                <a:lnTo>
                  <a:pt x="0" y="0"/>
                </a:lnTo>
                <a:close/>
              </a:path>
            </a:pathLst>
          </a:custGeom>
          <a:blipFill rotWithShape="1">
            <a:blip r:embed="rId5">
              <a:alphaModFix/>
            </a:blip>
            <a:stretch>
              <a:fillRect b="0" l="-8431" r="-8431" t="0"/>
            </a:stretch>
          </a:blipFill>
          <a:ln>
            <a:noFill/>
          </a:ln>
        </p:spPr>
      </p:sp>
      <p:sp>
        <p:nvSpPr>
          <p:cNvPr id="416" name="Google Shape;416;p28"/>
          <p:cNvSpPr txBox="1"/>
          <p:nvPr/>
        </p:nvSpPr>
        <p:spPr>
          <a:xfrm>
            <a:off x="12283422" y="6713083"/>
            <a:ext cx="4149665" cy="51435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650" u="none" cap="none" strike="noStrike">
                <a:solidFill>
                  <a:srgbClr val="000000"/>
                </a:solidFill>
                <a:latin typeface="Arial"/>
                <a:ea typeface="Arial"/>
                <a:cs typeface="Arial"/>
                <a:sym typeface="Arial"/>
              </a:rPr>
              <a:t>Рисунок 3: Лісові пожежі</a:t>
            </a:r>
            <a:endParaRPr/>
          </a:p>
          <a:p>
            <a:pPr indent="0" lvl="0" marL="0" marR="0" rtl="0" algn="l">
              <a:lnSpc>
                <a:spcPct val="120000"/>
              </a:lnSpc>
              <a:spcBef>
                <a:spcPts val="0"/>
              </a:spcBef>
              <a:spcAft>
                <a:spcPts val="0"/>
              </a:spcAft>
              <a:buNone/>
            </a:pPr>
            <a:r>
              <a:rPr b="1" i="0" lang="en-US" sz="1650" u="none" cap="none" strike="noStrike">
                <a:solidFill>
                  <a:srgbClr val="000000"/>
                </a:solidFill>
                <a:latin typeface="Arial"/>
                <a:ea typeface="Arial"/>
                <a:cs typeface="Arial"/>
                <a:sym typeface="Arial"/>
              </a:rPr>
              <a:t>від Canva (Безкоштовний елемент)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4" name="Shape 424"/>
        <p:cNvGrpSpPr/>
        <p:nvPr/>
      </p:nvGrpSpPr>
      <p:grpSpPr>
        <a:xfrm>
          <a:off x="0" y="0"/>
          <a:ext cx="0" cy="0"/>
          <a:chOff x="0" y="0"/>
          <a:chExt cx="0" cy="0"/>
        </a:xfrm>
      </p:grpSpPr>
      <p:sp>
        <p:nvSpPr>
          <p:cNvPr descr="Синій текст на чорному фоні  Опис згенеровано автоматично" id="425" name="Google Shape;425;p30"/>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426" name="Google Shape;426;p30"/>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1" l="0" r="0" t="0"/>
            </a:stretch>
          </a:blipFill>
          <a:ln>
            <a:noFill/>
          </a:ln>
        </p:spPr>
      </p:sp>
      <p:grpSp>
        <p:nvGrpSpPr>
          <p:cNvPr id="427" name="Google Shape;427;p30"/>
          <p:cNvGrpSpPr/>
          <p:nvPr/>
        </p:nvGrpSpPr>
        <p:grpSpPr>
          <a:xfrm>
            <a:off x="540202" y="701381"/>
            <a:ext cx="17207595" cy="1278731"/>
            <a:chOff x="0" y="-57150"/>
            <a:chExt cx="22943460" cy="1704976"/>
          </a:xfrm>
        </p:grpSpPr>
        <p:sp>
          <p:nvSpPr>
            <p:cNvPr id="428" name="Google Shape;428;p30"/>
            <p:cNvSpPr/>
            <p:nvPr/>
          </p:nvSpPr>
          <p:spPr>
            <a:xfrm>
              <a:off x="0" y="0"/>
              <a:ext cx="22943460" cy="1647826"/>
            </a:xfrm>
            <a:custGeom>
              <a:rect b="b" l="l" r="r" t="t"/>
              <a:pathLst>
                <a:path extrusionOk="0" h="1647826" w="22943460">
                  <a:moveTo>
                    <a:pt x="0" y="0"/>
                  </a:moveTo>
                  <a:lnTo>
                    <a:pt x="22943460" y="0"/>
                  </a:lnTo>
                  <a:lnTo>
                    <a:pt x="22943460" y="1647826"/>
                  </a:lnTo>
                  <a:lnTo>
                    <a:pt x="0" y="1647826"/>
                  </a:lnTo>
                  <a:close/>
                </a:path>
              </a:pathLst>
            </a:custGeom>
            <a:solidFill>
              <a:srgbClr val="000000">
                <a:alpha val="0"/>
              </a:srgbClr>
            </a:solidFill>
            <a:ln>
              <a:noFill/>
            </a:ln>
          </p:spPr>
        </p:sp>
        <p:sp>
          <p:nvSpPr>
            <p:cNvPr id="429" name="Google Shape;429;p30"/>
            <p:cNvSpPr txBox="1"/>
            <p:nvPr/>
          </p:nvSpPr>
          <p:spPr>
            <a:xfrm>
              <a:off x="0" y="-57150"/>
              <a:ext cx="22943460" cy="1704976"/>
            </a:xfrm>
            <a:prstGeom prst="rect">
              <a:avLst/>
            </a:prstGeom>
            <a:noFill/>
            <a:ln>
              <a:noFill/>
            </a:ln>
          </p:spPr>
          <p:txBody>
            <a:bodyPr anchorCtr="0" anchor="ctr" bIns="0" lIns="0" spcFirstLastPara="1" rIns="0" wrap="square" tIns="0">
              <a:noAutofit/>
            </a:bodyPr>
            <a:lstStyle/>
            <a:p>
              <a:pPr indent="0" lvl="0" marL="0" marR="0" rtl="0" algn="l">
                <a:lnSpc>
                  <a:spcPct val="107996"/>
                </a:lnSpc>
                <a:spcBef>
                  <a:spcPts val="0"/>
                </a:spcBef>
                <a:spcAft>
                  <a:spcPts val="0"/>
                </a:spcAft>
                <a:buNone/>
              </a:pPr>
              <a:r>
                <a:rPr b="1" i="0" lang="en-US" sz="5015" u="none" cap="none" strike="noStrike">
                  <a:solidFill>
                    <a:srgbClr val="FF0000"/>
                  </a:solidFill>
                  <a:latin typeface="Calibri"/>
                  <a:ea typeface="Calibri"/>
                  <a:cs typeface="Calibri"/>
                  <a:sym typeface="Calibri"/>
                </a:rPr>
                <a:t>Лісові пожежі / Лісові пожежі - як розпізнати попередження?</a:t>
              </a:r>
              <a:endParaRPr/>
            </a:p>
          </p:txBody>
        </p:sp>
      </p:grpSp>
      <p:grpSp>
        <p:nvGrpSpPr>
          <p:cNvPr id="430" name="Google Shape;430;p30"/>
          <p:cNvGrpSpPr/>
          <p:nvPr/>
        </p:nvGrpSpPr>
        <p:grpSpPr>
          <a:xfrm>
            <a:off x="1863432" y="2174342"/>
            <a:ext cx="4629245" cy="2792826"/>
            <a:chOff x="0" y="0"/>
            <a:chExt cx="6172327" cy="3723767"/>
          </a:xfrm>
        </p:grpSpPr>
        <p:sp>
          <p:nvSpPr>
            <p:cNvPr id="431" name="Google Shape;431;p30"/>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a:noFill/>
            </a:ln>
          </p:spPr>
        </p:sp>
        <p:sp>
          <p:nvSpPr>
            <p:cNvPr id="432" name="Google Shape;432;p30"/>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33" name="Google Shape;433;p30"/>
          <p:cNvGrpSpPr/>
          <p:nvPr/>
        </p:nvGrpSpPr>
        <p:grpSpPr>
          <a:xfrm>
            <a:off x="1882482" y="2193392"/>
            <a:ext cx="4591174" cy="2919772"/>
            <a:chOff x="0" y="0"/>
            <a:chExt cx="6121566" cy="3893029"/>
          </a:xfrm>
        </p:grpSpPr>
        <p:sp>
          <p:nvSpPr>
            <p:cNvPr id="434" name="Google Shape;434;p30"/>
            <p:cNvSpPr/>
            <p:nvPr/>
          </p:nvSpPr>
          <p:spPr>
            <a:xfrm>
              <a:off x="0" y="0"/>
              <a:ext cx="6121566" cy="3893029"/>
            </a:xfrm>
            <a:custGeom>
              <a:rect b="b" l="l" r="r" t="t"/>
              <a:pathLst>
                <a:path extrusionOk="0" h="3893029" w="6121566">
                  <a:moveTo>
                    <a:pt x="0" y="0"/>
                  </a:moveTo>
                  <a:lnTo>
                    <a:pt x="6121566" y="0"/>
                  </a:lnTo>
                  <a:lnTo>
                    <a:pt x="6121566" y="3893029"/>
                  </a:lnTo>
                  <a:lnTo>
                    <a:pt x="0" y="3893029"/>
                  </a:lnTo>
                  <a:close/>
                </a:path>
              </a:pathLst>
            </a:custGeom>
            <a:solidFill>
              <a:srgbClr val="000000">
                <a:alpha val="0"/>
              </a:srgbClr>
            </a:solidFill>
            <a:ln>
              <a:noFill/>
            </a:ln>
          </p:spPr>
        </p:sp>
        <p:sp>
          <p:nvSpPr>
            <p:cNvPr id="435" name="Google Shape;435;p30"/>
            <p:cNvSpPr txBox="1"/>
            <p:nvPr/>
          </p:nvSpPr>
          <p:spPr>
            <a:xfrm>
              <a:off x="0" y="9525"/>
              <a:ext cx="6121566" cy="3883504"/>
            </a:xfrm>
            <a:prstGeom prst="rect">
              <a:avLst/>
            </a:prstGeom>
            <a:noFill/>
            <a:ln>
              <a:noFill/>
            </a:ln>
          </p:spPr>
          <p:txBody>
            <a:bodyPr anchorCtr="0" anchor="ctr" bIns="0" lIns="0" spcFirstLastPara="1" rIns="0" wrap="square" tIns="0">
              <a:noAutofit/>
            </a:bodyPr>
            <a:lstStyle/>
            <a:p>
              <a:pPr indent="0" lvl="0" marL="0" marR="0" rtl="0" algn="ctr">
                <a:lnSpc>
                  <a:spcPct val="107982"/>
                </a:lnSpc>
                <a:spcBef>
                  <a:spcPts val="0"/>
                </a:spcBef>
                <a:spcAft>
                  <a:spcPts val="0"/>
                </a:spcAft>
                <a:buNone/>
              </a:pPr>
              <a:r>
                <a:rPr b="1" i="0" lang="en-US" sz="1800" u="none" cap="none" strike="noStrike">
                  <a:solidFill>
                    <a:srgbClr val="FFFFFF"/>
                  </a:solidFill>
                  <a:latin typeface="Arial"/>
                  <a:ea typeface="Arial"/>
                  <a:cs typeface="Arial"/>
                  <a:sym typeface="Arial"/>
                </a:rPr>
                <a:t>Мобільні сповіщення: Термінові SMS-повідомлення, що починаються з «Екстрене сповіщення / Наказ про евакуацію» великими літерами. Часто містять карти зон евакуації.</a:t>
              </a:r>
              <a:endParaRPr sz="1800"/>
            </a:p>
          </p:txBody>
        </p:sp>
      </p:grpSp>
      <p:grpSp>
        <p:nvGrpSpPr>
          <p:cNvPr id="436" name="Google Shape;436;p30"/>
          <p:cNvGrpSpPr/>
          <p:nvPr/>
        </p:nvGrpSpPr>
        <p:grpSpPr>
          <a:xfrm>
            <a:off x="6913723" y="2174342"/>
            <a:ext cx="4629246" cy="2792826"/>
            <a:chOff x="0" y="0"/>
            <a:chExt cx="6172327" cy="3723767"/>
          </a:xfrm>
        </p:grpSpPr>
        <p:sp>
          <p:nvSpPr>
            <p:cNvPr id="437" name="Google Shape;437;p30"/>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a:noFill/>
            </a:ln>
          </p:spPr>
        </p:sp>
        <p:sp>
          <p:nvSpPr>
            <p:cNvPr id="438" name="Google Shape;438;p30"/>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39" name="Google Shape;439;p30"/>
          <p:cNvGrpSpPr/>
          <p:nvPr/>
        </p:nvGrpSpPr>
        <p:grpSpPr>
          <a:xfrm>
            <a:off x="6932773" y="2193392"/>
            <a:ext cx="4591175" cy="2754704"/>
            <a:chOff x="0" y="0"/>
            <a:chExt cx="6121566" cy="3672938"/>
          </a:xfrm>
        </p:grpSpPr>
        <p:sp>
          <p:nvSpPr>
            <p:cNvPr id="440" name="Google Shape;440;p30"/>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441" name="Google Shape;441;p30"/>
            <p:cNvSpPr txBox="1"/>
            <p:nvPr/>
          </p:nvSpPr>
          <p:spPr>
            <a:xfrm>
              <a:off x="0" y="19050"/>
              <a:ext cx="6121566" cy="365388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1800" u="none" cap="none" strike="noStrike">
                  <a:solidFill>
                    <a:srgbClr val="FFFFFF"/>
                  </a:solidFill>
                  <a:latin typeface="Arial"/>
                  <a:ea typeface="Arial"/>
                  <a:cs typeface="Arial"/>
                  <a:sym typeface="Arial"/>
                </a:rPr>
                <a:t>Регіональні сирени: Характерні переривчасті гудки або безперервні тони, що вказують на обов’язкову евакуацію. Цю схему викладають під час навчань у громаді.</a:t>
              </a:r>
              <a:endParaRPr sz="1800"/>
            </a:p>
          </p:txBody>
        </p:sp>
      </p:grpSp>
      <p:grpSp>
        <p:nvGrpSpPr>
          <p:cNvPr id="442" name="Google Shape;442;p30"/>
          <p:cNvGrpSpPr/>
          <p:nvPr/>
        </p:nvGrpSpPr>
        <p:grpSpPr>
          <a:xfrm>
            <a:off x="11964016" y="2174342"/>
            <a:ext cx="4629246" cy="2792826"/>
            <a:chOff x="0" y="0"/>
            <a:chExt cx="6172327" cy="3723767"/>
          </a:xfrm>
        </p:grpSpPr>
        <p:sp>
          <p:nvSpPr>
            <p:cNvPr id="443" name="Google Shape;443;p30"/>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a:noFill/>
            </a:ln>
          </p:spPr>
        </p:sp>
        <p:sp>
          <p:nvSpPr>
            <p:cNvPr id="444" name="Google Shape;444;p30"/>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45" name="Google Shape;445;p30"/>
          <p:cNvGrpSpPr/>
          <p:nvPr/>
        </p:nvGrpSpPr>
        <p:grpSpPr>
          <a:xfrm>
            <a:off x="11983066" y="2193392"/>
            <a:ext cx="4591175" cy="2754704"/>
            <a:chOff x="0" y="0"/>
            <a:chExt cx="6121566" cy="3672938"/>
          </a:xfrm>
        </p:grpSpPr>
        <p:sp>
          <p:nvSpPr>
            <p:cNvPr id="446" name="Google Shape;446;p30"/>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447" name="Google Shape;447;p30"/>
            <p:cNvSpPr txBox="1"/>
            <p:nvPr/>
          </p:nvSpPr>
          <p:spPr>
            <a:xfrm>
              <a:off x="0" y="19050"/>
              <a:ext cx="6121566" cy="365388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1800" u="none" cap="none" strike="noStrike">
                  <a:solidFill>
                    <a:srgbClr val="FFFFFF"/>
                  </a:solidFill>
                  <a:latin typeface="Arial"/>
                  <a:ea typeface="Arial"/>
                  <a:cs typeface="Arial"/>
                  <a:sym typeface="Arial"/>
                </a:rPr>
                <a:t>Місцеві ЗМІ: радіо- або телевізійні екстрені повідомлення з червоним текстом, що прокручується, та карти, що показують напрямок пожежі.</a:t>
              </a:r>
              <a:endParaRPr sz="1800"/>
            </a:p>
          </p:txBody>
        </p:sp>
      </p:grpSp>
      <p:grpSp>
        <p:nvGrpSpPr>
          <p:cNvPr id="448" name="Google Shape;448;p30"/>
          <p:cNvGrpSpPr/>
          <p:nvPr/>
        </p:nvGrpSpPr>
        <p:grpSpPr>
          <a:xfrm>
            <a:off x="4388578" y="5388164"/>
            <a:ext cx="4629245" cy="2792826"/>
            <a:chOff x="0" y="0"/>
            <a:chExt cx="6172327" cy="3723767"/>
          </a:xfrm>
        </p:grpSpPr>
        <p:sp>
          <p:nvSpPr>
            <p:cNvPr id="449" name="Google Shape;449;p30"/>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a:noFill/>
            </a:ln>
          </p:spPr>
        </p:sp>
        <p:sp>
          <p:nvSpPr>
            <p:cNvPr id="450" name="Google Shape;450;p30"/>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51" name="Google Shape;451;p30"/>
          <p:cNvGrpSpPr/>
          <p:nvPr/>
        </p:nvGrpSpPr>
        <p:grpSpPr>
          <a:xfrm>
            <a:off x="4407628" y="5407214"/>
            <a:ext cx="4591174" cy="2900398"/>
            <a:chOff x="0" y="0"/>
            <a:chExt cx="6121566" cy="3867196"/>
          </a:xfrm>
        </p:grpSpPr>
        <p:sp>
          <p:nvSpPr>
            <p:cNvPr id="452" name="Google Shape;452;p30"/>
            <p:cNvSpPr/>
            <p:nvPr/>
          </p:nvSpPr>
          <p:spPr>
            <a:xfrm>
              <a:off x="0" y="0"/>
              <a:ext cx="6121566" cy="3867196"/>
            </a:xfrm>
            <a:custGeom>
              <a:rect b="b" l="l" r="r" t="t"/>
              <a:pathLst>
                <a:path extrusionOk="0" h="3867196" w="6121566">
                  <a:moveTo>
                    <a:pt x="0" y="0"/>
                  </a:moveTo>
                  <a:lnTo>
                    <a:pt x="6121566" y="0"/>
                  </a:lnTo>
                  <a:lnTo>
                    <a:pt x="6121566" y="3867196"/>
                  </a:lnTo>
                  <a:lnTo>
                    <a:pt x="0" y="3867196"/>
                  </a:lnTo>
                  <a:close/>
                </a:path>
              </a:pathLst>
            </a:custGeom>
            <a:solidFill>
              <a:srgbClr val="000000">
                <a:alpha val="0"/>
              </a:srgbClr>
            </a:solidFill>
            <a:ln>
              <a:noFill/>
            </a:ln>
          </p:spPr>
        </p:sp>
        <p:sp>
          <p:nvSpPr>
            <p:cNvPr id="453" name="Google Shape;453;p30"/>
            <p:cNvSpPr txBox="1"/>
            <p:nvPr/>
          </p:nvSpPr>
          <p:spPr>
            <a:xfrm>
              <a:off x="0" y="9525"/>
              <a:ext cx="6121566" cy="3857670"/>
            </a:xfrm>
            <a:prstGeom prst="rect">
              <a:avLst/>
            </a:prstGeom>
            <a:noFill/>
            <a:ln>
              <a:noFill/>
            </a:ln>
          </p:spPr>
          <p:txBody>
            <a:bodyPr anchorCtr="0" anchor="ctr" bIns="0" lIns="0" spcFirstLastPara="1" rIns="0" wrap="square" tIns="0">
              <a:noAutofit/>
            </a:bodyPr>
            <a:lstStyle/>
            <a:p>
              <a:pPr indent="0" lvl="0" marL="0" marR="0" rtl="0" algn="ctr">
                <a:lnSpc>
                  <a:spcPct val="108032"/>
                </a:lnSpc>
                <a:spcBef>
                  <a:spcPts val="0"/>
                </a:spcBef>
                <a:spcAft>
                  <a:spcPts val="0"/>
                </a:spcAft>
                <a:buNone/>
              </a:pPr>
              <a:r>
                <a:rPr b="1" i="0" lang="en-US" sz="1800" u="none" cap="none" strike="noStrike">
                  <a:solidFill>
                    <a:srgbClr val="FFFFFF"/>
                  </a:solidFill>
                  <a:latin typeface="Arial"/>
                  <a:ea typeface="Arial"/>
                  <a:cs typeface="Arial"/>
                  <a:sym typeface="Arial"/>
                </a:rPr>
                <a:t>Ознаки впливу навколишнього середовища: раптовий запах горілого, попіл, що падає на автомобілі або балкони, темно-помаранчеве або сіре небо — природні сигнали, які часто з'являються за кілька годин до офіційних повідомлень про евакуацію.</a:t>
              </a:r>
              <a:endParaRPr sz="1800"/>
            </a:p>
          </p:txBody>
        </p:sp>
      </p:grpSp>
      <p:grpSp>
        <p:nvGrpSpPr>
          <p:cNvPr id="454" name="Google Shape;454;p30"/>
          <p:cNvGrpSpPr/>
          <p:nvPr/>
        </p:nvGrpSpPr>
        <p:grpSpPr>
          <a:xfrm>
            <a:off x="9438870" y="5388164"/>
            <a:ext cx="4629245" cy="2792826"/>
            <a:chOff x="0" y="0"/>
            <a:chExt cx="6172327" cy="3723767"/>
          </a:xfrm>
        </p:grpSpPr>
        <p:sp>
          <p:nvSpPr>
            <p:cNvPr id="455" name="Google Shape;455;p30"/>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a:noFill/>
            </a:ln>
          </p:spPr>
        </p:sp>
        <p:sp>
          <p:nvSpPr>
            <p:cNvPr id="456" name="Google Shape;456;p30"/>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57" name="Google Shape;457;p30"/>
          <p:cNvGrpSpPr/>
          <p:nvPr/>
        </p:nvGrpSpPr>
        <p:grpSpPr>
          <a:xfrm>
            <a:off x="9457920" y="5407214"/>
            <a:ext cx="4591174" cy="2900398"/>
            <a:chOff x="0" y="0"/>
            <a:chExt cx="6121566" cy="3867196"/>
          </a:xfrm>
        </p:grpSpPr>
        <p:sp>
          <p:nvSpPr>
            <p:cNvPr id="458" name="Google Shape;458;p30"/>
            <p:cNvSpPr/>
            <p:nvPr/>
          </p:nvSpPr>
          <p:spPr>
            <a:xfrm>
              <a:off x="0" y="0"/>
              <a:ext cx="6121566" cy="3867196"/>
            </a:xfrm>
            <a:custGeom>
              <a:rect b="b" l="l" r="r" t="t"/>
              <a:pathLst>
                <a:path extrusionOk="0" h="3867196" w="6121566">
                  <a:moveTo>
                    <a:pt x="0" y="0"/>
                  </a:moveTo>
                  <a:lnTo>
                    <a:pt x="6121566" y="0"/>
                  </a:lnTo>
                  <a:lnTo>
                    <a:pt x="6121566" y="3867196"/>
                  </a:lnTo>
                  <a:lnTo>
                    <a:pt x="0" y="3867196"/>
                  </a:lnTo>
                  <a:close/>
                </a:path>
              </a:pathLst>
            </a:custGeom>
            <a:solidFill>
              <a:srgbClr val="000000">
                <a:alpha val="0"/>
              </a:srgbClr>
            </a:solidFill>
            <a:ln>
              <a:noFill/>
            </a:ln>
          </p:spPr>
        </p:sp>
        <p:sp>
          <p:nvSpPr>
            <p:cNvPr id="459" name="Google Shape;459;p30"/>
            <p:cNvSpPr txBox="1"/>
            <p:nvPr/>
          </p:nvSpPr>
          <p:spPr>
            <a:xfrm>
              <a:off x="0" y="9525"/>
              <a:ext cx="6121566" cy="3857670"/>
            </a:xfrm>
            <a:prstGeom prst="rect">
              <a:avLst/>
            </a:prstGeom>
            <a:noFill/>
            <a:ln>
              <a:noFill/>
            </a:ln>
          </p:spPr>
          <p:txBody>
            <a:bodyPr anchorCtr="0" anchor="ctr" bIns="0" lIns="0" spcFirstLastPara="1" rIns="0" wrap="square" tIns="0">
              <a:noAutofit/>
            </a:bodyPr>
            <a:lstStyle/>
            <a:p>
              <a:pPr indent="0" lvl="0" marL="0" marR="0" rtl="0" algn="ctr">
                <a:lnSpc>
                  <a:spcPct val="108032"/>
                </a:lnSpc>
                <a:spcBef>
                  <a:spcPts val="0"/>
                </a:spcBef>
                <a:spcAft>
                  <a:spcPts val="0"/>
                </a:spcAft>
                <a:buNone/>
              </a:pPr>
              <a:r>
                <a:rPr b="1" i="0" lang="en-US" sz="1800" u="none" cap="none" strike="noStrike">
                  <a:solidFill>
                    <a:srgbClr val="FFFFFF"/>
                  </a:solidFill>
                  <a:latin typeface="Arial"/>
                  <a:ea typeface="Arial"/>
                  <a:cs typeface="Arial"/>
                  <a:sym typeface="Arial"/>
                </a:rPr>
                <a:t>Соціальні мережі (офіційні): Перевірені акаунти пожежної служби публікують оновлення в режимі реального часу, часто швидше, ніж на телебаченні. Офіційні публікації зазвичай містять карти, номери гарячих ліній та хештеги, такі як #WildfireAlert.</a:t>
              </a:r>
              <a:endParaRPr sz="1800"/>
            </a:p>
          </p:txBody>
        </p:sp>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7" name="Shape 467"/>
        <p:cNvGrpSpPr/>
        <p:nvPr/>
      </p:nvGrpSpPr>
      <p:grpSpPr>
        <a:xfrm>
          <a:off x="0" y="0"/>
          <a:ext cx="0" cy="0"/>
          <a:chOff x="0" y="0"/>
          <a:chExt cx="0" cy="0"/>
        </a:xfrm>
      </p:grpSpPr>
      <p:sp>
        <p:nvSpPr>
          <p:cNvPr descr="Синій текст на чорному фоні  Опис згенеровано автоматично" id="468" name="Google Shape;468;p32"/>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469" name="Google Shape;469;p32"/>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1" l="0" r="0" t="0"/>
            </a:stretch>
          </a:blipFill>
          <a:ln>
            <a:noFill/>
          </a:ln>
        </p:spPr>
      </p:sp>
      <p:grpSp>
        <p:nvGrpSpPr>
          <p:cNvPr id="470" name="Google Shape;470;p32"/>
          <p:cNvGrpSpPr/>
          <p:nvPr/>
        </p:nvGrpSpPr>
        <p:grpSpPr>
          <a:xfrm>
            <a:off x="1257300" y="418292"/>
            <a:ext cx="15773400" cy="1380840"/>
            <a:chOff x="0" y="-66675"/>
            <a:chExt cx="21031200" cy="1841121"/>
          </a:xfrm>
        </p:grpSpPr>
        <p:sp>
          <p:nvSpPr>
            <p:cNvPr id="471" name="Google Shape;471;p32"/>
            <p:cNvSpPr/>
            <p:nvPr/>
          </p:nvSpPr>
          <p:spPr>
            <a:xfrm>
              <a:off x="0" y="0"/>
              <a:ext cx="21031200" cy="1774446"/>
            </a:xfrm>
            <a:custGeom>
              <a:rect b="b" l="l" r="r" t="t"/>
              <a:pathLst>
                <a:path extrusionOk="0" h="1774446" w="21031200">
                  <a:moveTo>
                    <a:pt x="0" y="0"/>
                  </a:moveTo>
                  <a:lnTo>
                    <a:pt x="21031200" y="0"/>
                  </a:lnTo>
                  <a:lnTo>
                    <a:pt x="21031200" y="1774446"/>
                  </a:lnTo>
                  <a:lnTo>
                    <a:pt x="0" y="1774446"/>
                  </a:lnTo>
                  <a:close/>
                </a:path>
              </a:pathLst>
            </a:custGeom>
            <a:solidFill>
              <a:srgbClr val="000000">
                <a:alpha val="0"/>
              </a:srgbClr>
            </a:solidFill>
            <a:ln>
              <a:noFill/>
            </a:ln>
          </p:spPr>
        </p:sp>
        <p:sp>
          <p:nvSpPr>
            <p:cNvPr id="472" name="Google Shape;472;p32"/>
            <p:cNvSpPr txBox="1"/>
            <p:nvPr/>
          </p:nvSpPr>
          <p:spPr>
            <a:xfrm>
              <a:off x="0" y="-66675"/>
              <a:ext cx="21031200" cy="18411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Шторми, урагани, торнадо</a:t>
              </a:r>
              <a:endParaRPr/>
            </a:p>
          </p:txBody>
        </p:sp>
      </p:grpSp>
      <p:grpSp>
        <p:nvGrpSpPr>
          <p:cNvPr id="473" name="Google Shape;473;p32"/>
          <p:cNvGrpSpPr/>
          <p:nvPr/>
        </p:nvGrpSpPr>
        <p:grpSpPr>
          <a:xfrm>
            <a:off x="768974" y="1486793"/>
            <a:ext cx="15102399" cy="995149"/>
            <a:chOff x="0" y="-28575"/>
            <a:chExt cx="20136531" cy="1326865"/>
          </a:xfrm>
        </p:grpSpPr>
        <p:sp>
          <p:nvSpPr>
            <p:cNvPr id="474" name="Google Shape;474;p32"/>
            <p:cNvSpPr/>
            <p:nvPr/>
          </p:nvSpPr>
          <p:spPr>
            <a:xfrm>
              <a:off x="0" y="0"/>
              <a:ext cx="20136531" cy="1298290"/>
            </a:xfrm>
            <a:custGeom>
              <a:rect b="b" l="l" r="r" t="t"/>
              <a:pathLst>
                <a:path extrusionOk="0" h="1298290" w="20136531">
                  <a:moveTo>
                    <a:pt x="0" y="0"/>
                  </a:moveTo>
                  <a:lnTo>
                    <a:pt x="20136531" y="0"/>
                  </a:lnTo>
                  <a:lnTo>
                    <a:pt x="20136531" y="1298290"/>
                  </a:lnTo>
                  <a:lnTo>
                    <a:pt x="0" y="1298290"/>
                  </a:lnTo>
                  <a:close/>
                </a:path>
              </a:pathLst>
            </a:custGeom>
            <a:solidFill>
              <a:srgbClr val="000000">
                <a:alpha val="0"/>
              </a:srgbClr>
            </a:solidFill>
            <a:ln>
              <a:noFill/>
            </a:ln>
          </p:spPr>
        </p:sp>
        <p:sp>
          <p:nvSpPr>
            <p:cNvPr id="475" name="Google Shape;475;p32"/>
            <p:cNvSpPr txBox="1"/>
            <p:nvPr/>
          </p:nvSpPr>
          <p:spPr>
            <a:xfrm>
              <a:off x="0" y="-28575"/>
              <a:ext cx="20136530" cy="1326865"/>
            </a:xfrm>
            <a:prstGeom prst="rect">
              <a:avLst/>
            </a:prstGeom>
            <a:noFill/>
            <a:ln>
              <a:noFill/>
            </a:ln>
          </p:spPr>
          <p:txBody>
            <a:bodyPr anchorCtr="0" anchor="ctr" bIns="0" lIns="0" spcFirstLastPara="1" rIns="0" wrap="square" tIns="0">
              <a:noAutofit/>
            </a:bodyPr>
            <a:lstStyle/>
            <a:p>
              <a:pPr indent="0" lvl="0" marL="0" marR="0" rtl="0" algn="just">
                <a:lnSpc>
                  <a:spcPct val="108000"/>
                </a:lnSpc>
                <a:spcBef>
                  <a:spcPts val="0"/>
                </a:spcBef>
                <a:spcAft>
                  <a:spcPts val="0"/>
                </a:spcAft>
                <a:buNone/>
              </a:pPr>
              <a:r>
                <a:rPr b="1" i="0" lang="en-US" sz="3000" u="none" cap="none" strike="noStrike">
                  <a:solidFill>
                    <a:srgbClr val="139AD6"/>
                  </a:solidFill>
                  <a:latin typeface="Calibri"/>
                  <a:ea typeface="Calibri"/>
                  <a:cs typeface="Calibri"/>
                  <a:sym typeface="Calibri"/>
                </a:rPr>
                <a:t>Буря може ревіти, але підготовка приносить спокій!</a:t>
              </a:r>
              <a:endParaRPr/>
            </a:p>
          </p:txBody>
        </p:sp>
      </p:grpSp>
      <p:grpSp>
        <p:nvGrpSpPr>
          <p:cNvPr id="476" name="Google Shape;476;p32"/>
          <p:cNvGrpSpPr/>
          <p:nvPr/>
        </p:nvGrpSpPr>
        <p:grpSpPr>
          <a:xfrm>
            <a:off x="989409" y="2745123"/>
            <a:ext cx="10916888" cy="775240"/>
            <a:chOff x="0" y="0"/>
            <a:chExt cx="14555851" cy="1033653"/>
          </a:xfrm>
        </p:grpSpPr>
        <p:sp>
          <p:nvSpPr>
            <p:cNvPr id="477" name="Google Shape;477;p32"/>
            <p:cNvSpPr/>
            <p:nvPr/>
          </p:nvSpPr>
          <p:spPr>
            <a:xfrm>
              <a:off x="25400" y="25400"/>
              <a:ext cx="14505051" cy="982853"/>
            </a:xfrm>
            <a:custGeom>
              <a:rect b="b" l="l" r="r" t="t"/>
              <a:pathLst>
                <a:path extrusionOk="0" h="982853" w="14505051">
                  <a:moveTo>
                    <a:pt x="0" y="163830"/>
                  </a:moveTo>
                  <a:cubicBezTo>
                    <a:pt x="0" y="73279"/>
                    <a:pt x="76835" y="0"/>
                    <a:pt x="171704" y="0"/>
                  </a:cubicBezTo>
                  <a:lnTo>
                    <a:pt x="14333347" y="0"/>
                  </a:lnTo>
                  <a:cubicBezTo>
                    <a:pt x="14428215" y="0"/>
                    <a:pt x="14505051" y="73279"/>
                    <a:pt x="14505051" y="163830"/>
                  </a:cubicBezTo>
                  <a:lnTo>
                    <a:pt x="14505051" y="819023"/>
                  </a:lnTo>
                  <a:cubicBezTo>
                    <a:pt x="14505051" y="909447"/>
                    <a:pt x="14428215" y="982853"/>
                    <a:pt x="14333347" y="982853"/>
                  </a:cubicBezTo>
                  <a:lnTo>
                    <a:pt x="171704" y="982853"/>
                  </a:lnTo>
                  <a:cubicBezTo>
                    <a:pt x="76835" y="982853"/>
                    <a:pt x="0" y="909447"/>
                    <a:pt x="0" y="819023"/>
                  </a:cubicBezTo>
                  <a:close/>
                </a:path>
              </a:pathLst>
            </a:custGeom>
            <a:solidFill>
              <a:srgbClr val="00B0F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8" name="Google Shape;478;p32"/>
            <p:cNvSpPr/>
            <p:nvPr/>
          </p:nvSpPr>
          <p:spPr>
            <a:xfrm>
              <a:off x="0" y="0"/>
              <a:ext cx="14555851" cy="1033653"/>
            </a:xfrm>
            <a:custGeom>
              <a:rect b="b" l="l" r="r" t="t"/>
              <a:pathLst>
                <a:path extrusionOk="0" h="1033653" w="14555851">
                  <a:moveTo>
                    <a:pt x="0" y="189230"/>
                  </a:moveTo>
                  <a:cubicBezTo>
                    <a:pt x="0" y="83566"/>
                    <a:pt x="89408" y="0"/>
                    <a:pt x="197104" y="0"/>
                  </a:cubicBezTo>
                  <a:lnTo>
                    <a:pt x="14358747" y="0"/>
                  </a:lnTo>
                  <a:lnTo>
                    <a:pt x="14358747" y="25400"/>
                  </a:lnTo>
                  <a:lnTo>
                    <a:pt x="14358747" y="0"/>
                  </a:lnTo>
                  <a:cubicBezTo>
                    <a:pt x="14466443" y="0"/>
                    <a:pt x="14555851" y="83566"/>
                    <a:pt x="14555851" y="189230"/>
                  </a:cubicBezTo>
                  <a:lnTo>
                    <a:pt x="14530451" y="189230"/>
                  </a:lnTo>
                  <a:lnTo>
                    <a:pt x="14555851" y="189230"/>
                  </a:lnTo>
                  <a:lnTo>
                    <a:pt x="14555851" y="844423"/>
                  </a:lnTo>
                  <a:lnTo>
                    <a:pt x="14530451" y="844423"/>
                  </a:lnTo>
                  <a:lnTo>
                    <a:pt x="14555851" y="844423"/>
                  </a:lnTo>
                  <a:cubicBezTo>
                    <a:pt x="14555851" y="950087"/>
                    <a:pt x="14466443" y="1033653"/>
                    <a:pt x="14358747" y="1033653"/>
                  </a:cubicBezTo>
                  <a:lnTo>
                    <a:pt x="14358747" y="1008253"/>
                  </a:lnTo>
                  <a:lnTo>
                    <a:pt x="14358747" y="1033653"/>
                  </a:lnTo>
                  <a:lnTo>
                    <a:pt x="197104" y="1033653"/>
                  </a:lnTo>
                  <a:lnTo>
                    <a:pt x="197104" y="1008253"/>
                  </a:lnTo>
                  <a:lnTo>
                    <a:pt x="197104" y="1033653"/>
                  </a:lnTo>
                  <a:cubicBezTo>
                    <a:pt x="89408" y="1033653"/>
                    <a:pt x="0" y="949960"/>
                    <a:pt x="0" y="844423"/>
                  </a:cubicBezTo>
                  <a:lnTo>
                    <a:pt x="0" y="189230"/>
                  </a:lnTo>
                  <a:lnTo>
                    <a:pt x="25400" y="189230"/>
                  </a:lnTo>
                  <a:lnTo>
                    <a:pt x="0" y="189230"/>
                  </a:lnTo>
                  <a:moveTo>
                    <a:pt x="50800" y="189230"/>
                  </a:moveTo>
                  <a:lnTo>
                    <a:pt x="50800" y="844423"/>
                  </a:lnTo>
                  <a:lnTo>
                    <a:pt x="25400" y="844423"/>
                  </a:lnTo>
                  <a:lnTo>
                    <a:pt x="50800" y="844423"/>
                  </a:lnTo>
                  <a:cubicBezTo>
                    <a:pt x="50800" y="919734"/>
                    <a:pt x="115189" y="982853"/>
                    <a:pt x="197104" y="982853"/>
                  </a:cubicBezTo>
                  <a:lnTo>
                    <a:pt x="14358747" y="982853"/>
                  </a:lnTo>
                  <a:cubicBezTo>
                    <a:pt x="14440661" y="982853"/>
                    <a:pt x="14505051" y="919734"/>
                    <a:pt x="14505051" y="844423"/>
                  </a:cubicBezTo>
                  <a:lnTo>
                    <a:pt x="14505051" y="189230"/>
                  </a:lnTo>
                  <a:cubicBezTo>
                    <a:pt x="14505051" y="113919"/>
                    <a:pt x="14440661" y="50800"/>
                    <a:pt x="14358747" y="50800"/>
                  </a:cubicBezTo>
                  <a:lnTo>
                    <a:pt x="197104" y="50800"/>
                  </a:lnTo>
                  <a:lnTo>
                    <a:pt x="197104" y="25400"/>
                  </a:lnTo>
                  <a:lnTo>
                    <a:pt x="197104" y="50800"/>
                  </a:lnTo>
                  <a:cubicBezTo>
                    <a:pt x="115189" y="50800"/>
                    <a:pt x="50800" y="113919"/>
                    <a:pt x="50800" y="18923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79" name="Google Shape;479;p32"/>
          <p:cNvGrpSpPr/>
          <p:nvPr/>
        </p:nvGrpSpPr>
        <p:grpSpPr>
          <a:xfrm>
            <a:off x="1044441" y="2800155"/>
            <a:ext cx="10806778" cy="665134"/>
            <a:chOff x="0" y="0"/>
            <a:chExt cx="14409037" cy="886846"/>
          </a:xfrm>
        </p:grpSpPr>
        <p:sp>
          <p:nvSpPr>
            <p:cNvPr id="480" name="Google Shape;480;p32"/>
            <p:cNvSpPr/>
            <p:nvPr/>
          </p:nvSpPr>
          <p:spPr>
            <a:xfrm>
              <a:off x="0" y="0"/>
              <a:ext cx="14409037" cy="886846"/>
            </a:xfrm>
            <a:custGeom>
              <a:rect b="b" l="l" r="r" t="t"/>
              <a:pathLst>
                <a:path extrusionOk="0" h="886846" w="14409037">
                  <a:moveTo>
                    <a:pt x="0" y="0"/>
                  </a:moveTo>
                  <a:lnTo>
                    <a:pt x="14409037" y="0"/>
                  </a:lnTo>
                  <a:lnTo>
                    <a:pt x="14409037" y="886846"/>
                  </a:lnTo>
                  <a:lnTo>
                    <a:pt x="0" y="886846"/>
                  </a:lnTo>
                  <a:close/>
                </a:path>
              </a:pathLst>
            </a:custGeom>
            <a:solidFill>
              <a:srgbClr val="000000">
                <a:alpha val="0"/>
              </a:srgbClr>
            </a:solidFill>
            <a:ln>
              <a:noFill/>
            </a:ln>
          </p:spPr>
        </p:sp>
        <p:sp>
          <p:nvSpPr>
            <p:cNvPr id="481" name="Google Shape;481;p32"/>
            <p:cNvSpPr txBox="1"/>
            <p:nvPr/>
          </p:nvSpPr>
          <p:spPr>
            <a:xfrm>
              <a:off x="0" y="9525"/>
              <a:ext cx="14409036" cy="8773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3150" u="none" cap="none" strike="noStrike">
                  <a:solidFill>
                    <a:srgbClr val="FFFFFF"/>
                  </a:solidFill>
                  <a:latin typeface="Arial"/>
                  <a:ea typeface="Arial"/>
                  <a:cs typeface="Arial"/>
                  <a:sym typeface="Arial"/>
                </a:rPr>
                <a:t>Системи раннього попередження про повені</a:t>
              </a:r>
              <a:endParaRPr/>
            </a:p>
          </p:txBody>
        </p:sp>
      </p:grpSp>
      <p:sp>
        <p:nvSpPr>
          <p:cNvPr id="482" name="Google Shape;482;p32"/>
          <p:cNvSpPr txBox="1"/>
          <p:nvPr/>
        </p:nvSpPr>
        <p:spPr>
          <a:xfrm>
            <a:off x="1238709" y="3537448"/>
            <a:ext cx="10499141" cy="968654"/>
          </a:xfrm>
          <a:prstGeom prst="rect">
            <a:avLst/>
          </a:prstGeom>
          <a:noFill/>
          <a:ln>
            <a:noFill/>
          </a:ln>
        </p:spPr>
        <p:txBody>
          <a:bodyPr anchorCtr="0" anchor="t" bIns="0" lIns="0" spcFirstLastPara="1" rIns="0" wrap="square" tIns="0">
            <a:spAutoFit/>
          </a:bodyPr>
          <a:lstStyle/>
          <a:p>
            <a:pPr indent="-146684" lvl="2" marL="418052" marR="0" rtl="0" algn="l">
              <a:lnSpc>
                <a:spcPct val="107965"/>
              </a:lnSpc>
              <a:spcBef>
                <a:spcPts val="0"/>
              </a:spcBef>
              <a:spcAft>
                <a:spcPts val="0"/>
              </a:spcAft>
              <a:buClr>
                <a:srgbClr val="000000"/>
              </a:buClr>
              <a:buSzPts val="2310"/>
              <a:buFont typeface="Arial"/>
              <a:buChar char="⚬"/>
            </a:pPr>
            <a:r>
              <a:rPr b="0" i="0" lang="en-US" sz="2310" u="none" cap="none" strike="noStrike">
                <a:solidFill>
                  <a:srgbClr val="000000"/>
                </a:solidFill>
                <a:latin typeface="Arial"/>
                <a:ea typeface="Arial"/>
                <a:cs typeface="Arial"/>
                <a:sym typeface="Arial"/>
              </a:rPr>
              <a:t>Метеорологічні служби відстежують негоду та випускають попередження.</a:t>
            </a:r>
            <a:endParaRPr/>
          </a:p>
          <a:p>
            <a:pPr indent="-139350" lvl="2" marL="418052" marR="0" rtl="0" algn="l">
              <a:lnSpc>
                <a:spcPct val="107965"/>
              </a:lnSpc>
              <a:spcBef>
                <a:spcPts val="0"/>
              </a:spcBef>
              <a:spcAft>
                <a:spcPts val="0"/>
              </a:spcAft>
              <a:buNone/>
            </a:pPr>
            <a:r>
              <a:rPr b="0" i="0" lang="en-US" sz="2310" u="none" cap="none" strike="noStrike">
                <a:solidFill>
                  <a:srgbClr val="000000"/>
                </a:solidFill>
                <a:latin typeface="Arial"/>
                <a:ea typeface="Arial"/>
                <a:cs typeface="Arial"/>
                <a:sym typeface="Arial"/>
              </a:rPr>
              <a:t>Прогнози на основі радіолокаційних даних попереджають за кілька днів.</a:t>
            </a:r>
            <a:endParaRPr/>
          </a:p>
          <a:p>
            <a:pPr indent="-139350" lvl="2" marL="418052" marR="0" rtl="0" algn="l">
              <a:lnSpc>
                <a:spcPct val="107965"/>
              </a:lnSpc>
              <a:spcBef>
                <a:spcPts val="0"/>
              </a:spcBef>
              <a:spcAft>
                <a:spcPts val="0"/>
              </a:spcAft>
              <a:buNone/>
            </a:pPr>
            <a:r>
              <a:rPr b="0" i="0" lang="en-US" sz="2310" u="none" cap="none" strike="noStrike">
                <a:solidFill>
                  <a:srgbClr val="000000"/>
                </a:solidFill>
                <a:latin typeface="Arial"/>
                <a:ea typeface="Arial"/>
                <a:cs typeface="Arial"/>
                <a:sym typeface="Arial"/>
              </a:rPr>
              <a:t>Сирени або мобільні push-сповіщення про торнадо та урагани.</a:t>
            </a:r>
            <a:endParaRPr/>
          </a:p>
        </p:txBody>
      </p:sp>
      <p:grpSp>
        <p:nvGrpSpPr>
          <p:cNvPr id="483" name="Google Shape;483;p32"/>
          <p:cNvGrpSpPr/>
          <p:nvPr/>
        </p:nvGrpSpPr>
        <p:grpSpPr>
          <a:xfrm>
            <a:off x="989409" y="4655913"/>
            <a:ext cx="10916888" cy="775240"/>
            <a:chOff x="0" y="0"/>
            <a:chExt cx="14555851" cy="1033653"/>
          </a:xfrm>
        </p:grpSpPr>
        <p:sp>
          <p:nvSpPr>
            <p:cNvPr id="484" name="Google Shape;484;p32"/>
            <p:cNvSpPr/>
            <p:nvPr/>
          </p:nvSpPr>
          <p:spPr>
            <a:xfrm>
              <a:off x="25400" y="25400"/>
              <a:ext cx="14505051" cy="982853"/>
            </a:xfrm>
            <a:custGeom>
              <a:rect b="b" l="l" r="r" t="t"/>
              <a:pathLst>
                <a:path extrusionOk="0" h="982853" w="14505051">
                  <a:moveTo>
                    <a:pt x="0" y="163830"/>
                  </a:moveTo>
                  <a:cubicBezTo>
                    <a:pt x="0" y="73279"/>
                    <a:pt x="76835" y="0"/>
                    <a:pt x="171704" y="0"/>
                  </a:cubicBezTo>
                  <a:lnTo>
                    <a:pt x="14333347" y="0"/>
                  </a:lnTo>
                  <a:cubicBezTo>
                    <a:pt x="14428215" y="0"/>
                    <a:pt x="14505051" y="73279"/>
                    <a:pt x="14505051" y="163830"/>
                  </a:cubicBezTo>
                  <a:lnTo>
                    <a:pt x="14505051" y="819023"/>
                  </a:lnTo>
                  <a:cubicBezTo>
                    <a:pt x="14505051" y="909447"/>
                    <a:pt x="14428215" y="982853"/>
                    <a:pt x="14333347" y="982853"/>
                  </a:cubicBezTo>
                  <a:lnTo>
                    <a:pt x="171704" y="982853"/>
                  </a:lnTo>
                  <a:cubicBezTo>
                    <a:pt x="76835" y="982853"/>
                    <a:pt x="0" y="909447"/>
                    <a:pt x="0" y="819023"/>
                  </a:cubicBezTo>
                  <a:close/>
                </a:path>
              </a:pathLst>
            </a:custGeom>
            <a:solidFill>
              <a:srgbClr val="92D05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5" name="Google Shape;485;p32"/>
            <p:cNvSpPr/>
            <p:nvPr/>
          </p:nvSpPr>
          <p:spPr>
            <a:xfrm>
              <a:off x="0" y="0"/>
              <a:ext cx="14555851" cy="1033653"/>
            </a:xfrm>
            <a:custGeom>
              <a:rect b="b" l="l" r="r" t="t"/>
              <a:pathLst>
                <a:path extrusionOk="0" h="1033653" w="14555851">
                  <a:moveTo>
                    <a:pt x="0" y="189230"/>
                  </a:moveTo>
                  <a:cubicBezTo>
                    <a:pt x="0" y="83566"/>
                    <a:pt x="89408" y="0"/>
                    <a:pt x="197104" y="0"/>
                  </a:cubicBezTo>
                  <a:lnTo>
                    <a:pt x="14358747" y="0"/>
                  </a:lnTo>
                  <a:lnTo>
                    <a:pt x="14358747" y="25400"/>
                  </a:lnTo>
                  <a:lnTo>
                    <a:pt x="14358747" y="0"/>
                  </a:lnTo>
                  <a:cubicBezTo>
                    <a:pt x="14466443" y="0"/>
                    <a:pt x="14555851" y="83566"/>
                    <a:pt x="14555851" y="189230"/>
                  </a:cubicBezTo>
                  <a:lnTo>
                    <a:pt x="14530451" y="189230"/>
                  </a:lnTo>
                  <a:lnTo>
                    <a:pt x="14555851" y="189230"/>
                  </a:lnTo>
                  <a:lnTo>
                    <a:pt x="14555851" y="844423"/>
                  </a:lnTo>
                  <a:lnTo>
                    <a:pt x="14530451" y="844423"/>
                  </a:lnTo>
                  <a:lnTo>
                    <a:pt x="14555851" y="844423"/>
                  </a:lnTo>
                  <a:cubicBezTo>
                    <a:pt x="14555851" y="950087"/>
                    <a:pt x="14466443" y="1033653"/>
                    <a:pt x="14358747" y="1033653"/>
                  </a:cubicBezTo>
                  <a:lnTo>
                    <a:pt x="14358747" y="1008253"/>
                  </a:lnTo>
                  <a:lnTo>
                    <a:pt x="14358747" y="1033653"/>
                  </a:lnTo>
                  <a:lnTo>
                    <a:pt x="197104" y="1033653"/>
                  </a:lnTo>
                  <a:lnTo>
                    <a:pt x="197104" y="1008253"/>
                  </a:lnTo>
                  <a:lnTo>
                    <a:pt x="197104" y="1033653"/>
                  </a:lnTo>
                  <a:cubicBezTo>
                    <a:pt x="89408" y="1033653"/>
                    <a:pt x="0" y="949960"/>
                    <a:pt x="0" y="844423"/>
                  </a:cubicBezTo>
                  <a:lnTo>
                    <a:pt x="0" y="189230"/>
                  </a:lnTo>
                  <a:lnTo>
                    <a:pt x="25400" y="189230"/>
                  </a:lnTo>
                  <a:lnTo>
                    <a:pt x="0" y="189230"/>
                  </a:lnTo>
                  <a:moveTo>
                    <a:pt x="50800" y="189230"/>
                  </a:moveTo>
                  <a:lnTo>
                    <a:pt x="50800" y="844423"/>
                  </a:lnTo>
                  <a:lnTo>
                    <a:pt x="25400" y="844423"/>
                  </a:lnTo>
                  <a:lnTo>
                    <a:pt x="50800" y="844423"/>
                  </a:lnTo>
                  <a:cubicBezTo>
                    <a:pt x="50800" y="919734"/>
                    <a:pt x="115189" y="982853"/>
                    <a:pt x="197104" y="982853"/>
                  </a:cubicBezTo>
                  <a:lnTo>
                    <a:pt x="14358747" y="982853"/>
                  </a:lnTo>
                  <a:cubicBezTo>
                    <a:pt x="14440661" y="982853"/>
                    <a:pt x="14505051" y="919734"/>
                    <a:pt x="14505051" y="844423"/>
                  </a:cubicBezTo>
                  <a:lnTo>
                    <a:pt x="14505051" y="189230"/>
                  </a:lnTo>
                  <a:cubicBezTo>
                    <a:pt x="14505051" y="113919"/>
                    <a:pt x="14440661" y="50800"/>
                    <a:pt x="14358747" y="50800"/>
                  </a:cubicBezTo>
                  <a:lnTo>
                    <a:pt x="197104" y="50800"/>
                  </a:lnTo>
                  <a:lnTo>
                    <a:pt x="197104" y="25400"/>
                  </a:lnTo>
                  <a:lnTo>
                    <a:pt x="197104" y="50800"/>
                  </a:lnTo>
                  <a:cubicBezTo>
                    <a:pt x="115189" y="50800"/>
                    <a:pt x="50800" y="113919"/>
                    <a:pt x="50800" y="18923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86" name="Google Shape;486;p32"/>
          <p:cNvGrpSpPr/>
          <p:nvPr/>
        </p:nvGrpSpPr>
        <p:grpSpPr>
          <a:xfrm>
            <a:off x="1044441" y="4710945"/>
            <a:ext cx="10806778" cy="665135"/>
            <a:chOff x="0" y="0"/>
            <a:chExt cx="14409037" cy="886846"/>
          </a:xfrm>
        </p:grpSpPr>
        <p:sp>
          <p:nvSpPr>
            <p:cNvPr id="487" name="Google Shape;487;p32"/>
            <p:cNvSpPr/>
            <p:nvPr/>
          </p:nvSpPr>
          <p:spPr>
            <a:xfrm>
              <a:off x="0" y="0"/>
              <a:ext cx="14409037" cy="886846"/>
            </a:xfrm>
            <a:custGeom>
              <a:rect b="b" l="l" r="r" t="t"/>
              <a:pathLst>
                <a:path extrusionOk="0" h="886846" w="14409037">
                  <a:moveTo>
                    <a:pt x="0" y="0"/>
                  </a:moveTo>
                  <a:lnTo>
                    <a:pt x="14409037" y="0"/>
                  </a:lnTo>
                  <a:lnTo>
                    <a:pt x="14409037" y="886846"/>
                  </a:lnTo>
                  <a:lnTo>
                    <a:pt x="0" y="886846"/>
                  </a:lnTo>
                  <a:close/>
                </a:path>
              </a:pathLst>
            </a:custGeom>
            <a:solidFill>
              <a:srgbClr val="000000">
                <a:alpha val="0"/>
              </a:srgbClr>
            </a:solidFill>
            <a:ln>
              <a:noFill/>
            </a:ln>
          </p:spPr>
        </p:sp>
        <p:sp>
          <p:nvSpPr>
            <p:cNvPr id="488" name="Google Shape;488;p32"/>
            <p:cNvSpPr txBox="1"/>
            <p:nvPr/>
          </p:nvSpPr>
          <p:spPr>
            <a:xfrm>
              <a:off x="0" y="9525"/>
              <a:ext cx="14409036" cy="8773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3150" u="none" cap="none" strike="noStrike">
                  <a:solidFill>
                    <a:srgbClr val="FFFFFF"/>
                  </a:solidFill>
                  <a:latin typeface="Arial"/>
                  <a:ea typeface="Arial"/>
                  <a:cs typeface="Arial"/>
                  <a:sym typeface="Arial"/>
                </a:rPr>
                <a:t>Що робити</a:t>
              </a:r>
              <a:endParaRPr/>
            </a:p>
          </p:txBody>
        </p:sp>
      </p:grpSp>
      <p:sp>
        <p:nvSpPr>
          <p:cNvPr id="489" name="Google Shape;489;p32"/>
          <p:cNvSpPr txBox="1"/>
          <p:nvPr/>
        </p:nvSpPr>
        <p:spPr>
          <a:xfrm>
            <a:off x="1238709" y="5457763"/>
            <a:ext cx="10499141" cy="989076"/>
          </a:xfrm>
          <a:prstGeom prst="rect">
            <a:avLst/>
          </a:prstGeom>
          <a:noFill/>
          <a:ln>
            <a:noFill/>
          </a:ln>
        </p:spPr>
        <p:txBody>
          <a:bodyPr anchorCtr="0" anchor="t" bIns="0" lIns="0" spcFirstLastPara="1" rIns="0" wrap="square" tIns="0">
            <a:spAutoFit/>
          </a:bodyPr>
          <a:lstStyle/>
          <a:p>
            <a:pPr indent="-152400" lvl="2" marL="434340" marR="0" rtl="0" algn="l">
              <a:lnSpc>
                <a:spcPct val="108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Закріпіть незакріплені предмети на вулиці.</a:t>
            </a:r>
            <a:endParaRPr/>
          </a:p>
          <a:p>
            <a:pPr indent="-144780" lvl="2" marL="434340" marR="0" rtl="0" algn="l">
              <a:lnSpc>
                <a:spcPct val="108000"/>
              </a:lnSpc>
              <a:spcBef>
                <a:spcPts val="0"/>
              </a:spcBef>
              <a:spcAft>
                <a:spcPts val="0"/>
              </a:spcAft>
              <a:buNone/>
            </a:pPr>
            <a:r>
              <a:rPr b="0" i="0" lang="en-US" sz="2400" u="none" cap="none" strike="noStrike">
                <a:solidFill>
                  <a:srgbClr val="000000"/>
                </a:solidFill>
                <a:latin typeface="Arial"/>
                <a:ea typeface="Arial"/>
                <a:cs typeface="Arial"/>
                <a:sym typeface="Arial"/>
              </a:rPr>
              <a:t>Залишайтеся в приміщенні, подалі від вікон.</a:t>
            </a:r>
            <a:endParaRPr/>
          </a:p>
          <a:p>
            <a:pPr indent="-144780" lvl="2" marL="434340" marR="0" rtl="0" algn="l">
              <a:lnSpc>
                <a:spcPct val="108000"/>
              </a:lnSpc>
              <a:spcBef>
                <a:spcPts val="0"/>
              </a:spcBef>
              <a:spcAft>
                <a:spcPts val="0"/>
              </a:spcAft>
              <a:buNone/>
            </a:pPr>
            <a:r>
              <a:rPr b="0" i="0" lang="en-US" sz="2400" u="none" cap="none" strike="noStrike">
                <a:solidFill>
                  <a:srgbClr val="000000"/>
                </a:solidFill>
                <a:latin typeface="Arial"/>
                <a:ea typeface="Arial"/>
                <a:cs typeface="Arial"/>
                <a:sym typeface="Arial"/>
              </a:rPr>
              <a:t>Використовуйте спеціально відведені укриття, якщо є вказівки.</a:t>
            </a:r>
            <a:endParaRPr/>
          </a:p>
        </p:txBody>
      </p:sp>
      <p:grpSp>
        <p:nvGrpSpPr>
          <p:cNvPr id="490" name="Google Shape;490;p32"/>
          <p:cNvGrpSpPr/>
          <p:nvPr/>
        </p:nvGrpSpPr>
        <p:grpSpPr>
          <a:xfrm>
            <a:off x="989409" y="6566703"/>
            <a:ext cx="10916888" cy="775239"/>
            <a:chOff x="0" y="0"/>
            <a:chExt cx="14555851" cy="1033653"/>
          </a:xfrm>
        </p:grpSpPr>
        <p:sp>
          <p:nvSpPr>
            <p:cNvPr id="491" name="Google Shape;491;p32"/>
            <p:cNvSpPr/>
            <p:nvPr/>
          </p:nvSpPr>
          <p:spPr>
            <a:xfrm>
              <a:off x="25400" y="25400"/>
              <a:ext cx="14505051" cy="982853"/>
            </a:xfrm>
            <a:custGeom>
              <a:rect b="b" l="l" r="r" t="t"/>
              <a:pathLst>
                <a:path extrusionOk="0" h="982853" w="14505051">
                  <a:moveTo>
                    <a:pt x="0" y="163830"/>
                  </a:moveTo>
                  <a:cubicBezTo>
                    <a:pt x="0" y="73279"/>
                    <a:pt x="76835" y="0"/>
                    <a:pt x="171704" y="0"/>
                  </a:cubicBezTo>
                  <a:lnTo>
                    <a:pt x="14333347" y="0"/>
                  </a:lnTo>
                  <a:cubicBezTo>
                    <a:pt x="14428215" y="0"/>
                    <a:pt x="14505051" y="73279"/>
                    <a:pt x="14505051" y="163830"/>
                  </a:cubicBezTo>
                  <a:lnTo>
                    <a:pt x="14505051" y="819023"/>
                  </a:lnTo>
                  <a:cubicBezTo>
                    <a:pt x="14505051" y="909447"/>
                    <a:pt x="14428215" y="982853"/>
                    <a:pt x="14333347" y="982853"/>
                  </a:cubicBezTo>
                  <a:lnTo>
                    <a:pt x="171704" y="982853"/>
                  </a:lnTo>
                  <a:cubicBezTo>
                    <a:pt x="76835" y="982853"/>
                    <a:pt x="0" y="909447"/>
                    <a:pt x="0" y="819023"/>
                  </a:cubicBezTo>
                  <a:close/>
                </a:path>
              </a:pathLst>
            </a:custGeom>
            <a:solidFill>
              <a:srgbClr val="ED252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2" name="Google Shape;492;p32"/>
            <p:cNvSpPr/>
            <p:nvPr/>
          </p:nvSpPr>
          <p:spPr>
            <a:xfrm>
              <a:off x="0" y="0"/>
              <a:ext cx="14555851" cy="1033653"/>
            </a:xfrm>
            <a:custGeom>
              <a:rect b="b" l="l" r="r" t="t"/>
              <a:pathLst>
                <a:path extrusionOk="0" h="1033653" w="14555851">
                  <a:moveTo>
                    <a:pt x="0" y="189230"/>
                  </a:moveTo>
                  <a:cubicBezTo>
                    <a:pt x="0" y="83566"/>
                    <a:pt x="89408" y="0"/>
                    <a:pt x="197104" y="0"/>
                  </a:cubicBezTo>
                  <a:lnTo>
                    <a:pt x="14358747" y="0"/>
                  </a:lnTo>
                  <a:lnTo>
                    <a:pt x="14358747" y="25400"/>
                  </a:lnTo>
                  <a:lnTo>
                    <a:pt x="14358747" y="0"/>
                  </a:lnTo>
                  <a:cubicBezTo>
                    <a:pt x="14466443" y="0"/>
                    <a:pt x="14555851" y="83566"/>
                    <a:pt x="14555851" y="189230"/>
                  </a:cubicBezTo>
                  <a:lnTo>
                    <a:pt x="14530451" y="189230"/>
                  </a:lnTo>
                  <a:lnTo>
                    <a:pt x="14555851" y="189230"/>
                  </a:lnTo>
                  <a:lnTo>
                    <a:pt x="14555851" y="844423"/>
                  </a:lnTo>
                  <a:lnTo>
                    <a:pt x="14530451" y="844423"/>
                  </a:lnTo>
                  <a:lnTo>
                    <a:pt x="14555851" y="844423"/>
                  </a:lnTo>
                  <a:cubicBezTo>
                    <a:pt x="14555851" y="950087"/>
                    <a:pt x="14466443" y="1033653"/>
                    <a:pt x="14358747" y="1033653"/>
                  </a:cubicBezTo>
                  <a:lnTo>
                    <a:pt x="14358747" y="1008253"/>
                  </a:lnTo>
                  <a:lnTo>
                    <a:pt x="14358747" y="1033653"/>
                  </a:lnTo>
                  <a:lnTo>
                    <a:pt x="197104" y="1033653"/>
                  </a:lnTo>
                  <a:lnTo>
                    <a:pt x="197104" y="1008253"/>
                  </a:lnTo>
                  <a:lnTo>
                    <a:pt x="197104" y="1033653"/>
                  </a:lnTo>
                  <a:cubicBezTo>
                    <a:pt x="89408" y="1033653"/>
                    <a:pt x="0" y="949960"/>
                    <a:pt x="0" y="844423"/>
                  </a:cubicBezTo>
                  <a:lnTo>
                    <a:pt x="0" y="189230"/>
                  </a:lnTo>
                  <a:lnTo>
                    <a:pt x="25400" y="189230"/>
                  </a:lnTo>
                  <a:lnTo>
                    <a:pt x="0" y="189230"/>
                  </a:lnTo>
                  <a:moveTo>
                    <a:pt x="50800" y="189230"/>
                  </a:moveTo>
                  <a:lnTo>
                    <a:pt x="50800" y="844423"/>
                  </a:lnTo>
                  <a:lnTo>
                    <a:pt x="25400" y="844423"/>
                  </a:lnTo>
                  <a:lnTo>
                    <a:pt x="50800" y="844423"/>
                  </a:lnTo>
                  <a:cubicBezTo>
                    <a:pt x="50800" y="919734"/>
                    <a:pt x="115189" y="982853"/>
                    <a:pt x="197104" y="982853"/>
                  </a:cubicBezTo>
                  <a:lnTo>
                    <a:pt x="14358747" y="982853"/>
                  </a:lnTo>
                  <a:cubicBezTo>
                    <a:pt x="14440661" y="982853"/>
                    <a:pt x="14505051" y="919734"/>
                    <a:pt x="14505051" y="844423"/>
                  </a:cubicBezTo>
                  <a:lnTo>
                    <a:pt x="14505051" y="189230"/>
                  </a:lnTo>
                  <a:cubicBezTo>
                    <a:pt x="14505051" y="113919"/>
                    <a:pt x="14440661" y="50800"/>
                    <a:pt x="14358747" y="50800"/>
                  </a:cubicBezTo>
                  <a:lnTo>
                    <a:pt x="197104" y="50800"/>
                  </a:lnTo>
                  <a:lnTo>
                    <a:pt x="197104" y="25400"/>
                  </a:lnTo>
                  <a:lnTo>
                    <a:pt x="197104" y="50800"/>
                  </a:lnTo>
                  <a:cubicBezTo>
                    <a:pt x="115189" y="50800"/>
                    <a:pt x="50800" y="113919"/>
                    <a:pt x="50800" y="18923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93" name="Google Shape;493;p32"/>
          <p:cNvGrpSpPr/>
          <p:nvPr/>
        </p:nvGrpSpPr>
        <p:grpSpPr>
          <a:xfrm>
            <a:off x="1044441" y="6621735"/>
            <a:ext cx="10806778" cy="665134"/>
            <a:chOff x="0" y="0"/>
            <a:chExt cx="14409037" cy="886846"/>
          </a:xfrm>
        </p:grpSpPr>
        <p:sp>
          <p:nvSpPr>
            <p:cNvPr id="494" name="Google Shape;494;p32"/>
            <p:cNvSpPr/>
            <p:nvPr/>
          </p:nvSpPr>
          <p:spPr>
            <a:xfrm>
              <a:off x="0" y="0"/>
              <a:ext cx="14409037" cy="886846"/>
            </a:xfrm>
            <a:custGeom>
              <a:rect b="b" l="l" r="r" t="t"/>
              <a:pathLst>
                <a:path extrusionOk="0" h="886846" w="14409037">
                  <a:moveTo>
                    <a:pt x="0" y="0"/>
                  </a:moveTo>
                  <a:lnTo>
                    <a:pt x="14409037" y="0"/>
                  </a:lnTo>
                  <a:lnTo>
                    <a:pt x="14409037" y="886846"/>
                  </a:lnTo>
                  <a:lnTo>
                    <a:pt x="0" y="886846"/>
                  </a:lnTo>
                  <a:close/>
                </a:path>
              </a:pathLst>
            </a:custGeom>
            <a:solidFill>
              <a:srgbClr val="000000">
                <a:alpha val="0"/>
              </a:srgbClr>
            </a:solidFill>
            <a:ln>
              <a:noFill/>
            </a:ln>
          </p:spPr>
        </p:sp>
        <p:sp>
          <p:nvSpPr>
            <p:cNvPr id="495" name="Google Shape;495;p32"/>
            <p:cNvSpPr txBox="1"/>
            <p:nvPr/>
          </p:nvSpPr>
          <p:spPr>
            <a:xfrm>
              <a:off x="0" y="9525"/>
              <a:ext cx="14409036" cy="8773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3150" u="none" cap="none" strike="noStrike">
                  <a:solidFill>
                    <a:srgbClr val="FFFFFF"/>
                  </a:solidFill>
                  <a:latin typeface="Arial"/>
                  <a:ea typeface="Arial"/>
                  <a:cs typeface="Arial"/>
                  <a:sym typeface="Arial"/>
                </a:rPr>
                <a:t>Чого не слід робити</a:t>
              </a:r>
              <a:endParaRPr/>
            </a:p>
          </p:txBody>
        </p:sp>
      </p:grpSp>
      <p:sp>
        <p:nvSpPr>
          <p:cNvPr id="496" name="Google Shape;496;p32"/>
          <p:cNvSpPr txBox="1"/>
          <p:nvPr/>
        </p:nvSpPr>
        <p:spPr>
          <a:xfrm>
            <a:off x="1238709" y="7368553"/>
            <a:ext cx="10499141" cy="989076"/>
          </a:xfrm>
          <a:prstGeom prst="rect">
            <a:avLst/>
          </a:prstGeom>
          <a:noFill/>
          <a:ln>
            <a:noFill/>
          </a:ln>
        </p:spPr>
        <p:txBody>
          <a:bodyPr anchorCtr="0" anchor="t" bIns="0" lIns="0" spcFirstLastPara="1" rIns="0" wrap="square" tIns="0">
            <a:spAutoFit/>
          </a:bodyPr>
          <a:lstStyle/>
          <a:p>
            <a:pPr indent="-152400" lvl="2" marL="434340" marR="0" rtl="0" algn="l">
              <a:lnSpc>
                <a:spcPct val="108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Не виходьте надвір, щоб «спостерігати за бурею».</a:t>
            </a:r>
            <a:endParaRPr/>
          </a:p>
          <a:p>
            <a:pPr indent="-144780" lvl="2" marL="434340" marR="0" rtl="0" algn="l">
              <a:lnSpc>
                <a:spcPct val="108000"/>
              </a:lnSpc>
              <a:spcBef>
                <a:spcPts val="0"/>
              </a:spcBef>
              <a:spcAft>
                <a:spcPts val="0"/>
              </a:spcAft>
              <a:buNone/>
            </a:pPr>
            <a:r>
              <a:rPr b="0" i="0" lang="en-US" sz="2400" u="none" cap="none" strike="noStrike">
                <a:solidFill>
                  <a:srgbClr val="000000"/>
                </a:solidFill>
                <a:latin typeface="Arial"/>
                <a:ea typeface="Arial"/>
                <a:cs typeface="Arial"/>
                <a:sym typeface="Arial"/>
              </a:rPr>
              <a:t>Не ігноруйте накази про евакуацію під час урагану.</a:t>
            </a:r>
            <a:endParaRPr/>
          </a:p>
          <a:p>
            <a:pPr indent="-144780" lvl="2" marL="434340" marR="0" rtl="0" algn="l">
              <a:lnSpc>
                <a:spcPct val="108000"/>
              </a:lnSpc>
              <a:spcBef>
                <a:spcPts val="0"/>
              </a:spcBef>
              <a:spcAft>
                <a:spcPts val="0"/>
              </a:spcAft>
              <a:buNone/>
            </a:pPr>
            <a:r>
              <a:rPr b="0" i="0" lang="en-US" sz="2400" u="none" cap="none" strike="noStrike">
                <a:solidFill>
                  <a:srgbClr val="000000"/>
                </a:solidFill>
                <a:latin typeface="Arial"/>
                <a:ea typeface="Arial"/>
                <a:cs typeface="Arial"/>
                <a:sym typeface="Arial"/>
              </a:rPr>
              <a:t>Не поширюйте неперевірену інформацію в соціальних мережах.</a:t>
            </a:r>
            <a:endParaRPr/>
          </a:p>
        </p:txBody>
      </p:sp>
      <p:sp>
        <p:nvSpPr>
          <p:cNvPr id="497" name="Google Shape;497;p32"/>
          <p:cNvSpPr/>
          <p:nvPr/>
        </p:nvSpPr>
        <p:spPr>
          <a:xfrm>
            <a:off x="12375526" y="1995082"/>
            <a:ext cx="5187030" cy="4391787"/>
          </a:xfrm>
          <a:custGeom>
            <a:rect b="b" l="l" r="r" t="t"/>
            <a:pathLst>
              <a:path extrusionOk="0" h="5855716" w="6916039">
                <a:moveTo>
                  <a:pt x="0" y="0"/>
                </a:moveTo>
                <a:lnTo>
                  <a:pt x="6916039" y="0"/>
                </a:lnTo>
                <a:lnTo>
                  <a:pt x="6916039" y="5855716"/>
                </a:lnTo>
                <a:lnTo>
                  <a:pt x="0" y="5855716"/>
                </a:lnTo>
                <a:lnTo>
                  <a:pt x="0" y="0"/>
                </a:lnTo>
                <a:close/>
              </a:path>
            </a:pathLst>
          </a:custGeom>
          <a:blipFill rotWithShape="1">
            <a:blip r:embed="rId5">
              <a:alphaModFix/>
            </a:blip>
            <a:stretch>
              <a:fillRect b="0" l="-5306" r="-5306" t="0"/>
            </a:stretch>
          </a:blipFill>
          <a:ln>
            <a:noFill/>
          </a:ln>
        </p:spPr>
      </p:sp>
      <p:sp>
        <p:nvSpPr>
          <p:cNvPr id="498" name="Google Shape;498;p32"/>
          <p:cNvSpPr txBox="1"/>
          <p:nvPr/>
        </p:nvSpPr>
        <p:spPr>
          <a:xfrm>
            <a:off x="12283422" y="6713083"/>
            <a:ext cx="4149665" cy="7620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650" u="none" cap="none" strike="noStrike">
                <a:solidFill>
                  <a:srgbClr val="000000"/>
                </a:solidFill>
                <a:latin typeface="Arial"/>
                <a:ea typeface="Arial"/>
                <a:cs typeface="Arial"/>
                <a:sym typeface="Arial"/>
              </a:rPr>
              <a:t>Рисунок 4: Попереджувальний знак про торнадо </a:t>
            </a:r>
            <a:endParaRPr/>
          </a:p>
          <a:p>
            <a:pPr indent="0" lvl="0" marL="0" marR="0" rtl="0" algn="l">
              <a:lnSpc>
                <a:spcPct val="120000"/>
              </a:lnSpc>
              <a:spcBef>
                <a:spcPts val="0"/>
              </a:spcBef>
              <a:spcAft>
                <a:spcPts val="0"/>
              </a:spcAft>
              <a:buNone/>
            </a:pPr>
            <a:r>
              <a:rPr b="1" i="0" lang="en-US" sz="1650" u="none" cap="none" strike="noStrike">
                <a:solidFill>
                  <a:srgbClr val="000000"/>
                </a:solidFill>
                <a:latin typeface="Arial"/>
                <a:ea typeface="Arial"/>
                <a:cs typeface="Arial"/>
                <a:sym typeface="Arial"/>
              </a:rPr>
              <a:t>від Canva (Безкоштовний елемент)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6" name="Shape 506"/>
        <p:cNvGrpSpPr/>
        <p:nvPr/>
      </p:nvGrpSpPr>
      <p:grpSpPr>
        <a:xfrm>
          <a:off x="0" y="0"/>
          <a:ext cx="0" cy="0"/>
          <a:chOff x="0" y="0"/>
          <a:chExt cx="0" cy="0"/>
        </a:xfrm>
      </p:grpSpPr>
      <p:sp>
        <p:nvSpPr>
          <p:cNvPr descr="Синій текст на чорному фоні  Опис згенеровано автоматично" id="507" name="Google Shape;507;p34"/>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508" name="Google Shape;508;p34"/>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1" l="0" r="0" t="0"/>
            </a:stretch>
          </a:blipFill>
          <a:ln>
            <a:noFill/>
          </a:ln>
        </p:spPr>
      </p:sp>
      <p:grpSp>
        <p:nvGrpSpPr>
          <p:cNvPr id="509" name="Google Shape;509;p34"/>
          <p:cNvGrpSpPr/>
          <p:nvPr/>
        </p:nvGrpSpPr>
        <p:grpSpPr>
          <a:xfrm>
            <a:off x="1257300" y="851126"/>
            <a:ext cx="17030700" cy="1271588"/>
            <a:chOff x="0" y="-47625"/>
            <a:chExt cx="22707600" cy="1695451"/>
          </a:xfrm>
        </p:grpSpPr>
        <p:sp>
          <p:nvSpPr>
            <p:cNvPr id="510" name="Google Shape;510;p34"/>
            <p:cNvSpPr/>
            <p:nvPr/>
          </p:nvSpPr>
          <p:spPr>
            <a:xfrm>
              <a:off x="0" y="0"/>
              <a:ext cx="22707600" cy="1647826"/>
            </a:xfrm>
            <a:custGeom>
              <a:rect b="b" l="l" r="r" t="t"/>
              <a:pathLst>
                <a:path extrusionOk="0" h="1647826" w="22707600">
                  <a:moveTo>
                    <a:pt x="0" y="0"/>
                  </a:moveTo>
                  <a:lnTo>
                    <a:pt x="22707600" y="0"/>
                  </a:lnTo>
                  <a:lnTo>
                    <a:pt x="22707600" y="1647826"/>
                  </a:lnTo>
                  <a:lnTo>
                    <a:pt x="0" y="1647826"/>
                  </a:lnTo>
                  <a:close/>
                </a:path>
              </a:pathLst>
            </a:custGeom>
            <a:solidFill>
              <a:srgbClr val="000000">
                <a:alpha val="0"/>
              </a:srgbClr>
            </a:solidFill>
            <a:ln>
              <a:noFill/>
            </a:ln>
          </p:spPr>
        </p:sp>
        <p:sp>
          <p:nvSpPr>
            <p:cNvPr id="511" name="Google Shape;511;p34"/>
            <p:cNvSpPr txBox="1"/>
            <p:nvPr/>
          </p:nvSpPr>
          <p:spPr>
            <a:xfrm>
              <a:off x="0" y="-47625"/>
              <a:ext cx="22707600" cy="1695451"/>
            </a:xfrm>
            <a:prstGeom prst="rect">
              <a:avLst/>
            </a:prstGeom>
            <a:noFill/>
            <a:ln>
              <a:noFill/>
            </a:ln>
          </p:spPr>
          <p:txBody>
            <a:bodyPr anchorCtr="0" anchor="ctr" bIns="0" lIns="0" spcFirstLastPara="1" rIns="0" wrap="square" tIns="0">
              <a:noAutofit/>
            </a:bodyPr>
            <a:lstStyle/>
            <a:p>
              <a:pPr indent="0" lvl="0" marL="0" marR="0" rtl="0" algn="l">
                <a:lnSpc>
                  <a:spcPct val="107985"/>
                </a:lnSpc>
                <a:spcBef>
                  <a:spcPts val="0"/>
                </a:spcBef>
                <a:spcAft>
                  <a:spcPts val="0"/>
                </a:spcAft>
                <a:buNone/>
              </a:pPr>
              <a:r>
                <a:rPr b="1" i="0" lang="en-US" sz="5222" u="none" cap="none" strike="noStrike">
                  <a:solidFill>
                    <a:srgbClr val="FF0000"/>
                  </a:solidFill>
                  <a:latin typeface="Calibri"/>
                  <a:ea typeface="Calibri"/>
                  <a:cs typeface="Calibri"/>
                  <a:sym typeface="Calibri"/>
                </a:rPr>
                <a:t>Шторми, урагани, торнадо - як розпізнати попередження?</a:t>
              </a:r>
              <a:endParaRPr/>
            </a:p>
          </p:txBody>
        </p:sp>
      </p:grpSp>
      <p:grpSp>
        <p:nvGrpSpPr>
          <p:cNvPr id="512" name="Google Shape;512;p34"/>
          <p:cNvGrpSpPr/>
          <p:nvPr/>
        </p:nvGrpSpPr>
        <p:grpSpPr>
          <a:xfrm>
            <a:off x="1863432" y="2174342"/>
            <a:ext cx="4629245" cy="2792826"/>
            <a:chOff x="0" y="0"/>
            <a:chExt cx="6172327" cy="3723767"/>
          </a:xfrm>
        </p:grpSpPr>
        <p:sp>
          <p:nvSpPr>
            <p:cNvPr id="513" name="Google Shape;513;p34"/>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a:noFill/>
            </a:ln>
          </p:spPr>
        </p:sp>
        <p:sp>
          <p:nvSpPr>
            <p:cNvPr id="514" name="Google Shape;514;p34"/>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15" name="Google Shape;515;p34"/>
          <p:cNvGrpSpPr/>
          <p:nvPr/>
        </p:nvGrpSpPr>
        <p:grpSpPr>
          <a:xfrm>
            <a:off x="1882482" y="2193392"/>
            <a:ext cx="4591174" cy="2900429"/>
            <a:chOff x="0" y="0"/>
            <a:chExt cx="6121566" cy="3867238"/>
          </a:xfrm>
        </p:grpSpPr>
        <p:sp>
          <p:nvSpPr>
            <p:cNvPr id="516" name="Google Shape;516;p34"/>
            <p:cNvSpPr/>
            <p:nvPr/>
          </p:nvSpPr>
          <p:spPr>
            <a:xfrm>
              <a:off x="0" y="0"/>
              <a:ext cx="6121566" cy="3867238"/>
            </a:xfrm>
            <a:custGeom>
              <a:rect b="b" l="l" r="r" t="t"/>
              <a:pathLst>
                <a:path extrusionOk="0" h="3867238" w="6121566">
                  <a:moveTo>
                    <a:pt x="0" y="0"/>
                  </a:moveTo>
                  <a:lnTo>
                    <a:pt x="6121566" y="0"/>
                  </a:lnTo>
                  <a:lnTo>
                    <a:pt x="6121566" y="3867238"/>
                  </a:lnTo>
                  <a:lnTo>
                    <a:pt x="0" y="3867238"/>
                  </a:lnTo>
                  <a:close/>
                </a:path>
              </a:pathLst>
            </a:custGeom>
            <a:solidFill>
              <a:srgbClr val="000000">
                <a:alpha val="0"/>
              </a:srgbClr>
            </a:solidFill>
            <a:ln>
              <a:noFill/>
            </a:ln>
          </p:spPr>
        </p:sp>
        <p:sp>
          <p:nvSpPr>
            <p:cNvPr id="517" name="Google Shape;517;p34"/>
            <p:cNvSpPr txBox="1"/>
            <p:nvPr/>
          </p:nvSpPr>
          <p:spPr>
            <a:xfrm>
              <a:off x="0" y="9525"/>
              <a:ext cx="6121566" cy="3857713"/>
            </a:xfrm>
            <a:prstGeom prst="rect">
              <a:avLst/>
            </a:prstGeom>
            <a:noFill/>
            <a:ln>
              <a:noFill/>
            </a:ln>
          </p:spPr>
          <p:txBody>
            <a:bodyPr anchorCtr="0" anchor="ctr" bIns="0" lIns="0" spcFirstLastPara="1" rIns="0" wrap="square" tIns="0">
              <a:noAutofit/>
            </a:bodyPr>
            <a:lstStyle/>
            <a:p>
              <a:pPr indent="0" lvl="0" marL="0" marR="0" rtl="0" algn="ctr">
                <a:lnSpc>
                  <a:spcPct val="107983"/>
                </a:lnSpc>
                <a:spcBef>
                  <a:spcPts val="0"/>
                </a:spcBef>
                <a:spcAft>
                  <a:spcPts val="0"/>
                </a:spcAft>
                <a:buNone/>
              </a:pPr>
              <a:r>
                <a:rPr b="1" i="0" lang="en-US" sz="1800" u="none" cap="none" strike="noStrike">
                  <a:solidFill>
                    <a:srgbClr val="FFFFFF"/>
                  </a:solidFill>
                  <a:latin typeface="Arial"/>
                  <a:ea typeface="Arial"/>
                  <a:cs typeface="Arial"/>
                  <a:sym typeface="Arial"/>
                </a:rPr>
                <a:t>Метеорологічні служби: Метеорологічні агентства випускають «Штормові попередження» з кодами небезпеки (жовтий, помаранчевий, червоний). Попередження про торнадо часто випускаються з кодом «Зараз укривайтеся».</a:t>
              </a:r>
              <a:endParaRPr sz="1800"/>
            </a:p>
          </p:txBody>
        </p:sp>
      </p:grpSp>
      <p:grpSp>
        <p:nvGrpSpPr>
          <p:cNvPr id="518" name="Google Shape;518;p34"/>
          <p:cNvGrpSpPr/>
          <p:nvPr/>
        </p:nvGrpSpPr>
        <p:grpSpPr>
          <a:xfrm>
            <a:off x="6913723" y="2174342"/>
            <a:ext cx="4629246" cy="2792826"/>
            <a:chOff x="0" y="0"/>
            <a:chExt cx="6172327" cy="3723767"/>
          </a:xfrm>
        </p:grpSpPr>
        <p:sp>
          <p:nvSpPr>
            <p:cNvPr id="519" name="Google Shape;519;p34"/>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a:noFill/>
            </a:ln>
          </p:spPr>
        </p:sp>
        <p:sp>
          <p:nvSpPr>
            <p:cNvPr id="520" name="Google Shape;520;p34"/>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21" name="Google Shape;521;p34"/>
          <p:cNvGrpSpPr/>
          <p:nvPr/>
        </p:nvGrpSpPr>
        <p:grpSpPr>
          <a:xfrm>
            <a:off x="6932773" y="2193392"/>
            <a:ext cx="4591175" cy="2754704"/>
            <a:chOff x="0" y="0"/>
            <a:chExt cx="6121566" cy="3672938"/>
          </a:xfrm>
        </p:grpSpPr>
        <p:sp>
          <p:nvSpPr>
            <p:cNvPr id="522" name="Google Shape;522;p34"/>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523" name="Google Shape;523;p34"/>
            <p:cNvSpPr txBox="1"/>
            <p:nvPr/>
          </p:nvSpPr>
          <p:spPr>
            <a:xfrm>
              <a:off x="0" y="9525"/>
              <a:ext cx="6121566" cy="3663413"/>
            </a:xfrm>
            <a:prstGeom prst="rect">
              <a:avLst/>
            </a:prstGeom>
            <a:noFill/>
            <a:ln>
              <a:noFill/>
            </a:ln>
          </p:spPr>
          <p:txBody>
            <a:bodyPr anchorCtr="0" anchor="ctr" bIns="0" lIns="0" spcFirstLastPara="1" rIns="0" wrap="square" tIns="0">
              <a:noAutofit/>
            </a:bodyPr>
            <a:lstStyle/>
            <a:p>
              <a:pPr indent="0" lvl="0" marL="0" marR="0" rtl="0" algn="ctr">
                <a:lnSpc>
                  <a:spcPct val="108029"/>
                </a:lnSpc>
                <a:spcBef>
                  <a:spcPts val="0"/>
                </a:spcBef>
                <a:spcAft>
                  <a:spcPts val="0"/>
                </a:spcAft>
                <a:buNone/>
              </a:pPr>
              <a:r>
                <a:rPr b="1" i="0" lang="en-US" sz="1800" u="none" cap="none" strike="noStrike">
                  <a:solidFill>
                    <a:srgbClr val="FFFFFF"/>
                  </a:solidFill>
                  <a:latin typeface="Arial"/>
                  <a:ea typeface="Arial"/>
                  <a:cs typeface="Arial"/>
                  <a:sym typeface="Arial"/>
                </a:rPr>
                <a:t>Сирени «Торнадо»: дуже гучний механічний виючий звук на відкритому повітрі, який зазвичай активується в США та деяких європейських регіонах. Вони працюють 3–5 хвилин і їх не можна сплутати з автомобільною сигналізацією.</a:t>
              </a:r>
              <a:endParaRPr sz="1800"/>
            </a:p>
          </p:txBody>
        </p:sp>
      </p:grpSp>
      <p:grpSp>
        <p:nvGrpSpPr>
          <p:cNvPr id="524" name="Google Shape;524;p34"/>
          <p:cNvGrpSpPr/>
          <p:nvPr/>
        </p:nvGrpSpPr>
        <p:grpSpPr>
          <a:xfrm>
            <a:off x="11964016" y="2174342"/>
            <a:ext cx="4629246" cy="2792826"/>
            <a:chOff x="0" y="0"/>
            <a:chExt cx="6172327" cy="3723767"/>
          </a:xfrm>
        </p:grpSpPr>
        <p:sp>
          <p:nvSpPr>
            <p:cNvPr id="525" name="Google Shape;525;p34"/>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a:noFill/>
            </a:ln>
          </p:spPr>
        </p:sp>
        <p:sp>
          <p:nvSpPr>
            <p:cNvPr id="526" name="Google Shape;526;p34"/>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27" name="Google Shape;527;p34"/>
          <p:cNvGrpSpPr/>
          <p:nvPr/>
        </p:nvGrpSpPr>
        <p:grpSpPr>
          <a:xfrm>
            <a:off x="11983066" y="2193392"/>
            <a:ext cx="4591175" cy="2754704"/>
            <a:chOff x="0" y="0"/>
            <a:chExt cx="6121566" cy="3672938"/>
          </a:xfrm>
        </p:grpSpPr>
        <p:sp>
          <p:nvSpPr>
            <p:cNvPr id="528" name="Google Shape;528;p34"/>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529" name="Google Shape;529;p34"/>
            <p:cNvSpPr txBox="1"/>
            <p:nvPr/>
          </p:nvSpPr>
          <p:spPr>
            <a:xfrm>
              <a:off x="0" y="0"/>
              <a:ext cx="6121566" cy="3672938"/>
            </a:xfrm>
            <a:prstGeom prst="rect">
              <a:avLst/>
            </a:prstGeom>
            <a:noFill/>
            <a:ln>
              <a:noFill/>
            </a:ln>
          </p:spPr>
          <p:txBody>
            <a:bodyPr anchorCtr="0" anchor="ctr" bIns="0" lIns="0" spcFirstLastPara="1" rIns="0" wrap="square" tIns="0">
              <a:noAutofit/>
            </a:bodyPr>
            <a:lstStyle/>
            <a:p>
              <a:pPr indent="0" lvl="0" marL="0" marR="0" rtl="0" algn="ctr">
                <a:lnSpc>
                  <a:spcPct val="107984"/>
                </a:lnSpc>
                <a:spcBef>
                  <a:spcPts val="0"/>
                </a:spcBef>
                <a:spcAft>
                  <a:spcPts val="0"/>
                </a:spcAft>
                <a:buNone/>
              </a:pPr>
              <a:r>
                <a:rPr b="1" i="0" lang="en-US" sz="1800" u="none" cap="none" strike="noStrike">
                  <a:solidFill>
                    <a:srgbClr val="FFFFFF"/>
                  </a:solidFill>
                  <a:latin typeface="Arial"/>
                  <a:ea typeface="Arial"/>
                  <a:cs typeface="Arial"/>
                  <a:sym typeface="Arial"/>
                </a:rPr>
                <a:t>Радіооголошення: оголошення в стилі NOAA або еквіваленти ЄС транслюють різкий звуковий сигнал, а потім автоматичний голосовий сигнал, що повідомляє тип шторму, уражені регіони та часові рамки.</a:t>
              </a:r>
              <a:endParaRPr sz="1800"/>
            </a:p>
          </p:txBody>
        </p:sp>
      </p:grpSp>
      <p:grpSp>
        <p:nvGrpSpPr>
          <p:cNvPr id="530" name="Google Shape;530;p34"/>
          <p:cNvGrpSpPr/>
          <p:nvPr/>
        </p:nvGrpSpPr>
        <p:grpSpPr>
          <a:xfrm>
            <a:off x="4388578" y="5388164"/>
            <a:ext cx="4629245" cy="2792826"/>
            <a:chOff x="0" y="0"/>
            <a:chExt cx="6172327" cy="3723767"/>
          </a:xfrm>
        </p:grpSpPr>
        <p:sp>
          <p:nvSpPr>
            <p:cNvPr id="531" name="Google Shape;531;p34"/>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a:noFill/>
            </a:ln>
          </p:spPr>
        </p:sp>
        <p:sp>
          <p:nvSpPr>
            <p:cNvPr id="532" name="Google Shape;532;p34"/>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33" name="Google Shape;533;p34"/>
          <p:cNvGrpSpPr/>
          <p:nvPr/>
        </p:nvGrpSpPr>
        <p:grpSpPr>
          <a:xfrm>
            <a:off x="4407628" y="5407214"/>
            <a:ext cx="4591174" cy="2754704"/>
            <a:chOff x="0" y="0"/>
            <a:chExt cx="6121566" cy="3672938"/>
          </a:xfrm>
        </p:grpSpPr>
        <p:sp>
          <p:nvSpPr>
            <p:cNvPr id="534" name="Google Shape;534;p34"/>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535" name="Google Shape;535;p34"/>
            <p:cNvSpPr txBox="1"/>
            <p:nvPr/>
          </p:nvSpPr>
          <p:spPr>
            <a:xfrm>
              <a:off x="0" y="19050"/>
              <a:ext cx="6121566" cy="3653888"/>
            </a:xfrm>
            <a:prstGeom prst="rect">
              <a:avLst/>
            </a:prstGeom>
            <a:noFill/>
            <a:ln>
              <a:noFill/>
            </a:ln>
          </p:spPr>
          <p:txBody>
            <a:bodyPr anchorCtr="0" anchor="ctr" bIns="0" lIns="0" spcFirstLastPara="1" rIns="0" wrap="square" tIns="0">
              <a:noAutofit/>
            </a:bodyPr>
            <a:lstStyle/>
            <a:p>
              <a:pPr indent="0" lvl="0" marL="0" marR="0" rtl="0" algn="ctr">
                <a:lnSpc>
                  <a:spcPct val="108020"/>
                </a:lnSpc>
                <a:spcBef>
                  <a:spcPts val="0"/>
                </a:spcBef>
                <a:spcAft>
                  <a:spcPts val="0"/>
                </a:spcAft>
                <a:buNone/>
              </a:pPr>
              <a:r>
                <a:rPr b="1" i="0" lang="en-US" sz="1800" u="none" cap="none" strike="noStrike">
                  <a:solidFill>
                    <a:srgbClr val="FFFFFF"/>
                  </a:solidFill>
                  <a:latin typeface="Arial"/>
                  <a:ea typeface="Arial"/>
                  <a:cs typeface="Arial"/>
                  <a:sym typeface="Arial"/>
                </a:rPr>
                <a:t>Мобільні push-сповіщення: відображаються як повноекранні сповіщення з вібрацією та повторюваними гучними звуками (подібно до сповіщень про землетруси).</a:t>
              </a:r>
              <a:endParaRPr sz="1800"/>
            </a:p>
          </p:txBody>
        </p:sp>
      </p:grpSp>
      <p:grpSp>
        <p:nvGrpSpPr>
          <p:cNvPr id="536" name="Google Shape;536;p34"/>
          <p:cNvGrpSpPr/>
          <p:nvPr/>
        </p:nvGrpSpPr>
        <p:grpSpPr>
          <a:xfrm>
            <a:off x="9438870" y="5388164"/>
            <a:ext cx="4629245" cy="2792826"/>
            <a:chOff x="0" y="0"/>
            <a:chExt cx="6172327" cy="3723767"/>
          </a:xfrm>
        </p:grpSpPr>
        <p:sp>
          <p:nvSpPr>
            <p:cNvPr id="537" name="Google Shape;537;p34"/>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a:noFill/>
            </a:ln>
          </p:spPr>
        </p:sp>
        <p:sp>
          <p:nvSpPr>
            <p:cNvPr id="538" name="Google Shape;538;p34"/>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39" name="Google Shape;539;p34"/>
          <p:cNvGrpSpPr/>
          <p:nvPr/>
        </p:nvGrpSpPr>
        <p:grpSpPr>
          <a:xfrm>
            <a:off x="9457920" y="5407214"/>
            <a:ext cx="4591174" cy="2919509"/>
            <a:chOff x="0" y="0"/>
            <a:chExt cx="6121566" cy="3892679"/>
          </a:xfrm>
        </p:grpSpPr>
        <p:sp>
          <p:nvSpPr>
            <p:cNvPr id="540" name="Google Shape;540;p34"/>
            <p:cNvSpPr/>
            <p:nvPr/>
          </p:nvSpPr>
          <p:spPr>
            <a:xfrm>
              <a:off x="0" y="0"/>
              <a:ext cx="6121566" cy="3892679"/>
            </a:xfrm>
            <a:custGeom>
              <a:rect b="b" l="l" r="r" t="t"/>
              <a:pathLst>
                <a:path extrusionOk="0" h="3892679" w="6121566">
                  <a:moveTo>
                    <a:pt x="0" y="0"/>
                  </a:moveTo>
                  <a:lnTo>
                    <a:pt x="6121566" y="0"/>
                  </a:lnTo>
                  <a:lnTo>
                    <a:pt x="6121566" y="3892679"/>
                  </a:lnTo>
                  <a:lnTo>
                    <a:pt x="0" y="3892679"/>
                  </a:lnTo>
                  <a:close/>
                </a:path>
              </a:pathLst>
            </a:custGeom>
            <a:solidFill>
              <a:srgbClr val="000000">
                <a:alpha val="0"/>
              </a:srgbClr>
            </a:solidFill>
            <a:ln>
              <a:noFill/>
            </a:ln>
          </p:spPr>
        </p:sp>
        <p:sp>
          <p:nvSpPr>
            <p:cNvPr id="541" name="Google Shape;541;p34"/>
            <p:cNvSpPr txBox="1"/>
            <p:nvPr/>
          </p:nvSpPr>
          <p:spPr>
            <a:xfrm>
              <a:off x="0" y="9525"/>
              <a:ext cx="6121566" cy="3883154"/>
            </a:xfrm>
            <a:prstGeom prst="rect">
              <a:avLst/>
            </a:prstGeom>
            <a:noFill/>
            <a:ln>
              <a:noFill/>
            </a:ln>
          </p:spPr>
          <p:txBody>
            <a:bodyPr anchorCtr="0" anchor="ctr" bIns="0" lIns="0" spcFirstLastPara="1" rIns="0" wrap="square" tIns="0">
              <a:noAutofit/>
            </a:bodyPr>
            <a:lstStyle/>
            <a:p>
              <a:pPr indent="0" lvl="0" marL="0" marR="0" rtl="0" algn="ctr">
                <a:lnSpc>
                  <a:spcPct val="107995"/>
                </a:lnSpc>
                <a:spcBef>
                  <a:spcPts val="0"/>
                </a:spcBef>
                <a:spcAft>
                  <a:spcPts val="0"/>
                </a:spcAft>
                <a:buNone/>
              </a:pPr>
              <a:r>
                <a:rPr b="1" i="0" lang="en-US" sz="1800" u="none" cap="none" strike="noStrike">
                  <a:solidFill>
                    <a:srgbClr val="FFFFFF"/>
                  </a:solidFill>
                  <a:latin typeface="Arial"/>
                  <a:ea typeface="Arial"/>
                  <a:cs typeface="Arial"/>
                  <a:sym typeface="Arial"/>
                </a:rPr>
                <a:t>Візуальні індикатори: зелений або жовтий відтінок неба, раптова моторошна тиша перед сильним вітром, безперервні блискавки або хмари, що обертаються — часто згадуються в посібниках з підготовки.</a:t>
              </a:r>
              <a:endParaRPr sz="1800"/>
            </a:p>
          </p:txBody>
        </p: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9" name="Shape 549"/>
        <p:cNvGrpSpPr/>
        <p:nvPr/>
      </p:nvGrpSpPr>
      <p:grpSpPr>
        <a:xfrm>
          <a:off x="0" y="0"/>
          <a:ext cx="0" cy="0"/>
          <a:chOff x="0" y="0"/>
          <a:chExt cx="0" cy="0"/>
        </a:xfrm>
      </p:grpSpPr>
      <p:sp>
        <p:nvSpPr>
          <p:cNvPr descr="Синій текст на чорному фоні  Опис згенеровано автоматично" id="550" name="Google Shape;550;p36"/>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551" name="Google Shape;551;p36"/>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1" l="0" r="0" t="0"/>
            </a:stretch>
          </a:blipFill>
          <a:ln>
            <a:noFill/>
          </a:ln>
        </p:spPr>
      </p:sp>
      <p:grpSp>
        <p:nvGrpSpPr>
          <p:cNvPr id="552" name="Google Shape;552;p36"/>
          <p:cNvGrpSpPr/>
          <p:nvPr/>
        </p:nvGrpSpPr>
        <p:grpSpPr>
          <a:xfrm>
            <a:off x="1257300" y="418292"/>
            <a:ext cx="15773400" cy="1380840"/>
            <a:chOff x="0" y="-66675"/>
            <a:chExt cx="21031200" cy="1841121"/>
          </a:xfrm>
        </p:grpSpPr>
        <p:sp>
          <p:nvSpPr>
            <p:cNvPr id="553" name="Google Shape;553;p36"/>
            <p:cNvSpPr/>
            <p:nvPr/>
          </p:nvSpPr>
          <p:spPr>
            <a:xfrm>
              <a:off x="0" y="0"/>
              <a:ext cx="21031200" cy="1774446"/>
            </a:xfrm>
            <a:custGeom>
              <a:rect b="b" l="l" r="r" t="t"/>
              <a:pathLst>
                <a:path extrusionOk="0" h="1774446" w="21031200">
                  <a:moveTo>
                    <a:pt x="0" y="0"/>
                  </a:moveTo>
                  <a:lnTo>
                    <a:pt x="21031200" y="0"/>
                  </a:lnTo>
                  <a:lnTo>
                    <a:pt x="21031200" y="1774446"/>
                  </a:lnTo>
                  <a:lnTo>
                    <a:pt x="0" y="1774446"/>
                  </a:lnTo>
                  <a:close/>
                </a:path>
              </a:pathLst>
            </a:custGeom>
            <a:solidFill>
              <a:srgbClr val="000000">
                <a:alpha val="0"/>
              </a:srgbClr>
            </a:solidFill>
            <a:ln>
              <a:noFill/>
            </a:ln>
          </p:spPr>
        </p:sp>
        <p:sp>
          <p:nvSpPr>
            <p:cNvPr id="554" name="Google Shape;554;p36"/>
            <p:cNvSpPr txBox="1"/>
            <p:nvPr/>
          </p:nvSpPr>
          <p:spPr>
            <a:xfrm>
              <a:off x="0" y="-66675"/>
              <a:ext cx="21031200" cy="18411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Спека / Посуха</a:t>
              </a:r>
              <a:endParaRPr/>
            </a:p>
          </p:txBody>
        </p:sp>
      </p:grpSp>
      <p:grpSp>
        <p:nvGrpSpPr>
          <p:cNvPr id="555" name="Google Shape;555;p36"/>
          <p:cNvGrpSpPr/>
          <p:nvPr/>
        </p:nvGrpSpPr>
        <p:grpSpPr>
          <a:xfrm>
            <a:off x="768974" y="1486793"/>
            <a:ext cx="15102399" cy="995149"/>
            <a:chOff x="0" y="-28575"/>
            <a:chExt cx="20136531" cy="1326865"/>
          </a:xfrm>
        </p:grpSpPr>
        <p:sp>
          <p:nvSpPr>
            <p:cNvPr id="556" name="Google Shape;556;p36"/>
            <p:cNvSpPr/>
            <p:nvPr/>
          </p:nvSpPr>
          <p:spPr>
            <a:xfrm>
              <a:off x="0" y="0"/>
              <a:ext cx="20136531" cy="1298290"/>
            </a:xfrm>
            <a:custGeom>
              <a:rect b="b" l="l" r="r" t="t"/>
              <a:pathLst>
                <a:path extrusionOk="0" h="1298290" w="20136531">
                  <a:moveTo>
                    <a:pt x="0" y="0"/>
                  </a:moveTo>
                  <a:lnTo>
                    <a:pt x="20136531" y="0"/>
                  </a:lnTo>
                  <a:lnTo>
                    <a:pt x="20136531" y="1298290"/>
                  </a:lnTo>
                  <a:lnTo>
                    <a:pt x="0" y="1298290"/>
                  </a:lnTo>
                  <a:close/>
                </a:path>
              </a:pathLst>
            </a:custGeom>
            <a:solidFill>
              <a:srgbClr val="000000">
                <a:alpha val="0"/>
              </a:srgbClr>
            </a:solidFill>
            <a:ln>
              <a:noFill/>
            </a:ln>
          </p:spPr>
        </p:sp>
        <p:sp>
          <p:nvSpPr>
            <p:cNvPr id="557" name="Google Shape;557;p36"/>
            <p:cNvSpPr txBox="1"/>
            <p:nvPr/>
          </p:nvSpPr>
          <p:spPr>
            <a:xfrm>
              <a:off x="0" y="-28575"/>
              <a:ext cx="20136530" cy="1326865"/>
            </a:xfrm>
            <a:prstGeom prst="rect">
              <a:avLst/>
            </a:prstGeom>
            <a:noFill/>
            <a:ln>
              <a:noFill/>
            </a:ln>
          </p:spPr>
          <p:txBody>
            <a:bodyPr anchorCtr="0" anchor="ctr" bIns="0" lIns="0" spcFirstLastPara="1" rIns="0" wrap="square" tIns="0">
              <a:noAutofit/>
            </a:bodyPr>
            <a:lstStyle/>
            <a:p>
              <a:pPr indent="0" lvl="0" marL="0" marR="0" rtl="0" algn="just">
                <a:lnSpc>
                  <a:spcPct val="108000"/>
                </a:lnSpc>
                <a:spcBef>
                  <a:spcPts val="0"/>
                </a:spcBef>
                <a:spcAft>
                  <a:spcPts val="0"/>
                </a:spcAft>
                <a:buNone/>
              </a:pPr>
              <a:r>
                <a:rPr b="1" i="0" lang="en-US" sz="3000" u="none" cap="none" strike="noStrike">
                  <a:solidFill>
                    <a:srgbClr val="139AD6"/>
                  </a:solidFill>
                  <a:latin typeface="Calibri"/>
                  <a:ea typeface="Calibri"/>
                  <a:cs typeface="Calibri"/>
                  <a:sym typeface="Calibri"/>
                </a:rPr>
                <a:t>Спека вбиває безшумно! Захистіть вразливих, перш ніж вони вдарять.</a:t>
              </a:r>
              <a:endParaRPr/>
            </a:p>
          </p:txBody>
        </p:sp>
      </p:grpSp>
      <p:grpSp>
        <p:nvGrpSpPr>
          <p:cNvPr id="558" name="Google Shape;558;p36"/>
          <p:cNvGrpSpPr/>
          <p:nvPr/>
        </p:nvGrpSpPr>
        <p:grpSpPr>
          <a:xfrm>
            <a:off x="989409" y="2745123"/>
            <a:ext cx="10938605" cy="775240"/>
            <a:chOff x="0" y="0"/>
            <a:chExt cx="14584807" cy="1033653"/>
          </a:xfrm>
        </p:grpSpPr>
        <p:sp>
          <p:nvSpPr>
            <p:cNvPr id="559" name="Google Shape;559;p36"/>
            <p:cNvSpPr/>
            <p:nvPr/>
          </p:nvSpPr>
          <p:spPr>
            <a:xfrm>
              <a:off x="25400" y="25400"/>
              <a:ext cx="14534007" cy="982853"/>
            </a:xfrm>
            <a:custGeom>
              <a:rect b="b" l="l" r="r" t="t"/>
              <a:pathLst>
                <a:path extrusionOk="0" h="982853" w="14534007">
                  <a:moveTo>
                    <a:pt x="0" y="163830"/>
                  </a:moveTo>
                  <a:cubicBezTo>
                    <a:pt x="0" y="73279"/>
                    <a:pt x="76835" y="0"/>
                    <a:pt x="171704" y="0"/>
                  </a:cubicBezTo>
                  <a:lnTo>
                    <a:pt x="14362303" y="0"/>
                  </a:lnTo>
                  <a:cubicBezTo>
                    <a:pt x="14457172" y="0"/>
                    <a:pt x="14534007" y="73279"/>
                    <a:pt x="14534007" y="163830"/>
                  </a:cubicBezTo>
                  <a:lnTo>
                    <a:pt x="14534007" y="819023"/>
                  </a:lnTo>
                  <a:cubicBezTo>
                    <a:pt x="14534007" y="909447"/>
                    <a:pt x="14457172" y="982853"/>
                    <a:pt x="14362303" y="982853"/>
                  </a:cubicBezTo>
                  <a:lnTo>
                    <a:pt x="171704" y="982853"/>
                  </a:lnTo>
                  <a:cubicBezTo>
                    <a:pt x="76835" y="982853"/>
                    <a:pt x="0" y="909447"/>
                    <a:pt x="0" y="819023"/>
                  </a:cubicBezTo>
                  <a:close/>
                </a:path>
              </a:pathLst>
            </a:custGeom>
            <a:solidFill>
              <a:srgbClr val="00B0F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0" name="Google Shape;560;p36"/>
            <p:cNvSpPr/>
            <p:nvPr/>
          </p:nvSpPr>
          <p:spPr>
            <a:xfrm>
              <a:off x="0" y="0"/>
              <a:ext cx="14584807" cy="1033653"/>
            </a:xfrm>
            <a:custGeom>
              <a:rect b="b" l="l" r="r" t="t"/>
              <a:pathLst>
                <a:path extrusionOk="0" h="1033653" w="14584807">
                  <a:moveTo>
                    <a:pt x="0" y="189230"/>
                  </a:moveTo>
                  <a:cubicBezTo>
                    <a:pt x="0" y="83566"/>
                    <a:pt x="89408" y="0"/>
                    <a:pt x="197104" y="0"/>
                  </a:cubicBezTo>
                  <a:lnTo>
                    <a:pt x="14387703" y="0"/>
                  </a:lnTo>
                  <a:lnTo>
                    <a:pt x="14387703" y="25400"/>
                  </a:lnTo>
                  <a:lnTo>
                    <a:pt x="14387703" y="0"/>
                  </a:lnTo>
                  <a:cubicBezTo>
                    <a:pt x="14495399" y="0"/>
                    <a:pt x="14584807" y="83566"/>
                    <a:pt x="14584807" y="189230"/>
                  </a:cubicBezTo>
                  <a:lnTo>
                    <a:pt x="14559407" y="189230"/>
                  </a:lnTo>
                  <a:lnTo>
                    <a:pt x="14584807" y="189230"/>
                  </a:lnTo>
                  <a:lnTo>
                    <a:pt x="14584807" y="844423"/>
                  </a:lnTo>
                  <a:lnTo>
                    <a:pt x="14559407" y="844423"/>
                  </a:lnTo>
                  <a:lnTo>
                    <a:pt x="14584807" y="844423"/>
                  </a:lnTo>
                  <a:cubicBezTo>
                    <a:pt x="14584807" y="950087"/>
                    <a:pt x="14495399" y="1033653"/>
                    <a:pt x="14387703" y="1033653"/>
                  </a:cubicBezTo>
                  <a:lnTo>
                    <a:pt x="14387703" y="1008253"/>
                  </a:lnTo>
                  <a:lnTo>
                    <a:pt x="14387703" y="1033653"/>
                  </a:lnTo>
                  <a:lnTo>
                    <a:pt x="197104" y="1033653"/>
                  </a:lnTo>
                  <a:lnTo>
                    <a:pt x="197104" y="1008253"/>
                  </a:lnTo>
                  <a:lnTo>
                    <a:pt x="197104" y="1033653"/>
                  </a:lnTo>
                  <a:cubicBezTo>
                    <a:pt x="89408" y="1033653"/>
                    <a:pt x="0" y="949960"/>
                    <a:pt x="0" y="844423"/>
                  </a:cubicBezTo>
                  <a:lnTo>
                    <a:pt x="0" y="189230"/>
                  </a:lnTo>
                  <a:lnTo>
                    <a:pt x="25400" y="189230"/>
                  </a:lnTo>
                  <a:lnTo>
                    <a:pt x="0" y="189230"/>
                  </a:lnTo>
                  <a:moveTo>
                    <a:pt x="50800" y="189230"/>
                  </a:moveTo>
                  <a:lnTo>
                    <a:pt x="50800" y="844423"/>
                  </a:lnTo>
                  <a:lnTo>
                    <a:pt x="25400" y="844423"/>
                  </a:lnTo>
                  <a:lnTo>
                    <a:pt x="50800" y="844423"/>
                  </a:lnTo>
                  <a:cubicBezTo>
                    <a:pt x="50800" y="919734"/>
                    <a:pt x="115189" y="982853"/>
                    <a:pt x="197104" y="982853"/>
                  </a:cubicBezTo>
                  <a:lnTo>
                    <a:pt x="14387703" y="982853"/>
                  </a:lnTo>
                  <a:cubicBezTo>
                    <a:pt x="14469618" y="982853"/>
                    <a:pt x="14534007" y="919734"/>
                    <a:pt x="14534007" y="844423"/>
                  </a:cubicBezTo>
                  <a:lnTo>
                    <a:pt x="14534007" y="189230"/>
                  </a:lnTo>
                  <a:cubicBezTo>
                    <a:pt x="14534007" y="113919"/>
                    <a:pt x="14469618" y="50800"/>
                    <a:pt x="14387703" y="50800"/>
                  </a:cubicBezTo>
                  <a:lnTo>
                    <a:pt x="197104" y="50800"/>
                  </a:lnTo>
                  <a:lnTo>
                    <a:pt x="197104" y="25400"/>
                  </a:lnTo>
                  <a:lnTo>
                    <a:pt x="197104" y="50800"/>
                  </a:lnTo>
                  <a:cubicBezTo>
                    <a:pt x="115189" y="50800"/>
                    <a:pt x="50800" y="113919"/>
                    <a:pt x="50800" y="18923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61" name="Google Shape;561;p36"/>
          <p:cNvGrpSpPr/>
          <p:nvPr/>
        </p:nvGrpSpPr>
        <p:grpSpPr>
          <a:xfrm>
            <a:off x="1044441" y="2800155"/>
            <a:ext cx="10828548" cy="665134"/>
            <a:chOff x="0" y="0"/>
            <a:chExt cx="14438064" cy="886846"/>
          </a:xfrm>
        </p:grpSpPr>
        <p:sp>
          <p:nvSpPr>
            <p:cNvPr id="562" name="Google Shape;562;p36"/>
            <p:cNvSpPr/>
            <p:nvPr/>
          </p:nvSpPr>
          <p:spPr>
            <a:xfrm>
              <a:off x="0" y="0"/>
              <a:ext cx="14438064" cy="886846"/>
            </a:xfrm>
            <a:custGeom>
              <a:rect b="b" l="l" r="r" t="t"/>
              <a:pathLst>
                <a:path extrusionOk="0" h="886846" w="14438064">
                  <a:moveTo>
                    <a:pt x="0" y="0"/>
                  </a:moveTo>
                  <a:lnTo>
                    <a:pt x="14438064" y="0"/>
                  </a:lnTo>
                  <a:lnTo>
                    <a:pt x="14438064" y="886846"/>
                  </a:lnTo>
                  <a:lnTo>
                    <a:pt x="0" y="886846"/>
                  </a:lnTo>
                  <a:close/>
                </a:path>
              </a:pathLst>
            </a:custGeom>
            <a:solidFill>
              <a:srgbClr val="000000">
                <a:alpha val="0"/>
              </a:srgbClr>
            </a:solidFill>
            <a:ln>
              <a:noFill/>
            </a:ln>
          </p:spPr>
        </p:sp>
        <p:sp>
          <p:nvSpPr>
            <p:cNvPr id="563" name="Google Shape;563;p36"/>
            <p:cNvSpPr txBox="1"/>
            <p:nvPr/>
          </p:nvSpPr>
          <p:spPr>
            <a:xfrm>
              <a:off x="0" y="9525"/>
              <a:ext cx="14438064" cy="8773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3150" u="none" cap="none" strike="noStrike">
                  <a:solidFill>
                    <a:srgbClr val="FFFFFF"/>
                  </a:solidFill>
                  <a:latin typeface="Arial"/>
                  <a:ea typeface="Arial"/>
                  <a:cs typeface="Arial"/>
                  <a:sym typeface="Arial"/>
                </a:rPr>
                <a:t>Системи раннього попередження про повені</a:t>
              </a:r>
              <a:endParaRPr/>
            </a:p>
          </p:txBody>
        </p:sp>
      </p:grpSp>
      <p:sp>
        <p:nvSpPr>
          <p:cNvPr id="564" name="Google Shape;564;p36"/>
          <p:cNvSpPr txBox="1"/>
          <p:nvPr/>
        </p:nvSpPr>
        <p:spPr>
          <a:xfrm>
            <a:off x="1239184" y="3546973"/>
            <a:ext cx="10520437" cy="988619"/>
          </a:xfrm>
          <a:prstGeom prst="rect">
            <a:avLst/>
          </a:prstGeom>
          <a:noFill/>
          <a:ln>
            <a:noFill/>
          </a:ln>
        </p:spPr>
        <p:txBody>
          <a:bodyPr anchorCtr="0" anchor="t" bIns="0" lIns="0" spcFirstLastPara="1" rIns="0" wrap="square" tIns="0">
            <a:spAutoFit/>
          </a:bodyPr>
          <a:lstStyle/>
          <a:p>
            <a:pPr indent="-150495" lvl="2" marL="428910" marR="0" rtl="0" algn="l">
              <a:lnSpc>
                <a:spcPct val="107974"/>
              </a:lnSpc>
              <a:spcBef>
                <a:spcPts val="0"/>
              </a:spcBef>
              <a:spcAft>
                <a:spcPts val="0"/>
              </a:spcAft>
              <a:buClr>
                <a:srgbClr val="000000"/>
              </a:buClr>
              <a:buSzPts val="2370"/>
              <a:buFont typeface="Arial"/>
              <a:buChar char="⚬"/>
            </a:pPr>
            <a:r>
              <a:rPr b="0" i="0" lang="en-US" sz="2370" u="none" cap="none" strike="noStrike">
                <a:solidFill>
                  <a:srgbClr val="000000"/>
                </a:solidFill>
                <a:latin typeface="Arial"/>
                <a:ea typeface="Arial"/>
                <a:cs typeface="Arial"/>
                <a:sym typeface="Arial"/>
              </a:rPr>
              <a:t>Метеорологічні служби надсилають попередження про спеку.</a:t>
            </a:r>
            <a:endParaRPr/>
          </a:p>
          <a:p>
            <a:pPr indent="-142969" lvl="2" marL="428910" marR="0" rtl="0" algn="l">
              <a:lnSpc>
                <a:spcPct val="107974"/>
              </a:lnSpc>
              <a:spcBef>
                <a:spcPts val="0"/>
              </a:spcBef>
              <a:spcAft>
                <a:spcPts val="0"/>
              </a:spcAft>
              <a:buNone/>
            </a:pPr>
            <a:r>
              <a:rPr b="0" i="0" lang="en-US" sz="2370" u="none" cap="none" strike="noStrike">
                <a:solidFill>
                  <a:srgbClr val="000000"/>
                </a:solidFill>
                <a:latin typeface="Arial"/>
                <a:ea typeface="Arial"/>
                <a:cs typeface="Arial"/>
                <a:sym typeface="Arial"/>
              </a:rPr>
              <a:t>Органи охорони здоров'я поширюють попередження через SMS та ЗМІ.</a:t>
            </a:r>
            <a:endParaRPr/>
          </a:p>
          <a:p>
            <a:pPr indent="-142969" lvl="2" marL="428910" marR="0" rtl="0" algn="l">
              <a:lnSpc>
                <a:spcPct val="107974"/>
              </a:lnSpc>
              <a:spcBef>
                <a:spcPts val="0"/>
              </a:spcBef>
              <a:spcAft>
                <a:spcPts val="0"/>
              </a:spcAft>
              <a:buNone/>
            </a:pPr>
            <a:r>
              <a:rPr b="0" i="0" lang="en-US" sz="2370" u="none" cap="none" strike="noStrike">
                <a:solidFill>
                  <a:srgbClr val="000000"/>
                </a:solidFill>
                <a:latin typeface="Arial"/>
                <a:ea typeface="Arial"/>
                <a:cs typeface="Arial"/>
                <a:sym typeface="Arial"/>
              </a:rPr>
              <a:t>Довгостроковий моніторинг посухи допомагає в обмеженні води.</a:t>
            </a:r>
            <a:endParaRPr/>
          </a:p>
        </p:txBody>
      </p:sp>
      <p:grpSp>
        <p:nvGrpSpPr>
          <p:cNvPr id="565" name="Google Shape;565;p36"/>
          <p:cNvGrpSpPr/>
          <p:nvPr/>
        </p:nvGrpSpPr>
        <p:grpSpPr>
          <a:xfrm>
            <a:off x="989409" y="4655913"/>
            <a:ext cx="10938605" cy="775240"/>
            <a:chOff x="0" y="0"/>
            <a:chExt cx="14584807" cy="1033653"/>
          </a:xfrm>
        </p:grpSpPr>
        <p:sp>
          <p:nvSpPr>
            <p:cNvPr id="566" name="Google Shape;566;p36"/>
            <p:cNvSpPr/>
            <p:nvPr/>
          </p:nvSpPr>
          <p:spPr>
            <a:xfrm>
              <a:off x="25400" y="25400"/>
              <a:ext cx="14534007" cy="982853"/>
            </a:xfrm>
            <a:custGeom>
              <a:rect b="b" l="l" r="r" t="t"/>
              <a:pathLst>
                <a:path extrusionOk="0" h="982853" w="14534007">
                  <a:moveTo>
                    <a:pt x="0" y="163830"/>
                  </a:moveTo>
                  <a:cubicBezTo>
                    <a:pt x="0" y="73279"/>
                    <a:pt x="76835" y="0"/>
                    <a:pt x="171704" y="0"/>
                  </a:cubicBezTo>
                  <a:lnTo>
                    <a:pt x="14362303" y="0"/>
                  </a:lnTo>
                  <a:cubicBezTo>
                    <a:pt x="14457172" y="0"/>
                    <a:pt x="14534007" y="73279"/>
                    <a:pt x="14534007" y="163830"/>
                  </a:cubicBezTo>
                  <a:lnTo>
                    <a:pt x="14534007" y="819023"/>
                  </a:lnTo>
                  <a:cubicBezTo>
                    <a:pt x="14534007" y="909447"/>
                    <a:pt x="14457172" y="982853"/>
                    <a:pt x="14362303" y="982853"/>
                  </a:cubicBezTo>
                  <a:lnTo>
                    <a:pt x="171704" y="982853"/>
                  </a:lnTo>
                  <a:cubicBezTo>
                    <a:pt x="76835" y="982853"/>
                    <a:pt x="0" y="909447"/>
                    <a:pt x="0" y="819023"/>
                  </a:cubicBezTo>
                  <a:close/>
                </a:path>
              </a:pathLst>
            </a:custGeom>
            <a:solidFill>
              <a:srgbClr val="92D05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7" name="Google Shape;567;p36"/>
            <p:cNvSpPr/>
            <p:nvPr/>
          </p:nvSpPr>
          <p:spPr>
            <a:xfrm>
              <a:off x="0" y="0"/>
              <a:ext cx="14584807" cy="1033653"/>
            </a:xfrm>
            <a:custGeom>
              <a:rect b="b" l="l" r="r" t="t"/>
              <a:pathLst>
                <a:path extrusionOk="0" h="1033653" w="14584807">
                  <a:moveTo>
                    <a:pt x="0" y="189230"/>
                  </a:moveTo>
                  <a:cubicBezTo>
                    <a:pt x="0" y="83566"/>
                    <a:pt x="89408" y="0"/>
                    <a:pt x="197104" y="0"/>
                  </a:cubicBezTo>
                  <a:lnTo>
                    <a:pt x="14387703" y="0"/>
                  </a:lnTo>
                  <a:lnTo>
                    <a:pt x="14387703" y="25400"/>
                  </a:lnTo>
                  <a:lnTo>
                    <a:pt x="14387703" y="0"/>
                  </a:lnTo>
                  <a:cubicBezTo>
                    <a:pt x="14495399" y="0"/>
                    <a:pt x="14584807" y="83566"/>
                    <a:pt x="14584807" y="189230"/>
                  </a:cubicBezTo>
                  <a:lnTo>
                    <a:pt x="14559407" y="189230"/>
                  </a:lnTo>
                  <a:lnTo>
                    <a:pt x="14584807" y="189230"/>
                  </a:lnTo>
                  <a:lnTo>
                    <a:pt x="14584807" y="844423"/>
                  </a:lnTo>
                  <a:lnTo>
                    <a:pt x="14559407" y="844423"/>
                  </a:lnTo>
                  <a:lnTo>
                    <a:pt x="14584807" y="844423"/>
                  </a:lnTo>
                  <a:cubicBezTo>
                    <a:pt x="14584807" y="950087"/>
                    <a:pt x="14495399" y="1033653"/>
                    <a:pt x="14387703" y="1033653"/>
                  </a:cubicBezTo>
                  <a:lnTo>
                    <a:pt x="14387703" y="1008253"/>
                  </a:lnTo>
                  <a:lnTo>
                    <a:pt x="14387703" y="1033653"/>
                  </a:lnTo>
                  <a:lnTo>
                    <a:pt x="197104" y="1033653"/>
                  </a:lnTo>
                  <a:lnTo>
                    <a:pt x="197104" y="1008253"/>
                  </a:lnTo>
                  <a:lnTo>
                    <a:pt x="197104" y="1033653"/>
                  </a:lnTo>
                  <a:cubicBezTo>
                    <a:pt x="89408" y="1033653"/>
                    <a:pt x="0" y="949960"/>
                    <a:pt x="0" y="844423"/>
                  </a:cubicBezTo>
                  <a:lnTo>
                    <a:pt x="0" y="189230"/>
                  </a:lnTo>
                  <a:lnTo>
                    <a:pt x="25400" y="189230"/>
                  </a:lnTo>
                  <a:lnTo>
                    <a:pt x="0" y="189230"/>
                  </a:lnTo>
                  <a:moveTo>
                    <a:pt x="50800" y="189230"/>
                  </a:moveTo>
                  <a:lnTo>
                    <a:pt x="50800" y="844423"/>
                  </a:lnTo>
                  <a:lnTo>
                    <a:pt x="25400" y="844423"/>
                  </a:lnTo>
                  <a:lnTo>
                    <a:pt x="50800" y="844423"/>
                  </a:lnTo>
                  <a:cubicBezTo>
                    <a:pt x="50800" y="919734"/>
                    <a:pt x="115189" y="982853"/>
                    <a:pt x="197104" y="982853"/>
                  </a:cubicBezTo>
                  <a:lnTo>
                    <a:pt x="14387703" y="982853"/>
                  </a:lnTo>
                  <a:cubicBezTo>
                    <a:pt x="14469618" y="982853"/>
                    <a:pt x="14534007" y="919734"/>
                    <a:pt x="14534007" y="844423"/>
                  </a:cubicBezTo>
                  <a:lnTo>
                    <a:pt x="14534007" y="189230"/>
                  </a:lnTo>
                  <a:cubicBezTo>
                    <a:pt x="14534007" y="113919"/>
                    <a:pt x="14469618" y="50800"/>
                    <a:pt x="14387703" y="50800"/>
                  </a:cubicBezTo>
                  <a:lnTo>
                    <a:pt x="197104" y="50800"/>
                  </a:lnTo>
                  <a:lnTo>
                    <a:pt x="197104" y="25400"/>
                  </a:lnTo>
                  <a:lnTo>
                    <a:pt x="197104" y="50800"/>
                  </a:lnTo>
                  <a:cubicBezTo>
                    <a:pt x="115189" y="50800"/>
                    <a:pt x="50800" y="113919"/>
                    <a:pt x="50800" y="18923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68" name="Google Shape;568;p36"/>
          <p:cNvGrpSpPr/>
          <p:nvPr/>
        </p:nvGrpSpPr>
        <p:grpSpPr>
          <a:xfrm>
            <a:off x="1044441" y="4710945"/>
            <a:ext cx="10828548" cy="665135"/>
            <a:chOff x="0" y="0"/>
            <a:chExt cx="14438064" cy="886846"/>
          </a:xfrm>
        </p:grpSpPr>
        <p:sp>
          <p:nvSpPr>
            <p:cNvPr id="569" name="Google Shape;569;p36"/>
            <p:cNvSpPr/>
            <p:nvPr/>
          </p:nvSpPr>
          <p:spPr>
            <a:xfrm>
              <a:off x="0" y="0"/>
              <a:ext cx="14438064" cy="886846"/>
            </a:xfrm>
            <a:custGeom>
              <a:rect b="b" l="l" r="r" t="t"/>
              <a:pathLst>
                <a:path extrusionOk="0" h="886846" w="14438064">
                  <a:moveTo>
                    <a:pt x="0" y="0"/>
                  </a:moveTo>
                  <a:lnTo>
                    <a:pt x="14438064" y="0"/>
                  </a:lnTo>
                  <a:lnTo>
                    <a:pt x="14438064" y="886846"/>
                  </a:lnTo>
                  <a:lnTo>
                    <a:pt x="0" y="886846"/>
                  </a:lnTo>
                  <a:close/>
                </a:path>
              </a:pathLst>
            </a:custGeom>
            <a:solidFill>
              <a:srgbClr val="000000">
                <a:alpha val="0"/>
              </a:srgbClr>
            </a:solidFill>
            <a:ln>
              <a:noFill/>
            </a:ln>
          </p:spPr>
        </p:sp>
        <p:sp>
          <p:nvSpPr>
            <p:cNvPr id="570" name="Google Shape;570;p36"/>
            <p:cNvSpPr txBox="1"/>
            <p:nvPr/>
          </p:nvSpPr>
          <p:spPr>
            <a:xfrm>
              <a:off x="0" y="9525"/>
              <a:ext cx="14438064" cy="8773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3150" u="none" cap="none" strike="noStrike">
                  <a:solidFill>
                    <a:srgbClr val="FFFFFF"/>
                  </a:solidFill>
                  <a:latin typeface="Arial"/>
                  <a:ea typeface="Arial"/>
                  <a:cs typeface="Arial"/>
                  <a:sym typeface="Arial"/>
                </a:rPr>
                <a:t>Що робити</a:t>
              </a:r>
              <a:endParaRPr/>
            </a:p>
          </p:txBody>
        </p:sp>
      </p:grpSp>
      <p:sp>
        <p:nvSpPr>
          <p:cNvPr id="571" name="Google Shape;571;p36"/>
          <p:cNvSpPr txBox="1"/>
          <p:nvPr/>
        </p:nvSpPr>
        <p:spPr>
          <a:xfrm>
            <a:off x="1239184" y="5448238"/>
            <a:ext cx="10520437" cy="850542"/>
          </a:xfrm>
          <a:prstGeom prst="rect">
            <a:avLst/>
          </a:prstGeom>
          <a:noFill/>
          <a:ln>
            <a:noFill/>
          </a:ln>
        </p:spPr>
        <p:txBody>
          <a:bodyPr anchorCtr="0" anchor="t" bIns="0" lIns="0" spcFirstLastPara="1" rIns="0" wrap="square" tIns="0">
            <a:spAutoFit/>
          </a:bodyPr>
          <a:lstStyle/>
          <a:p>
            <a:pPr indent="-130746" lvl="2" marL="372786" marR="0" rtl="0" algn="l">
              <a:lnSpc>
                <a:spcPct val="108013"/>
              </a:lnSpc>
              <a:spcBef>
                <a:spcPts val="0"/>
              </a:spcBef>
              <a:spcAft>
                <a:spcPts val="0"/>
              </a:spcAft>
              <a:buClr>
                <a:srgbClr val="000000"/>
              </a:buClr>
              <a:buSzPts val="2059"/>
              <a:buFont typeface="Arial"/>
              <a:buChar char="⚬"/>
            </a:pPr>
            <a:r>
              <a:rPr b="0" i="0" lang="en-US" sz="2059" u="none" cap="none" strike="noStrike">
                <a:solidFill>
                  <a:srgbClr val="000000"/>
                </a:solidFill>
                <a:latin typeface="Arial"/>
                <a:ea typeface="Arial"/>
                <a:cs typeface="Arial"/>
                <a:sym typeface="Arial"/>
              </a:rPr>
              <a:t>Під час пікової спеки слідкуйте за водним балансом та перебувайте в приміщенні.</a:t>
            </a:r>
            <a:endParaRPr/>
          </a:p>
          <a:p>
            <a:pPr indent="-124261" lvl="2" marL="372786" marR="0" rtl="0" algn="l">
              <a:lnSpc>
                <a:spcPct val="108013"/>
              </a:lnSpc>
              <a:spcBef>
                <a:spcPts val="0"/>
              </a:spcBef>
              <a:spcAft>
                <a:spcPts val="0"/>
              </a:spcAft>
              <a:buNone/>
            </a:pPr>
            <a:r>
              <a:rPr b="0" i="0" lang="en-US" sz="2059" u="none" cap="none" strike="noStrike">
                <a:solidFill>
                  <a:srgbClr val="000000"/>
                </a:solidFill>
                <a:latin typeface="Arial"/>
                <a:ea typeface="Arial"/>
                <a:cs typeface="Arial"/>
                <a:sym typeface="Arial"/>
              </a:rPr>
              <a:t>Перевірте стан людей похилого віку, дітей та вразливих сусідів.</a:t>
            </a:r>
            <a:endParaRPr/>
          </a:p>
          <a:p>
            <a:pPr indent="-124261" lvl="2" marL="372786" marR="0" rtl="0" algn="l">
              <a:lnSpc>
                <a:spcPct val="108013"/>
              </a:lnSpc>
              <a:spcBef>
                <a:spcPts val="0"/>
              </a:spcBef>
              <a:spcAft>
                <a:spcPts val="0"/>
              </a:spcAft>
              <a:buNone/>
            </a:pPr>
            <a:r>
              <a:rPr b="0" i="0" lang="en-US" sz="2059" u="none" cap="none" strike="noStrike">
                <a:solidFill>
                  <a:srgbClr val="000000"/>
                </a:solidFill>
                <a:latin typeface="Arial"/>
                <a:ea typeface="Arial"/>
                <a:cs typeface="Arial"/>
                <a:sym typeface="Arial"/>
              </a:rPr>
              <a:t>Дотримуйтесь інструкцій щодо економії води.</a:t>
            </a:r>
            <a:endParaRPr/>
          </a:p>
        </p:txBody>
      </p:sp>
      <p:grpSp>
        <p:nvGrpSpPr>
          <p:cNvPr id="572" name="Google Shape;572;p36"/>
          <p:cNvGrpSpPr/>
          <p:nvPr/>
        </p:nvGrpSpPr>
        <p:grpSpPr>
          <a:xfrm>
            <a:off x="989409" y="6566703"/>
            <a:ext cx="10938605" cy="775239"/>
            <a:chOff x="0" y="0"/>
            <a:chExt cx="14584807" cy="1033653"/>
          </a:xfrm>
        </p:grpSpPr>
        <p:sp>
          <p:nvSpPr>
            <p:cNvPr id="573" name="Google Shape;573;p36"/>
            <p:cNvSpPr/>
            <p:nvPr/>
          </p:nvSpPr>
          <p:spPr>
            <a:xfrm>
              <a:off x="25400" y="25400"/>
              <a:ext cx="14534007" cy="982853"/>
            </a:xfrm>
            <a:custGeom>
              <a:rect b="b" l="l" r="r" t="t"/>
              <a:pathLst>
                <a:path extrusionOk="0" h="982853" w="14534007">
                  <a:moveTo>
                    <a:pt x="0" y="163830"/>
                  </a:moveTo>
                  <a:cubicBezTo>
                    <a:pt x="0" y="73279"/>
                    <a:pt x="76835" y="0"/>
                    <a:pt x="171704" y="0"/>
                  </a:cubicBezTo>
                  <a:lnTo>
                    <a:pt x="14362303" y="0"/>
                  </a:lnTo>
                  <a:cubicBezTo>
                    <a:pt x="14457172" y="0"/>
                    <a:pt x="14534007" y="73279"/>
                    <a:pt x="14534007" y="163830"/>
                  </a:cubicBezTo>
                  <a:lnTo>
                    <a:pt x="14534007" y="819023"/>
                  </a:lnTo>
                  <a:cubicBezTo>
                    <a:pt x="14534007" y="909447"/>
                    <a:pt x="14457172" y="982853"/>
                    <a:pt x="14362303" y="982853"/>
                  </a:cubicBezTo>
                  <a:lnTo>
                    <a:pt x="171704" y="982853"/>
                  </a:lnTo>
                  <a:cubicBezTo>
                    <a:pt x="76835" y="982853"/>
                    <a:pt x="0" y="909447"/>
                    <a:pt x="0" y="819023"/>
                  </a:cubicBezTo>
                  <a:close/>
                </a:path>
              </a:pathLst>
            </a:custGeom>
            <a:solidFill>
              <a:srgbClr val="ED252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4" name="Google Shape;574;p36"/>
            <p:cNvSpPr/>
            <p:nvPr/>
          </p:nvSpPr>
          <p:spPr>
            <a:xfrm>
              <a:off x="0" y="0"/>
              <a:ext cx="14584807" cy="1033653"/>
            </a:xfrm>
            <a:custGeom>
              <a:rect b="b" l="l" r="r" t="t"/>
              <a:pathLst>
                <a:path extrusionOk="0" h="1033653" w="14584807">
                  <a:moveTo>
                    <a:pt x="0" y="189230"/>
                  </a:moveTo>
                  <a:cubicBezTo>
                    <a:pt x="0" y="83566"/>
                    <a:pt x="89408" y="0"/>
                    <a:pt x="197104" y="0"/>
                  </a:cubicBezTo>
                  <a:lnTo>
                    <a:pt x="14387703" y="0"/>
                  </a:lnTo>
                  <a:lnTo>
                    <a:pt x="14387703" y="25400"/>
                  </a:lnTo>
                  <a:lnTo>
                    <a:pt x="14387703" y="0"/>
                  </a:lnTo>
                  <a:cubicBezTo>
                    <a:pt x="14495399" y="0"/>
                    <a:pt x="14584807" y="83566"/>
                    <a:pt x="14584807" y="189230"/>
                  </a:cubicBezTo>
                  <a:lnTo>
                    <a:pt x="14559407" y="189230"/>
                  </a:lnTo>
                  <a:lnTo>
                    <a:pt x="14584807" y="189230"/>
                  </a:lnTo>
                  <a:lnTo>
                    <a:pt x="14584807" y="844423"/>
                  </a:lnTo>
                  <a:lnTo>
                    <a:pt x="14559407" y="844423"/>
                  </a:lnTo>
                  <a:lnTo>
                    <a:pt x="14584807" y="844423"/>
                  </a:lnTo>
                  <a:cubicBezTo>
                    <a:pt x="14584807" y="950087"/>
                    <a:pt x="14495399" y="1033653"/>
                    <a:pt x="14387703" y="1033653"/>
                  </a:cubicBezTo>
                  <a:lnTo>
                    <a:pt x="14387703" y="1008253"/>
                  </a:lnTo>
                  <a:lnTo>
                    <a:pt x="14387703" y="1033653"/>
                  </a:lnTo>
                  <a:lnTo>
                    <a:pt x="197104" y="1033653"/>
                  </a:lnTo>
                  <a:lnTo>
                    <a:pt x="197104" y="1008253"/>
                  </a:lnTo>
                  <a:lnTo>
                    <a:pt x="197104" y="1033653"/>
                  </a:lnTo>
                  <a:cubicBezTo>
                    <a:pt x="89408" y="1033653"/>
                    <a:pt x="0" y="949960"/>
                    <a:pt x="0" y="844423"/>
                  </a:cubicBezTo>
                  <a:lnTo>
                    <a:pt x="0" y="189230"/>
                  </a:lnTo>
                  <a:lnTo>
                    <a:pt x="25400" y="189230"/>
                  </a:lnTo>
                  <a:lnTo>
                    <a:pt x="0" y="189230"/>
                  </a:lnTo>
                  <a:moveTo>
                    <a:pt x="50800" y="189230"/>
                  </a:moveTo>
                  <a:lnTo>
                    <a:pt x="50800" y="844423"/>
                  </a:lnTo>
                  <a:lnTo>
                    <a:pt x="25400" y="844423"/>
                  </a:lnTo>
                  <a:lnTo>
                    <a:pt x="50800" y="844423"/>
                  </a:lnTo>
                  <a:cubicBezTo>
                    <a:pt x="50800" y="919734"/>
                    <a:pt x="115189" y="982853"/>
                    <a:pt x="197104" y="982853"/>
                  </a:cubicBezTo>
                  <a:lnTo>
                    <a:pt x="14387703" y="982853"/>
                  </a:lnTo>
                  <a:cubicBezTo>
                    <a:pt x="14469618" y="982853"/>
                    <a:pt x="14534007" y="919734"/>
                    <a:pt x="14534007" y="844423"/>
                  </a:cubicBezTo>
                  <a:lnTo>
                    <a:pt x="14534007" y="189230"/>
                  </a:lnTo>
                  <a:cubicBezTo>
                    <a:pt x="14534007" y="113919"/>
                    <a:pt x="14469618" y="50800"/>
                    <a:pt x="14387703" y="50800"/>
                  </a:cubicBezTo>
                  <a:lnTo>
                    <a:pt x="197104" y="50800"/>
                  </a:lnTo>
                  <a:lnTo>
                    <a:pt x="197104" y="25400"/>
                  </a:lnTo>
                  <a:lnTo>
                    <a:pt x="197104" y="50800"/>
                  </a:lnTo>
                  <a:cubicBezTo>
                    <a:pt x="115189" y="50800"/>
                    <a:pt x="50800" y="113919"/>
                    <a:pt x="50800" y="18923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75" name="Google Shape;575;p36"/>
          <p:cNvGrpSpPr/>
          <p:nvPr/>
        </p:nvGrpSpPr>
        <p:grpSpPr>
          <a:xfrm>
            <a:off x="1044441" y="6621735"/>
            <a:ext cx="10828548" cy="665134"/>
            <a:chOff x="0" y="0"/>
            <a:chExt cx="14438064" cy="886846"/>
          </a:xfrm>
        </p:grpSpPr>
        <p:sp>
          <p:nvSpPr>
            <p:cNvPr id="576" name="Google Shape;576;p36"/>
            <p:cNvSpPr/>
            <p:nvPr/>
          </p:nvSpPr>
          <p:spPr>
            <a:xfrm>
              <a:off x="0" y="0"/>
              <a:ext cx="14438064" cy="886846"/>
            </a:xfrm>
            <a:custGeom>
              <a:rect b="b" l="l" r="r" t="t"/>
              <a:pathLst>
                <a:path extrusionOk="0" h="886846" w="14438064">
                  <a:moveTo>
                    <a:pt x="0" y="0"/>
                  </a:moveTo>
                  <a:lnTo>
                    <a:pt x="14438064" y="0"/>
                  </a:lnTo>
                  <a:lnTo>
                    <a:pt x="14438064" y="886846"/>
                  </a:lnTo>
                  <a:lnTo>
                    <a:pt x="0" y="886846"/>
                  </a:lnTo>
                  <a:close/>
                </a:path>
              </a:pathLst>
            </a:custGeom>
            <a:solidFill>
              <a:srgbClr val="000000">
                <a:alpha val="0"/>
              </a:srgbClr>
            </a:solidFill>
            <a:ln>
              <a:noFill/>
            </a:ln>
          </p:spPr>
        </p:sp>
        <p:sp>
          <p:nvSpPr>
            <p:cNvPr id="577" name="Google Shape;577;p36"/>
            <p:cNvSpPr txBox="1"/>
            <p:nvPr/>
          </p:nvSpPr>
          <p:spPr>
            <a:xfrm>
              <a:off x="0" y="9525"/>
              <a:ext cx="14438064" cy="8773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3150" u="none" cap="none" strike="noStrike">
                  <a:solidFill>
                    <a:srgbClr val="FFFFFF"/>
                  </a:solidFill>
                  <a:latin typeface="Arial"/>
                  <a:ea typeface="Arial"/>
                  <a:cs typeface="Arial"/>
                  <a:sym typeface="Arial"/>
                </a:rPr>
                <a:t>Чого не слід робити</a:t>
              </a:r>
              <a:endParaRPr/>
            </a:p>
          </p:txBody>
        </p:sp>
      </p:grpSp>
      <p:sp>
        <p:nvSpPr>
          <p:cNvPr id="578" name="Google Shape;578;p36"/>
          <p:cNvSpPr txBox="1"/>
          <p:nvPr/>
        </p:nvSpPr>
        <p:spPr>
          <a:xfrm>
            <a:off x="1239184" y="7368553"/>
            <a:ext cx="10520437" cy="1156105"/>
          </a:xfrm>
          <a:prstGeom prst="rect">
            <a:avLst/>
          </a:prstGeom>
          <a:noFill/>
          <a:ln>
            <a:noFill/>
          </a:ln>
        </p:spPr>
        <p:txBody>
          <a:bodyPr anchorCtr="0" anchor="t" bIns="0" lIns="0" spcFirstLastPara="1" rIns="0" wrap="square" tIns="0">
            <a:spAutoFit/>
          </a:bodyPr>
          <a:lstStyle/>
          <a:p>
            <a:pPr indent="-133921" lvl="2" marL="381846" marR="0" rtl="0" algn="l">
              <a:lnSpc>
                <a:spcPct val="108013"/>
              </a:lnSpc>
              <a:spcBef>
                <a:spcPts val="0"/>
              </a:spcBef>
              <a:spcAft>
                <a:spcPts val="0"/>
              </a:spcAft>
              <a:buClr>
                <a:srgbClr val="000000"/>
              </a:buClr>
              <a:buSzPts val="2109"/>
              <a:buFont typeface="Arial"/>
              <a:buChar char="⚬"/>
            </a:pPr>
            <a:r>
              <a:rPr b="0" i="0" lang="en-US" sz="2109" u="none" cap="none" strike="noStrike">
                <a:solidFill>
                  <a:srgbClr val="000000"/>
                </a:solidFill>
                <a:latin typeface="Arial"/>
                <a:ea typeface="Arial"/>
                <a:cs typeface="Arial"/>
                <a:sym typeface="Arial"/>
              </a:rPr>
              <a:t>Не недооцінюйте ризики, пов'язані з теплом. Тепловий удар може бути смертельним.</a:t>
            </a:r>
            <a:endParaRPr/>
          </a:p>
          <a:p>
            <a:pPr indent="-127282" lvl="2" marL="381846" marR="0" rtl="0" algn="l">
              <a:lnSpc>
                <a:spcPct val="108013"/>
              </a:lnSpc>
              <a:spcBef>
                <a:spcPts val="0"/>
              </a:spcBef>
              <a:spcAft>
                <a:spcPts val="0"/>
              </a:spcAft>
              <a:buNone/>
            </a:pPr>
            <a:r>
              <a:rPr b="0" i="0" lang="en-US" sz="2109" u="none" cap="none" strike="noStrike">
                <a:solidFill>
                  <a:srgbClr val="000000"/>
                </a:solidFill>
                <a:latin typeface="Arial"/>
                <a:ea typeface="Arial"/>
                <a:cs typeface="Arial"/>
                <a:sym typeface="Arial"/>
              </a:rPr>
              <a:t>Не залишайте дітей або домашніх тварин у транспортних засобах.</a:t>
            </a:r>
            <a:endParaRPr/>
          </a:p>
          <a:p>
            <a:pPr indent="-127282" lvl="2" marL="381846" marR="0" rtl="0" algn="l">
              <a:lnSpc>
                <a:spcPct val="108013"/>
              </a:lnSpc>
              <a:spcBef>
                <a:spcPts val="0"/>
              </a:spcBef>
              <a:spcAft>
                <a:spcPts val="0"/>
              </a:spcAft>
              <a:buNone/>
            </a:pPr>
            <a:r>
              <a:rPr b="0" i="0" lang="en-US" sz="2109" u="none" cap="none" strike="noStrike">
                <a:solidFill>
                  <a:srgbClr val="000000"/>
                </a:solidFill>
                <a:latin typeface="Arial"/>
                <a:ea typeface="Arial"/>
                <a:cs typeface="Arial"/>
                <a:sym typeface="Arial"/>
              </a:rPr>
              <a:t>Не ігноруйте урядові обмеження щодо посухи.</a:t>
            </a:r>
            <a:endParaRPr/>
          </a:p>
        </p:txBody>
      </p:sp>
      <p:sp>
        <p:nvSpPr>
          <p:cNvPr id="579" name="Google Shape;579;p36"/>
          <p:cNvSpPr/>
          <p:nvPr/>
        </p:nvSpPr>
        <p:spPr>
          <a:xfrm>
            <a:off x="12242403" y="2481942"/>
            <a:ext cx="5683091" cy="3978212"/>
          </a:xfrm>
          <a:custGeom>
            <a:rect b="b" l="l" r="r" t="t"/>
            <a:pathLst>
              <a:path extrusionOk="0" h="5304282" w="7577455">
                <a:moveTo>
                  <a:pt x="0" y="0"/>
                </a:moveTo>
                <a:lnTo>
                  <a:pt x="7577455" y="0"/>
                </a:lnTo>
                <a:lnTo>
                  <a:pt x="7577455" y="5304282"/>
                </a:lnTo>
                <a:lnTo>
                  <a:pt x="0" y="5304282"/>
                </a:lnTo>
                <a:lnTo>
                  <a:pt x="0" y="0"/>
                </a:lnTo>
                <a:close/>
              </a:path>
            </a:pathLst>
          </a:custGeom>
          <a:blipFill rotWithShape="1">
            <a:blip r:embed="rId5">
              <a:alphaModFix/>
            </a:blip>
            <a:stretch>
              <a:fillRect b="-11" l="0" r="0" t="-12"/>
            </a:stretch>
          </a:blipFill>
          <a:ln>
            <a:noFill/>
          </a:ln>
        </p:spPr>
      </p:sp>
      <p:sp>
        <p:nvSpPr>
          <p:cNvPr id="580" name="Google Shape;580;p36"/>
          <p:cNvSpPr txBox="1"/>
          <p:nvPr/>
        </p:nvSpPr>
        <p:spPr>
          <a:xfrm>
            <a:off x="4663425" y="4954285"/>
            <a:ext cx="8961150" cy="32385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2100" u="none" cap="none" strike="noStrike">
                <a:solidFill>
                  <a:srgbClr val="000000"/>
                </a:solidFill>
                <a:latin typeface="Arial"/>
                <a:ea typeface="Arial"/>
                <a:cs typeface="Arial"/>
                <a:sym typeface="Arial"/>
              </a:rPr>
              <a:t>(</a:t>
            </a:r>
            <a:endParaRPr/>
          </a:p>
        </p:txBody>
      </p:sp>
      <p:sp>
        <p:nvSpPr>
          <p:cNvPr id="581" name="Google Shape;581;p36"/>
          <p:cNvSpPr txBox="1"/>
          <p:nvPr/>
        </p:nvSpPr>
        <p:spPr>
          <a:xfrm>
            <a:off x="12333828" y="6682711"/>
            <a:ext cx="4447604" cy="7620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650" u="none" cap="none" strike="noStrike">
                <a:solidFill>
                  <a:srgbClr val="000000"/>
                </a:solidFill>
                <a:latin typeface="Arial"/>
                <a:ea typeface="Arial"/>
                <a:cs typeface="Arial"/>
                <a:sym typeface="Arial"/>
              </a:rPr>
              <a:t>Рисунок 5: Теплові хвилі – охолодження вентилятором </a:t>
            </a:r>
            <a:endParaRPr/>
          </a:p>
          <a:p>
            <a:pPr indent="0" lvl="0" marL="0" marR="0" rtl="0" algn="l">
              <a:lnSpc>
                <a:spcPct val="120000"/>
              </a:lnSpc>
              <a:spcBef>
                <a:spcPts val="0"/>
              </a:spcBef>
              <a:spcAft>
                <a:spcPts val="0"/>
              </a:spcAft>
              <a:buNone/>
            </a:pPr>
            <a:r>
              <a:rPr b="1" i="0" lang="en-US" sz="1650" u="none" cap="none" strike="noStrike">
                <a:solidFill>
                  <a:srgbClr val="000000"/>
                </a:solidFill>
                <a:latin typeface="Arial"/>
                <a:ea typeface="Arial"/>
                <a:cs typeface="Arial"/>
                <a:sym typeface="Arial"/>
              </a:rPr>
              <a:t>від Canva (Безкоштовний елемент)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9" name="Shape 589"/>
        <p:cNvGrpSpPr/>
        <p:nvPr/>
      </p:nvGrpSpPr>
      <p:grpSpPr>
        <a:xfrm>
          <a:off x="0" y="0"/>
          <a:ext cx="0" cy="0"/>
          <a:chOff x="0" y="0"/>
          <a:chExt cx="0" cy="0"/>
        </a:xfrm>
      </p:grpSpPr>
      <p:sp>
        <p:nvSpPr>
          <p:cNvPr descr="Синій текст на чорному фоні  Опис згенеровано автоматично" id="590" name="Google Shape;590;p38"/>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591" name="Google Shape;591;p38"/>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1" l="0" r="0" t="0"/>
            </a:stretch>
          </a:blipFill>
          <a:ln>
            <a:noFill/>
          </a:ln>
        </p:spPr>
      </p:sp>
      <p:grpSp>
        <p:nvGrpSpPr>
          <p:cNvPr id="592" name="Google Shape;592;p38"/>
          <p:cNvGrpSpPr/>
          <p:nvPr/>
        </p:nvGrpSpPr>
        <p:grpSpPr>
          <a:xfrm>
            <a:off x="1257300" y="836839"/>
            <a:ext cx="17030700" cy="1285875"/>
            <a:chOff x="0" y="-66675"/>
            <a:chExt cx="22707600" cy="1714501"/>
          </a:xfrm>
        </p:grpSpPr>
        <p:sp>
          <p:nvSpPr>
            <p:cNvPr id="593" name="Google Shape;593;p38"/>
            <p:cNvSpPr/>
            <p:nvPr/>
          </p:nvSpPr>
          <p:spPr>
            <a:xfrm>
              <a:off x="0" y="0"/>
              <a:ext cx="22707600" cy="1647826"/>
            </a:xfrm>
            <a:custGeom>
              <a:rect b="b" l="l" r="r" t="t"/>
              <a:pathLst>
                <a:path extrusionOk="0" h="1647826" w="22707600">
                  <a:moveTo>
                    <a:pt x="0" y="0"/>
                  </a:moveTo>
                  <a:lnTo>
                    <a:pt x="22707600" y="0"/>
                  </a:lnTo>
                  <a:lnTo>
                    <a:pt x="22707600" y="1647826"/>
                  </a:lnTo>
                  <a:lnTo>
                    <a:pt x="0" y="1647826"/>
                  </a:lnTo>
                  <a:close/>
                </a:path>
              </a:pathLst>
            </a:custGeom>
            <a:solidFill>
              <a:srgbClr val="000000">
                <a:alpha val="0"/>
              </a:srgbClr>
            </a:solidFill>
            <a:ln>
              <a:noFill/>
            </a:ln>
          </p:spPr>
        </p:sp>
        <p:sp>
          <p:nvSpPr>
            <p:cNvPr id="594" name="Google Shape;594;p38"/>
            <p:cNvSpPr txBox="1"/>
            <p:nvPr/>
          </p:nvSpPr>
          <p:spPr>
            <a:xfrm>
              <a:off x="0" y="-66675"/>
              <a:ext cx="22707600" cy="1714501"/>
            </a:xfrm>
            <a:prstGeom prst="rect">
              <a:avLst/>
            </a:prstGeom>
            <a:noFill/>
            <a:ln>
              <a:noFill/>
            </a:ln>
          </p:spPr>
          <p:txBody>
            <a:bodyPr anchorCtr="0" anchor="ctr" bIns="0" lIns="0" spcFirstLastPara="1" rIns="0" wrap="square" tIns="0">
              <a:noAutofit/>
            </a:bodyPr>
            <a:lstStyle/>
            <a:p>
              <a:pPr indent="0" lvl="0" marL="0" marR="0" rtl="0" algn="l">
                <a:lnSpc>
                  <a:spcPct val="107996"/>
                </a:lnSpc>
                <a:spcBef>
                  <a:spcPts val="0"/>
                </a:spcBef>
                <a:spcAft>
                  <a:spcPts val="0"/>
                </a:spcAft>
                <a:buNone/>
              </a:pPr>
              <a:r>
                <a:rPr b="1" i="0" lang="en-US" sz="5940" u="none" cap="none" strike="noStrike">
                  <a:solidFill>
                    <a:srgbClr val="FF0000"/>
                  </a:solidFill>
                  <a:latin typeface="Calibri"/>
                  <a:ea typeface="Calibri"/>
                  <a:cs typeface="Calibri"/>
                  <a:sym typeface="Calibri"/>
                </a:rPr>
                <a:t>Спека / Посуха - як розпізнати попередження?</a:t>
              </a:r>
              <a:endParaRPr/>
            </a:p>
          </p:txBody>
        </p:sp>
      </p:grpSp>
      <p:grpSp>
        <p:nvGrpSpPr>
          <p:cNvPr id="595" name="Google Shape;595;p38"/>
          <p:cNvGrpSpPr/>
          <p:nvPr/>
        </p:nvGrpSpPr>
        <p:grpSpPr>
          <a:xfrm>
            <a:off x="1863432" y="2174342"/>
            <a:ext cx="4629245" cy="2792826"/>
            <a:chOff x="0" y="0"/>
            <a:chExt cx="6172327" cy="3723767"/>
          </a:xfrm>
        </p:grpSpPr>
        <p:sp>
          <p:nvSpPr>
            <p:cNvPr id="596" name="Google Shape;596;p38"/>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a:noFill/>
            </a:ln>
          </p:spPr>
        </p:sp>
        <p:sp>
          <p:nvSpPr>
            <p:cNvPr id="597" name="Google Shape;597;p38"/>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98" name="Google Shape;598;p38"/>
          <p:cNvGrpSpPr/>
          <p:nvPr/>
        </p:nvGrpSpPr>
        <p:grpSpPr>
          <a:xfrm>
            <a:off x="1882482" y="2193392"/>
            <a:ext cx="4591174" cy="2900429"/>
            <a:chOff x="0" y="0"/>
            <a:chExt cx="6121566" cy="3867238"/>
          </a:xfrm>
        </p:grpSpPr>
        <p:sp>
          <p:nvSpPr>
            <p:cNvPr id="599" name="Google Shape;599;p38"/>
            <p:cNvSpPr/>
            <p:nvPr/>
          </p:nvSpPr>
          <p:spPr>
            <a:xfrm>
              <a:off x="0" y="0"/>
              <a:ext cx="6121566" cy="3867238"/>
            </a:xfrm>
            <a:custGeom>
              <a:rect b="b" l="l" r="r" t="t"/>
              <a:pathLst>
                <a:path extrusionOk="0" h="3867238" w="6121566">
                  <a:moveTo>
                    <a:pt x="0" y="0"/>
                  </a:moveTo>
                  <a:lnTo>
                    <a:pt x="6121566" y="0"/>
                  </a:lnTo>
                  <a:lnTo>
                    <a:pt x="6121566" y="3867238"/>
                  </a:lnTo>
                  <a:lnTo>
                    <a:pt x="0" y="3867238"/>
                  </a:lnTo>
                  <a:close/>
                </a:path>
              </a:pathLst>
            </a:custGeom>
            <a:solidFill>
              <a:srgbClr val="000000">
                <a:alpha val="0"/>
              </a:srgbClr>
            </a:solidFill>
            <a:ln>
              <a:noFill/>
            </a:ln>
          </p:spPr>
        </p:sp>
        <p:sp>
          <p:nvSpPr>
            <p:cNvPr id="600" name="Google Shape;600;p38"/>
            <p:cNvSpPr txBox="1"/>
            <p:nvPr/>
          </p:nvSpPr>
          <p:spPr>
            <a:xfrm>
              <a:off x="0" y="9525"/>
              <a:ext cx="6121566" cy="3857713"/>
            </a:xfrm>
            <a:prstGeom prst="rect">
              <a:avLst/>
            </a:prstGeom>
            <a:noFill/>
            <a:ln>
              <a:noFill/>
            </a:ln>
          </p:spPr>
          <p:txBody>
            <a:bodyPr anchorCtr="0" anchor="ctr" bIns="0" lIns="0" spcFirstLastPara="1" rIns="0" wrap="square" tIns="0">
              <a:noAutofit/>
            </a:bodyPr>
            <a:lstStyle/>
            <a:p>
              <a:pPr indent="0" lvl="0" marL="0" marR="0" rtl="0" algn="ctr">
                <a:lnSpc>
                  <a:spcPct val="107983"/>
                </a:lnSpc>
                <a:spcBef>
                  <a:spcPts val="0"/>
                </a:spcBef>
                <a:spcAft>
                  <a:spcPts val="0"/>
                </a:spcAft>
                <a:buNone/>
              </a:pPr>
              <a:r>
                <a:rPr b="1" i="0" lang="en-US" sz="1800" u="none" cap="none" strike="noStrike">
                  <a:solidFill>
                    <a:srgbClr val="FFFFFF"/>
                  </a:solidFill>
                  <a:latin typeface="Arial"/>
                  <a:ea typeface="Arial"/>
                  <a:cs typeface="Arial"/>
                  <a:sym typeface="Arial"/>
                </a:rPr>
                <a:t>Сповіщення агентств охорони здоров’я: SMS-повідомлення від міністерств охорони здоров’я з повідомленням «Червона тривога через спеку» та рекомендаціями (залишайтеся вдома, пийте воду, стежте за станом людей похилого віку).</a:t>
              </a:r>
              <a:endParaRPr sz="1800"/>
            </a:p>
          </p:txBody>
        </p:sp>
      </p:grpSp>
      <p:grpSp>
        <p:nvGrpSpPr>
          <p:cNvPr id="601" name="Google Shape;601;p38"/>
          <p:cNvGrpSpPr/>
          <p:nvPr/>
        </p:nvGrpSpPr>
        <p:grpSpPr>
          <a:xfrm>
            <a:off x="6913723" y="2174342"/>
            <a:ext cx="4629246" cy="2792826"/>
            <a:chOff x="0" y="0"/>
            <a:chExt cx="6172327" cy="3723767"/>
          </a:xfrm>
        </p:grpSpPr>
        <p:sp>
          <p:nvSpPr>
            <p:cNvPr id="602" name="Google Shape;602;p38"/>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a:noFill/>
            </a:ln>
          </p:spPr>
        </p:sp>
        <p:sp>
          <p:nvSpPr>
            <p:cNvPr id="603" name="Google Shape;603;p38"/>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04" name="Google Shape;604;p38"/>
          <p:cNvGrpSpPr/>
          <p:nvPr/>
        </p:nvGrpSpPr>
        <p:grpSpPr>
          <a:xfrm>
            <a:off x="6932773" y="2193392"/>
            <a:ext cx="4591175" cy="2754704"/>
            <a:chOff x="0" y="0"/>
            <a:chExt cx="6121566" cy="3672938"/>
          </a:xfrm>
        </p:grpSpPr>
        <p:sp>
          <p:nvSpPr>
            <p:cNvPr id="605" name="Google Shape;605;p38"/>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606" name="Google Shape;606;p38"/>
            <p:cNvSpPr txBox="1"/>
            <p:nvPr/>
          </p:nvSpPr>
          <p:spPr>
            <a:xfrm>
              <a:off x="0" y="9525"/>
              <a:ext cx="6121566" cy="3663413"/>
            </a:xfrm>
            <a:prstGeom prst="rect">
              <a:avLst/>
            </a:prstGeom>
            <a:noFill/>
            <a:ln>
              <a:noFill/>
            </a:ln>
          </p:spPr>
          <p:txBody>
            <a:bodyPr anchorCtr="0" anchor="ctr" bIns="0" lIns="0" spcFirstLastPara="1" rIns="0" wrap="square" tIns="0">
              <a:noAutofit/>
            </a:bodyPr>
            <a:lstStyle/>
            <a:p>
              <a:pPr indent="0" lvl="0" marL="0" marR="0" rtl="0" algn="ctr">
                <a:lnSpc>
                  <a:spcPct val="108006"/>
                </a:lnSpc>
                <a:spcBef>
                  <a:spcPts val="0"/>
                </a:spcBef>
                <a:spcAft>
                  <a:spcPts val="0"/>
                </a:spcAft>
                <a:buNone/>
              </a:pPr>
              <a:r>
                <a:rPr b="1" i="0" lang="en-US" sz="1800" u="none" cap="none" strike="noStrike">
                  <a:solidFill>
                    <a:srgbClr val="FFFFFF"/>
                  </a:solidFill>
                  <a:latin typeface="Arial"/>
                  <a:ea typeface="Arial"/>
                  <a:cs typeface="Arial"/>
                  <a:sym typeface="Arial"/>
                </a:rPr>
                <a:t>Програми погоди: показують значки «Попередження про екстремальну спеку» (червоний термометр) з щогодинними оновленнями та індексом тепла.</a:t>
              </a:r>
              <a:endParaRPr sz="1800"/>
            </a:p>
          </p:txBody>
        </p:sp>
      </p:grpSp>
      <p:grpSp>
        <p:nvGrpSpPr>
          <p:cNvPr id="607" name="Google Shape;607;p38"/>
          <p:cNvGrpSpPr/>
          <p:nvPr/>
        </p:nvGrpSpPr>
        <p:grpSpPr>
          <a:xfrm>
            <a:off x="11964016" y="2174342"/>
            <a:ext cx="4629246" cy="2792826"/>
            <a:chOff x="0" y="0"/>
            <a:chExt cx="6172327" cy="3723767"/>
          </a:xfrm>
        </p:grpSpPr>
        <p:sp>
          <p:nvSpPr>
            <p:cNvPr id="608" name="Google Shape;608;p38"/>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a:noFill/>
            </a:ln>
          </p:spPr>
        </p:sp>
        <p:sp>
          <p:nvSpPr>
            <p:cNvPr id="609" name="Google Shape;609;p38"/>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10" name="Google Shape;610;p38"/>
          <p:cNvGrpSpPr/>
          <p:nvPr/>
        </p:nvGrpSpPr>
        <p:grpSpPr>
          <a:xfrm>
            <a:off x="11983066" y="2193392"/>
            <a:ext cx="4591175" cy="2754704"/>
            <a:chOff x="0" y="0"/>
            <a:chExt cx="6121566" cy="3672938"/>
          </a:xfrm>
        </p:grpSpPr>
        <p:sp>
          <p:nvSpPr>
            <p:cNvPr id="611" name="Google Shape;611;p38"/>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612" name="Google Shape;612;p38"/>
            <p:cNvSpPr txBox="1"/>
            <p:nvPr/>
          </p:nvSpPr>
          <p:spPr>
            <a:xfrm>
              <a:off x="0" y="19050"/>
              <a:ext cx="6121566" cy="3653888"/>
            </a:xfrm>
            <a:prstGeom prst="rect">
              <a:avLst/>
            </a:prstGeom>
            <a:noFill/>
            <a:ln>
              <a:noFill/>
            </a:ln>
          </p:spPr>
          <p:txBody>
            <a:bodyPr anchorCtr="0" anchor="ctr" bIns="0" lIns="0" spcFirstLastPara="1" rIns="0" wrap="square" tIns="0">
              <a:noAutofit/>
            </a:bodyPr>
            <a:lstStyle/>
            <a:p>
              <a:pPr indent="0" lvl="0" marL="0" marR="0" rtl="0" algn="ctr">
                <a:lnSpc>
                  <a:spcPct val="108020"/>
                </a:lnSpc>
                <a:spcBef>
                  <a:spcPts val="0"/>
                </a:spcBef>
                <a:spcAft>
                  <a:spcPts val="0"/>
                </a:spcAft>
                <a:buNone/>
              </a:pPr>
              <a:r>
                <a:rPr b="1" i="0" lang="en-US" sz="1800" u="none" cap="none" strike="noStrike">
                  <a:solidFill>
                    <a:srgbClr val="FFFFFF"/>
                  </a:solidFill>
                  <a:latin typeface="Arial"/>
                  <a:ea typeface="Arial"/>
                  <a:cs typeface="Arial"/>
                  <a:sym typeface="Arial"/>
                </a:rPr>
                <a:t>Медіакампанії: Телебачення та радіо використовують соціальну рекламу, наприклад, «Очікується температура вище 40°C – уникайте роботи на відкритому повітрі».</a:t>
              </a:r>
              <a:endParaRPr sz="1800"/>
            </a:p>
          </p:txBody>
        </p:sp>
      </p:grpSp>
      <p:grpSp>
        <p:nvGrpSpPr>
          <p:cNvPr id="613" name="Google Shape;613;p38"/>
          <p:cNvGrpSpPr/>
          <p:nvPr/>
        </p:nvGrpSpPr>
        <p:grpSpPr>
          <a:xfrm>
            <a:off x="1863432" y="5388164"/>
            <a:ext cx="4629245" cy="2792826"/>
            <a:chOff x="0" y="0"/>
            <a:chExt cx="6172327" cy="3723767"/>
          </a:xfrm>
        </p:grpSpPr>
        <p:sp>
          <p:nvSpPr>
            <p:cNvPr id="614" name="Google Shape;614;p38"/>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a:noFill/>
            </a:ln>
          </p:spPr>
        </p:sp>
        <p:sp>
          <p:nvSpPr>
            <p:cNvPr id="615" name="Google Shape;615;p38"/>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16" name="Google Shape;616;p38"/>
          <p:cNvGrpSpPr/>
          <p:nvPr/>
        </p:nvGrpSpPr>
        <p:grpSpPr>
          <a:xfrm>
            <a:off x="1882482" y="5407214"/>
            <a:ext cx="4591174" cy="2754704"/>
            <a:chOff x="0" y="0"/>
            <a:chExt cx="6121566" cy="3672938"/>
          </a:xfrm>
        </p:grpSpPr>
        <p:sp>
          <p:nvSpPr>
            <p:cNvPr id="617" name="Google Shape;617;p38"/>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618" name="Google Shape;618;p38"/>
            <p:cNvSpPr txBox="1"/>
            <p:nvPr/>
          </p:nvSpPr>
          <p:spPr>
            <a:xfrm>
              <a:off x="0" y="9525"/>
              <a:ext cx="6121566" cy="3663413"/>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1800" u="none" cap="none" strike="noStrike">
                  <a:solidFill>
                    <a:srgbClr val="FFFFFF"/>
                  </a:solidFill>
                  <a:latin typeface="Arial"/>
                  <a:ea typeface="Arial"/>
                  <a:cs typeface="Arial"/>
                  <a:sym typeface="Arial"/>
                </a:rPr>
                <a:t>Цифрові білборди та оголошення в громадському транспорті: у містах червоний текст або голосові повідомлення про сильну спеку.</a:t>
              </a:r>
              <a:endParaRPr sz="1800"/>
            </a:p>
          </p:txBody>
        </p:sp>
      </p:grpSp>
      <p:grpSp>
        <p:nvGrpSpPr>
          <p:cNvPr id="619" name="Google Shape;619;p38"/>
          <p:cNvGrpSpPr/>
          <p:nvPr/>
        </p:nvGrpSpPr>
        <p:grpSpPr>
          <a:xfrm>
            <a:off x="6913723" y="5388164"/>
            <a:ext cx="4629246" cy="2792826"/>
            <a:chOff x="0" y="0"/>
            <a:chExt cx="6172327" cy="3723767"/>
          </a:xfrm>
        </p:grpSpPr>
        <p:sp>
          <p:nvSpPr>
            <p:cNvPr id="620" name="Google Shape;620;p38"/>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a:noFill/>
            </a:ln>
          </p:spPr>
        </p:sp>
        <p:sp>
          <p:nvSpPr>
            <p:cNvPr id="621" name="Google Shape;621;p38"/>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22" name="Google Shape;622;p38"/>
          <p:cNvGrpSpPr/>
          <p:nvPr/>
        </p:nvGrpSpPr>
        <p:grpSpPr>
          <a:xfrm>
            <a:off x="6932773" y="5407214"/>
            <a:ext cx="4591175" cy="2754704"/>
            <a:chOff x="0" y="0"/>
            <a:chExt cx="6121566" cy="3672938"/>
          </a:xfrm>
        </p:grpSpPr>
        <p:sp>
          <p:nvSpPr>
            <p:cNvPr id="623" name="Google Shape;623;p38"/>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624" name="Google Shape;624;p38"/>
            <p:cNvSpPr txBox="1"/>
            <p:nvPr/>
          </p:nvSpPr>
          <p:spPr>
            <a:xfrm>
              <a:off x="0" y="9525"/>
              <a:ext cx="6121566" cy="3663413"/>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1800" u="none" cap="none" strike="noStrike">
                  <a:solidFill>
                    <a:srgbClr val="FFFFFF"/>
                  </a:solidFill>
                  <a:latin typeface="Arial"/>
                  <a:ea typeface="Arial"/>
                  <a:cs typeface="Arial"/>
                  <a:sym typeface="Arial"/>
                </a:rPr>
                <a:t>Повідомлення для громади: Місцева влада надсилає листівки або автоматичні телефонні дзвінки вразливим верствам населення.</a:t>
              </a:r>
              <a:endParaRPr sz="1800"/>
            </a:p>
          </p:txBody>
        </p:sp>
      </p:grpSp>
      <p:grpSp>
        <p:nvGrpSpPr>
          <p:cNvPr id="625" name="Google Shape;625;p38"/>
          <p:cNvGrpSpPr/>
          <p:nvPr/>
        </p:nvGrpSpPr>
        <p:grpSpPr>
          <a:xfrm>
            <a:off x="11964016" y="5388164"/>
            <a:ext cx="4629246" cy="2792826"/>
            <a:chOff x="0" y="0"/>
            <a:chExt cx="6172327" cy="3723767"/>
          </a:xfrm>
        </p:grpSpPr>
        <p:sp>
          <p:nvSpPr>
            <p:cNvPr id="626" name="Google Shape;626;p38"/>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a:noFill/>
            </a:ln>
          </p:spPr>
        </p:sp>
        <p:sp>
          <p:nvSpPr>
            <p:cNvPr id="627" name="Google Shape;627;p38"/>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28" name="Google Shape;628;p38"/>
          <p:cNvGrpSpPr/>
          <p:nvPr/>
        </p:nvGrpSpPr>
        <p:grpSpPr>
          <a:xfrm>
            <a:off x="11983066" y="5407214"/>
            <a:ext cx="4591175" cy="2754704"/>
            <a:chOff x="0" y="0"/>
            <a:chExt cx="6121566" cy="3672938"/>
          </a:xfrm>
        </p:grpSpPr>
        <p:sp>
          <p:nvSpPr>
            <p:cNvPr id="629" name="Google Shape;629;p38"/>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630" name="Google Shape;630;p38"/>
            <p:cNvSpPr txBox="1"/>
            <p:nvPr/>
          </p:nvSpPr>
          <p:spPr>
            <a:xfrm>
              <a:off x="0" y="0"/>
              <a:ext cx="6121566" cy="3672938"/>
            </a:xfrm>
            <a:prstGeom prst="rect">
              <a:avLst/>
            </a:prstGeom>
            <a:noFill/>
            <a:ln>
              <a:noFill/>
            </a:ln>
          </p:spPr>
          <p:txBody>
            <a:bodyPr anchorCtr="0" anchor="ctr" bIns="0" lIns="0" spcFirstLastPara="1" rIns="0" wrap="square" tIns="0">
              <a:noAutofit/>
            </a:bodyPr>
            <a:lstStyle/>
            <a:p>
              <a:pPr indent="0" lvl="0" marL="0" marR="0" rtl="0" algn="ctr">
                <a:lnSpc>
                  <a:spcPct val="107984"/>
                </a:lnSpc>
                <a:spcBef>
                  <a:spcPts val="0"/>
                </a:spcBef>
                <a:spcAft>
                  <a:spcPts val="0"/>
                </a:spcAft>
                <a:buNone/>
              </a:pPr>
              <a:r>
                <a:rPr b="1" i="0" lang="en-US" sz="1800" u="none" cap="none" strike="noStrike">
                  <a:solidFill>
                    <a:srgbClr val="FFFFFF"/>
                  </a:solidFill>
                  <a:latin typeface="Arial"/>
                  <a:ea typeface="Arial"/>
                  <a:cs typeface="Arial"/>
                  <a:sym typeface="Arial"/>
                </a:rPr>
                <a:t>Ознаки впливу навколишнього середовища: тривалі високі нічні температури, коричнева/суха рослинність, порожні водосховища — це підтверджує серйозність офіційних попереджень про посуху.</a:t>
              </a:r>
              <a:endParaRPr sz="1800"/>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descr="Синій текст на чорному фоні  Опис згенеровано автоматично" id="109" name="Google Shape;109;p4"/>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10" name="Google Shape;110;p4"/>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1" l="0" r="0" t="0"/>
            </a:stretch>
          </a:blipFill>
          <a:ln>
            <a:noFill/>
          </a:ln>
        </p:spPr>
      </p:sp>
      <p:grpSp>
        <p:nvGrpSpPr>
          <p:cNvPr id="111" name="Google Shape;111;p4"/>
          <p:cNvGrpSpPr/>
          <p:nvPr/>
        </p:nvGrpSpPr>
        <p:grpSpPr>
          <a:xfrm>
            <a:off x="1259682" y="709656"/>
            <a:ext cx="15773400" cy="2038350"/>
            <a:chOff x="0" y="-66675"/>
            <a:chExt cx="21031200" cy="2717801"/>
          </a:xfrm>
        </p:grpSpPr>
        <p:sp>
          <p:nvSpPr>
            <p:cNvPr id="112" name="Google Shape;112;p4"/>
            <p:cNvSpPr/>
            <p:nvPr/>
          </p:nvSpPr>
          <p:spPr>
            <a:xfrm>
              <a:off x="0" y="0"/>
              <a:ext cx="21031200" cy="2651126"/>
            </a:xfrm>
            <a:custGeom>
              <a:rect b="b" l="l" r="r" t="t"/>
              <a:pathLst>
                <a:path extrusionOk="0" h="2651126" w="21031200">
                  <a:moveTo>
                    <a:pt x="0" y="0"/>
                  </a:moveTo>
                  <a:lnTo>
                    <a:pt x="21031200" y="0"/>
                  </a:lnTo>
                  <a:lnTo>
                    <a:pt x="21031200" y="2651126"/>
                  </a:lnTo>
                  <a:lnTo>
                    <a:pt x="0" y="2651126"/>
                  </a:lnTo>
                  <a:close/>
                </a:path>
              </a:pathLst>
            </a:custGeom>
            <a:solidFill>
              <a:srgbClr val="000000">
                <a:alpha val="0"/>
              </a:srgbClr>
            </a:solidFill>
            <a:ln>
              <a:noFill/>
            </a:ln>
          </p:spPr>
        </p:sp>
        <p:sp>
          <p:nvSpPr>
            <p:cNvPr id="113" name="Google Shape;113;p4"/>
            <p:cNvSpPr txBox="1"/>
            <p:nvPr/>
          </p:nvSpPr>
          <p:spPr>
            <a:xfrm>
              <a:off x="0" y="-66675"/>
              <a:ext cx="21031200" cy="271780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Мета навчального модуля</a:t>
              </a:r>
              <a:endParaRPr/>
            </a:p>
          </p:txBody>
        </p:sp>
      </p:grpSp>
      <p:sp>
        <p:nvSpPr>
          <p:cNvPr id="114" name="Google Shape;114;p4"/>
          <p:cNvSpPr txBox="1"/>
          <p:nvPr/>
        </p:nvSpPr>
        <p:spPr>
          <a:xfrm>
            <a:off x="1351107" y="2507859"/>
            <a:ext cx="15590700" cy="5999400"/>
          </a:xfrm>
          <a:prstGeom prst="rect">
            <a:avLst/>
          </a:prstGeom>
          <a:noFill/>
          <a:ln>
            <a:noFill/>
          </a:ln>
        </p:spPr>
        <p:txBody>
          <a:bodyPr anchorCtr="0" anchor="t" bIns="0" lIns="0" spcFirstLastPara="1" rIns="0" wrap="square" tIns="0">
            <a:spAutoFit/>
          </a:bodyPr>
          <a:lstStyle/>
          <a:p>
            <a:pPr indent="0" lvl="0" marL="0" marR="0" rtl="0" algn="just">
              <a:lnSpc>
                <a:spcPct val="119936"/>
              </a:lnSpc>
              <a:spcBef>
                <a:spcPts val="0"/>
              </a:spcBef>
              <a:spcAft>
                <a:spcPts val="0"/>
              </a:spcAft>
              <a:buNone/>
            </a:pPr>
            <a:r>
              <a:rPr b="1" i="0" lang="en-US" sz="2075" u="none" cap="none" strike="noStrike">
                <a:solidFill>
                  <a:srgbClr val="000000"/>
                </a:solidFill>
                <a:latin typeface="Calibri"/>
                <a:ea typeface="Calibri"/>
                <a:cs typeface="Calibri"/>
                <a:sym typeface="Calibri"/>
              </a:rPr>
              <a:t>Загальна мета:</a:t>
            </a:r>
            <a:r>
              <a:rPr b="1" i="0" lang="en-US" sz="2075" u="none" cap="none" strike="noStrike">
                <a:solidFill>
                  <a:srgbClr val="000000"/>
                </a:solidFill>
                <a:latin typeface="Calibri"/>
                <a:ea typeface="Calibri"/>
                <a:cs typeface="Calibri"/>
                <a:sym typeface="Calibri"/>
              </a:rPr>
              <a:t> </a:t>
            </a:r>
            <a:r>
              <a:rPr i="0" lang="en-US" sz="2075" u="none" cap="none" strike="noStrike">
                <a:solidFill>
                  <a:srgbClr val="000000"/>
                </a:solidFill>
                <a:latin typeface="Calibri"/>
                <a:ea typeface="Calibri"/>
                <a:cs typeface="Calibri"/>
                <a:sym typeface="Calibri"/>
              </a:rPr>
              <a:t>Головною метою цього навчального модуля є ознайомлення студентів з ідеєю, можливостями та використанням систем раннього попередження (СПР) у житлових умовах. За допомогою оперативних сповіщень та превентивних заходів він спрямований на підвищення готовності, розширення знань про потенційні ризики та зміцнення здатності людей і громад успішно реагувати на кризи.</a:t>
            </a:r>
            <a:endParaRPr sz="1900"/>
          </a:p>
          <a:p>
            <a:pPr indent="0" lvl="0" marL="0" marR="0" rtl="0" algn="just">
              <a:lnSpc>
                <a:spcPct val="80000"/>
              </a:lnSpc>
              <a:spcBef>
                <a:spcPts val="0"/>
              </a:spcBef>
              <a:spcAft>
                <a:spcPts val="0"/>
              </a:spcAft>
              <a:buNone/>
            </a:pPr>
            <a:r>
              <a:t/>
            </a:r>
            <a:endParaRPr i="0" sz="2075" u="none" cap="none" strike="noStrike">
              <a:solidFill>
                <a:srgbClr val="000000"/>
              </a:solidFill>
              <a:latin typeface="Calibri"/>
              <a:ea typeface="Calibri"/>
              <a:cs typeface="Calibri"/>
              <a:sym typeface="Calibri"/>
            </a:endParaRPr>
          </a:p>
          <a:p>
            <a:pPr indent="0" lvl="0" marL="0" marR="0" rtl="0" algn="just">
              <a:lnSpc>
                <a:spcPct val="119936"/>
              </a:lnSpc>
              <a:spcBef>
                <a:spcPts val="0"/>
              </a:spcBef>
              <a:spcAft>
                <a:spcPts val="0"/>
              </a:spcAft>
              <a:buNone/>
            </a:pPr>
            <a:r>
              <a:rPr i="0" lang="en-US" sz="2075" u="none" cap="none" strike="noStrike">
                <a:solidFill>
                  <a:srgbClr val="000000"/>
                </a:solidFill>
                <a:latin typeface="Calibri"/>
                <a:ea typeface="Calibri"/>
                <a:cs typeface="Calibri"/>
                <a:sym typeface="Calibri"/>
              </a:rPr>
              <a:t>Тривалість навчального модуля: 2,6 академічних годин</a:t>
            </a:r>
            <a:endParaRPr sz="1900"/>
          </a:p>
          <a:p>
            <a:pPr indent="0" lvl="0" marL="0" marR="0" rtl="0" algn="just">
              <a:lnSpc>
                <a:spcPct val="80000"/>
              </a:lnSpc>
              <a:spcBef>
                <a:spcPts val="0"/>
              </a:spcBef>
              <a:spcAft>
                <a:spcPts val="0"/>
              </a:spcAft>
              <a:buNone/>
            </a:pPr>
            <a:r>
              <a:t/>
            </a:r>
            <a:endParaRPr i="0" sz="2075" u="none" cap="none" strike="noStrike">
              <a:solidFill>
                <a:srgbClr val="000000"/>
              </a:solidFill>
              <a:latin typeface="Calibri"/>
              <a:ea typeface="Calibri"/>
              <a:cs typeface="Calibri"/>
              <a:sym typeface="Calibri"/>
            </a:endParaRPr>
          </a:p>
          <a:p>
            <a:pPr indent="0" lvl="0" marL="0" marR="0" rtl="0" algn="just">
              <a:lnSpc>
                <a:spcPct val="119936"/>
              </a:lnSpc>
              <a:spcBef>
                <a:spcPts val="0"/>
              </a:spcBef>
              <a:spcAft>
                <a:spcPts val="0"/>
              </a:spcAft>
              <a:buNone/>
            </a:pPr>
            <a:r>
              <a:rPr i="0" lang="en-US" sz="2075" u="none" cap="none" strike="noStrike">
                <a:solidFill>
                  <a:srgbClr val="000000"/>
                </a:solidFill>
                <a:latin typeface="Calibri"/>
                <a:ea typeface="Calibri"/>
                <a:cs typeface="Calibri"/>
                <a:sym typeface="Calibri"/>
              </a:rPr>
              <a:t>Метод оцінювання: тест з вибором однієї правильної відповіді після завершення навчального модуля</a:t>
            </a:r>
            <a:endParaRPr sz="1900"/>
          </a:p>
          <a:p>
            <a:pPr indent="0" lvl="0" marL="0" marR="0" rtl="0" algn="just">
              <a:lnSpc>
                <a:spcPct val="80000"/>
              </a:lnSpc>
              <a:spcBef>
                <a:spcPts val="0"/>
              </a:spcBef>
              <a:spcAft>
                <a:spcPts val="0"/>
              </a:spcAft>
              <a:buNone/>
            </a:pPr>
            <a:r>
              <a:t/>
            </a:r>
            <a:endParaRPr i="0" sz="2075" u="none" cap="none" strike="noStrike">
              <a:solidFill>
                <a:srgbClr val="000000"/>
              </a:solidFill>
              <a:latin typeface="Calibri"/>
              <a:ea typeface="Calibri"/>
              <a:cs typeface="Calibri"/>
              <a:sym typeface="Calibri"/>
            </a:endParaRPr>
          </a:p>
          <a:p>
            <a:pPr indent="0" lvl="0" marL="0" marR="0" rtl="0" algn="just">
              <a:lnSpc>
                <a:spcPct val="119936"/>
              </a:lnSpc>
              <a:spcBef>
                <a:spcPts val="0"/>
              </a:spcBef>
              <a:spcAft>
                <a:spcPts val="0"/>
              </a:spcAft>
              <a:buNone/>
            </a:pPr>
            <a:r>
              <a:rPr b="1" i="0" lang="en-US" sz="2075" u="none" cap="none" strike="noStrike">
                <a:solidFill>
                  <a:srgbClr val="000000"/>
                </a:solidFill>
                <a:latin typeface="Calibri"/>
                <a:ea typeface="Calibri"/>
                <a:cs typeface="Calibri"/>
                <a:sym typeface="Calibri"/>
              </a:rPr>
              <a:t>Цільові групи: </a:t>
            </a:r>
            <a:r>
              <a:rPr i="0" lang="en-US" sz="2075" u="none" cap="none" strike="noStrike">
                <a:solidFill>
                  <a:srgbClr val="000000"/>
                </a:solidFill>
                <a:latin typeface="Calibri"/>
                <a:ea typeface="Calibri"/>
                <a:cs typeface="Calibri"/>
                <a:sym typeface="Calibri"/>
              </a:rPr>
              <a:t>учні професійно-технічної освіти, учні безперервної професійно-технічної освіти, учні діаспори, викладачі професійно-технічної та безперервної професійно-технічної освіти</a:t>
            </a:r>
            <a:endParaRPr sz="1900"/>
          </a:p>
          <a:p>
            <a:pPr indent="0" lvl="0" marL="0" marR="0" rtl="0" algn="just">
              <a:lnSpc>
                <a:spcPct val="72000"/>
              </a:lnSpc>
              <a:spcBef>
                <a:spcPts val="0"/>
              </a:spcBef>
              <a:spcAft>
                <a:spcPts val="0"/>
              </a:spcAft>
              <a:buNone/>
            </a:pPr>
            <a:r>
              <a:t/>
            </a:r>
            <a:endParaRPr i="0" sz="2075" u="none" cap="none" strike="noStrike">
              <a:solidFill>
                <a:srgbClr val="000000"/>
              </a:solidFill>
              <a:latin typeface="Calibri"/>
              <a:ea typeface="Calibri"/>
              <a:cs typeface="Calibri"/>
              <a:sym typeface="Calibri"/>
            </a:endParaRPr>
          </a:p>
          <a:p>
            <a:pPr indent="0" lvl="0" marL="0" marR="0" rtl="0" algn="just">
              <a:lnSpc>
                <a:spcPct val="108000"/>
              </a:lnSpc>
              <a:spcBef>
                <a:spcPts val="0"/>
              </a:spcBef>
              <a:spcAft>
                <a:spcPts val="0"/>
              </a:spcAft>
              <a:buNone/>
            </a:pPr>
            <a:r>
              <a:rPr b="1" i="0" lang="en-US" sz="2150" u="none" cap="none" strike="noStrike">
                <a:solidFill>
                  <a:srgbClr val="000000"/>
                </a:solidFill>
                <a:latin typeface="Calibri"/>
                <a:ea typeface="Calibri"/>
                <a:cs typeface="Calibri"/>
                <a:sym typeface="Calibri"/>
              </a:rPr>
              <a:t>Визнання для учнів:</a:t>
            </a:r>
            <a:endParaRPr b="1" sz="1900"/>
          </a:p>
          <a:p>
            <a:pPr indent="0" lvl="0" marL="0" marR="0" rtl="0" algn="just">
              <a:lnSpc>
                <a:spcPct val="108000"/>
              </a:lnSpc>
              <a:spcBef>
                <a:spcPts val="0"/>
              </a:spcBef>
              <a:spcAft>
                <a:spcPts val="0"/>
              </a:spcAft>
              <a:buNone/>
            </a:pPr>
            <a:r>
              <a:rPr i="0" lang="en-US" sz="2150" u="none" cap="none" strike="noStrike">
                <a:solidFill>
                  <a:srgbClr val="000000"/>
                </a:solidFill>
                <a:latin typeface="Calibri"/>
                <a:ea typeface="Calibri"/>
                <a:cs typeface="Calibri"/>
                <a:sym typeface="Calibri"/>
              </a:rPr>
              <a:t>Сертифікат про завершення (програма неформального навчання)</a:t>
            </a:r>
            <a:endParaRPr sz="1900"/>
          </a:p>
          <a:p>
            <a:pPr indent="0" lvl="0" marL="0" marR="0" rtl="0" algn="just">
              <a:lnSpc>
                <a:spcPct val="108000"/>
              </a:lnSpc>
              <a:spcBef>
                <a:spcPts val="0"/>
              </a:spcBef>
              <a:spcAft>
                <a:spcPts val="0"/>
              </a:spcAft>
              <a:buNone/>
            </a:pPr>
            <a:r>
              <a:rPr i="0" lang="en-US" sz="2150" u="none" cap="none" strike="noStrike">
                <a:solidFill>
                  <a:srgbClr val="000000"/>
                </a:solidFill>
                <a:latin typeface="Calibri"/>
                <a:ea typeface="Calibri"/>
                <a:cs typeface="Calibri"/>
                <a:sym typeface="Calibri"/>
              </a:rPr>
              <a:t>Визнання для освітян:</a:t>
            </a:r>
            <a:endParaRPr sz="1900"/>
          </a:p>
          <a:p>
            <a:pPr indent="0" lvl="0" marL="0" marR="0" rtl="0" algn="just">
              <a:lnSpc>
                <a:spcPct val="108000"/>
              </a:lnSpc>
              <a:spcBef>
                <a:spcPts val="0"/>
              </a:spcBef>
              <a:spcAft>
                <a:spcPts val="0"/>
              </a:spcAft>
              <a:buNone/>
            </a:pPr>
            <a:r>
              <a:rPr i="0" lang="en-US" sz="2150" u="none" cap="none" strike="noStrike">
                <a:solidFill>
                  <a:srgbClr val="000000"/>
                </a:solidFill>
                <a:latin typeface="Calibri"/>
                <a:ea typeface="Calibri"/>
                <a:cs typeface="Calibri"/>
                <a:sym typeface="Calibri"/>
              </a:rPr>
              <a:t>Сертифікат про розвиток професійної компетентності </a:t>
            </a:r>
            <a:endParaRPr sz="1900"/>
          </a:p>
          <a:p>
            <a:pPr indent="0" lvl="0" marL="0" marR="0" rtl="0" algn="just">
              <a:lnSpc>
                <a:spcPct val="68727"/>
              </a:lnSpc>
              <a:spcBef>
                <a:spcPts val="0"/>
              </a:spcBef>
              <a:spcAft>
                <a:spcPts val="0"/>
              </a:spcAft>
              <a:buNone/>
            </a:pPr>
            <a:r>
              <a:t/>
            </a:r>
            <a:endParaRPr i="0" sz="2150" u="none" cap="none" strike="noStrike">
              <a:solidFill>
                <a:srgbClr val="000000"/>
              </a:solidFill>
              <a:latin typeface="Calibri"/>
              <a:ea typeface="Calibri"/>
              <a:cs typeface="Calibri"/>
              <a:sym typeface="Calibri"/>
            </a:endParaRPr>
          </a:p>
          <a:p>
            <a:pPr indent="0" lvl="0" marL="0" marR="0" rtl="0" algn="just">
              <a:lnSpc>
                <a:spcPct val="108000"/>
              </a:lnSpc>
              <a:spcBef>
                <a:spcPts val="0"/>
              </a:spcBef>
              <a:spcAft>
                <a:spcPts val="0"/>
              </a:spcAft>
              <a:buNone/>
            </a:pPr>
            <a:r>
              <a:rPr b="1" i="0" lang="en-US" sz="2075" u="none" cap="none" strike="noStrike">
                <a:solidFill>
                  <a:srgbClr val="000000"/>
                </a:solidFill>
                <a:latin typeface="Calibri"/>
                <a:ea typeface="Calibri"/>
                <a:cs typeface="Calibri"/>
                <a:sym typeface="Calibri"/>
              </a:rPr>
              <a:t>Цільова перехресна навичка ESCO в категорії:</a:t>
            </a:r>
            <a:r>
              <a:rPr i="0" lang="en-US" sz="2075" u="none" cap="none" strike="noStrike">
                <a:solidFill>
                  <a:srgbClr val="000000"/>
                </a:solidFill>
                <a:latin typeface="Calibri"/>
                <a:ea typeface="Calibri"/>
                <a:cs typeface="Calibri"/>
                <a:sym typeface="Calibri"/>
              </a:rPr>
              <a:t> T2.3 – Вирішення проблем: Здатність виявляти та оцінювати проблеми, що виникають внаслідок потенційних небезпек, аналізувати доступну інформацію та приймати ефективні рішення в умовах стресу</a:t>
            </a:r>
            <a:endParaRPr sz="19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8" name="Shape 638"/>
        <p:cNvGrpSpPr/>
        <p:nvPr/>
      </p:nvGrpSpPr>
      <p:grpSpPr>
        <a:xfrm>
          <a:off x="0" y="0"/>
          <a:ext cx="0" cy="0"/>
          <a:chOff x="0" y="0"/>
          <a:chExt cx="0" cy="0"/>
        </a:xfrm>
      </p:grpSpPr>
      <p:sp>
        <p:nvSpPr>
          <p:cNvPr descr="Синій текст на чорному фоні  Опис згенеровано автоматично" id="639" name="Google Shape;639;p40"/>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640" name="Google Shape;640;p40"/>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1" l="0" r="0" t="0"/>
            </a:stretch>
          </a:blipFill>
          <a:ln>
            <a:noFill/>
          </a:ln>
        </p:spPr>
      </p:sp>
      <p:grpSp>
        <p:nvGrpSpPr>
          <p:cNvPr id="641" name="Google Shape;641;p40"/>
          <p:cNvGrpSpPr/>
          <p:nvPr/>
        </p:nvGrpSpPr>
        <p:grpSpPr>
          <a:xfrm>
            <a:off x="847235" y="361628"/>
            <a:ext cx="15773400" cy="1380840"/>
            <a:chOff x="0" y="-66675"/>
            <a:chExt cx="21031200" cy="1841121"/>
          </a:xfrm>
        </p:grpSpPr>
        <p:sp>
          <p:nvSpPr>
            <p:cNvPr id="642" name="Google Shape;642;p40"/>
            <p:cNvSpPr/>
            <p:nvPr/>
          </p:nvSpPr>
          <p:spPr>
            <a:xfrm>
              <a:off x="0" y="0"/>
              <a:ext cx="21031200" cy="1774446"/>
            </a:xfrm>
            <a:custGeom>
              <a:rect b="b" l="l" r="r" t="t"/>
              <a:pathLst>
                <a:path extrusionOk="0" h="1774446" w="21031200">
                  <a:moveTo>
                    <a:pt x="0" y="0"/>
                  </a:moveTo>
                  <a:lnTo>
                    <a:pt x="21031200" y="0"/>
                  </a:lnTo>
                  <a:lnTo>
                    <a:pt x="21031200" y="1774446"/>
                  </a:lnTo>
                  <a:lnTo>
                    <a:pt x="0" y="1774446"/>
                  </a:lnTo>
                  <a:close/>
                </a:path>
              </a:pathLst>
            </a:custGeom>
            <a:solidFill>
              <a:srgbClr val="000000">
                <a:alpha val="0"/>
              </a:srgbClr>
            </a:solidFill>
            <a:ln>
              <a:noFill/>
            </a:ln>
          </p:spPr>
        </p:sp>
        <p:sp>
          <p:nvSpPr>
            <p:cNvPr id="643" name="Google Shape;643;p40"/>
            <p:cNvSpPr txBox="1"/>
            <p:nvPr/>
          </p:nvSpPr>
          <p:spPr>
            <a:xfrm>
              <a:off x="0" y="-66675"/>
              <a:ext cx="21031200" cy="18411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Зупиніться та поміркуйте</a:t>
              </a:r>
              <a:endParaRPr/>
            </a:p>
          </p:txBody>
        </p:sp>
      </p:grpSp>
      <p:grpSp>
        <p:nvGrpSpPr>
          <p:cNvPr id="644" name="Google Shape;644;p40"/>
          <p:cNvGrpSpPr/>
          <p:nvPr/>
        </p:nvGrpSpPr>
        <p:grpSpPr>
          <a:xfrm>
            <a:off x="475112" y="1340068"/>
            <a:ext cx="14268883" cy="1264275"/>
            <a:chOff x="0" y="-38100"/>
            <a:chExt cx="19025177" cy="1685700"/>
          </a:xfrm>
        </p:grpSpPr>
        <p:sp>
          <p:nvSpPr>
            <p:cNvPr id="645" name="Google Shape;645;p40"/>
            <p:cNvSpPr/>
            <p:nvPr/>
          </p:nvSpPr>
          <p:spPr>
            <a:xfrm>
              <a:off x="0" y="0"/>
              <a:ext cx="19025177" cy="1647600"/>
            </a:xfrm>
            <a:custGeom>
              <a:rect b="b" l="l" r="r" t="t"/>
              <a:pathLst>
                <a:path extrusionOk="0" h="1647600" w="19025177">
                  <a:moveTo>
                    <a:pt x="0" y="0"/>
                  </a:moveTo>
                  <a:lnTo>
                    <a:pt x="19025177" y="0"/>
                  </a:lnTo>
                  <a:lnTo>
                    <a:pt x="19025177" y="1647600"/>
                  </a:lnTo>
                  <a:lnTo>
                    <a:pt x="0" y="1647600"/>
                  </a:lnTo>
                  <a:close/>
                </a:path>
              </a:pathLst>
            </a:custGeom>
            <a:solidFill>
              <a:srgbClr val="000000">
                <a:alpha val="0"/>
              </a:srgbClr>
            </a:solidFill>
            <a:ln>
              <a:noFill/>
            </a:ln>
          </p:spPr>
        </p:sp>
        <p:sp>
          <p:nvSpPr>
            <p:cNvPr id="646" name="Google Shape;646;p40"/>
            <p:cNvSpPr txBox="1"/>
            <p:nvPr/>
          </p:nvSpPr>
          <p:spPr>
            <a:xfrm>
              <a:off x="0" y="-38100"/>
              <a:ext cx="19025176" cy="16857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139AD6"/>
                  </a:solidFill>
                  <a:latin typeface="Calibri"/>
                  <a:ea typeface="Calibri"/>
                  <a:cs typeface="Calibri"/>
                  <a:sym typeface="Calibri"/>
                </a:rPr>
                <a:t>Несподіване попередження про землетрус!</a:t>
              </a:r>
              <a:endParaRPr/>
            </a:p>
          </p:txBody>
        </p:sp>
      </p:grpSp>
      <p:sp>
        <p:nvSpPr>
          <p:cNvPr id="647" name="Google Shape;647;p40"/>
          <p:cNvSpPr txBox="1"/>
          <p:nvPr/>
        </p:nvSpPr>
        <p:spPr>
          <a:xfrm>
            <a:off x="938660" y="2640518"/>
            <a:ext cx="16107900" cy="2462100"/>
          </a:xfrm>
          <a:prstGeom prst="rect">
            <a:avLst/>
          </a:prstGeom>
          <a:noFill/>
          <a:ln>
            <a:noFill/>
          </a:ln>
        </p:spPr>
        <p:txBody>
          <a:bodyPr anchorCtr="0" anchor="t" bIns="0" lIns="0" spcFirstLastPara="1" rIns="0" wrap="square" tIns="0">
            <a:spAutoFit/>
          </a:bodyPr>
          <a:lstStyle/>
          <a:p>
            <a:pPr indent="0" lvl="0" marL="0" marR="0" rtl="0" algn="just">
              <a:lnSpc>
                <a:spcPct val="100000"/>
              </a:lnSpc>
              <a:spcBef>
                <a:spcPts val="0"/>
              </a:spcBef>
              <a:spcAft>
                <a:spcPts val="0"/>
              </a:spcAft>
              <a:buNone/>
            </a:pPr>
            <a:r>
              <a:rPr b="0" i="0" lang="en-US" sz="2666" u="none" cap="none" strike="noStrike">
                <a:solidFill>
                  <a:srgbClr val="000000"/>
                </a:solidFill>
                <a:latin typeface="Arial"/>
                <a:ea typeface="Arial"/>
                <a:cs typeface="Arial"/>
                <a:sym typeface="Arial"/>
              </a:rPr>
              <a:t>10:30 ранку, будній день. Ви вдома, готуєте обід. Раптом ваш телефон завібрує, а на екрані з'являється гучний сигнал будильника:</a:t>
            </a:r>
            <a:endParaRPr/>
          </a:p>
          <a:p>
            <a:pPr indent="0" lvl="0" marL="0" marR="0" rtl="0" algn="just">
              <a:lnSpc>
                <a:spcPct val="100000"/>
              </a:lnSpc>
              <a:spcBef>
                <a:spcPts val="0"/>
              </a:spcBef>
              <a:spcAft>
                <a:spcPts val="0"/>
              </a:spcAft>
              <a:buNone/>
            </a:pPr>
            <a:r>
              <a:rPr b="1" i="1" lang="en-US" sz="2666" u="none" cap="none" strike="noStrike">
                <a:solidFill>
                  <a:srgbClr val="000000"/>
                </a:solidFill>
                <a:latin typeface="Arial"/>
                <a:ea typeface="Arial"/>
                <a:cs typeface="Arial"/>
                <a:sym typeface="Arial"/>
              </a:rPr>
              <a:t>«Попередження про землетрус: через 20 секунд очікується сильний поштовх. Негайно сховайтеся».</a:t>
            </a:r>
            <a:endParaRPr/>
          </a:p>
          <a:p>
            <a:pPr indent="0" lvl="0" marL="0" marR="0" rtl="0" algn="just">
              <a:lnSpc>
                <a:spcPct val="100000"/>
              </a:lnSpc>
              <a:spcBef>
                <a:spcPts val="0"/>
              </a:spcBef>
              <a:spcAft>
                <a:spcPts val="0"/>
              </a:spcAft>
              <a:buNone/>
            </a:pPr>
            <a:r>
              <a:t/>
            </a:r>
            <a:endParaRPr b="1" i="1" sz="2666"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None/>
            </a:pPr>
            <a:r>
              <a:rPr b="1" i="1" lang="en-US" sz="2666" u="none" cap="none" strike="noStrike">
                <a:solidFill>
                  <a:srgbClr val="000000"/>
                </a:solidFill>
                <a:latin typeface="Arial"/>
                <a:ea typeface="Arial"/>
                <a:cs typeface="Arial"/>
                <a:sym typeface="Arial"/>
              </a:rPr>
              <a:t>Ваші діти граються в сусідній кімнаті, а ваш літній батько відпочиває у вітальні.</a:t>
            </a:r>
            <a:endParaRPr/>
          </a:p>
        </p:txBody>
      </p:sp>
      <p:sp>
        <p:nvSpPr>
          <p:cNvPr id="648" name="Google Shape;648;p40"/>
          <p:cNvSpPr/>
          <p:nvPr/>
        </p:nvSpPr>
        <p:spPr>
          <a:xfrm>
            <a:off x="8528823" y="6588409"/>
            <a:ext cx="5278660" cy="606362"/>
          </a:xfrm>
          <a:custGeom>
            <a:rect b="b" l="l" r="r" t="t"/>
            <a:pathLst>
              <a:path extrusionOk="0" h="808482" w="7038213">
                <a:moveTo>
                  <a:pt x="50800" y="0"/>
                </a:moveTo>
                <a:lnTo>
                  <a:pt x="50800" y="404241"/>
                </a:lnTo>
                <a:lnTo>
                  <a:pt x="25400" y="404241"/>
                </a:lnTo>
                <a:lnTo>
                  <a:pt x="25400" y="378841"/>
                </a:lnTo>
                <a:lnTo>
                  <a:pt x="7012813" y="378841"/>
                </a:lnTo>
                <a:cubicBezTo>
                  <a:pt x="7026783" y="378841"/>
                  <a:pt x="7038213" y="390271"/>
                  <a:pt x="7038213" y="404241"/>
                </a:cubicBezTo>
                <a:lnTo>
                  <a:pt x="7038213" y="808482"/>
                </a:lnTo>
                <a:lnTo>
                  <a:pt x="6987413" y="808482"/>
                </a:lnTo>
                <a:lnTo>
                  <a:pt x="6987413" y="404241"/>
                </a:lnTo>
                <a:lnTo>
                  <a:pt x="7012813" y="404241"/>
                </a:lnTo>
                <a:lnTo>
                  <a:pt x="7012813" y="429641"/>
                </a:lnTo>
                <a:lnTo>
                  <a:pt x="25400" y="429641"/>
                </a:lnTo>
                <a:cubicBezTo>
                  <a:pt x="11430" y="429641"/>
                  <a:pt x="0" y="418211"/>
                  <a:pt x="0" y="404241"/>
                </a:cubicBezTo>
                <a:lnTo>
                  <a:pt x="0" y="0"/>
                </a:lnTo>
                <a:close/>
              </a:path>
            </a:pathLst>
          </a:custGeom>
          <a:solidFill>
            <a:srgbClr val="BA1B1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9" name="Google Shape;649;p40"/>
          <p:cNvSpPr/>
          <p:nvPr/>
        </p:nvSpPr>
        <p:spPr>
          <a:xfrm>
            <a:off x="8528823" y="6588409"/>
            <a:ext cx="1784984" cy="606362"/>
          </a:xfrm>
          <a:custGeom>
            <a:rect b="b" l="l" r="r" t="t"/>
            <a:pathLst>
              <a:path extrusionOk="0" h="808482" w="2379980">
                <a:moveTo>
                  <a:pt x="50800" y="0"/>
                </a:moveTo>
                <a:lnTo>
                  <a:pt x="50800" y="404241"/>
                </a:lnTo>
                <a:lnTo>
                  <a:pt x="25400" y="404241"/>
                </a:lnTo>
                <a:lnTo>
                  <a:pt x="25400" y="378841"/>
                </a:lnTo>
                <a:lnTo>
                  <a:pt x="2354580" y="378841"/>
                </a:lnTo>
                <a:cubicBezTo>
                  <a:pt x="2368550" y="378841"/>
                  <a:pt x="2379980" y="390271"/>
                  <a:pt x="2379980" y="404241"/>
                </a:cubicBezTo>
                <a:lnTo>
                  <a:pt x="2379980" y="808482"/>
                </a:lnTo>
                <a:lnTo>
                  <a:pt x="2329180" y="808482"/>
                </a:lnTo>
                <a:lnTo>
                  <a:pt x="2329180" y="404241"/>
                </a:lnTo>
                <a:lnTo>
                  <a:pt x="2354580" y="404241"/>
                </a:lnTo>
                <a:lnTo>
                  <a:pt x="2354580" y="429641"/>
                </a:lnTo>
                <a:lnTo>
                  <a:pt x="25400" y="429641"/>
                </a:lnTo>
                <a:cubicBezTo>
                  <a:pt x="11430" y="429641"/>
                  <a:pt x="0" y="418211"/>
                  <a:pt x="0" y="404241"/>
                </a:cubicBezTo>
                <a:lnTo>
                  <a:pt x="0" y="0"/>
                </a:lnTo>
                <a:close/>
              </a:path>
            </a:pathLst>
          </a:custGeom>
          <a:solidFill>
            <a:srgbClr val="BA1B1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0" name="Google Shape;650;p40"/>
          <p:cNvSpPr/>
          <p:nvPr/>
        </p:nvSpPr>
        <p:spPr>
          <a:xfrm>
            <a:off x="6781974" y="6588409"/>
            <a:ext cx="1784984" cy="606362"/>
          </a:xfrm>
          <a:custGeom>
            <a:rect b="b" l="l" r="r" t="t"/>
            <a:pathLst>
              <a:path extrusionOk="0" h="808482" w="2379980">
                <a:moveTo>
                  <a:pt x="2379980" y="0"/>
                </a:moveTo>
                <a:lnTo>
                  <a:pt x="2379980" y="404241"/>
                </a:lnTo>
                <a:cubicBezTo>
                  <a:pt x="2379980" y="418211"/>
                  <a:pt x="2368550" y="429641"/>
                  <a:pt x="2354580" y="429641"/>
                </a:cubicBezTo>
                <a:lnTo>
                  <a:pt x="25400" y="429641"/>
                </a:lnTo>
                <a:lnTo>
                  <a:pt x="25400" y="404241"/>
                </a:lnTo>
                <a:lnTo>
                  <a:pt x="50800" y="404241"/>
                </a:lnTo>
                <a:lnTo>
                  <a:pt x="50800" y="808482"/>
                </a:lnTo>
                <a:lnTo>
                  <a:pt x="0" y="808482"/>
                </a:lnTo>
                <a:lnTo>
                  <a:pt x="0" y="404241"/>
                </a:lnTo>
                <a:cubicBezTo>
                  <a:pt x="0" y="390271"/>
                  <a:pt x="11430" y="378841"/>
                  <a:pt x="25400" y="378841"/>
                </a:cubicBezTo>
                <a:lnTo>
                  <a:pt x="2354580" y="378841"/>
                </a:lnTo>
                <a:lnTo>
                  <a:pt x="2354580" y="404241"/>
                </a:lnTo>
                <a:lnTo>
                  <a:pt x="2329180" y="404241"/>
                </a:lnTo>
                <a:lnTo>
                  <a:pt x="2329180" y="0"/>
                </a:lnTo>
                <a:close/>
              </a:path>
            </a:pathLst>
          </a:custGeom>
          <a:solidFill>
            <a:srgbClr val="BA1B1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1" name="Google Shape;651;p40"/>
          <p:cNvSpPr/>
          <p:nvPr/>
        </p:nvSpPr>
        <p:spPr>
          <a:xfrm>
            <a:off x="3288278" y="6588409"/>
            <a:ext cx="5278660" cy="606362"/>
          </a:xfrm>
          <a:custGeom>
            <a:rect b="b" l="l" r="r" t="t"/>
            <a:pathLst>
              <a:path extrusionOk="0" h="808482" w="7038213">
                <a:moveTo>
                  <a:pt x="7038213" y="0"/>
                </a:moveTo>
                <a:lnTo>
                  <a:pt x="7038213" y="404241"/>
                </a:lnTo>
                <a:cubicBezTo>
                  <a:pt x="7038213" y="418211"/>
                  <a:pt x="7026783" y="429641"/>
                  <a:pt x="7012813" y="429641"/>
                </a:cubicBezTo>
                <a:lnTo>
                  <a:pt x="25400" y="429641"/>
                </a:lnTo>
                <a:lnTo>
                  <a:pt x="25400" y="404241"/>
                </a:lnTo>
                <a:lnTo>
                  <a:pt x="50800" y="404241"/>
                </a:lnTo>
                <a:lnTo>
                  <a:pt x="50800" y="808482"/>
                </a:lnTo>
                <a:lnTo>
                  <a:pt x="0" y="808482"/>
                </a:lnTo>
                <a:lnTo>
                  <a:pt x="0" y="404241"/>
                </a:lnTo>
                <a:cubicBezTo>
                  <a:pt x="0" y="390271"/>
                  <a:pt x="11430" y="378841"/>
                  <a:pt x="25400" y="378841"/>
                </a:cubicBezTo>
                <a:lnTo>
                  <a:pt x="7012813" y="378841"/>
                </a:lnTo>
                <a:lnTo>
                  <a:pt x="7012813" y="404241"/>
                </a:lnTo>
                <a:lnTo>
                  <a:pt x="6987413" y="404241"/>
                </a:lnTo>
                <a:lnTo>
                  <a:pt x="6987413" y="0"/>
                </a:lnTo>
                <a:close/>
              </a:path>
            </a:pathLst>
          </a:custGeom>
          <a:solidFill>
            <a:srgbClr val="BA1B1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52" name="Google Shape;652;p40"/>
          <p:cNvGrpSpPr/>
          <p:nvPr/>
        </p:nvGrpSpPr>
        <p:grpSpPr>
          <a:xfrm>
            <a:off x="7085146" y="5125684"/>
            <a:ext cx="2925414" cy="1481804"/>
            <a:chOff x="0" y="0"/>
            <a:chExt cx="3900551" cy="1975739"/>
          </a:xfrm>
        </p:grpSpPr>
        <p:sp>
          <p:nvSpPr>
            <p:cNvPr id="653" name="Google Shape;653;p40"/>
            <p:cNvSpPr/>
            <p:nvPr/>
          </p:nvSpPr>
          <p:spPr>
            <a:xfrm>
              <a:off x="25400" y="25400"/>
              <a:ext cx="3849751" cy="1924939"/>
            </a:xfrm>
            <a:custGeom>
              <a:rect b="b" l="l" r="r" t="t"/>
              <a:pathLst>
                <a:path extrusionOk="0" h="1924939" w="3849751">
                  <a:moveTo>
                    <a:pt x="0" y="0"/>
                  </a:moveTo>
                  <a:lnTo>
                    <a:pt x="3849751" y="0"/>
                  </a:lnTo>
                  <a:lnTo>
                    <a:pt x="3849751" y="1924939"/>
                  </a:lnTo>
                  <a:lnTo>
                    <a:pt x="0" y="1924939"/>
                  </a:lnTo>
                  <a:close/>
                </a:path>
              </a:pathLst>
            </a:custGeom>
            <a:solidFill>
              <a:srgbClr val="139AD6"/>
            </a:solidFill>
            <a:ln>
              <a:noFill/>
            </a:ln>
          </p:spPr>
        </p:sp>
        <p:sp>
          <p:nvSpPr>
            <p:cNvPr id="654" name="Google Shape;654;p40"/>
            <p:cNvSpPr/>
            <p:nvPr/>
          </p:nvSpPr>
          <p:spPr>
            <a:xfrm>
              <a:off x="0" y="0"/>
              <a:ext cx="3900551" cy="1975739"/>
            </a:xfrm>
            <a:custGeom>
              <a:rect b="b" l="l" r="r" t="t"/>
              <a:pathLst>
                <a:path extrusionOk="0" h="1975739" w="3900551">
                  <a:moveTo>
                    <a:pt x="25400" y="0"/>
                  </a:moveTo>
                  <a:lnTo>
                    <a:pt x="3875151" y="0"/>
                  </a:lnTo>
                  <a:cubicBezTo>
                    <a:pt x="3889121" y="0"/>
                    <a:pt x="3900551" y="11430"/>
                    <a:pt x="3900551" y="25400"/>
                  </a:cubicBezTo>
                  <a:lnTo>
                    <a:pt x="3900551" y="1950339"/>
                  </a:lnTo>
                  <a:cubicBezTo>
                    <a:pt x="3900551" y="1964309"/>
                    <a:pt x="3889121" y="1975739"/>
                    <a:pt x="3875151" y="1975739"/>
                  </a:cubicBezTo>
                  <a:lnTo>
                    <a:pt x="25400" y="1975739"/>
                  </a:lnTo>
                  <a:cubicBezTo>
                    <a:pt x="11430" y="1975739"/>
                    <a:pt x="0" y="1964309"/>
                    <a:pt x="0" y="1950339"/>
                  </a:cubicBezTo>
                  <a:lnTo>
                    <a:pt x="0" y="25400"/>
                  </a:lnTo>
                  <a:cubicBezTo>
                    <a:pt x="0" y="11430"/>
                    <a:pt x="11430" y="0"/>
                    <a:pt x="25400" y="0"/>
                  </a:cubicBezTo>
                  <a:moveTo>
                    <a:pt x="25400" y="50800"/>
                  </a:moveTo>
                  <a:lnTo>
                    <a:pt x="25400" y="25400"/>
                  </a:lnTo>
                  <a:lnTo>
                    <a:pt x="50800" y="25400"/>
                  </a:lnTo>
                  <a:lnTo>
                    <a:pt x="50800" y="1950339"/>
                  </a:lnTo>
                  <a:lnTo>
                    <a:pt x="25400" y="1950339"/>
                  </a:lnTo>
                  <a:lnTo>
                    <a:pt x="25400" y="1924939"/>
                  </a:lnTo>
                  <a:lnTo>
                    <a:pt x="3875151" y="1924939"/>
                  </a:lnTo>
                  <a:lnTo>
                    <a:pt x="3875151" y="1950339"/>
                  </a:lnTo>
                  <a:lnTo>
                    <a:pt x="3849751" y="1950339"/>
                  </a:lnTo>
                  <a:lnTo>
                    <a:pt x="3849751" y="25400"/>
                  </a:lnTo>
                  <a:lnTo>
                    <a:pt x="3875151" y="25400"/>
                  </a:lnTo>
                  <a:lnTo>
                    <a:pt x="3875151"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55" name="Google Shape;655;p40"/>
          <p:cNvGrpSpPr/>
          <p:nvPr/>
        </p:nvGrpSpPr>
        <p:grpSpPr>
          <a:xfrm>
            <a:off x="7104196" y="5144734"/>
            <a:ext cx="2887352" cy="1443675"/>
            <a:chOff x="0" y="0"/>
            <a:chExt cx="3849802" cy="1924900"/>
          </a:xfrm>
        </p:grpSpPr>
        <p:sp>
          <p:nvSpPr>
            <p:cNvPr id="656" name="Google Shape;656;p40"/>
            <p:cNvSpPr/>
            <p:nvPr/>
          </p:nvSpPr>
          <p:spPr>
            <a:xfrm>
              <a:off x="0" y="0"/>
              <a:ext cx="3849802" cy="1924900"/>
            </a:xfrm>
            <a:custGeom>
              <a:rect b="b" l="l" r="r" t="t"/>
              <a:pathLst>
                <a:path extrusionOk="0" h="1924900" w="3849802">
                  <a:moveTo>
                    <a:pt x="0" y="0"/>
                  </a:moveTo>
                  <a:lnTo>
                    <a:pt x="3849802" y="0"/>
                  </a:lnTo>
                  <a:lnTo>
                    <a:pt x="3849802" y="1924900"/>
                  </a:lnTo>
                  <a:lnTo>
                    <a:pt x="0" y="1924900"/>
                  </a:lnTo>
                  <a:close/>
                </a:path>
              </a:pathLst>
            </a:custGeom>
            <a:solidFill>
              <a:srgbClr val="000000">
                <a:alpha val="0"/>
              </a:srgbClr>
            </a:solidFill>
            <a:ln>
              <a:noFill/>
            </a:ln>
          </p:spPr>
        </p:sp>
        <p:sp>
          <p:nvSpPr>
            <p:cNvPr id="657" name="Google Shape;657;p40"/>
            <p:cNvSpPr txBox="1"/>
            <p:nvPr/>
          </p:nvSpPr>
          <p:spPr>
            <a:xfrm>
              <a:off x="0" y="9525"/>
              <a:ext cx="3849802" cy="1915375"/>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lang="en-US" sz="2250">
                  <a:solidFill>
                    <a:srgbClr val="FFFFFF"/>
                  </a:solidFill>
                </a:rPr>
                <a:t>П</a:t>
              </a:r>
              <a:r>
                <a:rPr b="1" i="0" lang="en-US" sz="2250" u="none" cap="none" strike="noStrike">
                  <a:solidFill>
                    <a:srgbClr val="FFFFFF"/>
                  </a:solidFill>
                  <a:latin typeface="Arial"/>
                  <a:ea typeface="Arial"/>
                  <a:cs typeface="Arial"/>
                  <a:sym typeface="Arial"/>
                </a:rPr>
                <a:t>итання:</a:t>
              </a:r>
              <a:endParaRPr/>
            </a:p>
          </p:txBody>
        </p:sp>
      </p:grpSp>
      <p:grpSp>
        <p:nvGrpSpPr>
          <p:cNvPr id="658" name="Google Shape;658;p40"/>
          <p:cNvGrpSpPr/>
          <p:nvPr/>
        </p:nvGrpSpPr>
        <p:grpSpPr>
          <a:xfrm>
            <a:off x="1844601" y="7175704"/>
            <a:ext cx="2925414" cy="1481804"/>
            <a:chOff x="0" y="0"/>
            <a:chExt cx="3900551" cy="1975739"/>
          </a:xfrm>
        </p:grpSpPr>
        <p:sp>
          <p:nvSpPr>
            <p:cNvPr id="659" name="Google Shape;659;p40"/>
            <p:cNvSpPr/>
            <p:nvPr/>
          </p:nvSpPr>
          <p:spPr>
            <a:xfrm>
              <a:off x="25400" y="25400"/>
              <a:ext cx="3849751" cy="1924939"/>
            </a:xfrm>
            <a:custGeom>
              <a:rect b="b" l="l" r="r" t="t"/>
              <a:pathLst>
                <a:path extrusionOk="0" h="1924939" w="3849751">
                  <a:moveTo>
                    <a:pt x="0" y="0"/>
                  </a:moveTo>
                  <a:lnTo>
                    <a:pt x="3849751" y="0"/>
                  </a:lnTo>
                  <a:lnTo>
                    <a:pt x="3849751" y="1924939"/>
                  </a:lnTo>
                  <a:lnTo>
                    <a:pt x="0" y="1924939"/>
                  </a:lnTo>
                  <a:close/>
                </a:path>
              </a:pathLst>
            </a:custGeom>
            <a:solidFill>
              <a:srgbClr val="ED2527"/>
            </a:solidFill>
            <a:ln>
              <a:noFill/>
            </a:ln>
          </p:spPr>
        </p:sp>
        <p:sp>
          <p:nvSpPr>
            <p:cNvPr id="660" name="Google Shape;660;p40"/>
            <p:cNvSpPr/>
            <p:nvPr/>
          </p:nvSpPr>
          <p:spPr>
            <a:xfrm>
              <a:off x="0" y="0"/>
              <a:ext cx="3900551" cy="1975739"/>
            </a:xfrm>
            <a:custGeom>
              <a:rect b="b" l="l" r="r" t="t"/>
              <a:pathLst>
                <a:path extrusionOk="0" h="1975739" w="3900551">
                  <a:moveTo>
                    <a:pt x="25400" y="0"/>
                  </a:moveTo>
                  <a:lnTo>
                    <a:pt x="3875151" y="0"/>
                  </a:lnTo>
                  <a:cubicBezTo>
                    <a:pt x="3889121" y="0"/>
                    <a:pt x="3900551" y="11430"/>
                    <a:pt x="3900551" y="25400"/>
                  </a:cubicBezTo>
                  <a:lnTo>
                    <a:pt x="3900551" y="1950339"/>
                  </a:lnTo>
                  <a:cubicBezTo>
                    <a:pt x="3900551" y="1964309"/>
                    <a:pt x="3889121" y="1975739"/>
                    <a:pt x="3875151" y="1975739"/>
                  </a:cubicBezTo>
                  <a:lnTo>
                    <a:pt x="25400" y="1975739"/>
                  </a:lnTo>
                  <a:cubicBezTo>
                    <a:pt x="11430" y="1975739"/>
                    <a:pt x="0" y="1964309"/>
                    <a:pt x="0" y="1950339"/>
                  </a:cubicBezTo>
                  <a:lnTo>
                    <a:pt x="0" y="25400"/>
                  </a:lnTo>
                  <a:cubicBezTo>
                    <a:pt x="0" y="11430"/>
                    <a:pt x="11430" y="0"/>
                    <a:pt x="25400" y="0"/>
                  </a:cubicBezTo>
                  <a:moveTo>
                    <a:pt x="25400" y="50800"/>
                  </a:moveTo>
                  <a:lnTo>
                    <a:pt x="25400" y="25400"/>
                  </a:lnTo>
                  <a:lnTo>
                    <a:pt x="50800" y="25400"/>
                  </a:lnTo>
                  <a:lnTo>
                    <a:pt x="50800" y="1950339"/>
                  </a:lnTo>
                  <a:lnTo>
                    <a:pt x="25400" y="1950339"/>
                  </a:lnTo>
                  <a:lnTo>
                    <a:pt x="25400" y="1924939"/>
                  </a:lnTo>
                  <a:lnTo>
                    <a:pt x="3875151" y="1924939"/>
                  </a:lnTo>
                  <a:lnTo>
                    <a:pt x="3875151" y="1950339"/>
                  </a:lnTo>
                  <a:lnTo>
                    <a:pt x="3849751" y="1950339"/>
                  </a:lnTo>
                  <a:lnTo>
                    <a:pt x="3849751" y="25400"/>
                  </a:lnTo>
                  <a:lnTo>
                    <a:pt x="3875151" y="25400"/>
                  </a:lnTo>
                  <a:lnTo>
                    <a:pt x="3875151"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61" name="Google Shape;661;p40"/>
          <p:cNvGrpSpPr/>
          <p:nvPr/>
        </p:nvGrpSpPr>
        <p:grpSpPr>
          <a:xfrm>
            <a:off x="1863651" y="7194754"/>
            <a:ext cx="2887352" cy="1443675"/>
            <a:chOff x="0" y="0"/>
            <a:chExt cx="3849802" cy="1924900"/>
          </a:xfrm>
        </p:grpSpPr>
        <p:sp>
          <p:nvSpPr>
            <p:cNvPr id="662" name="Google Shape;662;p40"/>
            <p:cNvSpPr/>
            <p:nvPr/>
          </p:nvSpPr>
          <p:spPr>
            <a:xfrm>
              <a:off x="0" y="0"/>
              <a:ext cx="3849802" cy="1924900"/>
            </a:xfrm>
            <a:custGeom>
              <a:rect b="b" l="l" r="r" t="t"/>
              <a:pathLst>
                <a:path extrusionOk="0" h="1924900" w="3849802">
                  <a:moveTo>
                    <a:pt x="0" y="0"/>
                  </a:moveTo>
                  <a:lnTo>
                    <a:pt x="3849802" y="0"/>
                  </a:lnTo>
                  <a:lnTo>
                    <a:pt x="3849802" y="1924900"/>
                  </a:lnTo>
                  <a:lnTo>
                    <a:pt x="0" y="1924900"/>
                  </a:lnTo>
                  <a:close/>
                </a:path>
              </a:pathLst>
            </a:custGeom>
            <a:solidFill>
              <a:srgbClr val="000000">
                <a:alpha val="0"/>
              </a:srgbClr>
            </a:solidFill>
            <a:ln>
              <a:noFill/>
            </a:ln>
          </p:spPr>
        </p:sp>
        <p:sp>
          <p:nvSpPr>
            <p:cNvPr id="663" name="Google Shape;663;p40"/>
            <p:cNvSpPr txBox="1"/>
            <p:nvPr/>
          </p:nvSpPr>
          <p:spPr>
            <a:xfrm>
              <a:off x="0" y="9525"/>
              <a:ext cx="3849802" cy="1915375"/>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1800" u="none" cap="none" strike="noStrike">
                  <a:solidFill>
                    <a:srgbClr val="FFFFFF"/>
                  </a:solidFill>
                  <a:latin typeface="Arial"/>
                  <a:ea typeface="Arial"/>
                  <a:cs typeface="Arial"/>
                  <a:sym typeface="Arial"/>
                </a:rPr>
                <a:t>Які негайні дії ви б зробили протягом цих 20 секунд?</a:t>
              </a:r>
              <a:endParaRPr sz="1800"/>
            </a:p>
          </p:txBody>
        </p:sp>
      </p:grpSp>
      <p:grpSp>
        <p:nvGrpSpPr>
          <p:cNvPr id="664" name="Google Shape;664;p40"/>
          <p:cNvGrpSpPr/>
          <p:nvPr/>
        </p:nvGrpSpPr>
        <p:grpSpPr>
          <a:xfrm>
            <a:off x="5338298" y="7175704"/>
            <a:ext cx="2925414" cy="1481804"/>
            <a:chOff x="0" y="0"/>
            <a:chExt cx="3900551" cy="1975739"/>
          </a:xfrm>
        </p:grpSpPr>
        <p:sp>
          <p:nvSpPr>
            <p:cNvPr id="665" name="Google Shape;665;p40"/>
            <p:cNvSpPr/>
            <p:nvPr/>
          </p:nvSpPr>
          <p:spPr>
            <a:xfrm>
              <a:off x="25400" y="25400"/>
              <a:ext cx="3849751" cy="1924939"/>
            </a:xfrm>
            <a:custGeom>
              <a:rect b="b" l="l" r="r" t="t"/>
              <a:pathLst>
                <a:path extrusionOk="0" h="1924939" w="3849751">
                  <a:moveTo>
                    <a:pt x="0" y="0"/>
                  </a:moveTo>
                  <a:lnTo>
                    <a:pt x="3849751" y="0"/>
                  </a:lnTo>
                  <a:lnTo>
                    <a:pt x="3849751" y="1924939"/>
                  </a:lnTo>
                  <a:lnTo>
                    <a:pt x="0" y="1924939"/>
                  </a:lnTo>
                  <a:close/>
                </a:path>
              </a:pathLst>
            </a:custGeom>
            <a:solidFill>
              <a:srgbClr val="ED2527"/>
            </a:solidFill>
            <a:ln>
              <a:noFill/>
            </a:ln>
          </p:spPr>
        </p:sp>
        <p:sp>
          <p:nvSpPr>
            <p:cNvPr id="666" name="Google Shape;666;p40"/>
            <p:cNvSpPr/>
            <p:nvPr/>
          </p:nvSpPr>
          <p:spPr>
            <a:xfrm>
              <a:off x="0" y="0"/>
              <a:ext cx="3900551" cy="1975739"/>
            </a:xfrm>
            <a:custGeom>
              <a:rect b="b" l="l" r="r" t="t"/>
              <a:pathLst>
                <a:path extrusionOk="0" h="1975739" w="3900551">
                  <a:moveTo>
                    <a:pt x="25400" y="0"/>
                  </a:moveTo>
                  <a:lnTo>
                    <a:pt x="3875151" y="0"/>
                  </a:lnTo>
                  <a:cubicBezTo>
                    <a:pt x="3889121" y="0"/>
                    <a:pt x="3900551" y="11430"/>
                    <a:pt x="3900551" y="25400"/>
                  </a:cubicBezTo>
                  <a:lnTo>
                    <a:pt x="3900551" y="1950339"/>
                  </a:lnTo>
                  <a:cubicBezTo>
                    <a:pt x="3900551" y="1964309"/>
                    <a:pt x="3889121" y="1975739"/>
                    <a:pt x="3875151" y="1975739"/>
                  </a:cubicBezTo>
                  <a:lnTo>
                    <a:pt x="25400" y="1975739"/>
                  </a:lnTo>
                  <a:cubicBezTo>
                    <a:pt x="11430" y="1975739"/>
                    <a:pt x="0" y="1964309"/>
                    <a:pt x="0" y="1950339"/>
                  </a:cubicBezTo>
                  <a:lnTo>
                    <a:pt x="0" y="25400"/>
                  </a:lnTo>
                  <a:cubicBezTo>
                    <a:pt x="0" y="11430"/>
                    <a:pt x="11430" y="0"/>
                    <a:pt x="25400" y="0"/>
                  </a:cubicBezTo>
                  <a:moveTo>
                    <a:pt x="25400" y="50800"/>
                  </a:moveTo>
                  <a:lnTo>
                    <a:pt x="25400" y="25400"/>
                  </a:lnTo>
                  <a:lnTo>
                    <a:pt x="50800" y="25400"/>
                  </a:lnTo>
                  <a:lnTo>
                    <a:pt x="50800" y="1950339"/>
                  </a:lnTo>
                  <a:lnTo>
                    <a:pt x="25400" y="1950339"/>
                  </a:lnTo>
                  <a:lnTo>
                    <a:pt x="25400" y="1924939"/>
                  </a:lnTo>
                  <a:lnTo>
                    <a:pt x="3875151" y="1924939"/>
                  </a:lnTo>
                  <a:lnTo>
                    <a:pt x="3875151" y="1950339"/>
                  </a:lnTo>
                  <a:lnTo>
                    <a:pt x="3849751" y="1950339"/>
                  </a:lnTo>
                  <a:lnTo>
                    <a:pt x="3849751" y="25400"/>
                  </a:lnTo>
                  <a:lnTo>
                    <a:pt x="3875151" y="25400"/>
                  </a:lnTo>
                  <a:lnTo>
                    <a:pt x="3875151"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67" name="Google Shape;667;p40"/>
          <p:cNvGrpSpPr/>
          <p:nvPr/>
        </p:nvGrpSpPr>
        <p:grpSpPr>
          <a:xfrm>
            <a:off x="5357348" y="7194754"/>
            <a:ext cx="2887352" cy="1443675"/>
            <a:chOff x="0" y="0"/>
            <a:chExt cx="3849802" cy="1924900"/>
          </a:xfrm>
        </p:grpSpPr>
        <p:sp>
          <p:nvSpPr>
            <p:cNvPr id="668" name="Google Shape;668;p40"/>
            <p:cNvSpPr/>
            <p:nvPr/>
          </p:nvSpPr>
          <p:spPr>
            <a:xfrm>
              <a:off x="0" y="0"/>
              <a:ext cx="3849802" cy="1924900"/>
            </a:xfrm>
            <a:custGeom>
              <a:rect b="b" l="l" r="r" t="t"/>
              <a:pathLst>
                <a:path extrusionOk="0" h="1924900" w="3849802">
                  <a:moveTo>
                    <a:pt x="0" y="0"/>
                  </a:moveTo>
                  <a:lnTo>
                    <a:pt x="3849802" y="0"/>
                  </a:lnTo>
                  <a:lnTo>
                    <a:pt x="3849802" y="1924900"/>
                  </a:lnTo>
                  <a:lnTo>
                    <a:pt x="0" y="1924900"/>
                  </a:lnTo>
                  <a:close/>
                </a:path>
              </a:pathLst>
            </a:custGeom>
            <a:solidFill>
              <a:srgbClr val="000000">
                <a:alpha val="0"/>
              </a:srgbClr>
            </a:solidFill>
            <a:ln>
              <a:noFill/>
            </a:ln>
          </p:spPr>
        </p:sp>
        <p:sp>
          <p:nvSpPr>
            <p:cNvPr id="669" name="Google Shape;669;p40"/>
            <p:cNvSpPr txBox="1"/>
            <p:nvPr/>
          </p:nvSpPr>
          <p:spPr>
            <a:xfrm>
              <a:off x="0" y="9525"/>
              <a:ext cx="3849802" cy="1915375"/>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1800" u="none" cap="none" strike="noStrike">
                  <a:solidFill>
                    <a:srgbClr val="FFFFFF"/>
                  </a:solidFill>
                  <a:latin typeface="Arial"/>
                  <a:ea typeface="Arial"/>
                  <a:cs typeface="Arial"/>
                  <a:sym typeface="Arial"/>
                </a:rPr>
                <a:t>Як би ви допомогли дітям та літнім членам сім'ї знайти безпечне місце?</a:t>
              </a:r>
              <a:endParaRPr sz="1800"/>
            </a:p>
          </p:txBody>
        </p:sp>
      </p:grpSp>
      <p:grpSp>
        <p:nvGrpSpPr>
          <p:cNvPr id="670" name="Google Shape;670;p40"/>
          <p:cNvGrpSpPr/>
          <p:nvPr/>
        </p:nvGrpSpPr>
        <p:grpSpPr>
          <a:xfrm>
            <a:off x="8831994" y="7175704"/>
            <a:ext cx="2925414" cy="1481804"/>
            <a:chOff x="0" y="0"/>
            <a:chExt cx="3900551" cy="1975739"/>
          </a:xfrm>
        </p:grpSpPr>
        <p:sp>
          <p:nvSpPr>
            <p:cNvPr id="671" name="Google Shape;671;p40"/>
            <p:cNvSpPr/>
            <p:nvPr/>
          </p:nvSpPr>
          <p:spPr>
            <a:xfrm>
              <a:off x="25400" y="25400"/>
              <a:ext cx="3849751" cy="1924939"/>
            </a:xfrm>
            <a:custGeom>
              <a:rect b="b" l="l" r="r" t="t"/>
              <a:pathLst>
                <a:path extrusionOk="0" h="1924939" w="3849751">
                  <a:moveTo>
                    <a:pt x="0" y="0"/>
                  </a:moveTo>
                  <a:lnTo>
                    <a:pt x="3849751" y="0"/>
                  </a:lnTo>
                  <a:lnTo>
                    <a:pt x="3849751" y="1924939"/>
                  </a:lnTo>
                  <a:lnTo>
                    <a:pt x="0" y="1924939"/>
                  </a:lnTo>
                  <a:close/>
                </a:path>
              </a:pathLst>
            </a:custGeom>
            <a:solidFill>
              <a:srgbClr val="ED2527"/>
            </a:solidFill>
            <a:ln>
              <a:noFill/>
            </a:ln>
          </p:spPr>
        </p:sp>
        <p:sp>
          <p:nvSpPr>
            <p:cNvPr id="672" name="Google Shape;672;p40"/>
            <p:cNvSpPr/>
            <p:nvPr/>
          </p:nvSpPr>
          <p:spPr>
            <a:xfrm>
              <a:off x="0" y="0"/>
              <a:ext cx="3900551" cy="1975739"/>
            </a:xfrm>
            <a:custGeom>
              <a:rect b="b" l="l" r="r" t="t"/>
              <a:pathLst>
                <a:path extrusionOk="0" h="1975739" w="3900551">
                  <a:moveTo>
                    <a:pt x="25400" y="0"/>
                  </a:moveTo>
                  <a:lnTo>
                    <a:pt x="3875151" y="0"/>
                  </a:lnTo>
                  <a:cubicBezTo>
                    <a:pt x="3889121" y="0"/>
                    <a:pt x="3900551" y="11430"/>
                    <a:pt x="3900551" y="25400"/>
                  </a:cubicBezTo>
                  <a:lnTo>
                    <a:pt x="3900551" y="1950339"/>
                  </a:lnTo>
                  <a:cubicBezTo>
                    <a:pt x="3900551" y="1964309"/>
                    <a:pt x="3889121" y="1975739"/>
                    <a:pt x="3875151" y="1975739"/>
                  </a:cubicBezTo>
                  <a:lnTo>
                    <a:pt x="25400" y="1975739"/>
                  </a:lnTo>
                  <a:cubicBezTo>
                    <a:pt x="11430" y="1975739"/>
                    <a:pt x="0" y="1964309"/>
                    <a:pt x="0" y="1950339"/>
                  </a:cubicBezTo>
                  <a:lnTo>
                    <a:pt x="0" y="25400"/>
                  </a:lnTo>
                  <a:cubicBezTo>
                    <a:pt x="0" y="11430"/>
                    <a:pt x="11430" y="0"/>
                    <a:pt x="25400" y="0"/>
                  </a:cubicBezTo>
                  <a:moveTo>
                    <a:pt x="25400" y="50800"/>
                  </a:moveTo>
                  <a:lnTo>
                    <a:pt x="25400" y="25400"/>
                  </a:lnTo>
                  <a:lnTo>
                    <a:pt x="50800" y="25400"/>
                  </a:lnTo>
                  <a:lnTo>
                    <a:pt x="50800" y="1950339"/>
                  </a:lnTo>
                  <a:lnTo>
                    <a:pt x="25400" y="1950339"/>
                  </a:lnTo>
                  <a:lnTo>
                    <a:pt x="25400" y="1924939"/>
                  </a:lnTo>
                  <a:lnTo>
                    <a:pt x="3875151" y="1924939"/>
                  </a:lnTo>
                  <a:lnTo>
                    <a:pt x="3875151" y="1950339"/>
                  </a:lnTo>
                  <a:lnTo>
                    <a:pt x="3849751" y="1950339"/>
                  </a:lnTo>
                  <a:lnTo>
                    <a:pt x="3849751" y="25400"/>
                  </a:lnTo>
                  <a:lnTo>
                    <a:pt x="3875151" y="25400"/>
                  </a:lnTo>
                  <a:lnTo>
                    <a:pt x="3875151"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73" name="Google Shape;673;p40"/>
          <p:cNvGrpSpPr/>
          <p:nvPr/>
        </p:nvGrpSpPr>
        <p:grpSpPr>
          <a:xfrm>
            <a:off x="8851044" y="7194754"/>
            <a:ext cx="2887352" cy="1527063"/>
            <a:chOff x="0" y="0"/>
            <a:chExt cx="3849802" cy="2036084"/>
          </a:xfrm>
        </p:grpSpPr>
        <p:sp>
          <p:nvSpPr>
            <p:cNvPr id="674" name="Google Shape;674;p40"/>
            <p:cNvSpPr/>
            <p:nvPr/>
          </p:nvSpPr>
          <p:spPr>
            <a:xfrm>
              <a:off x="0" y="0"/>
              <a:ext cx="3849802" cy="2036084"/>
            </a:xfrm>
            <a:custGeom>
              <a:rect b="b" l="l" r="r" t="t"/>
              <a:pathLst>
                <a:path extrusionOk="0" h="2036084" w="3849802">
                  <a:moveTo>
                    <a:pt x="0" y="0"/>
                  </a:moveTo>
                  <a:lnTo>
                    <a:pt x="3849802" y="0"/>
                  </a:lnTo>
                  <a:lnTo>
                    <a:pt x="3849802" y="2036084"/>
                  </a:lnTo>
                  <a:lnTo>
                    <a:pt x="0" y="2036084"/>
                  </a:lnTo>
                  <a:close/>
                </a:path>
              </a:pathLst>
            </a:custGeom>
            <a:solidFill>
              <a:srgbClr val="000000">
                <a:alpha val="0"/>
              </a:srgbClr>
            </a:solidFill>
            <a:ln>
              <a:noFill/>
            </a:ln>
          </p:spPr>
        </p:sp>
        <p:sp>
          <p:nvSpPr>
            <p:cNvPr id="675" name="Google Shape;675;p40"/>
            <p:cNvSpPr txBox="1"/>
            <p:nvPr/>
          </p:nvSpPr>
          <p:spPr>
            <a:xfrm>
              <a:off x="0" y="9525"/>
              <a:ext cx="3849802" cy="2026559"/>
            </a:xfrm>
            <a:prstGeom prst="rect">
              <a:avLst/>
            </a:prstGeom>
            <a:noFill/>
            <a:ln>
              <a:noFill/>
            </a:ln>
          </p:spPr>
          <p:txBody>
            <a:bodyPr anchorCtr="0" anchor="ctr" bIns="0" lIns="0" spcFirstLastPara="1" rIns="0" wrap="square" tIns="0">
              <a:noAutofit/>
            </a:bodyPr>
            <a:lstStyle/>
            <a:p>
              <a:pPr indent="0" lvl="0" marL="0" marR="0" rtl="0" algn="ctr">
                <a:lnSpc>
                  <a:spcPct val="107976"/>
                </a:lnSpc>
                <a:spcBef>
                  <a:spcPts val="0"/>
                </a:spcBef>
                <a:spcAft>
                  <a:spcPts val="0"/>
                </a:spcAft>
                <a:buNone/>
              </a:pPr>
              <a:r>
                <a:rPr b="0" i="0" lang="en-US" sz="1800" u="none" cap="none" strike="noStrike">
                  <a:solidFill>
                    <a:srgbClr val="FFFFFF"/>
                  </a:solidFill>
                  <a:latin typeface="Arial"/>
                  <a:ea typeface="Arial"/>
                  <a:cs typeface="Arial"/>
                  <a:sym typeface="Arial"/>
                </a:rPr>
                <a:t>У яких безпечних місцях вдома найкраще сховатися під час сильного трясіння?</a:t>
              </a:r>
              <a:endParaRPr sz="1800"/>
            </a:p>
          </p:txBody>
        </p:sp>
      </p:grpSp>
      <p:grpSp>
        <p:nvGrpSpPr>
          <p:cNvPr id="676" name="Google Shape;676;p40"/>
          <p:cNvGrpSpPr/>
          <p:nvPr/>
        </p:nvGrpSpPr>
        <p:grpSpPr>
          <a:xfrm>
            <a:off x="12325690" y="7175704"/>
            <a:ext cx="2925414" cy="1481804"/>
            <a:chOff x="0" y="0"/>
            <a:chExt cx="3900551" cy="1975739"/>
          </a:xfrm>
        </p:grpSpPr>
        <p:sp>
          <p:nvSpPr>
            <p:cNvPr id="677" name="Google Shape;677;p40"/>
            <p:cNvSpPr/>
            <p:nvPr/>
          </p:nvSpPr>
          <p:spPr>
            <a:xfrm>
              <a:off x="25400" y="25400"/>
              <a:ext cx="3849751" cy="1924939"/>
            </a:xfrm>
            <a:custGeom>
              <a:rect b="b" l="l" r="r" t="t"/>
              <a:pathLst>
                <a:path extrusionOk="0" h="1924939" w="3849751">
                  <a:moveTo>
                    <a:pt x="0" y="0"/>
                  </a:moveTo>
                  <a:lnTo>
                    <a:pt x="3849751" y="0"/>
                  </a:lnTo>
                  <a:lnTo>
                    <a:pt x="3849751" y="1924939"/>
                  </a:lnTo>
                  <a:lnTo>
                    <a:pt x="0" y="1924939"/>
                  </a:lnTo>
                  <a:close/>
                </a:path>
              </a:pathLst>
            </a:custGeom>
            <a:solidFill>
              <a:srgbClr val="ED2527"/>
            </a:solidFill>
            <a:ln>
              <a:noFill/>
            </a:ln>
          </p:spPr>
        </p:sp>
        <p:sp>
          <p:nvSpPr>
            <p:cNvPr id="678" name="Google Shape;678;p40"/>
            <p:cNvSpPr/>
            <p:nvPr/>
          </p:nvSpPr>
          <p:spPr>
            <a:xfrm>
              <a:off x="0" y="0"/>
              <a:ext cx="3900551" cy="1975739"/>
            </a:xfrm>
            <a:custGeom>
              <a:rect b="b" l="l" r="r" t="t"/>
              <a:pathLst>
                <a:path extrusionOk="0" h="1975739" w="3900551">
                  <a:moveTo>
                    <a:pt x="25400" y="0"/>
                  </a:moveTo>
                  <a:lnTo>
                    <a:pt x="3875151" y="0"/>
                  </a:lnTo>
                  <a:cubicBezTo>
                    <a:pt x="3889121" y="0"/>
                    <a:pt x="3900551" y="11430"/>
                    <a:pt x="3900551" y="25400"/>
                  </a:cubicBezTo>
                  <a:lnTo>
                    <a:pt x="3900551" y="1950339"/>
                  </a:lnTo>
                  <a:cubicBezTo>
                    <a:pt x="3900551" y="1964309"/>
                    <a:pt x="3889121" y="1975739"/>
                    <a:pt x="3875151" y="1975739"/>
                  </a:cubicBezTo>
                  <a:lnTo>
                    <a:pt x="25400" y="1975739"/>
                  </a:lnTo>
                  <a:cubicBezTo>
                    <a:pt x="11430" y="1975739"/>
                    <a:pt x="0" y="1964309"/>
                    <a:pt x="0" y="1950339"/>
                  </a:cubicBezTo>
                  <a:lnTo>
                    <a:pt x="0" y="25400"/>
                  </a:lnTo>
                  <a:cubicBezTo>
                    <a:pt x="0" y="11430"/>
                    <a:pt x="11430" y="0"/>
                    <a:pt x="25400" y="0"/>
                  </a:cubicBezTo>
                  <a:moveTo>
                    <a:pt x="25400" y="50800"/>
                  </a:moveTo>
                  <a:lnTo>
                    <a:pt x="25400" y="25400"/>
                  </a:lnTo>
                  <a:lnTo>
                    <a:pt x="50800" y="25400"/>
                  </a:lnTo>
                  <a:lnTo>
                    <a:pt x="50800" y="1950339"/>
                  </a:lnTo>
                  <a:lnTo>
                    <a:pt x="25400" y="1950339"/>
                  </a:lnTo>
                  <a:lnTo>
                    <a:pt x="25400" y="1924939"/>
                  </a:lnTo>
                  <a:lnTo>
                    <a:pt x="3875151" y="1924939"/>
                  </a:lnTo>
                  <a:lnTo>
                    <a:pt x="3875151" y="1950339"/>
                  </a:lnTo>
                  <a:lnTo>
                    <a:pt x="3849751" y="1950339"/>
                  </a:lnTo>
                  <a:lnTo>
                    <a:pt x="3849751" y="25400"/>
                  </a:lnTo>
                  <a:lnTo>
                    <a:pt x="3875151" y="25400"/>
                  </a:lnTo>
                  <a:lnTo>
                    <a:pt x="3875151"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79" name="Google Shape;679;p40"/>
          <p:cNvGrpSpPr/>
          <p:nvPr/>
        </p:nvGrpSpPr>
        <p:grpSpPr>
          <a:xfrm>
            <a:off x="12344740" y="7194754"/>
            <a:ext cx="2887352" cy="1443675"/>
            <a:chOff x="0" y="0"/>
            <a:chExt cx="3849802" cy="1924900"/>
          </a:xfrm>
        </p:grpSpPr>
        <p:sp>
          <p:nvSpPr>
            <p:cNvPr id="680" name="Google Shape;680;p40"/>
            <p:cNvSpPr/>
            <p:nvPr/>
          </p:nvSpPr>
          <p:spPr>
            <a:xfrm>
              <a:off x="0" y="0"/>
              <a:ext cx="3849802" cy="1924900"/>
            </a:xfrm>
            <a:custGeom>
              <a:rect b="b" l="l" r="r" t="t"/>
              <a:pathLst>
                <a:path extrusionOk="0" h="1924900" w="3849802">
                  <a:moveTo>
                    <a:pt x="0" y="0"/>
                  </a:moveTo>
                  <a:lnTo>
                    <a:pt x="3849802" y="0"/>
                  </a:lnTo>
                  <a:lnTo>
                    <a:pt x="3849802" y="1924900"/>
                  </a:lnTo>
                  <a:lnTo>
                    <a:pt x="0" y="1924900"/>
                  </a:lnTo>
                  <a:close/>
                </a:path>
              </a:pathLst>
            </a:custGeom>
            <a:solidFill>
              <a:srgbClr val="000000">
                <a:alpha val="0"/>
              </a:srgbClr>
            </a:solidFill>
            <a:ln>
              <a:noFill/>
            </a:ln>
          </p:spPr>
        </p:sp>
        <p:sp>
          <p:nvSpPr>
            <p:cNvPr id="681" name="Google Shape;681;p40"/>
            <p:cNvSpPr txBox="1"/>
            <p:nvPr/>
          </p:nvSpPr>
          <p:spPr>
            <a:xfrm>
              <a:off x="0" y="0"/>
              <a:ext cx="3849802" cy="1924900"/>
            </a:xfrm>
            <a:prstGeom prst="rect">
              <a:avLst/>
            </a:prstGeom>
            <a:noFill/>
            <a:ln>
              <a:noFill/>
            </a:ln>
          </p:spPr>
          <p:txBody>
            <a:bodyPr anchorCtr="0" anchor="ctr" bIns="0" lIns="0" spcFirstLastPara="1" rIns="0" wrap="square" tIns="0">
              <a:noAutofit/>
            </a:bodyPr>
            <a:lstStyle/>
            <a:p>
              <a:pPr indent="0" lvl="0" marL="0" marR="0" rtl="0" algn="ctr">
                <a:lnSpc>
                  <a:spcPct val="108004"/>
                </a:lnSpc>
                <a:spcBef>
                  <a:spcPts val="0"/>
                </a:spcBef>
                <a:spcAft>
                  <a:spcPts val="0"/>
                </a:spcAft>
                <a:buNone/>
              </a:pPr>
              <a:r>
                <a:rPr b="0" i="0" lang="en-US" sz="1800" u="none" cap="none" strike="noStrike">
                  <a:solidFill>
                    <a:srgbClr val="FFFFFF"/>
                  </a:solidFill>
                  <a:latin typeface="Arial"/>
                  <a:ea typeface="Arial"/>
                  <a:cs typeface="Arial"/>
                  <a:sym typeface="Arial"/>
                </a:rPr>
                <a:t>Після того, як тряска припиниться, як</a:t>
              </a:r>
              <a:r>
                <a:rPr lang="en-US" sz="1800">
                  <a:solidFill>
                    <a:srgbClr val="FFFFFF"/>
                  </a:solidFill>
                </a:rPr>
                <a:t>і к</a:t>
              </a:r>
              <a:r>
                <a:rPr b="0" i="0" lang="en-US" sz="1800" u="none" cap="none" strike="noStrike">
                  <a:solidFill>
                    <a:srgbClr val="FFFFFF"/>
                  </a:solidFill>
                  <a:latin typeface="Arial"/>
                  <a:ea typeface="Arial"/>
                  <a:cs typeface="Arial"/>
                  <a:sym typeface="Arial"/>
                </a:rPr>
                <a:t>роки?</a:t>
              </a:r>
              <a:endParaRPr sz="1800"/>
            </a:p>
          </p:txBody>
        </p:sp>
      </p:gr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9" name="Shape 689"/>
        <p:cNvGrpSpPr/>
        <p:nvPr/>
      </p:nvGrpSpPr>
      <p:grpSpPr>
        <a:xfrm>
          <a:off x="0" y="0"/>
          <a:ext cx="0" cy="0"/>
          <a:chOff x="0" y="0"/>
          <a:chExt cx="0" cy="0"/>
        </a:xfrm>
      </p:grpSpPr>
      <p:sp>
        <p:nvSpPr>
          <p:cNvPr descr="Синій текст на чорному фоні  Опис згенеровано автоматично" id="690" name="Google Shape;690;p42"/>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691" name="Google Shape;691;p42"/>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1" l="0" r="0" t="0"/>
            </a:stretch>
          </a:blipFill>
          <a:ln>
            <a:noFill/>
          </a:ln>
        </p:spPr>
      </p:sp>
      <p:grpSp>
        <p:nvGrpSpPr>
          <p:cNvPr id="692" name="Google Shape;692;p42"/>
          <p:cNvGrpSpPr/>
          <p:nvPr/>
        </p:nvGrpSpPr>
        <p:grpSpPr>
          <a:xfrm>
            <a:off x="1108806" y="394188"/>
            <a:ext cx="15773400" cy="2038350"/>
            <a:chOff x="0" y="-66675"/>
            <a:chExt cx="21031200" cy="2717801"/>
          </a:xfrm>
        </p:grpSpPr>
        <p:sp>
          <p:nvSpPr>
            <p:cNvPr id="693" name="Google Shape;693;p42"/>
            <p:cNvSpPr/>
            <p:nvPr/>
          </p:nvSpPr>
          <p:spPr>
            <a:xfrm>
              <a:off x="0" y="0"/>
              <a:ext cx="21031200" cy="2651126"/>
            </a:xfrm>
            <a:custGeom>
              <a:rect b="b" l="l" r="r" t="t"/>
              <a:pathLst>
                <a:path extrusionOk="0" h="2651126" w="21031200">
                  <a:moveTo>
                    <a:pt x="0" y="0"/>
                  </a:moveTo>
                  <a:lnTo>
                    <a:pt x="21031200" y="0"/>
                  </a:lnTo>
                  <a:lnTo>
                    <a:pt x="21031200" y="2651126"/>
                  </a:lnTo>
                  <a:lnTo>
                    <a:pt x="0" y="2651126"/>
                  </a:lnTo>
                  <a:close/>
                </a:path>
              </a:pathLst>
            </a:custGeom>
            <a:solidFill>
              <a:srgbClr val="000000">
                <a:alpha val="0"/>
              </a:srgbClr>
            </a:solidFill>
            <a:ln>
              <a:noFill/>
            </a:ln>
          </p:spPr>
        </p:sp>
        <p:sp>
          <p:nvSpPr>
            <p:cNvPr id="694" name="Google Shape;694;p42"/>
            <p:cNvSpPr txBox="1"/>
            <p:nvPr/>
          </p:nvSpPr>
          <p:spPr>
            <a:xfrm>
              <a:off x="0" y="-66675"/>
              <a:ext cx="21031200" cy="271780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Зупиніться та поміркуйте</a:t>
              </a:r>
              <a:endParaRPr/>
            </a:p>
          </p:txBody>
        </p:sp>
      </p:grpSp>
      <p:grpSp>
        <p:nvGrpSpPr>
          <p:cNvPr id="695" name="Google Shape;695;p42"/>
          <p:cNvGrpSpPr/>
          <p:nvPr/>
        </p:nvGrpSpPr>
        <p:grpSpPr>
          <a:xfrm>
            <a:off x="957930" y="2042373"/>
            <a:ext cx="15773400" cy="1264443"/>
            <a:chOff x="0" y="-38100"/>
            <a:chExt cx="21031200" cy="1685924"/>
          </a:xfrm>
        </p:grpSpPr>
        <p:sp>
          <p:nvSpPr>
            <p:cNvPr id="696" name="Google Shape;696;p42"/>
            <p:cNvSpPr/>
            <p:nvPr/>
          </p:nvSpPr>
          <p:spPr>
            <a:xfrm>
              <a:off x="0" y="0"/>
              <a:ext cx="21031200" cy="1647824"/>
            </a:xfrm>
            <a:custGeom>
              <a:rect b="b" l="l" r="r" t="t"/>
              <a:pathLst>
                <a:path extrusionOk="0" h="1647824" w="21031200">
                  <a:moveTo>
                    <a:pt x="0" y="0"/>
                  </a:moveTo>
                  <a:lnTo>
                    <a:pt x="21031200" y="0"/>
                  </a:lnTo>
                  <a:lnTo>
                    <a:pt x="21031200" y="1647824"/>
                  </a:lnTo>
                  <a:lnTo>
                    <a:pt x="0" y="1647824"/>
                  </a:lnTo>
                  <a:close/>
                </a:path>
              </a:pathLst>
            </a:custGeom>
            <a:solidFill>
              <a:srgbClr val="000000">
                <a:alpha val="0"/>
              </a:srgbClr>
            </a:solidFill>
            <a:ln>
              <a:noFill/>
            </a:ln>
          </p:spPr>
        </p:sp>
        <p:sp>
          <p:nvSpPr>
            <p:cNvPr id="697" name="Google Shape;697;p42"/>
            <p:cNvSpPr txBox="1"/>
            <p:nvPr/>
          </p:nvSpPr>
          <p:spPr>
            <a:xfrm>
              <a:off x="0" y="-38100"/>
              <a:ext cx="21031200" cy="1685924"/>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139AD6"/>
                  </a:solidFill>
                  <a:latin typeface="Calibri"/>
                  <a:ea typeface="Calibri"/>
                  <a:cs typeface="Calibri"/>
                  <a:sym typeface="Calibri"/>
                </a:rPr>
                <a:t>Несподіване попередження про землетрус!</a:t>
              </a:r>
              <a:endParaRPr/>
            </a:p>
          </p:txBody>
        </p:sp>
      </p:grpSp>
      <p:sp>
        <p:nvSpPr>
          <p:cNvPr id="698" name="Google Shape;698;p42"/>
          <p:cNvSpPr txBox="1"/>
          <p:nvPr/>
        </p:nvSpPr>
        <p:spPr>
          <a:xfrm>
            <a:off x="1200231" y="3486628"/>
            <a:ext cx="15590700" cy="5280900"/>
          </a:xfrm>
          <a:prstGeom prst="rect">
            <a:avLst/>
          </a:prstGeom>
          <a:noFill/>
          <a:ln>
            <a:noFill/>
          </a:ln>
        </p:spPr>
        <p:txBody>
          <a:bodyPr anchorCtr="0" anchor="t" bIns="0" lIns="0" spcFirstLastPara="1" rIns="0" wrap="square" tIns="0">
            <a:spAutoFit/>
          </a:bodyPr>
          <a:lstStyle/>
          <a:p>
            <a:pPr indent="-319936" lvl="1" marL="665273" marR="0" rtl="0" algn="just">
              <a:lnSpc>
                <a:spcPct val="86416"/>
              </a:lnSpc>
              <a:spcBef>
                <a:spcPts val="0"/>
              </a:spcBef>
              <a:spcAft>
                <a:spcPts val="0"/>
              </a:spcAft>
              <a:buClr>
                <a:srgbClr val="000000"/>
              </a:buClr>
              <a:buSzPts val="3054"/>
              <a:buChar char="•"/>
            </a:pPr>
            <a:r>
              <a:rPr i="0" lang="en-US" sz="3054" u="none" cap="none" strike="noStrike">
                <a:solidFill>
                  <a:srgbClr val="000000"/>
                </a:solidFill>
                <a:latin typeface="Calibri"/>
                <a:ea typeface="Calibri"/>
                <a:cs typeface="Calibri"/>
                <a:sym typeface="Calibri"/>
              </a:rPr>
              <a:t>Чому небезпечно: Біг на вулиці під час землетрусу або стояння біля вікон може наражати людей на падіння скла, цегли та важких предметів. Багато травм під час землетрусів трапляються через те, що люди намагаються втекти занадто швидко, замість того, щоб захистити себе.</a:t>
            </a:r>
            <a:endParaRPr sz="1200"/>
          </a:p>
          <a:p>
            <a:pPr indent="-319936" lvl="1" marL="665273" marR="0" rtl="0" algn="just">
              <a:lnSpc>
                <a:spcPct val="86416"/>
              </a:lnSpc>
              <a:spcBef>
                <a:spcPts val="0"/>
              </a:spcBef>
              <a:spcAft>
                <a:spcPts val="0"/>
              </a:spcAft>
              <a:buClr>
                <a:srgbClr val="000000"/>
              </a:buClr>
              <a:buSzPts val="3054"/>
              <a:buChar char="•"/>
            </a:pPr>
            <a:r>
              <a:rPr i="0" lang="en-US" sz="3054" u="none" cap="none" strike="noStrike">
                <a:solidFill>
                  <a:srgbClr val="000000"/>
                </a:solidFill>
                <a:latin typeface="Calibri"/>
                <a:ea typeface="Calibri"/>
                <a:cs typeface="Calibri"/>
                <a:sym typeface="Calibri"/>
              </a:rPr>
              <a:t> Що кажуть надійні джерела: Агентства цивільного захисту та міжнародні рекомендації з безпеки наголошують, що найбезпечнішою реакцією в приміщенні є «Падай, укривайся, тримайся». Дослідження показують, що негайне звернення за укриттям значно знижує ризик серйозних травм або смерті.</a:t>
            </a:r>
            <a:endParaRPr sz="1200"/>
          </a:p>
          <a:p>
            <a:pPr indent="-319936" lvl="1" marL="665273" marR="0" rtl="0" algn="just">
              <a:lnSpc>
                <a:spcPct val="86416"/>
              </a:lnSpc>
              <a:spcBef>
                <a:spcPts val="0"/>
              </a:spcBef>
              <a:spcAft>
                <a:spcPts val="0"/>
              </a:spcAft>
              <a:buClr>
                <a:srgbClr val="000000"/>
              </a:buClr>
              <a:buSzPts val="3054"/>
              <a:buChar char="•"/>
            </a:pPr>
            <a:r>
              <a:rPr i="0" lang="en-US" sz="3054" u="none" cap="none" strike="noStrike">
                <a:solidFill>
                  <a:srgbClr val="000000"/>
                </a:solidFill>
                <a:latin typeface="Calibri"/>
                <a:ea typeface="Calibri"/>
                <a:cs typeface="Calibri"/>
                <a:sym typeface="Calibri"/>
              </a:rPr>
              <a:t>Яка дія відображає найкращу практику: Коли ви отримуєте раннє попередження або відчуваєте тряску, швидко відійдіть від вікон та великих меблів, ляжте на землю, сховайтеся під міцним столом або письмовим столом і тримайтеся, доки тряска не припиниться. Після цього спокійно евакуюйтеся, якщо необхідно, та слухайте офіційні оновлення для отримання подальших інструкцій.</a:t>
            </a:r>
            <a:endParaRPr sz="12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6" name="Shape 706"/>
        <p:cNvGrpSpPr/>
        <p:nvPr/>
      </p:nvGrpSpPr>
      <p:grpSpPr>
        <a:xfrm>
          <a:off x="0" y="0"/>
          <a:ext cx="0" cy="0"/>
          <a:chOff x="0" y="0"/>
          <a:chExt cx="0" cy="0"/>
        </a:xfrm>
      </p:grpSpPr>
      <p:sp>
        <p:nvSpPr>
          <p:cNvPr descr="Синій текст на чорному фоні  Опис згенеровано автоматично" id="707" name="Google Shape;707;p44"/>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708" name="Google Shape;708;p44"/>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1" l="0" r="0" t="0"/>
            </a:stretch>
          </a:blipFill>
          <a:ln>
            <a:noFill/>
          </a:ln>
        </p:spPr>
      </p:sp>
      <p:grpSp>
        <p:nvGrpSpPr>
          <p:cNvPr id="709" name="Google Shape;709;p44"/>
          <p:cNvGrpSpPr/>
          <p:nvPr/>
        </p:nvGrpSpPr>
        <p:grpSpPr>
          <a:xfrm>
            <a:off x="1259675" y="709653"/>
            <a:ext cx="15773407" cy="2862248"/>
            <a:chOff x="-9" y="-66678"/>
            <a:chExt cx="21031209" cy="3816329"/>
          </a:xfrm>
        </p:grpSpPr>
        <p:sp>
          <p:nvSpPr>
            <p:cNvPr id="710" name="Google Shape;710;p44"/>
            <p:cNvSpPr/>
            <p:nvPr/>
          </p:nvSpPr>
          <p:spPr>
            <a:xfrm>
              <a:off x="0" y="0"/>
              <a:ext cx="21031200" cy="3749651"/>
            </a:xfrm>
            <a:custGeom>
              <a:rect b="b" l="l" r="r" t="t"/>
              <a:pathLst>
                <a:path extrusionOk="0" h="3749651" w="21031200">
                  <a:moveTo>
                    <a:pt x="0" y="0"/>
                  </a:moveTo>
                  <a:lnTo>
                    <a:pt x="21031200" y="0"/>
                  </a:lnTo>
                  <a:lnTo>
                    <a:pt x="21031200" y="3749651"/>
                  </a:lnTo>
                  <a:lnTo>
                    <a:pt x="0" y="3749651"/>
                  </a:lnTo>
                  <a:close/>
                </a:path>
              </a:pathLst>
            </a:custGeom>
            <a:solidFill>
              <a:srgbClr val="000000">
                <a:alpha val="0"/>
              </a:srgbClr>
            </a:solidFill>
            <a:ln>
              <a:noFill/>
            </a:ln>
          </p:spPr>
        </p:sp>
        <p:sp>
          <p:nvSpPr>
            <p:cNvPr id="711" name="Google Shape;711;p44"/>
            <p:cNvSpPr txBox="1"/>
            <p:nvPr/>
          </p:nvSpPr>
          <p:spPr>
            <a:xfrm>
              <a:off x="-9" y="-66678"/>
              <a:ext cx="21031200" cy="1669500"/>
            </a:xfrm>
            <a:prstGeom prst="rect">
              <a:avLst/>
            </a:prstGeom>
            <a:noFill/>
            <a:ln>
              <a:noFill/>
            </a:ln>
          </p:spPr>
          <p:txBody>
            <a:bodyPr anchorCtr="0" anchor="ctr" bIns="0" lIns="0" spcFirstLastPara="1" rIns="0" wrap="square" tIns="0">
              <a:noAutofit/>
            </a:bodyPr>
            <a:lstStyle/>
            <a:p>
              <a:pPr indent="0" lvl="0" marL="0" marR="0" rtl="0" algn="just">
                <a:lnSpc>
                  <a:spcPct val="100000"/>
                </a:lnSpc>
                <a:spcBef>
                  <a:spcPts val="0"/>
                </a:spcBef>
                <a:spcAft>
                  <a:spcPts val="0"/>
                </a:spcAft>
                <a:buNone/>
              </a:pPr>
              <a:r>
                <a:rPr b="1" i="0" lang="en-US" sz="4940" u="none" cap="none" strike="noStrike">
                  <a:solidFill>
                    <a:srgbClr val="FF0000"/>
                  </a:solidFill>
                  <a:latin typeface="Calibri"/>
                  <a:ea typeface="Calibri"/>
                  <a:cs typeface="Calibri"/>
                  <a:sym typeface="Calibri"/>
                </a:rPr>
                <a:t>Технологічні/промислові катастрофи в системах раннього попередження для безпеки житлового фонду</a:t>
              </a:r>
              <a:endParaRPr sz="400"/>
            </a:p>
          </p:txBody>
        </p:sp>
      </p:grpSp>
      <p:sp>
        <p:nvSpPr>
          <p:cNvPr id="712" name="Google Shape;712;p44"/>
          <p:cNvSpPr txBox="1"/>
          <p:nvPr/>
        </p:nvSpPr>
        <p:spPr>
          <a:xfrm>
            <a:off x="1092910" y="2143876"/>
            <a:ext cx="15848700" cy="2857800"/>
          </a:xfrm>
          <a:prstGeom prst="rect">
            <a:avLst/>
          </a:prstGeom>
          <a:noFill/>
          <a:ln>
            <a:noFill/>
          </a:ln>
        </p:spPr>
        <p:txBody>
          <a:bodyPr anchorCtr="0" anchor="t" bIns="0" lIns="0" spcFirstLastPara="1" rIns="0" wrap="square" tIns="0">
            <a:spAutoFit/>
          </a:bodyPr>
          <a:lstStyle/>
          <a:p>
            <a:pPr indent="0" lvl="0" marL="0" marR="0" rtl="0" algn="just">
              <a:lnSpc>
                <a:spcPct val="107997"/>
              </a:lnSpc>
              <a:spcBef>
                <a:spcPts val="0"/>
              </a:spcBef>
              <a:spcAft>
                <a:spcPts val="0"/>
              </a:spcAft>
              <a:buNone/>
            </a:pPr>
            <a:r>
              <a:rPr b="0" i="0" lang="en-US" sz="2901" u="none" cap="none" strike="noStrike">
                <a:solidFill>
                  <a:srgbClr val="000000"/>
                </a:solidFill>
                <a:latin typeface="Calibri"/>
                <a:ea typeface="Calibri"/>
                <a:cs typeface="Calibri"/>
                <a:sym typeface="Calibri"/>
              </a:rPr>
              <a:t>Технологічні та промислові катастрофи часто спричинені діяльністю людини, збоями інфраструктури або аваріями. Вони можуть раптово загрожувати домогосподарствам, що робить системи раннього попередження (СПР) важливими для безпеки. Пожежі в житлових приміщеннях (датчики диму та тепла), витоки хімічних речовин або газу (датчики та сирени), ядерні/радіаційні інциденти (національні сповіщення) та збої в інфраструктурі (руйнування дамби, відключення електроенергії, транспортні аварії).</a:t>
            </a:r>
            <a:endParaRPr sz="1200"/>
          </a:p>
        </p:txBody>
      </p:sp>
      <p:sp>
        <p:nvSpPr>
          <p:cNvPr id="713" name="Google Shape;713;p44"/>
          <p:cNvSpPr txBox="1"/>
          <p:nvPr/>
        </p:nvSpPr>
        <p:spPr>
          <a:xfrm>
            <a:off x="1084557" y="5463445"/>
            <a:ext cx="15590700" cy="3124800"/>
          </a:xfrm>
          <a:prstGeom prst="rect">
            <a:avLst/>
          </a:prstGeom>
          <a:noFill/>
          <a:ln>
            <a:noFill/>
          </a:ln>
        </p:spPr>
        <p:txBody>
          <a:bodyPr anchorCtr="0" anchor="t" bIns="0" lIns="0" spcFirstLastPara="1" rIns="0" wrap="square" tIns="0">
            <a:spAutoFit/>
          </a:bodyPr>
          <a:lstStyle/>
          <a:p>
            <a:pPr indent="-267587" lvl="1" marL="559179" marR="0" rtl="0" algn="just">
              <a:lnSpc>
                <a:spcPct val="100000"/>
              </a:lnSpc>
              <a:spcBef>
                <a:spcPts val="0"/>
              </a:spcBef>
              <a:spcAft>
                <a:spcPts val="0"/>
              </a:spcAft>
              <a:buClr>
                <a:srgbClr val="000000"/>
              </a:buClr>
              <a:buSzPts val="2900"/>
              <a:buFont typeface="Arial"/>
              <a:buChar char="•"/>
            </a:pPr>
            <a:r>
              <a:rPr b="1" i="0" lang="en-US" sz="2900" u="none" cap="none" strike="noStrike">
                <a:solidFill>
                  <a:srgbClr val="000000"/>
                </a:solidFill>
                <a:latin typeface="Calibri"/>
                <a:ea typeface="Calibri"/>
                <a:cs typeface="Calibri"/>
                <a:sym typeface="Calibri"/>
              </a:rPr>
              <a:t>Чому EWS важливий?</a:t>
            </a:r>
            <a:endParaRPr sz="2900"/>
          </a:p>
          <a:p>
            <a:pPr indent="-279589" lvl="1" marL="559179" marR="0" rtl="0" algn="just">
              <a:lnSpc>
                <a:spcPct val="100000"/>
              </a:lnSpc>
              <a:spcBef>
                <a:spcPts val="0"/>
              </a:spcBef>
              <a:spcAft>
                <a:spcPts val="0"/>
              </a:spcAft>
              <a:buNone/>
            </a:pPr>
            <a:r>
              <a:rPr i="0" lang="en-US" sz="2900" u="none" cap="none" strike="noStrike">
                <a:solidFill>
                  <a:srgbClr val="000000"/>
                </a:solidFill>
                <a:latin typeface="Calibri"/>
                <a:ea typeface="Calibri"/>
                <a:cs typeface="Calibri"/>
                <a:sym typeface="Calibri"/>
              </a:rPr>
              <a:t>Вони виявляють небезпеки на ранній стадії, швидко передають сповіщення через різні канали та надають чіткі інструкції з безпеки, такі як евакуація або сховище на місці.</a:t>
            </a:r>
            <a:endParaRPr sz="2900"/>
          </a:p>
          <a:p>
            <a:pPr indent="-267587" lvl="1" marL="559179" marR="0" rtl="0" algn="just">
              <a:lnSpc>
                <a:spcPct val="100000"/>
              </a:lnSpc>
              <a:spcBef>
                <a:spcPts val="0"/>
              </a:spcBef>
              <a:spcAft>
                <a:spcPts val="0"/>
              </a:spcAft>
              <a:buClr>
                <a:srgbClr val="000000"/>
              </a:buClr>
              <a:buSzPts val="2900"/>
              <a:buChar char="•"/>
            </a:pPr>
            <a:r>
              <a:rPr i="0" lang="en-US" sz="2900" u="none" cap="none" strike="noStrike">
                <a:solidFill>
                  <a:srgbClr val="000000"/>
                </a:solidFill>
                <a:latin typeface="Calibri"/>
                <a:ea typeface="Calibri"/>
                <a:cs typeface="Calibri"/>
                <a:sym typeface="Calibri"/>
              </a:rPr>
              <a:t>Підготовка домогосподарств</a:t>
            </a:r>
            <a:endParaRPr sz="2900"/>
          </a:p>
          <a:p>
            <a:pPr indent="-279589" lvl="1" marL="559179" marR="0" rtl="0" algn="just">
              <a:lnSpc>
                <a:spcPct val="100000"/>
              </a:lnSpc>
              <a:spcBef>
                <a:spcPts val="0"/>
              </a:spcBef>
              <a:spcAft>
                <a:spcPts val="0"/>
              </a:spcAft>
              <a:buNone/>
            </a:pPr>
            <a:r>
              <a:rPr i="0" lang="en-US" sz="2900" u="none" cap="none" strike="noStrike">
                <a:solidFill>
                  <a:srgbClr val="000000"/>
                </a:solidFill>
                <a:latin typeface="Calibri"/>
                <a:ea typeface="Calibri"/>
                <a:cs typeface="Calibri"/>
                <a:sym typeface="Calibri"/>
              </a:rPr>
              <a:t>Встановіть та обслуговуйте детектори, зареєструйтесь для отримання екстрених SMS-служб та тримайте базовий аварійний комплект з водою, ліхтариком, масками та аптечкою першої допомоги.</a:t>
            </a:r>
            <a:endParaRPr sz="2900"/>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1" name="Shape 721"/>
        <p:cNvGrpSpPr/>
        <p:nvPr/>
      </p:nvGrpSpPr>
      <p:grpSpPr>
        <a:xfrm>
          <a:off x="0" y="0"/>
          <a:ext cx="0" cy="0"/>
          <a:chOff x="0" y="0"/>
          <a:chExt cx="0" cy="0"/>
        </a:xfrm>
      </p:grpSpPr>
      <p:sp>
        <p:nvSpPr>
          <p:cNvPr descr="Синій текст на чорному фоні  Опис згенеровано автоматично" id="722" name="Google Shape;722;p46"/>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723" name="Google Shape;723;p46"/>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1" l="0" r="0" t="0"/>
            </a:stretch>
          </a:blipFill>
          <a:ln>
            <a:noFill/>
          </a:ln>
        </p:spPr>
      </p:sp>
      <p:grpSp>
        <p:nvGrpSpPr>
          <p:cNvPr id="724" name="Google Shape;724;p46"/>
          <p:cNvGrpSpPr/>
          <p:nvPr/>
        </p:nvGrpSpPr>
        <p:grpSpPr>
          <a:xfrm>
            <a:off x="1257300" y="418292"/>
            <a:ext cx="15773400" cy="1380840"/>
            <a:chOff x="0" y="-66675"/>
            <a:chExt cx="21031200" cy="1841121"/>
          </a:xfrm>
        </p:grpSpPr>
        <p:sp>
          <p:nvSpPr>
            <p:cNvPr id="725" name="Google Shape;725;p46"/>
            <p:cNvSpPr/>
            <p:nvPr/>
          </p:nvSpPr>
          <p:spPr>
            <a:xfrm>
              <a:off x="0" y="0"/>
              <a:ext cx="21031200" cy="1774446"/>
            </a:xfrm>
            <a:custGeom>
              <a:rect b="b" l="l" r="r" t="t"/>
              <a:pathLst>
                <a:path extrusionOk="0" h="1774446" w="21031200">
                  <a:moveTo>
                    <a:pt x="0" y="0"/>
                  </a:moveTo>
                  <a:lnTo>
                    <a:pt x="21031200" y="0"/>
                  </a:lnTo>
                  <a:lnTo>
                    <a:pt x="21031200" y="1774446"/>
                  </a:lnTo>
                  <a:lnTo>
                    <a:pt x="0" y="1774446"/>
                  </a:lnTo>
                  <a:close/>
                </a:path>
              </a:pathLst>
            </a:custGeom>
            <a:solidFill>
              <a:srgbClr val="000000">
                <a:alpha val="0"/>
              </a:srgbClr>
            </a:solidFill>
            <a:ln>
              <a:noFill/>
            </a:ln>
          </p:spPr>
        </p:sp>
        <p:sp>
          <p:nvSpPr>
            <p:cNvPr id="726" name="Google Shape;726;p46"/>
            <p:cNvSpPr txBox="1"/>
            <p:nvPr/>
          </p:nvSpPr>
          <p:spPr>
            <a:xfrm>
              <a:off x="0" y="-66675"/>
              <a:ext cx="21031200" cy="18411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Збої з водою або електропостачанням</a:t>
              </a:r>
              <a:endParaRPr/>
            </a:p>
          </p:txBody>
        </p:sp>
      </p:grpSp>
      <p:grpSp>
        <p:nvGrpSpPr>
          <p:cNvPr id="727" name="Google Shape;727;p46"/>
          <p:cNvGrpSpPr/>
          <p:nvPr/>
        </p:nvGrpSpPr>
        <p:grpSpPr>
          <a:xfrm>
            <a:off x="768974" y="1486793"/>
            <a:ext cx="15102399" cy="995149"/>
            <a:chOff x="0" y="-28575"/>
            <a:chExt cx="20136531" cy="1326865"/>
          </a:xfrm>
        </p:grpSpPr>
        <p:sp>
          <p:nvSpPr>
            <p:cNvPr id="728" name="Google Shape;728;p46"/>
            <p:cNvSpPr/>
            <p:nvPr/>
          </p:nvSpPr>
          <p:spPr>
            <a:xfrm>
              <a:off x="0" y="0"/>
              <a:ext cx="20136531" cy="1298290"/>
            </a:xfrm>
            <a:custGeom>
              <a:rect b="b" l="l" r="r" t="t"/>
              <a:pathLst>
                <a:path extrusionOk="0" h="1298290" w="20136531">
                  <a:moveTo>
                    <a:pt x="0" y="0"/>
                  </a:moveTo>
                  <a:lnTo>
                    <a:pt x="20136531" y="0"/>
                  </a:lnTo>
                  <a:lnTo>
                    <a:pt x="20136531" y="1298290"/>
                  </a:lnTo>
                  <a:lnTo>
                    <a:pt x="0" y="1298290"/>
                  </a:lnTo>
                  <a:close/>
                </a:path>
              </a:pathLst>
            </a:custGeom>
            <a:solidFill>
              <a:srgbClr val="000000">
                <a:alpha val="0"/>
              </a:srgbClr>
            </a:solidFill>
            <a:ln>
              <a:noFill/>
            </a:ln>
          </p:spPr>
        </p:sp>
        <p:sp>
          <p:nvSpPr>
            <p:cNvPr id="729" name="Google Shape;729;p46"/>
            <p:cNvSpPr txBox="1"/>
            <p:nvPr/>
          </p:nvSpPr>
          <p:spPr>
            <a:xfrm>
              <a:off x="0" y="-28575"/>
              <a:ext cx="20136530" cy="1326865"/>
            </a:xfrm>
            <a:prstGeom prst="rect">
              <a:avLst/>
            </a:prstGeom>
            <a:noFill/>
            <a:ln>
              <a:noFill/>
            </a:ln>
          </p:spPr>
          <p:txBody>
            <a:bodyPr anchorCtr="0" anchor="ctr" bIns="0" lIns="0" spcFirstLastPara="1" rIns="0" wrap="square" tIns="0">
              <a:noAutofit/>
            </a:bodyPr>
            <a:lstStyle/>
            <a:p>
              <a:pPr indent="0" lvl="0" marL="0" marR="0" rtl="0" algn="just">
                <a:lnSpc>
                  <a:spcPct val="108000"/>
                </a:lnSpc>
                <a:spcBef>
                  <a:spcPts val="0"/>
                </a:spcBef>
                <a:spcAft>
                  <a:spcPts val="0"/>
                </a:spcAft>
                <a:buNone/>
              </a:pPr>
              <a:r>
                <a:rPr b="1" i="0" lang="en-US" sz="3000" u="none" cap="none" strike="noStrike">
                  <a:solidFill>
                    <a:srgbClr val="139AD6"/>
                  </a:solidFill>
                  <a:latin typeface="Calibri"/>
                  <a:ea typeface="Calibri"/>
                  <a:cs typeface="Calibri"/>
                  <a:sym typeface="Calibri"/>
                </a:rPr>
                <a:t>Кожне переривання базових послуг може поставити під загрозу життя.</a:t>
              </a:r>
              <a:endParaRPr/>
            </a:p>
          </p:txBody>
        </p:sp>
      </p:grpSp>
      <p:grpSp>
        <p:nvGrpSpPr>
          <p:cNvPr id="730" name="Google Shape;730;p46"/>
          <p:cNvGrpSpPr/>
          <p:nvPr/>
        </p:nvGrpSpPr>
        <p:grpSpPr>
          <a:xfrm>
            <a:off x="989409" y="2873813"/>
            <a:ext cx="10895076" cy="771716"/>
            <a:chOff x="0" y="0"/>
            <a:chExt cx="14526768" cy="1028954"/>
          </a:xfrm>
        </p:grpSpPr>
        <p:sp>
          <p:nvSpPr>
            <p:cNvPr id="731" name="Google Shape;731;p46"/>
            <p:cNvSpPr/>
            <p:nvPr/>
          </p:nvSpPr>
          <p:spPr>
            <a:xfrm>
              <a:off x="25400" y="25400"/>
              <a:ext cx="14475968" cy="978154"/>
            </a:xfrm>
            <a:custGeom>
              <a:rect b="b" l="l" r="r" t="t"/>
              <a:pathLst>
                <a:path extrusionOk="0" h="978154" w="14475968">
                  <a:moveTo>
                    <a:pt x="0" y="163068"/>
                  </a:moveTo>
                  <a:cubicBezTo>
                    <a:pt x="0" y="73025"/>
                    <a:pt x="76454" y="0"/>
                    <a:pt x="170942" y="0"/>
                  </a:cubicBezTo>
                  <a:lnTo>
                    <a:pt x="14305026" y="0"/>
                  </a:lnTo>
                  <a:cubicBezTo>
                    <a:pt x="14399388" y="0"/>
                    <a:pt x="14475968" y="73025"/>
                    <a:pt x="14475968" y="163068"/>
                  </a:cubicBezTo>
                  <a:lnTo>
                    <a:pt x="14475968" y="815086"/>
                  </a:lnTo>
                  <a:cubicBezTo>
                    <a:pt x="14475968" y="905129"/>
                    <a:pt x="14399515" y="978154"/>
                    <a:pt x="14305026" y="978154"/>
                  </a:cubicBezTo>
                  <a:lnTo>
                    <a:pt x="170942" y="978154"/>
                  </a:lnTo>
                  <a:cubicBezTo>
                    <a:pt x="76454" y="978154"/>
                    <a:pt x="0" y="905129"/>
                    <a:pt x="0" y="815086"/>
                  </a:cubicBezTo>
                  <a:close/>
                </a:path>
              </a:pathLst>
            </a:custGeom>
            <a:solidFill>
              <a:srgbClr val="00B0F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2" name="Google Shape;732;p46"/>
            <p:cNvSpPr/>
            <p:nvPr/>
          </p:nvSpPr>
          <p:spPr>
            <a:xfrm>
              <a:off x="0" y="0"/>
              <a:ext cx="14526768" cy="1028954"/>
            </a:xfrm>
            <a:custGeom>
              <a:rect b="b" l="l" r="r" t="t"/>
              <a:pathLst>
                <a:path extrusionOk="0" h="1028954" w="14526768">
                  <a:moveTo>
                    <a:pt x="0" y="188468"/>
                  </a:moveTo>
                  <a:cubicBezTo>
                    <a:pt x="0" y="83185"/>
                    <a:pt x="89027" y="0"/>
                    <a:pt x="196342" y="0"/>
                  </a:cubicBezTo>
                  <a:lnTo>
                    <a:pt x="14330426" y="0"/>
                  </a:lnTo>
                  <a:lnTo>
                    <a:pt x="14330426" y="25400"/>
                  </a:lnTo>
                  <a:lnTo>
                    <a:pt x="14330426" y="0"/>
                  </a:lnTo>
                  <a:cubicBezTo>
                    <a:pt x="14437740" y="0"/>
                    <a:pt x="14526768" y="83185"/>
                    <a:pt x="14526768" y="188468"/>
                  </a:cubicBezTo>
                  <a:lnTo>
                    <a:pt x="14501368" y="188468"/>
                  </a:lnTo>
                  <a:lnTo>
                    <a:pt x="14526768" y="188468"/>
                  </a:lnTo>
                  <a:lnTo>
                    <a:pt x="14526768" y="840486"/>
                  </a:lnTo>
                  <a:lnTo>
                    <a:pt x="14501368" y="840486"/>
                  </a:lnTo>
                  <a:lnTo>
                    <a:pt x="14526768" y="840486"/>
                  </a:lnTo>
                  <a:cubicBezTo>
                    <a:pt x="14526768" y="945642"/>
                    <a:pt x="14437740" y="1028954"/>
                    <a:pt x="14330426" y="1028954"/>
                  </a:cubicBezTo>
                  <a:lnTo>
                    <a:pt x="14330426" y="1003554"/>
                  </a:lnTo>
                  <a:lnTo>
                    <a:pt x="14330426" y="1028954"/>
                  </a:lnTo>
                  <a:lnTo>
                    <a:pt x="196342" y="1028954"/>
                  </a:lnTo>
                  <a:lnTo>
                    <a:pt x="196342" y="1003554"/>
                  </a:lnTo>
                  <a:lnTo>
                    <a:pt x="196342" y="1028954"/>
                  </a:lnTo>
                  <a:cubicBezTo>
                    <a:pt x="89027" y="1028954"/>
                    <a:pt x="0" y="945642"/>
                    <a:pt x="0" y="840486"/>
                  </a:cubicBezTo>
                  <a:lnTo>
                    <a:pt x="0" y="188468"/>
                  </a:lnTo>
                  <a:lnTo>
                    <a:pt x="25400" y="188468"/>
                  </a:lnTo>
                  <a:lnTo>
                    <a:pt x="0" y="188468"/>
                  </a:lnTo>
                  <a:moveTo>
                    <a:pt x="50800" y="188468"/>
                  </a:moveTo>
                  <a:lnTo>
                    <a:pt x="50800" y="840486"/>
                  </a:lnTo>
                  <a:lnTo>
                    <a:pt x="25400" y="840486"/>
                  </a:lnTo>
                  <a:lnTo>
                    <a:pt x="50800" y="840486"/>
                  </a:lnTo>
                  <a:cubicBezTo>
                    <a:pt x="50800" y="915416"/>
                    <a:pt x="114808" y="978154"/>
                    <a:pt x="196342" y="978154"/>
                  </a:cubicBezTo>
                  <a:lnTo>
                    <a:pt x="14330426" y="978154"/>
                  </a:lnTo>
                  <a:cubicBezTo>
                    <a:pt x="14411961" y="978154"/>
                    <a:pt x="14475968" y="915416"/>
                    <a:pt x="14475968" y="840486"/>
                  </a:cubicBezTo>
                  <a:lnTo>
                    <a:pt x="14475968" y="188468"/>
                  </a:lnTo>
                  <a:cubicBezTo>
                    <a:pt x="14475968" y="113538"/>
                    <a:pt x="14411961" y="50800"/>
                    <a:pt x="14330426" y="50800"/>
                  </a:cubicBezTo>
                  <a:lnTo>
                    <a:pt x="196342" y="50800"/>
                  </a:lnTo>
                  <a:lnTo>
                    <a:pt x="196342" y="25400"/>
                  </a:lnTo>
                  <a:lnTo>
                    <a:pt x="196342" y="50800"/>
                  </a:lnTo>
                  <a:cubicBezTo>
                    <a:pt x="114808" y="50800"/>
                    <a:pt x="50800" y="113538"/>
                    <a:pt x="50800" y="188468"/>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33" name="Google Shape;733;p46"/>
          <p:cNvGrpSpPr/>
          <p:nvPr/>
        </p:nvGrpSpPr>
        <p:grpSpPr>
          <a:xfrm>
            <a:off x="1044270" y="2928674"/>
            <a:ext cx="10785349" cy="768461"/>
            <a:chOff x="0" y="0"/>
            <a:chExt cx="14380465" cy="1024614"/>
          </a:xfrm>
        </p:grpSpPr>
        <p:sp>
          <p:nvSpPr>
            <p:cNvPr id="734" name="Google Shape;734;p46"/>
            <p:cNvSpPr/>
            <p:nvPr/>
          </p:nvSpPr>
          <p:spPr>
            <a:xfrm>
              <a:off x="0" y="0"/>
              <a:ext cx="14380465" cy="1024614"/>
            </a:xfrm>
            <a:custGeom>
              <a:rect b="b" l="l" r="r" t="t"/>
              <a:pathLst>
                <a:path extrusionOk="0" h="1024614" w="14380465">
                  <a:moveTo>
                    <a:pt x="0" y="0"/>
                  </a:moveTo>
                  <a:lnTo>
                    <a:pt x="14380465" y="0"/>
                  </a:lnTo>
                  <a:lnTo>
                    <a:pt x="14380465" y="1024614"/>
                  </a:lnTo>
                  <a:lnTo>
                    <a:pt x="0" y="1024614"/>
                  </a:lnTo>
                  <a:close/>
                </a:path>
              </a:pathLst>
            </a:custGeom>
            <a:solidFill>
              <a:srgbClr val="000000">
                <a:alpha val="0"/>
              </a:srgbClr>
            </a:solidFill>
            <a:ln>
              <a:noFill/>
            </a:ln>
          </p:spPr>
        </p:sp>
        <p:sp>
          <p:nvSpPr>
            <p:cNvPr id="735" name="Google Shape;735;p46"/>
            <p:cNvSpPr txBox="1"/>
            <p:nvPr/>
          </p:nvSpPr>
          <p:spPr>
            <a:xfrm>
              <a:off x="0" y="9525"/>
              <a:ext cx="14380464" cy="1015089"/>
            </a:xfrm>
            <a:prstGeom prst="rect">
              <a:avLst/>
            </a:prstGeom>
            <a:noFill/>
            <a:ln>
              <a:noFill/>
            </a:ln>
          </p:spPr>
          <p:txBody>
            <a:bodyPr anchorCtr="0" anchor="ctr" bIns="0" lIns="0" spcFirstLastPara="1" rIns="0" wrap="square" tIns="0">
              <a:noAutofit/>
            </a:bodyPr>
            <a:lstStyle/>
            <a:p>
              <a:pPr indent="0" lvl="0" marL="0" marR="0" rtl="0" algn="l">
                <a:lnSpc>
                  <a:spcPct val="107991"/>
                </a:lnSpc>
                <a:spcBef>
                  <a:spcPts val="0"/>
                </a:spcBef>
                <a:spcAft>
                  <a:spcPts val="0"/>
                </a:spcAft>
                <a:buNone/>
              </a:pPr>
              <a:r>
                <a:rPr b="1" i="0" lang="en-US" sz="2265" u="none" cap="none" strike="noStrike">
                  <a:solidFill>
                    <a:srgbClr val="FFFFFF"/>
                  </a:solidFill>
                  <a:latin typeface="Arial"/>
                  <a:ea typeface="Arial"/>
                  <a:cs typeface="Arial"/>
                  <a:sym typeface="Arial"/>
                </a:rPr>
                <a:t>Системи раннього попередження про збої в водопостачанні або електропостачанні</a:t>
              </a:r>
              <a:endParaRPr/>
            </a:p>
          </p:txBody>
        </p:sp>
      </p:grpSp>
      <p:sp>
        <p:nvSpPr>
          <p:cNvPr id="736" name="Google Shape;736;p46"/>
          <p:cNvSpPr txBox="1"/>
          <p:nvPr/>
        </p:nvSpPr>
        <p:spPr>
          <a:xfrm>
            <a:off x="1238259" y="3641053"/>
            <a:ext cx="10491900" cy="827100"/>
          </a:xfrm>
          <a:prstGeom prst="rect">
            <a:avLst/>
          </a:prstGeom>
          <a:noFill/>
          <a:ln>
            <a:noFill/>
          </a:ln>
        </p:spPr>
        <p:txBody>
          <a:bodyPr anchorCtr="0" anchor="t" bIns="0" lIns="0" spcFirstLastPara="1" rIns="0" wrap="square" tIns="0">
            <a:spAutoFit/>
          </a:bodyPr>
          <a:lstStyle/>
          <a:p>
            <a:pPr indent="-107950" lvl="2" marL="338162" marR="0" rtl="0" algn="l">
              <a:lnSpc>
                <a:spcPct val="108029"/>
              </a:lnSpc>
              <a:spcBef>
                <a:spcPts val="0"/>
              </a:spcBef>
              <a:spcAft>
                <a:spcPts val="0"/>
              </a:spcAft>
              <a:buClr>
                <a:srgbClr val="000000"/>
              </a:buClr>
              <a:buSzPts val="1700"/>
              <a:buFont typeface="Arial"/>
              <a:buChar char="⚬"/>
            </a:pPr>
            <a:r>
              <a:rPr b="0" i="0" lang="en-US" sz="1700" u="none" cap="none" strike="noStrike">
                <a:solidFill>
                  <a:srgbClr val="000000"/>
                </a:solidFill>
                <a:latin typeface="Arial"/>
                <a:ea typeface="Arial"/>
                <a:cs typeface="Arial"/>
                <a:sym typeface="Arial"/>
              </a:rPr>
              <a:t>Комунальні компанії надсилають сповіщення про відключення через SMS, додатки та вебсайти.</a:t>
            </a:r>
            <a:endParaRPr sz="1700"/>
          </a:p>
          <a:p>
            <a:pPr indent="-107950" lvl="2" marL="338162" marR="0" rtl="0" algn="l">
              <a:lnSpc>
                <a:spcPct val="108029"/>
              </a:lnSpc>
              <a:spcBef>
                <a:spcPts val="0"/>
              </a:spcBef>
              <a:spcAft>
                <a:spcPts val="0"/>
              </a:spcAft>
              <a:buClr>
                <a:srgbClr val="000000"/>
              </a:buClr>
              <a:buSzPts val="1700"/>
              <a:buFont typeface="Arial"/>
              <a:buChar char="⚬"/>
            </a:pPr>
            <a:r>
              <a:rPr b="0" i="0" lang="en-US" sz="1700" u="none" cap="none" strike="noStrike">
                <a:solidFill>
                  <a:srgbClr val="000000"/>
                </a:solidFill>
                <a:latin typeface="Arial"/>
                <a:ea typeface="Arial"/>
                <a:cs typeface="Arial"/>
                <a:sym typeface="Arial"/>
              </a:rPr>
              <a:t>Системи моніторингу виявляють несправності у водопостачанні або електромережі.</a:t>
            </a:r>
            <a:endParaRPr sz="1700"/>
          </a:p>
          <a:p>
            <a:pPr indent="-107950" lvl="2" marL="338162" marR="0" rtl="0" algn="l">
              <a:lnSpc>
                <a:spcPct val="108029"/>
              </a:lnSpc>
              <a:spcBef>
                <a:spcPts val="0"/>
              </a:spcBef>
              <a:spcAft>
                <a:spcPts val="0"/>
              </a:spcAft>
              <a:buClr>
                <a:srgbClr val="000000"/>
              </a:buClr>
              <a:buSzPts val="1700"/>
              <a:buFont typeface="Arial"/>
              <a:buChar char="⚬"/>
            </a:pPr>
            <a:r>
              <a:rPr b="0" i="0" lang="en-US" sz="1700" u="none" cap="none" strike="noStrike">
                <a:solidFill>
                  <a:srgbClr val="000000"/>
                </a:solidFill>
                <a:latin typeface="Arial"/>
                <a:ea typeface="Arial"/>
                <a:cs typeface="Arial"/>
                <a:sym typeface="Arial"/>
              </a:rPr>
              <a:t>Місцева влада використовує радіо та публічні оголошення для тривалих збоїв.</a:t>
            </a:r>
            <a:endParaRPr sz="1700"/>
          </a:p>
        </p:txBody>
      </p:sp>
      <p:grpSp>
        <p:nvGrpSpPr>
          <p:cNvPr id="737" name="Google Shape;737;p46"/>
          <p:cNvGrpSpPr/>
          <p:nvPr/>
        </p:nvGrpSpPr>
        <p:grpSpPr>
          <a:xfrm>
            <a:off x="989409" y="4698810"/>
            <a:ext cx="10895076" cy="771715"/>
            <a:chOff x="0" y="0"/>
            <a:chExt cx="14526768" cy="1028954"/>
          </a:xfrm>
        </p:grpSpPr>
        <p:sp>
          <p:nvSpPr>
            <p:cNvPr id="738" name="Google Shape;738;p46"/>
            <p:cNvSpPr/>
            <p:nvPr/>
          </p:nvSpPr>
          <p:spPr>
            <a:xfrm>
              <a:off x="25400" y="25400"/>
              <a:ext cx="14475968" cy="978154"/>
            </a:xfrm>
            <a:custGeom>
              <a:rect b="b" l="l" r="r" t="t"/>
              <a:pathLst>
                <a:path extrusionOk="0" h="978154" w="14475968">
                  <a:moveTo>
                    <a:pt x="0" y="163068"/>
                  </a:moveTo>
                  <a:cubicBezTo>
                    <a:pt x="0" y="73025"/>
                    <a:pt x="76454" y="0"/>
                    <a:pt x="170942" y="0"/>
                  </a:cubicBezTo>
                  <a:lnTo>
                    <a:pt x="14305026" y="0"/>
                  </a:lnTo>
                  <a:cubicBezTo>
                    <a:pt x="14399388" y="0"/>
                    <a:pt x="14475968" y="73025"/>
                    <a:pt x="14475968" y="163068"/>
                  </a:cubicBezTo>
                  <a:lnTo>
                    <a:pt x="14475968" y="815086"/>
                  </a:lnTo>
                  <a:cubicBezTo>
                    <a:pt x="14475968" y="905129"/>
                    <a:pt x="14399515" y="978154"/>
                    <a:pt x="14305026" y="978154"/>
                  </a:cubicBezTo>
                  <a:lnTo>
                    <a:pt x="170942" y="978154"/>
                  </a:lnTo>
                  <a:cubicBezTo>
                    <a:pt x="76454" y="978154"/>
                    <a:pt x="0" y="905129"/>
                    <a:pt x="0" y="815086"/>
                  </a:cubicBezTo>
                  <a:close/>
                </a:path>
              </a:pathLst>
            </a:custGeom>
            <a:solidFill>
              <a:srgbClr val="92D05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9" name="Google Shape;739;p46"/>
            <p:cNvSpPr/>
            <p:nvPr/>
          </p:nvSpPr>
          <p:spPr>
            <a:xfrm>
              <a:off x="0" y="0"/>
              <a:ext cx="14526768" cy="1028954"/>
            </a:xfrm>
            <a:custGeom>
              <a:rect b="b" l="l" r="r" t="t"/>
              <a:pathLst>
                <a:path extrusionOk="0" h="1028954" w="14526768">
                  <a:moveTo>
                    <a:pt x="0" y="188468"/>
                  </a:moveTo>
                  <a:cubicBezTo>
                    <a:pt x="0" y="83185"/>
                    <a:pt x="89027" y="0"/>
                    <a:pt x="196342" y="0"/>
                  </a:cubicBezTo>
                  <a:lnTo>
                    <a:pt x="14330426" y="0"/>
                  </a:lnTo>
                  <a:lnTo>
                    <a:pt x="14330426" y="25400"/>
                  </a:lnTo>
                  <a:lnTo>
                    <a:pt x="14330426" y="0"/>
                  </a:lnTo>
                  <a:cubicBezTo>
                    <a:pt x="14437740" y="0"/>
                    <a:pt x="14526768" y="83185"/>
                    <a:pt x="14526768" y="188468"/>
                  </a:cubicBezTo>
                  <a:lnTo>
                    <a:pt x="14501368" y="188468"/>
                  </a:lnTo>
                  <a:lnTo>
                    <a:pt x="14526768" y="188468"/>
                  </a:lnTo>
                  <a:lnTo>
                    <a:pt x="14526768" y="840486"/>
                  </a:lnTo>
                  <a:lnTo>
                    <a:pt x="14501368" y="840486"/>
                  </a:lnTo>
                  <a:lnTo>
                    <a:pt x="14526768" y="840486"/>
                  </a:lnTo>
                  <a:cubicBezTo>
                    <a:pt x="14526768" y="945642"/>
                    <a:pt x="14437740" y="1028954"/>
                    <a:pt x="14330426" y="1028954"/>
                  </a:cubicBezTo>
                  <a:lnTo>
                    <a:pt x="14330426" y="1003554"/>
                  </a:lnTo>
                  <a:lnTo>
                    <a:pt x="14330426" y="1028954"/>
                  </a:lnTo>
                  <a:lnTo>
                    <a:pt x="196342" y="1028954"/>
                  </a:lnTo>
                  <a:lnTo>
                    <a:pt x="196342" y="1003554"/>
                  </a:lnTo>
                  <a:lnTo>
                    <a:pt x="196342" y="1028954"/>
                  </a:lnTo>
                  <a:cubicBezTo>
                    <a:pt x="89027" y="1028954"/>
                    <a:pt x="0" y="945642"/>
                    <a:pt x="0" y="840486"/>
                  </a:cubicBezTo>
                  <a:lnTo>
                    <a:pt x="0" y="188468"/>
                  </a:lnTo>
                  <a:lnTo>
                    <a:pt x="25400" y="188468"/>
                  </a:lnTo>
                  <a:lnTo>
                    <a:pt x="0" y="188468"/>
                  </a:lnTo>
                  <a:moveTo>
                    <a:pt x="50800" y="188468"/>
                  </a:moveTo>
                  <a:lnTo>
                    <a:pt x="50800" y="840486"/>
                  </a:lnTo>
                  <a:lnTo>
                    <a:pt x="25400" y="840486"/>
                  </a:lnTo>
                  <a:lnTo>
                    <a:pt x="50800" y="840486"/>
                  </a:lnTo>
                  <a:cubicBezTo>
                    <a:pt x="50800" y="915416"/>
                    <a:pt x="114808" y="978154"/>
                    <a:pt x="196342" y="978154"/>
                  </a:cubicBezTo>
                  <a:lnTo>
                    <a:pt x="14330426" y="978154"/>
                  </a:lnTo>
                  <a:cubicBezTo>
                    <a:pt x="14411961" y="978154"/>
                    <a:pt x="14475968" y="915416"/>
                    <a:pt x="14475968" y="840486"/>
                  </a:cubicBezTo>
                  <a:lnTo>
                    <a:pt x="14475968" y="188468"/>
                  </a:lnTo>
                  <a:cubicBezTo>
                    <a:pt x="14475968" y="113538"/>
                    <a:pt x="14411961" y="50800"/>
                    <a:pt x="14330426" y="50800"/>
                  </a:cubicBezTo>
                  <a:lnTo>
                    <a:pt x="196342" y="50800"/>
                  </a:lnTo>
                  <a:lnTo>
                    <a:pt x="196342" y="25400"/>
                  </a:lnTo>
                  <a:lnTo>
                    <a:pt x="196342" y="50800"/>
                  </a:lnTo>
                  <a:cubicBezTo>
                    <a:pt x="114808" y="50800"/>
                    <a:pt x="50800" y="113538"/>
                    <a:pt x="50800" y="188468"/>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40" name="Google Shape;740;p46"/>
          <p:cNvGrpSpPr/>
          <p:nvPr/>
        </p:nvGrpSpPr>
        <p:grpSpPr>
          <a:xfrm>
            <a:off x="1044270" y="4753671"/>
            <a:ext cx="10785349" cy="661968"/>
            <a:chOff x="0" y="0"/>
            <a:chExt cx="14380465" cy="882624"/>
          </a:xfrm>
        </p:grpSpPr>
        <p:sp>
          <p:nvSpPr>
            <p:cNvPr id="741" name="Google Shape;741;p46"/>
            <p:cNvSpPr/>
            <p:nvPr/>
          </p:nvSpPr>
          <p:spPr>
            <a:xfrm>
              <a:off x="0" y="0"/>
              <a:ext cx="14380465" cy="882624"/>
            </a:xfrm>
            <a:custGeom>
              <a:rect b="b" l="l" r="r" t="t"/>
              <a:pathLst>
                <a:path extrusionOk="0" h="882624" w="14380465">
                  <a:moveTo>
                    <a:pt x="0" y="0"/>
                  </a:moveTo>
                  <a:lnTo>
                    <a:pt x="14380465" y="0"/>
                  </a:lnTo>
                  <a:lnTo>
                    <a:pt x="14380465" y="882624"/>
                  </a:lnTo>
                  <a:lnTo>
                    <a:pt x="0" y="882624"/>
                  </a:lnTo>
                  <a:close/>
                </a:path>
              </a:pathLst>
            </a:custGeom>
            <a:solidFill>
              <a:srgbClr val="000000">
                <a:alpha val="0"/>
              </a:srgbClr>
            </a:solidFill>
            <a:ln>
              <a:noFill/>
            </a:ln>
          </p:spPr>
        </p:sp>
        <p:sp>
          <p:nvSpPr>
            <p:cNvPr id="742" name="Google Shape;742;p46"/>
            <p:cNvSpPr txBox="1"/>
            <p:nvPr/>
          </p:nvSpPr>
          <p:spPr>
            <a:xfrm>
              <a:off x="0" y="19050"/>
              <a:ext cx="14380464" cy="863574"/>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850" u="none" cap="none" strike="noStrike">
                  <a:solidFill>
                    <a:srgbClr val="FFFFFF"/>
                  </a:solidFill>
                  <a:latin typeface="Arial"/>
                  <a:ea typeface="Arial"/>
                  <a:cs typeface="Arial"/>
                  <a:sym typeface="Arial"/>
                </a:rPr>
                <a:t>Що робити</a:t>
              </a:r>
              <a:endParaRPr/>
            </a:p>
          </p:txBody>
        </p:sp>
      </p:grpSp>
      <p:sp>
        <p:nvSpPr>
          <p:cNvPr id="743" name="Google Shape;743;p46"/>
          <p:cNvSpPr txBox="1"/>
          <p:nvPr/>
        </p:nvSpPr>
        <p:spPr>
          <a:xfrm>
            <a:off x="1238259" y="5466050"/>
            <a:ext cx="10491900" cy="1088700"/>
          </a:xfrm>
          <a:prstGeom prst="rect">
            <a:avLst/>
          </a:prstGeom>
          <a:noFill/>
          <a:ln>
            <a:noFill/>
          </a:ln>
        </p:spPr>
        <p:txBody>
          <a:bodyPr anchorCtr="0" anchor="t" bIns="0" lIns="0" spcFirstLastPara="1" rIns="0" wrap="square" tIns="0">
            <a:spAutoFit/>
          </a:bodyPr>
          <a:lstStyle/>
          <a:p>
            <a:pPr indent="-105918" lvl="2" marL="338162" marR="0" rtl="0" algn="l">
              <a:lnSpc>
                <a:spcPct val="108029"/>
              </a:lnSpc>
              <a:spcBef>
                <a:spcPts val="0"/>
              </a:spcBef>
              <a:spcAft>
                <a:spcPts val="0"/>
              </a:spcAft>
              <a:buClr>
                <a:srgbClr val="000000"/>
              </a:buClr>
              <a:buSzPts val="1668"/>
              <a:buFont typeface="Arial"/>
              <a:buChar char="⚬"/>
            </a:pPr>
            <a:r>
              <a:rPr b="0" i="0" lang="en-US" sz="1668" u="none" cap="none" strike="noStrike">
                <a:solidFill>
                  <a:srgbClr val="000000"/>
                </a:solidFill>
                <a:latin typeface="Arial"/>
                <a:ea typeface="Arial"/>
                <a:cs typeface="Arial"/>
                <a:sym typeface="Arial"/>
              </a:rPr>
              <a:t>Тримайте напоготові засоби для екстреної допомоги (ліхтарики, бутильовану воду, портативні акумулятори).</a:t>
            </a:r>
            <a:endParaRPr sz="1200"/>
          </a:p>
          <a:p>
            <a:pPr indent="-105918" lvl="2" marL="338162" marR="0" rtl="0" algn="l">
              <a:lnSpc>
                <a:spcPct val="108029"/>
              </a:lnSpc>
              <a:spcBef>
                <a:spcPts val="0"/>
              </a:spcBef>
              <a:spcAft>
                <a:spcPts val="0"/>
              </a:spcAft>
              <a:buClr>
                <a:srgbClr val="000000"/>
              </a:buClr>
              <a:buSzPts val="1668"/>
              <a:buFont typeface="Arial"/>
              <a:buChar char="⚬"/>
            </a:pPr>
            <a:r>
              <a:rPr b="0" i="0" lang="en-US" sz="1668" u="none" cap="none" strike="noStrike">
                <a:solidFill>
                  <a:srgbClr val="000000"/>
                </a:solidFill>
                <a:latin typeface="Arial"/>
                <a:ea typeface="Arial"/>
                <a:cs typeface="Arial"/>
                <a:sym typeface="Arial"/>
              </a:rPr>
              <a:t>Використовуйте воду та електроенергію економно до завершення ремонтних робіт.</a:t>
            </a:r>
            <a:endParaRPr sz="1200"/>
          </a:p>
          <a:p>
            <a:pPr indent="-105918" lvl="2" marL="338162" marR="0" rtl="0" algn="l">
              <a:lnSpc>
                <a:spcPct val="108029"/>
              </a:lnSpc>
              <a:spcBef>
                <a:spcPts val="0"/>
              </a:spcBef>
              <a:spcAft>
                <a:spcPts val="0"/>
              </a:spcAft>
              <a:buClr>
                <a:srgbClr val="000000"/>
              </a:buClr>
              <a:buSzPts val="1668"/>
              <a:buFont typeface="Arial"/>
              <a:buChar char="⚬"/>
            </a:pPr>
            <a:r>
              <a:rPr b="0" i="0" lang="en-US" sz="1668" u="none" cap="none" strike="noStrike">
                <a:solidFill>
                  <a:srgbClr val="000000"/>
                </a:solidFill>
                <a:latin typeface="Arial"/>
                <a:ea typeface="Arial"/>
                <a:cs typeface="Arial"/>
                <a:sym typeface="Arial"/>
              </a:rPr>
              <a:t>Слідкуйте за офіційними оновленнями щодо відновлення сервісу.</a:t>
            </a:r>
            <a:endParaRPr sz="1200"/>
          </a:p>
        </p:txBody>
      </p:sp>
      <p:grpSp>
        <p:nvGrpSpPr>
          <p:cNvPr id="744" name="Google Shape;744;p46"/>
          <p:cNvGrpSpPr/>
          <p:nvPr/>
        </p:nvGrpSpPr>
        <p:grpSpPr>
          <a:xfrm>
            <a:off x="989409" y="6523808"/>
            <a:ext cx="10895076" cy="771715"/>
            <a:chOff x="0" y="0"/>
            <a:chExt cx="14526768" cy="1028954"/>
          </a:xfrm>
        </p:grpSpPr>
        <p:sp>
          <p:nvSpPr>
            <p:cNvPr id="745" name="Google Shape;745;p46"/>
            <p:cNvSpPr/>
            <p:nvPr/>
          </p:nvSpPr>
          <p:spPr>
            <a:xfrm>
              <a:off x="25400" y="25400"/>
              <a:ext cx="14475968" cy="978154"/>
            </a:xfrm>
            <a:custGeom>
              <a:rect b="b" l="l" r="r" t="t"/>
              <a:pathLst>
                <a:path extrusionOk="0" h="978154" w="14475968">
                  <a:moveTo>
                    <a:pt x="0" y="163068"/>
                  </a:moveTo>
                  <a:cubicBezTo>
                    <a:pt x="0" y="73025"/>
                    <a:pt x="76454" y="0"/>
                    <a:pt x="170942" y="0"/>
                  </a:cubicBezTo>
                  <a:lnTo>
                    <a:pt x="14305026" y="0"/>
                  </a:lnTo>
                  <a:cubicBezTo>
                    <a:pt x="14399388" y="0"/>
                    <a:pt x="14475968" y="73025"/>
                    <a:pt x="14475968" y="163068"/>
                  </a:cubicBezTo>
                  <a:lnTo>
                    <a:pt x="14475968" y="815086"/>
                  </a:lnTo>
                  <a:cubicBezTo>
                    <a:pt x="14475968" y="905129"/>
                    <a:pt x="14399515" y="978154"/>
                    <a:pt x="14305026" y="978154"/>
                  </a:cubicBezTo>
                  <a:lnTo>
                    <a:pt x="170942" y="978154"/>
                  </a:lnTo>
                  <a:cubicBezTo>
                    <a:pt x="76454" y="978154"/>
                    <a:pt x="0" y="905129"/>
                    <a:pt x="0" y="815086"/>
                  </a:cubicBezTo>
                  <a:close/>
                </a:path>
              </a:pathLst>
            </a:custGeom>
            <a:solidFill>
              <a:srgbClr val="ED252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6" name="Google Shape;746;p46"/>
            <p:cNvSpPr/>
            <p:nvPr/>
          </p:nvSpPr>
          <p:spPr>
            <a:xfrm>
              <a:off x="0" y="0"/>
              <a:ext cx="14526768" cy="1028954"/>
            </a:xfrm>
            <a:custGeom>
              <a:rect b="b" l="l" r="r" t="t"/>
              <a:pathLst>
                <a:path extrusionOk="0" h="1028954" w="14526768">
                  <a:moveTo>
                    <a:pt x="0" y="188468"/>
                  </a:moveTo>
                  <a:cubicBezTo>
                    <a:pt x="0" y="83185"/>
                    <a:pt x="89027" y="0"/>
                    <a:pt x="196342" y="0"/>
                  </a:cubicBezTo>
                  <a:lnTo>
                    <a:pt x="14330426" y="0"/>
                  </a:lnTo>
                  <a:lnTo>
                    <a:pt x="14330426" y="25400"/>
                  </a:lnTo>
                  <a:lnTo>
                    <a:pt x="14330426" y="0"/>
                  </a:lnTo>
                  <a:cubicBezTo>
                    <a:pt x="14437740" y="0"/>
                    <a:pt x="14526768" y="83185"/>
                    <a:pt x="14526768" y="188468"/>
                  </a:cubicBezTo>
                  <a:lnTo>
                    <a:pt x="14501368" y="188468"/>
                  </a:lnTo>
                  <a:lnTo>
                    <a:pt x="14526768" y="188468"/>
                  </a:lnTo>
                  <a:lnTo>
                    <a:pt x="14526768" y="840486"/>
                  </a:lnTo>
                  <a:lnTo>
                    <a:pt x="14501368" y="840486"/>
                  </a:lnTo>
                  <a:lnTo>
                    <a:pt x="14526768" y="840486"/>
                  </a:lnTo>
                  <a:cubicBezTo>
                    <a:pt x="14526768" y="945642"/>
                    <a:pt x="14437740" y="1028954"/>
                    <a:pt x="14330426" y="1028954"/>
                  </a:cubicBezTo>
                  <a:lnTo>
                    <a:pt x="14330426" y="1003554"/>
                  </a:lnTo>
                  <a:lnTo>
                    <a:pt x="14330426" y="1028954"/>
                  </a:lnTo>
                  <a:lnTo>
                    <a:pt x="196342" y="1028954"/>
                  </a:lnTo>
                  <a:lnTo>
                    <a:pt x="196342" y="1003554"/>
                  </a:lnTo>
                  <a:lnTo>
                    <a:pt x="196342" y="1028954"/>
                  </a:lnTo>
                  <a:cubicBezTo>
                    <a:pt x="89027" y="1028954"/>
                    <a:pt x="0" y="945642"/>
                    <a:pt x="0" y="840486"/>
                  </a:cubicBezTo>
                  <a:lnTo>
                    <a:pt x="0" y="188468"/>
                  </a:lnTo>
                  <a:lnTo>
                    <a:pt x="25400" y="188468"/>
                  </a:lnTo>
                  <a:lnTo>
                    <a:pt x="0" y="188468"/>
                  </a:lnTo>
                  <a:moveTo>
                    <a:pt x="50800" y="188468"/>
                  </a:moveTo>
                  <a:lnTo>
                    <a:pt x="50800" y="840486"/>
                  </a:lnTo>
                  <a:lnTo>
                    <a:pt x="25400" y="840486"/>
                  </a:lnTo>
                  <a:lnTo>
                    <a:pt x="50800" y="840486"/>
                  </a:lnTo>
                  <a:cubicBezTo>
                    <a:pt x="50800" y="915416"/>
                    <a:pt x="114808" y="978154"/>
                    <a:pt x="196342" y="978154"/>
                  </a:cubicBezTo>
                  <a:lnTo>
                    <a:pt x="14330426" y="978154"/>
                  </a:lnTo>
                  <a:cubicBezTo>
                    <a:pt x="14411961" y="978154"/>
                    <a:pt x="14475968" y="915416"/>
                    <a:pt x="14475968" y="840486"/>
                  </a:cubicBezTo>
                  <a:lnTo>
                    <a:pt x="14475968" y="188468"/>
                  </a:lnTo>
                  <a:cubicBezTo>
                    <a:pt x="14475968" y="113538"/>
                    <a:pt x="14411961" y="50800"/>
                    <a:pt x="14330426" y="50800"/>
                  </a:cubicBezTo>
                  <a:lnTo>
                    <a:pt x="196342" y="50800"/>
                  </a:lnTo>
                  <a:lnTo>
                    <a:pt x="196342" y="25400"/>
                  </a:lnTo>
                  <a:lnTo>
                    <a:pt x="196342" y="50800"/>
                  </a:lnTo>
                  <a:cubicBezTo>
                    <a:pt x="114808" y="50800"/>
                    <a:pt x="50800" y="113538"/>
                    <a:pt x="50800" y="188468"/>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47" name="Google Shape;747;p46"/>
          <p:cNvGrpSpPr/>
          <p:nvPr/>
        </p:nvGrpSpPr>
        <p:grpSpPr>
          <a:xfrm>
            <a:off x="1044270" y="6578668"/>
            <a:ext cx="10785349" cy="661968"/>
            <a:chOff x="0" y="0"/>
            <a:chExt cx="14380465" cy="882624"/>
          </a:xfrm>
        </p:grpSpPr>
        <p:sp>
          <p:nvSpPr>
            <p:cNvPr id="748" name="Google Shape;748;p46"/>
            <p:cNvSpPr/>
            <p:nvPr/>
          </p:nvSpPr>
          <p:spPr>
            <a:xfrm>
              <a:off x="0" y="0"/>
              <a:ext cx="14380465" cy="882624"/>
            </a:xfrm>
            <a:custGeom>
              <a:rect b="b" l="l" r="r" t="t"/>
              <a:pathLst>
                <a:path extrusionOk="0" h="882624" w="14380465">
                  <a:moveTo>
                    <a:pt x="0" y="0"/>
                  </a:moveTo>
                  <a:lnTo>
                    <a:pt x="14380465" y="0"/>
                  </a:lnTo>
                  <a:lnTo>
                    <a:pt x="14380465" y="882624"/>
                  </a:lnTo>
                  <a:lnTo>
                    <a:pt x="0" y="882624"/>
                  </a:lnTo>
                  <a:close/>
                </a:path>
              </a:pathLst>
            </a:custGeom>
            <a:solidFill>
              <a:srgbClr val="000000">
                <a:alpha val="0"/>
              </a:srgbClr>
            </a:solidFill>
            <a:ln>
              <a:noFill/>
            </a:ln>
          </p:spPr>
        </p:sp>
        <p:sp>
          <p:nvSpPr>
            <p:cNvPr id="749" name="Google Shape;749;p46"/>
            <p:cNvSpPr txBox="1"/>
            <p:nvPr/>
          </p:nvSpPr>
          <p:spPr>
            <a:xfrm>
              <a:off x="0" y="19050"/>
              <a:ext cx="14380464" cy="863574"/>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850" u="none" cap="none" strike="noStrike">
                  <a:solidFill>
                    <a:srgbClr val="FFFFFF"/>
                  </a:solidFill>
                  <a:latin typeface="Arial"/>
                  <a:ea typeface="Arial"/>
                  <a:cs typeface="Arial"/>
                  <a:sym typeface="Arial"/>
                </a:rPr>
                <a:t>Чого не слід робити</a:t>
              </a:r>
              <a:endParaRPr/>
            </a:p>
          </p:txBody>
        </p:sp>
      </p:grpSp>
      <p:sp>
        <p:nvSpPr>
          <p:cNvPr id="750" name="Google Shape;750;p46"/>
          <p:cNvSpPr txBox="1"/>
          <p:nvPr/>
        </p:nvSpPr>
        <p:spPr>
          <a:xfrm>
            <a:off x="1238259" y="7310098"/>
            <a:ext cx="10491900" cy="969600"/>
          </a:xfrm>
          <a:prstGeom prst="rect">
            <a:avLst/>
          </a:prstGeom>
          <a:noFill/>
          <a:ln>
            <a:noFill/>
          </a:ln>
        </p:spPr>
        <p:txBody>
          <a:bodyPr anchorCtr="0" anchor="t" bIns="0" lIns="0" spcFirstLastPara="1" rIns="0" wrap="square" tIns="0">
            <a:spAutoFit/>
          </a:bodyPr>
          <a:lstStyle/>
          <a:p>
            <a:pPr indent="-126555" lvl="2" marL="397014" marR="0" rtl="0" algn="l">
              <a:lnSpc>
                <a:spcPct val="108025"/>
              </a:lnSpc>
              <a:spcBef>
                <a:spcPts val="0"/>
              </a:spcBef>
              <a:spcAft>
                <a:spcPts val="0"/>
              </a:spcAft>
              <a:buClr>
                <a:srgbClr val="000000"/>
              </a:buClr>
              <a:buSzPts val="1993"/>
              <a:buFont typeface="Arial"/>
              <a:buChar char="⚬"/>
            </a:pPr>
            <a:r>
              <a:rPr b="0" i="0" lang="en-US" sz="1993" u="none" cap="none" strike="noStrike">
                <a:solidFill>
                  <a:srgbClr val="000000"/>
                </a:solidFill>
                <a:latin typeface="Arial"/>
                <a:ea typeface="Arial"/>
                <a:cs typeface="Arial"/>
                <a:sym typeface="Arial"/>
              </a:rPr>
              <a:t>Не намагайтеся самостійно ремонтувати електричні або водопровідні труби.</a:t>
            </a:r>
            <a:endParaRPr sz="1200"/>
          </a:p>
          <a:p>
            <a:pPr indent="-126555" lvl="2" marL="397014" marR="0" rtl="0" algn="l">
              <a:lnSpc>
                <a:spcPct val="108025"/>
              </a:lnSpc>
              <a:spcBef>
                <a:spcPts val="0"/>
              </a:spcBef>
              <a:spcAft>
                <a:spcPts val="0"/>
              </a:spcAft>
              <a:buClr>
                <a:srgbClr val="000000"/>
              </a:buClr>
              <a:buSzPts val="1993"/>
              <a:buFont typeface="Arial"/>
              <a:buChar char="⚬"/>
            </a:pPr>
            <a:r>
              <a:rPr b="0" i="0" lang="en-US" sz="1993" u="none" cap="none" strike="noStrike">
                <a:solidFill>
                  <a:srgbClr val="000000"/>
                </a:solidFill>
                <a:latin typeface="Arial"/>
                <a:ea typeface="Arial"/>
                <a:cs typeface="Arial"/>
                <a:sym typeface="Arial"/>
              </a:rPr>
              <a:t>Не перевантажуйте кола після відновлення живлення.</a:t>
            </a:r>
            <a:endParaRPr sz="1200"/>
          </a:p>
          <a:p>
            <a:pPr indent="-126555" lvl="2" marL="397014" marR="0" rtl="0" algn="l">
              <a:lnSpc>
                <a:spcPct val="108025"/>
              </a:lnSpc>
              <a:spcBef>
                <a:spcPts val="0"/>
              </a:spcBef>
              <a:spcAft>
                <a:spcPts val="0"/>
              </a:spcAft>
              <a:buClr>
                <a:srgbClr val="000000"/>
              </a:buClr>
              <a:buSzPts val="1993"/>
              <a:buFont typeface="Arial"/>
              <a:buChar char="⚬"/>
            </a:pPr>
            <a:r>
              <a:rPr b="0" i="0" lang="en-US" sz="1993" u="none" cap="none" strike="noStrike">
                <a:solidFill>
                  <a:srgbClr val="000000"/>
                </a:solidFill>
                <a:latin typeface="Arial"/>
                <a:ea typeface="Arial"/>
                <a:cs typeface="Arial"/>
                <a:sym typeface="Arial"/>
              </a:rPr>
              <a:t>Не пийте потенційно забруднену воду, доки органи влади не підтвердять її безпеку.</a:t>
            </a:r>
            <a:endParaRPr sz="1200"/>
          </a:p>
        </p:txBody>
      </p:sp>
      <p:sp>
        <p:nvSpPr>
          <p:cNvPr id="751" name="Google Shape;751;p46"/>
          <p:cNvSpPr/>
          <p:nvPr/>
        </p:nvSpPr>
        <p:spPr>
          <a:xfrm>
            <a:off x="12088262" y="2744096"/>
            <a:ext cx="5873210" cy="3939730"/>
          </a:xfrm>
          <a:custGeom>
            <a:rect b="b" l="l" r="r" t="t"/>
            <a:pathLst>
              <a:path extrusionOk="0" h="5252974" w="7830947">
                <a:moveTo>
                  <a:pt x="0" y="0"/>
                </a:moveTo>
                <a:lnTo>
                  <a:pt x="7830947" y="0"/>
                </a:lnTo>
                <a:lnTo>
                  <a:pt x="7830947" y="5252974"/>
                </a:lnTo>
                <a:lnTo>
                  <a:pt x="0" y="5252974"/>
                </a:lnTo>
                <a:lnTo>
                  <a:pt x="0" y="0"/>
                </a:lnTo>
                <a:close/>
              </a:path>
            </a:pathLst>
          </a:custGeom>
          <a:blipFill rotWithShape="1">
            <a:blip r:embed="rId5">
              <a:alphaModFix/>
            </a:blip>
            <a:stretch>
              <a:fillRect b="0" l="-285" r="-284" t="0"/>
            </a:stretch>
          </a:blipFill>
          <a:ln>
            <a:noFill/>
          </a:ln>
        </p:spPr>
      </p:sp>
      <p:sp>
        <p:nvSpPr>
          <p:cNvPr id="752" name="Google Shape;752;p46"/>
          <p:cNvSpPr txBox="1"/>
          <p:nvPr/>
        </p:nvSpPr>
        <p:spPr>
          <a:xfrm>
            <a:off x="12205695" y="6720004"/>
            <a:ext cx="5315966" cy="2286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485" u="none" cap="none" strike="noStrike">
                <a:solidFill>
                  <a:srgbClr val="000000"/>
                </a:solidFill>
                <a:latin typeface="Arial"/>
                <a:ea typeface="Arial"/>
                <a:cs typeface="Arial"/>
                <a:sym typeface="Arial"/>
              </a:rPr>
              <a:t>Рисунок 6: Лампочки від Canva (безкоштовний елемент) </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0" name="Shape 760"/>
        <p:cNvGrpSpPr/>
        <p:nvPr/>
      </p:nvGrpSpPr>
      <p:grpSpPr>
        <a:xfrm>
          <a:off x="0" y="0"/>
          <a:ext cx="0" cy="0"/>
          <a:chOff x="0" y="0"/>
          <a:chExt cx="0" cy="0"/>
        </a:xfrm>
      </p:grpSpPr>
      <p:sp>
        <p:nvSpPr>
          <p:cNvPr descr="Синій текст на чорному фоні  Опис згенеровано автоматично" id="761" name="Google Shape;761;p48"/>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762" name="Google Shape;762;p48"/>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1" l="0" r="0" t="0"/>
            </a:stretch>
          </a:blipFill>
          <a:ln>
            <a:noFill/>
          </a:ln>
        </p:spPr>
      </p:sp>
      <p:grpSp>
        <p:nvGrpSpPr>
          <p:cNvPr id="763" name="Google Shape;763;p48"/>
          <p:cNvGrpSpPr/>
          <p:nvPr/>
        </p:nvGrpSpPr>
        <p:grpSpPr>
          <a:xfrm>
            <a:off x="1088857" y="514242"/>
            <a:ext cx="17030700" cy="1271588"/>
            <a:chOff x="0" y="-47625"/>
            <a:chExt cx="22707600" cy="1695451"/>
          </a:xfrm>
        </p:grpSpPr>
        <p:sp>
          <p:nvSpPr>
            <p:cNvPr id="764" name="Google Shape;764;p48"/>
            <p:cNvSpPr/>
            <p:nvPr/>
          </p:nvSpPr>
          <p:spPr>
            <a:xfrm>
              <a:off x="0" y="0"/>
              <a:ext cx="22707600" cy="1647826"/>
            </a:xfrm>
            <a:custGeom>
              <a:rect b="b" l="l" r="r" t="t"/>
              <a:pathLst>
                <a:path extrusionOk="0" h="1647826" w="22707600">
                  <a:moveTo>
                    <a:pt x="0" y="0"/>
                  </a:moveTo>
                  <a:lnTo>
                    <a:pt x="22707600" y="0"/>
                  </a:lnTo>
                  <a:lnTo>
                    <a:pt x="22707600" y="1647826"/>
                  </a:lnTo>
                  <a:lnTo>
                    <a:pt x="0" y="1647826"/>
                  </a:lnTo>
                  <a:close/>
                </a:path>
              </a:pathLst>
            </a:custGeom>
            <a:solidFill>
              <a:srgbClr val="000000">
                <a:alpha val="0"/>
              </a:srgbClr>
            </a:solidFill>
            <a:ln>
              <a:noFill/>
            </a:ln>
          </p:spPr>
        </p:sp>
        <p:sp>
          <p:nvSpPr>
            <p:cNvPr id="765" name="Google Shape;765;p48"/>
            <p:cNvSpPr txBox="1"/>
            <p:nvPr/>
          </p:nvSpPr>
          <p:spPr>
            <a:xfrm>
              <a:off x="0" y="-47625"/>
              <a:ext cx="22707600" cy="1695451"/>
            </a:xfrm>
            <a:prstGeom prst="rect">
              <a:avLst/>
            </a:prstGeom>
            <a:noFill/>
            <a:ln>
              <a:noFill/>
            </a:ln>
          </p:spPr>
          <p:txBody>
            <a:bodyPr anchorCtr="0" anchor="ctr" bIns="0" lIns="0" spcFirstLastPara="1" rIns="0" wrap="square" tIns="0">
              <a:noAutofit/>
            </a:bodyPr>
            <a:lstStyle/>
            <a:p>
              <a:pPr indent="0" lvl="0" marL="0" marR="0" rtl="0" algn="l">
                <a:lnSpc>
                  <a:spcPct val="108015"/>
                </a:lnSpc>
                <a:spcBef>
                  <a:spcPts val="0"/>
                </a:spcBef>
                <a:spcAft>
                  <a:spcPts val="0"/>
                </a:spcAft>
                <a:buNone/>
              </a:pPr>
              <a:r>
                <a:rPr b="1" i="0" lang="en-US" sz="4354" u="none" cap="none" strike="noStrike">
                  <a:solidFill>
                    <a:srgbClr val="FF0000"/>
                  </a:solidFill>
                  <a:latin typeface="Calibri"/>
                  <a:ea typeface="Calibri"/>
                  <a:cs typeface="Calibri"/>
                  <a:sym typeface="Calibri"/>
                </a:rPr>
                <a:t>Збої з водою або електропостачанням – як розпізнати попередження?</a:t>
              </a:r>
              <a:endParaRPr/>
            </a:p>
          </p:txBody>
        </p:sp>
      </p:grpSp>
      <p:grpSp>
        <p:nvGrpSpPr>
          <p:cNvPr id="766" name="Google Shape;766;p48"/>
          <p:cNvGrpSpPr/>
          <p:nvPr/>
        </p:nvGrpSpPr>
        <p:grpSpPr>
          <a:xfrm>
            <a:off x="1863432" y="2174342"/>
            <a:ext cx="4629245" cy="2792826"/>
            <a:chOff x="0" y="0"/>
            <a:chExt cx="6172327" cy="3723767"/>
          </a:xfrm>
        </p:grpSpPr>
        <p:sp>
          <p:nvSpPr>
            <p:cNvPr id="767" name="Google Shape;767;p48"/>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a:noFill/>
            </a:ln>
          </p:spPr>
        </p:sp>
        <p:sp>
          <p:nvSpPr>
            <p:cNvPr id="768" name="Google Shape;768;p48"/>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69" name="Google Shape;769;p48"/>
          <p:cNvGrpSpPr/>
          <p:nvPr/>
        </p:nvGrpSpPr>
        <p:grpSpPr>
          <a:xfrm>
            <a:off x="1882482" y="2193392"/>
            <a:ext cx="4591174" cy="2754704"/>
            <a:chOff x="0" y="0"/>
            <a:chExt cx="6121566" cy="3672938"/>
          </a:xfrm>
        </p:grpSpPr>
        <p:sp>
          <p:nvSpPr>
            <p:cNvPr id="770" name="Google Shape;770;p48"/>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771" name="Google Shape;771;p48"/>
            <p:cNvSpPr txBox="1"/>
            <p:nvPr/>
          </p:nvSpPr>
          <p:spPr>
            <a:xfrm>
              <a:off x="0" y="9525"/>
              <a:ext cx="6121566" cy="3663413"/>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2600" u="none" cap="none" strike="noStrike">
                  <a:solidFill>
                    <a:srgbClr val="FFFFFF"/>
                  </a:solidFill>
                  <a:latin typeface="Arial"/>
                  <a:ea typeface="Arial"/>
                  <a:cs typeface="Arial"/>
                  <a:sym typeface="Arial"/>
                </a:rPr>
                <a:t>SMS або push-сповіщення від комунальних компаній.</a:t>
              </a:r>
              <a:endParaRPr sz="2600"/>
            </a:p>
          </p:txBody>
        </p:sp>
      </p:grpSp>
      <p:grpSp>
        <p:nvGrpSpPr>
          <p:cNvPr id="772" name="Google Shape;772;p48"/>
          <p:cNvGrpSpPr/>
          <p:nvPr/>
        </p:nvGrpSpPr>
        <p:grpSpPr>
          <a:xfrm>
            <a:off x="6913723" y="2174342"/>
            <a:ext cx="4629246" cy="2792826"/>
            <a:chOff x="0" y="0"/>
            <a:chExt cx="6172327" cy="3723767"/>
          </a:xfrm>
        </p:grpSpPr>
        <p:sp>
          <p:nvSpPr>
            <p:cNvPr id="773" name="Google Shape;773;p48"/>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a:noFill/>
            </a:ln>
          </p:spPr>
        </p:sp>
        <p:sp>
          <p:nvSpPr>
            <p:cNvPr id="774" name="Google Shape;774;p48"/>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75" name="Google Shape;775;p48"/>
          <p:cNvGrpSpPr/>
          <p:nvPr/>
        </p:nvGrpSpPr>
        <p:grpSpPr>
          <a:xfrm>
            <a:off x="6932773" y="2193392"/>
            <a:ext cx="4591175" cy="2754704"/>
            <a:chOff x="0" y="0"/>
            <a:chExt cx="6121566" cy="3672938"/>
          </a:xfrm>
        </p:grpSpPr>
        <p:sp>
          <p:nvSpPr>
            <p:cNvPr id="776" name="Google Shape;776;p48"/>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777" name="Google Shape;777;p48"/>
            <p:cNvSpPr txBox="1"/>
            <p:nvPr/>
          </p:nvSpPr>
          <p:spPr>
            <a:xfrm>
              <a:off x="0" y="9525"/>
              <a:ext cx="6121566" cy="3663413"/>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2600" u="none" cap="none" strike="noStrike">
                  <a:solidFill>
                    <a:srgbClr val="FFFFFF"/>
                  </a:solidFill>
                  <a:latin typeface="Arial"/>
                  <a:ea typeface="Arial"/>
                  <a:cs typeface="Arial"/>
                  <a:sym typeface="Arial"/>
                </a:rPr>
                <a:t>Публічні оголошення по радіо або місцевому телебаченню.</a:t>
              </a:r>
              <a:endParaRPr sz="2600"/>
            </a:p>
          </p:txBody>
        </p:sp>
      </p:grpSp>
      <p:grpSp>
        <p:nvGrpSpPr>
          <p:cNvPr id="778" name="Google Shape;778;p48"/>
          <p:cNvGrpSpPr/>
          <p:nvPr/>
        </p:nvGrpSpPr>
        <p:grpSpPr>
          <a:xfrm>
            <a:off x="11964016" y="2174342"/>
            <a:ext cx="4629246" cy="2792826"/>
            <a:chOff x="0" y="0"/>
            <a:chExt cx="6172327" cy="3723767"/>
          </a:xfrm>
        </p:grpSpPr>
        <p:sp>
          <p:nvSpPr>
            <p:cNvPr id="779" name="Google Shape;779;p48"/>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a:noFill/>
            </a:ln>
          </p:spPr>
        </p:sp>
        <p:sp>
          <p:nvSpPr>
            <p:cNvPr id="780" name="Google Shape;780;p48"/>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81" name="Google Shape;781;p48"/>
          <p:cNvGrpSpPr/>
          <p:nvPr/>
        </p:nvGrpSpPr>
        <p:grpSpPr>
          <a:xfrm>
            <a:off x="11983066" y="2193392"/>
            <a:ext cx="4591175" cy="2754704"/>
            <a:chOff x="0" y="0"/>
            <a:chExt cx="6121566" cy="3672938"/>
          </a:xfrm>
        </p:grpSpPr>
        <p:sp>
          <p:nvSpPr>
            <p:cNvPr id="782" name="Google Shape;782;p48"/>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783" name="Google Shape;783;p48"/>
            <p:cNvSpPr txBox="1"/>
            <p:nvPr/>
          </p:nvSpPr>
          <p:spPr>
            <a:xfrm>
              <a:off x="0" y="9525"/>
              <a:ext cx="6121566" cy="3663413"/>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2600" u="none" cap="none" strike="noStrike">
                  <a:solidFill>
                    <a:srgbClr val="FFFFFF"/>
                  </a:solidFill>
                  <a:latin typeface="Arial"/>
                  <a:ea typeface="Arial"/>
                  <a:cs typeface="Arial"/>
                  <a:sym typeface="Arial"/>
                </a:rPr>
                <a:t>Раптове падіння тиску води або зміна кольору води.</a:t>
              </a:r>
              <a:endParaRPr sz="2600"/>
            </a:p>
          </p:txBody>
        </p:sp>
      </p:grpSp>
      <p:grpSp>
        <p:nvGrpSpPr>
          <p:cNvPr id="784" name="Google Shape;784;p48"/>
          <p:cNvGrpSpPr/>
          <p:nvPr/>
        </p:nvGrpSpPr>
        <p:grpSpPr>
          <a:xfrm>
            <a:off x="1863432" y="5388164"/>
            <a:ext cx="4629245" cy="2792826"/>
            <a:chOff x="0" y="0"/>
            <a:chExt cx="6172327" cy="3723767"/>
          </a:xfrm>
        </p:grpSpPr>
        <p:sp>
          <p:nvSpPr>
            <p:cNvPr id="785" name="Google Shape;785;p48"/>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a:noFill/>
            </a:ln>
          </p:spPr>
        </p:sp>
        <p:sp>
          <p:nvSpPr>
            <p:cNvPr id="786" name="Google Shape;786;p48"/>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87" name="Google Shape;787;p48"/>
          <p:cNvGrpSpPr/>
          <p:nvPr/>
        </p:nvGrpSpPr>
        <p:grpSpPr>
          <a:xfrm>
            <a:off x="1882482" y="5407214"/>
            <a:ext cx="4591174" cy="2754704"/>
            <a:chOff x="0" y="0"/>
            <a:chExt cx="6121566" cy="3672938"/>
          </a:xfrm>
        </p:grpSpPr>
        <p:sp>
          <p:nvSpPr>
            <p:cNvPr id="788" name="Google Shape;788;p48"/>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789" name="Google Shape;789;p48"/>
            <p:cNvSpPr txBox="1"/>
            <p:nvPr/>
          </p:nvSpPr>
          <p:spPr>
            <a:xfrm>
              <a:off x="0" y="19050"/>
              <a:ext cx="6121566" cy="3653888"/>
            </a:xfrm>
            <a:prstGeom prst="rect">
              <a:avLst/>
            </a:prstGeom>
            <a:noFill/>
            <a:ln>
              <a:noFill/>
            </a:ln>
          </p:spPr>
          <p:txBody>
            <a:bodyPr anchorCtr="0" anchor="ctr" bIns="0" lIns="0" spcFirstLastPara="1" rIns="0" wrap="square" tIns="0">
              <a:noAutofit/>
            </a:bodyPr>
            <a:lstStyle/>
            <a:p>
              <a:pPr indent="0" lvl="0" marL="0" marR="0" rtl="0" algn="ctr">
                <a:lnSpc>
                  <a:spcPct val="108009"/>
                </a:lnSpc>
                <a:spcBef>
                  <a:spcPts val="0"/>
                </a:spcBef>
                <a:spcAft>
                  <a:spcPts val="0"/>
                </a:spcAft>
                <a:buNone/>
              </a:pPr>
              <a:r>
                <a:rPr b="0" i="0" lang="en-US" sz="2600" u="none" cap="none" strike="noStrike">
                  <a:solidFill>
                    <a:srgbClr val="FFFFFF"/>
                  </a:solidFill>
                  <a:latin typeface="Arial"/>
                  <a:ea typeface="Arial"/>
                  <a:cs typeface="Arial"/>
                  <a:sym typeface="Arial"/>
                </a:rPr>
                <a:t>Мерехтіння світла або повторювані короткі відключення електроенергії перед повним відключенням.</a:t>
              </a:r>
              <a:endParaRPr sz="2600"/>
            </a:p>
          </p:txBody>
        </p:sp>
      </p:grpSp>
      <p:grpSp>
        <p:nvGrpSpPr>
          <p:cNvPr id="790" name="Google Shape;790;p48"/>
          <p:cNvGrpSpPr/>
          <p:nvPr/>
        </p:nvGrpSpPr>
        <p:grpSpPr>
          <a:xfrm>
            <a:off x="6913723" y="5388164"/>
            <a:ext cx="4629246" cy="2792826"/>
            <a:chOff x="0" y="0"/>
            <a:chExt cx="6172327" cy="3723767"/>
          </a:xfrm>
        </p:grpSpPr>
        <p:sp>
          <p:nvSpPr>
            <p:cNvPr id="791" name="Google Shape;791;p48"/>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a:noFill/>
            </a:ln>
          </p:spPr>
        </p:sp>
        <p:sp>
          <p:nvSpPr>
            <p:cNvPr id="792" name="Google Shape;792;p48"/>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93" name="Google Shape;793;p48"/>
          <p:cNvGrpSpPr/>
          <p:nvPr/>
        </p:nvGrpSpPr>
        <p:grpSpPr>
          <a:xfrm>
            <a:off x="6932773" y="5407214"/>
            <a:ext cx="4591175" cy="2834701"/>
            <a:chOff x="0" y="0"/>
            <a:chExt cx="6121566" cy="3779602"/>
          </a:xfrm>
        </p:grpSpPr>
        <p:sp>
          <p:nvSpPr>
            <p:cNvPr id="794" name="Google Shape;794;p48"/>
            <p:cNvSpPr/>
            <p:nvPr/>
          </p:nvSpPr>
          <p:spPr>
            <a:xfrm>
              <a:off x="0" y="0"/>
              <a:ext cx="6121566" cy="3779602"/>
            </a:xfrm>
            <a:custGeom>
              <a:rect b="b" l="l" r="r" t="t"/>
              <a:pathLst>
                <a:path extrusionOk="0" h="3779602" w="6121566">
                  <a:moveTo>
                    <a:pt x="0" y="0"/>
                  </a:moveTo>
                  <a:lnTo>
                    <a:pt x="6121566" y="0"/>
                  </a:lnTo>
                  <a:lnTo>
                    <a:pt x="6121566" y="3779602"/>
                  </a:lnTo>
                  <a:lnTo>
                    <a:pt x="0" y="3779602"/>
                  </a:lnTo>
                  <a:close/>
                </a:path>
              </a:pathLst>
            </a:custGeom>
            <a:solidFill>
              <a:srgbClr val="000000">
                <a:alpha val="0"/>
              </a:srgbClr>
            </a:solidFill>
            <a:ln>
              <a:noFill/>
            </a:ln>
          </p:spPr>
        </p:sp>
        <p:sp>
          <p:nvSpPr>
            <p:cNvPr id="795" name="Google Shape;795;p48"/>
            <p:cNvSpPr txBox="1"/>
            <p:nvPr/>
          </p:nvSpPr>
          <p:spPr>
            <a:xfrm>
              <a:off x="0" y="9525"/>
              <a:ext cx="6121566" cy="3770077"/>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2600" u="none" cap="none" strike="noStrike">
                  <a:solidFill>
                    <a:srgbClr val="FFFFFF"/>
                  </a:solidFill>
                  <a:latin typeface="Arial"/>
                  <a:ea typeface="Arial"/>
                  <a:cs typeface="Arial"/>
                  <a:sym typeface="Arial"/>
                </a:rPr>
                <a:t>Онлайн-карти перебоїв, опубліковані постачальниками комунальних послуг.</a:t>
              </a:r>
              <a:endParaRPr sz="2600"/>
            </a:p>
          </p:txBody>
        </p:sp>
      </p:grpSp>
      <p:grpSp>
        <p:nvGrpSpPr>
          <p:cNvPr id="796" name="Google Shape;796;p48"/>
          <p:cNvGrpSpPr/>
          <p:nvPr/>
        </p:nvGrpSpPr>
        <p:grpSpPr>
          <a:xfrm>
            <a:off x="11964016" y="5388164"/>
            <a:ext cx="4629246" cy="2792826"/>
            <a:chOff x="0" y="0"/>
            <a:chExt cx="6172327" cy="3723767"/>
          </a:xfrm>
        </p:grpSpPr>
        <p:sp>
          <p:nvSpPr>
            <p:cNvPr id="797" name="Google Shape;797;p48"/>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a:noFill/>
            </a:ln>
          </p:spPr>
        </p:sp>
        <p:sp>
          <p:nvSpPr>
            <p:cNvPr id="798" name="Google Shape;798;p48"/>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99" name="Google Shape;799;p48"/>
          <p:cNvGrpSpPr/>
          <p:nvPr/>
        </p:nvGrpSpPr>
        <p:grpSpPr>
          <a:xfrm>
            <a:off x="11983066" y="5407214"/>
            <a:ext cx="4591175" cy="2834701"/>
            <a:chOff x="0" y="0"/>
            <a:chExt cx="6121566" cy="3779602"/>
          </a:xfrm>
        </p:grpSpPr>
        <p:sp>
          <p:nvSpPr>
            <p:cNvPr id="800" name="Google Shape;800;p48"/>
            <p:cNvSpPr/>
            <p:nvPr/>
          </p:nvSpPr>
          <p:spPr>
            <a:xfrm>
              <a:off x="0" y="0"/>
              <a:ext cx="6121566" cy="3779602"/>
            </a:xfrm>
            <a:custGeom>
              <a:rect b="b" l="l" r="r" t="t"/>
              <a:pathLst>
                <a:path extrusionOk="0" h="3779602" w="6121566">
                  <a:moveTo>
                    <a:pt x="0" y="0"/>
                  </a:moveTo>
                  <a:lnTo>
                    <a:pt x="6121566" y="0"/>
                  </a:lnTo>
                  <a:lnTo>
                    <a:pt x="6121566" y="3779602"/>
                  </a:lnTo>
                  <a:lnTo>
                    <a:pt x="0" y="3779602"/>
                  </a:lnTo>
                  <a:close/>
                </a:path>
              </a:pathLst>
            </a:custGeom>
            <a:solidFill>
              <a:srgbClr val="000000">
                <a:alpha val="0"/>
              </a:srgbClr>
            </a:solidFill>
            <a:ln>
              <a:noFill/>
            </a:ln>
          </p:spPr>
        </p:sp>
        <p:sp>
          <p:nvSpPr>
            <p:cNvPr id="801" name="Google Shape;801;p48"/>
            <p:cNvSpPr txBox="1"/>
            <p:nvPr/>
          </p:nvSpPr>
          <p:spPr>
            <a:xfrm>
              <a:off x="0" y="9525"/>
              <a:ext cx="6121566" cy="3770077"/>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2600" u="none" cap="none" strike="noStrike">
                  <a:solidFill>
                    <a:srgbClr val="FFFFFF"/>
                  </a:solidFill>
                  <a:latin typeface="Arial"/>
                  <a:ea typeface="Arial"/>
                  <a:cs typeface="Arial"/>
                  <a:sym typeface="Arial"/>
                </a:rPr>
                <a:t>Громадські гучномовці або муніципальні оповіщення під час тривалих збоїв.</a:t>
              </a:r>
              <a:endParaRPr sz="2600"/>
            </a:p>
          </p:txBody>
        </p:sp>
      </p:gr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9" name="Shape 809"/>
        <p:cNvGrpSpPr/>
        <p:nvPr/>
      </p:nvGrpSpPr>
      <p:grpSpPr>
        <a:xfrm>
          <a:off x="0" y="0"/>
          <a:ext cx="0" cy="0"/>
          <a:chOff x="0" y="0"/>
          <a:chExt cx="0" cy="0"/>
        </a:xfrm>
      </p:grpSpPr>
      <p:sp>
        <p:nvSpPr>
          <p:cNvPr descr="Синій текст на чорному фоні  Опис згенеровано автоматично" id="810" name="Google Shape;810;p50"/>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811" name="Google Shape;811;p50"/>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1" l="0" r="0" t="0"/>
            </a:stretch>
          </a:blipFill>
          <a:ln>
            <a:noFill/>
          </a:ln>
        </p:spPr>
      </p:sp>
      <p:grpSp>
        <p:nvGrpSpPr>
          <p:cNvPr id="812" name="Google Shape;812;p50"/>
          <p:cNvGrpSpPr/>
          <p:nvPr/>
        </p:nvGrpSpPr>
        <p:grpSpPr>
          <a:xfrm>
            <a:off x="1257300" y="418292"/>
            <a:ext cx="15773400" cy="1380840"/>
            <a:chOff x="0" y="-66675"/>
            <a:chExt cx="21031200" cy="1841121"/>
          </a:xfrm>
        </p:grpSpPr>
        <p:sp>
          <p:nvSpPr>
            <p:cNvPr id="813" name="Google Shape;813;p50"/>
            <p:cNvSpPr/>
            <p:nvPr/>
          </p:nvSpPr>
          <p:spPr>
            <a:xfrm>
              <a:off x="0" y="0"/>
              <a:ext cx="21031200" cy="1774446"/>
            </a:xfrm>
            <a:custGeom>
              <a:rect b="b" l="l" r="r" t="t"/>
              <a:pathLst>
                <a:path extrusionOk="0" h="1774446" w="21031200">
                  <a:moveTo>
                    <a:pt x="0" y="0"/>
                  </a:moveTo>
                  <a:lnTo>
                    <a:pt x="21031200" y="0"/>
                  </a:lnTo>
                  <a:lnTo>
                    <a:pt x="21031200" y="1774446"/>
                  </a:lnTo>
                  <a:lnTo>
                    <a:pt x="0" y="1774446"/>
                  </a:lnTo>
                  <a:close/>
                </a:path>
              </a:pathLst>
            </a:custGeom>
            <a:solidFill>
              <a:srgbClr val="000000">
                <a:alpha val="0"/>
              </a:srgbClr>
            </a:solidFill>
            <a:ln>
              <a:noFill/>
            </a:ln>
          </p:spPr>
        </p:sp>
        <p:sp>
          <p:nvSpPr>
            <p:cNvPr id="814" name="Google Shape;814;p50"/>
            <p:cNvSpPr txBox="1"/>
            <p:nvPr/>
          </p:nvSpPr>
          <p:spPr>
            <a:xfrm>
              <a:off x="0" y="-66675"/>
              <a:ext cx="21031200" cy="18411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Витоки газу</a:t>
              </a:r>
              <a:endParaRPr/>
            </a:p>
          </p:txBody>
        </p:sp>
      </p:grpSp>
      <p:grpSp>
        <p:nvGrpSpPr>
          <p:cNvPr id="815" name="Google Shape;815;p50"/>
          <p:cNvGrpSpPr/>
          <p:nvPr/>
        </p:nvGrpSpPr>
        <p:grpSpPr>
          <a:xfrm>
            <a:off x="768974" y="1486793"/>
            <a:ext cx="15102399" cy="995149"/>
            <a:chOff x="0" y="-28575"/>
            <a:chExt cx="20136531" cy="1326865"/>
          </a:xfrm>
        </p:grpSpPr>
        <p:sp>
          <p:nvSpPr>
            <p:cNvPr id="816" name="Google Shape;816;p50"/>
            <p:cNvSpPr/>
            <p:nvPr/>
          </p:nvSpPr>
          <p:spPr>
            <a:xfrm>
              <a:off x="0" y="0"/>
              <a:ext cx="20136531" cy="1298290"/>
            </a:xfrm>
            <a:custGeom>
              <a:rect b="b" l="l" r="r" t="t"/>
              <a:pathLst>
                <a:path extrusionOk="0" h="1298290" w="20136531">
                  <a:moveTo>
                    <a:pt x="0" y="0"/>
                  </a:moveTo>
                  <a:lnTo>
                    <a:pt x="20136531" y="0"/>
                  </a:lnTo>
                  <a:lnTo>
                    <a:pt x="20136531" y="1298290"/>
                  </a:lnTo>
                  <a:lnTo>
                    <a:pt x="0" y="1298290"/>
                  </a:lnTo>
                  <a:close/>
                </a:path>
              </a:pathLst>
            </a:custGeom>
            <a:solidFill>
              <a:srgbClr val="000000">
                <a:alpha val="0"/>
              </a:srgbClr>
            </a:solidFill>
            <a:ln>
              <a:noFill/>
            </a:ln>
          </p:spPr>
        </p:sp>
        <p:sp>
          <p:nvSpPr>
            <p:cNvPr id="817" name="Google Shape;817;p50"/>
            <p:cNvSpPr txBox="1"/>
            <p:nvPr/>
          </p:nvSpPr>
          <p:spPr>
            <a:xfrm>
              <a:off x="0" y="-28575"/>
              <a:ext cx="20136530" cy="1326865"/>
            </a:xfrm>
            <a:prstGeom prst="rect">
              <a:avLst/>
            </a:prstGeom>
            <a:noFill/>
            <a:ln>
              <a:noFill/>
            </a:ln>
          </p:spPr>
          <p:txBody>
            <a:bodyPr anchorCtr="0" anchor="ctr" bIns="0" lIns="0" spcFirstLastPara="1" rIns="0" wrap="square" tIns="0">
              <a:noAutofit/>
            </a:bodyPr>
            <a:lstStyle/>
            <a:p>
              <a:pPr indent="0" lvl="0" marL="0" marR="0" rtl="0" algn="just">
                <a:lnSpc>
                  <a:spcPct val="108000"/>
                </a:lnSpc>
                <a:spcBef>
                  <a:spcPts val="0"/>
                </a:spcBef>
                <a:spcAft>
                  <a:spcPts val="0"/>
                </a:spcAft>
                <a:buNone/>
              </a:pPr>
              <a:r>
                <a:rPr b="1" i="0" lang="en-US" sz="3000" u="none" cap="none" strike="noStrike">
                  <a:solidFill>
                    <a:srgbClr val="139AD6"/>
                  </a:solidFill>
                  <a:latin typeface="Calibri"/>
                  <a:ea typeface="Calibri"/>
                  <a:cs typeface="Calibri"/>
                  <a:sym typeface="Calibri"/>
                </a:rPr>
                <a:t>Витік газу поширюється непомітно — дійте швидко та будьте обережні!</a:t>
              </a:r>
              <a:endParaRPr/>
            </a:p>
          </p:txBody>
        </p:sp>
      </p:grpSp>
      <p:grpSp>
        <p:nvGrpSpPr>
          <p:cNvPr id="818" name="Google Shape;818;p50"/>
          <p:cNvGrpSpPr/>
          <p:nvPr/>
        </p:nvGrpSpPr>
        <p:grpSpPr>
          <a:xfrm>
            <a:off x="989409" y="2745123"/>
            <a:ext cx="9980676" cy="775240"/>
            <a:chOff x="0" y="0"/>
            <a:chExt cx="13307568" cy="1033653"/>
          </a:xfrm>
        </p:grpSpPr>
        <p:sp>
          <p:nvSpPr>
            <p:cNvPr id="819" name="Google Shape;819;p50"/>
            <p:cNvSpPr/>
            <p:nvPr/>
          </p:nvSpPr>
          <p:spPr>
            <a:xfrm>
              <a:off x="25400" y="25400"/>
              <a:ext cx="13256768" cy="982853"/>
            </a:xfrm>
            <a:custGeom>
              <a:rect b="b" l="l" r="r" t="t"/>
              <a:pathLst>
                <a:path extrusionOk="0" h="982853" w="13256768">
                  <a:moveTo>
                    <a:pt x="0" y="163830"/>
                  </a:moveTo>
                  <a:cubicBezTo>
                    <a:pt x="0" y="73279"/>
                    <a:pt x="76835" y="0"/>
                    <a:pt x="171577" y="0"/>
                  </a:cubicBezTo>
                  <a:lnTo>
                    <a:pt x="13085190" y="0"/>
                  </a:lnTo>
                  <a:cubicBezTo>
                    <a:pt x="13179932" y="0"/>
                    <a:pt x="13256768" y="73279"/>
                    <a:pt x="13256768" y="163830"/>
                  </a:cubicBezTo>
                  <a:lnTo>
                    <a:pt x="13256768" y="819023"/>
                  </a:lnTo>
                  <a:cubicBezTo>
                    <a:pt x="13256768" y="909447"/>
                    <a:pt x="13179932" y="982853"/>
                    <a:pt x="13085190" y="982853"/>
                  </a:cubicBezTo>
                  <a:lnTo>
                    <a:pt x="171577" y="982853"/>
                  </a:lnTo>
                  <a:cubicBezTo>
                    <a:pt x="76835" y="982853"/>
                    <a:pt x="0" y="909447"/>
                    <a:pt x="0" y="819023"/>
                  </a:cubicBezTo>
                  <a:close/>
                </a:path>
              </a:pathLst>
            </a:custGeom>
            <a:solidFill>
              <a:srgbClr val="00B0F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0" name="Google Shape;820;p50"/>
            <p:cNvSpPr/>
            <p:nvPr/>
          </p:nvSpPr>
          <p:spPr>
            <a:xfrm>
              <a:off x="0" y="0"/>
              <a:ext cx="13307568" cy="1033653"/>
            </a:xfrm>
            <a:custGeom>
              <a:rect b="b" l="l" r="r" t="t"/>
              <a:pathLst>
                <a:path extrusionOk="0" h="1033653" w="13307568">
                  <a:moveTo>
                    <a:pt x="0" y="189230"/>
                  </a:moveTo>
                  <a:cubicBezTo>
                    <a:pt x="0" y="83566"/>
                    <a:pt x="89281" y="0"/>
                    <a:pt x="196977" y="0"/>
                  </a:cubicBezTo>
                  <a:lnTo>
                    <a:pt x="13110590" y="0"/>
                  </a:lnTo>
                  <a:lnTo>
                    <a:pt x="13110590" y="25400"/>
                  </a:lnTo>
                  <a:lnTo>
                    <a:pt x="13110590" y="0"/>
                  </a:lnTo>
                  <a:cubicBezTo>
                    <a:pt x="13218286" y="0"/>
                    <a:pt x="13307568" y="83566"/>
                    <a:pt x="13307568" y="189230"/>
                  </a:cubicBezTo>
                  <a:lnTo>
                    <a:pt x="13282168" y="189230"/>
                  </a:lnTo>
                  <a:lnTo>
                    <a:pt x="13307568" y="189230"/>
                  </a:lnTo>
                  <a:lnTo>
                    <a:pt x="13307568" y="844423"/>
                  </a:lnTo>
                  <a:lnTo>
                    <a:pt x="13282168" y="844423"/>
                  </a:lnTo>
                  <a:lnTo>
                    <a:pt x="13307568" y="844423"/>
                  </a:lnTo>
                  <a:cubicBezTo>
                    <a:pt x="13307568" y="949960"/>
                    <a:pt x="13218286" y="1033653"/>
                    <a:pt x="13110590" y="1033653"/>
                  </a:cubicBezTo>
                  <a:lnTo>
                    <a:pt x="13110590" y="1008253"/>
                  </a:lnTo>
                  <a:lnTo>
                    <a:pt x="13110590" y="1033653"/>
                  </a:lnTo>
                  <a:lnTo>
                    <a:pt x="196977" y="1033653"/>
                  </a:lnTo>
                  <a:lnTo>
                    <a:pt x="196977" y="1008253"/>
                  </a:lnTo>
                  <a:lnTo>
                    <a:pt x="196977" y="1033653"/>
                  </a:lnTo>
                  <a:cubicBezTo>
                    <a:pt x="89281" y="1033653"/>
                    <a:pt x="0" y="949960"/>
                    <a:pt x="0" y="844423"/>
                  </a:cubicBezTo>
                  <a:lnTo>
                    <a:pt x="0" y="189230"/>
                  </a:lnTo>
                  <a:lnTo>
                    <a:pt x="25400" y="189230"/>
                  </a:lnTo>
                  <a:lnTo>
                    <a:pt x="0" y="189230"/>
                  </a:lnTo>
                  <a:moveTo>
                    <a:pt x="50800" y="189230"/>
                  </a:moveTo>
                  <a:lnTo>
                    <a:pt x="50800" y="844423"/>
                  </a:lnTo>
                  <a:lnTo>
                    <a:pt x="25400" y="844423"/>
                  </a:lnTo>
                  <a:lnTo>
                    <a:pt x="50800" y="844423"/>
                  </a:lnTo>
                  <a:cubicBezTo>
                    <a:pt x="50800" y="919734"/>
                    <a:pt x="115189" y="982853"/>
                    <a:pt x="196977" y="982853"/>
                  </a:cubicBezTo>
                  <a:lnTo>
                    <a:pt x="13110590" y="982853"/>
                  </a:lnTo>
                  <a:cubicBezTo>
                    <a:pt x="13192505" y="982853"/>
                    <a:pt x="13256768" y="919734"/>
                    <a:pt x="13256768" y="844423"/>
                  </a:cubicBezTo>
                  <a:lnTo>
                    <a:pt x="13256768" y="189230"/>
                  </a:lnTo>
                  <a:cubicBezTo>
                    <a:pt x="13256768" y="113919"/>
                    <a:pt x="13192379" y="50800"/>
                    <a:pt x="13110590" y="50800"/>
                  </a:cubicBezTo>
                  <a:lnTo>
                    <a:pt x="196977" y="50800"/>
                  </a:lnTo>
                  <a:lnTo>
                    <a:pt x="196977" y="25400"/>
                  </a:lnTo>
                  <a:lnTo>
                    <a:pt x="196977" y="50800"/>
                  </a:lnTo>
                  <a:cubicBezTo>
                    <a:pt x="115189" y="50800"/>
                    <a:pt x="50800" y="113919"/>
                    <a:pt x="50800" y="18923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21" name="Google Shape;821;p50"/>
          <p:cNvGrpSpPr/>
          <p:nvPr/>
        </p:nvGrpSpPr>
        <p:grpSpPr>
          <a:xfrm>
            <a:off x="1044441" y="2800155"/>
            <a:ext cx="9870606" cy="665134"/>
            <a:chOff x="0" y="0"/>
            <a:chExt cx="13160808" cy="886846"/>
          </a:xfrm>
        </p:grpSpPr>
        <p:sp>
          <p:nvSpPr>
            <p:cNvPr id="822" name="Google Shape;822;p50"/>
            <p:cNvSpPr/>
            <p:nvPr/>
          </p:nvSpPr>
          <p:spPr>
            <a:xfrm>
              <a:off x="0" y="0"/>
              <a:ext cx="13160808" cy="886846"/>
            </a:xfrm>
            <a:custGeom>
              <a:rect b="b" l="l" r="r" t="t"/>
              <a:pathLst>
                <a:path extrusionOk="0" h="886846" w="13160808">
                  <a:moveTo>
                    <a:pt x="0" y="0"/>
                  </a:moveTo>
                  <a:lnTo>
                    <a:pt x="13160808" y="0"/>
                  </a:lnTo>
                  <a:lnTo>
                    <a:pt x="13160808" y="886846"/>
                  </a:lnTo>
                  <a:lnTo>
                    <a:pt x="0" y="886846"/>
                  </a:lnTo>
                  <a:close/>
                </a:path>
              </a:pathLst>
            </a:custGeom>
            <a:solidFill>
              <a:srgbClr val="000000">
                <a:alpha val="0"/>
              </a:srgbClr>
            </a:solidFill>
            <a:ln>
              <a:noFill/>
            </a:ln>
          </p:spPr>
        </p:sp>
        <p:sp>
          <p:nvSpPr>
            <p:cNvPr id="823" name="Google Shape;823;p50"/>
            <p:cNvSpPr txBox="1"/>
            <p:nvPr/>
          </p:nvSpPr>
          <p:spPr>
            <a:xfrm>
              <a:off x="0" y="19050"/>
              <a:ext cx="13160808" cy="867796"/>
            </a:xfrm>
            <a:prstGeom prst="rect">
              <a:avLst/>
            </a:prstGeom>
            <a:noFill/>
            <a:ln>
              <a:noFill/>
            </a:ln>
          </p:spPr>
          <p:txBody>
            <a:bodyPr anchorCtr="0" anchor="ctr" bIns="0" lIns="0" spcFirstLastPara="1" rIns="0" wrap="square" tIns="0">
              <a:noAutofit/>
            </a:bodyPr>
            <a:lstStyle/>
            <a:p>
              <a:pPr indent="0" lvl="0" marL="0" marR="0" rtl="0" algn="l">
                <a:lnSpc>
                  <a:spcPct val="108006"/>
                </a:lnSpc>
                <a:spcBef>
                  <a:spcPts val="0"/>
                </a:spcBef>
                <a:spcAft>
                  <a:spcPts val="0"/>
                </a:spcAft>
                <a:buNone/>
              </a:pPr>
              <a:r>
                <a:rPr b="1" i="0" lang="en-US" sz="3110" u="none" cap="none" strike="noStrike">
                  <a:solidFill>
                    <a:srgbClr val="FFFFFF"/>
                  </a:solidFill>
                  <a:latin typeface="Arial"/>
                  <a:ea typeface="Arial"/>
                  <a:cs typeface="Arial"/>
                  <a:sym typeface="Arial"/>
                </a:rPr>
                <a:t>Системи раннього попередження про витоки газу</a:t>
              </a:r>
              <a:endParaRPr/>
            </a:p>
          </p:txBody>
        </p:sp>
      </p:grpSp>
      <p:sp>
        <p:nvSpPr>
          <p:cNvPr id="824" name="Google Shape;824;p50"/>
          <p:cNvSpPr txBox="1"/>
          <p:nvPr/>
        </p:nvSpPr>
        <p:spPr>
          <a:xfrm>
            <a:off x="1218909" y="3546973"/>
            <a:ext cx="9582770" cy="989076"/>
          </a:xfrm>
          <a:prstGeom prst="rect">
            <a:avLst/>
          </a:prstGeom>
          <a:noFill/>
          <a:ln>
            <a:noFill/>
          </a:ln>
        </p:spPr>
        <p:txBody>
          <a:bodyPr anchorCtr="0" anchor="t" bIns="0" lIns="0" spcFirstLastPara="1" rIns="0" wrap="square" tIns="0">
            <a:spAutoFit/>
          </a:bodyPr>
          <a:lstStyle/>
          <a:p>
            <a:pPr indent="-152400" lvl="2" marL="434340" marR="0" rtl="0" algn="l">
              <a:lnSpc>
                <a:spcPct val="108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Датчики виявлення газу активують сигналізацію в будівлях.</a:t>
            </a:r>
            <a:endParaRPr/>
          </a:p>
          <a:p>
            <a:pPr indent="-152400" lvl="2" marL="434340" marR="0" rtl="0" algn="l">
              <a:lnSpc>
                <a:spcPct val="108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Влада надсилає сповіщення за допомогою SMS та сирен.</a:t>
            </a:r>
            <a:endParaRPr/>
          </a:p>
          <a:p>
            <a:pPr indent="-152400" lvl="2" marL="434340" marR="0" rtl="0" algn="l">
              <a:lnSpc>
                <a:spcPct val="108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Екстрені гарячі лінії надають поради щодо евакуації.</a:t>
            </a:r>
            <a:endParaRPr/>
          </a:p>
        </p:txBody>
      </p:sp>
      <p:grpSp>
        <p:nvGrpSpPr>
          <p:cNvPr id="825" name="Google Shape;825;p50"/>
          <p:cNvGrpSpPr/>
          <p:nvPr/>
        </p:nvGrpSpPr>
        <p:grpSpPr>
          <a:xfrm>
            <a:off x="989409" y="4655913"/>
            <a:ext cx="9980676" cy="775240"/>
            <a:chOff x="0" y="0"/>
            <a:chExt cx="13307568" cy="1033653"/>
          </a:xfrm>
        </p:grpSpPr>
        <p:sp>
          <p:nvSpPr>
            <p:cNvPr id="826" name="Google Shape;826;p50"/>
            <p:cNvSpPr/>
            <p:nvPr/>
          </p:nvSpPr>
          <p:spPr>
            <a:xfrm>
              <a:off x="25400" y="25400"/>
              <a:ext cx="13256768" cy="982853"/>
            </a:xfrm>
            <a:custGeom>
              <a:rect b="b" l="l" r="r" t="t"/>
              <a:pathLst>
                <a:path extrusionOk="0" h="982853" w="13256768">
                  <a:moveTo>
                    <a:pt x="0" y="163830"/>
                  </a:moveTo>
                  <a:cubicBezTo>
                    <a:pt x="0" y="73279"/>
                    <a:pt x="76835" y="0"/>
                    <a:pt x="171577" y="0"/>
                  </a:cubicBezTo>
                  <a:lnTo>
                    <a:pt x="13085190" y="0"/>
                  </a:lnTo>
                  <a:cubicBezTo>
                    <a:pt x="13179932" y="0"/>
                    <a:pt x="13256768" y="73279"/>
                    <a:pt x="13256768" y="163830"/>
                  </a:cubicBezTo>
                  <a:lnTo>
                    <a:pt x="13256768" y="819023"/>
                  </a:lnTo>
                  <a:cubicBezTo>
                    <a:pt x="13256768" y="909447"/>
                    <a:pt x="13179932" y="982853"/>
                    <a:pt x="13085190" y="982853"/>
                  </a:cubicBezTo>
                  <a:lnTo>
                    <a:pt x="171577" y="982853"/>
                  </a:lnTo>
                  <a:cubicBezTo>
                    <a:pt x="76835" y="982853"/>
                    <a:pt x="0" y="909447"/>
                    <a:pt x="0" y="819023"/>
                  </a:cubicBezTo>
                  <a:close/>
                </a:path>
              </a:pathLst>
            </a:custGeom>
            <a:solidFill>
              <a:srgbClr val="92D05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7" name="Google Shape;827;p50"/>
            <p:cNvSpPr/>
            <p:nvPr/>
          </p:nvSpPr>
          <p:spPr>
            <a:xfrm>
              <a:off x="0" y="0"/>
              <a:ext cx="13307568" cy="1033653"/>
            </a:xfrm>
            <a:custGeom>
              <a:rect b="b" l="l" r="r" t="t"/>
              <a:pathLst>
                <a:path extrusionOk="0" h="1033653" w="13307568">
                  <a:moveTo>
                    <a:pt x="0" y="189230"/>
                  </a:moveTo>
                  <a:cubicBezTo>
                    <a:pt x="0" y="83566"/>
                    <a:pt x="89281" y="0"/>
                    <a:pt x="196977" y="0"/>
                  </a:cubicBezTo>
                  <a:lnTo>
                    <a:pt x="13110590" y="0"/>
                  </a:lnTo>
                  <a:lnTo>
                    <a:pt x="13110590" y="25400"/>
                  </a:lnTo>
                  <a:lnTo>
                    <a:pt x="13110590" y="0"/>
                  </a:lnTo>
                  <a:cubicBezTo>
                    <a:pt x="13218286" y="0"/>
                    <a:pt x="13307568" y="83566"/>
                    <a:pt x="13307568" y="189230"/>
                  </a:cubicBezTo>
                  <a:lnTo>
                    <a:pt x="13282168" y="189230"/>
                  </a:lnTo>
                  <a:lnTo>
                    <a:pt x="13307568" y="189230"/>
                  </a:lnTo>
                  <a:lnTo>
                    <a:pt x="13307568" y="844423"/>
                  </a:lnTo>
                  <a:lnTo>
                    <a:pt x="13282168" y="844423"/>
                  </a:lnTo>
                  <a:lnTo>
                    <a:pt x="13307568" y="844423"/>
                  </a:lnTo>
                  <a:cubicBezTo>
                    <a:pt x="13307568" y="949960"/>
                    <a:pt x="13218286" y="1033653"/>
                    <a:pt x="13110590" y="1033653"/>
                  </a:cubicBezTo>
                  <a:lnTo>
                    <a:pt x="13110590" y="1008253"/>
                  </a:lnTo>
                  <a:lnTo>
                    <a:pt x="13110590" y="1033653"/>
                  </a:lnTo>
                  <a:lnTo>
                    <a:pt x="196977" y="1033653"/>
                  </a:lnTo>
                  <a:lnTo>
                    <a:pt x="196977" y="1008253"/>
                  </a:lnTo>
                  <a:lnTo>
                    <a:pt x="196977" y="1033653"/>
                  </a:lnTo>
                  <a:cubicBezTo>
                    <a:pt x="89281" y="1033653"/>
                    <a:pt x="0" y="949960"/>
                    <a:pt x="0" y="844423"/>
                  </a:cubicBezTo>
                  <a:lnTo>
                    <a:pt x="0" y="189230"/>
                  </a:lnTo>
                  <a:lnTo>
                    <a:pt x="25400" y="189230"/>
                  </a:lnTo>
                  <a:lnTo>
                    <a:pt x="0" y="189230"/>
                  </a:lnTo>
                  <a:moveTo>
                    <a:pt x="50800" y="189230"/>
                  </a:moveTo>
                  <a:lnTo>
                    <a:pt x="50800" y="844423"/>
                  </a:lnTo>
                  <a:lnTo>
                    <a:pt x="25400" y="844423"/>
                  </a:lnTo>
                  <a:lnTo>
                    <a:pt x="50800" y="844423"/>
                  </a:lnTo>
                  <a:cubicBezTo>
                    <a:pt x="50800" y="919734"/>
                    <a:pt x="115189" y="982853"/>
                    <a:pt x="196977" y="982853"/>
                  </a:cubicBezTo>
                  <a:lnTo>
                    <a:pt x="13110590" y="982853"/>
                  </a:lnTo>
                  <a:cubicBezTo>
                    <a:pt x="13192505" y="982853"/>
                    <a:pt x="13256768" y="919734"/>
                    <a:pt x="13256768" y="844423"/>
                  </a:cubicBezTo>
                  <a:lnTo>
                    <a:pt x="13256768" y="189230"/>
                  </a:lnTo>
                  <a:cubicBezTo>
                    <a:pt x="13256768" y="113919"/>
                    <a:pt x="13192379" y="50800"/>
                    <a:pt x="13110590" y="50800"/>
                  </a:cubicBezTo>
                  <a:lnTo>
                    <a:pt x="196977" y="50800"/>
                  </a:lnTo>
                  <a:lnTo>
                    <a:pt x="196977" y="25400"/>
                  </a:lnTo>
                  <a:lnTo>
                    <a:pt x="196977" y="50800"/>
                  </a:lnTo>
                  <a:cubicBezTo>
                    <a:pt x="115189" y="50800"/>
                    <a:pt x="50800" y="113919"/>
                    <a:pt x="50800" y="18923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28" name="Google Shape;828;p50"/>
          <p:cNvGrpSpPr/>
          <p:nvPr/>
        </p:nvGrpSpPr>
        <p:grpSpPr>
          <a:xfrm>
            <a:off x="1044441" y="4710945"/>
            <a:ext cx="9870606" cy="665135"/>
            <a:chOff x="0" y="0"/>
            <a:chExt cx="13160808" cy="886846"/>
          </a:xfrm>
        </p:grpSpPr>
        <p:sp>
          <p:nvSpPr>
            <p:cNvPr id="829" name="Google Shape;829;p50"/>
            <p:cNvSpPr/>
            <p:nvPr/>
          </p:nvSpPr>
          <p:spPr>
            <a:xfrm>
              <a:off x="0" y="0"/>
              <a:ext cx="13160808" cy="886846"/>
            </a:xfrm>
            <a:custGeom>
              <a:rect b="b" l="l" r="r" t="t"/>
              <a:pathLst>
                <a:path extrusionOk="0" h="886846" w="13160808">
                  <a:moveTo>
                    <a:pt x="0" y="0"/>
                  </a:moveTo>
                  <a:lnTo>
                    <a:pt x="13160808" y="0"/>
                  </a:lnTo>
                  <a:lnTo>
                    <a:pt x="13160808" y="886846"/>
                  </a:lnTo>
                  <a:lnTo>
                    <a:pt x="0" y="886846"/>
                  </a:lnTo>
                  <a:close/>
                </a:path>
              </a:pathLst>
            </a:custGeom>
            <a:solidFill>
              <a:srgbClr val="000000">
                <a:alpha val="0"/>
              </a:srgbClr>
            </a:solidFill>
            <a:ln>
              <a:noFill/>
            </a:ln>
          </p:spPr>
        </p:sp>
        <p:sp>
          <p:nvSpPr>
            <p:cNvPr id="830" name="Google Shape;830;p50"/>
            <p:cNvSpPr txBox="1"/>
            <p:nvPr/>
          </p:nvSpPr>
          <p:spPr>
            <a:xfrm>
              <a:off x="0" y="9525"/>
              <a:ext cx="13160808" cy="8773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3150" u="none" cap="none" strike="noStrike">
                  <a:solidFill>
                    <a:srgbClr val="FFFFFF"/>
                  </a:solidFill>
                  <a:latin typeface="Arial"/>
                  <a:ea typeface="Arial"/>
                  <a:cs typeface="Arial"/>
                  <a:sym typeface="Arial"/>
                </a:rPr>
                <a:t>Що робити</a:t>
              </a:r>
              <a:endParaRPr/>
            </a:p>
          </p:txBody>
        </p:sp>
      </p:grpSp>
      <p:sp>
        <p:nvSpPr>
          <p:cNvPr id="831" name="Google Shape;831;p50"/>
          <p:cNvSpPr txBox="1"/>
          <p:nvPr/>
        </p:nvSpPr>
        <p:spPr>
          <a:xfrm>
            <a:off x="1218909" y="5457763"/>
            <a:ext cx="9582770" cy="988619"/>
          </a:xfrm>
          <a:prstGeom prst="rect">
            <a:avLst/>
          </a:prstGeom>
          <a:noFill/>
          <a:ln>
            <a:noFill/>
          </a:ln>
        </p:spPr>
        <p:txBody>
          <a:bodyPr anchorCtr="0" anchor="t" bIns="0" lIns="0" spcFirstLastPara="1" rIns="0" wrap="square" tIns="0">
            <a:spAutoFit/>
          </a:bodyPr>
          <a:lstStyle/>
          <a:p>
            <a:pPr indent="-150495" lvl="2" marL="428910" marR="0" rtl="0" algn="l">
              <a:lnSpc>
                <a:spcPct val="107974"/>
              </a:lnSpc>
              <a:spcBef>
                <a:spcPts val="0"/>
              </a:spcBef>
              <a:spcAft>
                <a:spcPts val="0"/>
              </a:spcAft>
              <a:buClr>
                <a:srgbClr val="000000"/>
              </a:buClr>
              <a:buSzPts val="2370"/>
              <a:buFont typeface="Arial"/>
              <a:buChar char="⚬"/>
            </a:pPr>
            <a:r>
              <a:rPr b="0" i="0" lang="en-US" sz="2370" u="none" cap="none" strike="noStrike">
                <a:solidFill>
                  <a:srgbClr val="000000"/>
                </a:solidFill>
                <a:latin typeface="Arial"/>
                <a:ea typeface="Arial"/>
                <a:cs typeface="Arial"/>
                <a:sym typeface="Arial"/>
              </a:rPr>
              <a:t>У разі підозри на витік негайно евакуюйте приміщення.</a:t>
            </a:r>
            <a:endParaRPr/>
          </a:p>
          <a:p>
            <a:pPr indent="-142969" lvl="2" marL="428910" marR="0" rtl="0" algn="l">
              <a:lnSpc>
                <a:spcPct val="107974"/>
              </a:lnSpc>
              <a:spcBef>
                <a:spcPts val="0"/>
              </a:spcBef>
              <a:spcAft>
                <a:spcPts val="0"/>
              </a:spcAft>
              <a:buNone/>
            </a:pPr>
            <a:r>
              <a:rPr b="0" i="0" lang="en-US" sz="2370" u="none" cap="none" strike="noStrike">
                <a:solidFill>
                  <a:srgbClr val="000000"/>
                </a:solidFill>
                <a:latin typeface="Arial"/>
                <a:ea typeface="Arial"/>
                <a:cs typeface="Arial"/>
                <a:sym typeface="Arial"/>
              </a:rPr>
              <a:t>Прикрийте рот і ніс тканиною/маскою, якщо ви піддалися впливу.</a:t>
            </a:r>
            <a:endParaRPr/>
          </a:p>
          <a:p>
            <a:pPr indent="-142969" lvl="2" marL="428910" marR="0" rtl="0" algn="l">
              <a:lnSpc>
                <a:spcPct val="107974"/>
              </a:lnSpc>
              <a:spcBef>
                <a:spcPts val="0"/>
              </a:spcBef>
              <a:spcAft>
                <a:spcPts val="0"/>
              </a:spcAft>
              <a:buNone/>
            </a:pPr>
            <a:r>
              <a:rPr b="0" i="0" lang="en-US" sz="2370" u="none" cap="none" strike="noStrike">
                <a:solidFill>
                  <a:srgbClr val="000000"/>
                </a:solidFill>
                <a:latin typeface="Arial"/>
                <a:ea typeface="Arial"/>
                <a:cs typeface="Arial"/>
                <a:sym typeface="Arial"/>
              </a:rPr>
              <a:t>Викличте служби екстреної допомоги з безпечного місця</a:t>
            </a:r>
            <a:endParaRPr/>
          </a:p>
        </p:txBody>
      </p:sp>
      <p:grpSp>
        <p:nvGrpSpPr>
          <p:cNvPr id="832" name="Google Shape;832;p50"/>
          <p:cNvGrpSpPr/>
          <p:nvPr/>
        </p:nvGrpSpPr>
        <p:grpSpPr>
          <a:xfrm>
            <a:off x="989409" y="6566703"/>
            <a:ext cx="9980676" cy="775239"/>
            <a:chOff x="0" y="0"/>
            <a:chExt cx="13307568" cy="1033653"/>
          </a:xfrm>
        </p:grpSpPr>
        <p:sp>
          <p:nvSpPr>
            <p:cNvPr id="833" name="Google Shape;833;p50"/>
            <p:cNvSpPr/>
            <p:nvPr/>
          </p:nvSpPr>
          <p:spPr>
            <a:xfrm>
              <a:off x="25400" y="25400"/>
              <a:ext cx="13256768" cy="982853"/>
            </a:xfrm>
            <a:custGeom>
              <a:rect b="b" l="l" r="r" t="t"/>
              <a:pathLst>
                <a:path extrusionOk="0" h="982853" w="13256768">
                  <a:moveTo>
                    <a:pt x="0" y="163830"/>
                  </a:moveTo>
                  <a:cubicBezTo>
                    <a:pt x="0" y="73279"/>
                    <a:pt x="76835" y="0"/>
                    <a:pt x="171577" y="0"/>
                  </a:cubicBezTo>
                  <a:lnTo>
                    <a:pt x="13085190" y="0"/>
                  </a:lnTo>
                  <a:cubicBezTo>
                    <a:pt x="13179932" y="0"/>
                    <a:pt x="13256768" y="73279"/>
                    <a:pt x="13256768" y="163830"/>
                  </a:cubicBezTo>
                  <a:lnTo>
                    <a:pt x="13256768" y="819023"/>
                  </a:lnTo>
                  <a:cubicBezTo>
                    <a:pt x="13256768" y="909447"/>
                    <a:pt x="13179932" y="982853"/>
                    <a:pt x="13085190" y="982853"/>
                  </a:cubicBezTo>
                  <a:lnTo>
                    <a:pt x="171577" y="982853"/>
                  </a:lnTo>
                  <a:cubicBezTo>
                    <a:pt x="76835" y="982853"/>
                    <a:pt x="0" y="909447"/>
                    <a:pt x="0" y="819023"/>
                  </a:cubicBezTo>
                  <a:close/>
                </a:path>
              </a:pathLst>
            </a:custGeom>
            <a:solidFill>
              <a:srgbClr val="ED252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4" name="Google Shape;834;p50"/>
            <p:cNvSpPr/>
            <p:nvPr/>
          </p:nvSpPr>
          <p:spPr>
            <a:xfrm>
              <a:off x="0" y="0"/>
              <a:ext cx="13307568" cy="1033653"/>
            </a:xfrm>
            <a:custGeom>
              <a:rect b="b" l="l" r="r" t="t"/>
              <a:pathLst>
                <a:path extrusionOk="0" h="1033653" w="13307568">
                  <a:moveTo>
                    <a:pt x="0" y="189230"/>
                  </a:moveTo>
                  <a:cubicBezTo>
                    <a:pt x="0" y="83566"/>
                    <a:pt x="89281" y="0"/>
                    <a:pt x="196977" y="0"/>
                  </a:cubicBezTo>
                  <a:lnTo>
                    <a:pt x="13110590" y="0"/>
                  </a:lnTo>
                  <a:lnTo>
                    <a:pt x="13110590" y="25400"/>
                  </a:lnTo>
                  <a:lnTo>
                    <a:pt x="13110590" y="0"/>
                  </a:lnTo>
                  <a:cubicBezTo>
                    <a:pt x="13218286" y="0"/>
                    <a:pt x="13307568" y="83566"/>
                    <a:pt x="13307568" y="189230"/>
                  </a:cubicBezTo>
                  <a:lnTo>
                    <a:pt x="13282168" y="189230"/>
                  </a:lnTo>
                  <a:lnTo>
                    <a:pt x="13307568" y="189230"/>
                  </a:lnTo>
                  <a:lnTo>
                    <a:pt x="13307568" y="844423"/>
                  </a:lnTo>
                  <a:lnTo>
                    <a:pt x="13282168" y="844423"/>
                  </a:lnTo>
                  <a:lnTo>
                    <a:pt x="13307568" y="844423"/>
                  </a:lnTo>
                  <a:cubicBezTo>
                    <a:pt x="13307568" y="949960"/>
                    <a:pt x="13218286" y="1033653"/>
                    <a:pt x="13110590" y="1033653"/>
                  </a:cubicBezTo>
                  <a:lnTo>
                    <a:pt x="13110590" y="1008253"/>
                  </a:lnTo>
                  <a:lnTo>
                    <a:pt x="13110590" y="1033653"/>
                  </a:lnTo>
                  <a:lnTo>
                    <a:pt x="196977" y="1033653"/>
                  </a:lnTo>
                  <a:lnTo>
                    <a:pt x="196977" y="1008253"/>
                  </a:lnTo>
                  <a:lnTo>
                    <a:pt x="196977" y="1033653"/>
                  </a:lnTo>
                  <a:cubicBezTo>
                    <a:pt x="89281" y="1033653"/>
                    <a:pt x="0" y="949960"/>
                    <a:pt x="0" y="844423"/>
                  </a:cubicBezTo>
                  <a:lnTo>
                    <a:pt x="0" y="189230"/>
                  </a:lnTo>
                  <a:lnTo>
                    <a:pt x="25400" y="189230"/>
                  </a:lnTo>
                  <a:lnTo>
                    <a:pt x="0" y="189230"/>
                  </a:lnTo>
                  <a:moveTo>
                    <a:pt x="50800" y="189230"/>
                  </a:moveTo>
                  <a:lnTo>
                    <a:pt x="50800" y="844423"/>
                  </a:lnTo>
                  <a:lnTo>
                    <a:pt x="25400" y="844423"/>
                  </a:lnTo>
                  <a:lnTo>
                    <a:pt x="50800" y="844423"/>
                  </a:lnTo>
                  <a:cubicBezTo>
                    <a:pt x="50800" y="919734"/>
                    <a:pt x="115189" y="982853"/>
                    <a:pt x="196977" y="982853"/>
                  </a:cubicBezTo>
                  <a:lnTo>
                    <a:pt x="13110590" y="982853"/>
                  </a:lnTo>
                  <a:cubicBezTo>
                    <a:pt x="13192505" y="982853"/>
                    <a:pt x="13256768" y="919734"/>
                    <a:pt x="13256768" y="844423"/>
                  </a:cubicBezTo>
                  <a:lnTo>
                    <a:pt x="13256768" y="189230"/>
                  </a:lnTo>
                  <a:cubicBezTo>
                    <a:pt x="13256768" y="113919"/>
                    <a:pt x="13192379" y="50800"/>
                    <a:pt x="13110590" y="50800"/>
                  </a:cubicBezTo>
                  <a:lnTo>
                    <a:pt x="196977" y="50800"/>
                  </a:lnTo>
                  <a:lnTo>
                    <a:pt x="196977" y="25400"/>
                  </a:lnTo>
                  <a:lnTo>
                    <a:pt x="196977" y="50800"/>
                  </a:lnTo>
                  <a:cubicBezTo>
                    <a:pt x="115189" y="50800"/>
                    <a:pt x="50800" y="113919"/>
                    <a:pt x="50800" y="18923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35" name="Google Shape;835;p50"/>
          <p:cNvGrpSpPr/>
          <p:nvPr/>
        </p:nvGrpSpPr>
        <p:grpSpPr>
          <a:xfrm>
            <a:off x="1044441" y="6621735"/>
            <a:ext cx="9870606" cy="665134"/>
            <a:chOff x="0" y="0"/>
            <a:chExt cx="13160808" cy="886846"/>
          </a:xfrm>
        </p:grpSpPr>
        <p:sp>
          <p:nvSpPr>
            <p:cNvPr id="836" name="Google Shape;836;p50"/>
            <p:cNvSpPr/>
            <p:nvPr/>
          </p:nvSpPr>
          <p:spPr>
            <a:xfrm>
              <a:off x="0" y="0"/>
              <a:ext cx="13160808" cy="886846"/>
            </a:xfrm>
            <a:custGeom>
              <a:rect b="b" l="l" r="r" t="t"/>
              <a:pathLst>
                <a:path extrusionOk="0" h="886846" w="13160808">
                  <a:moveTo>
                    <a:pt x="0" y="0"/>
                  </a:moveTo>
                  <a:lnTo>
                    <a:pt x="13160808" y="0"/>
                  </a:lnTo>
                  <a:lnTo>
                    <a:pt x="13160808" y="886846"/>
                  </a:lnTo>
                  <a:lnTo>
                    <a:pt x="0" y="886846"/>
                  </a:lnTo>
                  <a:close/>
                </a:path>
              </a:pathLst>
            </a:custGeom>
            <a:solidFill>
              <a:srgbClr val="000000">
                <a:alpha val="0"/>
              </a:srgbClr>
            </a:solidFill>
            <a:ln>
              <a:noFill/>
            </a:ln>
          </p:spPr>
        </p:sp>
        <p:sp>
          <p:nvSpPr>
            <p:cNvPr id="837" name="Google Shape;837;p50"/>
            <p:cNvSpPr txBox="1"/>
            <p:nvPr/>
          </p:nvSpPr>
          <p:spPr>
            <a:xfrm>
              <a:off x="0" y="9525"/>
              <a:ext cx="13160808" cy="8773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3150" u="none" cap="none" strike="noStrike">
                  <a:solidFill>
                    <a:srgbClr val="FFFFFF"/>
                  </a:solidFill>
                  <a:latin typeface="Arial"/>
                  <a:ea typeface="Arial"/>
                  <a:cs typeface="Arial"/>
                  <a:sym typeface="Arial"/>
                </a:rPr>
                <a:t>Чого не слід робити</a:t>
              </a:r>
              <a:endParaRPr/>
            </a:p>
          </p:txBody>
        </p:sp>
      </p:grpSp>
      <p:sp>
        <p:nvSpPr>
          <p:cNvPr id="838" name="Google Shape;838;p50"/>
          <p:cNvSpPr txBox="1"/>
          <p:nvPr/>
        </p:nvSpPr>
        <p:spPr>
          <a:xfrm>
            <a:off x="1218909" y="7368553"/>
            <a:ext cx="9582770" cy="900608"/>
          </a:xfrm>
          <a:prstGeom prst="rect">
            <a:avLst/>
          </a:prstGeom>
          <a:noFill/>
          <a:ln>
            <a:noFill/>
          </a:ln>
        </p:spPr>
        <p:txBody>
          <a:bodyPr anchorCtr="0" anchor="t" bIns="0" lIns="0" spcFirstLastPara="1" rIns="0" wrap="square" tIns="0">
            <a:spAutoFit/>
          </a:bodyPr>
          <a:lstStyle/>
          <a:p>
            <a:pPr indent="-140970" lvl="2" marL="401765" marR="0" rtl="0" algn="l">
              <a:lnSpc>
                <a:spcPct val="107972"/>
              </a:lnSpc>
              <a:spcBef>
                <a:spcPts val="0"/>
              </a:spcBef>
              <a:spcAft>
                <a:spcPts val="0"/>
              </a:spcAft>
              <a:buClr>
                <a:srgbClr val="000000"/>
              </a:buClr>
              <a:buSzPts val="2220"/>
              <a:buFont typeface="Arial"/>
              <a:buChar char="⚬"/>
            </a:pPr>
            <a:r>
              <a:rPr b="0" i="0" lang="en-US" sz="2220" u="none" cap="none" strike="noStrike">
                <a:solidFill>
                  <a:srgbClr val="000000"/>
                </a:solidFill>
                <a:latin typeface="Arial"/>
                <a:ea typeface="Arial"/>
                <a:cs typeface="Arial"/>
                <a:sym typeface="Arial"/>
              </a:rPr>
              <a:t>Не запалюйте сірники та не користуйтеся електричними вимикачами.</a:t>
            </a:r>
            <a:endParaRPr/>
          </a:p>
          <a:p>
            <a:pPr indent="-133922" lvl="2" marL="401765" marR="0" rtl="0" algn="l">
              <a:lnSpc>
                <a:spcPct val="107972"/>
              </a:lnSpc>
              <a:spcBef>
                <a:spcPts val="0"/>
              </a:spcBef>
              <a:spcAft>
                <a:spcPts val="0"/>
              </a:spcAft>
              <a:buNone/>
            </a:pPr>
            <a:r>
              <a:rPr b="0" i="0" lang="en-US" sz="2220" u="none" cap="none" strike="noStrike">
                <a:solidFill>
                  <a:srgbClr val="000000"/>
                </a:solidFill>
                <a:latin typeface="Arial"/>
                <a:ea typeface="Arial"/>
                <a:cs typeface="Arial"/>
                <a:sym typeface="Arial"/>
              </a:rPr>
              <a:t>Не ігноруйте сигнали тривоги чи інструкції.</a:t>
            </a:r>
            <a:endParaRPr/>
          </a:p>
          <a:p>
            <a:pPr indent="-133922" lvl="2" marL="401765" marR="0" rtl="0" algn="l">
              <a:lnSpc>
                <a:spcPct val="107972"/>
              </a:lnSpc>
              <a:spcBef>
                <a:spcPts val="0"/>
              </a:spcBef>
              <a:spcAft>
                <a:spcPts val="0"/>
              </a:spcAft>
              <a:buNone/>
            </a:pPr>
            <a:r>
              <a:rPr b="0" i="0" lang="en-US" sz="2220" u="none" cap="none" strike="noStrike">
                <a:solidFill>
                  <a:srgbClr val="000000"/>
                </a:solidFill>
                <a:latin typeface="Arial"/>
                <a:ea typeface="Arial"/>
                <a:cs typeface="Arial"/>
                <a:sym typeface="Arial"/>
              </a:rPr>
              <a:t>Не повертайтеся, доки не отримаєте дозвіл від влади.</a:t>
            </a:r>
            <a:endParaRPr/>
          </a:p>
        </p:txBody>
      </p:sp>
      <p:sp>
        <p:nvSpPr>
          <p:cNvPr id="839" name="Google Shape;839;p50"/>
          <p:cNvSpPr/>
          <p:nvPr/>
        </p:nvSpPr>
        <p:spPr>
          <a:xfrm>
            <a:off x="11150535" y="2481942"/>
            <a:ext cx="6368511" cy="4631341"/>
          </a:xfrm>
          <a:custGeom>
            <a:rect b="b" l="l" r="r" t="t"/>
            <a:pathLst>
              <a:path extrusionOk="0" h="6175121" w="8491347">
                <a:moveTo>
                  <a:pt x="0" y="0"/>
                </a:moveTo>
                <a:lnTo>
                  <a:pt x="8491347" y="0"/>
                </a:lnTo>
                <a:lnTo>
                  <a:pt x="8491347" y="6175121"/>
                </a:lnTo>
                <a:lnTo>
                  <a:pt x="0" y="6175121"/>
                </a:lnTo>
                <a:lnTo>
                  <a:pt x="0" y="0"/>
                </a:lnTo>
                <a:close/>
              </a:path>
            </a:pathLst>
          </a:custGeom>
          <a:blipFill rotWithShape="1">
            <a:blip r:embed="rId5">
              <a:alphaModFix/>
            </a:blip>
            <a:stretch>
              <a:fillRect b="0" l="-4527" r="-4526" t="0"/>
            </a:stretch>
          </a:blipFill>
          <a:ln>
            <a:noFill/>
          </a:ln>
        </p:spPr>
      </p:sp>
      <p:sp>
        <p:nvSpPr>
          <p:cNvPr id="840" name="Google Shape;840;p50"/>
          <p:cNvSpPr txBox="1"/>
          <p:nvPr/>
        </p:nvSpPr>
        <p:spPr>
          <a:xfrm>
            <a:off x="11241960" y="7271353"/>
            <a:ext cx="4982421" cy="51435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650" u="none" cap="none" strike="noStrike">
                <a:solidFill>
                  <a:srgbClr val="000000"/>
                </a:solidFill>
                <a:latin typeface="Arial"/>
                <a:ea typeface="Arial"/>
                <a:cs typeface="Arial"/>
                <a:sym typeface="Arial"/>
              </a:rPr>
              <a:t>Рисунок 7: Газопроводи від Canva (вільний елемент) </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8" name="Shape 848"/>
        <p:cNvGrpSpPr/>
        <p:nvPr/>
      </p:nvGrpSpPr>
      <p:grpSpPr>
        <a:xfrm>
          <a:off x="0" y="0"/>
          <a:ext cx="0" cy="0"/>
          <a:chOff x="0" y="0"/>
          <a:chExt cx="0" cy="0"/>
        </a:xfrm>
      </p:grpSpPr>
      <p:sp>
        <p:nvSpPr>
          <p:cNvPr descr="Синій текст на чорному фоні  Опис згенеровано автоматично" id="849" name="Google Shape;849;p52"/>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850" name="Google Shape;850;p52"/>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1" l="0" r="0" t="0"/>
            </a:stretch>
          </a:blipFill>
          <a:ln>
            <a:noFill/>
          </a:ln>
        </p:spPr>
      </p:sp>
      <p:grpSp>
        <p:nvGrpSpPr>
          <p:cNvPr id="851" name="Google Shape;851;p52"/>
          <p:cNvGrpSpPr/>
          <p:nvPr/>
        </p:nvGrpSpPr>
        <p:grpSpPr>
          <a:xfrm>
            <a:off x="1257300" y="668397"/>
            <a:ext cx="17030700" cy="1380840"/>
            <a:chOff x="0" y="-66675"/>
            <a:chExt cx="22707600" cy="1841121"/>
          </a:xfrm>
        </p:grpSpPr>
        <p:sp>
          <p:nvSpPr>
            <p:cNvPr id="852" name="Google Shape;852;p52"/>
            <p:cNvSpPr/>
            <p:nvPr/>
          </p:nvSpPr>
          <p:spPr>
            <a:xfrm>
              <a:off x="0" y="0"/>
              <a:ext cx="22707600" cy="1774446"/>
            </a:xfrm>
            <a:custGeom>
              <a:rect b="b" l="l" r="r" t="t"/>
              <a:pathLst>
                <a:path extrusionOk="0" h="1774446" w="22707600">
                  <a:moveTo>
                    <a:pt x="0" y="0"/>
                  </a:moveTo>
                  <a:lnTo>
                    <a:pt x="22707600" y="0"/>
                  </a:lnTo>
                  <a:lnTo>
                    <a:pt x="22707600" y="1774446"/>
                  </a:lnTo>
                  <a:lnTo>
                    <a:pt x="0" y="1774446"/>
                  </a:lnTo>
                  <a:close/>
                </a:path>
              </a:pathLst>
            </a:custGeom>
            <a:solidFill>
              <a:srgbClr val="000000">
                <a:alpha val="0"/>
              </a:srgbClr>
            </a:solidFill>
            <a:ln>
              <a:noFill/>
            </a:ln>
          </p:spPr>
        </p:sp>
        <p:sp>
          <p:nvSpPr>
            <p:cNvPr id="853" name="Google Shape;853;p52"/>
            <p:cNvSpPr txBox="1"/>
            <p:nvPr/>
          </p:nvSpPr>
          <p:spPr>
            <a:xfrm>
              <a:off x="0" y="-66675"/>
              <a:ext cx="22707600" cy="18411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Витоки газу – як розпізнати попередження?</a:t>
              </a:r>
              <a:endParaRPr/>
            </a:p>
          </p:txBody>
        </p:sp>
      </p:grpSp>
      <p:grpSp>
        <p:nvGrpSpPr>
          <p:cNvPr id="854" name="Google Shape;854;p52"/>
          <p:cNvGrpSpPr/>
          <p:nvPr/>
        </p:nvGrpSpPr>
        <p:grpSpPr>
          <a:xfrm>
            <a:off x="1863432" y="2174342"/>
            <a:ext cx="4629245" cy="2792826"/>
            <a:chOff x="0" y="0"/>
            <a:chExt cx="6172327" cy="3723767"/>
          </a:xfrm>
        </p:grpSpPr>
        <p:sp>
          <p:nvSpPr>
            <p:cNvPr id="855" name="Google Shape;855;p52"/>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a:noFill/>
            </a:ln>
          </p:spPr>
        </p:sp>
        <p:sp>
          <p:nvSpPr>
            <p:cNvPr id="856" name="Google Shape;856;p52"/>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57" name="Google Shape;857;p52"/>
          <p:cNvGrpSpPr/>
          <p:nvPr/>
        </p:nvGrpSpPr>
        <p:grpSpPr>
          <a:xfrm>
            <a:off x="1882482" y="2193392"/>
            <a:ext cx="4591174" cy="2754704"/>
            <a:chOff x="0" y="0"/>
            <a:chExt cx="6121566" cy="3672938"/>
          </a:xfrm>
        </p:grpSpPr>
        <p:sp>
          <p:nvSpPr>
            <p:cNvPr id="858" name="Google Shape;858;p52"/>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859" name="Google Shape;859;p52"/>
            <p:cNvSpPr txBox="1"/>
            <p:nvPr/>
          </p:nvSpPr>
          <p:spPr>
            <a:xfrm>
              <a:off x="0" y="9525"/>
              <a:ext cx="6121566" cy="3663413"/>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3450" u="none" cap="none" strike="noStrike">
                  <a:solidFill>
                    <a:srgbClr val="FFFFFF"/>
                  </a:solidFill>
                  <a:latin typeface="Arial"/>
                  <a:ea typeface="Arial"/>
                  <a:cs typeface="Arial"/>
                  <a:sym typeface="Arial"/>
                </a:rPr>
                <a:t>Сильний запах сірки або тухлих яєць.</a:t>
              </a:r>
              <a:endParaRPr sz="1100"/>
            </a:p>
          </p:txBody>
        </p:sp>
      </p:grpSp>
      <p:grpSp>
        <p:nvGrpSpPr>
          <p:cNvPr id="860" name="Google Shape;860;p52"/>
          <p:cNvGrpSpPr/>
          <p:nvPr/>
        </p:nvGrpSpPr>
        <p:grpSpPr>
          <a:xfrm>
            <a:off x="6913723" y="2174342"/>
            <a:ext cx="4629246" cy="2792826"/>
            <a:chOff x="0" y="0"/>
            <a:chExt cx="6172327" cy="3723767"/>
          </a:xfrm>
        </p:grpSpPr>
        <p:sp>
          <p:nvSpPr>
            <p:cNvPr id="861" name="Google Shape;861;p52"/>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a:noFill/>
            </a:ln>
          </p:spPr>
        </p:sp>
        <p:sp>
          <p:nvSpPr>
            <p:cNvPr id="862" name="Google Shape;862;p52"/>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63" name="Google Shape;863;p52"/>
          <p:cNvGrpSpPr/>
          <p:nvPr/>
        </p:nvGrpSpPr>
        <p:grpSpPr>
          <a:xfrm>
            <a:off x="6932773" y="2193392"/>
            <a:ext cx="4591175" cy="2754704"/>
            <a:chOff x="0" y="0"/>
            <a:chExt cx="6121566" cy="3672938"/>
          </a:xfrm>
        </p:grpSpPr>
        <p:sp>
          <p:nvSpPr>
            <p:cNvPr id="864" name="Google Shape;864;p52"/>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865" name="Google Shape;865;p52"/>
            <p:cNvSpPr txBox="1"/>
            <p:nvPr/>
          </p:nvSpPr>
          <p:spPr>
            <a:xfrm>
              <a:off x="0" y="9525"/>
              <a:ext cx="6121566" cy="3663413"/>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3450" u="none" cap="none" strike="noStrike">
                  <a:solidFill>
                    <a:srgbClr val="FFFFFF"/>
                  </a:solidFill>
                  <a:latin typeface="Arial"/>
                  <a:ea typeface="Arial"/>
                  <a:cs typeface="Arial"/>
                  <a:sym typeface="Arial"/>
                </a:rPr>
                <a:t>Шиплячі або свистячі звуки поблизу газових ліній.</a:t>
              </a:r>
              <a:endParaRPr sz="1100"/>
            </a:p>
          </p:txBody>
        </p:sp>
      </p:grpSp>
      <p:grpSp>
        <p:nvGrpSpPr>
          <p:cNvPr id="866" name="Google Shape;866;p52"/>
          <p:cNvGrpSpPr/>
          <p:nvPr/>
        </p:nvGrpSpPr>
        <p:grpSpPr>
          <a:xfrm>
            <a:off x="11964016" y="2174342"/>
            <a:ext cx="4629246" cy="2792826"/>
            <a:chOff x="0" y="0"/>
            <a:chExt cx="6172327" cy="3723767"/>
          </a:xfrm>
        </p:grpSpPr>
        <p:sp>
          <p:nvSpPr>
            <p:cNvPr id="867" name="Google Shape;867;p52"/>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a:noFill/>
            </a:ln>
          </p:spPr>
        </p:sp>
        <p:sp>
          <p:nvSpPr>
            <p:cNvPr id="868" name="Google Shape;868;p52"/>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69" name="Google Shape;869;p52"/>
          <p:cNvGrpSpPr/>
          <p:nvPr/>
        </p:nvGrpSpPr>
        <p:grpSpPr>
          <a:xfrm>
            <a:off x="11983066" y="2193392"/>
            <a:ext cx="4591175" cy="2754704"/>
            <a:chOff x="0" y="0"/>
            <a:chExt cx="6121566" cy="3672938"/>
          </a:xfrm>
        </p:grpSpPr>
        <p:sp>
          <p:nvSpPr>
            <p:cNvPr id="870" name="Google Shape;870;p52"/>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871" name="Google Shape;871;p52"/>
            <p:cNvSpPr txBox="1"/>
            <p:nvPr/>
          </p:nvSpPr>
          <p:spPr>
            <a:xfrm>
              <a:off x="0" y="9525"/>
              <a:ext cx="6121566" cy="3663413"/>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3450" u="none" cap="none" strike="noStrike">
                  <a:solidFill>
                    <a:srgbClr val="FFFFFF"/>
                  </a:solidFill>
                  <a:latin typeface="Arial"/>
                  <a:ea typeface="Arial"/>
                  <a:cs typeface="Arial"/>
                  <a:sym typeface="Arial"/>
                </a:rPr>
                <a:t>Активація датчиків газу та сигналізації в будівлях.</a:t>
              </a:r>
              <a:endParaRPr sz="1100"/>
            </a:p>
          </p:txBody>
        </p:sp>
      </p:grpSp>
      <p:grpSp>
        <p:nvGrpSpPr>
          <p:cNvPr id="872" name="Google Shape;872;p52"/>
          <p:cNvGrpSpPr/>
          <p:nvPr/>
        </p:nvGrpSpPr>
        <p:grpSpPr>
          <a:xfrm>
            <a:off x="1863432" y="5388164"/>
            <a:ext cx="4629245" cy="2792826"/>
            <a:chOff x="0" y="0"/>
            <a:chExt cx="6172327" cy="3723767"/>
          </a:xfrm>
        </p:grpSpPr>
        <p:sp>
          <p:nvSpPr>
            <p:cNvPr id="873" name="Google Shape;873;p52"/>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a:noFill/>
            </a:ln>
          </p:spPr>
        </p:sp>
        <p:sp>
          <p:nvSpPr>
            <p:cNvPr id="874" name="Google Shape;874;p52"/>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75" name="Google Shape;875;p52"/>
          <p:cNvGrpSpPr/>
          <p:nvPr/>
        </p:nvGrpSpPr>
        <p:grpSpPr>
          <a:xfrm>
            <a:off x="1882482" y="5407214"/>
            <a:ext cx="4591174" cy="2754704"/>
            <a:chOff x="0" y="0"/>
            <a:chExt cx="6121566" cy="3672938"/>
          </a:xfrm>
        </p:grpSpPr>
        <p:sp>
          <p:nvSpPr>
            <p:cNvPr id="876" name="Google Shape;876;p52"/>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877" name="Google Shape;877;p52"/>
            <p:cNvSpPr txBox="1"/>
            <p:nvPr/>
          </p:nvSpPr>
          <p:spPr>
            <a:xfrm>
              <a:off x="0" y="9525"/>
              <a:ext cx="6121566" cy="3663413"/>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3450" u="none" cap="none" strike="noStrike">
                  <a:solidFill>
                    <a:srgbClr val="FFFFFF"/>
                  </a:solidFill>
                  <a:latin typeface="Arial"/>
                  <a:ea typeface="Arial"/>
                  <a:cs typeface="Arial"/>
                  <a:sym typeface="Arial"/>
                </a:rPr>
                <a:t>SMS-сповіщення або сирени від місцевої влади.</a:t>
              </a:r>
              <a:endParaRPr sz="1100"/>
            </a:p>
          </p:txBody>
        </p:sp>
      </p:grpSp>
      <p:grpSp>
        <p:nvGrpSpPr>
          <p:cNvPr id="878" name="Google Shape;878;p52"/>
          <p:cNvGrpSpPr/>
          <p:nvPr/>
        </p:nvGrpSpPr>
        <p:grpSpPr>
          <a:xfrm>
            <a:off x="6913723" y="5388164"/>
            <a:ext cx="4629246" cy="2792826"/>
            <a:chOff x="0" y="0"/>
            <a:chExt cx="6172327" cy="3723767"/>
          </a:xfrm>
        </p:grpSpPr>
        <p:sp>
          <p:nvSpPr>
            <p:cNvPr id="879" name="Google Shape;879;p52"/>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a:noFill/>
            </a:ln>
          </p:spPr>
        </p:sp>
        <p:sp>
          <p:nvSpPr>
            <p:cNvPr id="880" name="Google Shape;880;p52"/>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81" name="Google Shape;881;p52"/>
          <p:cNvGrpSpPr/>
          <p:nvPr/>
        </p:nvGrpSpPr>
        <p:grpSpPr>
          <a:xfrm>
            <a:off x="6932773" y="5407214"/>
            <a:ext cx="4591175" cy="2754704"/>
            <a:chOff x="0" y="0"/>
            <a:chExt cx="6121566" cy="3672938"/>
          </a:xfrm>
        </p:grpSpPr>
        <p:sp>
          <p:nvSpPr>
            <p:cNvPr id="882" name="Google Shape;882;p52"/>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883" name="Google Shape;883;p52"/>
            <p:cNvSpPr txBox="1"/>
            <p:nvPr/>
          </p:nvSpPr>
          <p:spPr>
            <a:xfrm>
              <a:off x="0" y="9525"/>
              <a:ext cx="6121566" cy="3663413"/>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3450" u="none" cap="none" strike="noStrike">
                  <a:solidFill>
                    <a:srgbClr val="FFFFFF"/>
                  </a:solidFill>
                  <a:latin typeface="Arial"/>
                  <a:ea typeface="Arial"/>
                  <a:cs typeface="Arial"/>
                  <a:sym typeface="Arial"/>
                </a:rPr>
                <a:t>Мертва або знебарвлена ​​рослинність поблизу трубопроводів.</a:t>
              </a:r>
              <a:endParaRPr sz="1100"/>
            </a:p>
          </p:txBody>
        </p:sp>
      </p:grpSp>
      <p:grpSp>
        <p:nvGrpSpPr>
          <p:cNvPr id="884" name="Google Shape;884;p52"/>
          <p:cNvGrpSpPr/>
          <p:nvPr/>
        </p:nvGrpSpPr>
        <p:grpSpPr>
          <a:xfrm>
            <a:off x="11964016" y="5388164"/>
            <a:ext cx="4629246" cy="2792826"/>
            <a:chOff x="0" y="0"/>
            <a:chExt cx="6172327" cy="3723767"/>
          </a:xfrm>
        </p:grpSpPr>
        <p:sp>
          <p:nvSpPr>
            <p:cNvPr id="885" name="Google Shape;885;p52"/>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a:noFill/>
            </a:ln>
          </p:spPr>
        </p:sp>
        <p:sp>
          <p:nvSpPr>
            <p:cNvPr id="886" name="Google Shape;886;p52"/>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87" name="Google Shape;887;p52"/>
          <p:cNvGrpSpPr/>
          <p:nvPr/>
        </p:nvGrpSpPr>
        <p:grpSpPr>
          <a:xfrm>
            <a:off x="11983066" y="5407214"/>
            <a:ext cx="4591175" cy="2834701"/>
            <a:chOff x="0" y="0"/>
            <a:chExt cx="6121566" cy="3779602"/>
          </a:xfrm>
        </p:grpSpPr>
        <p:sp>
          <p:nvSpPr>
            <p:cNvPr id="888" name="Google Shape;888;p52"/>
            <p:cNvSpPr/>
            <p:nvPr/>
          </p:nvSpPr>
          <p:spPr>
            <a:xfrm>
              <a:off x="0" y="0"/>
              <a:ext cx="6121566" cy="3779602"/>
            </a:xfrm>
            <a:custGeom>
              <a:rect b="b" l="l" r="r" t="t"/>
              <a:pathLst>
                <a:path extrusionOk="0" h="3779602" w="6121566">
                  <a:moveTo>
                    <a:pt x="0" y="0"/>
                  </a:moveTo>
                  <a:lnTo>
                    <a:pt x="6121566" y="0"/>
                  </a:lnTo>
                  <a:lnTo>
                    <a:pt x="6121566" y="3779602"/>
                  </a:lnTo>
                  <a:lnTo>
                    <a:pt x="0" y="3779602"/>
                  </a:lnTo>
                  <a:close/>
                </a:path>
              </a:pathLst>
            </a:custGeom>
            <a:solidFill>
              <a:srgbClr val="000000">
                <a:alpha val="0"/>
              </a:srgbClr>
            </a:solidFill>
            <a:ln>
              <a:noFill/>
            </a:ln>
          </p:spPr>
        </p:sp>
        <p:sp>
          <p:nvSpPr>
            <p:cNvPr id="889" name="Google Shape;889;p52"/>
            <p:cNvSpPr txBox="1"/>
            <p:nvPr/>
          </p:nvSpPr>
          <p:spPr>
            <a:xfrm>
              <a:off x="0" y="9525"/>
              <a:ext cx="6121566" cy="3770077"/>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3450" u="none" cap="none" strike="noStrike">
                  <a:solidFill>
                    <a:srgbClr val="FFFFFF"/>
                  </a:solidFill>
                  <a:latin typeface="Arial"/>
                  <a:ea typeface="Arial"/>
                  <a:cs typeface="Arial"/>
                  <a:sym typeface="Arial"/>
                </a:rPr>
                <a:t>Запаморочення, нудота або раптові головні болі всередині ураженої ділянки.</a:t>
              </a:r>
              <a:endParaRPr sz="1100"/>
            </a:p>
          </p:txBody>
        </p:sp>
      </p:gr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7" name="Shape 897"/>
        <p:cNvGrpSpPr/>
        <p:nvPr/>
      </p:nvGrpSpPr>
      <p:grpSpPr>
        <a:xfrm>
          <a:off x="0" y="0"/>
          <a:ext cx="0" cy="0"/>
          <a:chOff x="0" y="0"/>
          <a:chExt cx="0" cy="0"/>
        </a:xfrm>
      </p:grpSpPr>
      <p:sp>
        <p:nvSpPr>
          <p:cNvPr descr="Синій текст на чорному фоні  Опис згенеровано автоматично" id="898" name="Google Shape;898;p54"/>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899" name="Google Shape;899;p54"/>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1" l="0" r="0" t="0"/>
            </a:stretch>
          </a:blipFill>
          <a:ln>
            <a:noFill/>
          </a:ln>
        </p:spPr>
      </p:sp>
      <p:grpSp>
        <p:nvGrpSpPr>
          <p:cNvPr id="900" name="Google Shape;900;p54"/>
          <p:cNvGrpSpPr/>
          <p:nvPr/>
        </p:nvGrpSpPr>
        <p:grpSpPr>
          <a:xfrm>
            <a:off x="1257300" y="418292"/>
            <a:ext cx="15773400" cy="1380840"/>
            <a:chOff x="0" y="-66675"/>
            <a:chExt cx="21031200" cy="1841121"/>
          </a:xfrm>
        </p:grpSpPr>
        <p:sp>
          <p:nvSpPr>
            <p:cNvPr id="901" name="Google Shape;901;p54"/>
            <p:cNvSpPr/>
            <p:nvPr/>
          </p:nvSpPr>
          <p:spPr>
            <a:xfrm>
              <a:off x="0" y="0"/>
              <a:ext cx="21031200" cy="1774446"/>
            </a:xfrm>
            <a:custGeom>
              <a:rect b="b" l="l" r="r" t="t"/>
              <a:pathLst>
                <a:path extrusionOk="0" h="1774446" w="21031200">
                  <a:moveTo>
                    <a:pt x="0" y="0"/>
                  </a:moveTo>
                  <a:lnTo>
                    <a:pt x="21031200" y="0"/>
                  </a:lnTo>
                  <a:lnTo>
                    <a:pt x="21031200" y="1774446"/>
                  </a:lnTo>
                  <a:lnTo>
                    <a:pt x="0" y="1774446"/>
                  </a:lnTo>
                  <a:close/>
                </a:path>
              </a:pathLst>
            </a:custGeom>
            <a:solidFill>
              <a:srgbClr val="000000">
                <a:alpha val="0"/>
              </a:srgbClr>
            </a:solidFill>
            <a:ln>
              <a:noFill/>
            </a:ln>
          </p:spPr>
        </p:sp>
        <p:sp>
          <p:nvSpPr>
            <p:cNvPr id="902" name="Google Shape;902;p54"/>
            <p:cNvSpPr txBox="1"/>
            <p:nvPr/>
          </p:nvSpPr>
          <p:spPr>
            <a:xfrm>
              <a:off x="0" y="-66675"/>
              <a:ext cx="21031200" cy="18411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Розливи хімікатів</a:t>
              </a:r>
              <a:endParaRPr/>
            </a:p>
          </p:txBody>
        </p:sp>
      </p:grpSp>
      <p:grpSp>
        <p:nvGrpSpPr>
          <p:cNvPr id="903" name="Google Shape;903;p54"/>
          <p:cNvGrpSpPr/>
          <p:nvPr/>
        </p:nvGrpSpPr>
        <p:grpSpPr>
          <a:xfrm>
            <a:off x="768974" y="1486793"/>
            <a:ext cx="15102399" cy="995149"/>
            <a:chOff x="0" y="-28575"/>
            <a:chExt cx="20136531" cy="1326865"/>
          </a:xfrm>
        </p:grpSpPr>
        <p:sp>
          <p:nvSpPr>
            <p:cNvPr id="904" name="Google Shape;904;p54"/>
            <p:cNvSpPr/>
            <p:nvPr/>
          </p:nvSpPr>
          <p:spPr>
            <a:xfrm>
              <a:off x="0" y="0"/>
              <a:ext cx="20136531" cy="1298290"/>
            </a:xfrm>
            <a:custGeom>
              <a:rect b="b" l="l" r="r" t="t"/>
              <a:pathLst>
                <a:path extrusionOk="0" h="1298290" w="20136531">
                  <a:moveTo>
                    <a:pt x="0" y="0"/>
                  </a:moveTo>
                  <a:lnTo>
                    <a:pt x="20136531" y="0"/>
                  </a:lnTo>
                  <a:lnTo>
                    <a:pt x="20136531" y="1298290"/>
                  </a:lnTo>
                  <a:lnTo>
                    <a:pt x="0" y="1298290"/>
                  </a:lnTo>
                  <a:close/>
                </a:path>
              </a:pathLst>
            </a:custGeom>
            <a:solidFill>
              <a:srgbClr val="000000">
                <a:alpha val="0"/>
              </a:srgbClr>
            </a:solidFill>
            <a:ln>
              <a:noFill/>
            </a:ln>
          </p:spPr>
        </p:sp>
        <p:sp>
          <p:nvSpPr>
            <p:cNvPr id="905" name="Google Shape;905;p54"/>
            <p:cNvSpPr txBox="1"/>
            <p:nvPr/>
          </p:nvSpPr>
          <p:spPr>
            <a:xfrm>
              <a:off x="0" y="-28575"/>
              <a:ext cx="20136530" cy="132686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1" lang="en-US" sz="3000" u="none" cap="none" strike="noStrike">
                  <a:solidFill>
                    <a:srgbClr val="139AD6"/>
                  </a:solidFill>
                  <a:latin typeface="Calibri"/>
                  <a:ea typeface="Calibri"/>
                  <a:cs typeface="Calibri"/>
                  <a:sym typeface="Calibri"/>
                </a:rPr>
                <a:t>Розливи хімікатів швидко забруднюють; захист починається з обізнаності.</a:t>
              </a:r>
              <a:endParaRPr/>
            </a:p>
          </p:txBody>
        </p:sp>
      </p:grpSp>
      <p:grpSp>
        <p:nvGrpSpPr>
          <p:cNvPr id="906" name="Google Shape;906;p54"/>
          <p:cNvGrpSpPr/>
          <p:nvPr/>
        </p:nvGrpSpPr>
        <p:grpSpPr>
          <a:xfrm>
            <a:off x="989408" y="2973848"/>
            <a:ext cx="9305830" cy="705041"/>
            <a:chOff x="0" y="0"/>
            <a:chExt cx="12407773" cy="940054"/>
          </a:xfrm>
        </p:grpSpPr>
        <p:sp>
          <p:nvSpPr>
            <p:cNvPr id="907" name="Google Shape;907;p54"/>
            <p:cNvSpPr/>
            <p:nvPr/>
          </p:nvSpPr>
          <p:spPr>
            <a:xfrm>
              <a:off x="25400" y="25400"/>
              <a:ext cx="12356973" cy="889254"/>
            </a:xfrm>
            <a:custGeom>
              <a:rect b="b" l="l" r="r" t="t"/>
              <a:pathLst>
                <a:path extrusionOk="0" h="889254" w="12356973">
                  <a:moveTo>
                    <a:pt x="0" y="148209"/>
                  </a:moveTo>
                  <a:cubicBezTo>
                    <a:pt x="0" y="66294"/>
                    <a:pt x="69850" y="0"/>
                    <a:pt x="156083" y="0"/>
                  </a:cubicBezTo>
                  <a:lnTo>
                    <a:pt x="12200890" y="0"/>
                  </a:lnTo>
                  <a:cubicBezTo>
                    <a:pt x="12287123" y="0"/>
                    <a:pt x="12356973" y="66294"/>
                    <a:pt x="12356973" y="148209"/>
                  </a:cubicBezTo>
                  <a:lnTo>
                    <a:pt x="12356973" y="741045"/>
                  </a:lnTo>
                  <a:cubicBezTo>
                    <a:pt x="12356973" y="822833"/>
                    <a:pt x="12287123" y="889254"/>
                    <a:pt x="12200890" y="889254"/>
                  </a:cubicBezTo>
                  <a:lnTo>
                    <a:pt x="156083" y="889254"/>
                  </a:lnTo>
                  <a:cubicBezTo>
                    <a:pt x="69850" y="889254"/>
                    <a:pt x="0" y="822833"/>
                    <a:pt x="0" y="741045"/>
                  </a:cubicBezTo>
                  <a:close/>
                </a:path>
              </a:pathLst>
            </a:custGeom>
            <a:solidFill>
              <a:srgbClr val="00B0F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8" name="Google Shape;908;p54"/>
            <p:cNvSpPr/>
            <p:nvPr/>
          </p:nvSpPr>
          <p:spPr>
            <a:xfrm>
              <a:off x="0" y="0"/>
              <a:ext cx="12407773" cy="940054"/>
            </a:xfrm>
            <a:custGeom>
              <a:rect b="b" l="l" r="r" t="t"/>
              <a:pathLst>
                <a:path extrusionOk="0" h="940054" w="12407773">
                  <a:moveTo>
                    <a:pt x="0" y="173609"/>
                  </a:moveTo>
                  <a:cubicBezTo>
                    <a:pt x="0" y="76454"/>
                    <a:pt x="82423" y="0"/>
                    <a:pt x="181483" y="0"/>
                  </a:cubicBezTo>
                  <a:lnTo>
                    <a:pt x="12226290" y="0"/>
                  </a:lnTo>
                  <a:lnTo>
                    <a:pt x="12226290" y="25400"/>
                  </a:lnTo>
                  <a:lnTo>
                    <a:pt x="12226290" y="0"/>
                  </a:lnTo>
                  <a:cubicBezTo>
                    <a:pt x="12325223" y="0"/>
                    <a:pt x="12407773" y="76454"/>
                    <a:pt x="12407773" y="173609"/>
                  </a:cubicBezTo>
                  <a:lnTo>
                    <a:pt x="12382373" y="173609"/>
                  </a:lnTo>
                  <a:lnTo>
                    <a:pt x="12407773" y="173609"/>
                  </a:lnTo>
                  <a:lnTo>
                    <a:pt x="12407773" y="766445"/>
                  </a:lnTo>
                  <a:lnTo>
                    <a:pt x="12382373" y="766445"/>
                  </a:lnTo>
                  <a:lnTo>
                    <a:pt x="12407773" y="766445"/>
                  </a:lnTo>
                  <a:cubicBezTo>
                    <a:pt x="12407773" y="863600"/>
                    <a:pt x="12325350" y="940054"/>
                    <a:pt x="12226290" y="940054"/>
                  </a:cubicBezTo>
                  <a:lnTo>
                    <a:pt x="12226290" y="914654"/>
                  </a:lnTo>
                  <a:lnTo>
                    <a:pt x="12226290" y="940054"/>
                  </a:lnTo>
                  <a:lnTo>
                    <a:pt x="181483" y="940054"/>
                  </a:lnTo>
                  <a:lnTo>
                    <a:pt x="181483" y="914654"/>
                  </a:lnTo>
                  <a:lnTo>
                    <a:pt x="181483" y="940054"/>
                  </a:lnTo>
                  <a:cubicBezTo>
                    <a:pt x="82423" y="940054"/>
                    <a:pt x="0" y="863473"/>
                    <a:pt x="0" y="766445"/>
                  </a:cubicBezTo>
                  <a:lnTo>
                    <a:pt x="0" y="173609"/>
                  </a:lnTo>
                  <a:lnTo>
                    <a:pt x="25400" y="173609"/>
                  </a:lnTo>
                  <a:lnTo>
                    <a:pt x="0" y="173609"/>
                  </a:lnTo>
                  <a:moveTo>
                    <a:pt x="50800" y="173609"/>
                  </a:moveTo>
                  <a:lnTo>
                    <a:pt x="50800" y="766445"/>
                  </a:lnTo>
                  <a:lnTo>
                    <a:pt x="25400" y="766445"/>
                  </a:lnTo>
                  <a:lnTo>
                    <a:pt x="50800" y="766445"/>
                  </a:lnTo>
                  <a:cubicBezTo>
                    <a:pt x="50800" y="832993"/>
                    <a:pt x="108077" y="889254"/>
                    <a:pt x="181483" y="889254"/>
                  </a:cubicBezTo>
                  <a:lnTo>
                    <a:pt x="12226290" y="889254"/>
                  </a:lnTo>
                  <a:cubicBezTo>
                    <a:pt x="12299697" y="889254"/>
                    <a:pt x="12356973" y="833120"/>
                    <a:pt x="12356973" y="766445"/>
                  </a:cubicBezTo>
                  <a:lnTo>
                    <a:pt x="12356973" y="173609"/>
                  </a:lnTo>
                  <a:cubicBezTo>
                    <a:pt x="12356973" y="107061"/>
                    <a:pt x="12299697" y="50800"/>
                    <a:pt x="12226290" y="50800"/>
                  </a:cubicBezTo>
                  <a:lnTo>
                    <a:pt x="181483" y="50800"/>
                  </a:lnTo>
                  <a:lnTo>
                    <a:pt x="181483" y="25400"/>
                  </a:lnTo>
                  <a:lnTo>
                    <a:pt x="181483" y="50800"/>
                  </a:lnTo>
                  <a:cubicBezTo>
                    <a:pt x="108077" y="50800"/>
                    <a:pt x="50800" y="106934"/>
                    <a:pt x="50800" y="173609"/>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09" name="Google Shape;909;p54"/>
          <p:cNvGrpSpPr/>
          <p:nvPr/>
        </p:nvGrpSpPr>
        <p:grpSpPr>
          <a:xfrm>
            <a:off x="1041013" y="3025454"/>
            <a:ext cx="9202543" cy="601788"/>
            <a:chOff x="0" y="0"/>
            <a:chExt cx="12270058" cy="802384"/>
          </a:xfrm>
        </p:grpSpPr>
        <p:sp>
          <p:nvSpPr>
            <p:cNvPr id="910" name="Google Shape;910;p54"/>
            <p:cNvSpPr/>
            <p:nvPr/>
          </p:nvSpPr>
          <p:spPr>
            <a:xfrm>
              <a:off x="0" y="0"/>
              <a:ext cx="12270058" cy="802384"/>
            </a:xfrm>
            <a:custGeom>
              <a:rect b="b" l="l" r="r" t="t"/>
              <a:pathLst>
                <a:path extrusionOk="0" h="802384" w="12270058">
                  <a:moveTo>
                    <a:pt x="0" y="0"/>
                  </a:moveTo>
                  <a:lnTo>
                    <a:pt x="12270058" y="0"/>
                  </a:lnTo>
                  <a:lnTo>
                    <a:pt x="12270058" y="802384"/>
                  </a:lnTo>
                  <a:lnTo>
                    <a:pt x="0" y="802384"/>
                  </a:lnTo>
                  <a:close/>
                </a:path>
              </a:pathLst>
            </a:custGeom>
            <a:solidFill>
              <a:srgbClr val="000000">
                <a:alpha val="0"/>
              </a:srgbClr>
            </a:solidFill>
            <a:ln>
              <a:noFill/>
            </a:ln>
          </p:spPr>
        </p:sp>
        <p:sp>
          <p:nvSpPr>
            <p:cNvPr id="911" name="Google Shape;911;p54"/>
            <p:cNvSpPr txBox="1"/>
            <p:nvPr/>
          </p:nvSpPr>
          <p:spPr>
            <a:xfrm>
              <a:off x="0" y="9525"/>
              <a:ext cx="12270058" cy="792859"/>
            </a:xfrm>
            <a:prstGeom prst="rect">
              <a:avLst/>
            </a:prstGeom>
            <a:noFill/>
            <a:ln>
              <a:noFill/>
            </a:ln>
          </p:spPr>
          <p:txBody>
            <a:bodyPr anchorCtr="0" anchor="ctr" bIns="0" lIns="0" spcFirstLastPara="1" rIns="0" wrap="square" tIns="0">
              <a:noAutofit/>
            </a:bodyPr>
            <a:lstStyle/>
            <a:p>
              <a:pPr indent="0" lvl="0" marL="0" marR="0" rtl="0" algn="l">
                <a:lnSpc>
                  <a:spcPct val="108010"/>
                </a:lnSpc>
                <a:spcBef>
                  <a:spcPts val="0"/>
                </a:spcBef>
                <a:spcAft>
                  <a:spcPts val="0"/>
                </a:spcAft>
                <a:buNone/>
              </a:pPr>
              <a:r>
                <a:rPr b="1" i="0" lang="en-US" sz="2247" u="none" cap="none" strike="noStrike">
                  <a:solidFill>
                    <a:srgbClr val="FFFFFF"/>
                  </a:solidFill>
                  <a:latin typeface="Arial"/>
                  <a:ea typeface="Arial"/>
                  <a:cs typeface="Arial"/>
                  <a:sym typeface="Arial"/>
                </a:rPr>
                <a:t>Системи раннього попередження про розливи хімічних речовин</a:t>
              </a:r>
              <a:endParaRPr/>
            </a:p>
          </p:txBody>
        </p:sp>
      </p:grpSp>
      <p:sp>
        <p:nvSpPr>
          <p:cNvPr id="912" name="Google Shape;912;p54"/>
          <p:cNvSpPr txBox="1"/>
          <p:nvPr/>
        </p:nvSpPr>
        <p:spPr>
          <a:xfrm>
            <a:off x="1204607" y="3674397"/>
            <a:ext cx="8936400" cy="860100"/>
          </a:xfrm>
          <a:prstGeom prst="rect">
            <a:avLst/>
          </a:prstGeom>
          <a:noFill/>
          <a:ln>
            <a:noFill/>
          </a:ln>
        </p:spPr>
        <p:txBody>
          <a:bodyPr anchorCtr="0" anchor="t" bIns="0" lIns="0" spcFirstLastPara="1" rIns="0" wrap="square" tIns="0">
            <a:spAutoFit/>
          </a:bodyPr>
          <a:lstStyle/>
          <a:p>
            <a:pPr indent="-112268" lvl="2" marL="338162" marR="0" rtl="0" algn="l">
              <a:lnSpc>
                <a:spcPct val="108029"/>
              </a:lnSpc>
              <a:spcBef>
                <a:spcPts val="0"/>
              </a:spcBef>
              <a:spcAft>
                <a:spcPts val="0"/>
              </a:spcAft>
              <a:buClr>
                <a:srgbClr val="000000"/>
              </a:buClr>
              <a:buSzPts val="1768"/>
              <a:buFont typeface="Arial"/>
              <a:buChar char="⚬"/>
            </a:pPr>
            <a:r>
              <a:rPr b="0" i="0" lang="en-US" sz="1768" u="none" cap="none" strike="noStrike">
                <a:solidFill>
                  <a:srgbClr val="000000"/>
                </a:solidFill>
                <a:latin typeface="Arial"/>
                <a:ea typeface="Arial"/>
                <a:cs typeface="Arial"/>
                <a:sym typeface="Arial"/>
              </a:rPr>
              <a:t>Системи промислового моніторингу виявляють небезпечні витоки.</a:t>
            </a:r>
            <a:endParaRPr sz="1300"/>
          </a:p>
          <a:p>
            <a:pPr indent="-112720" lvl="2" marL="338162" marR="0" rtl="0" algn="l">
              <a:lnSpc>
                <a:spcPct val="108029"/>
              </a:lnSpc>
              <a:spcBef>
                <a:spcPts val="0"/>
              </a:spcBef>
              <a:spcAft>
                <a:spcPts val="0"/>
              </a:spcAft>
              <a:buNone/>
            </a:pPr>
            <a:r>
              <a:rPr b="0" i="0" lang="en-US" sz="1768" u="none" cap="none" strike="noStrike">
                <a:solidFill>
                  <a:srgbClr val="000000"/>
                </a:solidFill>
                <a:latin typeface="Arial"/>
                <a:ea typeface="Arial"/>
                <a:cs typeface="Arial"/>
                <a:sym typeface="Arial"/>
              </a:rPr>
              <a:t>Сирени, SMS-повідомлення та оголошення в ЗМІ сповіщають населення поблизу.</a:t>
            </a:r>
            <a:endParaRPr sz="1300"/>
          </a:p>
          <a:p>
            <a:pPr indent="-112720" lvl="2" marL="338162" marR="0" rtl="0" algn="l">
              <a:lnSpc>
                <a:spcPct val="108029"/>
              </a:lnSpc>
              <a:spcBef>
                <a:spcPts val="0"/>
              </a:spcBef>
              <a:spcAft>
                <a:spcPts val="0"/>
              </a:spcAft>
              <a:buNone/>
            </a:pPr>
            <a:r>
              <a:rPr b="0" i="0" lang="en-US" sz="1768" u="none" cap="none" strike="noStrike">
                <a:solidFill>
                  <a:srgbClr val="000000"/>
                </a:solidFill>
                <a:latin typeface="Arial"/>
                <a:ea typeface="Arial"/>
                <a:cs typeface="Arial"/>
                <a:sym typeface="Arial"/>
              </a:rPr>
              <a:t>Спеціалізовані групи реагування надають інструкції щодо захисних дій.</a:t>
            </a:r>
            <a:endParaRPr sz="1300"/>
          </a:p>
        </p:txBody>
      </p:sp>
      <p:grpSp>
        <p:nvGrpSpPr>
          <p:cNvPr id="913" name="Google Shape;913;p54"/>
          <p:cNvGrpSpPr/>
          <p:nvPr/>
        </p:nvGrpSpPr>
        <p:grpSpPr>
          <a:xfrm>
            <a:off x="989408" y="4732155"/>
            <a:ext cx="9305830" cy="705040"/>
            <a:chOff x="0" y="0"/>
            <a:chExt cx="12407773" cy="940054"/>
          </a:xfrm>
        </p:grpSpPr>
        <p:sp>
          <p:nvSpPr>
            <p:cNvPr id="914" name="Google Shape;914;p54"/>
            <p:cNvSpPr/>
            <p:nvPr/>
          </p:nvSpPr>
          <p:spPr>
            <a:xfrm>
              <a:off x="25400" y="25400"/>
              <a:ext cx="12356973" cy="889254"/>
            </a:xfrm>
            <a:custGeom>
              <a:rect b="b" l="l" r="r" t="t"/>
              <a:pathLst>
                <a:path extrusionOk="0" h="889254" w="12356973">
                  <a:moveTo>
                    <a:pt x="0" y="148209"/>
                  </a:moveTo>
                  <a:cubicBezTo>
                    <a:pt x="0" y="66294"/>
                    <a:pt x="69850" y="0"/>
                    <a:pt x="156083" y="0"/>
                  </a:cubicBezTo>
                  <a:lnTo>
                    <a:pt x="12200890" y="0"/>
                  </a:lnTo>
                  <a:cubicBezTo>
                    <a:pt x="12287123" y="0"/>
                    <a:pt x="12356973" y="66294"/>
                    <a:pt x="12356973" y="148209"/>
                  </a:cubicBezTo>
                  <a:lnTo>
                    <a:pt x="12356973" y="741045"/>
                  </a:lnTo>
                  <a:cubicBezTo>
                    <a:pt x="12356973" y="822833"/>
                    <a:pt x="12287123" y="889254"/>
                    <a:pt x="12200890" y="889254"/>
                  </a:cubicBezTo>
                  <a:lnTo>
                    <a:pt x="156083" y="889254"/>
                  </a:lnTo>
                  <a:cubicBezTo>
                    <a:pt x="69850" y="889254"/>
                    <a:pt x="0" y="822833"/>
                    <a:pt x="0" y="741045"/>
                  </a:cubicBezTo>
                  <a:close/>
                </a:path>
              </a:pathLst>
            </a:custGeom>
            <a:solidFill>
              <a:srgbClr val="92D05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5" name="Google Shape;915;p54"/>
            <p:cNvSpPr/>
            <p:nvPr/>
          </p:nvSpPr>
          <p:spPr>
            <a:xfrm>
              <a:off x="0" y="0"/>
              <a:ext cx="12407773" cy="940054"/>
            </a:xfrm>
            <a:custGeom>
              <a:rect b="b" l="l" r="r" t="t"/>
              <a:pathLst>
                <a:path extrusionOk="0" h="940054" w="12407773">
                  <a:moveTo>
                    <a:pt x="0" y="173609"/>
                  </a:moveTo>
                  <a:cubicBezTo>
                    <a:pt x="0" y="76454"/>
                    <a:pt x="82423" y="0"/>
                    <a:pt x="181483" y="0"/>
                  </a:cubicBezTo>
                  <a:lnTo>
                    <a:pt x="12226290" y="0"/>
                  </a:lnTo>
                  <a:lnTo>
                    <a:pt x="12226290" y="25400"/>
                  </a:lnTo>
                  <a:lnTo>
                    <a:pt x="12226290" y="0"/>
                  </a:lnTo>
                  <a:cubicBezTo>
                    <a:pt x="12325223" y="0"/>
                    <a:pt x="12407773" y="76454"/>
                    <a:pt x="12407773" y="173609"/>
                  </a:cubicBezTo>
                  <a:lnTo>
                    <a:pt x="12382373" y="173609"/>
                  </a:lnTo>
                  <a:lnTo>
                    <a:pt x="12407773" y="173609"/>
                  </a:lnTo>
                  <a:lnTo>
                    <a:pt x="12407773" y="766445"/>
                  </a:lnTo>
                  <a:lnTo>
                    <a:pt x="12382373" y="766445"/>
                  </a:lnTo>
                  <a:lnTo>
                    <a:pt x="12407773" y="766445"/>
                  </a:lnTo>
                  <a:cubicBezTo>
                    <a:pt x="12407773" y="863600"/>
                    <a:pt x="12325350" y="940054"/>
                    <a:pt x="12226290" y="940054"/>
                  </a:cubicBezTo>
                  <a:lnTo>
                    <a:pt x="12226290" y="914654"/>
                  </a:lnTo>
                  <a:lnTo>
                    <a:pt x="12226290" y="940054"/>
                  </a:lnTo>
                  <a:lnTo>
                    <a:pt x="181483" y="940054"/>
                  </a:lnTo>
                  <a:lnTo>
                    <a:pt x="181483" y="914654"/>
                  </a:lnTo>
                  <a:lnTo>
                    <a:pt x="181483" y="940054"/>
                  </a:lnTo>
                  <a:cubicBezTo>
                    <a:pt x="82423" y="940054"/>
                    <a:pt x="0" y="863473"/>
                    <a:pt x="0" y="766445"/>
                  </a:cubicBezTo>
                  <a:lnTo>
                    <a:pt x="0" y="173609"/>
                  </a:lnTo>
                  <a:lnTo>
                    <a:pt x="25400" y="173609"/>
                  </a:lnTo>
                  <a:lnTo>
                    <a:pt x="0" y="173609"/>
                  </a:lnTo>
                  <a:moveTo>
                    <a:pt x="50800" y="173609"/>
                  </a:moveTo>
                  <a:lnTo>
                    <a:pt x="50800" y="766445"/>
                  </a:lnTo>
                  <a:lnTo>
                    <a:pt x="25400" y="766445"/>
                  </a:lnTo>
                  <a:lnTo>
                    <a:pt x="50800" y="766445"/>
                  </a:lnTo>
                  <a:cubicBezTo>
                    <a:pt x="50800" y="832993"/>
                    <a:pt x="108077" y="889254"/>
                    <a:pt x="181483" y="889254"/>
                  </a:cubicBezTo>
                  <a:lnTo>
                    <a:pt x="12226290" y="889254"/>
                  </a:lnTo>
                  <a:cubicBezTo>
                    <a:pt x="12299697" y="889254"/>
                    <a:pt x="12356973" y="833120"/>
                    <a:pt x="12356973" y="766445"/>
                  </a:cubicBezTo>
                  <a:lnTo>
                    <a:pt x="12356973" y="173609"/>
                  </a:lnTo>
                  <a:cubicBezTo>
                    <a:pt x="12356973" y="107061"/>
                    <a:pt x="12299697" y="50800"/>
                    <a:pt x="12226290" y="50800"/>
                  </a:cubicBezTo>
                  <a:lnTo>
                    <a:pt x="181483" y="50800"/>
                  </a:lnTo>
                  <a:lnTo>
                    <a:pt x="181483" y="25400"/>
                  </a:lnTo>
                  <a:lnTo>
                    <a:pt x="181483" y="50800"/>
                  </a:lnTo>
                  <a:cubicBezTo>
                    <a:pt x="108077" y="50800"/>
                    <a:pt x="50800" y="106934"/>
                    <a:pt x="50800" y="173609"/>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16" name="Google Shape;916;p54"/>
          <p:cNvGrpSpPr/>
          <p:nvPr/>
        </p:nvGrpSpPr>
        <p:grpSpPr>
          <a:xfrm>
            <a:off x="1041013" y="4783761"/>
            <a:ext cx="9202543" cy="601788"/>
            <a:chOff x="0" y="0"/>
            <a:chExt cx="12270058" cy="802384"/>
          </a:xfrm>
        </p:grpSpPr>
        <p:sp>
          <p:nvSpPr>
            <p:cNvPr id="917" name="Google Shape;917;p54"/>
            <p:cNvSpPr/>
            <p:nvPr/>
          </p:nvSpPr>
          <p:spPr>
            <a:xfrm>
              <a:off x="0" y="0"/>
              <a:ext cx="12270058" cy="802384"/>
            </a:xfrm>
            <a:custGeom>
              <a:rect b="b" l="l" r="r" t="t"/>
              <a:pathLst>
                <a:path extrusionOk="0" h="802384" w="12270058">
                  <a:moveTo>
                    <a:pt x="0" y="0"/>
                  </a:moveTo>
                  <a:lnTo>
                    <a:pt x="12270058" y="0"/>
                  </a:lnTo>
                  <a:lnTo>
                    <a:pt x="12270058" y="802384"/>
                  </a:lnTo>
                  <a:lnTo>
                    <a:pt x="0" y="802384"/>
                  </a:lnTo>
                  <a:close/>
                </a:path>
              </a:pathLst>
            </a:custGeom>
            <a:solidFill>
              <a:srgbClr val="000000">
                <a:alpha val="0"/>
              </a:srgbClr>
            </a:solidFill>
            <a:ln>
              <a:noFill/>
            </a:ln>
          </p:spPr>
        </p:sp>
        <p:sp>
          <p:nvSpPr>
            <p:cNvPr id="918" name="Google Shape;918;p54"/>
            <p:cNvSpPr txBox="1"/>
            <p:nvPr/>
          </p:nvSpPr>
          <p:spPr>
            <a:xfrm>
              <a:off x="0" y="19050"/>
              <a:ext cx="12270058" cy="783334"/>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850" u="none" cap="none" strike="noStrike">
                  <a:solidFill>
                    <a:srgbClr val="FFFFFF"/>
                  </a:solidFill>
                  <a:latin typeface="Arial"/>
                  <a:ea typeface="Arial"/>
                  <a:cs typeface="Arial"/>
                  <a:sym typeface="Arial"/>
                </a:rPr>
                <a:t>Що робити</a:t>
              </a:r>
              <a:endParaRPr/>
            </a:p>
          </p:txBody>
        </p:sp>
      </p:grpSp>
      <p:sp>
        <p:nvSpPr>
          <p:cNvPr id="919" name="Google Shape;919;p54"/>
          <p:cNvSpPr txBox="1"/>
          <p:nvPr/>
        </p:nvSpPr>
        <p:spPr>
          <a:xfrm>
            <a:off x="1204607" y="5432705"/>
            <a:ext cx="8936380" cy="1028602"/>
          </a:xfrm>
          <a:prstGeom prst="rect">
            <a:avLst/>
          </a:prstGeom>
          <a:noFill/>
          <a:ln>
            <a:noFill/>
          </a:ln>
        </p:spPr>
        <p:txBody>
          <a:bodyPr anchorCtr="0" anchor="t" bIns="0" lIns="0" spcFirstLastPara="1" rIns="0" wrap="square" tIns="0">
            <a:spAutoFit/>
          </a:bodyPr>
          <a:lstStyle/>
          <a:p>
            <a:pPr indent="-118618" lvl="2" marL="338162" marR="0" rtl="0" algn="l">
              <a:lnSpc>
                <a:spcPct val="108029"/>
              </a:lnSpc>
              <a:spcBef>
                <a:spcPts val="0"/>
              </a:spcBef>
              <a:spcAft>
                <a:spcPts val="0"/>
              </a:spcAft>
              <a:buClr>
                <a:srgbClr val="000000"/>
              </a:buClr>
              <a:buSzPts val="1868"/>
              <a:buFont typeface="Arial"/>
              <a:buChar char="⚬"/>
            </a:pPr>
            <a:r>
              <a:rPr b="0" i="0" lang="en-US" sz="1868" u="none" cap="none" strike="noStrike">
                <a:solidFill>
                  <a:srgbClr val="000000"/>
                </a:solidFill>
                <a:latin typeface="Arial"/>
                <a:ea typeface="Arial"/>
                <a:cs typeface="Arial"/>
                <a:sym typeface="Arial"/>
              </a:rPr>
              <a:t>Залишайтеся в приміщенні та закрийте вікна/двері, якщо це рекомендовано.</a:t>
            </a:r>
            <a:endParaRPr/>
          </a:p>
          <a:p>
            <a:pPr indent="-112720" lvl="2" marL="338162" marR="0" rtl="0" algn="l">
              <a:lnSpc>
                <a:spcPct val="108029"/>
              </a:lnSpc>
              <a:spcBef>
                <a:spcPts val="0"/>
              </a:spcBef>
              <a:spcAft>
                <a:spcPts val="0"/>
              </a:spcAft>
              <a:buNone/>
            </a:pPr>
            <a:r>
              <a:rPr b="0" i="0" lang="en-US" sz="1868" u="none" cap="none" strike="noStrike">
                <a:solidFill>
                  <a:srgbClr val="000000"/>
                </a:solidFill>
                <a:latin typeface="Arial"/>
                <a:ea typeface="Arial"/>
                <a:cs typeface="Arial"/>
                <a:sym typeface="Arial"/>
              </a:rPr>
              <a:t>Використовуйте захисне спорядження під час евакуації через відкриті ділянки.</a:t>
            </a:r>
            <a:endParaRPr/>
          </a:p>
          <a:p>
            <a:pPr indent="-112720" lvl="2" marL="338162" marR="0" rtl="0" algn="l">
              <a:lnSpc>
                <a:spcPct val="108029"/>
              </a:lnSpc>
              <a:spcBef>
                <a:spcPts val="0"/>
              </a:spcBef>
              <a:spcAft>
                <a:spcPts val="0"/>
              </a:spcAft>
              <a:buNone/>
            </a:pPr>
            <a:r>
              <a:rPr b="0" i="0" lang="en-US" sz="1868" u="none" cap="none" strike="noStrike">
                <a:solidFill>
                  <a:srgbClr val="000000"/>
                </a:solidFill>
                <a:latin typeface="Arial"/>
                <a:ea typeface="Arial"/>
                <a:cs typeface="Arial"/>
                <a:sym typeface="Arial"/>
              </a:rPr>
              <a:t>Зверніться за медичною допомогою, якщо з'являться симптоми.</a:t>
            </a:r>
            <a:endParaRPr/>
          </a:p>
        </p:txBody>
      </p:sp>
      <p:grpSp>
        <p:nvGrpSpPr>
          <p:cNvPr id="920" name="Google Shape;920;p54"/>
          <p:cNvGrpSpPr/>
          <p:nvPr/>
        </p:nvGrpSpPr>
        <p:grpSpPr>
          <a:xfrm>
            <a:off x="989408" y="6490462"/>
            <a:ext cx="9305830" cy="705041"/>
            <a:chOff x="0" y="0"/>
            <a:chExt cx="12407773" cy="940054"/>
          </a:xfrm>
        </p:grpSpPr>
        <p:sp>
          <p:nvSpPr>
            <p:cNvPr id="921" name="Google Shape;921;p54"/>
            <p:cNvSpPr/>
            <p:nvPr/>
          </p:nvSpPr>
          <p:spPr>
            <a:xfrm>
              <a:off x="25400" y="25400"/>
              <a:ext cx="12356973" cy="889254"/>
            </a:xfrm>
            <a:custGeom>
              <a:rect b="b" l="l" r="r" t="t"/>
              <a:pathLst>
                <a:path extrusionOk="0" h="889254" w="12356973">
                  <a:moveTo>
                    <a:pt x="0" y="148209"/>
                  </a:moveTo>
                  <a:cubicBezTo>
                    <a:pt x="0" y="66294"/>
                    <a:pt x="69850" y="0"/>
                    <a:pt x="156083" y="0"/>
                  </a:cubicBezTo>
                  <a:lnTo>
                    <a:pt x="12200890" y="0"/>
                  </a:lnTo>
                  <a:cubicBezTo>
                    <a:pt x="12287123" y="0"/>
                    <a:pt x="12356973" y="66294"/>
                    <a:pt x="12356973" y="148209"/>
                  </a:cubicBezTo>
                  <a:lnTo>
                    <a:pt x="12356973" y="741045"/>
                  </a:lnTo>
                  <a:cubicBezTo>
                    <a:pt x="12356973" y="822833"/>
                    <a:pt x="12287123" y="889254"/>
                    <a:pt x="12200890" y="889254"/>
                  </a:cubicBezTo>
                  <a:lnTo>
                    <a:pt x="156083" y="889254"/>
                  </a:lnTo>
                  <a:cubicBezTo>
                    <a:pt x="69850" y="889254"/>
                    <a:pt x="0" y="822833"/>
                    <a:pt x="0" y="741045"/>
                  </a:cubicBezTo>
                  <a:close/>
                </a:path>
              </a:pathLst>
            </a:custGeom>
            <a:solidFill>
              <a:srgbClr val="ED252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2" name="Google Shape;922;p54"/>
            <p:cNvSpPr/>
            <p:nvPr/>
          </p:nvSpPr>
          <p:spPr>
            <a:xfrm>
              <a:off x="0" y="0"/>
              <a:ext cx="12407773" cy="940054"/>
            </a:xfrm>
            <a:custGeom>
              <a:rect b="b" l="l" r="r" t="t"/>
              <a:pathLst>
                <a:path extrusionOk="0" h="940054" w="12407773">
                  <a:moveTo>
                    <a:pt x="0" y="173609"/>
                  </a:moveTo>
                  <a:cubicBezTo>
                    <a:pt x="0" y="76454"/>
                    <a:pt x="82423" y="0"/>
                    <a:pt x="181483" y="0"/>
                  </a:cubicBezTo>
                  <a:lnTo>
                    <a:pt x="12226290" y="0"/>
                  </a:lnTo>
                  <a:lnTo>
                    <a:pt x="12226290" y="25400"/>
                  </a:lnTo>
                  <a:lnTo>
                    <a:pt x="12226290" y="0"/>
                  </a:lnTo>
                  <a:cubicBezTo>
                    <a:pt x="12325223" y="0"/>
                    <a:pt x="12407773" y="76454"/>
                    <a:pt x="12407773" y="173609"/>
                  </a:cubicBezTo>
                  <a:lnTo>
                    <a:pt x="12382373" y="173609"/>
                  </a:lnTo>
                  <a:lnTo>
                    <a:pt x="12407773" y="173609"/>
                  </a:lnTo>
                  <a:lnTo>
                    <a:pt x="12407773" y="766445"/>
                  </a:lnTo>
                  <a:lnTo>
                    <a:pt x="12382373" y="766445"/>
                  </a:lnTo>
                  <a:lnTo>
                    <a:pt x="12407773" y="766445"/>
                  </a:lnTo>
                  <a:cubicBezTo>
                    <a:pt x="12407773" y="863600"/>
                    <a:pt x="12325350" y="940054"/>
                    <a:pt x="12226290" y="940054"/>
                  </a:cubicBezTo>
                  <a:lnTo>
                    <a:pt x="12226290" y="914654"/>
                  </a:lnTo>
                  <a:lnTo>
                    <a:pt x="12226290" y="940054"/>
                  </a:lnTo>
                  <a:lnTo>
                    <a:pt x="181483" y="940054"/>
                  </a:lnTo>
                  <a:lnTo>
                    <a:pt x="181483" y="914654"/>
                  </a:lnTo>
                  <a:lnTo>
                    <a:pt x="181483" y="940054"/>
                  </a:lnTo>
                  <a:cubicBezTo>
                    <a:pt x="82423" y="940054"/>
                    <a:pt x="0" y="863473"/>
                    <a:pt x="0" y="766445"/>
                  </a:cubicBezTo>
                  <a:lnTo>
                    <a:pt x="0" y="173609"/>
                  </a:lnTo>
                  <a:lnTo>
                    <a:pt x="25400" y="173609"/>
                  </a:lnTo>
                  <a:lnTo>
                    <a:pt x="0" y="173609"/>
                  </a:lnTo>
                  <a:moveTo>
                    <a:pt x="50800" y="173609"/>
                  </a:moveTo>
                  <a:lnTo>
                    <a:pt x="50800" y="766445"/>
                  </a:lnTo>
                  <a:lnTo>
                    <a:pt x="25400" y="766445"/>
                  </a:lnTo>
                  <a:lnTo>
                    <a:pt x="50800" y="766445"/>
                  </a:lnTo>
                  <a:cubicBezTo>
                    <a:pt x="50800" y="832993"/>
                    <a:pt x="108077" y="889254"/>
                    <a:pt x="181483" y="889254"/>
                  </a:cubicBezTo>
                  <a:lnTo>
                    <a:pt x="12226290" y="889254"/>
                  </a:lnTo>
                  <a:cubicBezTo>
                    <a:pt x="12299697" y="889254"/>
                    <a:pt x="12356973" y="833120"/>
                    <a:pt x="12356973" y="766445"/>
                  </a:cubicBezTo>
                  <a:lnTo>
                    <a:pt x="12356973" y="173609"/>
                  </a:lnTo>
                  <a:cubicBezTo>
                    <a:pt x="12356973" y="107061"/>
                    <a:pt x="12299697" y="50800"/>
                    <a:pt x="12226290" y="50800"/>
                  </a:cubicBezTo>
                  <a:lnTo>
                    <a:pt x="181483" y="50800"/>
                  </a:lnTo>
                  <a:lnTo>
                    <a:pt x="181483" y="25400"/>
                  </a:lnTo>
                  <a:lnTo>
                    <a:pt x="181483" y="50800"/>
                  </a:lnTo>
                  <a:cubicBezTo>
                    <a:pt x="108077" y="50800"/>
                    <a:pt x="50800" y="106934"/>
                    <a:pt x="50800" y="173609"/>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23" name="Google Shape;923;p54"/>
          <p:cNvGrpSpPr/>
          <p:nvPr/>
        </p:nvGrpSpPr>
        <p:grpSpPr>
          <a:xfrm>
            <a:off x="1041013" y="6542068"/>
            <a:ext cx="9202543" cy="601788"/>
            <a:chOff x="0" y="0"/>
            <a:chExt cx="12270058" cy="802384"/>
          </a:xfrm>
        </p:grpSpPr>
        <p:sp>
          <p:nvSpPr>
            <p:cNvPr id="924" name="Google Shape;924;p54"/>
            <p:cNvSpPr/>
            <p:nvPr/>
          </p:nvSpPr>
          <p:spPr>
            <a:xfrm>
              <a:off x="0" y="0"/>
              <a:ext cx="12270058" cy="802384"/>
            </a:xfrm>
            <a:custGeom>
              <a:rect b="b" l="l" r="r" t="t"/>
              <a:pathLst>
                <a:path extrusionOk="0" h="802384" w="12270058">
                  <a:moveTo>
                    <a:pt x="0" y="0"/>
                  </a:moveTo>
                  <a:lnTo>
                    <a:pt x="12270058" y="0"/>
                  </a:lnTo>
                  <a:lnTo>
                    <a:pt x="12270058" y="802384"/>
                  </a:lnTo>
                  <a:lnTo>
                    <a:pt x="0" y="802384"/>
                  </a:lnTo>
                  <a:close/>
                </a:path>
              </a:pathLst>
            </a:custGeom>
            <a:solidFill>
              <a:srgbClr val="000000">
                <a:alpha val="0"/>
              </a:srgbClr>
            </a:solidFill>
            <a:ln>
              <a:noFill/>
            </a:ln>
          </p:spPr>
        </p:sp>
        <p:sp>
          <p:nvSpPr>
            <p:cNvPr id="925" name="Google Shape;925;p54"/>
            <p:cNvSpPr txBox="1"/>
            <p:nvPr/>
          </p:nvSpPr>
          <p:spPr>
            <a:xfrm>
              <a:off x="0" y="19050"/>
              <a:ext cx="12270058" cy="783334"/>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850" u="none" cap="none" strike="noStrike">
                  <a:solidFill>
                    <a:srgbClr val="FFFFFF"/>
                  </a:solidFill>
                  <a:latin typeface="Arial"/>
                  <a:ea typeface="Arial"/>
                  <a:cs typeface="Arial"/>
                  <a:sym typeface="Arial"/>
                </a:rPr>
                <a:t>Чого не слід робити</a:t>
              </a:r>
              <a:endParaRPr/>
            </a:p>
          </p:txBody>
        </p:sp>
      </p:grpSp>
      <p:sp>
        <p:nvSpPr>
          <p:cNvPr id="926" name="Google Shape;926;p54"/>
          <p:cNvSpPr txBox="1"/>
          <p:nvPr/>
        </p:nvSpPr>
        <p:spPr>
          <a:xfrm>
            <a:off x="1204607" y="7210063"/>
            <a:ext cx="8936380" cy="1243965"/>
          </a:xfrm>
          <a:prstGeom prst="rect">
            <a:avLst/>
          </a:prstGeom>
          <a:noFill/>
          <a:ln>
            <a:noFill/>
          </a:ln>
        </p:spPr>
        <p:txBody>
          <a:bodyPr anchorCtr="0" anchor="t" bIns="0" lIns="0" spcFirstLastPara="1" rIns="0" wrap="square" tIns="0">
            <a:spAutoFit/>
          </a:bodyPr>
          <a:lstStyle/>
          <a:p>
            <a:pPr indent="-142875" lvl="2" marL="407194" marR="0" rtl="0" algn="l">
              <a:lnSpc>
                <a:spcPct val="108000"/>
              </a:lnSpc>
              <a:spcBef>
                <a:spcPts val="0"/>
              </a:spcBef>
              <a:spcAft>
                <a:spcPts val="0"/>
              </a:spcAft>
              <a:buClr>
                <a:srgbClr val="000000"/>
              </a:buClr>
              <a:buSzPts val="2250"/>
              <a:buFont typeface="Arial"/>
              <a:buChar char="⚬"/>
            </a:pPr>
            <a:r>
              <a:rPr b="0" i="0" lang="en-US" sz="2250" u="none" cap="none" strike="noStrike">
                <a:solidFill>
                  <a:srgbClr val="000000"/>
                </a:solidFill>
                <a:latin typeface="Arial"/>
                <a:ea typeface="Arial"/>
                <a:cs typeface="Arial"/>
                <a:sym typeface="Arial"/>
              </a:rPr>
              <a:t>Не входити та не наближатися до забруднених зон.</a:t>
            </a:r>
            <a:endParaRPr/>
          </a:p>
          <a:p>
            <a:pPr indent="-135730" lvl="2" marL="407194" marR="0" rtl="0" algn="l">
              <a:lnSpc>
                <a:spcPct val="108000"/>
              </a:lnSpc>
              <a:spcBef>
                <a:spcPts val="0"/>
              </a:spcBef>
              <a:spcAft>
                <a:spcPts val="0"/>
              </a:spcAft>
              <a:buNone/>
            </a:pPr>
            <a:r>
              <a:rPr b="0" i="0" lang="en-US" sz="2250" u="none" cap="none" strike="noStrike">
                <a:solidFill>
                  <a:srgbClr val="000000"/>
                </a:solidFill>
                <a:latin typeface="Arial"/>
                <a:ea typeface="Arial"/>
                <a:cs typeface="Arial"/>
                <a:sym typeface="Arial"/>
              </a:rPr>
              <a:t>Не їжте та не пийте потенційно контакту з продуктами харчування чи водою.</a:t>
            </a:r>
            <a:endParaRPr/>
          </a:p>
          <a:p>
            <a:pPr indent="-135730" lvl="2" marL="407194" marR="0" rtl="0" algn="l">
              <a:lnSpc>
                <a:spcPct val="108000"/>
              </a:lnSpc>
              <a:spcBef>
                <a:spcPts val="0"/>
              </a:spcBef>
              <a:spcAft>
                <a:spcPts val="0"/>
              </a:spcAft>
              <a:buNone/>
            </a:pPr>
            <a:r>
              <a:rPr b="0" i="0" lang="en-US" sz="2250" u="none" cap="none" strike="noStrike">
                <a:solidFill>
                  <a:srgbClr val="000000"/>
                </a:solidFill>
                <a:latin typeface="Arial"/>
                <a:ea typeface="Arial"/>
                <a:cs typeface="Arial"/>
                <a:sym typeface="Arial"/>
              </a:rPr>
              <a:t>Не намагайтеся самостійно чистити або обробляти хімікати.</a:t>
            </a:r>
            <a:endParaRPr/>
          </a:p>
        </p:txBody>
      </p:sp>
      <p:sp>
        <p:nvSpPr>
          <p:cNvPr id="927" name="Google Shape;927;p54"/>
          <p:cNvSpPr/>
          <p:nvPr/>
        </p:nvSpPr>
        <p:spPr>
          <a:xfrm>
            <a:off x="10680028" y="2677886"/>
            <a:ext cx="6918199" cy="4600575"/>
          </a:xfrm>
          <a:custGeom>
            <a:rect b="b" l="l" r="r" t="t"/>
            <a:pathLst>
              <a:path extrusionOk="0" h="6134100" w="9224264">
                <a:moveTo>
                  <a:pt x="0" y="0"/>
                </a:moveTo>
                <a:lnTo>
                  <a:pt x="9224264" y="0"/>
                </a:lnTo>
                <a:lnTo>
                  <a:pt x="9224264" y="6134100"/>
                </a:lnTo>
                <a:lnTo>
                  <a:pt x="0" y="6134100"/>
                </a:lnTo>
                <a:lnTo>
                  <a:pt x="0" y="0"/>
                </a:lnTo>
                <a:close/>
              </a:path>
            </a:pathLst>
          </a:custGeom>
          <a:blipFill rotWithShape="1">
            <a:blip r:embed="rId5">
              <a:alphaModFix/>
            </a:blip>
            <a:stretch>
              <a:fillRect b="-19" l="0" r="0" t="-20"/>
            </a:stretch>
          </a:blipFill>
          <a:ln>
            <a:noFill/>
          </a:ln>
        </p:spPr>
      </p:sp>
      <p:sp>
        <p:nvSpPr>
          <p:cNvPr id="928" name="Google Shape;928;p54"/>
          <p:cNvSpPr txBox="1"/>
          <p:nvPr/>
        </p:nvSpPr>
        <p:spPr>
          <a:xfrm>
            <a:off x="10585252" y="7501054"/>
            <a:ext cx="6735308" cy="51435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650" u="none" cap="none" strike="noStrike">
                <a:solidFill>
                  <a:srgbClr val="000000"/>
                </a:solidFill>
                <a:latin typeface="Arial"/>
                <a:ea typeface="Arial"/>
                <a:cs typeface="Arial"/>
                <a:sym typeface="Arial"/>
              </a:rPr>
              <a:t>Рисунок 8: Захисний костюм – розлив хімікатів від Canva (безкоштовний елемент) </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6" name="Shape 936"/>
        <p:cNvGrpSpPr/>
        <p:nvPr/>
      </p:nvGrpSpPr>
      <p:grpSpPr>
        <a:xfrm>
          <a:off x="0" y="0"/>
          <a:ext cx="0" cy="0"/>
          <a:chOff x="0" y="0"/>
          <a:chExt cx="0" cy="0"/>
        </a:xfrm>
      </p:grpSpPr>
      <p:sp>
        <p:nvSpPr>
          <p:cNvPr descr="Синій текст на чорному фоні  Опис згенеровано автоматично" id="937" name="Google Shape;937;p56"/>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938" name="Google Shape;938;p56"/>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1" l="0" r="0" t="0"/>
            </a:stretch>
          </a:blipFill>
          <a:ln>
            <a:noFill/>
          </a:ln>
        </p:spPr>
      </p:sp>
      <p:grpSp>
        <p:nvGrpSpPr>
          <p:cNvPr id="939" name="Google Shape;939;p56"/>
          <p:cNvGrpSpPr/>
          <p:nvPr/>
        </p:nvGrpSpPr>
        <p:grpSpPr>
          <a:xfrm>
            <a:off x="1257300" y="843983"/>
            <a:ext cx="17030700" cy="1278731"/>
            <a:chOff x="0" y="-57150"/>
            <a:chExt cx="22707600" cy="1704976"/>
          </a:xfrm>
        </p:grpSpPr>
        <p:sp>
          <p:nvSpPr>
            <p:cNvPr id="940" name="Google Shape;940;p56"/>
            <p:cNvSpPr/>
            <p:nvPr/>
          </p:nvSpPr>
          <p:spPr>
            <a:xfrm>
              <a:off x="0" y="0"/>
              <a:ext cx="22707600" cy="1647826"/>
            </a:xfrm>
            <a:custGeom>
              <a:rect b="b" l="l" r="r" t="t"/>
              <a:pathLst>
                <a:path extrusionOk="0" h="1647826" w="22707600">
                  <a:moveTo>
                    <a:pt x="0" y="0"/>
                  </a:moveTo>
                  <a:lnTo>
                    <a:pt x="22707600" y="0"/>
                  </a:lnTo>
                  <a:lnTo>
                    <a:pt x="22707600" y="1647826"/>
                  </a:lnTo>
                  <a:lnTo>
                    <a:pt x="0" y="1647826"/>
                  </a:lnTo>
                  <a:close/>
                </a:path>
              </a:pathLst>
            </a:custGeom>
            <a:solidFill>
              <a:srgbClr val="000000">
                <a:alpha val="0"/>
              </a:srgbClr>
            </a:solidFill>
            <a:ln>
              <a:noFill/>
            </a:ln>
          </p:spPr>
        </p:sp>
        <p:sp>
          <p:nvSpPr>
            <p:cNvPr id="941" name="Google Shape;941;p56"/>
            <p:cNvSpPr txBox="1"/>
            <p:nvPr/>
          </p:nvSpPr>
          <p:spPr>
            <a:xfrm>
              <a:off x="0" y="-57150"/>
              <a:ext cx="22707600" cy="1704976"/>
            </a:xfrm>
            <a:prstGeom prst="rect">
              <a:avLst/>
            </a:prstGeom>
            <a:noFill/>
            <a:ln>
              <a:noFill/>
            </a:ln>
          </p:spPr>
          <p:txBody>
            <a:bodyPr anchorCtr="0" anchor="ctr" bIns="0" lIns="0" spcFirstLastPara="1" rIns="0" wrap="square" tIns="0">
              <a:noAutofit/>
            </a:bodyPr>
            <a:lstStyle/>
            <a:p>
              <a:pPr indent="0" lvl="0" marL="0" marR="0" rtl="0" algn="l">
                <a:lnSpc>
                  <a:spcPct val="107993"/>
                </a:lnSpc>
                <a:spcBef>
                  <a:spcPts val="0"/>
                </a:spcBef>
                <a:spcAft>
                  <a:spcPts val="0"/>
                </a:spcAft>
                <a:buNone/>
              </a:pPr>
              <a:r>
                <a:rPr b="1" i="0" lang="en-US" sz="6105" u="none" cap="none" strike="noStrike">
                  <a:solidFill>
                    <a:srgbClr val="FF0000"/>
                  </a:solidFill>
                  <a:latin typeface="Calibri"/>
                  <a:ea typeface="Calibri"/>
                  <a:cs typeface="Calibri"/>
                  <a:sym typeface="Calibri"/>
                </a:rPr>
                <a:t> Розливи хімікатів – як розпізнати попередження?</a:t>
              </a:r>
              <a:endParaRPr/>
            </a:p>
          </p:txBody>
        </p:sp>
      </p:grpSp>
      <p:grpSp>
        <p:nvGrpSpPr>
          <p:cNvPr id="942" name="Google Shape;942;p56"/>
          <p:cNvGrpSpPr/>
          <p:nvPr/>
        </p:nvGrpSpPr>
        <p:grpSpPr>
          <a:xfrm>
            <a:off x="1863432" y="2174342"/>
            <a:ext cx="4629245" cy="2792826"/>
            <a:chOff x="0" y="0"/>
            <a:chExt cx="6172327" cy="3723767"/>
          </a:xfrm>
        </p:grpSpPr>
        <p:sp>
          <p:nvSpPr>
            <p:cNvPr id="943" name="Google Shape;943;p56"/>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a:noFill/>
            </a:ln>
          </p:spPr>
        </p:sp>
        <p:sp>
          <p:nvSpPr>
            <p:cNvPr id="944" name="Google Shape;944;p56"/>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45" name="Google Shape;945;p56"/>
          <p:cNvGrpSpPr/>
          <p:nvPr/>
        </p:nvGrpSpPr>
        <p:grpSpPr>
          <a:xfrm>
            <a:off x="1882482" y="2193392"/>
            <a:ext cx="4591174" cy="2834701"/>
            <a:chOff x="0" y="0"/>
            <a:chExt cx="6121566" cy="3779602"/>
          </a:xfrm>
        </p:grpSpPr>
        <p:sp>
          <p:nvSpPr>
            <p:cNvPr id="946" name="Google Shape;946;p56"/>
            <p:cNvSpPr/>
            <p:nvPr/>
          </p:nvSpPr>
          <p:spPr>
            <a:xfrm>
              <a:off x="0" y="0"/>
              <a:ext cx="6121566" cy="3779602"/>
            </a:xfrm>
            <a:custGeom>
              <a:rect b="b" l="l" r="r" t="t"/>
              <a:pathLst>
                <a:path extrusionOk="0" h="3779602" w="6121566">
                  <a:moveTo>
                    <a:pt x="0" y="0"/>
                  </a:moveTo>
                  <a:lnTo>
                    <a:pt x="6121566" y="0"/>
                  </a:lnTo>
                  <a:lnTo>
                    <a:pt x="6121566" y="3779602"/>
                  </a:lnTo>
                  <a:lnTo>
                    <a:pt x="0" y="3779602"/>
                  </a:lnTo>
                  <a:close/>
                </a:path>
              </a:pathLst>
            </a:custGeom>
            <a:solidFill>
              <a:srgbClr val="000000">
                <a:alpha val="0"/>
              </a:srgbClr>
            </a:solidFill>
            <a:ln>
              <a:noFill/>
            </a:ln>
          </p:spPr>
        </p:sp>
        <p:sp>
          <p:nvSpPr>
            <p:cNvPr id="947" name="Google Shape;947;p56"/>
            <p:cNvSpPr txBox="1"/>
            <p:nvPr/>
          </p:nvSpPr>
          <p:spPr>
            <a:xfrm>
              <a:off x="0" y="9525"/>
              <a:ext cx="6121566" cy="3770077"/>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3350" u="none" cap="none" strike="noStrike">
                  <a:solidFill>
                    <a:srgbClr val="FFFFFF"/>
                  </a:solidFill>
                  <a:latin typeface="Arial"/>
                  <a:ea typeface="Arial"/>
                  <a:cs typeface="Arial"/>
                  <a:sym typeface="Arial"/>
                </a:rPr>
                <a:t>Видимі пари, дим або незвичайні плями в навколишньому середовищі.</a:t>
              </a:r>
              <a:endParaRPr sz="1000"/>
            </a:p>
          </p:txBody>
        </p:sp>
      </p:grpSp>
      <p:grpSp>
        <p:nvGrpSpPr>
          <p:cNvPr id="948" name="Google Shape;948;p56"/>
          <p:cNvGrpSpPr/>
          <p:nvPr/>
        </p:nvGrpSpPr>
        <p:grpSpPr>
          <a:xfrm>
            <a:off x="6913723" y="2174342"/>
            <a:ext cx="4629246" cy="2792826"/>
            <a:chOff x="0" y="0"/>
            <a:chExt cx="6172327" cy="3723767"/>
          </a:xfrm>
        </p:grpSpPr>
        <p:sp>
          <p:nvSpPr>
            <p:cNvPr id="949" name="Google Shape;949;p56"/>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a:noFill/>
            </a:ln>
          </p:spPr>
        </p:sp>
        <p:sp>
          <p:nvSpPr>
            <p:cNvPr id="950" name="Google Shape;950;p56"/>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51" name="Google Shape;951;p56"/>
          <p:cNvGrpSpPr/>
          <p:nvPr/>
        </p:nvGrpSpPr>
        <p:grpSpPr>
          <a:xfrm>
            <a:off x="6932773" y="2193392"/>
            <a:ext cx="4591175" cy="2754704"/>
            <a:chOff x="0" y="0"/>
            <a:chExt cx="6121566" cy="3672938"/>
          </a:xfrm>
        </p:grpSpPr>
        <p:sp>
          <p:nvSpPr>
            <p:cNvPr id="952" name="Google Shape;952;p56"/>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953" name="Google Shape;953;p56"/>
            <p:cNvSpPr txBox="1"/>
            <p:nvPr/>
          </p:nvSpPr>
          <p:spPr>
            <a:xfrm>
              <a:off x="0" y="9525"/>
              <a:ext cx="6121566" cy="3663413"/>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3450" u="none" cap="none" strike="noStrike">
                  <a:solidFill>
                    <a:srgbClr val="FFFFFF"/>
                  </a:solidFill>
                  <a:latin typeface="Arial"/>
                  <a:ea typeface="Arial"/>
                  <a:cs typeface="Arial"/>
                  <a:sym typeface="Arial"/>
                </a:rPr>
                <a:t>Промислові системи моніторингу, що дають сигнал тривоги.</a:t>
              </a:r>
              <a:endParaRPr sz="1100"/>
            </a:p>
          </p:txBody>
        </p:sp>
      </p:grpSp>
      <p:grpSp>
        <p:nvGrpSpPr>
          <p:cNvPr id="954" name="Google Shape;954;p56"/>
          <p:cNvGrpSpPr/>
          <p:nvPr/>
        </p:nvGrpSpPr>
        <p:grpSpPr>
          <a:xfrm>
            <a:off x="11964016" y="2174342"/>
            <a:ext cx="4629246" cy="2792826"/>
            <a:chOff x="0" y="0"/>
            <a:chExt cx="6172327" cy="3723767"/>
          </a:xfrm>
        </p:grpSpPr>
        <p:sp>
          <p:nvSpPr>
            <p:cNvPr id="955" name="Google Shape;955;p56"/>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a:noFill/>
            </a:ln>
          </p:spPr>
        </p:sp>
        <p:sp>
          <p:nvSpPr>
            <p:cNvPr id="956" name="Google Shape;956;p56"/>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57" name="Google Shape;957;p56"/>
          <p:cNvGrpSpPr/>
          <p:nvPr/>
        </p:nvGrpSpPr>
        <p:grpSpPr>
          <a:xfrm>
            <a:off x="11983066" y="2193392"/>
            <a:ext cx="4591175" cy="2834701"/>
            <a:chOff x="0" y="0"/>
            <a:chExt cx="6121566" cy="3779602"/>
          </a:xfrm>
        </p:grpSpPr>
        <p:sp>
          <p:nvSpPr>
            <p:cNvPr id="958" name="Google Shape;958;p56"/>
            <p:cNvSpPr/>
            <p:nvPr/>
          </p:nvSpPr>
          <p:spPr>
            <a:xfrm>
              <a:off x="0" y="0"/>
              <a:ext cx="6121566" cy="3779602"/>
            </a:xfrm>
            <a:custGeom>
              <a:rect b="b" l="l" r="r" t="t"/>
              <a:pathLst>
                <a:path extrusionOk="0" h="3779602" w="6121566">
                  <a:moveTo>
                    <a:pt x="0" y="0"/>
                  </a:moveTo>
                  <a:lnTo>
                    <a:pt x="6121566" y="0"/>
                  </a:lnTo>
                  <a:lnTo>
                    <a:pt x="6121566" y="3779602"/>
                  </a:lnTo>
                  <a:lnTo>
                    <a:pt x="0" y="3779602"/>
                  </a:lnTo>
                  <a:close/>
                </a:path>
              </a:pathLst>
            </a:custGeom>
            <a:solidFill>
              <a:srgbClr val="000000">
                <a:alpha val="0"/>
              </a:srgbClr>
            </a:solidFill>
            <a:ln>
              <a:noFill/>
            </a:ln>
          </p:spPr>
        </p:sp>
        <p:sp>
          <p:nvSpPr>
            <p:cNvPr id="959" name="Google Shape;959;p56"/>
            <p:cNvSpPr txBox="1"/>
            <p:nvPr/>
          </p:nvSpPr>
          <p:spPr>
            <a:xfrm>
              <a:off x="0" y="9525"/>
              <a:ext cx="6121566" cy="3770077"/>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3350" u="none" cap="none" strike="noStrike">
                  <a:solidFill>
                    <a:srgbClr val="FFFFFF"/>
                  </a:solidFill>
                  <a:latin typeface="Arial"/>
                  <a:ea typeface="Arial"/>
                  <a:cs typeface="Arial"/>
                  <a:sym typeface="Arial"/>
                </a:rPr>
                <a:t>Сирени, SMS-повідомлення та радіопопередження, що видаються владою.</a:t>
              </a:r>
              <a:endParaRPr sz="1000"/>
            </a:p>
          </p:txBody>
        </p:sp>
      </p:grpSp>
      <p:grpSp>
        <p:nvGrpSpPr>
          <p:cNvPr id="960" name="Google Shape;960;p56"/>
          <p:cNvGrpSpPr/>
          <p:nvPr/>
        </p:nvGrpSpPr>
        <p:grpSpPr>
          <a:xfrm>
            <a:off x="1863432" y="5388164"/>
            <a:ext cx="4629245" cy="2792826"/>
            <a:chOff x="0" y="0"/>
            <a:chExt cx="6172327" cy="3723767"/>
          </a:xfrm>
        </p:grpSpPr>
        <p:sp>
          <p:nvSpPr>
            <p:cNvPr id="961" name="Google Shape;961;p56"/>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a:noFill/>
            </a:ln>
          </p:spPr>
        </p:sp>
        <p:sp>
          <p:nvSpPr>
            <p:cNvPr id="962" name="Google Shape;962;p56"/>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63" name="Google Shape;963;p56"/>
          <p:cNvGrpSpPr/>
          <p:nvPr/>
        </p:nvGrpSpPr>
        <p:grpSpPr>
          <a:xfrm>
            <a:off x="1882482" y="5407214"/>
            <a:ext cx="4591174" cy="2754704"/>
            <a:chOff x="0" y="0"/>
            <a:chExt cx="6121566" cy="3672938"/>
          </a:xfrm>
        </p:grpSpPr>
        <p:sp>
          <p:nvSpPr>
            <p:cNvPr id="964" name="Google Shape;964;p56"/>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965" name="Google Shape;965;p56"/>
            <p:cNvSpPr txBox="1"/>
            <p:nvPr/>
          </p:nvSpPr>
          <p:spPr>
            <a:xfrm>
              <a:off x="0" y="19050"/>
              <a:ext cx="6121566" cy="3653888"/>
            </a:xfrm>
            <a:prstGeom prst="rect">
              <a:avLst/>
            </a:prstGeom>
            <a:noFill/>
            <a:ln>
              <a:noFill/>
            </a:ln>
          </p:spPr>
          <p:txBody>
            <a:bodyPr anchorCtr="0" anchor="ctr" bIns="0" lIns="0" spcFirstLastPara="1" rIns="0" wrap="square" tIns="0">
              <a:noAutofit/>
            </a:bodyPr>
            <a:lstStyle/>
            <a:p>
              <a:pPr indent="0" lvl="0" marL="0" marR="0" rtl="0" algn="ctr">
                <a:lnSpc>
                  <a:spcPct val="108007"/>
                </a:lnSpc>
                <a:spcBef>
                  <a:spcPts val="0"/>
                </a:spcBef>
                <a:spcAft>
                  <a:spcPts val="0"/>
                </a:spcAft>
                <a:buNone/>
              </a:pPr>
              <a:r>
                <a:rPr b="0" i="0" lang="en-US" sz="3209" u="none" cap="none" strike="noStrike">
                  <a:solidFill>
                    <a:srgbClr val="FFFFFF"/>
                  </a:solidFill>
                  <a:latin typeface="Arial"/>
                  <a:ea typeface="Arial"/>
                  <a:cs typeface="Arial"/>
                  <a:sym typeface="Arial"/>
                </a:rPr>
                <a:t>Звіти аварійно-рятувальних служб або бригад з обробки небезпечних матеріалів.</a:t>
              </a:r>
              <a:endParaRPr sz="1000"/>
            </a:p>
          </p:txBody>
        </p:sp>
      </p:grpSp>
      <p:grpSp>
        <p:nvGrpSpPr>
          <p:cNvPr id="966" name="Google Shape;966;p56"/>
          <p:cNvGrpSpPr/>
          <p:nvPr/>
        </p:nvGrpSpPr>
        <p:grpSpPr>
          <a:xfrm>
            <a:off x="6913723" y="5388164"/>
            <a:ext cx="4629246" cy="2792826"/>
            <a:chOff x="0" y="0"/>
            <a:chExt cx="6172327" cy="3723767"/>
          </a:xfrm>
        </p:grpSpPr>
        <p:sp>
          <p:nvSpPr>
            <p:cNvPr id="967" name="Google Shape;967;p56"/>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a:noFill/>
            </a:ln>
          </p:spPr>
        </p:sp>
        <p:sp>
          <p:nvSpPr>
            <p:cNvPr id="968" name="Google Shape;968;p56"/>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69" name="Google Shape;969;p56"/>
          <p:cNvGrpSpPr/>
          <p:nvPr/>
        </p:nvGrpSpPr>
        <p:grpSpPr>
          <a:xfrm>
            <a:off x="6932773" y="5407214"/>
            <a:ext cx="4591175" cy="2754704"/>
            <a:chOff x="0" y="0"/>
            <a:chExt cx="6121566" cy="3672938"/>
          </a:xfrm>
        </p:grpSpPr>
        <p:sp>
          <p:nvSpPr>
            <p:cNvPr id="970" name="Google Shape;970;p56"/>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971" name="Google Shape;971;p56"/>
            <p:cNvSpPr txBox="1"/>
            <p:nvPr/>
          </p:nvSpPr>
          <p:spPr>
            <a:xfrm>
              <a:off x="0" y="9525"/>
              <a:ext cx="6121566" cy="3663413"/>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3750" u="none" cap="none" strike="noStrike">
                  <a:solidFill>
                    <a:srgbClr val="FFFFFF"/>
                  </a:solidFill>
                  <a:latin typeface="Arial"/>
                  <a:ea typeface="Arial"/>
                  <a:cs typeface="Arial"/>
                  <a:sym typeface="Arial"/>
                </a:rPr>
                <a:t>Подразнення очей, горла або шкіри при контакті.</a:t>
              </a:r>
              <a:endParaRPr/>
            </a:p>
          </p:txBody>
        </p:sp>
      </p:grpSp>
      <p:grpSp>
        <p:nvGrpSpPr>
          <p:cNvPr id="972" name="Google Shape;972;p56"/>
          <p:cNvGrpSpPr/>
          <p:nvPr/>
        </p:nvGrpSpPr>
        <p:grpSpPr>
          <a:xfrm>
            <a:off x="11964016" y="5388164"/>
            <a:ext cx="4629246" cy="2792826"/>
            <a:chOff x="0" y="0"/>
            <a:chExt cx="6172327" cy="3723767"/>
          </a:xfrm>
        </p:grpSpPr>
        <p:sp>
          <p:nvSpPr>
            <p:cNvPr id="973" name="Google Shape;973;p56"/>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a:noFill/>
            </a:ln>
          </p:spPr>
        </p:sp>
        <p:sp>
          <p:nvSpPr>
            <p:cNvPr id="974" name="Google Shape;974;p56"/>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75" name="Google Shape;975;p56"/>
          <p:cNvGrpSpPr/>
          <p:nvPr/>
        </p:nvGrpSpPr>
        <p:grpSpPr>
          <a:xfrm>
            <a:off x="11983066" y="5407214"/>
            <a:ext cx="4591175" cy="2754704"/>
            <a:chOff x="0" y="0"/>
            <a:chExt cx="6121566" cy="3672938"/>
          </a:xfrm>
        </p:grpSpPr>
        <p:sp>
          <p:nvSpPr>
            <p:cNvPr id="976" name="Google Shape;976;p56"/>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977" name="Google Shape;977;p56"/>
            <p:cNvSpPr txBox="1"/>
            <p:nvPr/>
          </p:nvSpPr>
          <p:spPr>
            <a:xfrm>
              <a:off x="0" y="19050"/>
              <a:ext cx="6121566" cy="3653888"/>
            </a:xfrm>
            <a:prstGeom prst="rect">
              <a:avLst/>
            </a:prstGeom>
            <a:noFill/>
            <a:ln>
              <a:noFill/>
            </a:ln>
          </p:spPr>
          <p:txBody>
            <a:bodyPr anchorCtr="0" anchor="ctr" bIns="0" lIns="0" spcFirstLastPara="1" rIns="0" wrap="square" tIns="0">
              <a:noAutofit/>
            </a:bodyPr>
            <a:lstStyle/>
            <a:p>
              <a:pPr indent="0" lvl="0" marL="0" marR="0" rtl="0" algn="ctr">
                <a:lnSpc>
                  <a:spcPct val="108007"/>
                </a:lnSpc>
                <a:spcBef>
                  <a:spcPts val="0"/>
                </a:spcBef>
                <a:spcAft>
                  <a:spcPts val="0"/>
                </a:spcAft>
                <a:buNone/>
              </a:pPr>
              <a:r>
                <a:rPr b="0" i="0" lang="en-US" sz="3309" u="none" cap="none" strike="noStrike">
                  <a:solidFill>
                    <a:srgbClr val="FFFFFF"/>
                  </a:solidFill>
                  <a:latin typeface="Arial"/>
                  <a:ea typeface="Arial"/>
                  <a:cs typeface="Arial"/>
                  <a:sym typeface="Arial"/>
                </a:rPr>
                <a:t>Тварини або рослини в цьому районі, що демонструють раптовий біль або смерть</a:t>
              </a:r>
              <a:endParaRPr sz="1100"/>
            </a:p>
          </p:txBody>
        </p:sp>
      </p:gr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5" name="Shape 985"/>
        <p:cNvGrpSpPr/>
        <p:nvPr/>
      </p:nvGrpSpPr>
      <p:grpSpPr>
        <a:xfrm>
          <a:off x="0" y="0"/>
          <a:ext cx="0" cy="0"/>
          <a:chOff x="0" y="0"/>
          <a:chExt cx="0" cy="0"/>
        </a:xfrm>
      </p:grpSpPr>
      <p:sp>
        <p:nvSpPr>
          <p:cNvPr descr="Синій текст на чорному фоні  Опис згенеровано автоматично" id="986" name="Google Shape;986;p58"/>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987" name="Google Shape;987;p58"/>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1" l="0" r="0" t="0"/>
            </a:stretch>
          </a:blipFill>
          <a:ln>
            <a:noFill/>
          </a:ln>
        </p:spPr>
      </p:sp>
      <p:grpSp>
        <p:nvGrpSpPr>
          <p:cNvPr id="988" name="Google Shape;988;p58"/>
          <p:cNvGrpSpPr/>
          <p:nvPr/>
        </p:nvGrpSpPr>
        <p:grpSpPr>
          <a:xfrm>
            <a:off x="661173" y="192049"/>
            <a:ext cx="15773400" cy="1380840"/>
            <a:chOff x="0" y="-66675"/>
            <a:chExt cx="21031200" cy="1841121"/>
          </a:xfrm>
        </p:grpSpPr>
        <p:sp>
          <p:nvSpPr>
            <p:cNvPr id="989" name="Google Shape;989;p58"/>
            <p:cNvSpPr/>
            <p:nvPr/>
          </p:nvSpPr>
          <p:spPr>
            <a:xfrm>
              <a:off x="0" y="0"/>
              <a:ext cx="21031200" cy="1774446"/>
            </a:xfrm>
            <a:custGeom>
              <a:rect b="b" l="l" r="r" t="t"/>
              <a:pathLst>
                <a:path extrusionOk="0" h="1774446" w="21031200">
                  <a:moveTo>
                    <a:pt x="0" y="0"/>
                  </a:moveTo>
                  <a:lnTo>
                    <a:pt x="21031200" y="0"/>
                  </a:lnTo>
                  <a:lnTo>
                    <a:pt x="21031200" y="1774446"/>
                  </a:lnTo>
                  <a:lnTo>
                    <a:pt x="0" y="1774446"/>
                  </a:lnTo>
                  <a:close/>
                </a:path>
              </a:pathLst>
            </a:custGeom>
            <a:solidFill>
              <a:srgbClr val="000000">
                <a:alpha val="0"/>
              </a:srgbClr>
            </a:solidFill>
            <a:ln>
              <a:noFill/>
            </a:ln>
          </p:spPr>
        </p:sp>
        <p:sp>
          <p:nvSpPr>
            <p:cNvPr id="990" name="Google Shape;990;p58"/>
            <p:cNvSpPr txBox="1"/>
            <p:nvPr/>
          </p:nvSpPr>
          <p:spPr>
            <a:xfrm>
              <a:off x="0" y="-66675"/>
              <a:ext cx="21031200" cy="18411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Зупиніться та поміркуйте</a:t>
              </a:r>
              <a:endParaRPr/>
            </a:p>
          </p:txBody>
        </p:sp>
      </p:grpSp>
      <p:grpSp>
        <p:nvGrpSpPr>
          <p:cNvPr id="991" name="Google Shape;991;p58"/>
          <p:cNvGrpSpPr/>
          <p:nvPr/>
        </p:nvGrpSpPr>
        <p:grpSpPr>
          <a:xfrm>
            <a:off x="475112" y="1089797"/>
            <a:ext cx="14268883" cy="1264275"/>
            <a:chOff x="0" y="-38100"/>
            <a:chExt cx="19025177" cy="1685700"/>
          </a:xfrm>
        </p:grpSpPr>
        <p:sp>
          <p:nvSpPr>
            <p:cNvPr id="992" name="Google Shape;992;p58"/>
            <p:cNvSpPr/>
            <p:nvPr/>
          </p:nvSpPr>
          <p:spPr>
            <a:xfrm>
              <a:off x="0" y="0"/>
              <a:ext cx="19025177" cy="1647600"/>
            </a:xfrm>
            <a:custGeom>
              <a:rect b="b" l="l" r="r" t="t"/>
              <a:pathLst>
                <a:path extrusionOk="0" h="1647600" w="19025177">
                  <a:moveTo>
                    <a:pt x="0" y="0"/>
                  </a:moveTo>
                  <a:lnTo>
                    <a:pt x="19025177" y="0"/>
                  </a:lnTo>
                  <a:lnTo>
                    <a:pt x="19025177" y="1647600"/>
                  </a:lnTo>
                  <a:lnTo>
                    <a:pt x="0" y="1647600"/>
                  </a:lnTo>
                  <a:close/>
                </a:path>
              </a:pathLst>
            </a:custGeom>
            <a:solidFill>
              <a:srgbClr val="000000">
                <a:alpha val="0"/>
              </a:srgbClr>
            </a:solidFill>
            <a:ln>
              <a:noFill/>
            </a:ln>
          </p:spPr>
        </p:sp>
        <p:sp>
          <p:nvSpPr>
            <p:cNvPr id="993" name="Google Shape;993;p58"/>
            <p:cNvSpPr txBox="1"/>
            <p:nvPr/>
          </p:nvSpPr>
          <p:spPr>
            <a:xfrm>
              <a:off x="0" y="-38100"/>
              <a:ext cx="19025176" cy="16857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139AD6"/>
                  </a:solidFill>
                  <a:latin typeface="Calibri"/>
                  <a:ea typeface="Calibri"/>
                  <a:cs typeface="Calibri"/>
                  <a:sym typeface="Calibri"/>
                </a:rPr>
                <a:t>Розлив з фабрики!</a:t>
              </a:r>
              <a:endParaRPr/>
            </a:p>
          </p:txBody>
        </p:sp>
      </p:grpSp>
      <p:sp>
        <p:nvSpPr>
          <p:cNvPr id="994" name="Google Shape;994;p58"/>
          <p:cNvSpPr txBox="1"/>
          <p:nvPr/>
        </p:nvSpPr>
        <p:spPr>
          <a:xfrm>
            <a:off x="752596" y="2380721"/>
            <a:ext cx="16968900" cy="2410500"/>
          </a:xfrm>
          <a:prstGeom prst="rect">
            <a:avLst/>
          </a:prstGeom>
          <a:noFill/>
          <a:ln>
            <a:noFill/>
          </a:ln>
        </p:spPr>
        <p:txBody>
          <a:bodyPr anchorCtr="0" anchor="t" bIns="0" lIns="0" spcFirstLastPara="1" rIns="0" wrap="square" tIns="0">
            <a:spAutoFit/>
          </a:bodyPr>
          <a:lstStyle/>
          <a:p>
            <a:pPr indent="0" lvl="0" marL="0" marR="0" rtl="0" algn="just">
              <a:lnSpc>
                <a:spcPct val="120000"/>
              </a:lnSpc>
              <a:spcBef>
                <a:spcPts val="0"/>
              </a:spcBef>
              <a:spcAft>
                <a:spcPts val="0"/>
              </a:spcAft>
              <a:buNone/>
            </a:pPr>
            <a:r>
              <a:rPr b="0" i="0" lang="en-US" sz="2700" u="none" cap="none" strike="noStrike">
                <a:solidFill>
                  <a:srgbClr val="000000"/>
                </a:solidFill>
                <a:latin typeface="Arial"/>
                <a:ea typeface="Arial"/>
                <a:cs typeface="Arial"/>
                <a:sym typeface="Arial"/>
              </a:rPr>
              <a:t>Ви працюєте в офісній будівлі, розташованій поблизу промислової зони. Раптом ви помічаєте дивний хімічний запах у повітрі, а за лічені хвилини бачите білу хмару пари, що піднімається з сусіднього заводу. Деякі колеги починають кашляти, інші кидаються до вікон, щоб подивитися, що відбувається. Водночас зовні лунає гучна сирена, а на ваш тел</a:t>
            </a:r>
            <a:r>
              <a:rPr b="0" i="0" lang="en-US" sz="2700" u="none" cap="none" strike="noStrike">
                <a:solidFill>
                  <a:srgbClr val="000000"/>
                </a:solidFill>
                <a:latin typeface="Arial"/>
                <a:ea typeface="Arial"/>
                <a:cs typeface="Arial"/>
                <a:sym typeface="Arial"/>
              </a:rPr>
              <a:t>е</a:t>
            </a:r>
            <a:r>
              <a:rPr b="0" i="0" lang="en-US" sz="2700" u="none" cap="none" strike="noStrike">
                <a:solidFill>
                  <a:srgbClr val="000000"/>
                </a:solidFill>
                <a:latin typeface="Arial"/>
                <a:ea typeface="Arial"/>
                <a:cs typeface="Arial"/>
                <a:sym typeface="Arial"/>
              </a:rPr>
              <a:t>фон надходить повідомлення з проханням залишатися вдома.</a:t>
            </a:r>
            <a:endParaRPr/>
          </a:p>
          <a:p>
            <a:pPr indent="0" lvl="0" marL="0" marR="0" rtl="0" algn="just">
              <a:lnSpc>
                <a:spcPct val="120000"/>
              </a:lnSpc>
              <a:spcBef>
                <a:spcPts val="0"/>
              </a:spcBef>
              <a:spcAft>
                <a:spcPts val="0"/>
              </a:spcAft>
              <a:buNone/>
            </a:pPr>
            <a:r>
              <a:rPr b="0" i="0" lang="en-US" sz="2700" u="none" cap="none" strike="noStrike">
                <a:solidFill>
                  <a:srgbClr val="000000"/>
                </a:solidFill>
                <a:latin typeface="Arial"/>
                <a:ea typeface="Arial"/>
                <a:cs typeface="Arial"/>
                <a:sym typeface="Arial"/>
              </a:rPr>
              <a:t>Вам потрібно швидко вирішити, як реагувати.</a:t>
            </a:r>
            <a:endParaRPr/>
          </a:p>
        </p:txBody>
      </p:sp>
      <p:sp>
        <p:nvSpPr>
          <p:cNvPr id="995" name="Google Shape;995;p58"/>
          <p:cNvSpPr/>
          <p:nvPr/>
        </p:nvSpPr>
        <p:spPr>
          <a:xfrm>
            <a:off x="8528823" y="6588409"/>
            <a:ext cx="5278660" cy="606362"/>
          </a:xfrm>
          <a:custGeom>
            <a:rect b="b" l="l" r="r" t="t"/>
            <a:pathLst>
              <a:path extrusionOk="0" h="808482" w="7038213">
                <a:moveTo>
                  <a:pt x="50800" y="0"/>
                </a:moveTo>
                <a:lnTo>
                  <a:pt x="50800" y="404241"/>
                </a:lnTo>
                <a:lnTo>
                  <a:pt x="25400" y="404241"/>
                </a:lnTo>
                <a:lnTo>
                  <a:pt x="25400" y="378841"/>
                </a:lnTo>
                <a:lnTo>
                  <a:pt x="7012813" y="378841"/>
                </a:lnTo>
                <a:cubicBezTo>
                  <a:pt x="7026783" y="378841"/>
                  <a:pt x="7038213" y="390271"/>
                  <a:pt x="7038213" y="404241"/>
                </a:cubicBezTo>
                <a:lnTo>
                  <a:pt x="7038213" y="808482"/>
                </a:lnTo>
                <a:lnTo>
                  <a:pt x="6987413" y="808482"/>
                </a:lnTo>
                <a:lnTo>
                  <a:pt x="6987413" y="404241"/>
                </a:lnTo>
                <a:lnTo>
                  <a:pt x="7012813" y="404241"/>
                </a:lnTo>
                <a:lnTo>
                  <a:pt x="7012813" y="429641"/>
                </a:lnTo>
                <a:lnTo>
                  <a:pt x="25400" y="429641"/>
                </a:lnTo>
                <a:cubicBezTo>
                  <a:pt x="11430" y="429641"/>
                  <a:pt x="0" y="418211"/>
                  <a:pt x="0" y="404241"/>
                </a:cubicBezTo>
                <a:lnTo>
                  <a:pt x="0" y="0"/>
                </a:lnTo>
                <a:close/>
              </a:path>
            </a:pathLst>
          </a:custGeom>
          <a:solidFill>
            <a:srgbClr val="BA1B1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6" name="Google Shape;996;p58"/>
          <p:cNvSpPr/>
          <p:nvPr/>
        </p:nvSpPr>
        <p:spPr>
          <a:xfrm>
            <a:off x="8528823" y="6588409"/>
            <a:ext cx="1784984" cy="606362"/>
          </a:xfrm>
          <a:custGeom>
            <a:rect b="b" l="l" r="r" t="t"/>
            <a:pathLst>
              <a:path extrusionOk="0" h="808482" w="2379980">
                <a:moveTo>
                  <a:pt x="50800" y="0"/>
                </a:moveTo>
                <a:lnTo>
                  <a:pt x="50800" y="404241"/>
                </a:lnTo>
                <a:lnTo>
                  <a:pt x="25400" y="404241"/>
                </a:lnTo>
                <a:lnTo>
                  <a:pt x="25400" y="378841"/>
                </a:lnTo>
                <a:lnTo>
                  <a:pt x="2354580" y="378841"/>
                </a:lnTo>
                <a:cubicBezTo>
                  <a:pt x="2368550" y="378841"/>
                  <a:pt x="2379980" y="390271"/>
                  <a:pt x="2379980" y="404241"/>
                </a:cubicBezTo>
                <a:lnTo>
                  <a:pt x="2379980" y="808482"/>
                </a:lnTo>
                <a:lnTo>
                  <a:pt x="2329180" y="808482"/>
                </a:lnTo>
                <a:lnTo>
                  <a:pt x="2329180" y="404241"/>
                </a:lnTo>
                <a:lnTo>
                  <a:pt x="2354580" y="404241"/>
                </a:lnTo>
                <a:lnTo>
                  <a:pt x="2354580" y="429641"/>
                </a:lnTo>
                <a:lnTo>
                  <a:pt x="25400" y="429641"/>
                </a:lnTo>
                <a:cubicBezTo>
                  <a:pt x="11430" y="429641"/>
                  <a:pt x="0" y="418211"/>
                  <a:pt x="0" y="404241"/>
                </a:cubicBezTo>
                <a:lnTo>
                  <a:pt x="0" y="0"/>
                </a:lnTo>
                <a:close/>
              </a:path>
            </a:pathLst>
          </a:custGeom>
          <a:solidFill>
            <a:srgbClr val="BA1B1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7" name="Google Shape;997;p58"/>
          <p:cNvSpPr/>
          <p:nvPr/>
        </p:nvSpPr>
        <p:spPr>
          <a:xfrm>
            <a:off x="6781974" y="6588409"/>
            <a:ext cx="1784984" cy="606362"/>
          </a:xfrm>
          <a:custGeom>
            <a:rect b="b" l="l" r="r" t="t"/>
            <a:pathLst>
              <a:path extrusionOk="0" h="808482" w="2379980">
                <a:moveTo>
                  <a:pt x="2379980" y="0"/>
                </a:moveTo>
                <a:lnTo>
                  <a:pt x="2379980" y="404241"/>
                </a:lnTo>
                <a:cubicBezTo>
                  <a:pt x="2379980" y="418211"/>
                  <a:pt x="2368550" y="429641"/>
                  <a:pt x="2354580" y="429641"/>
                </a:cubicBezTo>
                <a:lnTo>
                  <a:pt x="25400" y="429641"/>
                </a:lnTo>
                <a:lnTo>
                  <a:pt x="25400" y="404241"/>
                </a:lnTo>
                <a:lnTo>
                  <a:pt x="50800" y="404241"/>
                </a:lnTo>
                <a:lnTo>
                  <a:pt x="50800" y="808482"/>
                </a:lnTo>
                <a:lnTo>
                  <a:pt x="0" y="808482"/>
                </a:lnTo>
                <a:lnTo>
                  <a:pt x="0" y="404241"/>
                </a:lnTo>
                <a:cubicBezTo>
                  <a:pt x="0" y="390271"/>
                  <a:pt x="11430" y="378841"/>
                  <a:pt x="25400" y="378841"/>
                </a:cubicBezTo>
                <a:lnTo>
                  <a:pt x="2354580" y="378841"/>
                </a:lnTo>
                <a:lnTo>
                  <a:pt x="2354580" y="404241"/>
                </a:lnTo>
                <a:lnTo>
                  <a:pt x="2329180" y="404241"/>
                </a:lnTo>
                <a:lnTo>
                  <a:pt x="2329180" y="0"/>
                </a:lnTo>
                <a:close/>
              </a:path>
            </a:pathLst>
          </a:custGeom>
          <a:solidFill>
            <a:srgbClr val="BA1B1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8" name="Google Shape;998;p58"/>
          <p:cNvSpPr/>
          <p:nvPr/>
        </p:nvSpPr>
        <p:spPr>
          <a:xfrm>
            <a:off x="3288278" y="6588409"/>
            <a:ext cx="5278660" cy="606362"/>
          </a:xfrm>
          <a:custGeom>
            <a:rect b="b" l="l" r="r" t="t"/>
            <a:pathLst>
              <a:path extrusionOk="0" h="808482" w="7038213">
                <a:moveTo>
                  <a:pt x="7038213" y="0"/>
                </a:moveTo>
                <a:lnTo>
                  <a:pt x="7038213" y="404241"/>
                </a:lnTo>
                <a:cubicBezTo>
                  <a:pt x="7038213" y="418211"/>
                  <a:pt x="7026783" y="429641"/>
                  <a:pt x="7012813" y="429641"/>
                </a:cubicBezTo>
                <a:lnTo>
                  <a:pt x="25400" y="429641"/>
                </a:lnTo>
                <a:lnTo>
                  <a:pt x="25400" y="404241"/>
                </a:lnTo>
                <a:lnTo>
                  <a:pt x="50800" y="404241"/>
                </a:lnTo>
                <a:lnTo>
                  <a:pt x="50800" y="808482"/>
                </a:lnTo>
                <a:lnTo>
                  <a:pt x="0" y="808482"/>
                </a:lnTo>
                <a:lnTo>
                  <a:pt x="0" y="404241"/>
                </a:lnTo>
                <a:cubicBezTo>
                  <a:pt x="0" y="390271"/>
                  <a:pt x="11430" y="378841"/>
                  <a:pt x="25400" y="378841"/>
                </a:cubicBezTo>
                <a:lnTo>
                  <a:pt x="7012813" y="378841"/>
                </a:lnTo>
                <a:lnTo>
                  <a:pt x="7012813" y="404241"/>
                </a:lnTo>
                <a:lnTo>
                  <a:pt x="6987413" y="404241"/>
                </a:lnTo>
                <a:lnTo>
                  <a:pt x="6987413" y="0"/>
                </a:lnTo>
                <a:close/>
              </a:path>
            </a:pathLst>
          </a:custGeom>
          <a:solidFill>
            <a:srgbClr val="BA1B1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99" name="Google Shape;999;p58"/>
          <p:cNvGrpSpPr/>
          <p:nvPr/>
        </p:nvGrpSpPr>
        <p:grpSpPr>
          <a:xfrm>
            <a:off x="7085146" y="5125684"/>
            <a:ext cx="2925414" cy="1481804"/>
            <a:chOff x="0" y="0"/>
            <a:chExt cx="3900551" cy="1975739"/>
          </a:xfrm>
        </p:grpSpPr>
        <p:sp>
          <p:nvSpPr>
            <p:cNvPr id="1000" name="Google Shape;1000;p58"/>
            <p:cNvSpPr/>
            <p:nvPr/>
          </p:nvSpPr>
          <p:spPr>
            <a:xfrm>
              <a:off x="25400" y="25400"/>
              <a:ext cx="3849751" cy="1924939"/>
            </a:xfrm>
            <a:custGeom>
              <a:rect b="b" l="l" r="r" t="t"/>
              <a:pathLst>
                <a:path extrusionOk="0" h="1924939" w="3849751">
                  <a:moveTo>
                    <a:pt x="0" y="0"/>
                  </a:moveTo>
                  <a:lnTo>
                    <a:pt x="3849751" y="0"/>
                  </a:lnTo>
                  <a:lnTo>
                    <a:pt x="3849751" y="1924939"/>
                  </a:lnTo>
                  <a:lnTo>
                    <a:pt x="0" y="1924939"/>
                  </a:lnTo>
                  <a:close/>
                </a:path>
              </a:pathLst>
            </a:custGeom>
            <a:solidFill>
              <a:srgbClr val="139AD6"/>
            </a:solidFill>
            <a:ln>
              <a:noFill/>
            </a:ln>
          </p:spPr>
        </p:sp>
        <p:sp>
          <p:nvSpPr>
            <p:cNvPr id="1001" name="Google Shape;1001;p58"/>
            <p:cNvSpPr/>
            <p:nvPr/>
          </p:nvSpPr>
          <p:spPr>
            <a:xfrm>
              <a:off x="0" y="0"/>
              <a:ext cx="3900551" cy="1975739"/>
            </a:xfrm>
            <a:custGeom>
              <a:rect b="b" l="l" r="r" t="t"/>
              <a:pathLst>
                <a:path extrusionOk="0" h="1975739" w="3900551">
                  <a:moveTo>
                    <a:pt x="25400" y="0"/>
                  </a:moveTo>
                  <a:lnTo>
                    <a:pt x="3875151" y="0"/>
                  </a:lnTo>
                  <a:cubicBezTo>
                    <a:pt x="3889121" y="0"/>
                    <a:pt x="3900551" y="11430"/>
                    <a:pt x="3900551" y="25400"/>
                  </a:cubicBezTo>
                  <a:lnTo>
                    <a:pt x="3900551" y="1950339"/>
                  </a:lnTo>
                  <a:cubicBezTo>
                    <a:pt x="3900551" y="1964309"/>
                    <a:pt x="3889121" y="1975739"/>
                    <a:pt x="3875151" y="1975739"/>
                  </a:cubicBezTo>
                  <a:lnTo>
                    <a:pt x="25400" y="1975739"/>
                  </a:lnTo>
                  <a:cubicBezTo>
                    <a:pt x="11430" y="1975739"/>
                    <a:pt x="0" y="1964309"/>
                    <a:pt x="0" y="1950339"/>
                  </a:cubicBezTo>
                  <a:lnTo>
                    <a:pt x="0" y="25400"/>
                  </a:lnTo>
                  <a:cubicBezTo>
                    <a:pt x="0" y="11430"/>
                    <a:pt x="11430" y="0"/>
                    <a:pt x="25400" y="0"/>
                  </a:cubicBezTo>
                  <a:moveTo>
                    <a:pt x="25400" y="50800"/>
                  </a:moveTo>
                  <a:lnTo>
                    <a:pt x="25400" y="25400"/>
                  </a:lnTo>
                  <a:lnTo>
                    <a:pt x="50800" y="25400"/>
                  </a:lnTo>
                  <a:lnTo>
                    <a:pt x="50800" y="1950339"/>
                  </a:lnTo>
                  <a:lnTo>
                    <a:pt x="25400" y="1950339"/>
                  </a:lnTo>
                  <a:lnTo>
                    <a:pt x="25400" y="1924939"/>
                  </a:lnTo>
                  <a:lnTo>
                    <a:pt x="3875151" y="1924939"/>
                  </a:lnTo>
                  <a:lnTo>
                    <a:pt x="3875151" y="1950339"/>
                  </a:lnTo>
                  <a:lnTo>
                    <a:pt x="3849751" y="1950339"/>
                  </a:lnTo>
                  <a:lnTo>
                    <a:pt x="3849751" y="25400"/>
                  </a:lnTo>
                  <a:lnTo>
                    <a:pt x="3875151" y="25400"/>
                  </a:lnTo>
                  <a:lnTo>
                    <a:pt x="3875151"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02" name="Google Shape;1002;p58"/>
          <p:cNvGrpSpPr/>
          <p:nvPr/>
        </p:nvGrpSpPr>
        <p:grpSpPr>
          <a:xfrm>
            <a:off x="7104196" y="5144734"/>
            <a:ext cx="2887352" cy="1443675"/>
            <a:chOff x="0" y="0"/>
            <a:chExt cx="3849802" cy="1924900"/>
          </a:xfrm>
        </p:grpSpPr>
        <p:sp>
          <p:nvSpPr>
            <p:cNvPr id="1003" name="Google Shape;1003;p58"/>
            <p:cNvSpPr/>
            <p:nvPr/>
          </p:nvSpPr>
          <p:spPr>
            <a:xfrm>
              <a:off x="0" y="0"/>
              <a:ext cx="3849802" cy="1924900"/>
            </a:xfrm>
            <a:custGeom>
              <a:rect b="b" l="l" r="r" t="t"/>
              <a:pathLst>
                <a:path extrusionOk="0" h="1924900" w="3849802">
                  <a:moveTo>
                    <a:pt x="0" y="0"/>
                  </a:moveTo>
                  <a:lnTo>
                    <a:pt x="3849802" y="0"/>
                  </a:lnTo>
                  <a:lnTo>
                    <a:pt x="3849802" y="1924900"/>
                  </a:lnTo>
                  <a:lnTo>
                    <a:pt x="0" y="1924900"/>
                  </a:lnTo>
                  <a:close/>
                </a:path>
              </a:pathLst>
            </a:custGeom>
            <a:solidFill>
              <a:srgbClr val="000000">
                <a:alpha val="0"/>
              </a:srgbClr>
            </a:solidFill>
            <a:ln>
              <a:noFill/>
            </a:ln>
          </p:spPr>
        </p:sp>
        <p:sp>
          <p:nvSpPr>
            <p:cNvPr id="1004" name="Google Shape;1004;p58"/>
            <p:cNvSpPr txBox="1"/>
            <p:nvPr/>
          </p:nvSpPr>
          <p:spPr>
            <a:xfrm>
              <a:off x="0" y="9525"/>
              <a:ext cx="3849802" cy="1915375"/>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lang="en-US" sz="2250">
                  <a:solidFill>
                    <a:srgbClr val="FFFFFF"/>
                  </a:solidFill>
                </a:rPr>
                <a:t>П</a:t>
              </a:r>
              <a:r>
                <a:rPr b="1" i="0" lang="en-US" sz="2250" u="none" cap="none" strike="noStrike">
                  <a:solidFill>
                    <a:srgbClr val="FFFFFF"/>
                  </a:solidFill>
                  <a:latin typeface="Arial"/>
                  <a:ea typeface="Arial"/>
                  <a:cs typeface="Arial"/>
                  <a:sym typeface="Arial"/>
                </a:rPr>
                <a:t>итання:</a:t>
              </a:r>
              <a:endParaRPr/>
            </a:p>
          </p:txBody>
        </p:sp>
      </p:grpSp>
      <p:grpSp>
        <p:nvGrpSpPr>
          <p:cNvPr id="1005" name="Google Shape;1005;p58"/>
          <p:cNvGrpSpPr/>
          <p:nvPr/>
        </p:nvGrpSpPr>
        <p:grpSpPr>
          <a:xfrm>
            <a:off x="1844601" y="7175704"/>
            <a:ext cx="2925414" cy="1481804"/>
            <a:chOff x="0" y="0"/>
            <a:chExt cx="3900551" cy="1975739"/>
          </a:xfrm>
        </p:grpSpPr>
        <p:sp>
          <p:nvSpPr>
            <p:cNvPr id="1006" name="Google Shape;1006;p58"/>
            <p:cNvSpPr/>
            <p:nvPr/>
          </p:nvSpPr>
          <p:spPr>
            <a:xfrm>
              <a:off x="25400" y="25400"/>
              <a:ext cx="3849751" cy="1924939"/>
            </a:xfrm>
            <a:custGeom>
              <a:rect b="b" l="l" r="r" t="t"/>
              <a:pathLst>
                <a:path extrusionOk="0" h="1924939" w="3849751">
                  <a:moveTo>
                    <a:pt x="0" y="0"/>
                  </a:moveTo>
                  <a:lnTo>
                    <a:pt x="3849751" y="0"/>
                  </a:lnTo>
                  <a:lnTo>
                    <a:pt x="3849751" y="1924939"/>
                  </a:lnTo>
                  <a:lnTo>
                    <a:pt x="0" y="1924939"/>
                  </a:lnTo>
                  <a:close/>
                </a:path>
              </a:pathLst>
            </a:custGeom>
            <a:solidFill>
              <a:srgbClr val="ED2527"/>
            </a:solidFill>
            <a:ln>
              <a:noFill/>
            </a:ln>
          </p:spPr>
        </p:sp>
        <p:sp>
          <p:nvSpPr>
            <p:cNvPr id="1007" name="Google Shape;1007;p58"/>
            <p:cNvSpPr/>
            <p:nvPr/>
          </p:nvSpPr>
          <p:spPr>
            <a:xfrm>
              <a:off x="0" y="0"/>
              <a:ext cx="3900551" cy="1975739"/>
            </a:xfrm>
            <a:custGeom>
              <a:rect b="b" l="l" r="r" t="t"/>
              <a:pathLst>
                <a:path extrusionOk="0" h="1975739" w="3900551">
                  <a:moveTo>
                    <a:pt x="25400" y="0"/>
                  </a:moveTo>
                  <a:lnTo>
                    <a:pt x="3875151" y="0"/>
                  </a:lnTo>
                  <a:cubicBezTo>
                    <a:pt x="3889121" y="0"/>
                    <a:pt x="3900551" y="11430"/>
                    <a:pt x="3900551" y="25400"/>
                  </a:cubicBezTo>
                  <a:lnTo>
                    <a:pt x="3900551" y="1950339"/>
                  </a:lnTo>
                  <a:cubicBezTo>
                    <a:pt x="3900551" y="1964309"/>
                    <a:pt x="3889121" y="1975739"/>
                    <a:pt x="3875151" y="1975739"/>
                  </a:cubicBezTo>
                  <a:lnTo>
                    <a:pt x="25400" y="1975739"/>
                  </a:lnTo>
                  <a:cubicBezTo>
                    <a:pt x="11430" y="1975739"/>
                    <a:pt x="0" y="1964309"/>
                    <a:pt x="0" y="1950339"/>
                  </a:cubicBezTo>
                  <a:lnTo>
                    <a:pt x="0" y="25400"/>
                  </a:lnTo>
                  <a:cubicBezTo>
                    <a:pt x="0" y="11430"/>
                    <a:pt x="11430" y="0"/>
                    <a:pt x="25400" y="0"/>
                  </a:cubicBezTo>
                  <a:moveTo>
                    <a:pt x="25400" y="50800"/>
                  </a:moveTo>
                  <a:lnTo>
                    <a:pt x="25400" y="25400"/>
                  </a:lnTo>
                  <a:lnTo>
                    <a:pt x="50800" y="25400"/>
                  </a:lnTo>
                  <a:lnTo>
                    <a:pt x="50800" y="1950339"/>
                  </a:lnTo>
                  <a:lnTo>
                    <a:pt x="25400" y="1950339"/>
                  </a:lnTo>
                  <a:lnTo>
                    <a:pt x="25400" y="1924939"/>
                  </a:lnTo>
                  <a:lnTo>
                    <a:pt x="3875151" y="1924939"/>
                  </a:lnTo>
                  <a:lnTo>
                    <a:pt x="3875151" y="1950339"/>
                  </a:lnTo>
                  <a:lnTo>
                    <a:pt x="3849751" y="1950339"/>
                  </a:lnTo>
                  <a:lnTo>
                    <a:pt x="3849751" y="25400"/>
                  </a:lnTo>
                  <a:lnTo>
                    <a:pt x="3875151" y="25400"/>
                  </a:lnTo>
                  <a:lnTo>
                    <a:pt x="3875151"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08" name="Google Shape;1008;p58"/>
          <p:cNvGrpSpPr/>
          <p:nvPr/>
        </p:nvGrpSpPr>
        <p:grpSpPr>
          <a:xfrm>
            <a:off x="1863651" y="7194754"/>
            <a:ext cx="2887352" cy="1443675"/>
            <a:chOff x="0" y="0"/>
            <a:chExt cx="3849802" cy="1924900"/>
          </a:xfrm>
        </p:grpSpPr>
        <p:sp>
          <p:nvSpPr>
            <p:cNvPr id="1009" name="Google Shape;1009;p58"/>
            <p:cNvSpPr/>
            <p:nvPr/>
          </p:nvSpPr>
          <p:spPr>
            <a:xfrm>
              <a:off x="0" y="0"/>
              <a:ext cx="3849802" cy="1924900"/>
            </a:xfrm>
            <a:custGeom>
              <a:rect b="b" l="l" r="r" t="t"/>
              <a:pathLst>
                <a:path extrusionOk="0" h="1924900" w="3849802">
                  <a:moveTo>
                    <a:pt x="0" y="0"/>
                  </a:moveTo>
                  <a:lnTo>
                    <a:pt x="3849802" y="0"/>
                  </a:lnTo>
                  <a:lnTo>
                    <a:pt x="3849802" y="1924900"/>
                  </a:lnTo>
                  <a:lnTo>
                    <a:pt x="0" y="1924900"/>
                  </a:lnTo>
                  <a:close/>
                </a:path>
              </a:pathLst>
            </a:custGeom>
            <a:solidFill>
              <a:srgbClr val="000000">
                <a:alpha val="0"/>
              </a:srgbClr>
            </a:solidFill>
            <a:ln>
              <a:noFill/>
            </a:ln>
          </p:spPr>
        </p:sp>
        <p:sp>
          <p:nvSpPr>
            <p:cNvPr id="1010" name="Google Shape;1010;p58"/>
            <p:cNvSpPr txBox="1"/>
            <p:nvPr/>
          </p:nvSpPr>
          <p:spPr>
            <a:xfrm>
              <a:off x="0" y="9525"/>
              <a:ext cx="3849802" cy="1915375"/>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2050" u="none" cap="none" strike="noStrike">
                  <a:solidFill>
                    <a:srgbClr val="FFFFFF"/>
                  </a:solidFill>
                  <a:latin typeface="Arial"/>
                  <a:ea typeface="Arial"/>
                  <a:cs typeface="Arial"/>
                  <a:sym typeface="Arial"/>
                </a:rPr>
                <a:t>Яких найбезпечніших негайних дій слід вжити в цій ситуації?</a:t>
              </a:r>
              <a:endParaRPr sz="1200"/>
            </a:p>
          </p:txBody>
        </p:sp>
      </p:grpSp>
      <p:grpSp>
        <p:nvGrpSpPr>
          <p:cNvPr id="1011" name="Google Shape;1011;p58"/>
          <p:cNvGrpSpPr/>
          <p:nvPr/>
        </p:nvGrpSpPr>
        <p:grpSpPr>
          <a:xfrm>
            <a:off x="5338298" y="7175704"/>
            <a:ext cx="2925414" cy="1481804"/>
            <a:chOff x="0" y="0"/>
            <a:chExt cx="3900551" cy="1975739"/>
          </a:xfrm>
        </p:grpSpPr>
        <p:sp>
          <p:nvSpPr>
            <p:cNvPr id="1012" name="Google Shape;1012;p58"/>
            <p:cNvSpPr/>
            <p:nvPr/>
          </p:nvSpPr>
          <p:spPr>
            <a:xfrm>
              <a:off x="25400" y="25400"/>
              <a:ext cx="3849751" cy="1924939"/>
            </a:xfrm>
            <a:custGeom>
              <a:rect b="b" l="l" r="r" t="t"/>
              <a:pathLst>
                <a:path extrusionOk="0" h="1924939" w="3849751">
                  <a:moveTo>
                    <a:pt x="0" y="0"/>
                  </a:moveTo>
                  <a:lnTo>
                    <a:pt x="3849751" y="0"/>
                  </a:lnTo>
                  <a:lnTo>
                    <a:pt x="3849751" y="1924939"/>
                  </a:lnTo>
                  <a:lnTo>
                    <a:pt x="0" y="1924939"/>
                  </a:lnTo>
                  <a:close/>
                </a:path>
              </a:pathLst>
            </a:custGeom>
            <a:solidFill>
              <a:srgbClr val="ED2527"/>
            </a:solidFill>
            <a:ln>
              <a:noFill/>
            </a:ln>
          </p:spPr>
        </p:sp>
        <p:sp>
          <p:nvSpPr>
            <p:cNvPr id="1013" name="Google Shape;1013;p58"/>
            <p:cNvSpPr/>
            <p:nvPr/>
          </p:nvSpPr>
          <p:spPr>
            <a:xfrm>
              <a:off x="0" y="0"/>
              <a:ext cx="3900551" cy="1975739"/>
            </a:xfrm>
            <a:custGeom>
              <a:rect b="b" l="l" r="r" t="t"/>
              <a:pathLst>
                <a:path extrusionOk="0" h="1975739" w="3900551">
                  <a:moveTo>
                    <a:pt x="25400" y="0"/>
                  </a:moveTo>
                  <a:lnTo>
                    <a:pt x="3875151" y="0"/>
                  </a:lnTo>
                  <a:cubicBezTo>
                    <a:pt x="3889121" y="0"/>
                    <a:pt x="3900551" y="11430"/>
                    <a:pt x="3900551" y="25400"/>
                  </a:cubicBezTo>
                  <a:lnTo>
                    <a:pt x="3900551" y="1950339"/>
                  </a:lnTo>
                  <a:cubicBezTo>
                    <a:pt x="3900551" y="1964309"/>
                    <a:pt x="3889121" y="1975739"/>
                    <a:pt x="3875151" y="1975739"/>
                  </a:cubicBezTo>
                  <a:lnTo>
                    <a:pt x="25400" y="1975739"/>
                  </a:lnTo>
                  <a:cubicBezTo>
                    <a:pt x="11430" y="1975739"/>
                    <a:pt x="0" y="1964309"/>
                    <a:pt x="0" y="1950339"/>
                  </a:cubicBezTo>
                  <a:lnTo>
                    <a:pt x="0" y="25400"/>
                  </a:lnTo>
                  <a:cubicBezTo>
                    <a:pt x="0" y="11430"/>
                    <a:pt x="11430" y="0"/>
                    <a:pt x="25400" y="0"/>
                  </a:cubicBezTo>
                  <a:moveTo>
                    <a:pt x="25400" y="50800"/>
                  </a:moveTo>
                  <a:lnTo>
                    <a:pt x="25400" y="25400"/>
                  </a:lnTo>
                  <a:lnTo>
                    <a:pt x="50800" y="25400"/>
                  </a:lnTo>
                  <a:lnTo>
                    <a:pt x="50800" y="1950339"/>
                  </a:lnTo>
                  <a:lnTo>
                    <a:pt x="25400" y="1950339"/>
                  </a:lnTo>
                  <a:lnTo>
                    <a:pt x="25400" y="1924939"/>
                  </a:lnTo>
                  <a:lnTo>
                    <a:pt x="3875151" y="1924939"/>
                  </a:lnTo>
                  <a:lnTo>
                    <a:pt x="3875151" y="1950339"/>
                  </a:lnTo>
                  <a:lnTo>
                    <a:pt x="3849751" y="1950339"/>
                  </a:lnTo>
                  <a:lnTo>
                    <a:pt x="3849751" y="25400"/>
                  </a:lnTo>
                  <a:lnTo>
                    <a:pt x="3875151" y="25400"/>
                  </a:lnTo>
                  <a:lnTo>
                    <a:pt x="3875151"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14" name="Google Shape;1014;p58"/>
          <p:cNvGrpSpPr/>
          <p:nvPr/>
        </p:nvGrpSpPr>
        <p:grpSpPr>
          <a:xfrm>
            <a:off x="5357348" y="7194754"/>
            <a:ext cx="2887352" cy="1527063"/>
            <a:chOff x="0" y="0"/>
            <a:chExt cx="3849802" cy="2036084"/>
          </a:xfrm>
        </p:grpSpPr>
        <p:sp>
          <p:nvSpPr>
            <p:cNvPr id="1015" name="Google Shape;1015;p58"/>
            <p:cNvSpPr/>
            <p:nvPr/>
          </p:nvSpPr>
          <p:spPr>
            <a:xfrm>
              <a:off x="0" y="0"/>
              <a:ext cx="3849802" cy="2036084"/>
            </a:xfrm>
            <a:custGeom>
              <a:rect b="b" l="l" r="r" t="t"/>
              <a:pathLst>
                <a:path extrusionOk="0" h="2036084" w="3849802">
                  <a:moveTo>
                    <a:pt x="0" y="0"/>
                  </a:moveTo>
                  <a:lnTo>
                    <a:pt x="3849802" y="0"/>
                  </a:lnTo>
                  <a:lnTo>
                    <a:pt x="3849802" y="2036084"/>
                  </a:lnTo>
                  <a:lnTo>
                    <a:pt x="0" y="2036084"/>
                  </a:lnTo>
                  <a:close/>
                </a:path>
              </a:pathLst>
            </a:custGeom>
            <a:solidFill>
              <a:srgbClr val="000000">
                <a:alpha val="0"/>
              </a:srgbClr>
            </a:solidFill>
            <a:ln>
              <a:noFill/>
            </a:ln>
          </p:spPr>
        </p:sp>
        <p:sp>
          <p:nvSpPr>
            <p:cNvPr id="1016" name="Google Shape;1016;p58"/>
            <p:cNvSpPr txBox="1"/>
            <p:nvPr/>
          </p:nvSpPr>
          <p:spPr>
            <a:xfrm>
              <a:off x="0" y="9525"/>
              <a:ext cx="3849802" cy="2026559"/>
            </a:xfrm>
            <a:prstGeom prst="rect">
              <a:avLst/>
            </a:prstGeom>
            <a:noFill/>
            <a:ln>
              <a:noFill/>
            </a:ln>
          </p:spPr>
          <p:txBody>
            <a:bodyPr anchorCtr="0" anchor="ctr" bIns="0" lIns="0" spcFirstLastPara="1" rIns="0" wrap="square" tIns="0">
              <a:noAutofit/>
            </a:bodyPr>
            <a:lstStyle/>
            <a:p>
              <a:pPr indent="0" lvl="0" marL="0" marR="0" rtl="0" algn="ctr">
                <a:lnSpc>
                  <a:spcPct val="107976"/>
                </a:lnSpc>
                <a:spcBef>
                  <a:spcPts val="0"/>
                </a:spcBef>
                <a:spcAft>
                  <a:spcPts val="0"/>
                </a:spcAft>
                <a:buNone/>
              </a:pPr>
              <a:r>
                <a:rPr b="0" i="0" lang="en-US" sz="1881" u="none" cap="none" strike="noStrike">
                  <a:solidFill>
                    <a:srgbClr val="FFFFFF"/>
                  </a:solidFill>
                  <a:latin typeface="Arial"/>
                  <a:ea typeface="Arial"/>
                  <a:cs typeface="Arial"/>
                  <a:sym typeface="Arial"/>
                </a:rPr>
                <a:t>Чому небезпечно відкривати вікна або намагатися спостерігати за подією зблизька?</a:t>
              </a:r>
              <a:endParaRPr sz="1200"/>
            </a:p>
          </p:txBody>
        </p:sp>
      </p:grpSp>
      <p:grpSp>
        <p:nvGrpSpPr>
          <p:cNvPr id="1017" name="Google Shape;1017;p58"/>
          <p:cNvGrpSpPr/>
          <p:nvPr/>
        </p:nvGrpSpPr>
        <p:grpSpPr>
          <a:xfrm>
            <a:off x="8831994" y="7175704"/>
            <a:ext cx="2925414" cy="1481804"/>
            <a:chOff x="0" y="0"/>
            <a:chExt cx="3900551" cy="1975739"/>
          </a:xfrm>
        </p:grpSpPr>
        <p:sp>
          <p:nvSpPr>
            <p:cNvPr id="1018" name="Google Shape;1018;p58"/>
            <p:cNvSpPr/>
            <p:nvPr/>
          </p:nvSpPr>
          <p:spPr>
            <a:xfrm>
              <a:off x="25400" y="25400"/>
              <a:ext cx="3849751" cy="1924939"/>
            </a:xfrm>
            <a:custGeom>
              <a:rect b="b" l="l" r="r" t="t"/>
              <a:pathLst>
                <a:path extrusionOk="0" h="1924939" w="3849751">
                  <a:moveTo>
                    <a:pt x="0" y="0"/>
                  </a:moveTo>
                  <a:lnTo>
                    <a:pt x="3849751" y="0"/>
                  </a:lnTo>
                  <a:lnTo>
                    <a:pt x="3849751" y="1924939"/>
                  </a:lnTo>
                  <a:lnTo>
                    <a:pt x="0" y="1924939"/>
                  </a:lnTo>
                  <a:close/>
                </a:path>
              </a:pathLst>
            </a:custGeom>
            <a:solidFill>
              <a:srgbClr val="ED2527"/>
            </a:solidFill>
            <a:ln>
              <a:noFill/>
            </a:ln>
          </p:spPr>
        </p:sp>
        <p:sp>
          <p:nvSpPr>
            <p:cNvPr id="1019" name="Google Shape;1019;p58"/>
            <p:cNvSpPr/>
            <p:nvPr/>
          </p:nvSpPr>
          <p:spPr>
            <a:xfrm>
              <a:off x="0" y="0"/>
              <a:ext cx="3900551" cy="1975739"/>
            </a:xfrm>
            <a:custGeom>
              <a:rect b="b" l="l" r="r" t="t"/>
              <a:pathLst>
                <a:path extrusionOk="0" h="1975739" w="3900551">
                  <a:moveTo>
                    <a:pt x="25400" y="0"/>
                  </a:moveTo>
                  <a:lnTo>
                    <a:pt x="3875151" y="0"/>
                  </a:lnTo>
                  <a:cubicBezTo>
                    <a:pt x="3889121" y="0"/>
                    <a:pt x="3900551" y="11430"/>
                    <a:pt x="3900551" y="25400"/>
                  </a:cubicBezTo>
                  <a:lnTo>
                    <a:pt x="3900551" y="1950339"/>
                  </a:lnTo>
                  <a:cubicBezTo>
                    <a:pt x="3900551" y="1964309"/>
                    <a:pt x="3889121" y="1975739"/>
                    <a:pt x="3875151" y="1975739"/>
                  </a:cubicBezTo>
                  <a:lnTo>
                    <a:pt x="25400" y="1975739"/>
                  </a:lnTo>
                  <a:cubicBezTo>
                    <a:pt x="11430" y="1975739"/>
                    <a:pt x="0" y="1964309"/>
                    <a:pt x="0" y="1950339"/>
                  </a:cubicBezTo>
                  <a:lnTo>
                    <a:pt x="0" y="25400"/>
                  </a:lnTo>
                  <a:cubicBezTo>
                    <a:pt x="0" y="11430"/>
                    <a:pt x="11430" y="0"/>
                    <a:pt x="25400" y="0"/>
                  </a:cubicBezTo>
                  <a:moveTo>
                    <a:pt x="25400" y="50800"/>
                  </a:moveTo>
                  <a:lnTo>
                    <a:pt x="25400" y="25400"/>
                  </a:lnTo>
                  <a:lnTo>
                    <a:pt x="50800" y="25400"/>
                  </a:lnTo>
                  <a:lnTo>
                    <a:pt x="50800" y="1950339"/>
                  </a:lnTo>
                  <a:lnTo>
                    <a:pt x="25400" y="1950339"/>
                  </a:lnTo>
                  <a:lnTo>
                    <a:pt x="25400" y="1924939"/>
                  </a:lnTo>
                  <a:lnTo>
                    <a:pt x="3875151" y="1924939"/>
                  </a:lnTo>
                  <a:lnTo>
                    <a:pt x="3875151" y="1950339"/>
                  </a:lnTo>
                  <a:lnTo>
                    <a:pt x="3849751" y="1950339"/>
                  </a:lnTo>
                  <a:lnTo>
                    <a:pt x="3849751" y="25400"/>
                  </a:lnTo>
                  <a:lnTo>
                    <a:pt x="3875151" y="25400"/>
                  </a:lnTo>
                  <a:lnTo>
                    <a:pt x="3875151"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20" name="Google Shape;1020;p58"/>
          <p:cNvGrpSpPr/>
          <p:nvPr/>
        </p:nvGrpSpPr>
        <p:grpSpPr>
          <a:xfrm>
            <a:off x="8851044" y="7194754"/>
            <a:ext cx="2887352" cy="1527063"/>
            <a:chOff x="0" y="0"/>
            <a:chExt cx="3849802" cy="2036084"/>
          </a:xfrm>
        </p:grpSpPr>
        <p:sp>
          <p:nvSpPr>
            <p:cNvPr id="1021" name="Google Shape;1021;p58"/>
            <p:cNvSpPr/>
            <p:nvPr/>
          </p:nvSpPr>
          <p:spPr>
            <a:xfrm>
              <a:off x="0" y="0"/>
              <a:ext cx="3849802" cy="2036084"/>
            </a:xfrm>
            <a:custGeom>
              <a:rect b="b" l="l" r="r" t="t"/>
              <a:pathLst>
                <a:path extrusionOk="0" h="2036084" w="3849802">
                  <a:moveTo>
                    <a:pt x="0" y="0"/>
                  </a:moveTo>
                  <a:lnTo>
                    <a:pt x="3849802" y="0"/>
                  </a:lnTo>
                  <a:lnTo>
                    <a:pt x="3849802" y="2036084"/>
                  </a:lnTo>
                  <a:lnTo>
                    <a:pt x="0" y="2036084"/>
                  </a:lnTo>
                  <a:close/>
                </a:path>
              </a:pathLst>
            </a:custGeom>
            <a:solidFill>
              <a:srgbClr val="000000">
                <a:alpha val="0"/>
              </a:srgbClr>
            </a:solidFill>
            <a:ln>
              <a:noFill/>
            </a:ln>
          </p:spPr>
        </p:sp>
        <p:sp>
          <p:nvSpPr>
            <p:cNvPr id="1022" name="Google Shape;1022;p58"/>
            <p:cNvSpPr txBox="1"/>
            <p:nvPr/>
          </p:nvSpPr>
          <p:spPr>
            <a:xfrm>
              <a:off x="0" y="9525"/>
              <a:ext cx="3849802" cy="2026559"/>
            </a:xfrm>
            <a:prstGeom prst="rect">
              <a:avLst/>
            </a:prstGeom>
            <a:noFill/>
            <a:ln>
              <a:noFill/>
            </a:ln>
          </p:spPr>
          <p:txBody>
            <a:bodyPr anchorCtr="0" anchor="ctr" bIns="0" lIns="0" spcFirstLastPara="1" rIns="0" wrap="square" tIns="0">
              <a:noAutofit/>
            </a:bodyPr>
            <a:lstStyle/>
            <a:p>
              <a:pPr indent="0" lvl="0" marL="0" marR="0" rtl="0" algn="ctr">
                <a:lnSpc>
                  <a:spcPct val="107976"/>
                </a:lnSpc>
                <a:spcBef>
                  <a:spcPts val="0"/>
                </a:spcBef>
                <a:spcAft>
                  <a:spcPts val="0"/>
                </a:spcAft>
                <a:buNone/>
              </a:pPr>
              <a:r>
                <a:rPr b="0" i="0" lang="en-US" sz="1881" u="none" cap="none" strike="noStrike">
                  <a:solidFill>
                    <a:srgbClr val="FFFFFF"/>
                  </a:solidFill>
                  <a:latin typeface="Arial"/>
                  <a:ea typeface="Arial"/>
                  <a:cs typeface="Arial"/>
                  <a:sym typeface="Arial"/>
                </a:rPr>
                <a:t>Як ви можете захистити себе та інших, доки не будуть надані офіційні інструкції?</a:t>
              </a:r>
              <a:endParaRPr sz="1200"/>
            </a:p>
          </p:txBody>
        </p:sp>
      </p:grpSp>
      <p:grpSp>
        <p:nvGrpSpPr>
          <p:cNvPr id="1023" name="Google Shape;1023;p58"/>
          <p:cNvGrpSpPr/>
          <p:nvPr/>
        </p:nvGrpSpPr>
        <p:grpSpPr>
          <a:xfrm>
            <a:off x="12325690" y="7175704"/>
            <a:ext cx="2925414" cy="1481804"/>
            <a:chOff x="0" y="0"/>
            <a:chExt cx="3900551" cy="1975739"/>
          </a:xfrm>
        </p:grpSpPr>
        <p:sp>
          <p:nvSpPr>
            <p:cNvPr id="1024" name="Google Shape;1024;p58"/>
            <p:cNvSpPr/>
            <p:nvPr/>
          </p:nvSpPr>
          <p:spPr>
            <a:xfrm>
              <a:off x="25400" y="25400"/>
              <a:ext cx="3849751" cy="1924939"/>
            </a:xfrm>
            <a:custGeom>
              <a:rect b="b" l="l" r="r" t="t"/>
              <a:pathLst>
                <a:path extrusionOk="0" h="1924939" w="3849751">
                  <a:moveTo>
                    <a:pt x="0" y="0"/>
                  </a:moveTo>
                  <a:lnTo>
                    <a:pt x="3849751" y="0"/>
                  </a:lnTo>
                  <a:lnTo>
                    <a:pt x="3849751" y="1924939"/>
                  </a:lnTo>
                  <a:lnTo>
                    <a:pt x="0" y="1924939"/>
                  </a:lnTo>
                  <a:close/>
                </a:path>
              </a:pathLst>
            </a:custGeom>
            <a:solidFill>
              <a:srgbClr val="ED2527"/>
            </a:solidFill>
            <a:ln>
              <a:noFill/>
            </a:ln>
          </p:spPr>
        </p:sp>
        <p:sp>
          <p:nvSpPr>
            <p:cNvPr id="1025" name="Google Shape;1025;p58"/>
            <p:cNvSpPr/>
            <p:nvPr/>
          </p:nvSpPr>
          <p:spPr>
            <a:xfrm>
              <a:off x="0" y="0"/>
              <a:ext cx="3900551" cy="1975739"/>
            </a:xfrm>
            <a:custGeom>
              <a:rect b="b" l="l" r="r" t="t"/>
              <a:pathLst>
                <a:path extrusionOk="0" h="1975739" w="3900551">
                  <a:moveTo>
                    <a:pt x="25400" y="0"/>
                  </a:moveTo>
                  <a:lnTo>
                    <a:pt x="3875151" y="0"/>
                  </a:lnTo>
                  <a:cubicBezTo>
                    <a:pt x="3889121" y="0"/>
                    <a:pt x="3900551" y="11430"/>
                    <a:pt x="3900551" y="25400"/>
                  </a:cubicBezTo>
                  <a:lnTo>
                    <a:pt x="3900551" y="1950339"/>
                  </a:lnTo>
                  <a:cubicBezTo>
                    <a:pt x="3900551" y="1964309"/>
                    <a:pt x="3889121" y="1975739"/>
                    <a:pt x="3875151" y="1975739"/>
                  </a:cubicBezTo>
                  <a:lnTo>
                    <a:pt x="25400" y="1975739"/>
                  </a:lnTo>
                  <a:cubicBezTo>
                    <a:pt x="11430" y="1975739"/>
                    <a:pt x="0" y="1964309"/>
                    <a:pt x="0" y="1950339"/>
                  </a:cubicBezTo>
                  <a:lnTo>
                    <a:pt x="0" y="25400"/>
                  </a:lnTo>
                  <a:cubicBezTo>
                    <a:pt x="0" y="11430"/>
                    <a:pt x="11430" y="0"/>
                    <a:pt x="25400" y="0"/>
                  </a:cubicBezTo>
                  <a:moveTo>
                    <a:pt x="25400" y="50800"/>
                  </a:moveTo>
                  <a:lnTo>
                    <a:pt x="25400" y="25400"/>
                  </a:lnTo>
                  <a:lnTo>
                    <a:pt x="50800" y="25400"/>
                  </a:lnTo>
                  <a:lnTo>
                    <a:pt x="50800" y="1950339"/>
                  </a:lnTo>
                  <a:lnTo>
                    <a:pt x="25400" y="1950339"/>
                  </a:lnTo>
                  <a:lnTo>
                    <a:pt x="25400" y="1924939"/>
                  </a:lnTo>
                  <a:lnTo>
                    <a:pt x="3875151" y="1924939"/>
                  </a:lnTo>
                  <a:lnTo>
                    <a:pt x="3875151" y="1950339"/>
                  </a:lnTo>
                  <a:lnTo>
                    <a:pt x="3849751" y="1950339"/>
                  </a:lnTo>
                  <a:lnTo>
                    <a:pt x="3849751" y="25400"/>
                  </a:lnTo>
                  <a:lnTo>
                    <a:pt x="3875151" y="25400"/>
                  </a:lnTo>
                  <a:lnTo>
                    <a:pt x="3875151"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26" name="Google Shape;1026;p58"/>
          <p:cNvGrpSpPr/>
          <p:nvPr/>
        </p:nvGrpSpPr>
        <p:grpSpPr>
          <a:xfrm>
            <a:off x="12344740" y="7194754"/>
            <a:ext cx="2887352" cy="1443675"/>
            <a:chOff x="0" y="0"/>
            <a:chExt cx="3849802" cy="1924900"/>
          </a:xfrm>
        </p:grpSpPr>
        <p:sp>
          <p:nvSpPr>
            <p:cNvPr id="1027" name="Google Shape;1027;p58"/>
            <p:cNvSpPr/>
            <p:nvPr/>
          </p:nvSpPr>
          <p:spPr>
            <a:xfrm>
              <a:off x="0" y="0"/>
              <a:ext cx="3849802" cy="1924900"/>
            </a:xfrm>
            <a:custGeom>
              <a:rect b="b" l="l" r="r" t="t"/>
              <a:pathLst>
                <a:path extrusionOk="0" h="1924900" w="3849802">
                  <a:moveTo>
                    <a:pt x="0" y="0"/>
                  </a:moveTo>
                  <a:lnTo>
                    <a:pt x="3849802" y="0"/>
                  </a:lnTo>
                  <a:lnTo>
                    <a:pt x="3849802" y="1924900"/>
                  </a:lnTo>
                  <a:lnTo>
                    <a:pt x="0" y="1924900"/>
                  </a:lnTo>
                  <a:close/>
                </a:path>
              </a:pathLst>
            </a:custGeom>
            <a:solidFill>
              <a:srgbClr val="000000">
                <a:alpha val="0"/>
              </a:srgbClr>
            </a:solidFill>
            <a:ln>
              <a:noFill/>
            </a:ln>
          </p:spPr>
        </p:sp>
        <p:sp>
          <p:nvSpPr>
            <p:cNvPr id="1028" name="Google Shape;1028;p58"/>
            <p:cNvSpPr txBox="1"/>
            <p:nvPr/>
          </p:nvSpPr>
          <p:spPr>
            <a:xfrm>
              <a:off x="0" y="9525"/>
              <a:ext cx="3849802" cy="1915375"/>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2050" u="none" cap="none" strike="noStrike">
                  <a:solidFill>
                    <a:srgbClr val="FFFFFF"/>
                  </a:solidFill>
                  <a:latin typeface="Arial"/>
                  <a:ea typeface="Arial"/>
                  <a:cs typeface="Arial"/>
                  <a:sym typeface="Arial"/>
                </a:rPr>
                <a:t>Яких кроків слід уникати, що можуть збільшити ризик зараження?</a:t>
              </a:r>
              <a:endParaRPr sz="1200"/>
            </a:p>
          </p:txBody>
        </p: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descr="Синій текст на чорному фоні  Опис згенеровано автоматично" id="123" name="Google Shape;123;p6"/>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24" name="Google Shape;124;p6"/>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1" l="0" r="0" t="0"/>
            </a:stretch>
          </a:blipFill>
          <a:ln>
            <a:noFill/>
          </a:ln>
        </p:spPr>
      </p:sp>
      <p:grpSp>
        <p:nvGrpSpPr>
          <p:cNvPr id="125" name="Google Shape;125;p6"/>
          <p:cNvGrpSpPr/>
          <p:nvPr/>
        </p:nvGrpSpPr>
        <p:grpSpPr>
          <a:xfrm>
            <a:off x="1257300" y="282391"/>
            <a:ext cx="15773400" cy="1845342"/>
            <a:chOff x="0" y="-142875"/>
            <a:chExt cx="21031200" cy="2460457"/>
          </a:xfrm>
        </p:grpSpPr>
        <p:sp>
          <p:nvSpPr>
            <p:cNvPr id="126" name="Google Shape;126;p6"/>
            <p:cNvSpPr/>
            <p:nvPr/>
          </p:nvSpPr>
          <p:spPr>
            <a:xfrm>
              <a:off x="0" y="0"/>
              <a:ext cx="21031200" cy="2317582"/>
            </a:xfrm>
            <a:custGeom>
              <a:rect b="b" l="l" r="r" t="t"/>
              <a:pathLst>
                <a:path extrusionOk="0" h="2317582" w="21031200">
                  <a:moveTo>
                    <a:pt x="0" y="0"/>
                  </a:moveTo>
                  <a:lnTo>
                    <a:pt x="21031200" y="0"/>
                  </a:lnTo>
                  <a:lnTo>
                    <a:pt x="21031200" y="2317582"/>
                  </a:lnTo>
                  <a:lnTo>
                    <a:pt x="0" y="2317582"/>
                  </a:lnTo>
                  <a:close/>
                </a:path>
              </a:pathLst>
            </a:custGeom>
            <a:solidFill>
              <a:srgbClr val="000000">
                <a:alpha val="0"/>
              </a:srgbClr>
            </a:solidFill>
            <a:ln>
              <a:noFill/>
            </a:ln>
          </p:spPr>
        </p:sp>
        <p:sp>
          <p:nvSpPr>
            <p:cNvPr id="127" name="Google Shape;127;p6"/>
            <p:cNvSpPr txBox="1"/>
            <p:nvPr/>
          </p:nvSpPr>
          <p:spPr>
            <a:xfrm>
              <a:off x="0" y="-142875"/>
              <a:ext cx="21031200" cy="2460457"/>
            </a:xfrm>
            <a:prstGeom prst="rect">
              <a:avLst/>
            </a:prstGeom>
            <a:noFill/>
            <a:ln>
              <a:noFill/>
            </a:ln>
          </p:spPr>
          <p:txBody>
            <a:bodyPr anchorCtr="0" anchor="ctr" bIns="0" lIns="0" spcFirstLastPara="1" rIns="0" wrap="square" tIns="0">
              <a:noAutofit/>
            </a:bodyPr>
            <a:lstStyle/>
            <a:p>
              <a:pPr indent="0" lvl="0" marL="0" marR="0" rtl="0" algn="l">
                <a:lnSpc>
                  <a:spcPct val="120000"/>
                </a:lnSpc>
                <a:spcBef>
                  <a:spcPts val="0"/>
                </a:spcBef>
                <a:spcAft>
                  <a:spcPts val="0"/>
                </a:spcAft>
                <a:buNone/>
              </a:pPr>
              <a:r>
                <a:rPr b="1" i="0" lang="en-US" sz="6600" u="none" cap="none" strike="noStrike">
                  <a:solidFill>
                    <a:srgbClr val="FF0000"/>
                  </a:solidFill>
                  <a:latin typeface="Calibri"/>
                  <a:ea typeface="Calibri"/>
                  <a:cs typeface="Calibri"/>
                  <a:sym typeface="Calibri"/>
                </a:rPr>
                <a:t>Результати навчання </a:t>
              </a:r>
              <a:endParaRPr/>
            </a:p>
          </p:txBody>
        </p:sp>
      </p:grpSp>
      <p:sp>
        <p:nvSpPr>
          <p:cNvPr id="128" name="Google Shape;128;p6"/>
          <p:cNvSpPr txBox="1"/>
          <p:nvPr/>
        </p:nvSpPr>
        <p:spPr>
          <a:xfrm>
            <a:off x="744619" y="2116282"/>
            <a:ext cx="6936300" cy="4848600"/>
          </a:xfrm>
          <a:prstGeom prst="rect">
            <a:avLst/>
          </a:prstGeom>
          <a:noFill/>
          <a:ln>
            <a:noFill/>
          </a:ln>
        </p:spPr>
        <p:txBody>
          <a:bodyPr anchorCtr="0" anchor="t" bIns="0" lIns="0" spcFirstLastPara="1" rIns="0" wrap="square" tIns="0">
            <a:spAutoFit/>
          </a:bodyPr>
          <a:lstStyle/>
          <a:p>
            <a:pPr indent="0" lvl="0" marL="0" marR="0" rtl="0" algn="just">
              <a:lnSpc>
                <a:spcPct val="100000"/>
              </a:lnSpc>
              <a:spcBef>
                <a:spcPts val="0"/>
              </a:spcBef>
              <a:spcAft>
                <a:spcPts val="0"/>
              </a:spcAft>
              <a:buNone/>
            </a:pPr>
            <a:r>
              <a:rPr b="1" i="0" lang="en-US" sz="2700" u="none" cap="none" strike="noStrike">
                <a:solidFill>
                  <a:srgbClr val="000000"/>
                </a:solidFill>
                <a:latin typeface="Calibri"/>
                <a:ea typeface="Calibri"/>
                <a:cs typeface="Calibri"/>
                <a:sym typeface="Calibri"/>
              </a:rPr>
              <a:t>Знання</a:t>
            </a:r>
            <a:endParaRPr/>
          </a:p>
          <a:p>
            <a:pPr indent="-388620" lvl="1" marL="777240" marR="0" rtl="0" algn="just">
              <a:lnSpc>
                <a:spcPct val="100000"/>
              </a:lnSpc>
              <a:spcBef>
                <a:spcPts val="0"/>
              </a:spcBef>
              <a:spcAft>
                <a:spcPts val="0"/>
              </a:spcAft>
              <a:buClr>
                <a:srgbClr val="000000"/>
              </a:buClr>
              <a:buSzPts val="2400"/>
              <a:buFont typeface="Calibri"/>
              <a:buAutoNum type="arabicPeriod"/>
            </a:pPr>
            <a:r>
              <a:rPr i="0" lang="en-US" sz="2400" u="none" cap="none" strike="noStrike">
                <a:solidFill>
                  <a:srgbClr val="000000"/>
                </a:solidFill>
                <a:latin typeface="Calibri"/>
                <a:ea typeface="Calibri"/>
                <a:cs typeface="Calibri"/>
                <a:sym typeface="Calibri"/>
              </a:rPr>
              <a:t>Розпізнавати ключові компоненти та функції систем раннього попередження в житлових приміщеннях, включаючи сигналізацію, детектори та цифрові системи оповіщення.</a:t>
            </a:r>
            <a:endParaRPr/>
          </a:p>
          <a:p>
            <a:pPr indent="-388620" lvl="1" marL="777240" marR="0" rtl="0" algn="just">
              <a:lnSpc>
                <a:spcPct val="100000"/>
              </a:lnSpc>
              <a:spcBef>
                <a:spcPts val="0"/>
              </a:spcBef>
              <a:spcAft>
                <a:spcPts val="0"/>
              </a:spcAft>
              <a:buClr>
                <a:srgbClr val="000000"/>
              </a:buClr>
              <a:buSzPts val="2400"/>
              <a:buFont typeface="Calibri"/>
              <a:buAutoNum type="arabicPeriod"/>
            </a:pPr>
            <a:r>
              <a:rPr i="0" lang="en-US" sz="2400" u="none" cap="none" strike="noStrike">
                <a:solidFill>
                  <a:srgbClr val="000000"/>
                </a:solidFill>
                <a:latin typeface="Calibri"/>
                <a:ea typeface="Calibri"/>
                <a:cs typeface="Calibri"/>
                <a:sym typeface="Calibri"/>
              </a:rPr>
              <a:t>Зрозуміти, як своєчасні та точні ранні попередження сприяють безпеці домогосподарств, та визначити відповідні реакції на різні типи сповіщень про небезпеку </a:t>
            </a:r>
            <a:endParaRPr/>
          </a:p>
          <a:p>
            <a:pPr indent="-388620" lvl="1" marL="777240" marR="0" rtl="0" algn="just">
              <a:lnSpc>
                <a:spcPct val="100000"/>
              </a:lnSpc>
              <a:spcBef>
                <a:spcPts val="0"/>
              </a:spcBef>
              <a:spcAft>
                <a:spcPts val="0"/>
              </a:spcAft>
              <a:buClr>
                <a:srgbClr val="000000"/>
              </a:buClr>
              <a:buSzPts val="2400"/>
              <a:buFont typeface="Calibri"/>
              <a:buAutoNum type="arabicPeriod"/>
            </a:pPr>
            <a:r>
              <a:rPr i="0" lang="en-US" sz="2400" u="none" cap="none" strike="noStrike">
                <a:solidFill>
                  <a:srgbClr val="000000"/>
                </a:solidFill>
                <a:latin typeface="Calibri"/>
                <a:ea typeface="Calibri"/>
                <a:cs typeface="Calibri"/>
                <a:sym typeface="Calibri"/>
              </a:rPr>
              <a:t>Визнати важливість особистої готовності та співпраці громади у посиленні ефективності систем раннього попередження для зменшення ризику стихійних лих.</a:t>
            </a:r>
            <a:endParaRPr/>
          </a:p>
        </p:txBody>
      </p:sp>
      <p:sp>
        <p:nvSpPr>
          <p:cNvPr id="129" name="Google Shape;129;p6"/>
          <p:cNvSpPr txBox="1"/>
          <p:nvPr/>
        </p:nvSpPr>
        <p:spPr>
          <a:xfrm>
            <a:off x="8168625" y="2135334"/>
            <a:ext cx="9374700" cy="6280200"/>
          </a:xfrm>
          <a:prstGeom prst="rect">
            <a:avLst/>
          </a:prstGeom>
          <a:noFill/>
          <a:ln>
            <a:noFill/>
          </a:ln>
        </p:spPr>
        <p:txBody>
          <a:bodyPr anchorCtr="0" anchor="t" bIns="0" lIns="0" spcFirstLastPara="1" rIns="0" wrap="square" tIns="0">
            <a:spAutoFit/>
          </a:bodyPr>
          <a:lstStyle/>
          <a:p>
            <a:pPr indent="0" lvl="0" marL="0" marR="0" rtl="0" algn="just">
              <a:lnSpc>
                <a:spcPct val="100000"/>
              </a:lnSpc>
              <a:spcBef>
                <a:spcPts val="0"/>
              </a:spcBef>
              <a:spcAft>
                <a:spcPts val="0"/>
              </a:spcAft>
              <a:buNone/>
            </a:pPr>
            <a:r>
              <a:rPr b="1" i="0" lang="en-US" sz="2400" u="none" cap="none" strike="noStrike">
                <a:solidFill>
                  <a:srgbClr val="000000"/>
                </a:solidFill>
                <a:latin typeface="Calibri"/>
                <a:ea typeface="Calibri"/>
                <a:cs typeface="Calibri"/>
                <a:sym typeface="Calibri"/>
              </a:rPr>
              <a:t>Навички</a:t>
            </a:r>
            <a:endParaRPr/>
          </a:p>
          <a:p>
            <a:pPr indent="-345758" lvl="1" marL="691515" marR="0" rtl="0" algn="just">
              <a:lnSpc>
                <a:spcPct val="100000"/>
              </a:lnSpc>
              <a:spcBef>
                <a:spcPts val="0"/>
              </a:spcBef>
              <a:spcAft>
                <a:spcPts val="0"/>
              </a:spcAft>
              <a:buClr>
                <a:srgbClr val="000000"/>
              </a:buClr>
              <a:buSzPts val="2400"/>
              <a:buChar char="•"/>
            </a:pPr>
            <a:r>
              <a:rPr i="0" lang="en-US" sz="2400" u="none" cap="none" strike="noStrike">
                <a:solidFill>
                  <a:srgbClr val="000000"/>
                </a:solidFill>
                <a:latin typeface="Calibri"/>
                <a:ea typeface="Calibri"/>
                <a:cs typeface="Calibri"/>
                <a:sym typeface="Calibri"/>
              </a:rPr>
              <a:t>Визначити та проаналізувати проблеми, які можуть виникнути у функціонуванні або розумінні систем раннього попередження.</a:t>
            </a:r>
            <a:endParaRPr/>
          </a:p>
          <a:p>
            <a:pPr indent="-345758" lvl="1" marL="691515" marR="0" rtl="0" algn="just">
              <a:lnSpc>
                <a:spcPct val="100000"/>
              </a:lnSpc>
              <a:spcBef>
                <a:spcPts val="0"/>
              </a:spcBef>
              <a:spcAft>
                <a:spcPts val="0"/>
              </a:spcAft>
              <a:buClr>
                <a:srgbClr val="000000"/>
              </a:buClr>
              <a:buSzPts val="2400"/>
              <a:buChar char="•"/>
            </a:pPr>
            <a:r>
              <a:rPr i="0" lang="en-US" sz="2400" u="none" cap="none" strike="noStrike">
                <a:solidFill>
                  <a:srgbClr val="000000"/>
                </a:solidFill>
                <a:latin typeface="Calibri"/>
                <a:ea typeface="Calibri"/>
                <a:cs typeface="Calibri"/>
                <a:sym typeface="Calibri"/>
              </a:rPr>
              <a:t>Запропонуйте практичні та своєчасні рішення для усунення хибних тривог або нечітких інструкцій з безпеки.</a:t>
            </a:r>
            <a:endParaRPr/>
          </a:p>
          <a:p>
            <a:pPr indent="-345758" lvl="1" marL="691515" marR="0" rtl="0" algn="just">
              <a:lnSpc>
                <a:spcPct val="100000"/>
              </a:lnSpc>
              <a:spcBef>
                <a:spcPts val="0"/>
              </a:spcBef>
              <a:spcAft>
                <a:spcPts val="0"/>
              </a:spcAft>
              <a:buClr>
                <a:srgbClr val="000000"/>
              </a:buClr>
              <a:buSzPts val="2400"/>
              <a:buChar char="•"/>
            </a:pPr>
            <a:r>
              <a:rPr i="0" lang="en-US" sz="2400" u="none" cap="none" strike="noStrike">
                <a:solidFill>
                  <a:srgbClr val="000000"/>
                </a:solidFill>
                <a:latin typeface="Calibri"/>
                <a:ea typeface="Calibri"/>
                <a:cs typeface="Calibri"/>
                <a:sym typeface="Calibri"/>
              </a:rPr>
              <a:t>Співпрацюйте з іншими, щоб подолати перешкоди під час екстрених сповіщень та забезпечити ефективне реагування домогосподарств.</a:t>
            </a:r>
            <a:endParaRPr/>
          </a:p>
          <a:p>
            <a:pPr indent="0" lvl="0" marL="0" marR="0" rtl="0" algn="just">
              <a:lnSpc>
                <a:spcPct val="100000"/>
              </a:lnSpc>
              <a:spcBef>
                <a:spcPts val="0"/>
              </a:spcBef>
              <a:spcAft>
                <a:spcPts val="0"/>
              </a:spcAft>
              <a:buNone/>
            </a:pPr>
            <a:r>
              <a:t/>
            </a:r>
            <a:endParaRPr b="1" i="0" sz="2400" u="none" cap="none" strike="noStrike">
              <a:solidFill>
                <a:srgbClr val="000000"/>
              </a:solidFill>
              <a:latin typeface="Calibri"/>
              <a:ea typeface="Calibri"/>
              <a:cs typeface="Calibri"/>
              <a:sym typeface="Calibri"/>
            </a:endParaRPr>
          </a:p>
          <a:p>
            <a:pPr indent="-345758" lvl="1" marL="691515" marR="0" rtl="0" algn="just">
              <a:lnSpc>
                <a:spcPct val="100000"/>
              </a:lnSpc>
              <a:spcBef>
                <a:spcPts val="0"/>
              </a:spcBef>
              <a:spcAft>
                <a:spcPts val="0"/>
              </a:spcAft>
              <a:buNone/>
            </a:pPr>
            <a:r>
              <a:rPr b="1" i="0" lang="en-US" sz="2400" u="none" cap="none" strike="noStrike">
                <a:solidFill>
                  <a:srgbClr val="000000"/>
                </a:solidFill>
                <a:latin typeface="Calibri"/>
                <a:ea typeface="Calibri"/>
                <a:cs typeface="Calibri"/>
                <a:sym typeface="Calibri"/>
              </a:rPr>
              <a:t>Ці навички безпосередньо пов’язані з наскрізними навичками ESCO T2.3 – Вирішення проблем:</a:t>
            </a:r>
            <a:endParaRPr/>
          </a:p>
          <a:p>
            <a:pPr indent="-345758" lvl="1" marL="691515" marR="0" rtl="0" algn="l">
              <a:lnSpc>
                <a:spcPct val="100000"/>
              </a:lnSpc>
              <a:spcBef>
                <a:spcPts val="0"/>
              </a:spcBef>
              <a:spcAft>
                <a:spcPts val="0"/>
              </a:spcAft>
              <a:buClr>
                <a:srgbClr val="000000"/>
              </a:buClr>
              <a:buSzPts val="2400"/>
              <a:buChar char="•"/>
            </a:pPr>
            <a:r>
              <a:rPr i="0" lang="en-US" sz="2400" u="none" cap="none" strike="noStrike">
                <a:solidFill>
                  <a:srgbClr val="000000"/>
                </a:solidFill>
                <a:latin typeface="Calibri"/>
                <a:ea typeface="Calibri"/>
                <a:cs typeface="Calibri"/>
                <a:sym typeface="Calibri"/>
              </a:rPr>
              <a:t>Виявляти та аналізувати проблеми, що виникають внаслідок ситуацій раннього попередження.</a:t>
            </a:r>
            <a:endParaRPr/>
          </a:p>
          <a:p>
            <a:pPr indent="-345758" lvl="1" marL="691515" marR="0" rtl="0" algn="l">
              <a:lnSpc>
                <a:spcPct val="100000"/>
              </a:lnSpc>
              <a:spcBef>
                <a:spcPts val="0"/>
              </a:spcBef>
              <a:spcAft>
                <a:spcPts val="0"/>
              </a:spcAft>
              <a:buClr>
                <a:srgbClr val="000000"/>
              </a:buClr>
              <a:buSzPts val="2400"/>
              <a:buChar char="•"/>
            </a:pPr>
            <a:r>
              <a:rPr i="0" lang="en-US" sz="2400" u="none" cap="none" strike="noStrike">
                <a:solidFill>
                  <a:srgbClr val="000000"/>
                </a:solidFill>
                <a:latin typeface="Calibri"/>
                <a:ea typeface="Calibri"/>
                <a:cs typeface="Calibri"/>
                <a:sym typeface="Calibri"/>
              </a:rPr>
              <a:t>Перш ніж діяти, оцініть надійність та терміновість попереджувальних сигналів.</a:t>
            </a:r>
            <a:endParaRPr/>
          </a:p>
          <a:p>
            <a:pPr indent="-345758" lvl="1" marL="691515" marR="0" rtl="0" algn="l">
              <a:lnSpc>
                <a:spcPct val="100000"/>
              </a:lnSpc>
              <a:spcBef>
                <a:spcPts val="0"/>
              </a:spcBef>
              <a:spcAft>
                <a:spcPts val="0"/>
              </a:spcAft>
              <a:buClr>
                <a:srgbClr val="000000"/>
              </a:buClr>
              <a:buSzPts val="2400"/>
              <a:buChar char="•"/>
            </a:pPr>
            <a:r>
              <a:rPr i="0" lang="en-US" sz="2400" u="none" cap="none" strike="noStrike">
                <a:solidFill>
                  <a:srgbClr val="000000"/>
                </a:solidFill>
                <a:latin typeface="Calibri"/>
                <a:ea typeface="Calibri"/>
                <a:cs typeface="Calibri"/>
                <a:sym typeface="Calibri"/>
              </a:rPr>
              <a:t>Розробляти та впроваджувати практичні рішення для зниження ризиків у житловому середовищі.</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6" name="Shape 1036"/>
        <p:cNvGrpSpPr/>
        <p:nvPr/>
      </p:nvGrpSpPr>
      <p:grpSpPr>
        <a:xfrm>
          <a:off x="0" y="0"/>
          <a:ext cx="0" cy="0"/>
          <a:chOff x="0" y="0"/>
          <a:chExt cx="0" cy="0"/>
        </a:xfrm>
      </p:grpSpPr>
      <p:sp>
        <p:nvSpPr>
          <p:cNvPr descr="Синій текст на чорному фоні  Опис згенеровано автоматично" id="1037" name="Google Shape;1037;p60"/>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038" name="Google Shape;1038;p60"/>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1" l="0" r="0" t="0"/>
            </a:stretch>
          </a:blipFill>
          <a:ln>
            <a:noFill/>
          </a:ln>
        </p:spPr>
      </p:sp>
      <p:grpSp>
        <p:nvGrpSpPr>
          <p:cNvPr id="1039" name="Google Shape;1039;p60"/>
          <p:cNvGrpSpPr/>
          <p:nvPr/>
        </p:nvGrpSpPr>
        <p:grpSpPr>
          <a:xfrm>
            <a:off x="1108806" y="394188"/>
            <a:ext cx="15773400" cy="2038350"/>
            <a:chOff x="0" y="-66675"/>
            <a:chExt cx="21031200" cy="2717801"/>
          </a:xfrm>
        </p:grpSpPr>
        <p:sp>
          <p:nvSpPr>
            <p:cNvPr id="1040" name="Google Shape;1040;p60"/>
            <p:cNvSpPr/>
            <p:nvPr/>
          </p:nvSpPr>
          <p:spPr>
            <a:xfrm>
              <a:off x="0" y="0"/>
              <a:ext cx="21031200" cy="2651126"/>
            </a:xfrm>
            <a:custGeom>
              <a:rect b="b" l="l" r="r" t="t"/>
              <a:pathLst>
                <a:path extrusionOk="0" h="2651126" w="21031200">
                  <a:moveTo>
                    <a:pt x="0" y="0"/>
                  </a:moveTo>
                  <a:lnTo>
                    <a:pt x="21031200" y="0"/>
                  </a:lnTo>
                  <a:lnTo>
                    <a:pt x="21031200" y="2651126"/>
                  </a:lnTo>
                  <a:lnTo>
                    <a:pt x="0" y="2651126"/>
                  </a:lnTo>
                  <a:close/>
                </a:path>
              </a:pathLst>
            </a:custGeom>
            <a:solidFill>
              <a:srgbClr val="000000">
                <a:alpha val="0"/>
              </a:srgbClr>
            </a:solidFill>
            <a:ln>
              <a:noFill/>
            </a:ln>
          </p:spPr>
        </p:sp>
        <p:sp>
          <p:nvSpPr>
            <p:cNvPr id="1041" name="Google Shape;1041;p60"/>
            <p:cNvSpPr txBox="1"/>
            <p:nvPr/>
          </p:nvSpPr>
          <p:spPr>
            <a:xfrm>
              <a:off x="0" y="-66675"/>
              <a:ext cx="21031200" cy="271780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Зупиніться та поміркуйте</a:t>
              </a:r>
              <a:endParaRPr/>
            </a:p>
          </p:txBody>
        </p:sp>
      </p:grpSp>
      <p:grpSp>
        <p:nvGrpSpPr>
          <p:cNvPr id="1042" name="Google Shape;1042;p60"/>
          <p:cNvGrpSpPr/>
          <p:nvPr/>
        </p:nvGrpSpPr>
        <p:grpSpPr>
          <a:xfrm>
            <a:off x="957930" y="2042373"/>
            <a:ext cx="15773400" cy="1264443"/>
            <a:chOff x="0" y="-38100"/>
            <a:chExt cx="21031200" cy="1685924"/>
          </a:xfrm>
        </p:grpSpPr>
        <p:sp>
          <p:nvSpPr>
            <p:cNvPr id="1043" name="Google Shape;1043;p60"/>
            <p:cNvSpPr/>
            <p:nvPr/>
          </p:nvSpPr>
          <p:spPr>
            <a:xfrm>
              <a:off x="0" y="0"/>
              <a:ext cx="21031200" cy="1647824"/>
            </a:xfrm>
            <a:custGeom>
              <a:rect b="b" l="l" r="r" t="t"/>
              <a:pathLst>
                <a:path extrusionOk="0" h="1647824" w="21031200">
                  <a:moveTo>
                    <a:pt x="0" y="0"/>
                  </a:moveTo>
                  <a:lnTo>
                    <a:pt x="21031200" y="0"/>
                  </a:lnTo>
                  <a:lnTo>
                    <a:pt x="21031200" y="1647824"/>
                  </a:lnTo>
                  <a:lnTo>
                    <a:pt x="0" y="1647824"/>
                  </a:lnTo>
                  <a:close/>
                </a:path>
              </a:pathLst>
            </a:custGeom>
            <a:solidFill>
              <a:srgbClr val="000000">
                <a:alpha val="0"/>
              </a:srgbClr>
            </a:solidFill>
            <a:ln>
              <a:noFill/>
            </a:ln>
          </p:spPr>
        </p:sp>
        <p:sp>
          <p:nvSpPr>
            <p:cNvPr id="1044" name="Google Shape;1044;p60"/>
            <p:cNvSpPr txBox="1"/>
            <p:nvPr/>
          </p:nvSpPr>
          <p:spPr>
            <a:xfrm>
              <a:off x="0" y="-38100"/>
              <a:ext cx="21031200" cy="1685924"/>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139AD6"/>
                  </a:solidFill>
                  <a:latin typeface="Calibri"/>
                  <a:ea typeface="Calibri"/>
                  <a:cs typeface="Calibri"/>
                  <a:sym typeface="Calibri"/>
                </a:rPr>
                <a:t>Розлив з фабрики!</a:t>
              </a:r>
              <a:endParaRPr/>
            </a:p>
          </p:txBody>
        </p:sp>
      </p:grpSp>
      <p:sp>
        <p:nvSpPr>
          <p:cNvPr id="1045" name="Google Shape;1045;p60"/>
          <p:cNvSpPr txBox="1"/>
          <p:nvPr/>
        </p:nvSpPr>
        <p:spPr>
          <a:xfrm>
            <a:off x="1200231" y="3496153"/>
            <a:ext cx="15590700" cy="5429400"/>
          </a:xfrm>
          <a:prstGeom prst="rect">
            <a:avLst/>
          </a:prstGeom>
          <a:noFill/>
          <a:ln>
            <a:noFill/>
          </a:ln>
        </p:spPr>
        <p:txBody>
          <a:bodyPr anchorCtr="0" anchor="t" bIns="0" lIns="0" spcFirstLastPara="1" rIns="0" wrap="square" tIns="0">
            <a:spAutoFit/>
          </a:bodyPr>
          <a:lstStyle/>
          <a:p>
            <a:pPr indent="-375987" lvl="1" marL="764675" marR="0" rtl="0" algn="just">
              <a:lnSpc>
                <a:spcPct val="86385"/>
              </a:lnSpc>
              <a:spcBef>
                <a:spcPts val="0"/>
              </a:spcBef>
              <a:spcAft>
                <a:spcPts val="0"/>
              </a:spcAft>
              <a:buClr>
                <a:srgbClr val="000000"/>
              </a:buClr>
              <a:buSzPts val="3712"/>
              <a:buChar char="•"/>
            </a:pPr>
            <a:r>
              <a:rPr i="0" lang="en-US" sz="3712" u="none" cap="none" strike="noStrike">
                <a:solidFill>
                  <a:srgbClr val="000000"/>
                </a:solidFill>
                <a:latin typeface="Calibri"/>
                <a:ea typeface="Calibri"/>
                <a:cs typeface="Calibri"/>
                <a:sym typeface="Calibri"/>
              </a:rPr>
              <a:t>Чому небезпечно: Відкриття вікон або вихід на вулицю збільшує ризик вдихання токсичних парів. Хімічні речовини можуть швидко поширюватися і часто є невидимими або без запаху на шкідливих рівнях. </a:t>
            </a:r>
            <a:endParaRPr sz="1300"/>
          </a:p>
          <a:p>
            <a:pPr indent="-375987" lvl="1" marL="764675" marR="0" rtl="0" algn="just">
              <a:lnSpc>
                <a:spcPct val="86385"/>
              </a:lnSpc>
              <a:spcBef>
                <a:spcPts val="0"/>
              </a:spcBef>
              <a:spcAft>
                <a:spcPts val="0"/>
              </a:spcAft>
              <a:buClr>
                <a:srgbClr val="000000"/>
              </a:buClr>
              <a:buSzPts val="3712"/>
              <a:buChar char="•"/>
            </a:pPr>
            <a:r>
              <a:rPr i="0" lang="en-US" sz="3712" u="none" cap="none" strike="noStrike">
                <a:solidFill>
                  <a:srgbClr val="000000"/>
                </a:solidFill>
                <a:latin typeface="Calibri"/>
                <a:ea typeface="Calibri"/>
                <a:cs typeface="Calibri"/>
                <a:sym typeface="Calibri"/>
              </a:rPr>
              <a:t>Що б сказали надійні джерела: Агентства цивільного захисту, ВООЗ та органи з надзвичайних ситуацій радять «залишатися в укритті» під час хімічних аварій — закривати вікна та двері, герметизувати вентиляцію та чекати на офіційний дозвіл. </a:t>
            </a:r>
            <a:endParaRPr sz="1300"/>
          </a:p>
          <a:p>
            <a:pPr indent="-375987" lvl="1" marL="764675" marR="0" rtl="0" algn="just">
              <a:lnSpc>
                <a:spcPct val="86385"/>
              </a:lnSpc>
              <a:spcBef>
                <a:spcPts val="0"/>
              </a:spcBef>
              <a:spcAft>
                <a:spcPts val="0"/>
              </a:spcAft>
              <a:buClr>
                <a:srgbClr val="000000"/>
              </a:buClr>
              <a:buSzPts val="3712"/>
              <a:buChar char="•"/>
            </a:pPr>
            <a:r>
              <a:rPr i="0" lang="en-US" sz="3712" u="none" cap="none" strike="noStrike">
                <a:solidFill>
                  <a:srgbClr val="000000"/>
                </a:solidFill>
                <a:latin typeface="Calibri"/>
                <a:ea typeface="Calibri"/>
                <a:cs typeface="Calibri"/>
                <a:sym typeface="Calibri"/>
              </a:rPr>
              <a:t>Які дії відображають найкращу практику: Найкращою відповіддю є залишатися вдома, ізолювати середовище, використовувати захисні маски, якщо вони є, та стежити за оновленнями з офіційних каналів, перш ніж вживати подальших заходів.</a:t>
            </a:r>
            <a:endParaRPr sz="1300"/>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3" name="Shape 1053"/>
        <p:cNvGrpSpPr/>
        <p:nvPr/>
      </p:nvGrpSpPr>
      <p:grpSpPr>
        <a:xfrm>
          <a:off x="0" y="0"/>
          <a:ext cx="0" cy="0"/>
          <a:chOff x="0" y="0"/>
          <a:chExt cx="0" cy="0"/>
        </a:xfrm>
      </p:grpSpPr>
      <p:sp>
        <p:nvSpPr>
          <p:cNvPr descr="Синій текст на чорному фоні  Опис згенеровано автоматично" id="1054" name="Google Shape;1054;p62"/>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055" name="Google Shape;1055;p62"/>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1" l="0" r="0" t="0"/>
            </a:stretch>
          </a:blipFill>
          <a:ln>
            <a:noFill/>
          </a:ln>
        </p:spPr>
      </p:sp>
      <p:grpSp>
        <p:nvGrpSpPr>
          <p:cNvPr id="1056" name="Google Shape;1056;p62"/>
          <p:cNvGrpSpPr/>
          <p:nvPr/>
        </p:nvGrpSpPr>
        <p:grpSpPr>
          <a:xfrm>
            <a:off x="1259682" y="716800"/>
            <a:ext cx="15773400" cy="2031206"/>
            <a:chOff x="0" y="-57150"/>
            <a:chExt cx="21031200" cy="2708276"/>
          </a:xfrm>
        </p:grpSpPr>
        <p:sp>
          <p:nvSpPr>
            <p:cNvPr id="1057" name="Google Shape;1057;p62"/>
            <p:cNvSpPr/>
            <p:nvPr/>
          </p:nvSpPr>
          <p:spPr>
            <a:xfrm>
              <a:off x="0" y="0"/>
              <a:ext cx="21031200" cy="2651126"/>
            </a:xfrm>
            <a:custGeom>
              <a:rect b="b" l="l" r="r" t="t"/>
              <a:pathLst>
                <a:path extrusionOk="0" h="2651126" w="21031200">
                  <a:moveTo>
                    <a:pt x="0" y="0"/>
                  </a:moveTo>
                  <a:lnTo>
                    <a:pt x="21031200" y="0"/>
                  </a:lnTo>
                  <a:lnTo>
                    <a:pt x="21031200" y="2651126"/>
                  </a:lnTo>
                  <a:lnTo>
                    <a:pt x="0" y="2651126"/>
                  </a:lnTo>
                  <a:close/>
                </a:path>
              </a:pathLst>
            </a:custGeom>
            <a:solidFill>
              <a:srgbClr val="000000">
                <a:alpha val="0"/>
              </a:srgbClr>
            </a:solidFill>
            <a:ln>
              <a:noFill/>
            </a:ln>
          </p:spPr>
        </p:sp>
        <p:sp>
          <p:nvSpPr>
            <p:cNvPr id="1058" name="Google Shape;1058;p62"/>
            <p:cNvSpPr txBox="1"/>
            <p:nvPr/>
          </p:nvSpPr>
          <p:spPr>
            <a:xfrm>
              <a:off x="0" y="-57150"/>
              <a:ext cx="21031200" cy="2708276"/>
            </a:xfrm>
            <a:prstGeom prst="rect">
              <a:avLst/>
            </a:prstGeom>
            <a:noFill/>
            <a:ln>
              <a:noFill/>
            </a:ln>
          </p:spPr>
          <p:txBody>
            <a:bodyPr anchorCtr="0" anchor="ctr" bIns="0" lIns="0" spcFirstLastPara="1" rIns="0" wrap="square" tIns="0">
              <a:noAutofit/>
            </a:bodyPr>
            <a:lstStyle/>
            <a:p>
              <a:pPr indent="0" lvl="0" marL="0" marR="0" rtl="0" algn="l">
                <a:lnSpc>
                  <a:spcPct val="107988"/>
                </a:lnSpc>
                <a:spcBef>
                  <a:spcPts val="0"/>
                </a:spcBef>
                <a:spcAft>
                  <a:spcPts val="0"/>
                </a:spcAft>
                <a:buNone/>
              </a:pPr>
              <a:r>
                <a:rPr b="1" i="0" lang="en-US" sz="5420" u="none" cap="none" strike="noStrike">
                  <a:solidFill>
                    <a:srgbClr val="FF0000"/>
                  </a:solidFill>
                  <a:latin typeface="Calibri"/>
                  <a:ea typeface="Calibri"/>
                  <a:cs typeface="Calibri"/>
                  <a:sym typeface="Calibri"/>
                </a:rPr>
                <a:t>Біологічні/медичні катастрофи в системах раннього попередження для безпеки житлового середовища</a:t>
              </a:r>
              <a:endParaRPr/>
            </a:p>
          </p:txBody>
        </p:sp>
      </p:grpSp>
      <p:sp>
        <p:nvSpPr>
          <p:cNvPr id="1059" name="Google Shape;1059;p62"/>
          <p:cNvSpPr txBox="1"/>
          <p:nvPr/>
        </p:nvSpPr>
        <p:spPr>
          <a:xfrm>
            <a:off x="1198726" y="3001113"/>
            <a:ext cx="16481700" cy="4802400"/>
          </a:xfrm>
          <a:prstGeom prst="rect">
            <a:avLst/>
          </a:prstGeom>
          <a:noFill/>
          <a:ln>
            <a:noFill/>
          </a:ln>
        </p:spPr>
        <p:txBody>
          <a:bodyPr anchorCtr="0" anchor="t" bIns="0" lIns="0" spcFirstLastPara="1" rIns="0" wrap="square" tIns="0">
            <a:spAutoFit/>
          </a:bodyPr>
          <a:lstStyle/>
          <a:p>
            <a:pPr indent="0" lvl="0" marL="0" marR="0" rtl="0" algn="just">
              <a:lnSpc>
                <a:spcPct val="100000"/>
              </a:lnSpc>
              <a:spcBef>
                <a:spcPts val="0"/>
              </a:spcBef>
              <a:spcAft>
                <a:spcPts val="0"/>
              </a:spcAft>
              <a:buNone/>
            </a:pPr>
            <a:r>
              <a:rPr i="0" lang="en-US" sz="2600" u="none" cap="none" strike="noStrike">
                <a:solidFill>
                  <a:srgbClr val="000000"/>
                </a:solidFill>
                <a:latin typeface="Calibri"/>
                <a:ea typeface="Calibri"/>
                <a:cs typeface="Calibri"/>
                <a:sym typeface="Calibri"/>
              </a:rPr>
              <a:t>Навіть удома біологічні та пов'язані зі здоров'ям катастрофи вимагають надійних систем раннього попередження для зменшення ризиків та захисту сімей. Найбільш актуальні загрози включають:</a:t>
            </a:r>
            <a:endParaRPr sz="1600">
              <a:latin typeface="Calibri"/>
              <a:ea typeface="Calibri"/>
              <a:cs typeface="Calibri"/>
              <a:sym typeface="Calibri"/>
            </a:endParaRPr>
          </a:p>
          <a:p>
            <a:pPr indent="-267970" lvl="1" marL="510540" marR="0" rtl="0" algn="just">
              <a:lnSpc>
                <a:spcPct val="100000"/>
              </a:lnSpc>
              <a:spcBef>
                <a:spcPts val="0"/>
              </a:spcBef>
              <a:spcAft>
                <a:spcPts val="0"/>
              </a:spcAft>
              <a:buClr>
                <a:srgbClr val="000000"/>
              </a:buClr>
              <a:buSzPts val="2600"/>
              <a:buFont typeface="Calibri"/>
              <a:buChar char="•"/>
            </a:pPr>
            <a:r>
              <a:rPr i="0" lang="en-US" sz="2600" u="none" cap="none" strike="noStrike">
                <a:solidFill>
                  <a:srgbClr val="000000"/>
                </a:solidFill>
                <a:latin typeface="Calibri"/>
                <a:ea typeface="Calibri"/>
                <a:cs typeface="Calibri"/>
                <a:sym typeface="Calibri"/>
              </a:rPr>
              <a:t>Пандемії або епідемії (наприклад, COVID-19, грип), коли мережі спостереження, тестування та сповіщення органів охорони здоров'я надають своєчасну інформацію для обмеження поширення та підтримки безпеки домогосподарств.</a:t>
            </a:r>
            <a:endParaRPr sz="1600">
              <a:latin typeface="Calibri"/>
              <a:ea typeface="Calibri"/>
              <a:cs typeface="Calibri"/>
              <a:sym typeface="Calibri"/>
            </a:endParaRPr>
          </a:p>
          <a:p>
            <a:pPr indent="-267970" lvl="1" marL="510540" marR="0" rtl="0" algn="just">
              <a:lnSpc>
                <a:spcPct val="100000"/>
              </a:lnSpc>
              <a:spcBef>
                <a:spcPts val="0"/>
              </a:spcBef>
              <a:spcAft>
                <a:spcPts val="0"/>
              </a:spcAft>
              <a:buClr>
                <a:srgbClr val="000000"/>
              </a:buClr>
              <a:buSzPts val="2600"/>
              <a:buFont typeface="Calibri"/>
              <a:buChar char="•"/>
            </a:pPr>
            <a:r>
              <a:rPr i="0" lang="en-US" sz="2600" u="none" cap="none" strike="noStrike">
                <a:solidFill>
                  <a:srgbClr val="000000"/>
                </a:solidFill>
                <a:latin typeface="Calibri"/>
                <a:ea typeface="Calibri"/>
                <a:cs typeface="Calibri"/>
                <a:sym typeface="Calibri"/>
              </a:rPr>
              <a:t>Забруднення харчових продуктів (наприклад, небезпечні або зіпсовані продукти), а також відкликання продукції, лабораторні перевірки та оголошення охорони здоров’я, що допомагають мешканцям уникнути контакту зі шкідливими патогенами.</a:t>
            </a:r>
            <a:endParaRPr sz="1600">
              <a:latin typeface="Calibri"/>
              <a:ea typeface="Calibri"/>
              <a:cs typeface="Calibri"/>
              <a:sym typeface="Calibri"/>
            </a:endParaRPr>
          </a:p>
          <a:p>
            <a:pPr indent="-267970" lvl="1" marL="510540" marR="0" rtl="0" algn="just">
              <a:lnSpc>
                <a:spcPct val="100000"/>
              </a:lnSpc>
              <a:spcBef>
                <a:spcPts val="0"/>
              </a:spcBef>
              <a:spcAft>
                <a:spcPts val="0"/>
              </a:spcAft>
              <a:buClr>
                <a:srgbClr val="000000"/>
              </a:buClr>
              <a:buSzPts val="2600"/>
              <a:buFont typeface="Calibri"/>
              <a:buChar char="•"/>
            </a:pPr>
            <a:r>
              <a:rPr i="0" lang="en-US" sz="2600" u="none" cap="none" strike="noStrike">
                <a:solidFill>
                  <a:srgbClr val="000000"/>
                </a:solidFill>
                <a:latin typeface="Calibri"/>
                <a:ea typeface="Calibri"/>
                <a:cs typeface="Calibri"/>
                <a:sym typeface="Calibri"/>
              </a:rPr>
              <a:t>Зоонозні спалахи (хвороби, що передаються від тварин), що відстежуються за допомогою ветеринарних систем та систем моніторингу охорони здоров'я, а раннє повідомлення зменшує ймовірність зараження людей.</a:t>
            </a:r>
            <a:endParaRPr sz="1600">
              <a:latin typeface="Calibri"/>
              <a:ea typeface="Calibri"/>
              <a:cs typeface="Calibri"/>
              <a:sym typeface="Calibri"/>
            </a:endParaRPr>
          </a:p>
          <a:p>
            <a:pPr indent="-255270" lvl="1" marL="510540" marR="0" rtl="0" algn="just">
              <a:lnSpc>
                <a:spcPct val="100000"/>
              </a:lnSpc>
              <a:spcBef>
                <a:spcPts val="0"/>
              </a:spcBef>
              <a:spcAft>
                <a:spcPts val="0"/>
              </a:spcAft>
              <a:buNone/>
            </a:pPr>
            <a:r>
              <a:rPr i="0" lang="en-US" sz="2600" u="none" cap="none" strike="noStrike">
                <a:solidFill>
                  <a:srgbClr val="000000"/>
                </a:solidFill>
                <a:latin typeface="Calibri"/>
                <a:ea typeface="Calibri"/>
                <a:cs typeface="Calibri"/>
                <a:sym typeface="Calibri"/>
              </a:rPr>
              <a:t>Ефективні системи раннього попередження забезпечують домогосподарства точними, своєчасними сповіщеннями та чіткими інструкціями, що дозволяє швидко вживати захисних заходів.</a:t>
            </a:r>
            <a:endParaRPr sz="1600">
              <a:latin typeface="Calibri"/>
              <a:ea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7" name="Shape 1067"/>
        <p:cNvGrpSpPr/>
        <p:nvPr/>
      </p:nvGrpSpPr>
      <p:grpSpPr>
        <a:xfrm>
          <a:off x="0" y="0"/>
          <a:ext cx="0" cy="0"/>
          <a:chOff x="0" y="0"/>
          <a:chExt cx="0" cy="0"/>
        </a:xfrm>
      </p:grpSpPr>
      <p:sp>
        <p:nvSpPr>
          <p:cNvPr descr="Синій текст на чорному фоні  Опис згенеровано автоматично" id="1068" name="Google Shape;1068;p64"/>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069" name="Google Shape;1069;p64"/>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1" l="0" r="0" t="0"/>
            </a:stretch>
          </a:blipFill>
          <a:ln>
            <a:noFill/>
          </a:ln>
        </p:spPr>
      </p:sp>
      <p:grpSp>
        <p:nvGrpSpPr>
          <p:cNvPr id="1070" name="Google Shape;1070;p64"/>
          <p:cNvGrpSpPr/>
          <p:nvPr/>
        </p:nvGrpSpPr>
        <p:grpSpPr>
          <a:xfrm>
            <a:off x="1257300" y="418292"/>
            <a:ext cx="15773400" cy="1380840"/>
            <a:chOff x="0" y="-66675"/>
            <a:chExt cx="21031200" cy="1841121"/>
          </a:xfrm>
        </p:grpSpPr>
        <p:sp>
          <p:nvSpPr>
            <p:cNvPr id="1071" name="Google Shape;1071;p64"/>
            <p:cNvSpPr/>
            <p:nvPr/>
          </p:nvSpPr>
          <p:spPr>
            <a:xfrm>
              <a:off x="0" y="0"/>
              <a:ext cx="21031200" cy="1774446"/>
            </a:xfrm>
            <a:custGeom>
              <a:rect b="b" l="l" r="r" t="t"/>
              <a:pathLst>
                <a:path extrusionOk="0" h="1774446" w="21031200">
                  <a:moveTo>
                    <a:pt x="0" y="0"/>
                  </a:moveTo>
                  <a:lnTo>
                    <a:pt x="21031200" y="0"/>
                  </a:lnTo>
                  <a:lnTo>
                    <a:pt x="21031200" y="1774446"/>
                  </a:lnTo>
                  <a:lnTo>
                    <a:pt x="0" y="1774446"/>
                  </a:lnTo>
                  <a:close/>
                </a:path>
              </a:pathLst>
            </a:custGeom>
            <a:solidFill>
              <a:srgbClr val="000000">
                <a:alpha val="0"/>
              </a:srgbClr>
            </a:solidFill>
            <a:ln>
              <a:noFill/>
            </a:ln>
          </p:spPr>
        </p:sp>
        <p:sp>
          <p:nvSpPr>
            <p:cNvPr id="1072" name="Google Shape;1072;p64"/>
            <p:cNvSpPr txBox="1"/>
            <p:nvPr/>
          </p:nvSpPr>
          <p:spPr>
            <a:xfrm>
              <a:off x="0" y="-66675"/>
              <a:ext cx="21031200" cy="18411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Пандемії / Епідемії</a:t>
              </a:r>
              <a:endParaRPr/>
            </a:p>
          </p:txBody>
        </p:sp>
      </p:grpSp>
      <p:grpSp>
        <p:nvGrpSpPr>
          <p:cNvPr id="1073" name="Google Shape;1073;p64"/>
          <p:cNvGrpSpPr/>
          <p:nvPr/>
        </p:nvGrpSpPr>
        <p:grpSpPr>
          <a:xfrm>
            <a:off x="714110" y="1486793"/>
            <a:ext cx="17075542" cy="1034199"/>
            <a:chOff x="0" y="-28575"/>
            <a:chExt cx="22767390" cy="1378932"/>
          </a:xfrm>
        </p:grpSpPr>
        <p:sp>
          <p:nvSpPr>
            <p:cNvPr id="1074" name="Google Shape;1074;p64"/>
            <p:cNvSpPr/>
            <p:nvPr/>
          </p:nvSpPr>
          <p:spPr>
            <a:xfrm>
              <a:off x="0" y="0"/>
              <a:ext cx="22767390" cy="1350357"/>
            </a:xfrm>
            <a:custGeom>
              <a:rect b="b" l="l" r="r" t="t"/>
              <a:pathLst>
                <a:path extrusionOk="0" h="1350357" w="22767390">
                  <a:moveTo>
                    <a:pt x="0" y="0"/>
                  </a:moveTo>
                  <a:lnTo>
                    <a:pt x="22767390" y="0"/>
                  </a:lnTo>
                  <a:lnTo>
                    <a:pt x="22767390" y="1350357"/>
                  </a:lnTo>
                  <a:lnTo>
                    <a:pt x="0" y="1350357"/>
                  </a:lnTo>
                  <a:close/>
                </a:path>
              </a:pathLst>
            </a:custGeom>
            <a:solidFill>
              <a:srgbClr val="000000">
                <a:alpha val="0"/>
              </a:srgbClr>
            </a:solidFill>
            <a:ln>
              <a:noFill/>
            </a:ln>
          </p:spPr>
        </p:sp>
        <p:sp>
          <p:nvSpPr>
            <p:cNvPr id="1075" name="Google Shape;1075;p64"/>
            <p:cNvSpPr txBox="1"/>
            <p:nvPr/>
          </p:nvSpPr>
          <p:spPr>
            <a:xfrm>
              <a:off x="0" y="-28575"/>
              <a:ext cx="22767390" cy="1378932"/>
            </a:xfrm>
            <a:prstGeom prst="rect">
              <a:avLst/>
            </a:prstGeom>
            <a:noFill/>
            <a:ln>
              <a:noFill/>
            </a:ln>
          </p:spPr>
          <p:txBody>
            <a:bodyPr anchorCtr="0" anchor="ctr" bIns="0" lIns="0" spcFirstLastPara="1" rIns="0" wrap="square" tIns="0">
              <a:noAutofit/>
            </a:bodyPr>
            <a:lstStyle/>
            <a:p>
              <a:pPr indent="0" lvl="0" marL="0" marR="0" rtl="0" algn="just">
                <a:lnSpc>
                  <a:spcPct val="108000"/>
                </a:lnSpc>
                <a:spcBef>
                  <a:spcPts val="0"/>
                </a:spcBef>
                <a:spcAft>
                  <a:spcPts val="0"/>
                </a:spcAft>
                <a:buNone/>
              </a:pPr>
              <a:r>
                <a:rPr b="1" i="0" lang="en-US" sz="3000" u="none" cap="none" strike="noStrike">
                  <a:solidFill>
                    <a:srgbClr val="139AD6"/>
                  </a:solidFill>
                  <a:latin typeface="Calibri"/>
                  <a:ea typeface="Calibri"/>
                  <a:cs typeface="Calibri"/>
                  <a:sym typeface="Calibri"/>
                </a:rPr>
                <a:t>Раннє виявлення за допомогою спостереження та швидких сповіщень є ключем до запобігання широкому поширенню.</a:t>
              </a:r>
              <a:endParaRPr/>
            </a:p>
          </p:txBody>
        </p:sp>
      </p:grpSp>
      <p:grpSp>
        <p:nvGrpSpPr>
          <p:cNvPr id="1076" name="Google Shape;1076;p64"/>
          <p:cNvGrpSpPr/>
          <p:nvPr/>
        </p:nvGrpSpPr>
        <p:grpSpPr>
          <a:xfrm>
            <a:off x="975693" y="2549180"/>
            <a:ext cx="10364438" cy="775239"/>
            <a:chOff x="0" y="0"/>
            <a:chExt cx="13819251" cy="1033653"/>
          </a:xfrm>
        </p:grpSpPr>
        <p:sp>
          <p:nvSpPr>
            <p:cNvPr id="1077" name="Google Shape;1077;p64"/>
            <p:cNvSpPr/>
            <p:nvPr/>
          </p:nvSpPr>
          <p:spPr>
            <a:xfrm>
              <a:off x="25400" y="25400"/>
              <a:ext cx="13768451" cy="982853"/>
            </a:xfrm>
            <a:custGeom>
              <a:rect b="b" l="l" r="r" t="t"/>
              <a:pathLst>
                <a:path extrusionOk="0" h="982853" w="13768451">
                  <a:moveTo>
                    <a:pt x="0" y="163830"/>
                  </a:moveTo>
                  <a:cubicBezTo>
                    <a:pt x="0" y="73279"/>
                    <a:pt x="76835" y="0"/>
                    <a:pt x="171577" y="0"/>
                  </a:cubicBezTo>
                  <a:lnTo>
                    <a:pt x="13596874" y="0"/>
                  </a:lnTo>
                  <a:cubicBezTo>
                    <a:pt x="13691615" y="0"/>
                    <a:pt x="13768451" y="73279"/>
                    <a:pt x="13768451" y="163830"/>
                  </a:cubicBezTo>
                  <a:lnTo>
                    <a:pt x="13768451" y="819023"/>
                  </a:lnTo>
                  <a:cubicBezTo>
                    <a:pt x="13768451" y="909447"/>
                    <a:pt x="13691615" y="982853"/>
                    <a:pt x="13596874" y="982853"/>
                  </a:cubicBezTo>
                  <a:lnTo>
                    <a:pt x="171577" y="982853"/>
                  </a:lnTo>
                  <a:cubicBezTo>
                    <a:pt x="76835" y="982853"/>
                    <a:pt x="0" y="909447"/>
                    <a:pt x="0" y="819023"/>
                  </a:cubicBezTo>
                  <a:close/>
                </a:path>
              </a:pathLst>
            </a:custGeom>
            <a:solidFill>
              <a:srgbClr val="00B0F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8" name="Google Shape;1078;p64"/>
            <p:cNvSpPr/>
            <p:nvPr/>
          </p:nvSpPr>
          <p:spPr>
            <a:xfrm>
              <a:off x="0" y="0"/>
              <a:ext cx="13819251" cy="1033653"/>
            </a:xfrm>
            <a:custGeom>
              <a:rect b="b" l="l" r="r" t="t"/>
              <a:pathLst>
                <a:path extrusionOk="0" h="1033653" w="13819251">
                  <a:moveTo>
                    <a:pt x="0" y="189230"/>
                  </a:moveTo>
                  <a:cubicBezTo>
                    <a:pt x="0" y="83566"/>
                    <a:pt x="89408" y="0"/>
                    <a:pt x="196977" y="0"/>
                  </a:cubicBezTo>
                  <a:lnTo>
                    <a:pt x="13622274" y="0"/>
                  </a:lnTo>
                  <a:lnTo>
                    <a:pt x="13622274" y="25400"/>
                  </a:lnTo>
                  <a:lnTo>
                    <a:pt x="13622274" y="0"/>
                  </a:lnTo>
                  <a:cubicBezTo>
                    <a:pt x="13729970" y="0"/>
                    <a:pt x="13819251" y="83566"/>
                    <a:pt x="13819251" y="189230"/>
                  </a:cubicBezTo>
                  <a:lnTo>
                    <a:pt x="13793851" y="189230"/>
                  </a:lnTo>
                  <a:lnTo>
                    <a:pt x="13819251" y="189230"/>
                  </a:lnTo>
                  <a:lnTo>
                    <a:pt x="13819251" y="844423"/>
                  </a:lnTo>
                  <a:lnTo>
                    <a:pt x="13793851" y="844423"/>
                  </a:lnTo>
                  <a:lnTo>
                    <a:pt x="13819251" y="844423"/>
                  </a:lnTo>
                  <a:cubicBezTo>
                    <a:pt x="13819251" y="949960"/>
                    <a:pt x="13729843" y="1033653"/>
                    <a:pt x="13622274" y="1033653"/>
                  </a:cubicBezTo>
                  <a:lnTo>
                    <a:pt x="13622274" y="1008253"/>
                  </a:lnTo>
                  <a:lnTo>
                    <a:pt x="13622274" y="1033653"/>
                  </a:lnTo>
                  <a:lnTo>
                    <a:pt x="196977" y="1033653"/>
                  </a:lnTo>
                  <a:lnTo>
                    <a:pt x="196977" y="1008253"/>
                  </a:lnTo>
                  <a:lnTo>
                    <a:pt x="196977" y="1033653"/>
                  </a:lnTo>
                  <a:cubicBezTo>
                    <a:pt x="89408" y="1033653"/>
                    <a:pt x="0" y="949960"/>
                    <a:pt x="0" y="844423"/>
                  </a:cubicBezTo>
                  <a:lnTo>
                    <a:pt x="0" y="189230"/>
                  </a:lnTo>
                  <a:lnTo>
                    <a:pt x="25400" y="189230"/>
                  </a:lnTo>
                  <a:lnTo>
                    <a:pt x="0" y="189230"/>
                  </a:lnTo>
                  <a:moveTo>
                    <a:pt x="50800" y="189230"/>
                  </a:moveTo>
                  <a:lnTo>
                    <a:pt x="50800" y="844423"/>
                  </a:lnTo>
                  <a:lnTo>
                    <a:pt x="25400" y="844423"/>
                  </a:lnTo>
                  <a:lnTo>
                    <a:pt x="50800" y="844423"/>
                  </a:lnTo>
                  <a:cubicBezTo>
                    <a:pt x="50800" y="919734"/>
                    <a:pt x="115189" y="982853"/>
                    <a:pt x="196977" y="982853"/>
                  </a:cubicBezTo>
                  <a:lnTo>
                    <a:pt x="13622274" y="982853"/>
                  </a:lnTo>
                  <a:cubicBezTo>
                    <a:pt x="13704188" y="982853"/>
                    <a:pt x="13768451" y="919734"/>
                    <a:pt x="13768451" y="844423"/>
                  </a:cubicBezTo>
                  <a:lnTo>
                    <a:pt x="13768451" y="189230"/>
                  </a:lnTo>
                  <a:cubicBezTo>
                    <a:pt x="13768451" y="113919"/>
                    <a:pt x="13704063" y="50800"/>
                    <a:pt x="13622274" y="50800"/>
                  </a:cubicBezTo>
                  <a:lnTo>
                    <a:pt x="196977" y="50800"/>
                  </a:lnTo>
                  <a:lnTo>
                    <a:pt x="196977" y="25400"/>
                  </a:lnTo>
                  <a:lnTo>
                    <a:pt x="196977" y="50800"/>
                  </a:lnTo>
                  <a:cubicBezTo>
                    <a:pt x="115189" y="50800"/>
                    <a:pt x="50800" y="113919"/>
                    <a:pt x="50800" y="18923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79" name="Google Shape;1079;p64"/>
          <p:cNvGrpSpPr/>
          <p:nvPr/>
        </p:nvGrpSpPr>
        <p:grpSpPr>
          <a:xfrm>
            <a:off x="1030725" y="2604212"/>
            <a:ext cx="10254436" cy="665134"/>
            <a:chOff x="0" y="0"/>
            <a:chExt cx="13672582" cy="886846"/>
          </a:xfrm>
        </p:grpSpPr>
        <p:sp>
          <p:nvSpPr>
            <p:cNvPr id="1080" name="Google Shape;1080;p64"/>
            <p:cNvSpPr/>
            <p:nvPr/>
          </p:nvSpPr>
          <p:spPr>
            <a:xfrm>
              <a:off x="0" y="0"/>
              <a:ext cx="13672582" cy="886846"/>
            </a:xfrm>
            <a:custGeom>
              <a:rect b="b" l="l" r="r" t="t"/>
              <a:pathLst>
                <a:path extrusionOk="0" h="886846" w="13672582">
                  <a:moveTo>
                    <a:pt x="0" y="0"/>
                  </a:moveTo>
                  <a:lnTo>
                    <a:pt x="13672582" y="0"/>
                  </a:lnTo>
                  <a:lnTo>
                    <a:pt x="13672582" y="886846"/>
                  </a:lnTo>
                  <a:lnTo>
                    <a:pt x="0" y="886846"/>
                  </a:lnTo>
                  <a:close/>
                </a:path>
              </a:pathLst>
            </a:custGeom>
            <a:solidFill>
              <a:srgbClr val="000000">
                <a:alpha val="0"/>
              </a:srgbClr>
            </a:solidFill>
            <a:ln>
              <a:noFill/>
            </a:ln>
          </p:spPr>
        </p:sp>
        <p:sp>
          <p:nvSpPr>
            <p:cNvPr id="1081" name="Google Shape;1081;p64"/>
            <p:cNvSpPr txBox="1"/>
            <p:nvPr/>
          </p:nvSpPr>
          <p:spPr>
            <a:xfrm>
              <a:off x="0" y="9525"/>
              <a:ext cx="13672582" cy="8773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3150" u="none" cap="none" strike="noStrike">
                  <a:solidFill>
                    <a:srgbClr val="FFFFFF"/>
                  </a:solidFill>
                  <a:latin typeface="Arial"/>
                  <a:ea typeface="Arial"/>
                  <a:cs typeface="Arial"/>
                  <a:sym typeface="Arial"/>
                </a:rPr>
                <a:t>Системи раннього попередження про повені</a:t>
              </a:r>
              <a:endParaRPr/>
            </a:p>
          </p:txBody>
        </p:sp>
      </p:grpSp>
      <p:sp>
        <p:nvSpPr>
          <p:cNvPr id="1082" name="Google Shape;1082;p64"/>
          <p:cNvSpPr txBox="1"/>
          <p:nvPr/>
        </p:nvSpPr>
        <p:spPr>
          <a:xfrm>
            <a:off x="1213318" y="3351030"/>
            <a:ext cx="9958475" cy="870355"/>
          </a:xfrm>
          <a:prstGeom prst="rect">
            <a:avLst/>
          </a:prstGeom>
          <a:noFill/>
          <a:ln>
            <a:noFill/>
          </a:ln>
        </p:spPr>
        <p:txBody>
          <a:bodyPr anchorCtr="0" anchor="t" bIns="0" lIns="0" spcFirstLastPara="1" rIns="0" wrap="square" tIns="0">
            <a:spAutoFit/>
          </a:bodyPr>
          <a:lstStyle/>
          <a:p>
            <a:pPr indent="-133921" lvl="2" marL="381846" marR="0" rtl="0" algn="l">
              <a:lnSpc>
                <a:spcPct val="108013"/>
              </a:lnSpc>
              <a:spcBef>
                <a:spcPts val="0"/>
              </a:spcBef>
              <a:spcAft>
                <a:spcPts val="0"/>
              </a:spcAft>
              <a:buClr>
                <a:srgbClr val="000000"/>
              </a:buClr>
              <a:buSzPts val="2109"/>
              <a:buFont typeface="Arial"/>
              <a:buChar char="⚬"/>
            </a:pPr>
            <a:r>
              <a:rPr b="0" i="0" lang="en-US" sz="2109" u="none" cap="none" strike="noStrike">
                <a:solidFill>
                  <a:srgbClr val="000000"/>
                </a:solidFill>
                <a:latin typeface="Arial"/>
                <a:ea typeface="Arial"/>
                <a:cs typeface="Arial"/>
                <a:sym typeface="Arial"/>
              </a:rPr>
              <a:t>Мережі спостереження, що відстежують рівень зараження.</a:t>
            </a:r>
            <a:endParaRPr/>
          </a:p>
          <a:p>
            <a:pPr indent="-133921" lvl="2" marL="381846" marR="0" rtl="0" algn="l">
              <a:lnSpc>
                <a:spcPct val="108013"/>
              </a:lnSpc>
              <a:spcBef>
                <a:spcPts val="0"/>
              </a:spcBef>
              <a:spcAft>
                <a:spcPts val="0"/>
              </a:spcAft>
              <a:buClr>
                <a:srgbClr val="000000"/>
              </a:buClr>
              <a:buSzPts val="2109"/>
              <a:buFont typeface="Arial"/>
              <a:buChar char="⚬"/>
            </a:pPr>
            <a:r>
              <a:rPr b="0" i="0" lang="en-US" sz="2109" u="none" cap="none" strike="noStrike">
                <a:solidFill>
                  <a:srgbClr val="000000"/>
                </a:solidFill>
                <a:latin typeface="Arial"/>
                <a:ea typeface="Arial"/>
                <a:cs typeface="Arial"/>
                <a:sym typeface="Arial"/>
              </a:rPr>
              <a:t>ВООЗ та національні агентства охорони здоров'я публікують попередження.</a:t>
            </a:r>
            <a:endParaRPr/>
          </a:p>
          <a:p>
            <a:pPr indent="-133921" lvl="2" marL="381846" marR="0" rtl="0" algn="l">
              <a:lnSpc>
                <a:spcPct val="108013"/>
              </a:lnSpc>
              <a:spcBef>
                <a:spcPts val="0"/>
              </a:spcBef>
              <a:spcAft>
                <a:spcPts val="0"/>
              </a:spcAft>
              <a:buClr>
                <a:srgbClr val="000000"/>
              </a:buClr>
              <a:buSzPts val="2109"/>
              <a:buFont typeface="Arial"/>
              <a:buChar char="⚬"/>
            </a:pPr>
            <a:r>
              <a:rPr b="0" i="0" lang="en-US" sz="2109" u="none" cap="none" strike="noStrike">
                <a:solidFill>
                  <a:srgbClr val="000000"/>
                </a:solidFill>
                <a:latin typeface="Arial"/>
                <a:ea typeface="Arial"/>
                <a:cs typeface="Arial"/>
                <a:sym typeface="Arial"/>
              </a:rPr>
              <a:t>Оголошення ЗМІ та уряду щодо спалахів.</a:t>
            </a:r>
            <a:endParaRPr/>
          </a:p>
        </p:txBody>
      </p:sp>
      <p:grpSp>
        <p:nvGrpSpPr>
          <p:cNvPr id="1083" name="Google Shape;1083;p64"/>
          <p:cNvGrpSpPr/>
          <p:nvPr/>
        </p:nvGrpSpPr>
        <p:grpSpPr>
          <a:xfrm>
            <a:off x="975693" y="4459970"/>
            <a:ext cx="10364438" cy="775239"/>
            <a:chOff x="0" y="0"/>
            <a:chExt cx="13819251" cy="1033653"/>
          </a:xfrm>
        </p:grpSpPr>
        <p:sp>
          <p:nvSpPr>
            <p:cNvPr id="1084" name="Google Shape;1084;p64"/>
            <p:cNvSpPr/>
            <p:nvPr/>
          </p:nvSpPr>
          <p:spPr>
            <a:xfrm>
              <a:off x="25400" y="25400"/>
              <a:ext cx="13768451" cy="982853"/>
            </a:xfrm>
            <a:custGeom>
              <a:rect b="b" l="l" r="r" t="t"/>
              <a:pathLst>
                <a:path extrusionOk="0" h="982853" w="13768451">
                  <a:moveTo>
                    <a:pt x="0" y="163830"/>
                  </a:moveTo>
                  <a:cubicBezTo>
                    <a:pt x="0" y="73279"/>
                    <a:pt x="76835" y="0"/>
                    <a:pt x="171577" y="0"/>
                  </a:cubicBezTo>
                  <a:lnTo>
                    <a:pt x="13596874" y="0"/>
                  </a:lnTo>
                  <a:cubicBezTo>
                    <a:pt x="13691615" y="0"/>
                    <a:pt x="13768451" y="73279"/>
                    <a:pt x="13768451" y="163830"/>
                  </a:cubicBezTo>
                  <a:lnTo>
                    <a:pt x="13768451" y="819023"/>
                  </a:lnTo>
                  <a:cubicBezTo>
                    <a:pt x="13768451" y="909447"/>
                    <a:pt x="13691615" y="982853"/>
                    <a:pt x="13596874" y="982853"/>
                  </a:cubicBezTo>
                  <a:lnTo>
                    <a:pt x="171577" y="982853"/>
                  </a:lnTo>
                  <a:cubicBezTo>
                    <a:pt x="76835" y="982853"/>
                    <a:pt x="0" y="909447"/>
                    <a:pt x="0" y="819023"/>
                  </a:cubicBezTo>
                  <a:close/>
                </a:path>
              </a:pathLst>
            </a:custGeom>
            <a:solidFill>
              <a:srgbClr val="92D05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5" name="Google Shape;1085;p64"/>
            <p:cNvSpPr/>
            <p:nvPr/>
          </p:nvSpPr>
          <p:spPr>
            <a:xfrm>
              <a:off x="0" y="0"/>
              <a:ext cx="13819251" cy="1033653"/>
            </a:xfrm>
            <a:custGeom>
              <a:rect b="b" l="l" r="r" t="t"/>
              <a:pathLst>
                <a:path extrusionOk="0" h="1033653" w="13819251">
                  <a:moveTo>
                    <a:pt x="0" y="189230"/>
                  </a:moveTo>
                  <a:cubicBezTo>
                    <a:pt x="0" y="83566"/>
                    <a:pt x="89408" y="0"/>
                    <a:pt x="196977" y="0"/>
                  </a:cubicBezTo>
                  <a:lnTo>
                    <a:pt x="13622274" y="0"/>
                  </a:lnTo>
                  <a:lnTo>
                    <a:pt x="13622274" y="25400"/>
                  </a:lnTo>
                  <a:lnTo>
                    <a:pt x="13622274" y="0"/>
                  </a:lnTo>
                  <a:cubicBezTo>
                    <a:pt x="13729970" y="0"/>
                    <a:pt x="13819251" y="83566"/>
                    <a:pt x="13819251" y="189230"/>
                  </a:cubicBezTo>
                  <a:lnTo>
                    <a:pt x="13793851" y="189230"/>
                  </a:lnTo>
                  <a:lnTo>
                    <a:pt x="13819251" y="189230"/>
                  </a:lnTo>
                  <a:lnTo>
                    <a:pt x="13819251" y="844423"/>
                  </a:lnTo>
                  <a:lnTo>
                    <a:pt x="13793851" y="844423"/>
                  </a:lnTo>
                  <a:lnTo>
                    <a:pt x="13819251" y="844423"/>
                  </a:lnTo>
                  <a:cubicBezTo>
                    <a:pt x="13819251" y="949960"/>
                    <a:pt x="13729843" y="1033653"/>
                    <a:pt x="13622274" y="1033653"/>
                  </a:cubicBezTo>
                  <a:lnTo>
                    <a:pt x="13622274" y="1008253"/>
                  </a:lnTo>
                  <a:lnTo>
                    <a:pt x="13622274" y="1033653"/>
                  </a:lnTo>
                  <a:lnTo>
                    <a:pt x="196977" y="1033653"/>
                  </a:lnTo>
                  <a:lnTo>
                    <a:pt x="196977" y="1008253"/>
                  </a:lnTo>
                  <a:lnTo>
                    <a:pt x="196977" y="1033653"/>
                  </a:lnTo>
                  <a:cubicBezTo>
                    <a:pt x="89408" y="1033653"/>
                    <a:pt x="0" y="949960"/>
                    <a:pt x="0" y="844423"/>
                  </a:cubicBezTo>
                  <a:lnTo>
                    <a:pt x="0" y="189230"/>
                  </a:lnTo>
                  <a:lnTo>
                    <a:pt x="25400" y="189230"/>
                  </a:lnTo>
                  <a:lnTo>
                    <a:pt x="0" y="189230"/>
                  </a:lnTo>
                  <a:moveTo>
                    <a:pt x="50800" y="189230"/>
                  </a:moveTo>
                  <a:lnTo>
                    <a:pt x="50800" y="844423"/>
                  </a:lnTo>
                  <a:lnTo>
                    <a:pt x="25400" y="844423"/>
                  </a:lnTo>
                  <a:lnTo>
                    <a:pt x="50800" y="844423"/>
                  </a:lnTo>
                  <a:cubicBezTo>
                    <a:pt x="50800" y="919734"/>
                    <a:pt x="115189" y="982853"/>
                    <a:pt x="196977" y="982853"/>
                  </a:cubicBezTo>
                  <a:lnTo>
                    <a:pt x="13622274" y="982853"/>
                  </a:lnTo>
                  <a:cubicBezTo>
                    <a:pt x="13704188" y="982853"/>
                    <a:pt x="13768451" y="919734"/>
                    <a:pt x="13768451" y="844423"/>
                  </a:cubicBezTo>
                  <a:lnTo>
                    <a:pt x="13768451" y="189230"/>
                  </a:lnTo>
                  <a:cubicBezTo>
                    <a:pt x="13768451" y="113919"/>
                    <a:pt x="13704063" y="50800"/>
                    <a:pt x="13622274" y="50800"/>
                  </a:cubicBezTo>
                  <a:lnTo>
                    <a:pt x="196977" y="50800"/>
                  </a:lnTo>
                  <a:lnTo>
                    <a:pt x="196977" y="25400"/>
                  </a:lnTo>
                  <a:lnTo>
                    <a:pt x="196977" y="50800"/>
                  </a:lnTo>
                  <a:cubicBezTo>
                    <a:pt x="115189" y="50800"/>
                    <a:pt x="50800" y="113919"/>
                    <a:pt x="50800" y="18923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86" name="Google Shape;1086;p64"/>
          <p:cNvGrpSpPr/>
          <p:nvPr/>
        </p:nvGrpSpPr>
        <p:grpSpPr>
          <a:xfrm>
            <a:off x="1030725" y="4515002"/>
            <a:ext cx="10254436" cy="665135"/>
            <a:chOff x="0" y="0"/>
            <a:chExt cx="13672582" cy="886846"/>
          </a:xfrm>
        </p:grpSpPr>
        <p:sp>
          <p:nvSpPr>
            <p:cNvPr id="1087" name="Google Shape;1087;p64"/>
            <p:cNvSpPr/>
            <p:nvPr/>
          </p:nvSpPr>
          <p:spPr>
            <a:xfrm>
              <a:off x="0" y="0"/>
              <a:ext cx="13672582" cy="886846"/>
            </a:xfrm>
            <a:custGeom>
              <a:rect b="b" l="l" r="r" t="t"/>
              <a:pathLst>
                <a:path extrusionOk="0" h="886846" w="13672582">
                  <a:moveTo>
                    <a:pt x="0" y="0"/>
                  </a:moveTo>
                  <a:lnTo>
                    <a:pt x="13672582" y="0"/>
                  </a:lnTo>
                  <a:lnTo>
                    <a:pt x="13672582" y="886846"/>
                  </a:lnTo>
                  <a:lnTo>
                    <a:pt x="0" y="886846"/>
                  </a:lnTo>
                  <a:close/>
                </a:path>
              </a:pathLst>
            </a:custGeom>
            <a:solidFill>
              <a:srgbClr val="000000">
                <a:alpha val="0"/>
              </a:srgbClr>
            </a:solidFill>
            <a:ln>
              <a:noFill/>
            </a:ln>
          </p:spPr>
        </p:sp>
        <p:sp>
          <p:nvSpPr>
            <p:cNvPr id="1088" name="Google Shape;1088;p64"/>
            <p:cNvSpPr txBox="1"/>
            <p:nvPr/>
          </p:nvSpPr>
          <p:spPr>
            <a:xfrm>
              <a:off x="0" y="9525"/>
              <a:ext cx="13672582" cy="8773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3150" u="none" cap="none" strike="noStrike">
                  <a:solidFill>
                    <a:srgbClr val="FFFFFF"/>
                  </a:solidFill>
                  <a:latin typeface="Arial"/>
                  <a:ea typeface="Arial"/>
                  <a:cs typeface="Arial"/>
                  <a:sym typeface="Arial"/>
                </a:rPr>
                <a:t>Що робити</a:t>
              </a:r>
              <a:endParaRPr/>
            </a:p>
          </p:txBody>
        </p:sp>
      </p:grpSp>
      <p:sp>
        <p:nvSpPr>
          <p:cNvPr id="1089" name="Google Shape;1089;p64"/>
          <p:cNvSpPr txBox="1"/>
          <p:nvPr/>
        </p:nvSpPr>
        <p:spPr>
          <a:xfrm>
            <a:off x="1213318" y="5261819"/>
            <a:ext cx="9958475" cy="811425"/>
          </a:xfrm>
          <a:prstGeom prst="rect">
            <a:avLst/>
          </a:prstGeom>
          <a:noFill/>
          <a:ln>
            <a:noFill/>
          </a:ln>
        </p:spPr>
        <p:txBody>
          <a:bodyPr anchorCtr="0" anchor="t" bIns="0" lIns="0" spcFirstLastPara="1" rIns="0" wrap="square" tIns="0">
            <a:spAutoFit/>
          </a:bodyPr>
          <a:lstStyle/>
          <a:p>
            <a:pPr indent="-126555" lvl="2" marL="360706" marR="0" rtl="0" algn="l">
              <a:lnSpc>
                <a:spcPct val="107977"/>
              </a:lnSpc>
              <a:spcBef>
                <a:spcPts val="0"/>
              </a:spcBef>
              <a:spcAft>
                <a:spcPts val="0"/>
              </a:spcAft>
              <a:buClr>
                <a:srgbClr val="000000"/>
              </a:buClr>
              <a:buSzPts val="1993"/>
              <a:buFont typeface="Arial"/>
              <a:buChar char="⚬"/>
            </a:pPr>
            <a:r>
              <a:rPr b="0" i="0" lang="en-US" sz="1993" u="none" cap="none" strike="noStrike">
                <a:solidFill>
                  <a:srgbClr val="000000"/>
                </a:solidFill>
                <a:latin typeface="Arial"/>
                <a:ea typeface="Arial"/>
                <a:cs typeface="Arial"/>
                <a:sym typeface="Arial"/>
              </a:rPr>
              <a:t>Дотримуйтесь правил гігієни (миття рук, носіння масок, вакцинація).</a:t>
            </a:r>
            <a:endParaRPr/>
          </a:p>
          <a:p>
            <a:pPr indent="-126555" lvl="2" marL="360706" marR="0" rtl="0" algn="l">
              <a:lnSpc>
                <a:spcPct val="107977"/>
              </a:lnSpc>
              <a:spcBef>
                <a:spcPts val="0"/>
              </a:spcBef>
              <a:spcAft>
                <a:spcPts val="0"/>
              </a:spcAft>
              <a:buClr>
                <a:srgbClr val="000000"/>
              </a:buClr>
              <a:buSzPts val="1993"/>
              <a:buFont typeface="Arial"/>
              <a:buChar char="⚬"/>
            </a:pPr>
            <a:r>
              <a:rPr b="0" i="0" lang="en-US" sz="1993" u="none" cap="none" strike="noStrike">
                <a:solidFill>
                  <a:srgbClr val="000000"/>
                </a:solidFill>
                <a:latin typeface="Arial"/>
                <a:ea typeface="Arial"/>
                <a:cs typeface="Arial"/>
                <a:sym typeface="Arial"/>
              </a:rPr>
              <a:t>Будьте в курсі подій через офіційні канали охорони здоров'я.</a:t>
            </a:r>
            <a:endParaRPr/>
          </a:p>
          <a:p>
            <a:pPr indent="-126555" lvl="2" marL="360706" marR="0" rtl="0" algn="l">
              <a:lnSpc>
                <a:spcPct val="107977"/>
              </a:lnSpc>
              <a:spcBef>
                <a:spcPts val="0"/>
              </a:spcBef>
              <a:spcAft>
                <a:spcPts val="0"/>
              </a:spcAft>
              <a:buClr>
                <a:srgbClr val="000000"/>
              </a:buClr>
              <a:buSzPts val="1993"/>
              <a:buFont typeface="Arial"/>
              <a:buChar char="⚬"/>
            </a:pPr>
            <a:r>
              <a:rPr b="0" i="0" lang="en-US" sz="1993" u="none" cap="none" strike="noStrike">
                <a:solidFill>
                  <a:srgbClr val="000000"/>
                </a:solidFill>
                <a:latin typeface="Arial"/>
                <a:ea typeface="Arial"/>
                <a:cs typeface="Arial"/>
                <a:sym typeface="Arial"/>
              </a:rPr>
              <a:t>Ізолюйте або зверніться за медичною допомогою, якщо проявляються симптоми.</a:t>
            </a:r>
            <a:endParaRPr/>
          </a:p>
        </p:txBody>
      </p:sp>
      <p:grpSp>
        <p:nvGrpSpPr>
          <p:cNvPr id="1090" name="Google Shape;1090;p64"/>
          <p:cNvGrpSpPr/>
          <p:nvPr/>
        </p:nvGrpSpPr>
        <p:grpSpPr>
          <a:xfrm>
            <a:off x="975693" y="6370760"/>
            <a:ext cx="10364438" cy="775239"/>
            <a:chOff x="0" y="0"/>
            <a:chExt cx="13819251" cy="1033653"/>
          </a:xfrm>
        </p:grpSpPr>
        <p:sp>
          <p:nvSpPr>
            <p:cNvPr id="1091" name="Google Shape;1091;p64"/>
            <p:cNvSpPr/>
            <p:nvPr/>
          </p:nvSpPr>
          <p:spPr>
            <a:xfrm>
              <a:off x="25400" y="25400"/>
              <a:ext cx="13768451" cy="982853"/>
            </a:xfrm>
            <a:custGeom>
              <a:rect b="b" l="l" r="r" t="t"/>
              <a:pathLst>
                <a:path extrusionOk="0" h="982853" w="13768451">
                  <a:moveTo>
                    <a:pt x="0" y="163830"/>
                  </a:moveTo>
                  <a:cubicBezTo>
                    <a:pt x="0" y="73279"/>
                    <a:pt x="76835" y="0"/>
                    <a:pt x="171577" y="0"/>
                  </a:cubicBezTo>
                  <a:lnTo>
                    <a:pt x="13596874" y="0"/>
                  </a:lnTo>
                  <a:cubicBezTo>
                    <a:pt x="13691615" y="0"/>
                    <a:pt x="13768451" y="73279"/>
                    <a:pt x="13768451" y="163830"/>
                  </a:cubicBezTo>
                  <a:lnTo>
                    <a:pt x="13768451" y="819023"/>
                  </a:lnTo>
                  <a:cubicBezTo>
                    <a:pt x="13768451" y="909447"/>
                    <a:pt x="13691615" y="982853"/>
                    <a:pt x="13596874" y="982853"/>
                  </a:cubicBezTo>
                  <a:lnTo>
                    <a:pt x="171577" y="982853"/>
                  </a:lnTo>
                  <a:cubicBezTo>
                    <a:pt x="76835" y="982853"/>
                    <a:pt x="0" y="909447"/>
                    <a:pt x="0" y="819023"/>
                  </a:cubicBezTo>
                  <a:close/>
                </a:path>
              </a:pathLst>
            </a:custGeom>
            <a:solidFill>
              <a:srgbClr val="ED252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2" name="Google Shape;1092;p64"/>
            <p:cNvSpPr/>
            <p:nvPr/>
          </p:nvSpPr>
          <p:spPr>
            <a:xfrm>
              <a:off x="0" y="0"/>
              <a:ext cx="13819251" cy="1033653"/>
            </a:xfrm>
            <a:custGeom>
              <a:rect b="b" l="l" r="r" t="t"/>
              <a:pathLst>
                <a:path extrusionOk="0" h="1033653" w="13819251">
                  <a:moveTo>
                    <a:pt x="0" y="189230"/>
                  </a:moveTo>
                  <a:cubicBezTo>
                    <a:pt x="0" y="83566"/>
                    <a:pt x="89408" y="0"/>
                    <a:pt x="196977" y="0"/>
                  </a:cubicBezTo>
                  <a:lnTo>
                    <a:pt x="13622274" y="0"/>
                  </a:lnTo>
                  <a:lnTo>
                    <a:pt x="13622274" y="25400"/>
                  </a:lnTo>
                  <a:lnTo>
                    <a:pt x="13622274" y="0"/>
                  </a:lnTo>
                  <a:cubicBezTo>
                    <a:pt x="13729970" y="0"/>
                    <a:pt x="13819251" y="83566"/>
                    <a:pt x="13819251" y="189230"/>
                  </a:cubicBezTo>
                  <a:lnTo>
                    <a:pt x="13793851" y="189230"/>
                  </a:lnTo>
                  <a:lnTo>
                    <a:pt x="13819251" y="189230"/>
                  </a:lnTo>
                  <a:lnTo>
                    <a:pt x="13819251" y="844423"/>
                  </a:lnTo>
                  <a:lnTo>
                    <a:pt x="13793851" y="844423"/>
                  </a:lnTo>
                  <a:lnTo>
                    <a:pt x="13819251" y="844423"/>
                  </a:lnTo>
                  <a:cubicBezTo>
                    <a:pt x="13819251" y="949960"/>
                    <a:pt x="13729843" y="1033653"/>
                    <a:pt x="13622274" y="1033653"/>
                  </a:cubicBezTo>
                  <a:lnTo>
                    <a:pt x="13622274" y="1008253"/>
                  </a:lnTo>
                  <a:lnTo>
                    <a:pt x="13622274" y="1033653"/>
                  </a:lnTo>
                  <a:lnTo>
                    <a:pt x="196977" y="1033653"/>
                  </a:lnTo>
                  <a:lnTo>
                    <a:pt x="196977" y="1008253"/>
                  </a:lnTo>
                  <a:lnTo>
                    <a:pt x="196977" y="1033653"/>
                  </a:lnTo>
                  <a:cubicBezTo>
                    <a:pt x="89408" y="1033653"/>
                    <a:pt x="0" y="949960"/>
                    <a:pt x="0" y="844423"/>
                  </a:cubicBezTo>
                  <a:lnTo>
                    <a:pt x="0" y="189230"/>
                  </a:lnTo>
                  <a:lnTo>
                    <a:pt x="25400" y="189230"/>
                  </a:lnTo>
                  <a:lnTo>
                    <a:pt x="0" y="189230"/>
                  </a:lnTo>
                  <a:moveTo>
                    <a:pt x="50800" y="189230"/>
                  </a:moveTo>
                  <a:lnTo>
                    <a:pt x="50800" y="844423"/>
                  </a:lnTo>
                  <a:lnTo>
                    <a:pt x="25400" y="844423"/>
                  </a:lnTo>
                  <a:lnTo>
                    <a:pt x="50800" y="844423"/>
                  </a:lnTo>
                  <a:cubicBezTo>
                    <a:pt x="50800" y="919734"/>
                    <a:pt x="115189" y="982853"/>
                    <a:pt x="196977" y="982853"/>
                  </a:cubicBezTo>
                  <a:lnTo>
                    <a:pt x="13622274" y="982853"/>
                  </a:lnTo>
                  <a:cubicBezTo>
                    <a:pt x="13704188" y="982853"/>
                    <a:pt x="13768451" y="919734"/>
                    <a:pt x="13768451" y="844423"/>
                  </a:cubicBezTo>
                  <a:lnTo>
                    <a:pt x="13768451" y="189230"/>
                  </a:lnTo>
                  <a:cubicBezTo>
                    <a:pt x="13768451" y="113919"/>
                    <a:pt x="13704063" y="50800"/>
                    <a:pt x="13622274" y="50800"/>
                  </a:cubicBezTo>
                  <a:lnTo>
                    <a:pt x="196977" y="50800"/>
                  </a:lnTo>
                  <a:lnTo>
                    <a:pt x="196977" y="25400"/>
                  </a:lnTo>
                  <a:lnTo>
                    <a:pt x="196977" y="50800"/>
                  </a:lnTo>
                  <a:cubicBezTo>
                    <a:pt x="115189" y="50800"/>
                    <a:pt x="50800" y="113919"/>
                    <a:pt x="50800" y="18923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93" name="Google Shape;1093;p64"/>
          <p:cNvGrpSpPr/>
          <p:nvPr/>
        </p:nvGrpSpPr>
        <p:grpSpPr>
          <a:xfrm>
            <a:off x="1030725" y="6425792"/>
            <a:ext cx="10254436" cy="665135"/>
            <a:chOff x="0" y="0"/>
            <a:chExt cx="13672582" cy="886846"/>
          </a:xfrm>
        </p:grpSpPr>
        <p:sp>
          <p:nvSpPr>
            <p:cNvPr id="1094" name="Google Shape;1094;p64"/>
            <p:cNvSpPr/>
            <p:nvPr/>
          </p:nvSpPr>
          <p:spPr>
            <a:xfrm>
              <a:off x="0" y="0"/>
              <a:ext cx="13672582" cy="886846"/>
            </a:xfrm>
            <a:custGeom>
              <a:rect b="b" l="l" r="r" t="t"/>
              <a:pathLst>
                <a:path extrusionOk="0" h="886846" w="13672582">
                  <a:moveTo>
                    <a:pt x="0" y="0"/>
                  </a:moveTo>
                  <a:lnTo>
                    <a:pt x="13672582" y="0"/>
                  </a:lnTo>
                  <a:lnTo>
                    <a:pt x="13672582" y="886846"/>
                  </a:lnTo>
                  <a:lnTo>
                    <a:pt x="0" y="886846"/>
                  </a:lnTo>
                  <a:close/>
                </a:path>
              </a:pathLst>
            </a:custGeom>
            <a:solidFill>
              <a:srgbClr val="000000">
                <a:alpha val="0"/>
              </a:srgbClr>
            </a:solidFill>
            <a:ln>
              <a:noFill/>
            </a:ln>
          </p:spPr>
        </p:sp>
        <p:sp>
          <p:nvSpPr>
            <p:cNvPr id="1095" name="Google Shape;1095;p64"/>
            <p:cNvSpPr txBox="1"/>
            <p:nvPr/>
          </p:nvSpPr>
          <p:spPr>
            <a:xfrm>
              <a:off x="0" y="9525"/>
              <a:ext cx="13672582" cy="8773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3150" u="none" cap="none" strike="noStrike">
                  <a:solidFill>
                    <a:srgbClr val="FFFFFF"/>
                  </a:solidFill>
                  <a:latin typeface="Arial"/>
                  <a:ea typeface="Arial"/>
                  <a:cs typeface="Arial"/>
                  <a:sym typeface="Arial"/>
                </a:rPr>
                <a:t>Чого не слід робити</a:t>
              </a:r>
              <a:endParaRPr/>
            </a:p>
          </p:txBody>
        </p:sp>
      </p:grpSp>
      <p:sp>
        <p:nvSpPr>
          <p:cNvPr id="1096" name="Google Shape;1096;p64"/>
          <p:cNvSpPr txBox="1"/>
          <p:nvPr/>
        </p:nvSpPr>
        <p:spPr>
          <a:xfrm>
            <a:off x="1213318" y="7172609"/>
            <a:ext cx="9958475" cy="989076"/>
          </a:xfrm>
          <a:prstGeom prst="rect">
            <a:avLst/>
          </a:prstGeom>
          <a:noFill/>
          <a:ln>
            <a:noFill/>
          </a:ln>
        </p:spPr>
        <p:txBody>
          <a:bodyPr anchorCtr="0" anchor="t" bIns="0" lIns="0" spcFirstLastPara="1" rIns="0" wrap="square" tIns="0">
            <a:spAutoFit/>
          </a:bodyPr>
          <a:lstStyle/>
          <a:p>
            <a:pPr indent="-152400" lvl="2" marL="434340" marR="0" rtl="0" algn="l">
              <a:lnSpc>
                <a:spcPct val="108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Не поширюйте дезінформацію.</a:t>
            </a:r>
            <a:endParaRPr/>
          </a:p>
          <a:p>
            <a:pPr indent="-152400" lvl="2" marL="434340" marR="0" rtl="0" algn="l">
              <a:lnSpc>
                <a:spcPct val="108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Не ігноруйте захисні заходи.</a:t>
            </a:r>
            <a:endParaRPr/>
          </a:p>
          <a:p>
            <a:pPr indent="-152400" lvl="2" marL="434340" marR="0" rtl="0" algn="l">
              <a:lnSpc>
                <a:spcPct val="108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Не стигматизуйте та не дискримінуйте постраждалі групи.</a:t>
            </a:r>
            <a:endParaRPr/>
          </a:p>
        </p:txBody>
      </p:sp>
      <p:sp>
        <p:nvSpPr>
          <p:cNvPr id="1097" name="Google Shape;1097;p64"/>
          <p:cNvSpPr/>
          <p:nvPr/>
        </p:nvSpPr>
        <p:spPr>
          <a:xfrm>
            <a:off x="11854881" y="3215090"/>
            <a:ext cx="5779961" cy="3856864"/>
          </a:xfrm>
          <a:custGeom>
            <a:rect b="b" l="l" r="r" t="t"/>
            <a:pathLst>
              <a:path extrusionOk="0" h="5142484" w="7706614">
                <a:moveTo>
                  <a:pt x="0" y="0"/>
                </a:moveTo>
                <a:lnTo>
                  <a:pt x="7706614" y="0"/>
                </a:lnTo>
                <a:lnTo>
                  <a:pt x="7706614" y="5142484"/>
                </a:lnTo>
                <a:lnTo>
                  <a:pt x="0" y="5142484"/>
                </a:lnTo>
                <a:lnTo>
                  <a:pt x="0" y="0"/>
                </a:lnTo>
                <a:close/>
              </a:path>
            </a:pathLst>
          </a:custGeom>
          <a:blipFill rotWithShape="1">
            <a:blip r:embed="rId5">
              <a:alphaModFix/>
            </a:blip>
            <a:stretch>
              <a:fillRect b="0" l="-43" r="-44" t="0"/>
            </a:stretch>
          </a:blipFill>
          <a:ln>
            <a:noFill/>
          </a:ln>
        </p:spPr>
      </p:sp>
      <p:sp>
        <p:nvSpPr>
          <p:cNvPr id="1098" name="Google Shape;1098;p64"/>
          <p:cNvSpPr txBox="1"/>
          <p:nvPr/>
        </p:nvSpPr>
        <p:spPr>
          <a:xfrm>
            <a:off x="11875211" y="7185376"/>
            <a:ext cx="5064064" cy="51435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650" u="none" cap="none" strike="noStrike">
                <a:solidFill>
                  <a:srgbClr val="000000"/>
                </a:solidFill>
                <a:latin typeface="Arial"/>
                <a:ea typeface="Arial"/>
                <a:cs typeface="Arial"/>
                <a:sym typeface="Arial"/>
              </a:rPr>
              <a:t>Рисунок 9: Захисна маска – Безпека під час пандемії від Canva (безкоштовний елемент) </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6" name="Shape 1106"/>
        <p:cNvGrpSpPr/>
        <p:nvPr/>
      </p:nvGrpSpPr>
      <p:grpSpPr>
        <a:xfrm>
          <a:off x="0" y="0"/>
          <a:ext cx="0" cy="0"/>
          <a:chOff x="0" y="0"/>
          <a:chExt cx="0" cy="0"/>
        </a:xfrm>
      </p:grpSpPr>
      <p:sp>
        <p:nvSpPr>
          <p:cNvPr descr="Синій текст на чорному фоні  Опис згенеровано автоматично" id="1107" name="Google Shape;1107;p66"/>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108" name="Google Shape;1108;p66"/>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1" l="0" r="0" t="0"/>
            </a:stretch>
          </a:blipFill>
          <a:ln>
            <a:noFill/>
          </a:ln>
        </p:spPr>
      </p:sp>
      <p:grpSp>
        <p:nvGrpSpPr>
          <p:cNvPr id="1109" name="Google Shape;1109;p66"/>
          <p:cNvGrpSpPr/>
          <p:nvPr/>
        </p:nvGrpSpPr>
        <p:grpSpPr>
          <a:xfrm>
            <a:off x="1257300" y="836839"/>
            <a:ext cx="17030700" cy="1285875"/>
            <a:chOff x="0" y="-66675"/>
            <a:chExt cx="22707600" cy="1714501"/>
          </a:xfrm>
        </p:grpSpPr>
        <p:sp>
          <p:nvSpPr>
            <p:cNvPr id="1110" name="Google Shape;1110;p66"/>
            <p:cNvSpPr/>
            <p:nvPr/>
          </p:nvSpPr>
          <p:spPr>
            <a:xfrm>
              <a:off x="0" y="0"/>
              <a:ext cx="22707600" cy="1647826"/>
            </a:xfrm>
            <a:custGeom>
              <a:rect b="b" l="l" r="r" t="t"/>
              <a:pathLst>
                <a:path extrusionOk="0" h="1647826" w="22707600">
                  <a:moveTo>
                    <a:pt x="0" y="0"/>
                  </a:moveTo>
                  <a:lnTo>
                    <a:pt x="22707600" y="0"/>
                  </a:lnTo>
                  <a:lnTo>
                    <a:pt x="22707600" y="1647826"/>
                  </a:lnTo>
                  <a:lnTo>
                    <a:pt x="0" y="1647826"/>
                  </a:lnTo>
                  <a:close/>
                </a:path>
              </a:pathLst>
            </a:custGeom>
            <a:solidFill>
              <a:srgbClr val="000000">
                <a:alpha val="0"/>
              </a:srgbClr>
            </a:solidFill>
            <a:ln>
              <a:noFill/>
            </a:ln>
          </p:spPr>
        </p:sp>
        <p:sp>
          <p:nvSpPr>
            <p:cNvPr id="1111" name="Google Shape;1111;p66"/>
            <p:cNvSpPr txBox="1"/>
            <p:nvPr/>
          </p:nvSpPr>
          <p:spPr>
            <a:xfrm>
              <a:off x="0" y="-66675"/>
              <a:ext cx="22707600" cy="1714501"/>
            </a:xfrm>
            <a:prstGeom prst="rect">
              <a:avLst/>
            </a:prstGeom>
            <a:noFill/>
            <a:ln>
              <a:noFill/>
            </a:ln>
          </p:spPr>
          <p:txBody>
            <a:bodyPr anchorCtr="0" anchor="ctr" bIns="0" lIns="0" spcFirstLastPara="1" rIns="0" wrap="square" tIns="0">
              <a:noAutofit/>
            </a:bodyPr>
            <a:lstStyle/>
            <a:p>
              <a:pPr indent="0" lvl="0" marL="0" marR="0" rtl="0" algn="l">
                <a:lnSpc>
                  <a:spcPct val="107996"/>
                </a:lnSpc>
                <a:spcBef>
                  <a:spcPts val="0"/>
                </a:spcBef>
                <a:spcAft>
                  <a:spcPts val="0"/>
                </a:spcAft>
                <a:buNone/>
              </a:pPr>
              <a:r>
                <a:rPr b="1" i="0" lang="en-US" sz="5940" u="none" cap="none" strike="noStrike">
                  <a:solidFill>
                    <a:srgbClr val="FF0000"/>
                  </a:solidFill>
                  <a:latin typeface="Calibri"/>
                  <a:ea typeface="Calibri"/>
                  <a:cs typeface="Calibri"/>
                  <a:sym typeface="Calibri"/>
                </a:rPr>
                <a:t>Пандемії / Епідемії - Як розпізнати попередження?</a:t>
              </a:r>
              <a:endParaRPr/>
            </a:p>
          </p:txBody>
        </p:sp>
      </p:grpSp>
      <p:grpSp>
        <p:nvGrpSpPr>
          <p:cNvPr id="1112" name="Google Shape;1112;p66"/>
          <p:cNvGrpSpPr/>
          <p:nvPr/>
        </p:nvGrpSpPr>
        <p:grpSpPr>
          <a:xfrm>
            <a:off x="1863432" y="2174342"/>
            <a:ext cx="4629245" cy="2792826"/>
            <a:chOff x="0" y="0"/>
            <a:chExt cx="6172327" cy="3723767"/>
          </a:xfrm>
        </p:grpSpPr>
        <p:sp>
          <p:nvSpPr>
            <p:cNvPr id="1113" name="Google Shape;1113;p66"/>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a:noFill/>
            </a:ln>
          </p:spPr>
        </p:sp>
        <p:sp>
          <p:nvSpPr>
            <p:cNvPr id="1114" name="Google Shape;1114;p66"/>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15" name="Google Shape;1115;p66"/>
          <p:cNvGrpSpPr/>
          <p:nvPr/>
        </p:nvGrpSpPr>
        <p:grpSpPr>
          <a:xfrm>
            <a:off x="1882482" y="2193392"/>
            <a:ext cx="4591174" cy="2754704"/>
            <a:chOff x="0" y="0"/>
            <a:chExt cx="6121566" cy="3672938"/>
          </a:xfrm>
        </p:grpSpPr>
        <p:sp>
          <p:nvSpPr>
            <p:cNvPr id="1116" name="Google Shape;1116;p66"/>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1117" name="Google Shape;1117;p66"/>
            <p:cNvSpPr txBox="1"/>
            <p:nvPr/>
          </p:nvSpPr>
          <p:spPr>
            <a:xfrm>
              <a:off x="0" y="9525"/>
              <a:ext cx="6121566" cy="3663413"/>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3000" u="none" cap="none" strike="noStrike">
                  <a:solidFill>
                    <a:srgbClr val="FFFFFF"/>
                  </a:solidFill>
                  <a:latin typeface="Arial"/>
                  <a:ea typeface="Arial"/>
                  <a:cs typeface="Arial"/>
                  <a:sym typeface="Arial"/>
                </a:rPr>
                <a:t>Органи охорони здоров'я публікують офіційні попередження про зростання рівня захворюваності.</a:t>
              </a:r>
              <a:endParaRPr sz="1100"/>
            </a:p>
          </p:txBody>
        </p:sp>
      </p:grpSp>
      <p:grpSp>
        <p:nvGrpSpPr>
          <p:cNvPr id="1118" name="Google Shape;1118;p66"/>
          <p:cNvGrpSpPr/>
          <p:nvPr/>
        </p:nvGrpSpPr>
        <p:grpSpPr>
          <a:xfrm>
            <a:off x="6913723" y="2174342"/>
            <a:ext cx="4629246" cy="2792826"/>
            <a:chOff x="0" y="0"/>
            <a:chExt cx="6172327" cy="3723767"/>
          </a:xfrm>
        </p:grpSpPr>
        <p:sp>
          <p:nvSpPr>
            <p:cNvPr id="1119" name="Google Shape;1119;p66"/>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a:noFill/>
            </a:ln>
          </p:spPr>
        </p:sp>
        <p:sp>
          <p:nvSpPr>
            <p:cNvPr id="1120" name="Google Shape;1120;p66"/>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21" name="Google Shape;1121;p66"/>
          <p:cNvGrpSpPr/>
          <p:nvPr/>
        </p:nvGrpSpPr>
        <p:grpSpPr>
          <a:xfrm>
            <a:off x="6932773" y="2193392"/>
            <a:ext cx="4591175" cy="2754704"/>
            <a:chOff x="0" y="0"/>
            <a:chExt cx="6121566" cy="3672938"/>
          </a:xfrm>
        </p:grpSpPr>
        <p:sp>
          <p:nvSpPr>
            <p:cNvPr id="1122" name="Google Shape;1122;p66"/>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1123" name="Google Shape;1123;p66"/>
            <p:cNvSpPr txBox="1"/>
            <p:nvPr/>
          </p:nvSpPr>
          <p:spPr>
            <a:xfrm>
              <a:off x="0" y="9525"/>
              <a:ext cx="6121566" cy="3663413"/>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3000" u="none" cap="none" strike="noStrike">
                  <a:solidFill>
                    <a:srgbClr val="FFFFFF"/>
                  </a:solidFill>
                  <a:latin typeface="Arial"/>
                  <a:ea typeface="Arial"/>
                  <a:cs typeface="Arial"/>
                  <a:sym typeface="Arial"/>
                </a:rPr>
                <a:t>ЗМІ та урядові канали поширюють рекомендації щодо охорони здоров'я.</a:t>
              </a:r>
              <a:endParaRPr sz="1100"/>
            </a:p>
          </p:txBody>
        </p:sp>
      </p:grpSp>
      <p:grpSp>
        <p:nvGrpSpPr>
          <p:cNvPr id="1124" name="Google Shape;1124;p66"/>
          <p:cNvGrpSpPr/>
          <p:nvPr/>
        </p:nvGrpSpPr>
        <p:grpSpPr>
          <a:xfrm>
            <a:off x="11964016" y="2174342"/>
            <a:ext cx="4629246" cy="2792826"/>
            <a:chOff x="0" y="0"/>
            <a:chExt cx="6172327" cy="3723767"/>
          </a:xfrm>
        </p:grpSpPr>
        <p:sp>
          <p:nvSpPr>
            <p:cNvPr id="1125" name="Google Shape;1125;p66"/>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a:noFill/>
            </a:ln>
          </p:spPr>
        </p:sp>
        <p:sp>
          <p:nvSpPr>
            <p:cNvPr id="1126" name="Google Shape;1126;p66"/>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27" name="Google Shape;1127;p66"/>
          <p:cNvGrpSpPr/>
          <p:nvPr/>
        </p:nvGrpSpPr>
        <p:grpSpPr>
          <a:xfrm>
            <a:off x="11983066" y="2193392"/>
            <a:ext cx="4591175" cy="2917447"/>
            <a:chOff x="0" y="0"/>
            <a:chExt cx="6121566" cy="3889930"/>
          </a:xfrm>
        </p:grpSpPr>
        <p:sp>
          <p:nvSpPr>
            <p:cNvPr id="1128" name="Google Shape;1128;p66"/>
            <p:cNvSpPr/>
            <p:nvPr/>
          </p:nvSpPr>
          <p:spPr>
            <a:xfrm>
              <a:off x="0" y="0"/>
              <a:ext cx="6121566" cy="3889930"/>
            </a:xfrm>
            <a:custGeom>
              <a:rect b="b" l="l" r="r" t="t"/>
              <a:pathLst>
                <a:path extrusionOk="0" h="3889930" w="6121566">
                  <a:moveTo>
                    <a:pt x="0" y="0"/>
                  </a:moveTo>
                  <a:lnTo>
                    <a:pt x="6121566" y="0"/>
                  </a:lnTo>
                  <a:lnTo>
                    <a:pt x="6121566" y="3889930"/>
                  </a:lnTo>
                  <a:lnTo>
                    <a:pt x="0" y="3889930"/>
                  </a:lnTo>
                  <a:close/>
                </a:path>
              </a:pathLst>
            </a:custGeom>
            <a:solidFill>
              <a:srgbClr val="000000">
                <a:alpha val="0"/>
              </a:srgbClr>
            </a:solidFill>
            <a:ln>
              <a:noFill/>
            </a:ln>
          </p:spPr>
        </p:sp>
        <p:sp>
          <p:nvSpPr>
            <p:cNvPr id="1129" name="Google Shape;1129;p66"/>
            <p:cNvSpPr txBox="1"/>
            <p:nvPr/>
          </p:nvSpPr>
          <p:spPr>
            <a:xfrm>
              <a:off x="0" y="9525"/>
              <a:ext cx="6121566" cy="3880405"/>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3000" u="none" cap="none" strike="noStrike">
                  <a:solidFill>
                    <a:srgbClr val="FFFFFF"/>
                  </a:solidFill>
                  <a:latin typeface="Arial"/>
                  <a:ea typeface="Arial"/>
                  <a:cs typeface="Arial"/>
                  <a:sym typeface="Arial"/>
                </a:rPr>
                <a:t>Лікарні та клініки повідомляють про незвичайне збільшення кількості пацієнтів зі схожими симптомами.</a:t>
              </a:r>
              <a:endParaRPr sz="1100"/>
            </a:p>
          </p:txBody>
        </p:sp>
      </p:grpSp>
      <p:grpSp>
        <p:nvGrpSpPr>
          <p:cNvPr id="1130" name="Google Shape;1130;p66"/>
          <p:cNvGrpSpPr/>
          <p:nvPr/>
        </p:nvGrpSpPr>
        <p:grpSpPr>
          <a:xfrm>
            <a:off x="4388578" y="5388164"/>
            <a:ext cx="4629245" cy="2792826"/>
            <a:chOff x="0" y="0"/>
            <a:chExt cx="6172327" cy="3723767"/>
          </a:xfrm>
        </p:grpSpPr>
        <p:sp>
          <p:nvSpPr>
            <p:cNvPr id="1131" name="Google Shape;1131;p66"/>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a:noFill/>
            </a:ln>
          </p:spPr>
        </p:sp>
        <p:sp>
          <p:nvSpPr>
            <p:cNvPr id="1132" name="Google Shape;1132;p66"/>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33" name="Google Shape;1133;p66"/>
          <p:cNvGrpSpPr/>
          <p:nvPr/>
        </p:nvGrpSpPr>
        <p:grpSpPr>
          <a:xfrm>
            <a:off x="4407628" y="5407214"/>
            <a:ext cx="4591174" cy="2754704"/>
            <a:chOff x="0" y="0"/>
            <a:chExt cx="6121566" cy="3672938"/>
          </a:xfrm>
        </p:grpSpPr>
        <p:sp>
          <p:nvSpPr>
            <p:cNvPr id="1134" name="Google Shape;1134;p66"/>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1135" name="Google Shape;1135;p66"/>
            <p:cNvSpPr txBox="1"/>
            <p:nvPr/>
          </p:nvSpPr>
          <p:spPr>
            <a:xfrm>
              <a:off x="0" y="9525"/>
              <a:ext cx="6121566" cy="3663413"/>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3000" u="none" cap="none" strike="noStrike">
                  <a:solidFill>
                    <a:srgbClr val="FFFFFF"/>
                  </a:solidFill>
                  <a:latin typeface="Arial"/>
                  <a:ea typeface="Arial"/>
                  <a:cs typeface="Arial"/>
                  <a:sym typeface="Arial"/>
                </a:rPr>
                <a:t>Міжнародні організації (наприклад, ВООЗ, ECDC) публікують повідомлення про спалахи.</a:t>
              </a:r>
              <a:endParaRPr sz="1100"/>
            </a:p>
          </p:txBody>
        </p:sp>
      </p:grpSp>
      <p:grpSp>
        <p:nvGrpSpPr>
          <p:cNvPr id="1136" name="Google Shape;1136;p66"/>
          <p:cNvGrpSpPr/>
          <p:nvPr/>
        </p:nvGrpSpPr>
        <p:grpSpPr>
          <a:xfrm>
            <a:off x="9438870" y="5388164"/>
            <a:ext cx="4629245" cy="2792826"/>
            <a:chOff x="0" y="0"/>
            <a:chExt cx="6172327" cy="3723767"/>
          </a:xfrm>
        </p:grpSpPr>
        <p:sp>
          <p:nvSpPr>
            <p:cNvPr id="1137" name="Google Shape;1137;p66"/>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a:noFill/>
            </a:ln>
          </p:spPr>
        </p:sp>
        <p:sp>
          <p:nvSpPr>
            <p:cNvPr id="1138" name="Google Shape;1138;p66"/>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39" name="Google Shape;1139;p66"/>
          <p:cNvGrpSpPr/>
          <p:nvPr/>
        </p:nvGrpSpPr>
        <p:grpSpPr>
          <a:xfrm>
            <a:off x="9457920" y="5407214"/>
            <a:ext cx="4591174" cy="2754704"/>
            <a:chOff x="0" y="0"/>
            <a:chExt cx="6121566" cy="3672938"/>
          </a:xfrm>
        </p:grpSpPr>
        <p:sp>
          <p:nvSpPr>
            <p:cNvPr id="1140" name="Google Shape;1140;p66"/>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1141" name="Google Shape;1141;p66"/>
            <p:cNvSpPr txBox="1"/>
            <p:nvPr/>
          </p:nvSpPr>
          <p:spPr>
            <a:xfrm>
              <a:off x="0" y="9525"/>
              <a:ext cx="6121566" cy="3663413"/>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2900" u="none" cap="none" strike="noStrike">
                  <a:solidFill>
                    <a:srgbClr val="FFFFFF"/>
                  </a:solidFill>
                  <a:latin typeface="Arial"/>
                  <a:ea typeface="Arial"/>
                  <a:cs typeface="Arial"/>
                  <a:sym typeface="Arial"/>
                </a:rPr>
                <a:t>У спільноті (SMS, додатки, місцеві оголошення) рекомендуються захисні заходи.</a:t>
              </a:r>
              <a:endParaRPr sz="1000"/>
            </a:p>
          </p:txBody>
        </p:sp>
      </p:gr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9" name="Shape 1149"/>
        <p:cNvGrpSpPr/>
        <p:nvPr/>
      </p:nvGrpSpPr>
      <p:grpSpPr>
        <a:xfrm>
          <a:off x="0" y="0"/>
          <a:ext cx="0" cy="0"/>
          <a:chOff x="0" y="0"/>
          <a:chExt cx="0" cy="0"/>
        </a:xfrm>
      </p:grpSpPr>
      <p:sp>
        <p:nvSpPr>
          <p:cNvPr descr="Синій текст на чорному фоні  Опис згенеровано автоматично" id="1150" name="Google Shape;1150;p68"/>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151" name="Google Shape;1151;p68"/>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1" l="0" r="0" t="0"/>
            </a:stretch>
          </a:blipFill>
          <a:ln>
            <a:noFill/>
          </a:ln>
        </p:spPr>
      </p:sp>
      <p:grpSp>
        <p:nvGrpSpPr>
          <p:cNvPr id="1152" name="Google Shape;1152;p68"/>
          <p:cNvGrpSpPr/>
          <p:nvPr/>
        </p:nvGrpSpPr>
        <p:grpSpPr>
          <a:xfrm>
            <a:off x="1257300" y="418292"/>
            <a:ext cx="15773400" cy="1380840"/>
            <a:chOff x="0" y="-66675"/>
            <a:chExt cx="21031200" cy="1841121"/>
          </a:xfrm>
        </p:grpSpPr>
        <p:sp>
          <p:nvSpPr>
            <p:cNvPr id="1153" name="Google Shape;1153;p68"/>
            <p:cNvSpPr/>
            <p:nvPr/>
          </p:nvSpPr>
          <p:spPr>
            <a:xfrm>
              <a:off x="0" y="0"/>
              <a:ext cx="21031200" cy="1774446"/>
            </a:xfrm>
            <a:custGeom>
              <a:rect b="b" l="l" r="r" t="t"/>
              <a:pathLst>
                <a:path extrusionOk="0" h="1774446" w="21031200">
                  <a:moveTo>
                    <a:pt x="0" y="0"/>
                  </a:moveTo>
                  <a:lnTo>
                    <a:pt x="21031200" y="0"/>
                  </a:lnTo>
                  <a:lnTo>
                    <a:pt x="21031200" y="1774446"/>
                  </a:lnTo>
                  <a:lnTo>
                    <a:pt x="0" y="1774446"/>
                  </a:lnTo>
                  <a:close/>
                </a:path>
              </a:pathLst>
            </a:custGeom>
            <a:solidFill>
              <a:srgbClr val="000000">
                <a:alpha val="0"/>
              </a:srgbClr>
            </a:solidFill>
            <a:ln>
              <a:noFill/>
            </a:ln>
          </p:spPr>
        </p:sp>
        <p:sp>
          <p:nvSpPr>
            <p:cNvPr id="1154" name="Google Shape;1154;p68"/>
            <p:cNvSpPr txBox="1"/>
            <p:nvPr/>
          </p:nvSpPr>
          <p:spPr>
            <a:xfrm>
              <a:off x="0" y="-66675"/>
              <a:ext cx="21031200" cy="18411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Забруднення харчових продуктів</a:t>
              </a:r>
              <a:endParaRPr/>
            </a:p>
          </p:txBody>
        </p:sp>
      </p:grpSp>
      <p:grpSp>
        <p:nvGrpSpPr>
          <p:cNvPr id="1155" name="Google Shape;1155;p68"/>
          <p:cNvGrpSpPr/>
          <p:nvPr/>
        </p:nvGrpSpPr>
        <p:grpSpPr>
          <a:xfrm>
            <a:off x="809245" y="1682737"/>
            <a:ext cx="17295876" cy="919587"/>
            <a:chOff x="0" y="-28575"/>
            <a:chExt cx="23061168" cy="1226117"/>
          </a:xfrm>
        </p:grpSpPr>
        <p:sp>
          <p:nvSpPr>
            <p:cNvPr id="1156" name="Google Shape;1156;p68"/>
            <p:cNvSpPr/>
            <p:nvPr/>
          </p:nvSpPr>
          <p:spPr>
            <a:xfrm>
              <a:off x="0" y="0"/>
              <a:ext cx="23061168" cy="1197542"/>
            </a:xfrm>
            <a:custGeom>
              <a:rect b="b" l="l" r="r" t="t"/>
              <a:pathLst>
                <a:path extrusionOk="0" h="1197542" w="23061168">
                  <a:moveTo>
                    <a:pt x="0" y="0"/>
                  </a:moveTo>
                  <a:lnTo>
                    <a:pt x="23061168" y="0"/>
                  </a:lnTo>
                  <a:lnTo>
                    <a:pt x="23061168" y="1197542"/>
                  </a:lnTo>
                  <a:lnTo>
                    <a:pt x="0" y="1197542"/>
                  </a:lnTo>
                  <a:close/>
                </a:path>
              </a:pathLst>
            </a:custGeom>
            <a:solidFill>
              <a:srgbClr val="000000">
                <a:alpha val="0"/>
              </a:srgbClr>
            </a:solidFill>
            <a:ln>
              <a:noFill/>
            </a:ln>
          </p:spPr>
        </p:sp>
        <p:sp>
          <p:nvSpPr>
            <p:cNvPr id="1157" name="Google Shape;1157;p68"/>
            <p:cNvSpPr txBox="1"/>
            <p:nvPr/>
          </p:nvSpPr>
          <p:spPr>
            <a:xfrm>
              <a:off x="0" y="-28575"/>
              <a:ext cx="23061168" cy="1226117"/>
            </a:xfrm>
            <a:prstGeom prst="rect">
              <a:avLst/>
            </a:prstGeom>
            <a:noFill/>
            <a:ln>
              <a:noFill/>
            </a:ln>
          </p:spPr>
          <p:txBody>
            <a:bodyPr anchorCtr="0" anchor="ctr" bIns="0" lIns="0" spcFirstLastPara="1" rIns="0" wrap="square" tIns="0">
              <a:noAutofit/>
            </a:bodyPr>
            <a:lstStyle/>
            <a:p>
              <a:pPr indent="0" lvl="0" marL="0" marR="0" rtl="0" algn="just">
                <a:lnSpc>
                  <a:spcPct val="108000"/>
                </a:lnSpc>
                <a:spcBef>
                  <a:spcPts val="0"/>
                </a:spcBef>
                <a:spcAft>
                  <a:spcPts val="0"/>
                </a:spcAft>
                <a:buNone/>
              </a:pPr>
              <a:r>
                <a:rPr b="1" i="0" lang="en-US" sz="2700" u="none" cap="none" strike="noStrike">
                  <a:solidFill>
                    <a:srgbClr val="139AD6"/>
                  </a:solidFill>
                  <a:latin typeface="Calibri"/>
                  <a:ea typeface="Calibri"/>
                  <a:cs typeface="Calibri"/>
                  <a:sym typeface="Calibri"/>
                </a:rPr>
                <a:t>Швидке відкликання продукції та попередження щодо охорони здоров'я захищають громади від невидимих, але небезпечних загроз у харчовому ланцюжку.</a:t>
              </a:r>
              <a:endParaRPr/>
            </a:p>
          </p:txBody>
        </p:sp>
      </p:grpSp>
      <p:grpSp>
        <p:nvGrpSpPr>
          <p:cNvPr id="1158" name="Google Shape;1158;p68"/>
          <p:cNvGrpSpPr/>
          <p:nvPr/>
        </p:nvGrpSpPr>
        <p:grpSpPr>
          <a:xfrm>
            <a:off x="989409" y="2745123"/>
            <a:ext cx="10873360" cy="775240"/>
            <a:chOff x="0" y="0"/>
            <a:chExt cx="14497813" cy="1033653"/>
          </a:xfrm>
        </p:grpSpPr>
        <p:sp>
          <p:nvSpPr>
            <p:cNvPr id="1159" name="Google Shape;1159;p68"/>
            <p:cNvSpPr/>
            <p:nvPr/>
          </p:nvSpPr>
          <p:spPr>
            <a:xfrm>
              <a:off x="25400" y="25400"/>
              <a:ext cx="14447013" cy="982853"/>
            </a:xfrm>
            <a:custGeom>
              <a:rect b="b" l="l" r="r" t="t"/>
              <a:pathLst>
                <a:path extrusionOk="0" h="982853" w="14447013">
                  <a:moveTo>
                    <a:pt x="0" y="163830"/>
                  </a:moveTo>
                  <a:cubicBezTo>
                    <a:pt x="0" y="73279"/>
                    <a:pt x="76835" y="0"/>
                    <a:pt x="171704" y="0"/>
                  </a:cubicBezTo>
                  <a:lnTo>
                    <a:pt x="14275308" y="0"/>
                  </a:lnTo>
                  <a:cubicBezTo>
                    <a:pt x="14370177" y="0"/>
                    <a:pt x="14447013" y="73279"/>
                    <a:pt x="14447013" y="163830"/>
                  </a:cubicBezTo>
                  <a:lnTo>
                    <a:pt x="14447013" y="819023"/>
                  </a:lnTo>
                  <a:cubicBezTo>
                    <a:pt x="14447013" y="909447"/>
                    <a:pt x="14370177" y="982853"/>
                    <a:pt x="14275308" y="982853"/>
                  </a:cubicBezTo>
                  <a:lnTo>
                    <a:pt x="171704" y="982853"/>
                  </a:lnTo>
                  <a:cubicBezTo>
                    <a:pt x="76835" y="982853"/>
                    <a:pt x="0" y="909447"/>
                    <a:pt x="0" y="819023"/>
                  </a:cubicBezTo>
                  <a:close/>
                </a:path>
              </a:pathLst>
            </a:custGeom>
            <a:solidFill>
              <a:srgbClr val="00B0F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0" name="Google Shape;1160;p68"/>
            <p:cNvSpPr/>
            <p:nvPr/>
          </p:nvSpPr>
          <p:spPr>
            <a:xfrm>
              <a:off x="0" y="0"/>
              <a:ext cx="14497813" cy="1033653"/>
            </a:xfrm>
            <a:custGeom>
              <a:rect b="b" l="l" r="r" t="t"/>
              <a:pathLst>
                <a:path extrusionOk="0" h="1033653" w="14497813">
                  <a:moveTo>
                    <a:pt x="0" y="189230"/>
                  </a:moveTo>
                  <a:cubicBezTo>
                    <a:pt x="0" y="83566"/>
                    <a:pt x="89408" y="0"/>
                    <a:pt x="197104" y="0"/>
                  </a:cubicBezTo>
                  <a:lnTo>
                    <a:pt x="14300708" y="0"/>
                  </a:lnTo>
                  <a:lnTo>
                    <a:pt x="14300708" y="25400"/>
                  </a:lnTo>
                  <a:lnTo>
                    <a:pt x="14300708" y="0"/>
                  </a:lnTo>
                  <a:cubicBezTo>
                    <a:pt x="14408404" y="0"/>
                    <a:pt x="14497813" y="83566"/>
                    <a:pt x="14497813" y="189230"/>
                  </a:cubicBezTo>
                  <a:lnTo>
                    <a:pt x="14472413" y="189230"/>
                  </a:lnTo>
                  <a:lnTo>
                    <a:pt x="14497813" y="189230"/>
                  </a:lnTo>
                  <a:lnTo>
                    <a:pt x="14497813" y="844423"/>
                  </a:lnTo>
                  <a:lnTo>
                    <a:pt x="14472413" y="844423"/>
                  </a:lnTo>
                  <a:lnTo>
                    <a:pt x="14497813" y="844423"/>
                  </a:lnTo>
                  <a:cubicBezTo>
                    <a:pt x="14497813" y="950087"/>
                    <a:pt x="14408404" y="1033653"/>
                    <a:pt x="14300708" y="1033653"/>
                  </a:cubicBezTo>
                  <a:lnTo>
                    <a:pt x="14300708" y="1008253"/>
                  </a:lnTo>
                  <a:lnTo>
                    <a:pt x="14300708" y="1033653"/>
                  </a:lnTo>
                  <a:lnTo>
                    <a:pt x="197104" y="1033653"/>
                  </a:lnTo>
                  <a:lnTo>
                    <a:pt x="197104" y="1008253"/>
                  </a:lnTo>
                  <a:lnTo>
                    <a:pt x="197104" y="1033653"/>
                  </a:lnTo>
                  <a:cubicBezTo>
                    <a:pt x="89408" y="1033653"/>
                    <a:pt x="0" y="949960"/>
                    <a:pt x="0" y="844423"/>
                  </a:cubicBezTo>
                  <a:lnTo>
                    <a:pt x="0" y="189230"/>
                  </a:lnTo>
                  <a:lnTo>
                    <a:pt x="25400" y="189230"/>
                  </a:lnTo>
                  <a:lnTo>
                    <a:pt x="0" y="189230"/>
                  </a:lnTo>
                  <a:moveTo>
                    <a:pt x="50800" y="189230"/>
                  </a:moveTo>
                  <a:lnTo>
                    <a:pt x="50800" y="844423"/>
                  </a:lnTo>
                  <a:lnTo>
                    <a:pt x="25400" y="844423"/>
                  </a:lnTo>
                  <a:lnTo>
                    <a:pt x="50800" y="844423"/>
                  </a:lnTo>
                  <a:cubicBezTo>
                    <a:pt x="50800" y="919734"/>
                    <a:pt x="115189" y="982853"/>
                    <a:pt x="197104" y="982853"/>
                  </a:cubicBezTo>
                  <a:lnTo>
                    <a:pt x="14300708" y="982853"/>
                  </a:lnTo>
                  <a:cubicBezTo>
                    <a:pt x="14382623" y="982853"/>
                    <a:pt x="14447013" y="919734"/>
                    <a:pt x="14447013" y="844423"/>
                  </a:cubicBezTo>
                  <a:lnTo>
                    <a:pt x="14447013" y="189230"/>
                  </a:lnTo>
                  <a:cubicBezTo>
                    <a:pt x="14447013" y="113919"/>
                    <a:pt x="14382623" y="50800"/>
                    <a:pt x="14300708" y="50800"/>
                  </a:cubicBezTo>
                  <a:lnTo>
                    <a:pt x="197104" y="50800"/>
                  </a:lnTo>
                  <a:lnTo>
                    <a:pt x="197104" y="25400"/>
                  </a:lnTo>
                  <a:lnTo>
                    <a:pt x="197104" y="50800"/>
                  </a:lnTo>
                  <a:cubicBezTo>
                    <a:pt x="115189" y="50800"/>
                    <a:pt x="50800" y="113919"/>
                    <a:pt x="50800" y="18923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61" name="Google Shape;1161;p68"/>
          <p:cNvGrpSpPr/>
          <p:nvPr/>
        </p:nvGrpSpPr>
        <p:grpSpPr>
          <a:xfrm>
            <a:off x="1044441" y="2800155"/>
            <a:ext cx="10763234" cy="665134"/>
            <a:chOff x="0" y="0"/>
            <a:chExt cx="14350978" cy="886846"/>
          </a:xfrm>
        </p:grpSpPr>
        <p:sp>
          <p:nvSpPr>
            <p:cNvPr id="1162" name="Google Shape;1162;p68"/>
            <p:cNvSpPr/>
            <p:nvPr/>
          </p:nvSpPr>
          <p:spPr>
            <a:xfrm>
              <a:off x="0" y="0"/>
              <a:ext cx="14350978" cy="886846"/>
            </a:xfrm>
            <a:custGeom>
              <a:rect b="b" l="l" r="r" t="t"/>
              <a:pathLst>
                <a:path extrusionOk="0" h="886846" w="14350978">
                  <a:moveTo>
                    <a:pt x="0" y="0"/>
                  </a:moveTo>
                  <a:lnTo>
                    <a:pt x="14350978" y="0"/>
                  </a:lnTo>
                  <a:lnTo>
                    <a:pt x="14350978" y="886846"/>
                  </a:lnTo>
                  <a:lnTo>
                    <a:pt x="0" y="886846"/>
                  </a:lnTo>
                  <a:close/>
                </a:path>
              </a:pathLst>
            </a:custGeom>
            <a:solidFill>
              <a:srgbClr val="000000">
                <a:alpha val="0"/>
              </a:srgbClr>
            </a:solidFill>
            <a:ln>
              <a:noFill/>
            </a:ln>
          </p:spPr>
        </p:sp>
        <p:sp>
          <p:nvSpPr>
            <p:cNvPr id="1163" name="Google Shape;1163;p68"/>
            <p:cNvSpPr txBox="1"/>
            <p:nvPr/>
          </p:nvSpPr>
          <p:spPr>
            <a:xfrm>
              <a:off x="0" y="9525"/>
              <a:ext cx="14350978" cy="8773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3150" u="none" cap="none" strike="noStrike">
                  <a:solidFill>
                    <a:srgbClr val="FFFFFF"/>
                  </a:solidFill>
                  <a:latin typeface="Arial"/>
                  <a:ea typeface="Arial"/>
                  <a:cs typeface="Arial"/>
                  <a:sym typeface="Arial"/>
                </a:rPr>
                <a:t>Системи раннього попередження про повені</a:t>
              </a:r>
              <a:endParaRPr/>
            </a:p>
          </p:txBody>
        </p:sp>
      </p:grpSp>
      <p:sp>
        <p:nvSpPr>
          <p:cNvPr id="1164" name="Google Shape;1164;p68"/>
          <p:cNvSpPr txBox="1"/>
          <p:nvPr/>
        </p:nvSpPr>
        <p:spPr>
          <a:xfrm>
            <a:off x="1237784" y="3546973"/>
            <a:ext cx="10456500" cy="920700"/>
          </a:xfrm>
          <a:prstGeom prst="rect">
            <a:avLst/>
          </a:prstGeom>
          <a:noFill/>
          <a:ln>
            <a:noFill/>
          </a:ln>
        </p:spPr>
        <p:txBody>
          <a:bodyPr anchorCtr="0" anchor="t" bIns="0" lIns="0" spcFirstLastPara="1" rIns="0" wrap="square" tIns="0">
            <a:spAutoFit/>
          </a:bodyPr>
          <a:lstStyle/>
          <a:p>
            <a:pPr indent="-120205" lvl="2" marL="360706" marR="0" rtl="0" algn="l">
              <a:lnSpc>
                <a:spcPct val="107977"/>
              </a:lnSpc>
              <a:spcBef>
                <a:spcPts val="0"/>
              </a:spcBef>
              <a:spcAft>
                <a:spcPts val="0"/>
              </a:spcAft>
              <a:buClr>
                <a:srgbClr val="000000"/>
              </a:buClr>
              <a:buSzPts val="1893"/>
              <a:buFont typeface="Arial"/>
              <a:buChar char="⚬"/>
            </a:pPr>
            <a:r>
              <a:rPr b="0" i="0" lang="en-US" sz="1893" u="none" cap="none" strike="noStrike">
                <a:solidFill>
                  <a:srgbClr val="000000"/>
                </a:solidFill>
                <a:latin typeface="Arial"/>
                <a:ea typeface="Arial"/>
                <a:cs typeface="Arial"/>
                <a:sym typeface="Arial"/>
              </a:rPr>
              <a:t>Органи з безпеки харчових продуктів публікують відкликання продукції та попередження.</a:t>
            </a:r>
            <a:endParaRPr sz="1300"/>
          </a:p>
          <a:p>
            <a:pPr indent="-120205" lvl="2" marL="360706" marR="0" rtl="0" algn="l">
              <a:lnSpc>
                <a:spcPct val="107977"/>
              </a:lnSpc>
              <a:spcBef>
                <a:spcPts val="0"/>
              </a:spcBef>
              <a:spcAft>
                <a:spcPts val="0"/>
              </a:spcAft>
              <a:buClr>
                <a:srgbClr val="000000"/>
              </a:buClr>
              <a:buSzPts val="1893"/>
              <a:buFont typeface="Arial"/>
              <a:buChar char="⚬"/>
            </a:pPr>
            <a:r>
              <a:rPr b="0" i="0" lang="en-US" sz="1893" u="none" cap="none" strike="noStrike">
                <a:solidFill>
                  <a:srgbClr val="000000"/>
                </a:solidFill>
                <a:latin typeface="Arial"/>
                <a:ea typeface="Arial"/>
                <a:cs typeface="Arial"/>
                <a:sym typeface="Arial"/>
              </a:rPr>
              <a:t>Лабораторні дослідження, що виявляють шкідливі патогени.</a:t>
            </a:r>
            <a:endParaRPr sz="1300"/>
          </a:p>
          <a:p>
            <a:pPr indent="-120205" lvl="2" marL="360706" marR="0" rtl="0" algn="l">
              <a:lnSpc>
                <a:spcPct val="107977"/>
              </a:lnSpc>
              <a:spcBef>
                <a:spcPts val="0"/>
              </a:spcBef>
              <a:spcAft>
                <a:spcPts val="0"/>
              </a:spcAft>
              <a:buClr>
                <a:srgbClr val="000000"/>
              </a:buClr>
              <a:buSzPts val="1893"/>
              <a:buFont typeface="Arial"/>
              <a:buChar char="⚬"/>
            </a:pPr>
            <a:r>
              <a:rPr b="0" i="0" lang="en-US" sz="1893" u="none" cap="none" strike="noStrike">
                <a:solidFill>
                  <a:srgbClr val="000000"/>
                </a:solidFill>
                <a:latin typeface="Arial"/>
                <a:ea typeface="Arial"/>
                <a:cs typeface="Arial"/>
                <a:sym typeface="Arial"/>
              </a:rPr>
              <a:t>Оновлення ЗМІ та онлайн-оновлення від департаментів охорони здоров'я.</a:t>
            </a:r>
            <a:endParaRPr sz="1300"/>
          </a:p>
        </p:txBody>
      </p:sp>
      <p:grpSp>
        <p:nvGrpSpPr>
          <p:cNvPr id="1165" name="Google Shape;1165;p68"/>
          <p:cNvGrpSpPr/>
          <p:nvPr/>
        </p:nvGrpSpPr>
        <p:grpSpPr>
          <a:xfrm>
            <a:off x="989409" y="4655913"/>
            <a:ext cx="10873360" cy="775240"/>
            <a:chOff x="0" y="0"/>
            <a:chExt cx="14497813" cy="1033653"/>
          </a:xfrm>
        </p:grpSpPr>
        <p:sp>
          <p:nvSpPr>
            <p:cNvPr id="1166" name="Google Shape;1166;p68"/>
            <p:cNvSpPr/>
            <p:nvPr/>
          </p:nvSpPr>
          <p:spPr>
            <a:xfrm>
              <a:off x="25400" y="25400"/>
              <a:ext cx="14447013" cy="982853"/>
            </a:xfrm>
            <a:custGeom>
              <a:rect b="b" l="l" r="r" t="t"/>
              <a:pathLst>
                <a:path extrusionOk="0" h="982853" w="14447013">
                  <a:moveTo>
                    <a:pt x="0" y="163830"/>
                  </a:moveTo>
                  <a:cubicBezTo>
                    <a:pt x="0" y="73279"/>
                    <a:pt x="76835" y="0"/>
                    <a:pt x="171704" y="0"/>
                  </a:cubicBezTo>
                  <a:lnTo>
                    <a:pt x="14275308" y="0"/>
                  </a:lnTo>
                  <a:cubicBezTo>
                    <a:pt x="14370177" y="0"/>
                    <a:pt x="14447013" y="73279"/>
                    <a:pt x="14447013" y="163830"/>
                  </a:cubicBezTo>
                  <a:lnTo>
                    <a:pt x="14447013" y="819023"/>
                  </a:lnTo>
                  <a:cubicBezTo>
                    <a:pt x="14447013" y="909447"/>
                    <a:pt x="14370177" y="982853"/>
                    <a:pt x="14275308" y="982853"/>
                  </a:cubicBezTo>
                  <a:lnTo>
                    <a:pt x="171704" y="982853"/>
                  </a:lnTo>
                  <a:cubicBezTo>
                    <a:pt x="76835" y="982853"/>
                    <a:pt x="0" y="909447"/>
                    <a:pt x="0" y="819023"/>
                  </a:cubicBezTo>
                  <a:close/>
                </a:path>
              </a:pathLst>
            </a:custGeom>
            <a:solidFill>
              <a:srgbClr val="92D05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7" name="Google Shape;1167;p68"/>
            <p:cNvSpPr/>
            <p:nvPr/>
          </p:nvSpPr>
          <p:spPr>
            <a:xfrm>
              <a:off x="0" y="0"/>
              <a:ext cx="14497813" cy="1033653"/>
            </a:xfrm>
            <a:custGeom>
              <a:rect b="b" l="l" r="r" t="t"/>
              <a:pathLst>
                <a:path extrusionOk="0" h="1033653" w="14497813">
                  <a:moveTo>
                    <a:pt x="0" y="189230"/>
                  </a:moveTo>
                  <a:cubicBezTo>
                    <a:pt x="0" y="83566"/>
                    <a:pt x="89408" y="0"/>
                    <a:pt x="197104" y="0"/>
                  </a:cubicBezTo>
                  <a:lnTo>
                    <a:pt x="14300708" y="0"/>
                  </a:lnTo>
                  <a:lnTo>
                    <a:pt x="14300708" y="25400"/>
                  </a:lnTo>
                  <a:lnTo>
                    <a:pt x="14300708" y="0"/>
                  </a:lnTo>
                  <a:cubicBezTo>
                    <a:pt x="14408404" y="0"/>
                    <a:pt x="14497813" y="83566"/>
                    <a:pt x="14497813" y="189230"/>
                  </a:cubicBezTo>
                  <a:lnTo>
                    <a:pt x="14472413" y="189230"/>
                  </a:lnTo>
                  <a:lnTo>
                    <a:pt x="14497813" y="189230"/>
                  </a:lnTo>
                  <a:lnTo>
                    <a:pt x="14497813" y="844423"/>
                  </a:lnTo>
                  <a:lnTo>
                    <a:pt x="14472413" y="844423"/>
                  </a:lnTo>
                  <a:lnTo>
                    <a:pt x="14497813" y="844423"/>
                  </a:lnTo>
                  <a:cubicBezTo>
                    <a:pt x="14497813" y="950087"/>
                    <a:pt x="14408404" y="1033653"/>
                    <a:pt x="14300708" y="1033653"/>
                  </a:cubicBezTo>
                  <a:lnTo>
                    <a:pt x="14300708" y="1008253"/>
                  </a:lnTo>
                  <a:lnTo>
                    <a:pt x="14300708" y="1033653"/>
                  </a:lnTo>
                  <a:lnTo>
                    <a:pt x="197104" y="1033653"/>
                  </a:lnTo>
                  <a:lnTo>
                    <a:pt x="197104" y="1008253"/>
                  </a:lnTo>
                  <a:lnTo>
                    <a:pt x="197104" y="1033653"/>
                  </a:lnTo>
                  <a:cubicBezTo>
                    <a:pt x="89408" y="1033653"/>
                    <a:pt x="0" y="949960"/>
                    <a:pt x="0" y="844423"/>
                  </a:cubicBezTo>
                  <a:lnTo>
                    <a:pt x="0" y="189230"/>
                  </a:lnTo>
                  <a:lnTo>
                    <a:pt x="25400" y="189230"/>
                  </a:lnTo>
                  <a:lnTo>
                    <a:pt x="0" y="189230"/>
                  </a:lnTo>
                  <a:moveTo>
                    <a:pt x="50800" y="189230"/>
                  </a:moveTo>
                  <a:lnTo>
                    <a:pt x="50800" y="844423"/>
                  </a:lnTo>
                  <a:lnTo>
                    <a:pt x="25400" y="844423"/>
                  </a:lnTo>
                  <a:lnTo>
                    <a:pt x="50800" y="844423"/>
                  </a:lnTo>
                  <a:cubicBezTo>
                    <a:pt x="50800" y="919734"/>
                    <a:pt x="115189" y="982853"/>
                    <a:pt x="197104" y="982853"/>
                  </a:cubicBezTo>
                  <a:lnTo>
                    <a:pt x="14300708" y="982853"/>
                  </a:lnTo>
                  <a:cubicBezTo>
                    <a:pt x="14382623" y="982853"/>
                    <a:pt x="14447013" y="919734"/>
                    <a:pt x="14447013" y="844423"/>
                  </a:cubicBezTo>
                  <a:lnTo>
                    <a:pt x="14447013" y="189230"/>
                  </a:lnTo>
                  <a:cubicBezTo>
                    <a:pt x="14447013" y="113919"/>
                    <a:pt x="14382623" y="50800"/>
                    <a:pt x="14300708" y="50800"/>
                  </a:cubicBezTo>
                  <a:lnTo>
                    <a:pt x="197104" y="50800"/>
                  </a:lnTo>
                  <a:lnTo>
                    <a:pt x="197104" y="25400"/>
                  </a:lnTo>
                  <a:lnTo>
                    <a:pt x="197104" y="50800"/>
                  </a:lnTo>
                  <a:cubicBezTo>
                    <a:pt x="115189" y="50800"/>
                    <a:pt x="50800" y="113919"/>
                    <a:pt x="50800" y="18923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68" name="Google Shape;1168;p68"/>
          <p:cNvGrpSpPr/>
          <p:nvPr/>
        </p:nvGrpSpPr>
        <p:grpSpPr>
          <a:xfrm>
            <a:off x="1044441" y="4710945"/>
            <a:ext cx="10763234" cy="665135"/>
            <a:chOff x="0" y="0"/>
            <a:chExt cx="14350978" cy="886846"/>
          </a:xfrm>
        </p:grpSpPr>
        <p:sp>
          <p:nvSpPr>
            <p:cNvPr id="1169" name="Google Shape;1169;p68"/>
            <p:cNvSpPr/>
            <p:nvPr/>
          </p:nvSpPr>
          <p:spPr>
            <a:xfrm>
              <a:off x="0" y="0"/>
              <a:ext cx="14350978" cy="886846"/>
            </a:xfrm>
            <a:custGeom>
              <a:rect b="b" l="l" r="r" t="t"/>
              <a:pathLst>
                <a:path extrusionOk="0" h="886846" w="14350978">
                  <a:moveTo>
                    <a:pt x="0" y="0"/>
                  </a:moveTo>
                  <a:lnTo>
                    <a:pt x="14350978" y="0"/>
                  </a:lnTo>
                  <a:lnTo>
                    <a:pt x="14350978" y="886846"/>
                  </a:lnTo>
                  <a:lnTo>
                    <a:pt x="0" y="886846"/>
                  </a:lnTo>
                  <a:close/>
                </a:path>
              </a:pathLst>
            </a:custGeom>
            <a:solidFill>
              <a:srgbClr val="000000">
                <a:alpha val="0"/>
              </a:srgbClr>
            </a:solidFill>
            <a:ln>
              <a:noFill/>
            </a:ln>
          </p:spPr>
        </p:sp>
        <p:sp>
          <p:nvSpPr>
            <p:cNvPr id="1170" name="Google Shape;1170;p68"/>
            <p:cNvSpPr txBox="1"/>
            <p:nvPr/>
          </p:nvSpPr>
          <p:spPr>
            <a:xfrm>
              <a:off x="0" y="9525"/>
              <a:ext cx="14350978" cy="8773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3150" u="none" cap="none" strike="noStrike">
                  <a:solidFill>
                    <a:srgbClr val="FFFFFF"/>
                  </a:solidFill>
                  <a:latin typeface="Arial"/>
                  <a:ea typeface="Arial"/>
                  <a:cs typeface="Arial"/>
                  <a:sym typeface="Arial"/>
                </a:rPr>
                <a:t>Що робити</a:t>
              </a:r>
              <a:endParaRPr/>
            </a:p>
          </p:txBody>
        </p:sp>
      </p:grpSp>
      <p:sp>
        <p:nvSpPr>
          <p:cNvPr id="1171" name="Google Shape;1171;p68"/>
          <p:cNvSpPr txBox="1"/>
          <p:nvPr/>
        </p:nvSpPr>
        <p:spPr>
          <a:xfrm>
            <a:off x="1237784" y="5457763"/>
            <a:ext cx="10456522" cy="811425"/>
          </a:xfrm>
          <a:prstGeom prst="rect">
            <a:avLst/>
          </a:prstGeom>
          <a:noFill/>
          <a:ln>
            <a:noFill/>
          </a:ln>
        </p:spPr>
        <p:txBody>
          <a:bodyPr anchorCtr="0" anchor="t" bIns="0" lIns="0" spcFirstLastPara="1" rIns="0" wrap="square" tIns="0">
            <a:spAutoFit/>
          </a:bodyPr>
          <a:lstStyle/>
          <a:p>
            <a:pPr indent="-126555" lvl="2" marL="360706" marR="0" rtl="0" algn="l">
              <a:lnSpc>
                <a:spcPct val="107977"/>
              </a:lnSpc>
              <a:spcBef>
                <a:spcPts val="0"/>
              </a:spcBef>
              <a:spcAft>
                <a:spcPts val="0"/>
              </a:spcAft>
              <a:buClr>
                <a:srgbClr val="000000"/>
              </a:buClr>
              <a:buSzPts val="1993"/>
              <a:buFont typeface="Arial"/>
              <a:buChar char="⚬"/>
            </a:pPr>
            <a:r>
              <a:rPr b="0" i="0" lang="en-US" sz="1993" u="none" cap="none" strike="noStrike">
                <a:solidFill>
                  <a:srgbClr val="000000"/>
                </a:solidFill>
                <a:latin typeface="Arial"/>
                <a:ea typeface="Arial"/>
                <a:cs typeface="Arial"/>
                <a:sym typeface="Arial"/>
              </a:rPr>
              <a:t>Перед вживанням відкликаних продуктів перевірте офіційні рекомендації.</a:t>
            </a:r>
            <a:endParaRPr/>
          </a:p>
          <a:p>
            <a:pPr indent="-126555" lvl="2" marL="360706" marR="0" rtl="0" algn="l">
              <a:lnSpc>
                <a:spcPct val="107977"/>
              </a:lnSpc>
              <a:spcBef>
                <a:spcPts val="0"/>
              </a:spcBef>
              <a:spcAft>
                <a:spcPts val="0"/>
              </a:spcAft>
              <a:buClr>
                <a:srgbClr val="000000"/>
              </a:buClr>
              <a:buSzPts val="1993"/>
              <a:buFont typeface="Arial"/>
              <a:buChar char="⚬"/>
            </a:pPr>
            <a:r>
              <a:rPr b="0" i="0" lang="en-US" sz="1993" u="none" cap="none" strike="noStrike">
                <a:solidFill>
                  <a:srgbClr val="000000"/>
                </a:solidFill>
                <a:latin typeface="Arial"/>
                <a:ea typeface="Arial"/>
                <a:cs typeface="Arial"/>
                <a:sym typeface="Arial"/>
              </a:rPr>
              <a:t>Викиньте або поверніть забруднену їжу.</a:t>
            </a:r>
            <a:endParaRPr/>
          </a:p>
          <a:p>
            <a:pPr indent="-126555" lvl="2" marL="360706" marR="0" rtl="0" algn="l">
              <a:lnSpc>
                <a:spcPct val="107977"/>
              </a:lnSpc>
              <a:spcBef>
                <a:spcPts val="0"/>
              </a:spcBef>
              <a:spcAft>
                <a:spcPts val="0"/>
              </a:spcAft>
              <a:buClr>
                <a:srgbClr val="000000"/>
              </a:buClr>
              <a:buSzPts val="1993"/>
              <a:buFont typeface="Arial"/>
              <a:buChar char="⚬"/>
            </a:pPr>
            <a:r>
              <a:rPr b="0" i="0" lang="en-US" sz="1993" u="none" cap="none" strike="noStrike">
                <a:solidFill>
                  <a:srgbClr val="000000"/>
                </a:solidFill>
                <a:latin typeface="Arial"/>
                <a:ea typeface="Arial"/>
                <a:cs typeface="Arial"/>
                <a:sym typeface="Arial"/>
              </a:rPr>
              <a:t>Зверніться за медичною допомогою, якщо з'являться симптоми харчового отруєння.</a:t>
            </a:r>
            <a:endParaRPr/>
          </a:p>
        </p:txBody>
      </p:sp>
      <p:grpSp>
        <p:nvGrpSpPr>
          <p:cNvPr id="1172" name="Google Shape;1172;p68"/>
          <p:cNvGrpSpPr/>
          <p:nvPr/>
        </p:nvGrpSpPr>
        <p:grpSpPr>
          <a:xfrm>
            <a:off x="989409" y="6566703"/>
            <a:ext cx="10873360" cy="775239"/>
            <a:chOff x="0" y="0"/>
            <a:chExt cx="14497813" cy="1033653"/>
          </a:xfrm>
        </p:grpSpPr>
        <p:sp>
          <p:nvSpPr>
            <p:cNvPr id="1173" name="Google Shape;1173;p68"/>
            <p:cNvSpPr/>
            <p:nvPr/>
          </p:nvSpPr>
          <p:spPr>
            <a:xfrm>
              <a:off x="25400" y="25400"/>
              <a:ext cx="14447013" cy="982853"/>
            </a:xfrm>
            <a:custGeom>
              <a:rect b="b" l="l" r="r" t="t"/>
              <a:pathLst>
                <a:path extrusionOk="0" h="982853" w="14447013">
                  <a:moveTo>
                    <a:pt x="0" y="163830"/>
                  </a:moveTo>
                  <a:cubicBezTo>
                    <a:pt x="0" y="73279"/>
                    <a:pt x="76835" y="0"/>
                    <a:pt x="171704" y="0"/>
                  </a:cubicBezTo>
                  <a:lnTo>
                    <a:pt x="14275308" y="0"/>
                  </a:lnTo>
                  <a:cubicBezTo>
                    <a:pt x="14370177" y="0"/>
                    <a:pt x="14447013" y="73279"/>
                    <a:pt x="14447013" y="163830"/>
                  </a:cubicBezTo>
                  <a:lnTo>
                    <a:pt x="14447013" y="819023"/>
                  </a:lnTo>
                  <a:cubicBezTo>
                    <a:pt x="14447013" y="909447"/>
                    <a:pt x="14370177" y="982853"/>
                    <a:pt x="14275308" y="982853"/>
                  </a:cubicBezTo>
                  <a:lnTo>
                    <a:pt x="171704" y="982853"/>
                  </a:lnTo>
                  <a:cubicBezTo>
                    <a:pt x="76835" y="982853"/>
                    <a:pt x="0" y="909447"/>
                    <a:pt x="0" y="819023"/>
                  </a:cubicBezTo>
                  <a:close/>
                </a:path>
              </a:pathLst>
            </a:custGeom>
            <a:solidFill>
              <a:srgbClr val="ED252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4" name="Google Shape;1174;p68"/>
            <p:cNvSpPr/>
            <p:nvPr/>
          </p:nvSpPr>
          <p:spPr>
            <a:xfrm>
              <a:off x="0" y="0"/>
              <a:ext cx="14497813" cy="1033653"/>
            </a:xfrm>
            <a:custGeom>
              <a:rect b="b" l="l" r="r" t="t"/>
              <a:pathLst>
                <a:path extrusionOk="0" h="1033653" w="14497813">
                  <a:moveTo>
                    <a:pt x="0" y="189230"/>
                  </a:moveTo>
                  <a:cubicBezTo>
                    <a:pt x="0" y="83566"/>
                    <a:pt x="89408" y="0"/>
                    <a:pt x="197104" y="0"/>
                  </a:cubicBezTo>
                  <a:lnTo>
                    <a:pt x="14300708" y="0"/>
                  </a:lnTo>
                  <a:lnTo>
                    <a:pt x="14300708" y="25400"/>
                  </a:lnTo>
                  <a:lnTo>
                    <a:pt x="14300708" y="0"/>
                  </a:lnTo>
                  <a:cubicBezTo>
                    <a:pt x="14408404" y="0"/>
                    <a:pt x="14497813" y="83566"/>
                    <a:pt x="14497813" y="189230"/>
                  </a:cubicBezTo>
                  <a:lnTo>
                    <a:pt x="14472413" y="189230"/>
                  </a:lnTo>
                  <a:lnTo>
                    <a:pt x="14497813" y="189230"/>
                  </a:lnTo>
                  <a:lnTo>
                    <a:pt x="14497813" y="844423"/>
                  </a:lnTo>
                  <a:lnTo>
                    <a:pt x="14472413" y="844423"/>
                  </a:lnTo>
                  <a:lnTo>
                    <a:pt x="14497813" y="844423"/>
                  </a:lnTo>
                  <a:cubicBezTo>
                    <a:pt x="14497813" y="950087"/>
                    <a:pt x="14408404" y="1033653"/>
                    <a:pt x="14300708" y="1033653"/>
                  </a:cubicBezTo>
                  <a:lnTo>
                    <a:pt x="14300708" y="1008253"/>
                  </a:lnTo>
                  <a:lnTo>
                    <a:pt x="14300708" y="1033653"/>
                  </a:lnTo>
                  <a:lnTo>
                    <a:pt x="197104" y="1033653"/>
                  </a:lnTo>
                  <a:lnTo>
                    <a:pt x="197104" y="1008253"/>
                  </a:lnTo>
                  <a:lnTo>
                    <a:pt x="197104" y="1033653"/>
                  </a:lnTo>
                  <a:cubicBezTo>
                    <a:pt x="89408" y="1033653"/>
                    <a:pt x="0" y="949960"/>
                    <a:pt x="0" y="844423"/>
                  </a:cubicBezTo>
                  <a:lnTo>
                    <a:pt x="0" y="189230"/>
                  </a:lnTo>
                  <a:lnTo>
                    <a:pt x="25400" y="189230"/>
                  </a:lnTo>
                  <a:lnTo>
                    <a:pt x="0" y="189230"/>
                  </a:lnTo>
                  <a:moveTo>
                    <a:pt x="50800" y="189230"/>
                  </a:moveTo>
                  <a:lnTo>
                    <a:pt x="50800" y="844423"/>
                  </a:lnTo>
                  <a:lnTo>
                    <a:pt x="25400" y="844423"/>
                  </a:lnTo>
                  <a:lnTo>
                    <a:pt x="50800" y="844423"/>
                  </a:lnTo>
                  <a:cubicBezTo>
                    <a:pt x="50800" y="919734"/>
                    <a:pt x="115189" y="982853"/>
                    <a:pt x="197104" y="982853"/>
                  </a:cubicBezTo>
                  <a:lnTo>
                    <a:pt x="14300708" y="982853"/>
                  </a:lnTo>
                  <a:cubicBezTo>
                    <a:pt x="14382623" y="982853"/>
                    <a:pt x="14447013" y="919734"/>
                    <a:pt x="14447013" y="844423"/>
                  </a:cubicBezTo>
                  <a:lnTo>
                    <a:pt x="14447013" y="189230"/>
                  </a:lnTo>
                  <a:cubicBezTo>
                    <a:pt x="14447013" y="113919"/>
                    <a:pt x="14382623" y="50800"/>
                    <a:pt x="14300708" y="50800"/>
                  </a:cubicBezTo>
                  <a:lnTo>
                    <a:pt x="197104" y="50800"/>
                  </a:lnTo>
                  <a:lnTo>
                    <a:pt x="197104" y="25400"/>
                  </a:lnTo>
                  <a:lnTo>
                    <a:pt x="197104" y="50800"/>
                  </a:lnTo>
                  <a:cubicBezTo>
                    <a:pt x="115189" y="50800"/>
                    <a:pt x="50800" y="113919"/>
                    <a:pt x="50800" y="18923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75" name="Google Shape;1175;p68"/>
          <p:cNvGrpSpPr/>
          <p:nvPr/>
        </p:nvGrpSpPr>
        <p:grpSpPr>
          <a:xfrm>
            <a:off x="1044441" y="6621735"/>
            <a:ext cx="10763234" cy="665134"/>
            <a:chOff x="0" y="0"/>
            <a:chExt cx="14350978" cy="886846"/>
          </a:xfrm>
        </p:grpSpPr>
        <p:sp>
          <p:nvSpPr>
            <p:cNvPr id="1176" name="Google Shape;1176;p68"/>
            <p:cNvSpPr/>
            <p:nvPr/>
          </p:nvSpPr>
          <p:spPr>
            <a:xfrm>
              <a:off x="0" y="0"/>
              <a:ext cx="14350978" cy="886846"/>
            </a:xfrm>
            <a:custGeom>
              <a:rect b="b" l="l" r="r" t="t"/>
              <a:pathLst>
                <a:path extrusionOk="0" h="886846" w="14350978">
                  <a:moveTo>
                    <a:pt x="0" y="0"/>
                  </a:moveTo>
                  <a:lnTo>
                    <a:pt x="14350978" y="0"/>
                  </a:lnTo>
                  <a:lnTo>
                    <a:pt x="14350978" y="886846"/>
                  </a:lnTo>
                  <a:lnTo>
                    <a:pt x="0" y="886846"/>
                  </a:lnTo>
                  <a:close/>
                </a:path>
              </a:pathLst>
            </a:custGeom>
            <a:solidFill>
              <a:srgbClr val="000000">
                <a:alpha val="0"/>
              </a:srgbClr>
            </a:solidFill>
            <a:ln>
              <a:noFill/>
            </a:ln>
          </p:spPr>
        </p:sp>
        <p:sp>
          <p:nvSpPr>
            <p:cNvPr id="1177" name="Google Shape;1177;p68"/>
            <p:cNvSpPr txBox="1"/>
            <p:nvPr/>
          </p:nvSpPr>
          <p:spPr>
            <a:xfrm>
              <a:off x="0" y="9525"/>
              <a:ext cx="14350978" cy="8773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3150" u="none" cap="none" strike="noStrike">
                  <a:solidFill>
                    <a:srgbClr val="FFFFFF"/>
                  </a:solidFill>
                  <a:latin typeface="Arial"/>
                  <a:ea typeface="Arial"/>
                  <a:cs typeface="Arial"/>
                  <a:sym typeface="Arial"/>
                </a:rPr>
                <a:t>Чого не слід робити</a:t>
              </a:r>
              <a:endParaRPr/>
            </a:p>
          </p:txBody>
        </p:sp>
      </p:grpSp>
      <p:sp>
        <p:nvSpPr>
          <p:cNvPr id="1178" name="Google Shape;1178;p68"/>
          <p:cNvSpPr txBox="1"/>
          <p:nvPr/>
        </p:nvSpPr>
        <p:spPr>
          <a:xfrm>
            <a:off x="1237784" y="7359028"/>
            <a:ext cx="10456522" cy="938936"/>
          </a:xfrm>
          <a:prstGeom prst="rect">
            <a:avLst/>
          </a:prstGeom>
          <a:noFill/>
          <a:ln>
            <a:noFill/>
          </a:ln>
        </p:spPr>
        <p:txBody>
          <a:bodyPr anchorCtr="0" anchor="t" bIns="0" lIns="0" spcFirstLastPara="1" rIns="0" wrap="square" tIns="0">
            <a:spAutoFit/>
          </a:bodyPr>
          <a:lstStyle/>
          <a:p>
            <a:pPr indent="-141922" lvl="2" marL="404479" marR="0" rtl="0" algn="l">
              <a:lnSpc>
                <a:spcPct val="107964"/>
              </a:lnSpc>
              <a:spcBef>
                <a:spcPts val="0"/>
              </a:spcBef>
              <a:spcAft>
                <a:spcPts val="0"/>
              </a:spcAft>
              <a:buClr>
                <a:srgbClr val="000000"/>
              </a:buClr>
              <a:buSzPts val="2235"/>
              <a:buFont typeface="Arial"/>
              <a:buChar char="⚬"/>
            </a:pPr>
            <a:r>
              <a:rPr b="0" i="0" lang="en-US" sz="2235" u="none" cap="none" strike="noStrike">
                <a:solidFill>
                  <a:srgbClr val="000000"/>
                </a:solidFill>
                <a:latin typeface="Arial"/>
                <a:ea typeface="Arial"/>
                <a:cs typeface="Arial"/>
                <a:sym typeface="Arial"/>
              </a:rPr>
              <a:t>Не вживайте їжу після закінчення терміну дії попереджень про відкликання.</a:t>
            </a:r>
            <a:endParaRPr/>
          </a:p>
          <a:p>
            <a:pPr indent="-141922" lvl="2" marL="404479" marR="0" rtl="0" algn="l">
              <a:lnSpc>
                <a:spcPct val="107964"/>
              </a:lnSpc>
              <a:spcBef>
                <a:spcPts val="0"/>
              </a:spcBef>
              <a:spcAft>
                <a:spcPts val="0"/>
              </a:spcAft>
              <a:buClr>
                <a:srgbClr val="000000"/>
              </a:buClr>
              <a:buSzPts val="2235"/>
              <a:buFont typeface="Arial"/>
              <a:buChar char="⚬"/>
            </a:pPr>
            <a:r>
              <a:rPr b="0" i="0" lang="en-US" sz="2235" u="none" cap="none" strike="noStrike">
                <a:solidFill>
                  <a:srgbClr val="000000"/>
                </a:solidFill>
                <a:latin typeface="Arial"/>
                <a:ea typeface="Arial"/>
                <a:cs typeface="Arial"/>
                <a:sym typeface="Arial"/>
              </a:rPr>
              <a:t>Не діліться підозріло забрудненою їжею з іншими.</a:t>
            </a:r>
            <a:endParaRPr/>
          </a:p>
          <a:p>
            <a:pPr indent="-141922" lvl="2" marL="404479" marR="0" rtl="0" algn="l">
              <a:lnSpc>
                <a:spcPct val="107964"/>
              </a:lnSpc>
              <a:spcBef>
                <a:spcPts val="0"/>
              </a:spcBef>
              <a:spcAft>
                <a:spcPts val="0"/>
              </a:spcAft>
              <a:buClr>
                <a:srgbClr val="000000"/>
              </a:buClr>
              <a:buSzPts val="2235"/>
              <a:buFont typeface="Arial"/>
              <a:buChar char="⚬"/>
            </a:pPr>
            <a:r>
              <a:rPr b="0" i="0" lang="en-US" sz="2235" u="none" cap="none" strike="noStrike">
                <a:solidFill>
                  <a:srgbClr val="000000"/>
                </a:solidFill>
                <a:latin typeface="Arial"/>
                <a:ea typeface="Arial"/>
                <a:cs typeface="Arial"/>
                <a:sym typeface="Arial"/>
              </a:rPr>
              <a:t>Не займайтеся самолікуванням без медичної консультації.</a:t>
            </a:r>
            <a:endParaRPr/>
          </a:p>
        </p:txBody>
      </p:sp>
      <p:sp>
        <p:nvSpPr>
          <p:cNvPr id="1179" name="Google Shape;1179;p68"/>
          <p:cNvSpPr/>
          <p:nvPr/>
        </p:nvSpPr>
        <p:spPr>
          <a:xfrm>
            <a:off x="12187318" y="2940038"/>
            <a:ext cx="4843368" cy="4365116"/>
          </a:xfrm>
          <a:custGeom>
            <a:rect b="b" l="l" r="r" t="t"/>
            <a:pathLst>
              <a:path extrusionOk="0" h="5820156" w="6457823">
                <a:moveTo>
                  <a:pt x="0" y="0"/>
                </a:moveTo>
                <a:lnTo>
                  <a:pt x="6457823" y="0"/>
                </a:lnTo>
                <a:lnTo>
                  <a:pt x="6457823" y="5820156"/>
                </a:lnTo>
                <a:lnTo>
                  <a:pt x="0" y="5820156"/>
                </a:lnTo>
                <a:lnTo>
                  <a:pt x="0" y="0"/>
                </a:lnTo>
                <a:close/>
              </a:path>
            </a:pathLst>
          </a:custGeom>
          <a:blipFill rotWithShape="1">
            <a:blip r:embed="rId5">
              <a:alphaModFix/>
            </a:blip>
            <a:stretch>
              <a:fillRect b="0" l="0" r="0" t="0"/>
            </a:stretch>
          </a:blipFill>
          <a:ln>
            <a:noFill/>
          </a:ln>
        </p:spPr>
      </p:sp>
      <p:sp>
        <p:nvSpPr>
          <p:cNvPr id="1180" name="Google Shape;1180;p68"/>
          <p:cNvSpPr txBox="1"/>
          <p:nvPr/>
        </p:nvSpPr>
        <p:spPr>
          <a:xfrm>
            <a:off x="11993702" y="7630897"/>
            <a:ext cx="5230614" cy="7620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650" u="none" cap="none" strike="noStrike">
                <a:solidFill>
                  <a:srgbClr val="000000"/>
                </a:solidFill>
                <a:latin typeface="Arial"/>
                <a:ea typeface="Arial"/>
                <a:cs typeface="Arial"/>
                <a:sym typeface="Arial"/>
              </a:rPr>
              <a:t>Рисунок 10: Попереджувальний знак про забруднення харчових продуктів від Canva (безкоштовний елемент) </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8" name="Shape 1188"/>
        <p:cNvGrpSpPr/>
        <p:nvPr/>
      </p:nvGrpSpPr>
      <p:grpSpPr>
        <a:xfrm>
          <a:off x="0" y="0"/>
          <a:ext cx="0" cy="0"/>
          <a:chOff x="0" y="0"/>
          <a:chExt cx="0" cy="0"/>
        </a:xfrm>
      </p:grpSpPr>
      <p:sp>
        <p:nvSpPr>
          <p:cNvPr descr="Синій текст на чорному фоні  Опис згенеровано автоматично" id="1189" name="Google Shape;1189;p70"/>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190" name="Google Shape;1190;p70"/>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1" l="0" r="0" t="0"/>
            </a:stretch>
          </a:blipFill>
          <a:ln>
            <a:noFill/>
          </a:ln>
        </p:spPr>
      </p:sp>
      <p:grpSp>
        <p:nvGrpSpPr>
          <p:cNvPr id="1191" name="Google Shape;1191;p70"/>
          <p:cNvGrpSpPr/>
          <p:nvPr/>
        </p:nvGrpSpPr>
        <p:grpSpPr>
          <a:xfrm>
            <a:off x="1257300" y="858270"/>
            <a:ext cx="17030700" cy="1264444"/>
            <a:chOff x="0" y="-38100"/>
            <a:chExt cx="22707600" cy="1685926"/>
          </a:xfrm>
        </p:grpSpPr>
        <p:sp>
          <p:nvSpPr>
            <p:cNvPr id="1192" name="Google Shape;1192;p70"/>
            <p:cNvSpPr/>
            <p:nvPr/>
          </p:nvSpPr>
          <p:spPr>
            <a:xfrm>
              <a:off x="0" y="0"/>
              <a:ext cx="22707600" cy="1647826"/>
            </a:xfrm>
            <a:custGeom>
              <a:rect b="b" l="l" r="r" t="t"/>
              <a:pathLst>
                <a:path extrusionOk="0" h="1647826" w="22707600">
                  <a:moveTo>
                    <a:pt x="0" y="0"/>
                  </a:moveTo>
                  <a:lnTo>
                    <a:pt x="22707600" y="0"/>
                  </a:lnTo>
                  <a:lnTo>
                    <a:pt x="22707600" y="1647826"/>
                  </a:lnTo>
                  <a:lnTo>
                    <a:pt x="0" y="1647826"/>
                  </a:lnTo>
                  <a:close/>
                </a:path>
              </a:pathLst>
            </a:custGeom>
            <a:solidFill>
              <a:srgbClr val="000000">
                <a:alpha val="0"/>
              </a:srgbClr>
            </a:solidFill>
            <a:ln>
              <a:noFill/>
            </a:ln>
          </p:spPr>
        </p:sp>
        <p:sp>
          <p:nvSpPr>
            <p:cNvPr id="1193" name="Google Shape;1193;p70"/>
            <p:cNvSpPr txBox="1"/>
            <p:nvPr/>
          </p:nvSpPr>
          <p:spPr>
            <a:xfrm>
              <a:off x="0" y="-38100"/>
              <a:ext cx="22707600" cy="1685926"/>
            </a:xfrm>
            <a:prstGeom prst="rect">
              <a:avLst/>
            </a:prstGeom>
            <a:noFill/>
            <a:ln>
              <a:noFill/>
            </a:ln>
          </p:spPr>
          <p:txBody>
            <a:bodyPr anchorCtr="0" anchor="ctr" bIns="0" lIns="0" spcFirstLastPara="1" rIns="0" wrap="square" tIns="0">
              <a:noAutofit/>
            </a:bodyPr>
            <a:lstStyle/>
            <a:p>
              <a:pPr indent="0" lvl="0" marL="0" marR="0" rtl="0" algn="l">
                <a:lnSpc>
                  <a:spcPct val="107982"/>
                </a:lnSpc>
                <a:spcBef>
                  <a:spcPts val="0"/>
                </a:spcBef>
                <a:spcAft>
                  <a:spcPts val="0"/>
                </a:spcAft>
                <a:buNone/>
              </a:pPr>
              <a:r>
                <a:rPr b="1" i="0" lang="en-US" sz="4685" u="none" cap="none" strike="noStrike">
                  <a:solidFill>
                    <a:srgbClr val="FF0000"/>
                  </a:solidFill>
                  <a:latin typeface="Calibri"/>
                  <a:ea typeface="Calibri"/>
                  <a:cs typeface="Calibri"/>
                  <a:sym typeface="Calibri"/>
                </a:rPr>
                <a:t>Забруднення харчових продуктів – як розпізнати попередження?</a:t>
              </a:r>
              <a:endParaRPr/>
            </a:p>
          </p:txBody>
        </p:sp>
      </p:grpSp>
      <p:grpSp>
        <p:nvGrpSpPr>
          <p:cNvPr id="1194" name="Google Shape;1194;p70"/>
          <p:cNvGrpSpPr/>
          <p:nvPr/>
        </p:nvGrpSpPr>
        <p:grpSpPr>
          <a:xfrm>
            <a:off x="1863432" y="2174342"/>
            <a:ext cx="4629245" cy="2792826"/>
            <a:chOff x="0" y="0"/>
            <a:chExt cx="6172327" cy="3723767"/>
          </a:xfrm>
        </p:grpSpPr>
        <p:sp>
          <p:nvSpPr>
            <p:cNvPr id="1195" name="Google Shape;1195;p70"/>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a:noFill/>
            </a:ln>
          </p:spPr>
        </p:sp>
        <p:sp>
          <p:nvSpPr>
            <p:cNvPr id="1196" name="Google Shape;1196;p70"/>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97" name="Google Shape;1197;p70"/>
          <p:cNvGrpSpPr/>
          <p:nvPr/>
        </p:nvGrpSpPr>
        <p:grpSpPr>
          <a:xfrm>
            <a:off x="1882482" y="2193392"/>
            <a:ext cx="4591174" cy="2915393"/>
            <a:chOff x="0" y="0"/>
            <a:chExt cx="6121566" cy="3887191"/>
          </a:xfrm>
        </p:grpSpPr>
        <p:sp>
          <p:nvSpPr>
            <p:cNvPr id="1198" name="Google Shape;1198;p70"/>
            <p:cNvSpPr/>
            <p:nvPr/>
          </p:nvSpPr>
          <p:spPr>
            <a:xfrm>
              <a:off x="0" y="0"/>
              <a:ext cx="6121566" cy="3887191"/>
            </a:xfrm>
            <a:custGeom>
              <a:rect b="b" l="l" r="r" t="t"/>
              <a:pathLst>
                <a:path extrusionOk="0" h="3887191" w="6121566">
                  <a:moveTo>
                    <a:pt x="0" y="0"/>
                  </a:moveTo>
                  <a:lnTo>
                    <a:pt x="6121566" y="0"/>
                  </a:lnTo>
                  <a:lnTo>
                    <a:pt x="6121566" y="3887191"/>
                  </a:lnTo>
                  <a:lnTo>
                    <a:pt x="0" y="3887191"/>
                  </a:lnTo>
                  <a:close/>
                </a:path>
              </a:pathLst>
            </a:custGeom>
            <a:solidFill>
              <a:srgbClr val="000000">
                <a:alpha val="0"/>
              </a:srgbClr>
            </a:solidFill>
            <a:ln>
              <a:noFill/>
            </a:ln>
          </p:spPr>
        </p:sp>
        <p:sp>
          <p:nvSpPr>
            <p:cNvPr id="1199" name="Google Shape;1199;p70"/>
            <p:cNvSpPr txBox="1"/>
            <p:nvPr/>
          </p:nvSpPr>
          <p:spPr>
            <a:xfrm>
              <a:off x="0" y="9525"/>
              <a:ext cx="6121566" cy="3877666"/>
            </a:xfrm>
            <a:prstGeom prst="rect">
              <a:avLst/>
            </a:prstGeom>
            <a:noFill/>
            <a:ln>
              <a:noFill/>
            </a:ln>
          </p:spPr>
          <p:txBody>
            <a:bodyPr anchorCtr="0" anchor="ctr" bIns="0" lIns="0" spcFirstLastPara="1" rIns="0" wrap="square" tIns="0">
              <a:noAutofit/>
            </a:bodyPr>
            <a:lstStyle/>
            <a:p>
              <a:pPr indent="0" lvl="0" marL="0" marR="0" rtl="0" algn="ctr">
                <a:lnSpc>
                  <a:spcPct val="108012"/>
                </a:lnSpc>
                <a:spcBef>
                  <a:spcPts val="0"/>
                </a:spcBef>
                <a:spcAft>
                  <a:spcPts val="0"/>
                </a:spcAft>
                <a:buNone/>
              </a:pPr>
              <a:r>
                <a:rPr b="0" i="0" lang="en-US" sz="2970" u="none" cap="none" strike="noStrike">
                  <a:solidFill>
                    <a:srgbClr val="FFFFFF"/>
                  </a:solidFill>
                  <a:latin typeface="Arial"/>
                  <a:ea typeface="Arial"/>
                  <a:cs typeface="Arial"/>
                  <a:sym typeface="Arial"/>
                </a:rPr>
                <a:t>Агентства з безпеки харчових продуктів публікують повідомлення про відкликання певних продуктів.</a:t>
              </a:r>
              <a:endParaRPr sz="1100"/>
            </a:p>
          </p:txBody>
        </p:sp>
      </p:grpSp>
      <p:grpSp>
        <p:nvGrpSpPr>
          <p:cNvPr id="1200" name="Google Shape;1200;p70"/>
          <p:cNvGrpSpPr/>
          <p:nvPr/>
        </p:nvGrpSpPr>
        <p:grpSpPr>
          <a:xfrm>
            <a:off x="6913723" y="2174342"/>
            <a:ext cx="4629246" cy="2792826"/>
            <a:chOff x="0" y="0"/>
            <a:chExt cx="6172327" cy="3723767"/>
          </a:xfrm>
        </p:grpSpPr>
        <p:sp>
          <p:nvSpPr>
            <p:cNvPr id="1201" name="Google Shape;1201;p70"/>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a:noFill/>
            </a:ln>
          </p:spPr>
        </p:sp>
        <p:sp>
          <p:nvSpPr>
            <p:cNvPr id="1202" name="Google Shape;1202;p70"/>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203" name="Google Shape;1203;p70"/>
          <p:cNvGrpSpPr/>
          <p:nvPr/>
        </p:nvGrpSpPr>
        <p:grpSpPr>
          <a:xfrm>
            <a:off x="6932773" y="2193392"/>
            <a:ext cx="4591175" cy="2754704"/>
            <a:chOff x="0" y="0"/>
            <a:chExt cx="6121566" cy="3672938"/>
          </a:xfrm>
        </p:grpSpPr>
        <p:sp>
          <p:nvSpPr>
            <p:cNvPr id="1204" name="Google Shape;1204;p70"/>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1205" name="Google Shape;1205;p70"/>
            <p:cNvSpPr txBox="1"/>
            <p:nvPr/>
          </p:nvSpPr>
          <p:spPr>
            <a:xfrm>
              <a:off x="0" y="9525"/>
              <a:ext cx="6121566" cy="3663413"/>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3350" u="none" cap="none" strike="noStrike">
                  <a:solidFill>
                    <a:srgbClr val="FFFFFF"/>
                  </a:solidFill>
                  <a:latin typeface="Arial"/>
                  <a:ea typeface="Arial"/>
                  <a:cs typeface="Arial"/>
                  <a:sym typeface="Arial"/>
                </a:rPr>
                <a:t>Супермаркети та постачальники знімають товари з полиць.</a:t>
              </a:r>
              <a:endParaRPr sz="1000"/>
            </a:p>
          </p:txBody>
        </p:sp>
      </p:grpSp>
      <p:grpSp>
        <p:nvGrpSpPr>
          <p:cNvPr id="1206" name="Google Shape;1206;p70"/>
          <p:cNvGrpSpPr/>
          <p:nvPr/>
        </p:nvGrpSpPr>
        <p:grpSpPr>
          <a:xfrm>
            <a:off x="11964016" y="2174342"/>
            <a:ext cx="4629246" cy="2792826"/>
            <a:chOff x="0" y="0"/>
            <a:chExt cx="6172327" cy="3723767"/>
          </a:xfrm>
        </p:grpSpPr>
        <p:sp>
          <p:nvSpPr>
            <p:cNvPr id="1207" name="Google Shape;1207;p70"/>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a:noFill/>
            </a:ln>
          </p:spPr>
        </p:sp>
        <p:sp>
          <p:nvSpPr>
            <p:cNvPr id="1208" name="Google Shape;1208;p70"/>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209" name="Google Shape;1209;p70"/>
          <p:cNvGrpSpPr/>
          <p:nvPr/>
        </p:nvGrpSpPr>
        <p:grpSpPr>
          <a:xfrm>
            <a:off x="11983066" y="2193392"/>
            <a:ext cx="4591175" cy="2754704"/>
            <a:chOff x="0" y="0"/>
            <a:chExt cx="6121566" cy="3672938"/>
          </a:xfrm>
        </p:grpSpPr>
        <p:sp>
          <p:nvSpPr>
            <p:cNvPr id="1210" name="Google Shape;1210;p70"/>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1211" name="Google Shape;1211;p70"/>
            <p:cNvSpPr txBox="1"/>
            <p:nvPr/>
          </p:nvSpPr>
          <p:spPr>
            <a:xfrm>
              <a:off x="0" y="9525"/>
              <a:ext cx="6121566" cy="3663413"/>
            </a:xfrm>
            <a:prstGeom prst="rect">
              <a:avLst/>
            </a:prstGeom>
            <a:noFill/>
            <a:ln>
              <a:noFill/>
            </a:ln>
          </p:spPr>
          <p:txBody>
            <a:bodyPr anchorCtr="0" anchor="ctr" bIns="0" lIns="0" spcFirstLastPara="1" rIns="0" wrap="square" tIns="0">
              <a:noAutofit/>
            </a:bodyPr>
            <a:lstStyle/>
            <a:p>
              <a:pPr indent="0" lvl="0" marL="0" marR="0" rtl="0" algn="ctr">
                <a:lnSpc>
                  <a:spcPct val="108012"/>
                </a:lnSpc>
                <a:spcBef>
                  <a:spcPts val="0"/>
                </a:spcBef>
                <a:spcAft>
                  <a:spcPts val="0"/>
                </a:spcAft>
                <a:buNone/>
              </a:pPr>
              <a:r>
                <a:rPr b="0" i="0" lang="en-US" sz="2970" u="none" cap="none" strike="noStrike">
                  <a:solidFill>
                    <a:srgbClr val="FFFFFF"/>
                  </a:solidFill>
                  <a:latin typeface="Arial"/>
                  <a:ea typeface="Arial"/>
                  <a:cs typeface="Arial"/>
                  <a:sym typeface="Arial"/>
                </a:rPr>
                <a:t>Результати лабораторних аналізів показують забруднення (наприклад, бактерії, токсини).</a:t>
              </a:r>
              <a:endParaRPr sz="1100"/>
            </a:p>
          </p:txBody>
        </p:sp>
      </p:grpSp>
      <p:grpSp>
        <p:nvGrpSpPr>
          <p:cNvPr id="1212" name="Google Shape;1212;p70"/>
          <p:cNvGrpSpPr/>
          <p:nvPr/>
        </p:nvGrpSpPr>
        <p:grpSpPr>
          <a:xfrm>
            <a:off x="4388578" y="5388164"/>
            <a:ext cx="4629245" cy="2792826"/>
            <a:chOff x="0" y="0"/>
            <a:chExt cx="6172327" cy="3723767"/>
          </a:xfrm>
        </p:grpSpPr>
        <p:sp>
          <p:nvSpPr>
            <p:cNvPr id="1213" name="Google Shape;1213;p70"/>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a:noFill/>
            </a:ln>
          </p:spPr>
        </p:sp>
        <p:sp>
          <p:nvSpPr>
            <p:cNvPr id="1214" name="Google Shape;1214;p70"/>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215" name="Google Shape;1215;p70"/>
          <p:cNvGrpSpPr/>
          <p:nvPr/>
        </p:nvGrpSpPr>
        <p:grpSpPr>
          <a:xfrm>
            <a:off x="4407628" y="5407214"/>
            <a:ext cx="4591174" cy="2754704"/>
            <a:chOff x="0" y="0"/>
            <a:chExt cx="6121566" cy="3672938"/>
          </a:xfrm>
        </p:grpSpPr>
        <p:sp>
          <p:nvSpPr>
            <p:cNvPr id="1216" name="Google Shape;1216;p70"/>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1217" name="Google Shape;1217;p70"/>
            <p:cNvSpPr txBox="1"/>
            <p:nvPr/>
          </p:nvSpPr>
          <p:spPr>
            <a:xfrm>
              <a:off x="0" y="28575"/>
              <a:ext cx="6121566" cy="3644363"/>
            </a:xfrm>
            <a:prstGeom prst="rect">
              <a:avLst/>
            </a:prstGeom>
            <a:noFill/>
            <a:ln>
              <a:noFill/>
            </a:ln>
          </p:spPr>
          <p:txBody>
            <a:bodyPr anchorCtr="0" anchor="ctr" bIns="0" lIns="0" spcFirstLastPara="1" rIns="0" wrap="square" tIns="0">
              <a:noAutofit/>
            </a:bodyPr>
            <a:lstStyle/>
            <a:p>
              <a:pPr indent="0" lvl="0" marL="0" marR="0" rtl="0" algn="ctr">
                <a:lnSpc>
                  <a:spcPct val="108007"/>
                </a:lnSpc>
                <a:spcBef>
                  <a:spcPts val="0"/>
                </a:spcBef>
                <a:spcAft>
                  <a:spcPts val="0"/>
                </a:spcAft>
                <a:buNone/>
              </a:pPr>
              <a:r>
                <a:rPr b="0" i="0" lang="en-US" sz="3022" u="none" cap="none" strike="noStrike">
                  <a:solidFill>
                    <a:srgbClr val="FFFFFF"/>
                  </a:solidFill>
                  <a:latin typeface="Arial"/>
                  <a:ea typeface="Arial"/>
                  <a:cs typeface="Arial"/>
                  <a:sym typeface="Arial"/>
                </a:rPr>
                <a:t>Департаменти охорони здоров'я публікують оголошення через вебсайти, соціальні мережі та пресу.</a:t>
              </a:r>
              <a:endParaRPr sz="1100"/>
            </a:p>
          </p:txBody>
        </p:sp>
      </p:grpSp>
      <p:grpSp>
        <p:nvGrpSpPr>
          <p:cNvPr id="1218" name="Google Shape;1218;p70"/>
          <p:cNvGrpSpPr/>
          <p:nvPr/>
        </p:nvGrpSpPr>
        <p:grpSpPr>
          <a:xfrm>
            <a:off x="9438870" y="5388164"/>
            <a:ext cx="4629245" cy="2792826"/>
            <a:chOff x="0" y="0"/>
            <a:chExt cx="6172327" cy="3723767"/>
          </a:xfrm>
        </p:grpSpPr>
        <p:sp>
          <p:nvSpPr>
            <p:cNvPr id="1219" name="Google Shape;1219;p70"/>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a:noFill/>
            </a:ln>
          </p:spPr>
        </p:sp>
        <p:sp>
          <p:nvSpPr>
            <p:cNvPr id="1220" name="Google Shape;1220;p70"/>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221" name="Google Shape;1221;p70"/>
          <p:cNvGrpSpPr/>
          <p:nvPr/>
        </p:nvGrpSpPr>
        <p:grpSpPr>
          <a:xfrm>
            <a:off x="9457920" y="5407214"/>
            <a:ext cx="4591174" cy="2754704"/>
            <a:chOff x="0" y="0"/>
            <a:chExt cx="6121566" cy="3672938"/>
          </a:xfrm>
        </p:grpSpPr>
        <p:sp>
          <p:nvSpPr>
            <p:cNvPr id="1222" name="Google Shape;1222;p70"/>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1223" name="Google Shape;1223;p70"/>
            <p:cNvSpPr txBox="1"/>
            <p:nvPr/>
          </p:nvSpPr>
          <p:spPr>
            <a:xfrm>
              <a:off x="0" y="19050"/>
              <a:ext cx="6121566" cy="3653888"/>
            </a:xfrm>
            <a:prstGeom prst="rect">
              <a:avLst/>
            </a:prstGeom>
            <a:noFill/>
            <a:ln>
              <a:noFill/>
            </a:ln>
          </p:spPr>
          <p:txBody>
            <a:bodyPr anchorCtr="0" anchor="ctr" bIns="0" lIns="0" spcFirstLastPara="1" rIns="0" wrap="square" tIns="0">
              <a:noAutofit/>
            </a:bodyPr>
            <a:lstStyle/>
            <a:p>
              <a:pPr indent="0" lvl="0" marL="0" marR="0" rtl="0" algn="ctr">
                <a:lnSpc>
                  <a:spcPct val="108009"/>
                </a:lnSpc>
                <a:spcBef>
                  <a:spcPts val="0"/>
                </a:spcBef>
                <a:spcAft>
                  <a:spcPts val="0"/>
                </a:spcAft>
                <a:buNone/>
              </a:pPr>
              <a:r>
                <a:rPr b="0" i="0" lang="en-US" sz="3021" u="none" cap="none" strike="noStrike">
                  <a:solidFill>
                    <a:srgbClr val="FFFFFF"/>
                  </a:solidFill>
                  <a:latin typeface="Arial"/>
                  <a:ea typeface="Arial"/>
                  <a:cs typeface="Arial"/>
                  <a:sym typeface="Arial"/>
                </a:rPr>
                <a:t>У громаді з'являються повідомлення про кластери захворювань харчового походження.</a:t>
              </a:r>
              <a:endParaRPr sz="1000"/>
            </a:p>
          </p:txBody>
        </p:sp>
      </p:gr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1" name="Shape 1231"/>
        <p:cNvGrpSpPr/>
        <p:nvPr/>
      </p:nvGrpSpPr>
      <p:grpSpPr>
        <a:xfrm>
          <a:off x="0" y="0"/>
          <a:ext cx="0" cy="0"/>
          <a:chOff x="0" y="0"/>
          <a:chExt cx="0" cy="0"/>
        </a:xfrm>
      </p:grpSpPr>
      <p:sp>
        <p:nvSpPr>
          <p:cNvPr descr="Синій текст на чорному фоні  Опис згенеровано автоматично" id="1232" name="Google Shape;1232;p72"/>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233" name="Google Shape;1233;p72"/>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1" l="0" r="0" t="0"/>
            </a:stretch>
          </a:blipFill>
          <a:ln>
            <a:noFill/>
          </a:ln>
        </p:spPr>
      </p:sp>
      <p:grpSp>
        <p:nvGrpSpPr>
          <p:cNvPr id="1234" name="Google Shape;1234;p72"/>
          <p:cNvGrpSpPr/>
          <p:nvPr/>
        </p:nvGrpSpPr>
        <p:grpSpPr>
          <a:xfrm>
            <a:off x="1257300" y="418292"/>
            <a:ext cx="15773400" cy="1380840"/>
            <a:chOff x="0" y="-66675"/>
            <a:chExt cx="21031200" cy="1841121"/>
          </a:xfrm>
        </p:grpSpPr>
        <p:sp>
          <p:nvSpPr>
            <p:cNvPr id="1235" name="Google Shape;1235;p72"/>
            <p:cNvSpPr/>
            <p:nvPr/>
          </p:nvSpPr>
          <p:spPr>
            <a:xfrm>
              <a:off x="0" y="0"/>
              <a:ext cx="21031200" cy="1774446"/>
            </a:xfrm>
            <a:custGeom>
              <a:rect b="b" l="l" r="r" t="t"/>
              <a:pathLst>
                <a:path extrusionOk="0" h="1774446" w="21031200">
                  <a:moveTo>
                    <a:pt x="0" y="0"/>
                  </a:moveTo>
                  <a:lnTo>
                    <a:pt x="21031200" y="0"/>
                  </a:lnTo>
                  <a:lnTo>
                    <a:pt x="21031200" y="1774446"/>
                  </a:lnTo>
                  <a:lnTo>
                    <a:pt x="0" y="1774446"/>
                  </a:lnTo>
                  <a:close/>
                </a:path>
              </a:pathLst>
            </a:custGeom>
            <a:solidFill>
              <a:srgbClr val="000000">
                <a:alpha val="0"/>
              </a:srgbClr>
            </a:solidFill>
            <a:ln>
              <a:noFill/>
            </a:ln>
          </p:spPr>
        </p:sp>
        <p:sp>
          <p:nvSpPr>
            <p:cNvPr id="1236" name="Google Shape;1236;p72"/>
            <p:cNvSpPr txBox="1"/>
            <p:nvPr/>
          </p:nvSpPr>
          <p:spPr>
            <a:xfrm>
              <a:off x="0" y="-66675"/>
              <a:ext cx="21031200" cy="18411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Зоонозні спалахи</a:t>
              </a:r>
              <a:endParaRPr/>
            </a:p>
          </p:txBody>
        </p:sp>
      </p:grpSp>
      <p:grpSp>
        <p:nvGrpSpPr>
          <p:cNvPr id="1237" name="Google Shape;1237;p72"/>
          <p:cNvGrpSpPr/>
          <p:nvPr/>
        </p:nvGrpSpPr>
        <p:grpSpPr>
          <a:xfrm>
            <a:off x="768974" y="1486793"/>
            <a:ext cx="17075542" cy="995149"/>
            <a:chOff x="0" y="-28575"/>
            <a:chExt cx="22767390" cy="1326865"/>
          </a:xfrm>
        </p:grpSpPr>
        <p:sp>
          <p:nvSpPr>
            <p:cNvPr id="1238" name="Google Shape;1238;p72"/>
            <p:cNvSpPr/>
            <p:nvPr/>
          </p:nvSpPr>
          <p:spPr>
            <a:xfrm>
              <a:off x="0" y="0"/>
              <a:ext cx="22767390" cy="1298290"/>
            </a:xfrm>
            <a:custGeom>
              <a:rect b="b" l="l" r="r" t="t"/>
              <a:pathLst>
                <a:path extrusionOk="0" h="1298290" w="22767390">
                  <a:moveTo>
                    <a:pt x="0" y="0"/>
                  </a:moveTo>
                  <a:lnTo>
                    <a:pt x="22767390" y="0"/>
                  </a:lnTo>
                  <a:lnTo>
                    <a:pt x="22767390" y="1298290"/>
                  </a:lnTo>
                  <a:lnTo>
                    <a:pt x="0" y="1298290"/>
                  </a:lnTo>
                  <a:close/>
                </a:path>
              </a:pathLst>
            </a:custGeom>
            <a:solidFill>
              <a:srgbClr val="000000">
                <a:alpha val="0"/>
              </a:srgbClr>
            </a:solidFill>
            <a:ln>
              <a:noFill/>
            </a:ln>
          </p:spPr>
        </p:sp>
        <p:sp>
          <p:nvSpPr>
            <p:cNvPr id="1239" name="Google Shape;1239;p72"/>
            <p:cNvSpPr txBox="1"/>
            <p:nvPr/>
          </p:nvSpPr>
          <p:spPr>
            <a:xfrm>
              <a:off x="0" y="-28575"/>
              <a:ext cx="22767390" cy="1326865"/>
            </a:xfrm>
            <a:prstGeom prst="rect">
              <a:avLst/>
            </a:prstGeom>
            <a:noFill/>
            <a:ln>
              <a:noFill/>
            </a:ln>
          </p:spPr>
          <p:txBody>
            <a:bodyPr anchorCtr="0" anchor="ctr" bIns="0" lIns="0" spcFirstLastPara="1" rIns="0" wrap="square" tIns="0">
              <a:noAutofit/>
            </a:bodyPr>
            <a:lstStyle/>
            <a:p>
              <a:pPr indent="0" lvl="0" marL="0" marR="0" rtl="0" algn="just">
                <a:lnSpc>
                  <a:spcPct val="108000"/>
                </a:lnSpc>
                <a:spcBef>
                  <a:spcPts val="0"/>
                </a:spcBef>
                <a:spcAft>
                  <a:spcPts val="0"/>
                </a:spcAft>
                <a:buNone/>
              </a:pPr>
              <a:r>
                <a:rPr b="1" i="0" lang="en-US" sz="2700" u="none" cap="none" strike="noStrike">
                  <a:solidFill>
                    <a:srgbClr val="139AD6"/>
                  </a:solidFill>
                  <a:latin typeface="Calibri"/>
                  <a:ea typeface="Calibri"/>
                  <a:cs typeface="Calibri"/>
                  <a:sym typeface="Calibri"/>
                </a:rPr>
                <a:t>Моніторинг здоров'я тварин та своєчасне надання рекомендацій можуть зупинити хвороби до того, як вони поширяться на людей.</a:t>
              </a:r>
              <a:endParaRPr/>
            </a:p>
          </p:txBody>
        </p:sp>
      </p:grpSp>
      <p:grpSp>
        <p:nvGrpSpPr>
          <p:cNvPr id="1240" name="Google Shape;1240;p72"/>
          <p:cNvGrpSpPr/>
          <p:nvPr/>
        </p:nvGrpSpPr>
        <p:grpSpPr>
          <a:xfrm>
            <a:off x="989409" y="2745123"/>
            <a:ext cx="9958865" cy="775240"/>
            <a:chOff x="0" y="0"/>
            <a:chExt cx="13278486" cy="1033653"/>
          </a:xfrm>
        </p:grpSpPr>
        <p:sp>
          <p:nvSpPr>
            <p:cNvPr id="1241" name="Google Shape;1241;p72"/>
            <p:cNvSpPr/>
            <p:nvPr/>
          </p:nvSpPr>
          <p:spPr>
            <a:xfrm>
              <a:off x="25400" y="25400"/>
              <a:ext cx="13227686" cy="982853"/>
            </a:xfrm>
            <a:custGeom>
              <a:rect b="b" l="l" r="r" t="t"/>
              <a:pathLst>
                <a:path extrusionOk="0" h="982853" w="13227686">
                  <a:moveTo>
                    <a:pt x="0" y="163830"/>
                  </a:moveTo>
                  <a:cubicBezTo>
                    <a:pt x="0" y="73279"/>
                    <a:pt x="76835" y="0"/>
                    <a:pt x="171577" y="0"/>
                  </a:cubicBezTo>
                  <a:lnTo>
                    <a:pt x="13056108" y="0"/>
                  </a:lnTo>
                  <a:cubicBezTo>
                    <a:pt x="13150850" y="0"/>
                    <a:pt x="13227686" y="73279"/>
                    <a:pt x="13227686" y="163830"/>
                  </a:cubicBezTo>
                  <a:lnTo>
                    <a:pt x="13227686" y="819023"/>
                  </a:lnTo>
                  <a:cubicBezTo>
                    <a:pt x="13227686" y="909447"/>
                    <a:pt x="13150850" y="982853"/>
                    <a:pt x="13056108" y="982853"/>
                  </a:cubicBezTo>
                  <a:lnTo>
                    <a:pt x="171577" y="982853"/>
                  </a:lnTo>
                  <a:cubicBezTo>
                    <a:pt x="76835" y="982853"/>
                    <a:pt x="0" y="909447"/>
                    <a:pt x="0" y="819023"/>
                  </a:cubicBezTo>
                  <a:close/>
                </a:path>
              </a:pathLst>
            </a:custGeom>
            <a:solidFill>
              <a:srgbClr val="00B0F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2" name="Google Shape;1242;p72"/>
            <p:cNvSpPr/>
            <p:nvPr/>
          </p:nvSpPr>
          <p:spPr>
            <a:xfrm>
              <a:off x="0" y="0"/>
              <a:ext cx="13278486" cy="1033653"/>
            </a:xfrm>
            <a:custGeom>
              <a:rect b="b" l="l" r="r" t="t"/>
              <a:pathLst>
                <a:path extrusionOk="0" h="1033653" w="13278486">
                  <a:moveTo>
                    <a:pt x="0" y="189230"/>
                  </a:moveTo>
                  <a:cubicBezTo>
                    <a:pt x="0" y="83566"/>
                    <a:pt x="89281" y="0"/>
                    <a:pt x="196977" y="0"/>
                  </a:cubicBezTo>
                  <a:lnTo>
                    <a:pt x="13081508" y="0"/>
                  </a:lnTo>
                  <a:lnTo>
                    <a:pt x="13081508" y="25400"/>
                  </a:lnTo>
                  <a:lnTo>
                    <a:pt x="13081508" y="0"/>
                  </a:lnTo>
                  <a:cubicBezTo>
                    <a:pt x="13189204" y="0"/>
                    <a:pt x="13278486" y="83566"/>
                    <a:pt x="13278486" y="189230"/>
                  </a:cubicBezTo>
                  <a:lnTo>
                    <a:pt x="13253086" y="189230"/>
                  </a:lnTo>
                  <a:lnTo>
                    <a:pt x="13278486" y="189230"/>
                  </a:lnTo>
                  <a:lnTo>
                    <a:pt x="13278486" y="844423"/>
                  </a:lnTo>
                  <a:lnTo>
                    <a:pt x="13253086" y="844423"/>
                  </a:lnTo>
                  <a:lnTo>
                    <a:pt x="13278486" y="844423"/>
                  </a:lnTo>
                  <a:cubicBezTo>
                    <a:pt x="13278486" y="949960"/>
                    <a:pt x="13189204" y="1033653"/>
                    <a:pt x="13081508" y="1033653"/>
                  </a:cubicBezTo>
                  <a:lnTo>
                    <a:pt x="13081508" y="1008253"/>
                  </a:lnTo>
                  <a:lnTo>
                    <a:pt x="13081508" y="1033653"/>
                  </a:lnTo>
                  <a:lnTo>
                    <a:pt x="196977" y="1033653"/>
                  </a:lnTo>
                  <a:lnTo>
                    <a:pt x="196977" y="1008253"/>
                  </a:lnTo>
                  <a:lnTo>
                    <a:pt x="196977" y="1033653"/>
                  </a:lnTo>
                  <a:cubicBezTo>
                    <a:pt x="89281" y="1033653"/>
                    <a:pt x="0" y="949960"/>
                    <a:pt x="0" y="844423"/>
                  </a:cubicBezTo>
                  <a:lnTo>
                    <a:pt x="0" y="189230"/>
                  </a:lnTo>
                  <a:lnTo>
                    <a:pt x="25400" y="189230"/>
                  </a:lnTo>
                  <a:lnTo>
                    <a:pt x="0" y="189230"/>
                  </a:lnTo>
                  <a:moveTo>
                    <a:pt x="50800" y="189230"/>
                  </a:moveTo>
                  <a:lnTo>
                    <a:pt x="50800" y="844423"/>
                  </a:lnTo>
                  <a:lnTo>
                    <a:pt x="25400" y="844423"/>
                  </a:lnTo>
                  <a:lnTo>
                    <a:pt x="50800" y="844423"/>
                  </a:lnTo>
                  <a:cubicBezTo>
                    <a:pt x="50800" y="919734"/>
                    <a:pt x="115189" y="982853"/>
                    <a:pt x="196977" y="982853"/>
                  </a:cubicBezTo>
                  <a:lnTo>
                    <a:pt x="13081508" y="982853"/>
                  </a:lnTo>
                  <a:cubicBezTo>
                    <a:pt x="13163423" y="982853"/>
                    <a:pt x="13227686" y="919734"/>
                    <a:pt x="13227686" y="844423"/>
                  </a:cubicBezTo>
                  <a:lnTo>
                    <a:pt x="13227686" y="189230"/>
                  </a:lnTo>
                  <a:cubicBezTo>
                    <a:pt x="13227686" y="113919"/>
                    <a:pt x="13163296" y="50800"/>
                    <a:pt x="13081508" y="50800"/>
                  </a:cubicBezTo>
                  <a:lnTo>
                    <a:pt x="196977" y="50800"/>
                  </a:lnTo>
                  <a:lnTo>
                    <a:pt x="196977" y="25400"/>
                  </a:lnTo>
                  <a:lnTo>
                    <a:pt x="196977" y="50800"/>
                  </a:lnTo>
                  <a:cubicBezTo>
                    <a:pt x="115189" y="50800"/>
                    <a:pt x="50800" y="113919"/>
                    <a:pt x="50800" y="18923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243" name="Google Shape;1243;p72"/>
          <p:cNvGrpSpPr/>
          <p:nvPr/>
        </p:nvGrpSpPr>
        <p:grpSpPr>
          <a:xfrm>
            <a:off x="1044441" y="2800155"/>
            <a:ext cx="9848834" cy="665134"/>
            <a:chOff x="0" y="0"/>
            <a:chExt cx="13131778" cy="886846"/>
          </a:xfrm>
        </p:grpSpPr>
        <p:sp>
          <p:nvSpPr>
            <p:cNvPr id="1244" name="Google Shape;1244;p72"/>
            <p:cNvSpPr/>
            <p:nvPr/>
          </p:nvSpPr>
          <p:spPr>
            <a:xfrm>
              <a:off x="0" y="0"/>
              <a:ext cx="13131778" cy="886846"/>
            </a:xfrm>
            <a:custGeom>
              <a:rect b="b" l="l" r="r" t="t"/>
              <a:pathLst>
                <a:path extrusionOk="0" h="886846" w="13131778">
                  <a:moveTo>
                    <a:pt x="0" y="0"/>
                  </a:moveTo>
                  <a:lnTo>
                    <a:pt x="13131778" y="0"/>
                  </a:lnTo>
                  <a:lnTo>
                    <a:pt x="13131778" y="886846"/>
                  </a:lnTo>
                  <a:lnTo>
                    <a:pt x="0" y="886846"/>
                  </a:lnTo>
                  <a:close/>
                </a:path>
              </a:pathLst>
            </a:custGeom>
            <a:solidFill>
              <a:srgbClr val="000000">
                <a:alpha val="0"/>
              </a:srgbClr>
            </a:solidFill>
            <a:ln>
              <a:noFill/>
            </a:ln>
          </p:spPr>
        </p:sp>
        <p:sp>
          <p:nvSpPr>
            <p:cNvPr id="1245" name="Google Shape;1245;p72"/>
            <p:cNvSpPr txBox="1"/>
            <p:nvPr/>
          </p:nvSpPr>
          <p:spPr>
            <a:xfrm>
              <a:off x="0" y="9525"/>
              <a:ext cx="13131778" cy="8773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3150" u="none" cap="none" strike="noStrike">
                  <a:solidFill>
                    <a:srgbClr val="FFFFFF"/>
                  </a:solidFill>
                  <a:latin typeface="Arial"/>
                  <a:ea typeface="Arial"/>
                  <a:cs typeface="Arial"/>
                  <a:sym typeface="Arial"/>
                </a:rPr>
                <a:t>Системи раннього попередження про повені</a:t>
              </a:r>
              <a:endParaRPr/>
            </a:p>
          </p:txBody>
        </p:sp>
      </p:grpSp>
      <p:sp>
        <p:nvSpPr>
          <p:cNvPr id="1246" name="Google Shape;1246;p72"/>
          <p:cNvSpPr txBox="1"/>
          <p:nvPr/>
        </p:nvSpPr>
        <p:spPr>
          <a:xfrm>
            <a:off x="1218434" y="3546973"/>
            <a:ext cx="9561600" cy="875400"/>
          </a:xfrm>
          <a:prstGeom prst="rect">
            <a:avLst/>
          </a:prstGeom>
          <a:noFill/>
          <a:ln>
            <a:noFill/>
          </a:ln>
        </p:spPr>
        <p:txBody>
          <a:bodyPr anchorCtr="0" anchor="t" bIns="0" lIns="0" spcFirstLastPara="1" rIns="0" wrap="square" tIns="0">
            <a:spAutoFit/>
          </a:bodyPr>
          <a:lstStyle/>
          <a:p>
            <a:pPr indent="-114300" lvl="2" marL="360706" marR="0" rtl="0" algn="l">
              <a:lnSpc>
                <a:spcPct val="107977"/>
              </a:lnSpc>
              <a:spcBef>
                <a:spcPts val="0"/>
              </a:spcBef>
              <a:spcAft>
                <a:spcPts val="0"/>
              </a:spcAft>
              <a:buClr>
                <a:srgbClr val="000000"/>
              </a:buClr>
              <a:buSzPts val="1800"/>
              <a:buFont typeface="Arial"/>
              <a:buChar char="⚬"/>
            </a:pPr>
            <a:r>
              <a:rPr b="0" i="0" lang="en-US" sz="1800" u="none" cap="none" strike="noStrike">
                <a:solidFill>
                  <a:srgbClr val="000000"/>
                </a:solidFill>
                <a:latin typeface="Arial"/>
                <a:ea typeface="Arial"/>
                <a:cs typeface="Arial"/>
                <a:sym typeface="Arial"/>
              </a:rPr>
              <a:t>Мережі ветеринарного нагляду повідомляють про незвичайні випадки смерті тварин.</a:t>
            </a:r>
            <a:endParaRPr sz="1800"/>
          </a:p>
          <a:p>
            <a:pPr indent="-114300" lvl="2" marL="360706" marR="0" rtl="0" algn="l">
              <a:lnSpc>
                <a:spcPct val="107977"/>
              </a:lnSpc>
              <a:spcBef>
                <a:spcPts val="0"/>
              </a:spcBef>
              <a:spcAft>
                <a:spcPts val="0"/>
              </a:spcAft>
              <a:buClr>
                <a:srgbClr val="000000"/>
              </a:buClr>
              <a:buSzPts val="1800"/>
              <a:buFont typeface="Arial"/>
              <a:buChar char="⚬"/>
            </a:pPr>
            <a:r>
              <a:rPr b="0" i="0" lang="en-US" sz="1800" u="none" cap="none" strike="noStrike">
                <a:solidFill>
                  <a:srgbClr val="000000"/>
                </a:solidFill>
                <a:latin typeface="Arial"/>
                <a:ea typeface="Arial"/>
                <a:cs typeface="Arial"/>
                <a:sym typeface="Arial"/>
              </a:rPr>
              <a:t>Попередження ВООЗ/OIE щодо передачі хвороб від тварин до людини.</a:t>
            </a:r>
            <a:endParaRPr sz="1800"/>
          </a:p>
          <a:p>
            <a:pPr indent="-114300" lvl="2" marL="360706" marR="0" rtl="0" algn="l">
              <a:lnSpc>
                <a:spcPct val="107977"/>
              </a:lnSpc>
              <a:spcBef>
                <a:spcPts val="0"/>
              </a:spcBef>
              <a:spcAft>
                <a:spcPts val="0"/>
              </a:spcAft>
              <a:buClr>
                <a:srgbClr val="000000"/>
              </a:buClr>
              <a:buSzPts val="1800"/>
              <a:buFont typeface="Arial"/>
              <a:buChar char="⚬"/>
            </a:pPr>
            <a:r>
              <a:rPr b="0" i="0" lang="en-US" sz="1800" u="none" cap="none" strike="noStrike">
                <a:solidFill>
                  <a:srgbClr val="000000"/>
                </a:solidFill>
                <a:latin typeface="Arial"/>
                <a:ea typeface="Arial"/>
                <a:cs typeface="Arial"/>
                <a:sym typeface="Arial"/>
              </a:rPr>
              <a:t>Рекомендації громадського здоров'я щодо районів високого ризику.</a:t>
            </a:r>
            <a:endParaRPr sz="1800"/>
          </a:p>
        </p:txBody>
      </p:sp>
      <p:grpSp>
        <p:nvGrpSpPr>
          <p:cNvPr id="1247" name="Google Shape;1247;p72"/>
          <p:cNvGrpSpPr/>
          <p:nvPr/>
        </p:nvGrpSpPr>
        <p:grpSpPr>
          <a:xfrm>
            <a:off x="989409" y="4655913"/>
            <a:ext cx="9958865" cy="775240"/>
            <a:chOff x="0" y="0"/>
            <a:chExt cx="13278486" cy="1033653"/>
          </a:xfrm>
        </p:grpSpPr>
        <p:sp>
          <p:nvSpPr>
            <p:cNvPr id="1248" name="Google Shape;1248;p72"/>
            <p:cNvSpPr/>
            <p:nvPr/>
          </p:nvSpPr>
          <p:spPr>
            <a:xfrm>
              <a:off x="25400" y="25400"/>
              <a:ext cx="13227686" cy="982853"/>
            </a:xfrm>
            <a:custGeom>
              <a:rect b="b" l="l" r="r" t="t"/>
              <a:pathLst>
                <a:path extrusionOk="0" h="982853" w="13227686">
                  <a:moveTo>
                    <a:pt x="0" y="163830"/>
                  </a:moveTo>
                  <a:cubicBezTo>
                    <a:pt x="0" y="73279"/>
                    <a:pt x="76835" y="0"/>
                    <a:pt x="171577" y="0"/>
                  </a:cubicBezTo>
                  <a:lnTo>
                    <a:pt x="13056108" y="0"/>
                  </a:lnTo>
                  <a:cubicBezTo>
                    <a:pt x="13150850" y="0"/>
                    <a:pt x="13227686" y="73279"/>
                    <a:pt x="13227686" y="163830"/>
                  </a:cubicBezTo>
                  <a:lnTo>
                    <a:pt x="13227686" y="819023"/>
                  </a:lnTo>
                  <a:cubicBezTo>
                    <a:pt x="13227686" y="909447"/>
                    <a:pt x="13150850" y="982853"/>
                    <a:pt x="13056108" y="982853"/>
                  </a:cubicBezTo>
                  <a:lnTo>
                    <a:pt x="171577" y="982853"/>
                  </a:lnTo>
                  <a:cubicBezTo>
                    <a:pt x="76835" y="982853"/>
                    <a:pt x="0" y="909447"/>
                    <a:pt x="0" y="819023"/>
                  </a:cubicBezTo>
                  <a:close/>
                </a:path>
              </a:pathLst>
            </a:custGeom>
            <a:solidFill>
              <a:srgbClr val="92D05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9" name="Google Shape;1249;p72"/>
            <p:cNvSpPr/>
            <p:nvPr/>
          </p:nvSpPr>
          <p:spPr>
            <a:xfrm>
              <a:off x="0" y="0"/>
              <a:ext cx="13278486" cy="1033653"/>
            </a:xfrm>
            <a:custGeom>
              <a:rect b="b" l="l" r="r" t="t"/>
              <a:pathLst>
                <a:path extrusionOk="0" h="1033653" w="13278486">
                  <a:moveTo>
                    <a:pt x="0" y="189230"/>
                  </a:moveTo>
                  <a:cubicBezTo>
                    <a:pt x="0" y="83566"/>
                    <a:pt x="89281" y="0"/>
                    <a:pt x="196977" y="0"/>
                  </a:cubicBezTo>
                  <a:lnTo>
                    <a:pt x="13081508" y="0"/>
                  </a:lnTo>
                  <a:lnTo>
                    <a:pt x="13081508" y="25400"/>
                  </a:lnTo>
                  <a:lnTo>
                    <a:pt x="13081508" y="0"/>
                  </a:lnTo>
                  <a:cubicBezTo>
                    <a:pt x="13189204" y="0"/>
                    <a:pt x="13278486" y="83566"/>
                    <a:pt x="13278486" y="189230"/>
                  </a:cubicBezTo>
                  <a:lnTo>
                    <a:pt x="13253086" y="189230"/>
                  </a:lnTo>
                  <a:lnTo>
                    <a:pt x="13278486" y="189230"/>
                  </a:lnTo>
                  <a:lnTo>
                    <a:pt x="13278486" y="844423"/>
                  </a:lnTo>
                  <a:lnTo>
                    <a:pt x="13253086" y="844423"/>
                  </a:lnTo>
                  <a:lnTo>
                    <a:pt x="13278486" y="844423"/>
                  </a:lnTo>
                  <a:cubicBezTo>
                    <a:pt x="13278486" y="949960"/>
                    <a:pt x="13189204" y="1033653"/>
                    <a:pt x="13081508" y="1033653"/>
                  </a:cubicBezTo>
                  <a:lnTo>
                    <a:pt x="13081508" y="1008253"/>
                  </a:lnTo>
                  <a:lnTo>
                    <a:pt x="13081508" y="1033653"/>
                  </a:lnTo>
                  <a:lnTo>
                    <a:pt x="196977" y="1033653"/>
                  </a:lnTo>
                  <a:lnTo>
                    <a:pt x="196977" y="1008253"/>
                  </a:lnTo>
                  <a:lnTo>
                    <a:pt x="196977" y="1033653"/>
                  </a:lnTo>
                  <a:cubicBezTo>
                    <a:pt x="89281" y="1033653"/>
                    <a:pt x="0" y="949960"/>
                    <a:pt x="0" y="844423"/>
                  </a:cubicBezTo>
                  <a:lnTo>
                    <a:pt x="0" y="189230"/>
                  </a:lnTo>
                  <a:lnTo>
                    <a:pt x="25400" y="189230"/>
                  </a:lnTo>
                  <a:lnTo>
                    <a:pt x="0" y="189230"/>
                  </a:lnTo>
                  <a:moveTo>
                    <a:pt x="50800" y="189230"/>
                  </a:moveTo>
                  <a:lnTo>
                    <a:pt x="50800" y="844423"/>
                  </a:lnTo>
                  <a:lnTo>
                    <a:pt x="25400" y="844423"/>
                  </a:lnTo>
                  <a:lnTo>
                    <a:pt x="50800" y="844423"/>
                  </a:lnTo>
                  <a:cubicBezTo>
                    <a:pt x="50800" y="919734"/>
                    <a:pt x="115189" y="982853"/>
                    <a:pt x="196977" y="982853"/>
                  </a:cubicBezTo>
                  <a:lnTo>
                    <a:pt x="13081508" y="982853"/>
                  </a:lnTo>
                  <a:cubicBezTo>
                    <a:pt x="13163423" y="982853"/>
                    <a:pt x="13227686" y="919734"/>
                    <a:pt x="13227686" y="844423"/>
                  </a:cubicBezTo>
                  <a:lnTo>
                    <a:pt x="13227686" y="189230"/>
                  </a:lnTo>
                  <a:cubicBezTo>
                    <a:pt x="13227686" y="113919"/>
                    <a:pt x="13163296" y="50800"/>
                    <a:pt x="13081508" y="50800"/>
                  </a:cubicBezTo>
                  <a:lnTo>
                    <a:pt x="196977" y="50800"/>
                  </a:lnTo>
                  <a:lnTo>
                    <a:pt x="196977" y="25400"/>
                  </a:lnTo>
                  <a:lnTo>
                    <a:pt x="196977" y="50800"/>
                  </a:lnTo>
                  <a:cubicBezTo>
                    <a:pt x="115189" y="50800"/>
                    <a:pt x="50800" y="113919"/>
                    <a:pt x="50800" y="18923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250" name="Google Shape;1250;p72"/>
          <p:cNvGrpSpPr/>
          <p:nvPr/>
        </p:nvGrpSpPr>
        <p:grpSpPr>
          <a:xfrm>
            <a:off x="1044441" y="4710945"/>
            <a:ext cx="9848834" cy="665135"/>
            <a:chOff x="0" y="0"/>
            <a:chExt cx="13131778" cy="886846"/>
          </a:xfrm>
        </p:grpSpPr>
        <p:sp>
          <p:nvSpPr>
            <p:cNvPr id="1251" name="Google Shape;1251;p72"/>
            <p:cNvSpPr/>
            <p:nvPr/>
          </p:nvSpPr>
          <p:spPr>
            <a:xfrm>
              <a:off x="0" y="0"/>
              <a:ext cx="13131778" cy="886846"/>
            </a:xfrm>
            <a:custGeom>
              <a:rect b="b" l="l" r="r" t="t"/>
              <a:pathLst>
                <a:path extrusionOk="0" h="886846" w="13131778">
                  <a:moveTo>
                    <a:pt x="0" y="0"/>
                  </a:moveTo>
                  <a:lnTo>
                    <a:pt x="13131778" y="0"/>
                  </a:lnTo>
                  <a:lnTo>
                    <a:pt x="13131778" y="886846"/>
                  </a:lnTo>
                  <a:lnTo>
                    <a:pt x="0" y="886846"/>
                  </a:lnTo>
                  <a:close/>
                </a:path>
              </a:pathLst>
            </a:custGeom>
            <a:solidFill>
              <a:srgbClr val="000000">
                <a:alpha val="0"/>
              </a:srgbClr>
            </a:solidFill>
            <a:ln>
              <a:noFill/>
            </a:ln>
          </p:spPr>
        </p:sp>
        <p:sp>
          <p:nvSpPr>
            <p:cNvPr id="1252" name="Google Shape;1252;p72"/>
            <p:cNvSpPr txBox="1"/>
            <p:nvPr/>
          </p:nvSpPr>
          <p:spPr>
            <a:xfrm>
              <a:off x="0" y="9525"/>
              <a:ext cx="13131778" cy="8773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3150" u="none" cap="none" strike="noStrike">
                  <a:solidFill>
                    <a:srgbClr val="FFFFFF"/>
                  </a:solidFill>
                  <a:latin typeface="Arial"/>
                  <a:ea typeface="Arial"/>
                  <a:cs typeface="Arial"/>
                  <a:sym typeface="Arial"/>
                </a:rPr>
                <a:t>Що робити</a:t>
              </a:r>
              <a:endParaRPr/>
            </a:p>
          </p:txBody>
        </p:sp>
      </p:grpSp>
      <p:sp>
        <p:nvSpPr>
          <p:cNvPr id="1253" name="Google Shape;1253;p72"/>
          <p:cNvSpPr txBox="1"/>
          <p:nvPr/>
        </p:nvSpPr>
        <p:spPr>
          <a:xfrm>
            <a:off x="1218434" y="5457763"/>
            <a:ext cx="9561600" cy="875400"/>
          </a:xfrm>
          <a:prstGeom prst="rect">
            <a:avLst/>
          </a:prstGeom>
          <a:noFill/>
          <a:ln>
            <a:noFill/>
          </a:ln>
        </p:spPr>
        <p:txBody>
          <a:bodyPr anchorCtr="0" anchor="t" bIns="0" lIns="0" spcFirstLastPara="1" rIns="0" wrap="square" tIns="0">
            <a:spAutoFit/>
          </a:bodyPr>
          <a:lstStyle/>
          <a:p>
            <a:pPr indent="-114300" lvl="2" marL="434340" marR="0" rtl="0" algn="l">
              <a:lnSpc>
                <a:spcPct val="108000"/>
              </a:lnSpc>
              <a:spcBef>
                <a:spcPts val="0"/>
              </a:spcBef>
              <a:spcAft>
                <a:spcPts val="0"/>
              </a:spcAft>
              <a:buClr>
                <a:srgbClr val="000000"/>
              </a:buClr>
              <a:buSzPts val="1800"/>
              <a:buFont typeface="Arial"/>
              <a:buChar char="⚬"/>
            </a:pPr>
            <a:r>
              <a:rPr b="0" i="0" lang="en-US" sz="1800" u="none" cap="none" strike="noStrike">
                <a:solidFill>
                  <a:srgbClr val="000000"/>
                </a:solidFill>
                <a:latin typeface="Arial"/>
                <a:ea typeface="Arial"/>
                <a:cs typeface="Arial"/>
                <a:sym typeface="Arial"/>
              </a:rPr>
              <a:t>Уникайте контакту з хворими або мертвими тваринами.</a:t>
            </a:r>
            <a:endParaRPr sz="1800"/>
          </a:p>
          <a:p>
            <a:pPr indent="-114300" lvl="2" marL="434340" marR="0" rtl="0" algn="l">
              <a:lnSpc>
                <a:spcPct val="108000"/>
              </a:lnSpc>
              <a:spcBef>
                <a:spcPts val="0"/>
              </a:spcBef>
              <a:spcAft>
                <a:spcPts val="0"/>
              </a:spcAft>
              <a:buClr>
                <a:srgbClr val="000000"/>
              </a:buClr>
              <a:buSzPts val="1800"/>
              <a:buFont typeface="Arial"/>
              <a:buChar char="⚬"/>
            </a:pPr>
            <a:r>
              <a:rPr b="0" i="0" lang="en-US" sz="1800" u="none" cap="none" strike="noStrike">
                <a:solidFill>
                  <a:srgbClr val="000000"/>
                </a:solidFill>
                <a:latin typeface="Arial"/>
                <a:ea typeface="Arial"/>
                <a:cs typeface="Arial"/>
                <a:sym typeface="Arial"/>
              </a:rPr>
              <a:t>Використовуйте засоби захисту, якщо працюєте з худобою.</a:t>
            </a:r>
            <a:endParaRPr sz="1800"/>
          </a:p>
          <a:p>
            <a:pPr indent="-114300" lvl="2" marL="434340" marR="0" rtl="0" algn="l">
              <a:lnSpc>
                <a:spcPct val="108000"/>
              </a:lnSpc>
              <a:spcBef>
                <a:spcPts val="0"/>
              </a:spcBef>
              <a:spcAft>
                <a:spcPts val="0"/>
              </a:spcAft>
              <a:buClr>
                <a:srgbClr val="000000"/>
              </a:buClr>
              <a:buSzPts val="1800"/>
              <a:buFont typeface="Arial"/>
              <a:buChar char="⚬"/>
            </a:pPr>
            <a:r>
              <a:rPr b="0" i="0" lang="en-US" sz="1800" u="none" cap="none" strike="noStrike">
                <a:solidFill>
                  <a:srgbClr val="000000"/>
                </a:solidFill>
                <a:latin typeface="Arial"/>
                <a:ea typeface="Arial"/>
                <a:cs typeface="Arial"/>
                <a:sym typeface="Arial"/>
              </a:rPr>
              <a:t>Дотримуйтесь правил вакцинації та профілактики.</a:t>
            </a:r>
            <a:endParaRPr sz="1800"/>
          </a:p>
        </p:txBody>
      </p:sp>
      <p:grpSp>
        <p:nvGrpSpPr>
          <p:cNvPr id="1254" name="Google Shape;1254;p72"/>
          <p:cNvGrpSpPr/>
          <p:nvPr/>
        </p:nvGrpSpPr>
        <p:grpSpPr>
          <a:xfrm>
            <a:off x="989409" y="6566703"/>
            <a:ext cx="9958865" cy="775239"/>
            <a:chOff x="0" y="0"/>
            <a:chExt cx="13278486" cy="1033653"/>
          </a:xfrm>
        </p:grpSpPr>
        <p:sp>
          <p:nvSpPr>
            <p:cNvPr id="1255" name="Google Shape;1255;p72"/>
            <p:cNvSpPr/>
            <p:nvPr/>
          </p:nvSpPr>
          <p:spPr>
            <a:xfrm>
              <a:off x="25400" y="25400"/>
              <a:ext cx="13227686" cy="982853"/>
            </a:xfrm>
            <a:custGeom>
              <a:rect b="b" l="l" r="r" t="t"/>
              <a:pathLst>
                <a:path extrusionOk="0" h="982853" w="13227686">
                  <a:moveTo>
                    <a:pt x="0" y="163830"/>
                  </a:moveTo>
                  <a:cubicBezTo>
                    <a:pt x="0" y="73279"/>
                    <a:pt x="76835" y="0"/>
                    <a:pt x="171577" y="0"/>
                  </a:cubicBezTo>
                  <a:lnTo>
                    <a:pt x="13056108" y="0"/>
                  </a:lnTo>
                  <a:cubicBezTo>
                    <a:pt x="13150850" y="0"/>
                    <a:pt x="13227686" y="73279"/>
                    <a:pt x="13227686" y="163830"/>
                  </a:cubicBezTo>
                  <a:lnTo>
                    <a:pt x="13227686" y="819023"/>
                  </a:lnTo>
                  <a:cubicBezTo>
                    <a:pt x="13227686" y="909447"/>
                    <a:pt x="13150850" y="982853"/>
                    <a:pt x="13056108" y="982853"/>
                  </a:cubicBezTo>
                  <a:lnTo>
                    <a:pt x="171577" y="982853"/>
                  </a:lnTo>
                  <a:cubicBezTo>
                    <a:pt x="76835" y="982853"/>
                    <a:pt x="0" y="909447"/>
                    <a:pt x="0" y="819023"/>
                  </a:cubicBezTo>
                  <a:close/>
                </a:path>
              </a:pathLst>
            </a:custGeom>
            <a:solidFill>
              <a:srgbClr val="ED252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6" name="Google Shape;1256;p72"/>
            <p:cNvSpPr/>
            <p:nvPr/>
          </p:nvSpPr>
          <p:spPr>
            <a:xfrm>
              <a:off x="0" y="0"/>
              <a:ext cx="13278486" cy="1033653"/>
            </a:xfrm>
            <a:custGeom>
              <a:rect b="b" l="l" r="r" t="t"/>
              <a:pathLst>
                <a:path extrusionOk="0" h="1033653" w="13278486">
                  <a:moveTo>
                    <a:pt x="0" y="189230"/>
                  </a:moveTo>
                  <a:cubicBezTo>
                    <a:pt x="0" y="83566"/>
                    <a:pt x="89281" y="0"/>
                    <a:pt x="196977" y="0"/>
                  </a:cubicBezTo>
                  <a:lnTo>
                    <a:pt x="13081508" y="0"/>
                  </a:lnTo>
                  <a:lnTo>
                    <a:pt x="13081508" y="25400"/>
                  </a:lnTo>
                  <a:lnTo>
                    <a:pt x="13081508" y="0"/>
                  </a:lnTo>
                  <a:cubicBezTo>
                    <a:pt x="13189204" y="0"/>
                    <a:pt x="13278486" y="83566"/>
                    <a:pt x="13278486" y="189230"/>
                  </a:cubicBezTo>
                  <a:lnTo>
                    <a:pt x="13253086" y="189230"/>
                  </a:lnTo>
                  <a:lnTo>
                    <a:pt x="13278486" y="189230"/>
                  </a:lnTo>
                  <a:lnTo>
                    <a:pt x="13278486" y="844423"/>
                  </a:lnTo>
                  <a:lnTo>
                    <a:pt x="13253086" y="844423"/>
                  </a:lnTo>
                  <a:lnTo>
                    <a:pt x="13278486" y="844423"/>
                  </a:lnTo>
                  <a:cubicBezTo>
                    <a:pt x="13278486" y="949960"/>
                    <a:pt x="13189204" y="1033653"/>
                    <a:pt x="13081508" y="1033653"/>
                  </a:cubicBezTo>
                  <a:lnTo>
                    <a:pt x="13081508" y="1008253"/>
                  </a:lnTo>
                  <a:lnTo>
                    <a:pt x="13081508" y="1033653"/>
                  </a:lnTo>
                  <a:lnTo>
                    <a:pt x="196977" y="1033653"/>
                  </a:lnTo>
                  <a:lnTo>
                    <a:pt x="196977" y="1008253"/>
                  </a:lnTo>
                  <a:lnTo>
                    <a:pt x="196977" y="1033653"/>
                  </a:lnTo>
                  <a:cubicBezTo>
                    <a:pt x="89281" y="1033653"/>
                    <a:pt x="0" y="949960"/>
                    <a:pt x="0" y="844423"/>
                  </a:cubicBezTo>
                  <a:lnTo>
                    <a:pt x="0" y="189230"/>
                  </a:lnTo>
                  <a:lnTo>
                    <a:pt x="25400" y="189230"/>
                  </a:lnTo>
                  <a:lnTo>
                    <a:pt x="0" y="189230"/>
                  </a:lnTo>
                  <a:moveTo>
                    <a:pt x="50800" y="189230"/>
                  </a:moveTo>
                  <a:lnTo>
                    <a:pt x="50800" y="844423"/>
                  </a:lnTo>
                  <a:lnTo>
                    <a:pt x="25400" y="844423"/>
                  </a:lnTo>
                  <a:lnTo>
                    <a:pt x="50800" y="844423"/>
                  </a:lnTo>
                  <a:cubicBezTo>
                    <a:pt x="50800" y="919734"/>
                    <a:pt x="115189" y="982853"/>
                    <a:pt x="196977" y="982853"/>
                  </a:cubicBezTo>
                  <a:lnTo>
                    <a:pt x="13081508" y="982853"/>
                  </a:lnTo>
                  <a:cubicBezTo>
                    <a:pt x="13163423" y="982853"/>
                    <a:pt x="13227686" y="919734"/>
                    <a:pt x="13227686" y="844423"/>
                  </a:cubicBezTo>
                  <a:lnTo>
                    <a:pt x="13227686" y="189230"/>
                  </a:lnTo>
                  <a:cubicBezTo>
                    <a:pt x="13227686" y="113919"/>
                    <a:pt x="13163296" y="50800"/>
                    <a:pt x="13081508" y="50800"/>
                  </a:cubicBezTo>
                  <a:lnTo>
                    <a:pt x="196977" y="50800"/>
                  </a:lnTo>
                  <a:lnTo>
                    <a:pt x="196977" y="25400"/>
                  </a:lnTo>
                  <a:lnTo>
                    <a:pt x="196977" y="50800"/>
                  </a:lnTo>
                  <a:cubicBezTo>
                    <a:pt x="115189" y="50800"/>
                    <a:pt x="50800" y="113919"/>
                    <a:pt x="50800" y="18923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257" name="Google Shape;1257;p72"/>
          <p:cNvGrpSpPr/>
          <p:nvPr/>
        </p:nvGrpSpPr>
        <p:grpSpPr>
          <a:xfrm>
            <a:off x="1044441" y="6621735"/>
            <a:ext cx="9848834" cy="665134"/>
            <a:chOff x="0" y="0"/>
            <a:chExt cx="13131778" cy="886846"/>
          </a:xfrm>
        </p:grpSpPr>
        <p:sp>
          <p:nvSpPr>
            <p:cNvPr id="1258" name="Google Shape;1258;p72"/>
            <p:cNvSpPr/>
            <p:nvPr/>
          </p:nvSpPr>
          <p:spPr>
            <a:xfrm>
              <a:off x="0" y="0"/>
              <a:ext cx="13131778" cy="886846"/>
            </a:xfrm>
            <a:custGeom>
              <a:rect b="b" l="l" r="r" t="t"/>
              <a:pathLst>
                <a:path extrusionOk="0" h="886846" w="13131778">
                  <a:moveTo>
                    <a:pt x="0" y="0"/>
                  </a:moveTo>
                  <a:lnTo>
                    <a:pt x="13131778" y="0"/>
                  </a:lnTo>
                  <a:lnTo>
                    <a:pt x="13131778" y="886846"/>
                  </a:lnTo>
                  <a:lnTo>
                    <a:pt x="0" y="886846"/>
                  </a:lnTo>
                  <a:close/>
                </a:path>
              </a:pathLst>
            </a:custGeom>
            <a:solidFill>
              <a:srgbClr val="000000">
                <a:alpha val="0"/>
              </a:srgbClr>
            </a:solidFill>
            <a:ln>
              <a:noFill/>
            </a:ln>
          </p:spPr>
        </p:sp>
        <p:sp>
          <p:nvSpPr>
            <p:cNvPr id="1259" name="Google Shape;1259;p72"/>
            <p:cNvSpPr txBox="1"/>
            <p:nvPr/>
          </p:nvSpPr>
          <p:spPr>
            <a:xfrm>
              <a:off x="0" y="9525"/>
              <a:ext cx="13131778" cy="8773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3150" u="none" cap="none" strike="noStrike">
                  <a:solidFill>
                    <a:srgbClr val="FFFFFF"/>
                  </a:solidFill>
                  <a:latin typeface="Arial"/>
                  <a:ea typeface="Arial"/>
                  <a:cs typeface="Arial"/>
                  <a:sym typeface="Arial"/>
                </a:rPr>
                <a:t>Чого не слід робити</a:t>
              </a:r>
              <a:endParaRPr/>
            </a:p>
          </p:txBody>
        </p:sp>
      </p:grpSp>
      <p:sp>
        <p:nvSpPr>
          <p:cNvPr id="1260" name="Google Shape;1260;p72"/>
          <p:cNvSpPr txBox="1"/>
          <p:nvPr/>
        </p:nvSpPr>
        <p:spPr>
          <a:xfrm>
            <a:off x="1218434" y="7368553"/>
            <a:ext cx="9561600" cy="875700"/>
          </a:xfrm>
          <a:prstGeom prst="rect">
            <a:avLst/>
          </a:prstGeom>
          <a:noFill/>
          <a:ln>
            <a:noFill/>
          </a:ln>
        </p:spPr>
        <p:txBody>
          <a:bodyPr anchorCtr="0" anchor="t" bIns="0" lIns="0" spcFirstLastPara="1" rIns="0" wrap="square" tIns="0">
            <a:spAutoFit/>
          </a:bodyPr>
          <a:lstStyle/>
          <a:p>
            <a:pPr indent="-114300" lvl="2" marL="381846" marR="0" rtl="0" algn="l">
              <a:lnSpc>
                <a:spcPct val="108013"/>
              </a:lnSpc>
              <a:spcBef>
                <a:spcPts val="0"/>
              </a:spcBef>
              <a:spcAft>
                <a:spcPts val="0"/>
              </a:spcAft>
              <a:buClr>
                <a:srgbClr val="000000"/>
              </a:buClr>
              <a:buSzPts val="1800"/>
              <a:buFont typeface="Arial"/>
              <a:buChar char="⚬"/>
            </a:pPr>
            <a:r>
              <a:rPr b="0" i="0" lang="en-US" sz="1800" u="none" cap="none" strike="noStrike">
                <a:solidFill>
                  <a:srgbClr val="000000"/>
                </a:solidFill>
                <a:latin typeface="Arial"/>
                <a:ea typeface="Arial"/>
                <a:cs typeface="Arial"/>
                <a:sym typeface="Arial"/>
              </a:rPr>
              <a:t>Не ігноруйте незвичайні хвороби або смерті тварин.</a:t>
            </a:r>
            <a:endParaRPr sz="1800"/>
          </a:p>
          <a:p>
            <a:pPr indent="-114300" lvl="2" marL="381846" marR="0" rtl="0" algn="l">
              <a:lnSpc>
                <a:spcPct val="108013"/>
              </a:lnSpc>
              <a:spcBef>
                <a:spcPts val="0"/>
              </a:spcBef>
              <a:spcAft>
                <a:spcPts val="0"/>
              </a:spcAft>
              <a:buClr>
                <a:srgbClr val="000000"/>
              </a:buClr>
              <a:buSzPts val="1800"/>
              <a:buFont typeface="Arial"/>
              <a:buChar char="⚬"/>
            </a:pPr>
            <a:r>
              <a:rPr b="0" i="0" lang="en-US" sz="1800" u="none" cap="none" strike="noStrike">
                <a:solidFill>
                  <a:srgbClr val="000000"/>
                </a:solidFill>
                <a:latin typeface="Arial"/>
                <a:ea typeface="Arial"/>
                <a:cs typeface="Arial"/>
                <a:sym typeface="Arial"/>
              </a:rPr>
              <a:t>Не вживайте м’ясо без належного огляду та приготування.</a:t>
            </a:r>
            <a:endParaRPr sz="1800"/>
          </a:p>
          <a:p>
            <a:pPr indent="-114300" lvl="2" marL="381846" marR="0" rtl="0" algn="l">
              <a:lnSpc>
                <a:spcPct val="108013"/>
              </a:lnSpc>
              <a:spcBef>
                <a:spcPts val="0"/>
              </a:spcBef>
              <a:spcAft>
                <a:spcPts val="0"/>
              </a:spcAft>
              <a:buClr>
                <a:srgbClr val="000000"/>
              </a:buClr>
              <a:buSzPts val="1800"/>
              <a:buFont typeface="Arial"/>
              <a:buChar char="⚬"/>
            </a:pPr>
            <a:r>
              <a:rPr b="0" i="0" lang="en-US" sz="1800" u="none" cap="none" strike="noStrike">
                <a:solidFill>
                  <a:srgbClr val="000000"/>
                </a:solidFill>
                <a:latin typeface="Arial"/>
                <a:ea typeface="Arial"/>
                <a:cs typeface="Arial"/>
                <a:sym typeface="Arial"/>
              </a:rPr>
              <a:t>Не подорожуйте до зон спалаху хвороби, окрім випадків крайньої необхідності</a:t>
            </a:r>
            <a:endParaRPr sz="1800"/>
          </a:p>
        </p:txBody>
      </p:sp>
      <p:sp>
        <p:nvSpPr>
          <p:cNvPr id="1261" name="Google Shape;1261;p72"/>
          <p:cNvSpPr/>
          <p:nvPr/>
        </p:nvSpPr>
        <p:spPr>
          <a:xfrm>
            <a:off x="11168742" y="2823481"/>
            <a:ext cx="6964394" cy="4640008"/>
          </a:xfrm>
          <a:custGeom>
            <a:rect b="b" l="l" r="r" t="t"/>
            <a:pathLst>
              <a:path extrusionOk="0" h="6186678" w="9285859">
                <a:moveTo>
                  <a:pt x="0" y="0"/>
                </a:moveTo>
                <a:lnTo>
                  <a:pt x="9285859" y="0"/>
                </a:lnTo>
                <a:lnTo>
                  <a:pt x="9285859" y="6186678"/>
                </a:lnTo>
                <a:lnTo>
                  <a:pt x="0" y="6186678"/>
                </a:lnTo>
                <a:lnTo>
                  <a:pt x="0" y="0"/>
                </a:lnTo>
                <a:close/>
              </a:path>
            </a:pathLst>
          </a:custGeom>
          <a:blipFill rotWithShape="1">
            <a:blip r:embed="rId5">
              <a:alphaModFix/>
            </a:blip>
            <a:stretch>
              <a:fillRect b="-29" l="0" r="0" t="-30"/>
            </a:stretch>
          </a:blipFill>
          <a:ln>
            <a:noFill/>
          </a:ln>
        </p:spPr>
      </p:sp>
      <p:sp>
        <p:nvSpPr>
          <p:cNvPr id="1262" name="Google Shape;1262;p72"/>
          <p:cNvSpPr txBox="1"/>
          <p:nvPr/>
        </p:nvSpPr>
        <p:spPr>
          <a:xfrm>
            <a:off x="11020680" y="7508541"/>
            <a:ext cx="6781556" cy="51435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650" u="none" cap="none" strike="noStrike">
                <a:solidFill>
                  <a:srgbClr val="000000"/>
                </a:solidFill>
                <a:latin typeface="Arial"/>
                <a:ea typeface="Arial"/>
                <a:cs typeface="Arial"/>
                <a:sym typeface="Arial"/>
              </a:rPr>
              <a:t>Рисунок 11: Спалах зоонозів – моніторинг тварин за допомогою Canva (безкоштовний елемент) </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0" name="Shape 1270"/>
        <p:cNvGrpSpPr/>
        <p:nvPr/>
      </p:nvGrpSpPr>
      <p:grpSpPr>
        <a:xfrm>
          <a:off x="0" y="0"/>
          <a:ext cx="0" cy="0"/>
          <a:chOff x="0" y="0"/>
          <a:chExt cx="0" cy="0"/>
        </a:xfrm>
      </p:grpSpPr>
      <p:sp>
        <p:nvSpPr>
          <p:cNvPr descr="Синій текст на чорному фоні  Опис згенеровано автоматично" id="1271" name="Google Shape;1271;p74"/>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272" name="Google Shape;1272;p74"/>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1" l="0" r="0" t="0"/>
            </a:stretch>
          </a:blipFill>
          <a:ln>
            <a:noFill/>
          </a:ln>
        </p:spPr>
      </p:sp>
      <p:grpSp>
        <p:nvGrpSpPr>
          <p:cNvPr id="1273" name="Google Shape;1273;p74"/>
          <p:cNvGrpSpPr/>
          <p:nvPr/>
        </p:nvGrpSpPr>
        <p:grpSpPr>
          <a:xfrm>
            <a:off x="1257300" y="836839"/>
            <a:ext cx="17030700" cy="1285875"/>
            <a:chOff x="0" y="-66675"/>
            <a:chExt cx="22707600" cy="1714501"/>
          </a:xfrm>
        </p:grpSpPr>
        <p:sp>
          <p:nvSpPr>
            <p:cNvPr id="1274" name="Google Shape;1274;p74"/>
            <p:cNvSpPr/>
            <p:nvPr/>
          </p:nvSpPr>
          <p:spPr>
            <a:xfrm>
              <a:off x="0" y="0"/>
              <a:ext cx="22707600" cy="1647826"/>
            </a:xfrm>
            <a:custGeom>
              <a:rect b="b" l="l" r="r" t="t"/>
              <a:pathLst>
                <a:path extrusionOk="0" h="1647826" w="22707600">
                  <a:moveTo>
                    <a:pt x="0" y="0"/>
                  </a:moveTo>
                  <a:lnTo>
                    <a:pt x="22707600" y="0"/>
                  </a:lnTo>
                  <a:lnTo>
                    <a:pt x="22707600" y="1647826"/>
                  </a:lnTo>
                  <a:lnTo>
                    <a:pt x="0" y="1647826"/>
                  </a:lnTo>
                  <a:close/>
                </a:path>
              </a:pathLst>
            </a:custGeom>
            <a:solidFill>
              <a:srgbClr val="000000">
                <a:alpha val="0"/>
              </a:srgbClr>
            </a:solidFill>
            <a:ln>
              <a:noFill/>
            </a:ln>
          </p:spPr>
        </p:sp>
        <p:sp>
          <p:nvSpPr>
            <p:cNvPr id="1275" name="Google Shape;1275;p74"/>
            <p:cNvSpPr txBox="1"/>
            <p:nvPr/>
          </p:nvSpPr>
          <p:spPr>
            <a:xfrm>
              <a:off x="0" y="-66675"/>
              <a:ext cx="22707600" cy="1714501"/>
            </a:xfrm>
            <a:prstGeom prst="rect">
              <a:avLst/>
            </a:prstGeom>
            <a:noFill/>
            <a:ln>
              <a:noFill/>
            </a:ln>
          </p:spPr>
          <p:txBody>
            <a:bodyPr anchorCtr="0" anchor="ctr" bIns="0" lIns="0" spcFirstLastPara="1" rIns="0" wrap="square" tIns="0">
              <a:noAutofit/>
            </a:bodyPr>
            <a:lstStyle/>
            <a:p>
              <a:pPr indent="0" lvl="0" marL="0" marR="0" rtl="0" algn="l">
                <a:lnSpc>
                  <a:spcPct val="107996"/>
                </a:lnSpc>
                <a:spcBef>
                  <a:spcPts val="0"/>
                </a:spcBef>
                <a:spcAft>
                  <a:spcPts val="0"/>
                </a:spcAft>
                <a:buNone/>
              </a:pPr>
              <a:r>
                <a:rPr b="1" i="0" lang="en-US" sz="5940" u="none" cap="none" strike="noStrike">
                  <a:solidFill>
                    <a:srgbClr val="FF0000"/>
                  </a:solidFill>
                  <a:latin typeface="Calibri"/>
                  <a:ea typeface="Calibri"/>
                  <a:cs typeface="Calibri"/>
                  <a:sym typeface="Calibri"/>
                </a:rPr>
                <a:t>Зоонозні спалахи – як розпізнати попередження?</a:t>
              </a:r>
              <a:endParaRPr/>
            </a:p>
          </p:txBody>
        </p:sp>
      </p:grpSp>
      <p:grpSp>
        <p:nvGrpSpPr>
          <p:cNvPr id="1276" name="Google Shape;1276;p74"/>
          <p:cNvGrpSpPr/>
          <p:nvPr/>
        </p:nvGrpSpPr>
        <p:grpSpPr>
          <a:xfrm>
            <a:off x="1863432" y="2174342"/>
            <a:ext cx="4629245" cy="2792826"/>
            <a:chOff x="0" y="0"/>
            <a:chExt cx="6172327" cy="3723767"/>
          </a:xfrm>
        </p:grpSpPr>
        <p:sp>
          <p:nvSpPr>
            <p:cNvPr id="1277" name="Google Shape;1277;p74"/>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a:noFill/>
            </a:ln>
          </p:spPr>
        </p:sp>
        <p:sp>
          <p:nvSpPr>
            <p:cNvPr id="1278" name="Google Shape;1278;p74"/>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279" name="Google Shape;1279;p74"/>
          <p:cNvGrpSpPr/>
          <p:nvPr/>
        </p:nvGrpSpPr>
        <p:grpSpPr>
          <a:xfrm>
            <a:off x="1882482" y="2193392"/>
            <a:ext cx="4591174" cy="2754704"/>
            <a:chOff x="0" y="0"/>
            <a:chExt cx="6121566" cy="3672938"/>
          </a:xfrm>
        </p:grpSpPr>
        <p:sp>
          <p:nvSpPr>
            <p:cNvPr id="1280" name="Google Shape;1280;p74"/>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1281" name="Google Shape;1281;p74"/>
            <p:cNvSpPr txBox="1"/>
            <p:nvPr/>
          </p:nvSpPr>
          <p:spPr>
            <a:xfrm>
              <a:off x="0" y="9525"/>
              <a:ext cx="6121566" cy="3663413"/>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2850" u="none" cap="none" strike="noStrike">
                  <a:solidFill>
                    <a:srgbClr val="FFFFFF"/>
                  </a:solidFill>
                  <a:latin typeface="Arial"/>
                  <a:ea typeface="Arial"/>
                  <a:cs typeface="Arial"/>
                  <a:sym typeface="Arial"/>
                </a:rPr>
                <a:t>Ветеринарні органи повідомляють про незвичайні хвороби або смерть тварин.</a:t>
              </a:r>
              <a:endParaRPr sz="1100"/>
            </a:p>
          </p:txBody>
        </p:sp>
      </p:grpSp>
      <p:grpSp>
        <p:nvGrpSpPr>
          <p:cNvPr id="1282" name="Google Shape;1282;p74"/>
          <p:cNvGrpSpPr/>
          <p:nvPr/>
        </p:nvGrpSpPr>
        <p:grpSpPr>
          <a:xfrm>
            <a:off x="6913723" y="2174342"/>
            <a:ext cx="4629246" cy="2792826"/>
            <a:chOff x="0" y="0"/>
            <a:chExt cx="6172327" cy="3723767"/>
          </a:xfrm>
        </p:grpSpPr>
        <p:sp>
          <p:nvSpPr>
            <p:cNvPr id="1283" name="Google Shape;1283;p74"/>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a:noFill/>
            </a:ln>
          </p:spPr>
        </p:sp>
        <p:sp>
          <p:nvSpPr>
            <p:cNvPr id="1284" name="Google Shape;1284;p74"/>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285" name="Google Shape;1285;p74"/>
          <p:cNvGrpSpPr/>
          <p:nvPr/>
        </p:nvGrpSpPr>
        <p:grpSpPr>
          <a:xfrm>
            <a:off x="6932773" y="2193392"/>
            <a:ext cx="4591175" cy="2754704"/>
            <a:chOff x="0" y="0"/>
            <a:chExt cx="6121566" cy="3672938"/>
          </a:xfrm>
        </p:grpSpPr>
        <p:sp>
          <p:nvSpPr>
            <p:cNvPr id="1286" name="Google Shape;1286;p74"/>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1287" name="Google Shape;1287;p74"/>
            <p:cNvSpPr txBox="1"/>
            <p:nvPr/>
          </p:nvSpPr>
          <p:spPr>
            <a:xfrm>
              <a:off x="0" y="9525"/>
              <a:ext cx="6121566" cy="3663413"/>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2850" u="none" cap="none" strike="noStrike">
                  <a:solidFill>
                    <a:srgbClr val="FFFFFF"/>
                  </a:solidFill>
                  <a:latin typeface="Arial"/>
                  <a:ea typeface="Arial"/>
                  <a:cs typeface="Arial"/>
                  <a:sym typeface="Arial"/>
                </a:rPr>
                <a:t>Органи охорони здоров'я випускають попередження про зоонозні ризики в певних районах.</a:t>
              </a:r>
              <a:endParaRPr sz="1100"/>
            </a:p>
          </p:txBody>
        </p:sp>
      </p:grpSp>
      <p:grpSp>
        <p:nvGrpSpPr>
          <p:cNvPr id="1288" name="Google Shape;1288;p74"/>
          <p:cNvGrpSpPr/>
          <p:nvPr/>
        </p:nvGrpSpPr>
        <p:grpSpPr>
          <a:xfrm>
            <a:off x="11964016" y="2174342"/>
            <a:ext cx="4629246" cy="2792826"/>
            <a:chOff x="0" y="0"/>
            <a:chExt cx="6172327" cy="3723767"/>
          </a:xfrm>
        </p:grpSpPr>
        <p:sp>
          <p:nvSpPr>
            <p:cNvPr id="1289" name="Google Shape;1289;p74"/>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a:noFill/>
            </a:ln>
          </p:spPr>
        </p:sp>
        <p:sp>
          <p:nvSpPr>
            <p:cNvPr id="1290" name="Google Shape;1290;p74"/>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291" name="Google Shape;1291;p74"/>
          <p:cNvGrpSpPr/>
          <p:nvPr/>
        </p:nvGrpSpPr>
        <p:grpSpPr>
          <a:xfrm>
            <a:off x="11983066" y="2193392"/>
            <a:ext cx="4591175" cy="2754704"/>
            <a:chOff x="0" y="0"/>
            <a:chExt cx="6121566" cy="3672938"/>
          </a:xfrm>
        </p:grpSpPr>
        <p:sp>
          <p:nvSpPr>
            <p:cNvPr id="1292" name="Google Shape;1292;p74"/>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1293" name="Google Shape;1293;p74"/>
            <p:cNvSpPr txBox="1"/>
            <p:nvPr/>
          </p:nvSpPr>
          <p:spPr>
            <a:xfrm>
              <a:off x="0" y="9525"/>
              <a:ext cx="6121566" cy="3663413"/>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2850" u="none" cap="none" strike="noStrike">
                  <a:solidFill>
                    <a:srgbClr val="FFFFFF"/>
                  </a:solidFill>
                  <a:latin typeface="Arial"/>
                  <a:ea typeface="Arial"/>
                  <a:cs typeface="Arial"/>
                  <a:sym typeface="Arial"/>
                </a:rPr>
                <a:t>Фермери або власники домашніх тварин отримують рекомендації від місцевих ветеринарних служб.</a:t>
              </a:r>
              <a:endParaRPr sz="1100"/>
            </a:p>
          </p:txBody>
        </p:sp>
      </p:grpSp>
      <p:grpSp>
        <p:nvGrpSpPr>
          <p:cNvPr id="1294" name="Google Shape;1294;p74"/>
          <p:cNvGrpSpPr/>
          <p:nvPr/>
        </p:nvGrpSpPr>
        <p:grpSpPr>
          <a:xfrm>
            <a:off x="4388578" y="5388164"/>
            <a:ext cx="4629245" cy="2792826"/>
            <a:chOff x="0" y="0"/>
            <a:chExt cx="6172327" cy="3723767"/>
          </a:xfrm>
        </p:grpSpPr>
        <p:sp>
          <p:nvSpPr>
            <p:cNvPr id="1295" name="Google Shape;1295;p74"/>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a:noFill/>
            </a:ln>
          </p:spPr>
        </p:sp>
        <p:sp>
          <p:nvSpPr>
            <p:cNvPr id="1296" name="Google Shape;1296;p74"/>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297" name="Google Shape;1297;p74"/>
          <p:cNvGrpSpPr/>
          <p:nvPr/>
        </p:nvGrpSpPr>
        <p:grpSpPr>
          <a:xfrm>
            <a:off x="4407628" y="5407214"/>
            <a:ext cx="4591174" cy="2792629"/>
            <a:chOff x="0" y="0"/>
            <a:chExt cx="6121566" cy="3723506"/>
          </a:xfrm>
        </p:grpSpPr>
        <p:sp>
          <p:nvSpPr>
            <p:cNvPr id="1298" name="Google Shape;1298;p74"/>
            <p:cNvSpPr/>
            <p:nvPr/>
          </p:nvSpPr>
          <p:spPr>
            <a:xfrm>
              <a:off x="0" y="0"/>
              <a:ext cx="6121566" cy="3723506"/>
            </a:xfrm>
            <a:custGeom>
              <a:rect b="b" l="l" r="r" t="t"/>
              <a:pathLst>
                <a:path extrusionOk="0" h="3723506" w="6121566">
                  <a:moveTo>
                    <a:pt x="0" y="0"/>
                  </a:moveTo>
                  <a:lnTo>
                    <a:pt x="6121566" y="0"/>
                  </a:lnTo>
                  <a:lnTo>
                    <a:pt x="6121566" y="3723506"/>
                  </a:lnTo>
                  <a:lnTo>
                    <a:pt x="0" y="3723506"/>
                  </a:lnTo>
                  <a:close/>
                </a:path>
              </a:pathLst>
            </a:custGeom>
            <a:solidFill>
              <a:srgbClr val="000000">
                <a:alpha val="0"/>
              </a:srgbClr>
            </a:solidFill>
            <a:ln>
              <a:noFill/>
            </a:ln>
          </p:spPr>
        </p:sp>
        <p:sp>
          <p:nvSpPr>
            <p:cNvPr id="1299" name="Google Shape;1299;p74"/>
            <p:cNvSpPr txBox="1"/>
            <p:nvPr/>
          </p:nvSpPr>
          <p:spPr>
            <a:xfrm>
              <a:off x="0" y="9525"/>
              <a:ext cx="6121566" cy="3713981"/>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2850" u="none" cap="none" strike="noStrike">
                  <a:solidFill>
                    <a:srgbClr val="FFFFFF"/>
                  </a:solidFill>
                  <a:latin typeface="Arial"/>
                  <a:ea typeface="Arial"/>
                  <a:cs typeface="Arial"/>
                  <a:sym typeface="Arial"/>
                </a:rPr>
                <a:t>Міжнародні організації (ВООЗ, OIE/WOAH) публікують попередження щодо міжвидової передачі хвороб.</a:t>
              </a:r>
              <a:endParaRPr sz="1100"/>
            </a:p>
          </p:txBody>
        </p:sp>
      </p:grpSp>
      <p:grpSp>
        <p:nvGrpSpPr>
          <p:cNvPr id="1300" name="Google Shape;1300;p74"/>
          <p:cNvGrpSpPr/>
          <p:nvPr/>
        </p:nvGrpSpPr>
        <p:grpSpPr>
          <a:xfrm>
            <a:off x="9438870" y="5388164"/>
            <a:ext cx="4629245" cy="2792826"/>
            <a:chOff x="0" y="0"/>
            <a:chExt cx="6172327" cy="3723767"/>
          </a:xfrm>
        </p:grpSpPr>
        <p:sp>
          <p:nvSpPr>
            <p:cNvPr id="1301" name="Google Shape;1301;p74"/>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a:noFill/>
            </a:ln>
          </p:spPr>
        </p:sp>
        <p:sp>
          <p:nvSpPr>
            <p:cNvPr id="1302" name="Google Shape;1302;p74"/>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303" name="Google Shape;1303;p74"/>
          <p:cNvGrpSpPr/>
          <p:nvPr/>
        </p:nvGrpSpPr>
        <p:grpSpPr>
          <a:xfrm>
            <a:off x="9457920" y="5407214"/>
            <a:ext cx="4591174" cy="2754704"/>
            <a:chOff x="0" y="0"/>
            <a:chExt cx="6121566" cy="3672938"/>
          </a:xfrm>
        </p:grpSpPr>
        <p:sp>
          <p:nvSpPr>
            <p:cNvPr id="1304" name="Google Shape;1304;p74"/>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1305" name="Google Shape;1305;p74"/>
            <p:cNvSpPr txBox="1"/>
            <p:nvPr/>
          </p:nvSpPr>
          <p:spPr>
            <a:xfrm>
              <a:off x="0" y="9525"/>
              <a:ext cx="6121566" cy="3663413"/>
            </a:xfrm>
            <a:prstGeom prst="rect">
              <a:avLst/>
            </a:prstGeom>
            <a:noFill/>
            <a:ln>
              <a:noFill/>
            </a:ln>
          </p:spPr>
          <p:txBody>
            <a:bodyPr anchorCtr="0" anchor="ctr" bIns="0" lIns="0" spcFirstLastPara="1" rIns="0" wrap="square" tIns="0">
              <a:noAutofit/>
            </a:bodyPr>
            <a:lstStyle/>
            <a:p>
              <a:pPr indent="0" lvl="0" marL="0" marR="0" rtl="0" algn="ctr">
                <a:lnSpc>
                  <a:spcPct val="108025"/>
                </a:lnSpc>
                <a:spcBef>
                  <a:spcPts val="0"/>
                </a:spcBef>
                <a:spcAft>
                  <a:spcPts val="0"/>
                </a:spcAft>
                <a:buNone/>
              </a:pPr>
              <a:r>
                <a:rPr b="0" i="0" lang="en-US" sz="2790" u="none" cap="none" strike="noStrike">
                  <a:solidFill>
                    <a:srgbClr val="FFFFFF"/>
                  </a:solidFill>
                  <a:latin typeface="Arial"/>
                  <a:ea typeface="Arial"/>
                  <a:cs typeface="Arial"/>
                  <a:sym typeface="Arial"/>
                </a:rPr>
                <a:t>Громадські ЗМІ або SMS-сповіщення радять бути обережними під час поводження з тваринами або продуктами тваринного походження.</a:t>
              </a:r>
              <a:endParaRPr sz="1100"/>
            </a:p>
          </p:txBody>
        </p:sp>
      </p:gr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3" name="Shape 1313"/>
        <p:cNvGrpSpPr/>
        <p:nvPr/>
      </p:nvGrpSpPr>
      <p:grpSpPr>
        <a:xfrm>
          <a:off x="0" y="0"/>
          <a:ext cx="0" cy="0"/>
          <a:chOff x="0" y="0"/>
          <a:chExt cx="0" cy="0"/>
        </a:xfrm>
      </p:grpSpPr>
      <p:sp>
        <p:nvSpPr>
          <p:cNvPr descr="Синій текст на чорному фоні  Опис згенеровано автоматично" id="1314" name="Google Shape;1314;p76"/>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315" name="Google Shape;1315;p76"/>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1" l="0" r="0" t="0"/>
            </a:stretch>
          </a:blipFill>
          <a:ln>
            <a:noFill/>
          </a:ln>
        </p:spPr>
      </p:sp>
      <p:grpSp>
        <p:nvGrpSpPr>
          <p:cNvPr id="1316" name="Google Shape;1316;p76"/>
          <p:cNvGrpSpPr/>
          <p:nvPr/>
        </p:nvGrpSpPr>
        <p:grpSpPr>
          <a:xfrm>
            <a:off x="661173" y="192049"/>
            <a:ext cx="15773400" cy="1380840"/>
            <a:chOff x="0" y="-66675"/>
            <a:chExt cx="21031200" cy="1841121"/>
          </a:xfrm>
        </p:grpSpPr>
        <p:sp>
          <p:nvSpPr>
            <p:cNvPr id="1317" name="Google Shape;1317;p76"/>
            <p:cNvSpPr/>
            <p:nvPr/>
          </p:nvSpPr>
          <p:spPr>
            <a:xfrm>
              <a:off x="0" y="0"/>
              <a:ext cx="21031200" cy="1774446"/>
            </a:xfrm>
            <a:custGeom>
              <a:rect b="b" l="l" r="r" t="t"/>
              <a:pathLst>
                <a:path extrusionOk="0" h="1774446" w="21031200">
                  <a:moveTo>
                    <a:pt x="0" y="0"/>
                  </a:moveTo>
                  <a:lnTo>
                    <a:pt x="21031200" y="0"/>
                  </a:lnTo>
                  <a:lnTo>
                    <a:pt x="21031200" y="1774446"/>
                  </a:lnTo>
                  <a:lnTo>
                    <a:pt x="0" y="1774446"/>
                  </a:lnTo>
                  <a:close/>
                </a:path>
              </a:pathLst>
            </a:custGeom>
            <a:solidFill>
              <a:srgbClr val="000000">
                <a:alpha val="0"/>
              </a:srgbClr>
            </a:solidFill>
            <a:ln>
              <a:noFill/>
            </a:ln>
          </p:spPr>
        </p:sp>
        <p:sp>
          <p:nvSpPr>
            <p:cNvPr id="1318" name="Google Shape;1318;p76"/>
            <p:cNvSpPr txBox="1"/>
            <p:nvPr/>
          </p:nvSpPr>
          <p:spPr>
            <a:xfrm>
              <a:off x="0" y="-66675"/>
              <a:ext cx="21031200" cy="18411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Зупиніться та поміркуйте</a:t>
              </a:r>
              <a:endParaRPr/>
            </a:p>
          </p:txBody>
        </p:sp>
      </p:grpSp>
      <p:grpSp>
        <p:nvGrpSpPr>
          <p:cNvPr id="1319" name="Google Shape;1319;p76"/>
          <p:cNvGrpSpPr/>
          <p:nvPr/>
        </p:nvGrpSpPr>
        <p:grpSpPr>
          <a:xfrm>
            <a:off x="337952" y="1279547"/>
            <a:ext cx="14268883" cy="871140"/>
            <a:chOff x="0" y="-38100"/>
            <a:chExt cx="19025177" cy="1161520"/>
          </a:xfrm>
        </p:grpSpPr>
        <p:sp>
          <p:nvSpPr>
            <p:cNvPr id="1320" name="Google Shape;1320;p76"/>
            <p:cNvSpPr/>
            <p:nvPr/>
          </p:nvSpPr>
          <p:spPr>
            <a:xfrm>
              <a:off x="0" y="0"/>
              <a:ext cx="19025177" cy="1123420"/>
            </a:xfrm>
            <a:custGeom>
              <a:rect b="b" l="l" r="r" t="t"/>
              <a:pathLst>
                <a:path extrusionOk="0" h="1123420" w="19025177">
                  <a:moveTo>
                    <a:pt x="0" y="0"/>
                  </a:moveTo>
                  <a:lnTo>
                    <a:pt x="19025177" y="0"/>
                  </a:lnTo>
                  <a:lnTo>
                    <a:pt x="19025177" y="1123420"/>
                  </a:lnTo>
                  <a:lnTo>
                    <a:pt x="0" y="1123420"/>
                  </a:lnTo>
                  <a:close/>
                </a:path>
              </a:pathLst>
            </a:custGeom>
            <a:solidFill>
              <a:srgbClr val="000000">
                <a:alpha val="0"/>
              </a:srgbClr>
            </a:solidFill>
            <a:ln>
              <a:noFill/>
            </a:ln>
          </p:spPr>
        </p:sp>
        <p:sp>
          <p:nvSpPr>
            <p:cNvPr id="1321" name="Google Shape;1321;p76"/>
            <p:cNvSpPr txBox="1"/>
            <p:nvPr/>
          </p:nvSpPr>
          <p:spPr>
            <a:xfrm>
              <a:off x="0" y="-38100"/>
              <a:ext cx="19025176" cy="116152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139AD6"/>
                  </a:solidFill>
                  <a:latin typeface="Calibri"/>
                  <a:ea typeface="Calibri"/>
                  <a:cs typeface="Calibri"/>
                  <a:sym typeface="Calibri"/>
                </a:rPr>
                <a:t>Хворі тварини в селі!</a:t>
              </a:r>
              <a:endParaRPr/>
            </a:p>
          </p:txBody>
        </p:sp>
      </p:grpSp>
      <p:sp>
        <p:nvSpPr>
          <p:cNvPr id="1322" name="Google Shape;1322;p76"/>
          <p:cNvSpPr txBox="1"/>
          <p:nvPr/>
        </p:nvSpPr>
        <p:spPr>
          <a:xfrm>
            <a:off x="752598" y="2123162"/>
            <a:ext cx="16968900" cy="2727000"/>
          </a:xfrm>
          <a:prstGeom prst="rect">
            <a:avLst/>
          </a:prstGeom>
          <a:noFill/>
          <a:ln>
            <a:noFill/>
          </a:ln>
        </p:spPr>
        <p:txBody>
          <a:bodyPr anchorCtr="0" anchor="t" bIns="0" lIns="0" spcFirstLastPara="1" rIns="0" wrap="square" tIns="0">
            <a:spAutoFit/>
          </a:bodyPr>
          <a:lstStyle/>
          <a:p>
            <a:pPr indent="0" lvl="0" marL="0" marR="0" rtl="0" algn="l">
              <a:lnSpc>
                <a:spcPct val="119992"/>
              </a:lnSpc>
              <a:spcBef>
                <a:spcPts val="0"/>
              </a:spcBef>
              <a:spcAft>
                <a:spcPts val="0"/>
              </a:spcAft>
              <a:buNone/>
            </a:pPr>
            <a:r>
              <a:rPr b="0" i="0" lang="en-US" sz="2531" u="none" cap="none" strike="noStrike">
                <a:solidFill>
                  <a:srgbClr val="000000"/>
                </a:solidFill>
                <a:latin typeface="Arial"/>
                <a:ea typeface="Arial"/>
                <a:cs typeface="Arial"/>
                <a:sym typeface="Arial"/>
              </a:rPr>
              <a:t>У сільській громаді кілька сільськогосподарських тварин раптово захворіли, а деякі померли протягом кількох днів. Фермери помічають у своєї худоби незвичайні симптоми, такі як лихоманка та втрата апетиту. Водночас місцеві ветеринарні органи повідомляють про можливу передачу зоонозів людям. Незважаючи на ці попередження, деякі члени громади продовжують поводитися з тваринами без захисту, а деякі навіть вживають м’ясо, щоб уникнути відходів. Невдовзі у кількох селян починають розвиватися грипоподібні симптоми.</a:t>
            </a:r>
            <a:endParaRPr/>
          </a:p>
          <a:p>
            <a:pPr indent="0" lvl="0" marL="0" marR="0" rtl="0" algn="l">
              <a:lnSpc>
                <a:spcPct val="119992"/>
              </a:lnSpc>
              <a:spcBef>
                <a:spcPts val="0"/>
              </a:spcBef>
              <a:spcAft>
                <a:spcPts val="0"/>
              </a:spcAft>
              <a:buNone/>
            </a:pPr>
            <a:r>
              <a:rPr b="0" i="0" lang="en-US" sz="2531" u="none" cap="none" strike="noStrike">
                <a:solidFill>
                  <a:srgbClr val="000000"/>
                </a:solidFill>
                <a:latin typeface="Arial"/>
                <a:ea typeface="Arial"/>
                <a:cs typeface="Arial"/>
                <a:sym typeface="Arial"/>
              </a:rPr>
              <a:t>Ви є частиною цієї спільноти і повинні вирішити, як реагувати.</a:t>
            </a:r>
            <a:endParaRPr/>
          </a:p>
        </p:txBody>
      </p:sp>
      <p:sp>
        <p:nvSpPr>
          <p:cNvPr id="1323" name="Google Shape;1323;p76"/>
          <p:cNvSpPr/>
          <p:nvPr/>
        </p:nvSpPr>
        <p:spPr>
          <a:xfrm>
            <a:off x="8528823" y="6588409"/>
            <a:ext cx="5278660" cy="606362"/>
          </a:xfrm>
          <a:custGeom>
            <a:rect b="b" l="l" r="r" t="t"/>
            <a:pathLst>
              <a:path extrusionOk="0" h="808482" w="7038213">
                <a:moveTo>
                  <a:pt x="50800" y="0"/>
                </a:moveTo>
                <a:lnTo>
                  <a:pt x="50800" y="404241"/>
                </a:lnTo>
                <a:lnTo>
                  <a:pt x="25400" y="404241"/>
                </a:lnTo>
                <a:lnTo>
                  <a:pt x="25400" y="378841"/>
                </a:lnTo>
                <a:lnTo>
                  <a:pt x="7012813" y="378841"/>
                </a:lnTo>
                <a:cubicBezTo>
                  <a:pt x="7026783" y="378841"/>
                  <a:pt x="7038213" y="390271"/>
                  <a:pt x="7038213" y="404241"/>
                </a:cubicBezTo>
                <a:lnTo>
                  <a:pt x="7038213" y="808482"/>
                </a:lnTo>
                <a:lnTo>
                  <a:pt x="6987413" y="808482"/>
                </a:lnTo>
                <a:lnTo>
                  <a:pt x="6987413" y="404241"/>
                </a:lnTo>
                <a:lnTo>
                  <a:pt x="7012813" y="404241"/>
                </a:lnTo>
                <a:lnTo>
                  <a:pt x="7012813" y="429641"/>
                </a:lnTo>
                <a:lnTo>
                  <a:pt x="25400" y="429641"/>
                </a:lnTo>
                <a:cubicBezTo>
                  <a:pt x="11430" y="429641"/>
                  <a:pt x="0" y="418211"/>
                  <a:pt x="0" y="404241"/>
                </a:cubicBezTo>
                <a:lnTo>
                  <a:pt x="0" y="0"/>
                </a:lnTo>
                <a:close/>
              </a:path>
            </a:pathLst>
          </a:custGeom>
          <a:solidFill>
            <a:srgbClr val="BA1B1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4" name="Google Shape;1324;p76"/>
          <p:cNvSpPr/>
          <p:nvPr/>
        </p:nvSpPr>
        <p:spPr>
          <a:xfrm>
            <a:off x="8528823" y="6588409"/>
            <a:ext cx="1784984" cy="606362"/>
          </a:xfrm>
          <a:custGeom>
            <a:rect b="b" l="l" r="r" t="t"/>
            <a:pathLst>
              <a:path extrusionOk="0" h="808482" w="2379980">
                <a:moveTo>
                  <a:pt x="50800" y="0"/>
                </a:moveTo>
                <a:lnTo>
                  <a:pt x="50800" y="404241"/>
                </a:lnTo>
                <a:lnTo>
                  <a:pt x="25400" y="404241"/>
                </a:lnTo>
                <a:lnTo>
                  <a:pt x="25400" y="378841"/>
                </a:lnTo>
                <a:lnTo>
                  <a:pt x="2354580" y="378841"/>
                </a:lnTo>
                <a:cubicBezTo>
                  <a:pt x="2368550" y="378841"/>
                  <a:pt x="2379980" y="390271"/>
                  <a:pt x="2379980" y="404241"/>
                </a:cubicBezTo>
                <a:lnTo>
                  <a:pt x="2379980" y="808482"/>
                </a:lnTo>
                <a:lnTo>
                  <a:pt x="2329180" y="808482"/>
                </a:lnTo>
                <a:lnTo>
                  <a:pt x="2329180" y="404241"/>
                </a:lnTo>
                <a:lnTo>
                  <a:pt x="2354580" y="404241"/>
                </a:lnTo>
                <a:lnTo>
                  <a:pt x="2354580" y="429641"/>
                </a:lnTo>
                <a:lnTo>
                  <a:pt x="25400" y="429641"/>
                </a:lnTo>
                <a:cubicBezTo>
                  <a:pt x="11430" y="429641"/>
                  <a:pt x="0" y="418211"/>
                  <a:pt x="0" y="404241"/>
                </a:cubicBezTo>
                <a:lnTo>
                  <a:pt x="0" y="0"/>
                </a:lnTo>
                <a:close/>
              </a:path>
            </a:pathLst>
          </a:custGeom>
          <a:solidFill>
            <a:srgbClr val="BA1B1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5" name="Google Shape;1325;p76"/>
          <p:cNvSpPr/>
          <p:nvPr/>
        </p:nvSpPr>
        <p:spPr>
          <a:xfrm>
            <a:off x="6781974" y="6588409"/>
            <a:ext cx="1784984" cy="606362"/>
          </a:xfrm>
          <a:custGeom>
            <a:rect b="b" l="l" r="r" t="t"/>
            <a:pathLst>
              <a:path extrusionOk="0" h="808482" w="2379980">
                <a:moveTo>
                  <a:pt x="2379980" y="0"/>
                </a:moveTo>
                <a:lnTo>
                  <a:pt x="2379980" y="404241"/>
                </a:lnTo>
                <a:cubicBezTo>
                  <a:pt x="2379980" y="418211"/>
                  <a:pt x="2368550" y="429641"/>
                  <a:pt x="2354580" y="429641"/>
                </a:cubicBezTo>
                <a:lnTo>
                  <a:pt x="25400" y="429641"/>
                </a:lnTo>
                <a:lnTo>
                  <a:pt x="25400" y="404241"/>
                </a:lnTo>
                <a:lnTo>
                  <a:pt x="50800" y="404241"/>
                </a:lnTo>
                <a:lnTo>
                  <a:pt x="50800" y="808482"/>
                </a:lnTo>
                <a:lnTo>
                  <a:pt x="0" y="808482"/>
                </a:lnTo>
                <a:lnTo>
                  <a:pt x="0" y="404241"/>
                </a:lnTo>
                <a:cubicBezTo>
                  <a:pt x="0" y="390271"/>
                  <a:pt x="11430" y="378841"/>
                  <a:pt x="25400" y="378841"/>
                </a:cubicBezTo>
                <a:lnTo>
                  <a:pt x="2354580" y="378841"/>
                </a:lnTo>
                <a:lnTo>
                  <a:pt x="2354580" y="404241"/>
                </a:lnTo>
                <a:lnTo>
                  <a:pt x="2329180" y="404241"/>
                </a:lnTo>
                <a:lnTo>
                  <a:pt x="2329180" y="0"/>
                </a:lnTo>
                <a:close/>
              </a:path>
            </a:pathLst>
          </a:custGeom>
          <a:solidFill>
            <a:srgbClr val="BA1B1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6" name="Google Shape;1326;p76"/>
          <p:cNvSpPr/>
          <p:nvPr/>
        </p:nvSpPr>
        <p:spPr>
          <a:xfrm>
            <a:off x="3288278" y="6588409"/>
            <a:ext cx="5278660" cy="606362"/>
          </a:xfrm>
          <a:custGeom>
            <a:rect b="b" l="l" r="r" t="t"/>
            <a:pathLst>
              <a:path extrusionOk="0" h="808482" w="7038213">
                <a:moveTo>
                  <a:pt x="7038213" y="0"/>
                </a:moveTo>
                <a:lnTo>
                  <a:pt x="7038213" y="404241"/>
                </a:lnTo>
                <a:cubicBezTo>
                  <a:pt x="7038213" y="418211"/>
                  <a:pt x="7026783" y="429641"/>
                  <a:pt x="7012813" y="429641"/>
                </a:cubicBezTo>
                <a:lnTo>
                  <a:pt x="25400" y="429641"/>
                </a:lnTo>
                <a:lnTo>
                  <a:pt x="25400" y="404241"/>
                </a:lnTo>
                <a:lnTo>
                  <a:pt x="50800" y="404241"/>
                </a:lnTo>
                <a:lnTo>
                  <a:pt x="50800" y="808482"/>
                </a:lnTo>
                <a:lnTo>
                  <a:pt x="0" y="808482"/>
                </a:lnTo>
                <a:lnTo>
                  <a:pt x="0" y="404241"/>
                </a:lnTo>
                <a:cubicBezTo>
                  <a:pt x="0" y="390271"/>
                  <a:pt x="11430" y="378841"/>
                  <a:pt x="25400" y="378841"/>
                </a:cubicBezTo>
                <a:lnTo>
                  <a:pt x="7012813" y="378841"/>
                </a:lnTo>
                <a:lnTo>
                  <a:pt x="7012813" y="404241"/>
                </a:lnTo>
                <a:lnTo>
                  <a:pt x="6987413" y="404241"/>
                </a:lnTo>
                <a:lnTo>
                  <a:pt x="6987413" y="0"/>
                </a:lnTo>
                <a:close/>
              </a:path>
            </a:pathLst>
          </a:custGeom>
          <a:solidFill>
            <a:srgbClr val="BA1B1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327" name="Google Shape;1327;p76"/>
          <p:cNvGrpSpPr/>
          <p:nvPr/>
        </p:nvGrpSpPr>
        <p:grpSpPr>
          <a:xfrm>
            <a:off x="7085146" y="5125684"/>
            <a:ext cx="2925414" cy="1481804"/>
            <a:chOff x="0" y="0"/>
            <a:chExt cx="3900551" cy="1975739"/>
          </a:xfrm>
        </p:grpSpPr>
        <p:sp>
          <p:nvSpPr>
            <p:cNvPr id="1328" name="Google Shape;1328;p76"/>
            <p:cNvSpPr/>
            <p:nvPr/>
          </p:nvSpPr>
          <p:spPr>
            <a:xfrm>
              <a:off x="25400" y="25400"/>
              <a:ext cx="3849751" cy="1924939"/>
            </a:xfrm>
            <a:custGeom>
              <a:rect b="b" l="l" r="r" t="t"/>
              <a:pathLst>
                <a:path extrusionOk="0" h="1924939" w="3849751">
                  <a:moveTo>
                    <a:pt x="0" y="0"/>
                  </a:moveTo>
                  <a:lnTo>
                    <a:pt x="3849751" y="0"/>
                  </a:lnTo>
                  <a:lnTo>
                    <a:pt x="3849751" y="1924939"/>
                  </a:lnTo>
                  <a:lnTo>
                    <a:pt x="0" y="1924939"/>
                  </a:lnTo>
                  <a:close/>
                </a:path>
              </a:pathLst>
            </a:custGeom>
            <a:solidFill>
              <a:srgbClr val="139AD6"/>
            </a:solidFill>
            <a:ln>
              <a:noFill/>
            </a:ln>
          </p:spPr>
        </p:sp>
        <p:sp>
          <p:nvSpPr>
            <p:cNvPr id="1329" name="Google Shape;1329;p76"/>
            <p:cNvSpPr/>
            <p:nvPr/>
          </p:nvSpPr>
          <p:spPr>
            <a:xfrm>
              <a:off x="0" y="0"/>
              <a:ext cx="3900551" cy="1975739"/>
            </a:xfrm>
            <a:custGeom>
              <a:rect b="b" l="l" r="r" t="t"/>
              <a:pathLst>
                <a:path extrusionOk="0" h="1975739" w="3900551">
                  <a:moveTo>
                    <a:pt x="25400" y="0"/>
                  </a:moveTo>
                  <a:lnTo>
                    <a:pt x="3875151" y="0"/>
                  </a:lnTo>
                  <a:cubicBezTo>
                    <a:pt x="3889121" y="0"/>
                    <a:pt x="3900551" y="11430"/>
                    <a:pt x="3900551" y="25400"/>
                  </a:cubicBezTo>
                  <a:lnTo>
                    <a:pt x="3900551" y="1950339"/>
                  </a:lnTo>
                  <a:cubicBezTo>
                    <a:pt x="3900551" y="1964309"/>
                    <a:pt x="3889121" y="1975739"/>
                    <a:pt x="3875151" y="1975739"/>
                  </a:cubicBezTo>
                  <a:lnTo>
                    <a:pt x="25400" y="1975739"/>
                  </a:lnTo>
                  <a:cubicBezTo>
                    <a:pt x="11430" y="1975739"/>
                    <a:pt x="0" y="1964309"/>
                    <a:pt x="0" y="1950339"/>
                  </a:cubicBezTo>
                  <a:lnTo>
                    <a:pt x="0" y="25400"/>
                  </a:lnTo>
                  <a:cubicBezTo>
                    <a:pt x="0" y="11430"/>
                    <a:pt x="11430" y="0"/>
                    <a:pt x="25400" y="0"/>
                  </a:cubicBezTo>
                  <a:moveTo>
                    <a:pt x="25400" y="50800"/>
                  </a:moveTo>
                  <a:lnTo>
                    <a:pt x="25400" y="25400"/>
                  </a:lnTo>
                  <a:lnTo>
                    <a:pt x="50800" y="25400"/>
                  </a:lnTo>
                  <a:lnTo>
                    <a:pt x="50800" y="1950339"/>
                  </a:lnTo>
                  <a:lnTo>
                    <a:pt x="25400" y="1950339"/>
                  </a:lnTo>
                  <a:lnTo>
                    <a:pt x="25400" y="1924939"/>
                  </a:lnTo>
                  <a:lnTo>
                    <a:pt x="3875151" y="1924939"/>
                  </a:lnTo>
                  <a:lnTo>
                    <a:pt x="3875151" y="1950339"/>
                  </a:lnTo>
                  <a:lnTo>
                    <a:pt x="3849751" y="1950339"/>
                  </a:lnTo>
                  <a:lnTo>
                    <a:pt x="3849751" y="25400"/>
                  </a:lnTo>
                  <a:lnTo>
                    <a:pt x="3875151" y="25400"/>
                  </a:lnTo>
                  <a:lnTo>
                    <a:pt x="3875151"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330" name="Google Shape;1330;p76"/>
          <p:cNvGrpSpPr/>
          <p:nvPr/>
        </p:nvGrpSpPr>
        <p:grpSpPr>
          <a:xfrm>
            <a:off x="7104196" y="5144734"/>
            <a:ext cx="2887352" cy="1443675"/>
            <a:chOff x="0" y="0"/>
            <a:chExt cx="3849802" cy="1924900"/>
          </a:xfrm>
        </p:grpSpPr>
        <p:sp>
          <p:nvSpPr>
            <p:cNvPr id="1331" name="Google Shape;1331;p76"/>
            <p:cNvSpPr/>
            <p:nvPr/>
          </p:nvSpPr>
          <p:spPr>
            <a:xfrm>
              <a:off x="0" y="0"/>
              <a:ext cx="3849802" cy="1924900"/>
            </a:xfrm>
            <a:custGeom>
              <a:rect b="b" l="l" r="r" t="t"/>
              <a:pathLst>
                <a:path extrusionOk="0" h="1924900" w="3849802">
                  <a:moveTo>
                    <a:pt x="0" y="0"/>
                  </a:moveTo>
                  <a:lnTo>
                    <a:pt x="3849802" y="0"/>
                  </a:lnTo>
                  <a:lnTo>
                    <a:pt x="3849802" y="1924900"/>
                  </a:lnTo>
                  <a:lnTo>
                    <a:pt x="0" y="1924900"/>
                  </a:lnTo>
                  <a:close/>
                </a:path>
              </a:pathLst>
            </a:custGeom>
            <a:solidFill>
              <a:srgbClr val="000000">
                <a:alpha val="0"/>
              </a:srgbClr>
            </a:solidFill>
            <a:ln>
              <a:noFill/>
            </a:ln>
          </p:spPr>
        </p:sp>
        <p:sp>
          <p:nvSpPr>
            <p:cNvPr id="1332" name="Google Shape;1332;p76"/>
            <p:cNvSpPr txBox="1"/>
            <p:nvPr/>
          </p:nvSpPr>
          <p:spPr>
            <a:xfrm>
              <a:off x="0" y="0"/>
              <a:ext cx="3849802" cy="1924900"/>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lang="en-US" sz="1950">
                  <a:solidFill>
                    <a:srgbClr val="FFFFFF"/>
                  </a:solidFill>
                </a:rPr>
                <a:t>П</a:t>
              </a:r>
              <a:r>
                <a:rPr b="1" i="0" lang="en-US" sz="1950" u="none" cap="none" strike="noStrike">
                  <a:solidFill>
                    <a:srgbClr val="FFFFFF"/>
                  </a:solidFill>
                  <a:latin typeface="Arial"/>
                  <a:ea typeface="Arial"/>
                  <a:cs typeface="Arial"/>
                  <a:sym typeface="Arial"/>
                </a:rPr>
                <a:t>итання:</a:t>
              </a:r>
              <a:endParaRPr/>
            </a:p>
          </p:txBody>
        </p:sp>
      </p:grpSp>
      <p:grpSp>
        <p:nvGrpSpPr>
          <p:cNvPr id="1333" name="Google Shape;1333;p76"/>
          <p:cNvGrpSpPr/>
          <p:nvPr/>
        </p:nvGrpSpPr>
        <p:grpSpPr>
          <a:xfrm>
            <a:off x="1844601" y="7175704"/>
            <a:ext cx="2925414" cy="1481804"/>
            <a:chOff x="0" y="0"/>
            <a:chExt cx="3900551" cy="1975739"/>
          </a:xfrm>
        </p:grpSpPr>
        <p:sp>
          <p:nvSpPr>
            <p:cNvPr id="1334" name="Google Shape;1334;p76"/>
            <p:cNvSpPr/>
            <p:nvPr/>
          </p:nvSpPr>
          <p:spPr>
            <a:xfrm>
              <a:off x="25400" y="25400"/>
              <a:ext cx="3849751" cy="1924939"/>
            </a:xfrm>
            <a:custGeom>
              <a:rect b="b" l="l" r="r" t="t"/>
              <a:pathLst>
                <a:path extrusionOk="0" h="1924939" w="3849751">
                  <a:moveTo>
                    <a:pt x="0" y="0"/>
                  </a:moveTo>
                  <a:lnTo>
                    <a:pt x="3849751" y="0"/>
                  </a:lnTo>
                  <a:lnTo>
                    <a:pt x="3849751" y="1924939"/>
                  </a:lnTo>
                  <a:lnTo>
                    <a:pt x="0" y="1924939"/>
                  </a:lnTo>
                  <a:close/>
                </a:path>
              </a:pathLst>
            </a:custGeom>
            <a:solidFill>
              <a:srgbClr val="ED2527"/>
            </a:solidFill>
            <a:ln>
              <a:noFill/>
            </a:ln>
          </p:spPr>
        </p:sp>
        <p:sp>
          <p:nvSpPr>
            <p:cNvPr id="1335" name="Google Shape;1335;p76"/>
            <p:cNvSpPr/>
            <p:nvPr/>
          </p:nvSpPr>
          <p:spPr>
            <a:xfrm>
              <a:off x="0" y="0"/>
              <a:ext cx="3900551" cy="1975739"/>
            </a:xfrm>
            <a:custGeom>
              <a:rect b="b" l="l" r="r" t="t"/>
              <a:pathLst>
                <a:path extrusionOk="0" h="1975739" w="3900551">
                  <a:moveTo>
                    <a:pt x="25400" y="0"/>
                  </a:moveTo>
                  <a:lnTo>
                    <a:pt x="3875151" y="0"/>
                  </a:lnTo>
                  <a:cubicBezTo>
                    <a:pt x="3889121" y="0"/>
                    <a:pt x="3900551" y="11430"/>
                    <a:pt x="3900551" y="25400"/>
                  </a:cubicBezTo>
                  <a:lnTo>
                    <a:pt x="3900551" y="1950339"/>
                  </a:lnTo>
                  <a:cubicBezTo>
                    <a:pt x="3900551" y="1964309"/>
                    <a:pt x="3889121" y="1975739"/>
                    <a:pt x="3875151" y="1975739"/>
                  </a:cubicBezTo>
                  <a:lnTo>
                    <a:pt x="25400" y="1975739"/>
                  </a:lnTo>
                  <a:cubicBezTo>
                    <a:pt x="11430" y="1975739"/>
                    <a:pt x="0" y="1964309"/>
                    <a:pt x="0" y="1950339"/>
                  </a:cubicBezTo>
                  <a:lnTo>
                    <a:pt x="0" y="25400"/>
                  </a:lnTo>
                  <a:cubicBezTo>
                    <a:pt x="0" y="11430"/>
                    <a:pt x="11430" y="0"/>
                    <a:pt x="25400" y="0"/>
                  </a:cubicBezTo>
                  <a:moveTo>
                    <a:pt x="25400" y="50800"/>
                  </a:moveTo>
                  <a:lnTo>
                    <a:pt x="25400" y="25400"/>
                  </a:lnTo>
                  <a:lnTo>
                    <a:pt x="50800" y="25400"/>
                  </a:lnTo>
                  <a:lnTo>
                    <a:pt x="50800" y="1950339"/>
                  </a:lnTo>
                  <a:lnTo>
                    <a:pt x="25400" y="1950339"/>
                  </a:lnTo>
                  <a:lnTo>
                    <a:pt x="25400" y="1924939"/>
                  </a:lnTo>
                  <a:lnTo>
                    <a:pt x="3875151" y="1924939"/>
                  </a:lnTo>
                  <a:lnTo>
                    <a:pt x="3875151" y="1950339"/>
                  </a:lnTo>
                  <a:lnTo>
                    <a:pt x="3849751" y="1950339"/>
                  </a:lnTo>
                  <a:lnTo>
                    <a:pt x="3849751" y="25400"/>
                  </a:lnTo>
                  <a:lnTo>
                    <a:pt x="3875151" y="25400"/>
                  </a:lnTo>
                  <a:lnTo>
                    <a:pt x="3875151"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336" name="Google Shape;1336;p76"/>
          <p:cNvGrpSpPr/>
          <p:nvPr/>
        </p:nvGrpSpPr>
        <p:grpSpPr>
          <a:xfrm>
            <a:off x="1863651" y="7194754"/>
            <a:ext cx="2887352" cy="1443675"/>
            <a:chOff x="0" y="0"/>
            <a:chExt cx="3849802" cy="1924900"/>
          </a:xfrm>
        </p:grpSpPr>
        <p:sp>
          <p:nvSpPr>
            <p:cNvPr id="1337" name="Google Shape;1337;p76"/>
            <p:cNvSpPr/>
            <p:nvPr/>
          </p:nvSpPr>
          <p:spPr>
            <a:xfrm>
              <a:off x="0" y="0"/>
              <a:ext cx="3849802" cy="1924900"/>
            </a:xfrm>
            <a:custGeom>
              <a:rect b="b" l="l" r="r" t="t"/>
              <a:pathLst>
                <a:path extrusionOk="0" h="1924900" w="3849802">
                  <a:moveTo>
                    <a:pt x="0" y="0"/>
                  </a:moveTo>
                  <a:lnTo>
                    <a:pt x="3849802" y="0"/>
                  </a:lnTo>
                  <a:lnTo>
                    <a:pt x="3849802" y="1924900"/>
                  </a:lnTo>
                  <a:lnTo>
                    <a:pt x="0" y="1924900"/>
                  </a:lnTo>
                  <a:close/>
                </a:path>
              </a:pathLst>
            </a:custGeom>
            <a:solidFill>
              <a:srgbClr val="000000">
                <a:alpha val="0"/>
              </a:srgbClr>
            </a:solidFill>
            <a:ln>
              <a:noFill/>
            </a:ln>
          </p:spPr>
        </p:sp>
        <p:sp>
          <p:nvSpPr>
            <p:cNvPr id="1338" name="Google Shape;1338;p76"/>
            <p:cNvSpPr txBox="1"/>
            <p:nvPr/>
          </p:nvSpPr>
          <p:spPr>
            <a:xfrm>
              <a:off x="0" y="9525"/>
              <a:ext cx="3849802" cy="1915375"/>
            </a:xfrm>
            <a:prstGeom prst="rect">
              <a:avLst/>
            </a:prstGeom>
            <a:noFill/>
            <a:ln>
              <a:noFill/>
            </a:ln>
          </p:spPr>
          <p:txBody>
            <a:bodyPr anchorCtr="0" anchor="ctr" bIns="0" lIns="0" spcFirstLastPara="1" rIns="0" wrap="square" tIns="0">
              <a:noAutofit/>
            </a:bodyPr>
            <a:lstStyle/>
            <a:p>
              <a:pPr indent="0" lvl="0" marL="0" marR="0" rtl="0" algn="ctr">
                <a:lnSpc>
                  <a:spcPct val="107995"/>
                </a:lnSpc>
                <a:spcBef>
                  <a:spcPts val="0"/>
                </a:spcBef>
                <a:spcAft>
                  <a:spcPts val="0"/>
                </a:spcAft>
                <a:buNone/>
              </a:pPr>
              <a:r>
                <a:rPr b="0" i="0" lang="en-US" sz="1601" u="none" cap="none" strike="noStrike">
                  <a:solidFill>
                    <a:srgbClr val="FFFFFF"/>
                  </a:solidFill>
                  <a:latin typeface="Arial"/>
                  <a:ea typeface="Arial"/>
                  <a:cs typeface="Arial"/>
                  <a:sym typeface="Arial"/>
                </a:rPr>
                <a:t>Якою має бути ваша негайна реакція, коли у тварин спостерігаються незвичайні захворювання або смерть?</a:t>
              </a:r>
              <a:endParaRPr sz="1100"/>
            </a:p>
          </p:txBody>
        </p:sp>
      </p:grpSp>
      <p:grpSp>
        <p:nvGrpSpPr>
          <p:cNvPr id="1339" name="Google Shape;1339;p76"/>
          <p:cNvGrpSpPr/>
          <p:nvPr/>
        </p:nvGrpSpPr>
        <p:grpSpPr>
          <a:xfrm>
            <a:off x="5338298" y="7175704"/>
            <a:ext cx="2925414" cy="1481804"/>
            <a:chOff x="0" y="0"/>
            <a:chExt cx="3900551" cy="1975739"/>
          </a:xfrm>
        </p:grpSpPr>
        <p:sp>
          <p:nvSpPr>
            <p:cNvPr id="1340" name="Google Shape;1340;p76"/>
            <p:cNvSpPr/>
            <p:nvPr/>
          </p:nvSpPr>
          <p:spPr>
            <a:xfrm>
              <a:off x="25400" y="25400"/>
              <a:ext cx="3849751" cy="1924939"/>
            </a:xfrm>
            <a:custGeom>
              <a:rect b="b" l="l" r="r" t="t"/>
              <a:pathLst>
                <a:path extrusionOk="0" h="1924939" w="3849751">
                  <a:moveTo>
                    <a:pt x="0" y="0"/>
                  </a:moveTo>
                  <a:lnTo>
                    <a:pt x="3849751" y="0"/>
                  </a:lnTo>
                  <a:lnTo>
                    <a:pt x="3849751" y="1924939"/>
                  </a:lnTo>
                  <a:lnTo>
                    <a:pt x="0" y="1924939"/>
                  </a:lnTo>
                  <a:close/>
                </a:path>
              </a:pathLst>
            </a:custGeom>
            <a:solidFill>
              <a:srgbClr val="ED2527"/>
            </a:solidFill>
            <a:ln>
              <a:noFill/>
            </a:ln>
          </p:spPr>
        </p:sp>
        <p:sp>
          <p:nvSpPr>
            <p:cNvPr id="1341" name="Google Shape;1341;p76"/>
            <p:cNvSpPr/>
            <p:nvPr/>
          </p:nvSpPr>
          <p:spPr>
            <a:xfrm>
              <a:off x="0" y="0"/>
              <a:ext cx="3900551" cy="1975739"/>
            </a:xfrm>
            <a:custGeom>
              <a:rect b="b" l="l" r="r" t="t"/>
              <a:pathLst>
                <a:path extrusionOk="0" h="1975739" w="3900551">
                  <a:moveTo>
                    <a:pt x="25400" y="0"/>
                  </a:moveTo>
                  <a:lnTo>
                    <a:pt x="3875151" y="0"/>
                  </a:lnTo>
                  <a:cubicBezTo>
                    <a:pt x="3889121" y="0"/>
                    <a:pt x="3900551" y="11430"/>
                    <a:pt x="3900551" y="25400"/>
                  </a:cubicBezTo>
                  <a:lnTo>
                    <a:pt x="3900551" y="1950339"/>
                  </a:lnTo>
                  <a:cubicBezTo>
                    <a:pt x="3900551" y="1964309"/>
                    <a:pt x="3889121" y="1975739"/>
                    <a:pt x="3875151" y="1975739"/>
                  </a:cubicBezTo>
                  <a:lnTo>
                    <a:pt x="25400" y="1975739"/>
                  </a:lnTo>
                  <a:cubicBezTo>
                    <a:pt x="11430" y="1975739"/>
                    <a:pt x="0" y="1964309"/>
                    <a:pt x="0" y="1950339"/>
                  </a:cubicBezTo>
                  <a:lnTo>
                    <a:pt x="0" y="25400"/>
                  </a:lnTo>
                  <a:cubicBezTo>
                    <a:pt x="0" y="11430"/>
                    <a:pt x="11430" y="0"/>
                    <a:pt x="25400" y="0"/>
                  </a:cubicBezTo>
                  <a:moveTo>
                    <a:pt x="25400" y="50800"/>
                  </a:moveTo>
                  <a:lnTo>
                    <a:pt x="25400" y="25400"/>
                  </a:lnTo>
                  <a:lnTo>
                    <a:pt x="50800" y="25400"/>
                  </a:lnTo>
                  <a:lnTo>
                    <a:pt x="50800" y="1950339"/>
                  </a:lnTo>
                  <a:lnTo>
                    <a:pt x="25400" y="1950339"/>
                  </a:lnTo>
                  <a:lnTo>
                    <a:pt x="25400" y="1924939"/>
                  </a:lnTo>
                  <a:lnTo>
                    <a:pt x="3875151" y="1924939"/>
                  </a:lnTo>
                  <a:lnTo>
                    <a:pt x="3875151" y="1950339"/>
                  </a:lnTo>
                  <a:lnTo>
                    <a:pt x="3849751" y="1950339"/>
                  </a:lnTo>
                  <a:lnTo>
                    <a:pt x="3849751" y="25400"/>
                  </a:lnTo>
                  <a:lnTo>
                    <a:pt x="3875151" y="25400"/>
                  </a:lnTo>
                  <a:lnTo>
                    <a:pt x="3875151"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342" name="Google Shape;1342;p76"/>
          <p:cNvGrpSpPr/>
          <p:nvPr/>
        </p:nvGrpSpPr>
        <p:grpSpPr>
          <a:xfrm>
            <a:off x="5357348" y="7194754"/>
            <a:ext cx="2887352" cy="1443675"/>
            <a:chOff x="0" y="0"/>
            <a:chExt cx="3849802" cy="1924900"/>
          </a:xfrm>
        </p:grpSpPr>
        <p:sp>
          <p:nvSpPr>
            <p:cNvPr id="1343" name="Google Shape;1343;p76"/>
            <p:cNvSpPr/>
            <p:nvPr/>
          </p:nvSpPr>
          <p:spPr>
            <a:xfrm>
              <a:off x="0" y="0"/>
              <a:ext cx="3849802" cy="1924900"/>
            </a:xfrm>
            <a:custGeom>
              <a:rect b="b" l="l" r="r" t="t"/>
              <a:pathLst>
                <a:path extrusionOk="0" h="1924900" w="3849802">
                  <a:moveTo>
                    <a:pt x="0" y="0"/>
                  </a:moveTo>
                  <a:lnTo>
                    <a:pt x="3849802" y="0"/>
                  </a:lnTo>
                  <a:lnTo>
                    <a:pt x="3849802" y="1924900"/>
                  </a:lnTo>
                  <a:lnTo>
                    <a:pt x="0" y="1924900"/>
                  </a:lnTo>
                  <a:close/>
                </a:path>
              </a:pathLst>
            </a:custGeom>
            <a:solidFill>
              <a:srgbClr val="000000">
                <a:alpha val="0"/>
              </a:srgbClr>
            </a:solidFill>
            <a:ln>
              <a:noFill/>
            </a:ln>
          </p:spPr>
        </p:sp>
        <p:sp>
          <p:nvSpPr>
            <p:cNvPr id="1344" name="Google Shape;1344;p76"/>
            <p:cNvSpPr txBox="1"/>
            <p:nvPr/>
          </p:nvSpPr>
          <p:spPr>
            <a:xfrm>
              <a:off x="0" y="0"/>
              <a:ext cx="3849802" cy="1924900"/>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1750" u="none" cap="none" strike="noStrike">
                  <a:solidFill>
                    <a:srgbClr val="FFFFFF"/>
                  </a:solidFill>
                  <a:latin typeface="Arial"/>
                  <a:ea typeface="Arial"/>
                  <a:cs typeface="Arial"/>
                  <a:sym typeface="Arial"/>
                </a:rPr>
                <a:t>Чому небезпечно вживати в їжу або торкатися хворих тварин без захисних заходів?</a:t>
              </a:r>
              <a:endParaRPr sz="1200"/>
            </a:p>
          </p:txBody>
        </p:sp>
      </p:grpSp>
      <p:grpSp>
        <p:nvGrpSpPr>
          <p:cNvPr id="1345" name="Google Shape;1345;p76"/>
          <p:cNvGrpSpPr/>
          <p:nvPr/>
        </p:nvGrpSpPr>
        <p:grpSpPr>
          <a:xfrm>
            <a:off x="8831994" y="7175704"/>
            <a:ext cx="2925414" cy="1481804"/>
            <a:chOff x="0" y="0"/>
            <a:chExt cx="3900551" cy="1975739"/>
          </a:xfrm>
        </p:grpSpPr>
        <p:sp>
          <p:nvSpPr>
            <p:cNvPr id="1346" name="Google Shape;1346;p76"/>
            <p:cNvSpPr/>
            <p:nvPr/>
          </p:nvSpPr>
          <p:spPr>
            <a:xfrm>
              <a:off x="25400" y="25400"/>
              <a:ext cx="3849751" cy="1924939"/>
            </a:xfrm>
            <a:custGeom>
              <a:rect b="b" l="l" r="r" t="t"/>
              <a:pathLst>
                <a:path extrusionOk="0" h="1924939" w="3849751">
                  <a:moveTo>
                    <a:pt x="0" y="0"/>
                  </a:moveTo>
                  <a:lnTo>
                    <a:pt x="3849751" y="0"/>
                  </a:lnTo>
                  <a:lnTo>
                    <a:pt x="3849751" y="1924939"/>
                  </a:lnTo>
                  <a:lnTo>
                    <a:pt x="0" y="1924939"/>
                  </a:lnTo>
                  <a:close/>
                </a:path>
              </a:pathLst>
            </a:custGeom>
            <a:solidFill>
              <a:srgbClr val="ED2527"/>
            </a:solidFill>
            <a:ln>
              <a:noFill/>
            </a:ln>
          </p:spPr>
        </p:sp>
        <p:sp>
          <p:nvSpPr>
            <p:cNvPr id="1347" name="Google Shape;1347;p76"/>
            <p:cNvSpPr/>
            <p:nvPr/>
          </p:nvSpPr>
          <p:spPr>
            <a:xfrm>
              <a:off x="0" y="0"/>
              <a:ext cx="3900551" cy="1975739"/>
            </a:xfrm>
            <a:custGeom>
              <a:rect b="b" l="l" r="r" t="t"/>
              <a:pathLst>
                <a:path extrusionOk="0" h="1975739" w="3900551">
                  <a:moveTo>
                    <a:pt x="25400" y="0"/>
                  </a:moveTo>
                  <a:lnTo>
                    <a:pt x="3875151" y="0"/>
                  </a:lnTo>
                  <a:cubicBezTo>
                    <a:pt x="3889121" y="0"/>
                    <a:pt x="3900551" y="11430"/>
                    <a:pt x="3900551" y="25400"/>
                  </a:cubicBezTo>
                  <a:lnTo>
                    <a:pt x="3900551" y="1950339"/>
                  </a:lnTo>
                  <a:cubicBezTo>
                    <a:pt x="3900551" y="1964309"/>
                    <a:pt x="3889121" y="1975739"/>
                    <a:pt x="3875151" y="1975739"/>
                  </a:cubicBezTo>
                  <a:lnTo>
                    <a:pt x="25400" y="1975739"/>
                  </a:lnTo>
                  <a:cubicBezTo>
                    <a:pt x="11430" y="1975739"/>
                    <a:pt x="0" y="1964309"/>
                    <a:pt x="0" y="1950339"/>
                  </a:cubicBezTo>
                  <a:lnTo>
                    <a:pt x="0" y="25400"/>
                  </a:lnTo>
                  <a:cubicBezTo>
                    <a:pt x="0" y="11430"/>
                    <a:pt x="11430" y="0"/>
                    <a:pt x="25400" y="0"/>
                  </a:cubicBezTo>
                  <a:moveTo>
                    <a:pt x="25400" y="50800"/>
                  </a:moveTo>
                  <a:lnTo>
                    <a:pt x="25400" y="25400"/>
                  </a:lnTo>
                  <a:lnTo>
                    <a:pt x="50800" y="25400"/>
                  </a:lnTo>
                  <a:lnTo>
                    <a:pt x="50800" y="1950339"/>
                  </a:lnTo>
                  <a:lnTo>
                    <a:pt x="25400" y="1950339"/>
                  </a:lnTo>
                  <a:lnTo>
                    <a:pt x="25400" y="1924939"/>
                  </a:lnTo>
                  <a:lnTo>
                    <a:pt x="3875151" y="1924939"/>
                  </a:lnTo>
                  <a:lnTo>
                    <a:pt x="3875151" y="1950339"/>
                  </a:lnTo>
                  <a:lnTo>
                    <a:pt x="3849751" y="1950339"/>
                  </a:lnTo>
                  <a:lnTo>
                    <a:pt x="3849751" y="25400"/>
                  </a:lnTo>
                  <a:lnTo>
                    <a:pt x="3875151" y="25400"/>
                  </a:lnTo>
                  <a:lnTo>
                    <a:pt x="3875151"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348" name="Google Shape;1348;p76"/>
          <p:cNvGrpSpPr/>
          <p:nvPr/>
        </p:nvGrpSpPr>
        <p:grpSpPr>
          <a:xfrm>
            <a:off x="8851044" y="7194754"/>
            <a:ext cx="2887352" cy="1443675"/>
            <a:chOff x="0" y="0"/>
            <a:chExt cx="3849802" cy="1924900"/>
          </a:xfrm>
        </p:grpSpPr>
        <p:sp>
          <p:nvSpPr>
            <p:cNvPr id="1349" name="Google Shape;1349;p76"/>
            <p:cNvSpPr/>
            <p:nvPr/>
          </p:nvSpPr>
          <p:spPr>
            <a:xfrm>
              <a:off x="0" y="0"/>
              <a:ext cx="3849802" cy="1924900"/>
            </a:xfrm>
            <a:custGeom>
              <a:rect b="b" l="l" r="r" t="t"/>
              <a:pathLst>
                <a:path extrusionOk="0" h="1924900" w="3849802">
                  <a:moveTo>
                    <a:pt x="0" y="0"/>
                  </a:moveTo>
                  <a:lnTo>
                    <a:pt x="3849802" y="0"/>
                  </a:lnTo>
                  <a:lnTo>
                    <a:pt x="3849802" y="1924900"/>
                  </a:lnTo>
                  <a:lnTo>
                    <a:pt x="0" y="1924900"/>
                  </a:lnTo>
                  <a:close/>
                </a:path>
              </a:pathLst>
            </a:custGeom>
            <a:solidFill>
              <a:srgbClr val="000000">
                <a:alpha val="0"/>
              </a:srgbClr>
            </a:solidFill>
            <a:ln>
              <a:noFill/>
            </a:ln>
          </p:spPr>
        </p:sp>
        <p:sp>
          <p:nvSpPr>
            <p:cNvPr id="1350" name="Google Shape;1350;p76"/>
            <p:cNvSpPr txBox="1"/>
            <p:nvPr/>
          </p:nvSpPr>
          <p:spPr>
            <a:xfrm>
              <a:off x="0" y="0"/>
              <a:ext cx="3849802" cy="1924900"/>
            </a:xfrm>
            <a:prstGeom prst="rect">
              <a:avLst/>
            </a:prstGeom>
            <a:noFill/>
            <a:ln>
              <a:noFill/>
            </a:ln>
          </p:spPr>
          <p:txBody>
            <a:bodyPr anchorCtr="0" anchor="ctr" bIns="0" lIns="0" spcFirstLastPara="1" rIns="0" wrap="square" tIns="0">
              <a:noAutofit/>
            </a:bodyPr>
            <a:lstStyle/>
            <a:p>
              <a:pPr indent="0" lvl="0" marL="0" marR="0" rtl="0" algn="ctr">
                <a:lnSpc>
                  <a:spcPct val="107993"/>
                </a:lnSpc>
                <a:spcBef>
                  <a:spcPts val="0"/>
                </a:spcBef>
                <a:spcAft>
                  <a:spcPts val="0"/>
                </a:spcAft>
                <a:buNone/>
              </a:pPr>
              <a:r>
                <a:rPr b="0" i="0" lang="en-US" sz="1514" u="none" cap="none" strike="noStrike">
                  <a:solidFill>
                    <a:srgbClr val="FFFFFF"/>
                  </a:solidFill>
                  <a:latin typeface="Arial"/>
                  <a:ea typeface="Arial"/>
                  <a:cs typeface="Arial"/>
                  <a:sym typeface="Arial"/>
                </a:rPr>
                <a:t>Які надійні джерела можуть підтвердити ризик та надати інструкції (наприклад, ветеринарні служби, органи охорони здоров'я, ВООЗ)?</a:t>
              </a:r>
              <a:endParaRPr sz="1200"/>
            </a:p>
          </p:txBody>
        </p:sp>
      </p:grpSp>
      <p:grpSp>
        <p:nvGrpSpPr>
          <p:cNvPr id="1351" name="Google Shape;1351;p76"/>
          <p:cNvGrpSpPr/>
          <p:nvPr/>
        </p:nvGrpSpPr>
        <p:grpSpPr>
          <a:xfrm>
            <a:off x="12325690" y="7175704"/>
            <a:ext cx="2925414" cy="1481804"/>
            <a:chOff x="0" y="0"/>
            <a:chExt cx="3900551" cy="1975739"/>
          </a:xfrm>
        </p:grpSpPr>
        <p:sp>
          <p:nvSpPr>
            <p:cNvPr id="1352" name="Google Shape;1352;p76"/>
            <p:cNvSpPr/>
            <p:nvPr/>
          </p:nvSpPr>
          <p:spPr>
            <a:xfrm>
              <a:off x="25400" y="25400"/>
              <a:ext cx="3849751" cy="1924939"/>
            </a:xfrm>
            <a:custGeom>
              <a:rect b="b" l="l" r="r" t="t"/>
              <a:pathLst>
                <a:path extrusionOk="0" h="1924939" w="3849751">
                  <a:moveTo>
                    <a:pt x="0" y="0"/>
                  </a:moveTo>
                  <a:lnTo>
                    <a:pt x="3849751" y="0"/>
                  </a:lnTo>
                  <a:lnTo>
                    <a:pt x="3849751" y="1924939"/>
                  </a:lnTo>
                  <a:lnTo>
                    <a:pt x="0" y="1924939"/>
                  </a:lnTo>
                  <a:close/>
                </a:path>
              </a:pathLst>
            </a:custGeom>
            <a:solidFill>
              <a:srgbClr val="ED2527"/>
            </a:solidFill>
            <a:ln>
              <a:noFill/>
            </a:ln>
          </p:spPr>
        </p:sp>
        <p:sp>
          <p:nvSpPr>
            <p:cNvPr id="1353" name="Google Shape;1353;p76"/>
            <p:cNvSpPr/>
            <p:nvPr/>
          </p:nvSpPr>
          <p:spPr>
            <a:xfrm>
              <a:off x="0" y="0"/>
              <a:ext cx="3900551" cy="1975739"/>
            </a:xfrm>
            <a:custGeom>
              <a:rect b="b" l="l" r="r" t="t"/>
              <a:pathLst>
                <a:path extrusionOk="0" h="1975739" w="3900551">
                  <a:moveTo>
                    <a:pt x="25400" y="0"/>
                  </a:moveTo>
                  <a:lnTo>
                    <a:pt x="3875151" y="0"/>
                  </a:lnTo>
                  <a:cubicBezTo>
                    <a:pt x="3889121" y="0"/>
                    <a:pt x="3900551" y="11430"/>
                    <a:pt x="3900551" y="25400"/>
                  </a:cubicBezTo>
                  <a:lnTo>
                    <a:pt x="3900551" y="1950339"/>
                  </a:lnTo>
                  <a:cubicBezTo>
                    <a:pt x="3900551" y="1964309"/>
                    <a:pt x="3889121" y="1975739"/>
                    <a:pt x="3875151" y="1975739"/>
                  </a:cubicBezTo>
                  <a:lnTo>
                    <a:pt x="25400" y="1975739"/>
                  </a:lnTo>
                  <a:cubicBezTo>
                    <a:pt x="11430" y="1975739"/>
                    <a:pt x="0" y="1964309"/>
                    <a:pt x="0" y="1950339"/>
                  </a:cubicBezTo>
                  <a:lnTo>
                    <a:pt x="0" y="25400"/>
                  </a:lnTo>
                  <a:cubicBezTo>
                    <a:pt x="0" y="11430"/>
                    <a:pt x="11430" y="0"/>
                    <a:pt x="25400" y="0"/>
                  </a:cubicBezTo>
                  <a:moveTo>
                    <a:pt x="25400" y="50800"/>
                  </a:moveTo>
                  <a:lnTo>
                    <a:pt x="25400" y="25400"/>
                  </a:lnTo>
                  <a:lnTo>
                    <a:pt x="50800" y="25400"/>
                  </a:lnTo>
                  <a:lnTo>
                    <a:pt x="50800" y="1950339"/>
                  </a:lnTo>
                  <a:lnTo>
                    <a:pt x="25400" y="1950339"/>
                  </a:lnTo>
                  <a:lnTo>
                    <a:pt x="25400" y="1924939"/>
                  </a:lnTo>
                  <a:lnTo>
                    <a:pt x="3875151" y="1924939"/>
                  </a:lnTo>
                  <a:lnTo>
                    <a:pt x="3875151" y="1950339"/>
                  </a:lnTo>
                  <a:lnTo>
                    <a:pt x="3849751" y="1950339"/>
                  </a:lnTo>
                  <a:lnTo>
                    <a:pt x="3849751" y="25400"/>
                  </a:lnTo>
                  <a:lnTo>
                    <a:pt x="3875151" y="25400"/>
                  </a:lnTo>
                  <a:lnTo>
                    <a:pt x="3875151" y="50800"/>
                  </a:lnTo>
                  <a:lnTo>
                    <a:pt x="25400" y="5080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354" name="Google Shape;1354;p76"/>
          <p:cNvGrpSpPr/>
          <p:nvPr/>
        </p:nvGrpSpPr>
        <p:grpSpPr>
          <a:xfrm>
            <a:off x="12344740" y="7194754"/>
            <a:ext cx="2887352" cy="1470235"/>
            <a:chOff x="0" y="0"/>
            <a:chExt cx="3849802" cy="1960313"/>
          </a:xfrm>
        </p:grpSpPr>
        <p:sp>
          <p:nvSpPr>
            <p:cNvPr id="1355" name="Google Shape;1355;p76"/>
            <p:cNvSpPr/>
            <p:nvPr/>
          </p:nvSpPr>
          <p:spPr>
            <a:xfrm>
              <a:off x="0" y="0"/>
              <a:ext cx="3849802" cy="1960313"/>
            </a:xfrm>
            <a:custGeom>
              <a:rect b="b" l="l" r="r" t="t"/>
              <a:pathLst>
                <a:path extrusionOk="0" h="1960313" w="3849802">
                  <a:moveTo>
                    <a:pt x="0" y="0"/>
                  </a:moveTo>
                  <a:lnTo>
                    <a:pt x="3849802" y="0"/>
                  </a:lnTo>
                  <a:lnTo>
                    <a:pt x="3849802" y="1960313"/>
                  </a:lnTo>
                  <a:lnTo>
                    <a:pt x="0" y="1960313"/>
                  </a:lnTo>
                  <a:close/>
                </a:path>
              </a:pathLst>
            </a:custGeom>
            <a:solidFill>
              <a:srgbClr val="000000">
                <a:alpha val="0"/>
              </a:srgbClr>
            </a:solidFill>
            <a:ln>
              <a:noFill/>
            </a:ln>
          </p:spPr>
        </p:sp>
        <p:sp>
          <p:nvSpPr>
            <p:cNvPr id="1356" name="Google Shape;1356;p76"/>
            <p:cNvSpPr txBox="1"/>
            <p:nvPr/>
          </p:nvSpPr>
          <p:spPr>
            <a:xfrm>
              <a:off x="0" y="0"/>
              <a:ext cx="3849802" cy="1960313"/>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1750" u="none" cap="none" strike="noStrike">
                  <a:solidFill>
                    <a:srgbClr val="FFFFFF"/>
                  </a:solidFill>
                  <a:latin typeface="Arial"/>
                  <a:ea typeface="Arial"/>
                  <a:cs typeface="Arial"/>
                  <a:sym typeface="Arial"/>
                </a:rPr>
                <a:t>Які дії відображають найкращу практику для захисту здоров'я людей і тварин у цьому сценарії?</a:t>
              </a:r>
              <a:endParaRPr sz="1200"/>
            </a:p>
          </p:txBody>
        </p:sp>
      </p:gr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4" name="Shape 1364"/>
        <p:cNvGrpSpPr/>
        <p:nvPr/>
      </p:nvGrpSpPr>
      <p:grpSpPr>
        <a:xfrm>
          <a:off x="0" y="0"/>
          <a:ext cx="0" cy="0"/>
          <a:chOff x="0" y="0"/>
          <a:chExt cx="0" cy="0"/>
        </a:xfrm>
      </p:grpSpPr>
      <p:sp>
        <p:nvSpPr>
          <p:cNvPr descr="Синій текст на чорному фоні  Опис згенеровано автоматично" id="1365" name="Google Shape;1365;p78"/>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366" name="Google Shape;1366;p78"/>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1" l="0" r="0" t="0"/>
            </a:stretch>
          </a:blipFill>
          <a:ln>
            <a:noFill/>
          </a:ln>
        </p:spPr>
      </p:sp>
      <p:grpSp>
        <p:nvGrpSpPr>
          <p:cNvPr id="1367" name="Google Shape;1367;p78"/>
          <p:cNvGrpSpPr/>
          <p:nvPr/>
        </p:nvGrpSpPr>
        <p:grpSpPr>
          <a:xfrm>
            <a:off x="1108806" y="394188"/>
            <a:ext cx="15773400" cy="2038350"/>
            <a:chOff x="0" y="-66675"/>
            <a:chExt cx="21031200" cy="2717801"/>
          </a:xfrm>
        </p:grpSpPr>
        <p:sp>
          <p:nvSpPr>
            <p:cNvPr id="1368" name="Google Shape;1368;p78"/>
            <p:cNvSpPr/>
            <p:nvPr/>
          </p:nvSpPr>
          <p:spPr>
            <a:xfrm>
              <a:off x="0" y="0"/>
              <a:ext cx="21031200" cy="2651126"/>
            </a:xfrm>
            <a:custGeom>
              <a:rect b="b" l="l" r="r" t="t"/>
              <a:pathLst>
                <a:path extrusionOk="0" h="2651126" w="21031200">
                  <a:moveTo>
                    <a:pt x="0" y="0"/>
                  </a:moveTo>
                  <a:lnTo>
                    <a:pt x="21031200" y="0"/>
                  </a:lnTo>
                  <a:lnTo>
                    <a:pt x="21031200" y="2651126"/>
                  </a:lnTo>
                  <a:lnTo>
                    <a:pt x="0" y="2651126"/>
                  </a:lnTo>
                  <a:close/>
                </a:path>
              </a:pathLst>
            </a:custGeom>
            <a:solidFill>
              <a:srgbClr val="000000">
                <a:alpha val="0"/>
              </a:srgbClr>
            </a:solidFill>
            <a:ln>
              <a:noFill/>
            </a:ln>
          </p:spPr>
        </p:sp>
        <p:sp>
          <p:nvSpPr>
            <p:cNvPr id="1369" name="Google Shape;1369;p78"/>
            <p:cNvSpPr txBox="1"/>
            <p:nvPr/>
          </p:nvSpPr>
          <p:spPr>
            <a:xfrm>
              <a:off x="0" y="-66675"/>
              <a:ext cx="21031200" cy="271780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Зупиніться та поміркуйте</a:t>
              </a:r>
              <a:endParaRPr/>
            </a:p>
          </p:txBody>
        </p:sp>
      </p:grpSp>
      <p:grpSp>
        <p:nvGrpSpPr>
          <p:cNvPr id="1370" name="Google Shape;1370;p78"/>
          <p:cNvGrpSpPr/>
          <p:nvPr/>
        </p:nvGrpSpPr>
        <p:grpSpPr>
          <a:xfrm>
            <a:off x="957930" y="2042373"/>
            <a:ext cx="15773400" cy="1264443"/>
            <a:chOff x="0" y="-38100"/>
            <a:chExt cx="21031200" cy="1685924"/>
          </a:xfrm>
        </p:grpSpPr>
        <p:sp>
          <p:nvSpPr>
            <p:cNvPr id="1371" name="Google Shape;1371;p78"/>
            <p:cNvSpPr/>
            <p:nvPr/>
          </p:nvSpPr>
          <p:spPr>
            <a:xfrm>
              <a:off x="0" y="0"/>
              <a:ext cx="21031200" cy="1647824"/>
            </a:xfrm>
            <a:custGeom>
              <a:rect b="b" l="l" r="r" t="t"/>
              <a:pathLst>
                <a:path extrusionOk="0" h="1647824" w="21031200">
                  <a:moveTo>
                    <a:pt x="0" y="0"/>
                  </a:moveTo>
                  <a:lnTo>
                    <a:pt x="21031200" y="0"/>
                  </a:lnTo>
                  <a:lnTo>
                    <a:pt x="21031200" y="1647824"/>
                  </a:lnTo>
                  <a:lnTo>
                    <a:pt x="0" y="1647824"/>
                  </a:lnTo>
                  <a:close/>
                </a:path>
              </a:pathLst>
            </a:custGeom>
            <a:solidFill>
              <a:srgbClr val="000000">
                <a:alpha val="0"/>
              </a:srgbClr>
            </a:solidFill>
            <a:ln>
              <a:noFill/>
            </a:ln>
          </p:spPr>
        </p:sp>
        <p:sp>
          <p:nvSpPr>
            <p:cNvPr id="1372" name="Google Shape;1372;p78"/>
            <p:cNvSpPr txBox="1"/>
            <p:nvPr/>
          </p:nvSpPr>
          <p:spPr>
            <a:xfrm>
              <a:off x="0" y="-38100"/>
              <a:ext cx="21031200" cy="1685924"/>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139AD6"/>
                  </a:solidFill>
                  <a:latin typeface="Calibri"/>
                  <a:ea typeface="Calibri"/>
                  <a:cs typeface="Calibri"/>
                  <a:sym typeface="Calibri"/>
                </a:rPr>
                <a:t>Хворі тварини в селі!</a:t>
              </a:r>
              <a:endParaRPr/>
            </a:p>
          </p:txBody>
        </p:sp>
      </p:grpSp>
      <p:sp>
        <p:nvSpPr>
          <p:cNvPr id="1373" name="Google Shape;1373;p78"/>
          <p:cNvSpPr txBox="1"/>
          <p:nvPr/>
        </p:nvSpPr>
        <p:spPr>
          <a:xfrm>
            <a:off x="1200231" y="3486628"/>
            <a:ext cx="15590700" cy="5671200"/>
          </a:xfrm>
          <a:prstGeom prst="rect">
            <a:avLst/>
          </a:prstGeom>
          <a:noFill/>
          <a:ln>
            <a:noFill/>
          </a:ln>
        </p:spPr>
        <p:txBody>
          <a:bodyPr anchorCtr="0" anchor="t" bIns="0" lIns="0" spcFirstLastPara="1" rIns="0" wrap="square" tIns="0">
            <a:spAutoFit/>
          </a:bodyPr>
          <a:lstStyle/>
          <a:p>
            <a:pPr indent="-339411" lvl="1" marL="704225" marR="0" rtl="0" algn="just">
              <a:lnSpc>
                <a:spcPct val="86408"/>
              </a:lnSpc>
              <a:spcBef>
                <a:spcPts val="0"/>
              </a:spcBef>
              <a:spcAft>
                <a:spcPts val="0"/>
              </a:spcAft>
              <a:buClr>
                <a:srgbClr val="000000"/>
              </a:buClr>
              <a:buSzPts val="3280"/>
              <a:buChar char="•"/>
            </a:pPr>
            <a:r>
              <a:rPr i="0" lang="en-US" sz="3280" u="none" cap="none" strike="noStrike">
                <a:solidFill>
                  <a:srgbClr val="000000"/>
                </a:solidFill>
                <a:latin typeface="Calibri"/>
                <a:ea typeface="Calibri"/>
                <a:cs typeface="Calibri"/>
                <a:sym typeface="Calibri"/>
              </a:rPr>
              <a:t>Чому небезпечно: поводження з хворими тваринами або їх вживання в їжу може призвести до передачі небезпечних патогенів людям. Зоонозні захворювання можуть поширюватися непомітно до появи симптомів, створюючи спалах у всій громаді.</a:t>
            </a:r>
            <a:endParaRPr sz="1200"/>
          </a:p>
          <a:p>
            <a:pPr indent="-339411" lvl="1" marL="704225" marR="0" rtl="0" algn="just">
              <a:lnSpc>
                <a:spcPct val="86408"/>
              </a:lnSpc>
              <a:spcBef>
                <a:spcPts val="0"/>
              </a:spcBef>
              <a:spcAft>
                <a:spcPts val="0"/>
              </a:spcAft>
              <a:buClr>
                <a:srgbClr val="000000"/>
              </a:buClr>
              <a:buSzPts val="3280"/>
              <a:buChar char="•"/>
            </a:pPr>
            <a:r>
              <a:rPr i="0" lang="en-US" sz="3280" u="none" cap="none" strike="noStrike">
                <a:solidFill>
                  <a:srgbClr val="000000"/>
                </a:solidFill>
                <a:latin typeface="Calibri"/>
                <a:ea typeface="Calibri"/>
                <a:cs typeface="Calibri"/>
                <a:sym typeface="Calibri"/>
              </a:rPr>
              <a:t>Що кажуть надійні джерела: Ветеринарні служби, національні органи охорони здоров'я та такі організації, як ВООЗ та OIE/WOAH, радять негайно повідомляти про незвичайні випадки смерті тварин, уникати прямого контакту та дотримуватися офіційних захисних заходів.</a:t>
            </a:r>
            <a:endParaRPr sz="1200"/>
          </a:p>
          <a:p>
            <a:pPr indent="-339411" lvl="1" marL="704225" marR="0" rtl="0" algn="just">
              <a:lnSpc>
                <a:spcPct val="86408"/>
              </a:lnSpc>
              <a:spcBef>
                <a:spcPts val="0"/>
              </a:spcBef>
              <a:spcAft>
                <a:spcPts val="0"/>
              </a:spcAft>
              <a:buClr>
                <a:srgbClr val="000000"/>
              </a:buClr>
              <a:buSzPts val="3280"/>
              <a:buChar char="•"/>
            </a:pPr>
            <a:r>
              <a:rPr i="0" lang="en-US" sz="3280" u="none" cap="none" strike="noStrike">
                <a:solidFill>
                  <a:srgbClr val="000000"/>
                </a:solidFill>
                <a:latin typeface="Calibri"/>
                <a:ea typeface="Calibri"/>
                <a:cs typeface="Calibri"/>
                <a:sym typeface="Calibri"/>
              </a:rPr>
              <a:t>Які дії відображають найкращу практику: Найкраща практика включає повідомлення про випадки ветеринарним/охоронним органам, уникнення контакту з тваринами до встановлення причини, використання захисного спорядження, коли це необхідно, та запобігання споживанню або продажу потенційно забрудненого м’яса.</a:t>
            </a:r>
            <a:endParaRPr sz="12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descr="Синій текст на чорному фоні  Опис згенеровано автоматично" id="138" name="Google Shape;138;p8"/>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39" name="Google Shape;139;p8"/>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1" l="0" r="0" t="0"/>
            </a:stretch>
          </a:blipFill>
          <a:ln>
            <a:noFill/>
          </a:ln>
        </p:spPr>
      </p:sp>
      <p:grpSp>
        <p:nvGrpSpPr>
          <p:cNvPr id="140" name="Google Shape;140;p8"/>
          <p:cNvGrpSpPr/>
          <p:nvPr/>
        </p:nvGrpSpPr>
        <p:grpSpPr>
          <a:xfrm>
            <a:off x="1259682" y="709656"/>
            <a:ext cx="15773400" cy="2038350"/>
            <a:chOff x="0" y="-66675"/>
            <a:chExt cx="21031200" cy="2717801"/>
          </a:xfrm>
        </p:grpSpPr>
        <p:sp>
          <p:nvSpPr>
            <p:cNvPr id="141" name="Google Shape;141;p8"/>
            <p:cNvSpPr/>
            <p:nvPr/>
          </p:nvSpPr>
          <p:spPr>
            <a:xfrm>
              <a:off x="0" y="0"/>
              <a:ext cx="21031200" cy="2651126"/>
            </a:xfrm>
            <a:custGeom>
              <a:rect b="b" l="l" r="r" t="t"/>
              <a:pathLst>
                <a:path extrusionOk="0" h="2651126" w="21031200">
                  <a:moveTo>
                    <a:pt x="0" y="0"/>
                  </a:moveTo>
                  <a:lnTo>
                    <a:pt x="21031200" y="0"/>
                  </a:lnTo>
                  <a:lnTo>
                    <a:pt x="21031200" y="2651126"/>
                  </a:lnTo>
                  <a:lnTo>
                    <a:pt x="0" y="2651126"/>
                  </a:lnTo>
                  <a:close/>
                </a:path>
              </a:pathLst>
            </a:custGeom>
            <a:solidFill>
              <a:srgbClr val="000000">
                <a:alpha val="0"/>
              </a:srgbClr>
            </a:solidFill>
            <a:ln>
              <a:noFill/>
            </a:ln>
          </p:spPr>
        </p:sp>
        <p:sp>
          <p:nvSpPr>
            <p:cNvPr id="142" name="Google Shape;142;p8"/>
            <p:cNvSpPr txBox="1"/>
            <p:nvPr/>
          </p:nvSpPr>
          <p:spPr>
            <a:xfrm>
              <a:off x="0" y="-66675"/>
              <a:ext cx="21031200" cy="2717801"/>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None/>
              </a:pPr>
              <a:r>
                <a:rPr b="1" i="0" lang="en-US" sz="5850" u="none" cap="none" strike="noStrike">
                  <a:solidFill>
                    <a:srgbClr val="FF0000"/>
                  </a:solidFill>
                  <a:latin typeface="Calibri"/>
                  <a:ea typeface="Calibri"/>
                  <a:cs typeface="Calibri"/>
                  <a:sym typeface="Calibri"/>
                </a:rPr>
                <a:t>Вступ: Що таке системи раннього попередження для безпеки житлових приміщень?</a:t>
              </a:r>
              <a:endParaRPr/>
            </a:p>
          </p:txBody>
        </p:sp>
      </p:grpSp>
      <p:sp>
        <p:nvSpPr>
          <p:cNvPr id="143" name="Google Shape;143;p8"/>
          <p:cNvSpPr txBox="1"/>
          <p:nvPr/>
        </p:nvSpPr>
        <p:spPr>
          <a:xfrm>
            <a:off x="1351107" y="2908751"/>
            <a:ext cx="15590700" cy="5787000"/>
          </a:xfrm>
          <a:prstGeom prst="rect">
            <a:avLst/>
          </a:prstGeom>
          <a:noFill/>
          <a:ln>
            <a:noFill/>
          </a:ln>
        </p:spPr>
        <p:txBody>
          <a:bodyPr anchorCtr="0" anchor="t" bIns="0" lIns="0" spcFirstLastPara="1" rIns="0" wrap="square" tIns="0">
            <a:spAutoFit/>
          </a:bodyPr>
          <a:lstStyle/>
          <a:p>
            <a:pPr indent="0" lvl="0" marL="0" marR="0" rtl="0" algn="just">
              <a:lnSpc>
                <a:spcPct val="108000"/>
              </a:lnSpc>
              <a:spcBef>
                <a:spcPts val="0"/>
              </a:spcBef>
              <a:spcAft>
                <a:spcPts val="0"/>
              </a:spcAft>
              <a:buNone/>
            </a:pPr>
            <a:r>
              <a:rPr b="0" i="0" lang="en-US" sz="3900" u="none" cap="none" strike="noStrike">
                <a:solidFill>
                  <a:srgbClr val="000000"/>
                </a:solidFill>
                <a:latin typeface="Calibri"/>
                <a:ea typeface="Calibri"/>
                <a:cs typeface="Calibri"/>
                <a:sym typeface="Calibri"/>
              </a:rPr>
              <a:t>	Система раннього попередження (СРП) – це поєднання інструментів, технологій та процедур, які допомагають виявляти небезпеки, контролювати ризики та надсилати сповіщення людям до виникнення надзвичайної ситуації. У житлових умовах СРП включає: </a:t>
            </a:r>
            <a:endParaRPr/>
          </a:p>
          <a:p>
            <a:pPr indent="-524352" lvl="1" marL="1048704" marR="0" rtl="0" algn="l">
              <a:lnSpc>
                <a:spcPct val="108000"/>
              </a:lnSpc>
              <a:spcBef>
                <a:spcPts val="0"/>
              </a:spcBef>
              <a:spcAft>
                <a:spcPts val="0"/>
              </a:spcAft>
              <a:buClr>
                <a:srgbClr val="000000"/>
              </a:buClr>
              <a:buSzPts val="3900"/>
              <a:buFont typeface="Arial"/>
              <a:buChar char="•"/>
            </a:pPr>
            <a:r>
              <a:rPr b="0" i="0" lang="en-US" sz="3900" u="none" cap="none" strike="noStrike">
                <a:solidFill>
                  <a:srgbClr val="000000"/>
                </a:solidFill>
                <a:latin typeface="Calibri"/>
                <a:ea typeface="Calibri"/>
                <a:cs typeface="Calibri"/>
                <a:sym typeface="Calibri"/>
              </a:rPr>
              <a:t>Датчики та сигналізації (пожежа, дим, газ, затоплення).</a:t>
            </a:r>
            <a:endParaRPr/>
          </a:p>
          <a:p>
            <a:pPr indent="-524352" lvl="1" marL="1048704" marR="0" rtl="0" algn="l">
              <a:lnSpc>
                <a:spcPct val="108000"/>
              </a:lnSpc>
              <a:spcBef>
                <a:spcPts val="0"/>
              </a:spcBef>
              <a:spcAft>
                <a:spcPts val="0"/>
              </a:spcAft>
              <a:buClr>
                <a:srgbClr val="000000"/>
              </a:buClr>
              <a:buSzPts val="3900"/>
              <a:buFont typeface="Arial"/>
              <a:buChar char="•"/>
            </a:pPr>
            <a:r>
              <a:rPr b="0" i="0" lang="en-US" sz="3900" u="none" cap="none" strike="noStrike">
                <a:solidFill>
                  <a:srgbClr val="000000"/>
                </a:solidFill>
                <a:latin typeface="Calibri"/>
                <a:ea typeface="Calibri"/>
                <a:cs typeface="Calibri"/>
                <a:sym typeface="Calibri"/>
              </a:rPr>
              <a:t>Канали зв'язку (сирени, текстові сповіщення, мобільні додатки).</a:t>
            </a:r>
            <a:endParaRPr/>
          </a:p>
          <a:p>
            <a:pPr indent="-524352" lvl="1" marL="1048704" marR="0" rtl="0" algn="l">
              <a:lnSpc>
                <a:spcPct val="108000"/>
              </a:lnSpc>
              <a:spcBef>
                <a:spcPts val="0"/>
              </a:spcBef>
              <a:spcAft>
                <a:spcPts val="0"/>
              </a:spcAft>
              <a:buClr>
                <a:srgbClr val="000000"/>
              </a:buClr>
              <a:buSzPts val="3900"/>
              <a:buFont typeface="Arial"/>
              <a:buChar char="•"/>
            </a:pPr>
            <a:r>
              <a:rPr b="0" i="0" lang="en-US" sz="3900" u="none" cap="none" strike="noStrike">
                <a:solidFill>
                  <a:srgbClr val="000000"/>
                </a:solidFill>
                <a:latin typeface="Calibri"/>
                <a:ea typeface="Calibri"/>
                <a:cs typeface="Calibri"/>
                <a:sym typeface="Calibri"/>
              </a:rPr>
              <a:t>Заходи готовності (сімейні плани, навчання, засоби безпеки). Ці системи розроблені для порятунку життів, надаючи людям час діяти.</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1" name="Shape 1381"/>
        <p:cNvGrpSpPr/>
        <p:nvPr/>
      </p:nvGrpSpPr>
      <p:grpSpPr>
        <a:xfrm>
          <a:off x="0" y="0"/>
          <a:ext cx="0" cy="0"/>
          <a:chOff x="0" y="0"/>
          <a:chExt cx="0" cy="0"/>
        </a:xfrm>
      </p:grpSpPr>
      <p:sp>
        <p:nvSpPr>
          <p:cNvPr descr="Синій текст на чорному фоні  Опис згенеровано автоматично" id="1382" name="Google Shape;1382;p80"/>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383" name="Google Shape;1383;p80"/>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1" l="0" r="0" t="0"/>
            </a:stretch>
          </a:blipFill>
          <a:ln>
            <a:noFill/>
          </a:ln>
        </p:spPr>
      </p:sp>
      <p:grpSp>
        <p:nvGrpSpPr>
          <p:cNvPr id="1384" name="Google Shape;1384;p80"/>
          <p:cNvGrpSpPr/>
          <p:nvPr/>
        </p:nvGrpSpPr>
        <p:grpSpPr>
          <a:xfrm>
            <a:off x="985362" y="-32494"/>
            <a:ext cx="15773400" cy="2038350"/>
            <a:chOff x="0" y="-66675"/>
            <a:chExt cx="21031200" cy="2717801"/>
          </a:xfrm>
        </p:grpSpPr>
        <p:sp>
          <p:nvSpPr>
            <p:cNvPr id="1385" name="Google Shape;1385;p80"/>
            <p:cNvSpPr/>
            <p:nvPr/>
          </p:nvSpPr>
          <p:spPr>
            <a:xfrm>
              <a:off x="0" y="0"/>
              <a:ext cx="21031200" cy="2651126"/>
            </a:xfrm>
            <a:custGeom>
              <a:rect b="b" l="l" r="r" t="t"/>
              <a:pathLst>
                <a:path extrusionOk="0" h="2651126" w="21031200">
                  <a:moveTo>
                    <a:pt x="0" y="0"/>
                  </a:moveTo>
                  <a:lnTo>
                    <a:pt x="21031200" y="0"/>
                  </a:lnTo>
                  <a:lnTo>
                    <a:pt x="21031200" y="2651126"/>
                  </a:lnTo>
                  <a:lnTo>
                    <a:pt x="0" y="2651126"/>
                  </a:lnTo>
                  <a:close/>
                </a:path>
              </a:pathLst>
            </a:custGeom>
            <a:solidFill>
              <a:srgbClr val="000000">
                <a:alpha val="0"/>
              </a:srgbClr>
            </a:solidFill>
            <a:ln>
              <a:noFill/>
            </a:ln>
          </p:spPr>
        </p:sp>
        <p:sp>
          <p:nvSpPr>
            <p:cNvPr id="1386" name="Google Shape;1386;p80"/>
            <p:cNvSpPr txBox="1"/>
            <p:nvPr/>
          </p:nvSpPr>
          <p:spPr>
            <a:xfrm>
              <a:off x="0" y="-66675"/>
              <a:ext cx="21031200" cy="271780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Надихаючі дії та взірці для наслідування</a:t>
              </a:r>
              <a:endParaRPr/>
            </a:p>
          </p:txBody>
        </p:sp>
      </p:grpSp>
      <p:grpSp>
        <p:nvGrpSpPr>
          <p:cNvPr id="1387" name="Google Shape;1387;p80"/>
          <p:cNvGrpSpPr/>
          <p:nvPr/>
        </p:nvGrpSpPr>
        <p:grpSpPr>
          <a:xfrm>
            <a:off x="420425" y="1308525"/>
            <a:ext cx="16476300" cy="1442700"/>
            <a:chOff x="-14" y="-38105"/>
            <a:chExt cx="21968400" cy="1923600"/>
          </a:xfrm>
        </p:grpSpPr>
        <p:sp>
          <p:nvSpPr>
            <p:cNvPr id="1388" name="Google Shape;1388;p80"/>
            <p:cNvSpPr/>
            <p:nvPr/>
          </p:nvSpPr>
          <p:spPr>
            <a:xfrm>
              <a:off x="0" y="0"/>
              <a:ext cx="21031200" cy="1885420"/>
            </a:xfrm>
            <a:custGeom>
              <a:rect b="b" l="l" r="r" t="t"/>
              <a:pathLst>
                <a:path extrusionOk="0" h="1885420" w="21031200">
                  <a:moveTo>
                    <a:pt x="0" y="0"/>
                  </a:moveTo>
                  <a:lnTo>
                    <a:pt x="21031200" y="0"/>
                  </a:lnTo>
                  <a:lnTo>
                    <a:pt x="21031200" y="1885420"/>
                  </a:lnTo>
                  <a:lnTo>
                    <a:pt x="0" y="1885420"/>
                  </a:lnTo>
                  <a:close/>
                </a:path>
              </a:pathLst>
            </a:custGeom>
            <a:solidFill>
              <a:srgbClr val="000000">
                <a:alpha val="0"/>
              </a:srgbClr>
            </a:solidFill>
            <a:ln>
              <a:noFill/>
            </a:ln>
          </p:spPr>
        </p:sp>
        <p:sp>
          <p:nvSpPr>
            <p:cNvPr id="1389" name="Google Shape;1389;p80"/>
            <p:cNvSpPr txBox="1"/>
            <p:nvPr/>
          </p:nvSpPr>
          <p:spPr>
            <a:xfrm>
              <a:off x="-14" y="-38105"/>
              <a:ext cx="21968400" cy="19236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100" u="none" cap="none" strike="noStrike">
                  <a:solidFill>
                    <a:srgbClr val="139AD6"/>
                  </a:solidFill>
                  <a:latin typeface="Calibri"/>
                  <a:ea typeface="Calibri"/>
                  <a:cs typeface="Calibri"/>
                  <a:sym typeface="Calibri"/>
                </a:rPr>
                <a:t>Громадське раннє попередження про повені в Гімалайських регіонах</a:t>
              </a:r>
              <a:endParaRPr sz="1300"/>
            </a:p>
          </p:txBody>
        </p:sp>
      </p:grpSp>
      <p:grpSp>
        <p:nvGrpSpPr>
          <p:cNvPr id="1390" name="Google Shape;1390;p80"/>
          <p:cNvGrpSpPr/>
          <p:nvPr/>
        </p:nvGrpSpPr>
        <p:grpSpPr>
          <a:xfrm>
            <a:off x="739665" y="2537254"/>
            <a:ext cx="8999886" cy="1143653"/>
            <a:chOff x="0" y="-47625"/>
            <a:chExt cx="11999848" cy="1524871"/>
          </a:xfrm>
        </p:grpSpPr>
        <p:sp>
          <p:nvSpPr>
            <p:cNvPr id="1391" name="Google Shape;1391;p80"/>
            <p:cNvSpPr/>
            <p:nvPr/>
          </p:nvSpPr>
          <p:spPr>
            <a:xfrm>
              <a:off x="0" y="0"/>
              <a:ext cx="11999848" cy="1477246"/>
            </a:xfrm>
            <a:custGeom>
              <a:rect b="b" l="l" r="r" t="t"/>
              <a:pathLst>
                <a:path extrusionOk="0" h="1477246" w="11999848">
                  <a:moveTo>
                    <a:pt x="0" y="0"/>
                  </a:moveTo>
                  <a:lnTo>
                    <a:pt x="11999848" y="0"/>
                  </a:lnTo>
                  <a:lnTo>
                    <a:pt x="11999848" y="1477246"/>
                  </a:lnTo>
                  <a:lnTo>
                    <a:pt x="0" y="1477246"/>
                  </a:lnTo>
                  <a:close/>
                </a:path>
              </a:pathLst>
            </a:custGeom>
            <a:solidFill>
              <a:srgbClr val="000000">
                <a:alpha val="0"/>
              </a:srgbClr>
            </a:solidFill>
            <a:ln>
              <a:noFill/>
            </a:ln>
          </p:spPr>
        </p:sp>
        <p:sp>
          <p:nvSpPr>
            <p:cNvPr id="1392" name="Google Shape;1392;p80"/>
            <p:cNvSpPr txBox="1"/>
            <p:nvPr/>
          </p:nvSpPr>
          <p:spPr>
            <a:xfrm>
              <a:off x="0" y="-47625"/>
              <a:ext cx="11999848" cy="1524871"/>
            </a:xfrm>
            <a:prstGeom prst="rect">
              <a:avLst/>
            </a:prstGeom>
            <a:noFill/>
            <a:ln>
              <a:noFill/>
            </a:ln>
          </p:spPr>
          <p:txBody>
            <a:bodyPr anchorCtr="0" anchor="ctr" bIns="0" lIns="0" spcFirstLastPara="1" rIns="0" wrap="square" tIns="0">
              <a:noAutofit/>
            </a:bodyPr>
            <a:lstStyle/>
            <a:p>
              <a:pPr indent="0" lvl="0" marL="0" marR="0" rtl="0" algn="l">
                <a:lnSpc>
                  <a:spcPct val="120000"/>
                </a:lnSpc>
                <a:spcBef>
                  <a:spcPts val="0"/>
                </a:spcBef>
                <a:spcAft>
                  <a:spcPts val="0"/>
                </a:spcAft>
                <a:buNone/>
              </a:pPr>
              <a:r>
                <a:rPr i="0" lang="en-US" sz="2000" u="none" cap="none" strike="noStrike">
                  <a:solidFill>
                    <a:srgbClr val="000000"/>
                  </a:solidFill>
                  <a:latin typeface="Calibri"/>
                  <a:ea typeface="Calibri"/>
                  <a:cs typeface="Calibri"/>
                  <a:sym typeface="Calibri"/>
                </a:rPr>
                <a:t>У Гімалайському регіоні Гіндукуш часті раптові повені наражають гірські громади на постійну небезпеку. Традиційні системи попередження часто не встигали вчасно досягати віддалених сіл.</a:t>
              </a:r>
              <a:endParaRPr sz="2000">
                <a:latin typeface="Calibri"/>
                <a:ea typeface="Calibri"/>
                <a:cs typeface="Calibri"/>
                <a:sym typeface="Calibri"/>
              </a:endParaRPr>
            </a:p>
          </p:txBody>
        </p:sp>
      </p:grpSp>
      <p:sp>
        <p:nvSpPr>
          <p:cNvPr id="1393" name="Google Shape;1393;p80"/>
          <p:cNvSpPr txBox="1"/>
          <p:nvPr/>
        </p:nvSpPr>
        <p:spPr>
          <a:xfrm>
            <a:off x="726933" y="3744498"/>
            <a:ext cx="8325600" cy="4372200"/>
          </a:xfrm>
          <a:prstGeom prst="rect">
            <a:avLst/>
          </a:prstGeom>
          <a:noFill/>
          <a:ln>
            <a:noFill/>
          </a:ln>
        </p:spPr>
        <p:txBody>
          <a:bodyPr anchorCtr="0" anchor="t" bIns="0" lIns="0" spcFirstLastPara="1" rIns="0" wrap="square" tIns="0">
            <a:spAutoFit/>
          </a:bodyPr>
          <a:lstStyle/>
          <a:p>
            <a:pPr indent="0" lvl="0" marL="0" marR="0" rtl="0" algn="just">
              <a:lnSpc>
                <a:spcPct val="120020"/>
              </a:lnSpc>
              <a:spcBef>
                <a:spcPts val="0"/>
              </a:spcBef>
              <a:spcAft>
                <a:spcPts val="0"/>
              </a:spcAft>
              <a:buNone/>
            </a:pPr>
            <a:r>
              <a:rPr i="0" lang="en-US" sz="2000" u="none" cap="none" strike="noStrike">
                <a:solidFill>
                  <a:srgbClr val="000000"/>
                </a:solidFill>
                <a:latin typeface="Calibri"/>
                <a:ea typeface="Calibri"/>
                <a:cs typeface="Calibri"/>
                <a:sym typeface="Calibri"/>
              </a:rPr>
              <a:t>Система раннього попередження на рівні громади (CBFEWS)</a:t>
            </a:r>
            <a:endParaRPr sz="2000">
              <a:latin typeface="Calibri"/>
              <a:ea typeface="Calibri"/>
              <a:cs typeface="Calibri"/>
              <a:sym typeface="Calibri"/>
            </a:endParaRPr>
          </a:p>
          <a:p>
            <a:pPr indent="0" lvl="0" marL="0" marR="0" rtl="0" algn="just">
              <a:lnSpc>
                <a:spcPct val="120020"/>
              </a:lnSpc>
              <a:spcBef>
                <a:spcPts val="0"/>
              </a:spcBef>
              <a:spcAft>
                <a:spcPts val="0"/>
              </a:spcAft>
              <a:buNone/>
            </a:pPr>
            <a:r>
              <a:t/>
            </a:r>
            <a:endParaRPr i="0" sz="2000" u="none" cap="none" strike="noStrike">
              <a:solidFill>
                <a:srgbClr val="000000"/>
              </a:solidFill>
              <a:latin typeface="Calibri"/>
              <a:ea typeface="Calibri"/>
              <a:cs typeface="Calibri"/>
              <a:sym typeface="Calibri"/>
            </a:endParaRPr>
          </a:p>
          <a:p>
            <a:pPr indent="-180179" lvl="1" marL="356295" marR="0" rtl="0" algn="just">
              <a:lnSpc>
                <a:spcPct val="120020"/>
              </a:lnSpc>
              <a:spcBef>
                <a:spcPts val="0"/>
              </a:spcBef>
              <a:spcAft>
                <a:spcPts val="0"/>
              </a:spcAft>
              <a:buClr>
                <a:srgbClr val="000000"/>
              </a:buClr>
              <a:buSzPts val="2000"/>
              <a:buFont typeface="Calibri"/>
              <a:buChar char="•"/>
            </a:pPr>
            <a:r>
              <a:rPr i="0" lang="en-US" sz="2000" u="none" cap="none" strike="noStrike">
                <a:solidFill>
                  <a:srgbClr val="000000"/>
                </a:solidFill>
                <a:latin typeface="Calibri"/>
                <a:ea typeface="Calibri"/>
                <a:cs typeface="Calibri"/>
                <a:sym typeface="Calibri"/>
              </a:rPr>
              <a:t>ICIMOD (Міжнародний центр комплексного розвитку гір) допоміг створити Системи раннього попередження про повені на рівні громад (CBFEWS) у місцевих селах. </a:t>
            </a:r>
            <a:endParaRPr sz="2000">
              <a:latin typeface="Calibri"/>
              <a:ea typeface="Calibri"/>
              <a:cs typeface="Calibri"/>
              <a:sym typeface="Calibri"/>
            </a:endParaRPr>
          </a:p>
          <a:p>
            <a:pPr indent="-180179" lvl="1" marL="356295" marR="0" rtl="0" algn="just">
              <a:lnSpc>
                <a:spcPct val="120020"/>
              </a:lnSpc>
              <a:spcBef>
                <a:spcPts val="0"/>
              </a:spcBef>
              <a:spcAft>
                <a:spcPts val="0"/>
              </a:spcAft>
              <a:buClr>
                <a:srgbClr val="000000"/>
              </a:buClr>
              <a:buSzPts val="2000"/>
              <a:buFont typeface="Calibri"/>
              <a:buChar char="•"/>
            </a:pPr>
            <a:r>
              <a:rPr i="0" lang="en-US" sz="2000" u="none" cap="none" strike="noStrike">
                <a:solidFill>
                  <a:srgbClr val="000000"/>
                </a:solidFill>
                <a:latin typeface="Calibri"/>
                <a:ea typeface="Calibri"/>
                <a:cs typeface="Calibri"/>
                <a:sym typeface="Calibri"/>
              </a:rPr>
              <a:t>Ці системи використовують датчики рівня річки, місцеві опадоміри та громадських волонтерів для моніторингу змін та видачі сповіщень.</a:t>
            </a:r>
            <a:endParaRPr sz="2000">
              <a:latin typeface="Calibri"/>
              <a:ea typeface="Calibri"/>
              <a:cs typeface="Calibri"/>
              <a:sym typeface="Calibri"/>
            </a:endParaRPr>
          </a:p>
          <a:p>
            <a:pPr indent="-180179" lvl="1" marL="356295" marR="0" rtl="0" algn="just">
              <a:lnSpc>
                <a:spcPct val="120020"/>
              </a:lnSpc>
              <a:spcBef>
                <a:spcPts val="0"/>
              </a:spcBef>
              <a:spcAft>
                <a:spcPts val="0"/>
              </a:spcAft>
              <a:buClr>
                <a:srgbClr val="000000"/>
              </a:buClr>
              <a:buSzPts val="2000"/>
              <a:buFont typeface="Calibri"/>
              <a:buChar char="•"/>
            </a:pPr>
            <a:r>
              <a:rPr i="0" lang="en-US" sz="2000" u="none" cap="none" strike="noStrike">
                <a:solidFill>
                  <a:srgbClr val="000000"/>
                </a:solidFill>
                <a:latin typeface="Calibri"/>
                <a:ea typeface="Calibri"/>
                <a:cs typeface="Calibri"/>
                <a:sym typeface="Calibri"/>
              </a:rPr>
              <a:t>Попереджувальні повідомлення передаються через мобільні телефони, гучномовці та місцеві месенджери, щоб забезпечити їх отримання навіть віддаленими домогосподарствами.</a:t>
            </a:r>
            <a:endParaRPr sz="2000">
              <a:latin typeface="Calibri"/>
              <a:ea typeface="Calibri"/>
              <a:cs typeface="Calibri"/>
              <a:sym typeface="Calibri"/>
            </a:endParaRPr>
          </a:p>
          <a:p>
            <a:pPr indent="-178146" lvl="1" marL="356295" marR="0" rtl="0" algn="just">
              <a:lnSpc>
                <a:spcPct val="120020"/>
              </a:lnSpc>
              <a:spcBef>
                <a:spcPts val="0"/>
              </a:spcBef>
              <a:spcAft>
                <a:spcPts val="0"/>
              </a:spcAft>
              <a:buNone/>
            </a:pPr>
            <a:r>
              <a:rPr i="0" lang="en-US" sz="2000" u="none" cap="none" strike="noStrike">
                <a:solidFill>
                  <a:srgbClr val="000000"/>
                </a:solidFill>
                <a:latin typeface="Calibri"/>
                <a:ea typeface="Calibri"/>
                <a:cs typeface="Calibri"/>
                <a:sym typeface="Calibri"/>
              </a:rPr>
              <a:t>Регулярно проводяться навчання та навчання, щоб мешканці точно знали, що робити у разі отримання попередження.</a:t>
            </a:r>
            <a:endParaRPr sz="2000">
              <a:latin typeface="Calibri"/>
              <a:ea typeface="Calibri"/>
              <a:cs typeface="Calibri"/>
              <a:sym typeface="Calibri"/>
            </a:endParaRPr>
          </a:p>
        </p:txBody>
      </p:sp>
      <p:sp>
        <p:nvSpPr>
          <p:cNvPr id="1394" name="Google Shape;1394;p80"/>
          <p:cNvSpPr txBox="1"/>
          <p:nvPr/>
        </p:nvSpPr>
        <p:spPr>
          <a:xfrm>
            <a:off x="9781311" y="6549875"/>
            <a:ext cx="7962300" cy="2524200"/>
          </a:xfrm>
          <a:prstGeom prst="rect">
            <a:avLst/>
          </a:prstGeom>
          <a:noFill/>
          <a:ln>
            <a:noFill/>
          </a:ln>
        </p:spPr>
        <p:txBody>
          <a:bodyPr anchorCtr="0" anchor="t" bIns="0" lIns="0" spcFirstLastPara="1" rIns="0" wrap="square" tIns="0">
            <a:spAutoFit/>
          </a:bodyPr>
          <a:lstStyle/>
          <a:p>
            <a:pPr indent="0" lvl="0" marL="0" marR="0" rtl="0" algn="just">
              <a:lnSpc>
                <a:spcPct val="119989"/>
              </a:lnSpc>
              <a:spcBef>
                <a:spcPts val="0"/>
              </a:spcBef>
              <a:spcAft>
                <a:spcPts val="0"/>
              </a:spcAft>
              <a:buNone/>
            </a:pPr>
            <a:r>
              <a:rPr i="0" lang="en-US" sz="2000" u="none" cap="none" strike="noStrike">
                <a:solidFill>
                  <a:srgbClr val="000000"/>
                </a:solidFill>
                <a:latin typeface="Calibri"/>
                <a:ea typeface="Calibri"/>
                <a:cs typeface="Calibri"/>
                <a:sym typeface="Calibri"/>
              </a:rPr>
              <a:t>Чому це надихає?</a:t>
            </a:r>
            <a:endParaRPr sz="2000">
              <a:latin typeface="Calibri"/>
              <a:ea typeface="Calibri"/>
              <a:cs typeface="Calibri"/>
              <a:sym typeface="Calibri"/>
            </a:endParaRPr>
          </a:p>
          <a:p>
            <a:pPr indent="0" lvl="0" marL="0" marR="0" rtl="0" algn="just">
              <a:lnSpc>
                <a:spcPct val="119989"/>
              </a:lnSpc>
              <a:spcBef>
                <a:spcPts val="0"/>
              </a:spcBef>
              <a:spcAft>
                <a:spcPts val="0"/>
              </a:spcAft>
              <a:buNone/>
            </a:pPr>
            <a:r>
              <a:t/>
            </a:r>
            <a:endParaRPr i="0" sz="2000" u="none" cap="none" strike="noStrike">
              <a:solidFill>
                <a:srgbClr val="000000"/>
              </a:solidFill>
              <a:latin typeface="Calibri"/>
              <a:ea typeface="Calibri"/>
              <a:cs typeface="Calibri"/>
              <a:sym typeface="Calibri"/>
            </a:endParaRPr>
          </a:p>
          <a:p>
            <a:pPr indent="0" lvl="0" marL="0" marR="0" rtl="0" algn="just">
              <a:lnSpc>
                <a:spcPct val="119989"/>
              </a:lnSpc>
              <a:spcBef>
                <a:spcPts val="0"/>
              </a:spcBef>
              <a:spcAft>
                <a:spcPts val="0"/>
              </a:spcAft>
              <a:buNone/>
            </a:pPr>
            <a:r>
              <a:rPr i="0" lang="en-US" sz="2000" u="none" cap="none" strike="noStrike">
                <a:solidFill>
                  <a:srgbClr val="000000"/>
                </a:solidFill>
                <a:latin typeface="Calibri"/>
                <a:ea typeface="Calibri"/>
                <a:cs typeface="Calibri"/>
                <a:sym typeface="Calibri"/>
              </a:rPr>
              <a:t>Ця ініціатива демонструє, як поєднання технологій, місцевих знань та управління громадою може створити ефективні системи раннього попередження! Навіть у дуже віддалених районах. Вона підкреслює, що системи ефективні лише тоді, коли громади довіряють їм і знають, як діяти відповідно до попереджень.</a:t>
            </a:r>
            <a:endParaRPr sz="2000">
              <a:latin typeface="Calibri"/>
              <a:ea typeface="Calibri"/>
              <a:cs typeface="Calibri"/>
              <a:sym typeface="Calibri"/>
            </a:endParaRPr>
          </a:p>
        </p:txBody>
      </p:sp>
      <p:sp>
        <p:nvSpPr>
          <p:cNvPr id="1395" name="Google Shape;1395;p80"/>
          <p:cNvSpPr txBox="1"/>
          <p:nvPr/>
        </p:nvSpPr>
        <p:spPr>
          <a:xfrm>
            <a:off x="1084546" y="8168000"/>
            <a:ext cx="8972700" cy="6774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2000" u="sng" cap="none" strike="noStrike">
                <a:solidFill>
                  <a:srgbClr val="000000"/>
                </a:solidFill>
                <a:latin typeface="Arial"/>
                <a:ea typeface="Arial"/>
                <a:cs typeface="Arial"/>
                <a:sym typeface="Arial"/>
                <a:hlinkClick r:id="rId5">
                  <a:extLst>
                    <a:ext uri="{A12FA001-AC4F-418D-AE19-62706E023703}">
                      <ahyp:hlinkClr val="tx"/>
                    </a:ext>
                  </a:extLst>
                </a:hlinkClick>
              </a:rPr>
              <a:t>Посилання на історію:</a:t>
            </a:r>
            <a:endParaRPr sz="1300"/>
          </a:p>
          <a:p>
            <a:pPr indent="0" lvl="0" marL="0" marR="0" rtl="0" algn="l">
              <a:lnSpc>
                <a:spcPct val="120000"/>
              </a:lnSpc>
              <a:spcBef>
                <a:spcPts val="0"/>
              </a:spcBef>
              <a:spcAft>
                <a:spcPts val="0"/>
              </a:spcAft>
              <a:buNone/>
            </a:pPr>
            <a:r>
              <a:rPr b="1" i="0" lang="en-US" sz="2000" u="sng" cap="none" strike="noStrike">
                <a:solidFill>
                  <a:srgbClr val="000000"/>
                </a:solidFill>
                <a:latin typeface="Arial"/>
                <a:ea typeface="Arial"/>
                <a:cs typeface="Arial"/>
                <a:sym typeface="Arial"/>
                <a:hlinkClick r:id="rId6">
                  <a:extLst>
                    <a:ext uri="{A12FA001-AC4F-418D-AE19-62706E023703}">
                      <ahyp:hlinkClr val="tx"/>
                    </a:ext>
                  </a:extLst>
                </a:hlinkClick>
              </a:rPr>
              <a:t>https://www.icimod.org/mountain/cbfews/ </a:t>
            </a:r>
            <a:endParaRPr sz="1300"/>
          </a:p>
        </p:txBody>
      </p:sp>
      <p:sp>
        <p:nvSpPr>
          <p:cNvPr id="1396" name="Google Shape;1396;p80"/>
          <p:cNvSpPr/>
          <p:nvPr/>
        </p:nvSpPr>
        <p:spPr>
          <a:xfrm>
            <a:off x="10323573" y="2614731"/>
            <a:ext cx="6877716" cy="3111342"/>
          </a:xfrm>
          <a:custGeom>
            <a:rect b="b" l="l" r="r" t="t"/>
            <a:pathLst>
              <a:path extrusionOk="0" h="4148455" w="9170289">
                <a:moveTo>
                  <a:pt x="0" y="0"/>
                </a:moveTo>
                <a:lnTo>
                  <a:pt x="9170289" y="0"/>
                </a:lnTo>
                <a:lnTo>
                  <a:pt x="9170289" y="4148455"/>
                </a:lnTo>
                <a:lnTo>
                  <a:pt x="0" y="4148455"/>
                </a:lnTo>
                <a:lnTo>
                  <a:pt x="0" y="0"/>
                </a:lnTo>
                <a:close/>
              </a:path>
            </a:pathLst>
          </a:custGeom>
          <a:blipFill rotWithShape="1">
            <a:blip r:embed="rId7">
              <a:alphaModFix/>
            </a:blip>
            <a:stretch>
              <a:fillRect b="0" l="0" r="0" t="0"/>
            </a:stretch>
          </a:blipFill>
          <a:ln>
            <a:noFill/>
          </a:ln>
        </p:spPr>
      </p:sp>
      <p:sp>
        <p:nvSpPr>
          <p:cNvPr id="1397" name="Google Shape;1397;p80"/>
          <p:cNvSpPr txBox="1"/>
          <p:nvPr/>
        </p:nvSpPr>
        <p:spPr>
          <a:xfrm>
            <a:off x="10219054" y="5794498"/>
            <a:ext cx="7399033" cy="400050"/>
          </a:xfrm>
          <a:prstGeom prst="rect">
            <a:avLst/>
          </a:prstGeom>
          <a:noFill/>
          <a:ln>
            <a:noFill/>
          </a:ln>
        </p:spPr>
        <p:txBody>
          <a:bodyPr anchorCtr="0" anchor="t" bIns="0" lIns="0" spcFirstLastPara="1" rIns="0" wrap="square" tIns="0">
            <a:spAutoFit/>
          </a:bodyPr>
          <a:lstStyle/>
          <a:p>
            <a:pPr indent="0" lvl="0" marL="0" marR="0" rtl="0" algn="l">
              <a:lnSpc>
                <a:spcPct val="120031"/>
              </a:lnSpc>
              <a:spcBef>
                <a:spcPts val="0"/>
              </a:spcBef>
              <a:spcAft>
                <a:spcPts val="0"/>
              </a:spcAft>
              <a:buNone/>
            </a:pPr>
            <a:r>
              <a:rPr b="1" i="0" lang="en-US" sz="1278" u="none" cap="none" strike="noStrike">
                <a:solidFill>
                  <a:srgbClr val="000000"/>
                </a:solidFill>
                <a:latin typeface="Arial"/>
                <a:ea typeface="Arial"/>
                <a:cs typeface="Arial"/>
                <a:sym typeface="Arial"/>
              </a:rPr>
              <a:t>Рисунок 12: Системи раннього попередження про повені на практиці в гірських громадах.</a:t>
            </a:r>
            <a:endParaRPr/>
          </a:p>
          <a:p>
            <a:pPr indent="0" lvl="0" marL="0" marR="0" rtl="0" algn="l">
              <a:lnSpc>
                <a:spcPct val="120031"/>
              </a:lnSpc>
              <a:spcBef>
                <a:spcPts val="0"/>
              </a:spcBef>
              <a:spcAft>
                <a:spcPts val="0"/>
              </a:spcAft>
              <a:buNone/>
            </a:pPr>
            <a:r>
              <a:rPr b="1" i="0" lang="en-US" sz="1278" u="none" cap="none" strike="noStrike">
                <a:solidFill>
                  <a:srgbClr val="000000"/>
                </a:solidFill>
                <a:latin typeface="Arial"/>
                <a:ea typeface="Arial"/>
                <a:cs typeface="Arial"/>
                <a:sym typeface="Arial"/>
              </a:rPr>
              <a:t>Міжнародним центром комплексного розвитку гір (ICIMOD)</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5" name="Shape 1405"/>
        <p:cNvGrpSpPr/>
        <p:nvPr/>
      </p:nvGrpSpPr>
      <p:grpSpPr>
        <a:xfrm>
          <a:off x="0" y="0"/>
          <a:ext cx="0" cy="0"/>
          <a:chOff x="0" y="0"/>
          <a:chExt cx="0" cy="0"/>
        </a:xfrm>
      </p:grpSpPr>
      <p:sp>
        <p:nvSpPr>
          <p:cNvPr descr="Синій текст на чорному фоні  Опис згенеровано автоматично" id="1406" name="Google Shape;1406;p82"/>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407" name="Google Shape;1407;p82"/>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1" l="0" r="0" t="0"/>
            </a:stretch>
          </a:blipFill>
          <a:ln>
            <a:noFill/>
          </a:ln>
        </p:spPr>
      </p:sp>
      <p:grpSp>
        <p:nvGrpSpPr>
          <p:cNvPr id="1408" name="Google Shape;1408;p82"/>
          <p:cNvGrpSpPr/>
          <p:nvPr/>
        </p:nvGrpSpPr>
        <p:grpSpPr>
          <a:xfrm>
            <a:off x="1259682" y="709656"/>
            <a:ext cx="15773400" cy="2038350"/>
            <a:chOff x="0" y="-66675"/>
            <a:chExt cx="21031200" cy="2717801"/>
          </a:xfrm>
        </p:grpSpPr>
        <p:sp>
          <p:nvSpPr>
            <p:cNvPr id="1409" name="Google Shape;1409;p82"/>
            <p:cNvSpPr/>
            <p:nvPr/>
          </p:nvSpPr>
          <p:spPr>
            <a:xfrm>
              <a:off x="0" y="0"/>
              <a:ext cx="21031200" cy="2651126"/>
            </a:xfrm>
            <a:custGeom>
              <a:rect b="b" l="l" r="r" t="t"/>
              <a:pathLst>
                <a:path extrusionOk="0" h="2651126" w="21031200">
                  <a:moveTo>
                    <a:pt x="0" y="0"/>
                  </a:moveTo>
                  <a:lnTo>
                    <a:pt x="21031200" y="0"/>
                  </a:lnTo>
                  <a:lnTo>
                    <a:pt x="21031200" y="2651126"/>
                  </a:lnTo>
                  <a:lnTo>
                    <a:pt x="0" y="2651126"/>
                  </a:lnTo>
                  <a:close/>
                </a:path>
              </a:pathLst>
            </a:custGeom>
            <a:solidFill>
              <a:srgbClr val="000000">
                <a:alpha val="0"/>
              </a:srgbClr>
            </a:solidFill>
            <a:ln>
              <a:noFill/>
            </a:ln>
          </p:spPr>
        </p:sp>
        <p:sp>
          <p:nvSpPr>
            <p:cNvPr id="1410" name="Google Shape;1410;p82"/>
            <p:cNvSpPr txBox="1"/>
            <p:nvPr/>
          </p:nvSpPr>
          <p:spPr>
            <a:xfrm>
              <a:off x="0" y="-66675"/>
              <a:ext cx="21031200" cy="271780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Більше для дослідження</a:t>
              </a:r>
              <a:endParaRPr/>
            </a:p>
          </p:txBody>
        </p:sp>
      </p:grpSp>
      <p:sp>
        <p:nvSpPr>
          <p:cNvPr id="1411" name="Google Shape;1411;p82"/>
          <p:cNvSpPr txBox="1"/>
          <p:nvPr/>
        </p:nvSpPr>
        <p:spPr>
          <a:xfrm>
            <a:off x="1084544" y="2271756"/>
            <a:ext cx="15590700" cy="5743500"/>
          </a:xfrm>
          <a:prstGeom prst="rect">
            <a:avLst/>
          </a:prstGeom>
          <a:noFill/>
          <a:ln>
            <a:noFill/>
          </a:ln>
        </p:spPr>
        <p:txBody>
          <a:bodyPr anchorCtr="0" anchor="t" bIns="0" lIns="0" spcFirstLastPara="1" rIns="0" wrap="square" tIns="0">
            <a:spAutoFit/>
          </a:bodyPr>
          <a:lstStyle/>
          <a:p>
            <a:pPr indent="-274320" lvl="1" marL="510540" marR="0" rtl="0" algn="l">
              <a:lnSpc>
                <a:spcPct val="86375"/>
              </a:lnSpc>
              <a:spcBef>
                <a:spcPts val="0"/>
              </a:spcBef>
              <a:spcAft>
                <a:spcPts val="0"/>
              </a:spcAft>
              <a:buClr>
                <a:schemeClr val="dk1"/>
              </a:buClr>
              <a:buSzPts val="2700"/>
              <a:buFont typeface="Calibri"/>
              <a:buChar char="•"/>
            </a:pPr>
            <a:r>
              <a:rPr b="1" lang="en-US" sz="2700" cap="none" strike="noStrike">
                <a:solidFill>
                  <a:schemeClr val="dk1"/>
                </a:solidFill>
                <a:latin typeface="Calibri"/>
                <a:ea typeface="Calibri"/>
                <a:cs typeface="Calibri"/>
                <a:sym typeface="Calibri"/>
              </a:rPr>
              <a:t>Системи раннього попередження про повені на рівні громади</a:t>
            </a:r>
            <a:endParaRPr b="1" sz="1700">
              <a:solidFill>
                <a:schemeClr val="dk1"/>
              </a:solidFill>
              <a:latin typeface="Calibri"/>
              <a:ea typeface="Calibri"/>
              <a:cs typeface="Calibri"/>
              <a:sym typeface="Calibri"/>
            </a:endParaRPr>
          </a:p>
          <a:p>
            <a:pPr indent="-255270" lvl="1" marL="510540" marR="0" rtl="0" algn="l">
              <a:lnSpc>
                <a:spcPct val="86375"/>
              </a:lnSpc>
              <a:spcBef>
                <a:spcPts val="0"/>
              </a:spcBef>
              <a:spcAft>
                <a:spcPts val="0"/>
              </a:spcAft>
              <a:buNone/>
            </a:pPr>
            <a:r>
              <a:rPr lang="en-US" sz="2700" cap="none" strike="noStrike">
                <a:solidFill>
                  <a:schemeClr val="dk1"/>
                </a:solidFill>
                <a:latin typeface="Calibri"/>
                <a:ea typeface="Calibri"/>
                <a:cs typeface="Calibri"/>
                <a:sym typeface="Calibri"/>
              </a:rPr>
              <a:t>Надає уявлення про те, як гімалайські громади використовують датчики та мобільні сповіщення для зменшення ризиків стихійних лих.</a:t>
            </a:r>
            <a:endParaRPr sz="1700">
              <a:solidFill>
                <a:schemeClr val="dk1"/>
              </a:solidFill>
              <a:latin typeface="Calibri"/>
              <a:ea typeface="Calibri"/>
              <a:cs typeface="Calibri"/>
              <a:sym typeface="Calibri"/>
            </a:endParaRPr>
          </a:p>
          <a:p>
            <a:pPr indent="-255270" lvl="1" marL="510540" marR="0" rtl="0" algn="l">
              <a:lnSpc>
                <a:spcPct val="86375"/>
              </a:lnSpc>
              <a:spcBef>
                <a:spcPts val="0"/>
              </a:spcBef>
              <a:spcAft>
                <a:spcPts val="0"/>
              </a:spcAft>
              <a:buNone/>
            </a:pPr>
            <a:r>
              <a:rPr lang="en-US" sz="2700" cap="none" strike="noStrike">
                <a:solidFill>
                  <a:schemeClr val="dk1"/>
                </a:solidFill>
                <a:uFill>
                  <a:noFill/>
                </a:uFill>
                <a:latin typeface="Calibri"/>
                <a:ea typeface="Calibri"/>
                <a:cs typeface="Calibri"/>
                <a:sym typeface="Calibri"/>
                <a:hlinkClick r:id="rId5">
                  <a:extLst>
                    <a:ext uri="{A12FA001-AC4F-418D-AE19-62706E023703}">
                      <ahyp:hlinkClr val="tx"/>
                    </a:ext>
                  </a:extLst>
                </a:hlinkClick>
              </a:rPr>
              <a:t>https://www.icimod.org/mountain/cbfews/ </a:t>
            </a:r>
            <a:endParaRPr sz="1700">
              <a:solidFill>
                <a:schemeClr val="dk1"/>
              </a:solidFill>
              <a:latin typeface="Calibri"/>
              <a:ea typeface="Calibri"/>
              <a:cs typeface="Calibri"/>
              <a:sym typeface="Calibri"/>
            </a:endParaRPr>
          </a:p>
          <a:p>
            <a:pPr indent="-274320" lvl="1" marL="510540" marR="0" rtl="0" algn="l">
              <a:lnSpc>
                <a:spcPct val="86375"/>
              </a:lnSpc>
              <a:spcBef>
                <a:spcPts val="0"/>
              </a:spcBef>
              <a:spcAft>
                <a:spcPts val="0"/>
              </a:spcAft>
              <a:buClr>
                <a:schemeClr val="dk1"/>
              </a:buClr>
              <a:buSzPts val="2700"/>
              <a:buFont typeface="Calibri"/>
              <a:buChar char="•"/>
            </a:pPr>
            <a:r>
              <a:rPr b="1" lang="en-US" sz="2700" cap="none" strike="noStrike">
                <a:solidFill>
                  <a:schemeClr val="dk1"/>
                </a:solidFill>
                <a:uFill>
                  <a:noFill/>
                </a:uFill>
                <a:latin typeface="Calibri"/>
                <a:ea typeface="Calibri"/>
                <a:cs typeface="Calibri"/>
                <a:sym typeface="Calibri"/>
                <a:hlinkClick r:id="rId6">
                  <a:extLst>
                    <a:ext uri="{A12FA001-AC4F-418D-AE19-62706E023703}">
                      <ahyp:hlinkClr val="tx"/>
                    </a:ext>
                  </a:extLst>
                </a:hlinkClick>
              </a:rPr>
              <a:t>Система раннього попередження про землетруси та цунамі в Японії</a:t>
            </a:r>
            <a:endParaRPr b="1" sz="1700">
              <a:solidFill>
                <a:schemeClr val="dk1"/>
              </a:solidFill>
              <a:latin typeface="Calibri"/>
              <a:ea typeface="Calibri"/>
              <a:cs typeface="Calibri"/>
              <a:sym typeface="Calibri"/>
            </a:endParaRPr>
          </a:p>
          <a:p>
            <a:pPr indent="-255270" lvl="1" marL="510540" marR="0" rtl="0" algn="l">
              <a:lnSpc>
                <a:spcPct val="86375"/>
              </a:lnSpc>
              <a:spcBef>
                <a:spcPts val="0"/>
              </a:spcBef>
              <a:spcAft>
                <a:spcPts val="0"/>
              </a:spcAft>
              <a:buNone/>
            </a:pPr>
            <a:r>
              <a:rPr lang="en-US" sz="2700" cap="none" strike="noStrike">
                <a:solidFill>
                  <a:schemeClr val="dk1"/>
                </a:solidFill>
                <a:uFill>
                  <a:noFill/>
                </a:uFill>
                <a:latin typeface="Calibri"/>
                <a:ea typeface="Calibri"/>
                <a:cs typeface="Calibri"/>
                <a:sym typeface="Calibri"/>
                <a:hlinkClick r:id="rId7">
                  <a:extLst>
                    <a:ext uri="{A12FA001-AC4F-418D-AE19-62706E023703}">
                      <ahyp:hlinkClr val="tx"/>
                    </a:ext>
                  </a:extLst>
                </a:hlinkClick>
              </a:rPr>
              <a:t>Пропонує огляд передових систем моніторингу та зв'язку Японії, які рятують життя під час сейсмічних подій.</a:t>
            </a:r>
            <a:endParaRPr sz="1700">
              <a:solidFill>
                <a:schemeClr val="dk1"/>
              </a:solidFill>
              <a:latin typeface="Calibri"/>
              <a:ea typeface="Calibri"/>
              <a:cs typeface="Calibri"/>
              <a:sym typeface="Calibri"/>
            </a:endParaRPr>
          </a:p>
          <a:p>
            <a:pPr indent="-255270" lvl="1" marL="510540" marR="0" rtl="0" algn="l">
              <a:lnSpc>
                <a:spcPct val="86375"/>
              </a:lnSpc>
              <a:spcBef>
                <a:spcPts val="0"/>
              </a:spcBef>
              <a:spcAft>
                <a:spcPts val="0"/>
              </a:spcAft>
              <a:buNone/>
            </a:pPr>
            <a:r>
              <a:rPr lang="en-US" sz="2700" cap="none" strike="noStrike">
                <a:solidFill>
                  <a:schemeClr val="dk1"/>
                </a:solidFill>
                <a:uFill>
                  <a:noFill/>
                </a:uFill>
                <a:latin typeface="Calibri"/>
                <a:ea typeface="Calibri"/>
                <a:cs typeface="Calibri"/>
                <a:sym typeface="Calibri"/>
                <a:hlinkClick r:id="rId8">
                  <a:extLst>
                    <a:ext uri="{A12FA001-AC4F-418D-AE19-62706E023703}">
                      <ahyp:hlinkClr val="tx"/>
                    </a:ext>
                  </a:extLst>
                </a:hlinkClick>
              </a:rPr>
              <a:t>https://www.jma.go.jp/jma/en/Activities/earthquake.html </a:t>
            </a:r>
            <a:endParaRPr sz="1700">
              <a:solidFill>
                <a:schemeClr val="dk1"/>
              </a:solidFill>
              <a:latin typeface="Calibri"/>
              <a:ea typeface="Calibri"/>
              <a:cs typeface="Calibri"/>
              <a:sym typeface="Calibri"/>
            </a:endParaRPr>
          </a:p>
          <a:p>
            <a:pPr indent="-274320" lvl="1" marL="510540" marR="0" rtl="0" algn="l">
              <a:lnSpc>
                <a:spcPct val="86375"/>
              </a:lnSpc>
              <a:spcBef>
                <a:spcPts val="0"/>
              </a:spcBef>
              <a:spcAft>
                <a:spcPts val="0"/>
              </a:spcAft>
              <a:buClr>
                <a:schemeClr val="dk1"/>
              </a:buClr>
              <a:buSzPts val="2700"/>
              <a:buFont typeface="Calibri"/>
              <a:buChar char="•"/>
            </a:pPr>
            <a:r>
              <a:rPr b="1" lang="en-US" sz="2700" cap="none" strike="noStrike">
                <a:solidFill>
                  <a:schemeClr val="dk1"/>
                </a:solidFill>
                <a:uFill>
                  <a:noFill/>
                </a:uFill>
                <a:latin typeface="Calibri"/>
                <a:ea typeface="Calibri"/>
                <a:cs typeface="Calibri"/>
                <a:sym typeface="Calibri"/>
                <a:hlinkClick r:id="rId9">
                  <a:extLst>
                    <a:ext uri="{A12FA001-AC4F-418D-AE19-62706E023703}">
                      <ahyp:hlinkClr val="tx"/>
                    </a:ext>
                  </a:extLst>
                </a:hlinkClick>
              </a:rPr>
              <a:t>Європейська система оповіщення про повені (EFAS)</a:t>
            </a:r>
            <a:endParaRPr b="1" sz="1700">
              <a:solidFill>
                <a:schemeClr val="dk1"/>
              </a:solidFill>
              <a:latin typeface="Calibri"/>
              <a:ea typeface="Calibri"/>
              <a:cs typeface="Calibri"/>
              <a:sym typeface="Calibri"/>
            </a:endParaRPr>
          </a:p>
          <a:p>
            <a:pPr indent="-255270" lvl="1" marL="510540" marR="0" rtl="0" algn="l">
              <a:lnSpc>
                <a:spcPct val="86375"/>
              </a:lnSpc>
              <a:spcBef>
                <a:spcPts val="0"/>
              </a:spcBef>
              <a:spcAft>
                <a:spcPts val="0"/>
              </a:spcAft>
              <a:buNone/>
            </a:pPr>
            <a:r>
              <a:rPr lang="en-US" sz="2700" cap="none" strike="noStrike">
                <a:solidFill>
                  <a:schemeClr val="dk1"/>
                </a:solidFill>
                <a:uFill>
                  <a:noFill/>
                </a:uFill>
                <a:latin typeface="Calibri"/>
                <a:ea typeface="Calibri"/>
                <a:cs typeface="Calibri"/>
                <a:sym typeface="Calibri"/>
                <a:hlinkClick r:id="rId10">
                  <a:extLst>
                    <a:ext uri="{A12FA001-AC4F-418D-AE19-62706E023703}">
                      <ahyp:hlinkClr val="tx"/>
                    </a:ext>
                  </a:extLst>
                </a:hlinkClick>
              </a:rPr>
              <a:t>Надає інформацію про те, як EFAS видає завчасні попередження країнам ЄС про річкові та раптові повені.</a:t>
            </a:r>
            <a:endParaRPr sz="1700">
              <a:solidFill>
                <a:schemeClr val="dk1"/>
              </a:solidFill>
              <a:latin typeface="Calibri"/>
              <a:ea typeface="Calibri"/>
              <a:cs typeface="Calibri"/>
              <a:sym typeface="Calibri"/>
            </a:endParaRPr>
          </a:p>
          <a:p>
            <a:pPr indent="-255270" lvl="1" marL="510540" marR="0" rtl="0" algn="l">
              <a:lnSpc>
                <a:spcPct val="86375"/>
              </a:lnSpc>
              <a:spcBef>
                <a:spcPts val="0"/>
              </a:spcBef>
              <a:spcAft>
                <a:spcPts val="0"/>
              </a:spcAft>
              <a:buNone/>
            </a:pPr>
            <a:r>
              <a:rPr lang="en-US" sz="2700" cap="none" strike="noStrike">
                <a:solidFill>
                  <a:schemeClr val="dk1"/>
                </a:solidFill>
                <a:uFill>
                  <a:noFill/>
                </a:uFill>
                <a:latin typeface="Calibri"/>
                <a:ea typeface="Calibri"/>
                <a:cs typeface="Calibri"/>
                <a:sym typeface="Calibri"/>
                <a:hlinkClick r:id="rId11">
                  <a:extLst>
                    <a:ext uri="{A12FA001-AC4F-418D-AE19-62706E023703}">
                      <ahyp:hlinkClr val="tx"/>
                    </a:ext>
                  </a:extLst>
                </a:hlinkClick>
              </a:rPr>
              <a:t>https://european-flood.emergency.copernicus.eu/en </a:t>
            </a:r>
            <a:endParaRPr sz="1700">
              <a:solidFill>
                <a:schemeClr val="dk1"/>
              </a:solidFill>
              <a:latin typeface="Calibri"/>
              <a:ea typeface="Calibri"/>
              <a:cs typeface="Calibri"/>
              <a:sym typeface="Calibri"/>
            </a:endParaRPr>
          </a:p>
          <a:p>
            <a:pPr indent="-274320" lvl="1" marL="510540" marR="0" rtl="0" algn="l">
              <a:lnSpc>
                <a:spcPct val="86375"/>
              </a:lnSpc>
              <a:spcBef>
                <a:spcPts val="0"/>
              </a:spcBef>
              <a:spcAft>
                <a:spcPts val="0"/>
              </a:spcAft>
              <a:buClr>
                <a:schemeClr val="dk1"/>
              </a:buClr>
              <a:buSzPts val="2700"/>
              <a:buFont typeface="Calibri"/>
              <a:buChar char="•"/>
            </a:pPr>
            <a:r>
              <a:rPr b="1" lang="en-US" sz="2700" cap="none" strike="noStrike">
                <a:solidFill>
                  <a:schemeClr val="dk1"/>
                </a:solidFill>
                <a:uFill>
                  <a:noFill/>
                </a:uFill>
                <a:latin typeface="Calibri"/>
                <a:ea typeface="Calibri"/>
                <a:cs typeface="Calibri"/>
                <a:sym typeface="Calibri"/>
                <a:hlinkClick r:id="rId12">
                  <a:extLst>
                    <a:ext uri="{A12FA001-AC4F-418D-AE19-62706E023703}">
                      <ahyp:hlinkClr val="tx"/>
                    </a:ext>
                  </a:extLst>
                </a:hlinkClick>
              </a:rPr>
              <a:t>Всесвітня організація охорони здоров'я – Епідемічна розвідка</a:t>
            </a:r>
            <a:endParaRPr b="1" sz="1700">
              <a:solidFill>
                <a:schemeClr val="dk1"/>
              </a:solidFill>
              <a:latin typeface="Calibri"/>
              <a:ea typeface="Calibri"/>
              <a:cs typeface="Calibri"/>
              <a:sym typeface="Calibri"/>
            </a:endParaRPr>
          </a:p>
          <a:p>
            <a:pPr indent="-255270" lvl="1" marL="510540" marR="0" rtl="0" algn="l">
              <a:lnSpc>
                <a:spcPct val="86375"/>
              </a:lnSpc>
              <a:spcBef>
                <a:spcPts val="0"/>
              </a:spcBef>
              <a:spcAft>
                <a:spcPts val="0"/>
              </a:spcAft>
              <a:buNone/>
            </a:pPr>
            <a:r>
              <a:rPr lang="en-US" sz="2700" cap="none" strike="noStrike">
                <a:solidFill>
                  <a:schemeClr val="dk1"/>
                </a:solidFill>
                <a:uFill>
                  <a:noFill/>
                </a:uFill>
                <a:latin typeface="Calibri"/>
                <a:ea typeface="Calibri"/>
                <a:cs typeface="Calibri"/>
                <a:sym typeface="Calibri"/>
                <a:hlinkClick r:id="rId13">
                  <a:extLst>
                    <a:ext uri="{A12FA001-AC4F-418D-AE19-62706E023703}">
                      <ahyp:hlinkClr val="tx"/>
                    </a:ext>
                  </a:extLst>
                </a:hlinkClick>
              </a:rPr>
              <a:t>Підкреслює, як ВООЗ відстежує спалахи захворювань у світі та надає своєчасні ранні сповіщення про стан здоров'я.</a:t>
            </a:r>
            <a:endParaRPr sz="1700">
              <a:solidFill>
                <a:schemeClr val="dk1"/>
              </a:solidFill>
              <a:latin typeface="Calibri"/>
              <a:ea typeface="Calibri"/>
              <a:cs typeface="Calibri"/>
              <a:sym typeface="Calibri"/>
            </a:endParaRPr>
          </a:p>
          <a:p>
            <a:pPr indent="-255270" lvl="1" marL="510540" marR="0" rtl="0" algn="l">
              <a:lnSpc>
                <a:spcPct val="86375"/>
              </a:lnSpc>
              <a:spcBef>
                <a:spcPts val="0"/>
              </a:spcBef>
              <a:spcAft>
                <a:spcPts val="0"/>
              </a:spcAft>
              <a:buNone/>
            </a:pPr>
            <a:r>
              <a:rPr lang="en-US" sz="2700" cap="none" strike="noStrike">
                <a:solidFill>
                  <a:schemeClr val="dk1"/>
                </a:solidFill>
                <a:uFill>
                  <a:noFill/>
                </a:uFill>
                <a:latin typeface="Calibri"/>
                <a:ea typeface="Calibri"/>
                <a:cs typeface="Calibri"/>
                <a:sym typeface="Calibri"/>
                <a:hlinkClick r:id="rId14">
                  <a:extLst>
                    <a:ext uri="{A12FA001-AC4F-418D-AE19-62706E023703}">
                      <ahyp:hlinkClr val="tx"/>
                    </a:ext>
                  </a:extLst>
                </a:hlinkClick>
              </a:rPr>
              <a:t>https://www.who.int/publications/i/item/B09476 </a:t>
            </a:r>
            <a:endParaRPr sz="1700">
              <a:solidFill>
                <a:schemeClr val="dk1"/>
              </a:solidFill>
              <a:latin typeface="Calibri"/>
              <a:ea typeface="Calibri"/>
              <a:cs typeface="Calibri"/>
              <a:sym typeface="Calibri"/>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9" name="Shape 1419"/>
        <p:cNvGrpSpPr/>
        <p:nvPr/>
      </p:nvGrpSpPr>
      <p:grpSpPr>
        <a:xfrm>
          <a:off x="0" y="0"/>
          <a:ext cx="0" cy="0"/>
          <a:chOff x="0" y="0"/>
          <a:chExt cx="0" cy="0"/>
        </a:xfrm>
      </p:grpSpPr>
      <p:sp>
        <p:nvSpPr>
          <p:cNvPr descr="Синій текст на чорному фоні  Опис згенеровано автоматично" id="1420" name="Google Shape;1420;p84"/>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421" name="Google Shape;1421;p84"/>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1" l="0" r="0" t="0"/>
            </a:stretch>
          </a:blipFill>
          <a:ln>
            <a:noFill/>
          </a:ln>
        </p:spPr>
      </p:sp>
      <p:grpSp>
        <p:nvGrpSpPr>
          <p:cNvPr id="1422" name="Google Shape;1422;p84"/>
          <p:cNvGrpSpPr/>
          <p:nvPr/>
        </p:nvGrpSpPr>
        <p:grpSpPr>
          <a:xfrm>
            <a:off x="1259682" y="709656"/>
            <a:ext cx="15773400" cy="2285716"/>
            <a:chOff x="0" y="-66675"/>
            <a:chExt cx="21031200" cy="3047621"/>
          </a:xfrm>
        </p:grpSpPr>
        <p:sp>
          <p:nvSpPr>
            <p:cNvPr id="1423" name="Google Shape;1423;p84"/>
            <p:cNvSpPr/>
            <p:nvPr/>
          </p:nvSpPr>
          <p:spPr>
            <a:xfrm>
              <a:off x="0" y="0"/>
              <a:ext cx="21031200" cy="2980946"/>
            </a:xfrm>
            <a:custGeom>
              <a:rect b="b" l="l" r="r" t="t"/>
              <a:pathLst>
                <a:path extrusionOk="0" h="2980946" w="21031200">
                  <a:moveTo>
                    <a:pt x="0" y="0"/>
                  </a:moveTo>
                  <a:lnTo>
                    <a:pt x="21031200" y="0"/>
                  </a:lnTo>
                  <a:lnTo>
                    <a:pt x="21031200" y="2980946"/>
                  </a:lnTo>
                  <a:lnTo>
                    <a:pt x="0" y="2980946"/>
                  </a:lnTo>
                  <a:close/>
                </a:path>
              </a:pathLst>
            </a:custGeom>
            <a:solidFill>
              <a:srgbClr val="000000">
                <a:alpha val="0"/>
              </a:srgbClr>
            </a:solidFill>
            <a:ln>
              <a:noFill/>
            </a:ln>
          </p:spPr>
        </p:sp>
        <p:sp>
          <p:nvSpPr>
            <p:cNvPr id="1424" name="Google Shape;1424;p84"/>
            <p:cNvSpPr txBox="1"/>
            <p:nvPr/>
          </p:nvSpPr>
          <p:spPr>
            <a:xfrm>
              <a:off x="0" y="-66675"/>
              <a:ext cx="21031200" cy="30476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Джерела</a:t>
              </a:r>
              <a:endParaRPr/>
            </a:p>
          </p:txBody>
        </p:sp>
      </p:grpSp>
      <p:sp>
        <p:nvSpPr>
          <p:cNvPr id="1425" name="Google Shape;1425;p84"/>
          <p:cNvSpPr txBox="1"/>
          <p:nvPr/>
        </p:nvSpPr>
        <p:spPr>
          <a:xfrm>
            <a:off x="1348725" y="2995369"/>
            <a:ext cx="15590700" cy="5582700"/>
          </a:xfrm>
          <a:prstGeom prst="rect">
            <a:avLst/>
          </a:prstGeom>
          <a:noFill/>
          <a:ln>
            <a:noFill/>
          </a:ln>
        </p:spPr>
        <p:txBody>
          <a:bodyPr anchorCtr="0" anchor="t" bIns="0" lIns="0" spcFirstLastPara="1" rIns="0" wrap="square" tIns="0">
            <a:spAutoFit/>
          </a:bodyPr>
          <a:lstStyle/>
          <a:p>
            <a:pPr indent="-247889" lvl="1" marL="457677" marR="0" rtl="0" algn="l">
              <a:lnSpc>
                <a:spcPct val="108000"/>
              </a:lnSpc>
              <a:spcBef>
                <a:spcPts val="0"/>
              </a:spcBef>
              <a:spcAft>
                <a:spcPts val="0"/>
              </a:spcAft>
              <a:buClr>
                <a:srgbClr val="000000"/>
              </a:buClr>
              <a:buSzPts val="2250"/>
              <a:buFont typeface="Calibri"/>
              <a:buChar char="•"/>
            </a:pPr>
            <a:r>
              <a:rPr i="0" lang="en-US" sz="2250" u="none" cap="none" strike="noStrike">
                <a:solidFill>
                  <a:srgbClr val="000000"/>
                </a:solidFill>
                <a:latin typeface="Calibri"/>
                <a:ea typeface="Calibri"/>
                <a:cs typeface="Calibri"/>
                <a:sym typeface="Calibri"/>
              </a:rPr>
              <a:t>Служба управління надзвичайними ситуаціями Copernicus. (н.д.). Європейська система оповіщення про повені (EFAS). https://european-flood.emergency.copernicus.eu/en</a:t>
            </a:r>
            <a:endParaRPr sz="1700">
              <a:latin typeface="Calibri"/>
              <a:ea typeface="Calibri"/>
              <a:cs typeface="Calibri"/>
              <a:sym typeface="Calibri"/>
            </a:endParaRPr>
          </a:p>
          <a:p>
            <a:pPr indent="-247889" lvl="1" marL="457677" marR="0" rtl="0" algn="l">
              <a:lnSpc>
                <a:spcPct val="108000"/>
              </a:lnSpc>
              <a:spcBef>
                <a:spcPts val="0"/>
              </a:spcBef>
              <a:spcAft>
                <a:spcPts val="0"/>
              </a:spcAft>
              <a:buClr>
                <a:srgbClr val="000000"/>
              </a:buClr>
              <a:buSzPts val="2250"/>
              <a:buFont typeface="Calibri"/>
              <a:buChar char="•"/>
            </a:pPr>
            <a:r>
              <a:rPr i="0" lang="en-US" sz="2250" u="none" cap="none" strike="noStrike">
                <a:solidFill>
                  <a:srgbClr val="000000"/>
                </a:solidFill>
                <a:latin typeface="Calibri"/>
                <a:ea typeface="Calibri"/>
                <a:cs typeface="Calibri"/>
                <a:sym typeface="Calibri"/>
              </a:rPr>
              <a:t>Європейська комісія. (н.д.). ESCO – Європейські навички, компетенції, кваліфікації та професії. Отримано з https://esco.ec.europa.eu/ </a:t>
            </a:r>
            <a:endParaRPr sz="1700">
              <a:latin typeface="Calibri"/>
              <a:ea typeface="Calibri"/>
              <a:cs typeface="Calibri"/>
              <a:sym typeface="Calibri"/>
            </a:endParaRPr>
          </a:p>
          <a:p>
            <a:pPr indent="-247889" lvl="1" marL="457677" marR="0" rtl="0" algn="l">
              <a:lnSpc>
                <a:spcPct val="108000"/>
              </a:lnSpc>
              <a:spcBef>
                <a:spcPts val="0"/>
              </a:spcBef>
              <a:spcAft>
                <a:spcPts val="0"/>
              </a:spcAft>
              <a:buClr>
                <a:srgbClr val="000000"/>
              </a:buClr>
              <a:buSzPts val="2250"/>
              <a:buFont typeface="Calibri"/>
              <a:buChar char="•"/>
            </a:pPr>
            <a:r>
              <a:rPr i="0" lang="en-US" sz="2250" u="none" cap="none" strike="noStrike">
                <a:solidFill>
                  <a:srgbClr val="000000"/>
                </a:solidFill>
                <a:latin typeface="Calibri"/>
                <a:ea typeface="Calibri"/>
                <a:cs typeface="Calibri"/>
                <a:sym typeface="Calibri"/>
              </a:rPr>
              <a:t>Європейська комісія. (2023). Механізм цивільного захисту ЄС. https://civil-protection-humanitarian-aid.ec.europa.eu/what/civil-protection/eu-civil-protection-mechanism_en</a:t>
            </a:r>
            <a:endParaRPr sz="1700">
              <a:latin typeface="Calibri"/>
              <a:ea typeface="Calibri"/>
              <a:cs typeface="Calibri"/>
              <a:sym typeface="Calibri"/>
            </a:endParaRPr>
          </a:p>
          <a:p>
            <a:pPr indent="-247889" lvl="1" marL="457677" marR="0" rtl="0" algn="l">
              <a:lnSpc>
                <a:spcPct val="108000"/>
              </a:lnSpc>
              <a:spcBef>
                <a:spcPts val="0"/>
              </a:spcBef>
              <a:spcAft>
                <a:spcPts val="0"/>
              </a:spcAft>
              <a:buClr>
                <a:srgbClr val="000000"/>
              </a:buClr>
              <a:buSzPts val="2250"/>
              <a:buFont typeface="Calibri"/>
              <a:buChar char="•"/>
            </a:pPr>
            <a:r>
              <a:rPr i="0" lang="en-US" sz="2250" u="none" cap="none" strike="noStrike">
                <a:solidFill>
                  <a:srgbClr val="000000"/>
                </a:solidFill>
                <a:latin typeface="Calibri"/>
                <a:ea typeface="Calibri"/>
                <a:cs typeface="Calibri"/>
                <a:sym typeface="Calibri"/>
              </a:rPr>
              <a:t>Євростат. (2022). Кліматичні катастрофи в Європі. Публікаційне бюро Європейського Союзу. https://ec.europa.eu/eurostat</a:t>
            </a:r>
            <a:endParaRPr sz="1700">
              <a:latin typeface="Calibri"/>
              <a:ea typeface="Calibri"/>
              <a:cs typeface="Calibri"/>
              <a:sym typeface="Calibri"/>
            </a:endParaRPr>
          </a:p>
          <a:p>
            <a:pPr indent="-247889" lvl="1" marL="457677" marR="0" rtl="0" algn="l">
              <a:lnSpc>
                <a:spcPct val="108000"/>
              </a:lnSpc>
              <a:spcBef>
                <a:spcPts val="0"/>
              </a:spcBef>
              <a:spcAft>
                <a:spcPts val="0"/>
              </a:spcAft>
              <a:buClr>
                <a:srgbClr val="000000"/>
              </a:buClr>
              <a:buSzPts val="2250"/>
              <a:buFont typeface="Calibri"/>
              <a:buChar char="•"/>
            </a:pPr>
            <a:r>
              <a:rPr i="0" lang="en-US" sz="2250" u="none" cap="none" strike="noStrike">
                <a:solidFill>
                  <a:srgbClr val="000000"/>
                </a:solidFill>
                <a:latin typeface="Calibri"/>
                <a:ea typeface="Calibri"/>
                <a:cs typeface="Calibri"/>
                <a:sym typeface="Calibri"/>
              </a:rPr>
              <a:t>Міжнародний центр комплексного розвитку гір (ICIMOD). (н.д.). Системи раннього попередження про повені на рівні громад (CBFEWS). https://www.icimod.org/mountain/cbfews/</a:t>
            </a:r>
            <a:endParaRPr sz="1700">
              <a:latin typeface="Calibri"/>
              <a:ea typeface="Calibri"/>
              <a:cs typeface="Calibri"/>
              <a:sym typeface="Calibri"/>
            </a:endParaRPr>
          </a:p>
          <a:p>
            <a:pPr indent="-247889" lvl="1" marL="457677" marR="0" rtl="0" algn="l">
              <a:lnSpc>
                <a:spcPct val="108000"/>
              </a:lnSpc>
              <a:spcBef>
                <a:spcPts val="0"/>
              </a:spcBef>
              <a:spcAft>
                <a:spcPts val="0"/>
              </a:spcAft>
              <a:buClr>
                <a:srgbClr val="000000"/>
              </a:buClr>
              <a:buSzPts val="2250"/>
              <a:buFont typeface="Calibri"/>
              <a:buChar char="•"/>
            </a:pPr>
            <a:r>
              <a:rPr i="0" lang="en-US" sz="2250" u="none" cap="none" strike="noStrike">
                <a:solidFill>
                  <a:srgbClr val="000000"/>
                </a:solidFill>
                <a:latin typeface="Calibri"/>
                <a:ea typeface="Calibri"/>
                <a:cs typeface="Calibri"/>
                <a:sym typeface="Calibri"/>
              </a:rPr>
              <a:t>Японське метеорологічне агентство. (н.д.). Раннє попередження про землетруси та цунамі. https://www.jma.go.jp/jma/en/Activities/earthquake.html</a:t>
            </a:r>
            <a:endParaRPr sz="1700">
              <a:latin typeface="Calibri"/>
              <a:ea typeface="Calibri"/>
              <a:cs typeface="Calibri"/>
              <a:sym typeface="Calibri"/>
            </a:endParaRPr>
          </a:p>
          <a:p>
            <a:pPr indent="-247889" lvl="1" marL="457677" marR="0" rtl="0" algn="l">
              <a:lnSpc>
                <a:spcPct val="108000"/>
              </a:lnSpc>
              <a:spcBef>
                <a:spcPts val="0"/>
              </a:spcBef>
              <a:spcAft>
                <a:spcPts val="0"/>
              </a:spcAft>
              <a:buClr>
                <a:srgbClr val="000000"/>
              </a:buClr>
              <a:buSzPts val="2250"/>
              <a:buFont typeface="Calibri"/>
              <a:buChar char="•"/>
            </a:pPr>
            <a:r>
              <a:rPr i="0" lang="en-US" sz="2250" u="none" cap="none" strike="noStrike">
                <a:solidFill>
                  <a:srgbClr val="000000"/>
                </a:solidFill>
                <a:latin typeface="Calibri"/>
                <a:ea typeface="Calibri"/>
                <a:cs typeface="Calibri"/>
                <a:sym typeface="Calibri"/>
              </a:rPr>
              <a:t>Управління Організації Об'єднаних Націй зі зменшення ризику стихійних лих (н.д.). Системи раннього попередження: Зниження смертності від стихійних лих. https://www.undrr.org/</a:t>
            </a:r>
            <a:endParaRPr sz="1700">
              <a:latin typeface="Calibri"/>
              <a:ea typeface="Calibri"/>
              <a:cs typeface="Calibri"/>
              <a:sym typeface="Calibri"/>
            </a:endParaRPr>
          </a:p>
          <a:p>
            <a:pPr indent="-247889" lvl="1" marL="457677" marR="0" rtl="0" algn="l">
              <a:lnSpc>
                <a:spcPct val="108000"/>
              </a:lnSpc>
              <a:spcBef>
                <a:spcPts val="0"/>
              </a:spcBef>
              <a:spcAft>
                <a:spcPts val="0"/>
              </a:spcAft>
              <a:buClr>
                <a:srgbClr val="000000"/>
              </a:buClr>
              <a:buSzPts val="2250"/>
              <a:buFont typeface="Calibri"/>
              <a:buChar char="•"/>
            </a:pPr>
            <a:r>
              <a:rPr i="0" lang="en-US" sz="2250" u="none" cap="none" strike="noStrike">
                <a:solidFill>
                  <a:srgbClr val="000000"/>
                </a:solidFill>
                <a:latin typeface="Calibri"/>
                <a:ea typeface="Calibri"/>
                <a:cs typeface="Calibri"/>
                <a:sym typeface="Calibri"/>
              </a:rPr>
              <a:t>Всесвітня організація охорони здоров'я. (н.д.). Епідемічна розвідка. https://www.who.int/initiatives/global-epidemic-intelligence</a:t>
            </a:r>
            <a:endParaRPr sz="1700">
              <a:latin typeface="Calibri"/>
              <a:ea typeface="Calibri"/>
              <a:cs typeface="Calibri"/>
              <a:sym typeface="Calibri"/>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3" name="Shape 1433"/>
        <p:cNvGrpSpPr/>
        <p:nvPr/>
      </p:nvGrpSpPr>
      <p:grpSpPr>
        <a:xfrm>
          <a:off x="0" y="0"/>
          <a:ext cx="0" cy="0"/>
          <a:chOff x="0" y="0"/>
          <a:chExt cx="0" cy="0"/>
        </a:xfrm>
      </p:grpSpPr>
      <p:sp>
        <p:nvSpPr>
          <p:cNvPr descr="Синій текст на чорному фоні  Опис згенеровано автоматично" id="1434" name="Google Shape;1434;p86"/>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435" name="Google Shape;1435;p86"/>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1" l="0" r="0" t="0"/>
            </a:stretch>
          </a:blipFill>
          <a:ln>
            <a:noFill/>
          </a:ln>
        </p:spPr>
      </p:sp>
      <p:grpSp>
        <p:nvGrpSpPr>
          <p:cNvPr id="1436" name="Google Shape;1436;p86"/>
          <p:cNvGrpSpPr/>
          <p:nvPr/>
        </p:nvGrpSpPr>
        <p:grpSpPr>
          <a:xfrm>
            <a:off x="1259682" y="716800"/>
            <a:ext cx="15773400" cy="2031206"/>
            <a:chOff x="0" y="-57150"/>
            <a:chExt cx="21031200" cy="2708276"/>
          </a:xfrm>
        </p:grpSpPr>
        <p:sp>
          <p:nvSpPr>
            <p:cNvPr id="1437" name="Google Shape;1437;p86"/>
            <p:cNvSpPr/>
            <p:nvPr/>
          </p:nvSpPr>
          <p:spPr>
            <a:xfrm>
              <a:off x="0" y="0"/>
              <a:ext cx="21031200" cy="2651126"/>
            </a:xfrm>
            <a:custGeom>
              <a:rect b="b" l="l" r="r" t="t"/>
              <a:pathLst>
                <a:path extrusionOk="0" h="2651126" w="21031200">
                  <a:moveTo>
                    <a:pt x="0" y="0"/>
                  </a:moveTo>
                  <a:lnTo>
                    <a:pt x="21031200" y="0"/>
                  </a:lnTo>
                  <a:lnTo>
                    <a:pt x="21031200" y="2651126"/>
                  </a:lnTo>
                  <a:lnTo>
                    <a:pt x="0" y="2651126"/>
                  </a:lnTo>
                  <a:close/>
                </a:path>
              </a:pathLst>
            </a:custGeom>
            <a:solidFill>
              <a:srgbClr val="000000">
                <a:alpha val="0"/>
              </a:srgbClr>
            </a:solidFill>
            <a:ln>
              <a:noFill/>
            </a:ln>
          </p:spPr>
        </p:sp>
        <p:sp>
          <p:nvSpPr>
            <p:cNvPr id="1438" name="Google Shape;1438;p86"/>
            <p:cNvSpPr txBox="1"/>
            <p:nvPr/>
          </p:nvSpPr>
          <p:spPr>
            <a:xfrm>
              <a:off x="0" y="-57150"/>
              <a:ext cx="21031200" cy="2708276"/>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5400" u="none" cap="none" strike="noStrike">
                  <a:solidFill>
                    <a:srgbClr val="FF0000"/>
                  </a:solidFill>
                  <a:latin typeface="Calibri"/>
                  <a:ea typeface="Calibri"/>
                  <a:cs typeface="Calibri"/>
                  <a:sym typeface="Calibri"/>
                </a:rPr>
                <a:t>Джерела, використані для створення цього навчального модуля Джерела зображень</a:t>
              </a:r>
              <a:endParaRPr/>
            </a:p>
          </p:txBody>
        </p:sp>
      </p:grpSp>
      <p:sp>
        <p:nvSpPr>
          <p:cNvPr id="1439" name="Google Shape;1439;p86"/>
          <p:cNvSpPr txBox="1"/>
          <p:nvPr/>
        </p:nvSpPr>
        <p:spPr>
          <a:xfrm>
            <a:off x="1348725" y="3117718"/>
            <a:ext cx="15590700" cy="5093100"/>
          </a:xfrm>
          <a:prstGeom prst="rect">
            <a:avLst/>
          </a:prstGeom>
          <a:noFill/>
          <a:ln>
            <a:noFill/>
          </a:ln>
        </p:spPr>
        <p:txBody>
          <a:bodyPr anchorCtr="0" anchor="t" bIns="0" lIns="0" spcFirstLastPara="1" rIns="0" wrap="square" tIns="0">
            <a:spAutoFit/>
          </a:bodyPr>
          <a:lstStyle/>
          <a:p>
            <a:pPr indent="-234473" lvl="1" marL="456246" marR="0" rtl="0" algn="l">
              <a:lnSpc>
                <a:spcPct val="108000"/>
              </a:lnSpc>
              <a:spcBef>
                <a:spcPts val="0"/>
              </a:spcBef>
              <a:spcAft>
                <a:spcPts val="0"/>
              </a:spcAft>
              <a:buClr>
                <a:srgbClr val="000000"/>
              </a:buClr>
              <a:buSzPts val="2200"/>
              <a:buFont typeface="Arial"/>
              <a:buChar char="•"/>
            </a:pPr>
            <a:r>
              <a:rPr b="0" i="0" lang="en-US" sz="2200" u="none" cap="none" strike="noStrike">
                <a:solidFill>
                  <a:srgbClr val="000000"/>
                </a:solidFill>
                <a:latin typeface="Calibri"/>
                <a:ea typeface="Calibri"/>
                <a:cs typeface="Calibri"/>
                <a:sym typeface="Calibri"/>
              </a:rPr>
              <a:t>Рисунок 1: Canva. (н.д.). Землетруси [Зображення]. Canva. Отримано з https://www.canva.com/</a:t>
            </a:r>
            <a:endParaRPr sz="1500"/>
          </a:p>
          <a:p>
            <a:pPr indent="-243998" lvl="1" marL="475297" marR="0" rtl="0" algn="l">
              <a:lnSpc>
                <a:spcPct val="108000"/>
              </a:lnSpc>
              <a:spcBef>
                <a:spcPts val="0"/>
              </a:spcBef>
              <a:spcAft>
                <a:spcPts val="0"/>
              </a:spcAft>
              <a:buClr>
                <a:srgbClr val="000000"/>
              </a:buClr>
              <a:buSzPts val="2200"/>
              <a:buFont typeface="Arial"/>
              <a:buChar char="•"/>
            </a:pPr>
            <a:r>
              <a:rPr b="0" i="0" lang="en-US" sz="2200" u="none" cap="none" strike="noStrike">
                <a:solidFill>
                  <a:srgbClr val="000000"/>
                </a:solidFill>
                <a:latin typeface="Calibri"/>
                <a:ea typeface="Calibri"/>
                <a:cs typeface="Calibri"/>
                <a:sym typeface="Calibri"/>
              </a:rPr>
              <a:t>Рисунок 2: Canva. (н.д.). Повені [Зображення]. Canva. Отримано з https://www.canva.com/</a:t>
            </a:r>
            <a:endParaRPr sz="1500"/>
          </a:p>
          <a:p>
            <a:pPr indent="-243998" lvl="1" marL="475297" marR="0" rtl="0" algn="l">
              <a:lnSpc>
                <a:spcPct val="108000"/>
              </a:lnSpc>
              <a:spcBef>
                <a:spcPts val="0"/>
              </a:spcBef>
              <a:spcAft>
                <a:spcPts val="0"/>
              </a:spcAft>
              <a:buClr>
                <a:srgbClr val="000000"/>
              </a:buClr>
              <a:buSzPts val="2200"/>
              <a:buFont typeface="Arial"/>
              <a:buChar char="•"/>
            </a:pPr>
            <a:r>
              <a:rPr b="0" i="0" lang="en-US" sz="2200" u="none" cap="none" strike="noStrike">
                <a:solidFill>
                  <a:srgbClr val="000000"/>
                </a:solidFill>
                <a:latin typeface="Calibri"/>
                <a:ea typeface="Calibri"/>
                <a:cs typeface="Calibri"/>
                <a:sym typeface="Calibri"/>
              </a:rPr>
              <a:t>Рисунок 3: Canva. (н.д.). Лісові пожежі [Зображення]. Canva. Отримано з https://www.canva.com/</a:t>
            </a:r>
            <a:endParaRPr sz="1500"/>
          </a:p>
          <a:p>
            <a:pPr indent="-243998" lvl="1" marL="475297" marR="0" rtl="0" algn="l">
              <a:lnSpc>
                <a:spcPct val="108000"/>
              </a:lnSpc>
              <a:spcBef>
                <a:spcPts val="0"/>
              </a:spcBef>
              <a:spcAft>
                <a:spcPts val="0"/>
              </a:spcAft>
              <a:buClr>
                <a:srgbClr val="000000"/>
              </a:buClr>
              <a:buSzPts val="2200"/>
              <a:buFont typeface="Arial"/>
              <a:buChar char="•"/>
            </a:pPr>
            <a:r>
              <a:rPr b="0" i="0" lang="en-US" sz="2200" u="none" cap="none" strike="noStrike">
                <a:solidFill>
                  <a:srgbClr val="000000"/>
                </a:solidFill>
                <a:latin typeface="Calibri"/>
                <a:ea typeface="Calibri"/>
                <a:cs typeface="Calibri"/>
                <a:sym typeface="Calibri"/>
              </a:rPr>
              <a:t>Рисунок 4: Canva. (н.д.). Попереджувальний знак про торнадо [Зображення]. Canva. Отримано з https://www.canva.com/</a:t>
            </a:r>
            <a:endParaRPr sz="1500"/>
          </a:p>
          <a:p>
            <a:pPr indent="-243998" lvl="1" marL="475297" marR="0" rtl="0" algn="l">
              <a:lnSpc>
                <a:spcPct val="108000"/>
              </a:lnSpc>
              <a:spcBef>
                <a:spcPts val="0"/>
              </a:spcBef>
              <a:spcAft>
                <a:spcPts val="0"/>
              </a:spcAft>
              <a:buClr>
                <a:srgbClr val="000000"/>
              </a:buClr>
              <a:buSzPts val="2200"/>
              <a:buFont typeface="Arial"/>
              <a:buChar char="•"/>
            </a:pPr>
            <a:r>
              <a:rPr b="0" i="0" lang="en-US" sz="2200" u="none" cap="none" strike="noStrike">
                <a:solidFill>
                  <a:srgbClr val="000000"/>
                </a:solidFill>
                <a:latin typeface="Calibri"/>
                <a:ea typeface="Calibri"/>
                <a:cs typeface="Calibri"/>
                <a:sym typeface="Calibri"/>
              </a:rPr>
              <a:t>Рисунок 5: Canva. (н.д.). Теплові хвилі – охолодження вентилятором [Зображення]. Canva. Отримано з https://www.canva.com/</a:t>
            </a:r>
            <a:endParaRPr sz="1500"/>
          </a:p>
          <a:p>
            <a:pPr indent="-243998" lvl="1" marL="475297" marR="0" rtl="0" algn="l">
              <a:lnSpc>
                <a:spcPct val="108000"/>
              </a:lnSpc>
              <a:spcBef>
                <a:spcPts val="0"/>
              </a:spcBef>
              <a:spcAft>
                <a:spcPts val="0"/>
              </a:spcAft>
              <a:buClr>
                <a:srgbClr val="000000"/>
              </a:buClr>
              <a:buSzPts val="2200"/>
              <a:buFont typeface="Arial"/>
              <a:buChar char="•"/>
            </a:pPr>
            <a:r>
              <a:rPr b="0" i="0" lang="en-US" sz="2200" u="none" cap="none" strike="noStrike">
                <a:solidFill>
                  <a:srgbClr val="000000"/>
                </a:solidFill>
                <a:latin typeface="Calibri"/>
                <a:ea typeface="Calibri"/>
                <a:cs typeface="Calibri"/>
                <a:sym typeface="Calibri"/>
              </a:rPr>
              <a:t>Рисунок 6: Canva. (н.д.). Лампочки [Зображення]. Canva. Отримано з https://www.canva.com/</a:t>
            </a:r>
            <a:endParaRPr sz="1500"/>
          </a:p>
          <a:p>
            <a:pPr indent="-243998" lvl="1" marL="475297" marR="0" rtl="0" algn="l">
              <a:lnSpc>
                <a:spcPct val="108000"/>
              </a:lnSpc>
              <a:spcBef>
                <a:spcPts val="0"/>
              </a:spcBef>
              <a:spcAft>
                <a:spcPts val="0"/>
              </a:spcAft>
              <a:buClr>
                <a:srgbClr val="000000"/>
              </a:buClr>
              <a:buSzPts val="2200"/>
              <a:buFont typeface="Arial"/>
              <a:buChar char="•"/>
            </a:pPr>
            <a:r>
              <a:rPr b="0" i="0" lang="en-US" sz="2200" u="none" cap="none" strike="noStrike">
                <a:solidFill>
                  <a:srgbClr val="000000"/>
                </a:solidFill>
                <a:latin typeface="Calibri"/>
                <a:ea typeface="Calibri"/>
                <a:cs typeface="Calibri"/>
                <a:sym typeface="Calibri"/>
              </a:rPr>
              <a:t>Рисунок 7: Canva. (н.д.). Газопроводи [Зображення]. Canva. Отримано з https://www.canva.com/</a:t>
            </a:r>
            <a:endParaRPr sz="1500"/>
          </a:p>
          <a:p>
            <a:pPr indent="-243998" lvl="1" marL="475297" marR="0" rtl="0" algn="l">
              <a:lnSpc>
                <a:spcPct val="108000"/>
              </a:lnSpc>
              <a:spcBef>
                <a:spcPts val="0"/>
              </a:spcBef>
              <a:spcAft>
                <a:spcPts val="0"/>
              </a:spcAft>
              <a:buClr>
                <a:srgbClr val="000000"/>
              </a:buClr>
              <a:buSzPts val="2200"/>
              <a:buFont typeface="Arial"/>
              <a:buChar char="•"/>
            </a:pPr>
            <a:r>
              <a:rPr b="0" i="0" lang="en-US" sz="2200" u="none" cap="none" strike="noStrike">
                <a:solidFill>
                  <a:srgbClr val="000000"/>
                </a:solidFill>
                <a:latin typeface="Calibri"/>
                <a:ea typeface="Calibri"/>
                <a:cs typeface="Calibri"/>
                <a:sym typeface="Calibri"/>
              </a:rPr>
              <a:t>Рисунок 8: Canva. (н.д.). Захисний костюм – розлив хімікатів [Зображення]. Canva. Отримано з https://www.canva.com/</a:t>
            </a:r>
            <a:endParaRPr sz="1500"/>
          </a:p>
          <a:p>
            <a:pPr indent="-243998" lvl="1" marL="475297" marR="0" rtl="0" algn="l">
              <a:lnSpc>
                <a:spcPct val="108000"/>
              </a:lnSpc>
              <a:spcBef>
                <a:spcPts val="0"/>
              </a:spcBef>
              <a:spcAft>
                <a:spcPts val="0"/>
              </a:spcAft>
              <a:buClr>
                <a:srgbClr val="000000"/>
              </a:buClr>
              <a:buSzPts val="2200"/>
              <a:buFont typeface="Arial"/>
              <a:buChar char="•"/>
            </a:pPr>
            <a:r>
              <a:rPr b="0" i="0" lang="en-US" sz="2200" u="none" cap="none" strike="noStrike">
                <a:solidFill>
                  <a:srgbClr val="000000"/>
                </a:solidFill>
                <a:latin typeface="Calibri"/>
                <a:ea typeface="Calibri"/>
                <a:cs typeface="Calibri"/>
                <a:sym typeface="Calibri"/>
              </a:rPr>
              <a:t>Рисунок 9: Canva. (н.д.). Захисна маска – Безпека під час пандемії [Зображення]. Canva. Отримано з https://www.canva.com/</a:t>
            </a:r>
            <a:endParaRPr sz="1500"/>
          </a:p>
          <a:p>
            <a:pPr indent="-243998" lvl="1" marL="475297" marR="0" rtl="0" algn="l">
              <a:lnSpc>
                <a:spcPct val="108000"/>
              </a:lnSpc>
              <a:spcBef>
                <a:spcPts val="0"/>
              </a:spcBef>
              <a:spcAft>
                <a:spcPts val="0"/>
              </a:spcAft>
              <a:buClr>
                <a:srgbClr val="000000"/>
              </a:buClr>
              <a:buSzPts val="2200"/>
              <a:buFont typeface="Arial"/>
              <a:buChar char="•"/>
            </a:pPr>
            <a:r>
              <a:rPr b="0" i="0" lang="en-US" sz="2200" u="none" cap="none" strike="noStrike">
                <a:solidFill>
                  <a:srgbClr val="000000"/>
                </a:solidFill>
                <a:latin typeface="Calibri"/>
                <a:ea typeface="Calibri"/>
                <a:cs typeface="Calibri"/>
                <a:sym typeface="Calibri"/>
              </a:rPr>
              <a:t>Рисунок 10: Canva. (н.д.). Попереджувальний знак про забруднення харчових продуктів [Зображення]. Canva. Отримано з https://www.canva.com/</a:t>
            </a:r>
            <a:endParaRPr sz="1500"/>
          </a:p>
          <a:p>
            <a:pPr indent="-243998" lvl="1" marL="475297" marR="0" rtl="0" algn="l">
              <a:lnSpc>
                <a:spcPct val="108000"/>
              </a:lnSpc>
              <a:spcBef>
                <a:spcPts val="0"/>
              </a:spcBef>
              <a:spcAft>
                <a:spcPts val="0"/>
              </a:spcAft>
              <a:buClr>
                <a:srgbClr val="000000"/>
              </a:buClr>
              <a:buSzPts val="2200"/>
              <a:buFont typeface="Arial"/>
              <a:buChar char="•"/>
            </a:pPr>
            <a:r>
              <a:rPr b="0" i="0" lang="en-US" sz="2200" u="none" cap="none" strike="noStrike">
                <a:solidFill>
                  <a:srgbClr val="000000"/>
                </a:solidFill>
                <a:latin typeface="Calibri"/>
                <a:ea typeface="Calibri"/>
                <a:cs typeface="Calibri"/>
                <a:sym typeface="Calibri"/>
              </a:rPr>
              <a:t>Рисунок 11: Canva. (н.д.). Зоонозний спалах – моніторинг тварин [Зображення]. Canva. Отримано з https://www.canva.com/</a:t>
            </a:r>
            <a:endParaRPr sz="1500"/>
          </a:p>
          <a:p>
            <a:pPr indent="-243998" lvl="1" marL="475297" marR="0" rtl="0" algn="l">
              <a:lnSpc>
                <a:spcPct val="108000"/>
              </a:lnSpc>
              <a:spcBef>
                <a:spcPts val="0"/>
              </a:spcBef>
              <a:spcAft>
                <a:spcPts val="0"/>
              </a:spcAft>
              <a:buClr>
                <a:srgbClr val="000000"/>
              </a:buClr>
              <a:buSzPts val="2200"/>
              <a:buFont typeface="Arial"/>
              <a:buChar char="•"/>
            </a:pPr>
            <a:r>
              <a:rPr b="0" i="0" lang="en-US" sz="2200" u="none" cap="none" strike="noStrike">
                <a:solidFill>
                  <a:srgbClr val="000000"/>
                </a:solidFill>
                <a:latin typeface="Calibri"/>
                <a:ea typeface="Calibri"/>
                <a:cs typeface="Calibri"/>
                <a:sym typeface="Calibri"/>
              </a:rPr>
              <a:t>Рисунок 12: Міжнародний центр комплексного розвитку гір (ICIMOD). (н.д.). Системи раннього попередження про повені на практиці в гірських громадах [Зображення]. ICIMOD. Отримано з https://www.icimod.org/mountain/cbfews/ </a:t>
            </a:r>
            <a:endParaRPr sz="1500"/>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7" name="Shape 1447"/>
        <p:cNvGrpSpPr/>
        <p:nvPr/>
      </p:nvGrpSpPr>
      <p:grpSpPr>
        <a:xfrm>
          <a:off x="0" y="0"/>
          <a:ext cx="0" cy="0"/>
          <a:chOff x="0" y="0"/>
          <a:chExt cx="0" cy="0"/>
        </a:xfrm>
      </p:grpSpPr>
      <p:grpSp>
        <p:nvGrpSpPr>
          <p:cNvPr id="1448" name="Google Shape;1448;p88"/>
          <p:cNvGrpSpPr/>
          <p:nvPr/>
        </p:nvGrpSpPr>
        <p:grpSpPr>
          <a:xfrm>
            <a:off x="657412" y="635794"/>
            <a:ext cx="14500167" cy="1522124"/>
            <a:chOff x="0" y="-66675"/>
            <a:chExt cx="19333556" cy="2029499"/>
          </a:xfrm>
        </p:grpSpPr>
        <p:sp>
          <p:nvSpPr>
            <p:cNvPr id="1449" name="Google Shape;1449;p88"/>
            <p:cNvSpPr/>
            <p:nvPr/>
          </p:nvSpPr>
          <p:spPr>
            <a:xfrm>
              <a:off x="0" y="0"/>
              <a:ext cx="19333556" cy="1962824"/>
            </a:xfrm>
            <a:custGeom>
              <a:rect b="b" l="l" r="r" t="t"/>
              <a:pathLst>
                <a:path extrusionOk="0" h="1962824" w="19333556">
                  <a:moveTo>
                    <a:pt x="0" y="0"/>
                  </a:moveTo>
                  <a:lnTo>
                    <a:pt x="19333556" y="0"/>
                  </a:lnTo>
                  <a:lnTo>
                    <a:pt x="19333556" y="1962824"/>
                  </a:lnTo>
                  <a:lnTo>
                    <a:pt x="0" y="1962824"/>
                  </a:lnTo>
                  <a:close/>
                </a:path>
              </a:pathLst>
            </a:custGeom>
            <a:solidFill>
              <a:srgbClr val="000000">
                <a:alpha val="0"/>
              </a:srgbClr>
            </a:solidFill>
            <a:ln>
              <a:noFill/>
            </a:ln>
          </p:spPr>
        </p:sp>
        <p:sp>
          <p:nvSpPr>
            <p:cNvPr id="1450" name="Google Shape;1450;p88"/>
            <p:cNvSpPr txBox="1"/>
            <p:nvPr/>
          </p:nvSpPr>
          <p:spPr>
            <a:xfrm>
              <a:off x="0" y="-66675"/>
              <a:ext cx="19333556" cy="2029499"/>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ПАРТНЕРСТВО</a:t>
              </a:r>
              <a:endParaRPr/>
            </a:p>
          </p:txBody>
        </p:sp>
      </p:grpSp>
      <p:sp>
        <p:nvSpPr>
          <p:cNvPr id="1451" name="Google Shape;1451;p88"/>
          <p:cNvSpPr txBox="1"/>
          <p:nvPr/>
        </p:nvSpPr>
        <p:spPr>
          <a:xfrm>
            <a:off x="748837" y="4816898"/>
            <a:ext cx="4684425"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3">
                  <a:extLst>
                    <a:ext uri="{A12FA001-AC4F-418D-AE19-62706E023703}">
                      <ahyp:hlinkClr val="tx"/>
                    </a:ext>
                  </a:extLst>
                </a:hlinkClick>
              </a:rPr>
              <a:t>https://ied.eu/ </a:t>
            </a:r>
            <a:endParaRPr/>
          </a:p>
        </p:txBody>
      </p:sp>
      <p:sp>
        <p:nvSpPr>
          <p:cNvPr id="1452" name="Google Shape;1452;p88"/>
          <p:cNvSpPr txBox="1"/>
          <p:nvPr/>
        </p:nvSpPr>
        <p:spPr>
          <a:xfrm>
            <a:off x="6801118" y="4835719"/>
            <a:ext cx="4684425"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4">
                  <a:extLst>
                    <a:ext uri="{A12FA001-AC4F-418D-AE19-62706E023703}">
                      <ahyp:hlinkClr val="tx"/>
                    </a:ext>
                  </a:extLst>
                </a:hlinkClick>
              </a:rPr>
              <a:t>https://denizli.afad.gov.tr/ </a:t>
            </a:r>
            <a:endParaRPr/>
          </a:p>
        </p:txBody>
      </p:sp>
      <p:sp>
        <p:nvSpPr>
          <p:cNvPr id="1453" name="Google Shape;1453;p88"/>
          <p:cNvSpPr txBox="1"/>
          <p:nvPr/>
        </p:nvSpPr>
        <p:spPr>
          <a:xfrm>
            <a:off x="12854738" y="4816898"/>
            <a:ext cx="4684425"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5">
                  <a:extLst>
                    <a:ext uri="{A12FA001-AC4F-418D-AE19-62706E023703}">
                      <ahyp:hlinkClr val="tx"/>
                    </a:ext>
                  </a:extLst>
                </a:hlinkClick>
              </a:rPr>
              <a:t>https://neotalentway.com/ </a:t>
            </a:r>
            <a:endParaRPr/>
          </a:p>
        </p:txBody>
      </p:sp>
      <p:sp>
        <p:nvSpPr>
          <p:cNvPr id="1454" name="Google Shape;1454;p88"/>
          <p:cNvSpPr txBox="1"/>
          <p:nvPr/>
        </p:nvSpPr>
        <p:spPr>
          <a:xfrm>
            <a:off x="857337" y="8547951"/>
            <a:ext cx="4684425"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6">
                  <a:extLst>
                    <a:ext uri="{A12FA001-AC4F-418D-AE19-62706E023703}">
                      <ahyp:hlinkClr val="tx"/>
                    </a:ext>
                  </a:extLst>
                </a:hlinkClick>
              </a:rPr>
              <a:t>https://www.eva93.lv/ </a:t>
            </a:r>
            <a:endParaRPr/>
          </a:p>
        </p:txBody>
      </p:sp>
      <p:sp>
        <p:nvSpPr>
          <p:cNvPr id="1455" name="Google Shape;1455;p88"/>
          <p:cNvSpPr txBox="1"/>
          <p:nvPr/>
        </p:nvSpPr>
        <p:spPr>
          <a:xfrm>
            <a:off x="6801788" y="8547951"/>
            <a:ext cx="4684425"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7">
                  <a:extLst>
                    <a:ext uri="{A12FA001-AC4F-418D-AE19-62706E023703}">
                      <ahyp:hlinkClr val="tx"/>
                    </a:ext>
                  </a:extLst>
                </a:hlinkClick>
              </a:rPr>
              <a:t>https://ngo-nfe4y.com.ua/en </a:t>
            </a:r>
            <a:endParaRPr/>
          </a:p>
        </p:txBody>
      </p:sp>
      <p:sp>
        <p:nvSpPr>
          <p:cNvPr id="1456" name="Google Shape;1456;p88"/>
          <p:cNvSpPr txBox="1"/>
          <p:nvPr/>
        </p:nvSpPr>
        <p:spPr>
          <a:xfrm>
            <a:off x="12746238" y="8547951"/>
            <a:ext cx="4684425"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8">
                  <a:extLst>
                    <a:ext uri="{A12FA001-AC4F-418D-AE19-62706E023703}">
                      <ahyp:hlinkClr val="tx"/>
                    </a:ext>
                  </a:extLst>
                </a:hlinkClick>
              </a:rPr>
              <a:t>https://vonhope.is/ </a:t>
            </a:r>
            <a:endParaRPr/>
          </a:p>
        </p:txBody>
      </p:sp>
      <p:sp>
        <p:nvSpPr>
          <p:cNvPr descr="Синій та червоний текст на чорному фоні  Контент, створений штучним інтелектом, може бути неправильним." id="1457" name="Google Shape;1457;p88"/>
          <p:cNvSpPr/>
          <p:nvPr/>
        </p:nvSpPr>
        <p:spPr>
          <a:xfrm>
            <a:off x="7714104" y="2478606"/>
            <a:ext cx="2564416" cy="2197322"/>
          </a:xfrm>
          <a:custGeom>
            <a:rect b="b" l="l" r="r" t="t"/>
            <a:pathLst>
              <a:path extrusionOk="0" h="2929763" w="3419221">
                <a:moveTo>
                  <a:pt x="0" y="0"/>
                </a:moveTo>
                <a:lnTo>
                  <a:pt x="3419221" y="0"/>
                </a:lnTo>
                <a:lnTo>
                  <a:pt x="3419221" y="2929763"/>
                </a:lnTo>
                <a:lnTo>
                  <a:pt x="0" y="2929763"/>
                </a:lnTo>
                <a:lnTo>
                  <a:pt x="0" y="0"/>
                </a:lnTo>
                <a:close/>
              </a:path>
            </a:pathLst>
          </a:custGeom>
          <a:blipFill rotWithShape="1">
            <a:blip r:embed="rId9">
              <a:alphaModFix/>
            </a:blip>
            <a:stretch>
              <a:fillRect b="0" l="0" r="0" t="0"/>
            </a:stretch>
          </a:blipFill>
          <a:ln>
            <a:noFill/>
          </a:ln>
        </p:spPr>
      </p:sp>
      <p:sp>
        <p:nvSpPr>
          <p:cNvPr id="1458" name="Google Shape;1458;p88"/>
          <p:cNvSpPr/>
          <p:nvPr/>
        </p:nvSpPr>
        <p:spPr>
          <a:xfrm>
            <a:off x="1452777" y="6992169"/>
            <a:ext cx="3017520" cy="861155"/>
          </a:xfrm>
          <a:custGeom>
            <a:rect b="b" l="l" r="r" t="t"/>
            <a:pathLst>
              <a:path extrusionOk="0" h="1148207" w="4023360">
                <a:moveTo>
                  <a:pt x="0" y="0"/>
                </a:moveTo>
                <a:lnTo>
                  <a:pt x="4023360" y="0"/>
                </a:lnTo>
                <a:lnTo>
                  <a:pt x="4023360" y="1148207"/>
                </a:lnTo>
                <a:lnTo>
                  <a:pt x="0" y="1148207"/>
                </a:lnTo>
                <a:lnTo>
                  <a:pt x="0" y="0"/>
                </a:lnTo>
                <a:close/>
              </a:path>
            </a:pathLst>
          </a:custGeom>
          <a:blipFill rotWithShape="1">
            <a:blip r:embed="rId10">
              <a:alphaModFix/>
            </a:blip>
            <a:stretch>
              <a:fillRect b="1" l="0" r="0" t="0"/>
            </a:stretch>
          </a:blipFill>
          <a:ln>
            <a:noFill/>
          </a:ln>
        </p:spPr>
      </p:sp>
      <p:sp>
        <p:nvSpPr>
          <p:cNvPr descr="Червоно-синій логотип  Контент, створений штучним інтелектом, може бути неправильним." id="1459" name="Google Shape;1459;p88"/>
          <p:cNvSpPr/>
          <p:nvPr/>
        </p:nvSpPr>
        <p:spPr>
          <a:xfrm>
            <a:off x="14153700" y="2938572"/>
            <a:ext cx="1869472" cy="1517524"/>
          </a:xfrm>
          <a:custGeom>
            <a:rect b="b" l="l" r="r" t="t"/>
            <a:pathLst>
              <a:path extrusionOk="0" h="2023364" w="2492629">
                <a:moveTo>
                  <a:pt x="0" y="0"/>
                </a:moveTo>
                <a:lnTo>
                  <a:pt x="2492629" y="0"/>
                </a:lnTo>
                <a:lnTo>
                  <a:pt x="2492629" y="2023364"/>
                </a:lnTo>
                <a:lnTo>
                  <a:pt x="0" y="2023364"/>
                </a:lnTo>
                <a:lnTo>
                  <a:pt x="0" y="0"/>
                </a:lnTo>
                <a:close/>
              </a:path>
            </a:pathLst>
          </a:custGeom>
          <a:blipFill rotWithShape="1">
            <a:blip r:embed="rId11">
              <a:alphaModFix/>
            </a:blip>
            <a:stretch>
              <a:fillRect b="0" l="0" r="0" t="0"/>
            </a:stretch>
          </a:blipFill>
          <a:ln>
            <a:noFill/>
          </a:ln>
        </p:spPr>
      </p:sp>
      <p:sp>
        <p:nvSpPr>
          <p:cNvPr descr="Логотип вітрильника  Контент, створений штучним інтелектом, може бути неправильним." id="1460" name="Google Shape;1460;p88"/>
          <p:cNvSpPr/>
          <p:nvPr/>
        </p:nvSpPr>
        <p:spPr>
          <a:xfrm>
            <a:off x="2227954" y="2835294"/>
            <a:ext cx="1718120" cy="1639633"/>
          </a:xfrm>
          <a:custGeom>
            <a:rect b="b" l="l" r="r" t="t"/>
            <a:pathLst>
              <a:path extrusionOk="0" h="2186178" w="2290826">
                <a:moveTo>
                  <a:pt x="0" y="0"/>
                </a:moveTo>
                <a:lnTo>
                  <a:pt x="2290826" y="0"/>
                </a:lnTo>
                <a:lnTo>
                  <a:pt x="2290826" y="2186178"/>
                </a:lnTo>
                <a:lnTo>
                  <a:pt x="0" y="2186178"/>
                </a:lnTo>
                <a:lnTo>
                  <a:pt x="0" y="0"/>
                </a:lnTo>
                <a:close/>
              </a:path>
            </a:pathLst>
          </a:custGeom>
          <a:blipFill rotWithShape="1">
            <a:blip r:embed="rId12">
              <a:alphaModFix/>
            </a:blip>
            <a:stretch>
              <a:fillRect b="0" l="0" r="0" t="0"/>
            </a:stretch>
          </a:blipFill>
          <a:ln>
            <a:noFill/>
          </a:ln>
        </p:spPr>
      </p:sp>
      <p:sp>
        <p:nvSpPr>
          <p:cNvPr id="1461" name="Google Shape;1461;p88"/>
          <p:cNvSpPr/>
          <p:nvPr/>
        </p:nvSpPr>
        <p:spPr>
          <a:xfrm>
            <a:off x="6650666" y="6711603"/>
            <a:ext cx="4194524" cy="1320165"/>
          </a:xfrm>
          <a:custGeom>
            <a:rect b="b" l="l" r="r" t="t"/>
            <a:pathLst>
              <a:path extrusionOk="0" h="1760220" w="5592699">
                <a:moveTo>
                  <a:pt x="0" y="0"/>
                </a:moveTo>
                <a:lnTo>
                  <a:pt x="5592699" y="0"/>
                </a:lnTo>
                <a:lnTo>
                  <a:pt x="5592699" y="1760220"/>
                </a:lnTo>
                <a:lnTo>
                  <a:pt x="0" y="1760220"/>
                </a:lnTo>
                <a:lnTo>
                  <a:pt x="0" y="0"/>
                </a:lnTo>
                <a:close/>
              </a:path>
            </a:pathLst>
          </a:custGeom>
          <a:blipFill rotWithShape="1">
            <a:blip r:embed="rId13">
              <a:alphaModFix/>
            </a:blip>
            <a:stretch>
              <a:fillRect b="-1" l="0" r="0" t="0"/>
            </a:stretch>
          </a:blipFill>
          <a:ln>
            <a:noFill/>
          </a:ln>
        </p:spPr>
      </p:sp>
      <p:sp>
        <p:nvSpPr>
          <p:cNvPr id="1462" name="Google Shape;1462;p88"/>
          <p:cNvSpPr/>
          <p:nvPr/>
        </p:nvSpPr>
        <p:spPr>
          <a:xfrm>
            <a:off x="12654813" y="6974523"/>
            <a:ext cx="4299584" cy="1320165"/>
          </a:xfrm>
          <a:custGeom>
            <a:rect b="b" l="l" r="r" t="t"/>
            <a:pathLst>
              <a:path extrusionOk="0" h="1760220" w="5732780">
                <a:moveTo>
                  <a:pt x="0" y="0"/>
                </a:moveTo>
                <a:lnTo>
                  <a:pt x="5732780" y="0"/>
                </a:lnTo>
                <a:lnTo>
                  <a:pt x="5732780" y="1760220"/>
                </a:lnTo>
                <a:lnTo>
                  <a:pt x="0" y="1760220"/>
                </a:lnTo>
                <a:lnTo>
                  <a:pt x="0" y="0"/>
                </a:lnTo>
                <a:close/>
              </a:path>
            </a:pathLst>
          </a:custGeom>
          <a:blipFill rotWithShape="1">
            <a:blip r:embed="rId14">
              <a:alphaModFix/>
            </a:blip>
            <a:stretch>
              <a:fillRect b="-1" l="0" r="0" t="0"/>
            </a:stretch>
          </a:blipFill>
          <a:ln>
            <a:noFill/>
          </a:ln>
        </p:spPr>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0" name="Shape 1470"/>
        <p:cNvGrpSpPr/>
        <p:nvPr/>
      </p:nvGrpSpPr>
      <p:grpSpPr>
        <a:xfrm>
          <a:off x="0" y="0"/>
          <a:ext cx="0" cy="0"/>
          <a:chOff x="0" y="0"/>
          <a:chExt cx="0" cy="0"/>
        </a:xfrm>
      </p:grpSpPr>
      <p:sp>
        <p:nvSpPr>
          <p:cNvPr id="1471" name="Google Shape;1471;p90"/>
          <p:cNvSpPr/>
          <p:nvPr/>
        </p:nvSpPr>
        <p:spPr>
          <a:xfrm>
            <a:off x="0" y="0"/>
            <a:ext cx="18287999" cy="10424160"/>
          </a:xfrm>
          <a:custGeom>
            <a:rect b="b" l="l" r="r" t="t"/>
            <a:pathLst>
              <a:path extrusionOk="0" h="13898880" w="24384000">
                <a:moveTo>
                  <a:pt x="0" y="0"/>
                </a:moveTo>
                <a:lnTo>
                  <a:pt x="24384000" y="0"/>
                </a:lnTo>
                <a:lnTo>
                  <a:pt x="24384000" y="13898880"/>
                </a:lnTo>
                <a:lnTo>
                  <a:pt x="0" y="13898880"/>
                </a:lnTo>
                <a:lnTo>
                  <a:pt x="0" y="0"/>
                </a:lnTo>
                <a:close/>
              </a:path>
            </a:pathLst>
          </a:custGeom>
          <a:blipFill rotWithShape="1">
            <a:blip r:embed="rId3">
              <a:alphaModFix/>
            </a:blip>
            <a:stretch>
              <a:fillRect b="0" l="0" r="-46002" t="0"/>
            </a:stretch>
          </a:blipFill>
          <a:ln>
            <a:noFill/>
          </a:ln>
        </p:spPr>
      </p:sp>
      <p:grpSp>
        <p:nvGrpSpPr>
          <p:cNvPr id="1472" name="Google Shape;1472;p90"/>
          <p:cNvGrpSpPr/>
          <p:nvPr/>
        </p:nvGrpSpPr>
        <p:grpSpPr>
          <a:xfrm>
            <a:off x="1751994" y="915911"/>
            <a:ext cx="14784012" cy="1931193"/>
            <a:chOff x="0" y="-28575"/>
            <a:chExt cx="19712016" cy="2574925"/>
          </a:xfrm>
        </p:grpSpPr>
        <p:sp>
          <p:nvSpPr>
            <p:cNvPr id="1473" name="Google Shape;1473;p90"/>
            <p:cNvSpPr/>
            <p:nvPr/>
          </p:nvSpPr>
          <p:spPr>
            <a:xfrm>
              <a:off x="0" y="0"/>
              <a:ext cx="19712015" cy="2546350"/>
            </a:xfrm>
            <a:custGeom>
              <a:rect b="b" l="l" r="r" t="t"/>
              <a:pathLst>
                <a:path extrusionOk="0" h="2546350" w="19712015">
                  <a:moveTo>
                    <a:pt x="0" y="0"/>
                  </a:moveTo>
                  <a:lnTo>
                    <a:pt x="19712015" y="0"/>
                  </a:lnTo>
                  <a:lnTo>
                    <a:pt x="19712015" y="2546350"/>
                  </a:lnTo>
                  <a:lnTo>
                    <a:pt x="0" y="2546350"/>
                  </a:lnTo>
                  <a:close/>
                </a:path>
              </a:pathLst>
            </a:custGeom>
            <a:solidFill>
              <a:srgbClr val="000000">
                <a:alpha val="0"/>
              </a:srgbClr>
            </a:solidFill>
            <a:ln>
              <a:noFill/>
            </a:ln>
          </p:spPr>
        </p:sp>
        <p:sp>
          <p:nvSpPr>
            <p:cNvPr id="1474" name="Google Shape;1474;p90"/>
            <p:cNvSpPr txBox="1"/>
            <p:nvPr/>
          </p:nvSpPr>
          <p:spPr>
            <a:xfrm>
              <a:off x="0" y="-28575"/>
              <a:ext cx="19712016" cy="2574925"/>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3300" u="none" cap="none" strike="noStrike">
                  <a:solidFill>
                    <a:srgbClr val="000000"/>
                  </a:solidFill>
                  <a:latin typeface="Calibri"/>
                  <a:ea typeface="Calibri"/>
                  <a:cs typeface="Calibri"/>
                  <a:sym typeface="Calibri"/>
                </a:rPr>
                <a:t>Отримайте задоволення від навчання з VET-READY </a:t>
              </a:r>
              <a:r>
                <a:rPr b="1" lang="en-US" sz="3300">
                  <a:solidFill>
                    <a:schemeClr val="dk1"/>
                  </a:solidFill>
                  <a:latin typeface="Calibri"/>
                  <a:ea typeface="Calibri"/>
                  <a:cs typeface="Calibri"/>
                  <a:sym typeface="Calibri"/>
                </a:rPr>
                <a:t>РОЗДІЛ 1: ГОТОВНІСТЬ ДО ЛИХ ТА РЕАГУВАННЯ НА НИХ</a:t>
              </a:r>
              <a:r>
                <a:rPr b="1" i="0" lang="en-US" sz="3300" u="none" cap="none" strike="noStrike">
                  <a:solidFill>
                    <a:srgbClr val="000000"/>
                  </a:solidFill>
                  <a:latin typeface="Calibri"/>
                  <a:ea typeface="Calibri"/>
                  <a:cs typeface="Calibri"/>
                  <a:sym typeface="Calibri"/>
                </a:rPr>
                <a:t>, Модуль 3, Системи раннього попередження для безпеки житлових приміщень!</a:t>
              </a:r>
              <a:endParaRPr sz="3300">
                <a:latin typeface="Calibri"/>
                <a:ea typeface="Calibri"/>
                <a:cs typeface="Calibri"/>
                <a:sym typeface="Calibri"/>
              </a:endParaRPr>
            </a:p>
          </p:txBody>
        </p:sp>
      </p:grpSp>
      <p:sp>
        <p:nvSpPr>
          <p:cNvPr id="1475" name="Google Shape;1475;p90"/>
          <p:cNvSpPr txBox="1"/>
          <p:nvPr/>
        </p:nvSpPr>
        <p:spPr>
          <a:xfrm>
            <a:off x="7733214" y="4365133"/>
            <a:ext cx="2821574" cy="692432"/>
          </a:xfrm>
          <a:prstGeom prst="rect">
            <a:avLst/>
          </a:prstGeom>
          <a:noFill/>
          <a:ln>
            <a:noFill/>
          </a:ln>
        </p:spPr>
        <p:txBody>
          <a:bodyPr anchorCtr="0" anchor="t" bIns="0" lIns="0" spcFirstLastPara="1" rIns="0" wrap="square" tIns="0">
            <a:spAutoFit/>
          </a:bodyPr>
          <a:lstStyle/>
          <a:p>
            <a:pPr indent="0" lvl="0" marL="0" marR="0" rtl="0" algn="ctr">
              <a:lnSpc>
                <a:spcPct val="144032"/>
              </a:lnSpc>
              <a:spcBef>
                <a:spcPts val="0"/>
              </a:spcBef>
              <a:spcAft>
                <a:spcPts val="0"/>
              </a:spcAft>
              <a:buNone/>
            </a:pPr>
            <a:r>
              <a:rPr b="1" i="0" lang="en-US" sz="1969" u="none" cap="none" strike="noStrike">
                <a:solidFill>
                  <a:srgbClr val="F2F2F2"/>
                </a:solidFill>
                <a:latin typeface="Montserrat"/>
                <a:ea typeface="Montserrat"/>
                <a:cs typeface="Montserrat"/>
                <a:sym typeface="Montserrat"/>
              </a:rPr>
              <a:t>СЛІДКУЙТЕ ЗА НАМИ</a:t>
            </a:r>
            <a:endParaRPr/>
          </a:p>
        </p:txBody>
      </p:sp>
      <p:sp>
        <p:nvSpPr>
          <p:cNvPr descr="Чорний фон з білим текстом  Опис згенеровано автоматично" id="1476" name="Google Shape;1476;p90"/>
          <p:cNvSpPr/>
          <p:nvPr/>
        </p:nvSpPr>
        <p:spPr>
          <a:xfrm>
            <a:off x="12797262" y="8928176"/>
            <a:ext cx="3946493" cy="880491"/>
          </a:xfrm>
          <a:custGeom>
            <a:rect b="b" l="l" r="r" t="t"/>
            <a:pathLst>
              <a:path extrusionOk="0" h="1173988" w="5261991">
                <a:moveTo>
                  <a:pt x="0" y="0"/>
                </a:moveTo>
                <a:lnTo>
                  <a:pt x="5261991" y="0"/>
                </a:lnTo>
                <a:lnTo>
                  <a:pt x="5261991" y="1173988"/>
                </a:lnTo>
                <a:lnTo>
                  <a:pt x="0" y="1173988"/>
                </a:lnTo>
                <a:lnTo>
                  <a:pt x="0" y="0"/>
                </a:lnTo>
                <a:close/>
              </a:path>
            </a:pathLst>
          </a:custGeom>
          <a:blipFill rotWithShape="1">
            <a:blip r:embed="rId4">
              <a:alphaModFix/>
            </a:blip>
            <a:stretch>
              <a:fillRect b="-40" l="0" r="0" t="0"/>
            </a:stretch>
          </a:blipFill>
          <a:ln>
            <a:noFill/>
          </a:ln>
        </p:spPr>
      </p:sp>
      <p:sp>
        <p:nvSpPr>
          <p:cNvPr id="1477" name="Google Shape;1477;p90"/>
          <p:cNvSpPr/>
          <p:nvPr/>
        </p:nvSpPr>
        <p:spPr>
          <a:xfrm>
            <a:off x="1751994" y="8928176"/>
            <a:ext cx="3700462" cy="842963"/>
          </a:xfrm>
          <a:custGeom>
            <a:rect b="b" l="l" r="r" t="t"/>
            <a:pathLst>
              <a:path extrusionOk="0" h="1123950" w="4933950">
                <a:moveTo>
                  <a:pt x="0" y="0"/>
                </a:moveTo>
                <a:lnTo>
                  <a:pt x="4933950" y="0"/>
                </a:lnTo>
                <a:lnTo>
                  <a:pt x="4933950" y="1123950"/>
                </a:lnTo>
                <a:lnTo>
                  <a:pt x="0" y="1123950"/>
                </a:lnTo>
                <a:lnTo>
                  <a:pt x="0" y="0"/>
                </a:lnTo>
                <a:close/>
              </a:path>
            </a:pathLst>
          </a:custGeom>
          <a:blipFill rotWithShape="1">
            <a:blip r:embed="rId5">
              <a:alphaModFix/>
            </a:blip>
            <a:stretch>
              <a:fillRect b="0" l="0" r="0" t="0"/>
            </a:stretch>
          </a:blipFill>
          <a:ln>
            <a:noFill/>
          </a:ln>
        </p:spPr>
      </p:sp>
      <p:sp>
        <p:nvSpPr>
          <p:cNvPr id="1478" name="Google Shape;1478;p90"/>
          <p:cNvSpPr txBox="1"/>
          <p:nvPr/>
        </p:nvSpPr>
        <p:spPr>
          <a:xfrm>
            <a:off x="6752922" y="6858489"/>
            <a:ext cx="4782154" cy="518160"/>
          </a:xfrm>
          <a:prstGeom prst="rect">
            <a:avLst/>
          </a:prstGeom>
          <a:noFill/>
          <a:ln>
            <a:noFill/>
          </a:ln>
        </p:spPr>
        <p:txBody>
          <a:bodyPr anchorCtr="0" anchor="t" bIns="0" lIns="0" spcFirstLastPara="1" rIns="0" wrap="square" tIns="0">
            <a:spAutoFit/>
          </a:bodyPr>
          <a:lstStyle/>
          <a:p>
            <a:pPr indent="0" lvl="0" marL="0" marR="0" rtl="0" algn="ctr">
              <a:lnSpc>
                <a:spcPct val="144000"/>
              </a:lnSpc>
              <a:spcBef>
                <a:spcPts val="0"/>
              </a:spcBef>
              <a:spcAft>
                <a:spcPts val="0"/>
              </a:spcAft>
              <a:buNone/>
            </a:pPr>
            <a:r>
              <a:rPr b="1" i="0" lang="en-US" sz="3000" u="sng" cap="none" strike="noStrike">
                <a:solidFill>
                  <a:srgbClr val="F2F2F2"/>
                </a:solidFill>
                <a:latin typeface="Montserrat"/>
                <a:ea typeface="Montserrat"/>
                <a:cs typeface="Montserrat"/>
                <a:sym typeface="Montserrat"/>
                <a:hlinkClick r:id="rId6">
                  <a:extLst>
                    <a:ext uri="{A12FA001-AC4F-418D-AE19-62706E023703}">
                      <ahyp:hlinkClr val="tx"/>
                    </a:ext>
                  </a:extLst>
                </a:hlinkClick>
              </a:rPr>
              <a:t>https://vetready.eu/ </a:t>
            </a:r>
            <a:endParaRPr/>
          </a:p>
        </p:txBody>
      </p:sp>
      <p:sp>
        <p:nvSpPr>
          <p:cNvPr id="1479" name="Google Shape;1479;p90">
            <a:hlinkClick r:id="rId7"/>
          </p:cNvPr>
          <p:cNvSpPr/>
          <p:nvPr/>
        </p:nvSpPr>
        <p:spPr>
          <a:xfrm>
            <a:off x="9144000" y="5553567"/>
            <a:ext cx="688087" cy="688085"/>
          </a:xfrm>
          <a:custGeom>
            <a:rect b="b" l="l" r="r" t="t"/>
            <a:pathLst>
              <a:path extrusionOk="0" h="917448" w="917448">
                <a:moveTo>
                  <a:pt x="0" y="0"/>
                </a:moveTo>
                <a:lnTo>
                  <a:pt x="917448" y="0"/>
                </a:lnTo>
                <a:lnTo>
                  <a:pt x="917448" y="917448"/>
                </a:lnTo>
                <a:lnTo>
                  <a:pt x="0" y="917448"/>
                </a:lnTo>
                <a:lnTo>
                  <a:pt x="0" y="0"/>
                </a:lnTo>
                <a:close/>
              </a:path>
            </a:pathLst>
          </a:custGeom>
          <a:blipFill rotWithShape="1">
            <a:blip r:embed="rId8">
              <a:alphaModFix/>
            </a:blip>
            <a:stretch>
              <a:fillRect b="3" l="0" r="3" t="0"/>
            </a:stretch>
          </a:blipFill>
          <a:ln>
            <a:noFill/>
          </a:ln>
        </p:spPr>
      </p:sp>
      <p:sp>
        <p:nvSpPr>
          <p:cNvPr id="1480" name="Google Shape;1480;p90"/>
          <p:cNvSpPr/>
          <p:nvPr/>
        </p:nvSpPr>
        <p:spPr>
          <a:xfrm>
            <a:off x="8276283" y="5542770"/>
            <a:ext cx="707993" cy="707993"/>
          </a:xfrm>
          <a:custGeom>
            <a:rect b="b" l="l" r="r" t="t"/>
            <a:pathLst>
              <a:path extrusionOk="0" h="943991" w="943991">
                <a:moveTo>
                  <a:pt x="0" y="0"/>
                </a:moveTo>
                <a:lnTo>
                  <a:pt x="943991" y="0"/>
                </a:lnTo>
                <a:lnTo>
                  <a:pt x="943991" y="943991"/>
                </a:lnTo>
                <a:lnTo>
                  <a:pt x="0" y="943991"/>
                </a:lnTo>
                <a:lnTo>
                  <a:pt x="0" y="0"/>
                </a:lnTo>
                <a:close/>
              </a:path>
            </a:pathLst>
          </a:custGeom>
          <a:blipFill rotWithShape="1">
            <a:blip r:embed="rId9">
              <a:alphaModFix/>
            </a:blip>
            <a:stretch>
              <a:fillRect b="1" l="0" r="1" t="0"/>
            </a:stretch>
          </a:blipFill>
          <a:ln>
            <a:noFill/>
          </a:ln>
        </p:spPr>
      </p:sp>
      <p:sp>
        <p:nvSpPr>
          <p:cNvPr id="1481" name="Google Shape;1481;p90">
            <a:hlinkClick r:id="rId10"/>
          </p:cNvPr>
          <p:cNvSpPr/>
          <p:nvPr/>
        </p:nvSpPr>
        <p:spPr>
          <a:xfrm>
            <a:off x="7445758" y="5565807"/>
            <a:ext cx="670751" cy="665511"/>
          </a:xfrm>
          <a:custGeom>
            <a:rect b="b" l="l" r="r" t="t"/>
            <a:pathLst>
              <a:path extrusionOk="0" h="887349" w="894334">
                <a:moveTo>
                  <a:pt x="0" y="0"/>
                </a:moveTo>
                <a:lnTo>
                  <a:pt x="894334" y="0"/>
                </a:lnTo>
                <a:lnTo>
                  <a:pt x="894334" y="887349"/>
                </a:lnTo>
                <a:lnTo>
                  <a:pt x="0" y="887349"/>
                </a:lnTo>
                <a:lnTo>
                  <a:pt x="0" y="0"/>
                </a:lnTo>
                <a:close/>
              </a:path>
            </a:pathLst>
          </a:custGeom>
          <a:blipFill rotWithShape="1">
            <a:blip r:embed="rId11">
              <a:alphaModFix/>
            </a:blip>
            <a:stretch>
              <a:fillRect b="-44" l="0" r="-4" t="0"/>
            </a:stretch>
          </a:blipFill>
          <a:ln>
            <a:noFill/>
          </a:ln>
        </p:spPr>
      </p:sp>
      <p:sp>
        <p:nvSpPr>
          <p:cNvPr id="1482" name="Google Shape;1482;p90">
            <a:hlinkClick r:id="rId12"/>
          </p:cNvPr>
          <p:cNvSpPr/>
          <p:nvPr/>
        </p:nvSpPr>
        <p:spPr>
          <a:xfrm>
            <a:off x="9991792" y="5557887"/>
            <a:ext cx="680085" cy="680085"/>
          </a:xfrm>
          <a:custGeom>
            <a:rect b="b" l="l" r="r" t="t"/>
            <a:pathLst>
              <a:path extrusionOk="0" h="906780" w="906780">
                <a:moveTo>
                  <a:pt x="0" y="0"/>
                </a:moveTo>
                <a:lnTo>
                  <a:pt x="906780" y="0"/>
                </a:lnTo>
                <a:lnTo>
                  <a:pt x="906780" y="906780"/>
                </a:lnTo>
                <a:lnTo>
                  <a:pt x="0" y="906780"/>
                </a:lnTo>
                <a:lnTo>
                  <a:pt x="0" y="0"/>
                </a:lnTo>
                <a:close/>
              </a:path>
            </a:pathLst>
          </a:custGeom>
          <a:blipFill rotWithShape="1">
            <a:blip r:embed="rId13">
              <a:alphaModFix/>
            </a:blip>
            <a:stretch>
              <a:fillRect b="0" l="0" r="0" t="0"/>
            </a:stretch>
          </a:blipFill>
          <a:ln>
            <a:noFill/>
          </a:ln>
        </p:spPr>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descr="Синій текст на чорному фоні  Опис згенеровано автоматично" id="152" name="Google Shape;152;p10"/>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53" name="Google Shape;153;p10"/>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1" l="0" r="0" t="0"/>
            </a:stretch>
          </a:blipFill>
          <a:ln>
            <a:noFill/>
          </a:ln>
        </p:spPr>
      </p:sp>
      <p:grpSp>
        <p:nvGrpSpPr>
          <p:cNvPr id="154" name="Google Shape;154;p10"/>
          <p:cNvGrpSpPr/>
          <p:nvPr/>
        </p:nvGrpSpPr>
        <p:grpSpPr>
          <a:xfrm>
            <a:off x="1259682" y="709656"/>
            <a:ext cx="15773400" cy="2038350"/>
            <a:chOff x="0" y="-66675"/>
            <a:chExt cx="21031200" cy="2717801"/>
          </a:xfrm>
        </p:grpSpPr>
        <p:sp>
          <p:nvSpPr>
            <p:cNvPr id="155" name="Google Shape;155;p10"/>
            <p:cNvSpPr/>
            <p:nvPr/>
          </p:nvSpPr>
          <p:spPr>
            <a:xfrm>
              <a:off x="0" y="0"/>
              <a:ext cx="21031200" cy="2651126"/>
            </a:xfrm>
            <a:custGeom>
              <a:rect b="b" l="l" r="r" t="t"/>
              <a:pathLst>
                <a:path extrusionOk="0" h="2651126" w="21031200">
                  <a:moveTo>
                    <a:pt x="0" y="0"/>
                  </a:moveTo>
                  <a:lnTo>
                    <a:pt x="21031200" y="0"/>
                  </a:lnTo>
                  <a:lnTo>
                    <a:pt x="21031200" y="2651126"/>
                  </a:lnTo>
                  <a:lnTo>
                    <a:pt x="0" y="2651126"/>
                  </a:lnTo>
                  <a:close/>
                </a:path>
              </a:pathLst>
            </a:custGeom>
            <a:solidFill>
              <a:srgbClr val="000000">
                <a:alpha val="0"/>
              </a:srgbClr>
            </a:solidFill>
            <a:ln>
              <a:noFill/>
            </a:ln>
          </p:spPr>
        </p:sp>
        <p:sp>
          <p:nvSpPr>
            <p:cNvPr id="156" name="Google Shape;156;p10"/>
            <p:cNvSpPr txBox="1"/>
            <p:nvPr/>
          </p:nvSpPr>
          <p:spPr>
            <a:xfrm>
              <a:off x="0" y="-66675"/>
              <a:ext cx="21031200" cy="271780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Ключові поняття та термінологія</a:t>
              </a:r>
              <a:endParaRPr/>
            </a:p>
          </p:txBody>
        </p:sp>
      </p:grpSp>
      <p:sp>
        <p:nvSpPr>
          <p:cNvPr id="157" name="Google Shape;157;p10"/>
          <p:cNvSpPr txBox="1"/>
          <p:nvPr/>
        </p:nvSpPr>
        <p:spPr>
          <a:xfrm>
            <a:off x="1348725" y="2583127"/>
            <a:ext cx="15590700" cy="5787000"/>
          </a:xfrm>
          <a:prstGeom prst="rect">
            <a:avLst/>
          </a:prstGeom>
          <a:noFill/>
          <a:ln>
            <a:noFill/>
          </a:ln>
        </p:spPr>
        <p:txBody>
          <a:bodyPr anchorCtr="0" anchor="t" bIns="0" lIns="0" spcFirstLastPara="1" rIns="0" wrap="square" tIns="0">
            <a:spAutoFit/>
          </a:bodyPr>
          <a:lstStyle/>
          <a:p>
            <a:pPr indent="-391002" lvl="1" marL="782004" marR="0" rtl="0" algn="just">
              <a:lnSpc>
                <a:spcPct val="108000"/>
              </a:lnSpc>
              <a:spcBef>
                <a:spcPts val="0"/>
              </a:spcBef>
              <a:spcAft>
                <a:spcPts val="0"/>
              </a:spcAft>
              <a:buClr>
                <a:srgbClr val="000000"/>
              </a:buClr>
              <a:buSzPts val="3900"/>
              <a:buChar char="•"/>
            </a:pPr>
            <a:r>
              <a:rPr b="1" i="0" lang="en-US" sz="3900" u="none" cap="none" strike="noStrike">
                <a:solidFill>
                  <a:srgbClr val="000000"/>
                </a:solidFill>
                <a:latin typeface="Calibri"/>
                <a:ea typeface="Calibri"/>
                <a:cs typeface="Calibri"/>
                <a:sym typeface="Calibri"/>
              </a:rPr>
              <a:t>Система раннього попередження (СРП): </a:t>
            </a:r>
            <a:r>
              <a:rPr i="0" lang="en-US" sz="3900" u="none" cap="none" strike="noStrike">
                <a:solidFill>
                  <a:srgbClr val="000000"/>
                </a:solidFill>
                <a:latin typeface="Calibri"/>
                <a:ea typeface="Calibri"/>
                <a:cs typeface="Calibri"/>
                <a:sym typeface="Calibri"/>
              </a:rPr>
              <a:t>набір інструментів, які виявляють небезпеки та видають сповіщення.</a:t>
            </a:r>
            <a:endParaRPr/>
          </a:p>
          <a:p>
            <a:pPr indent="-391002" lvl="1" marL="782004" marR="0" rtl="0" algn="just">
              <a:lnSpc>
                <a:spcPct val="108000"/>
              </a:lnSpc>
              <a:spcBef>
                <a:spcPts val="0"/>
              </a:spcBef>
              <a:spcAft>
                <a:spcPts val="0"/>
              </a:spcAft>
              <a:buClr>
                <a:srgbClr val="000000"/>
              </a:buClr>
              <a:buSzPts val="3900"/>
              <a:buChar char="•"/>
            </a:pPr>
            <a:r>
              <a:rPr b="1" i="0" lang="en-US" sz="3900" u="none" cap="none" strike="noStrike">
                <a:solidFill>
                  <a:srgbClr val="000000"/>
                </a:solidFill>
                <a:latin typeface="Calibri"/>
                <a:ea typeface="Calibri"/>
                <a:cs typeface="Calibri"/>
                <a:sym typeface="Calibri"/>
              </a:rPr>
              <a:t>Хибна тривога:</a:t>
            </a:r>
            <a:r>
              <a:rPr i="0" lang="en-US" sz="3900" u="none" cap="none" strike="noStrike">
                <a:solidFill>
                  <a:srgbClr val="000000"/>
                </a:solidFill>
                <a:latin typeface="Calibri"/>
                <a:ea typeface="Calibri"/>
                <a:cs typeface="Calibri"/>
                <a:sym typeface="Calibri"/>
              </a:rPr>
              <a:t> попередження, видане без реальної загрози.</a:t>
            </a:r>
            <a:endParaRPr/>
          </a:p>
          <a:p>
            <a:pPr indent="-391002" lvl="1" marL="782004" marR="0" rtl="0" algn="just">
              <a:lnSpc>
                <a:spcPct val="108000"/>
              </a:lnSpc>
              <a:spcBef>
                <a:spcPts val="0"/>
              </a:spcBef>
              <a:spcAft>
                <a:spcPts val="0"/>
              </a:spcAft>
              <a:buClr>
                <a:srgbClr val="000000"/>
              </a:buClr>
              <a:buSzPts val="3900"/>
              <a:buChar char="•"/>
            </a:pPr>
            <a:r>
              <a:rPr b="1" i="0" lang="en-US" sz="3900" u="none" cap="none" strike="noStrike">
                <a:solidFill>
                  <a:srgbClr val="000000"/>
                </a:solidFill>
                <a:latin typeface="Calibri"/>
                <a:ea typeface="Calibri"/>
                <a:cs typeface="Calibri"/>
                <a:sym typeface="Calibri"/>
              </a:rPr>
              <a:t>Готовність: </a:t>
            </a:r>
            <a:r>
              <a:rPr i="0" lang="en-US" sz="3900" u="none" cap="none" strike="noStrike">
                <a:solidFill>
                  <a:srgbClr val="000000"/>
                </a:solidFill>
                <a:latin typeface="Calibri"/>
                <a:ea typeface="Calibri"/>
                <a:cs typeface="Calibri"/>
                <a:sym typeface="Calibri"/>
              </a:rPr>
              <a:t>Заходи, вжиті заздалегідь, щоб бути готовим до надзвичайних ситуацій.</a:t>
            </a:r>
            <a:endParaRPr/>
          </a:p>
          <a:p>
            <a:pPr indent="-391002" lvl="1" marL="782004" marR="0" rtl="0" algn="just">
              <a:lnSpc>
                <a:spcPct val="108000"/>
              </a:lnSpc>
              <a:spcBef>
                <a:spcPts val="0"/>
              </a:spcBef>
              <a:spcAft>
                <a:spcPts val="0"/>
              </a:spcAft>
              <a:buClr>
                <a:srgbClr val="000000"/>
              </a:buClr>
              <a:buSzPts val="3900"/>
              <a:buChar char="•"/>
            </a:pPr>
            <a:r>
              <a:rPr b="1" i="0" lang="en-US" sz="3900" u="none" cap="none" strike="noStrike">
                <a:solidFill>
                  <a:srgbClr val="000000"/>
                </a:solidFill>
                <a:latin typeface="Calibri"/>
                <a:ea typeface="Calibri"/>
                <a:cs typeface="Calibri"/>
                <a:sym typeface="Calibri"/>
              </a:rPr>
              <a:t>Усвідомлення ризиків:</a:t>
            </a:r>
            <a:r>
              <a:rPr i="0" lang="en-US" sz="3900" u="none" cap="none" strike="noStrike">
                <a:solidFill>
                  <a:srgbClr val="000000"/>
                </a:solidFill>
                <a:latin typeface="Calibri"/>
                <a:ea typeface="Calibri"/>
                <a:cs typeface="Calibri"/>
                <a:sym typeface="Calibri"/>
              </a:rPr>
              <a:t> Розуміння потенційних загроз, які можуть вплинути на домогосподарства.</a:t>
            </a:r>
            <a:endParaRPr/>
          </a:p>
          <a:p>
            <a:pPr indent="-391002" lvl="1" marL="782004" marR="0" rtl="0" algn="just">
              <a:lnSpc>
                <a:spcPct val="108000"/>
              </a:lnSpc>
              <a:spcBef>
                <a:spcPts val="0"/>
              </a:spcBef>
              <a:spcAft>
                <a:spcPts val="0"/>
              </a:spcAft>
              <a:buClr>
                <a:srgbClr val="000000"/>
              </a:buClr>
              <a:buSzPts val="3900"/>
              <a:buChar char="•"/>
            </a:pPr>
            <a:r>
              <a:rPr b="1" i="0" lang="en-US" sz="3900" u="none" cap="none" strike="noStrike">
                <a:solidFill>
                  <a:srgbClr val="000000"/>
                </a:solidFill>
                <a:latin typeface="Calibri"/>
                <a:ea typeface="Calibri"/>
                <a:cs typeface="Calibri"/>
                <a:sym typeface="Calibri"/>
              </a:rPr>
              <a:t>Співпраця громади: </a:t>
            </a:r>
            <a:r>
              <a:rPr i="0" lang="en-US" sz="3900" u="none" cap="none" strike="noStrike">
                <a:solidFill>
                  <a:srgbClr val="000000"/>
                </a:solidFill>
                <a:latin typeface="Calibri"/>
                <a:ea typeface="Calibri"/>
                <a:cs typeface="Calibri"/>
                <a:sym typeface="Calibri"/>
              </a:rPr>
              <a:t>Спільна відповідальність та дії задля колективної безпеки.</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descr="Синій текст на чорному фоні  Опис згенеровано автоматично" id="166" name="Google Shape;166;p12"/>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67" name="Google Shape;167;p12"/>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1" l="0" r="0" t="0"/>
            </a:stretch>
          </a:blipFill>
          <a:ln>
            <a:noFill/>
          </a:ln>
        </p:spPr>
      </p:sp>
      <p:grpSp>
        <p:nvGrpSpPr>
          <p:cNvPr id="168" name="Google Shape;168;p12"/>
          <p:cNvGrpSpPr/>
          <p:nvPr/>
        </p:nvGrpSpPr>
        <p:grpSpPr>
          <a:xfrm>
            <a:off x="1257300" y="504504"/>
            <a:ext cx="15773400" cy="2038350"/>
            <a:chOff x="0" y="-66675"/>
            <a:chExt cx="21031200" cy="2717801"/>
          </a:xfrm>
        </p:grpSpPr>
        <p:sp>
          <p:nvSpPr>
            <p:cNvPr id="169" name="Google Shape;169;p12"/>
            <p:cNvSpPr/>
            <p:nvPr/>
          </p:nvSpPr>
          <p:spPr>
            <a:xfrm>
              <a:off x="0" y="0"/>
              <a:ext cx="21031200" cy="2651126"/>
            </a:xfrm>
            <a:custGeom>
              <a:rect b="b" l="l" r="r" t="t"/>
              <a:pathLst>
                <a:path extrusionOk="0" h="2651126" w="21031200">
                  <a:moveTo>
                    <a:pt x="0" y="0"/>
                  </a:moveTo>
                  <a:lnTo>
                    <a:pt x="21031200" y="0"/>
                  </a:lnTo>
                  <a:lnTo>
                    <a:pt x="21031200" y="2651126"/>
                  </a:lnTo>
                  <a:lnTo>
                    <a:pt x="0" y="2651126"/>
                  </a:lnTo>
                  <a:close/>
                </a:path>
              </a:pathLst>
            </a:custGeom>
            <a:solidFill>
              <a:srgbClr val="000000">
                <a:alpha val="0"/>
              </a:srgbClr>
            </a:solidFill>
            <a:ln>
              <a:noFill/>
            </a:ln>
          </p:spPr>
        </p:sp>
        <p:sp>
          <p:nvSpPr>
            <p:cNvPr id="170" name="Google Shape;170;p12"/>
            <p:cNvSpPr txBox="1"/>
            <p:nvPr/>
          </p:nvSpPr>
          <p:spPr>
            <a:xfrm>
              <a:off x="0" y="-66675"/>
              <a:ext cx="21031200" cy="271780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Розуміння важливості</a:t>
              </a:r>
              <a:endParaRPr/>
            </a:p>
          </p:txBody>
        </p:sp>
      </p:grpSp>
      <p:sp>
        <p:nvSpPr>
          <p:cNvPr id="171" name="Google Shape;171;p12"/>
          <p:cNvSpPr txBox="1"/>
          <p:nvPr/>
        </p:nvSpPr>
        <p:spPr>
          <a:xfrm>
            <a:off x="1348657" y="2386179"/>
            <a:ext cx="15590700" cy="6237600"/>
          </a:xfrm>
          <a:prstGeom prst="rect">
            <a:avLst/>
          </a:prstGeom>
          <a:noFill/>
          <a:ln>
            <a:noFill/>
          </a:ln>
        </p:spPr>
        <p:txBody>
          <a:bodyPr anchorCtr="0" anchor="t" bIns="0" lIns="0" spcFirstLastPara="1" rIns="0" wrap="square" tIns="0">
            <a:spAutoFit/>
          </a:bodyPr>
          <a:lstStyle/>
          <a:p>
            <a:pPr indent="-376943" lvl="1" marL="779288" marR="0" rtl="0" algn="just">
              <a:lnSpc>
                <a:spcPct val="100000"/>
              </a:lnSpc>
              <a:spcBef>
                <a:spcPts val="0"/>
              </a:spcBef>
              <a:spcAft>
                <a:spcPts val="0"/>
              </a:spcAft>
              <a:buClr>
                <a:srgbClr val="000000"/>
              </a:buClr>
              <a:buSzPts val="3684"/>
              <a:buChar char="•"/>
            </a:pPr>
            <a:r>
              <a:rPr b="1" i="0" lang="en-US" sz="3684" u="none" cap="none" strike="noStrike">
                <a:solidFill>
                  <a:srgbClr val="000000"/>
                </a:solidFill>
                <a:latin typeface="Calibri"/>
                <a:ea typeface="Calibri"/>
                <a:cs typeface="Calibri"/>
                <a:sym typeface="Calibri"/>
              </a:rPr>
              <a:t>Згідно з Механізмом цивільного захисту ЄС (2023)</a:t>
            </a:r>
            <a:r>
              <a:rPr i="0" lang="en-US" sz="3684" u="none" cap="none" strike="noStrike">
                <a:solidFill>
                  <a:srgbClr val="000000"/>
                </a:solidFill>
                <a:latin typeface="Calibri"/>
                <a:ea typeface="Calibri"/>
                <a:cs typeface="Calibri"/>
                <a:sym typeface="Calibri"/>
              </a:rPr>
              <a:t>, системи раннього попередження є одними з найефективніших заходів для зменшення наслідків стихійних лих.</a:t>
            </a:r>
            <a:endParaRPr sz="1200"/>
          </a:p>
          <a:p>
            <a:pPr indent="-376943" lvl="1" marL="779288" marR="0" rtl="0" algn="just">
              <a:lnSpc>
                <a:spcPct val="100000"/>
              </a:lnSpc>
              <a:spcBef>
                <a:spcPts val="0"/>
              </a:spcBef>
              <a:spcAft>
                <a:spcPts val="0"/>
              </a:spcAft>
              <a:buClr>
                <a:srgbClr val="000000"/>
              </a:buClr>
              <a:buSzPts val="3684"/>
              <a:buChar char="•"/>
            </a:pPr>
            <a:r>
              <a:rPr b="1" i="0" lang="en-US" sz="3684" u="none" cap="none" strike="noStrike">
                <a:solidFill>
                  <a:srgbClr val="000000"/>
                </a:solidFill>
                <a:latin typeface="Calibri"/>
                <a:ea typeface="Calibri"/>
                <a:cs typeface="Calibri"/>
                <a:sym typeface="Calibri"/>
              </a:rPr>
              <a:t>Євростат (2022)</a:t>
            </a:r>
            <a:r>
              <a:rPr i="0" lang="en-US" sz="3684" u="none" cap="none" strike="noStrike">
                <a:solidFill>
                  <a:srgbClr val="000000"/>
                </a:solidFill>
                <a:latin typeface="Calibri"/>
                <a:ea typeface="Calibri"/>
                <a:cs typeface="Calibri"/>
                <a:sym typeface="Calibri"/>
              </a:rPr>
              <a:t> повідомляє, що стихійні лиха, пов'язані з кліматом, щороку завдають збитків на мільярди доларів по всій Європі, причому домогосподарства є найбільш вразливими одиницями.</a:t>
            </a:r>
            <a:endParaRPr sz="1200"/>
          </a:p>
          <a:p>
            <a:pPr indent="-376943" lvl="1" marL="779288" marR="0" rtl="0" algn="just">
              <a:lnSpc>
                <a:spcPct val="100000"/>
              </a:lnSpc>
              <a:spcBef>
                <a:spcPts val="0"/>
              </a:spcBef>
              <a:spcAft>
                <a:spcPts val="0"/>
              </a:spcAft>
              <a:buClr>
                <a:srgbClr val="000000"/>
              </a:buClr>
              <a:buSzPts val="3684"/>
              <a:buChar char="•"/>
            </a:pPr>
            <a:r>
              <a:rPr b="1" i="0" lang="en-US" sz="3684" u="none" cap="none" strike="noStrike">
                <a:solidFill>
                  <a:srgbClr val="000000"/>
                </a:solidFill>
                <a:latin typeface="Calibri"/>
                <a:ea typeface="Calibri"/>
                <a:cs typeface="Calibri"/>
                <a:sym typeface="Calibri"/>
              </a:rPr>
              <a:t>Дослідження UNDRR </a:t>
            </a:r>
            <a:r>
              <a:rPr i="0" lang="en-US" sz="3684" u="none" cap="none" strike="noStrike">
                <a:solidFill>
                  <a:srgbClr val="000000"/>
                </a:solidFill>
                <a:latin typeface="Calibri"/>
                <a:ea typeface="Calibri"/>
                <a:cs typeface="Calibri"/>
                <a:sym typeface="Calibri"/>
              </a:rPr>
              <a:t>(Управління Організації Об'єднаних Націй зі зменшення ризику стихійних лих) показують, що своєчасні попередження можуть знизити рівень смертності від стихійних лих до 60%.</a:t>
            </a:r>
            <a:endParaRPr sz="1200"/>
          </a:p>
          <a:p>
            <a:pPr indent="-376943" lvl="1" marL="779288" marR="0" rtl="0" algn="just">
              <a:lnSpc>
                <a:spcPct val="100000"/>
              </a:lnSpc>
              <a:spcBef>
                <a:spcPts val="0"/>
              </a:spcBef>
              <a:spcAft>
                <a:spcPts val="0"/>
              </a:spcAft>
              <a:buClr>
                <a:srgbClr val="000000"/>
              </a:buClr>
              <a:buSzPts val="3684"/>
              <a:buChar char="•"/>
            </a:pPr>
            <a:r>
              <a:rPr b="1" i="0" lang="en-US" sz="3684" u="none" cap="none" strike="noStrike">
                <a:solidFill>
                  <a:srgbClr val="000000"/>
                </a:solidFill>
                <a:latin typeface="Calibri"/>
                <a:ea typeface="Calibri"/>
                <a:cs typeface="Calibri"/>
                <a:sym typeface="Calibri"/>
              </a:rPr>
              <a:t>Раннє попередження </a:t>
            </a:r>
            <a:r>
              <a:rPr i="0" lang="en-US" sz="3684" u="none" cap="none" strike="noStrike">
                <a:solidFill>
                  <a:srgbClr val="000000"/>
                </a:solidFill>
                <a:latin typeface="Calibri"/>
                <a:ea typeface="Calibri"/>
                <a:cs typeface="Calibri"/>
                <a:sym typeface="Calibri"/>
              </a:rPr>
              <a:t>безпосередньо сприяє таким пріоритетам ЄС, як стійкість до стихійних лих, адаптація до зміни клімату та Зелена угода.</a:t>
            </a:r>
            <a:endParaRPr sz="12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descr="Синій текст на чорному фоні  Опис згенеровано автоматично" id="180" name="Google Shape;180;p14"/>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81" name="Google Shape;181;p14"/>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1" l="0" r="0" t="0"/>
            </a:stretch>
          </a:blipFill>
          <a:ln>
            <a:noFill/>
          </a:ln>
        </p:spPr>
      </p:sp>
      <p:grpSp>
        <p:nvGrpSpPr>
          <p:cNvPr id="182" name="Google Shape;182;p14"/>
          <p:cNvGrpSpPr/>
          <p:nvPr/>
        </p:nvGrpSpPr>
        <p:grpSpPr>
          <a:xfrm>
            <a:off x="1259682" y="709656"/>
            <a:ext cx="15773400" cy="2038350"/>
            <a:chOff x="0" y="-66675"/>
            <a:chExt cx="21031200" cy="2717801"/>
          </a:xfrm>
        </p:grpSpPr>
        <p:sp>
          <p:nvSpPr>
            <p:cNvPr id="183" name="Google Shape;183;p14"/>
            <p:cNvSpPr/>
            <p:nvPr/>
          </p:nvSpPr>
          <p:spPr>
            <a:xfrm>
              <a:off x="0" y="0"/>
              <a:ext cx="21031200" cy="2651126"/>
            </a:xfrm>
            <a:custGeom>
              <a:rect b="b" l="l" r="r" t="t"/>
              <a:pathLst>
                <a:path extrusionOk="0" h="2651126" w="21031200">
                  <a:moveTo>
                    <a:pt x="0" y="0"/>
                  </a:moveTo>
                  <a:lnTo>
                    <a:pt x="21031200" y="0"/>
                  </a:lnTo>
                  <a:lnTo>
                    <a:pt x="21031200" y="2651126"/>
                  </a:lnTo>
                  <a:lnTo>
                    <a:pt x="0" y="2651126"/>
                  </a:lnTo>
                  <a:close/>
                </a:path>
              </a:pathLst>
            </a:custGeom>
            <a:solidFill>
              <a:srgbClr val="000000">
                <a:alpha val="0"/>
              </a:srgbClr>
            </a:solidFill>
            <a:ln>
              <a:noFill/>
            </a:ln>
          </p:spPr>
        </p:sp>
        <p:sp>
          <p:nvSpPr>
            <p:cNvPr id="184" name="Google Shape;184;p14"/>
            <p:cNvSpPr txBox="1"/>
            <p:nvPr/>
          </p:nvSpPr>
          <p:spPr>
            <a:xfrm>
              <a:off x="0" y="-66675"/>
              <a:ext cx="21031200" cy="271780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Чому цей навчальний модуль важливий</a:t>
              </a:r>
              <a:endParaRPr/>
            </a:p>
          </p:txBody>
        </p:sp>
      </p:grpSp>
      <p:sp>
        <p:nvSpPr>
          <p:cNvPr id="185" name="Google Shape;185;p14"/>
          <p:cNvSpPr txBox="1"/>
          <p:nvPr/>
        </p:nvSpPr>
        <p:spPr>
          <a:xfrm>
            <a:off x="1351107" y="2511499"/>
            <a:ext cx="15590700" cy="6716100"/>
          </a:xfrm>
          <a:prstGeom prst="rect">
            <a:avLst/>
          </a:prstGeom>
          <a:noFill/>
          <a:ln>
            <a:noFill/>
          </a:ln>
        </p:spPr>
        <p:txBody>
          <a:bodyPr anchorCtr="0" anchor="t" bIns="0" lIns="0" spcFirstLastPara="1" rIns="0" wrap="square" tIns="0">
            <a:spAutoFit/>
          </a:bodyPr>
          <a:lstStyle/>
          <a:p>
            <a:pPr indent="0" lvl="0" marL="0" marR="0" rtl="0" algn="just">
              <a:lnSpc>
                <a:spcPct val="100000"/>
              </a:lnSpc>
              <a:spcBef>
                <a:spcPts val="0"/>
              </a:spcBef>
              <a:spcAft>
                <a:spcPts val="0"/>
              </a:spcAft>
              <a:buNone/>
            </a:pPr>
            <a:r>
              <a:rPr b="0" i="0" lang="en-US" sz="3636" u="none" cap="none" strike="noStrike">
                <a:solidFill>
                  <a:srgbClr val="000000"/>
                </a:solidFill>
                <a:latin typeface="Calibri"/>
                <a:ea typeface="Calibri"/>
                <a:cs typeface="Calibri"/>
                <a:sym typeface="Calibri"/>
              </a:rPr>
              <a:t>Незалежно від того, чи живете ви в спільному житлі, окремому будинку чи квартирі, лиха можуть трапитися будь-якої миті.</a:t>
            </a:r>
            <a:endParaRPr sz="1200"/>
          </a:p>
          <a:p>
            <a:pPr indent="-372073" lvl="1" marL="769547" marR="0" rtl="0" algn="just">
              <a:lnSpc>
                <a:spcPct val="100000"/>
              </a:lnSpc>
              <a:spcBef>
                <a:spcPts val="0"/>
              </a:spcBef>
              <a:spcAft>
                <a:spcPts val="0"/>
              </a:spcAft>
              <a:buClr>
                <a:srgbClr val="000000"/>
              </a:buClr>
              <a:buSzPts val="3636"/>
              <a:buFont typeface="Arial"/>
              <a:buChar char="•"/>
            </a:pPr>
            <a:r>
              <a:rPr b="0" i="0" lang="en-US" sz="3636" u="none" cap="none" strike="noStrike">
                <a:solidFill>
                  <a:srgbClr val="000000"/>
                </a:solidFill>
                <a:latin typeface="Calibri"/>
                <a:ea typeface="Calibri"/>
                <a:cs typeface="Calibri"/>
                <a:sym typeface="Calibri"/>
              </a:rPr>
              <a:t> </a:t>
            </a:r>
            <a:r>
              <a:rPr b="1" i="0" lang="en-US" sz="3636" u="none" cap="none" strike="noStrike">
                <a:solidFill>
                  <a:srgbClr val="000000"/>
                </a:solidFill>
                <a:latin typeface="Calibri"/>
                <a:ea typeface="Calibri"/>
                <a:cs typeface="Calibri"/>
                <a:sym typeface="Calibri"/>
              </a:rPr>
              <a:t>Для учнів: </a:t>
            </a:r>
            <a:r>
              <a:rPr b="0" i="0" lang="en-US" sz="3636" u="none" cap="none" strike="noStrike">
                <a:solidFill>
                  <a:srgbClr val="000000"/>
                </a:solidFill>
                <a:latin typeface="Calibri"/>
                <a:ea typeface="Calibri"/>
                <a:cs typeface="Calibri"/>
                <a:sym typeface="Calibri"/>
              </a:rPr>
              <a:t>Ви та ваша родина захищені, якщо розумієте попередження та реагуєте на них.</a:t>
            </a:r>
            <a:endParaRPr sz="1200"/>
          </a:p>
          <a:p>
            <a:pPr indent="-372073" lvl="1" marL="769547" marR="0" rtl="0" algn="just">
              <a:lnSpc>
                <a:spcPct val="100000"/>
              </a:lnSpc>
              <a:spcBef>
                <a:spcPts val="0"/>
              </a:spcBef>
              <a:spcAft>
                <a:spcPts val="0"/>
              </a:spcAft>
              <a:buClr>
                <a:srgbClr val="000000"/>
              </a:buClr>
              <a:buSzPts val="3636"/>
              <a:buFont typeface="Arial"/>
              <a:buChar char="•"/>
            </a:pPr>
            <a:r>
              <a:rPr b="0" i="0" lang="en-US" sz="3636" u="none" cap="none" strike="noStrike">
                <a:solidFill>
                  <a:srgbClr val="000000"/>
                </a:solidFill>
                <a:latin typeface="Calibri"/>
                <a:ea typeface="Calibri"/>
                <a:cs typeface="Calibri"/>
                <a:sym typeface="Calibri"/>
              </a:rPr>
              <a:t> </a:t>
            </a:r>
            <a:r>
              <a:rPr b="1" i="0" lang="en-US" sz="3636" u="none" cap="none" strike="noStrike">
                <a:solidFill>
                  <a:srgbClr val="000000"/>
                </a:solidFill>
                <a:latin typeface="Calibri"/>
                <a:ea typeface="Calibri"/>
                <a:cs typeface="Calibri"/>
                <a:sym typeface="Calibri"/>
              </a:rPr>
              <a:t>Для освітян:</a:t>
            </a:r>
            <a:r>
              <a:rPr b="0" i="0" lang="en-US" sz="3636" u="none" cap="none" strike="noStrike">
                <a:solidFill>
                  <a:srgbClr val="000000"/>
                </a:solidFill>
                <a:latin typeface="Calibri"/>
                <a:ea typeface="Calibri"/>
                <a:cs typeface="Calibri"/>
                <a:sym typeface="Calibri"/>
              </a:rPr>
              <a:t> Включення цієї інформації до безперервної професійної освіти та професійно-технічної освіти сприяє формуванню культури готовності та безпеки.</a:t>
            </a:r>
            <a:endParaRPr sz="1200"/>
          </a:p>
          <a:p>
            <a:pPr indent="-372073" lvl="1" marL="769547" marR="0" rtl="0" algn="just">
              <a:lnSpc>
                <a:spcPct val="100000"/>
              </a:lnSpc>
              <a:spcBef>
                <a:spcPts val="0"/>
              </a:spcBef>
              <a:spcAft>
                <a:spcPts val="0"/>
              </a:spcAft>
              <a:buClr>
                <a:srgbClr val="000000"/>
              </a:buClr>
              <a:buSzPts val="3636"/>
              <a:buFont typeface="Arial"/>
              <a:buChar char="•"/>
            </a:pPr>
            <a:r>
              <a:rPr b="0" i="0" lang="en-US" sz="3636" u="none" cap="none" strike="noStrike">
                <a:solidFill>
                  <a:srgbClr val="000000"/>
                </a:solidFill>
                <a:latin typeface="Calibri"/>
                <a:ea typeface="Calibri"/>
                <a:cs typeface="Calibri"/>
                <a:sym typeface="Calibri"/>
              </a:rPr>
              <a:t> </a:t>
            </a:r>
            <a:r>
              <a:rPr b="1" i="0" lang="en-US" sz="3636" u="none" cap="none" strike="noStrike">
                <a:solidFill>
                  <a:srgbClr val="000000"/>
                </a:solidFill>
                <a:latin typeface="Calibri"/>
                <a:ea typeface="Calibri"/>
                <a:cs typeface="Calibri"/>
                <a:sym typeface="Calibri"/>
              </a:rPr>
              <a:t>Для діаспорних громад:</a:t>
            </a:r>
            <a:r>
              <a:rPr b="0" i="0" lang="en-US" sz="3636" u="none" cap="none" strike="noStrike">
                <a:solidFill>
                  <a:srgbClr val="000000"/>
                </a:solidFill>
                <a:latin typeface="Calibri"/>
                <a:ea typeface="Calibri"/>
                <a:cs typeface="Calibri"/>
                <a:sym typeface="Calibri"/>
              </a:rPr>
              <a:t> Безпека та інтеграція забезпечуються шляхом обізнаності про системи попередження у вашій країні перебування.</a:t>
            </a:r>
            <a:endParaRPr sz="1200"/>
          </a:p>
          <a:p>
            <a:pPr indent="-384773" lvl="1" marL="769547" marR="0" rtl="0" algn="just">
              <a:lnSpc>
                <a:spcPct val="100000"/>
              </a:lnSpc>
              <a:spcBef>
                <a:spcPts val="0"/>
              </a:spcBef>
              <a:spcAft>
                <a:spcPts val="0"/>
              </a:spcAft>
              <a:buNone/>
            </a:pPr>
            <a:r>
              <a:rPr b="0" i="1" lang="en-US" sz="3636" u="none" cap="none" strike="noStrike">
                <a:solidFill>
                  <a:srgbClr val="000000"/>
                </a:solidFill>
                <a:latin typeface="Calibri"/>
                <a:ea typeface="Calibri"/>
                <a:cs typeface="Calibri"/>
                <a:sym typeface="Calibri"/>
              </a:rPr>
              <a:t>Бути готовим починається вдома. Знання плану евакуації, розпізнавання звуку тривоги або розуміння текстового повідомлення може означати різницю між небезпекою та безпекою.</a:t>
            </a:r>
            <a:endParaRPr sz="12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descr="Синій текст на чорному фоні  Опис згенеровано автоматично" id="194" name="Google Shape;194;p16"/>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95" name="Google Shape;195;p16"/>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1" l="0" r="0" t="0"/>
            </a:stretch>
          </a:blipFill>
          <a:ln>
            <a:noFill/>
          </a:ln>
        </p:spPr>
      </p:sp>
      <p:grpSp>
        <p:nvGrpSpPr>
          <p:cNvPr id="196" name="Google Shape;196;p16"/>
          <p:cNvGrpSpPr/>
          <p:nvPr/>
        </p:nvGrpSpPr>
        <p:grpSpPr>
          <a:xfrm>
            <a:off x="1259682" y="709656"/>
            <a:ext cx="15773400" cy="2038350"/>
            <a:chOff x="0" y="-66675"/>
            <a:chExt cx="21031200" cy="2717801"/>
          </a:xfrm>
        </p:grpSpPr>
        <p:sp>
          <p:nvSpPr>
            <p:cNvPr id="197" name="Google Shape;197;p16"/>
            <p:cNvSpPr/>
            <p:nvPr/>
          </p:nvSpPr>
          <p:spPr>
            <a:xfrm>
              <a:off x="0" y="0"/>
              <a:ext cx="21031200" cy="2651126"/>
            </a:xfrm>
            <a:custGeom>
              <a:rect b="b" l="l" r="r" t="t"/>
              <a:pathLst>
                <a:path extrusionOk="0" h="2651126" w="21031200">
                  <a:moveTo>
                    <a:pt x="0" y="0"/>
                  </a:moveTo>
                  <a:lnTo>
                    <a:pt x="21031200" y="0"/>
                  </a:lnTo>
                  <a:lnTo>
                    <a:pt x="21031200" y="2651126"/>
                  </a:lnTo>
                  <a:lnTo>
                    <a:pt x="0" y="2651126"/>
                  </a:lnTo>
                  <a:close/>
                </a:path>
              </a:pathLst>
            </a:custGeom>
            <a:solidFill>
              <a:srgbClr val="000000">
                <a:alpha val="0"/>
              </a:srgbClr>
            </a:solidFill>
            <a:ln>
              <a:noFill/>
            </a:ln>
          </p:spPr>
        </p:sp>
        <p:sp>
          <p:nvSpPr>
            <p:cNvPr id="198" name="Google Shape;198;p16"/>
            <p:cNvSpPr txBox="1"/>
            <p:nvPr/>
          </p:nvSpPr>
          <p:spPr>
            <a:xfrm>
              <a:off x="0" y="-66675"/>
              <a:ext cx="21031200" cy="271780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Стихійні лиха в контексті безпеки житла </a:t>
              </a:r>
              <a:endParaRPr/>
            </a:p>
          </p:txBody>
        </p:sp>
      </p:grpSp>
      <p:sp>
        <p:nvSpPr>
          <p:cNvPr id="199" name="Google Shape;199;p16"/>
          <p:cNvSpPr txBox="1"/>
          <p:nvPr/>
        </p:nvSpPr>
        <p:spPr>
          <a:xfrm>
            <a:off x="1259669" y="2432014"/>
            <a:ext cx="15590700" cy="6843900"/>
          </a:xfrm>
          <a:prstGeom prst="rect">
            <a:avLst/>
          </a:prstGeom>
          <a:noFill/>
          <a:ln>
            <a:noFill/>
          </a:ln>
        </p:spPr>
        <p:txBody>
          <a:bodyPr anchorCtr="0" anchor="t" bIns="0" lIns="0" spcFirstLastPara="1" rIns="0" wrap="square" tIns="0">
            <a:spAutoFit/>
          </a:bodyPr>
          <a:lstStyle/>
          <a:p>
            <a:pPr indent="-402467" lvl="1" marL="804935" marR="0" rtl="0" algn="just">
              <a:lnSpc>
                <a:spcPct val="100000"/>
              </a:lnSpc>
              <a:spcBef>
                <a:spcPts val="0"/>
              </a:spcBef>
              <a:spcAft>
                <a:spcPts val="0"/>
              </a:spcAft>
              <a:buClr>
                <a:srgbClr val="000000"/>
              </a:buClr>
              <a:buSzPts val="4041"/>
              <a:buChar char="•"/>
            </a:pPr>
            <a:r>
              <a:rPr i="0" lang="en-US" sz="4041" u="none" cap="none" strike="noStrike">
                <a:solidFill>
                  <a:srgbClr val="000000"/>
                </a:solidFill>
                <a:latin typeface="Calibri"/>
                <a:ea typeface="Calibri"/>
                <a:cs typeface="Calibri"/>
                <a:sym typeface="Calibri"/>
              </a:rPr>
              <a:t>Землетруси: Мобільні сповіщення, датчики в будівлях та громадські навчання надають цінні секунди для реагування.</a:t>
            </a:r>
            <a:endParaRPr/>
          </a:p>
          <a:p>
            <a:pPr indent="-402467" lvl="1" marL="804935" marR="0" rtl="0" algn="just">
              <a:lnSpc>
                <a:spcPct val="100000"/>
              </a:lnSpc>
              <a:spcBef>
                <a:spcPts val="0"/>
              </a:spcBef>
              <a:spcAft>
                <a:spcPts val="0"/>
              </a:spcAft>
              <a:buClr>
                <a:srgbClr val="000000"/>
              </a:buClr>
              <a:buSzPts val="4041"/>
              <a:buChar char="•"/>
            </a:pPr>
            <a:r>
              <a:rPr i="0" lang="en-US" sz="4041" u="none" cap="none" strike="noStrike">
                <a:solidFill>
                  <a:srgbClr val="000000"/>
                </a:solidFill>
                <a:latin typeface="Calibri"/>
                <a:ea typeface="Calibri"/>
                <a:cs typeface="Calibri"/>
                <a:sym typeface="Calibri"/>
              </a:rPr>
              <a:t>Повені (річкові, прибережні, раптові): Повенеміри, сирени та сповіщення Системи оповіщення про повені ЄС (EFAS) попереджають громади заздалегідь.</a:t>
            </a:r>
            <a:endParaRPr/>
          </a:p>
          <a:p>
            <a:pPr indent="-402467" lvl="1" marL="804935" marR="0" rtl="0" algn="just">
              <a:lnSpc>
                <a:spcPct val="100000"/>
              </a:lnSpc>
              <a:spcBef>
                <a:spcPts val="0"/>
              </a:spcBef>
              <a:spcAft>
                <a:spcPts val="0"/>
              </a:spcAft>
              <a:buClr>
                <a:srgbClr val="000000"/>
              </a:buClr>
              <a:buSzPts val="4041"/>
              <a:buChar char="•"/>
            </a:pPr>
            <a:r>
              <a:rPr i="0" lang="en-US" sz="4041" u="none" cap="none" strike="noStrike">
                <a:solidFill>
                  <a:srgbClr val="000000"/>
                </a:solidFill>
                <a:latin typeface="Calibri"/>
                <a:ea typeface="Calibri"/>
                <a:cs typeface="Calibri"/>
                <a:sym typeface="Calibri"/>
              </a:rPr>
              <a:t>Лісові пожежі / лісові пожежі: детектори диму, супутниковий моніторинг та регіональні мережі сирен допомагають ініціювати евакуацію.</a:t>
            </a:r>
            <a:endParaRPr/>
          </a:p>
          <a:p>
            <a:pPr indent="-402467" lvl="1" marL="804935" marR="0" rtl="0" algn="just">
              <a:lnSpc>
                <a:spcPct val="100000"/>
              </a:lnSpc>
              <a:spcBef>
                <a:spcPts val="0"/>
              </a:spcBef>
              <a:spcAft>
                <a:spcPts val="0"/>
              </a:spcAft>
              <a:buClr>
                <a:srgbClr val="000000"/>
              </a:buClr>
              <a:buSzPts val="4041"/>
              <a:buChar char="•"/>
            </a:pPr>
            <a:r>
              <a:rPr i="0" lang="en-US" sz="4041" u="none" cap="none" strike="noStrike">
                <a:solidFill>
                  <a:srgbClr val="000000"/>
                </a:solidFill>
                <a:latin typeface="Calibri"/>
                <a:ea typeface="Calibri"/>
                <a:cs typeface="Calibri"/>
                <a:sym typeface="Calibri"/>
              </a:rPr>
              <a:t>Шторми, урагани, торнадо: попередження метеорологічних радіолокаторів та метеорологічні служби надають завчасну інформацію.</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descr="Синій текст на чорному фоні  Опис згенеровано автоматично" id="208" name="Google Shape;208;p18"/>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209" name="Google Shape;209;p18"/>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1" l="0" r="0" t="0"/>
            </a:stretch>
          </a:blipFill>
          <a:ln>
            <a:noFill/>
          </a:ln>
        </p:spPr>
      </p:sp>
      <p:grpSp>
        <p:nvGrpSpPr>
          <p:cNvPr id="210" name="Google Shape;210;p18"/>
          <p:cNvGrpSpPr/>
          <p:nvPr/>
        </p:nvGrpSpPr>
        <p:grpSpPr>
          <a:xfrm>
            <a:off x="1259682" y="709656"/>
            <a:ext cx="15773400" cy="2038350"/>
            <a:chOff x="0" y="-66675"/>
            <a:chExt cx="21031200" cy="2717801"/>
          </a:xfrm>
        </p:grpSpPr>
        <p:sp>
          <p:nvSpPr>
            <p:cNvPr id="211" name="Google Shape;211;p18"/>
            <p:cNvSpPr/>
            <p:nvPr/>
          </p:nvSpPr>
          <p:spPr>
            <a:xfrm>
              <a:off x="0" y="0"/>
              <a:ext cx="21031200" cy="2651126"/>
            </a:xfrm>
            <a:custGeom>
              <a:rect b="b" l="l" r="r" t="t"/>
              <a:pathLst>
                <a:path extrusionOk="0" h="2651126" w="21031200">
                  <a:moveTo>
                    <a:pt x="0" y="0"/>
                  </a:moveTo>
                  <a:lnTo>
                    <a:pt x="21031200" y="0"/>
                  </a:lnTo>
                  <a:lnTo>
                    <a:pt x="21031200" y="2651126"/>
                  </a:lnTo>
                  <a:lnTo>
                    <a:pt x="0" y="2651126"/>
                  </a:lnTo>
                  <a:close/>
                </a:path>
              </a:pathLst>
            </a:custGeom>
            <a:solidFill>
              <a:srgbClr val="000000">
                <a:alpha val="0"/>
              </a:srgbClr>
            </a:solidFill>
            <a:ln>
              <a:noFill/>
            </a:ln>
          </p:spPr>
        </p:sp>
        <p:sp>
          <p:nvSpPr>
            <p:cNvPr id="212" name="Google Shape;212;p18"/>
            <p:cNvSpPr txBox="1"/>
            <p:nvPr/>
          </p:nvSpPr>
          <p:spPr>
            <a:xfrm>
              <a:off x="0" y="-66675"/>
              <a:ext cx="21031200" cy="271780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Стихійні лиха в контексті безпеки житла</a:t>
              </a:r>
              <a:endParaRPr/>
            </a:p>
          </p:txBody>
        </p:sp>
      </p:grpSp>
      <p:sp>
        <p:nvSpPr>
          <p:cNvPr id="213" name="Google Shape;213;p18"/>
          <p:cNvSpPr txBox="1"/>
          <p:nvPr/>
        </p:nvSpPr>
        <p:spPr>
          <a:xfrm>
            <a:off x="1232044" y="2634414"/>
            <a:ext cx="15590700" cy="6232200"/>
          </a:xfrm>
          <a:prstGeom prst="rect">
            <a:avLst/>
          </a:prstGeom>
          <a:noFill/>
          <a:ln>
            <a:noFill/>
          </a:ln>
        </p:spPr>
        <p:txBody>
          <a:bodyPr anchorCtr="0" anchor="t" bIns="0" lIns="0" spcFirstLastPara="1" rIns="0" wrap="square" tIns="0">
            <a:spAutoFit/>
          </a:bodyPr>
          <a:lstStyle/>
          <a:p>
            <a:pPr indent="-418148" lvl="1" marL="836297" marR="0" rtl="0" algn="just">
              <a:lnSpc>
                <a:spcPct val="108000"/>
              </a:lnSpc>
              <a:spcBef>
                <a:spcPts val="0"/>
              </a:spcBef>
              <a:spcAft>
                <a:spcPts val="0"/>
              </a:spcAft>
              <a:buClr>
                <a:srgbClr val="000000"/>
              </a:buClr>
              <a:buSzPts val="4200"/>
              <a:buChar char="•"/>
            </a:pPr>
            <a:r>
              <a:rPr i="0" lang="en-US" sz="4200" u="none" cap="none" strike="noStrike">
                <a:solidFill>
                  <a:srgbClr val="000000"/>
                </a:solidFill>
                <a:latin typeface="Calibri"/>
                <a:ea typeface="Calibri"/>
                <a:cs typeface="Calibri"/>
                <a:sym typeface="Calibri"/>
              </a:rPr>
              <a:t>Спека / посуха: Мобільні push-сповіщення та рекомендації щодо охорони здоров'я знижують ризики для здоров'я.</a:t>
            </a:r>
            <a:endParaRPr/>
          </a:p>
          <a:p>
            <a:pPr indent="-418148" lvl="1" marL="836297" marR="0" rtl="0" algn="just">
              <a:lnSpc>
                <a:spcPct val="108000"/>
              </a:lnSpc>
              <a:spcBef>
                <a:spcPts val="0"/>
              </a:spcBef>
              <a:spcAft>
                <a:spcPts val="0"/>
              </a:spcAft>
              <a:buClr>
                <a:srgbClr val="000000"/>
              </a:buClr>
              <a:buSzPts val="4200"/>
              <a:buChar char="•"/>
            </a:pPr>
            <a:r>
              <a:rPr i="0" lang="en-US" sz="4200" u="none" cap="none" strike="noStrike">
                <a:solidFill>
                  <a:srgbClr val="000000"/>
                </a:solidFill>
                <a:latin typeface="Calibri"/>
                <a:ea typeface="Calibri"/>
                <a:cs typeface="Calibri"/>
                <a:sym typeface="Calibri"/>
              </a:rPr>
              <a:t>Екстремальний холод / сніг: ранні попередження допомагають запобігти збоям в опаленні будинків та пошкодженням від замерзання.</a:t>
            </a:r>
            <a:endParaRPr/>
          </a:p>
          <a:p>
            <a:pPr indent="-418148" lvl="1" marL="836297" marR="0" rtl="0" algn="just">
              <a:lnSpc>
                <a:spcPct val="108000"/>
              </a:lnSpc>
              <a:spcBef>
                <a:spcPts val="0"/>
              </a:spcBef>
              <a:spcAft>
                <a:spcPts val="0"/>
              </a:spcAft>
              <a:buClr>
                <a:srgbClr val="000000"/>
              </a:buClr>
              <a:buSzPts val="4200"/>
              <a:buChar char="•"/>
            </a:pPr>
            <a:r>
              <a:rPr i="0" lang="en-US" sz="4200" u="none" cap="none" strike="noStrike">
                <a:solidFill>
                  <a:srgbClr val="000000"/>
                </a:solidFill>
                <a:latin typeface="Calibri"/>
                <a:ea typeface="Calibri"/>
                <a:cs typeface="Calibri"/>
                <a:sym typeface="Calibri"/>
              </a:rPr>
              <a:t>Зсуви: Місцеві датчики моніторингу та сирени громадського сповіщення забезпечують швидке сповіщення.</a:t>
            </a:r>
            <a:endParaRPr/>
          </a:p>
          <a:p>
            <a:pPr indent="-418148" lvl="1" marL="836297" marR="0" rtl="0" algn="just">
              <a:lnSpc>
                <a:spcPct val="108000"/>
              </a:lnSpc>
              <a:spcBef>
                <a:spcPts val="0"/>
              </a:spcBef>
              <a:spcAft>
                <a:spcPts val="0"/>
              </a:spcAft>
              <a:buClr>
                <a:srgbClr val="000000"/>
              </a:buClr>
              <a:buSzPts val="4200"/>
              <a:buChar char="•"/>
            </a:pPr>
            <a:r>
              <a:rPr i="0" lang="en-US" sz="4200" u="none" cap="none" strike="noStrike">
                <a:solidFill>
                  <a:srgbClr val="000000"/>
                </a:solidFill>
                <a:latin typeface="Calibri"/>
                <a:ea typeface="Calibri"/>
                <a:cs typeface="Calibri"/>
                <a:sym typeface="Calibri"/>
              </a:rPr>
              <a:t>Вулканічна активність: сейсмічний моніторинг та сповіщення про евакуацію допомагають у безпечному реагуванні.</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cp:coreProperties>
</file>