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10287000" cx="18288000"/>
  <p:notesSz cx="6858000" cy="9144000"/>
  <p:embeddedFontLst>
    <p:embeddedFont>
      <p:font typeface="Montserrat"/>
      <p:bold r:id="rId21"/>
      <p:boldItalic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:go="http://customooxmlschemas.google.com/" r:id="rId23" roundtripDataSignature="AMtx7mjb3xjH/vZVmxLoGISUIauZSYOmS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font" Target="fonts/Montserrat-boldItalic.fntdata"/><Relationship Id="rId10" Type="http://schemas.openxmlformats.org/officeDocument/2006/relationships/slide" Target="slides/slide5.xml"/><Relationship Id="rId21" Type="http://schemas.openxmlformats.org/officeDocument/2006/relationships/font" Target="fonts/Montserrat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23" Type="http://customschemas.google.com/relationships/presentationmetadata" Target="meta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86" name="Google Shape;86;p2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87" name="Google Shape;87;p2:notes"/>
          <p:cNvSpPr/>
          <p:nvPr>
            <p:ph idx="3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8" name="Google Shape;88;p2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2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90" name="Google Shape;90;p2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20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283" name="Google Shape;283;p20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284" name="Google Shape;284;p20:notes"/>
          <p:cNvSpPr/>
          <p:nvPr>
            <p:ph idx="3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5" name="Google Shape;285;p20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6" name="Google Shape;286;p20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287" name="Google Shape;287;p20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22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299" name="Google Shape;299;p22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300" name="Google Shape;300;p22:notes"/>
          <p:cNvSpPr/>
          <p:nvPr>
            <p:ph idx="3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1" name="Google Shape;301;p22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2" name="Google Shape;302;p22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303" name="Google Shape;303;p22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24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313" name="Google Shape;313;p24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314" name="Google Shape;314;p24:notes"/>
          <p:cNvSpPr/>
          <p:nvPr>
            <p:ph idx="3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5" name="Google Shape;315;p24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6" name="Google Shape;316;p24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317" name="Google Shape;317;p24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26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327" name="Google Shape;327;p26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328" name="Google Shape;328;p26:notes"/>
          <p:cNvSpPr/>
          <p:nvPr>
            <p:ph idx="3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9" name="Google Shape;329;p26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0" name="Google Shape;330;p26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331" name="Google Shape;331;p26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28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341" name="Google Shape;341;p28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342" name="Google Shape;342;p28:notes"/>
          <p:cNvSpPr/>
          <p:nvPr>
            <p:ph idx="3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3" name="Google Shape;343;p28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4" name="Google Shape;344;p28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345" name="Google Shape;345;p28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30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364" name="Google Shape;364;p30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365" name="Google Shape;365;p30:notes"/>
          <p:cNvSpPr/>
          <p:nvPr>
            <p:ph idx="3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6" name="Google Shape;366;p30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7" name="Google Shape;367;p30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368" name="Google Shape;368;p30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103" name="Google Shape;103;p4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104" name="Google Shape;104;p4:notes"/>
          <p:cNvSpPr/>
          <p:nvPr>
            <p:ph idx="3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5" name="Google Shape;105;p4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4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107" name="Google Shape;107;p4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6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117" name="Google Shape;117;p6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118" name="Google Shape;118;p6:notes"/>
          <p:cNvSpPr/>
          <p:nvPr>
            <p:ph idx="3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121" name="Google Shape;121;p6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8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131" name="Google Shape;131;p8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132" name="Google Shape;132;p8:notes"/>
          <p:cNvSpPr/>
          <p:nvPr>
            <p:ph idx="3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3" name="Google Shape;133;p8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8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135" name="Google Shape;135;p8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0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145" name="Google Shape;145;p10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146" name="Google Shape;146;p10:notes"/>
          <p:cNvSpPr/>
          <p:nvPr>
            <p:ph idx="3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7" name="Google Shape;147;p10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10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149" name="Google Shape;149;p10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2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159" name="Google Shape;159;p12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160" name="Google Shape;160;p12:notes"/>
          <p:cNvSpPr/>
          <p:nvPr>
            <p:ph idx="3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1" name="Google Shape;161;p12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12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163" name="Google Shape;163;p12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4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173" name="Google Shape;173;p14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174" name="Google Shape;174;p14:notes"/>
          <p:cNvSpPr/>
          <p:nvPr>
            <p:ph idx="3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5" name="Google Shape;175;p14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14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177" name="Google Shape;177;p14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6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206" name="Google Shape;206;p16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207" name="Google Shape;207;p16:notes"/>
          <p:cNvSpPr/>
          <p:nvPr>
            <p:ph idx="3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8" name="Google Shape;208;p16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16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210" name="Google Shape;210;p16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8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249" name="Google Shape;249;p18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250" name="Google Shape;250;p18:notes"/>
          <p:cNvSpPr/>
          <p:nvPr>
            <p:ph idx="3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1" name="Google Shape;251;p18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" name="Google Shape;252;p18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253" name="Google Shape;253;p18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3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41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4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4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4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2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42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4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4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4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3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3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2" name="Google Shape;22;p3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3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3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3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3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5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35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4" name="Google Shape;34;p3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3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3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36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0" name="Google Shape;40;p36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1" name="Google Shape;41;p3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3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3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37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37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8" name="Google Shape;48;p37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37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0" name="Google Shape;50;p3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3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3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3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3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3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3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3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3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2" name="Google Shape;62;p3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3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3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4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4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9" name="Google Shape;69;p4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4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4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3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3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3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3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2.png"/><Relationship Id="rId5" Type="http://schemas.openxmlformats.org/officeDocument/2006/relationships/image" Target="../media/image1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2.xml.rels><?xml version="1.0" encoding="UTF-8" standalone="yes"?><Relationships xmlns="http://schemas.openxmlformats.org/package/2006/relationships"><Relationship Id="rId11" Type="http://schemas.openxmlformats.org/officeDocument/2006/relationships/hyperlink" Target="https://european-flood.emergency.copernicus.eu/en" TargetMode="External"/><Relationship Id="rId10" Type="http://schemas.openxmlformats.org/officeDocument/2006/relationships/hyperlink" Target="https://european-flood.emergency.copernicus.eu/en" TargetMode="External"/><Relationship Id="rId13" Type="http://schemas.openxmlformats.org/officeDocument/2006/relationships/hyperlink" Target="https://european-flood.emergency.copernicus.eu/en" TargetMode="External"/><Relationship Id="rId12" Type="http://schemas.openxmlformats.org/officeDocument/2006/relationships/hyperlink" Target="https://european-flood.emergency.copernicus.eu/en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png"/><Relationship Id="rId4" Type="http://schemas.openxmlformats.org/officeDocument/2006/relationships/image" Target="../media/image2.png"/><Relationship Id="rId9" Type="http://schemas.openxmlformats.org/officeDocument/2006/relationships/hyperlink" Target="https://european-flood.emergency.copernicus.eu/en" TargetMode="External"/><Relationship Id="rId15" Type="http://schemas.openxmlformats.org/officeDocument/2006/relationships/hyperlink" Target="https://european-flood.emergency.copernicus.eu/en" TargetMode="External"/><Relationship Id="rId14" Type="http://schemas.openxmlformats.org/officeDocument/2006/relationships/hyperlink" Target="https://www.who.int/initiatives/global-epidemic-intelligence" TargetMode="External"/><Relationship Id="rId5" Type="http://schemas.openxmlformats.org/officeDocument/2006/relationships/hyperlink" Target="https://www.undrr.org/publication/early-warning-systems-reducing-disaster-mortality" TargetMode="External"/><Relationship Id="rId6" Type="http://schemas.openxmlformats.org/officeDocument/2006/relationships/hyperlink" Target="https://www.undrr.org/publication/early-warning-systems-reducing-disaster-mortality" TargetMode="External"/><Relationship Id="rId7" Type="http://schemas.openxmlformats.org/officeDocument/2006/relationships/hyperlink" Target="https://www.undrr.org/publication/early-warning-systems-reducing-disaster-mortality" TargetMode="External"/><Relationship Id="rId8" Type="http://schemas.openxmlformats.org/officeDocument/2006/relationships/hyperlink" Target="https://www.undrr.org/publication/early-warning-systems-reducing-disaster-mortality" TargetMode="Externa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4.xml.rels><?xml version="1.0" encoding="UTF-8" standalone="yes"?><Relationships xmlns="http://schemas.openxmlformats.org/package/2006/relationships"><Relationship Id="rId11" Type="http://schemas.openxmlformats.org/officeDocument/2006/relationships/image" Target="../media/image13.png"/><Relationship Id="rId10" Type="http://schemas.openxmlformats.org/officeDocument/2006/relationships/image" Target="../media/image7.png"/><Relationship Id="rId13" Type="http://schemas.openxmlformats.org/officeDocument/2006/relationships/image" Target="../media/image6.png"/><Relationship Id="rId1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s://ied.eu/" TargetMode="External"/><Relationship Id="rId4" Type="http://schemas.openxmlformats.org/officeDocument/2006/relationships/hyperlink" Target="https://denizli.afad.gov.tr/" TargetMode="External"/><Relationship Id="rId9" Type="http://schemas.openxmlformats.org/officeDocument/2006/relationships/image" Target="../media/image5.png"/><Relationship Id="rId14" Type="http://schemas.openxmlformats.org/officeDocument/2006/relationships/image" Target="../media/image8.png"/><Relationship Id="rId5" Type="http://schemas.openxmlformats.org/officeDocument/2006/relationships/hyperlink" Target="https://neotalentway.com/" TargetMode="External"/><Relationship Id="rId6" Type="http://schemas.openxmlformats.org/officeDocument/2006/relationships/hyperlink" Target="https://www.eva93.lv/" TargetMode="External"/><Relationship Id="rId7" Type="http://schemas.openxmlformats.org/officeDocument/2006/relationships/hyperlink" Target="https://ngo-nfe4y.com.ua/en" TargetMode="External"/><Relationship Id="rId8" Type="http://schemas.openxmlformats.org/officeDocument/2006/relationships/hyperlink" Target="https://vonhope.is/" TargetMode="External"/></Relationships>
</file>

<file path=ppt/slides/_rels/slide15.xml.rels><?xml version="1.0" encoding="UTF-8" standalone="yes"?><Relationships xmlns="http://schemas.openxmlformats.org/package/2006/relationships"><Relationship Id="rId11" Type="http://schemas.openxmlformats.org/officeDocument/2006/relationships/image" Target="../media/image14.png"/><Relationship Id="rId10" Type="http://schemas.openxmlformats.org/officeDocument/2006/relationships/hyperlink" Target="https://www.facebook.com/profile.php?id=61573707797009" TargetMode="External"/><Relationship Id="rId13" Type="http://schemas.openxmlformats.org/officeDocument/2006/relationships/image" Target="../media/image17.png"/><Relationship Id="rId12" Type="http://schemas.openxmlformats.org/officeDocument/2006/relationships/hyperlink" Target="https://www.youtube.com/@VET-READYEUProgram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0.png"/><Relationship Id="rId4" Type="http://schemas.openxmlformats.org/officeDocument/2006/relationships/image" Target="../media/image15.png"/><Relationship Id="rId9" Type="http://schemas.openxmlformats.org/officeDocument/2006/relationships/image" Target="../media/image16.png"/><Relationship Id="rId5" Type="http://schemas.openxmlformats.org/officeDocument/2006/relationships/image" Target="../media/image11.png"/><Relationship Id="rId6" Type="http://schemas.openxmlformats.org/officeDocument/2006/relationships/hyperlink" Target="https://vetready.eu/" TargetMode="External"/><Relationship Id="rId7" Type="http://schemas.openxmlformats.org/officeDocument/2006/relationships/hyperlink" Target="http://www.linkedin.com/company/vet-ready-project" TargetMode="External"/><Relationship Id="rId8" Type="http://schemas.openxmlformats.org/officeDocument/2006/relationships/image" Target="../media/image1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"/>
          <p:cNvSpPr/>
          <p:nvPr/>
        </p:nvSpPr>
        <p:spPr>
          <a:xfrm>
            <a:off x="9793628" y="716280"/>
            <a:ext cx="8274273" cy="8397240"/>
          </a:xfrm>
          <a:custGeom>
            <a:rect b="b" l="l" r="r" t="t"/>
            <a:pathLst>
              <a:path extrusionOk="0" h="11196320" w="11032363">
                <a:moveTo>
                  <a:pt x="0" y="0"/>
                </a:moveTo>
                <a:lnTo>
                  <a:pt x="11032363" y="0"/>
                </a:lnTo>
                <a:lnTo>
                  <a:pt x="11032363" y="11196320"/>
                </a:lnTo>
                <a:lnTo>
                  <a:pt x="0" y="1119632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3" name="Google Shape;93;p2"/>
          <p:cNvSpPr/>
          <p:nvPr/>
        </p:nvSpPr>
        <p:spPr>
          <a:xfrm>
            <a:off x="732694" y="8815647"/>
            <a:ext cx="4305776" cy="911828"/>
          </a:xfrm>
          <a:custGeom>
            <a:rect b="b" l="l" r="r" t="t"/>
            <a:pathLst>
              <a:path extrusionOk="0" h="1215771" w="5741035">
                <a:moveTo>
                  <a:pt x="0" y="0"/>
                </a:moveTo>
                <a:lnTo>
                  <a:pt x="5741035" y="0"/>
                </a:lnTo>
                <a:lnTo>
                  <a:pt x="5741035" y="1215771"/>
                </a:lnTo>
                <a:lnTo>
                  <a:pt x="0" y="121577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1" l="0" r="0" t="0"/>
            </a:stretch>
          </a:blipFill>
          <a:ln>
            <a:noFill/>
          </a:ln>
        </p:spPr>
      </p:sp>
      <p:sp>
        <p:nvSpPr>
          <p:cNvPr descr="Крупний план логотипа  Контент, створений штучним інтелектом, може бути неправильним." id="94" name="Google Shape;94;p2"/>
          <p:cNvSpPr/>
          <p:nvPr/>
        </p:nvSpPr>
        <p:spPr>
          <a:xfrm>
            <a:off x="581024" y="1096360"/>
            <a:ext cx="4059555" cy="981933"/>
          </a:xfrm>
          <a:custGeom>
            <a:rect b="b" l="l" r="r" t="t"/>
            <a:pathLst>
              <a:path extrusionOk="0" h="1309243" w="5412740">
                <a:moveTo>
                  <a:pt x="0" y="0"/>
                </a:moveTo>
                <a:lnTo>
                  <a:pt x="5412740" y="0"/>
                </a:lnTo>
                <a:lnTo>
                  <a:pt x="5412740" y="1309243"/>
                </a:lnTo>
                <a:lnTo>
                  <a:pt x="0" y="130924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3" l="0" r="0" t="0"/>
            </a:stretch>
          </a:blipFill>
          <a:ln>
            <a:noFill/>
          </a:ln>
        </p:spPr>
      </p:sp>
      <p:grpSp>
        <p:nvGrpSpPr>
          <p:cNvPr id="95" name="Google Shape;95;p2"/>
          <p:cNvGrpSpPr/>
          <p:nvPr/>
        </p:nvGrpSpPr>
        <p:grpSpPr>
          <a:xfrm>
            <a:off x="581022" y="2400828"/>
            <a:ext cx="8827894" cy="2270119"/>
            <a:chOff x="0" y="-38100"/>
            <a:chExt cx="11770526" cy="3026826"/>
          </a:xfrm>
        </p:grpSpPr>
        <p:sp>
          <p:nvSpPr>
            <p:cNvPr id="96" name="Google Shape;96;p2"/>
            <p:cNvSpPr/>
            <p:nvPr/>
          </p:nvSpPr>
          <p:spPr>
            <a:xfrm>
              <a:off x="0" y="0"/>
              <a:ext cx="11770526" cy="2988726"/>
            </a:xfrm>
            <a:custGeom>
              <a:rect b="b" l="l" r="r" t="t"/>
              <a:pathLst>
                <a:path extrusionOk="0" h="2988726" w="11770526">
                  <a:moveTo>
                    <a:pt x="0" y="0"/>
                  </a:moveTo>
                  <a:lnTo>
                    <a:pt x="11770526" y="0"/>
                  </a:lnTo>
                  <a:lnTo>
                    <a:pt x="11770526" y="2988726"/>
                  </a:lnTo>
                  <a:lnTo>
                    <a:pt x="0" y="298872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</p:spPr>
        </p:sp>
        <p:sp>
          <p:nvSpPr>
            <p:cNvPr id="97" name="Google Shape;97;p2"/>
            <p:cNvSpPr txBox="1"/>
            <p:nvPr/>
          </p:nvSpPr>
          <p:spPr>
            <a:xfrm>
              <a:off x="0" y="-38100"/>
              <a:ext cx="11770526" cy="30268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8007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4146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Підтримка викладачів для РОЗДІЛУ 1: ГОТОВНІСТЬ ДО ДОМАШНІХ ЛИХ ТА РЕАГУВАННЯ НА Н</a:t>
              </a:r>
              <a:r>
                <a:rPr b="1" lang="en-US" sz="4146">
                  <a:latin typeface="Calibri"/>
                  <a:ea typeface="Calibri"/>
                  <a:cs typeface="Calibri"/>
                  <a:sym typeface="Calibri"/>
                </a:rPr>
                <a:t>ИХ</a:t>
              </a:r>
              <a:endParaRPr sz="1100"/>
            </a:p>
          </p:txBody>
        </p:sp>
      </p:grpSp>
      <p:sp>
        <p:nvSpPr>
          <p:cNvPr id="98" name="Google Shape;98;p2"/>
          <p:cNvSpPr txBox="1"/>
          <p:nvPr/>
        </p:nvSpPr>
        <p:spPr>
          <a:xfrm>
            <a:off x="672447" y="4950385"/>
            <a:ext cx="9185700" cy="23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864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НАВЧАЛЬНИЙ МОДУЛЬ 3: Системи раннього попередження для безпеки житлових приміщень</a:t>
            </a:r>
            <a:endParaRPr sz="1300"/>
          </a:p>
          <a:p>
            <a:pPr indent="0" lvl="0" marL="0" marR="0" rtl="0" algn="l">
              <a:lnSpc>
                <a:spcPct val="432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4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864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15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Автор: Інститут розвитку підприємництва / Проектне партнерство VETREADY</a:t>
            </a:r>
            <a:endParaRPr sz="1300"/>
          </a:p>
        </p:txBody>
      </p:sp>
      <p:sp>
        <p:nvSpPr>
          <p:cNvPr id="99" name="Google Shape;99;p2"/>
          <p:cNvSpPr txBox="1"/>
          <p:nvPr/>
        </p:nvSpPr>
        <p:spPr>
          <a:xfrm>
            <a:off x="672447" y="8106004"/>
            <a:ext cx="8645044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 Номер проекту: 2024-1-ES01-KA220-VET-000257287</a:t>
            </a:r>
            <a:endParaRPr/>
          </a:p>
        </p:txBody>
      </p:sp>
      <p:sp>
        <p:nvSpPr>
          <p:cNvPr id="100" name="Google Shape;100;p2"/>
          <p:cNvSpPr txBox="1"/>
          <p:nvPr/>
        </p:nvSpPr>
        <p:spPr>
          <a:xfrm>
            <a:off x="5549425" y="8748200"/>
            <a:ext cx="69657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Фінансується Європейським Союзом. Однак висловлені погляди та думки належать лише автору(ам) і не обов'язково відображають погляди Європейського Союзу або Іспанської служби з питань інтернаціоналізації освіти (SEPIE). Ні Європейський Союз, ні орган, що надає грант, не несуть за них відповідальності.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Синій текст на чорному фоні  Опис згенеровано автоматично" id="289" name="Google Shape;289;p20"/>
          <p:cNvSpPr/>
          <p:nvPr/>
        </p:nvSpPr>
        <p:spPr>
          <a:xfrm>
            <a:off x="13646607" y="9149337"/>
            <a:ext cx="3556826" cy="793528"/>
          </a:xfrm>
          <a:custGeom>
            <a:rect b="b" l="l" r="r" t="t"/>
            <a:pathLst>
              <a:path extrusionOk="0" h="1058037" w="4742434">
                <a:moveTo>
                  <a:pt x="0" y="0"/>
                </a:moveTo>
                <a:lnTo>
                  <a:pt x="4742434" y="0"/>
                </a:lnTo>
                <a:lnTo>
                  <a:pt x="4742434" y="1058037"/>
                </a:lnTo>
                <a:lnTo>
                  <a:pt x="0" y="10580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44" l="0" r="0" t="0"/>
            </a:stretch>
          </a:blipFill>
          <a:ln>
            <a:noFill/>
          </a:ln>
        </p:spPr>
      </p:sp>
      <p:sp>
        <p:nvSpPr>
          <p:cNvPr descr="Крупний план логотипа  Контент, створений штучним інтелектом, може бути неправильним." id="290" name="Google Shape;290;p20"/>
          <p:cNvSpPr/>
          <p:nvPr/>
        </p:nvSpPr>
        <p:spPr>
          <a:xfrm>
            <a:off x="1084560" y="9038010"/>
            <a:ext cx="3741229" cy="904875"/>
          </a:xfrm>
          <a:custGeom>
            <a:rect b="b" l="l" r="r" t="t"/>
            <a:pathLst>
              <a:path extrusionOk="0" h="1206500" w="4988306">
                <a:moveTo>
                  <a:pt x="0" y="0"/>
                </a:moveTo>
                <a:lnTo>
                  <a:pt x="4988306" y="0"/>
                </a:lnTo>
                <a:lnTo>
                  <a:pt x="4988306" y="1206500"/>
                </a:lnTo>
                <a:lnTo>
                  <a:pt x="0" y="12065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1" l="0" r="0" t="0"/>
            </a:stretch>
          </a:blipFill>
          <a:ln>
            <a:noFill/>
          </a:ln>
        </p:spPr>
      </p:sp>
      <p:grpSp>
        <p:nvGrpSpPr>
          <p:cNvPr id="291" name="Google Shape;291;p20"/>
          <p:cNvGrpSpPr/>
          <p:nvPr/>
        </p:nvGrpSpPr>
        <p:grpSpPr>
          <a:xfrm>
            <a:off x="1257282" y="396268"/>
            <a:ext cx="15773400" cy="2285715"/>
            <a:chOff x="0" y="-66675"/>
            <a:chExt cx="21031200" cy="3047621"/>
          </a:xfrm>
        </p:grpSpPr>
        <p:sp>
          <p:nvSpPr>
            <p:cNvPr id="292" name="Google Shape;292;p20"/>
            <p:cNvSpPr/>
            <p:nvPr/>
          </p:nvSpPr>
          <p:spPr>
            <a:xfrm>
              <a:off x="0" y="0"/>
              <a:ext cx="21031200" cy="2980946"/>
            </a:xfrm>
            <a:custGeom>
              <a:rect b="b" l="l" r="r" t="t"/>
              <a:pathLst>
                <a:path extrusionOk="0" h="2980946" w="21031200">
                  <a:moveTo>
                    <a:pt x="0" y="0"/>
                  </a:moveTo>
                  <a:lnTo>
                    <a:pt x="21031200" y="0"/>
                  </a:lnTo>
                  <a:lnTo>
                    <a:pt x="21031200" y="2980946"/>
                  </a:lnTo>
                  <a:lnTo>
                    <a:pt x="0" y="298094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</p:spPr>
        </p:sp>
        <p:sp>
          <p:nvSpPr>
            <p:cNvPr id="293" name="Google Shape;293;p20"/>
            <p:cNvSpPr txBox="1"/>
            <p:nvPr/>
          </p:nvSpPr>
          <p:spPr>
            <a:xfrm>
              <a:off x="0" y="-66675"/>
              <a:ext cx="21031200" cy="30476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63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Ключові навички ESCO, що розглядаються в цьому модулі</a:t>
              </a:r>
              <a:endParaRPr sz="1100"/>
            </a:p>
          </p:txBody>
        </p:sp>
      </p:grpSp>
      <p:sp>
        <p:nvSpPr>
          <p:cNvPr id="294" name="Google Shape;294;p20"/>
          <p:cNvSpPr txBox="1"/>
          <p:nvPr/>
        </p:nvSpPr>
        <p:spPr>
          <a:xfrm>
            <a:off x="1084550" y="2516975"/>
            <a:ext cx="11535600" cy="634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2168" u="none" cap="none" strike="noStrike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T2.3 – Вирішення проблем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2168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Практикується в: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2168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Слайди «Зупинись та поміркуй» та інтерактивні завдання на основі сценаріїв, де учням пропонуються раптові або незрозумілі попереджувальні ситуації в житлових умовах, наприклад, коли несподівано спрацьовує сигналізація про повінь, коли два різні сповіщення надають суперечливу інформацію або коли лінії зв’язку виходять з ладу під час відключення електроенергії.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168" u="none" cap="none" strike="noStrike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Викладачі висвітлюють цю навичку таким чином: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289072" lvl="1" marL="552747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68"/>
              <a:buFont typeface="Calibri"/>
              <a:buChar char="•"/>
            </a:pPr>
            <a:r>
              <a:rPr i="1" lang="en-US" sz="2168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• Заохочення учнів до аналізу попереджувальних повідомлень та визначення першопричини проблеми (технічний збій, дезінформація чи людська помилка).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289072" lvl="1" marL="552747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68"/>
              <a:buFont typeface="Calibri"/>
              <a:buChar char="•"/>
            </a:pPr>
            <a:r>
              <a:rPr i="1" lang="en-US" sz="2168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• Керування обговореннями щодо того, як приймати рішення та діяти ефективно, незважаючи на невизначеність або неповні дані.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289072" lvl="1" marL="552747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68"/>
              <a:buFont typeface="Calibri"/>
              <a:buChar char="•"/>
            </a:pPr>
            <a:r>
              <a:rPr i="1" lang="en-US" sz="2168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• Використовуючи підказки «Зупиніться та поміркуйте», запитайте учнів, як би вони розставили пріоритети дій безпеки в умовах обмеженого часу.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289072" lvl="1" marL="552747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68"/>
              <a:buFont typeface="Calibri"/>
              <a:buChar char="•"/>
            </a:pPr>
            <a:r>
              <a:rPr i="1" lang="en-US" sz="2168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• Проведення групових вправ, де учасники повинні усунути несправності системи або непорозуміння в межах своєї домогосподарства.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indent="-289072" lvl="1" marL="552747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68"/>
              <a:buFont typeface="Calibri"/>
              <a:buChar char="•"/>
            </a:pPr>
            <a:r>
              <a:rPr i="1" lang="en-US" sz="2168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• Підкреслення того, як розвиток структурованих звичок вирішення проблем допомагає зменшити плутанину, зміцнити впевненість та покращити скоординовані заходи безпеки.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" name="Google Shape;295;p20"/>
          <p:cNvSpPr/>
          <p:nvPr/>
        </p:nvSpPr>
        <p:spPr>
          <a:xfrm>
            <a:off x="13294518" y="3033788"/>
            <a:ext cx="4066508" cy="4219385"/>
          </a:xfrm>
          <a:custGeom>
            <a:rect b="b" l="l" r="r" t="t"/>
            <a:pathLst>
              <a:path extrusionOk="0" h="5625846" w="5422011">
                <a:moveTo>
                  <a:pt x="0" y="0"/>
                </a:moveTo>
                <a:lnTo>
                  <a:pt x="5422011" y="0"/>
                </a:lnTo>
                <a:lnTo>
                  <a:pt x="5422011" y="5625846"/>
                </a:lnTo>
                <a:lnTo>
                  <a:pt x="0" y="562584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39" l="0" r="0" t="-39"/>
            </a:stretch>
          </a:blipFill>
          <a:ln>
            <a:noFill/>
          </a:ln>
        </p:spPr>
      </p:sp>
      <p:sp>
        <p:nvSpPr>
          <p:cNvPr id="296" name="Google Shape;296;p20"/>
          <p:cNvSpPr txBox="1"/>
          <p:nvPr/>
        </p:nvSpPr>
        <p:spPr>
          <a:xfrm>
            <a:off x="13698567" y="7565642"/>
            <a:ext cx="3039321" cy="9334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199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36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Рисунок 1: Мозок із шестернями – символ критичного мислення від Canva (безкоштовний елемент)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Синій текст на чорному фоні  Опис згенеровано автоматично" id="305" name="Google Shape;305;p22"/>
          <p:cNvSpPr/>
          <p:nvPr/>
        </p:nvSpPr>
        <p:spPr>
          <a:xfrm>
            <a:off x="13646607" y="9149337"/>
            <a:ext cx="3556826" cy="793528"/>
          </a:xfrm>
          <a:custGeom>
            <a:rect b="b" l="l" r="r" t="t"/>
            <a:pathLst>
              <a:path extrusionOk="0" h="1058037" w="4742434">
                <a:moveTo>
                  <a:pt x="0" y="0"/>
                </a:moveTo>
                <a:lnTo>
                  <a:pt x="4742434" y="0"/>
                </a:lnTo>
                <a:lnTo>
                  <a:pt x="4742434" y="1058037"/>
                </a:lnTo>
                <a:lnTo>
                  <a:pt x="0" y="10580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44" l="0" r="0" t="0"/>
            </a:stretch>
          </a:blipFill>
          <a:ln>
            <a:noFill/>
          </a:ln>
        </p:spPr>
      </p:sp>
      <p:sp>
        <p:nvSpPr>
          <p:cNvPr descr="Крупний план логотипа  Контент, створений штучним інтелектом, може бути неправильним." id="306" name="Google Shape;306;p22"/>
          <p:cNvSpPr/>
          <p:nvPr/>
        </p:nvSpPr>
        <p:spPr>
          <a:xfrm>
            <a:off x="1084560" y="9038010"/>
            <a:ext cx="3741229" cy="904875"/>
          </a:xfrm>
          <a:custGeom>
            <a:rect b="b" l="l" r="r" t="t"/>
            <a:pathLst>
              <a:path extrusionOk="0" h="1206500" w="4988306">
                <a:moveTo>
                  <a:pt x="0" y="0"/>
                </a:moveTo>
                <a:lnTo>
                  <a:pt x="4988306" y="0"/>
                </a:lnTo>
                <a:lnTo>
                  <a:pt x="4988306" y="1206500"/>
                </a:lnTo>
                <a:lnTo>
                  <a:pt x="0" y="12065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1" l="0" r="0" t="0"/>
            </a:stretch>
          </a:blipFill>
          <a:ln>
            <a:noFill/>
          </a:ln>
        </p:spPr>
      </p:sp>
      <p:grpSp>
        <p:nvGrpSpPr>
          <p:cNvPr id="307" name="Google Shape;307;p22"/>
          <p:cNvGrpSpPr/>
          <p:nvPr/>
        </p:nvGrpSpPr>
        <p:grpSpPr>
          <a:xfrm>
            <a:off x="1259682" y="709656"/>
            <a:ext cx="15773400" cy="2285715"/>
            <a:chOff x="0" y="-66675"/>
            <a:chExt cx="21031200" cy="3047621"/>
          </a:xfrm>
        </p:grpSpPr>
        <p:sp>
          <p:nvSpPr>
            <p:cNvPr id="308" name="Google Shape;308;p22"/>
            <p:cNvSpPr/>
            <p:nvPr/>
          </p:nvSpPr>
          <p:spPr>
            <a:xfrm>
              <a:off x="0" y="0"/>
              <a:ext cx="21031200" cy="2980946"/>
            </a:xfrm>
            <a:custGeom>
              <a:rect b="b" l="l" r="r" t="t"/>
              <a:pathLst>
                <a:path extrusionOk="0" h="2980946" w="21031200">
                  <a:moveTo>
                    <a:pt x="0" y="0"/>
                  </a:moveTo>
                  <a:lnTo>
                    <a:pt x="21031200" y="0"/>
                  </a:lnTo>
                  <a:lnTo>
                    <a:pt x="21031200" y="2980946"/>
                  </a:lnTo>
                  <a:lnTo>
                    <a:pt x="0" y="298094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</p:spPr>
        </p:sp>
        <p:sp>
          <p:nvSpPr>
            <p:cNvPr id="309" name="Google Shape;309;p22"/>
            <p:cNvSpPr txBox="1"/>
            <p:nvPr/>
          </p:nvSpPr>
          <p:spPr>
            <a:xfrm>
              <a:off x="0" y="-66675"/>
              <a:ext cx="21031200" cy="30476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54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Підтримка оцінювання </a:t>
              </a:r>
              <a:endParaRPr b="1" i="0" sz="54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54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– Як перевірити прогрес учня</a:t>
              </a:r>
              <a:endParaRPr sz="200"/>
            </a:p>
          </p:txBody>
        </p:sp>
      </p:grpSp>
      <p:sp>
        <p:nvSpPr>
          <p:cNvPr id="310" name="Google Shape;310;p22"/>
          <p:cNvSpPr txBox="1"/>
          <p:nvPr/>
        </p:nvSpPr>
        <p:spPr>
          <a:xfrm>
            <a:off x="1351032" y="2780779"/>
            <a:ext cx="15590700" cy="608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86416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i="0" lang="en-US" sz="2854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В кінці цього навчального модуля слухачі пройдуть тест із 10 запитань з вибором однієї правильної відповіді, призначений для оцінки їхнього розуміння ключових концепцій, розглянутих на занятті.</a:t>
            </a:r>
            <a:endParaRPr sz="1000"/>
          </a:p>
          <a:p>
            <a:pPr indent="0" lvl="0" marL="0" marR="0" rtl="0" algn="just">
              <a:lnSpc>
                <a:spcPct val="86416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i="0" lang="en-US" sz="2854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Міф чи факт Швидка перевірка</a:t>
            </a:r>
            <a:endParaRPr sz="1000"/>
          </a:p>
          <a:p>
            <a:pPr indent="-307236" lvl="1" marL="665273" marR="0" rtl="0" algn="just">
              <a:lnSpc>
                <a:spcPct val="86416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54"/>
              <a:buChar char="•"/>
            </a:pPr>
            <a:r>
              <a:rPr i="0" lang="en-US" sz="2854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Як це працює: Покажіть учням 2–3 короткі твердження (наприклад, «Під час землетрусу найбезпечніше негайно вибігти надвір»). Учні голосують за «Міф» або «Факт», а потім обґрунтовують свою відповідь.</a:t>
            </a:r>
            <a:endParaRPr sz="1000"/>
          </a:p>
          <a:p>
            <a:pPr indent="-307236" lvl="1" marL="665273" marR="0" rtl="0" algn="just">
              <a:lnSpc>
                <a:spcPct val="86416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54"/>
              <a:buChar char="•"/>
            </a:pPr>
            <a:r>
              <a:rPr i="0" lang="en-US" sz="2854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Що це показує: Перевіряє, чи можуть учні відокремлювати хибні уявлення від точних рекомендацій з безпеки, та заохочує їх застосовувати критичне мислення до поширених міфів.</a:t>
            </a:r>
            <a:endParaRPr sz="1000"/>
          </a:p>
          <a:p>
            <a:pPr indent="-332636" lvl="1" marL="665273" marR="0" rtl="0" algn="just">
              <a:lnSpc>
                <a:spcPct val="86416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i="0" lang="en-US" sz="2854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Презентація плану групової безпеки</a:t>
            </a:r>
            <a:endParaRPr sz="1000"/>
          </a:p>
          <a:p>
            <a:pPr indent="-307236" lvl="1" marL="665273" marR="0" rtl="0" algn="just">
              <a:lnSpc>
                <a:spcPct val="86416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54"/>
              <a:buChar char="•"/>
            </a:pPr>
            <a:r>
              <a:rPr i="0" lang="en-US" sz="2854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Як це працює: У невеликих групах учні розробляють короткий сімейний план дій на випадок надзвичайної ситуації (наприклад, що робити, якщо спрацює сирена про повінь). Кожна група презентує свій план класу.</a:t>
            </a:r>
            <a:endParaRPr sz="1000"/>
          </a:p>
          <a:p>
            <a:pPr indent="-307236" lvl="1" marL="665273" marR="0" rtl="0" algn="just">
              <a:lnSpc>
                <a:spcPct val="86416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54"/>
              <a:buChar char="•"/>
            </a:pPr>
            <a:r>
              <a:rPr i="0" lang="en-US" sz="2854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Що це показує: Демонструє здатність переносити знання на практичні стратегії підготовки, а також перевіряє навички комунікації та співпраці.</a:t>
            </a:r>
            <a:endParaRPr sz="10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Синій текст на чорному фоні  Опис згенеровано автоматично" id="319" name="Google Shape;319;p24"/>
          <p:cNvSpPr/>
          <p:nvPr/>
        </p:nvSpPr>
        <p:spPr>
          <a:xfrm>
            <a:off x="13646607" y="9149337"/>
            <a:ext cx="3556826" cy="793528"/>
          </a:xfrm>
          <a:custGeom>
            <a:rect b="b" l="l" r="r" t="t"/>
            <a:pathLst>
              <a:path extrusionOk="0" h="1058037" w="4742434">
                <a:moveTo>
                  <a:pt x="0" y="0"/>
                </a:moveTo>
                <a:lnTo>
                  <a:pt x="4742434" y="0"/>
                </a:lnTo>
                <a:lnTo>
                  <a:pt x="4742434" y="1058037"/>
                </a:lnTo>
                <a:lnTo>
                  <a:pt x="0" y="10580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44" l="0" r="0" t="0"/>
            </a:stretch>
          </a:blipFill>
          <a:ln>
            <a:noFill/>
          </a:ln>
        </p:spPr>
      </p:sp>
      <p:sp>
        <p:nvSpPr>
          <p:cNvPr descr="Крупний план логотипа  Контент, створений штучним інтелектом, може бути неправильним." id="320" name="Google Shape;320;p24"/>
          <p:cNvSpPr/>
          <p:nvPr/>
        </p:nvSpPr>
        <p:spPr>
          <a:xfrm>
            <a:off x="1084560" y="9038010"/>
            <a:ext cx="3741229" cy="904875"/>
          </a:xfrm>
          <a:custGeom>
            <a:rect b="b" l="l" r="r" t="t"/>
            <a:pathLst>
              <a:path extrusionOk="0" h="1206500" w="4988306">
                <a:moveTo>
                  <a:pt x="0" y="0"/>
                </a:moveTo>
                <a:lnTo>
                  <a:pt x="4988306" y="0"/>
                </a:lnTo>
                <a:lnTo>
                  <a:pt x="4988306" y="1206500"/>
                </a:lnTo>
                <a:lnTo>
                  <a:pt x="0" y="12065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1" l="0" r="0" t="0"/>
            </a:stretch>
          </a:blipFill>
          <a:ln>
            <a:noFill/>
          </a:ln>
        </p:spPr>
      </p:sp>
      <p:grpSp>
        <p:nvGrpSpPr>
          <p:cNvPr id="321" name="Google Shape;321;p24"/>
          <p:cNvGrpSpPr/>
          <p:nvPr/>
        </p:nvGrpSpPr>
        <p:grpSpPr>
          <a:xfrm>
            <a:off x="1259682" y="709656"/>
            <a:ext cx="15773400" cy="2038350"/>
            <a:chOff x="0" y="-66675"/>
            <a:chExt cx="21031200" cy="2717801"/>
          </a:xfrm>
        </p:grpSpPr>
        <p:sp>
          <p:nvSpPr>
            <p:cNvPr id="322" name="Google Shape;322;p24"/>
            <p:cNvSpPr/>
            <p:nvPr/>
          </p:nvSpPr>
          <p:spPr>
            <a:xfrm>
              <a:off x="0" y="0"/>
              <a:ext cx="21031200" cy="2651126"/>
            </a:xfrm>
            <a:custGeom>
              <a:rect b="b" l="l" r="r" t="t"/>
              <a:pathLst>
                <a:path extrusionOk="0" h="2651126" w="21031200">
                  <a:moveTo>
                    <a:pt x="0" y="0"/>
                  </a:moveTo>
                  <a:lnTo>
                    <a:pt x="21031200" y="0"/>
                  </a:lnTo>
                  <a:lnTo>
                    <a:pt x="21031200" y="2651126"/>
                  </a:lnTo>
                  <a:lnTo>
                    <a:pt x="0" y="265112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</p:spPr>
        </p:sp>
        <p:sp>
          <p:nvSpPr>
            <p:cNvPr id="323" name="Google Shape;323;p24"/>
            <p:cNvSpPr txBox="1"/>
            <p:nvPr/>
          </p:nvSpPr>
          <p:spPr>
            <a:xfrm>
              <a:off x="0" y="-66675"/>
              <a:ext cx="21031200" cy="2717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8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66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Додаткові довідкові матеріали</a:t>
              </a:r>
              <a:endParaRPr/>
            </a:p>
          </p:txBody>
        </p:sp>
      </p:grpSp>
      <p:sp>
        <p:nvSpPr>
          <p:cNvPr id="324" name="Google Shape;324;p24"/>
          <p:cNvSpPr txBox="1"/>
          <p:nvPr/>
        </p:nvSpPr>
        <p:spPr>
          <a:xfrm>
            <a:off x="1346343" y="2467303"/>
            <a:ext cx="15590700" cy="6050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863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940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1. UNDRR – Системи раннього попередження: зниження смертності від стихійних лих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863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40" cap="none" strike="noStrike">
                <a:solidFill>
                  <a:srgbClr val="139AD6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https://www.undrr.org/publication/early-warning-systems-reducing-disaster-mortality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863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40" cap="none" strike="noStrike">
                <a:solidFill>
                  <a:srgbClr val="000000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Стислий пояснювальний матеріал, що показує, як раннє попередження рятує життя, з прикладами, які освітяни можуть використовувати, щоб підкреслити важливість готовності.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863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940" cap="none" strike="noStrike">
              <a:solidFill>
                <a:srgbClr val="000000"/>
              </a:solidFill>
              <a:uFill>
                <a:noFill/>
              </a:uFill>
              <a:latin typeface="Calibri"/>
              <a:ea typeface="Calibri"/>
              <a:cs typeface="Calibri"/>
              <a:sym typeface="Calibri"/>
              <a:hlinkClick r:id="rId7">
                <a:extLst>
                  <a:ext uri="{A12FA001-AC4F-418D-AE19-62706E023703}">
                    <ahyp:hlinkClr val="tx"/>
                  </a:ext>
                </a:extLst>
              </a:hlinkClick>
            </a:endParaRPr>
          </a:p>
          <a:p>
            <a:pPr indent="0" lvl="0" marL="0" marR="0" rtl="0" algn="just">
              <a:lnSpc>
                <a:spcPct val="863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940" cap="none" strike="noStrike">
                <a:solidFill>
                  <a:srgbClr val="000000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2. Європейська система оповіщення про повені (EFAS) – Управління надзвичайними ситуаціями Copernicus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863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40" cap="none" strike="noStrike">
                <a:solidFill>
                  <a:srgbClr val="139AD6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https://european-flood.emergency.copernicus.eu/en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863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40" cap="none" strike="noStrike">
                <a:solidFill>
                  <a:srgbClr val="000000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Надає карти в режимі реального часу, сповіщення та навчальні візуальні матеріали про повені в Європі, корисні для навчання тому, як системи моніторингу працюють на практиці.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863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940" cap="none" strike="noStrike">
              <a:solidFill>
                <a:srgbClr val="000000"/>
              </a:solidFill>
              <a:uFill>
                <a:noFill/>
              </a:uFill>
              <a:latin typeface="Calibri"/>
              <a:ea typeface="Calibri"/>
              <a:cs typeface="Calibri"/>
              <a:sym typeface="Calibri"/>
              <a:hlinkClick r:id="rId11">
                <a:extLst>
                  <a:ext uri="{A12FA001-AC4F-418D-AE19-62706E023703}">
                    <ahyp:hlinkClr val="tx"/>
                  </a:ext>
                </a:extLst>
              </a:hlinkClick>
            </a:endParaRPr>
          </a:p>
          <a:p>
            <a:pPr indent="0" lvl="0" marL="0" marR="0" rtl="0" algn="just">
              <a:lnSpc>
                <a:spcPct val="863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940" cap="none" strike="noStrike">
                <a:solidFill>
                  <a:srgbClr val="000000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3. ВООЗ – Епідемічна розвідка: моніторинг глобальних загроз здоров’ю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863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40" cap="none" strike="noStrike">
                <a:solidFill>
                  <a:srgbClr val="000000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en-US" sz="2940" cap="none" strike="noStrike">
                <a:solidFill>
                  <a:srgbClr val="000000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https://www.who.int/initiatives/global-epidemic-intelligence</a:t>
            </a:r>
            <a:endParaRPr/>
          </a:p>
          <a:p>
            <a:pPr indent="0" lvl="0" marL="0" marR="0" rtl="0" algn="just">
              <a:lnSpc>
                <a:spcPct val="863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marR="0" rtl="0" algn="just">
              <a:lnSpc>
                <a:spcPct val="863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40" cap="none" strike="noStrike">
                <a:solidFill>
                  <a:srgbClr val="000000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Пояснює, як системи раннього попередження, пов’язані зі здоров’ям, відстежують пандемії та спалахи, допомагаючи тренерам пов’язувати біологічні небезпеки з готовністю домогосподарств.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Синій текст на чорному фоні  Опис згенеровано автоматично" id="333" name="Google Shape;333;p26"/>
          <p:cNvSpPr/>
          <p:nvPr/>
        </p:nvSpPr>
        <p:spPr>
          <a:xfrm>
            <a:off x="13646607" y="9149337"/>
            <a:ext cx="3556826" cy="793528"/>
          </a:xfrm>
          <a:custGeom>
            <a:rect b="b" l="l" r="r" t="t"/>
            <a:pathLst>
              <a:path extrusionOk="0" h="1058037" w="4742434">
                <a:moveTo>
                  <a:pt x="0" y="0"/>
                </a:moveTo>
                <a:lnTo>
                  <a:pt x="4742434" y="0"/>
                </a:lnTo>
                <a:lnTo>
                  <a:pt x="4742434" y="1058037"/>
                </a:lnTo>
                <a:lnTo>
                  <a:pt x="0" y="10580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44" l="0" r="0" t="0"/>
            </a:stretch>
          </a:blipFill>
          <a:ln>
            <a:noFill/>
          </a:ln>
        </p:spPr>
      </p:sp>
      <p:sp>
        <p:nvSpPr>
          <p:cNvPr descr="Крупний план логотипа  Контент, створений штучним інтелектом, може бути неправильним." id="334" name="Google Shape;334;p26"/>
          <p:cNvSpPr/>
          <p:nvPr/>
        </p:nvSpPr>
        <p:spPr>
          <a:xfrm>
            <a:off x="1084560" y="9038010"/>
            <a:ext cx="3741229" cy="904875"/>
          </a:xfrm>
          <a:custGeom>
            <a:rect b="b" l="l" r="r" t="t"/>
            <a:pathLst>
              <a:path extrusionOk="0" h="1206500" w="4988306">
                <a:moveTo>
                  <a:pt x="0" y="0"/>
                </a:moveTo>
                <a:lnTo>
                  <a:pt x="4988306" y="0"/>
                </a:lnTo>
                <a:lnTo>
                  <a:pt x="4988306" y="1206500"/>
                </a:lnTo>
                <a:lnTo>
                  <a:pt x="0" y="12065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1" l="0" r="0" t="0"/>
            </a:stretch>
          </a:blipFill>
          <a:ln>
            <a:noFill/>
          </a:ln>
        </p:spPr>
      </p:sp>
      <p:grpSp>
        <p:nvGrpSpPr>
          <p:cNvPr id="335" name="Google Shape;335;p26"/>
          <p:cNvGrpSpPr/>
          <p:nvPr/>
        </p:nvGrpSpPr>
        <p:grpSpPr>
          <a:xfrm>
            <a:off x="1259682" y="709655"/>
            <a:ext cx="15773400" cy="1242995"/>
            <a:chOff x="0" y="-66675"/>
            <a:chExt cx="21031200" cy="1657326"/>
          </a:xfrm>
        </p:grpSpPr>
        <p:sp>
          <p:nvSpPr>
            <p:cNvPr id="336" name="Google Shape;336;p26"/>
            <p:cNvSpPr/>
            <p:nvPr/>
          </p:nvSpPr>
          <p:spPr>
            <a:xfrm>
              <a:off x="0" y="0"/>
              <a:ext cx="21031200" cy="1590651"/>
            </a:xfrm>
            <a:custGeom>
              <a:rect b="b" l="l" r="r" t="t"/>
              <a:pathLst>
                <a:path extrusionOk="0" h="1590651" w="21031200">
                  <a:moveTo>
                    <a:pt x="0" y="0"/>
                  </a:moveTo>
                  <a:lnTo>
                    <a:pt x="21031200" y="0"/>
                  </a:lnTo>
                  <a:lnTo>
                    <a:pt x="21031200" y="1590651"/>
                  </a:lnTo>
                  <a:lnTo>
                    <a:pt x="0" y="159065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</p:spPr>
        </p:sp>
        <p:sp>
          <p:nvSpPr>
            <p:cNvPr id="337" name="Google Shape;337;p26"/>
            <p:cNvSpPr txBox="1"/>
            <p:nvPr/>
          </p:nvSpPr>
          <p:spPr>
            <a:xfrm>
              <a:off x="0" y="-66675"/>
              <a:ext cx="21031200" cy="16573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799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594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Джерела</a:t>
              </a:r>
              <a:endParaRPr/>
            </a:p>
          </p:txBody>
        </p:sp>
      </p:grpSp>
      <p:sp>
        <p:nvSpPr>
          <p:cNvPr id="338" name="Google Shape;338;p26"/>
          <p:cNvSpPr txBox="1"/>
          <p:nvPr/>
        </p:nvSpPr>
        <p:spPr>
          <a:xfrm>
            <a:off x="1348718" y="2087183"/>
            <a:ext cx="15590700" cy="558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46458" lvl="1" marL="492919" marR="0" rtl="0" algn="just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50"/>
              <a:buFont typeface="Calibri"/>
              <a:buChar char="•"/>
            </a:pPr>
            <a:r>
              <a:rPr i="0" lang="en-US" sz="225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Служба управління надзвичайними ситуаціями Copernicus. Європейська система оповіщення про повені (EFAS). Отримано з https://european-flood.emergency.copernicus.eu/en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246458" lvl="1" marL="492919" marR="0" rtl="0" algn="just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50"/>
              <a:buFont typeface="Calibri"/>
              <a:buChar char="•"/>
            </a:pPr>
            <a:r>
              <a:rPr i="0" lang="en-US" sz="225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Європейська комісія. Європейські навички, компетенції, кваліфікації та професії (ESCO). Отримано з https://esco.ec.europa.eu/en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246458" lvl="1" marL="492919" marR="0" rtl="0" algn="just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50"/>
              <a:buFont typeface="Calibri"/>
              <a:buChar char="•"/>
            </a:pPr>
            <a:r>
              <a:rPr i="0" lang="en-US" sz="225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Міжнародний центр комплексного розвитку гір. Системи раннього попередження про повені на рівні громад (CBFEWS). Отримано з https://www.icimod.org/mountain/cbfews/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246458" lvl="1" marL="492919" marR="0" rtl="0" algn="just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50"/>
              <a:buFont typeface="Calibri"/>
              <a:buChar char="•"/>
            </a:pPr>
            <a:r>
              <a:rPr i="0" lang="en-US" sz="225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Метеорологічне агентство Японії. Раннє попередження про землетруси та цунамі. Отримано з https://www.jma.go.jp/jma/en/Activities/earthquake.html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246458" lvl="1" marL="492919" marR="0" rtl="0" algn="just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50"/>
              <a:buFont typeface="Calibri"/>
              <a:buChar char="•"/>
            </a:pPr>
            <a:r>
              <a:rPr i="0" lang="en-US" sz="225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Управління Організації Об'єднаних Націй зі зменшення ризику стихійних лих. Системи раннього попередження: Зниження смертності від стихійних лих. Отримано з https://www.undrr.org/publication/early-warning-systems-reducing-disaster-mortality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246458" lvl="1" marL="492919" marR="0" rtl="0" algn="just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50"/>
              <a:buFont typeface="Calibri"/>
              <a:buChar char="•"/>
            </a:pPr>
            <a:r>
              <a:rPr i="0" lang="en-US" sz="225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Всесвітня організація охорони здоров'я. Глобальна епідемічна розвідка. Отримано з https://www.who.int/initiatives/global-epidemic-intelligence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246458" lvl="1" marL="492919" marR="0" rtl="0" algn="just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50"/>
              <a:buFont typeface="Calibri"/>
              <a:buChar char="•"/>
            </a:pPr>
            <a:r>
              <a:rPr i="0" lang="en-US" sz="225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Євростат. Кліматичні катастрофи в Європі. Офіс публікацій Європейського Союзу. Отримано з https://ec.europa.eu/eurostat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246458" lvl="1" marL="492919" marR="0" rtl="0" algn="just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50"/>
              <a:buFont typeface="Calibri"/>
              <a:buChar char="•"/>
            </a:pPr>
            <a:r>
              <a:rPr i="0" lang="en-US" sz="225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Рисунок 1: Canva. (н.д.). Мозок із шестернями – символ критичного мислення [Зображення]. Canva. Отримано з https://www.canva.com/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7" name="Google Shape;347;p28"/>
          <p:cNvGrpSpPr/>
          <p:nvPr/>
        </p:nvGrpSpPr>
        <p:grpSpPr>
          <a:xfrm>
            <a:off x="657412" y="635794"/>
            <a:ext cx="14500167" cy="1522124"/>
            <a:chOff x="0" y="-66675"/>
            <a:chExt cx="19333556" cy="2029499"/>
          </a:xfrm>
        </p:grpSpPr>
        <p:sp>
          <p:nvSpPr>
            <p:cNvPr id="348" name="Google Shape;348;p28"/>
            <p:cNvSpPr/>
            <p:nvPr/>
          </p:nvSpPr>
          <p:spPr>
            <a:xfrm>
              <a:off x="0" y="0"/>
              <a:ext cx="19333556" cy="1962824"/>
            </a:xfrm>
            <a:custGeom>
              <a:rect b="b" l="l" r="r" t="t"/>
              <a:pathLst>
                <a:path extrusionOk="0" h="1962824" w="19333556">
                  <a:moveTo>
                    <a:pt x="0" y="0"/>
                  </a:moveTo>
                  <a:lnTo>
                    <a:pt x="19333556" y="0"/>
                  </a:lnTo>
                  <a:lnTo>
                    <a:pt x="19333556" y="1962824"/>
                  </a:lnTo>
                  <a:lnTo>
                    <a:pt x="0" y="196282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</p:spPr>
        </p:sp>
        <p:sp>
          <p:nvSpPr>
            <p:cNvPr id="349" name="Google Shape;349;p28"/>
            <p:cNvSpPr txBox="1"/>
            <p:nvPr/>
          </p:nvSpPr>
          <p:spPr>
            <a:xfrm>
              <a:off x="0" y="-66675"/>
              <a:ext cx="19333556" cy="20294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8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6600" u="none" cap="none" strike="noStrike">
                  <a:solidFill>
                    <a:srgbClr val="ED2527"/>
                  </a:solidFill>
                  <a:latin typeface="Calibri"/>
                  <a:ea typeface="Calibri"/>
                  <a:cs typeface="Calibri"/>
                  <a:sym typeface="Calibri"/>
                </a:rPr>
                <a:t>ПАРТНЕРСТВО</a:t>
              </a:r>
              <a:endParaRPr/>
            </a:p>
          </p:txBody>
        </p:sp>
      </p:grpSp>
      <p:sp>
        <p:nvSpPr>
          <p:cNvPr id="350" name="Google Shape;350;p28"/>
          <p:cNvSpPr txBox="1"/>
          <p:nvPr/>
        </p:nvSpPr>
        <p:spPr>
          <a:xfrm>
            <a:off x="748837" y="4816898"/>
            <a:ext cx="4684425" cy="43167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700" u="sng" cap="none" strike="noStrike">
                <a:solidFill>
                  <a:srgbClr val="139AD6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https://ied.eu/ </a:t>
            </a:r>
            <a:endParaRPr/>
          </a:p>
        </p:txBody>
      </p:sp>
      <p:sp>
        <p:nvSpPr>
          <p:cNvPr id="351" name="Google Shape;351;p28"/>
          <p:cNvSpPr txBox="1"/>
          <p:nvPr/>
        </p:nvSpPr>
        <p:spPr>
          <a:xfrm>
            <a:off x="6801118" y="4835719"/>
            <a:ext cx="4684425" cy="43167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700" u="sng" cap="none" strike="noStrike">
                <a:solidFill>
                  <a:srgbClr val="139AD6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https://denizli.afad.gov.tr/ </a:t>
            </a:r>
            <a:endParaRPr/>
          </a:p>
        </p:txBody>
      </p:sp>
      <p:sp>
        <p:nvSpPr>
          <p:cNvPr id="352" name="Google Shape;352;p28"/>
          <p:cNvSpPr txBox="1"/>
          <p:nvPr/>
        </p:nvSpPr>
        <p:spPr>
          <a:xfrm>
            <a:off x="12854738" y="4816898"/>
            <a:ext cx="4684425" cy="43167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700" u="sng" cap="none" strike="noStrike">
                <a:solidFill>
                  <a:srgbClr val="139AD6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https://neotalentway.com/ </a:t>
            </a:r>
            <a:endParaRPr/>
          </a:p>
        </p:txBody>
      </p:sp>
      <p:sp>
        <p:nvSpPr>
          <p:cNvPr id="353" name="Google Shape;353;p28"/>
          <p:cNvSpPr txBox="1"/>
          <p:nvPr/>
        </p:nvSpPr>
        <p:spPr>
          <a:xfrm>
            <a:off x="857337" y="8547951"/>
            <a:ext cx="4684425" cy="43167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700" u="sng" cap="none" strike="noStrike">
                <a:solidFill>
                  <a:srgbClr val="139AD6"/>
                </a:solid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https://www.eva93.lv/ </a:t>
            </a:r>
            <a:endParaRPr/>
          </a:p>
        </p:txBody>
      </p:sp>
      <p:sp>
        <p:nvSpPr>
          <p:cNvPr id="354" name="Google Shape;354;p28"/>
          <p:cNvSpPr txBox="1"/>
          <p:nvPr/>
        </p:nvSpPr>
        <p:spPr>
          <a:xfrm>
            <a:off x="6801788" y="8547951"/>
            <a:ext cx="4684425" cy="43167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700" u="sng" cap="none" strike="noStrike">
                <a:solidFill>
                  <a:srgbClr val="139AD6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https://ngo-nfe4y.com.ua/en </a:t>
            </a:r>
            <a:endParaRPr/>
          </a:p>
        </p:txBody>
      </p:sp>
      <p:sp>
        <p:nvSpPr>
          <p:cNvPr id="355" name="Google Shape;355;p28"/>
          <p:cNvSpPr txBox="1"/>
          <p:nvPr/>
        </p:nvSpPr>
        <p:spPr>
          <a:xfrm>
            <a:off x="12746238" y="8547951"/>
            <a:ext cx="4684425" cy="43167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700" u="sng" cap="none" strike="noStrike">
                <a:solidFill>
                  <a:srgbClr val="139AD6"/>
                </a:solidFill>
                <a:latin typeface="Calibri"/>
                <a:ea typeface="Calibri"/>
                <a:cs typeface="Calibri"/>
                <a:sym typeface="Calibri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https://vonhope.is/ </a:t>
            </a:r>
            <a:endParaRPr/>
          </a:p>
        </p:txBody>
      </p:sp>
      <p:sp>
        <p:nvSpPr>
          <p:cNvPr descr="Синій та червоний текст на чорному фоні  Контент, створений штучним інтелектом, може бути неправильним." id="356" name="Google Shape;356;p28"/>
          <p:cNvSpPr/>
          <p:nvPr/>
        </p:nvSpPr>
        <p:spPr>
          <a:xfrm>
            <a:off x="7714104" y="2478606"/>
            <a:ext cx="2564416" cy="2197322"/>
          </a:xfrm>
          <a:custGeom>
            <a:rect b="b" l="l" r="r" t="t"/>
            <a:pathLst>
              <a:path extrusionOk="0" h="2929763" w="3419221">
                <a:moveTo>
                  <a:pt x="0" y="0"/>
                </a:moveTo>
                <a:lnTo>
                  <a:pt x="3419221" y="0"/>
                </a:lnTo>
                <a:lnTo>
                  <a:pt x="3419221" y="2929763"/>
                </a:lnTo>
                <a:lnTo>
                  <a:pt x="0" y="292976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57" name="Google Shape;357;p28"/>
          <p:cNvSpPr/>
          <p:nvPr/>
        </p:nvSpPr>
        <p:spPr>
          <a:xfrm>
            <a:off x="1452777" y="6992169"/>
            <a:ext cx="3017520" cy="861155"/>
          </a:xfrm>
          <a:custGeom>
            <a:rect b="b" l="l" r="r" t="t"/>
            <a:pathLst>
              <a:path extrusionOk="0" h="1148207" w="4023360">
                <a:moveTo>
                  <a:pt x="0" y="0"/>
                </a:moveTo>
                <a:lnTo>
                  <a:pt x="4023360" y="0"/>
                </a:lnTo>
                <a:lnTo>
                  <a:pt x="4023360" y="1148207"/>
                </a:lnTo>
                <a:lnTo>
                  <a:pt x="0" y="114820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0">
              <a:alphaModFix/>
            </a:blip>
            <a:stretch>
              <a:fillRect b="1" l="0" r="0" t="0"/>
            </a:stretch>
          </a:blipFill>
          <a:ln>
            <a:noFill/>
          </a:ln>
        </p:spPr>
      </p:sp>
      <p:sp>
        <p:nvSpPr>
          <p:cNvPr descr="Червоно-синій логотип  Контент, створений штучним інтелектом, може бути неправильним." id="358" name="Google Shape;358;p28"/>
          <p:cNvSpPr/>
          <p:nvPr/>
        </p:nvSpPr>
        <p:spPr>
          <a:xfrm>
            <a:off x="14153700" y="2938572"/>
            <a:ext cx="1869472" cy="1517524"/>
          </a:xfrm>
          <a:custGeom>
            <a:rect b="b" l="l" r="r" t="t"/>
            <a:pathLst>
              <a:path extrusionOk="0" h="2023364" w="2492629">
                <a:moveTo>
                  <a:pt x="0" y="0"/>
                </a:moveTo>
                <a:lnTo>
                  <a:pt x="2492629" y="0"/>
                </a:lnTo>
                <a:lnTo>
                  <a:pt x="2492629" y="2023364"/>
                </a:lnTo>
                <a:lnTo>
                  <a:pt x="0" y="20233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1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descr="Логотип вітрильника  Контент, створений штучним інтелектом, може бути неправильним." id="359" name="Google Shape;359;p28"/>
          <p:cNvSpPr/>
          <p:nvPr/>
        </p:nvSpPr>
        <p:spPr>
          <a:xfrm>
            <a:off x="2227954" y="2835294"/>
            <a:ext cx="1718120" cy="1639633"/>
          </a:xfrm>
          <a:custGeom>
            <a:rect b="b" l="l" r="r" t="t"/>
            <a:pathLst>
              <a:path extrusionOk="0" h="2186178" w="2290826">
                <a:moveTo>
                  <a:pt x="0" y="0"/>
                </a:moveTo>
                <a:lnTo>
                  <a:pt x="2290826" y="0"/>
                </a:lnTo>
                <a:lnTo>
                  <a:pt x="2290826" y="2186178"/>
                </a:lnTo>
                <a:lnTo>
                  <a:pt x="0" y="218617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2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60" name="Google Shape;360;p28"/>
          <p:cNvSpPr/>
          <p:nvPr/>
        </p:nvSpPr>
        <p:spPr>
          <a:xfrm>
            <a:off x="6650666" y="6711603"/>
            <a:ext cx="4194524" cy="1320165"/>
          </a:xfrm>
          <a:custGeom>
            <a:rect b="b" l="l" r="r" t="t"/>
            <a:pathLst>
              <a:path extrusionOk="0" h="1760220" w="5592699">
                <a:moveTo>
                  <a:pt x="0" y="0"/>
                </a:moveTo>
                <a:lnTo>
                  <a:pt x="5592699" y="0"/>
                </a:lnTo>
                <a:lnTo>
                  <a:pt x="5592699" y="1760220"/>
                </a:lnTo>
                <a:lnTo>
                  <a:pt x="0" y="176022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3">
              <a:alphaModFix/>
            </a:blip>
            <a:stretch>
              <a:fillRect b="-1" l="0" r="0" t="0"/>
            </a:stretch>
          </a:blipFill>
          <a:ln>
            <a:noFill/>
          </a:ln>
        </p:spPr>
      </p:sp>
      <p:sp>
        <p:nvSpPr>
          <p:cNvPr id="361" name="Google Shape;361;p28"/>
          <p:cNvSpPr/>
          <p:nvPr/>
        </p:nvSpPr>
        <p:spPr>
          <a:xfrm>
            <a:off x="12654813" y="6974523"/>
            <a:ext cx="4299584" cy="1320165"/>
          </a:xfrm>
          <a:custGeom>
            <a:rect b="b" l="l" r="r" t="t"/>
            <a:pathLst>
              <a:path extrusionOk="0" h="1760220" w="5732780">
                <a:moveTo>
                  <a:pt x="0" y="0"/>
                </a:moveTo>
                <a:lnTo>
                  <a:pt x="5732780" y="0"/>
                </a:lnTo>
                <a:lnTo>
                  <a:pt x="5732780" y="1760220"/>
                </a:lnTo>
                <a:lnTo>
                  <a:pt x="0" y="176022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4">
              <a:alphaModFix/>
            </a:blip>
            <a:stretch>
              <a:fillRect b="-1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30"/>
          <p:cNvSpPr/>
          <p:nvPr/>
        </p:nvSpPr>
        <p:spPr>
          <a:xfrm>
            <a:off x="0" y="0"/>
            <a:ext cx="18287999" cy="10424160"/>
          </a:xfrm>
          <a:custGeom>
            <a:rect b="b" l="l" r="r" t="t"/>
            <a:pathLst>
              <a:path extrusionOk="0" h="13898880" w="24384000">
                <a:moveTo>
                  <a:pt x="0" y="0"/>
                </a:moveTo>
                <a:lnTo>
                  <a:pt x="24384000" y="0"/>
                </a:lnTo>
                <a:lnTo>
                  <a:pt x="24384000" y="13898880"/>
                </a:lnTo>
                <a:lnTo>
                  <a:pt x="0" y="1389888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-46002" t="0"/>
            </a:stretch>
          </a:blipFill>
          <a:ln>
            <a:noFill/>
          </a:ln>
        </p:spPr>
      </p:sp>
      <p:grpSp>
        <p:nvGrpSpPr>
          <p:cNvPr id="371" name="Google Shape;371;p30"/>
          <p:cNvGrpSpPr/>
          <p:nvPr/>
        </p:nvGrpSpPr>
        <p:grpSpPr>
          <a:xfrm>
            <a:off x="1751994" y="1446316"/>
            <a:ext cx="14784012" cy="2584618"/>
            <a:chOff x="0" y="-38100"/>
            <a:chExt cx="19712016" cy="3446157"/>
          </a:xfrm>
        </p:grpSpPr>
        <p:sp>
          <p:nvSpPr>
            <p:cNvPr id="372" name="Google Shape;372;p30"/>
            <p:cNvSpPr/>
            <p:nvPr/>
          </p:nvSpPr>
          <p:spPr>
            <a:xfrm>
              <a:off x="0" y="0"/>
              <a:ext cx="19712015" cy="3408057"/>
            </a:xfrm>
            <a:custGeom>
              <a:rect b="b" l="l" r="r" t="t"/>
              <a:pathLst>
                <a:path extrusionOk="0" h="3408057" w="19712015">
                  <a:moveTo>
                    <a:pt x="0" y="0"/>
                  </a:moveTo>
                  <a:lnTo>
                    <a:pt x="19712015" y="0"/>
                  </a:lnTo>
                  <a:lnTo>
                    <a:pt x="19712015" y="3408057"/>
                  </a:lnTo>
                  <a:lnTo>
                    <a:pt x="0" y="340805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</p:spPr>
        </p:sp>
        <p:sp>
          <p:nvSpPr>
            <p:cNvPr id="373" name="Google Shape;373;p30"/>
            <p:cNvSpPr txBox="1"/>
            <p:nvPr/>
          </p:nvSpPr>
          <p:spPr>
            <a:xfrm>
              <a:off x="0" y="-38100"/>
              <a:ext cx="19712016" cy="344615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798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4184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Отримайте задоволення від навчання з VET-READY </a:t>
              </a:r>
              <a:r>
                <a:rPr b="1" lang="en-US" sz="4146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РОЗДІЛУ 1: ГОТОВНІСТЬ ДО ДОМАШНІХ ЛИХ ТА РЕАГУВАННЯ НА НИХ</a:t>
              </a:r>
              <a:r>
                <a:rPr b="1" i="0" lang="en-US" sz="4184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, Модуль 3 Системи раннього попередження для безпеки житлових приміщень!</a:t>
              </a:r>
              <a:endParaRPr/>
            </a:p>
          </p:txBody>
        </p:sp>
      </p:grpSp>
      <p:sp>
        <p:nvSpPr>
          <p:cNvPr id="374" name="Google Shape;374;p30"/>
          <p:cNvSpPr txBox="1"/>
          <p:nvPr/>
        </p:nvSpPr>
        <p:spPr>
          <a:xfrm>
            <a:off x="7758879" y="4298753"/>
            <a:ext cx="2821574" cy="72798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398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53" u="none" cap="none" strike="noStrike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СЛІДКУЙТЕ ЗА НАМИ</a:t>
            </a:r>
            <a:endParaRPr/>
          </a:p>
        </p:txBody>
      </p:sp>
      <p:sp>
        <p:nvSpPr>
          <p:cNvPr descr="Чорний фон з білим текстом  Опис згенеровано автоматично" id="375" name="Google Shape;375;p30"/>
          <p:cNvSpPr/>
          <p:nvPr/>
        </p:nvSpPr>
        <p:spPr>
          <a:xfrm>
            <a:off x="12797262" y="8928176"/>
            <a:ext cx="3946493" cy="880491"/>
          </a:xfrm>
          <a:custGeom>
            <a:rect b="b" l="l" r="r" t="t"/>
            <a:pathLst>
              <a:path extrusionOk="0" h="1173988" w="5261991">
                <a:moveTo>
                  <a:pt x="0" y="0"/>
                </a:moveTo>
                <a:lnTo>
                  <a:pt x="5261991" y="0"/>
                </a:lnTo>
                <a:lnTo>
                  <a:pt x="5261991" y="1173988"/>
                </a:lnTo>
                <a:lnTo>
                  <a:pt x="0" y="11739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40" l="0" r="0" t="0"/>
            </a:stretch>
          </a:blipFill>
          <a:ln>
            <a:noFill/>
          </a:ln>
        </p:spPr>
      </p:sp>
      <p:sp>
        <p:nvSpPr>
          <p:cNvPr id="376" name="Google Shape;376;p30"/>
          <p:cNvSpPr/>
          <p:nvPr/>
        </p:nvSpPr>
        <p:spPr>
          <a:xfrm>
            <a:off x="1751994" y="8928176"/>
            <a:ext cx="3700462" cy="842963"/>
          </a:xfrm>
          <a:custGeom>
            <a:rect b="b" l="l" r="r" t="t"/>
            <a:pathLst>
              <a:path extrusionOk="0" h="1123950" w="4933950">
                <a:moveTo>
                  <a:pt x="0" y="0"/>
                </a:moveTo>
                <a:lnTo>
                  <a:pt x="4933950" y="0"/>
                </a:lnTo>
                <a:lnTo>
                  <a:pt x="4933950" y="1123950"/>
                </a:lnTo>
                <a:lnTo>
                  <a:pt x="0" y="112395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77" name="Google Shape;377;p30"/>
          <p:cNvSpPr txBox="1"/>
          <p:nvPr/>
        </p:nvSpPr>
        <p:spPr>
          <a:xfrm>
            <a:off x="6752922" y="6858489"/>
            <a:ext cx="4782154" cy="5181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000" u="sng" cap="none" strike="noStrike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https://vetready.eu/ </a:t>
            </a:r>
            <a:endParaRPr/>
          </a:p>
        </p:txBody>
      </p:sp>
      <p:sp>
        <p:nvSpPr>
          <p:cNvPr id="378" name="Google Shape;378;p30">
            <a:hlinkClick r:id="rId7"/>
          </p:cNvPr>
          <p:cNvSpPr/>
          <p:nvPr/>
        </p:nvSpPr>
        <p:spPr>
          <a:xfrm>
            <a:off x="9144000" y="5553567"/>
            <a:ext cx="688087" cy="688085"/>
          </a:xfrm>
          <a:custGeom>
            <a:rect b="b" l="l" r="r" t="t"/>
            <a:pathLst>
              <a:path extrusionOk="0" h="917448" w="917448">
                <a:moveTo>
                  <a:pt x="0" y="0"/>
                </a:moveTo>
                <a:lnTo>
                  <a:pt x="917448" y="0"/>
                </a:lnTo>
                <a:lnTo>
                  <a:pt x="917448" y="917448"/>
                </a:lnTo>
                <a:lnTo>
                  <a:pt x="0" y="91744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3" l="0" r="3" t="0"/>
            </a:stretch>
          </a:blipFill>
          <a:ln>
            <a:noFill/>
          </a:ln>
        </p:spPr>
      </p:sp>
      <p:sp>
        <p:nvSpPr>
          <p:cNvPr id="379" name="Google Shape;379;p30"/>
          <p:cNvSpPr/>
          <p:nvPr/>
        </p:nvSpPr>
        <p:spPr>
          <a:xfrm>
            <a:off x="8276283" y="5542770"/>
            <a:ext cx="707993" cy="707993"/>
          </a:xfrm>
          <a:custGeom>
            <a:rect b="b" l="l" r="r" t="t"/>
            <a:pathLst>
              <a:path extrusionOk="0" h="943991" w="943991">
                <a:moveTo>
                  <a:pt x="0" y="0"/>
                </a:moveTo>
                <a:lnTo>
                  <a:pt x="943991" y="0"/>
                </a:lnTo>
                <a:lnTo>
                  <a:pt x="943991" y="943991"/>
                </a:lnTo>
                <a:lnTo>
                  <a:pt x="0" y="94399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1" l="0" r="1" t="0"/>
            </a:stretch>
          </a:blipFill>
          <a:ln>
            <a:noFill/>
          </a:ln>
        </p:spPr>
      </p:sp>
      <p:sp>
        <p:nvSpPr>
          <p:cNvPr id="380" name="Google Shape;380;p30">
            <a:hlinkClick r:id="rId10"/>
          </p:cNvPr>
          <p:cNvSpPr/>
          <p:nvPr/>
        </p:nvSpPr>
        <p:spPr>
          <a:xfrm>
            <a:off x="7445758" y="5565807"/>
            <a:ext cx="670751" cy="665511"/>
          </a:xfrm>
          <a:custGeom>
            <a:rect b="b" l="l" r="r" t="t"/>
            <a:pathLst>
              <a:path extrusionOk="0" h="887349" w="894334">
                <a:moveTo>
                  <a:pt x="0" y="0"/>
                </a:moveTo>
                <a:lnTo>
                  <a:pt x="894334" y="0"/>
                </a:lnTo>
                <a:lnTo>
                  <a:pt x="894334" y="887349"/>
                </a:lnTo>
                <a:lnTo>
                  <a:pt x="0" y="8873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1">
              <a:alphaModFix/>
            </a:blip>
            <a:stretch>
              <a:fillRect b="-44" l="0" r="-4" t="0"/>
            </a:stretch>
          </a:blipFill>
          <a:ln>
            <a:noFill/>
          </a:ln>
        </p:spPr>
      </p:sp>
      <p:sp>
        <p:nvSpPr>
          <p:cNvPr id="381" name="Google Shape;381;p30">
            <a:hlinkClick r:id="rId12"/>
          </p:cNvPr>
          <p:cNvSpPr/>
          <p:nvPr/>
        </p:nvSpPr>
        <p:spPr>
          <a:xfrm>
            <a:off x="9991792" y="5557887"/>
            <a:ext cx="680085" cy="680085"/>
          </a:xfrm>
          <a:custGeom>
            <a:rect b="b" l="l" r="r" t="t"/>
            <a:pathLst>
              <a:path extrusionOk="0" h="906780" w="906780">
                <a:moveTo>
                  <a:pt x="0" y="0"/>
                </a:moveTo>
                <a:lnTo>
                  <a:pt x="906780" y="0"/>
                </a:lnTo>
                <a:lnTo>
                  <a:pt x="906780" y="906780"/>
                </a:lnTo>
                <a:lnTo>
                  <a:pt x="0" y="90678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Синій текст на чорному фоні  Опис згенеровано автоматично" id="109" name="Google Shape;109;p4"/>
          <p:cNvSpPr/>
          <p:nvPr/>
        </p:nvSpPr>
        <p:spPr>
          <a:xfrm>
            <a:off x="13646607" y="9149337"/>
            <a:ext cx="3556826" cy="793528"/>
          </a:xfrm>
          <a:custGeom>
            <a:rect b="b" l="l" r="r" t="t"/>
            <a:pathLst>
              <a:path extrusionOk="0" h="1058037" w="4742434">
                <a:moveTo>
                  <a:pt x="0" y="0"/>
                </a:moveTo>
                <a:lnTo>
                  <a:pt x="4742434" y="0"/>
                </a:lnTo>
                <a:lnTo>
                  <a:pt x="4742434" y="1058037"/>
                </a:lnTo>
                <a:lnTo>
                  <a:pt x="0" y="10580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44" l="0" r="0" t="0"/>
            </a:stretch>
          </a:blipFill>
          <a:ln>
            <a:noFill/>
          </a:ln>
        </p:spPr>
      </p:sp>
      <p:sp>
        <p:nvSpPr>
          <p:cNvPr descr="Крупний план логотипа  Контент, створений штучним інтелектом, може бути неправильним." id="110" name="Google Shape;110;p4"/>
          <p:cNvSpPr/>
          <p:nvPr/>
        </p:nvSpPr>
        <p:spPr>
          <a:xfrm>
            <a:off x="1084560" y="9038010"/>
            <a:ext cx="3741229" cy="904875"/>
          </a:xfrm>
          <a:custGeom>
            <a:rect b="b" l="l" r="r" t="t"/>
            <a:pathLst>
              <a:path extrusionOk="0" h="1206500" w="4988306">
                <a:moveTo>
                  <a:pt x="0" y="0"/>
                </a:moveTo>
                <a:lnTo>
                  <a:pt x="4988306" y="0"/>
                </a:lnTo>
                <a:lnTo>
                  <a:pt x="4988306" y="1206500"/>
                </a:lnTo>
                <a:lnTo>
                  <a:pt x="0" y="12065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1" l="0" r="0" t="0"/>
            </a:stretch>
          </a:blipFill>
          <a:ln>
            <a:noFill/>
          </a:ln>
        </p:spPr>
      </p:sp>
      <p:grpSp>
        <p:nvGrpSpPr>
          <p:cNvPr id="111" name="Google Shape;111;p4"/>
          <p:cNvGrpSpPr/>
          <p:nvPr/>
        </p:nvGrpSpPr>
        <p:grpSpPr>
          <a:xfrm>
            <a:off x="1259682" y="709656"/>
            <a:ext cx="15773400" cy="2038350"/>
            <a:chOff x="0" y="-66675"/>
            <a:chExt cx="21031200" cy="2717801"/>
          </a:xfrm>
        </p:grpSpPr>
        <p:sp>
          <p:nvSpPr>
            <p:cNvPr id="112" name="Google Shape;112;p4"/>
            <p:cNvSpPr/>
            <p:nvPr/>
          </p:nvSpPr>
          <p:spPr>
            <a:xfrm>
              <a:off x="0" y="0"/>
              <a:ext cx="21031200" cy="2651126"/>
            </a:xfrm>
            <a:custGeom>
              <a:rect b="b" l="l" r="r" t="t"/>
              <a:pathLst>
                <a:path extrusionOk="0" h="2651126" w="21031200">
                  <a:moveTo>
                    <a:pt x="0" y="0"/>
                  </a:moveTo>
                  <a:lnTo>
                    <a:pt x="21031200" y="0"/>
                  </a:lnTo>
                  <a:lnTo>
                    <a:pt x="21031200" y="2651126"/>
                  </a:lnTo>
                  <a:lnTo>
                    <a:pt x="0" y="265112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</p:spPr>
        </p:sp>
        <p:sp>
          <p:nvSpPr>
            <p:cNvPr id="113" name="Google Shape;113;p4"/>
            <p:cNvSpPr txBox="1"/>
            <p:nvPr/>
          </p:nvSpPr>
          <p:spPr>
            <a:xfrm>
              <a:off x="0" y="-66675"/>
              <a:ext cx="21031200" cy="2717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8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66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Огляд рекомендацій для викладачів</a:t>
              </a:r>
              <a:endParaRPr/>
            </a:p>
          </p:txBody>
        </p:sp>
      </p:grpSp>
      <p:sp>
        <p:nvSpPr>
          <p:cNvPr id="114" name="Google Shape;114;p4"/>
          <p:cNvSpPr txBox="1"/>
          <p:nvPr/>
        </p:nvSpPr>
        <p:spPr>
          <a:xfrm>
            <a:off x="1351107" y="2565008"/>
            <a:ext cx="15590700" cy="6522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863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7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Цей Допоміжний файл для викладачів</a:t>
            </a:r>
            <a:r>
              <a:rPr b="0" i="0" lang="en-US" sz="327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розроблений як супровід навчального модуля «Системи раннього попередження для безпеки житлових приміщень», надаючи індивідуальні методологічні та дидактичні рекомендації для підвищення його ефективності.</a:t>
            </a:r>
            <a:endParaRPr sz="1100"/>
          </a:p>
          <a:p>
            <a:pPr indent="0" lvl="0" marL="0" marR="0" rtl="0" algn="just">
              <a:lnSpc>
                <a:spcPct val="863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7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Він має на меті допомогти освітянам:</a:t>
            </a:r>
            <a:endParaRPr b="1" sz="1100"/>
          </a:p>
          <a:p>
            <a:pPr indent="-342090" lvl="1" marL="722282" marR="0" rtl="0" algn="just">
              <a:lnSpc>
                <a:spcPct val="8638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70"/>
              <a:buFont typeface="Arial"/>
              <a:buChar char="•"/>
            </a:pPr>
            <a:r>
              <a:rPr b="0" i="0" lang="en-US" sz="327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Зрозуміти конкретні педагогічні цілі цього модуля в рамках цього розділу</a:t>
            </a:r>
            <a:endParaRPr sz="1100"/>
          </a:p>
          <a:p>
            <a:pPr indent="-342090" lvl="1" marL="722282" marR="0" rtl="0" algn="just">
              <a:lnSpc>
                <a:spcPct val="8638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70"/>
              <a:buFont typeface="Arial"/>
              <a:buChar char="•"/>
            </a:pPr>
            <a:r>
              <a:rPr b="0" i="0" lang="en-US" sz="327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Застосовуйте відповідні стратегії та інструменти навчання для залучення учнів професійно-технічної освіти, безперервної професійно-технічної освіти та діаспори</a:t>
            </a:r>
            <a:endParaRPr sz="1100"/>
          </a:p>
          <a:p>
            <a:pPr indent="-342090" lvl="1" marL="722282" marR="0" rtl="0" algn="just">
              <a:lnSpc>
                <a:spcPct val="8638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70"/>
              <a:buFont typeface="Arial"/>
              <a:buChar char="•"/>
            </a:pPr>
            <a:r>
              <a:rPr b="0" i="0" lang="en-US" sz="327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Впевнено проводити ключові завдання, сприяти рефлексії та підтримувати запам'ятовування знань</a:t>
            </a:r>
            <a:endParaRPr sz="1100"/>
          </a:p>
          <a:p>
            <a:pPr indent="-342090" lvl="1" marL="722282" marR="0" rtl="0" algn="just">
              <a:lnSpc>
                <a:spcPct val="8638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70"/>
              <a:buFont typeface="Arial"/>
              <a:buChar char="•"/>
            </a:pPr>
            <a:r>
              <a:rPr b="0" i="0" lang="en-US" sz="327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Адаптуйте проведення занять до різних форматів (очного, онлайн, змішаного) та різноманітних потреб учнів</a:t>
            </a:r>
            <a:endParaRPr sz="1100"/>
          </a:p>
          <a:p>
            <a:pPr indent="-361141" lvl="1" marL="722282" marR="0" rtl="0" algn="just">
              <a:lnSpc>
                <a:spcPct val="863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327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Примітка:</a:t>
            </a:r>
            <a:r>
              <a:rPr b="0" i="1" lang="en-US" sz="327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Виконання цього модуля та пов’язаної з ним вікторини сприяє професійному розвитку викладача та може призвести до отримання сертифікації.</a:t>
            </a:r>
            <a:endParaRPr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Синій текст на чорному фоні  Опис згенеровано автоматично" id="123" name="Google Shape;123;p6"/>
          <p:cNvSpPr/>
          <p:nvPr/>
        </p:nvSpPr>
        <p:spPr>
          <a:xfrm>
            <a:off x="13646607" y="9149337"/>
            <a:ext cx="3556826" cy="793528"/>
          </a:xfrm>
          <a:custGeom>
            <a:rect b="b" l="l" r="r" t="t"/>
            <a:pathLst>
              <a:path extrusionOk="0" h="1058037" w="4742434">
                <a:moveTo>
                  <a:pt x="0" y="0"/>
                </a:moveTo>
                <a:lnTo>
                  <a:pt x="4742434" y="0"/>
                </a:lnTo>
                <a:lnTo>
                  <a:pt x="4742434" y="1058037"/>
                </a:lnTo>
                <a:lnTo>
                  <a:pt x="0" y="10580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44" l="0" r="0" t="0"/>
            </a:stretch>
          </a:blipFill>
          <a:ln>
            <a:noFill/>
          </a:ln>
        </p:spPr>
      </p:sp>
      <p:sp>
        <p:nvSpPr>
          <p:cNvPr descr="Крупний план логотипа  Контент, створений штучним інтелектом, може бути неправильним." id="124" name="Google Shape;124;p6"/>
          <p:cNvSpPr/>
          <p:nvPr/>
        </p:nvSpPr>
        <p:spPr>
          <a:xfrm>
            <a:off x="1084560" y="9038010"/>
            <a:ext cx="3741229" cy="904875"/>
          </a:xfrm>
          <a:custGeom>
            <a:rect b="b" l="l" r="r" t="t"/>
            <a:pathLst>
              <a:path extrusionOk="0" h="1206500" w="4988306">
                <a:moveTo>
                  <a:pt x="0" y="0"/>
                </a:moveTo>
                <a:lnTo>
                  <a:pt x="4988306" y="0"/>
                </a:lnTo>
                <a:lnTo>
                  <a:pt x="4988306" y="1206500"/>
                </a:lnTo>
                <a:lnTo>
                  <a:pt x="0" y="12065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1" l="0" r="0" t="0"/>
            </a:stretch>
          </a:blipFill>
          <a:ln>
            <a:noFill/>
          </a:ln>
        </p:spPr>
      </p:sp>
      <p:grpSp>
        <p:nvGrpSpPr>
          <p:cNvPr id="125" name="Google Shape;125;p6"/>
          <p:cNvGrpSpPr/>
          <p:nvPr/>
        </p:nvGrpSpPr>
        <p:grpSpPr>
          <a:xfrm>
            <a:off x="1259675" y="709654"/>
            <a:ext cx="15773400" cy="1240517"/>
            <a:chOff x="-9" y="-66678"/>
            <a:chExt cx="21031200" cy="1654023"/>
          </a:xfrm>
        </p:grpSpPr>
        <p:sp>
          <p:nvSpPr>
            <p:cNvPr id="126" name="Google Shape;126;p6"/>
            <p:cNvSpPr/>
            <p:nvPr/>
          </p:nvSpPr>
          <p:spPr>
            <a:xfrm>
              <a:off x="-9" y="-9"/>
              <a:ext cx="21031200" cy="1587354"/>
            </a:xfrm>
            <a:custGeom>
              <a:rect b="b" l="l" r="r" t="t"/>
              <a:pathLst>
                <a:path extrusionOk="0" h="2980946" w="21031200">
                  <a:moveTo>
                    <a:pt x="0" y="0"/>
                  </a:moveTo>
                  <a:lnTo>
                    <a:pt x="21031200" y="0"/>
                  </a:lnTo>
                  <a:lnTo>
                    <a:pt x="21031200" y="2980946"/>
                  </a:lnTo>
                  <a:lnTo>
                    <a:pt x="0" y="298094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</p:spPr>
        </p:sp>
        <p:sp>
          <p:nvSpPr>
            <p:cNvPr id="127" name="Google Shape;127;p6"/>
            <p:cNvSpPr txBox="1"/>
            <p:nvPr/>
          </p:nvSpPr>
          <p:spPr>
            <a:xfrm>
              <a:off x="-9" y="-66678"/>
              <a:ext cx="21031200" cy="1058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62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Навчальний зміст модуля</a:t>
              </a:r>
              <a:endParaRPr sz="1000"/>
            </a:p>
          </p:txBody>
        </p:sp>
      </p:grpSp>
      <p:sp>
        <p:nvSpPr>
          <p:cNvPr id="128" name="Google Shape;128;p6"/>
          <p:cNvSpPr txBox="1"/>
          <p:nvPr/>
        </p:nvSpPr>
        <p:spPr>
          <a:xfrm>
            <a:off x="1351100" y="1776576"/>
            <a:ext cx="15590700" cy="7388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810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Мета навчального модуля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Результати навчання навчального модуля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Вступ: Що таке система раннього попередження?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Ключові поняття та термінологія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Розуміння важливості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Чому цей навчальний модуль важливий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Стихійні лиха в контексті систем раннього попередження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Землетруси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Повені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Лісові пожежі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Шторми, урагани, торнадо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Спеки / Посухи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Технологічні / промислові катастрофи в системах раннього попередження для безпеки житлових будинків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Збої з водою або електропостачанням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Витоки газу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Розливи хімікатів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Зупиніться та поміркуйте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Біологічні / пов'язані зі здоров'ям катастрофи в системах раннього попередження для безпеки житлових будинків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Пандемії / Епідемії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Забруднення харчових продуктів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Зоонозні спалахи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Зупиніться та поміркуйте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Надихаючі дії та взірці для наслідування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alibri"/>
              <a:buChar char="●"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Більше для вивчення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Синій текст на чорному фоні  Опис згенеровано автоматично" id="137" name="Google Shape;137;p8"/>
          <p:cNvSpPr/>
          <p:nvPr/>
        </p:nvSpPr>
        <p:spPr>
          <a:xfrm>
            <a:off x="13646607" y="9149337"/>
            <a:ext cx="3556826" cy="793528"/>
          </a:xfrm>
          <a:custGeom>
            <a:rect b="b" l="l" r="r" t="t"/>
            <a:pathLst>
              <a:path extrusionOk="0" h="1058037" w="4742434">
                <a:moveTo>
                  <a:pt x="0" y="0"/>
                </a:moveTo>
                <a:lnTo>
                  <a:pt x="4742434" y="0"/>
                </a:lnTo>
                <a:lnTo>
                  <a:pt x="4742434" y="1058037"/>
                </a:lnTo>
                <a:lnTo>
                  <a:pt x="0" y="10580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44" l="0" r="0" t="0"/>
            </a:stretch>
          </a:blipFill>
          <a:ln>
            <a:noFill/>
          </a:ln>
        </p:spPr>
      </p:sp>
      <p:sp>
        <p:nvSpPr>
          <p:cNvPr descr="Крупний план логотипа  Контент, створений штучним інтелектом, може бути неправильним." id="138" name="Google Shape;138;p8"/>
          <p:cNvSpPr/>
          <p:nvPr/>
        </p:nvSpPr>
        <p:spPr>
          <a:xfrm>
            <a:off x="1084560" y="9038010"/>
            <a:ext cx="3741229" cy="904875"/>
          </a:xfrm>
          <a:custGeom>
            <a:rect b="b" l="l" r="r" t="t"/>
            <a:pathLst>
              <a:path extrusionOk="0" h="1206500" w="4988306">
                <a:moveTo>
                  <a:pt x="0" y="0"/>
                </a:moveTo>
                <a:lnTo>
                  <a:pt x="4988306" y="0"/>
                </a:lnTo>
                <a:lnTo>
                  <a:pt x="4988306" y="1206500"/>
                </a:lnTo>
                <a:lnTo>
                  <a:pt x="0" y="12065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1" l="0" r="0" t="0"/>
            </a:stretch>
          </a:blipFill>
          <a:ln>
            <a:noFill/>
          </a:ln>
        </p:spPr>
      </p:sp>
      <p:grpSp>
        <p:nvGrpSpPr>
          <p:cNvPr id="139" name="Google Shape;139;p8"/>
          <p:cNvGrpSpPr/>
          <p:nvPr/>
        </p:nvGrpSpPr>
        <p:grpSpPr>
          <a:xfrm>
            <a:off x="1259682" y="709656"/>
            <a:ext cx="15773400" cy="2285715"/>
            <a:chOff x="0" y="-66675"/>
            <a:chExt cx="21031200" cy="3047621"/>
          </a:xfrm>
        </p:grpSpPr>
        <p:sp>
          <p:nvSpPr>
            <p:cNvPr id="140" name="Google Shape;140;p8"/>
            <p:cNvSpPr/>
            <p:nvPr/>
          </p:nvSpPr>
          <p:spPr>
            <a:xfrm>
              <a:off x="0" y="0"/>
              <a:ext cx="21031200" cy="2980946"/>
            </a:xfrm>
            <a:custGeom>
              <a:rect b="b" l="l" r="r" t="t"/>
              <a:pathLst>
                <a:path extrusionOk="0" h="2980946" w="21031200">
                  <a:moveTo>
                    <a:pt x="0" y="0"/>
                  </a:moveTo>
                  <a:lnTo>
                    <a:pt x="21031200" y="0"/>
                  </a:lnTo>
                  <a:lnTo>
                    <a:pt x="21031200" y="2980946"/>
                  </a:lnTo>
                  <a:lnTo>
                    <a:pt x="0" y="298094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</p:spPr>
        </p:sp>
        <p:sp>
          <p:nvSpPr>
            <p:cNvPr id="141" name="Google Shape;141;p8"/>
            <p:cNvSpPr txBox="1"/>
            <p:nvPr/>
          </p:nvSpPr>
          <p:spPr>
            <a:xfrm>
              <a:off x="0" y="-66675"/>
              <a:ext cx="21031200" cy="30476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8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58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Рекомендовані методи та інструменти навчання</a:t>
              </a:r>
              <a:endParaRPr sz="600"/>
            </a:p>
          </p:txBody>
        </p:sp>
      </p:grpSp>
      <p:sp>
        <p:nvSpPr>
          <p:cNvPr id="142" name="Google Shape;142;p8"/>
          <p:cNvSpPr txBox="1"/>
          <p:nvPr/>
        </p:nvSpPr>
        <p:spPr>
          <a:xfrm>
            <a:off x="1351107" y="2565009"/>
            <a:ext cx="15590700" cy="562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86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54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Метод навчання 1: Рольова гра</a:t>
            </a:r>
            <a:endParaRPr/>
          </a:p>
          <a:p>
            <a:pPr indent="0" lvl="0" marL="0" marR="0" rtl="0" algn="just">
              <a:lnSpc>
                <a:spcPct val="86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3254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86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54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Чому саме цей метод?</a:t>
            </a:r>
            <a:endParaRPr/>
          </a:p>
          <a:p>
            <a:pPr indent="-332636" lvl="1" marL="665273" marR="0" rtl="0" algn="just">
              <a:lnSpc>
                <a:spcPct val="864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54"/>
              <a:buChar char="•"/>
            </a:pPr>
            <a:r>
              <a:rPr i="0" lang="en-US" sz="3254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Дозволяє учням практикувати реагування на сигнали раннього попередження в безпечному середовищі.</a:t>
            </a:r>
            <a:endParaRPr/>
          </a:p>
          <a:p>
            <a:pPr indent="-332636" lvl="1" marL="665273" marR="0" rtl="0" algn="just">
              <a:lnSpc>
                <a:spcPct val="864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54"/>
              <a:buChar char="•"/>
            </a:pPr>
            <a:r>
              <a:rPr i="0" lang="en-US" sz="3254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Заохочує критичне мислення, прийняття рішень та емпатію, діючи як різні члени сім'ї.</a:t>
            </a:r>
            <a:endParaRPr/>
          </a:p>
          <a:p>
            <a:pPr indent="-332636" lvl="1" marL="665273" marR="0" rtl="0" algn="just">
              <a:lnSpc>
                <a:spcPct val="86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54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Приклад на практиці</a:t>
            </a:r>
            <a:endParaRPr/>
          </a:p>
          <a:p>
            <a:pPr indent="-332636" lvl="1" marL="665273" marR="0" rtl="0" algn="just">
              <a:lnSpc>
                <a:spcPct val="864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54"/>
              <a:buChar char="•"/>
            </a:pPr>
            <a:r>
              <a:rPr i="0" lang="en-US" sz="3254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Після слайду «Пауза та поміркування – Несподіване попередження про землетрус» учні розігрують, як відреагує сім’я протягом 20 секунд після попередження про землетрус.</a:t>
            </a:r>
            <a:endParaRPr/>
          </a:p>
          <a:p>
            <a:pPr indent="-332636" lvl="1" marL="665273" marR="0" rtl="0" algn="just">
              <a:lnSpc>
                <a:spcPct val="864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54"/>
              <a:buChar char="•"/>
            </a:pPr>
            <a:r>
              <a:rPr i="0" lang="en-US" sz="3254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Один учень грає роль батьків, інший — дитини, а ще й літнього члена сім'ї.</a:t>
            </a:r>
            <a:endParaRPr/>
          </a:p>
          <a:p>
            <a:pPr indent="-332636" lvl="1" marL="665273" marR="0" rtl="0" algn="just">
              <a:lnSpc>
                <a:spcPct val="864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54"/>
              <a:buChar char="•"/>
            </a:pPr>
            <a:r>
              <a:rPr i="0" lang="en-US" sz="3254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Група обговорює, які дії були безпечними, а які небезпечними.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Синій текст на чорному фоні  Опис згенеровано автоматично" id="151" name="Google Shape;151;p10"/>
          <p:cNvSpPr/>
          <p:nvPr/>
        </p:nvSpPr>
        <p:spPr>
          <a:xfrm>
            <a:off x="13646607" y="9149337"/>
            <a:ext cx="3556826" cy="793528"/>
          </a:xfrm>
          <a:custGeom>
            <a:rect b="b" l="l" r="r" t="t"/>
            <a:pathLst>
              <a:path extrusionOk="0" h="1058037" w="4742434">
                <a:moveTo>
                  <a:pt x="0" y="0"/>
                </a:moveTo>
                <a:lnTo>
                  <a:pt x="4742434" y="0"/>
                </a:lnTo>
                <a:lnTo>
                  <a:pt x="4742434" y="1058037"/>
                </a:lnTo>
                <a:lnTo>
                  <a:pt x="0" y="10580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44" l="0" r="0" t="0"/>
            </a:stretch>
          </a:blipFill>
          <a:ln>
            <a:noFill/>
          </a:ln>
        </p:spPr>
      </p:sp>
      <p:sp>
        <p:nvSpPr>
          <p:cNvPr descr="Крупний план логотипа  Контент, створений штучним інтелектом, може бути неправильним." id="152" name="Google Shape;152;p10"/>
          <p:cNvSpPr/>
          <p:nvPr/>
        </p:nvSpPr>
        <p:spPr>
          <a:xfrm>
            <a:off x="1084560" y="9038010"/>
            <a:ext cx="3741229" cy="904875"/>
          </a:xfrm>
          <a:custGeom>
            <a:rect b="b" l="l" r="r" t="t"/>
            <a:pathLst>
              <a:path extrusionOk="0" h="1206500" w="4988306">
                <a:moveTo>
                  <a:pt x="0" y="0"/>
                </a:moveTo>
                <a:lnTo>
                  <a:pt x="4988306" y="0"/>
                </a:lnTo>
                <a:lnTo>
                  <a:pt x="4988306" y="1206500"/>
                </a:lnTo>
                <a:lnTo>
                  <a:pt x="0" y="12065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1" l="0" r="0" t="0"/>
            </a:stretch>
          </a:blipFill>
          <a:ln>
            <a:noFill/>
          </a:ln>
        </p:spPr>
      </p:sp>
      <p:grpSp>
        <p:nvGrpSpPr>
          <p:cNvPr id="153" name="Google Shape;153;p10"/>
          <p:cNvGrpSpPr/>
          <p:nvPr/>
        </p:nvGrpSpPr>
        <p:grpSpPr>
          <a:xfrm>
            <a:off x="1259682" y="709656"/>
            <a:ext cx="15773400" cy="2285715"/>
            <a:chOff x="0" y="-66675"/>
            <a:chExt cx="21031200" cy="3047621"/>
          </a:xfrm>
        </p:grpSpPr>
        <p:sp>
          <p:nvSpPr>
            <p:cNvPr id="154" name="Google Shape;154;p10"/>
            <p:cNvSpPr/>
            <p:nvPr/>
          </p:nvSpPr>
          <p:spPr>
            <a:xfrm>
              <a:off x="0" y="0"/>
              <a:ext cx="21031200" cy="2980946"/>
            </a:xfrm>
            <a:custGeom>
              <a:rect b="b" l="l" r="r" t="t"/>
              <a:pathLst>
                <a:path extrusionOk="0" h="2980946" w="21031200">
                  <a:moveTo>
                    <a:pt x="0" y="0"/>
                  </a:moveTo>
                  <a:lnTo>
                    <a:pt x="21031200" y="0"/>
                  </a:lnTo>
                  <a:lnTo>
                    <a:pt x="21031200" y="2980946"/>
                  </a:lnTo>
                  <a:lnTo>
                    <a:pt x="0" y="298094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</p:spPr>
        </p:sp>
        <p:sp>
          <p:nvSpPr>
            <p:cNvPr id="155" name="Google Shape;155;p10"/>
            <p:cNvSpPr txBox="1"/>
            <p:nvPr/>
          </p:nvSpPr>
          <p:spPr>
            <a:xfrm>
              <a:off x="0" y="-66675"/>
              <a:ext cx="21031200" cy="30476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8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58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Рекомендовані методи та інструменти навчання</a:t>
              </a:r>
              <a:endParaRPr sz="600"/>
            </a:p>
          </p:txBody>
        </p:sp>
      </p:grpSp>
      <p:sp>
        <p:nvSpPr>
          <p:cNvPr id="156" name="Google Shape;156;p10"/>
          <p:cNvSpPr txBox="1"/>
          <p:nvPr/>
        </p:nvSpPr>
        <p:spPr>
          <a:xfrm>
            <a:off x="1351107" y="2565008"/>
            <a:ext cx="15590700" cy="6059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86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54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Метод навчання 2: Моделювання / Вправа на основі сценаріїв</a:t>
            </a:r>
            <a:endParaRPr/>
          </a:p>
          <a:p>
            <a:pPr indent="0" lvl="0" marL="0" marR="0" rtl="0" algn="l">
              <a:lnSpc>
                <a:spcPct val="86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3254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86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54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Чому саме цей метод?</a:t>
            </a:r>
            <a:endParaRPr/>
          </a:p>
          <a:p>
            <a:pPr indent="-332636" lvl="1" marL="665273" marR="0" rtl="0" algn="l">
              <a:lnSpc>
                <a:spcPct val="864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54"/>
              <a:buChar char="•"/>
            </a:pPr>
            <a:r>
              <a:rPr i="0" lang="en-US" sz="3254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Моделює прийняття рішень у реальному житті в умовах обмеженого часу.</a:t>
            </a:r>
            <a:endParaRPr/>
          </a:p>
          <a:p>
            <a:pPr indent="-332636" lvl="1" marL="665273" marR="0" rtl="0" algn="l">
              <a:lnSpc>
                <a:spcPct val="864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54"/>
              <a:buChar char="•"/>
            </a:pPr>
            <a:r>
              <a:rPr i="0" lang="en-US" sz="3254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Допомагає учням поєднувати теоретичні знання (оповіщення, підготовку) з практичними діями.</a:t>
            </a:r>
            <a:endParaRPr/>
          </a:p>
          <a:p>
            <a:pPr indent="-332636" lvl="1" marL="665273" marR="0" rtl="0" algn="l">
              <a:lnSpc>
                <a:spcPct val="864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54"/>
              <a:buChar char="•"/>
            </a:pPr>
            <a:r>
              <a:rPr i="0" lang="en-US" sz="3254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Зміцнює навички вирішення проблем.</a:t>
            </a:r>
            <a:endParaRPr/>
          </a:p>
          <a:p>
            <a:pPr indent="-332636" lvl="1" marL="665273" marR="0" rtl="0" algn="l">
              <a:lnSpc>
                <a:spcPct val="86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54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Приклад на практиці</a:t>
            </a:r>
            <a:endParaRPr/>
          </a:p>
          <a:p>
            <a:pPr indent="-332636" lvl="1" marL="665273" marR="0" rtl="0" algn="l">
              <a:lnSpc>
                <a:spcPct val="864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54"/>
              <a:buChar char="•"/>
            </a:pPr>
            <a:r>
              <a:rPr i="0" lang="en-US" sz="3254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Після слайду «Пауза та поміркуй над розливом на заводі» учні отримують імітацію попередження про розлив хімікатів.</a:t>
            </a:r>
            <a:endParaRPr/>
          </a:p>
          <a:p>
            <a:pPr indent="-332636" lvl="1" marL="665273" marR="0" rtl="0" algn="l">
              <a:lnSpc>
                <a:spcPct val="864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54"/>
              <a:buChar char="•"/>
            </a:pPr>
            <a:r>
              <a:rPr i="0" lang="en-US" sz="3254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Вони повинні швидко вирішити: залишатися вдома, зачиняти вікна чи евакуюватися.</a:t>
            </a:r>
            <a:endParaRPr/>
          </a:p>
          <a:p>
            <a:pPr indent="-332636" lvl="1" marL="665273" marR="0" rtl="0" algn="l">
              <a:lnSpc>
                <a:spcPct val="864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54"/>
              <a:buChar char="•"/>
            </a:pPr>
            <a:r>
              <a:rPr i="0" lang="en-US" sz="3254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Тренер розкриває офіційну найкращу практику («залишатися на місці») та пояснює чому.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Синій текст на чорному фоні  Опис згенеровано автоматично" id="165" name="Google Shape;165;p12"/>
          <p:cNvSpPr/>
          <p:nvPr/>
        </p:nvSpPr>
        <p:spPr>
          <a:xfrm>
            <a:off x="13646607" y="9149337"/>
            <a:ext cx="3556826" cy="793528"/>
          </a:xfrm>
          <a:custGeom>
            <a:rect b="b" l="l" r="r" t="t"/>
            <a:pathLst>
              <a:path extrusionOk="0" h="1058037" w="4742434">
                <a:moveTo>
                  <a:pt x="0" y="0"/>
                </a:moveTo>
                <a:lnTo>
                  <a:pt x="4742434" y="0"/>
                </a:lnTo>
                <a:lnTo>
                  <a:pt x="4742434" y="1058037"/>
                </a:lnTo>
                <a:lnTo>
                  <a:pt x="0" y="10580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44" l="0" r="0" t="0"/>
            </a:stretch>
          </a:blipFill>
          <a:ln>
            <a:noFill/>
          </a:ln>
        </p:spPr>
      </p:sp>
      <p:sp>
        <p:nvSpPr>
          <p:cNvPr descr="Крупний план логотипа  Контент, створений штучним інтелектом, може бути неправильним." id="166" name="Google Shape;166;p12"/>
          <p:cNvSpPr/>
          <p:nvPr/>
        </p:nvSpPr>
        <p:spPr>
          <a:xfrm>
            <a:off x="1084560" y="9038010"/>
            <a:ext cx="3741229" cy="904875"/>
          </a:xfrm>
          <a:custGeom>
            <a:rect b="b" l="l" r="r" t="t"/>
            <a:pathLst>
              <a:path extrusionOk="0" h="1206500" w="4988306">
                <a:moveTo>
                  <a:pt x="0" y="0"/>
                </a:moveTo>
                <a:lnTo>
                  <a:pt x="4988306" y="0"/>
                </a:lnTo>
                <a:lnTo>
                  <a:pt x="4988306" y="1206500"/>
                </a:lnTo>
                <a:lnTo>
                  <a:pt x="0" y="12065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1" l="0" r="0" t="0"/>
            </a:stretch>
          </a:blipFill>
          <a:ln>
            <a:noFill/>
          </a:ln>
        </p:spPr>
      </p:sp>
      <p:grpSp>
        <p:nvGrpSpPr>
          <p:cNvPr id="167" name="Google Shape;167;p12"/>
          <p:cNvGrpSpPr/>
          <p:nvPr/>
        </p:nvGrpSpPr>
        <p:grpSpPr>
          <a:xfrm>
            <a:off x="1254918" y="227248"/>
            <a:ext cx="15773400" cy="2285715"/>
            <a:chOff x="0" y="-66675"/>
            <a:chExt cx="21031200" cy="3047621"/>
          </a:xfrm>
        </p:grpSpPr>
        <p:sp>
          <p:nvSpPr>
            <p:cNvPr id="168" name="Google Shape;168;p12"/>
            <p:cNvSpPr/>
            <p:nvPr/>
          </p:nvSpPr>
          <p:spPr>
            <a:xfrm>
              <a:off x="0" y="0"/>
              <a:ext cx="21031200" cy="2980946"/>
            </a:xfrm>
            <a:custGeom>
              <a:rect b="b" l="l" r="r" t="t"/>
              <a:pathLst>
                <a:path extrusionOk="0" h="2980946" w="21031200">
                  <a:moveTo>
                    <a:pt x="0" y="0"/>
                  </a:moveTo>
                  <a:lnTo>
                    <a:pt x="21031200" y="0"/>
                  </a:lnTo>
                  <a:lnTo>
                    <a:pt x="21031200" y="2980946"/>
                  </a:lnTo>
                  <a:lnTo>
                    <a:pt x="0" y="298094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</p:spPr>
        </p:sp>
        <p:sp>
          <p:nvSpPr>
            <p:cNvPr id="169" name="Google Shape;169;p12"/>
            <p:cNvSpPr txBox="1"/>
            <p:nvPr/>
          </p:nvSpPr>
          <p:spPr>
            <a:xfrm>
              <a:off x="0" y="-66675"/>
              <a:ext cx="21031200" cy="30476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8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58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Рекомендовані методи та інструменти навчання</a:t>
              </a:r>
              <a:endParaRPr sz="600"/>
            </a:p>
          </p:txBody>
        </p:sp>
      </p:grpSp>
      <p:sp>
        <p:nvSpPr>
          <p:cNvPr id="170" name="Google Shape;170;p12"/>
          <p:cNvSpPr txBox="1"/>
          <p:nvPr/>
        </p:nvSpPr>
        <p:spPr>
          <a:xfrm>
            <a:off x="1346343" y="2349398"/>
            <a:ext cx="15590700" cy="5705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86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Метод навчання 3: Групове обговорення</a:t>
            </a:r>
            <a:endParaRPr sz="3300"/>
          </a:p>
          <a:p>
            <a:pPr indent="0" lvl="0" marL="0" marR="0" rtl="0" algn="just">
              <a:lnSpc>
                <a:spcPct val="86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33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86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Чому саме цей метод?</a:t>
            </a:r>
            <a:endParaRPr sz="3300"/>
          </a:p>
          <a:p>
            <a:pPr indent="-335557" lvl="1" marL="665273" marR="0" rtl="0" algn="just">
              <a:lnSpc>
                <a:spcPct val="864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Char char="•"/>
            </a:pPr>
            <a:r>
              <a:rPr i="0" lang="en-US" sz="3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Заохочує учнів ділитися особистим досвідом та поглядами.</a:t>
            </a:r>
            <a:endParaRPr sz="3300"/>
          </a:p>
          <a:p>
            <a:pPr indent="-335557" lvl="1" marL="665273" marR="0" rtl="0" algn="just">
              <a:lnSpc>
                <a:spcPct val="864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Char char="•"/>
            </a:pPr>
            <a:r>
              <a:rPr i="0" lang="en-US" sz="3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Допомагає розрізняти достовірні сповіщення та хибні тривоги.</a:t>
            </a:r>
            <a:endParaRPr sz="3300"/>
          </a:p>
          <a:p>
            <a:pPr indent="-335557" lvl="1" marL="665273" marR="0" rtl="0" algn="just">
              <a:lnSpc>
                <a:spcPct val="864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Char char="•"/>
            </a:pPr>
            <a:r>
              <a:rPr i="0" lang="en-US" sz="3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Розвиває рефлексивні та комунікативні навички.</a:t>
            </a:r>
            <a:endParaRPr sz="3300"/>
          </a:p>
          <a:p>
            <a:pPr indent="-332636" lvl="1" marL="665273" marR="0" rtl="0" algn="just">
              <a:lnSpc>
                <a:spcPct val="864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Приклад на практиці</a:t>
            </a:r>
            <a:endParaRPr sz="3300"/>
          </a:p>
          <a:p>
            <a:pPr indent="-335557" lvl="1" marL="665273" marR="0" rtl="0" algn="just">
              <a:lnSpc>
                <a:spcPct val="864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Char char="•"/>
            </a:pPr>
            <a:r>
              <a:rPr i="0" lang="en-US" sz="3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Після слайду «Пауза та роздуми – Хворі тварини в селі» розділіть клас на дві групи:</a:t>
            </a:r>
            <a:endParaRPr sz="3300"/>
          </a:p>
          <a:p>
            <a:pPr indent="-467391" lvl="2" marL="1305019" marR="0" rtl="0" algn="just">
              <a:lnSpc>
                <a:spcPct val="8637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Char char="⚬"/>
            </a:pPr>
            <a:r>
              <a:rPr i="0" lang="en-US" sz="3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Група А стверджує, що поводження з тваринами є прийнятним.</a:t>
            </a:r>
            <a:endParaRPr sz="3300"/>
          </a:p>
          <a:p>
            <a:pPr indent="-467391" lvl="2" marL="1305019" marR="0" rtl="0" algn="just">
              <a:lnSpc>
                <a:spcPct val="8637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Char char="⚬"/>
            </a:pPr>
            <a:r>
              <a:rPr i="0" lang="en-US" sz="3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Група B виступає проти цього, посилаючись на поради органів охорони здоров'я.</a:t>
            </a:r>
            <a:endParaRPr sz="3300"/>
          </a:p>
          <a:p>
            <a:pPr indent="-335557" lvl="1" marL="665273" marR="0" rtl="0" algn="just">
              <a:lnSpc>
                <a:spcPct val="864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Char char="•"/>
            </a:pPr>
            <a:r>
              <a:rPr i="0" lang="en-US" sz="3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Після дебатів тренер підсумовує правильні дії безпеки та посилається на реальні зоонозні ризики.</a:t>
            </a:r>
            <a:endParaRPr sz="33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Синій текст на чорному фоні  Опис згенеровано автоматично" id="179" name="Google Shape;179;p14"/>
          <p:cNvSpPr/>
          <p:nvPr/>
        </p:nvSpPr>
        <p:spPr>
          <a:xfrm>
            <a:off x="13646607" y="9149337"/>
            <a:ext cx="3556826" cy="793528"/>
          </a:xfrm>
          <a:custGeom>
            <a:rect b="b" l="l" r="r" t="t"/>
            <a:pathLst>
              <a:path extrusionOk="0" h="1058037" w="4742434">
                <a:moveTo>
                  <a:pt x="0" y="0"/>
                </a:moveTo>
                <a:lnTo>
                  <a:pt x="4742434" y="0"/>
                </a:lnTo>
                <a:lnTo>
                  <a:pt x="4742434" y="1058037"/>
                </a:lnTo>
                <a:lnTo>
                  <a:pt x="0" y="10580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44" l="0" r="0" t="0"/>
            </a:stretch>
          </a:blipFill>
          <a:ln>
            <a:noFill/>
          </a:ln>
        </p:spPr>
      </p:sp>
      <p:sp>
        <p:nvSpPr>
          <p:cNvPr descr="Крупний план логотипа  Контент, створений штучним інтелектом, може бути неправильним." id="180" name="Google Shape;180;p14"/>
          <p:cNvSpPr/>
          <p:nvPr/>
        </p:nvSpPr>
        <p:spPr>
          <a:xfrm>
            <a:off x="1084560" y="9038010"/>
            <a:ext cx="3741229" cy="904875"/>
          </a:xfrm>
          <a:custGeom>
            <a:rect b="b" l="l" r="r" t="t"/>
            <a:pathLst>
              <a:path extrusionOk="0" h="1206500" w="4988306">
                <a:moveTo>
                  <a:pt x="0" y="0"/>
                </a:moveTo>
                <a:lnTo>
                  <a:pt x="4988306" y="0"/>
                </a:lnTo>
                <a:lnTo>
                  <a:pt x="4988306" y="1206500"/>
                </a:lnTo>
                <a:lnTo>
                  <a:pt x="0" y="12065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1" l="0" r="0" t="0"/>
            </a:stretch>
          </a:blipFill>
          <a:ln>
            <a:noFill/>
          </a:ln>
        </p:spPr>
      </p:sp>
      <p:grpSp>
        <p:nvGrpSpPr>
          <p:cNvPr id="181" name="Google Shape;181;p14"/>
          <p:cNvGrpSpPr/>
          <p:nvPr/>
        </p:nvGrpSpPr>
        <p:grpSpPr>
          <a:xfrm>
            <a:off x="1259682" y="709656"/>
            <a:ext cx="15773400" cy="2038350"/>
            <a:chOff x="0" y="-66675"/>
            <a:chExt cx="21031200" cy="2717801"/>
          </a:xfrm>
        </p:grpSpPr>
        <p:sp>
          <p:nvSpPr>
            <p:cNvPr id="182" name="Google Shape;182;p14"/>
            <p:cNvSpPr/>
            <p:nvPr/>
          </p:nvSpPr>
          <p:spPr>
            <a:xfrm>
              <a:off x="0" y="0"/>
              <a:ext cx="21031200" cy="2651126"/>
            </a:xfrm>
            <a:custGeom>
              <a:rect b="b" l="l" r="r" t="t"/>
              <a:pathLst>
                <a:path extrusionOk="0" h="2651126" w="21031200">
                  <a:moveTo>
                    <a:pt x="0" y="0"/>
                  </a:moveTo>
                  <a:lnTo>
                    <a:pt x="21031200" y="0"/>
                  </a:lnTo>
                  <a:lnTo>
                    <a:pt x="21031200" y="2651126"/>
                  </a:lnTo>
                  <a:lnTo>
                    <a:pt x="0" y="265112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</p:spPr>
        </p:sp>
        <p:sp>
          <p:nvSpPr>
            <p:cNvPr id="183" name="Google Shape;183;p14"/>
            <p:cNvSpPr txBox="1"/>
            <p:nvPr/>
          </p:nvSpPr>
          <p:spPr>
            <a:xfrm>
              <a:off x="0" y="-66675"/>
              <a:ext cx="21031200" cy="2717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8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66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Поради </a:t>
              </a:r>
              <a:endParaRPr/>
            </a:p>
          </p:txBody>
        </p:sp>
      </p:grpSp>
      <p:grpSp>
        <p:nvGrpSpPr>
          <p:cNvPr id="184" name="Google Shape;184;p14"/>
          <p:cNvGrpSpPr/>
          <p:nvPr/>
        </p:nvGrpSpPr>
        <p:grpSpPr>
          <a:xfrm>
            <a:off x="1254495" y="3364731"/>
            <a:ext cx="4181666" cy="4791742"/>
            <a:chOff x="0" y="0"/>
            <a:chExt cx="5575554" cy="6388989"/>
          </a:xfrm>
        </p:grpSpPr>
        <p:sp>
          <p:nvSpPr>
            <p:cNvPr id="185" name="Google Shape;185;p14"/>
            <p:cNvSpPr/>
            <p:nvPr/>
          </p:nvSpPr>
          <p:spPr>
            <a:xfrm>
              <a:off x="25400" y="25400"/>
              <a:ext cx="5524754" cy="6338189"/>
            </a:xfrm>
            <a:custGeom>
              <a:rect b="b" l="l" r="r" t="t"/>
              <a:pathLst>
                <a:path extrusionOk="0" h="6338189" w="5524754">
                  <a:moveTo>
                    <a:pt x="0" y="553085"/>
                  </a:moveTo>
                  <a:cubicBezTo>
                    <a:pt x="0" y="247650"/>
                    <a:pt x="247396" y="0"/>
                    <a:pt x="552450" y="0"/>
                  </a:cubicBezTo>
                  <a:lnTo>
                    <a:pt x="4972304" y="0"/>
                  </a:lnTo>
                  <a:cubicBezTo>
                    <a:pt x="5277485" y="0"/>
                    <a:pt x="5524754" y="247650"/>
                    <a:pt x="5524754" y="553085"/>
                  </a:cubicBezTo>
                  <a:lnTo>
                    <a:pt x="5524754" y="5785104"/>
                  </a:lnTo>
                  <a:cubicBezTo>
                    <a:pt x="5524754" y="6090539"/>
                    <a:pt x="5277358" y="6338189"/>
                    <a:pt x="4972304" y="6338189"/>
                  </a:cubicBezTo>
                  <a:lnTo>
                    <a:pt x="552450" y="6338189"/>
                  </a:lnTo>
                  <a:cubicBezTo>
                    <a:pt x="247269" y="6338189"/>
                    <a:pt x="0" y="6090539"/>
                    <a:pt x="0" y="5785104"/>
                  </a:cubicBezTo>
                  <a:close/>
                </a:path>
              </a:pathLst>
            </a:custGeom>
            <a:solidFill>
              <a:srgbClr val="ED252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" name="Google Shape;186;p14"/>
            <p:cNvSpPr/>
            <p:nvPr/>
          </p:nvSpPr>
          <p:spPr>
            <a:xfrm>
              <a:off x="0" y="0"/>
              <a:ext cx="5575554" cy="6388989"/>
            </a:xfrm>
            <a:custGeom>
              <a:rect b="b" l="l" r="r" t="t"/>
              <a:pathLst>
                <a:path extrusionOk="0" h="6388989" w="5575554">
                  <a:moveTo>
                    <a:pt x="0" y="578485"/>
                  </a:moveTo>
                  <a:cubicBezTo>
                    <a:pt x="0" y="259080"/>
                    <a:pt x="258699" y="0"/>
                    <a:pt x="577850" y="0"/>
                  </a:cubicBezTo>
                  <a:lnTo>
                    <a:pt x="4997704" y="0"/>
                  </a:lnTo>
                  <a:lnTo>
                    <a:pt x="4997704" y="25400"/>
                  </a:lnTo>
                  <a:lnTo>
                    <a:pt x="4997704" y="0"/>
                  </a:lnTo>
                  <a:cubicBezTo>
                    <a:pt x="5316855" y="0"/>
                    <a:pt x="5575554" y="259080"/>
                    <a:pt x="5575554" y="578485"/>
                  </a:cubicBezTo>
                  <a:lnTo>
                    <a:pt x="5550154" y="578485"/>
                  </a:lnTo>
                  <a:lnTo>
                    <a:pt x="5575554" y="578485"/>
                  </a:lnTo>
                  <a:lnTo>
                    <a:pt x="5575554" y="5810504"/>
                  </a:lnTo>
                  <a:lnTo>
                    <a:pt x="5550154" y="5810504"/>
                  </a:lnTo>
                  <a:lnTo>
                    <a:pt x="5575554" y="5810504"/>
                  </a:lnTo>
                  <a:cubicBezTo>
                    <a:pt x="5575554" y="6130036"/>
                    <a:pt x="5316855" y="6388989"/>
                    <a:pt x="4997704" y="6388989"/>
                  </a:cubicBezTo>
                  <a:lnTo>
                    <a:pt x="4997704" y="6363589"/>
                  </a:lnTo>
                  <a:lnTo>
                    <a:pt x="4997704" y="6388989"/>
                  </a:lnTo>
                  <a:lnTo>
                    <a:pt x="577850" y="6388989"/>
                  </a:lnTo>
                  <a:lnTo>
                    <a:pt x="577850" y="6363589"/>
                  </a:lnTo>
                  <a:lnTo>
                    <a:pt x="577850" y="6388989"/>
                  </a:lnTo>
                  <a:cubicBezTo>
                    <a:pt x="258699" y="6388989"/>
                    <a:pt x="0" y="6129909"/>
                    <a:pt x="0" y="5810504"/>
                  </a:cubicBezTo>
                  <a:lnTo>
                    <a:pt x="0" y="578485"/>
                  </a:lnTo>
                  <a:lnTo>
                    <a:pt x="25400" y="578485"/>
                  </a:lnTo>
                  <a:lnTo>
                    <a:pt x="0" y="578485"/>
                  </a:lnTo>
                  <a:moveTo>
                    <a:pt x="50800" y="578485"/>
                  </a:moveTo>
                  <a:lnTo>
                    <a:pt x="50800" y="5810504"/>
                  </a:lnTo>
                  <a:lnTo>
                    <a:pt x="25400" y="5810504"/>
                  </a:lnTo>
                  <a:lnTo>
                    <a:pt x="50800" y="5810504"/>
                  </a:lnTo>
                  <a:cubicBezTo>
                    <a:pt x="50800" y="6101969"/>
                    <a:pt x="286766" y="6338189"/>
                    <a:pt x="577850" y="6338189"/>
                  </a:cubicBezTo>
                  <a:lnTo>
                    <a:pt x="4997704" y="6338189"/>
                  </a:lnTo>
                  <a:cubicBezTo>
                    <a:pt x="5288788" y="6338189"/>
                    <a:pt x="5524754" y="6101969"/>
                    <a:pt x="5524754" y="5810504"/>
                  </a:cubicBezTo>
                  <a:lnTo>
                    <a:pt x="5524754" y="578485"/>
                  </a:lnTo>
                  <a:cubicBezTo>
                    <a:pt x="5524754" y="287020"/>
                    <a:pt x="5288788" y="50800"/>
                    <a:pt x="4997704" y="50800"/>
                  </a:cubicBezTo>
                  <a:lnTo>
                    <a:pt x="577850" y="50800"/>
                  </a:lnTo>
                  <a:lnTo>
                    <a:pt x="577850" y="25400"/>
                  </a:lnTo>
                  <a:lnTo>
                    <a:pt x="577850" y="50800"/>
                  </a:lnTo>
                  <a:cubicBezTo>
                    <a:pt x="286766" y="50800"/>
                    <a:pt x="50800" y="287020"/>
                    <a:pt x="50800" y="5784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87" name="Google Shape;187;p14"/>
          <p:cNvGrpSpPr/>
          <p:nvPr/>
        </p:nvGrpSpPr>
        <p:grpSpPr>
          <a:xfrm>
            <a:off x="1394907" y="3505143"/>
            <a:ext cx="3900873" cy="4510932"/>
            <a:chOff x="0" y="0"/>
            <a:chExt cx="5201164" cy="6014576"/>
          </a:xfrm>
        </p:grpSpPr>
        <p:sp>
          <p:nvSpPr>
            <p:cNvPr id="188" name="Google Shape;188;p14"/>
            <p:cNvSpPr/>
            <p:nvPr/>
          </p:nvSpPr>
          <p:spPr>
            <a:xfrm>
              <a:off x="0" y="0"/>
              <a:ext cx="5201164" cy="6014576"/>
            </a:xfrm>
            <a:custGeom>
              <a:rect b="b" l="l" r="r" t="t"/>
              <a:pathLst>
                <a:path extrusionOk="0" h="6014576" w="5201164">
                  <a:moveTo>
                    <a:pt x="0" y="0"/>
                  </a:moveTo>
                  <a:lnTo>
                    <a:pt x="5201164" y="0"/>
                  </a:lnTo>
                  <a:lnTo>
                    <a:pt x="5201164" y="6014576"/>
                  </a:lnTo>
                  <a:lnTo>
                    <a:pt x="0" y="601457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</p:spPr>
        </p:sp>
        <p:sp>
          <p:nvSpPr>
            <p:cNvPr id="189" name="Google Shape;189;p14"/>
            <p:cNvSpPr txBox="1"/>
            <p:nvPr/>
          </p:nvSpPr>
          <p:spPr>
            <a:xfrm>
              <a:off x="0" y="19050"/>
              <a:ext cx="5201164" cy="59955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799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2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Для учнів професійно-технічних навчальних закладів: використовуйте інтерактивні завдання (рольові ігри, вікторини, мобільні сповіщення). Зробіть контент простим та зрозумілим для повсякденного життя. Уникайте надмірної зосередженості на практичних діях, які вони можуть виконувати вдома.</a:t>
              </a:r>
              <a:endParaRPr sz="2000"/>
            </a:p>
          </p:txBody>
        </p:sp>
      </p:grpSp>
      <p:sp>
        <p:nvSpPr>
          <p:cNvPr id="190" name="Google Shape;190;p14"/>
          <p:cNvSpPr/>
          <p:nvPr/>
        </p:nvSpPr>
        <p:spPr>
          <a:xfrm>
            <a:off x="5831502" y="5246803"/>
            <a:ext cx="878395" cy="1027652"/>
          </a:xfrm>
          <a:custGeom>
            <a:rect b="b" l="l" r="r" t="t"/>
            <a:pathLst>
              <a:path extrusionOk="0" h="1370203" w="1171194">
                <a:moveTo>
                  <a:pt x="0" y="274066"/>
                </a:moveTo>
                <a:lnTo>
                  <a:pt x="585597" y="274066"/>
                </a:lnTo>
                <a:lnTo>
                  <a:pt x="585597" y="0"/>
                </a:lnTo>
                <a:lnTo>
                  <a:pt x="1171194" y="685038"/>
                </a:lnTo>
                <a:lnTo>
                  <a:pt x="585597" y="1370203"/>
                </a:lnTo>
                <a:lnTo>
                  <a:pt x="585597" y="1096137"/>
                </a:lnTo>
                <a:lnTo>
                  <a:pt x="0" y="1096137"/>
                </a:lnTo>
                <a:close/>
              </a:path>
            </a:pathLst>
          </a:custGeom>
          <a:solidFill>
            <a:srgbClr val="F4A9AA"/>
          </a:solidFill>
          <a:ln>
            <a:noFill/>
          </a:ln>
        </p:spPr>
      </p:sp>
      <p:grpSp>
        <p:nvGrpSpPr>
          <p:cNvPr id="191" name="Google Shape;191;p14"/>
          <p:cNvGrpSpPr/>
          <p:nvPr/>
        </p:nvGrpSpPr>
        <p:grpSpPr>
          <a:xfrm>
            <a:off x="7055532" y="3364731"/>
            <a:ext cx="4181666" cy="4791742"/>
            <a:chOff x="0" y="0"/>
            <a:chExt cx="5575554" cy="6388989"/>
          </a:xfrm>
        </p:grpSpPr>
        <p:sp>
          <p:nvSpPr>
            <p:cNvPr id="192" name="Google Shape;192;p14"/>
            <p:cNvSpPr/>
            <p:nvPr/>
          </p:nvSpPr>
          <p:spPr>
            <a:xfrm>
              <a:off x="25400" y="25400"/>
              <a:ext cx="5524754" cy="6338189"/>
            </a:xfrm>
            <a:custGeom>
              <a:rect b="b" l="l" r="r" t="t"/>
              <a:pathLst>
                <a:path extrusionOk="0" h="6338189" w="5524754">
                  <a:moveTo>
                    <a:pt x="0" y="553085"/>
                  </a:moveTo>
                  <a:cubicBezTo>
                    <a:pt x="0" y="247650"/>
                    <a:pt x="247396" y="0"/>
                    <a:pt x="552450" y="0"/>
                  </a:cubicBezTo>
                  <a:lnTo>
                    <a:pt x="4972304" y="0"/>
                  </a:lnTo>
                  <a:cubicBezTo>
                    <a:pt x="5277485" y="0"/>
                    <a:pt x="5524754" y="247650"/>
                    <a:pt x="5524754" y="553085"/>
                  </a:cubicBezTo>
                  <a:lnTo>
                    <a:pt x="5524754" y="5785104"/>
                  </a:lnTo>
                  <a:cubicBezTo>
                    <a:pt x="5524754" y="6090539"/>
                    <a:pt x="5277358" y="6338189"/>
                    <a:pt x="4972304" y="6338189"/>
                  </a:cubicBezTo>
                  <a:lnTo>
                    <a:pt x="552450" y="6338189"/>
                  </a:lnTo>
                  <a:cubicBezTo>
                    <a:pt x="247269" y="6338189"/>
                    <a:pt x="0" y="6090539"/>
                    <a:pt x="0" y="5785104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3" name="Google Shape;193;p14"/>
            <p:cNvSpPr/>
            <p:nvPr/>
          </p:nvSpPr>
          <p:spPr>
            <a:xfrm>
              <a:off x="0" y="0"/>
              <a:ext cx="5575554" cy="6388989"/>
            </a:xfrm>
            <a:custGeom>
              <a:rect b="b" l="l" r="r" t="t"/>
              <a:pathLst>
                <a:path extrusionOk="0" h="6388989" w="5575554">
                  <a:moveTo>
                    <a:pt x="0" y="578485"/>
                  </a:moveTo>
                  <a:cubicBezTo>
                    <a:pt x="0" y="259080"/>
                    <a:pt x="258699" y="0"/>
                    <a:pt x="577850" y="0"/>
                  </a:cubicBezTo>
                  <a:lnTo>
                    <a:pt x="4997704" y="0"/>
                  </a:lnTo>
                  <a:lnTo>
                    <a:pt x="4997704" y="25400"/>
                  </a:lnTo>
                  <a:lnTo>
                    <a:pt x="4997704" y="0"/>
                  </a:lnTo>
                  <a:cubicBezTo>
                    <a:pt x="5316855" y="0"/>
                    <a:pt x="5575554" y="259080"/>
                    <a:pt x="5575554" y="578485"/>
                  </a:cubicBezTo>
                  <a:lnTo>
                    <a:pt x="5550154" y="578485"/>
                  </a:lnTo>
                  <a:lnTo>
                    <a:pt x="5575554" y="578485"/>
                  </a:lnTo>
                  <a:lnTo>
                    <a:pt x="5575554" y="5810504"/>
                  </a:lnTo>
                  <a:lnTo>
                    <a:pt x="5550154" y="5810504"/>
                  </a:lnTo>
                  <a:lnTo>
                    <a:pt x="5575554" y="5810504"/>
                  </a:lnTo>
                  <a:cubicBezTo>
                    <a:pt x="5575554" y="6130036"/>
                    <a:pt x="5316855" y="6388989"/>
                    <a:pt x="4997704" y="6388989"/>
                  </a:cubicBezTo>
                  <a:lnTo>
                    <a:pt x="4997704" y="6363589"/>
                  </a:lnTo>
                  <a:lnTo>
                    <a:pt x="4997704" y="6388989"/>
                  </a:lnTo>
                  <a:lnTo>
                    <a:pt x="577850" y="6388989"/>
                  </a:lnTo>
                  <a:lnTo>
                    <a:pt x="577850" y="6363589"/>
                  </a:lnTo>
                  <a:lnTo>
                    <a:pt x="577850" y="6388989"/>
                  </a:lnTo>
                  <a:cubicBezTo>
                    <a:pt x="258699" y="6388989"/>
                    <a:pt x="0" y="6129909"/>
                    <a:pt x="0" y="5810504"/>
                  </a:cubicBezTo>
                  <a:lnTo>
                    <a:pt x="0" y="578485"/>
                  </a:lnTo>
                  <a:lnTo>
                    <a:pt x="25400" y="578485"/>
                  </a:lnTo>
                  <a:lnTo>
                    <a:pt x="0" y="578485"/>
                  </a:lnTo>
                  <a:moveTo>
                    <a:pt x="50800" y="578485"/>
                  </a:moveTo>
                  <a:lnTo>
                    <a:pt x="50800" y="5810504"/>
                  </a:lnTo>
                  <a:lnTo>
                    <a:pt x="25400" y="5810504"/>
                  </a:lnTo>
                  <a:lnTo>
                    <a:pt x="50800" y="5810504"/>
                  </a:lnTo>
                  <a:cubicBezTo>
                    <a:pt x="50800" y="6101969"/>
                    <a:pt x="286766" y="6338189"/>
                    <a:pt x="577850" y="6338189"/>
                  </a:cubicBezTo>
                  <a:lnTo>
                    <a:pt x="4997704" y="6338189"/>
                  </a:lnTo>
                  <a:cubicBezTo>
                    <a:pt x="5288788" y="6338189"/>
                    <a:pt x="5524754" y="6101969"/>
                    <a:pt x="5524754" y="5810504"/>
                  </a:cubicBezTo>
                  <a:lnTo>
                    <a:pt x="5524754" y="578485"/>
                  </a:lnTo>
                  <a:cubicBezTo>
                    <a:pt x="5524754" y="287020"/>
                    <a:pt x="5288788" y="50800"/>
                    <a:pt x="4997704" y="50800"/>
                  </a:cubicBezTo>
                  <a:lnTo>
                    <a:pt x="577850" y="50800"/>
                  </a:lnTo>
                  <a:lnTo>
                    <a:pt x="577850" y="25400"/>
                  </a:lnTo>
                  <a:lnTo>
                    <a:pt x="577850" y="50800"/>
                  </a:lnTo>
                  <a:cubicBezTo>
                    <a:pt x="286766" y="50800"/>
                    <a:pt x="50800" y="287020"/>
                    <a:pt x="50800" y="5784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94" name="Google Shape;194;p14"/>
          <p:cNvGrpSpPr/>
          <p:nvPr/>
        </p:nvGrpSpPr>
        <p:grpSpPr>
          <a:xfrm>
            <a:off x="7195944" y="3505143"/>
            <a:ext cx="3900873" cy="4532725"/>
            <a:chOff x="0" y="0"/>
            <a:chExt cx="5201164" cy="6043633"/>
          </a:xfrm>
        </p:grpSpPr>
        <p:sp>
          <p:nvSpPr>
            <p:cNvPr id="195" name="Google Shape;195;p14"/>
            <p:cNvSpPr/>
            <p:nvPr/>
          </p:nvSpPr>
          <p:spPr>
            <a:xfrm>
              <a:off x="0" y="0"/>
              <a:ext cx="5201164" cy="6043633"/>
            </a:xfrm>
            <a:custGeom>
              <a:rect b="b" l="l" r="r" t="t"/>
              <a:pathLst>
                <a:path extrusionOk="0" h="6043633" w="5201164">
                  <a:moveTo>
                    <a:pt x="0" y="0"/>
                  </a:moveTo>
                  <a:lnTo>
                    <a:pt x="5201164" y="0"/>
                  </a:lnTo>
                  <a:lnTo>
                    <a:pt x="5201164" y="6043633"/>
                  </a:lnTo>
                  <a:lnTo>
                    <a:pt x="0" y="6043633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</p:spPr>
        </p:sp>
        <p:sp>
          <p:nvSpPr>
            <p:cNvPr id="196" name="Google Shape;196;p14"/>
            <p:cNvSpPr txBox="1"/>
            <p:nvPr/>
          </p:nvSpPr>
          <p:spPr>
            <a:xfrm>
              <a:off x="0" y="9525"/>
              <a:ext cx="5201164" cy="60341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8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2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Для учнів безперервної професійної освіти (дорослих): пов’язати обговорення з безпекою на робочому місці та в сім’ї. Залишити простір для роздумів та обміну досвідом. Підтримувати конструктивний тон, наголошувати на стійкості та рішеннях, а не на страху.</a:t>
              </a:r>
              <a:endParaRPr sz="2000"/>
            </a:p>
          </p:txBody>
        </p:sp>
      </p:grpSp>
      <p:sp>
        <p:nvSpPr>
          <p:cNvPr id="197" name="Google Shape;197;p14"/>
          <p:cNvSpPr/>
          <p:nvPr/>
        </p:nvSpPr>
        <p:spPr>
          <a:xfrm>
            <a:off x="11632540" y="5246803"/>
            <a:ext cx="878396" cy="1027652"/>
          </a:xfrm>
          <a:custGeom>
            <a:rect b="b" l="l" r="r" t="t"/>
            <a:pathLst>
              <a:path extrusionOk="0" h="1370203" w="1171194">
                <a:moveTo>
                  <a:pt x="0" y="274066"/>
                </a:moveTo>
                <a:lnTo>
                  <a:pt x="585597" y="274066"/>
                </a:lnTo>
                <a:lnTo>
                  <a:pt x="585597" y="0"/>
                </a:lnTo>
                <a:lnTo>
                  <a:pt x="1171194" y="685038"/>
                </a:lnTo>
                <a:lnTo>
                  <a:pt x="585597" y="1370203"/>
                </a:lnTo>
                <a:lnTo>
                  <a:pt x="585597" y="1096137"/>
                </a:lnTo>
                <a:lnTo>
                  <a:pt x="0" y="1096137"/>
                </a:lnTo>
                <a:close/>
              </a:path>
            </a:pathLst>
          </a:custGeom>
          <a:solidFill>
            <a:srgbClr val="F4A9AA"/>
          </a:solidFill>
          <a:ln>
            <a:noFill/>
          </a:ln>
        </p:spPr>
      </p:sp>
      <p:grpSp>
        <p:nvGrpSpPr>
          <p:cNvPr id="198" name="Google Shape;198;p14"/>
          <p:cNvGrpSpPr/>
          <p:nvPr/>
        </p:nvGrpSpPr>
        <p:grpSpPr>
          <a:xfrm>
            <a:off x="12856569" y="3364731"/>
            <a:ext cx="4181666" cy="4791742"/>
            <a:chOff x="0" y="0"/>
            <a:chExt cx="5575554" cy="6388989"/>
          </a:xfrm>
        </p:grpSpPr>
        <p:sp>
          <p:nvSpPr>
            <p:cNvPr id="199" name="Google Shape;199;p14"/>
            <p:cNvSpPr/>
            <p:nvPr/>
          </p:nvSpPr>
          <p:spPr>
            <a:xfrm>
              <a:off x="25400" y="25400"/>
              <a:ext cx="5524754" cy="6338189"/>
            </a:xfrm>
            <a:custGeom>
              <a:rect b="b" l="l" r="r" t="t"/>
              <a:pathLst>
                <a:path extrusionOk="0" h="6338189" w="5524754">
                  <a:moveTo>
                    <a:pt x="0" y="553085"/>
                  </a:moveTo>
                  <a:cubicBezTo>
                    <a:pt x="0" y="247650"/>
                    <a:pt x="247396" y="0"/>
                    <a:pt x="552450" y="0"/>
                  </a:cubicBezTo>
                  <a:lnTo>
                    <a:pt x="4972304" y="0"/>
                  </a:lnTo>
                  <a:cubicBezTo>
                    <a:pt x="5277485" y="0"/>
                    <a:pt x="5524754" y="247650"/>
                    <a:pt x="5524754" y="553085"/>
                  </a:cubicBezTo>
                  <a:lnTo>
                    <a:pt x="5524754" y="5785104"/>
                  </a:lnTo>
                  <a:cubicBezTo>
                    <a:pt x="5524754" y="6090539"/>
                    <a:pt x="5277358" y="6338189"/>
                    <a:pt x="4972304" y="6338189"/>
                  </a:cubicBezTo>
                  <a:lnTo>
                    <a:pt x="552450" y="6338189"/>
                  </a:lnTo>
                  <a:cubicBezTo>
                    <a:pt x="247269" y="6338189"/>
                    <a:pt x="0" y="6090539"/>
                    <a:pt x="0" y="5785104"/>
                  </a:cubicBezTo>
                  <a:close/>
                </a:path>
              </a:pathLst>
            </a:custGeom>
            <a:solidFill>
              <a:srgbClr val="ED252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" name="Google Shape;200;p14"/>
            <p:cNvSpPr/>
            <p:nvPr/>
          </p:nvSpPr>
          <p:spPr>
            <a:xfrm>
              <a:off x="0" y="0"/>
              <a:ext cx="5575554" cy="6388989"/>
            </a:xfrm>
            <a:custGeom>
              <a:rect b="b" l="l" r="r" t="t"/>
              <a:pathLst>
                <a:path extrusionOk="0" h="6388989" w="5575554">
                  <a:moveTo>
                    <a:pt x="0" y="578485"/>
                  </a:moveTo>
                  <a:cubicBezTo>
                    <a:pt x="0" y="259080"/>
                    <a:pt x="258699" y="0"/>
                    <a:pt x="577850" y="0"/>
                  </a:cubicBezTo>
                  <a:lnTo>
                    <a:pt x="4997704" y="0"/>
                  </a:lnTo>
                  <a:lnTo>
                    <a:pt x="4997704" y="25400"/>
                  </a:lnTo>
                  <a:lnTo>
                    <a:pt x="4997704" y="0"/>
                  </a:lnTo>
                  <a:cubicBezTo>
                    <a:pt x="5316855" y="0"/>
                    <a:pt x="5575554" y="259080"/>
                    <a:pt x="5575554" y="578485"/>
                  </a:cubicBezTo>
                  <a:lnTo>
                    <a:pt x="5550154" y="578485"/>
                  </a:lnTo>
                  <a:lnTo>
                    <a:pt x="5575554" y="578485"/>
                  </a:lnTo>
                  <a:lnTo>
                    <a:pt x="5575554" y="5810504"/>
                  </a:lnTo>
                  <a:lnTo>
                    <a:pt x="5550154" y="5810504"/>
                  </a:lnTo>
                  <a:lnTo>
                    <a:pt x="5575554" y="5810504"/>
                  </a:lnTo>
                  <a:cubicBezTo>
                    <a:pt x="5575554" y="6130036"/>
                    <a:pt x="5316855" y="6388989"/>
                    <a:pt x="4997704" y="6388989"/>
                  </a:cubicBezTo>
                  <a:lnTo>
                    <a:pt x="4997704" y="6363589"/>
                  </a:lnTo>
                  <a:lnTo>
                    <a:pt x="4997704" y="6388989"/>
                  </a:lnTo>
                  <a:lnTo>
                    <a:pt x="577850" y="6388989"/>
                  </a:lnTo>
                  <a:lnTo>
                    <a:pt x="577850" y="6363589"/>
                  </a:lnTo>
                  <a:lnTo>
                    <a:pt x="577850" y="6388989"/>
                  </a:lnTo>
                  <a:cubicBezTo>
                    <a:pt x="258699" y="6388989"/>
                    <a:pt x="0" y="6129909"/>
                    <a:pt x="0" y="5810504"/>
                  </a:cubicBezTo>
                  <a:lnTo>
                    <a:pt x="0" y="578485"/>
                  </a:lnTo>
                  <a:lnTo>
                    <a:pt x="25400" y="578485"/>
                  </a:lnTo>
                  <a:lnTo>
                    <a:pt x="0" y="578485"/>
                  </a:lnTo>
                  <a:moveTo>
                    <a:pt x="50800" y="578485"/>
                  </a:moveTo>
                  <a:lnTo>
                    <a:pt x="50800" y="5810504"/>
                  </a:lnTo>
                  <a:lnTo>
                    <a:pt x="25400" y="5810504"/>
                  </a:lnTo>
                  <a:lnTo>
                    <a:pt x="50800" y="5810504"/>
                  </a:lnTo>
                  <a:cubicBezTo>
                    <a:pt x="50800" y="6101969"/>
                    <a:pt x="286766" y="6338189"/>
                    <a:pt x="577850" y="6338189"/>
                  </a:cubicBezTo>
                  <a:lnTo>
                    <a:pt x="4997704" y="6338189"/>
                  </a:lnTo>
                  <a:cubicBezTo>
                    <a:pt x="5288788" y="6338189"/>
                    <a:pt x="5524754" y="6101969"/>
                    <a:pt x="5524754" y="5810504"/>
                  </a:cubicBezTo>
                  <a:lnTo>
                    <a:pt x="5524754" y="578485"/>
                  </a:lnTo>
                  <a:cubicBezTo>
                    <a:pt x="5524754" y="287020"/>
                    <a:pt x="5288788" y="50800"/>
                    <a:pt x="4997704" y="50800"/>
                  </a:cubicBezTo>
                  <a:lnTo>
                    <a:pt x="577850" y="50800"/>
                  </a:lnTo>
                  <a:lnTo>
                    <a:pt x="577850" y="25400"/>
                  </a:lnTo>
                  <a:lnTo>
                    <a:pt x="577850" y="50800"/>
                  </a:lnTo>
                  <a:cubicBezTo>
                    <a:pt x="286766" y="50800"/>
                    <a:pt x="50800" y="287020"/>
                    <a:pt x="50800" y="5784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01" name="Google Shape;201;p14"/>
          <p:cNvGrpSpPr/>
          <p:nvPr/>
        </p:nvGrpSpPr>
        <p:grpSpPr>
          <a:xfrm>
            <a:off x="12996981" y="3505143"/>
            <a:ext cx="3900873" cy="4637559"/>
            <a:chOff x="0" y="0"/>
            <a:chExt cx="5201164" cy="6183412"/>
          </a:xfrm>
        </p:grpSpPr>
        <p:sp>
          <p:nvSpPr>
            <p:cNvPr id="202" name="Google Shape;202;p14"/>
            <p:cNvSpPr/>
            <p:nvPr/>
          </p:nvSpPr>
          <p:spPr>
            <a:xfrm>
              <a:off x="0" y="0"/>
              <a:ext cx="5201164" cy="6183412"/>
            </a:xfrm>
            <a:custGeom>
              <a:rect b="b" l="l" r="r" t="t"/>
              <a:pathLst>
                <a:path extrusionOk="0" h="6183412" w="5201164">
                  <a:moveTo>
                    <a:pt x="0" y="0"/>
                  </a:moveTo>
                  <a:lnTo>
                    <a:pt x="5201164" y="0"/>
                  </a:lnTo>
                  <a:lnTo>
                    <a:pt x="5201164" y="6183412"/>
                  </a:lnTo>
                  <a:lnTo>
                    <a:pt x="0" y="6183412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</p:spPr>
        </p:sp>
        <p:sp>
          <p:nvSpPr>
            <p:cNvPr id="203" name="Google Shape;203;p14"/>
            <p:cNvSpPr txBox="1"/>
            <p:nvPr/>
          </p:nvSpPr>
          <p:spPr>
            <a:xfrm>
              <a:off x="0" y="19050"/>
              <a:ext cx="5201164" cy="61643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799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2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Для діаспорної аудиторії: Використовуйте чітку, доступну мову та, по можливості, надавайте переклади або візуальні матеріали. Поважайте культурні відмінності у сприйнятті стихійних лих. Зосередьтеся на системах оповіщення країни перебування та забезпечте інклюзивність в обговореннях.</a:t>
              </a:r>
              <a:endParaRPr sz="2000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Синій текст на чорному фоні  Опис згенеровано автоматично" id="212" name="Google Shape;212;p16"/>
          <p:cNvSpPr/>
          <p:nvPr/>
        </p:nvSpPr>
        <p:spPr>
          <a:xfrm>
            <a:off x="13646607" y="9149337"/>
            <a:ext cx="3556826" cy="793528"/>
          </a:xfrm>
          <a:custGeom>
            <a:rect b="b" l="l" r="r" t="t"/>
            <a:pathLst>
              <a:path extrusionOk="0" h="1058037" w="4742434">
                <a:moveTo>
                  <a:pt x="0" y="0"/>
                </a:moveTo>
                <a:lnTo>
                  <a:pt x="4742434" y="0"/>
                </a:lnTo>
                <a:lnTo>
                  <a:pt x="4742434" y="1058037"/>
                </a:lnTo>
                <a:lnTo>
                  <a:pt x="0" y="10580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44" l="0" r="0" t="0"/>
            </a:stretch>
          </a:blipFill>
          <a:ln>
            <a:noFill/>
          </a:ln>
        </p:spPr>
      </p:sp>
      <p:sp>
        <p:nvSpPr>
          <p:cNvPr descr="Крупний план логотипа  Контент, створений штучним інтелектом, може бути неправильним." id="213" name="Google Shape;213;p16"/>
          <p:cNvSpPr/>
          <p:nvPr/>
        </p:nvSpPr>
        <p:spPr>
          <a:xfrm>
            <a:off x="1084560" y="9038010"/>
            <a:ext cx="3741229" cy="904875"/>
          </a:xfrm>
          <a:custGeom>
            <a:rect b="b" l="l" r="r" t="t"/>
            <a:pathLst>
              <a:path extrusionOk="0" h="1206500" w="4988306">
                <a:moveTo>
                  <a:pt x="0" y="0"/>
                </a:moveTo>
                <a:lnTo>
                  <a:pt x="4988306" y="0"/>
                </a:lnTo>
                <a:lnTo>
                  <a:pt x="4988306" y="1206500"/>
                </a:lnTo>
                <a:lnTo>
                  <a:pt x="0" y="12065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1" l="0" r="0" t="0"/>
            </a:stretch>
          </a:blipFill>
          <a:ln>
            <a:noFill/>
          </a:ln>
        </p:spPr>
      </p:sp>
      <p:grpSp>
        <p:nvGrpSpPr>
          <p:cNvPr id="214" name="Google Shape;214;p16"/>
          <p:cNvGrpSpPr/>
          <p:nvPr/>
        </p:nvGrpSpPr>
        <p:grpSpPr>
          <a:xfrm>
            <a:off x="1259682" y="709656"/>
            <a:ext cx="15773400" cy="2038350"/>
            <a:chOff x="0" y="-66675"/>
            <a:chExt cx="21031200" cy="2717801"/>
          </a:xfrm>
        </p:grpSpPr>
        <p:sp>
          <p:nvSpPr>
            <p:cNvPr id="215" name="Google Shape;215;p16"/>
            <p:cNvSpPr/>
            <p:nvPr/>
          </p:nvSpPr>
          <p:spPr>
            <a:xfrm>
              <a:off x="0" y="0"/>
              <a:ext cx="21031200" cy="2651126"/>
            </a:xfrm>
            <a:custGeom>
              <a:rect b="b" l="l" r="r" t="t"/>
              <a:pathLst>
                <a:path extrusionOk="0" h="2651126" w="21031200">
                  <a:moveTo>
                    <a:pt x="0" y="0"/>
                  </a:moveTo>
                  <a:lnTo>
                    <a:pt x="21031200" y="0"/>
                  </a:lnTo>
                  <a:lnTo>
                    <a:pt x="21031200" y="2651126"/>
                  </a:lnTo>
                  <a:lnTo>
                    <a:pt x="0" y="265112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</p:spPr>
        </p:sp>
        <p:sp>
          <p:nvSpPr>
            <p:cNvPr id="216" name="Google Shape;216;p16"/>
            <p:cNvSpPr txBox="1"/>
            <p:nvPr/>
          </p:nvSpPr>
          <p:spPr>
            <a:xfrm>
              <a:off x="0" y="-66675"/>
              <a:ext cx="21031200" cy="2717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8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66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Поради </a:t>
              </a:r>
              <a:endParaRPr/>
            </a:p>
          </p:txBody>
        </p:sp>
      </p:grpSp>
      <p:grpSp>
        <p:nvGrpSpPr>
          <p:cNvPr id="217" name="Google Shape;217;p16"/>
          <p:cNvGrpSpPr/>
          <p:nvPr/>
        </p:nvGrpSpPr>
        <p:grpSpPr>
          <a:xfrm>
            <a:off x="993744" y="3180978"/>
            <a:ext cx="15811500" cy="4377023"/>
            <a:chOff x="0" y="0"/>
            <a:chExt cx="21082000" cy="5836031"/>
          </a:xfrm>
        </p:grpSpPr>
        <p:sp>
          <p:nvSpPr>
            <p:cNvPr id="218" name="Google Shape;218;p16"/>
            <p:cNvSpPr/>
            <p:nvPr/>
          </p:nvSpPr>
          <p:spPr>
            <a:xfrm>
              <a:off x="25400" y="25400"/>
              <a:ext cx="21031200" cy="5785231"/>
            </a:xfrm>
            <a:custGeom>
              <a:rect b="b" l="l" r="r" t="t"/>
              <a:pathLst>
                <a:path extrusionOk="0" h="5785231" w="21031200">
                  <a:moveTo>
                    <a:pt x="0" y="0"/>
                  </a:moveTo>
                  <a:lnTo>
                    <a:pt x="21031200" y="0"/>
                  </a:lnTo>
                  <a:lnTo>
                    <a:pt x="21031200" y="5785231"/>
                  </a:lnTo>
                  <a:lnTo>
                    <a:pt x="0" y="5785231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</p:sp>
        <p:sp>
          <p:nvSpPr>
            <p:cNvPr id="219" name="Google Shape;219;p16"/>
            <p:cNvSpPr/>
            <p:nvPr/>
          </p:nvSpPr>
          <p:spPr>
            <a:xfrm>
              <a:off x="0" y="0"/>
              <a:ext cx="21082000" cy="5836031"/>
            </a:xfrm>
            <a:custGeom>
              <a:rect b="b" l="l" r="r" t="t"/>
              <a:pathLst>
                <a:path extrusionOk="0" h="5836031" w="21082000">
                  <a:moveTo>
                    <a:pt x="25400" y="0"/>
                  </a:moveTo>
                  <a:lnTo>
                    <a:pt x="21056600" y="0"/>
                  </a:lnTo>
                  <a:cubicBezTo>
                    <a:pt x="21070570" y="0"/>
                    <a:pt x="21082000" y="11430"/>
                    <a:pt x="21082000" y="25400"/>
                  </a:cubicBezTo>
                  <a:lnTo>
                    <a:pt x="21082000" y="5810631"/>
                  </a:lnTo>
                  <a:cubicBezTo>
                    <a:pt x="21082000" y="5824601"/>
                    <a:pt x="21070570" y="5836031"/>
                    <a:pt x="21056600" y="5836031"/>
                  </a:cubicBezTo>
                  <a:lnTo>
                    <a:pt x="25400" y="5836031"/>
                  </a:lnTo>
                  <a:cubicBezTo>
                    <a:pt x="11430" y="5836031"/>
                    <a:pt x="0" y="5824601"/>
                    <a:pt x="0" y="5810631"/>
                  </a:cubicBezTo>
                  <a:lnTo>
                    <a:pt x="0" y="25400"/>
                  </a:lnTo>
                  <a:cubicBezTo>
                    <a:pt x="0" y="11430"/>
                    <a:pt x="11430" y="0"/>
                    <a:pt x="25400" y="0"/>
                  </a:cubicBezTo>
                  <a:moveTo>
                    <a:pt x="25400" y="50800"/>
                  </a:moveTo>
                  <a:lnTo>
                    <a:pt x="25400" y="25400"/>
                  </a:lnTo>
                  <a:lnTo>
                    <a:pt x="50800" y="25400"/>
                  </a:lnTo>
                  <a:lnTo>
                    <a:pt x="50800" y="5810631"/>
                  </a:lnTo>
                  <a:lnTo>
                    <a:pt x="25400" y="5810631"/>
                  </a:lnTo>
                  <a:lnTo>
                    <a:pt x="25400" y="5785231"/>
                  </a:lnTo>
                  <a:lnTo>
                    <a:pt x="21056600" y="5785231"/>
                  </a:lnTo>
                  <a:lnTo>
                    <a:pt x="21056600" y="5810631"/>
                  </a:lnTo>
                  <a:lnTo>
                    <a:pt x="21031200" y="5810631"/>
                  </a:lnTo>
                  <a:lnTo>
                    <a:pt x="21031200" y="25400"/>
                  </a:lnTo>
                  <a:lnTo>
                    <a:pt x="21056600" y="25400"/>
                  </a:lnTo>
                  <a:lnTo>
                    <a:pt x="2105660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20" name="Google Shape;220;p16"/>
          <p:cNvGrpSpPr/>
          <p:nvPr/>
        </p:nvGrpSpPr>
        <p:grpSpPr>
          <a:xfrm>
            <a:off x="1012794" y="3200028"/>
            <a:ext cx="15773400" cy="2343042"/>
            <a:chOff x="0" y="0"/>
            <a:chExt cx="21031200" cy="3124056"/>
          </a:xfrm>
        </p:grpSpPr>
        <p:sp>
          <p:nvSpPr>
            <p:cNvPr id="221" name="Google Shape;221;p16"/>
            <p:cNvSpPr/>
            <p:nvPr/>
          </p:nvSpPr>
          <p:spPr>
            <a:xfrm>
              <a:off x="0" y="0"/>
              <a:ext cx="21031200" cy="3124056"/>
            </a:xfrm>
            <a:custGeom>
              <a:rect b="b" l="l" r="r" t="t"/>
              <a:pathLst>
                <a:path extrusionOk="0" h="3124056" w="21031200">
                  <a:moveTo>
                    <a:pt x="0" y="0"/>
                  </a:moveTo>
                  <a:lnTo>
                    <a:pt x="21031200" y="0"/>
                  </a:lnTo>
                  <a:lnTo>
                    <a:pt x="21031200" y="3124056"/>
                  </a:lnTo>
                  <a:lnTo>
                    <a:pt x="0" y="312405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</p:spPr>
        </p:sp>
        <p:sp>
          <p:nvSpPr>
            <p:cNvPr id="222" name="Google Shape;222;p16"/>
            <p:cNvSpPr txBox="1"/>
            <p:nvPr/>
          </p:nvSpPr>
          <p:spPr>
            <a:xfrm>
              <a:off x="0" y="28575"/>
              <a:ext cx="21031200" cy="30954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8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42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Загальні рекомендації для тренерів:</a:t>
              </a:r>
              <a:endParaRPr/>
            </a:p>
          </p:txBody>
        </p:sp>
      </p:grpSp>
      <p:grpSp>
        <p:nvGrpSpPr>
          <p:cNvPr id="223" name="Google Shape;223;p16"/>
          <p:cNvGrpSpPr/>
          <p:nvPr/>
        </p:nvGrpSpPr>
        <p:grpSpPr>
          <a:xfrm>
            <a:off x="993744" y="5437240"/>
            <a:ext cx="3981451" cy="2034064"/>
            <a:chOff x="0" y="0"/>
            <a:chExt cx="5308600" cy="2712085"/>
          </a:xfrm>
        </p:grpSpPr>
        <p:sp>
          <p:nvSpPr>
            <p:cNvPr id="224" name="Google Shape;224;p16"/>
            <p:cNvSpPr/>
            <p:nvPr/>
          </p:nvSpPr>
          <p:spPr>
            <a:xfrm>
              <a:off x="25400" y="25400"/>
              <a:ext cx="5257800" cy="2661285"/>
            </a:xfrm>
            <a:custGeom>
              <a:rect b="b" l="l" r="r" t="t"/>
              <a:pathLst>
                <a:path extrusionOk="0" h="2661285" w="5257800">
                  <a:moveTo>
                    <a:pt x="0" y="0"/>
                  </a:moveTo>
                  <a:lnTo>
                    <a:pt x="5257800" y="0"/>
                  </a:lnTo>
                  <a:lnTo>
                    <a:pt x="5257800" y="2661285"/>
                  </a:lnTo>
                  <a:lnTo>
                    <a:pt x="0" y="2661285"/>
                  </a:lnTo>
                  <a:close/>
                </a:path>
              </a:pathLst>
            </a:custGeom>
            <a:solidFill>
              <a:srgbClr val="F7CBCB">
                <a:alpha val="80000"/>
              </a:srgbClr>
            </a:solidFill>
            <a:ln>
              <a:noFill/>
            </a:ln>
          </p:spPr>
        </p:sp>
        <p:sp>
          <p:nvSpPr>
            <p:cNvPr id="225" name="Google Shape;225;p16"/>
            <p:cNvSpPr/>
            <p:nvPr/>
          </p:nvSpPr>
          <p:spPr>
            <a:xfrm>
              <a:off x="0" y="0"/>
              <a:ext cx="5308600" cy="2712085"/>
            </a:xfrm>
            <a:custGeom>
              <a:rect b="b" l="l" r="r" t="t"/>
              <a:pathLst>
                <a:path extrusionOk="0" h="2712085" w="5308600">
                  <a:moveTo>
                    <a:pt x="25400" y="0"/>
                  </a:moveTo>
                  <a:lnTo>
                    <a:pt x="5283200" y="0"/>
                  </a:lnTo>
                  <a:cubicBezTo>
                    <a:pt x="5297170" y="0"/>
                    <a:pt x="5308600" y="11430"/>
                    <a:pt x="5308600" y="25400"/>
                  </a:cubicBezTo>
                  <a:lnTo>
                    <a:pt x="5308600" y="2686685"/>
                  </a:lnTo>
                  <a:cubicBezTo>
                    <a:pt x="5308600" y="2700655"/>
                    <a:pt x="5297170" y="2712085"/>
                    <a:pt x="5283200" y="2712085"/>
                  </a:cubicBezTo>
                  <a:lnTo>
                    <a:pt x="25400" y="2712085"/>
                  </a:lnTo>
                  <a:cubicBezTo>
                    <a:pt x="11430" y="2712085"/>
                    <a:pt x="0" y="2700655"/>
                    <a:pt x="0" y="2686685"/>
                  </a:cubicBezTo>
                  <a:lnTo>
                    <a:pt x="0" y="25400"/>
                  </a:lnTo>
                  <a:cubicBezTo>
                    <a:pt x="0" y="11430"/>
                    <a:pt x="11430" y="0"/>
                    <a:pt x="25400" y="0"/>
                  </a:cubicBezTo>
                  <a:moveTo>
                    <a:pt x="25400" y="50800"/>
                  </a:moveTo>
                  <a:lnTo>
                    <a:pt x="25400" y="25400"/>
                  </a:lnTo>
                  <a:lnTo>
                    <a:pt x="50800" y="25400"/>
                  </a:lnTo>
                  <a:lnTo>
                    <a:pt x="50800" y="2686685"/>
                  </a:lnTo>
                  <a:lnTo>
                    <a:pt x="25400" y="2686685"/>
                  </a:lnTo>
                  <a:lnTo>
                    <a:pt x="25400" y="2661285"/>
                  </a:lnTo>
                  <a:lnTo>
                    <a:pt x="5283200" y="2661285"/>
                  </a:lnTo>
                  <a:lnTo>
                    <a:pt x="5283200" y="2686685"/>
                  </a:lnTo>
                  <a:lnTo>
                    <a:pt x="5257800" y="2686685"/>
                  </a:lnTo>
                  <a:lnTo>
                    <a:pt x="5257800" y="25400"/>
                  </a:lnTo>
                  <a:lnTo>
                    <a:pt x="5283200" y="25400"/>
                  </a:lnTo>
                  <a:lnTo>
                    <a:pt x="528320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rgbClr val="F7CBCB">
                <a:alpha val="800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26" name="Google Shape;226;p16"/>
          <p:cNvGrpSpPr/>
          <p:nvPr/>
        </p:nvGrpSpPr>
        <p:grpSpPr>
          <a:xfrm>
            <a:off x="1012794" y="5456290"/>
            <a:ext cx="3943350" cy="1995924"/>
            <a:chOff x="0" y="0"/>
            <a:chExt cx="5257800" cy="2661232"/>
          </a:xfrm>
        </p:grpSpPr>
        <p:sp>
          <p:nvSpPr>
            <p:cNvPr id="227" name="Google Shape;227;p16"/>
            <p:cNvSpPr/>
            <p:nvPr/>
          </p:nvSpPr>
          <p:spPr>
            <a:xfrm>
              <a:off x="0" y="0"/>
              <a:ext cx="5257798" cy="2661232"/>
            </a:xfrm>
            <a:custGeom>
              <a:rect b="b" l="l" r="r" t="t"/>
              <a:pathLst>
                <a:path extrusionOk="0" h="2661232" w="5257798">
                  <a:moveTo>
                    <a:pt x="0" y="0"/>
                  </a:moveTo>
                  <a:lnTo>
                    <a:pt x="5257798" y="0"/>
                  </a:lnTo>
                  <a:lnTo>
                    <a:pt x="5257798" y="2661232"/>
                  </a:lnTo>
                  <a:lnTo>
                    <a:pt x="0" y="2661232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</p:spPr>
        </p:sp>
        <p:sp>
          <p:nvSpPr>
            <p:cNvPr id="228" name="Google Shape;228;p16"/>
            <p:cNvSpPr txBox="1"/>
            <p:nvPr/>
          </p:nvSpPr>
          <p:spPr>
            <a:xfrm>
              <a:off x="0" y="19050"/>
              <a:ext cx="5257800" cy="2642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8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2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Запобігайте стресу, використовуючи реалістичні, але не наочні приклади.</a:t>
              </a:r>
              <a:endParaRPr sz="2400"/>
            </a:p>
          </p:txBody>
        </p:sp>
      </p:grpSp>
      <p:grpSp>
        <p:nvGrpSpPr>
          <p:cNvPr id="229" name="Google Shape;229;p16"/>
          <p:cNvGrpSpPr/>
          <p:nvPr/>
        </p:nvGrpSpPr>
        <p:grpSpPr>
          <a:xfrm>
            <a:off x="4937094" y="5437240"/>
            <a:ext cx="3981449" cy="2034064"/>
            <a:chOff x="0" y="0"/>
            <a:chExt cx="5308600" cy="2712085"/>
          </a:xfrm>
        </p:grpSpPr>
        <p:sp>
          <p:nvSpPr>
            <p:cNvPr id="230" name="Google Shape;230;p16"/>
            <p:cNvSpPr/>
            <p:nvPr/>
          </p:nvSpPr>
          <p:spPr>
            <a:xfrm>
              <a:off x="25400" y="25400"/>
              <a:ext cx="5257800" cy="2661285"/>
            </a:xfrm>
            <a:custGeom>
              <a:rect b="b" l="l" r="r" t="t"/>
              <a:pathLst>
                <a:path extrusionOk="0" h="2661285" w="5257800">
                  <a:moveTo>
                    <a:pt x="0" y="0"/>
                  </a:moveTo>
                  <a:lnTo>
                    <a:pt x="5257800" y="0"/>
                  </a:lnTo>
                  <a:lnTo>
                    <a:pt x="5257800" y="2661285"/>
                  </a:lnTo>
                  <a:lnTo>
                    <a:pt x="0" y="2661285"/>
                  </a:lnTo>
                  <a:close/>
                </a:path>
              </a:pathLst>
            </a:custGeom>
            <a:solidFill>
              <a:srgbClr val="F7CBCB">
                <a:alpha val="80000"/>
              </a:srgbClr>
            </a:solidFill>
            <a:ln>
              <a:noFill/>
            </a:ln>
          </p:spPr>
        </p:sp>
        <p:sp>
          <p:nvSpPr>
            <p:cNvPr id="231" name="Google Shape;231;p16"/>
            <p:cNvSpPr/>
            <p:nvPr/>
          </p:nvSpPr>
          <p:spPr>
            <a:xfrm>
              <a:off x="0" y="0"/>
              <a:ext cx="5308600" cy="2712085"/>
            </a:xfrm>
            <a:custGeom>
              <a:rect b="b" l="l" r="r" t="t"/>
              <a:pathLst>
                <a:path extrusionOk="0" h="2712085" w="5308600">
                  <a:moveTo>
                    <a:pt x="25400" y="0"/>
                  </a:moveTo>
                  <a:lnTo>
                    <a:pt x="5283200" y="0"/>
                  </a:lnTo>
                  <a:cubicBezTo>
                    <a:pt x="5297170" y="0"/>
                    <a:pt x="5308600" y="11430"/>
                    <a:pt x="5308600" y="25400"/>
                  </a:cubicBezTo>
                  <a:lnTo>
                    <a:pt x="5308600" y="2686685"/>
                  </a:lnTo>
                  <a:cubicBezTo>
                    <a:pt x="5308600" y="2700655"/>
                    <a:pt x="5297170" y="2712085"/>
                    <a:pt x="5283200" y="2712085"/>
                  </a:cubicBezTo>
                  <a:lnTo>
                    <a:pt x="25400" y="2712085"/>
                  </a:lnTo>
                  <a:cubicBezTo>
                    <a:pt x="11430" y="2712085"/>
                    <a:pt x="0" y="2700655"/>
                    <a:pt x="0" y="2686685"/>
                  </a:cubicBezTo>
                  <a:lnTo>
                    <a:pt x="0" y="25400"/>
                  </a:lnTo>
                  <a:cubicBezTo>
                    <a:pt x="0" y="11430"/>
                    <a:pt x="11430" y="0"/>
                    <a:pt x="25400" y="0"/>
                  </a:cubicBezTo>
                  <a:moveTo>
                    <a:pt x="25400" y="50800"/>
                  </a:moveTo>
                  <a:lnTo>
                    <a:pt x="25400" y="25400"/>
                  </a:lnTo>
                  <a:lnTo>
                    <a:pt x="50800" y="25400"/>
                  </a:lnTo>
                  <a:lnTo>
                    <a:pt x="50800" y="2686685"/>
                  </a:lnTo>
                  <a:lnTo>
                    <a:pt x="25400" y="2686685"/>
                  </a:lnTo>
                  <a:lnTo>
                    <a:pt x="25400" y="2661285"/>
                  </a:lnTo>
                  <a:lnTo>
                    <a:pt x="5283200" y="2661285"/>
                  </a:lnTo>
                  <a:lnTo>
                    <a:pt x="5283200" y="2686685"/>
                  </a:lnTo>
                  <a:lnTo>
                    <a:pt x="5257800" y="2686685"/>
                  </a:lnTo>
                  <a:lnTo>
                    <a:pt x="5257800" y="25400"/>
                  </a:lnTo>
                  <a:lnTo>
                    <a:pt x="5283200" y="25400"/>
                  </a:lnTo>
                  <a:lnTo>
                    <a:pt x="528320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rgbClr val="F7CBCB">
                <a:alpha val="800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32" name="Google Shape;232;p16"/>
          <p:cNvGrpSpPr/>
          <p:nvPr/>
        </p:nvGrpSpPr>
        <p:grpSpPr>
          <a:xfrm>
            <a:off x="4956144" y="5456290"/>
            <a:ext cx="3943348" cy="2102345"/>
            <a:chOff x="0" y="0"/>
            <a:chExt cx="5257798" cy="2803127"/>
          </a:xfrm>
        </p:grpSpPr>
        <p:sp>
          <p:nvSpPr>
            <p:cNvPr id="233" name="Google Shape;233;p16"/>
            <p:cNvSpPr/>
            <p:nvPr/>
          </p:nvSpPr>
          <p:spPr>
            <a:xfrm>
              <a:off x="0" y="0"/>
              <a:ext cx="5257798" cy="2803127"/>
            </a:xfrm>
            <a:custGeom>
              <a:rect b="b" l="l" r="r" t="t"/>
              <a:pathLst>
                <a:path extrusionOk="0" h="2803127" w="5257798">
                  <a:moveTo>
                    <a:pt x="0" y="0"/>
                  </a:moveTo>
                  <a:lnTo>
                    <a:pt x="5257798" y="0"/>
                  </a:lnTo>
                  <a:lnTo>
                    <a:pt x="5257798" y="2803127"/>
                  </a:lnTo>
                  <a:lnTo>
                    <a:pt x="0" y="280312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</p:spPr>
        </p:sp>
        <p:sp>
          <p:nvSpPr>
            <p:cNvPr id="234" name="Google Shape;234;p16"/>
            <p:cNvSpPr txBox="1"/>
            <p:nvPr/>
          </p:nvSpPr>
          <p:spPr>
            <a:xfrm>
              <a:off x="0" y="9525"/>
              <a:ext cx="5257798" cy="2793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799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2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Завжди обмірковуйте сценарії з урахуванням готовності та розширення можливостей.</a:t>
              </a:r>
              <a:endParaRPr sz="2400"/>
            </a:p>
          </p:txBody>
        </p:sp>
      </p:grpSp>
      <p:grpSp>
        <p:nvGrpSpPr>
          <p:cNvPr id="235" name="Google Shape;235;p16"/>
          <p:cNvGrpSpPr/>
          <p:nvPr/>
        </p:nvGrpSpPr>
        <p:grpSpPr>
          <a:xfrm>
            <a:off x="8880444" y="5437240"/>
            <a:ext cx="3981449" cy="2034064"/>
            <a:chOff x="0" y="0"/>
            <a:chExt cx="5308600" cy="2712085"/>
          </a:xfrm>
        </p:grpSpPr>
        <p:sp>
          <p:nvSpPr>
            <p:cNvPr id="236" name="Google Shape;236;p16"/>
            <p:cNvSpPr/>
            <p:nvPr/>
          </p:nvSpPr>
          <p:spPr>
            <a:xfrm>
              <a:off x="25400" y="25400"/>
              <a:ext cx="5257800" cy="2661285"/>
            </a:xfrm>
            <a:custGeom>
              <a:rect b="b" l="l" r="r" t="t"/>
              <a:pathLst>
                <a:path extrusionOk="0" h="2661285" w="5257800">
                  <a:moveTo>
                    <a:pt x="0" y="0"/>
                  </a:moveTo>
                  <a:lnTo>
                    <a:pt x="5257800" y="0"/>
                  </a:lnTo>
                  <a:lnTo>
                    <a:pt x="5257800" y="2661285"/>
                  </a:lnTo>
                  <a:lnTo>
                    <a:pt x="0" y="2661285"/>
                  </a:lnTo>
                  <a:close/>
                </a:path>
              </a:pathLst>
            </a:custGeom>
            <a:solidFill>
              <a:srgbClr val="F7CBCB">
                <a:alpha val="80000"/>
              </a:srgbClr>
            </a:solidFill>
            <a:ln>
              <a:noFill/>
            </a:ln>
          </p:spPr>
        </p:sp>
        <p:sp>
          <p:nvSpPr>
            <p:cNvPr id="237" name="Google Shape;237;p16"/>
            <p:cNvSpPr/>
            <p:nvPr/>
          </p:nvSpPr>
          <p:spPr>
            <a:xfrm>
              <a:off x="0" y="0"/>
              <a:ext cx="5308600" cy="2712085"/>
            </a:xfrm>
            <a:custGeom>
              <a:rect b="b" l="l" r="r" t="t"/>
              <a:pathLst>
                <a:path extrusionOk="0" h="2712085" w="5308600">
                  <a:moveTo>
                    <a:pt x="25400" y="0"/>
                  </a:moveTo>
                  <a:lnTo>
                    <a:pt x="5283200" y="0"/>
                  </a:lnTo>
                  <a:cubicBezTo>
                    <a:pt x="5297170" y="0"/>
                    <a:pt x="5308600" y="11430"/>
                    <a:pt x="5308600" y="25400"/>
                  </a:cubicBezTo>
                  <a:lnTo>
                    <a:pt x="5308600" y="2686685"/>
                  </a:lnTo>
                  <a:cubicBezTo>
                    <a:pt x="5308600" y="2700655"/>
                    <a:pt x="5297170" y="2712085"/>
                    <a:pt x="5283200" y="2712085"/>
                  </a:cubicBezTo>
                  <a:lnTo>
                    <a:pt x="25400" y="2712085"/>
                  </a:lnTo>
                  <a:cubicBezTo>
                    <a:pt x="11430" y="2712085"/>
                    <a:pt x="0" y="2700655"/>
                    <a:pt x="0" y="2686685"/>
                  </a:cubicBezTo>
                  <a:lnTo>
                    <a:pt x="0" y="25400"/>
                  </a:lnTo>
                  <a:cubicBezTo>
                    <a:pt x="0" y="11430"/>
                    <a:pt x="11430" y="0"/>
                    <a:pt x="25400" y="0"/>
                  </a:cubicBezTo>
                  <a:moveTo>
                    <a:pt x="25400" y="50800"/>
                  </a:moveTo>
                  <a:lnTo>
                    <a:pt x="25400" y="25400"/>
                  </a:lnTo>
                  <a:lnTo>
                    <a:pt x="50800" y="25400"/>
                  </a:lnTo>
                  <a:lnTo>
                    <a:pt x="50800" y="2686685"/>
                  </a:lnTo>
                  <a:lnTo>
                    <a:pt x="25400" y="2686685"/>
                  </a:lnTo>
                  <a:lnTo>
                    <a:pt x="25400" y="2661285"/>
                  </a:lnTo>
                  <a:lnTo>
                    <a:pt x="5283200" y="2661285"/>
                  </a:lnTo>
                  <a:lnTo>
                    <a:pt x="5283200" y="2686685"/>
                  </a:lnTo>
                  <a:lnTo>
                    <a:pt x="5257800" y="2686685"/>
                  </a:lnTo>
                  <a:lnTo>
                    <a:pt x="5257800" y="25400"/>
                  </a:lnTo>
                  <a:lnTo>
                    <a:pt x="5283200" y="25400"/>
                  </a:lnTo>
                  <a:lnTo>
                    <a:pt x="528320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rgbClr val="F7CBCB">
                <a:alpha val="800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38" name="Google Shape;238;p16"/>
          <p:cNvGrpSpPr/>
          <p:nvPr/>
        </p:nvGrpSpPr>
        <p:grpSpPr>
          <a:xfrm>
            <a:off x="8899494" y="5456290"/>
            <a:ext cx="3943348" cy="2102345"/>
            <a:chOff x="0" y="0"/>
            <a:chExt cx="5257798" cy="2803127"/>
          </a:xfrm>
        </p:grpSpPr>
        <p:sp>
          <p:nvSpPr>
            <p:cNvPr id="239" name="Google Shape;239;p16"/>
            <p:cNvSpPr/>
            <p:nvPr/>
          </p:nvSpPr>
          <p:spPr>
            <a:xfrm>
              <a:off x="0" y="0"/>
              <a:ext cx="5257798" cy="2803127"/>
            </a:xfrm>
            <a:custGeom>
              <a:rect b="b" l="l" r="r" t="t"/>
              <a:pathLst>
                <a:path extrusionOk="0" h="2803127" w="5257798">
                  <a:moveTo>
                    <a:pt x="0" y="0"/>
                  </a:moveTo>
                  <a:lnTo>
                    <a:pt x="5257798" y="0"/>
                  </a:lnTo>
                  <a:lnTo>
                    <a:pt x="5257798" y="2803127"/>
                  </a:lnTo>
                  <a:lnTo>
                    <a:pt x="0" y="280312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</p:spPr>
        </p:sp>
        <p:sp>
          <p:nvSpPr>
            <p:cNvPr id="240" name="Google Shape;240;p16"/>
            <p:cNvSpPr txBox="1"/>
            <p:nvPr/>
          </p:nvSpPr>
          <p:spPr>
            <a:xfrm>
              <a:off x="0" y="9525"/>
              <a:ext cx="5257798" cy="2793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799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2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Заохочуйте шанобливий діалог та створюйте безпечне середовище, де всі учні відчувають підтримку.</a:t>
              </a:r>
              <a:endParaRPr sz="2400"/>
            </a:p>
          </p:txBody>
        </p:sp>
      </p:grpSp>
      <p:grpSp>
        <p:nvGrpSpPr>
          <p:cNvPr id="241" name="Google Shape;241;p16"/>
          <p:cNvGrpSpPr/>
          <p:nvPr/>
        </p:nvGrpSpPr>
        <p:grpSpPr>
          <a:xfrm>
            <a:off x="12823794" y="5437240"/>
            <a:ext cx="3981449" cy="2034064"/>
            <a:chOff x="0" y="0"/>
            <a:chExt cx="5308600" cy="2712085"/>
          </a:xfrm>
        </p:grpSpPr>
        <p:sp>
          <p:nvSpPr>
            <p:cNvPr id="242" name="Google Shape;242;p16"/>
            <p:cNvSpPr/>
            <p:nvPr/>
          </p:nvSpPr>
          <p:spPr>
            <a:xfrm>
              <a:off x="25400" y="25400"/>
              <a:ext cx="5257800" cy="2661285"/>
            </a:xfrm>
            <a:custGeom>
              <a:rect b="b" l="l" r="r" t="t"/>
              <a:pathLst>
                <a:path extrusionOk="0" h="2661285" w="5257800">
                  <a:moveTo>
                    <a:pt x="0" y="0"/>
                  </a:moveTo>
                  <a:lnTo>
                    <a:pt x="5257800" y="0"/>
                  </a:lnTo>
                  <a:lnTo>
                    <a:pt x="5257800" y="2661285"/>
                  </a:lnTo>
                  <a:lnTo>
                    <a:pt x="0" y="2661285"/>
                  </a:lnTo>
                  <a:close/>
                </a:path>
              </a:pathLst>
            </a:custGeom>
            <a:solidFill>
              <a:srgbClr val="F7CBCB">
                <a:alpha val="80000"/>
              </a:srgbClr>
            </a:solidFill>
            <a:ln>
              <a:noFill/>
            </a:ln>
          </p:spPr>
        </p:sp>
        <p:sp>
          <p:nvSpPr>
            <p:cNvPr id="243" name="Google Shape;243;p16"/>
            <p:cNvSpPr/>
            <p:nvPr/>
          </p:nvSpPr>
          <p:spPr>
            <a:xfrm>
              <a:off x="0" y="0"/>
              <a:ext cx="5308600" cy="2712085"/>
            </a:xfrm>
            <a:custGeom>
              <a:rect b="b" l="l" r="r" t="t"/>
              <a:pathLst>
                <a:path extrusionOk="0" h="2712085" w="5308600">
                  <a:moveTo>
                    <a:pt x="25400" y="0"/>
                  </a:moveTo>
                  <a:lnTo>
                    <a:pt x="5283200" y="0"/>
                  </a:lnTo>
                  <a:cubicBezTo>
                    <a:pt x="5297170" y="0"/>
                    <a:pt x="5308600" y="11430"/>
                    <a:pt x="5308600" y="25400"/>
                  </a:cubicBezTo>
                  <a:lnTo>
                    <a:pt x="5308600" y="2686685"/>
                  </a:lnTo>
                  <a:cubicBezTo>
                    <a:pt x="5308600" y="2700655"/>
                    <a:pt x="5297170" y="2712085"/>
                    <a:pt x="5283200" y="2712085"/>
                  </a:cubicBezTo>
                  <a:lnTo>
                    <a:pt x="25400" y="2712085"/>
                  </a:lnTo>
                  <a:cubicBezTo>
                    <a:pt x="11430" y="2712085"/>
                    <a:pt x="0" y="2700655"/>
                    <a:pt x="0" y="2686685"/>
                  </a:cubicBezTo>
                  <a:lnTo>
                    <a:pt x="0" y="25400"/>
                  </a:lnTo>
                  <a:cubicBezTo>
                    <a:pt x="0" y="11430"/>
                    <a:pt x="11430" y="0"/>
                    <a:pt x="25400" y="0"/>
                  </a:cubicBezTo>
                  <a:moveTo>
                    <a:pt x="25400" y="50800"/>
                  </a:moveTo>
                  <a:lnTo>
                    <a:pt x="25400" y="25400"/>
                  </a:lnTo>
                  <a:lnTo>
                    <a:pt x="50800" y="25400"/>
                  </a:lnTo>
                  <a:lnTo>
                    <a:pt x="50800" y="2686685"/>
                  </a:lnTo>
                  <a:lnTo>
                    <a:pt x="25400" y="2686685"/>
                  </a:lnTo>
                  <a:lnTo>
                    <a:pt x="25400" y="2661285"/>
                  </a:lnTo>
                  <a:lnTo>
                    <a:pt x="5283200" y="2661285"/>
                  </a:lnTo>
                  <a:lnTo>
                    <a:pt x="5283200" y="2686685"/>
                  </a:lnTo>
                  <a:lnTo>
                    <a:pt x="5257800" y="2686685"/>
                  </a:lnTo>
                  <a:lnTo>
                    <a:pt x="5257800" y="25400"/>
                  </a:lnTo>
                  <a:lnTo>
                    <a:pt x="5283200" y="25400"/>
                  </a:lnTo>
                  <a:lnTo>
                    <a:pt x="528320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rgbClr val="F7CBCB">
                <a:alpha val="800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44" name="Google Shape;244;p16"/>
          <p:cNvGrpSpPr/>
          <p:nvPr/>
        </p:nvGrpSpPr>
        <p:grpSpPr>
          <a:xfrm>
            <a:off x="12842844" y="5456290"/>
            <a:ext cx="3943348" cy="2102345"/>
            <a:chOff x="0" y="0"/>
            <a:chExt cx="5257798" cy="2803127"/>
          </a:xfrm>
        </p:grpSpPr>
        <p:sp>
          <p:nvSpPr>
            <p:cNvPr id="245" name="Google Shape;245;p16"/>
            <p:cNvSpPr/>
            <p:nvPr/>
          </p:nvSpPr>
          <p:spPr>
            <a:xfrm>
              <a:off x="0" y="0"/>
              <a:ext cx="5257798" cy="2803127"/>
            </a:xfrm>
            <a:custGeom>
              <a:rect b="b" l="l" r="r" t="t"/>
              <a:pathLst>
                <a:path extrusionOk="0" h="2803127" w="5257798">
                  <a:moveTo>
                    <a:pt x="0" y="0"/>
                  </a:moveTo>
                  <a:lnTo>
                    <a:pt x="5257798" y="0"/>
                  </a:lnTo>
                  <a:lnTo>
                    <a:pt x="5257798" y="2803127"/>
                  </a:lnTo>
                  <a:lnTo>
                    <a:pt x="0" y="280312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</p:spPr>
        </p:sp>
        <p:sp>
          <p:nvSpPr>
            <p:cNvPr id="246" name="Google Shape;246;p16"/>
            <p:cNvSpPr txBox="1"/>
            <p:nvPr/>
          </p:nvSpPr>
          <p:spPr>
            <a:xfrm>
              <a:off x="0" y="9525"/>
              <a:ext cx="5257798" cy="2793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799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2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Закінчуйте кожен сеанс позитивними висновками: підготовленість рятує життя.</a:t>
              </a:r>
              <a:endParaRPr sz="2400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Синій текст на чорному фоні  Опис згенеровано автоматично" id="255" name="Google Shape;255;p18"/>
          <p:cNvSpPr/>
          <p:nvPr/>
        </p:nvSpPr>
        <p:spPr>
          <a:xfrm>
            <a:off x="13646607" y="9149337"/>
            <a:ext cx="3556826" cy="793528"/>
          </a:xfrm>
          <a:custGeom>
            <a:rect b="b" l="l" r="r" t="t"/>
            <a:pathLst>
              <a:path extrusionOk="0" h="1058037" w="4742434">
                <a:moveTo>
                  <a:pt x="0" y="0"/>
                </a:moveTo>
                <a:lnTo>
                  <a:pt x="4742434" y="0"/>
                </a:lnTo>
                <a:lnTo>
                  <a:pt x="4742434" y="1058037"/>
                </a:lnTo>
                <a:lnTo>
                  <a:pt x="0" y="10580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44" l="0" r="0" t="0"/>
            </a:stretch>
          </a:blipFill>
          <a:ln>
            <a:noFill/>
          </a:ln>
        </p:spPr>
      </p:sp>
      <p:sp>
        <p:nvSpPr>
          <p:cNvPr descr="Крупний план логотипа  Контент, створений штучним інтелектом, може бути неправильним." id="256" name="Google Shape;256;p18"/>
          <p:cNvSpPr/>
          <p:nvPr/>
        </p:nvSpPr>
        <p:spPr>
          <a:xfrm>
            <a:off x="1084560" y="9038010"/>
            <a:ext cx="3741229" cy="904875"/>
          </a:xfrm>
          <a:custGeom>
            <a:rect b="b" l="l" r="r" t="t"/>
            <a:pathLst>
              <a:path extrusionOk="0" h="1206500" w="4988306">
                <a:moveTo>
                  <a:pt x="0" y="0"/>
                </a:moveTo>
                <a:lnTo>
                  <a:pt x="4988306" y="0"/>
                </a:lnTo>
                <a:lnTo>
                  <a:pt x="4988306" y="1206500"/>
                </a:lnTo>
                <a:lnTo>
                  <a:pt x="0" y="12065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1" l="0" r="0" t="0"/>
            </a:stretch>
          </a:blipFill>
          <a:ln>
            <a:noFill/>
          </a:ln>
        </p:spPr>
      </p:sp>
      <p:grpSp>
        <p:nvGrpSpPr>
          <p:cNvPr id="257" name="Google Shape;257;p18"/>
          <p:cNvGrpSpPr/>
          <p:nvPr/>
        </p:nvGrpSpPr>
        <p:grpSpPr>
          <a:xfrm>
            <a:off x="1259682" y="709656"/>
            <a:ext cx="15773400" cy="2038350"/>
            <a:chOff x="0" y="-66675"/>
            <a:chExt cx="21031200" cy="2717801"/>
          </a:xfrm>
        </p:grpSpPr>
        <p:sp>
          <p:nvSpPr>
            <p:cNvPr id="258" name="Google Shape;258;p18"/>
            <p:cNvSpPr/>
            <p:nvPr/>
          </p:nvSpPr>
          <p:spPr>
            <a:xfrm>
              <a:off x="0" y="0"/>
              <a:ext cx="21031200" cy="2651126"/>
            </a:xfrm>
            <a:custGeom>
              <a:rect b="b" l="l" r="r" t="t"/>
              <a:pathLst>
                <a:path extrusionOk="0" h="2651126" w="21031200">
                  <a:moveTo>
                    <a:pt x="0" y="0"/>
                  </a:moveTo>
                  <a:lnTo>
                    <a:pt x="21031200" y="0"/>
                  </a:lnTo>
                  <a:lnTo>
                    <a:pt x="21031200" y="2651126"/>
                  </a:lnTo>
                  <a:lnTo>
                    <a:pt x="0" y="265112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</p:spPr>
        </p:sp>
        <p:sp>
          <p:nvSpPr>
            <p:cNvPr id="259" name="Google Shape;259;p18"/>
            <p:cNvSpPr txBox="1"/>
            <p:nvPr/>
          </p:nvSpPr>
          <p:spPr>
            <a:xfrm>
              <a:off x="0" y="-66675"/>
              <a:ext cx="21031200" cy="2717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8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66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Стратегії адаптації</a:t>
              </a:r>
              <a:endParaRPr/>
            </a:p>
          </p:txBody>
        </p:sp>
      </p:grpSp>
      <p:grpSp>
        <p:nvGrpSpPr>
          <p:cNvPr id="260" name="Google Shape;260;p18"/>
          <p:cNvGrpSpPr/>
          <p:nvPr/>
        </p:nvGrpSpPr>
        <p:grpSpPr>
          <a:xfrm>
            <a:off x="1240632" y="2482664"/>
            <a:ext cx="15278768" cy="705040"/>
            <a:chOff x="0" y="0"/>
            <a:chExt cx="20371690" cy="940054"/>
          </a:xfrm>
        </p:grpSpPr>
        <p:sp>
          <p:nvSpPr>
            <p:cNvPr id="261" name="Google Shape;261;p18"/>
            <p:cNvSpPr/>
            <p:nvPr/>
          </p:nvSpPr>
          <p:spPr>
            <a:xfrm>
              <a:off x="25400" y="25400"/>
              <a:ext cx="20320890" cy="889254"/>
            </a:xfrm>
            <a:custGeom>
              <a:rect b="b" l="l" r="r" t="t"/>
              <a:pathLst>
                <a:path extrusionOk="0" h="889254" w="20320890">
                  <a:moveTo>
                    <a:pt x="0" y="148209"/>
                  </a:moveTo>
                  <a:cubicBezTo>
                    <a:pt x="0" y="66294"/>
                    <a:pt x="69977" y="0"/>
                    <a:pt x="156337" y="0"/>
                  </a:cubicBezTo>
                  <a:lnTo>
                    <a:pt x="20164552" y="0"/>
                  </a:lnTo>
                  <a:cubicBezTo>
                    <a:pt x="20250913" y="0"/>
                    <a:pt x="20320890" y="66294"/>
                    <a:pt x="20320890" y="148209"/>
                  </a:cubicBezTo>
                  <a:lnTo>
                    <a:pt x="20320890" y="741045"/>
                  </a:lnTo>
                  <a:cubicBezTo>
                    <a:pt x="20320890" y="822833"/>
                    <a:pt x="20250913" y="889254"/>
                    <a:pt x="20164552" y="889254"/>
                  </a:cubicBezTo>
                  <a:lnTo>
                    <a:pt x="156337" y="889254"/>
                  </a:lnTo>
                  <a:cubicBezTo>
                    <a:pt x="69977" y="889254"/>
                    <a:pt x="0" y="822833"/>
                    <a:pt x="0" y="741045"/>
                  </a:cubicBezTo>
                  <a:close/>
                </a:path>
              </a:pathLst>
            </a:custGeom>
            <a:solidFill>
              <a:srgbClr val="109AD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2" name="Google Shape;262;p18"/>
            <p:cNvSpPr/>
            <p:nvPr/>
          </p:nvSpPr>
          <p:spPr>
            <a:xfrm>
              <a:off x="0" y="0"/>
              <a:ext cx="20371690" cy="940054"/>
            </a:xfrm>
            <a:custGeom>
              <a:rect b="b" l="l" r="r" t="t"/>
              <a:pathLst>
                <a:path extrusionOk="0" h="940054" w="20371690">
                  <a:moveTo>
                    <a:pt x="0" y="173609"/>
                  </a:moveTo>
                  <a:cubicBezTo>
                    <a:pt x="0" y="76454"/>
                    <a:pt x="82677" y="0"/>
                    <a:pt x="181737" y="0"/>
                  </a:cubicBezTo>
                  <a:lnTo>
                    <a:pt x="20189952" y="0"/>
                  </a:lnTo>
                  <a:lnTo>
                    <a:pt x="20189952" y="25400"/>
                  </a:lnTo>
                  <a:lnTo>
                    <a:pt x="20189952" y="0"/>
                  </a:lnTo>
                  <a:cubicBezTo>
                    <a:pt x="20289013" y="0"/>
                    <a:pt x="20371690" y="76454"/>
                    <a:pt x="20371690" y="173609"/>
                  </a:cubicBezTo>
                  <a:lnTo>
                    <a:pt x="20346290" y="173609"/>
                  </a:lnTo>
                  <a:lnTo>
                    <a:pt x="20371690" y="173609"/>
                  </a:lnTo>
                  <a:lnTo>
                    <a:pt x="20371690" y="766445"/>
                  </a:lnTo>
                  <a:lnTo>
                    <a:pt x="20346290" y="766445"/>
                  </a:lnTo>
                  <a:lnTo>
                    <a:pt x="20371690" y="766445"/>
                  </a:lnTo>
                  <a:cubicBezTo>
                    <a:pt x="20371690" y="863600"/>
                    <a:pt x="20289013" y="940054"/>
                    <a:pt x="20189952" y="940054"/>
                  </a:cubicBezTo>
                  <a:lnTo>
                    <a:pt x="20189952" y="914654"/>
                  </a:lnTo>
                  <a:lnTo>
                    <a:pt x="20189952" y="940054"/>
                  </a:lnTo>
                  <a:lnTo>
                    <a:pt x="181737" y="940054"/>
                  </a:lnTo>
                  <a:lnTo>
                    <a:pt x="181737" y="914654"/>
                  </a:lnTo>
                  <a:lnTo>
                    <a:pt x="181737" y="940054"/>
                  </a:lnTo>
                  <a:cubicBezTo>
                    <a:pt x="82677" y="940054"/>
                    <a:pt x="0" y="863473"/>
                    <a:pt x="0" y="766445"/>
                  </a:cubicBezTo>
                  <a:lnTo>
                    <a:pt x="0" y="173609"/>
                  </a:lnTo>
                  <a:lnTo>
                    <a:pt x="25400" y="173609"/>
                  </a:lnTo>
                  <a:lnTo>
                    <a:pt x="0" y="173609"/>
                  </a:lnTo>
                  <a:moveTo>
                    <a:pt x="50800" y="173609"/>
                  </a:moveTo>
                  <a:lnTo>
                    <a:pt x="50800" y="766445"/>
                  </a:lnTo>
                  <a:lnTo>
                    <a:pt x="25400" y="766445"/>
                  </a:lnTo>
                  <a:lnTo>
                    <a:pt x="50800" y="766445"/>
                  </a:lnTo>
                  <a:cubicBezTo>
                    <a:pt x="50800" y="832993"/>
                    <a:pt x="108077" y="889254"/>
                    <a:pt x="181737" y="889254"/>
                  </a:cubicBezTo>
                  <a:lnTo>
                    <a:pt x="20189952" y="889254"/>
                  </a:lnTo>
                  <a:cubicBezTo>
                    <a:pt x="20263486" y="889254"/>
                    <a:pt x="20320890" y="832993"/>
                    <a:pt x="20320890" y="766445"/>
                  </a:cubicBezTo>
                  <a:lnTo>
                    <a:pt x="20320890" y="173609"/>
                  </a:lnTo>
                  <a:cubicBezTo>
                    <a:pt x="20320890" y="107061"/>
                    <a:pt x="20263613" y="50800"/>
                    <a:pt x="20189952" y="50800"/>
                  </a:cubicBezTo>
                  <a:lnTo>
                    <a:pt x="181737" y="50800"/>
                  </a:lnTo>
                  <a:lnTo>
                    <a:pt x="181737" y="25400"/>
                  </a:lnTo>
                  <a:lnTo>
                    <a:pt x="181737" y="50800"/>
                  </a:lnTo>
                  <a:cubicBezTo>
                    <a:pt x="108077" y="50800"/>
                    <a:pt x="50800" y="107061"/>
                    <a:pt x="50800" y="1736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63" name="Google Shape;263;p18"/>
          <p:cNvGrpSpPr/>
          <p:nvPr/>
        </p:nvGrpSpPr>
        <p:grpSpPr>
          <a:xfrm>
            <a:off x="1292238" y="2534270"/>
            <a:ext cx="15175554" cy="601788"/>
            <a:chOff x="0" y="0"/>
            <a:chExt cx="20234072" cy="802384"/>
          </a:xfrm>
        </p:grpSpPr>
        <p:sp>
          <p:nvSpPr>
            <p:cNvPr id="264" name="Google Shape;264;p18"/>
            <p:cNvSpPr/>
            <p:nvPr/>
          </p:nvSpPr>
          <p:spPr>
            <a:xfrm>
              <a:off x="0" y="0"/>
              <a:ext cx="20234072" cy="802384"/>
            </a:xfrm>
            <a:custGeom>
              <a:rect b="b" l="l" r="r" t="t"/>
              <a:pathLst>
                <a:path extrusionOk="0" h="802384" w="20234072">
                  <a:moveTo>
                    <a:pt x="0" y="0"/>
                  </a:moveTo>
                  <a:lnTo>
                    <a:pt x="20234072" y="0"/>
                  </a:lnTo>
                  <a:lnTo>
                    <a:pt x="20234072" y="802384"/>
                  </a:lnTo>
                  <a:lnTo>
                    <a:pt x="0" y="80238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</p:spPr>
        </p:sp>
        <p:sp>
          <p:nvSpPr>
            <p:cNvPr id="265" name="Google Shape;265;p18"/>
            <p:cNvSpPr txBox="1"/>
            <p:nvPr/>
          </p:nvSpPr>
          <p:spPr>
            <a:xfrm>
              <a:off x="0" y="19050"/>
              <a:ext cx="20234072" cy="78333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8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5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Особисто</a:t>
              </a:r>
              <a:endParaRPr/>
            </a:p>
          </p:txBody>
        </p:sp>
      </p:grpSp>
      <p:sp>
        <p:nvSpPr>
          <p:cNvPr id="266" name="Google Shape;266;p18"/>
          <p:cNvSpPr txBox="1"/>
          <p:nvPr/>
        </p:nvSpPr>
        <p:spPr>
          <a:xfrm>
            <a:off x="1582257" y="3211788"/>
            <a:ext cx="14783100" cy="1714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32905" lvl="2" marL="360812" marR="0" rtl="0" algn="l">
              <a:lnSpc>
                <a:spcPct val="10802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93"/>
              <a:buFont typeface="Calibri"/>
              <a:buChar char="⚬"/>
            </a:pPr>
            <a:r>
              <a:rPr b="1" i="0" lang="en-US" sz="2093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Учні розігрують у невеликих групах (рольова гра) ситуацію з тематичним дослідженням «Несподіване попередження про землетрус».</a:t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-132905" lvl="2" marL="360812" marR="0" rtl="0" algn="l">
              <a:lnSpc>
                <a:spcPct val="10802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93"/>
              <a:buFont typeface="Calibri"/>
              <a:buChar char="⚬"/>
            </a:pPr>
            <a:r>
              <a:rPr b="1" i="0" lang="en-US" sz="2093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Групи моделюють безпечні та небезпечні дії та діляться своїми міркуваннями.</a:t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-132905" lvl="2" marL="360812" marR="0" rtl="0" algn="l">
              <a:lnSpc>
                <a:spcPct val="10802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93"/>
              <a:buFont typeface="Calibri"/>
              <a:buChar char="⚬"/>
            </a:pPr>
            <a:r>
              <a:rPr b="1" i="0" lang="en-US" sz="2093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Тренер проводить рефлексію для всього класу.</a:t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  <a:p>
            <a:pPr indent="-132905" lvl="2" marL="360812" marR="0" rtl="0" algn="l">
              <a:lnSpc>
                <a:spcPct val="10802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93"/>
              <a:buFont typeface="Calibri"/>
              <a:buChar char="⚬"/>
            </a:pPr>
            <a:r>
              <a:rPr b="1" i="0" lang="en-US" sz="2093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Матеріали: роздруковані сценарії, проектор для візуальних демонстрацій небезпек, дошка для ключових порад з безпеки.</a:t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67" name="Google Shape;267;p18"/>
          <p:cNvGrpSpPr/>
          <p:nvPr/>
        </p:nvGrpSpPr>
        <p:grpSpPr>
          <a:xfrm>
            <a:off x="1240632" y="4624440"/>
            <a:ext cx="15278768" cy="705040"/>
            <a:chOff x="0" y="0"/>
            <a:chExt cx="20371690" cy="940054"/>
          </a:xfrm>
        </p:grpSpPr>
        <p:sp>
          <p:nvSpPr>
            <p:cNvPr id="268" name="Google Shape;268;p18"/>
            <p:cNvSpPr/>
            <p:nvPr/>
          </p:nvSpPr>
          <p:spPr>
            <a:xfrm>
              <a:off x="25400" y="25400"/>
              <a:ext cx="20320890" cy="889254"/>
            </a:xfrm>
            <a:custGeom>
              <a:rect b="b" l="l" r="r" t="t"/>
              <a:pathLst>
                <a:path extrusionOk="0" h="889254" w="20320890">
                  <a:moveTo>
                    <a:pt x="0" y="148209"/>
                  </a:moveTo>
                  <a:cubicBezTo>
                    <a:pt x="0" y="66294"/>
                    <a:pt x="69977" y="0"/>
                    <a:pt x="156337" y="0"/>
                  </a:cubicBezTo>
                  <a:lnTo>
                    <a:pt x="20164552" y="0"/>
                  </a:lnTo>
                  <a:cubicBezTo>
                    <a:pt x="20250913" y="0"/>
                    <a:pt x="20320890" y="66294"/>
                    <a:pt x="20320890" y="148209"/>
                  </a:cubicBezTo>
                  <a:lnTo>
                    <a:pt x="20320890" y="741045"/>
                  </a:lnTo>
                  <a:cubicBezTo>
                    <a:pt x="20320890" y="822833"/>
                    <a:pt x="20250913" y="889254"/>
                    <a:pt x="20164552" y="889254"/>
                  </a:cubicBezTo>
                  <a:lnTo>
                    <a:pt x="156337" y="889254"/>
                  </a:lnTo>
                  <a:cubicBezTo>
                    <a:pt x="69977" y="889254"/>
                    <a:pt x="0" y="822833"/>
                    <a:pt x="0" y="741045"/>
                  </a:cubicBezTo>
                  <a:close/>
                </a:path>
              </a:pathLst>
            </a:custGeom>
            <a:solidFill>
              <a:srgbClr val="109AD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9" name="Google Shape;269;p18"/>
            <p:cNvSpPr/>
            <p:nvPr/>
          </p:nvSpPr>
          <p:spPr>
            <a:xfrm>
              <a:off x="0" y="0"/>
              <a:ext cx="20371690" cy="940054"/>
            </a:xfrm>
            <a:custGeom>
              <a:rect b="b" l="l" r="r" t="t"/>
              <a:pathLst>
                <a:path extrusionOk="0" h="940054" w="20371690">
                  <a:moveTo>
                    <a:pt x="0" y="173609"/>
                  </a:moveTo>
                  <a:cubicBezTo>
                    <a:pt x="0" y="76454"/>
                    <a:pt x="82677" y="0"/>
                    <a:pt x="181737" y="0"/>
                  </a:cubicBezTo>
                  <a:lnTo>
                    <a:pt x="20189952" y="0"/>
                  </a:lnTo>
                  <a:lnTo>
                    <a:pt x="20189952" y="25400"/>
                  </a:lnTo>
                  <a:lnTo>
                    <a:pt x="20189952" y="0"/>
                  </a:lnTo>
                  <a:cubicBezTo>
                    <a:pt x="20289013" y="0"/>
                    <a:pt x="20371690" y="76454"/>
                    <a:pt x="20371690" y="173609"/>
                  </a:cubicBezTo>
                  <a:lnTo>
                    <a:pt x="20346290" y="173609"/>
                  </a:lnTo>
                  <a:lnTo>
                    <a:pt x="20371690" y="173609"/>
                  </a:lnTo>
                  <a:lnTo>
                    <a:pt x="20371690" y="766445"/>
                  </a:lnTo>
                  <a:lnTo>
                    <a:pt x="20346290" y="766445"/>
                  </a:lnTo>
                  <a:lnTo>
                    <a:pt x="20371690" y="766445"/>
                  </a:lnTo>
                  <a:cubicBezTo>
                    <a:pt x="20371690" y="863600"/>
                    <a:pt x="20289013" y="940054"/>
                    <a:pt x="20189952" y="940054"/>
                  </a:cubicBezTo>
                  <a:lnTo>
                    <a:pt x="20189952" y="914654"/>
                  </a:lnTo>
                  <a:lnTo>
                    <a:pt x="20189952" y="940054"/>
                  </a:lnTo>
                  <a:lnTo>
                    <a:pt x="181737" y="940054"/>
                  </a:lnTo>
                  <a:lnTo>
                    <a:pt x="181737" y="914654"/>
                  </a:lnTo>
                  <a:lnTo>
                    <a:pt x="181737" y="940054"/>
                  </a:lnTo>
                  <a:cubicBezTo>
                    <a:pt x="82677" y="940054"/>
                    <a:pt x="0" y="863473"/>
                    <a:pt x="0" y="766445"/>
                  </a:cubicBezTo>
                  <a:lnTo>
                    <a:pt x="0" y="173609"/>
                  </a:lnTo>
                  <a:lnTo>
                    <a:pt x="25400" y="173609"/>
                  </a:lnTo>
                  <a:lnTo>
                    <a:pt x="0" y="173609"/>
                  </a:lnTo>
                  <a:moveTo>
                    <a:pt x="50800" y="173609"/>
                  </a:moveTo>
                  <a:lnTo>
                    <a:pt x="50800" y="766445"/>
                  </a:lnTo>
                  <a:lnTo>
                    <a:pt x="25400" y="766445"/>
                  </a:lnTo>
                  <a:lnTo>
                    <a:pt x="50800" y="766445"/>
                  </a:lnTo>
                  <a:cubicBezTo>
                    <a:pt x="50800" y="832993"/>
                    <a:pt x="108077" y="889254"/>
                    <a:pt x="181737" y="889254"/>
                  </a:cubicBezTo>
                  <a:lnTo>
                    <a:pt x="20189952" y="889254"/>
                  </a:lnTo>
                  <a:cubicBezTo>
                    <a:pt x="20263486" y="889254"/>
                    <a:pt x="20320890" y="832993"/>
                    <a:pt x="20320890" y="766445"/>
                  </a:cubicBezTo>
                  <a:lnTo>
                    <a:pt x="20320890" y="173609"/>
                  </a:lnTo>
                  <a:cubicBezTo>
                    <a:pt x="20320890" y="107061"/>
                    <a:pt x="20263613" y="50800"/>
                    <a:pt x="20189952" y="50800"/>
                  </a:cubicBezTo>
                  <a:lnTo>
                    <a:pt x="181737" y="50800"/>
                  </a:lnTo>
                  <a:lnTo>
                    <a:pt x="181737" y="25400"/>
                  </a:lnTo>
                  <a:lnTo>
                    <a:pt x="181737" y="50800"/>
                  </a:lnTo>
                  <a:cubicBezTo>
                    <a:pt x="108077" y="50800"/>
                    <a:pt x="50800" y="107061"/>
                    <a:pt x="50800" y="1736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70" name="Google Shape;270;p18"/>
          <p:cNvGrpSpPr/>
          <p:nvPr/>
        </p:nvGrpSpPr>
        <p:grpSpPr>
          <a:xfrm>
            <a:off x="1292238" y="4676046"/>
            <a:ext cx="15175554" cy="601788"/>
            <a:chOff x="0" y="0"/>
            <a:chExt cx="20234072" cy="802384"/>
          </a:xfrm>
        </p:grpSpPr>
        <p:sp>
          <p:nvSpPr>
            <p:cNvPr id="271" name="Google Shape;271;p18"/>
            <p:cNvSpPr/>
            <p:nvPr/>
          </p:nvSpPr>
          <p:spPr>
            <a:xfrm>
              <a:off x="0" y="0"/>
              <a:ext cx="20234072" cy="802384"/>
            </a:xfrm>
            <a:custGeom>
              <a:rect b="b" l="l" r="r" t="t"/>
              <a:pathLst>
                <a:path extrusionOk="0" h="802384" w="20234072">
                  <a:moveTo>
                    <a:pt x="0" y="0"/>
                  </a:moveTo>
                  <a:lnTo>
                    <a:pt x="20234072" y="0"/>
                  </a:lnTo>
                  <a:lnTo>
                    <a:pt x="20234072" y="802384"/>
                  </a:lnTo>
                  <a:lnTo>
                    <a:pt x="0" y="80238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</p:spPr>
        </p:sp>
        <p:sp>
          <p:nvSpPr>
            <p:cNvPr id="272" name="Google Shape;272;p18"/>
            <p:cNvSpPr txBox="1"/>
            <p:nvPr/>
          </p:nvSpPr>
          <p:spPr>
            <a:xfrm>
              <a:off x="0" y="19050"/>
              <a:ext cx="20234072" cy="78333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8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5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Онлайн</a:t>
              </a:r>
              <a:endParaRPr/>
            </a:p>
          </p:txBody>
        </p:sp>
      </p:grpSp>
      <p:sp>
        <p:nvSpPr>
          <p:cNvPr id="273" name="Google Shape;273;p18"/>
          <p:cNvSpPr txBox="1"/>
          <p:nvPr/>
        </p:nvSpPr>
        <p:spPr>
          <a:xfrm>
            <a:off x="1582257" y="5344040"/>
            <a:ext cx="14783100" cy="13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30365" lvl="2" marL="371564" marR="0" rtl="0" algn="l">
              <a:lnSpc>
                <a:spcPct val="10798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53"/>
              <a:buFont typeface="Calibri"/>
              <a:buChar char="⚬"/>
            </a:pPr>
            <a:r>
              <a:rPr b="1" i="0" lang="en-US" sz="2053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Учням показують короткий відеоролик або послідовність слайдів, що імітують сигнал тривоги «Розлив хімікатів на заводі».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  <a:p>
            <a:pPr indent="-130365" lvl="2" marL="371564" marR="0" rtl="0" algn="l">
              <a:lnSpc>
                <a:spcPct val="10798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53"/>
              <a:buFont typeface="Calibri"/>
              <a:buChar char="⚬"/>
            </a:pPr>
            <a:r>
              <a:rPr b="1" i="0" lang="en-US" sz="2053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Використовуйте кімнати для групового обговорення: «Які дії слід вжити в першу чергу?»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  <a:p>
            <a:pPr indent="-130365" lvl="2" marL="371564" marR="0" rtl="0" algn="l">
              <a:lnSpc>
                <a:spcPct val="10798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53"/>
              <a:buFont typeface="Calibri"/>
              <a:buChar char="⚬"/>
            </a:pPr>
            <a:r>
              <a:rPr b="1" i="0" lang="en-US" sz="2053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Групи публікують відповіді у спільному документі або Padlet.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  <a:p>
            <a:pPr indent="-130365" lvl="2" marL="371564" marR="0" rtl="0" algn="l">
              <a:lnSpc>
                <a:spcPct val="10798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53"/>
              <a:buFont typeface="Calibri"/>
              <a:buChar char="⚬"/>
            </a:pPr>
            <a:r>
              <a:rPr b="1" i="0" lang="en-US" sz="2053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Інструменти: кімнати для групових обговорень у Zoom, спільний доступ до екрана, спільні документи.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74" name="Google Shape;274;p18"/>
          <p:cNvGrpSpPr/>
          <p:nvPr/>
        </p:nvGrpSpPr>
        <p:grpSpPr>
          <a:xfrm>
            <a:off x="1240632" y="6766214"/>
            <a:ext cx="15278768" cy="705040"/>
            <a:chOff x="0" y="0"/>
            <a:chExt cx="20371690" cy="940054"/>
          </a:xfrm>
        </p:grpSpPr>
        <p:sp>
          <p:nvSpPr>
            <p:cNvPr id="275" name="Google Shape;275;p18"/>
            <p:cNvSpPr/>
            <p:nvPr/>
          </p:nvSpPr>
          <p:spPr>
            <a:xfrm>
              <a:off x="25400" y="25400"/>
              <a:ext cx="20320890" cy="889254"/>
            </a:xfrm>
            <a:custGeom>
              <a:rect b="b" l="l" r="r" t="t"/>
              <a:pathLst>
                <a:path extrusionOk="0" h="889254" w="20320890">
                  <a:moveTo>
                    <a:pt x="0" y="148209"/>
                  </a:moveTo>
                  <a:cubicBezTo>
                    <a:pt x="0" y="66294"/>
                    <a:pt x="69977" y="0"/>
                    <a:pt x="156337" y="0"/>
                  </a:cubicBezTo>
                  <a:lnTo>
                    <a:pt x="20164552" y="0"/>
                  </a:lnTo>
                  <a:cubicBezTo>
                    <a:pt x="20250913" y="0"/>
                    <a:pt x="20320890" y="66294"/>
                    <a:pt x="20320890" y="148209"/>
                  </a:cubicBezTo>
                  <a:lnTo>
                    <a:pt x="20320890" y="741045"/>
                  </a:lnTo>
                  <a:cubicBezTo>
                    <a:pt x="20320890" y="822833"/>
                    <a:pt x="20250913" y="889254"/>
                    <a:pt x="20164552" y="889254"/>
                  </a:cubicBezTo>
                  <a:lnTo>
                    <a:pt x="156337" y="889254"/>
                  </a:lnTo>
                  <a:cubicBezTo>
                    <a:pt x="69977" y="889254"/>
                    <a:pt x="0" y="822833"/>
                    <a:pt x="0" y="741045"/>
                  </a:cubicBezTo>
                  <a:close/>
                </a:path>
              </a:pathLst>
            </a:custGeom>
            <a:solidFill>
              <a:srgbClr val="109AD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6" name="Google Shape;276;p18"/>
            <p:cNvSpPr/>
            <p:nvPr/>
          </p:nvSpPr>
          <p:spPr>
            <a:xfrm>
              <a:off x="0" y="0"/>
              <a:ext cx="20371690" cy="940054"/>
            </a:xfrm>
            <a:custGeom>
              <a:rect b="b" l="l" r="r" t="t"/>
              <a:pathLst>
                <a:path extrusionOk="0" h="940054" w="20371690">
                  <a:moveTo>
                    <a:pt x="0" y="173609"/>
                  </a:moveTo>
                  <a:cubicBezTo>
                    <a:pt x="0" y="76454"/>
                    <a:pt x="82677" y="0"/>
                    <a:pt x="181737" y="0"/>
                  </a:cubicBezTo>
                  <a:lnTo>
                    <a:pt x="20189952" y="0"/>
                  </a:lnTo>
                  <a:lnTo>
                    <a:pt x="20189952" y="25400"/>
                  </a:lnTo>
                  <a:lnTo>
                    <a:pt x="20189952" y="0"/>
                  </a:lnTo>
                  <a:cubicBezTo>
                    <a:pt x="20289013" y="0"/>
                    <a:pt x="20371690" y="76454"/>
                    <a:pt x="20371690" y="173609"/>
                  </a:cubicBezTo>
                  <a:lnTo>
                    <a:pt x="20346290" y="173609"/>
                  </a:lnTo>
                  <a:lnTo>
                    <a:pt x="20371690" y="173609"/>
                  </a:lnTo>
                  <a:lnTo>
                    <a:pt x="20371690" y="766445"/>
                  </a:lnTo>
                  <a:lnTo>
                    <a:pt x="20346290" y="766445"/>
                  </a:lnTo>
                  <a:lnTo>
                    <a:pt x="20371690" y="766445"/>
                  </a:lnTo>
                  <a:cubicBezTo>
                    <a:pt x="20371690" y="863600"/>
                    <a:pt x="20289013" y="940054"/>
                    <a:pt x="20189952" y="940054"/>
                  </a:cubicBezTo>
                  <a:lnTo>
                    <a:pt x="20189952" y="914654"/>
                  </a:lnTo>
                  <a:lnTo>
                    <a:pt x="20189952" y="940054"/>
                  </a:lnTo>
                  <a:lnTo>
                    <a:pt x="181737" y="940054"/>
                  </a:lnTo>
                  <a:lnTo>
                    <a:pt x="181737" y="914654"/>
                  </a:lnTo>
                  <a:lnTo>
                    <a:pt x="181737" y="940054"/>
                  </a:lnTo>
                  <a:cubicBezTo>
                    <a:pt x="82677" y="940054"/>
                    <a:pt x="0" y="863473"/>
                    <a:pt x="0" y="766445"/>
                  </a:cubicBezTo>
                  <a:lnTo>
                    <a:pt x="0" y="173609"/>
                  </a:lnTo>
                  <a:lnTo>
                    <a:pt x="25400" y="173609"/>
                  </a:lnTo>
                  <a:lnTo>
                    <a:pt x="0" y="173609"/>
                  </a:lnTo>
                  <a:moveTo>
                    <a:pt x="50800" y="173609"/>
                  </a:moveTo>
                  <a:lnTo>
                    <a:pt x="50800" y="766445"/>
                  </a:lnTo>
                  <a:lnTo>
                    <a:pt x="25400" y="766445"/>
                  </a:lnTo>
                  <a:lnTo>
                    <a:pt x="50800" y="766445"/>
                  </a:lnTo>
                  <a:cubicBezTo>
                    <a:pt x="50800" y="832993"/>
                    <a:pt x="108077" y="889254"/>
                    <a:pt x="181737" y="889254"/>
                  </a:cubicBezTo>
                  <a:lnTo>
                    <a:pt x="20189952" y="889254"/>
                  </a:lnTo>
                  <a:cubicBezTo>
                    <a:pt x="20263486" y="889254"/>
                    <a:pt x="20320890" y="832993"/>
                    <a:pt x="20320890" y="766445"/>
                  </a:cubicBezTo>
                  <a:lnTo>
                    <a:pt x="20320890" y="173609"/>
                  </a:lnTo>
                  <a:cubicBezTo>
                    <a:pt x="20320890" y="107061"/>
                    <a:pt x="20263613" y="50800"/>
                    <a:pt x="20189952" y="50800"/>
                  </a:cubicBezTo>
                  <a:lnTo>
                    <a:pt x="181737" y="50800"/>
                  </a:lnTo>
                  <a:lnTo>
                    <a:pt x="181737" y="25400"/>
                  </a:lnTo>
                  <a:lnTo>
                    <a:pt x="181737" y="50800"/>
                  </a:lnTo>
                  <a:cubicBezTo>
                    <a:pt x="108077" y="50800"/>
                    <a:pt x="50800" y="107061"/>
                    <a:pt x="50800" y="1736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77" name="Google Shape;277;p18"/>
          <p:cNvGrpSpPr/>
          <p:nvPr/>
        </p:nvGrpSpPr>
        <p:grpSpPr>
          <a:xfrm>
            <a:off x="1292238" y="6817819"/>
            <a:ext cx="15175554" cy="601788"/>
            <a:chOff x="0" y="0"/>
            <a:chExt cx="20234072" cy="802384"/>
          </a:xfrm>
        </p:grpSpPr>
        <p:sp>
          <p:nvSpPr>
            <p:cNvPr id="278" name="Google Shape;278;p18"/>
            <p:cNvSpPr/>
            <p:nvPr/>
          </p:nvSpPr>
          <p:spPr>
            <a:xfrm>
              <a:off x="0" y="0"/>
              <a:ext cx="20234072" cy="802384"/>
            </a:xfrm>
            <a:custGeom>
              <a:rect b="b" l="l" r="r" t="t"/>
              <a:pathLst>
                <a:path extrusionOk="0" h="802384" w="20234072">
                  <a:moveTo>
                    <a:pt x="0" y="0"/>
                  </a:moveTo>
                  <a:lnTo>
                    <a:pt x="20234072" y="0"/>
                  </a:lnTo>
                  <a:lnTo>
                    <a:pt x="20234072" y="802384"/>
                  </a:lnTo>
                  <a:lnTo>
                    <a:pt x="0" y="80238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>
              <a:noFill/>
            </a:ln>
          </p:spPr>
        </p:sp>
        <p:sp>
          <p:nvSpPr>
            <p:cNvPr id="279" name="Google Shape;279;p18"/>
            <p:cNvSpPr txBox="1"/>
            <p:nvPr/>
          </p:nvSpPr>
          <p:spPr>
            <a:xfrm>
              <a:off x="0" y="19050"/>
              <a:ext cx="20234072" cy="78333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8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5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Змішаний</a:t>
              </a:r>
              <a:endParaRPr/>
            </a:p>
          </p:txBody>
        </p:sp>
      </p:grpSp>
      <p:sp>
        <p:nvSpPr>
          <p:cNvPr id="280" name="Google Shape;280;p18"/>
          <p:cNvSpPr txBox="1"/>
          <p:nvPr/>
        </p:nvSpPr>
        <p:spPr>
          <a:xfrm>
            <a:off x="1582257" y="7485813"/>
            <a:ext cx="14783100" cy="136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33032" lvl="2" marL="379199" marR="0" rtl="0" algn="l">
              <a:lnSpc>
                <a:spcPct val="10797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95"/>
              <a:buFont typeface="Calibri"/>
              <a:buChar char="⚬"/>
            </a:pPr>
            <a:r>
              <a:rPr b="1" i="0" lang="en-US" sz="2095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Спочатку учні проходять онлайн-вікторину на тему «Розпізнавання хибних та справжніх тривог» (у власному темпі).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  <a:p>
            <a:pPr indent="-133032" lvl="2" marL="379199" marR="0" rtl="0" algn="l">
              <a:lnSpc>
                <a:spcPct val="10797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95"/>
              <a:buFont typeface="Calibri"/>
              <a:buChar char="⚬"/>
            </a:pPr>
            <a:r>
              <a:rPr b="1" i="0" lang="en-US" sz="2095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У класі вони аналізують тематичне дослідження «Хворі тварини в селі» за допомогою дебатів.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  <a:p>
            <a:pPr indent="-133032" lvl="2" marL="379199" marR="0" rtl="0" algn="l">
              <a:lnSpc>
                <a:spcPct val="10797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95"/>
              <a:buFont typeface="Calibri"/>
              <a:buChar char="⚬"/>
            </a:pPr>
            <a:r>
              <a:rPr b="1" i="0" lang="en-US" sz="2095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Тренер завершує спільною рефлексією, що поєднує обидва завдання.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  <a:p>
            <a:pPr indent="-133032" lvl="2" marL="379199" marR="0" rtl="0" algn="l">
              <a:lnSpc>
                <a:spcPct val="10797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95"/>
              <a:buFont typeface="Calibri"/>
              <a:buChar char="⚬"/>
            </a:pPr>
            <a:r>
              <a:rPr b="1" i="0" lang="en-US" sz="2095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Інструменти: система управління навчанням (LMS) для вікторин, групова робота в класі, проектор.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</cp:coreProperties>
</file>