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gHpf6yd6aHZ0W0kmBFH2dNbtSL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11.png"/><Relationship Id="rId13" Type="http://schemas.openxmlformats.org/officeDocument/2006/relationships/image" Target="../media/image10.png"/><Relationship Id="rId12" Type="http://schemas.openxmlformats.org/officeDocument/2006/relationships/image" Target="../media/image14.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9.png"/><Relationship Id="rId14" Type="http://schemas.openxmlformats.org/officeDocument/2006/relationships/image" Target="../media/image12.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facebook.com/profile.php?id=61573707797009" TargetMode="External"/><Relationship Id="rId10" Type="http://schemas.openxmlformats.org/officeDocument/2006/relationships/image" Target="../media/image18.png"/><Relationship Id="rId13" Type="http://schemas.openxmlformats.org/officeDocument/2006/relationships/hyperlink" Target="https://www.youtube.com/@VET-READYEUProgram" TargetMode="External"/><Relationship Id="rId12" Type="http://schemas.openxmlformats.org/officeDocument/2006/relationships/image" Target="../media/image15.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13.png"/><Relationship Id="rId14" Type="http://schemas.openxmlformats.org/officeDocument/2006/relationships/image" Target="../media/image20.png"/><Relationship Id="rId5" Type="http://schemas.openxmlformats.org/officeDocument/2006/relationships/hyperlink" Target="https://vetready.eu/" TargetMode="External"/><Relationship Id="rId6" Type="http://schemas.openxmlformats.org/officeDocument/2006/relationships/hyperlink" Target="https://vetready.eu/" TargetMode="External"/><Relationship Id="rId7" Type="http://schemas.openxmlformats.org/officeDocument/2006/relationships/hyperlink" Target="https://vetready.eu/" TargetMode="External"/><Relationship Id="rId8" Type="http://schemas.openxmlformats.org/officeDocument/2006/relationships/hyperlink" Target="http://www.linkedin.com/company/vet-ready-projec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492716" y="3081692"/>
            <a:ext cx="5885263" cy="1494363"/>
          </a:xfrm>
          <a:prstGeom prst="rect">
            <a:avLst/>
          </a:prstGeom>
          <a:noFill/>
          <a:ln>
            <a:noFill/>
          </a:ln>
        </p:spPr>
        <p:txBody>
          <a:bodyPr anchorCtr="0" anchor="b" bIns="45700" lIns="91425" spcFirstLastPara="1" rIns="91425" wrap="square" tIns="45700">
            <a:normAutofit fontScale="90000"/>
          </a:bodyPr>
          <a:lstStyle/>
          <a:p>
            <a:pPr indent="0" lvl="0" marL="0" rtl="0" algn="l">
              <a:lnSpc>
                <a:spcPct val="115000"/>
              </a:lnSpc>
              <a:spcBef>
                <a:spcPts val="1200"/>
              </a:spcBef>
              <a:spcAft>
                <a:spcPts val="1200"/>
              </a:spcAft>
              <a:buClr>
                <a:schemeClr val="dk1"/>
              </a:buClr>
              <a:buSzPts val="990"/>
              <a:buFont typeface="Arial"/>
              <a:buNone/>
            </a:pPr>
            <a:r>
              <a:rPr lang="es-ES"/>
              <a:t>ÜNİTE </a:t>
            </a:r>
            <a:r>
              <a:rPr lang="es-ES"/>
              <a:t>1: EVDE AFET HAZIRLIK VE MÜDAHALE</a:t>
            </a:r>
            <a:br>
              <a:rPr b="0" lang="es-ES"/>
            </a:br>
            <a:br>
              <a:rPr lang="es-ES"/>
            </a:br>
            <a:endParaRPr/>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0"/>
              </a:spcBef>
              <a:spcAft>
                <a:spcPts val="0"/>
              </a:spcAft>
              <a:buSzPct val="109839"/>
              <a:buNone/>
            </a:pPr>
            <a:r>
              <a:rPr b="1" lang="es-ES" sz="4600"/>
              <a:t>Ü</a:t>
            </a:r>
            <a:r>
              <a:rPr b="1" lang="es-ES" sz="4600"/>
              <a:t>niteye Genel Bakış</a:t>
            </a:r>
            <a:endParaRPr b="1" sz="4600"/>
          </a:p>
          <a:p>
            <a:pPr indent="0" lvl="0" marL="0" rtl="0" algn="l">
              <a:lnSpc>
                <a:spcPct val="90000"/>
              </a:lnSpc>
              <a:spcBef>
                <a:spcPts val="0"/>
              </a:spcBef>
              <a:spcAft>
                <a:spcPts val="0"/>
              </a:spcAft>
              <a:buSzPct val="210526"/>
              <a:buNone/>
            </a:pPr>
            <a:r>
              <a:t/>
            </a:r>
            <a:endParaRPr b="1"/>
          </a:p>
          <a:p>
            <a:pPr indent="0" lvl="0" marL="0" rtl="0" algn="l">
              <a:lnSpc>
                <a:spcPct val="90000"/>
              </a:lnSpc>
              <a:spcBef>
                <a:spcPts val="0"/>
              </a:spcBef>
              <a:spcAft>
                <a:spcPts val="0"/>
              </a:spcAft>
              <a:buSzPct val="109839"/>
              <a:buNone/>
            </a:pPr>
            <a:r>
              <a:rPr b="1" lang="es-ES" sz="4600"/>
              <a:t>Yazar</a:t>
            </a:r>
            <a:r>
              <a:rPr b="1" lang="es-ES" sz="4600"/>
              <a:t>:</a:t>
            </a:r>
            <a:r>
              <a:rPr lang="es-ES" sz="4600"/>
              <a:t> EVA-93/ VETREADY Proje Ortaklığı</a:t>
            </a:r>
            <a:endParaRPr/>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a:t>
            </a:r>
            <a:r>
              <a:rPr b="1" lang="es-ES" sz="1200">
                <a:solidFill>
                  <a:schemeClr val="dk1"/>
                </a:solidFill>
                <a:latin typeface="Calibri"/>
                <a:ea typeface="Calibri"/>
                <a:cs typeface="Calibri"/>
                <a:sym typeface="Calibri"/>
              </a:rPr>
              <a:t> Numarası</a:t>
            </a:r>
            <a:r>
              <a:rPr b="1" i="0" lang="es-ES" sz="1200" u="none" cap="none" strike="noStrike">
                <a:solidFill>
                  <a:schemeClr val="dk1"/>
                </a:solidFill>
                <a:latin typeface="Calibri"/>
                <a:ea typeface="Calibri"/>
                <a:cs typeface="Calibri"/>
                <a:sym typeface="Calibri"/>
              </a:rPr>
              <a:t>: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435347" y="5919281"/>
            <a:ext cx="5330100" cy="5496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200"/>
              </a:spcBef>
              <a:spcAft>
                <a:spcPts val="1200"/>
              </a:spcAft>
              <a:buClr>
                <a:schemeClr val="dk1"/>
              </a:buClr>
              <a:buSzPts val="1100"/>
              <a:buFont typeface="Arial"/>
              <a:buNone/>
            </a:pPr>
            <a:r>
              <a:rPr lang="es-ES" sz="900">
                <a:latin typeface="Calibri"/>
                <a:ea typeface="Calibri"/>
                <a:cs typeface="Calibri"/>
                <a:sym typeface="Calibri"/>
              </a:rPr>
              <a:t>Avrupa Birliği tarafından finanse edilmiştir. Ancak, burada ifade edilen görüş ve fikirler yalnızca yazar(lar)a aittir ve Avrupa Birliği veya Servicio Español para la Internacionalización de la Educación (SEPIE) görüşlerini yansıtmayabilir. Avrupa Birliği veya hibe veren kurum bu görüş ve fikirlerden sorumlu tutulamaz.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5"/>
          <p:cNvSpPr txBox="1"/>
          <p:nvPr>
            <p:ph type="title"/>
          </p:nvPr>
        </p:nvSpPr>
        <p:spPr>
          <a:xfrm>
            <a:off x="839787" y="238873"/>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Eğitimcilere Destek</a:t>
            </a:r>
            <a:endParaRPr sz="4400"/>
          </a:p>
        </p:txBody>
      </p:sp>
      <p:sp>
        <p:nvSpPr>
          <p:cNvPr id="104" name="Google Shape;104;p25"/>
          <p:cNvSpPr txBox="1"/>
          <p:nvPr>
            <p:ph idx="1" type="body"/>
          </p:nvPr>
        </p:nvSpPr>
        <p:spPr>
          <a:xfrm>
            <a:off x="554804" y="1428108"/>
            <a:ext cx="7284377" cy="4530903"/>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5000"/>
              </a:lnSpc>
              <a:spcBef>
                <a:spcPts val="1200"/>
              </a:spcBef>
              <a:spcAft>
                <a:spcPts val="0"/>
              </a:spcAft>
              <a:buClr>
                <a:schemeClr val="dk1"/>
              </a:buClr>
              <a:buSzPct val="45833"/>
              <a:buFont typeface="Arial"/>
              <a:buNone/>
            </a:pPr>
            <a:r>
              <a:rPr b="1" lang="es-ES" sz="2400">
                <a:solidFill>
                  <a:srgbClr val="4892DC"/>
                </a:solidFill>
              </a:rPr>
              <a:t>Bu ünitedeki altı eğitim modülünün her birine, özel bir Eğitimci Destek dosyası eşlik etmektedir. Bu dosyada şunlar bulunmaktadır:</a:t>
            </a:r>
            <a:endParaRPr b="1" sz="2400">
              <a:solidFill>
                <a:srgbClr val="4892DC"/>
              </a:solidFill>
            </a:endParaRPr>
          </a:p>
          <a:p>
            <a:pPr indent="-215900" lvl="0" marL="571500" rtl="0" algn="l">
              <a:lnSpc>
                <a:spcPct val="90000"/>
              </a:lnSpc>
              <a:spcBef>
                <a:spcPts val="1200"/>
              </a:spcBef>
              <a:spcAft>
                <a:spcPts val="0"/>
              </a:spcAft>
              <a:buSzPct val="108107"/>
              <a:buFont typeface="Arial"/>
              <a:buNone/>
            </a:pPr>
            <a:r>
              <a:t/>
            </a:r>
            <a:endParaRPr/>
          </a:p>
          <a:p>
            <a:pPr indent="-345301" lvl="0" marL="457200" rtl="0" algn="l">
              <a:lnSpc>
                <a:spcPct val="115000"/>
              </a:lnSpc>
              <a:spcBef>
                <a:spcPts val="1200"/>
              </a:spcBef>
              <a:spcAft>
                <a:spcPts val="0"/>
              </a:spcAft>
              <a:buSzPct val="90089"/>
              <a:buChar char="•"/>
            </a:pPr>
            <a:r>
              <a:rPr lang="es-ES" sz="2400"/>
              <a:t>Modül içeriğine uygun önerilen </a:t>
            </a:r>
            <a:r>
              <a:rPr b="1" lang="es-ES" sz="2400"/>
              <a:t>öğretim yöntemleri ve araçları</a:t>
            </a:r>
            <a:endParaRPr b="1" sz="2400"/>
          </a:p>
          <a:p>
            <a:pPr indent="-345301" lvl="0" marL="457200" rtl="0" algn="l">
              <a:lnSpc>
                <a:spcPct val="115000"/>
              </a:lnSpc>
              <a:spcBef>
                <a:spcPts val="0"/>
              </a:spcBef>
              <a:spcAft>
                <a:spcPts val="0"/>
              </a:spcAft>
              <a:buSzPct val="90089"/>
              <a:buChar char="•"/>
            </a:pPr>
            <a:r>
              <a:rPr b="1" lang="es-ES" sz="2400"/>
              <a:t>Mesleki eğitim (VET), mesleki devam eğitimi(CVET)  ve diaspora öğrencilerinin katılımını </a:t>
            </a:r>
            <a:r>
              <a:rPr lang="es-ES" sz="2400"/>
              <a:t>sağlamak için ipuçları</a:t>
            </a:r>
            <a:endParaRPr sz="2400"/>
          </a:p>
          <a:p>
            <a:pPr indent="-345301" lvl="0" marL="457200" rtl="0" algn="l">
              <a:lnSpc>
                <a:spcPct val="115000"/>
              </a:lnSpc>
              <a:spcBef>
                <a:spcPts val="0"/>
              </a:spcBef>
              <a:spcAft>
                <a:spcPts val="0"/>
              </a:spcAft>
              <a:buSzPct val="90089"/>
              <a:buChar char="•"/>
            </a:pPr>
            <a:r>
              <a:rPr lang="es-ES" sz="2400"/>
              <a:t>Farklı sunum formatları (yüz yüze, çevrimiçi, karma) için </a:t>
            </a:r>
            <a:r>
              <a:rPr b="1" lang="es-ES" sz="2400"/>
              <a:t>adaptasyon stratejileri</a:t>
            </a:r>
            <a:endParaRPr b="1" sz="2400"/>
          </a:p>
          <a:p>
            <a:pPr indent="-345301" lvl="0" marL="457200" rtl="0" algn="l">
              <a:lnSpc>
                <a:spcPct val="115000"/>
              </a:lnSpc>
              <a:spcBef>
                <a:spcPts val="0"/>
              </a:spcBef>
              <a:spcAft>
                <a:spcPts val="0"/>
              </a:spcAft>
              <a:buSzPct val="90089"/>
              <a:buChar char="•"/>
            </a:pPr>
            <a:r>
              <a:rPr lang="es-ES" sz="2400"/>
              <a:t>Etkinlik kolaylaştırma </a:t>
            </a:r>
            <a:r>
              <a:rPr b="1" lang="es-ES" sz="2400"/>
              <a:t>kılavuzu</a:t>
            </a:r>
            <a:r>
              <a:rPr lang="es-ES" sz="2400"/>
              <a:t> ve özet notları</a:t>
            </a:r>
            <a:endParaRPr sz="2400"/>
          </a:p>
          <a:p>
            <a:pPr indent="-345301" lvl="0" marL="457200" rtl="0" algn="l">
              <a:lnSpc>
                <a:spcPct val="115000"/>
              </a:lnSpc>
              <a:spcBef>
                <a:spcPts val="0"/>
              </a:spcBef>
              <a:spcAft>
                <a:spcPts val="0"/>
              </a:spcAft>
              <a:buSzPct val="90089"/>
              <a:buChar char="•"/>
            </a:pPr>
            <a:r>
              <a:rPr b="1" lang="es-ES" sz="2400"/>
              <a:t>ESCO beceri </a:t>
            </a:r>
            <a:r>
              <a:rPr lang="es-ES" sz="2400"/>
              <a:t>uyumu ve değerlendirme kılavuzu</a:t>
            </a:r>
            <a:endParaRPr sz="2400"/>
          </a:p>
          <a:p>
            <a:pPr indent="-345301" lvl="0" marL="457200" rtl="0" algn="l">
              <a:lnSpc>
                <a:spcPct val="115000"/>
              </a:lnSpc>
              <a:spcBef>
                <a:spcPts val="0"/>
              </a:spcBef>
              <a:spcAft>
                <a:spcPts val="0"/>
              </a:spcAft>
              <a:buSzPct val="90089"/>
              <a:buChar char="•"/>
            </a:pPr>
            <a:r>
              <a:rPr lang="es-ES" sz="2400"/>
              <a:t>Önerilen okumalar, açıklayıcı videolar ve görsel yardımcılar dahil olmak üzere konuyla ilgili </a:t>
            </a:r>
            <a:r>
              <a:rPr b="1" lang="es-ES" sz="2400"/>
              <a:t>ek arka plan materyalleri</a:t>
            </a:r>
            <a:endParaRPr b="1" sz="2400">
              <a:solidFill>
                <a:srgbClr val="4892D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ORTAKLIK</a:t>
            </a:r>
            <a:endParaRPr sz="4400"/>
          </a:p>
        </p:txBody>
      </p:sp>
      <p:sp>
        <p:nvSpPr>
          <p:cNvPr id="110" name="Google Shape;110;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18" name="Google Shape;118;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19" name="Google Shape;119;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0" name="Google Shape;120;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30555"/>
              <a:buFont typeface="Arial"/>
              <a:buNone/>
            </a:pPr>
            <a:r>
              <a:rPr lang="es-ES" sz="3600"/>
              <a:t>Değerli ve ilham verici bir öğrenme deneyimi için VET-READY</a:t>
            </a:r>
            <a:endParaRPr sz="3600"/>
          </a:p>
          <a:p>
            <a:pPr indent="0" lvl="0" marL="0" rtl="0" algn="ctr">
              <a:spcBef>
                <a:spcPts val="0"/>
              </a:spcBef>
              <a:spcAft>
                <a:spcPts val="0"/>
              </a:spcAft>
              <a:buClr>
                <a:schemeClr val="dk1"/>
              </a:buClr>
              <a:buSzPct val="30555"/>
              <a:buFont typeface="Arial"/>
              <a:buNone/>
            </a:pPr>
            <a:r>
              <a:rPr lang="es-ES" sz="3600"/>
              <a:t>1. ÜNİTE “Evde afetlere hazırlık ve müdahale”</a:t>
            </a:r>
            <a:endParaRPr sz="3600"/>
          </a:p>
          <a:p>
            <a:pPr indent="0" lvl="0" marL="0" rtl="0" algn="ctr">
              <a:lnSpc>
                <a:spcPct val="90000"/>
              </a:lnSpc>
              <a:spcBef>
                <a:spcPts val="0"/>
              </a:spcBef>
              <a:spcAft>
                <a:spcPts val="0"/>
              </a:spcAft>
              <a:buSzPct val="111111"/>
              <a:buNone/>
            </a:pPr>
            <a:r>
              <a:t/>
            </a:r>
            <a:endParaRPr sz="3600"/>
          </a:p>
        </p:txBody>
      </p:sp>
      <p:sp>
        <p:nvSpPr>
          <p:cNvPr id="127" name="Google Shape;127;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fontScale="77500"/>
          </a:bodyPr>
          <a:lstStyle/>
          <a:p>
            <a:pPr indent="0" lvl="0" marL="0" marR="0" rtl="0" algn="ctr">
              <a:lnSpc>
                <a:spcPct val="120000"/>
              </a:lnSpc>
              <a:spcBef>
                <a:spcPts val="0"/>
              </a:spcBef>
              <a:spcAft>
                <a:spcPts val="0"/>
              </a:spcAft>
              <a:buClr>
                <a:srgbClr val="F2F2F2"/>
              </a:buClr>
              <a:buSzPct val="100000"/>
              <a:buFont typeface="Arial"/>
              <a:buNone/>
            </a:pPr>
            <a:r>
              <a:rPr b="1" lang="es-ES" sz="2000">
                <a:solidFill>
                  <a:srgbClr val="F2F2F2"/>
                </a:solidFill>
                <a:latin typeface="Montserrat SemiBold"/>
                <a:ea typeface="Montserrat SemiBold"/>
                <a:cs typeface="Montserrat SemiBold"/>
                <a:sym typeface="Montserrat SemiBold"/>
              </a:rPr>
              <a:t>BİZİ TAKİP EDİN</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29" name="Google Shape;129;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a:t>
            </a:r>
            <a:r>
              <a:rPr b="1" lang="es-ES" sz="2000" u="sng">
                <a:solidFill>
                  <a:srgbClr val="F2F2F2"/>
                </a:solidFill>
                <a:latin typeface="Montserrat SemiBold"/>
                <a:ea typeface="Montserrat SemiBold"/>
                <a:cs typeface="Montserrat SemiBold"/>
                <a:sym typeface="Montserrat SemiBold"/>
                <a:hlinkClick r:id="rId6">
                  <a:extLst>
                    <a:ext uri="{A12FA001-AC4F-418D-AE19-62706E023703}">
                      <ahyp:hlinkClr val="tx"/>
                    </a:ext>
                  </a:extLst>
                </a:hlinkClick>
              </a:rPr>
              <a:t>tr</a:t>
            </a:r>
            <a:r>
              <a:rPr b="1" i="0" lang="es-ES" sz="2000" u="sng" cap="none" strike="noStrike">
                <a:solidFill>
                  <a:srgbClr val="F2F2F2"/>
                </a:solidFill>
                <a:latin typeface="Montserrat SemiBold"/>
                <a:ea typeface="Montserrat SemiBold"/>
                <a:cs typeface="Montserrat SemiBold"/>
                <a:sym typeface="Montserrat SemiBold"/>
                <a:hlinkClick r:id="rId7">
                  <a:extLst>
                    <a:ext uri="{A12FA001-AC4F-418D-AE19-62706E023703}">
                      <ahyp:hlinkClr val="tx"/>
                    </a:ext>
                  </a:extLst>
                </a:hlinkClick>
              </a:rPr>
              <a:t>/</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p8">
            <a:hlinkClick r:id="rId8"/>
          </p:cNvPr>
          <p:cNvPicPr preferRelativeResize="0"/>
          <p:nvPr/>
        </p:nvPicPr>
        <p:blipFill rotWithShape="1">
          <a:blip r:embed="rId9">
            <a:alphaModFix/>
          </a:blip>
          <a:srcRect b="0" l="0" r="0" t="0"/>
          <a:stretch/>
        </p:blipFill>
        <p:spPr>
          <a:xfrm>
            <a:off x="6096000" y="3702378"/>
            <a:ext cx="458703" cy="458703"/>
          </a:xfrm>
          <a:prstGeom prst="rect">
            <a:avLst/>
          </a:prstGeom>
          <a:noFill/>
          <a:ln>
            <a:noFill/>
          </a:ln>
        </p:spPr>
      </p:pic>
      <p:pic>
        <p:nvPicPr>
          <p:cNvPr id="132" name="Google Shape;132;p8"/>
          <p:cNvPicPr preferRelativeResize="0"/>
          <p:nvPr/>
        </p:nvPicPr>
        <p:blipFill rotWithShape="1">
          <a:blip r:embed="rId10">
            <a:alphaModFix/>
          </a:blip>
          <a:srcRect b="0" l="0" r="0" t="0"/>
          <a:stretch/>
        </p:blipFill>
        <p:spPr>
          <a:xfrm>
            <a:off x="5517522" y="3695180"/>
            <a:ext cx="471986" cy="471986"/>
          </a:xfrm>
          <a:prstGeom prst="rect">
            <a:avLst/>
          </a:prstGeom>
          <a:noFill/>
          <a:ln>
            <a:noFill/>
          </a:ln>
        </p:spPr>
      </p:pic>
      <p:pic>
        <p:nvPicPr>
          <p:cNvPr id="133" name="Google Shape;133;p8">
            <a:hlinkClick r:id="rId11"/>
          </p:cNvPr>
          <p:cNvPicPr preferRelativeResize="0"/>
          <p:nvPr/>
        </p:nvPicPr>
        <p:blipFill rotWithShape="1">
          <a:blip r:embed="rId12">
            <a:alphaModFix/>
          </a:blip>
          <a:srcRect b="0" l="0" r="0" t="0"/>
          <a:stretch/>
        </p:blipFill>
        <p:spPr>
          <a:xfrm>
            <a:off x="4963839" y="3710538"/>
            <a:ext cx="447191" cy="443649"/>
          </a:xfrm>
          <a:prstGeom prst="rect">
            <a:avLst/>
          </a:prstGeom>
          <a:noFill/>
          <a:ln>
            <a:noFill/>
          </a:ln>
        </p:spPr>
      </p:pic>
      <p:pic>
        <p:nvPicPr>
          <p:cNvPr id="134" name="Google Shape;134;p8">
            <a:hlinkClick r:id="rId13"/>
          </p:cNvPr>
          <p:cNvPicPr preferRelativeResize="0"/>
          <p:nvPr/>
        </p:nvPicPr>
        <p:blipFill rotWithShape="1">
          <a:blip r:embed="rId14">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Ünitenin Amacı</a:t>
            </a:r>
            <a:endParaRPr>
              <a:solidFill>
                <a:srgbClr val="FF0000"/>
              </a:solidFill>
            </a:endParaRPr>
          </a:p>
        </p:txBody>
      </p:sp>
      <p:sp>
        <p:nvSpPr>
          <p:cNvPr id="55" name="Google Shape;55;p4"/>
          <p:cNvSpPr txBox="1"/>
          <p:nvPr>
            <p:ph idx="2" type="body"/>
          </p:nvPr>
        </p:nvSpPr>
        <p:spPr>
          <a:xfrm>
            <a:off x="839800" y="2027700"/>
            <a:ext cx="10515600" cy="3386100"/>
          </a:xfrm>
          <a:prstGeom prst="rect">
            <a:avLst/>
          </a:prstGeom>
          <a:noFill/>
          <a:ln>
            <a:noFill/>
          </a:ln>
        </p:spPr>
        <p:txBody>
          <a:bodyPr anchorCtr="0" anchor="t" bIns="45700" lIns="91425" spcFirstLastPara="1" rIns="91425" wrap="square" tIns="45700">
            <a:normAutofit lnSpcReduction="20000"/>
          </a:bodyPr>
          <a:lstStyle/>
          <a:p>
            <a:pPr indent="0" lvl="0" marL="0" rtl="0" algn="just">
              <a:lnSpc>
                <a:spcPct val="115000"/>
              </a:lnSpc>
              <a:spcBef>
                <a:spcPts val="1200"/>
              </a:spcBef>
              <a:spcAft>
                <a:spcPts val="0"/>
              </a:spcAft>
              <a:buClr>
                <a:schemeClr val="dk1"/>
              </a:buClr>
              <a:buSzPts val="1100"/>
              <a:buFont typeface="Arial"/>
              <a:buNone/>
            </a:pPr>
            <a:r>
              <a:rPr lang="es-ES"/>
              <a:t>Bu ünite, öğrencilere ev ortamlarındaki temel afet risklerini tanıtmayı ve bu risklerin kişisel ve aile güvenliğini nasıl etkilediğine dair temel bir anlayış oluşturmayı amaçlamaktadır. </a:t>
            </a:r>
            <a:endParaRPr/>
          </a:p>
          <a:p>
            <a:pPr indent="0" lvl="0" marL="0" rtl="0" algn="just">
              <a:lnSpc>
                <a:spcPct val="115000"/>
              </a:lnSpc>
              <a:spcBef>
                <a:spcPts val="1200"/>
              </a:spcBef>
              <a:spcAft>
                <a:spcPts val="0"/>
              </a:spcAft>
              <a:buClr>
                <a:schemeClr val="dk1"/>
              </a:buClr>
              <a:buSzPts val="1100"/>
              <a:buFont typeface="Arial"/>
              <a:buNone/>
            </a:pPr>
            <a:r>
              <a:rPr lang="es-ES"/>
              <a:t>Ünite, katılımcılara erken uyarı işaretlerini tanımak, yaygın tehlikeleri önlemek ve acil durumlarda etkili bir şekilde müdahale etmek için gerekli temel bilgileri kazandırmayı amaçlamaktadır. </a:t>
            </a:r>
            <a:endParaRPr/>
          </a:p>
          <a:p>
            <a:pPr indent="-50800" lvl="0" marL="228600" rtl="0" algn="just">
              <a:lnSpc>
                <a:spcPct val="90000"/>
              </a:lnSpc>
              <a:spcBef>
                <a:spcPts val="1200"/>
              </a:spcBef>
              <a:spcAft>
                <a:spcPts val="0"/>
              </a:spcAft>
              <a:buSzPts val="28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a:solidFill>
                  <a:srgbClr val="FF0000"/>
                </a:solidFill>
              </a:rPr>
              <a:t>Bu Ünite Neden Önemlidir?</a:t>
            </a:r>
            <a:endParaRPr>
              <a:solidFill>
                <a:srgbClr val="FF0000"/>
              </a:solidFill>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a:bodyPr>
          <a:lstStyle/>
          <a:p>
            <a:pPr indent="0" lvl="0" marL="0" rtl="0" algn="just">
              <a:lnSpc>
                <a:spcPct val="115000"/>
              </a:lnSpc>
              <a:spcBef>
                <a:spcPts val="1200"/>
              </a:spcBef>
              <a:spcAft>
                <a:spcPts val="0"/>
              </a:spcAft>
              <a:buClr>
                <a:schemeClr val="dk1"/>
              </a:buClr>
              <a:buSzPts val="1100"/>
              <a:buFont typeface="Arial"/>
              <a:buNone/>
            </a:pPr>
            <a:r>
              <a:rPr lang="es-ES"/>
              <a:t>Afetler, evlerde, apartmanlarda ve mahallelerde hiçbir uyarı olmadan meydana gelebilir. Hazırlıklı olmak, kendinizi, ailenizi ve çevrenizdeki diğer kişileri korumak anlamına gelir. Bu ünite, evde acil durumları önlemek, bunlara müdahale etmek ve hayatta kalmak için gerekli beceri ve bilgileri sağlar. İster bağımsız yaşayan bir genç yetişkin, ister ebeveyn veya yaşlı bakıcısı olun, bu beceriler hayat kurtarır. Evde afet risklerini anlamak, afete dayanıklı hale gelmenin ilk adımıdır.</a:t>
            </a:r>
            <a:endParaRPr/>
          </a:p>
          <a:p>
            <a:pPr indent="0" lvl="0" marL="50800" rtl="0" algn="just">
              <a:lnSpc>
                <a:spcPct val="90000"/>
              </a:lnSpc>
              <a:spcBef>
                <a:spcPts val="1200"/>
              </a:spcBef>
              <a:spcAft>
                <a:spcPts val="0"/>
              </a:spcAft>
              <a:buSzPts val="3294"/>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Ünitenin Yapısı</a:t>
            </a:r>
            <a:endParaRPr>
              <a:solidFill>
                <a:srgbClr val="FF0000"/>
              </a:solidFill>
            </a:endParaRPr>
          </a:p>
        </p:txBody>
      </p:sp>
      <p:sp>
        <p:nvSpPr>
          <p:cNvPr id="67" name="Google Shape;67;p19"/>
          <p:cNvSpPr txBox="1"/>
          <p:nvPr>
            <p:ph idx="2" type="body"/>
          </p:nvPr>
        </p:nvSpPr>
        <p:spPr>
          <a:xfrm>
            <a:off x="839800" y="1608225"/>
            <a:ext cx="11095800" cy="4212300"/>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115000"/>
              </a:lnSpc>
              <a:spcBef>
                <a:spcPts val="1200"/>
              </a:spcBef>
              <a:spcAft>
                <a:spcPts val="0"/>
              </a:spcAft>
              <a:buClr>
                <a:schemeClr val="dk1"/>
              </a:buClr>
              <a:buSzPts val="275"/>
              <a:buFont typeface="Arial"/>
              <a:buNone/>
            </a:pPr>
            <a:r>
              <a:rPr b="1" lang="es-ES" sz="8800"/>
              <a:t>Eğitim Modülü 1 – </a:t>
            </a:r>
            <a:r>
              <a:rPr lang="es-ES" sz="8800"/>
              <a:t>Evde Afet Risklerini Anlamak</a:t>
            </a:r>
            <a:endParaRPr sz="8800"/>
          </a:p>
          <a:p>
            <a:pPr indent="0" lvl="0" marL="0" rtl="0" algn="l">
              <a:lnSpc>
                <a:spcPct val="115000"/>
              </a:lnSpc>
              <a:spcBef>
                <a:spcPts val="1200"/>
              </a:spcBef>
              <a:spcAft>
                <a:spcPts val="0"/>
              </a:spcAft>
              <a:buClr>
                <a:schemeClr val="dk1"/>
              </a:buClr>
              <a:buSzPts val="275"/>
              <a:buFont typeface="Arial"/>
              <a:buNone/>
            </a:pPr>
            <a:r>
              <a:rPr b="1" lang="es-ES" sz="8800"/>
              <a:t>Eğitim Modülü 2 – </a:t>
            </a:r>
            <a:r>
              <a:rPr lang="es-ES" sz="8800"/>
              <a:t>Evde Afetlerle İlgili Yanlış Bilgileri ve Mitleri Çürütmek</a:t>
            </a:r>
            <a:endParaRPr sz="8800"/>
          </a:p>
          <a:p>
            <a:pPr indent="0" lvl="0" marL="0" rtl="0" algn="l">
              <a:lnSpc>
                <a:spcPct val="115000"/>
              </a:lnSpc>
              <a:spcBef>
                <a:spcPts val="1200"/>
              </a:spcBef>
              <a:spcAft>
                <a:spcPts val="0"/>
              </a:spcAft>
              <a:buClr>
                <a:schemeClr val="dk1"/>
              </a:buClr>
              <a:buSzPts val="275"/>
              <a:buFont typeface="Arial"/>
              <a:buNone/>
            </a:pPr>
            <a:r>
              <a:rPr b="1" lang="es-ES" sz="8800"/>
              <a:t>Eğitim Modülü 3 – </a:t>
            </a:r>
            <a:r>
              <a:rPr lang="es-ES" sz="8800"/>
              <a:t>Konut Güvenliği için Erken Uyarı Sistemleri</a:t>
            </a:r>
            <a:endParaRPr sz="8800"/>
          </a:p>
          <a:p>
            <a:pPr indent="0" lvl="0" marL="0" rtl="0" algn="l">
              <a:lnSpc>
                <a:spcPct val="115000"/>
              </a:lnSpc>
              <a:spcBef>
                <a:spcPts val="1200"/>
              </a:spcBef>
              <a:spcAft>
                <a:spcPts val="0"/>
              </a:spcAft>
              <a:buClr>
                <a:schemeClr val="dk1"/>
              </a:buClr>
              <a:buSzPts val="275"/>
              <a:buFont typeface="Arial"/>
              <a:buNone/>
            </a:pPr>
            <a:r>
              <a:rPr b="1" lang="es-ES" sz="8800"/>
              <a:t>Eğitim Modülü 4 – </a:t>
            </a:r>
            <a:r>
              <a:rPr lang="es-ES" sz="8800"/>
              <a:t>Evde Afetler için Hayati Önem Taşıyan Beceriler</a:t>
            </a:r>
            <a:endParaRPr sz="8800"/>
          </a:p>
          <a:p>
            <a:pPr indent="0" lvl="0" marL="0" rtl="0" algn="l">
              <a:lnSpc>
                <a:spcPct val="115000"/>
              </a:lnSpc>
              <a:spcBef>
                <a:spcPts val="1200"/>
              </a:spcBef>
              <a:spcAft>
                <a:spcPts val="0"/>
              </a:spcAft>
              <a:buClr>
                <a:schemeClr val="dk1"/>
              </a:buClr>
              <a:buSzPts val="275"/>
              <a:buFont typeface="Arial"/>
              <a:buNone/>
            </a:pPr>
            <a:r>
              <a:rPr b="1" lang="es-ES" sz="8800"/>
              <a:t>Eğitim Modülü 5 – </a:t>
            </a:r>
            <a:r>
              <a:rPr lang="es-ES" sz="8800"/>
              <a:t>Ev Ortamında Afet Mağdurlarının Psikolojisini Anlamak</a:t>
            </a:r>
            <a:endParaRPr sz="8800"/>
          </a:p>
          <a:p>
            <a:pPr indent="0" lvl="0" marL="0" rtl="0" algn="l">
              <a:lnSpc>
                <a:spcPct val="115000"/>
              </a:lnSpc>
              <a:spcBef>
                <a:spcPts val="1200"/>
              </a:spcBef>
              <a:spcAft>
                <a:spcPts val="0"/>
              </a:spcAft>
              <a:buClr>
                <a:schemeClr val="dk1"/>
              </a:buClr>
              <a:buSzPts val="275"/>
              <a:buFont typeface="Arial"/>
              <a:buNone/>
            </a:pPr>
            <a:r>
              <a:rPr b="1" lang="es-ES" sz="8800"/>
              <a:t>Eğitim Modülü 6 – </a:t>
            </a:r>
            <a:r>
              <a:rPr lang="es-ES" sz="8800"/>
              <a:t>Evde Afet Senaryosunda Tek Başına Hayatta Kalma Becerileri</a:t>
            </a:r>
            <a:endParaRPr sz="8800"/>
          </a:p>
          <a:p>
            <a:pPr indent="0" lvl="0" marL="0" rtl="0" algn="l">
              <a:lnSpc>
                <a:spcPct val="115000"/>
              </a:lnSpc>
              <a:spcBef>
                <a:spcPts val="1200"/>
              </a:spcBef>
              <a:spcAft>
                <a:spcPts val="0"/>
              </a:spcAft>
              <a:buClr>
                <a:schemeClr val="dk1"/>
              </a:buClr>
              <a:buSzPts val="275"/>
              <a:buFont typeface="Arial"/>
              <a:buNone/>
            </a:pPr>
            <a:r>
              <a:rPr lang="es-ES" sz="8800"/>
              <a:t>Eğitim modülleri, sunulan sırayla tamamlanmalıdır.</a:t>
            </a:r>
            <a:endParaRPr sz="8800"/>
          </a:p>
          <a:p>
            <a:pPr indent="0" lvl="0" marL="0" rtl="0" algn="l">
              <a:lnSpc>
                <a:spcPct val="115000"/>
              </a:lnSpc>
              <a:spcBef>
                <a:spcPts val="1200"/>
              </a:spcBef>
              <a:spcAft>
                <a:spcPts val="0"/>
              </a:spcAft>
              <a:buClr>
                <a:schemeClr val="dk1"/>
              </a:buClr>
              <a:buSzPts val="275"/>
              <a:buFont typeface="Arial"/>
              <a:buNone/>
            </a:pPr>
            <a:r>
              <a:rPr lang="es-ES" sz="8800"/>
              <a:t>Her modül, temel teorik içeriği pratik öğrenme etkinlikleriyle birleştirir.</a:t>
            </a:r>
            <a:endParaRPr sz="8800"/>
          </a:p>
          <a:p>
            <a:pPr indent="0" lvl="0" marL="0" rtl="0" algn="l">
              <a:lnSpc>
                <a:spcPct val="115000"/>
              </a:lnSpc>
              <a:spcBef>
                <a:spcPts val="1200"/>
              </a:spcBef>
              <a:spcAft>
                <a:spcPts val="0"/>
              </a:spcAft>
              <a:buSzPts val="275"/>
              <a:buNone/>
            </a:pPr>
            <a:r>
              <a:rPr lang="es-ES" sz="8800"/>
              <a:t>Teorik materyal, farklı öğrenme stillerini desteklemek için metin, görsel öğeler ve video kaynaklarının bir karışımıyla sunulur.</a:t>
            </a:r>
            <a:endParaRPr sz="8800"/>
          </a:p>
          <a:p>
            <a:pPr indent="-50800" lvl="0" marL="228600" rtl="0" algn="l">
              <a:lnSpc>
                <a:spcPct val="90000"/>
              </a:lnSpc>
              <a:spcBef>
                <a:spcPts val="120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Genel Ünite Bilgileri</a:t>
            </a:r>
            <a:endParaRPr/>
          </a:p>
        </p:txBody>
      </p:sp>
      <p:sp>
        <p:nvSpPr>
          <p:cNvPr id="73" name="Google Shape;73;p20"/>
          <p:cNvSpPr txBox="1"/>
          <p:nvPr>
            <p:ph idx="2" type="body"/>
          </p:nvPr>
        </p:nvSpPr>
        <p:spPr>
          <a:xfrm>
            <a:off x="839788" y="1705510"/>
            <a:ext cx="10515600" cy="4259519"/>
          </a:xfrm>
          <a:prstGeom prst="rect">
            <a:avLst/>
          </a:prstGeom>
          <a:noFill/>
          <a:ln>
            <a:noFill/>
          </a:ln>
        </p:spPr>
        <p:txBody>
          <a:bodyPr anchorCtr="0" anchor="t" bIns="45700" lIns="91425" spcFirstLastPara="1" rIns="91425" wrap="square" tIns="45700">
            <a:noAutofit/>
          </a:bodyPr>
          <a:lstStyle/>
          <a:p>
            <a:pPr indent="-346075" lvl="0" marL="457200" rtl="0" algn="l">
              <a:lnSpc>
                <a:spcPct val="115000"/>
              </a:lnSpc>
              <a:spcBef>
                <a:spcPts val="1200"/>
              </a:spcBef>
              <a:spcAft>
                <a:spcPts val="0"/>
              </a:spcAft>
              <a:buSzPts val="1850"/>
              <a:buChar char="•"/>
            </a:pPr>
            <a:r>
              <a:rPr b="1" lang="es-ES" sz="1850"/>
              <a:t>Tahmini Süre:</a:t>
            </a:r>
            <a:r>
              <a:rPr lang="es-ES" sz="1850"/>
              <a:t> 16 akademik saat</a:t>
            </a:r>
            <a:endParaRPr sz="1850"/>
          </a:p>
          <a:p>
            <a:pPr indent="0" lvl="0" marL="457200" rtl="0" algn="l">
              <a:lnSpc>
                <a:spcPct val="115000"/>
              </a:lnSpc>
              <a:spcBef>
                <a:spcPts val="1200"/>
              </a:spcBef>
              <a:spcAft>
                <a:spcPts val="0"/>
              </a:spcAft>
              <a:buNone/>
            </a:pPr>
            <a:r>
              <a:rPr lang="es-ES" sz="1850"/>
              <a:t>(eğitim modülü başına yaklaşık 2,6 saat)</a:t>
            </a:r>
            <a:endParaRPr sz="1850"/>
          </a:p>
          <a:p>
            <a:pPr indent="-346075" lvl="0" marL="457200" rtl="0" algn="l">
              <a:lnSpc>
                <a:spcPct val="115000"/>
              </a:lnSpc>
              <a:spcBef>
                <a:spcPts val="1200"/>
              </a:spcBef>
              <a:spcAft>
                <a:spcPts val="0"/>
              </a:spcAft>
              <a:buSzPts val="1850"/>
              <a:buChar char="•"/>
            </a:pPr>
            <a:r>
              <a:rPr b="1" lang="es-ES" sz="1850"/>
              <a:t>Etkinlik Sayısı:</a:t>
            </a:r>
            <a:r>
              <a:rPr lang="es-ES" sz="1850"/>
              <a:t> 12 planlanmış öğrenme etkinliği</a:t>
            </a:r>
            <a:endParaRPr sz="1850"/>
          </a:p>
          <a:p>
            <a:pPr indent="0" lvl="0" marL="457200" rtl="0" algn="l">
              <a:lnSpc>
                <a:spcPct val="115000"/>
              </a:lnSpc>
              <a:spcBef>
                <a:spcPts val="1200"/>
              </a:spcBef>
              <a:spcAft>
                <a:spcPts val="0"/>
              </a:spcAft>
              <a:buNone/>
            </a:pPr>
            <a:r>
              <a:rPr lang="es-ES" sz="1850"/>
              <a:t>(mitleri çürüten tartışmalar, grup yansımaları ve her modülün içeriğine uygun diğer etkinlikler dahil)</a:t>
            </a:r>
            <a:endParaRPr sz="1850"/>
          </a:p>
          <a:p>
            <a:pPr indent="-346075" lvl="0" marL="457200" rtl="0" algn="l">
              <a:lnSpc>
                <a:spcPct val="115000"/>
              </a:lnSpc>
              <a:spcBef>
                <a:spcPts val="1200"/>
              </a:spcBef>
              <a:spcAft>
                <a:spcPts val="0"/>
              </a:spcAft>
              <a:buSzPts val="1850"/>
              <a:buChar char="•"/>
            </a:pPr>
            <a:r>
              <a:rPr b="1" lang="es-ES" sz="1850"/>
              <a:t>Değerlendirme Yöntemi:</a:t>
            </a:r>
            <a:endParaRPr b="1" sz="1850"/>
          </a:p>
          <a:p>
            <a:pPr indent="0" lvl="0" marL="457200" rtl="0" algn="l">
              <a:lnSpc>
                <a:spcPct val="115000"/>
              </a:lnSpc>
              <a:spcBef>
                <a:spcPts val="1200"/>
              </a:spcBef>
              <a:spcAft>
                <a:spcPts val="0"/>
              </a:spcAft>
              <a:buNone/>
            </a:pPr>
            <a:r>
              <a:rPr lang="es-ES" sz="1850"/>
              <a:t>Her eğitim modülü iki ayrı değerlendirme içerir:</a:t>
            </a:r>
            <a:endParaRPr sz="1850"/>
          </a:p>
          <a:p>
            <a:pPr indent="-346075" lvl="0" marL="457200" rtl="0" algn="l">
              <a:lnSpc>
                <a:spcPct val="115000"/>
              </a:lnSpc>
              <a:spcBef>
                <a:spcPts val="1200"/>
              </a:spcBef>
              <a:spcAft>
                <a:spcPts val="0"/>
              </a:spcAft>
              <a:buSzPts val="1850"/>
              <a:buChar char="•"/>
            </a:pPr>
            <a:r>
              <a:rPr b="1" lang="es-ES" sz="1850"/>
              <a:t>Öğrencilerin</a:t>
            </a:r>
            <a:r>
              <a:rPr lang="es-ES" sz="1850"/>
              <a:t> temel afet farkındalığı kavramlarını ne kadar anladıklarını değerlendirmek için tasarlanmış </a:t>
            </a:r>
            <a:r>
              <a:rPr b="1" lang="es-ES" sz="1850"/>
              <a:t>10 soruluk çoktan seçmeli test</a:t>
            </a:r>
            <a:r>
              <a:rPr lang="es-ES" sz="1850"/>
              <a:t>.</a:t>
            </a:r>
            <a:endParaRPr sz="1850"/>
          </a:p>
          <a:p>
            <a:pPr indent="-346075" lvl="0" marL="457200" rtl="0" algn="l">
              <a:lnSpc>
                <a:spcPct val="115000"/>
              </a:lnSpc>
              <a:spcBef>
                <a:spcPts val="0"/>
              </a:spcBef>
              <a:spcAft>
                <a:spcPts val="0"/>
              </a:spcAft>
              <a:buSzPts val="1850"/>
              <a:buChar char="•"/>
            </a:pPr>
            <a:r>
              <a:rPr b="1" lang="es-ES" sz="1850"/>
              <a:t>Eğitimcilerin</a:t>
            </a:r>
            <a:r>
              <a:rPr lang="es-ES" sz="1850"/>
              <a:t> öğretim yeterliliklerini ve modülü etkili bir şekilde sunma becerilerini değerlendirmek için tasarlanmış </a:t>
            </a:r>
            <a:r>
              <a:rPr b="1" lang="es-ES" sz="1850"/>
              <a:t>10 soruluk çoktan seçmeli test</a:t>
            </a:r>
            <a:r>
              <a:rPr lang="es-ES" sz="1850"/>
              <a:t>.</a:t>
            </a:r>
            <a:endParaRPr sz="185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Bilgi</a:t>
            </a:r>
            <a:endParaRPr>
              <a:solidFill>
                <a:srgbClr val="FF0000"/>
              </a:solidFill>
            </a:endParaRPr>
          </a:p>
        </p:txBody>
      </p:sp>
      <p:sp>
        <p:nvSpPr>
          <p:cNvPr id="79" name="Google Shape;79;p21"/>
          <p:cNvSpPr txBox="1"/>
          <p:nvPr>
            <p:ph idx="2" type="body"/>
          </p:nvPr>
        </p:nvSpPr>
        <p:spPr>
          <a:xfrm>
            <a:off x="839800" y="2485125"/>
            <a:ext cx="10638900" cy="3523200"/>
          </a:xfrm>
          <a:prstGeom prst="rect">
            <a:avLst/>
          </a:prstGeom>
          <a:noFill/>
          <a:ln>
            <a:noFill/>
          </a:ln>
        </p:spPr>
        <p:txBody>
          <a:bodyPr anchorCtr="0" anchor="t" bIns="45700" lIns="91425" spcFirstLastPara="1" rIns="91425" wrap="square" tIns="45700">
            <a:noAutofit/>
          </a:bodyPr>
          <a:lstStyle/>
          <a:p>
            <a:pPr indent="0" lvl="0" marL="0" rtl="0" algn="l">
              <a:lnSpc>
                <a:spcPct val="105000"/>
              </a:lnSpc>
              <a:spcBef>
                <a:spcPts val="1200"/>
              </a:spcBef>
              <a:spcAft>
                <a:spcPts val="0"/>
              </a:spcAft>
              <a:buClr>
                <a:schemeClr val="dk1"/>
              </a:buClr>
              <a:buSzPts val="440"/>
              <a:buFont typeface="Arial"/>
              <a:buNone/>
            </a:pPr>
            <a:r>
              <a:rPr b="1" lang="es-ES" sz="1520"/>
              <a:t>1. En yaygın ev afeti türlerini ve çevresel, teknik ve insani faktörlerin ev risklerine nasıl katkıda bulunduğunu anlayın ve eleştirel bir şekilde değerlendirin.</a:t>
            </a:r>
            <a:endParaRPr b="1" sz="1520"/>
          </a:p>
          <a:p>
            <a:pPr indent="0" lvl="0" marL="0" rtl="0" algn="l">
              <a:lnSpc>
                <a:spcPct val="105000"/>
              </a:lnSpc>
              <a:spcBef>
                <a:spcPts val="1200"/>
              </a:spcBef>
              <a:spcAft>
                <a:spcPts val="0"/>
              </a:spcAft>
              <a:buClr>
                <a:schemeClr val="dk1"/>
              </a:buClr>
              <a:buSzPts val="440"/>
              <a:buFont typeface="Arial"/>
              <a:buNone/>
            </a:pPr>
            <a:r>
              <a:rPr b="1" lang="es-ES" sz="1520"/>
              <a:t>2. Ev afetlerine hazırlık konusunda yaygın olan mitleri ve yanlış algıları belirleyin ve sorgulayın.</a:t>
            </a:r>
            <a:endParaRPr b="1" sz="1520"/>
          </a:p>
          <a:p>
            <a:pPr indent="0" lvl="0" marL="0" rtl="0" algn="l">
              <a:lnSpc>
                <a:spcPct val="105000"/>
              </a:lnSpc>
              <a:spcBef>
                <a:spcPts val="1200"/>
              </a:spcBef>
              <a:spcAft>
                <a:spcPts val="0"/>
              </a:spcAft>
              <a:buClr>
                <a:schemeClr val="dk1"/>
              </a:buClr>
              <a:buSzPts val="440"/>
              <a:buFont typeface="Arial"/>
              <a:buNone/>
            </a:pPr>
            <a:r>
              <a:rPr b="1" lang="es-ES" sz="1520"/>
              <a:t>3. Alarmlar, sensörler ve dijital uyarı araçları dahil olmak üzere ev ortamlarında kullanılan erken uyarı sistemlerinin temel bileşenlerini ve işlevlerini tanıyın ve bunlara erişin.</a:t>
            </a:r>
            <a:endParaRPr b="1" sz="1520"/>
          </a:p>
          <a:p>
            <a:pPr indent="0" lvl="0" marL="0" rtl="0" algn="l">
              <a:lnSpc>
                <a:spcPct val="105000"/>
              </a:lnSpc>
              <a:spcBef>
                <a:spcPts val="1200"/>
              </a:spcBef>
              <a:spcAft>
                <a:spcPts val="0"/>
              </a:spcAft>
              <a:buClr>
                <a:schemeClr val="dk1"/>
              </a:buClr>
              <a:buSzPts val="440"/>
              <a:buFont typeface="Arial"/>
              <a:buNone/>
            </a:pPr>
            <a:r>
              <a:rPr b="1" lang="es-ES" sz="1520"/>
              <a:t>4. Kişisel ve aile güvenliğini sağlamak için farklı türdeki ev felaketleri öncesinde, sırasında ve sonrasında alınması gereken önlemleri açıklayın.</a:t>
            </a:r>
            <a:endParaRPr b="1" sz="1520"/>
          </a:p>
          <a:p>
            <a:pPr indent="0" lvl="0" marL="0" rtl="0" algn="l">
              <a:lnSpc>
                <a:spcPct val="105000"/>
              </a:lnSpc>
              <a:spcBef>
                <a:spcPts val="1200"/>
              </a:spcBef>
              <a:spcAft>
                <a:spcPts val="0"/>
              </a:spcAft>
              <a:buClr>
                <a:schemeClr val="dk1"/>
              </a:buClr>
              <a:buSzPts val="440"/>
              <a:buFont typeface="Arial"/>
              <a:buNone/>
            </a:pPr>
            <a:r>
              <a:rPr b="1" lang="es-ES" sz="1520"/>
              <a:t>5. Ev afetlerinden etkilenen bireylerin temel psikolojik ve duygusal ihtiyaçlarının farkında olun ve destek sağlamak için uygun yolları yorumlayın.</a:t>
            </a:r>
            <a:endParaRPr b="1" sz="1520"/>
          </a:p>
          <a:p>
            <a:pPr indent="0" lvl="0" marL="0" rtl="0" algn="l">
              <a:lnSpc>
                <a:spcPct val="105000"/>
              </a:lnSpc>
              <a:spcBef>
                <a:spcPts val="1200"/>
              </a:spcBef>
              <a:spcAft>
                <a:spcPts val="0"/>
              </a:spcAft>
              <a:buSzPts val="440"/>
              <a:buNone/>
            </a:pPr>
            <a:r>
              <a:rPr b="1" lang="es-ES" sz="1520"/>
              <a:t>6. Hayati öneme sahip hayatta kalma görevlerini yerine getirmek için pratik yöntemleri anlayın ve ev afetleri bağlamında tek başına hayatta kalma sürecinde karşılaşılan zihinsel ve fiziksel zorlukları tanıyın.</a:t>
            </a:r>
            <a:endParaRPr b="1" sz="1520"/>
          </a:p>
          <a:p>
            <a:pPr indent="-307041" lvl="0" marL="457200" rtl="0" algn="l">
              <a:lnSpc>
                <a:spcPct val="80000"/>
              </a:lnSpc>
              <a:spcBef>
                <a:spcPts val="1200"/>
              </a:spcBef>
              <a:spcAft>
                <a:spcPts val="0"/>
              </a:spcAft>
              <a:buClr>
                <a:schemeClr val="accent3"/>
              </a:buClr>
              <a:buSzPts val="1318"/>
              <a:buNone/>
            </a:pPr>
            <a:r>
              <a:t/>
            </a:r>
            <a:endParaRPr sz="1320"/>
          </a:p>
        </p:txBody>
      </p:sp>
      <p:sp>
        <p:nvSpPr>
          <p:cNvPr id="80" name="Google Shape;80;p21"/>
          <p:cNvSpPr txBox="1"/>
          <p:nvPr>
            <p:ph idx="1" type="body"/>
          </p:nvPr>
        </p:nvSpPr>
        <p:spPr>
          <a:xfrm>
            <a:off x="963077" y="1556587"/>
            <a:ext cx="10515600" cy="823912"/>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1200"/>
              </a:spcBef>
              <a:spcAft>
                <a:spcPts val="1200"/>
              </a:spcAft>
              <a:buClr>
                <a:schemeClr val="dk1"/>
              </a:buClr>
              <a:buSzPts val="1100"/>
              <a:buNone/>
            </a:pPr>
            <a:r>
              <a:rPr lang="es-ES" sz="2400"/>
              <a:t>Bu ünitedeki altı eğitim modülünü tamamlayan öğrenciler, aşağıdaki bilgileri edinmiş olacaklardır:</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Beceriler</a:t>
            </a:r>
            <a:endParaRPr>
              <a:solidFill>
                <a:srgbClr val="FF0000"/>
              </a:solidFill>
            </a:endParaRPr>
          </a:p>
        </p:txBody>
      </p:sp>
      <p:sp>
        <p:nvSpPr>
          <p:cNvPr id="86" name="Google Shape;86;p22"/>
          <p:cNvSpPr txBox="1"/>
          <p:nvPr>
            <p:ph idx="2" type="body"/>
          </p:nvPr>
        </p:nvSpPr>
        <p:spPr>
          <a:xfrm>
            <a:off x="839801" y="1613050"/>
            <a:ext cx="10341900" cy="39903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100"/>
              <a:buNone/>
            </a:pPr>
            <a:r>
              <a:rPr b="1" lang="es-ES" sz="1600">
                <a:solidFill>
                  <a:srgbClr val="4892DC"/>
                </a:solidFill>
              </a:rPr>
              <a:t>Bu ünitedeki altı eğitim modülünü tamamlayan öğrenciler şunları yapabileceklerdir:</a:t>
            </a:r>
            <a:endParaRPr b="1" sz="1600">
              <a:solidFill>
                <a:srgbClr val="4892DC"/>
              </a:solidFill>
            </a:endParaRPr>
          </a:p>
          <a:p>
            <a:pPr indent="0" lvl="0" marL="0" rtl="0" algn="l">
              <a:lnSpc>
                <a:spcPct val="115000"/>
              </a:lnSpc>
              <a:spcBef>
                <a:spcPts val="1200"/>
              </a:spcBef>
              <a:spcAft>
                <a:spcPts val="0"/>
              </a:spcAft>
              <a:buClr>
                <a:schemeClr val="dk1"/>
              </a:buClr>
              <a:buSzPts val="1100"/>
              <a:buFont typeface="Arial"/>
              <a:buNone/>
            </a:pPr>
            <a:r>
              <a:rPr b="1" lang="es-ES" sz="1600"/>
              <a:t>Beceri 1: </a:t>
            </a:r>
            <a:r>
              <a:rPr lang="es-ES" sz="1600"/>
              <a:t>Evde afet durumlarında temel ihtiyaçları karşılamak için etkili tek başına hayatta kalma stratejileri belirlemek ve önermek.</a:t>
            </a:r>
            <a:endParaRPr sz="1600"/>
          </a:p>
          <a:p>
            <a:pPr indent="0" lvl="0" marL="0" rtl="0" algn="l">
              <a:lnSpc>
                <a:spcPct val="115000"/>
              </a:lnSpc>
              <a:spcBef>
                <a:spcPts val="1200"/>
              </a:spcBef>
              <a:spcAft>
                <a:spcPts val="0"/>
              </a:spcAft>
              <a:buClr>
                <a:schemeClr val="dk1"/>
              </a:buClr>
              <a:buSzPts val="1100"/>
              <a:buFont typeface="Arial"/>
              <a:buNone/>
            </a:pPr>
            <a:r>
              <a:rPr b="1" lang="es-ES" sz="1600"/>
              <a:t>Beceri 2: </a:t>
            </a:r>
            <a:r>
              <a:rPr lang="es-ES" sz="1600"/>
              <a:t>Acil durumlarda güvenilir olmayan bilgileri belirlemek ve bunları doğrulanmış, güvenilir kaynaklardan ayırt etmek.</a:t>
            </a:r>
            <a:endParaRPr sz="1600"/>
          </a:p>
          <a:p>
            <a:pPr indent="0" lvl="0" marL="0" rtl="0" algn="l">
              <a:lnSpc>
                <a:spcPct val="115000"/>
              </a:lnSpc>
              <a:spcBef>
                <a:spcPts val="1200"/>
              </a:spcBef>
              <a:spcAft>
                <a:spcPts val="0"/>
              </a:spcAft>
              <a:buClr>
                <a:schemeClr val="dk1"/>
              </a:buClr>
              <a:buSzPts val="1100"/>
              <a:buFont typeface="Arial"/>
              <a:buNone/>
            </a:pPr>
            <a:r>
              <a:rPr b="1" lang="es-ES" sz="1600"/>
              <a:t>Beceri 3:</a:t>
            </a:r>
            <a:r>
              <a:rPr lang="es-ES" sz="1600"/>
              <a:t> Erken uyarı sistemlerinin işleyişinde veya anlaşılmasında ortaya çıkabilecek sorunları belirlemek ve analiz etmek ve zamanında çözümler önermek.</a:t>
            </a:r>
            <a:endParaRPr sz="1600"/>
          </a:p>
          <a:p>
            <a:pPr indent="0" lvl="0" marL="0" rtl="0" algn="l">
              <a:lnSpc>
                <a:spcPct val="115000"/>
              </a:lnSpc>
              <a:spcBef>
                <a:spcPts val="1200"/>
              </a:spcBef>
              <a:spcAft>
                <a:spcPts val="0"/>
              </a:spcAft>
              <a:buClr>
                <a:schemeClr val="dk1"/>
              </a:buClr>
              <a:buSzPts val="1100"/>
              <a:buFont typeface="Arial"/>
              <a:buNone/>
            </a:pPr>
            <a:r>
              <a:rPr b="1" lang="es-ES" sz="1600"/>
              <a:t>Beceri 4: </a:t>
            </a:r>
            <a:r>
              <a:rPr lang="es-ES" sz="1600"/>
              <a:t>Acil durumlarda sakin, odaklanmış ve hızlı, güvenli kararlar alabilmek için öz yönetim ve stresle başa çıkma tekniklerini uyarlayın.</a:t>
            </a:r>
            <a:endParaRPr sz="1600"/>
          </a:p>
          <a:p>
            <a:pPr indent="0" lvl="0" marL="0" rtl="0" algn="l">
              <a:lnSpc>
                <a:spcPct val="115000"/>
              </a:lnSpc>
              <a:spcBef>
                <a:spcPts val="1200"/>
              </a:spcBef>
              <a:spcAft>
                <a:spcPts val="0"/>
              </a:spcAft>
              <a:buClr>
                <a:schemeClr val="dk1"/>
              </a:buClr>
              <a:buSzPts val="1100"/>
              <a:buFont typeface="Arial"/>
              <a:buNone/>
            </a:pPr>
            <a:r>
              <a:rPr b="1" lang="es-ES" sz="1600"/>
              <a:t>Beceri 5:</a:t>
            </a:r>
            <a:r>
              <a:rPr lang="es-ES" sz="1600"/>
              <a:t> Evde afet senaryolarında önleme ve müdahale eylemlerini değerlendirmek ve önceliklendirmek için eleştirel düşünmeyi uygulayın.</a:t>
            </a:r>
            <a:endParaRPr sz="1600"/>
          </a:p>
          <a:p>
            <a:pPr indent="0" lvl="0" marL="0" rtl="0" algn="l">
              <a:lnSpc>
                <a:spcPct val="115000"/>
              </a:lnSpc>
              <a:spcBef>
                <a:spcPts val="1200"/>
              </a:spcBef>
              <a:spcAft>
                <a:spcPts val="0"/>
              </a:spcAft>
              <a:buSzPts val="1100"/>
              <a:buNone/>
            </a:pPr>
            <a:r>
              <a:rPr b="1" lang="es-ES" sz="1600"/>
              <a:t>Beceri 6:</a:t>
            </a:r>
            <a:r>
              <a:rPr lang="es-ES" sz="1600"/>
              <a:t> Evde afetlerden etkilenen bireylerin duygusal refahını desteklemek için etkili stratejiler belirleyin ve önerin.</a:t>
            </a:r>
            <a:endParaRPr sz="1600"/>
          </a:p>
          <a:p>
            <a:pPr indent="-228600" lvl="0" marL="457200" rtl="0" algn="l">
              <a:lnSpc>
                <a:spcPct val="90000"/>
              </a:lnSpc>
              <a:spcBef>
                <a:spcPts val="1200"/>
              </a:spcBef>
              <a:spcAft>
                <a:spcPts val="0"/>
              </a:spcAft>
              <a:buSzPts val="3027"/>
              <a:buNone/>
            </a:pPr>
            <a:r>
              <a:t/>
            </a:r>
            <a:endParaRPr sz="16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Doğrulama Sistemi</a:t>
            </a:r>
            <a:endParaRPr sz="4400"/>
          </a:p>
        </p:txBody>
      </p:sp>
      <p:sp>
        <p:nvSpPr>
          <p:cNvPr id="92" name="Google Shape;92;p23"/>
          <p:cNvSpPr txBox="1"/>
          <p:nvPr>
            <p:ph idx="1" type="body"/>
          </p:nvPr>
        </p:nvSpPr>
        <p:spPr>
          <a:xfrm>
            <a:off x="839800" y="1552575"/>
            <a:ext cx="7311600" cy="4533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200"/>
              </a:spcBef>
              <a:spcAft>
                <a:spcPts val="0"/>
              </a:spcAft>
              <a:buSzPts val="605"/>
              <a:buNone/>
            </a:pPr>
            <a:r>
              <a:rPr b="1" lang="es-ES" sz="1420">
                <a:solidFill>
                  <a:srgbClr val="4892DC"/>
                </a:solidFill>
              </a:rPr>
              <a:t>Bu ünite, aşağıdaki çapraz ESCO becerilerinin geliştirilmesine doğrudan katkıda bulunur:</a:t>
            </a:r>
            <a:endParaRPr b="1" sz="1420">
              <a:solidFill>
                <a:srgbClr val="4892DC"/>
              </a:solidFill>
            </a:endParaRPr>
          </a:p>
          <a:p>
            <a:pPr indent="0" lvl="0" marL="0" rtl="0" algn="l">
              <a:lnSpc>
                <a:spcPct val="100000"/>
              </a:lnSpc>
              <a:spcBef>
                <a:spcPts val="1200"/>
              </a:spcBef>
              <a:spcAft>
                <a:spcPts val="0"/>
              </a:spcAft>
              <a:buClr>
                <a:schemeClr val="dk1"/>
              </a:buClr>
              <a:buSzPts val="605"/>
              <a:buFont typeface="Arial"/>
              <a:buNone/>
            </a:pPr>
            <a:r>
              <a:rPr b="1" lang="es-ES" sz="1200"/>
              <a:t>T2.1 – Bilgi, fikir ve kavramları işleme; eleştirel düşünme</a:t>
            </a:r>
            <a:endParaRPr b="1" sz="1200"/>
          </a:p>
          <a:p>
            <a:pPr indent="0" lvl="0" marL="0" rtl="0" algn="l">
              <a:lnSpc>
                <a:spcPct val="100000"/>
              </a:lnSpc>
              <a:spcBef>
                <a:spcPts val="1200"/>
              </a:spcBef>
              <a:spcAft>
                <a:spcPts val="0"/>
              </a:spcAft>
              <a:buClr>
                <a:schemeClr val="dk1"/>
              </a:buClr>
              <a:buSzPts val="605"/>
              <a:buFont typeface="Arial"/>
              <a:buNone/>
            </a:pPr>
            <a:r>
              <a:rPr lang="es-ES" sz="1200"/>
              <a:t>Bilgileri objektif olarak analiz etme, evdeki afet risklerini belirleme, kaynakların güvenilirliğini değerlendirme ve güvenlik kararları alırken kanıta dayalı akıl yürütme becerisi.</a:t>
            </a:r>
            <a:endParaRPr sz="1200"/>
          </a:p>
          <a:p>
            <a:pPr indent="0" lvl="0" marL="0" rtl="0" algn="l">
              <a:lnSpc>
                <a:spcPct val="100000"/>
              </a:lnSpc>
              <a:spcBef>
                <a:spcPts val="1200"/>
              </a:spcBef>
              <a:spcAft>
                <a:spcPts val="0"/>
              </a:spcAft>
              <a:buClr>
                <a:schemeClr val="dk1"/>
              </a:buClr>
              <a:buSzPts val="605"/>
              <a:buFont typeface="Arial"/>
              <a:buNone/>
            </a:pPr>
            <a:r>
              <a:rPr b="1" lang="es-ES" sz="1200"/>
              <a:t>T2.3 – Sorunlarla başa çıkma</a:t>
            </a:r>
            <a:endParaRPr b="1" sz="1200"/>
          </a:p>
          <a:p>
            <a:pPr indent="0" lvl="0" marL="0" rtl="0" algn="l">
              <a:lnSpc>
                <a:spcPct val="100000"/>
              </a:lnSpc>
              <a:spcBef>
                <a:spcPts val="1200"/>
              </a:spcBef>
              <a:spcAft>
                <a:spcPts val="0"/>
              </a:spcAft>
              <a:buSzPts val="605"/>
              <a:buNone/>
            </a:pPr>
            <a:r>
              <a:rPr lang="es-ES" sz="1200"/>
              <a:t>Evdeki afet durumlarında ortaya çıkan zorluklara pratik, operasyonel veya kavramsal çözümler geliştirme ve uygulama becerisi.</a:t>
            </a:r>
            <a:endParaRPr sz="1200"/>
          </a:p>
          <a:p>
            <a:pPr indent="0" lvl="0" marL="0" rtl="0" algn="l">
              <a:lnSpc>
                <a:spcPct val="100000"/>
              </a:lnSpc>
              <a:spcBef>
                <a:spcPts val="1200"/>
              </a:spcBef>
              <a:spcAft>
                <a:spcPts val="0"/>
              </a:spcAft>
              <a:buClr>
                <a:schemeClr val="dk1"/>
              </a:buClr>
              <a:buSzPts val="605"/>
              <a:buFont typeface="Arial"/>
              <a:buNone/>
            </a:pPr>
            <a:r>
              <a:rPr b="1" lang="es-ES" sz="1200"/>
              <a:t>T3.1 – Verimli çalışma</a:t>
            </a:r>
            <a:endParaRPr b="1" sz="1200"/>
          </a:p>
          <a:p>
            <a:pPr indent="0" lvl="0" marL="0" rtl="0" algn="l">
              <a:lnSpc>
                <a:spcPct val="100000"/>
              </a:lnSpc>
              <a:spcBef>
                <a:spcPts val="1200"/>
              </a:spcBef>
              <a:spcAft>
                <a:spcPts val="0"/>
              </a:spcAft>
              <a:buClr>
                <a:schemeClr val="dk1"/>
              </a:buClr>
              <a:buSzPts val="605"/>
              <a:buFont typeface="Arial"/>
              <a:buNone/>
            </a:pPr>
            <a:r>
              <a:rPr lang="es-ES" sz="1200"/>
              <a:t>Evdeki afet durumlarında bağımsız hareket etme, zamanı ve kaynakları yönetme ve baskı altında hızlı ve güvenli kararlar alma becerisi.</a:t>
            </a:r>
            <a:endParaRPr sz="1200"/>
          </a:p>
          <a:p>
            <a:pPr indent="0" lvl="0" marL="0" rtl="0" algn="l">
              <a:lnSpc>
                <a:spcPct val="100000"/>
              </a:lnSpc>
              <a:spcBef>
                <a:spcPts val="1200"/>
              </a:spcBef>
              <a:spcAft>
                <a:spcPts val="0"/>
              </a:spcAft>
              <a:buClr>
                <a:schemeClr val="dk1"/>
              </a:buClr>
              <a:buSzPts val="605"/>
              <a:buFont typeface="Arial"/>
              <a:buNone/>
            </a:pPr>
            <a:r>
              <a:rPr b="1" lang="es-ES" sz="1200"/>
              <a:t>T3.2 – Proaktif bir yaklaşım benimseme</a:t>
            </a:r>
            <a:endParaRPr b="1" sz="1200"/>
          </a:p>
          <a:p>
            <a:pPr indent="0" lvl="0" marL="0" rtl="0" algn="l">
              <a:lnSpc>
                <a:spcPct val="100000"/>
              </a:lnSpc>
              <a:spcBef>
                <a:spcPts val="1200"/>
              </a:spcBef>
              <a:spcAft>
                <a:spcPts val="0"/>
              </a:spcAft>
              <a:buClr>
                <a:schemeClr val="dk1"/>
              </a:buClr>
              <a:buSzPts val="605"/>
              <a:buFont typeface="Arial"/>
              <a:buNone/>
            </a:pPr>
            <a:r>
              <a:rPr lang="es-ES" sz="1200"/>
              <a:t>Riskleri öngörme, önceden hazırlık yapma ve potansiyel ev afetlerinin etkisini azaltmak için erken önleyici tedbirler alma becerisi.</a:t>
            </a:r>
            <a:endParaRPr sz="1200"/>
          </a:p>
          <a:p>
            <a:pPr indent="0" lvl="0" marL="0" rtl="0" algn="l">
              <a:lnSpc>
                <a:spcPct val="100000"/>
              </a:lnSpc>
              <a:spcBef>
                <a:spcPts val="1200"/>
              </a:spcBef>
              <a:spcAft>
                <a:spcPts val="0"/>
              </a:spcAft>
              <a:buClr>
                <a:schemeClr val="dk1"/>
              </a:buClr>
              <a:buSzPts val="605"/>
              <a:buFont typeface="Arial"/>
              <a:buNone/>
            </a:pPr>
            <a:r>
              <a:rPr b="1" lang="es-ES" sz="1200"/>
              <a:t>T3.3 – Olumlu bir tutum sergileme</a:t>
            </a:r>
            <a:endParaRPr b="1" sz="1200"/>
          </a:p>
          <a:p>
            <a:pPr indent="0" lvl="0" marL="0" rtl="0" algn="l">
              <a:lnSpc>
                <a:spcPct val="100000"/>
              </a:lnSpc>
              <a:spcBef>
                <a:spcPts val="1200"/>
              </a:spcBef>
              <a:spcAft>
                <a:spcPts val="1200"/>
              </a:spcAft>
              <a:buSzPts val="605"/>
              <a:buNone/>
            </a:pPr>
            <a:r>
              <a:rPr lang="es-ES" sz="1200"/>
              <a:t>Zorlu durumlarda dirençli kalma, belirsizlikle başa çıkma, başkalarına duygusal destek sağlama ve ev afetleri sırasında yapıcı karar verme becerisi.</a:t>
            </a:r>
            <a:endParaRPr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4"/>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Tanınma</a:t>
            </a:r>
            <a:endParaRPr sz="4400"/>
          </a:p>
        </p:txBody>
      </p:sp>
      <p:sp>
        <p:nvSpPr>
          <p:cNvPr id="98" name="Google Shape;98;p24"/>
          <p:cNvSpPr txBox="1"/>
          <p:nvPr>
            <p:ph idx="1" type="body"/>
          </p:nvPr>
        </p:nvSpPr>
        <p:spPr>
          <a:xfrm>
            <a:off x="839788" y="1726058"/>
            <a:ext cx="7091861" cy="3659842"/>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Clr>
                <a:schemeClr val="dk1"/>
              </a:buClr>
              <a:buSzPts val="1100"/>
              <a:buFont typeface="Arial"/>
              <a:buNone/>
            </a:pPr>
            <a:r>
              <a:rPr b="1" lang="es-ES"/>
              <a:t>Öğrenciler için Tanıma:</a:t>
            </a:r>
            <a:endParaRPr b="1"/>
          </a:p>
          <a:p>
            <a:pPr indent="0" lvl="0" marL="0" rtl="0" algn="l">
              <a:lnSpc>
                <a:spcPct val="115000"/>
              </a:lnSpc>
              <a:spcBef>
                <a:spcPts val="1200"/>
              </a:spcBef>
              <a:spcAft>
                <a:spcPts val="0"/>
              </a:spcAft>
              <a:buClr>
                <a:schemeClr val="dk1"/>
              </a:buClr>
              <a:buSzPts val="1100"/>
              <a:buFont typeface="Arial"/>
              <a:buNone/>
            </a:pPr>
            <a:r>
              <a:rPr lang="es-ES"/>
              <a:t>Bitirme Sertifikası (resmi olmayan eğitim programı)</a:t>
            </a:r>
            <a:endParaRPr/>
          </a:p>
          <a:p>
            <a:pPr indent="0" lvl="0" marL="0" rtl="0" algn="l">
              <a:lnSpc>
                <a:spcPct val="115000"/>
              </a:lnSpc>
              <a:spcBef>
                <a:spcPts val="1200"/>
              </a:spcBef>
              <a:spcAft>
                <a:spcPts val="0"/>
              </a:spcAft>
              <a:buClr>
                <a:schemeClr val="dk1"/>
              </a:buClr>
              <a:buSzPts val="1100"/>
              <a:buFont typeface="Arial"/>
              <a:buNone/>
            </a:pPr>
            <a:r>
              <a:rPr b="1" lang="es-ES"/>
              <a:t>Eğitimciler için Tanıma:</a:t>
            </a:r>
            <a:endParaRPr b="1"/>
          </a:p>
          <a:p>
            <a:pPr indent="0" lvl="0" marL="0" rtl="0" algn="l">
              <a:lnSpc>
                <a:spcPct val="115000"/>
              </a:lnSpc>
              <a:spcBef>
                <a:spcPts val="1200"/>
              </a:spcBef>
              <a:spcAft>
                <a:spcPts val="0"/>
              </a:spcAft>
              <a:buClr>
                <a:schemeClr val="dk1"/>
              </a:buClr>
              <a:buSzPts val="1100"/>
              <a:buFont typeface="Arial"/>
              <a:buNone/>
            </a:pPr>
            <a:r>
              <a:rPr lang="es-ES"/>
              <a:t>Mesleki Yeterlilik Geliştirme Sertifikası</a:t>
            </a:r>
            <a:endParaRPr/>
          </a:p>
          <a:p>
            <a:pPr indent="-228600" lvl="0" marL="457200" rtl="0" algn="l">
              <a:lnSpc>
                <a:spcPct val="90000"/>
              </a:lnSpc>
              <a:spcBef>
                <a:spcPts val="1200"/>
              </a:spcBef>
              <a:spcAft>
                <a:spcPts val="0"/>
              </a:spcAft>
              <a:buClr>
                <a:schemeClr val="dk1"/>
              </a:buClr>
              <a:buSzPts val="2000"/>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