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LK1W1JbK9VSF7qeeJ05ErKWli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0.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9.png"/><Relationship Id="rId13" Type="http://schemas.openxmlformats.org/officeDocument/2006/relationships/image" Target="../media/image16.png"/><Relationship Id="rId12"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2.png"/><Relationship Id="rId14" Type="http://schemas.openxmlformats.org/officeDocument/2006/relationships/image" Target="../media/image3.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4.png"/><Relationship Id="rId12" Type="http://schemas.openxmlformats.org/officeDocument/2006/relationships/image" Target="../media/image4.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20.png"/><Relationship Id="rId8"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492715" y="1814166"/>
            <a:ext cx="5885263" cy="1494363"/>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lang="es-ES"/>
              <a:t>1.NODAĻA: MĀJAS KATASTROFU GATAVĪBA UN REAĢĒŠANA</a:t>
            </a:r>
            <a:endParaRPr/>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109839"/>
              <a:buNone/>
            </a:pPr>
            <a:r>
              <a:rPr b="1" lang="es-ES" sz="4600"/>
              <a:t>Nodaļas pārskats</a:t>
            </a:r>
            <a:endParaRPr b="1" sz="4600"/>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Autors:</a:t>
            </a:r>
            <a:r>
              <a:rPr lang="es-ES" sz="4600"/>
              <a:t> EVA-93/ VETREADY projekta partnerība</a:t>
            </a:r>
            <a:endParaRPr/>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435347" y="5919281"/>
            <a:ext cx="5330112"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a:p>
          <a:p>
            <a:pPr indent="0" lvl="0" marL="0" marR="0" rtl="0" algn="l">
              <a:lnSpc>
                <a:spcPct val="100000"/>
              </a:lnSpc>
              <a:spcBef>
                <a:spcPts val="0"/>
              </a:spcBef>
              <a:spcAft>
                <a:spcPts val="0"/>
              </a:spcAft>
              <a:buNone/>
            </a:pPr>
            <a:br>
              <a:rPr b="0" i="0" lang="es-ES" sz="900" u="none" cap="none" strike="noStrike">
                <a:solidFill>
                  <a:srgbClr val="000000"/>
                </a:solidFill>
                <a:latin typeface="Arial"/>
                <a:ea typeface="Arial"/>
                <a:cs typeface="Arial"/>
                <a:sym typeface="Arial"/>
              </a:rPr>
            </a:b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Atbalsts izglītotājiem</a:t>
            </a:r>
            <a:endParaRPr/>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85000" lnSpcReduction="20000"/>
          </a:bodyPr>
          <a:lstStyle/>
          <a:p>
            <a:pPr indent="-228600" lvl="0" marL="457200" rtl="0" algn="l">
              <a:lnSpc>
                <a:spcPct val="120000"/>
              </a:lnSpc>
              <a:spcBef>
                <a:spcPts val="0"/>
              </a:spcBef>
              <a:spcAft>
                <a:spcPts val="0"/>
              </a:spcAft>
              <a:buSzPct val="98039"/>
              <a:buNone/>
            </a:pPr>
            <a:r>
              <a:rPr b="1" lang="es-ES" sz="2400">
                <a:solidFill>
                  <a:schemeClr val="accent3"/>
                </a:solidFill>
              </a:rPr>
              <a:t>Katrs no sešiem mācību moduļiem šajā mācību nodaļā ir papildināta ar atsevišķu atbalsta materiālu izglītotājiem, kas ietver:</a:t>
            </a:r>
            <a:endParaRPr sz="2400">
              <a:solidFill>
                <a:schemeClr val="accent3"/>
              </a:solidFill>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ieteiktās mācību metodes un rīkus, kas pielāgoti konkrētā moduļa saturam;</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ieteikumus profesionālās izglītības, profesionālās tālākizglītības pieaugušo un diasporas izglītojamo iesaistei;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pielāgošanas stratēģijas dažādiem mācību īstenošanas formātiem (klātienē, tiešsaistē, kombinētā formā);</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norādījumus mācību aktivitāšu vadīšanai un refleksijas (debriefing) piezīmes;</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ESCO prasmju sasaisti un ieteikumus vērtēšanai;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papildu fona materiālus par attiecīgo tēmu, tostarp ieteicamo literatūru, skaidrojošos video un vizuālos materiālus.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000"/>
              <a:buNone/>
            </a:pPr>
            <a:r>
              <a:rPr lang="es-ES" sz="3200"/>
              <a:t>Lai vērtīga un iedvesmojoša mācīšanās ar VET-READY</a:t>
            </a:r>
            <a:br>
              <a:rPr lang="es-ES" sz="3200"/>
            </a:br>
            <a:r>
              <a:rPr lang="es-ES" sz="3200"/>
              <a:t>1. nodaļu «Mājas katastrofu gatavība un reaģēšana»</a:t>
            </a:r>
            <a:br>
              <a:rPr lang="es-ES" sz="3200"/>
            </a:br>
            <a:endParaRPr sz="3200"/>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3" name="Google Shape;133;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4" name="Google Shape;134;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Nodaļas mērķis</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SzPts val="2800"/>
              <a:buNone/>
            </a:pPr>
            <a:r>
              <a:rPr lang="es-ES"/>
              <a:t>Šīs mācību nodaļas mērķis ir iepazīstināt izglītojamos ar galvenajiem katastrofu riskiem mājas vidē un veidot pamata izpratni par to, kā šie riski ietekmē personīgo un ģimenes drošību. Mācību nodaļa ir vērsta uz to, lai nodrošinātu dalībniekiem pamatzināšanas, kas nepieciešamas agrīno brīdinājuma pazīmju atpazīšanai, izplatītu apdraudējumu novēršanai un efektīvai rīcībai ārkārtas situācijās.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Kāpēc šī mācību nodaļa ir svarīga</a:t>
            </a:r>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a:bodyPr>
          <a:lstStyle/>
          <a:p>
            <a:pPr indent="0" lvl="0" marL="50800" rtl="0" algn="just">
              <a:lnSpc>
                <a:spcPct val="90000"/>
              </a:lnSpc>
              <a:spcBef>
                <a:spcPts val="1000"/>
              </a:spcBef>
              <a:spcAft>
                <a:spcPts val="0"/>
              </a:spcAft>
              <a:buSzPts val="3294"/>
              <a:buNone/>
            </a:pPr>
            <a:r>
              <a:rPr lang="es-ES"/>
              <a:t>Katastrofas var notikt bez brīdinājuma — mājās, dzīvokļos un apkaimēs. Gatavība nozīmē sevis, savas ģimenes un apkārtējo cilvēku aizsardzību. Šī mācību nodaļa sniedz zināšanas un prasmes, kas nepieciešamas, lai novērstu apdraudējumus, reaģētu uz tiem un izdzīvotu ārkārtas situācijās mājas vidē. Neatkarīgi no tā, vai esi jaunietis, kas dzīvo patstāvīgi, vecāks vai vecāka gadagājuma cilvēku aprūpētājs, šīs prasmes glābj dzīvības. Izpratne par katastrofu riskiem mājas vidē ir pirmais solis ceļā uz noturību pret katastrofām.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Mācību nodaļas struktūra</a:t>
            </a:r>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55000" lnSpcReduction="20000"/>
          </a:bodyPr>
          <a:lstStyle/>
          <a:p>
            <a:pPr indent="-406400" lvl="0" marL="457200" rtl="0" algn="l">
              <a:lnSpc>
                <a:spcPct val="120000"/>
              </a:lnSpc>
              <a:spcBef>
                <a:spcPts val="0"/>
              </a:spcBef>
              <a:spcAft>
                <a:spcPts val="0"/>
              </a:spcAft>
              <a:buSzPct val="127272"/>
              <a:buChar char="•"/>
            </a:pPr>
            <a:r>
              <a:rPr lang="es-ES" sz="4000"/>
              <a:t>1. mācību modulis – Izpratne par katastrofu riskiem mājas vidē</a:t>
            </a:r>
            <a:br>
              <a:rPr lang="es-ES" sz="4000"/>
            </a:br>
            <a:r>
              <a:rPr lang="es-ES" sz="4000"/>
              <a:t>2. mācību modulis – Mītu un dezinformācijas atspēkošana par katastrofām mājas vidē</a:t>
            </a:r>
            <a:br>
              <a:rPr lang="es-ES" sz="4000"/>
            </a:br>
            <a:r>
              <a:rPr lang="es-ES" sz="4000"/>
              <a:t>3. mācību modulis – Agrīnās brīdināšanas sistēmas dzīvojamās vides drošībai</a:t>
            </a:r>
            <a:br>
              <a:rPr lang="es-ES" sz="4000"/>
            </a:br>
            <a:r>
              <a:rPr lang="es-ES" sz="4000"/>
              <a:t>4. mācību modulis – Būtiskās dzīvības glābšanas prasmes katastrofām mājas vidē</a:t>
            </a:r>
            <a:br>
              <a:rPr lang="es-ES" sz="4000"/>
            </a:br>
            <a:r>
              <a:rPr lang="es-ES" sz="4000"/>
              <a:t>5. mācību modulis – Izpratne par katastrofu skarto personu psiholoģiju mājas vidē</a:t>
            </a:r>
            <a:br>
              <a:rPr lang="es-ES" sz="4000"/>
            </a:br>
            <a:r>
              <a:rPr lang="es-ES" sz="4000"/>
              <a:t>6. mācību modulis – Individuālās izdzīvošanas prasmes katastrofas situācijā mājas vidē</a:t>
            </a:r>
            <a:endParaRPr/>
          </a:p>
          <a:p>
            <a:pPr indent="-228600" lvl="0" marL="457200" rtl="0" algn="l">
              <a:lnSpc>
                <a:spcPct val="120000"/>
              </a:lnSpc>
              <a:spcBef>
                <a:spcPts val="0"/>
              </a:spcBef>
              <a:spcAft>
                <a:spcPts val="0"/>
              </a:spcAft>
              <a:buSzPct val="127272"/>
              <a:buNone/>
            </a:pPr>
            <a:r>
              <a:t/>
            </a:r>
            <a:endParaRPr sz="4000"/>
          </a:p>
          <a:p>
            <a:pPr indent="0" lvl="0" marL="50800" rtl="0" algn="l">
              <a:lnSpc>
                <a:spcPct val="120000"/>
              </a:lnSpc>
              <a:spcBef>
                <a:spcPts val="0"/>
              </a:spcBef>
              <a:spcAft>
                <a:spcPts val="0"/>
              </a:spcAft>
              <a:buSzPct val="127272"/>
              <a:buNone/>
            </a:pPr>
            <a:r>
              <a:t/>
            </a:r>
            <a:endParaRPr sz="4000"/>
          </a:p>
          <a:p>
            <a:pPr indent="-406400" lvl="0" marL="457200" rtl="0" algn="l">
              <a:lnSpc>
                <a:spcPct val="120000"/>
              </a:lnSpc>
              <a:spcBef>
                <a:spcPts val="0"/>
              </a:spcBef>
              <a:spcAft>
                <a:spcPts val="0"/>
              </a:spcAft>
              <a:buSzPct val="127272"/>
              <a:buChar char="•"/>
            </a:pPr>
            <a:r>
              <a:rPr b="1" lang="es-ES" sz="4000"/>
              <a:t>Mācību moduļi ir paredzēti apgūšanai secībā, kādā tie ir izklāstīti. Katrs modulis apvieno būtisku teorētisko saturu ar praktiskām mācību aktivitātēm. Teorētiskais materiāls tiek nodrošināts, izmantojot tekstu, vizuālos elementus un video resursus, lai atbalstītu dažādus mācīšanās stilus.</a:t>
            </a:r>
            <a:endParaRPr sz="4000"/>
          </a:p>
          <a:p>
            <a:pPr indent="-50800" lvl="0" marL="228600" rtl="0" algn="l">
              <a:lnSpc>
                <a:spcPct val="90000"/>
              </a:lnSpc>
              <a:spcBef>
                <a:spcPts val="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Vispārīgā informācija par mācību nodaļu</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b="1" lang="es-ES"/>
              <a:t>Plānotais ilgums:</a:t>
            </a:r>
            <a:r>
              <a:rPr lang="es-ES"/>
              <a:t> 16 akadēmiskās stundas</a:t>
            </a:r>
            <a:br>
              <a:rPr lang="es-ES"/>
            </a:br>
            <a:r>
              <a:rPr i="1" lang="es-ES"/>
              <a:t>(aptuveni 2,6 stundas katram mācību modulim)</a:t>
            </a:r>
            <a:endParaRPr/>
          </a:p>
          <a:p>
            <a:pPr indent="-406400" lvl="0" marL="457200" rtl="0" algn="l">
              <a:lnSpc>
                <a:spcPct val="90000"/>
              </a:lnSpc>
              <a:spcBef>
                <a:spcPts val="1000"/>
              </a:spcBef>
              <a:spcAft>
                <a:spcPts val="0"/>
              </a:spcAft>
              <a:buClr>
                <a:schemeClr val="accent3"/>
              </a:buClr>
              <a:buSzPct val="108108"/>
              <a:buChar char="•"/>
            </a:pPr>
            <a:r>
              <a:rPr b="1" lang="es-ES"/>
              <a:t>Aktivitāšu skaits:</a:t>
            </a:r>
            <a:r>
              <a:rPr lang="es-ES"/>
              <a:t> 12 plānotas mācību aktivitātes</a:t>
            </a:r>
            <a:br>
              <a:rPr lang="es-ES"/>
            </a:br>
            <a:r>
              <a:rPr i="1" lang="es-ES"/>
              <a:t>(tostarp mītu atspēkošanas diskusijas, grupu refleksijas un citas aktivitātes, kas saskaņotas ar katra moduļa saturu)</a:t>
            </a:r>
            <a:endParaRPr/>
          </a:p>
          <a:p>
            <a:pPr indent="-406400" lvl="0" marL="457200" rtl="0" algn="l">
              <a:lnSpc>
                <a:spcPct val="90000"/>
              </a:lnSpc>
              <a:spcBef>
                <a:spcPts val="1000"/>
              </a:spcBef>
              <a:spcAft>
                <a:spcPts val="0"/>
              </a:spcAft>
              <a:buClr>
                <a:schemeClr val="accent3"/>
              </a:buClr>
              <a:buSzPct val="108108"/>
              <a:buChar char="•"/>
            </a:pPr>
            <a:r>
              <a:rPr b="1" lang="es-ES"/>
              <a:t>Vērtēšanas metode:</a:t>
            </a:r>
            <a:br>
              <a:rPr lang="es-ES"/>
            </a:br>
            <a:r>
              <a:rPr lang="es-ES"/>
              <a:t>Katrs mācību modulis ietver divus atsevišķus vērtēšanas elementus:</a:t>
            </a:r>
            <a:br>
              <a:rPr lang="es-ES"/>
            </a:br>
            <a:r>
              <a:rPr lang="es-ES"/>
              <a:t>– 10 jautājumu daudzizvēļu tests izglītojamiem, kas paredzēts galveno katastrofu izpratnes jēdzienu apguves novērtēšanai;</a:t>
            </a:r>
            <a:br>
              <a:rPr lang="es-ES"/>
            </a:br>
            <a:r>
              <a:rPr lang="es-ES"/>
              <a:t>– 10 jautājumu daudzizvēļu tests pedagogiem, kura mērķis ir novērtēt viņu pedagoģisko kompetenci un spēju efektīvi īstenot mācību moduli.</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800" y="506448"/>
            <a:ext cx="10515600" cy="1050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lang="es-ES">
                <a:solidFill>
                  <a:srgbClr val="FF0000"/>
                </a:solidFill>
              </a:rPr>
              <a:t>Šīs mācību nodaļas sasniedzamie mācību rezultāti – zināšanas</a:t>
            </a:r>
            <a:endParaRPr/>
          </a:p>
        </p:txBody>
      </p:sp>
      <p:sp>
        <p:nvSpPr>
          <p:cNvPr id="79" name="Google Shape;79;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400"/>
              <a:t>Pēc visu sešu mācību moduļu apguves šajā mācību nodaļā izglītojamie būs ieguvuši zināšanas:</a:t>
            </a:r>
            <a:endParaRPr/>
          </a:p>
        </p:txBody>
      </p:sp>
      <p:sp>
        <p:nvSpPr>
          <p:cNvPr id="80" name="Google Shape;80;p21"/>
          <p:cNvSpPr txBox="1"/>
          <p:nvPr>
            <p:ph idx="2" type="body"/>
          </p:nvPr>
        </p:nvSpPr>
        <p:spPr>
          <a:xfrm>
            <a:off x="963078" y="2551102"/>
            <a:ext cx="10392310" cy="3416320"/>
          </a:xfrm>
          <a:prstGeom prst="rect">
            <a:avLst/>
          </a:prstGeom>
          <a:noFill/>
          <a:ln>
            <a:noFill/>
          </a:ln>
        </p:spPr>
        <p:txBody>
          <a:bodyPr anchorCtr="0" anchor="ctr"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un kritiski izvērtēt visizplatītākos katastrofu veidus mājas vidē, kā arī analizēt, kā vides, tehniskie un cilvēciskie faktori veicina apdraudējumu mājsaimniecībā;</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identificēt un apstrīdēt izplatītākos mītus un maldīgos priekšstatus, kas ietekmē gatavību katastrofām mājas vidē;</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atpazīt un izmantot agrīnās brīdināšanas sistēmu galvenās sastāvdaļas un funkcijas mājas vidē, tostarp trauksmes signalizācijas ierīces, sensorus un digitālos brīdinājuma rīkus;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raksturot rīcību, kas veicama pirms dažāda veida katastrofām mājas vidē, to laikā un pēc tām, lai nodrošinātu personīgo un ģimenes drošību;</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apzināties katastrofu skarto personu pamata psiholoģiskās un emocionālās vajadzības mājas vidē un interpretēt piemērotus atbalsta sniegšanas veidus;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praktiskās metodes būtisku izdzīvošanas uzdevumu veikšanai un atpazīt garīgās un fiziskās grūtības, ar kurām saskaras persona individuālas izdzīvošanas situācijā katastrofas apstākļos mājas vidē.</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Šīs mācību nodaļas sasniedzamie mācību rezultāti – prasmes</a:t>
            </a:r>
            <a:endParaRPr/>
          </a:p>
        </p:txBody>
      </p:sp>
      <p:sp>
        <p:nvSpPr>
          <p:cNvPr id="86" name="Google Shape;86;p22"/>
          <p:cNvSpPr txBox="1"/>
          <p:nvPr>
            <p:ph idx="2" type="body"/>
          </p:nvPr>
        </p:nvSpPr>
        <p:spPr>
          <a:xfrm>
            <a:off x="839788" y="1948946"/>
            <a:ext cx="9722046" cy="3990342"/>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59090"/>
              <a:buNone/>
            </a:pPr>
            <a:r>
              <a:rPr b="1" lang="es-ES" sz="3200">
                <a:solidFill>
                  <a:schemeClr val="accent3"/>
                </a:solidFill>
              </a:rPr>
              <a:t>Pēc visu sešu mācību moduļu apguves šajā mācību nodaļā izglītojamie spēs:</a:t>
            </a:r>
            <a:endParaRPr/>
          </a:p>
          <a:p>
            <a:pPr indent="0" lvl="0" marL="50800" rtl="0" algn="l">
              <a:lnSpc>
                <a:spcPct val="120000"/>
              </a:lnSpc>
              <a:spcBef>
                <a:spcPts val="0"/>
              </a:spcBef>
              <a:spcAft>
                <a:spcPts val="0"/>
              </a:spcAft>
              <a:buSzPct val="159090"/>
              <a:buNone/>
            </a:pPr>
            <a:r>
              <a:t/>
            </a:r>
            <a:endParaRPr sz="3200">
              <a:solidFill>
                <a:schemeClr val="accent3"/>
              </a:solidFill>
            </a:endParaRPr>
          </a:p>
          <a:p>
            <a:pPr indent="0" lvl="0" marL="50800" rtl="0" algn="l">
              <a:lnSpc>
                <a:spcPct val="120000"/>
              </a:lnSpc>
              <a:spcBef>
                <a:spcPts val="0"/>
              </a:spcBef>
              <a:spcAft>
                <a:spcPts val="0"/>
              </a:spcAft>
              <a:buSzPct val="159090"/>
              <a:buNone/>
            </a:pPr>
            <a:r>
              <a:rPr b="1" lang="es-ES" sz="3200"/>
              <a:t>1. prasme:</a:t>
            </a:r>
            <a:r>
              <a:rPr lang="es-ES" sz="3200"/>
              <a:t> identificēt un ierosināt efektīvas individuālās izdzīvošanas stratēģijas būtisko vajadzību nodrošināšanai katastrofas situācijās mājas vidē;</a:t>
            </a:r>
            <a:br>
              <a:rPr lang="es-ES" sz="3200"/>
            </a:br>
            <a:r>
              <a:rPr b="1" lang="es-ES" sz="3200"/>
              <a:t>2. prasme:</a:t>
            </a:r>
            <a:r>
              <a:rPr lang="es-ES" sz="3200"/>
              <a:t> atpazīt neuzticamu informāciju ārkārtas situācijās un atšķirt to no pārbaudītiem, uzticamiem informācijas avotiem;</a:t>
            </a:r>
            <a:br>
              <a:rPr lang="es-ES" sz="3200"/>
            </a:br>
            <a:r>
              <a:rPr b="1" lang="es-ES" sz="3200"/>
              <a:t>3. prasme:</a:t>
            </a:r>
            <a:r>
              <a:rPr lang="es-ES" sz="3200"/>
              <a:t> identificēt un analizēt problēmas, kas var rasties agrīnās brīdināšanas sistēmu darbībā vai to izpratnē, kā arī ierosināt savlaicīgus risinājumus;</a:t>
            </a:r>
            <a:br>
              <a:rPr lang="es-ES" sz="3200"/>
            </a:br>
            <a:r>
              <a:rPr b="1" lang="es-ES" sz="3200"/>
              <a:t>4. prasme:</a:t>
            </a:r>
            <a:r>
              <a:rPr lang="es-ES" sz="3200"/>
              <a:t> pielāgot pašvadības un stresa pārvarēšanas paņēmienus, lai ārkārtas situācijās saglabātu mieru, koncentrēšanos un spēju pieņemt ātrus un drošus lēmumus;</a:t>
            </a:r>
            <a:br>
              <a:rPr lang="es-ES" sz="3200"/>
            </a:br>
            <a:r>
              <a:rPr b="1" lang="es-ES" sz="3200"/>
              <a:t>5. prasme:</a:t>
            </a:r>
            <a:r>
              <a:rPr lang="es-ES" sz="3200"/>
              <a:t> pielietot kritisko domāšanu, lai izvērtētu un noteiktu prioritātes profilakses un rīcības pasākumiem katastrofu situācijās mājas vidē;</a:t>
            </a:r>
            <a:br>
              <a:rPr lang="es-ES" sz="3200"/>
            </a:br>
            <a:r>
              <a:rPr b="1" lang="es-ES" sz="3200"/>
              <a:t>6. prasme:</a:t>
            </a:r>
            <a:r>
              <a:rPr lang="es-ES" sz="3200"/>
              <a:t> identificēt un ierosināt efektīvas stratēģijas emocionālās labklājības atbalstam personām, kuras skārušas katastrofas mājas vidē.</a:t>
            </a:r>
            <a:endParaRPr/>
          </a:p>
          <a:p>
            <a:pPr indent="-228600" lvl="0" marL="457200" rtl="0" algn="l">
              <a:lnSpc>
                <a:spcPct val="90000"/>
              </a:lnSpc>
              <a:spcBef>
                <a:spcPts val="1000"/>
              </a:spcBef>
              <a:spcAft>
                <a:spcPts val="0"/>
              </a:spcAft>
              <a:buSzPct val="1081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Validācija</a:t>
            </a:r>
            <a:endParaRPr/>
          </a:p>
        </p:txBody>
      </p:sp>
      <p:sp>
        <p:nvSpPr>
          <p:cNvPr id="92" name="Google Shape;92;p23"/>
          <p:cNvSpPr txBox="1"/>
          <p:nvPr>
            <p:ph idx="1" type="body"/>
          </p:nvPr>
        </p:nvSpPr>
        <p:spPr>
          <a:xfrm>
            <a:off x="839788" y="1552575"/>
            <a:ext cx="7091861" cy="4533900"/>
          </a:xfrm>
          <a:prstGeom prst="rect">
            <a:avLst/>
          </a:prstGeom>
          <a:noFill/>
          <a:ln>
            <a:noFill/>
          </a:ln>
        </p:spPr>
        <p:txBody>
          <a:bodyPr anchorCtr="0" anchor="t" bIns="45700" lIns="91425" spcFirstLastPara="1" rIns="91425" wrap="square" tIns="45700">
            <a:normAutofit fontScale="62500" lnSpcReduction="20000"/>
          </a:bodyPr>
          <a:lstStyle/>
          <a:p>
            <a:pPr indent="-228600" lvl="0" marL="457200" rtl="0" algn="l">
              <a:lnSpc>
                <a:spcPct val="120000"/>
              </a:lnSpc>
              <a:spcBef>
                <a:spcPts val="0"/>
              </a:spcBef>
              <a:spcAft>
                <a:spcPts val="0"/>
              </a:spcAft>
              <a:buSzPct val="133333"/>
              <a:buNone/>
            </a:pPr>
            <a:r>
              <a:rPr b="1" lang="es-ES" sz="2400">
                <a:solidFill>
                  <a:schemeClr val="accent3"/>
                </a:solidFill>
              </a:rPr>
              <a:t>Šī mācību nodaļa tieši veicina šādu transversālo ESCO prasmju un iemaņu attīstību:</a:t>
            </a:r>
            <a:endParaRPr sz="2400">
              <a:solidFill>
                <a:schemeClr val="accent3"/>
              </a:solidFill>
            </a:endParaRPr>
          </a:p>
          <a:p>
            <a:pPr indent="-228600" lvl="0" marL="457200" rtl="0" algn="l">
              <a:lnSpc>
                <a:spcPct val="120000"/>
              </a:lnSpc>
              <a:spcBef>
                <a:spcPts val="0"/>
              </a:spcBef>
              <a:spcAft>
                <a:spcPts val="0"/>
              </a:spcAft>
              <a:buSzPct val="133333"/>
              <a:buNone/>
            </a:pPr>
            <a:r>
              <a:rPr b="1" lang="es-ES" sz="2400"/>
              <a:t>T2.1 – apstrādāt informāciju, idejas un jēdzienus</a:t>
            </a:r>
            <a:br>
              <a:rPr lang="es-ES" sz="2400"/>
            </a:br>
            <a:r>
              <a:rPr lang="es-ES" sz="2400"/>
              <a:t>Spēja objektīvi analizēt informāciju, identificēt katastrofu riskus mājas vidē, izvērtēt informācijas avotu uzticamību un pieņemt uz pierādījumiem balstītus drošības lēmumus, izmantojot kritisko domāšanu.</a:t>
            </a:r>
            <a:endParaRPr/>
          </a:p>
          <a:p>
            <a:pPr indent="-228600" lvl="0" marL="457200" rtl="0" algn="l">
              <a:lnSpc>
                <a:spcPct val="120000"/>
              </a:lnSpc>
              <a:spcBef>
                <a:spcPts val="0"/>
              </a:spcBef>
              <a:spcAft>
                <a:spcPts val="0"/>
              </a:spcAft>
              <a:buSzPct val="133333"/>
              <a:buNone/>
            </a:pPr>
            <a:r>
              <a:rPr b="1" lang="es-ES" sz="2400"/>
              <a:t>T2.3 – rīkoties problēmsituācijās</a:t>
            </a:r>
            <a:br>
              <a:rPr lang="es-ES" sz="2400"/>
            </a:br>
            <a:r>
              <a:rPr lang="es-ES" sz="2400"/>
              <a:t>Spēja izstrādāt un īstenot praktiskus, operatīvus vai konceptuālus risinājumus problēmām, kas rodas katastrofu situācijās mājas vidē.</a:t>
            </a:r>
            <a:endParaRPr/>
          </a:p>
          <a:p>
            <a:pPr indent="-228600" lvl="0" marL="457200" rtl="0" algn="l">
              <a:lnSpc>
                <a:spcPct val="120000"/>
              </a:lnSpc>
              <a:spcBef>
                <a:spcPts val="0"/>
              </a:spcBef>
              <a:spcAft>
                <a:spcPts val="0"/>
              </a:spcAft>
              <a:buSzPct val="133333"/>
              <a:buNone/>
            </a:pPr>
            <a:r>
              <a:rPr b="1" lang="es-ES" sz="2400"/>
              <a:t>T3.1 – strādāt efektīvi</a:t>
            </a:r>
            <a:br>
              <a:rPr lang="es-ES" sz="2400"/>
            </a:br>
            <a:r>
              <a:rPr lang="es-ES" sz="2400"/>
              <a:t>Spēja rīkoties patstāvīgi, pārvaldīt laiku un resursus, kā arī pieņemt ātrus un drošus lēmumus paaugstināta stresa un spiediena apstākļos katastrofu situācijās mājas vidē.</a:t>
            </a:r>
            <a:endParaRPr/>
          </a:p>
          <a:p>
            <a:pPr indent="-228600" lvl="0" marL="457200" rtl="0" algn="l">
              <a:lnSpc>
                <a:spcPct val="120000"/>
              </a:lnSpc>
              <a:spcBef>
                <a:spcPts val="0"/>
              </a:spcBef>
              <a:spcAft>
                <a:spcPts val="0"/>
              </a:spcAft>
              <a:buSzPct val="133333"/>
              <a:buNone/>
            </a:pPr>
            <a:r>
              <a:rPr b="1" lang="es-ES" sz="2400"/>
              <a:t>T3.2 – rīkoties proaktīvi</a:t>
            </a:r>
            <a:br>
              <a:rPr lang="es-ES" sz="2400"/>
            </a:br>
            <a:r>
              <a:rPr lang="es-ES" sz="2400"/>
              <a:t>Spēja paredzēt riskus, savlaicīgi sagatavoties un veikt agrīnus preventīvus pasākumus, lai mazinātu iespējamo katastrofu ietekmi mājsaimniecībā.</a:t>
            </a:r>
            <a:endParaRPr/>
          </a:p>
          <a:p>
            <a:pPr indent="-228600" lvl="0" marL="457200" rtl="0" algn="l">
              <a:lnSpc>
                <a:spcPct val="120000"/>
              </a:lnSpc>
              <a:spcBef>
                <a:spcPts val="0"/>
              </a:spcBef>
              <a:spcAft>
                <a:spcPts val="0"/>
              </a:spcAft>
              <a:buSzPct val="133333"/>
              <a:buNone/>
            </a:pPr>
            <a:r>
              <a:rPr b="1" lang="es-ES" sz="2400"/>
              <a:t>T3.3 – saglabāt pozitīvu attieksmi</a:t>
            </a:r>
            <a:br>
              <a:rPr lang="es-ES" sz="2400"/>
            </a:br>
            <a:r>
              <a:rPr lang="es-ES" sz="2400"/>
              <a:t>Spēja saglabāt psiholoģisko noturību sarežģītās situācijās, tikt galā ar nenoteiktību, sniegt emocionālu atbalstu citiem un uzturēt konstruktīvu lēmumu pieņemšanu katastrofu laikā mājas vidē.</a:t>
            </a:r>
            <a:endParaRPr/>
          </a:p>
          <a:p>
            <a:pPr indent="0" lvl="0" marL="50800" rtl="0" algn="just">
              <a:lnSpc>
                <a:spcPct val="90000"/>
              </a:lnSpc>
              <a:spcBef>
                <a:spcPts val="1000"/>
              </a:spcBef>
              <a:spcAft>
                <a:spcPts val="0"/>
              </a:spcAft>
              <a:buSzPct val="160000"/>
              <a:buNone/>
            </a:pPr>
            <a:r>
              <a:t/>
            </a:r>
            <a:endParaRPr/>
          </a:p>
          <a:p>
            <a:pPr indent="0" lvl="0" marL="50800" rtl="0" algn="just">
              <a:lnSpc>
                <a:spcPct val="90000"/>
              </a:lnSpc>
              <a:spcBef>
                <a:spcPts val="1000"/>
              </a:spcBef>
              <a:spcAft>
                <a:spcPts val="0"/>
              </a:spcAft>
              <a:buSzPct val="160000"/>
              <a:buNone/>
            </a:pPr>
            <a:r>
              <a:t/>
            </a:r>
            <a:endParaRPr b="1">
              <a:solidFill>
                <a:srgbClr val="4892DC"/>
              </a:solidFill>
            </a:endParaRPr>
          </a:p>
          <a:p>
            <a:pPr indent="0" lvl="0" marL="0" rtl="0" algn="l">
              <a:lnSpc>
                <a:spcPct val="90000"/>
              </a:lnSpc>
              <a:spcBef>
                <a:spcPts val="0"/>
              </a:spcBef>
              <a:spcAft>
                <a:spcPts val="0"/>
              </a:spcAft>
              <a:buClr>
                <a:schemeClr val="dk1"/>
              </a:buClr>
              <a:buSzPct val="1600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200"/>
              <a:buFont typeface="Calibri"/>
              <a:buNone/>
            </a:pPr>
            <a:r>
              <a:rPr lang="es-ES" sz="4400"/>
              <a:t>Mācību sasniegumu atzīšana</a:t>
            </a:r>
            <a:endParaRPr/>
          </a:p>
        </p:txBody>
      </p:sp>
      <p:sp>
        <p:nvSpPr>
          <p:cNvPr id="98" name="Google Shape;98;p24"/>
          <p:cNvSpPr txBox="1"/>
          <p:nvPr>
            <p:ph idx="1" type="body"/>
          </p:nvPr>
        </p:nvSpPr>
        <p:spPr>
          <a:xfrm>
            <a:off x="839788" y="1726058"/>
            <a:ext cx="7548432" cy="3659842"/>
          </a:xfrm>
          <a:prstGeom prst="rect">
            <a:avLst/>
          </a:prstGeom>
          <a:noFill/>
          <a:ln>
            <a:noFill/>
          </a:ln>
        </p:spPr>
        <p:txBody>
          <a:bodyPr anchorCtr="0" anchor="t" bIns="45700" lIns="91425" spcFirstLastPara="1" rIns="91425" wrap="square" tIns="45700">
            <a:normAutofit/>
          </a:bodyPr>
          <a:lstStyle/>
          <a:p>
            <a:pPr indent="-228600" lvl="0" marL="457200" rtl="0" algn="l">
              <a:lnSpc>
                <a:spcPct val="100000"/>
              </a:lnSpc>
              <a:spcBef>
                <a:spcPts val="0"/>
              </a:spcBef>
              <a:spcAft>
                <a:spcPts val="0"/>
              </a:spcAft>
              <a:buSzPts val="2000"/>
              <a:buNone/>
            </a:pPr>
            <a:r>
              <a:rPr b="1" lang="es-ES" sz="2400"/>
              <a:t>Sasniegumu atzīšana izglītojamiem:</a:t>
            </a:r>
            <a:br>
              <a:rPr lang="es-ES" sz="2400"/>
            </a:br>
            <a:r>
              <a:rPr lang="es-ES" sz="2400"/>
              <a:t>Apliecinājums par mācību programmas apguvi </a:t>
            </a:r>
            <a:r>
              <a:rPr i="1" lang="es-ES" sz="2400"/>
              <a:t>(neformālās izglītības programma)</a:t>
            </a:r>
            <a:endParaRPr sz="2400"/>
          </a:p>
          <a:p>
            <a:pPr indent="-228600" lvl="0" marL="457200" rtl="0" algn="l">
              <a:lnSpc>
                <a:spcPct val="100000"/>
              </a:lnSpc>
              <a:spcBef>
                <a:spcPts val="0"/>
              </a:spcBef>
              <a:spcAft>
                <a:spcPts val="0"/>
              </a:spcAft>
              <a:buSzPts val="2000"/>
              <a:buNone/>
            </a:pPr>
            <a:r>
              <a:rPr b="1" lang="es-ES" sz="2400"/>
              <a:t>Sasniegumu atzīšana pedagogiem:</a:t>
            </a:r>
            <a:br>
              <a:rPr lang="es-ES" sz="2400"/>
            </a:br>
            <a:r>
              <a:rPr lang="es-ES" sz="2400"/>
              <a:t>Profesionālās kompetences pilnveides apliecinājums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