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Lst>
  <p:sldSz cy="6858000" cx="12192000"/>
  <p:notesSz cx="6858000" cy="9144000"/>
  <p:embeddedFontLst>
    <p:embeddedFont>
      <p:font typeface="Montserrat SemiBold"/>
      <p:regular r:id="rId17"/>
      <p:bold r:id="rId18"/>
      <p:italic r:id="rId19"/>
      <p:boldItalic r:id="rId2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1" roundtripDataSignature="AMtx7mhEsVKGkgpI7K1F4fgTv8IfQpx9+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font" Target="fonts/MontserratSemiBold-boldItalic.fntdata"/><Relationship Id="rId11" Type="http://schemas.openxmlformats.org/officeDocument/2006/relationships/slide" Target="slides/slide7.xml"/><Relationship Id="rId10" Type="http://schemas.openxmlformats.org/officeDocument/2006/relationships/slide" Target="slides/slide6.xml"/><Relationship Id="rId21" Type="http://customschemas.google.com/relationships/presentationmetadata" Target="metadata"/><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font" Target="fonts/MontserratSemiBold-regular.fntdata"/><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font" Target="fonts/MontserratSemiBold-italic.fntdata"/><Relationship Id="rId6" Type="http://schemas.openxmlformats.org/officeDocument/2006/relationships/slide" Target="slides/slide2.xml"/><Relationship Id="rId18" Type="http://schemas.openxmlformats.org/officeDocument/2006/relationships/font" Target="fonts/MontserratSemiBold-bold.fntdata"/><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 name="Shape 41"/>
        <p:cNvGrpSpPr/>
        <p:nvPr/>
      </p:nvGrpSpPr>
      <p:grpSpPr>
        <a:xfrm>
          <a:off x="0" y="0"/>
          <a:ext cx="0" cy="0"/>
          <a:chOff x="0" y="0"/>
          <a:chExt cx="0" cy="0"/>
        </a:xfrm>
      </p:grpSpPr>
      <p:sp>
        <p:nvSpPr>
          <p:cNvPr id="42" name="Google Shape;42;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3" name="Google Shape;43;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1" name="Google Shape;101;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7" name="Google Shape;107;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4" name="Google Shape;124;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2" name="Google Shape;52;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8" name="Google Shape;58;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4" name="Google Shape;64;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0" name="Google Shape;70;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6" name="Google Shape;76;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3" name="Google Shape;83;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9" name="Google Shape;89;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5" name="Google Shape;95;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 Id="rId3" Type="http://schemas.openxmlformats.org/officeDocument/2006/relationships/image" Target="../media/image9.png"/><Relationship Id="rId4" Type="http://schemas.openxmlformats.org/officeDocument/2006/relationships/image" Target="../media/image1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1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1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1" name="Shape 11"/>
        <p:cNvGrpSpPr/>
        <p:nvPr/>
      </p:nvGrpSpPr>
      <p:grpSpPr>
        <a:xfrm>
          <a:off x="0" y="0"/>
          <a:ext cx="0" cy="0"/>
          <a:chOff x="0" y="0"/>
          <a:chExt cx="0" cy="0"/>
        </a:xfrm>
      </p:grpSpPr>
      <p:pic>
        <p:nvPicPr>
          <p:cNvPr id="12" name="Google Shape;12;p10"/>
          <p:cNvPicPr preferRelativeResize="0"/>
          <p:nvPr/>
        </p:nvPicPr>
        <p:blipFill rotWithShape="1">
          <a:blip r:embed="rId2">
            <a:alphaModFix/>
          </a:blip>
          <a:srcRect b="0" l="0" r="0" t="0"/>
          <a:stretch/>
        </p:blipFill>
        <p:spPr>
          <a:xfrm>
            <a:off x="6529085" y="477520"/>
            <a:ext cx="5516179" cy="5598160"/>
          </a:xfrm>
          <a:prstGeom prst="rect">
            <a:avLst/>
          </a:prstGeom>
          <a:noFill/>
          <a:ln>
            <a:noFill/>
          </a:ln>
        </p:spPr>
      </p:pic>
      <p:sp>
        <p:nvSpPr>
          <p:cNvPr id="13" name="Google Shape;13;p10"/>
          <p:cNvSpPr txBox="1"/>
          <p:nvPr>
            <p:ph type="title"/>
          </p:nvPr>
        </p:nvSpPr>
        <p:spPr>
          <a:xfrm>
            <a:off x="387349" y="2187723"/>
            <a:ext cx="5885263" cy="1494363"/>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b="1" sz="4800">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 name="Google Shape;14;p10"/>
          <p:cNvSpPr txBox="1"/>
          <p:nvPr>
            <p:ph idx="1" type="body"/>
          </p:nvPr>
        </p:nvSpPr>
        <p:spPr>
          <a:xfrm>
            <a:off x="387350" y="3893421"/>
            <a:ext cx="5391150" cy="91774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sz="2400">
                <a:solidFill>
                  <a:schemeClr val="dk1"/>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pic>
        <p:nvPicPr>
          <p:cNvPr id="15" name="Google Shape;15;p10"/>
          <p:cNvPicPr preferRelativeResize="0"/>
          <p:nvPr/>
        </p:nvPicPr>
        <p:blipFill rotWithShape="1">
          <a:blip r:embed="rId3">
            <a:alphaModFix/>
          </a:blip>
          <a:srcRect b="0" l="0" r="0" t="0"/>
          <a:stretch/>
        </p:blipFill>
        <p:spPr>
          <a:xfrm>
            <a:off x="488463" y="5877098"/>
            <a:ext cx="2870493" cy="607869"/>
          </a:xfrm>
          <a:prstGeom prst="rect">
            <a:avLst/>
          </a:prstGeom>
          <a:noFill/>
          <a:ln>
            <a:noFill/>
          </a:ln>
        </p:spPr>
      </p:pic>
      <p:pic>
        <p:nvPicPr>
          <p:cNvPr descr="A close up of a logo&#10;&#10;AI-generated content may be incorrect." id="16" name="Google Shape;16;p10"/>
          <p:cNvPicPr preferRelativeResize="0"/>
          <p:nvPr/>
        </p:nvPicPr>
        <p:blipFill rotWithShape="1">
          <a:blip r:embed="rId4">
            <a:alphaModFix/>
          </a:blip>
          <a:srcRect b="0" l="0" r="0" t="0"/>
          <a:stretch/>
        </p:blipFill>
        <p:spPr>
          <a:xfrm>
            <a:off x="387349" y="730907"/>
            <a:ext cx="2706371" cy="654593"/>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17" name="Shape 17"/>
        <p:cNvGrpSpPr/>
        <p:nvPr/>
      </p:nvGrpSpPr>
      <p:grpSpPr>
        <a:xfrm>
          <a:off x="0" y="0"/>
          <a:ext cx="0" cy="0"/>
          <a:chOff x="0" y="0"/>
          <a:chExt cx="0" cy="0"/>
        </a:xfrm>
      </p:grpSpPr>
      <p:sp>
        <p:nvSpPr>
          <p:cNvPr id="18" name="Google Shape;18;p13"/>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Calibri"/>
              <a:buNone/>
              <a:defRPr b="1">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3"/>
          <p:cNvSpPr txBox="1"/>
          <p:nvPr>
            <p:ph idx="1" type="body"/>
          </p:nvPr>
        </p:nvSpPr>
        <p:spPr>
          <a:xfrm>
            <a:off x="839788" y="2203859"/>
            <a:ext cx="10515600" cy="823912"/>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chemeClr val="accent3"/>
              </a:buClr>
              <a:buSzPts val="2800"/>
              <a:buNone/>
              <a:defRPr b="1" sz="2800">
                <a:solidFill>
                  <a:schemeClr val="accent3"/>
                </a:solidFill>
              </a:defRPr>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20" name="Google Shape;20;p13"/>
          <p:cNvSpPr txBox="1"/>
          <p:nvPr>
            <p:ph idx="2" type="body"/>
          </p:nvPr>
        </p:nvSpPr>
        <p:spPr>
          <a:xfrm>
            <a:off x="839788" y="3162300"/>
            <a:ext cx="10515600" cy="2802729"/>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3"/>
              </a:buClr>
              <a:buSzPts val="2800"/>
              <a:buChar char="•"/>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lue text on a black background&#10;&#10;Description automatically generated" id="21" name="Google Shape;21;p13"/>
          <p:cNvPicPr preferRelativeResize="0"/>
          <p:nvPr/>
        </p:nvPicPr>
        <p:blipFill rotWithShape="1">
          <a:blip r:embed="rId2">
            <a:alphaModFix/>
          </a:blip>
          <a:srcRect b="0" l="0" r="0" t="0"/>
          <a:stretch/>
        </p:blipFill>
        <p:spPr>
          <a:xfrm>
            <a:off x="9097738" y="6099558"/>
            <a:ext cx="2371222" cy="529049"/>
          </a:xfrm>
          <a:prstGeom prst="rect">
            <a:avLst/>
          </a:prstGeom>
          <a:noFill/>
          <a:ln>
            <a:noFill/>
          </a:ln>
        </p:spPr>
      </p:pic>
      <p:pic>
        <p:nvPicPr>
          <p:cNvPr descr="A close up of a logo&#10;&#10;AI-generated content may be incorrect." id="22" name="Google Shape;22;p13"/>
          <p:cNvPicPr preferRelativeResize="0"/>
          <p:nvPr/>
        </p:nvPicPr>
        <p:blipFill rotWithShape="1">
          <a:blip r:embed="rId3">
            <a:alphaModFix/>
          </a:blip>
          <a:srcRect b="0" l="0" r="0" t="0"/>
          <a:stretch/>
        </p:blipFill>
        <p:spPr>
          <a:xfrm>
            <a:off x="723040" y="6025340"/>
            <a:ext cx="2494168" cy="603267"/>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p:cSld name="Picture with Caption">
    <p:spTree>
      <p:nvGrpSpPr>
        <p:cNvPr id="23" name="Shape 23"/>
        <p:cNvGrpSpPr/>
        <p:nvPr/>
      </p:nvGrpSpPr>
      <p:grpSpPr>
        <a:xfrm>
          <a:off x="0" y="0"/>
          <a:ext cx="0" cy="0"/>
          <a:chOff x="0" y="0"/>
          <a:chExt cx="0" cy="0"/>
        </a:xfrm>
      </p:grpSpPr>
      <p:sp>
        <p:nvSpPr>
          <p:cNvPr id="24" name="Google Shape;24;p15"/>
          <p:cNvSpPr txBox="1"/>
          <p:nvPr>
            <p:ph type="title"/>
          </p:nvPr>
        </p:nvSpPr>
        <p:spPr>
          <a:xfrm>
            <a:off x="839787" y="1634384"/>
            <a:ext cx="8022201" cy="16002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3200"/>
              <a:buFont typeface="Calibri"/>
              <a:buNone/>
              <a:defRPr b="1" sz="32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5"/>
          <p:cNvSpPr txBox="1"/>
          <p:nvPr>
            <p:ph idx="1" type="body"/>
          </p:nvPr>
        </p:nvSpPr>
        <p:spPr>
          <a:xfrm>
            <a:off x="839788" y="3429000"/>
            <a:ext cx="8022200" cy="19569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000"/>
              <a:buNone/>
              <a:defRPr sz="20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pic>
        <p:nvPicPr>
          <p:cNvPr descr="Blue text on a black background&#10;&#10;Description automatically generated" id="26" name="Google Shape;26;p15"/>
          <p:cNvPicPr preferRelativeResize="0"/>
          <p:nvPr/>
        </p:nvPicPr>
        <p:blipFill rotWithShape="1">
          <a:blip r:embed="rId2">
            <a:alphaModFix/>
          </a:blip>
          <a:srcRect b="0" l="0" r="0" t="0"/>
          <a:stretch/>
        </p:blipFill>
        <p:spPr>
          <a:xfrm>
            <a:off x="9097738" y="6099558"/>
            <a:ext cx="2371222" cy="529049"/>
          </a:xfrm>
          <a:prstGeom prst="rect">
            <a:avLst/>
          </a:prstGeom>
          <a:noFill/>
          <a:ln>
            <a:noFill/>
          </a:ln>
        </p:spPr>
      </p:pic>
      <p:pic>
        <p:nvPicPr>
          <p:cNvPr descr="A close up of a logo&#10;&#10;AI-generated content may be incorrect." id="27" name="Google Shape;27;p15"/>
          <p:cNvPicPr preferRelativeResize="0"/>
          <p:nvPr/>
        </p:nvPicPr>
        <p:blipFill rotWithShape="1">
          <a:blip r:embed="rId3">
            <a:alphaModFix/>
          </a:blip>
          <a:srcRect b="0" l="0" r="0" t="0"/>
          <a:stretch/>
        </p:blipFill>
        <p:spPr>
          <a:xfrm>
            <a:off x="723040" y="6025340"/>
            <a:ext cx="2494168" cy="603267"/>
          </a:xfrm>
          <a:prstGeom prst="rect">
            <a:avLst/>
          </a:prstGeom>
          <a:noFill/>
          <a:ln>
            <a:noFill/>
          </a:ln>
        </p:spPr>
      </p:pic>
      <p:pic>
        <p:nvPicPr>
          <p:cNvPr id="28" name="Google Shape;28;p15"/>
          <p:cNvPicPr preferRelativeResize="0"/>
          <p:nvPr/>
        </p:nvPicPr>
        <p:blipFill rotWithShape="1">
          <a:blip r:embed="rId4">
            <a:alphaModFix/>
          </a:blip>
          <a:srcRect b="0" l="0" r="0" t="0"/>
          <a:stretch/>
        </p:blipFill>
        <p:spPr>
          <a:xfrm>
            <a:off x="7771352" y="998981"/>
            <a:ext cx="4420648" cy="4758438"/>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
  <p:cSld name="1_Blank">
    <p:spTree>
      <p:nvGrpSpPr>
        <p:cNvPr id="29" name="Shape 29"/>
        <p:cNvGrpSpPr/>
        <p:nvPr/>
      </p:nvGrpSpPr>
      <p:grpSpPr>
        <a:xfrm>
          <a:off x="0" y="0"/>
          <a:ext cx="0" cy="0"/>
          <a:chOff x="0" y="0"/>
          <a:chExt cx="0" cy="0"/>
        </a:xfrm>
      </p:grpSpPr>
      <p:sp>
        <p:nvSpPr>
          <p:cNvPr id="30" name="Google Shape;30;p16"/>
          <p:cNvSpPr txBox="1"/>
          <p:nvPr>
            <p:ph type="title"/>
          </p:nvPr>
        </p:nvSpPr>
        <p:spPr>
          <a:xfrm>
            <a:off x="438275" y="457200"/>
            <a:ext cx="4734654" cy="98141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4000"/>
              <a:buFont typeface="Calibri"/>
              <a:buNone/>
              <a:defRPr b="1" sz="4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16"/>
          <p:cNvSpPr txBox="1"/>
          <p:nvPr>
            <p:ph idx="1" type="body"/>
          </p:nvPr>
        </p:nvSpPr>
        <p:spPr>
          <a:xfrm>
            <a:off x="438275" y="3199849"/>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2" name="Google Shape;32;p16"/>
          <p:cNvSpPr txBox="1"/>
          <p:nvPr>
            <p:ph idx="2" type="body"/>
          </p:nvPr>
        </p:nvSpPr>
        <p:spPr>
          <a:xfrm>
            <a:off x="4473129" y="3212396"/>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3" name="Google Shape;33;p16"/>
          <p:cNvSpPr txBox="1"/>
          <p:nvPr>
            <p:ph idx="3" type="body"/>
          </p:nvPr>
        </p:nvSpPr>
        <p:spPr>
          <a:xfrm>
            <a:off x="8508875" y="3199849"/>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4" name="Google Shape;34;p16"/>
          <p:cNvSpPr txBox="1"/>
          <p:nvPr>
            <p:ph idx="4" type="body"/>
          </p:nvPr>
        </p:nvSpPr>
        <p:spPr>
          <a:xfrm>
            <a:off x="510608" y="5687217"/>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5" name="Google Shape;35;p16"/>
          <p:cNvSpPr txBox="1"/>
          <p:nvPr>
            <p:ph idx="5" type="body"/>
          </p:nvPr>
        </p:nvSpPr>
        <p:spPr>
          <a:xfrm>
            <a:off x="4473575" y="5687217"/>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6" name="Google Shape;36;p16"/>
          <p:cNvSpPr txBox="1"/>
          <p:nvPr>
            <p:ph idx="6" type="body"/>
          </p:nvPr>
        </p:nvSpPr>
        <p:spPr>
          <a:xfrm>
            <a:off x="8436542" y="5687217"/>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37" name="Shape 37"/>
        <p:cNvGrpSpPr/>
        <p:nvPr/>
      </p:nvGrpSpPr>
      <p:grpSpPr>
        <a:xfrm>
          <a:off x="0" y="0"/>
          <a:ext cx="0" cy="0"/>
          <a:chOff x="0" y="0"/>
          <a:chExt cx="0" cy="0"/>
        </a:xfrm>
      </p:grpSpPr>
      <p:pic>
        <p:nvPicPr>
          <p:cNvPr id="38" name="Google Shape;38;p17"/>
          <p:cNvPicPr preferRelativeResize="0"/>
          <p:nvPr/>
        </p:nvPicPr>
        <p:blipFill rotWithShape="1">
          <a:blip r:embed="rId2">
            <a:alphaModFix/>
          </a:blip>
          <a:srcRect b="0" l="0" r="0" t="0"/>
          <a:stretch/>
        </p:blipFill>
        <p:spPr>
          <a:xfrm>
            <a:off x="0" y="0"/>
            <a:ext cx="12191999" cy="6949440"/>
          </a:xfrm>
          <a:prstGeom prst="rect">
            <a:avLst/>
          </a:prstGeom>
          <a:noFill/>
          <a:ln>
            <a:noFill/>
          </a:ln>
        </p:spPr>
      </p:pic>
      <p:sp>
        <p:nvSpPr>
          <p:cNvPr id="39" name="Google Shape;39;p17"/>
          <p:cNvSpPr txBox="1"/>
          <p:nvPr>
            <p:ph type="title"/>
          </p:nvPr>
        </p:nvSpPr>
        <p:spPr>
          <a:xfrm>
            <a:off x="501650" y="581025"/>
            <a:ext cx="9856008" cy="127317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Calibri"/>
              <a:buNone/>
              <a:defRPr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0" name="Google Shape;40;p17"/>
          <p:cNvSpPr txBox="1"/>
          <p:nvPr>
            <p:ph idx="1" type="body"/>
          </p:nvPr>
        </p:nvSpPr>
        <p:spPr>
          <a:xfrm>
            <a:off x="501650" y="2272666"/>
            <a:ext cx="539115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sz="2400">
                <a:solidFill>
                  <a:schemeClr val="lt1"/>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1"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9"/>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E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1" Type="http://schemas.openxmlformats.org/officeDocument/2006/relationships/image" Target="../media/image11.png"/><Relationship Id="rId10" Type="http://schemas.openxmlformats.org/officeDocument/2006/relationships/image" Target="../media/image16.png"/><Relationship Id="rId13" Type="http://schemas.openxmlformats.org/officeDocument/2006/relationships/image" Target="../media/image12.png"/><Relationship Id="rId12" Type="http://schemas.openxmlformats.org/officeDocument/2006/relationships/image" Target="../media/image19.png"/><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hyperlink" Target="https://ied.eu/" TargetMode="External"/><Relationship Id="rId4" Type="http://schemas.openxmlformats.org/officeDocument/2006/relationships/hyperlink" Target="https://denizli.afad.gov.tr/" TargetMode="External"/><Relationship Id="rId9" Type="http://schemas.openxmlformats.org/officeDocument/2006/relationships/image" Target="../media/image5.png"/><Relationship Id="rId14" Type="http://schemas.openxmlformats.org/officeDocument/2006/relationships/image" Target="../media/image13.png"/><Relationship Id="rId5" Type="http://schemas.openxmlformats.org/officeDocument/2006/relationships/hyperlink" Target="https://neotalentway.com/" TargetMode="External"/><Relationship Id="rId6" Type="http://schemas.openxmlformats.org/officeDocument/2006/relationships/hyperlink" Target="https://www.eva93.lv/" TargetMode="External"/><Relationship Id="rId7" Type="http://schemas.openxmlformats.org/officeDocument/2006/relationships/hyperlink" Target="https://ngo-nfe4y.com.ua/en" TargetMode="External"/><Relationship Id="rId8" Type="http://schemas.openxmlformats.org/officeDocument/2006/relationships/hyperlink" Target="https://vonhope.is/" TargetMode="External"/></Relationships>
</file>

<file path=ppt/slides/_rels/slide12.xml.rels><?xml version="1.0" encoding="UTF-8" standalone="yes"?><Relationships xmlns="http://schemas.openxmlformats.org/package/2006/relationships"><Relationship Id="rId11" Type="http://schemas.openxmlformats.org/officeDocument/2006/relationships/hyperlink" Target="https://www.youtube.com/@VET-READYEUProgram" TargetMode="External"/><Relationship Id="rId10" Type="http://schemas.openxmlformats.org/officeDocument/2006/relationships/image" Target="../media/image7.png"/><Relationship Id="rId12" Type="http://schemas.openxmlformats.org/officeDocument/2006/relationships/image" Target="../media/image20.png"/><Relationship Id="rId1" Type="http://schemas.openxmlformats.org/officeDocument/2006/relationships/slideLayout" Target="../slideLayouts/slideLayout5.xml"/><Relationship Id="rId2" Type="http://schemas.openxmlformats.org/officeDocument/2006/relationships/notesSlide" Target="../notesSlides/notesSlide12.xml"/><Relationship Id="rId3" Type="http://schemas.openxmlformats.org/officeDocument/2006/relationships/image" Target="../media/image10.png"/><Relationship Id="rId4" Type="http://schemas.openxmlformats.org/officeDocument/2006/relationships/image" Target="../media/image8.png"/><Relationship Id="rId9" Type="http://schemas.openxmlformats.org/officeDocument/2006/relationships/hyperlink" Target="https://www.facebook.com/profile.php?id=61573707797009" TargetMode="External"/><Relationship Id="rId5" Type="http://schemas.openxmlformats.org/officeDocument/2006/relationships/hyperlink" Target="https://vetready.eu/" TargetMode="External"/><Relationship Id="rId6" Type="http://schemas.openxmlformats.org/officeDocument/2006/relationships/hyperlink" Target="http://www.linkedin.com/company/vet-ready-project" TargetMode="External"/><Relationship Id="rId7" Type="http://schemas.openxmlformats.org/officeDocument/2006/relationships/image" Target="../media/image17.png"/><Relationship Id="rId8"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 name="Shape 44"/>
        <p:cNvGrpSpPr/>
        <p:nvPr/>
      </p:nvGrpSpPr>
      <p:grpSpPr>
        <a:xfrm>
          <a:off x="0" y="0"/>
          <a:ext cx="0" cy="0"/>
          <a:chOff x="0" y="0"/>
          <a:chExt cx="0" cy="0"/>
        </a:xfrm>
      </p:grpSpPr>
      <p:sp>
        <p:nvSpPr>
          <p:cNvPr id="45" name="Google Shape;45;p1"/>
          <p:cNvSpPr txBox="1"/>
          <p:nvPr>
            <p:ph type="title"/>
          </p:nvPr>
        </p:nvSpPr>
        <p:spPr>
          <a:xfrm>
            <a:off x="492716" y="3081692"/>
            <a:ext cx="5885263" cy="1494363"/>
          </a:xfrm>
          <a:prstGeom prst="rect">
            <a:avLst/>
          </a:prstGeom>
          <a:noFill/>
          <a:ln>
            <a:noFill/>
          </a:ln>
        </p:spPr>
        <p:txBody>
          <a:bodyPr anchorCtr="0" anchor="b"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11111"/>
              <a:buFont typeface="Calibri"/>
              <a:buNone/>
            </a:pPr>
            <a:r>
              <a:rPr lang="es-ES"/>
              <a:t>Eining 1: Viðbúnaður og viðbrögð heimila við hamförum</a:t>
            </a:r>
            <a:br>
              <a:rPr lang="es-ES"/>
            </a:br>
            <a:br>
              <a:rPr lang="es-ES"/>
            </a:br>
            <a:endParaRPr/>
          </a:p>
        </p:txBody>
      </p:sp>
      <p:sp>
        <p:nvSpPr>
          <p:cNvPr id="46" name="Google Shape;46;p1"/>
          <p:cNvSpPr txBox="1"/>
          <p:nvPr>
            <p:ph idx="1" type="body"/>
          </p:nvPr>
        </p:nvSpPr>
        <p:spPr>
          <a:xfrm>
            <a:off x="387350" y="3893421"/>
            <a:ext cx="6095998" cy="917748"/>
          </a:xfrm>
          <a:prstGeom prst="rect">
            <a:avLst/>
          </a:prstGeom>
          <a:noFill/>
          <a:ln>
            <a:noFill/>
          </a:ln>
        </p:spPr>
        <p:txBody>
          <a:bodyPr anchorCtr="0" anchor="t" bIns="45700" lIns="91425" spcFirstLastPara="1" rIns="91425" wrap="square" tIns="45700">
            <a:normAutofit fontScale="47500" lnSpcReduction="20000"/>
          </a:bodyPr>
          <a:lstStyle/>
          <a:p>
            <a:pPr indent="0" lvl="0" marL="0" rtl="0" algn="l">
              <a:lnSpc>
                <a:spcPct val="90000"/>
              </a:lnSpc>
              <a:spcBef>
                <a:spcPts val="0"/>
              </a:spcBef>
              <a:spcAft>
                <a:spcPts val="0"/>
              </a:spcAft>
              <a:buSzPct val="109839"/>
              <a:buNone/>
            </a:pPr>
            <a:r>
              <a:rPr b="1" lang="es-ES" sz="4600"/>
              <a:t>Yfirlit yfir einingu</a:t>
            </a:r>
            <a:endParaRPr b="1" sz="4600"/>
          </a:p>
          <a:p>
            <a:pPr indent="0" lvl="0" marL="0" rtl="0" algn="l">
              <a:lnSpc>
                <a:spcPct val="90000"/>
              </a:lnSpc>
              <a:spcBef>
                <a:spcPts val="0"/>
              </a:spcBef>
              <a:spcAft>
                <a:spcPts val="0"/>
              </a:spcAft>
              <a:buSzPct val="210526"/>
              <a:buNone/>
            </a:pPr>
            <a:r>
              <a:t/>
            </a:r>
            <a:endParaRPr b="1"/>
          </a:p>
          <a:p>
            <a:pPr indent="0" lvl="0" marL="0" rtl="0" algn="l">
              <a:lnSpc>
                <a:spcPct val="90000"/>
              </a:lnSpc>
              <a:spcBef>
                <a:spcPts val="0"/>
              </a:spcBef>
              <a:spcAft>
                <a:spcPts val="0"/>
              </a:spcAft>
              <a:buSzPct val="109839"/>
              <a:buNone/>
            </a:pPr>
            <a:r>
              <a:rPr b="1" lang="es-ES" sz="4600"/>
              <a:t>Höfundur: E</a:t>
            </a:r>
            <a:r>
              <a:rPr lang="es-ES" sz="4600"/>
              <a:t>VA-93 / VETREADY verkefnasamstarfið</a:t>
            </a:r>
            <a:endParaRPr/>
          </a:p>
          <a:p>
            <a:pPr indent="0" lvl="0" marL="0" rtl="0" algn="l">
              <a:lnSpc>
                <a:spcPct val="90000"/>
              </a:lnSpc>
              <a:spcBef>
                <a:spcPts val="0"/>
              </a:spcBef>
              <a:spcAft>
                <a:spcPts val="0"/>
              </a:spcAft>
              <a:buSzPct val="210526"/>
              <a:buNone/>
            </a:pPr>
            <a:r>
              <a:t/>
            </a:r>
            <a:endParaRPr/>
          </a:p>
        </p:txBody>
      </p:sp>
      <p:sp>
        <p:nvSpPr>
          <p:cNvPr id="47" name="Google Shape;47;p1"/>
          <p:cNvSpPr txBox="1"/>
          <p:nvPr/>
        </p:nvSpPr>
        <p:spPr>
          <a:xfrm>
            <a:off x="387348" y="5398936"/>
            <a:ext cx="588526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s-ES" sz="1200" u="none" cap="none" strike="noStrike">
                <a:solidFill>
                  <a:schemeClr val="dk1"/>
                </a:solidFill>
                <a:latin typeface="Calibri"/>
                <a:ea typeface="Calibri"/>
                <a:cs typeface="Calibri"/>
                <a:sym typeface="Calibri"/>
              </a:rPr>
              <a:t> </a:t>
            </a:r>
            <a:r>
              <a:rPr b="1" i="0" lang="es-ES" sz="1200" u="none" cap="none" strike="noStrike">
                <a:solidFill>
                  <a:schemeClr val="dk1"/>
                </a:solidFill>
                <a:latin typeface="Calibri"/>
                <a:ea typeface="Calibri"/>
                <a:cs typeface="Calibri"/>
                <a:sym typeface="Calibri"/>
              </a:rPr>
              <a:t>Verkefnisnúmer: 2024-1-ES01-KA220-VET-000257287</a:t>
            </a:r>
            <a:endParaRPr b="0" i="0" sz="1200" u="none" cap="none" strike="noStrike">
              <a:solidFill>
                <a:schemeClr val="dk1"/>
              </a:solidFill>
              <a:latin typeface="Calibri"/>
              <a:ea typeface="Calibri"/>
              <a:cs typeface="Calibri"/>
              <a:sym typeface="Calibri"/>
            </a:endParaRPr>
          </a:p>
        </p:txBody>
      </p:sp>
      <p:sp>
        <p:nvSpPr>
          <p:cNvPr id="48" name="Google Shape;48;p1"/>
          <p:cNvSpPr/>
          <p:nvPr/>
        </p:nvSpPr>
        <p:spPr>
          <a:xfrm>
            <a:off x="387348" y="4811169"/>
            <a:ext cx="6096000"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br>
              <a:rPr b="0" i="0" lang="es-ES" sz="1400" u="none" cap="none" strike="noStrike">
                <a:solidFill>
                  <a:srgbClr val="000000"/>
                </a:solidFill>
                <a:latin typeface="Arial"/>
                <a:ea typeface="Arial"/>
                <a:cs typeface="Arial"/>
                <a:sym typeface="Arial"/>
              </a:rPr>
            </a:br>
            <a:endParaRPr b="0" i="0" sz="1400" u="none" cap="none" strike="noStrike">
              <a:solidFill>
                <a:srgbClr val="000000"/>
              </a:solidFill>
              <a:latin typeface="Arial"/>
              <a:ea typeface="Arial"/>
              <a:cs typeface="Arial"/>
              <a:sym typeface="Arial"/>
            </a:endParaRPr>
          </a:p>
        </p:txBody>
      </p:sp>
      <p:sp>
        <p:nvSpPr>
          <p:cNvPr id="49" name="Google Shape;49;p1"/>
          <p:cNvSpPr txBox="1"/>
          <p:nvPr/>
        </p:nvSpPr>
        <p:spPr>
          <a:xfrm>
            <a:off x="3435347" y="5919281"/>
            <a:ext cx="5330100" cy="86173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s-ES" sz="900" u="none" cap="none" strike="noStrike">
                <a:solidFill>
                  <a:srgbClr val="000000"/>
                </a:solidFill>
                <a:latin typeface="Calibri"/>
                <a:ea typeface="Calibri"/>
                <a:cs typeface="Calibri"/>
                <a:sym typeface="Calibri"/>
              </a:rPr>
              <a:t>Þetta verkefni er styrkt af Evrópusambandinu. Þær skoðanir og þau viðhorf sem koma hér fram eru þó eingöngu á ábyrgð höfunda og endurspegla ekki endilega sjónarmið Evrópusambandsins eða Servicio Español para la Internacionalización de la Educación (SEPIE). Hvorki Evrópusambandið né styrkveitendur bera ábyrgð á innihaldi verkefnisins.</a:t>
            </a:r>
            <a:br>
              <a:rPr b="0" i="0" lang="es-ES" sz="1400" u="none" cap="none" strike="noStrike">
                <a:solidFill>
                  <a:srgbClr val="000000"/>
                </a:solidFill>
                <a:latin typeface="Arial"/>
                <a:ea typeface="Arial"/>
                <a:cs typeface="Arial"/>
                <a:sym typeface="Arial"/>
              </a:rPr>
            </a:b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25"/>
          <p:cNvSpPr txBox="1"/>
          <p:nvPr>
            <p:ph type="title"/>
          </p:nvPr>
        </p:nvSpPr>
        <p:spPr>
          <a:xfrm>
            <a:off x="839787" y="238873"/>
            <a:ext cx="8022201" cy="16002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1"/>
              </a:buClr>
              <a:buSzPts val="3200"/>
              <a:buFont typeface="Calibri"/>
              <a:buNone/>
            </a:pPr>
            <a:r>
              <a:rPr lang="es-ES" sz="4400"/>
              <a:t>Stuðningur fyrir kennara</a:t>
            </a:r>
            <a:endParaRPr sz="4400"/>
          </a:p>
        </p:txBody>
      </p:sp>
      <p:sp>
        <p:nvSpPr>
          <p:cNvPr id="104" name="Google Shape;104;p25"/>
          <p:cNvSpPr txBox="1"/>
          <p:nvPr>
            <p:ph idx="1" type="body"/>
          </p:nvPr>
        </p:nvSpPr>
        <p:spPr>
          <a:xfrm>
            <a:off x="554804" y="1428108"/>
            <a:ext cx="7284377" cy="4530903"/>
          </a:xfrm>
          <a:prstGeom prst="rect">
            <a:avLst/>
          </a:prstGeom>
          <a:noFill/>
          <a:ln>
            <a:noFill/>
          </a:ln>
        </p:spPr>
        <p:txBody>
          <a:bodyPr anchorCtr="0" anchor="t" bIns="45700" lIns="91425" spcFirstLastPara="1" rIns="91425" wrap="square" tIns="45700">
            <a:normAutofit fontScale="92500" lnSpcReduction="20000"/>
          </a:bodyPr>
          <a:lstStyle/>
          <a:p>
            <a:pPr indent="0" lvl="0" marL="228600" rtl="0" algn="l">
              <a:lnSpc>
                <a:spcPct val="90000"/>
              </a:lnSpc>
              <a:spcBef>
                <a:spcPts val="1000"/>
              </a:spcBef>
              <a:spcAft>
                <a:spcPts val="0"/>
              </a:spcAft>
              <a:buSzPct val="90089"/>
              <a:buNone/>
            </a:pPr>
            <a:r>
              <a:rPr b="1" lang="es-ES" sz="2400">
                <a:solidFill>
                  <a:srgbClr val="4892DC"/>
                </a:solidFill>
              </a:rPr>
              <a:t>Hverri og einni af sex þjálfunarlotum í þessari einingu fylgir sérstök kennarastuðningsskrá sem inniheldur:</a:t>
            </a:r>
            <a:endParaRPr/>
          </a:p>
          <a:p>
            <a:pPr indent="-215900" lvl="0" marL="571500" rtl="0" algn="l">
              <a:lnSpc>
                <a:spcPct val="90000"/>
              </a:lnSpc>
              <a:spcBef>
                <a:spcPts val="1000"/>
              </a:spcBef>
              <a:spcAft>
                <a:spcPts val="0"/>
              </a:spcAft>
              <a:buSzPct val="108107"/>
              <a:buFont typeface="Arial"/>
              <a:buNone/>
            </a:pPr>
            <a:r>
              <a:t/>
            </a:r>
            <a:endParaRPr/>
          </a:p>
          <a:p>
            <a:pPr indent="-342900" lvl="0" marL="571500" rtl="0" algn="l">
              <a:lnSpc>
                <a:spcPct val="90000"/>
              </a:lnSpc>
              <a:spcBef>
                <a:spcPts val="1000"/>
              </a:spcBef>
              <a:spcAft>
                <a:spcPts val="0"/>
              </a:spcAft>
              <a:buSzPct val="90089"/>
              <a:buFont typeface="Arial"/>
              <a:buChar char="•"/>
            </a:pPr>
            <a:r>
              <a:rPr lang="es-ES" sz="2400"/>
              <a:t>Tillögur</a:t>
            </a:r>
            <a:r>
              <a:rPr b="1" lang="es-ES" sz="2400"/>
              <a:t> að kennsluaðferðum og verkfærum sem eru</a:t>
            </a:r>
            <a:r>
              <a:rPr lang="es-ES" sz="2400"/>
              <a:t> sniðin að efni þjálfunarlotunnar</a:t>
            </a:r>
            <a:endParaRPr/>
          </a:p>
          <a:p>
            <a:pPr indent="-342900" lvl="0" marL="571500" rtl="0" algn="l">
              <a:lnSpc>
                <a:spcPct val="90000"/>
              </a:lnSpc>
              <a:spcBef>
                <a:spcPts val="1000"/>
              </a:spcBef>
              <a:spcAft>
                <a:spcPts val="0"/>
              </a:spcAft>
              <a:buSzPct val="90089"/>
              <a:buFont typeface="Arial"/>
              <a:buChar char="•"/>
            </a:pPr>
            <a:r>
              <a:rPr lang="es-ES" sz="2400"/>
              <a:t>Ábendingar um </a:t>
            </a:r>
            <a:r>
              <a:rPr b="1" lang="es-ES" sz="2400"/>
              <a:t>hvernig virkja </a:t>
            </a:r>
            <a:r>
              <a:rPr lang="es-ES" sz="2400"/>
              <a:t>má nemendur</a:t>
            </a:r>
            <a:r>
              <a:rPr b="1" lang="es-ES" sz="2400"/>
              <a:t> starfs- og verknámi, endurmenntun og innflytjendasamfélögum.</a:t>
            </a:r>
            <a:endParaRPr/>
          </a:p>
          <a:p>
            <a:pPr indent="-342900" lvl="0" marL="571500" rtl="0" algn="l">
              <a:lnSpc>
                <a:spcPct val="90000"/>
              </a:lnSpc>
              <a:spcBef>
                <a:spcPts val="1000"/>
              </a:spcBef>
              <a:spcAft>
                <a:spcPts val="0"/>
              </a:spcAft>
              <a:buSzPct val="90089"/>
              <a:buFont typeface="Arial"/>
              <a:buChar char="•"/>
            </a:pPr>
            <a:r>
              <a:rPr b="1" lang="es-ES" sz="2400"/>
              <a:t>Aðlögunarleiðir f</a:t>
            </a:r>
            <a:r>
              <a:rPr lang="es-ES" sz="2400"/>
              <a:t>yrir mismunandi kennslusnið (staðnám, fjarnám, blandað)</a:t>
            </a:r>
            <a:endParaRPr/>
          </a:p>
          <a:p>
            <a:pPr indent="-342900" lvl="0" marL="571500" rtl="0" algn="l">
              <a:lnSpc>
                <a:spcPct val="90000"/>
              </a:lnSpc>
              <a:spcBef>
                <a:spcPts val="1000"/>
              </a:spcBef>
              <a:spcAft>
                <a:spcPts val="0"/>
              </a:spcAft>
              <a:buSzPct val="90089"/>
              <a:buFont typeface="Arial"/>
              <a:buChar char="•"/>
            </a:pPr>
            <a:r>
              <a:rPr lang="es-ES" sz="2400"/>
              <a:t>Leiðbeiningar</a:t>
            </a:r>
            <a:r>
              <a:rPr b="1" lang="es-ES" sz="2400"/>
              <a:t> um</a:t>
            </a:r>
            <a:r>
              <a:rPr lang="es-ES" sz="2400"/>
              <a:t> framkvæmd verkefna og eftirfylgni</a:t>
            </a:r>
            <a:endParaRPr/>
          </a:p>
          <a:p>
            <a:pPr indent="-342900" lvl="0" marL="571500" rtl="0" algn="l">
              <a:lnSpc>
                <a:spcPct val="90000"/>
              </a:lnSpc>
              <a:spcBef>
                <a:spcPts val="1000"/>
              </a:spcBef>
              <a:spcAft>
                <a:spcPts val="0"/>
              </a:spcAft>
              <a:buSzPct val="90089"/>
              <a:buFont typeface="Arial"/>
              <a:buChar char="•"/>
            </a:pPr>
            <a:r>
              <a:rPr lang="es-ES" sz="2400"/>
              <a:t>Leiðbeiningar </a:t>
            </a:r>
            <a:r>
              <a:rPr b="1" lang="es-ES" sz="2400"/>
              <a:t>um samræmingu við ESCO-færni </a:t>
            </a:r>
            <a:r>
              <a:rPr lang="es-ES" sz="2400"/>
              <a:t>og mat</a:t>
            </a:r>
            <a:endParaRPr/>
          </a:p>
          <a:p>
            <a:pPr indent="-342900" lvl="0" marL="571500" rtl="0" algn="l">
              <a:lnSpc>
                <a:spcPct val="90000"/>
              </a:lnSpc>
              <a:spcBef>
                <a:spcPts val="1000"/>
              </a:spcBef>
              <a:spcAft>
                <a:spcPts val="0"/>
              </a:spcAft>
              <a:buSzPct val="90089"/>
              <a:buFont typeface="Arial"/>
              <a:buChar char="•"/>
            </a:pPr>
            <a:r>
              <a:rPr b="1" lang="es-ES" sz="2400"/>
              <a:t>Viðbótarefni sem tengist</a:t>
            </a:r>
            <a:r>
              <a:rPr lang="es-ES" sz="2400"/>
              <a:t> einingunni, þar á meðal lestrartillögur, útskýringarmyndbönd og sjónrænar heimildir</a:t>
            </a:r>
            <a:endParaRPr b="1" sz="2400">
              <a:solidFill>
                <a:srgbClr val="4892DC"/>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7"/>
          <p:cNvSpPr txBox="1"/>
          <p:nvPr>
            <p:ph type="title"/>
          </p:nvPr>
        </p:nvSpPr>
        <p:spPr>
          <a:xfrm>
            <a:off x="438275" y="457200"/>
            <a:ext cx="9666778" cy="981412"/>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SzPts val="4000"/>
              <a:buNone/>
            </a:pPr>
            <a:r>
              <a:rPr lang="es-ES" sz="4400"/>
              <a:t>SAMSTARFSAÐILAR</a:t>
            </a:r>
            <a:endParaRPr sz="4400"/>
          </a:p>
        </p:txBody>
      </p:sp>
      <p:sp>
        <p:nvSpPr>
          <p:cNvPr id="110" name="Google Shape;110;p7"/>
          <p:cNvSpPr txBox="1"/>
          <p:nvPr>
            <p:ph idx="1" type="body"/>
          </p:nvPr>
        </p:nvSpPr>
        <p:spPr>
          <a:xfrm>
            <a:off x="438275" y="3199849"/>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3"/>
              </a:rPr>
              <a:t>https://ied.eu/</a:t>
            </a:r>
            <a:r>
              <a:rPr lang="es-ES"/>
              <a:t> </a:t>
            </a:r>
            <a:endParaRPr/>
          </a:p>
        </p:txBody>
      </p:sp>
      <p:sp>
        <p:nvSpPr>
          <p:cNvPr id="111" name="Google Shape;111;p7"/>
          <p:cNvSpPr txBox="1"/>
          <p:nvPr>
            <p:ph idx="2" type="body"/>
          </p:nvPr>
        </p:nvSpPr>
        <p:spPr>
          <a:xfrm>
            <a:off x="4473129" y="3212396"/>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4"/>
              </a:rPr>
              <a:t>https://denizli.afad.gov.tr/</a:t>
            </a:r>
            <a:r>
              <a:rPr lang="es-ES"/>
              <a:t> </a:t>
            </a:r>
            <a:endParaRPr/>
          </a:p>
        </p:txBody>
      </p:sp>
      <p:sp>
        <p:nvSpPr>
          <p:cNvPr id="112" name="Google Shape;112;p7"/>
          <p:cNvSpPr txBox="1"/>
          <p:nvPr>
            <p:ph idx="3" type="body"/>
          </p:nvPr>
        </p:nvSpPr>
        <p:spPr>
          <a:xfrm>
            <a:off x="8508875" y="3199849"/>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5"/>
              </a:rPr>
              <a:t>https://neotalentway.com/</a:t>
            </a:r>
            <a:r>
              <a:rPr lang="es-ES"/>
              <a:t> </a:t>
            </a:r>
            <a:endParaRPr/>
          </a:p>
        </p:txBody>
      </p:sp>
      <p:sp>
        <p:nvSpPr>
          <p:cNvPr id="113" name="Google Shape;113;p7"/>
          <p:cNvSpPr txBox="1"/>
          <p:nvPr>
            <p:ph idx="4" type="body"/>
          </p:nvPr>
        </p:nvSpPr>
        <p:spPr>
          <a:xfrm>
            <a:off x="510608" y="5687217"/>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6"/>
              </a:rPr>
              <a:t>https://www.eva93.lv/</a:t>
            </a:r>
            <a:r>
              <a:rPr lang="es-ES"/>
              <a:t> </a:t>
            </a:r>
            <a:endParaRPr/>
          </a:p>
        </p:txBody>
      </p:sp>
      <p:sp>
        <p:nvSpPr>
          <p:cNvPr id="114" name="Google Shape;114;p7"/>
          <p:cNvSpPr txBox="1"/>
          <p:nvPr>
            <p:ph idx="5" type="body"/>
          </p:nvPr>
        </p:nvSpPr>
        <p:spPr>
          <a:xfrm>
            <a:off x="4473575" y="5687217"/>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7"/>
              </a:rPr>
              <a:t>https://ngo-nfe4y.com.ua/en</a:t>
            </a:r>
            <a:r>
              <a:rPr lang="es-ES"/>
              <a:t> </a:t>
            </a:r>
            <a:endParaRPr/>
          </a:p>
        </p:txBody>
      </p:sp>
      <p:sp>
        <p:nvSpPr>
          <p:cNvPr id="115" name="Google Shape;115;p7"/>
          <p:cNvSpPr txBox="1"/>
          <p:nvPr>
            <p:ph idx="6" type="body"/>
          </p:nvPr>
        </p:nvSpPr>
        <p:spPr>
          <a:xfrm>
            <a:off x="8436542" y="5687217"/>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8"/>
              </a:rPr>
              <a:t>https://vonhope.is/</a:t>
            </a:r>
            <a:r>
              <a:rPr lang="es-ES"/>
              <a:t> </a:t>
            </a:r>
            <a:endParaRPr/>
          </a:p>
        </p:txBody>
      </p:sp>
      <p:pic>
        <p:nvPicPr>
          <p:cNvPr descr="A blue and red text on a black background&#10;&#10;AI-generated content may be incorrect." id="116" name="Google Shape;116;p7"/>
          <p:cNvPicPr preferRelativeResize="0"/>
          <p:nvPr/>
        </p:nvPicPr>
        <p:blipFill rotWithShape="1">
          <a:blip r:embed="rId9">
            <a:alphaModFix/>
          </a:blip>
          <a:srcRect b="0" l="0" r="0" t="0"/>
          <a:stretch/>
        </p:blipFill>
        <p:spPr>
          <a:xfrm>
            <a:off x="5142736" y="1652404"/>
            <a:ext cx="1709620" cy="1464896"/>
          </a:xfrm>
          <a:prstGeom prst="rect">
            <a:avLst/>
          </a:prstGeom>
          <a:noFill/>
          <a:ln>
            <a:noFill/>
          </a:ln>
        </p:spPr>
      </p:pic>
      <p:pic>
        <p:nvPicPr>
          <p:cNvPr id="117" name="Google Shape;117;p7"/>
          <p:cNvPicPr preferRelativeResize="0"/>
          <p:nvPr/>
        </p:nvPicPr>
        <p:blipFill rotWithShape="1">
          <a:blip r:embed="rId10">
            <a:alphaModFix/>
          </a:blip>
          <a:srcRect b="0" l="0" r="0" t="0"/>
          <a:stretch/>
        </p:blipFill>
        <p:spPr>
          <a:xfrm>
            <a:off x="968518" y="4661446"/>
            <a:ext cx="2011680" cy="574088"/>
          </a:xfrm>
          <a:prstGeom prst="rect">
            <a:avLst/>
          </a:prstGeom>
          <a:noFill/>
          <a:ln>
            <a:noFill/>
          </a:ln>
        </p:spPr>
      </p:pic>
      <p:pic>
        <p:nvPicPr>
          <p:cNvPr descr="A red and blue logo&#10;&#10;AI-generated content may be incorrect." id="118" name="Google Shape;118;p7"/>
          <p:cNvPicPr preferRelativeResize="0"/>
          <p:nvPr/>
        </p:nvPicPr>
        <p:blipFill rotWithShape="1">
          <a:blip r:embed="rId11">
            <a:alphaModFix/>
          </a:blip>
          <a:srcRect b="0" l="0" r="0" t="0"/>
          <a:stretch/>
        </p:blipFill>
        <p:spPr>
          <a:xfrm>
            <a:off x="9435800" y="1959048"/>
            <a:ext cx="1246334" cy="1011673"/>
          </a:xfrm>
          <a:prstGeom prst="rect">
            <a:avLst/>
          </a:prstGeom>
          <a:noFill/>
          <a:ln>
            <a:noFill/>
          </a:ln>
        </p:spPr>
      </p:pic>
      <p:pic>
        <p:nvPicPr>
          <p:cNvPr descr="A logo of a sailboat&#10;&#10;AI-generated content may be incorrect." id="119" name="Google Shape;119;p7"/>
          <p:cNvPicPr preferRelativeResize="0"/>
          <p:nvPr/>
        </p:nvPicPr>
        <p:blipFill rotWithShape="1">
          <a:blip r:embed="rId12">
            <a:alphaModFix/>
          </a:blip>
          <a:srcRect b="0" l="0" r="0" t="0"/>
          <a:stretch/>
        </p:blipFill>
        <p:spPr>
          <a:xfrm>
            <a:off x="1485303" y="1890196"/>
            <a:ext cx="1145434" cy="1093071"/>
          </a:xfrm>
          <a:prstGeom prst="rect">
            <a:avLst/>
          </a:prstGeom>
          <a:noFill/>
          <a:ln>
            <a:noFill/>
          </a:ln>
        </p:spPr>
      </p:pic>
      <p:pic>
        <p:nvPicPr>
          <p:cNvPr id="120" name="Google Shape;120;p7"/>
          <p:cNvPicPr preferRelativeResize="0"/>
          <p:nvPr/>
        </p:nvPicPr>
        <p:blipFill rotWithShape="1">
          <a:blip r:embed="rId13">
            <a:alphaModFix/>
          </a:blip>
          <a:srcRect b="0" l="0" r="0" t="0"/>
          <a:stretch/>
        </p:blipFill>
        <p:spPr>
          <a:xfrm>
            <a:off x="4433777" y="4474402"/>
            <a:ext cx="2796363" cy="880130"/>
          </a:xfrm>
          <a:prstGeom prst="rect">
            <a:avLst/>
          </a:prstGeom>
          <a:noFill/>
          <a:ln>
            <a:noFill/>
          </a:ln>
        </p:spPr>
      </p:pic>
      <p:pic>
        <p:nvPicPr>
          <p:cNvPr id="121" name="Google Shape;121;p7"/>
          <p:cNvPicPr preferRelativeResize="0"/>
          <p:nvPr/>
        </p:nvPicPr>
        <p:blipFill rotWithShape="1">
          <a:blip r:embed="rId14">
            <a:alphaModFix/>
          </a:blip>
          <a:srcRect b="0" l="0" r="0" t="0"/>
          <a:stretch/>
        </p:blipFill>
        <p:spPr>
          <a:xfrm>
            <a:off x="8436542" y="4649682"/>
            <a:ext cx="2866369" cy="88013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sp>
        <p:nvSpPr>
          <p:cNvPr id="126" name="Google Shape;126;p8"/>
          <p:cNvSpPr txBox="1"/>
          <p:nvPr>
            <p:ph type="title"/>
          </p:nvPr>
        </p:nvSpPr>
        <p:spPr>
          <a:xfrm>
            <a:off x="1167996" y="624895"/>
            <a:ext cx="9856008" cy="1273175"/>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SzPct val="101010"/>
              <a:buNone/>
            </a:pPr>
            <a:r>
              <a:rPr lang="es-ES"/>
              <a:t>Hafðu gaman af einingu 1 í VET-READY námsefninu!</a:t>
            </a:r>
            <a:endParaRPr/>
          </a:p>
        </p:txBody>
      </p:sp>
      <p:sp>
        <p:nvSpPr>
          <p:cNvPr id="127" name="Google Shape;127;p8"/>
          <p:cNvSpPr txBox="1"/>
          <p:nvPr/>
        </p:nvSpPr>
        <p:spPr>
          <a:xfrm>
            <a:off x="5094526" y="2911372"/>
            <a:ext cx="2002949" cy="497824"/>
          </a:xfrm>
          <a:prstGeom prst="rect">
            <a:avLst/>
          </a:prstGeom>
          <a:no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Clr>
                <a:srgbClr val="F2F2F2"/>
              </a:buClr>
              <a:buSzPts val="2000"/>
              <a:buFont typeface="Arial"/>
              <a:buNone/>
            </a:pPr>
            <a:r>
              <a:rPr b="1" i="0" lang="es-ES" sz="2000" u="none" cap="none" strike="noStrike">
                <a:solidFill>
                  <a:srgbClr val="F2F2F2"/>
                </a:solidFill>
                <a:latin typeface="Montserrat SemiBold"/>
                <a:ea typeface="Montserrat SemiBold"/>
                <a:cs typeface="Montserrat SemiBold"/>
                <a:sym typeface="Montserrat SemiBold"/>
              </a:rPr>
              <a:t>Fylgdu okkur</a:t>
            </a:r>
            <a:endParaRPr b="1" i="0" sz="2000" u="none" cap="none" strike="noStrike">
              <a:solidFill>
                <a:srgbClr val="F2F2F2"/>
              </a:solidFill>
              <a:latin typeface="Montserrat SemiBold"/>
              <a:ea typeface="Montserrat SemiBold"/>
              <a:cs typeface="Montserrat SemiBold"/>
              <a:sym typeface="Montserrat SemiBold"/>
            </a:endParaRPr>
          </a:p>
        </p:txBody>
      </p:sp>
      <p:pic>
        <p:nvPicPr>
          <p:cNvPr descr="A black background with white text&#10;&#10;Description automatically generated" id="128" name="Google Shape;128;p8"/>
          <p:cNvPicPr preferRelativeResize="0"/>
          <p:nvPr/>
        </p:nvPicPr>
        <p:blipFill rotWithShape="1">
          <a:blip r:embed="rId3">
            <a:alphaModFix/>
          </a:blip>
          <a:srcRect b="0" l="0" r="0" t="0"/>
          <a:stretch/>
        </p:blipFill>
        <p:spPr>
          <a:xfrm>
            <a:off x="8531508" y="5952117"/>
            <a:ext cx="2631004" cy="587010"/>
          </a:xfrm>
          <a:prstGeom prst="rect">
            <a:avLst/>
          </a:prstGeom>
          <a:noFill/>
          <a:ln>
            <a:noFill/>
          </a:ln>
        </p:spPr>
      </p:pic>
      <p:pic>
        <p:nvPicPr>
          <p:cNvPr id="129" name="Google Shape;129;p8"/>
          <p:cNvPicPr preferRelativeResize="0"/>
          <p:nvPr/>
        </p:nvPicPr>
        <p:blipFill rotWithShape="1">
          <a:blip r:embed="rId4">
            <a:alphaModFix/>
          </a:blip>
          <a:srcRect b="0" l="0" r="0" t="0"/>
          <a:stretch/>
        </p:blipFill>
        <p:spPr>
          <a:xfrm>
            <a:off x="1167996" y="5952117"/>
            <a:ext cx="2466975" cy="561975"/>
          </a:xfrm>
          <a:prstGeom prst="rect">
            <a:avLst/>
          </a:prstGeom>
          <a:noFill/>
          <a:ln>
            <a:noFill/>
          </a:ln>
        </p:spPr>
      </p:pic>
      <p:sp>
        <p:nvSpPr>
          <p:cNvPr id="130" name="Google Shape;130;p8"/>
          <p:cNvSpPr txBox="1"/>
          <p:nvPr/>
        </p:nvSpPr>
        <p:spPr>
          <a:xfrm>
            <a:off x="4440998" y="4586309"/>
            <a:ext cx="3310003" cy="497824"/>
          </a:xfrm>
          <a:prstGeom prst="rect">
            <a:avLst/>
          </a:prstGeom>
          <a:no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Clr>
                <a:srgbClr val="000000"/>
              </a:buClr>
              <a:buSzPts val="2000"/>
              <a:buFont typeface="Arial"/>
              <a:buNone/>
            </a:pPr>
            <a:r>
              <a:rPr b="1" i="0" lang="es-ES" sz="2000" u="sng" cap="none" strike="noStrike">
                <a:solidFill>
                  <a:srgbClr val="F2F2F2"/>
                </a:solidFill>
                <a:latin typeface="Montserrat SemiBold"/>
                <a:ea typeface="Montserrat SemiBold"/>
                <a:cs typeface="Montserrat SemiBold"/>
                <a:sym typeface="Montserrat SemiBold"/>
                <a:hlinkClick r:id="rId5">
                  <a:extLst>
                    <a:ext uri="{A12FA001-AC4F-418D-AE19-62706E023703}">
                      <ahyp:hlinkClr val="tx"/>
                    </a:ext>
                  </a:extLst>
                </a:hlinkClick>
              </a:rPr>
              <a:t>https://vetready.eu/</a:t>
            </a:r>
            <a:r>
              <a:rPr b="1" i="0" lang="es-ES" sz="2000" u="none" cap="none" strike="noStrike">
                <a:solidFill>
                  <a:srgbClr val="F2F2F2"/>
                </a:solidFill>
                <a:latin typeface="Montserrat SemiBold"/>
                <a:ea typeface="Montserrat SemiBold"/>
                <a:cs typeface="Montserrat SemiBold"/>
                <a:sym typeface="Montserrat SemiBold"/>
              </a:rPr>
              <a:t> </a:t>
            </a:r>
            <a:endParaRPr b="1" i="0" sz="2000" u="none" cap="none" strike="noStrike">
              <a:solidFill>
                <a:srgbClr val="F2F2F2"/>
              </a:solidFill>
              <a:latin typeface="Montserrat SemiBold"/>
              <a:ea typeface="Montserrat SemiBold"/>
              <a:cs typeface="Montserrat SemiBold"/>
              <a:sym typeface="Montserrat SemiBold"/>
            </a:endParaRPr>
          </a:p>
        </p:txBody>
      </p:sp>
      <p:pic>
        <p:nvPicPr>
          <p:cNvPr id="131" name="Google Shape;131;p8">
            <a:hlinkClick r:id="rId6"/>
          </p:cNvPr>
          <p:cNvPicPr preferRelativeResize="0"/>
          <p:nvPr/>
        </p:nvPicPr>
        <p:blipFill rotWithShape="1">
          <a:blip r:embed="rId7">
            <a:alphaModFix/>
          </a:blip>
          <a:srcRect b="0" l="0" r="0" t="0"/>
          <a:stretch/>
        </p:blipFill>
        <p:spPr>
          <a:xfrm>
            <a:off x="6096000" y="3702378"/>
            <a:ext cx="458703" cy="458703"/>
          </a:xfrm>
          <a:prstGeom prst="rect">
            <a:avLst/>
          </a:prstGeom>
          <a:noFill/>
          <a:ln>
            <a:noFill/>
          </a:ln>
        </p:spPr>
      </p:pic>
      <p:pic>
        <p:nvPicPr>
          <p:cNvPr id="132" name="Google Shape;132;p8"/>
          <p:cNvPicPr preferRelativeResize="0"/>
          <p:nvPr/>
        </p:nvPicPr>
        <p:blipFill rotWithShape="1">
          <a:blip r:embed="rId8">
            <a:alphaModFix/>
          </a:blip>
          <a:srcRect b="0" l="0" r="0" t="0"/>
          <a:stretch/>
        </p:blipFill>
        <p:spPr>
          <a:xfrm>
            <a:off x="5517522" y="3695180"/>
            <a:ext cx="471986" cy="471986"/>
          </a:xfrm>
          <a:prstGeom prst="rect">
            <a:avLst/>
          </a:prstGeom>
          <a:noFill/>
          <a:ln>
            <a:noFill/>
          </a:ln>
        </p:spPr>
      </p:pic>
      <p:pic>
        <p:nvPicPr>
          <p:cNvPr id="133" name="Google Shape;133;p8">
            <a:hlinkClick r:id="rId9"/>
          </p:cNvPr>
          <p:cNvPicPr preferRelativeResize="0"/>
          <p:nvPr/>
        </p:nvPicPr>
        <p:blipFill rotWithShape="1">
          <a:blip r:embed="rId10">
            <a:alphaModFix/>
          </a:blip>
          <a:srcRect b="0" l="0" r="0" t="0"/>
          <a:stretch/>
        </p:blipFill>
        <p:spPr>
          <a:xfrm>
            <a:off x="4963839" y="3710538"/>
            <a:ext cx="447191" cy="443649"/>
          </a:xfrm>
          <a:prstGeom prst="rect">
            <a:avLst/>
          </a:prstGeom>
          <a:noFill/>
          <a:ln>
            <a:noFill/>
          </a:ln>
        </p:spPr>
      </p:pic>
      <p:pic>
        <p:nvPicPr>
          <p:cNvPr id="134" name="Google Shape;134;p8">
            <a:hlinkClick r:id="rId11"/>
          </p:cNvPr>
          <p:cNvPicPr preferRelativeResize="0"/>
          <p:nvPr/>
        </p:nvPicPr>
        <p:blipFill rotWithShape="1">
          <a:blip r:embed="rId12">
            <a:alphaModFix/>
          </a:blip>
          <a:srcRect b="0" l="0" r="0" t="0"/>
          <a:stretch/>
        </p:blipFill>
        <p:spPr>
          <a:xfrm>
            <a:off x="6661195" y="3705258"/>
            <a:ext cx="453390" cy="45339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4"/>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Markmið einingarinnar</a:t>
            </a:r>
            <a:endParaRPr>
              <a:solidFill>
                <a:srgbClr val="FF0000"/>
              </a:solidFill>
            </a:endParaRPr>
          </a:p>
        </p:txBody>
      </p:sp>
      <p:sp>
        <p:nvSpPr>
          <p:cNvPr id="55" name="Google Shape;55;p4"/>
          <p:cNvSpPr txBox="1"/>
          <p:nvPr>
            <p:ph idx="2" type="body"/>
          </p:nvPr>
        </p:nvSpPr>
        <p:spPr>
          <a:xfrm>
            <a:off x="839788" y="2027700"/>
            <a:ext cx="10515600" cy="2802600"/>
          </a:xfrm>
          <a:prstGeom prst="rect">
            <a:avLst/>
          </a:prstGeom>
          <a:noFill/>
          <a:ln>
            <a:noFill/>
          </a:ln>
        </p:spPr>
        <p:txBody>
          <a:bodyPr anchorCtr="0" anchor="t" bIns="45700" lIns="91425" spcFirstLastPara="1" rIns="91425" wrap="square" tIns="45700">
            <a:normAutofit/>
          </a:bodyPr>
          <a:lstStyle/>
          <a:p>
            <a:pPr indent="-50800" lvl="0" marL="228600" rtl="0" algn="l">
              <a:lnSpc>
                <a:spcPct val="90000"/>
              </a:lnSpc>
              <a:spcBef>
                <a:spcPts val="0"/>
              </a:spcBef>
              <a:spcAft>
                <a:spcPts val="0"/>
              </a:spcAft>
              <a:buSzPts val="2800"/>
              <a:buNone/>
            </a:pPr>
            <a:r>
              <a:rPr lang="es-ES"/>
              <a:t>Markmið þessarar einingar er að kynna nemendum fyrir helstu áhættum á heimilinu og byggja upp grunnskilning á því hvernig þær hafa áhrif á öryggi einstaklinga og fjölskyldna. Einingin veitir þátttakendum grunnþekkingu til að þekkja viðvörunarmerki, fyrirbyggja algengar hættur og bregðast á skilvirkan hátt við í neyðartilvikum.</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18"/>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s-ES">
                <a:solidFill>
                  <a:srgbClr val="FF0000"/>
                </a:solidFill>
              </a:rPr>
              <a:t>Af hverju þessi eining skiptir máli</a:t>
            </a:r>
            <a:endParaRPr/>
          </a:p>
        </p:txBody>
      </p:sp>
      <p:sp>
        <p:nvSpPr>
          <p:cNvPr id="61" name="Google Shape;61;p18"/>
          <p:cNvSpPr txBox="1"/>
          <p:nvPr>
            <p:ph idx="2" type="body"/>
          </p:nvPr>
        </p:nvSpPr>
        <p:spPr>
          <a:xfrm>
            <a:off x="839788" y="1643866"/>
            <a:ext cx="10515600" cy="4321164"/>
          </a:xfrm>
          <a:prstGeom prst="rect">
            <a:avLst/>
          </a:prstGeom>
          <a:noFill/>
          <a:ln>
            <a:noFill/>
          </a:ln>
        </p:spPr>
        <p:txBody>
          <a:bodyPr anchorCtr="0" anchor="t" bIns="45700" lIns="91425" spcFirstLastPara="1" rIns="91425" wrap="square" tIns="45700">
            <a:normAutofit/>
          </a:bodyPr>
          <a:lstStyle/>
          <a:p>
            <a:pPr indent="0" lvl="0" marL="50800" rtl="0" algn="just">
              <a:lnSpc>
                <a:spcPct val="90000"/>
              </a:lnSpc>
              <a:spcBef>
                <a:spcPts val="1000"/>
              </a:spcBef>
              <a:spcAft>
                <a:spcPts val="0"/>
              </a:spcAft>
              <a:buSzPts val="3294"/>
              <a:buNone/>
            </a:pPr>
            <a:r>
              <a:rPr lang="es-ES"/>
              <a:t>Hamfarir geta skollið á án fyrirvara — í húsum, íbúðum og hverfum. Viðbúnaður felur í sér að vernda sjálfan þig, fjölskylduna og aðra í kringum þig. Í þessari einingu öðlastu færni og þekkingu til að fyrirbyggja, bregðast við og lifa af neyðarástand á heimili. Hvort sem þú ert fullorðinn einstaklingur sem býr einn, foreldri eða umönnunaraðili eldra fólks, geta atriðin í þessari lotu hjálpað þér að bjarga mannslífum. Að skilja hamfarahættu á heimili er fyrsta skrefið til að auka viðnámsþolið gagnvart hamförum.</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 name="Shape 65"/>
        <p:cNvGrpSpPr/>
        <p:nvPr/>
      </p:nvGrpSpPr>
      <p:grpSpPr>
        <a:xfrm>
          <a:off x="0" y="0"/>
          <a:ext cx="0" cy="0"/>
          <a:chOff x="0" y="0"/>
          <a:chExt cx="0" cy="0"/>
        </a:xfrm>
      </p:grpSpPr>
      <p:sp>
        <p:nvSpPr>
          <p:cNvPr id="66" name="Google Shape;66;p19"/>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Uppbygging einingarinnar</a:t>
            </a:r>
            <a:endParaRPr>
              <a:solidFill>
                <a:srgbClr val="FF0000"/>
              </a:solidFill>
            </a:endParaRPr>
          </a:p>
        </p:txBody>
      </p:sp>
      <p:sp>
        <p:nvSpPr>
          <p:cNvPr id="67" name="Google Shape;67;p19"/>
          <p:cNvSpPr txBox="1"/>
          <p:nvPr>
            <p:ph idx="2" type="body"/>
          </p:nvPr>
        </p:nvSpPr>
        <p:spPr>
          <a:xfrm>
            <a:off x="839788" y="1695236"/>
            <a:ext cx="10515600" cy="4212404"/>
          </a:xfrm>
          <a:prstGeom prst="rect">
            <a:avLst/>
          </a:prstGeom>
          <a:noFill/>
          <a:ln>
            <a:noFill/>
          </a:ln>
        </p:spPr>
        <p:txBody>
          <a:bodyPr anchorCtr="0" anchor="t" bIns="45700" lIns="91425" spcFirstLastPara="1" rIns="91425" wrap="square" tIns="45700">
            <a:normAutofit fontScale="55000" lnSpcReduction="20000"/>
          </a:bodyPr>
          <a:lstStyle/>
          <a:p>
            <a:pPr indent="0" lvl="0" marL="50800" rtl="0" algn="l">
              <a:lnSpc>
                <a:spcPct val="120000"/>
              </a:lnSpc>
              <a:spcBef>
                <a:spcPts val="0"/>
              </a:spcBef>
              <a:spcAft>
                <a:spcPts val="0"/>
              </a:spcAft>
              <a:buSzPct val="100000"/>
              <a:buNone/>
            </a:pPr>
            <a:r>
              <a:rPr b="1" lang="es-ES" sz="4000"/>
              <a:t>Þjálfunarlota 1</a:t>
            </a:r>
            <a:r>
              <a:rPr lang="es-ES" sz="4000"/>
              <a:t> – Að skilja áhrif hamfara á heimili</a:t>
            </a:r>
            <a:endParaRPr sz="4000"/>
          </a:p>
          <a:p>
            <a:pPr indent="0" lvl="0" marL="50800" rtl="0" algn="l">
              <a:lnSpc>
                <a:spcPct val="120000"/>
              </a:lnSpc>
              <a:spcBef>
                <a:spcPts val="0"/>
              </a:spcBef>
              <a:spcAft>
                <a:spcPts val="0"/>
              </a:spcAft>
              <a:buSzPct val="100000"/>
              <a:buNone/>
            </a:pPr>
            <a:r>
              <a:rPr b="1" lang="es-ES" sz="4000"/>
              <a:t>Þjálfunarlota 2  </a:t>
            </a:r>
            <a:r>
              <a:rPr lang="es-ES" sz="4000"/>
              <a:t>– Að afsanna mýtur og rangfærslur um neyðarástand á heimili</a:t>
            </a:r>
            <a:endParaRPr sz="4000"/>
          </a:p>
          <a:p>
            <a:pPr indent="0" lvl="0" marL="50800" rtl="0" algn="l">
              <a:lnSpc>
                <a:spcPct val="120000"/>
              </a:lnSpc>
              <a:spcBef>
                <a:spcPts val="0"/>
              </a:spcBef>
              <a:spcAft>
                <a:spcPts val="0"/>
              </a:spcAft>
              <a:buSzPct val="100000"/>
              <a:buNone/>
            </a:pPr>
            <a:r>
              <a:rPr b="1" lang="es-ES" sz="4000"/>
              <a:t>Þjálfunarlota 3</a:t>
            </a:r>
            <a:r>
              <a:rPr lang="es-ES" sz="4000"/>
              <a:t> – Viðvörunarkerfi fyrir öryggi á heimilum</a:t>
            </a:r>
            <a:endParaRPr sz="4000"/>
          </a:p>
          <a:p>
            <a:pPr indent="0" lvl="0" marL="50800" rtl="0" algn="l">
              <a:lnSpc>
                <a:spcPct val="120000"/>
              </a:lnSpc>
              <a:spcBef>
                <a:spcPts val="0"/>
              </a:spcBef>
              <a:spcAft>
                <a:spcPts val="0"/>
              </a:spcAft>
              <a:buSzPct val="100000"/>
              <a:buNone/>
            </a:pPr>
            <a:r>
              <a:rPr b="1" lang="es-ES" sz="4000"/>
              <a:t>Þjálfunarlota 4</a:t>
            </a:r>
            <a:r>
              <a:rPr lang="es-ES" sz="4000"/>
              <a:t> – Nauðsynleg færni til að bregðast við neyðarástandi á heimilum</a:t>
            </a:r>
            <a:endParaRPr sz="4000"/>
          </a:p>
          <a:p>
            <a:pPr indent="0" lvl="0" marL="50800" rtl="0" algn="l">
              <a:lnSpc>
                <a:spcPct val="120000"/>
              </a:lnSpc>
              <a:spcBef>
                <a:spcPts val="0"/>
              </a:spcBef>
              <a:spcAft>
                <a:spcPts val="0"/>
              </a:spcAft>
              <a:buSzPct val="100000"/>
              <a:buNone/>
            </a:pPr>
            <a:r>
              <a:rPr b="1" lang="es-ES" sz="4000"/>
              <a:t>Þjálfunarlota 5</a:t>
            </a:r>
            <a:r>
              <a:rPr lang="es-ES" sz="4000"/>
              <a:t> – Að skilja sálræn viðbrögð fólks við hamförum á heimulum</a:t>
            </a:r>
            <a:endParaRPr sz="4000"/>
          </a:p>
          <a:p>
            <a:pPr indent="0" lvl="0" marL="50800" rtl="0" algn="l">
              <a:lnSpc>
                <a:spcPct val="120000"/>
              </a:lnSpc>
              <a:spcBef>
                <a:spcPts val="0"/>
              </a:spcBef>
              <a:spcAft>
                <a:spcPts val="0"/>
              </a:spcAft>
              <a:buSzPct val="100000"/>
              <a:buNone/>
            </a:pPr>
            <a:r>
              <a:rPr b="1" lang="es-ES" sz="4000"/>
              <a:t>Þjálfunarlota 6</a:t>
            </a:r>
            <a:r>
              <a:rPr lang="es-ES" sz="4000"/>
              <a:t> – Færni til sjálfsbjargar þegar einstaklingur er einn heima í neyðarástandi</a:t>
            </a:r>
            <a:endParaRPr sz="4000"/>
          </a:p>
          <a:p>
            <a:pPr indent="0" lvl="0" marL="50800" rtl="0" algn="l">
              <a:lnSpc>
                <a:spcPct val="120000"/>
              </a:lnSpc>
              <a:spcBef>
                <a:spcPts val="0"/>
              </a:spcBef>
              <a:spcAft>
                <a:spcPts val="0"/>
              </a:spcAft>
              <a:buSzPct val="100000"/>
              <a:buNone/>
            </a:pPr>
            <a:r>
              <a:t/>
            </a:r>
            <a:endParaRPr sz="4000"/>
          </a:p>
          <a:p>
            <a:pPr indent="0" lvl="0" marL="50800" rtl="0" algn="l">
              <a:lnSpc>
                <a:spcPct val="120000"/>
              </a:lnSpc>
              <a:spcBef>
                <a:spcPts val="0"/>
              </a:spcBef>
              <a:spcAft>
                <a:spcPts val="0"/>
              </a:spcAft>
              <a:buSzPct val="100000"/>
              <a:buNone/>
            </a:pPr>
            <a:r>
              <a:rPr lang="es-ES" sz="4000"/>
              <a:t>Þjálfunarlotunum er ætlað að vera lokið í þeirri röð sem þær eru settar fram hér. Hver þjálfunarlota sameinar nauðsynlegt fræðilegt efni og hagnýtar æfingar. Fræðilegt efni er miðlað með blöndu af texta, sjónrænum þáttum og myndböndum til að styðja við ólíka námsstíla.</a:t>
            </a:r>
            <a:endParaRPr/>
          </a:p>
          <a:p>
            <a:pPr indent="-50800" lvl="0" marL="228600" rtl="0" algn="l">
              <a:lnSpc>
                <a:spcPct val="90000"/>
              </a:lnSpc>
              <a:spcBef>
                <a:spcPts val="0"/>
              </a:spcBef>
              <a:spcAft>
                <a:spcPts val="0"/>
              </a:spcAft>
              <a:buSzPct val="142857"/>
              <a:buNone/>
            </a:pPr>
            <a:r>
              <a:t/>
            </a:r>
            <a:endParaRPr/>
          </a:p>
          <a:p>
            <a:pPr indent="-50800" lvl="0" marL="228600" rtl="0" algn="l">
              <a:lnSpc>
                <a:spcPct val="90000"/>
              </a:lnSpc>
              <a:spcBef>
                <a:spcPts val="0"/>
              </a:spcBef>
              <a:spcAft>
                <a:spcPts val="0"/>
              </a:spcAft>
              <a:buSzPct val="142857"/>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sp>
        <p:nvSpPr>
          <p:cNvPr id="72" name="Google Shape;72;p20"/>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s-ES">
                <a:solidFill>
                  <a:srgbClr val="FF0000"/>
                </a:solidFill>
              </a:rPr>
              <a:t>Almennar upplýsingar um einingu</a:t>
            </a:r>
            <a:endParaRPr/>
          </a:p>
        </p:txBody>
      </p:sp>
      <p:sp>
        <p:nvSpPr>
          <p:cNvPr id="73" name="Google Shape;73;p20"/>
          <p:cNvSpPr txBox="1"/>
          <p:nvPr>
            <p:ph idx="2" type="body"/>
          </p:nvPr>
        </p:nvSpPr>
        <p:spPr>
          <a:xfrm>
            <a:off x="839788" y="1705510"/>
            <a:ext cx="10515600" cy="4259519"/>
          </a:xfrm>
          <a:prstGeom prst="rect">
            <a:avLst/>
          </a:prstGeom>
          <a:noFill/>
          <a:ln>
            <a:noFill/>
          </a:ln>
        </p:spPr>
        <p:txBody>
          <a:bodyPr anchorCtr="0" anchor="t" bIns="45700" lIns="91425" spcFirstLastPara="1" rIns="91425" wrap="square" tIns="45700">
            <a:normAutofit fontScale="85000" lnSpcReduction="10000"/>
          </a:bodyPr>
          <a:lstStyle/>
          <a:p>
            <a:pPr indent="-406400" lvl="0" marL="457200" rtl="0" algn="l">
              <a:lnSpc>
                <a:spcPct val="90000"/>
              </a:lnSpc>
              <a:spcBef>
                <a:spcPts val="1000"/>
              </a:spcBef>
              <a:spcAft>
                <a:spcPts val="0"/>
              </a:spcAft>
              <a:buClr>
                <a:schemeClr val="accent3"/>
              </a:buClr>
              <a:buSzPct val="108108"/>
              <a:buChar char="•"/>
            </a:pPr>
            <a:r>
              <a:rPr b="1" lang="es-ES"/>
              <a:t>Áætlaður tími</a:t>
            </a:r>
            <a:r>
              <a:rPr lang="es-ES"/>
              <a:t>: 16 kennslustundir</a:t>
            </a:r>
            <a:br>
              <a:rPr lang="es-ES"/>
            </a:br>
            <a:r>
              <a:rPr i="1" lang="es-ES"/>
              <a:t>(um það bil 2,6 klukkustundir á hverja þjálfunarlotu)</a:t>
            </a:r>
            <a:endParaRPr/>
          </a:p>
          <a:p>
            <a:pPr indent="-406400" lvl="0" marL="457200" rtl="0" algn="l">
              <a:lnSpc>
                <a:spcPct val="90000"/>
              </a:lnSpc>
              <a:spcBef>
                <a:spcPts val="1000"/>
              </a:spcBef>
              <a:spcAft>
                <a:spcPts val="0"/>
              </a:spcAft>
              <a:buClr>
                <a:schemeClr val="accent3"/>
              </a:buClr>
              <a:buSzPct val="108108"/>
              <a:buChar char="•"/>
            </a:pPr>
            <a:r>
              <a:rPr b="1" lang="es-ES"/>
              <a:t>Fjöldi verkefna</a:t>
            </a:r>
            <a:r>
              <a:rPr lang="es-ES"/>
              <a:t>: 12 skipulögð námsverkefni</a:t>
            </a:r>
            <a:br>
              <a:rPr lang="es-ES"/>
            </a:br>
            <a:r>
              <a:rPr i="1" lang="es-ES"/>
              <a:t>(þar á meðal umræður þar sem rangfærslur og rangar upplýsingar eru afsannaðar, hópumræður og önnur verkefni í samræmi við efni hverrar þjálfunarlotu)</a:t>
            </a:r>
            <a:endParaRPr/>
          </a:p>
          <a:p>
            <a:pPr indent="-406400" lvl="0" marL="457200" rtl="0" algn="l">
              <a:lnSpc>
                <a:spcPct val="90000"/>
              </a:lnSpc>
              <a:spcBef>
                <a:spcPts val="1000"/>
              </a:spcBef>
              <a:spcAft>
                <a:spcPts val="0"/>
              </a:spcAft>
              <a:buClr>
                <a:schemeClr val="accent3"/>
              </a:buClr>
              <a:buSzPct val="108108"/>
              <a:buChar char="•"/>
            </a:pPr>
            <a:r>
              <a:rPr b="1" lang="es-ES"/>
              <a:t>Matsaðferð</a:t>
            </a:r>
            <a:r>
              <a:rPr lang="es-ES"/>
              <a:t>:</a:t>
            </a:r>
            <a:br>
              <a:rPr lang="es-ES"/>
            </a:br>
            <a:r>
              <a:rPr lang="es-ES"/>
              <a:t>Hver þjálfunarlota inniheldur tvær aðskildar matsleiðir:</a:t>
            </a:r>
            <a:endParaRPr/>
          </a:p>
          <a:p>
            <a:pPr indent="-406400" lvl="0" marL="457200" rtl="0" algn="l">
              <a:lnSpc>
                <a:spcPct val="90000"/>
              </a:lnSpc>
              <a:spcBef>
                <a:spcPts val="1000"/>
              </a:spcBef>
              <a:spcAft>
                <a:spcPts val="0"/>
              </a:spcAft>
              <a:buClr>
                <a:schemeClr val="accent3"/>
              </a:buClr>
              <a:buSzPct val="108108"/>
              <a:buChar char="•"/>
            </a:pPr>
            <a:r>
              <a:rPr b="1" lang="es-ES"/>
              <a:t>Fjölvalspróf fyrir nemendur með 10 spurningum</a:t>
            </a:r>
            <a:r>
              <a:rPr lang="es-ES"/>
              <a:t>, sem ætlað er til að meta skilning þeirra á lykilhugtökum lotunnar</a:t>
            </a:r>
            <a:endParaRPr/>
          </a:p>
          <a:p>
            <a:pPr indent="-406400" lvl="0" marL="457200" rtl="0" algn="l">
              <a:lnSpc>
                <a:spcPct val="90000"/>
              </a:lnSpc>
              <a:spcBef>
                <a:spcPts val="1000"/>
              </a:spcBef>
              <a:spcAft>
                <a:spcPts val="0"/>
              </a:spcAft>
              <a:buClr>
                <a:schemeClr val="accent3"/>
              </a:buClr>
              <a:buSzPct val="108108"/>
              <a:buChar char="•"/>
            </a:pPr>
            <a:r>
              <a:rPr b="1" lang="es-ES"/>
              <a:t>Fjölvalspróf fyrir kennara með 10 spurningum</a:t>
            </a:r>
            <a:r>
              <a:rPr lang="es-ES"/>
              <a:t>, sem ætlað er til að meta kennsluhæfni þeirra og getu til að koma efninu á framfæri á árangursríkan hátt</a:t>
            </a:r>
            <a:endParaRPr/>
          </a:p>
          <a:p>
            <a:pPr indent="-228600" lvl="0" marL="457200" rtl="0" algn="l">
              <a:lnSpc>
                <a:spcPct val="90000"/>
              </a:lnSpc>
              <a:spcBef>
                <a:spcPts val="1000"/>
              </a:spcBef>
              <a:spcAft>
                <a:spcPts val="0"/>
              </a:spcAft>
              <a:buClr>
                <a:schemeClr val="accent3"/>
              </a:buClr>
              <a:buSzPct val="108108"/>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21"/>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Námsárangur þessarar einingar – þekking</a:t>
            </a:r>
            <a:endParaRPr>
              <a:solidFill>
                <a:srgbClr val="FF0000"/>
              </a:solidFill>
            </a:endParaRPr>
          </a:p>
        </p:txBody>
      </p:sp>
      <p:sp>
        <p:nvSpPr>
          <p:cNvPr id="79" name="Google Shape;79;p21"/>
          <p:cNvSpPr txBox="1"/>
          <p:nvPr>
            <p:ph idx="2" type="body"/>
          </p:nvPr>
        </p:nvSpPr>
        <p:spPr>
          <a:xfrm>
            <a:off x="839788" y="2689688"/>
            <a:ext cx="10515600" cy="3139611"/>
          </a:xfrm>
          <a:prstGeom prst="rect">
            <a:avLst/>
          </a:prstGeom>
          <a:noFill/>
          <a:ln>
            <a:noFill/>
          </a:ln>
        </p:spPr>
        <p:txBody>
          <a:bodyPr anchorCtr="0" anchor="t" bIns="45700" lIns="91425" spcFirstLastPara="1" rIns="91425" wrap="square" tIns="45700">
            <a:normAutofit fontScale="55000" lnSpcReduction="20000"/>
          </a:bodyPr>
          <a:lstStyle/>
          <a:p>
            <a:pPr indent="0" lvl="0" marL="50800" rtl="0" algn="l">
              <a:lnSpc>
                <a:spcPct val="120000"/>
              </a:lnSpc>
              <a:spcBef>
                <a:spcPts val="0"/>
              </a:spcBef>
              <a:spcAft>
                <a:spcPts val="0"/>
              </a:spcAft>
              <a:buSzPct val="178627"/>
              <a:buNone/>
            </a:pPr>
            <a:r>
              <a:rPr b="1" lang="es-ES" sz="3300"/>
              <a:t>1. Skilja og meta á gagnrýnan hátt algengustu tegundir hamfara á heimili og hvernig umhverfis-, tæknilegir og mannlegir þættir hafa áhrif á áhættu á heimili.</a:t>
            </a:r>
            <a:endParaRPr/>
          </a:p>
          <a:p>
            <a:pPr indent="0" lvl="0" marL="50800" rtl="0" algn="l">
              <a:lnSpc>
                <a:spcPct val="120000"/>
              </a:lnSpc>
              <a:spcBef>
                <a:spcPts val="0"/>
              </a:spcBef>
              <a:spcAft>
                <a:spcPts val="0"/>
              </a:spcAft>
              <a:buSzPct val="178627"/>
              <a:buNone/>
            </a:pPr>
            <a:r>
              <a:rPr b="1" lang="es-ES" sz="3300"/>
              <a:t>2. Greina og ögra útbreiddum rangfærslum og misskilningi sem hefur áhrif á hamfaraviðbúnað heimilis.</a:t>
            </a:r>
            <a:endParaRPr/>
          </a:p>
          <a:p>
            <a:pPr indent="0" lvl="0" marL="50800" rtl="0" algn="l">
              <a:lnSpc>
                <a:spcPct val="120000"/>
              </a:lnSpc>
              <a:spcBef>
                <a:spcPts val="0"/>
              </a:spcBef>
              <a:spcAft>
                <a:spcPts val="0"/>
              </a:spcAft>
              <a:buSzPct val="178627"/>
              <a:buNone/>
            </a:pPr>
            <a:r>
              <a:rPr b="1" lang="es-ES" sz="3300"/>
              <a:t>3. Þekkja og nálgast helstu þætti og virkni viðvörunarkerfa í heimilisumhverfi, þar á meðal viðvaranir, skynjara og stafrænar lausnir.</a:t>
            </a:r>
            <a:endParaRPr/>
          </a:p>
          <a:p>
            <a:pPr indent="0" lvl="0" marL="50800" rtl="0" algn="l">
              <a:lnSpc>
                <a:spcPct val="120000"/>
              </a:lnSpc>
              <a:spcBef>
                <a:spcPts val="0"/>
              </a:spcBef>
              <a:spcAft>
                <a:spcPts val="0"/>
              </a:spcAft>
              <a:buSzPct val="178627"/>
              <a:buNone/>
            </a:pPr>
            <a:r>
              <a:rPr b="1" lang="es-ES" sz="3300"/>
              <a:t>4. Lýsa hvaða aðgerða þarf að grípa til fyrir, á meðan og eftir að á mismunandi tegundum hamfara stendur á heimili til að tryggja öryggi einstaklinga og fjölskyldna.</a:t>
            </a:r>
            <a:endParaRPr/>
          </a:p>
          <a:p>
            <a:pPr indent="0" lvl="0" marL="50800" rtl="0" algn="l">
              <a:lnSpc>
                <a:spcPct val="120000"/>
              </a:lnSpc>
              <a:spcBef>
                <a:spcPts val="0"/>
              </a:spcBef>
              <a:spcAft>
                <a:spcPts val="0"/>
              </a:spcAft>
              <a:buSzPct val="178627"/>
              <a:buNone/>
            </a:pPr>
            <a:r>
              <a:rPr b="1" lang="es-ES" sz="3300"/>
              <a:t>5. Sýna skilning á grunnþörfum fólks sem verður fyrir hamförum á heimili, bæði líkamlegum og andlegum, og útskýra viðeigandi leiðir til að veita stuðning.</a:t>
            </a:r>
            <a:endParaRPr/>
          </a:p>
          <a:p>
            <a:pPr indent="0" lvl="0" marL="50800" rtl="0" algn="l">
              <a:lnSpc>
                <a:spcPct val="120000"/>
              </a:lnSpc>
              <a:spcBef>
                <a:spcPts val="0"/>
              </a:spcBef>
              <a:spcAft>
                <a:spcPts val="0"/>
              </a:spcAft>
              <a:buSzPct val="178627"/>
              <a:buNone/>
            </a:pPr>
            <a:r>
              <a:rPr b="1" lang="es-ES" sz="3300"/>
              <a:t>6. Skilja hagnýtar aðferðir til að sinna nauðsynlegum verkefnum til að lifa af og gera sér grein fyrir því andlega og líkamlega álagi sem getur fylgt því að þurfa að lifa ein/n af í hamfaraaðstæðum á heimili.</a:t>
            </a:r>
            <a:endParaRPr/>
          </a:p>
          <a:p>
            <a:pPr indent="-307041" lvl="0" marL="457200" rtl="0" algn="l">
              <a:lnSpc>
                <a:spcPct val="90000"/>
              </a:lnSpc>
              <a:spcBef>
                <a:spcPts val="1000"/>
              </a:spcBef>
              <a:spcAft>
                <a:spcPts val="0"/>
              </a:spcAft>
              <a:buClr>
                <a:schemeClr val="accent3"/>
              </a:buClr>
              <a:buSzPct val="117646"/>
              <a:buNone/>
            </a:pPr>
            <a:r>
              <a:t/>
            </a:r>
            <a:endParaRPr/>
          </a:p>
        </p:txBody>
      </p:sp>
      <p:sp>
        <p:nvSpPr>
          <p:cNvPr id="80" name="Google Shape;80;p21"/>
          <p:cNvSpPr txBox="1"/>
          <p:nvPr>
            <p:ph idx="1" type="body"/>
          </p:nvPr>
        </p:nvSpPr>
        <p:spPr>
          <a:xfrm>
            <a:off x="963077" y="1556587"/>
            <a:ext cx="10515600" cy="823912"/>
          </a:xfrm>
          <a:prstGeom prst="rect">
            <a:avLst/>
          </a:prstGeom>
          <a:noFill/>
          <a:ln>
            <a:noFill/>
          </a:ln>
        </p:spPr>
        <p:txBody>
          <a:bodyPr anchorCtr="0" anchor="ctr" bIns="45700" lIns="91425" spcFirstLastPara="1" rIns="91425" wrap="square" tIns="45700">
            <a:noAutofit/>
          </a:bodyPr>
          <a:lstStyle/>
          <a:p>
            <a:pPr indent="-228600" lvl="0" marL="457200" rtl="0" algn="l">
              <a:lnSpc>
                <a:spcPct val="90000"/>
              </a:lnSpc>
              <a:spcBef>
                <a:spcPts val="1000"/>
              </a:spcBef>
              <a:spcAft>
                <a:spcPts val="0"/>
              </a:spcAft>
              <a:buClr>
                <a:schemeClr val="accent3"/>
              </a:buClr>
              <a:buSzPts val="2800"/>
              <a:buNone/>
            </a:pPr>
            <a:r>
              <a:rPr lang="es-ES" sz="2400"/>
              <a:t>Eftir að hafa lokið sex þjálfunarlotum í þessari einingu munu nemendur hafa öðlast þekkingu til að:</a:t>
            </a:r>
            <a:endParaRPr sz="24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sp>
        <p:nvSpPr>
          <p:cNvPr id="85" name="Google Shape;85;p22"/>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Námsárangur þessarar einingar - Hæfni</a:t>
            </a:r>
            <a:endParaRPr>
              <a:solidFill>
                <a:srgbClr val="FF0000"/>
              </a:solidFill>
            </a:endParaRPr>
          </a:p>
        </p:txBody>
      </p:sp>
      <p:sp>
        <p:nvSpPr>
          <p:cNvPr id="86" name="Google Shape;86;p22"/>
          <p:cNvSpPr txBox="1"/>
          <p:nvPr>
            <p:ph idx="2" type="body"/>
          </p:nvPr>
        </p:nvSpPr>
        <p:spPr>
          <a:xfrm>
            <a:off x="839788" y="1613043"/>
            <a:ext cx="9722046" cy="3990342"/>
          </a:xfrm>
          <a:prstGeom prst="rect">
            <a:avLst/>
          </a:prstGeom>
          <a:noFill/>
          <a:ln>
            <a:noFill/>
          </a:ln>
        </p:spPr>
        <p:txBody>
          <a:bodyPr anchorCtr="0" anchor="t" bIns="45700" lIns="91425" spcFirstLastPara="1" rIns="91425" wrap="square" tIns="45700">
            <a:normAutofit fontScale="47500" lnSpcReduction="20000"/>
          </a:bodyPr>
          <a:lstStyle/>
          <a:p>
            <a:pPr indent="0" lvl="0" marL="50800" rtl="0" algn="just">
              <a:lnSpc>
                <a:spcPct val="90000"/>
              </a:lnSpc>
              <a:spcBef>
                <a:spcPts val="1000"/>
              </a:spcBef>
              <a:spcAft>
                <a:spcPts val="0"/>
              </a:spcAft>
              <a:buSzPct val="116424"/>
              <a:buNone/>
            </a:pPr>
            <a:r>
              <a:rPr b="1" lang="es-ES" sz="2900">
                <a:solidFill>
                  <a:srgbClr val="4892DC"/>
                </a:solidFill>
              </a:rPr>
              <a:t>Eftir að hafa lokið sex þjálfunarlotum í þessari einingu munu nemendur geta:</a:t>
            </a:r>
            <a:endParaRPr sz="2900"/>
          </a:p>
          <a:p>
            <a:pPr indent="0" lvl="0" marL="50800" rtl="0" algn="l">
              <a:lnSpc>
                <a:spcPct val="90000"/>
              </a:lnSpc>
              <a:spcBef>
                <a:spcPts val="1000"/>
              </a:spcBef>
              <a:spcAft>
                <a:spcPts val="0"/>
              </a:spcAft>
              <a:buSzPct val="108108"/>
              <a:buNone/>
            </a:pPr>
            <a:r>
              <a:t/>
            </a:r>
            <a:endParaRPr b="1"/>
          </a:p>
          <a:p>
            <a:pPr indent="0" lvl="0" marL="50800" rtl="0" algn="l">
              <a:lnSpc>
                <a:spcPct val="120000"/>
              </a:lnSpc>
              <a:spcBef>
                <a:spcPts val="0"/>
              </a:spcBef>
              <a:spcAft>
                <a:spcPts val="0"/>
              </a:spcAft>
              <a:buSzPct val="108107"/>
              <a:buNone/>
            </a:pPr>
            <a:r>
              <a:rPr b="1" lang="es-ES" sz="3600"/>
              <a:t>Færni 1:</a:t>
            </a:r>
            <a:r>
              <a:rPr lang="es-ES" sz="3600"/>
              <a:t> Greint og lagt til árangursríkar aðgerðir til að mæta grunnþörfum í hamfaraaðstæðum á heimili.</a:t>
            </a:r>
            <a:endParaRPr sz="3600"/>
          </a:p>
          <a:p>
            <a:pPr indent="0" lvl="0" marL="50800" rtl="0" algn="l">
              <a:lnSpc>
                <a:spcPct val="120000"/>
              </a:lnSpc>
              <a:spcBef>
                <a:spcPts val="0"/>
              </a:spcBef>
              <a:spcAft>
                <a:spcPts val="0"/>
              </a:spcAft>
              <a:buSzPct val="108107"/>
              <a:buNone/>
            </a:pPr>
            <a:r>
              <a:rPr b="1" lang="es-ES" sz="3600"/>
              <a:t>Færni 2:</a:t>
            </a:r>
            <a:r>
              <a:rPr lang="es-ES" sz="3600"/>
              <a:t> Greint óáreiðanlegar upplýsingar í neyðartilvikum og aðgreint þær frá staðfestum og traustum heimildum.</a:t>
            </a:r>
            <a:endParaRPr sz="3600"/>
          </a:p>
          <a:p>
            <a:pPr indent="0" lvl="0" marL="50800" rtl="0" algn="l">
              <a:lnSpc>
                <a:spcPct val="120000"/>
              </a:lnSpc>
              <a:spcBef>
                <a:spcPts val="0"/>
              </a:spcBef>
              <a:spcAft>
                <a:spcPts val="0"/>
              </a:spcAft>
              <a:buSzPct val="108107"/>
              <a:buNone/>
            </a:pPr>
            <a:r>
              <a:rPr b="1" lang="es-ES" sz="3600"/>
              <a:t>Færni 3:</a:t>
            </a:r>
            <a:r>
              <a:rPr lang="es-ES" sz="3600"/>
              <a:t> Greint vandamál sem kunna að koma upp í virkni viðvörunarkerfa og lagt fram tímanlegar lausnir á þeim.</a:t>
            </a:r>
            <a:endParaRPr b="1" sz="3600"/>
          </a:p>
          <a:p>
            <a:pPr indent="0" lvl="0" marL="50800" rtl="0" algn="l">
              <a:lnSpc>
                <a:spcPct val="120000"/>
              </a:lnSpc>
              <a:spcBef>
                <a:spcPts val="0"/>
              </a:spcBef>
              <a:spcAft>
                <a:spcPts val="0"/>
              </a:spcAft>
              <a:buSzPct val="108107"/>
              <a:buNone/>
            </a:pPr>
            <a:r>
              <a:rPr b="1" lang="es-ES" sz="3600"/>
              <a:t>Færni 4:</a:t>
            </a:r>
            <a:r>
              <a:rPr lang="es-ES" sz="3600"/>
              <a:t> Aðlagað sjálfsstjórnunar- og streitustjórnunartækni til að halda ró, einbeitingu og geta tekið skjótar og öruggar ákvarðanir í neyðartilvikum.</a:t>
            </a:r>
            <a:endParaRPr sz="3600"/>
          </a:p>
          <a:p>
            <a:pPr indent="0" lvl="0" marL="50800" rtl="0" algn="l">
              <a:lnSpc>
                <a:spcPct val="120000"/>
              </a:lnSpc>
              <a:spcBef>
                <a:spcPts val="0"/>
              </a:spcBef>
              <a:spcAft>
                <a:spcPts val="0"/>
              </a:spcAft>
              <a:buSzPct val="108107"/>
              <a:buNone/>
            </a:pPr>
            <a:r>
              <a:rPr b="1" lang="es-ES" sz="3600"/>
              <a:t>Færni 5:</a:t>
            </a:r>
            <a:r>
              <a:rPr lang="es-ES" sz="3600"/>
              <a:t> Beitt gagnrýninni hugsun til að meta og forgangsraða forvarnar- og viðbragðsaðgerðum í hamfaraaðstæðum á heimili.</a:t>
            </a:r>
            <a:endParaRPr sz="3600"/>
          </a:p>
          <a:p>
            <a:pPr indent="0" lvl="0" marL="50800" rtl="0" algn="l">
              <a:lnSpc>
                <a:spcPct val="120000"/>
              </a:lnSpc>
              <a:spcBef>
                <a:spcPts val="0"/>
              </a:spcBef>
              <a:spcAft>
                <a:spcPts val="0"/>
              </a:spcAft>
              <a:buSzPct val="108107"/>
              <a:buNone/>
            </a:pPr>
            <a:r>
              <a:rPr b="1" lang="es-ES" sz="3600"/>
              <a:t>Færni 6:</a:t>
            </a:r>
            <a:r>
              <a:rPr lang="es-ES" sz="3600"/>
              <a:t> Greint og lagt til árangursríkar aðferðir til að styðja tilfinningalega vellíðan fólks sem verður fyrir hamförum á heimili.</a:t>
            </a:r>
            <a:endParaRPr b="1" sz="3600"/>
          </a:p>
          <a:p>
            <a:pPr indent="-228600" lvl="0" marL="457200" rtl="0" algn="l">
              <a:lnSpc>
                <a:spcPct val="90000"/>
              </a:lnSpc>
              <a:spcBef>
                <a:spcPts val="1000"/>
              </a:spcBef>
              <a:spcAft>
                <a:spcPts val="0"/>
              </a:spcAft>
              <a:buSzPct val="108108"/>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23"/>
          <p:cNvSpPr txBox="1"/>
          <p:nvPr>
            <p:ph type="title"/>
          </p:nvPr>
        </p:nvSpPr>
        <p:spPr>
          <a:xfrm>
            <a:off x="757594" y="391211"/>
            <a:ext cx="8022201" cy="16002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1"/>
              </a:buClr>
              <a:buSzPts val="3200"/>
              <a:buFont typeface="Calibri"/>
              <a:buNone/>
            </a:pPr>
            <a:r>
              <a:rPr lang="es-ES" sz="4400"/>
              <a:t>Staðfesting</a:t>
            </a:r>
            <a:endParaRPr sz="4400"/>
          </a:p>
        </p:txBody>
      </p:sp>
      <p:sp>
        <p:nvSpPr>
          <p:cNvPr id="92" name="Google Shape;92;p23"/>
          <p:cNvSpPr txBox="1"/>
          <p:nvPr>
            <p:ph idx="1" type="body"/>
          </p:nvPr>
        </p:nvSpPr>
        <p:spPr>
          <a:xfrm>
            <a:off x="839788" y="1552575"/>
            <a:ext cx="7091861" cy="4533900"/>
          </a:xfrm>
          <a:prstGeom prst="rect">
            <a:avLst/>
          </a:prstGeom>
          <a:noFill/>
          <a:ln>
            <a:noFill/>
          </a:ln>
        </p:spPr>
        <p:txBody>
          <a:bodyPr anchorCtr="0" anchor="t" bIns="45700" lIns="91425" spcFirstLastPara="1" rIns="91425" wrap="square" tIns="45700">
            <a:normAutofit fontScale="70000" lnSpcReduction="20000"/>
          </a:bodyPr>
          <a:lstStyle/>
          <a:p>
            <a:pPr indent="0" lvl="0" marL="50800" rtl="0" algn="just">
              <a:lnSpc>
                <a:spcPct val="90000"/>
              </a:lnSpc>
              <a:spcBef>
                <a:spcPts val="1000"/>
              </a:spcBef>
              <a:spcAft>
                <a:spcPts val="0"/>
              </a:spcAft>
              <a:buSzPct val="119047"/>
              <a:buNone/>
            </a:pPr>
            <a:r>
              <a:rPr b="1" lang="es-ES" sz="2400">
                <a:solidFill>
                  <a:srgbClr val="4892DC"/>
                </a:solidFill>
              </a:rPr>
              <a:t>Þessi eining stuðlar beint að þróun eftirfarandi þverfærni samkvæmt ESCO:</a:t>
            </a:r>
            <a:endParaRPr b="1" sz="2400">
              <a:solidFill>
                <a:srgbClr val="4892DC"/>
              </a:solidFill>
            </a:endParaRPr>
          </a:p>
          <a:p>
            <a:pPr indent="-228600" lvl="0" marL="457200" rtl="0" algn="l">
              <a:lnSpc>
                <a:spcPct val="120000"/>
              </a:lnSpc>
              <a:spcBef>
                <a:spcPts val="0"/>
              </a:spcBef>
              <a:spcAft>
                <a:spcPts val="0"/>
              </a:spcAft>
              <a:buSzPct val="142857"/>
              <a:buNone/>
            </a:pPr>
            <a:r>
              <a:rPr b="1" lang="es-ES"/>
              <a:t>T2.1 – Vinnsla upplýsinga, hugmynda og hugtaka; gagnrýnin hugsun</a:t>
            </a:r>
            <a:endParaRPr/>
          </a:p>
          <a:p>
            <a:pPr indent="-228600" lvl="0" marL="457200" rtl="0" algn="l">
              <a:lnSpc>
                <a:spcPct val="120000"/>
              </a:lnSpc>
              <a:spcBef>
                <a:spcPts val="0"/>
              </a:spcBef>
              <a:spcAft>
                <a:spcPts val="0"/>
              </a:spcAft>
              <a:buSzPct val="142857"/>
              <a:buNone/>
            </a:pPr>
            <a:r>
              <a:rPr lang="es-ES"/>
              <a:t>Geta til að greina upplýsingar á hlutlægan hátt, meta hamfarahættu á heimili, leggja mat á áreiðanleika heimilda og beita röksemdum byggðum á gögnum við töku öryggisákvarðana.</a:t>
            </a:r>
            <a:endParaRPr/>
          </a:p>
          <a:p>
            <a:pPr indent="-228600" lvl="0" marL="457200" rtl="0" algn="l">
              <a:lnSpc>
                <a:spcPct val="120000"/>
              </a:lnSpc>
              <a:spcBef>
                <a:spcPts val="0"/>
              </a:spcBef>
              <a:spcAft>
                <a:spcPts val="0"/>
              </a:spcAft>
              <a:buSzPct val="142857"/>
              <a:buNone/>
            </a:pPr>
            <a:r>
              <a:rPr b="1" lang="es-ES"/>
              <a:t>T2.3 – Að takast á við vandamál</a:t>
            </a:r>
            <a:endParaRPr/>
          </a:p>
          <a:p>
            <a:pPr indent="-228600" lvl="0" marL="457200" rtl="0" algn="l">
              <a:lnSpc>
                <a:spcPct val="120000"/>
              </a:lnSpc>
              <a:spcBef>
                <a:spcPts val="0"/>
              </a:spcBef>
              <a:spcAft>
                <a:spcPts val="0"/>
              </a:spcAft>
              <a:buSzPct val="142857"/>
              <a:buNone/>
            </a:pPr>
            <a:r>
              <a:rPr lang="es-ES"/>
              <a:t>Geta til að þróa og innleiða hagnýtar, rekstrarlegar eða hugmyndalegar lausnir á áskorunum sem koma upp í hamfaraaðstæðum á heimili.</a:t>
            </a:r>
            <a:endParaRPr/>
          </a:p>
          <a:p>
            <a:pPr indent="-228600" lvl="0" marL="457200" rtl="0" algn="l">
              <a:lnSpc>
                <a:spcPct val="120000"/>
              </a:lnSpc>
              <a:spcBef>
                <a:spcPts val="0"/>
              </a:spcBef>
              <a:spcAft>
                <a:spcPts val="0"/>
              </a:spcAft>
              <a:buSzPct val="142857"/>
              <a:buNone/>
            </a:pPr>
            <a:r>
              <a:rPr b="1" lang="es-ES"/>
              <a:t>T3.1 – Að vinna skilvirkt</a:t>
            </a:r>
            <a:endParaRPr/>
          </a:p>
          <a:p>
            <a:pPr indent="-228600" lvl="0" marL="457200" rtl="0" algn="l">
              <a:lnSpc>
                <a:spcPct val="120000"/>
              </a:lnSpc>
              <a:spcBef>
                <a:spcPts val="0"/>
              </a:spcBef>
              <a:spcAft>
                <a:spcPts val="0"/>
              </a:spcAft>
              <a:buSzPct val="142857"/>
              <a:buNone/>
            </a:pPr>
            <a:r>
              <a:rPr lang="es-ES"/>
              <a:t>Geta til að bregðast sjálfstætt við, stjórna tíma og úrræðum og taka skjótar og öruggar ákvarðanir undir álagi í hamfaraaðstæðum á heimili.</a:t>
            </a:r>
            <a:endParaRPr/>
          </a:p>
          <a:p>
            <a:pPr indent="-228600" lvl="0" marL="457200" rtl="0" algn="l">
              <a:lnSpc>
                <a:spcPct val="120000"/>
              </a:lnSpc>
              <a:spcBef>
                <a:spcPts val="0"/>
              </a:spcBef>
              <a:spcAft>
                <a:spcPts val="0"/>
              </a:spcAft>
              <a:buSzPct val="142857"/>
              <a:buNone/>
            </a:pPr>
            <a:r>
              <a:rPr b="1" lang="es-ES"/>
              <a:t>T3.2 – Að taka frumkvæði</a:t>
            </a:r>
            <a:endParaRPr/>
          </a:p>
          <a:p>
            <a:pPr indent="-228600" lvl="0" marL="457200" rtl="0" algn="l">
              <a:lnSpc>
                <a:spcPct val="120000"/>
              </a:lnSpc>
              <a:spcBef>
                <a:spcPts val="0"/>
              </a:spcBef>
              <a:spcAft>
                <a:spcPts val="0"/>
              </a:spcAft>
              <a:buSzPct val="142857"/>
              <a:buNone/>
            </a:pPr>
            <a:r>
              <a:rPr lang="es-ES"/>
              <a:t>Geta til að sjá fyrir áhættu, undirbúa sig fyrirfram og grípa snemma til forvarnaraðgerða til að draga úr áhrifum mögulegra hamfara á heimili.</a:t>
            </a:r>
            <a:endParaRPr/>
          </a:p>
          <a:p>
            <a:pPr indent="-228600" lvl="0" marL="457200" rtl="0" algn="l">
              <a:lnSpc>
                <a:spcPct val="120000"/>
              </a:lnSpc>
              <a:spcBef>
                <a:spcPts val="0"/>
              </a:spcBef>
              <a:spcAft>
                <a:spcPts val="0"/>
              </a:spcAft>
              <a:buSzPct val="142857"/>
              <a:buNone/>
            </a:pPr>
            <a:r>
              <a:rPr b="1" lang="es-ES"/>
              <a:t>T3.3 – Að viðhalda jákvæðu viðhorfi</a:t>
            </a:r>
            <a:endParaRPr/>
          </a:p>
          <a:p>
            <a:pPr indent="-228600" lvl="0" marL="457200" rtl="0" algn="l">
              <a:lnSpc>
                <a:spcPct val="120000"/>
              </a:lnSpc>
              <a:spcBef>
                <a:spcPts val="0"/>
              </a:spcBef>
              <a:spcAft>
                <a:spcPts val="0"/>
              </a:spcAft>
              <a:buSzPct val="142857"/>
              <a:buNone/>
            </a:pPr>
            <a:r>
              <a:rPr lang="es-ES"/>
              <a:t>Geta til að sýna seiglu í krefjandi aðstæðum, takast á við óvissu, veita öðrum tilfinningalegan stuðning og viðhalda uppbyggilegri ákvarðanatöku í hamfaraaðstæðum á heimili.</a:t>
            </a:r>
            <a:endParaRPr/>
          </a:p>
          <a:p>
            <a:pPr indent="0" lvl="0" marL="50800" rtl="0" algn="just">
              <a:lnSpc>
                <a:spcPct val="90000"/>
              </a:lnSpc>
              <a:spcBef>
                <a:spcPts val="1000"/>
              </a:spcBef>
              <a:spcAft>
                <a:spcPts val="0"/>
              </a:spcAft>
              <a:buSzPct val="142857"/>
              <a:buNone/>
            </a:pPr>
            <a:r>
              <a:t/>
            </a:r>
            <a:endParaRPr/>
          </a:p>
          <a:p>
            <a:pPr indent="0" lvl="0" marL="50800" rtl="0" algn="just">
              <a:lnSpc>
                <a:spcPct val="90000"/>
              </a:lnSpc>
              <a:spcBef>
                <a:spcPts val="1000"/>
              </a:spcBef>
              <a:spcAft>
                <a:spcPts val="0"/>
              </a:spcAft>
              <a:buSzPct val="142857"/>
              <a:buNone/>
            </a:pPr>
            <a:r>
              <a:t/>
            </a:r>
            <a:endParaRPr b="1">
              <a:solidFill>
                <a:srgbClr val="4892DC"/>
              </a:solidFill>
            </a:endParaRPr>
          </a:p>
          <a:p>
            <a:pPr indent="0" lvl="0" marL="0" rtl="0" algn="l">
              <a:lnSpc>
                <a:spcPct val="90000"/>
              </a:lnSpc>
              <a:spcBef>
                <a:spcPts val="0"/>
              </a:spcBef>
              <a:spcAft>
                <a:spcPts val="0"/>
              </a:spcAft>
              <a:buClr>
                <a:schemeClr val="dk1"/>
              </a:buClr>
              <a:buSzPct val="142857"/>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24"/>
          <p:cNvSpPr txBox="1"/>
          <p:nvPr>
            <p:ph type="title"/>
          </p:nvPr>
        </p:nvSpPr>
        <p:spPr>
          <a:xfrm>
            <a:off x="757594" y="391211"/>
            <a:ext cx="8022201" cy="16002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1"/>
              </a:buClr>
              <a:buSzPts val="3200"/>
              <a:buFont typeface="Calibri"/>
              <a:buNone/>
            </a:pPr>
            <a:r>
              <a:rPr lang="es-ES" sz="4400"/>
              <a:t>Viðurkenning</a:t>
            </a:r>
            <a:endParaRPr sz="4400"/>
          </a:p>
        </p:txBody>
      </p:sp>
      <p:sp>
        <p:nvSpPr>
          <p:cNvPr id="98" name="Google Shape;98;p24"/>
          <p:cNvSpPr txBox="1"/>
          <p:nvPr>
            <p:ph idx="1" type="body"/>
          </p:nvPr>
        </p:nvSpPr>
        <p:spPr>
          <a:xfrm>
            <a:off x="839788" y="1726058"/>
            <a:ext cx="7091861" cy="3659842"/>
          </a:xfrm>
          <a:prstGeom prst="rect">
            <a:avLst/>
          </a:prstGeom>
          <a:noFill/>
          <a:ln>
            <a:noFill/>
          </a:ln>
        </p:spPr>
        <p:txBody>
          <a:bodyPr anchorCtr="0" anchor="t" bIns="45700" lIns="91425" spcFirstLastPara="1" rIns="91425" wrap="square" tIns="45700">
            <a:normAutofit/>
          </a:bodyPr>
          <a:lstStyle/>
          <a:p>
            <a:pPr indent="-228600" lvl="0" marL="457200" rtl="0" algn="l">
              <a:lnSpc>
                <a:spcPct val="90000"/>
              </a:lnSpc>
              <a:spcBef>
                <a:spcPts val="1000"/>
              </a:spcBef>
              <a:spcAft>
                <a:spcPts val="0"/>
              </a:spcAft>
              <a:buClr>
                <a:schemeClr val="dk1"/>
              </a:buClr>
              <a:buSzPts val="2000"/>
              <a:buNone/>
            </a:pPr>
            <a:r>
              <a:rPr b="1" lang="es-ES"/>
              <a:t>Viðurkenning fyrir nemendur:</a:t>
            </a:r>
            <a:endParaRPr/>
          </a:p>
          <a:p>
            <a:pPr indent="-228600" lvl="0" marL="457200" rtl="0" algn="l">
              <a:lnSpc>
                <a:spcPct val="90000"/>
              </a:lnSpc>
              <a:spcBef>
                <a:spcPts val="1000"/>
              </a:spcBef>
              <a:spcAft>
                <a:spcPts val="0"/>
              </a:spcAft>
              <a:buClr>
                <a:schemeClr val="dk1"/>
              </a:buClr>
              <a:buSzPts val="2000"/>
              <a:buNone/>
            </a:pPr>
            <a:r>
              <a:rPr lang="es-ES"/>
              <a:t>Skírteini sem staðfestir þátttöku (óformlegt þjálfunarnámskeið)</a:t>
            </a:r>
            <a:endParaRPr/>
          </a:p>
          <a:p>
            <a:pPr indent="-228600" lvl="0" marL="457200" rtl="0" algn="l">
              <a:lnSpc>
                <a:spcPct val="90000"/>
              </a:lnSpc>
              <a:spcBef>
                <a:spcPts val="1000"/>
              </a:spcBef>
              <a:spcAft>
                <a:spcPts val="0"/>
              </a:spcAft>
              <a:buClr>
                <a:schemeClr val="dk1"/>
              </a:buClr>
              <a:buSzPts val="2000"/>
              <a:buNone/>
            </a:pPr>
            <a:r>
              <a:rPr b="1" lang="es-ES"/>
              <a:t>Viðurkenning fyrir kennara:</a:t>
            </a:r>
            <a:endParaRPr/>
          </a:p>
          <a:p>
            <a:pPr indent="-228600" lvl="0" marL="457200" rtl="0" algn="l">
              <a:lnSpc>
                <a:spcPct val="90000"/>
              </a:lnSpc>
              <a:spcBef>
                <a:spcPts val="1000"/>
              </a:spcBef>
              <a:spcAft>
                <a:spcPts val="0"/>
              </a:spcAft>
              <a:buClr>
                <a:schemeClr val="dk1"/>
              </a:buClr>
              <a:buSzPts val="2000"/>
              <a:buNone/>
            </a:pPr>
            <a:r>
              <a:rPr lang="es-ES"/>
              <a:t>Skírteini sem staðfestir aukna faglega hæfni</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VET READY">
      <a:dk1>
        <a:srgbClr val="000000"/>
      </a:dk1>
      <a:lt1>
        <a:srgbClr val="FFFFFF"/>
      </a:lt1>
      <a:dk2>
        <a:srgbClr val="0E2841"/>
      </a:dk2>
      <a:lt2>
        <a:srgbClr val="E8E8E8"/>
      </a:lt2>
      <a:accent1>
        <a:srgbClr val="ED2527"/>
      </a:accent1>
      <a:accent2>
        <a:srgbClr val="E48363"/>
      </a:accent2>
      <a:accent3>
        <a:srgbClr val="139AD6"/>
      </a:accent3>
      <a:accent4>
        <a:srgbClr val="F6BB38"/>
      </a:accent4>
      <a:accent5>
        <a:srgbClr val="F7AEA5"/>
      </a:accent5>
      <a:accent6>
        <a:srgbClr val="F7A7A8"/>
      </a:accent6>
      <a:hlink>
        <a:srgbClr val="139AD6"/>
      </a:hlink>
      <a:folHlink>
        <a:srgbClr val="ED252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2024-02-15T12:50:33Z</dcterms:created>
  <dc:creator>Maria Karapostolou</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0x010100B688FCE479FC304A9ED734F8C118CCC4</vt:lpwstr>
  </property>
</Properties>
</file>