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8288000" cy="10287000"/>
  <p:notesSz cx="6858000" cy="9144000"/>
  <p:embeddedFontLst>
    <p:embeddedFont>
      <p:font typeface="Calibri (MS)" panose="020B0604020202020204" charset="0"/>
      <p:regular r:id="rId15"/>
    </p:embeddedFont>
    <p:embeddedFont>
      <p:font typeface="Calibri (MS) Bold" panose="020B0604020202020204" charset="0"/>
      <p:regular r:id="rId16"/>
    </p:embeddedFont>
    <p:embeddedFont>
      <p:font typeface="Calibri (MS) Bold Italics" panose="020B0604020202020204" charset="0"/>
      <p:regular r:id="rId17"/>
    </p:embeddedFont>
    <p:embeddedFont>
      <p:font typeface="Calibri (MS) Italics" panose="020B0604020202020204" charset="0"/>
      <p:regular r:id="rId18"/>
    </p:embeddedFont>
    <p:embeddedFont>
      <p:font typeface="Montserrat 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8" d="100"/>
          <a:sy n="48" d="100"/>
        </p:scale>
        <p:origin x="72" y="3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12.01.2026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hyperlink" Target="https://vonhope.is/" TargetMode="External"/><Relationship Id="rId13" Type="http://schemas.openxmlformats.org/officeDocument/2006/relationships/image" Target="../media/image10.png"/><Relationship Id="rId3" Type="http://schemas.openxmlformats.org/officeDocument/2006/relationships/hyperlink" Target="https://ied.eu/" TargetMode="External"/><Relationship Id="rId7" Type="http://schemas.openxmlformats.org/officeDocument/2006/relationships/hyperlink" Target="https://ngo-nfe4y.com.ua/en" TargetMode="External"/><Relationship Id="rId12"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https://www.eva93.lv/" TargetMode="External"/><Relationship Id="rId11" Type="http://schemas.openxmlformats.org/officeDocument/2006/relationships/image" Target="../media/image8.png"/><Relationship Id="rId5" Type="http://schemas.openxmlformats.org/officeDocument/2006/relationships/hyperlink" Target="https://neotalentway.com/" TargetMode="External"/><Relationship Id="rId10" Type="http://schemas.openxmlformats.org/officeDocument/2006/relationships/image" Target="../media/image7.png"/><Relationship Id="rId4" Type="http://schemas.openxmlformats.org/officeDocument/2006/relationships/hyperlink" Target="https://denizli.afad.gov.tr/" TargetMode="External"/><Relationship Id="rId9" Type="http://schemas.openxmlformats.org/officeDocument/2006/relationships/image" Target="../media/image6.png"/><Relationship Id="rId1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hyperlink" Target="http://www.linkedin.com/company/vet-ready-project" TargetMode="External"/><Relationship Id="rId12" Type="http://schemas.openxmlformats.org/officeDocument/2006/relationships/hyperlink" Target="https://www.youtube.com/@VET-READYEUProgram"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hyperlink" Target="https://vetready.eu/" TargetMode="External"/><Relationship Id="rId11" Type="http://schemas.openxmlformats.org/officeDocument/2006/relationships/image" Target="../media/image17.png"/><Relationship Id="rId5" Type="http://schemas.openxmlformats.org/officeDocument/2006/relationships/image" Target="../media/image14.png"/><Relationship Id="rId10" Type="http://schemas.openxmlformats.org/officeDocument/2006/relationships/hyperlink" Target="https://www.facebook.com/profile.php?id=61573707797009" TargetMode="External"/><Relationship Id="rId4" Type="http://schemas.openxmlformats.org/officeDocument/2006/relationships/image" Target="../media/image13.pn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793624" y="716280"/>
            <a:ext cx="8274272" cy="8397240"/>
          </a:xfrm>
          <a:custGeom>
            <a:avLst/>
            <a:gdLst/>
            <a:ahLst/>
            <a:cxnLst/>
            <a:rect l="l" t="t" r="r" b="b"/>
            <a:pathLst>
              <a:path w="8274272" h="8397240">
                <a:moveTo>
                  <a:pt x="0" y="0"/>
                </a:moveTo>
                <a:lnTo>
                  <a:pt x="8274272" y="0"/>
                </a:lnTo>
                <a:lnTo>
                  <a:pt x="8274272" y="8397240"/>
                </a:lnTo>
                <a:lnTo>
                  <a:pt x="0" y="8397240"/>
                </a:lnTo>
                <a:lnTo>
                  <a:pt x="0" y="0"/>
                </a:lnTo>
                <a:close/>
              </a:path>
            </a:pathLst>
          </a:custGeom>
          <a:blipFill>
            <a:blip r:embed="rId3"/>
            <a:stretch>
              <a:fillRect/>
            </a:stretch>
          </a:blipFill>
        </p:spPr>
        <p:txBody>
          <a:bodyPr/>
          <a:lstStyle/>
          <a:p>
            <a:endParaRPr lang="el-GR"/>
          </a:p>
        </p:txBody>
      </p:sp>
      <p:sp>
        <p:nvSpPr>
          <p:cNvPr id="3" name="Freeform 3"/>
          <p:cNvSpPr/>
          <p:nvPr/>
        </p:nvSpPr>
        <p:spPr>
          <a:xfrm>
            <a:off x="732692" y="8815645"/>
            <a:ext cx="4305738" cy="911800"/>
          </a:xfrm>
          <a:custGeom>
            <a:avLst/>
            <a:gdLst/>
            <a:ahLst/>
            <a:cxnLst/>
            <a:rect l="l" t="t" r="r" b="b"/>
            <a:pathLst>
              <a:path w="4305738" h="911800">
                <a:moveTo>
                  <a:pt x="0" y="0"/>
                </a:moveTo>
                <a:lnTo>
                  <a:pt x="4305738" y="0"/>
                </a:lnTo>
                <a:lnTo>
                  <a:pt x="4305738" y="911799"/>
                </a:lnTo>
                <a:lnTo>
                  <a:pt x="0" y="911799"/>
                </a:lnTo>
                <a:lnTo>
                  <a:pt x="0" y="0"/>
                </a:lnTo>
                <a:close/>
              </a:path>
            </a:pathLst>
          </a:custGeom>
          <a:blipFill>
            <a:blip r:embed="rId4"/>
            <a:stretch>
              <a:fillRect/>
            </a:stretch>
          </a:blipFill>
        </p:spPr>
        <p:txBody>
          <a:bodyPr/>
          <a:lstStyle/>
          <a:p>
            <a:endParaRPr lang="el-GR"/>
          </a:p>
        </p:txBody>
      </p:sp>
      <p:sp>
        <p:nvSpPr>
          <p:cNvPr id="4" name="Freeform 4" descr="Κοντινό πλάνο ενός λογότυπου  Το περιεχόμενο που δημιουργείται από τεχνητή νοημοσύνη ενδέχεται να είναι εσφαλμένο."/>
          <p:cNvSpPr/>
          <p:nvPr/>
        </p:nvSpPr>
        <p:spPr>
          <a:xfrm>
            <a:off x="581025" y="1096356"/>
            <a:ext cx="4059555" cy="981894"/>
          </a:xfrm>
          <a:custGeom>
            <a:avLst/>
            <a:gdLst/>
            <a:ahLst/>
            <a:cxnLst/>
            <a:rect l="l" t="t" r="r" b="b"/>
            <a:pathLst>
              <a:path w="4059555" h="981894">
                <a:moveTo>
                  <a:pt x="0" y="0"/>
                </a:moveTo>
                <a:lnTo>
                  <a:pt x="4059555" y="0"/>
                </a:lnTo>
                <a:lnTo>
                  <a:pt x="4059555" y="981894"/>
                </a:lnTo>
                <a:lnTo>
                  <a:pt x="0" y="98189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739073" y="1323420"/>
            <a:ext cx="8827894" cy="4847340"/>
            <a:chOff x="0" y="0"/>
            <a:chExt cx="11770525" cy="6463120"/>
          </a:xfrm>
        </p:grpSpPr>
        <p:sp>
          <p:nvSpPr>
            <p:cNvPr id="6" name="Freeform 6"/>
            <p:cNvSpPr/>
            <p:nvPr/>
          </p:nvSpPr>
          <p:spPr>
            <a:xfrm>
              <a:off x="0" y="0"/>
              <a:ext cx="11770526" cy="6463113"/>
            </a:xfrm>
            <a:custGeom>
              <a:avLst/>
              <a:gdLst/>
              <a:ahLst/>
              <a:cxnLst/>
              <a:rect l="l" t="t" r="r" b="b"/>
              <a:pathLst>
                <a:path w="11770526" h="6463113">
                  <a:moveTo>
                    <a:pt x="0" y="0"/>
                  </a:moveTo>
                  <a:lnTo>
                    <a:pt x="11770526" y="0"/>
                  </a:lnTo>
                  <a:lnTo>
                    <a:pt x="11770526" y="6463113"/>
                  </a:lnTo>
                  <a:lnTo>
                    <a:pt x="0" y="6463113"/>
                  </a:lnTo>
                  <a:close/>
                </a:path>
              </a:pathLst>
            </a:custGeom>
            <a:solidFill>
              <a:srgbClr val="000000">
                <a:alpha val="0"/>
              </a:srgbClr>
            </a:solidFill>
            <a:ln w="12700">
              <a:solidFill>
                <a:srgbClr val="000000"/>
              </a:solidFill>
            </a:ln>
          </p:spPr>
          <p:txBody>
            <a:bodyPr/>
            <a:lstStyle/>
            <a:p>
              <a:endParaRPr lang="el-GR"/>
            </a:p>
          </p:txBody>
        </p:sp>
        <p:sp>
          <p:nvSpPr>
            <p:cNvPr id="7" name="TextBox 7"/>
            <p:cNvSpPr txBox="1"/>
            <p:nvPr/>
          </p:nvSpPr>
          <p:spPr>
            <a:xfrm>
              <a:off x="0" y="-57150"/>
              <a:ext cx="11770525" cy="6520270"/>
            </a:xfrm>
            <a:prstGeom prst="rect">
              <a:avLst/>
            </a:prstGeom>
          </p:spPr>
          <p:txBody>
            <a:bodyPr lIns="0" tIns="0" rIns="0" bIns="0" rtlCol="0" anchor="b"/>
            <a:lstStyle/>
            <a:p>
              <a:pPr marL="0" lvl="0" indent="0" algn="l">
                <a:lnSpc>
                  <a:spcPts val="6998"/>
                </a:lnSpc>
              </a:pPr>
              <a:r>
                <a:rPr lang="en-US" sz="6480" b="1">
                  <a:solidFill>
                    <a:srgbClr val="000000"/>
                  </a:solidFill>
                  <a:latin typeface="Calibri (MS) Bold"/>
                  <a:ea typeface="Calibri (MS) Bold"/>
                  <a:cs typeface="Calibri (MS) Bold"/>
                  <a:sym typeface="Calibri (MS) Bold"/>
                </a:rPr>
                <a:t>ΕΝΟΤΗΤΑ 1: ΕΤΟΙΜΟΤΗΤΑ ΚΑΙ ΑΝΤΙΔΡΑΣΗ ΣΕ ΚΑΤΑΣΤΡΟΦΕΣ ΚΑΤΟΙΚΙΑΣ</a:t>
              </a:r>
            </a:p>
          </p:txBody>
        </p:sp>
      </p:grpSp>
      <p:sp>
        <p:nvSpPr>
          <p:cNvPr id="8" name="TextBox 8"/>
          <p:cNvSpPr txBox="1"/>
          <p:nvPr/>
        </p:nvSpPr>
        <p:spPr>
          <a:xfrm>
            <a:off x="672446" y="6394521"/>
            <a:ext cx="8961149" cy="1340007"/>
          </a:xfrm>
          <a:prstGeom prst="rect">
            <a:avLst/>
          </a:prstGeom>
        </p:spPr>
        <p:txBody>
          <a:bodyPr lIns="0" tIns="0" rIns="0" bIns="0" rtlCol="0" anchor="t">
            <a:spAutoFit/>
          </a:bodyPr>
          <a:lstStyle/>
          <a:p>
            <a:pPr marL="0" lvl="0" indent="0" algn="l">
              <a:lnSpc>
                <a:spcPts val="2831"/>
              </a:lnSpc>
            </a:pPr>
            <a:r>
              <a:rPr lang="en-US" sz="3277" b="1">
                <a:solidFill>
                  <a:srgbClr val="000000"/>
                </a:solidFill>
                <a:latin typeface="Calibri (MS) Bold"/>
                <a:ea typeface="Calibri (MS) Bold"/>
                <a:cs typeface="Calibri (MS) Bold"/>
                <a:sym typeface="Calibri (MS) Bold"/>
              </a:rPr>
              <a:t>Επισκόπηση Μονάδας</a:t>
            </a:r>
          </a:p>
          <a:p>
            <a:pPr marL="0" lvl="0" indent="0" algn="l">
              <a:lnSpc>
                <a:spcPts val="1477"/>
              </a:lnSpc>
            </a:pPr>
            <a:endParaRPr lang="en-US" sz="3277" b="1">
              <a:solidFill>
                <a:srgbClr val="000000"/>
              </a:solidFill>
              <a:latin typeface="Calibri (MS) Bold"/>
              <a:ea typeface="Calibri (MS) Bold"/>
              <a:cs typeface="Calibri (MS) Bold"/>
              <a:sym typeface="Calibri (MS) Bold"/>
            </a:endParaRPr>
          </a:p>
          <a:p>
            <a:pPr marL="0" lvl="0" indent="0" algn="l">
              <a:lnSpc>
                <a:spcPts val="2831"/>
              </a:lnSpc>
            </a:pPr>
            <a:r>
              <a:rPr lang="en-US" sz="3277" b="1">
                <a:solidFill>
                  <a:srgbClr val="000000"/>
                </a:solidFill>
                <a:latin typeface="Calibri (MS) Bold"/>
                <a:ea typeface="Calibri (MS) Bold"/>
                <a:cs typeface="Calibri (MS) Bold"/>
                <a:sym typeface="Calibri (MS) Bold"/>
              </a:rPr>
              <a:t>Συγγραφέας: EVA-93/ VETREADY Project Partnership</a:t>
            </a:r>
          </a:p>
        </p:txBody>
      </p:sp>
      <p:sp>
        <p:nvSpPr>
          <p:cNvPr id="9" name="TextBox 9"/>
          <p:cNvSpPr txBox="1"/>
          <p:nvPr/>
        </p:nvSpPr>
        <p:spPr>
          <a:xfrm>
            <a:off x="672446" y="8106004"/>
            <a:ext cx="8645042" cy="304800"/>
          </a:xfrm>
          <a:prstGeom prst="rect">
            <a:avLst/>
          </a:prstGeom>
        </p:spPr>
        <p:txBody>
          <a:bodyPr lIns="0" tIns="0" rIns="0" bIns="0" rtlCol="0" anchor="t">
            <a:spAutoFit/>
          </a:bodyPr>
          <a:lstStyle/>
          <a:p>
            <a:pPr marL="0" lvl="0" indent="0" algn="l">
              <a:lnSpc>
                <a:spcPts val="2160"/>
              </a:lnSpc>
            </a:pPr>
            <a:r>
              <a:rPr lang="en-US" sz="1800">
                <a:solidFill>
                  <a:srgbClr val="000000"/>
                </a:solidFill>
                <a:latin typeface="Calibri (MS)"/>
                <a:ea typeface="Calibri (MS)"/>
                <a:cs typeface="Calibri (MS)"/>
                <a:sym typeface="Calibri (MS)"/>
              </a:rPr>
              <a:t> Αριθμός έργου: 2024-1-ES01-KA220-VET-000257287</a:t>
            </a:r>
          </a:p>
        </p:txBody>
      </p:sp>
      <p:sp>
        <p:nvSpPr>
          <p:cNvPr id="10" name="TextBox 10"/>
          <p:cNvSpPr txBox="1"/>
          <p:nvPr/>
        </p:nvSpPr>
        <p:spPr>
          <a:xfrm>
            <a:off x="5244446" y="8896045"/>
            <a:ext cx="7812300" cy="828675"/>
          </a:xfrm>
          <a:prstGeom prst="rect">
            <a:avLst/>
          </a:prstGeom>
        </p:spPr>
        <p:txBody>
          <a:bodyPr lIns="0" tIns="0" rIns="0" bIns="0" rtlCol="0" anchor="t">
            <a:spAutoFit/>
          </a:bodyPr>
          <a:lstStyle/>
          <a:p>
            <a:pPr marL="0" lvl="0" indent="0" algn="just">
              <a:lnSpc>
                <a:spcPts val="1620"/>
              </a:lnSpc>
            </a:pPr>
            <a:r>
              <a:rPr lang="en-US" sz="1350">
                <a:solidFill>
                  <a:srgbClr val="000000"/>
                </a:solidFill>
                <a:latin typeface="Calibri (MS)"/>
                <a:ea typeface="Calibri (MS)"/>
                <a:cs typeface="Calibri (MS)"/>
                <a:sym typeface="Calibri (MS)"/>
              </a:rPr>
              <a:t>Χρηματοδοτείται από την Ευρωπαϊκή Ένωση. Οι απόψεις και οι γνώμες που εκφράζονται είναι, ωστόσο, μόνο του/των συγγραφέα/ων και δεν αντικατοπτρίζουν απαραίτητα εκείνες της Ευρωπαϊκής Ένωσης ή της Servicio Español para la Internacionalización de la Educación (SEPIE). Ούτε η Ευρωπαϊκή Ένωση ούτε η χορηγούσα αρχή φέρουν ευθύνη γι' αυτές.</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259681" y="358311"/>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Υποστήριξη για Εκπαιδευτικούς</a:t>
              </a:r>
            </a:p>
          </p:txBody>
        </p:sp>
      </p:grpSp>
      <p:sp>
        <p:nvSpPr>
          <p:cNvPr id="8" name="TextBox 8"/>
          <p:cNvSpPr txBox="1"/>
          <p:nvPr/>
        </p:nvSpPr>
        <p:spPr>
          <a:xfrm>
            <a:off x="1447800" y="2262968"/>
            <a:ext cx="10743714" cy="6547094"/>
          </a:xfrm>
          <a:prstGeom prst="rect">
            <a:avLst/>
          </a:prstGeom>
        </p:spPr>
        <p:txBody>
          <a:bodyPr lIns="0" tIns="0" rIns="0" bIns="0" rtlCol="0" anchor="t">
            <a:spAutoFit/>
          </a:bodyPr>
          <a:lstStyle/>
          <a:p>
            <a:pPr marL="0" lvl="0" indent="0" algn="l">
              <a:lnSpc>
                <a:spcPts val="2769"/>
              </a:lnSpc>
            </a:pPr>
            <a:r>
              <a:rPr lang="en-US" sz="3205" b="1" dirty="0" err="1">
                <a:solidFill>
                  <a:srgbClr val="4892DC"/>
                </a:solidFill>
                <a:latin typeface="Calibri (MS) Bold"/>
                <a:ea typeface="Calibri (MS) Bold"/>
                <a:cs typeface="Calibri (MS) Bold"/>
                <a:sym typeface="Calibri (MS) Bold"/>
              </a:rPr>
              <a:t>Κάθε</a:t>
            </a:r>
            <a:r>
              <a:rPr lang="en-US" sz="3205" b="1" dirty="0">
                <a:solidFill>
                  <a:srgbClr val="4892DC"/>
                </a:solidFill>
                <a:latin typeface="Calibri (MS) Bold"/>
                <a:ea typeface="Calibri (MS) Bold"/>
                <a:cs typeface="Calibri (MS) Bold"/>
                <a:sym typeface="Calibri (MS) Bold"/>
              </a:rPr>
              <a:t> </a:t>
            </a:r>
            <a:r>
              <a:rPr lang="en-US" sz="3205" b="1" dirty="0" err="1">
                <a:solidFill>
                  <a:srgbClr val="4892DC"/>
                </a:solidFill>
                <a:latin typeface="Calibri (MS) Bold"/>
                <a:ea typeface="Calibri (MS) Bold"/>
                <a:cs typeface="Calibri (MS) Bold"/>
                <a:sym typeface="Calibri (MS) Bold"/>
              </a:rPr>
              <a:t>μί</a:t>
            </a:r>
            <a:r>
              <a:rPr lang="en-US" sz="3205" b="1" dirty="0">
                <a:solidFill>
                  <a:srgbClr val="4892DC"/>
                </a:solidFill>
                <a:latin typeface="Calibri (MS) Bold"/>
                <a:ea typeface="Calibri (MS) Bold"/>
                <a:cs typeface="Calibri (MS) Bold"/>
                <a:sym typeface="Calibri (MS) Bold"/>
              </a:rPr>
              <a:t>α από τις έξι εκπαιδευτικές ενότητες αυτής της ενότητας συνοδεύεται από ένα ειδικό αρχείο υποστήριξης εκπαιδευτικού, το οποίο παρέχει:</a:t>
            </a:r>
          </a:p>
          <a:p>
            <a:pPr marL="0" lvl="0" indent="0" algn="l">
              <a:lnSpc>
                <a:spcPts val="2307"/>
              </a:lnSpc>
            </a:pPr>
            <a:endParaRPr lang="en-US" sz="3205" b="1" dirty="0">
              <a:solidFill>
                <a:srgbClr val="4892DC"/>
              </a:solidFill>
              <a:latin typeface="Calibri (MS) Bold"/>
              <a:ea typeface="Calibri (MS) Bold"/>
              <a:cs typeface="Calibri (MS) Bold"/>
              <a:sym typeface="Calibri (MS) Bold"/>
            </a:endParaRPr>
          </a:p>
          <a:p>
            <a:pPr marL="910088" lvl="1" indent="-455044" algn="l">
              <a:lnSpc>
                <a:spcPts val="2769"/>
              </a:lnSpc>
              <a:buFont typeface="Arial"/>
              <a:buChar char="•"/>
            </a:pPr>
            <a:r>
              <a:rPr lang="en-US" sz="3205" b="1" dirty="0">
                <a:solidFill>
                  <a:srgbClr val="000000"/>
                </a:solidFill>
                <a:latin typeface="Calibri (MS) Bold"/>
                <a:ea typeface="Calibri (MS) Bold"/>
                <a:cs typeface="Calibri (MS) Bold"/>
                <a:sym typeface="Calibri (MS) Bold"/>
              </a:rPr>
              <a:t>Προτεινόμενες </a:t>
            </a:r>
            <a:r>
              <a:rPr lang="en-US" sz="3205" b="1" dirty="0" err="1">
                <a:solidFill>
                  <a:srgbClr val="000000"/>
                </a:solidFill>
                <a:latin typeface="Calibri (MS) Bold"/>
                <a:ea typeface="Calibri (MS) Bold"/>
                <a:cs typeface="Calibri (MS) Bold"/>
                <a:sym typeface="Calibri (MS) Bold"/>
              </a:rPr>
              <a:t>μέθοδοι</a:t>
            </a:r>
            <a:r>
              <a:rPr lang="en-US" sz="3205" b="1" dirty="0">
                <a:solidFill>
                  <a:srgbClr val="000000"/>
                </a:solidFill>
                <a:latin typeface="Calibri (MS) Bold"/>
                <a:ea typeface="Calibri (MS) Bold"/>
                <a:cs typeface="Calibri (MS) Bold"/>
                <a:sym typeface="Calibri (MS) Bold"/>
              </a:rPr>
              <a:t> και </a:t>
            </a:r>
            <a:r>
              <a:rPr lang="en-US" sz="3205" b="1" dirty="0" err="1">
                <a:solidFill>
                  <a:srgbClr val="000000"/>
                </a:solidFill>
                <a:latin typeface="Calibri (MS) Bold"/>
                <a:ea typeface="Calibri (MS) Bold"/>
                <a:cs typeface="Calibri (MS) Bold"/>
                <a:sym typeface="Calibri (MS) Bold"/>
              </a:rPr>
              <a:t>εργ</a:t>
            </a:r>
            <a:r>
              <a:rPr lang="en-US" sz="3205" b="1" dirty="0">
                <a:solidFill>
                  <a:srgbClr val="000000"/>
                </a:solidFill>
                <a:latin typeface="Calibri (MS) Bold"/>
                <a:ea typeface="Calibri (MS) Bold"/>
                <a:cs typeface="Calibri (MS) Bold"/>
                <a:sym typeface="Calibri (MS) Bold"/>
              </a:rPr>
              <a:t>αλεία διδασκαλίας προσαρμοσμένα στο περιεχόμενο της ενότητας</a:t>
            </a:r>
          </a:p>
          <a:p>
            <a:pPr marL="910088" lvl="1" indent="-455044" algn="l">
              <a:lnSpc>
                <a:spcPts val="2769"/>
              </a:lnSpc>
              <a:buFont typeface="Arial"/>
              <a:buChar char="•"/>
            </a:pPr>
            <a:r>
              <a:rPr lang="en-US" sz="3205" b="1" dirty="0" err="1">
                <a:solidFill>
                  <a:srgbClr val="000000"/>
                </a:solidFill>
                <a:latin typeface="Calibri (MS) Bold"/>
                <a:ea typeface="Calibri (MS) Bold"/>
                <a:cs typeface="Calibri (MS) Bold"/>
                <a:sym typeface="Calibri (MS) Bold"/>
              </a:rPr>
              <a:t>Συμ</a:t>
            </a:r>
            <a:r>
              <a:rPr lang="en-US" sz="3205" b="1" dirty="0">
                <a:solidFill>
                  <a:srgbClr val="000000"/>
                </a:solidFill>
                <a:latin typeface="Calibri (MS) Bold"/>
                <a:ea typeface="Calibri (MS) Bold"/>
                <a:cs typeface="Calibri (MS) Bold"/>
                <a:sym typeface="Calibri (MS) Bold"/>
              </a:rPr>
              <a:t>βουλές για την εμπλοκή μαθητών ΕΕΚ, συνεχιζόμενης επαγγελματικής κατάρτισης και κατάρτισης και της διασποράς</a:t>
            </a:r>
          </a:p>
          <a:p>
            <a:pPr marL="910088" lvl="1" indent="-455044" algn="l">
              <a:lnSpc>
                <a:spcPts val="2769"/>
              </a:lnSpc>
              <a:buFont typeface="Arial"/>
              <a:buChar char="•"/>
            </a:pPr>
            <a:r>
              <a:rPr lang="en-US" sz="3205" b="1" dirty="0" err="1">
                <a:solidFill>
                  <a:srgbClr val="000000"/>
                </a:solidFill>
                <a:latin typeface="Calibri (MS) Bold"/>
                <a:ea typeface="Calibri (MS) Bold"/>
                <a:cs typeface="Calibri (MS) Bold"/>
                <a:sym typeface="Calibri (MS) Bold"/>
              </a:rPr>
              <a:t>Στρ</a:t>
            </a:r>
            <a:r>
              <a:rPr lang="en-US" sz="3205" b="1" dirty="0">
                <a:solidFill>
                  <a:srgbClr val="000000"/>
                </a:solidFill>
                <a:latin typeface="Calibri (MS) Bold"/>
                <a:ea typeface="Calibri (MS) Bold"/>
                <a:cs typeface="Calibri (MS) Bold"/>
                <a:sym typeface="Calibri (MS) Bold"/>
              </a:rPr>
              <a:t>ατηγικές προσαρμογής για διαφορετικές μορφές παροχής υπηρεσιών (με φυσική παρουσία, διαδικτυακά, μεικτά)</a:t>
            </a:r>
          </a:p>
          <a:p>
            <a:pPr marL="910088" lvl="1" indent="-455044" algn="l">
              <a:lnSpc>
                <a:spcPts val="2769"/>
              </a:lnSpc>
              <a:buFont typeface="Arial"/>
              <a:buChar char="•"/>
            </a:pPr>
            <a:r>
              <a:rPr lang="en-US" sz="3205" b="1" dirty="0" err="1">
                <a:solidFill>
                  <a:srgbClr val="000000"/>
                </a:solidFill>
                <a:latin typeface="Calibri (MS) Bold"/>
                <a:ea typeface="Calibri (MS) Bold"/>
                <a:cs typeface="Calibri (MS) Bold"/>
                <a:sym typeface="Calibri (MS) Bold"/>
              </a:rPr>
              <a:t>Οδηγίες</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γι</a:t>
            </a:r>
            <a:r>
              <a:rPr lang="en-US" sz="3205" b="1" dirty="0">
                <a:solidFill>
                  <a:srgbClr val="000000"/>
                </a:solidFill>
                <a:latin typeface="Calibri (MS) Bold"/>
                <a:ea typeface="Calibri (MS) Bold"/>
                <a:cs typeface="Calibri (MS) Bold"/>
                <a:sym typeface="Calibri (MS) Bold"/>
              </a:rPr>
              <a:t>α τη διευκόλυνση των δραστηριοτήτων και σημειώσεις απολογισμού</a:t>
            </a:r>
          </a:p>
          <a:p>
            <a:pPr marL="910088" lvl="1" indent="-455044" algn="l">
              <a:lnSpc>
                <a:spcPts val="2769"/>
              </a:lnSpc>
              <a:buFont typeface="Arial"/>
              <a:buChar char="•"/>
            </a:pPr>
            <a:r>
              <a:rPr lang="en-US" sz="3205" b="1" dirty="0" err="1">
                <a:solidFill>
                  <a:srgbClr val="000000"/>
                </a:solidFill>
                <a:latin typeface="Calibri (MS) Bold"/>
                <a:ea typeface="Calibri (MS) Bold"/>
                <a:cs typeface="Calibri (MS) Bold"/>
                <a:sym typeface="Calibri (MS) Bold"/>
              </a:rPr>
              <a:t>Οδηγίες</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γι</a:t>
            </a:r>
            <a:r>
              <a:rPr lang="en-US" sz="3205" b="1" dirty="0">
                <a:solidFill>
                  <a:srgbClr val="000000"/>
                </a:solidFill>
                <a:latin typeface="Calibri (MS) Bold"/>
                <a:ea typeface="Calibri (MS) Bold"/>
                <a:cs typeface="Calibri (MS) Bold"/>
                <a:sym typeface="Calibri (MS) Bold"/>
              </a:rPr>
              <a:t>α την ευθυγράμμιση δεξιοτήτων και την αξιολόγηση των ESCO</a:t>
            </a:r>
          </a:p>
          <a:p>
            <a:pPr marL="910088" lvl="1" indent="-455044" algn="l">
              <a:lnSpc>
                <a:spcPts val="2769"/>
              </a:lnSpc>
              <a:buFont typeface="Arial"/>
              <a:buChar char="•"/>
            </a:pPr>
            <a:r>
              <a:rPr lang="en-US" sz="3205" b="1" dirty="0" err="1">
                <a:solidFill>
                  <a:srgbClr val="000000"/>
                </a:solidFill>
                <a:latin typeface="Calibri (MS) Bold"/>
                <a:ea typeface="Calibri (MS) Bold"/>
                <a:cs typeface="Calibri (MS) Bold"/>
                <a:sym typeface="Calibri (MS) Bold"/>
              </a:rPr>
              <a:t>Πρόσθετο</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υλικό</a:t>
            </a:r>
            <a:r>
              <a:rPr lang="en-US" sz="3205" b="1" dirty="0">
                <a:solidFill>
                  <a:srgbClr val="000000"/>
                </a:solidFill>
                <a:latin typeface="Calibri (MS) Bold"/>
                <a:ea typeface="Calibri (MS) Bold"/>
                <a:cs typeface="Calibri (MS) Bold"/>
                <a:sym typeface="Calibri (MS) Bold"/>
              </a:rPr>
              <a:t> υπ</a:t>
            </a:r>
            <a:r>
              <a:rPr lang="en-US" sz="3205" b="1" dirty="0" err="1">
                <a:solidFill>
                  <a:srgbClr val="000000"/>
                </a:solidFill>
                <a:latin typeface="Calibri (MS) Bold"/>
                <a:ea typeface="Calibri (MS) Bold"/>
                <a:cs typeface="Calibri (MS) Bold"/>
                <a:sym typeface="Calibri (MS) Bold"/>
              </a:rPr>
              <a:t>οστήριξης</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σχετικά</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με</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το</a:t>
            </a:r>
            <a:r>
              <a:rPr lang="en-US" sz="3205" b="1" dirty="0">
                <a:solidFill>
                  <a:srgbClr val="000000"/>
                </a:solidFill>
                <a:latin typeface="Calibri (MS) Bold"/>
                <a:ea typeface="Calibri (MS) Bold"/>
                <a:cs typeface="Calibri (MS) Bold"/>
                <a:sym typeface="Calibri (MS) Bold"/>
              </a:rPr>
              <a:t> </a:t>
            </a:r>
            <a:r>
              <a:rPr lang="en-US" sz="3205" b="1" dirty="0" err="1">
                <a:solidFill>
                  <a:srgbClr val="000000"/>
                </a:solidFill>
                <a:latin typeface="Calibri (MS) Bold"/>
                <a:ea typeface="Calibri (MS) Bold"/>
                <a:cs typeface="Calibri (MS) Bold"/>
                <a:sym typeface="Calibri (MS) Bold"/>
              </a:rPr>
              <a:t>θέμ</a:t>
            </a:r>
            <a:r>
              <a:rPr lang="en-US" sz="3205" b="1" dirty="0">
                <a:solidFill>
                  <a:srgbClr val="000000"/>
                </a:solidFill>
                <a:latin typeface="Calibri (MS) Bold"/>
                <a:ea typeface="Calibri (MS) Bold"/>
                <a:cs typeface="Calibri (MS) Bold"/>
                <a:sym typeface="Calibri (MS) Bold"/>
              </a:rPr>
              <a:t>α, συμπεριλαμβανομένων προτεινόμενων αναγνώσεων, επεξηγηματικών βίντεο και οπτικών βοηθημάτων</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657415" y="685800"/>
            <a:ext cx="14500165" cy="1472118"/>
            <a:chOff x="0" y="0"/>
            <a:chExt cx="19333553" cy="1962824"/>
          </a:xfrm>
        </p:grpSpPr>
        <p:sp>
          <p:nvSpPr>
            <p:cNvPr id="3" name="Freeform 3"/>
            <p:cNvSpPr/>
            <p:nvPr/>
          </p:nvSpPr>
          <p:spPr>
            <a:xfrm>
              <a:off x="0" y="0"/>
              <a:ext cx="19333556" cy="1962825"/>
            </a:xfrm>
            <a:custGeom>
              <a:avLst/>
              <a:gdLst/>
              <a:ahLst/>
              <a:cxnLst/>
              <a:rect l="l" t="t" r="r" b="b"/>
              <a:pathLst>
                <a:path w="19333556" h="1962825">
                  <a:moveTo>
                    <a:pt x="0" y="0"/>
                  </a:moveTo>
                  <a:lnTo>
                    <a:pt x="19333556" y="0"/>
                  </a:lnTo>
                  <a:lnTo>
                    <a:pt x="19333556" y="1962825"/>
                  </a:lnTo>
                  <a:lnTo>
                    <a:pt x="0" y="1962825"/>
                  </a:lnTo>
                  <a:close/>
                </a:path>
              </a:pathLst>
            </a:custGeom>
            <a:solidFill>
              <a:srgbClr val="000000">
                <a:alpha val="0"/>
              </a:srgbClr>
            </a:solidFill>
            <a:ln w="12700">
              <a:noFill/>
            </a:ln>
          </p:spPr>
          <p:txBody>
            <a:bodyPr/>
            <a:lstStyle/>
            <a:p>
              <a:endParaRPr lang="el-GR"/>
            </a:p>
          </p:txBody>
        </p:sp>
        <p:sp>
          <p:nvSpPr>
            <p:cNvPr id="4" name="TextBox 4"/>
            <p:cNvSpPr txBox="1"/>
            <p:nvPr/>
          </p:nvSpPr>
          <p:spPr>
            <a:xfrm>
              <a:off x="0" y="-66675"/>
              <a:ext cx="19333553" cy="2029499"/>
            </a:xfrm>
            <a:prstGeom prst="rect">
              <a:avLst/>
            </a:prstGeom>
            <a:ln>
              <a:noFill/>
            </a:ln>
          </p:spPr>
          <p:txBody>
            <a:bodyPr lIns="0" tIns="0" rIns="0" bIns="0" rtlCol="0" anchor="ctr"/>
            <a:lstStyle/>
            <a:p>
              <a:pPr marL="0" lvl="0" indent="0" algn="ctr">
                <a:lnSpc>
                  <a:spcPts val="7128"/>
                </a:lnSpc>
              </a:pPr>
              <a:r>
                <a:rPr lang="en-US" sz="6600" b="1">
                  <a:solidFill>
                    <a:srgbClr val="ED2527"/>
                  </a:solidFill>
                  <a:latin typeface="Calibri (MS) Bold"/>
                  <a:ea typeface="Calibri (MS) Bold"/>
                  <a:cs typeface="Calibri (MS) Bold"/>
                  <a:sym typeface="Calibri (MS) Bold"/>
                </a:rPr>
                <a:t>ΣΥΝΕΤΑΙΡΙΣΜΟΣ</a:t>
              </a:r>
            </a:p>
          </p:txBody>
        </p:sp>
      </p:grpSp>
      <p:sp>
        <p:nvSpPr>
          <p:cNvPr id="5" name="TextBox 5"/>
          <p:cNvSpPr txBox="1"/>
          <p:nvPr/>
        </p:nvSpPr>
        <p:spPr>
          <a:xfrm>
            <a:off x="748836"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3" tooltip="https://ied.eu/"/>
              </a:rPr>
              <a:t>https://ied.eu/ </a:t>
            </a:r>
          </a:p>
        </p:txBody>
      </p:sp>
      <p:sp>
        <p:nvSpPr>
          <p:cNvPr id="6" name="TextBox 6"/>
          <p:cNvSpPr txBox="1"/>
          <p:nvPr/>
        </p:nvSpPr>
        <p:spPr>
          <a:xfrm>
            <a:off x="6801117" y="4835719"/>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4" tooltip="https://denizli.afad.gov.tr/"/>
              </a:rPr>
              <a:t>https://denizli.afad.gov.tr/ </a:t>
            </a:r>
          </a:p>
        </p:txBody>
      </p:sp>
      <p:sp>
        <p:nvSpPr>
          <p:cNvPr id="7" name="TextBox 7"/>
          <p:cNvSpPr txBox="1"/>
          <p:nvPr/>
        </p:nvSpPr>
        <p:spPr>
          <a:xfrm>
            <a:off x="12854740" y="4816897"/>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5" tooltip="https://neotalentway.com/"/>
              </a:rPr>
              <a:t>https://neotalentway.com/ </a:t>
            </a:r>
          </a:p>
        </p:txBody>
      </p:sp>
      <p:sp>
        <p:nvSpPr>
          <p:cNvPr id="8" name="TextBox 8"/>
          <p:cNvSpPr txBox="1"/>
          <p:nvPr/>
        </p:nvSpPr>
        <p:spPr>
          <a:xfrm>
            <a:off x="857336"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6" tooltip="https://www.eva93.lv/"/>
              </a:rPr>
              <a:t>https://www.eva93.lv/ </a:t>
            </a:r>
          </a:p>
        </p:txBody>
      </p:sp>
      <p:sp>
        <p:nvSpPr>
          <p:cNvPr id="9" name="TextBox 9"/>
          <p:cNvSpPr txBox="1"/>
          <p:nvPr/>
        </p:nvSpPr>
        <p:spPr>
          <a:xfrm>
            <a:off x="6801783"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7" tooltip="https://ngo-nfe4y.com.ua/en"/>
              </a:rPr>
              <a:t>https://ngo-nfe4y.com.ua/en </a:t>
            </a:r>
          </a:p>
        </p:txBody>
      </p:sp>
      <p:sp>
        <p:nvSpPr>
          <p:cNvPr id="10" name="TextBox 10"/>
          <p:cNvSpPr txBox="1"/>
          <p:nvPr/>
        </p:nvSpPr>
        <p:spPr>
          <a:xfrm>
            <a:off x="12746241" y="8547954"/>
            <a:ext cx="4684424" cy="431673"/>
          </a:xfrm>
          <a:prstGeom prst="rect">
            <a:avLst/>
          </a:prstGeom>
        </p:spPr>
        <p:txBody>
          <a:bodyPr lIns="0" tIns="0" rIns="0" bIns="0" rtlCol="0" anchor="t">
            <a:spAutoFit/>
          </a:bodyPr>
          <a:lstStyle/>
          <a:p>
            <a:pPr marL="0" lvl="0" indent="0" algn="ctr">
              <a:lnSpc>
                <a:spcPts val="2916"/>
              </a:lnSpc>
            </a:pPr>
            <a:r>
              <a:rPr lang="en-US" sz="2700" u="sng">
                <a:solidFill>
                  <a:srgbClr val="139AD6"/>
                </a:solidFill>
                <a:latin typeface="Calibri (MS)"/>
                <a:ea typeface="Calibri (MS)"/>
                <a:cs typeface="Calibri (MS)"/>
                <a:sym typeface="Calibri (MS)"/>
                <a:hlinkClick r:id="rId8" tooltip="https://vonhope.is/"/>
              </a:rPr>
              <a:t>https://vonhope.is/ </a:t>
            </a:r>
          </a:p>
        </p:txBody>
      </p:sp>
      <p:sp>
        <p:nvSpPr>
          <p:cNvPr id="11" name="Freeform 11" descr="Ένα μπλε και κόκκινο κείμενο σε μαύρο φόντο  Το περιεχόμενο που δημιουργείται από τεχνητή νοημοσύνη ενδέχεται να είναι εσφαλμένο."/>
          <p:cNvSpPr/>
          <p:nvPr/>
        </p:nvSpPr>
        <p:spPr>
          <a:xfrm>
            <a:off x="7714107" y="2478605"/>
            <a:ext cx="2564425" cy="2197341"/>
          </a:xfrm>
          <a:custGeom>
            <a:avLst/>
            <a:gdLst/>
            <a:ahLst/>
            <a:cxnLst/>
            <a:rect l="l" t="t" r="r" b="b"/>
            <a:pathLst>
              <a:path w="2564425" h="2197341">
                <a:moveTo>
                  <a:pt x="0" y="0"/>
                </a:moveTo>
                <a:lnTo>
                  <a:pt x="2564425" y="0"/>
                </a:lnTo>
                <a:lnTo>
                  <a:pt x="2564425" y="2197341"/>
                </a:lnTo>
                <a:lnTo>
                  <a:pt x="0" y="2197341"/>
                </a:lnTo>
                <a:lnTo>
                  <a:pt x="0" y="0"/>
                </a:lnTo>
                <a:close/>
              </a:path>
            </a:pathLst>
          </a:custGeom>
          <a:blipFill>
            <a:blip r:embed="rId9"/>
            <a:stretch>
              <a:fillRect/>
            </a:stretch>
          </a:blipFill>
        </p:spPr>
        <p:txBody>
          <a:bodyPr/>
          <a:lstStyle/>
          <a:p>
            <a:endParaRPr lang="el-GR"/>
          </a:p>
        </p:txBody>
      </p:sp>
      <p:sp>
        <p:nvSpPr>
          <p:cNvPr id="12" name="Freeform 12"/>
          <p:cNvSpPr/>
          <p:nvPr/>
        </p:nvSpPr>
        <p:spPr>
          <a:xfrm>
            <a:off x="1452782" y="6992169"/>
            <a:ext cx="3017520" cy="861136"/>
          </a:xfrm>
          <a:custGeom>
            <a:avLst/>
            <a:gdLst/>
            <a:ahLst/>
            <a:cxnLst/>
            <a:rect l="l" t="t" r="r" b="b"/>
            <a:pathLst>
              <a:path w="3017520" h="861136">
                <a:moveTo>
                  <a:pt x="0" y="0"/>
                </a:moveTo>
                <a:lnTo>
                  <a:pt x="3017520" y="0"/>
                </a:lnTo>
                <a:lnTo>
                  <a:pt x="3017520" y="861136"/>
                </a:lnTo>
                <a:lnTo>
                  <a:pt x="0" y="861136"/>
                </a:lnTo>
                <a:lnTo>
                  <a:pt x="0" y="0"/>
                </a:lnTo>
                <a:close/>
              </a:path>
            </a:pathLst>
          </a:custGeom>
          <a:blipFill>
            <a:blip r:embed="rId10"/>
            <a:stretch>
              <a:fillRect/>
            </a:stretch>
          </a:blipFill>
        </p:spPr>
        <p:txBody>
          <a:bodyPr/>
          <a:lstStyle/>
          <a:p>
            <a:endParaRPr lang="el-GR"/>
          </a:p>
        </p:txBody>
      </p:sp>
      <p:sp>
        <p:nvSpPr>
          <p:cNvPr id="13" name="Freeform 13" descr="Ένα κόκκινο και μπλε λογότυπο  Το περιεχόμενο που δημιουργείται από τεχνητή νοημοσύνη ενδέχεται να είναι εσφαλμένο."/>
          <p:cNvSpPr/>
          <p:nvPr/>
        </p:nvSpPr>
        <p:spPr>
          <a:xfrm>
            <a:off x="14153702" y="2938567"/>
            <a:ext cx="1869500" cy="1517513"/>
          </a:xfrm>
          <a:custGeom>
            <a:avLst/>
            <a:gdLst/>
            <a:ahLst/>
            <a:cxnLst/>
            <a:rect l="l" t="t" r="r" b="b"/>
            <a:pathLst>
              <a:path w="1869500" h="1517513">
                <a:moveTo>
                  <a:pt x="0" y="0"/>
                </a:moveTo>
                <a:lnTo>
                  <a:pt x="1869501" y="0"/>
                </a:lnTo>
                <a:lnTo>
                  <a:pt x="1869501" y="1517514"/>
                </a:lnTo>
                <a:lnTo>
                  <a:pt x="0" y="1517514"/>
                </a:lnTo>
                <a:lnTo>
                  <a:pt x="0" y="0"/>
                </a:lnTo>
                <a:close/>
              </a:path>
            </a:pathLst>
          </a:custGeom>
          <a:blipFill>
            <a:blip r:embed="rId11"/>
            <a:stretch>
              <a:fillRect/>
            </a:stretch>
          </a:blipFill>
        </p:spPr>
        <p:txBody>
          <a:bodyPr/>
          <a:lstStyle/>
          <a:p>
            <a:endParaRPr lang="el-GR"/>
          </a:p>
        </p:txBody>
      </p:sp>
      <p:sp>
        <p:nvSpPr>
          <p:cNvPr id="14" name="Freeform 14" descr="Ένα λογότυπο ιστιοπλοϊκού σκάφους  Το περιεχόμενο που δημιουργείται από τεχνητή νοημοσύνη ενδέχεται να είναι εσφαλμένο."/>
          <p:cNvSpPr/>
          <p:nvPr/>
        </p:nvSpPr>
        <p:spPr>
          <a:xfrm>
            <a:off x="2227955" y="2835297"/>
            <a:ext cx="1718148" cy="1639605"/>
          </a:xfrm>
          <a:custGeom>
            <a:avLst/>
            <a:gdLst/>
            <a:ahLst/>
            <a:cxnLst/>
            <a:rect l="l" t="t" r="r" b="b"/>
            <a:pathLst>
              <a:path w="1718148" h="1639605">
                <a:moveTo>
                  <a:pt x="0" y="0"/>
                </a:moveTo>
                <a:lnTo>
                  <a:pt x="1718148" y="0"/>
                </a:lnTo>
                <a:lnTo>
                  <a:pt x="1718148" y="1639605"/>
                </a:lnTo>
                <a:lnTo>
                  <a:pt x="0" y="1639605"/>
                </a:lnTo>
                <a:lnTo>
                  <a:pt x="0" y="0"/>
                </a:lnTo>
                <a:close/>
              </a:path>
            </a:pathLst>
          </a:custGeom>
          <a:blipFill>
            <a:blip r:embed="rId12"/>
            <a:stretch>
              <a:fillRect/>
            </a:stretch>
          </a:blipFill>
        </p:spPr>
        <p:txBody>
          <a:bodyPr/>
          <a:lstStyle/>
          <a:p>
            <a:endParaRPr lang="el-GR"/>
          </a:p>
        </p:txBody>
      </p:sp>
      <p:sp>
        <p:nvSpPr>
          <p:cNvPr id="15" name="Freeform 15"/>
          <p:cNvSpPr/>
          <p:nvPr/>
        </p:nvSpPr>
        <p:spPr>
          <a:xfrm>
            <a:off x="6650669" y="6711601"/>
            <a:ext cx="4194543" cy="1320194"/>
          </a:xfrm>
          <a:custGeom>
            <a:avLst/>
            <a:gdLst/>
            <a:ahLst/>
            <a:cxnLst/>
            <a:rect l="l" t="t" r="r" b="b"/>
            <a:pathLst>
              <a:path w="4194543" h="1320194">
                <a:moveTo>
                  <a:pt x="0" y="0"/>
                </a:moveTo>
                <a:lnTo>
                  <a:pt x="4194544" y="0"/>
                </a:lnTo>
                <a:lnTo>
                  <a:pt x="4194544" y="1320193"/>
                </a:lnTo>
                <a:lnTo>
                  <a:pt x="0" y="1320193"/>
                </a:lnTo>
                <a:lnTo>
                  <a:pt x="0" y="0"/>
                </a:lnTo>
                <a:close/>
              </a:path>
            </a:pathLst>
          </a:custGeom>
          <a:blipFill>
            <a:blip r:embed="rId13"/>
            <a:stretch>
              <a:fillRect/>
            </a:stretch>
          </a:blipFill>
        </p:spPr>
        <p:txBody>
          <a:bodyPr/>
          <a:lstStyle/>
          <a:p>
            <a:endParaRPr lang="el-GR"/>
          </a:p>
        </p:txBody>
      </p:sp>
      <p:sp>
        <p:nvSpPr>
          <p:cNvPr id="16" name="Freeform 16"/>
          <p:cNvSpPr/>
          <p:nvPr/>
        </p:nvSpPr>
        <p:spPr>
          <a:xfrm>
            <a:off x="12654810" y="6974519"/>
            <a:ext cx="4299556" cy="1320194"/>
          </a:xfrm>
          <a:custGeom>
            <a:avLst/>
            <a:gdLst/>
            <a:ahLst/>
            <a:cxnLst/>
            <a:rect l="l" t="t" r="r" b="b"/>
            <a:pathLst>
              <a:path w="4299556" h="1320194">
                <a:moveTo>
                  <a:pt x="0" y="0"/>
                </a:moveTo>
                <a:lnTo>
                  <a:pt x="4299557" y="0"/>
                </a:lnTo>
                <a:lnTo>
                  <a:pt x="4299557" y="1320194"/>
                </a:lnTo>
                <a:lnTo>
                  <a:pt x="0" y="1320194"/>
                </a:lnTo>
                <a:lnTo>
                  <a:pt x="0" y="0"/>
                </a:lnTo>
                <a:close/>
              </a:path>
            </a:pathLst>
          </a:custGeom>
          <a:blipFill>
            <a:blip r:embed="rId14"/>
            <a:stretch>
              <a:fillRect/>
            </a:stretch>
          </a:blipFill>
        </p:spPr>
        <p:txBody>
          <a:bodyPr/>
          <a:lstStyle/>
          <a:p>
            <a:endParaRPr lang="el-G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424160"/>
          </a:xfrm>
          <a:custGeom>
            <a:avLst/>
            <a:gdLst/>
            <a:ahLst/>
            <a:cxnLst/>
            <a:rect l="l" t="t" r="r" b="b"/>
            <a:pathLst>
              <a:path w="18288000" h="10424160">
                <a:moveTo>
                  <a:pt x="0" y="0"/>
                </a:moveTo>
                <a:lnTo>
                  <a:pt x="18288000" y="0"/>
                </a:lnTo>
                <a:lnTo>
                  <a:pt x="18288000" y="10424160"/>
                </a:lnTo>
                <a:lnTo>
                  <a:pt x="0" y="10424160"/>
                </a:lnTo>
                <a:lnTo>
                  <a:pt x="0" y="0"/>
                </a:lnTo>
                <a:close/>
              </a:path>
            </a:pathLst>
          </a:custGeom>
          <a:blipFill>
            <a:blip r:embed="rId3"/>
            <a:stretch>
              <a:fillRect r="-46004"/>
            </a:stretch>
          </a:blipFill>
          <a:ln>
            <a:noFill/>
          </a:ln>
        </p:spPr>
        <p:txBody>
          <a:bodyPr/>
          <a:lstStyle/>
          <a:p>
            <a:endParaRPr lang="el-GR"/>
          </a:p>
        </p:txBody>
      </p:sp>
      <p:grpSp>
        <p:nvGrpSpPr>
          <p:cNvPr id="3" name="Group 3"/>
          <p:cNvGrpSpPr/>
          <p:nvPr/>
        </p:nvGrpSpPr>
        <p:grpSpPr>
          <a:xfrm>
            <a:off x="1751990" y="937346"/>
            <a:ext cx="14784010" cy="2235709"/>
            <a:chOff x="0" y="0"/>
            <a:chExt cx="19712013" cy="2980946"/>
          </a:xfrm>
        </p:grpSpPr>
        <p:sp>
          <p:nvSpPr>
            <p:cNvPr id="4" name="Freeform 4"/>
            <p:cNvSpPr/>
            <p:nvPr/>
          </p:nvSpPr>
          <p:spPr>
            <a:xfrm>
              <a:off x="0" y="0"/>
              <a:ext cx="19712015" cy="2980946"/>
            </a:xfrm>
            <a:custGeom>
              <a:avLst/>
              <a:gdLst/>
              <a:ahLst/>
              <a:cxnLst/>
              <a:rect l="l" t="t" r="r" b="b"/>
              <a:pathLst>
                <a:path w="19712015" h="2980946">
                  <a:moveTo>
                    <a:pt x="0" y="0"/>
                  </a:moveTo>
                  <a:lnTo>
                    <a:pt x="19712015" y="0"/>
                  </a:lnTo>
                  <a:lnTo>
                    <a:pt x="19712015" y="2980946"/>
                  </a:lnTo>
                  <a:lnTo>
                    <a:pt x="0" y="2980946"/>
                  </a:lnTo>
                  <a:close/>
                </a:path>
              </a:pathLst>
            </a:custGeom>
            <a:solidFill>
              <a:srgbClr val="000000">
                <a:alpha val="0"/>
              </a:srgbClr>
            </a:solidFill>
            <a:ln w="12700">
              <a:noFill/>
            </a:ln>
          </p:spPr>
          <p:txBody>
            <a:bodyPr/>
            <a:lstStyle/>
            <a:p>
              <a:endParaRPr lang="el-GR"/>
            </a:p>
          </p:txBody>
        </p:sp>
        <p:sp>
          <p:nvSpPr>
            <p:cNvPr id="5" name="TextBox 5"/>
            <p:cNvSpPr txBox="1"/>
            <p:nvPr/>
          </p:nvSpPr>
          <p:spPr>
            <a:xfrm>
              <a:off x="0" y="-66675"/>
              <a:ext cx="19712013" cy="3047621"/>
            </a:xfrm>
            <a:prstGeom prst="rect">
              <a:avLst/>
            </a:prstGeom>
          </p:spPr>
          <p:txBody>
            <a:bodyPr lIns="0" tIns="0" rIns="0" bIns="0" rtlCol="0" anchor="ctr"/>
            <a:lstStyle/>
            <a:p>
              <a:pPr marL="0" lvl="0" indent="0" algn="ctr">
                <a:lnSpc>
                  <a:spcPts val="7128"/>
                </a:lnSpc>
              </a:pPr>
              <a:r>
                <a:rPr lang="en-US" sz="6600" b="1">
                  <a:solidFill>
                    <a:srgbClr val="000000"/>
                  </a:solidFill>
                  <a:latin typeface="Calibri (MS) Bold"/>
                  <a:ea typeface="Calibri (MS) Bold"/>
                  <a:cs typeface="Calibri (MS) Bold"/>
                  <a:sym typeface="Calibri (MS) Bold"/>
                </a:rPr>
                <a:t>Καλή διασκέδαση με την Ενότητα 1 VET-READY!</a:t>
              </a:r>
            </a:p>
          </p:txBody>
        </p:sp>
      </p:grpSp>
      <p:sp>
        <p:nvSpPr>
          <p:cNvPr id="6" name="TextBox 6"/>
          <p:cNvSpPr txBox="1"/>
          <p:nvPr/>
        </p:nvSpPr>
        <p:spPr>
          <a:xfrm>
            <a:off x="7733214" y="4365136"/>
            <a:ext cx="2821572" cy="364131"/>
          </a:xfrm>
          <a:prstGeom prst="rect">
            <a:avLst/>
          </a:prstGeom>
        </p:spPr>
        <p:txBody>
          <a:bodyPr lIns="0" tIns="0" rIns="0" bIns="0" rtlCol="0" anchor="t">
            <a:spAutoFit/>
          </a:bodyPr>
          <a:lstStyle/>
          <a:p>
            <a:pPr marL="0" lvl="0" indent="0" algn="ctr">
              <a:lnSpc>
                <a:spcPts val="3046"/>
              </a:lnSpc>
            </a:pPr>
            <a:r>
              <a:rPr lang="en-US" sz="2115" b="1">
                <a:solidFill>
                  <a:srgbClr val="F2F2F2"/>
                </a:solidFill>
                <a:latin typeface="Montserrat Bold"/>
                <a:ea typeface="Montserrat Bold"/>
                <a:cs typeface="Montserrat Bold"/>
                <a:sym typeface="Montserrat Bold"/>
              </a:rPr>
              <a:t>ΑΚΟΛΟΥΘΗΣΤΕ ΜΑΣ</a:t>
            </a:r>
          </a:p>
        </p:txBody>
      </p:sp>
      <p:sp>
        <p:nvSpPr>
          <p:cNvPr id="7" name="Freeform 7" descr="Μαύρο φόντο με λευκό κείμενο  Η περιγραφή δημιουργείται αυτόματα"/>
          <p:cNvSpPr/>
          <p:nvPr/>
        </p:nvSpPr>
        <p:spPr>
          <a:xfrm>
            <a:off x="12797266" y="8928173"/>
            <a:ext cx="3946503" cy="880520"/>
          </a:xfrm>
          <a:custGeom>
            <a:avLst/>
            <a:gdLst/>
            <a:ahLst/>
            <a:cxnLst/>
            <a:rect l="l" t="t" r="r" b="b"/>
            <a:pathLst>
              <a:path w="3946503" h="880520">
                <a:moveTo>
                  <a:pt x="0" y="0"/>
                </a:moveTo>
                <a:lnTo>
                  <a:pt x="3946503" y="0"/>
                </a:lnTo>
                <a:lnTo>
                  <a:pt x="3946503" y="880520"/>
                </a:lnTo>
                <a:lnTo>
                  <a:pt x="0" y="880520"/>
                </a:lnTo>
                <a:lnTo>
                  <a:pt x="0" y="0"/>
                </a:lnTo>
                <a:close/>
              </a:path>
            </a:pathLst>
          </a:custGeom>
          <a:blipFill>
            <a:blip r:embed="rId4"/>
            <a:stretch>
              <a:fillRect b="-38"/>
            </a:stretch>
          </a:blipFill>
        </p:spPr>
        <p:txBody>
          <a:bodyPr/>
          <a:lstStyle/>
          <a:p>
            <a:endParaRPr lang="el-GR"/>
          </a:p>
        </p:txBody>
      </p:sp>
      <p:sp>
        <p:nvSpPr>
          <p:cNvPr id="8" name="Freeform 8"/>
          <p:cNvSpPr/>
          <p:nvPr/>
        </p:nvSpPr>
        <p:spPr>
          <a:xfrm>
            <a:off x="1751990" y="8928173"/>
            <a:ext cx="3700462" cy="842962"/>
          </a:xfrm>
          <a:custGeom>
            <a:avLst/>
            <a:gdLst/>
            <a:ahLst/>
            <a:cxnLst/>
            <a:rect l="l" t="t" r="r" b="b"/>
            <a:pathLst>
              <a:path w="3700462" h="842962">
                <a:moveTo>
                  <a:pt x="0" y="0"/>
                </a:moveTo>
                <a:lnTo>
                  <a:pt x="3700463" y="0"/>
                </a:lnTo>
                <a:lnTo>
                  <a:pt x="3700463" y="842963"/>
                </a:lnTo>
                <a:lnTo>
                  <a:pt x="0" y="842963"/>
                </a:lnTo>
                <a:lnTo>
                  <a:pt x="0" y="0"/>
                </a:lnTo>
                <a:close/>
              </a:path>
            </a:pathLst>
          </a:custGeom>
          <a:blipFill>
            <a:blip r:embed="rId5"/>
            <a:stretch>
              <a:fillRect/>
            </a:stretch>
          </a:blipFill>
        </p:spPr>
        <p:txBody>
          <a:bodyPr/>
          <a:lstStyle/>
          <a:p>
            <a:endParaRPr lang="el-GR"/>
          </a:p>
        </p:txBody>
      </p:sp>
      <p:sp>
        <p:nvSpPr>
          <p:cNvPr id="9" name="TextBox 9"/>
          <p:cNvSpPr txBox="1"/>
          <p:nvPr/>
        </p:nvSpPr>
        <p:spPr>
          <a:xfrm>
            <a:off x="6752920" y="6858486"/>
            <a:ext cx="4782150" cy="518160"/>
          </a:xfrm>
          <a:prstGeom prst="rect">
            <a:avLst/>
          </a:prstGeom>
        </p:spPr>
        <p:txBody>
          <a:bodyPr lIns="0" tIns="0" rIns="0" bIns="0" rtlCol="0" anchor="t">
            <a:spAutoFit/>
          </a:bodyPr>
          <a:lstStyle/>
          <a:p>
            <a:pPr marL="0" lvl="0" indent="0" algn="ctr">
              <a:lnSpc>
                <a:spcPts val="4320"/>
              </a:lnSpc>
            </a:pPr>
            <a:r>
              <a:rPr lang="en-US" sz="3000" b="1" u="sng">
                <a:solidFill>
                  <a:srgbClr val="F2F2F2"/>
                </a:solidFill>
                <a:latin typeface="Montserrat Bold"/>
                <a:ea typeface="Montserrat Bold"/>
                <a:cs typeface="Montserrat Bold"/>
                <a:sym typeface="Montserrat Bold"/>
                <a:hlinkClick r:id="rId6" tooltip="https://vetready.eu/"/>
              </a:rPr>
              <a:t>https://vetready.eu/ </a:t>
            </a:r>
          </a:p>
        </p:txBody>
      </p:sp>
      <p:sp>
        <p:nvSpPr>
          <p:cNvPr id="10" name="Freeform 10">
            <a:hlinkClick r:id="rId7" tooltip="http://www.linkedin.com/company/vet-ready-project"/>
          </p:cNvPr>
          <p:cNvSpPr/>
          <p:nvPr/>
        </p:nvSpPr>
        <p:spPr>
          <a:xfrm>
            <a:off x="9144000" y="5553570"/>
            <a:ext cx="688057" cy="688057"/>
          </a:xfrm>
          <a:custGeom>
            <a:avLst/>
            <a:gdLst/>
            <a:ahLst/>
            <a:cxnLst/>
            <a:rect l="l" t="t" r="r" b="b"/>
            <a:pathLst>
              <a:path w="688057" h="688057">
                <a:moveTo>
                  <a:pt x="0" y="0"/>
                </a:moveTo>
                <a:lnTo>
                  <a:pt x="688057" y="0"/>
                </a:lnTo>
                <a:lnTo>
                  <a:pt x="688057" y="688058"/>
                </a:lnTo>
                <a:lnTo>
                  <a:pt x="0" y="688058"/>
                </a:lnTo>
                <a:lnTo>
                  <a:pt x="0" y="0"/>
                </a:lnTo>
                <a:close/>
              </a:path>
            </a:pathLst>
          </a:custGeom>
          <a:blipFill>
            <a:blip r:embed="rId8"/>
            <a:stretch>
              <a:fillRect/>
            </a:stretch>
          </a:blipFill>
        </p:spPr>
        <p:txBody>
          <a:bodyPr/>
          <a:lstStyle/>
          <a:p>
            <a:endParaRPr lang="el-GR"/>
          </a:p>
        </p:txBody>
      </p:sp>
      <p:sp>
        <p:nvSpPr>
          <p:cNvPr id="11" name="Freeform 11"/>
          <p:cNvSpPr/>
          <p:nvPr/>
        </p:nvSpPr>
        <p:spPr>
          <a:xfrm>
            <a:off x="8276282" y="5542769"/>
            <a:ext cx="707984" cy="707984"/>
          </a:xfrm>
          <a:custGeom>
            <a:avLst/>
            <a:gdLst/>
            <a:ahLst/>
            <a:cxnLst/>
            <a:rect l="l" t="t" r="r" b="b"/>
            <a:pathLst>
              <a:path w="707984" h="707984">
                <a:moveTo>
                  <a:pt x="0" y="0"/>
                </a:moveTo>
                <a:lnTo>
                  <a:pt x="707984" y="0"/>
                </a:lnTo>
                <a:lnTo>
                  <a:pt x="707984" y="707984"/>
                </a:lnTo>
                <a:lnTo>
                  <a:pt x="0" y="707984"/>
                </a:lnTo>
                <a:lnTo>
                  <a:pt x="0" y="0"/>
                </a:lnTo>
                <a:close/>
              </a:path>
            </a:pathLst>
          </a:custGeom>
          <a:blipFill>
            <a:blip r:embed="rId9"/>
            <a:stretch>
              <a:fillRect/>
            </a:stretch>
          </a:blipFill>
        </p:spPr>
        <p:txBody>
          <a:bodyPr/>
          <a:lstStyle/>
          <a:p>
            <a:endParaRPr lang="el-GR"/>
          </a:p>
        </p:txBody>
      </p:sp>
      <p:sp>
        <p:nvSpPr>
          <p:cNvPr id="12" name="Freeform 12">
            <a:hlinkClick r:id="rId10" tooltip="https://www.facebook.com/profile.php?id=61573707797009"/>
          </p:cNvPr>
          <p:cNvSpPr/>
          <p:nvPr/>
        </p:nvSpPr>
        <p:spPr>
          <a:xfrm>
            <a:off x="7445759" y="5565810"/>
            <a:ext cx="670789" cy="665474"/>
          </a:xfrm>
          <a:custGeom>
            <a:avLst/>
            <a:gdLst/>
            <a:ahLst/>
            <a:cxnLst/>
            <a:rect l="l" t="t" r="r" b="b"/>
            <a:pathLst>
              <a:path w="670789" h="665474">
                <a:moveTo>
                  <a:pt x="0" y="0"/>
                </a:moveTo>
                <a:lnTo>
                  <a:pt x="670789" y="0"/>
                </a:lnTo>
                <a:lnTo>
                  <a:pt x="670789" y="665474"/>
                </a:lnTo>
                <a:lnTo>
                  <a:pt x="0" y="665474"/>
                </a:lnTo>
                <a:lnTo>
                  <a:pt x="0" y="0"/>
                </a:lnTo>
                <a:close/>
              </a:path>
            </a:pathLst>
          </a:custGeom>
          <a:blipFill>
            <a:blip r:embed="rId11"/>
            <a:stretch>
              <a:fillRect b="-51"/>
            </a:stretch>
          </a:blipFill>
        </p:spPr>
        <p:txBody>
          <a:bodyPr/>
          <a:lstStyle/>
          <a:p>
            <a:endParaRPr lang="el-GR"/>
          </a:p>
        </p:txBody>
      </p:sp>
      <p:sp>
        <p:nvSpPr>
          <p:cNvPr id="13" name="Freeform 13">
            <a:hlinkClick r:id="rId12" tooltip="https://www.youtube.com/@VET-READYEUProgram"/>
          </p:cNvPr>
          <p:cNvSpPr/>
          <p:nvPr/>
        </p:nvSpPr>
        <p:spPr>
          <a:xfrm>
            <a:off x="9991792" y="5557885"/>
            <a:ext cx="680085" cy="680085"/>
          </a:xfrm>
          <a:custGeom>
            <a:avLst/>
            <a:gdLst/>
            <a:ahLst/>
            <a:cxnLst/>
            <a:rect l="l" t="t" r="r" b="b"/>
            <a:pathLst>
              <a:path w="680085" h="680085">
                <a:moveTo>
                  <a:pt x="0" y="0"/>
                </a:moveTo>
                <a:lnTo>
                  <a:pt x="680085" y="0"/>
                </a:lnTo>
                <a:lnTo>
                  <a:pt x="680085" y="680085"/>
                </a:lnTo>
                <a:lnTo>
                  <a:pt x="0" y="680085"/>
                </a:lnTo>
                <a:lnTo>
                  <a:pt x="0" y="0"/>
                </a:lnTo>
                <a:close/>
              </a:path>
            </a:pathLst>
          </a:custGeom>
          <a:blipFill>
            <a:blip r:embed="rId13"/>
            <a:stretch>
              <a:fillRect/>
            </a:stretch>
          </a:blipFill>
        </p:spPr>
        <p:txBody>
          <a:bodyPr/>
          <a:lstStyle/>
          <a:p>
            <a:endParaRPr lang="el-G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solidFill>
                <a:srgbClr val="000000"/>
              </a:solidFill>
            </a:ln>
          </p:spPr>
          <p:txBody>
            <a:bodyPr/>
            <a:lstStyle/>
            <a:p>
              <a:endParaRPr lang="el-GR"/>
            </a:p>
          </p:txBody>
        </p:sp>
        <p:sp>
          <p:nvSpPr>
            <p:cNvPr id="6" name="TextBox 6"/>
            <p:cNvSpPr txBox="1"/>
            <p:nvPr/>
          </p:nvSpPr>
          <p:spPr>
            <a:xfrm>
              <a:off x="0" y="-66675"/>
              <a:ext cx="21031200" cy="2717801"/>
            </a:xfrm>
            <a:prstGeom prst="rect">
              <a:avLst/>
            </a:prstGeom>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Στόχος της Μονάδας</a:t>
              </a:r>
            </a:p>
          </p:txBody>
        </p:sp>
      </p:grpSp>
      <p:sp>
        <p:nvSpPr>
          <p:cNvPr id="7" name="TextBox 7"/>
          <p:cNvSpPr txBox="1"/>
          <p:nvPr/>
        </p:nvSpPr>
        <p:spPr>
          <a:xfrm>
            <a:off x="1351112" y="3049153"/>
            <a:ext cx="15590549" cy="4674108"/>
          </a:xfrm>
          <a:prstGeom prst="rect">
            <a:avLst/>
          </a:prstGeom>
        </p:spPr>
        <p:txBody>
          <a:bodyPr lIns="0" tIns="0" rIns="0" bIns="0" rtlCol="0" anchor="t">
            <a:spAutoFit/>
          </a:bodyPr>
          <a:lstStyle/>
          <a:p>
            <a:pPr marL="0" lvl="0" indent="0" algn="l">
              <a:lnSpc>
                <a:spcPts val="4536"/>
              </a:lnSpc>
            </a:pPr>
            <a:r>
              <a:rPr lang="en-US" sz="4200">
                <a:solidFill>
                  <a:srgbClr val="000000"/>
                </a:solidFill>
                <a:latin typeface="Calibri (MS)"/>
                <a:ea typeface="Calibri (MS)"/>
                <a:cs typeface="Calibri (MS)"/>
                <a:sym typeface="Calibri (MS)"/>
              </a:rPr>
              <a:t>Αυτή η ενότητα στοχεύει να εισαγάγει τους μαθητές στους βασικούς κινδύνους καταστροφών σε οικιακά περιβάλλοντα και να οικοδομήσει μια θεμελιώδη κατανόηση του πώς αυτοί οι κίνδυνοι επηρεάζουν την προσωπική και οικογενειακή ασφάλεια. Η ενότητα στοχεύει να εξοπλίσει τους συμμετέχοντες με τις βασικές γνώσεις που απαιτούνται για την αναγνώριση των έγκαιρων προειδοποιητικών σημάτων, την πρόληψη συνηθισμένων κινδύνων και την αποτελεσματική αντίδραση σε περιπτώσεις έκτακτης ανάγκης.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7300" y="688828"/>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Γιατί αυτή η ενότητα έχει σημασία</a:t>
              </a:r>
            </a:p>
          </p:txBody>
        </p:sp>
      </p:grpSp>
      <p:sp>
        <p:nvSpPr>
          <p:cNvPr id="7" name="TextBox 7"/>
          <p:cNvSpPr txBox="1"/>
          <p:nvPr/>
        </p:nvSpPr>
        <p:spPr>
          <a:xfrm>
            <a:off x="1348725" y="2728835"/>
            <a:ext cx="15590549" cy="5245608"/>
          </a:xfrm>
          <a:prstGeom prst="rect">
            <a:avLst/>
          </a:prstGeom>
        </p:spPr>
        <p:txBody>
          <a:bodyPr lIns="0" tIns="0" rIns="0" bIns="0" rtlCol="0" anchor="t">
            <a:spAutoFit/>
          </a:bodyPr>
          <a:lstStyle/>
          <a:p>
            <a:pPr marL="0" lvl="0" indent="0" algn="just">
              <a:lnSpc>
                <a:spcPts val="4536"/>
              </a:lnSpc>
            </a:pPr>
            <a:r>
              <a:rPr lang="en-US" sz="4200" dirty="0" err="1">
                <a:solidFill>
                  <a:srgbClr val="000000"/>
                </a:solidFill>
                <a:latin typeface="Calibri (MS)"/>
                <a:ea typeface="Calibri (MS)"/>
                <a:cs typeface="Calibri (MS)"/>
                <a:sym typeface="Calibri (MS)"/>
              </a:rPr>
              <a:t>Οι</a:t>
            </a:r>
            <a:r>
              <a:rPr lang="en-US" sz="4200" dirty="0">
                <a:solidFill>
                  <a:srgbClr val="000000"/>
                </a:solidFill>
                <a:latin typeface="Calibri (MS)"/>
                <a:ea typeface="Calibri (MS)"/>
                <a:cs typeface="Calibri (MS)"/>
                <a:sym typeface="Calibri (MS)"/>
              </a:rPr>
              <a:t> κατα</a:t>
            </a:r>
            <a:r>
              <a:rPr lang="en-US" sz="4200" dirty="0" err="1">
                <a:solidFill>
                  <a:srgbClr val="000000"/>
                </a:solidFill>
                <a:latin typeface="Calibri (MS)"/>
                <a:ea typeface="Calibri (MS)"/>
                <a:cs typeface="Calibri (MS)"/>
                <a:sym typeface="Calibri (MS)"/>
              </a:rPr>
              <a:t>στροφές</a:t>
            </a:r>
            <a:r>
              <a:rPr lang="en-US" sz="4200" dirty="0">
                <a:solidFill>
                  <a:srgbClr val="000000"/>
                </a:solidFill>
                <a:latin typeface="Calibri (MS)"/>
                <a:ea typeface="Calibri (MS)"/>
                <a:cs typeface="Calibri (MS)"/>
                <a:sym typeface="Calibri (MS)"/>
              </a:rPr>
              <a:t> μπ</a:t>
            </a:r>
            <a:r>
              <a:rPr lang="en-US" sz="4200" dirty="0" err="1">
                <a:solidFill>
                  <a:srgbClr val="000000"/>
                </a:solidFill>
                <a:latin typeface="Calibri (MS)"/>
                <a:ea typeface="Calibri (MS)"/>
                <a:cs typeface="Calibri (MS)"/>
                <a:sym typeface="Calibri (MS)"/>
              </a:rPr>
              <a:t>ορούν</a:t>
            </a:r>
            <a:r>
              <a:rPr lang="en-US" sz="4200" dirty="0">
                <a:solidFill>
                  <a:srgbClr val="000000"/>
                </a:solidFill>
                <a:latin typeface="Calibri (MS)"/>
                <a:ea typeface="Calibri (MS)"/>
                <a:cs typeface="Calibri (MS)"/>
                <a:sym typeface="Calibri (MS)"/>
              </a:rPr>
              <a:t> να </a:t>
            </a:r>
            <a:r>
              <a:rPr lang="en-US" sz="4200" dirty="0" err="1">
                <a:solidFill>
                  <a:srgbClr val="000000"/>
                </a:solidFill>
                <a:latin typeface="Calibri (MS)"/>
                <a:ea typeface="Calibri (MS)"/>
                <a:cs typeface="Calibri (MS)"/>
                <a:sym typeface="Calibri (MS)"/>
              </a:rPr>
              <a:t>χτυ</a:t>
            </a:r>
            <a:r>
              <a:rPr lang="en-US" sz="4200" dirty="0">
                <a:solidFill>
                  <a:srgbClr val="000000"/>
                </a:solidFill>
                <a:latin typeface="Calibri (MS)"/>
                <a:ea typeface="Calibri (MS)"/>
                <a:cs typeface="Calibri (MS)"/>
                <a:sym typeface="Calibri (MS)"/>
              </a:rPr>
              <a:t>πήσουν απροειδοποίητα — σε σπίτια, διαμερίσματα και γειτονιές. </a:t>
            </a:r>
            <a:r>
              <a:rPr lang="en-US" sz="4200" dirty="0" err="1">
                <a:solidFill>
                  <a:srgbClr val="000000"/>
                </a:solidFill>
                <a:latin typeface="Calibri (MS)"/>
                <a:ea typeface="Calibri (MS)"/>
                <a:cs typeface="Calibri (MS)"/>
                <a:sym typeface="Calibri (MS)"/>
              </a:rPr>
              <a:t>Το</a:t>
            </a:r>
            <a:r>
              <a:rPr lang="en-US" sz="4200" dirty="0">
                <a:solidFill>
                  <a:srgbClr val="000000"/>
                </a:solidFill>
                <a:latin typeface="Calibri (MS)"/>
                <a:ea typeface="Calibri (MS)"/>
                <a:cs typeface="Calibri (MS)"/>
                <a:sym typeface="Calibri (MS)"/>
              </a:rPr>
              <a:t> να </a:t>
            </a:r>
            <a:r>
              <a:rPr lang="en-US" sz="4200" dirty="0" err="1">
                <a:solidFill>
                  <a:srgbClr val="000000"/>
                </a:solidFill>
                <a:latin typeface="Calibri (MS)"/>
                <a:ea typeface="Calibri (MS)"/>
                <a:cs typeface="Calibri (MS)"/>
                <a:sym typeface="Calibri (MS)"/>
              </a:rPr>
              <a:t>είσ</a:t>
            </a:r>
            <a:r>
              <a:rPr lang="en-US" sz="4200" dirty="0">
                <a:solidFill>
                  <a:srgbClr val="000000"/>
                </a:solidFill>
                <a:latin typeface="Calibri (MS)"/>
                <a:ea typeface="Calibri (MS)"/>
                <a:cs typeface="Calibri (MS)"/>
                <a:sym typeface="Calibri (MS)"/>
              </a:rPr>
              <a:t>αι προετοιμασμένος σημαίνει να προστατεύεις τον εαυτό σου, την οικογένειά σου και τους άλλους γύρω σου. </a:t>
            </a:r>
            <a:r>
              <a:rPr lang="en-US" sz="4200" dirty="0" err="1">
                <a:solidFill>
                  <a:srgbClr val="000000"/>
                </a:solidFill>
                <a:latin typeface="Calibri (MS)"/>
                <a:ea typeface="Calibri (MS)"/>
                <a:cs typeface="Calibri (MS)"/>
                <a:sym typeface="Calibri (MS)"/>
              </a:rPr>
              <a:t>Αυτή</a:t>
            </a:r>
            <a:r>
              <a:rPr lang="en-US" sz="4200" dirty="0">
                <a:solidFill>
                  <a:srgbClr val="000000"/>
                </a:solidFill>
                <a:latin typeface="Calibri (MS)"/>
                <a:ea typeface="Calibri (MS)"/>
                <a:cs typeface="Calibri (MS)"/>
                <a:sym typeface="Calibri (MS)"/>
              </a:rPr>
              <a:t> η </a:t>
            </a:r>
            <a:r>
              <a:rPr lang="en-US" sz="4200" dirty="0" err="1">
                <a:solidFill>
                  <a:srgbClr val="000000"/>
                </a:solidFill>
                <a:latin typeface="Calibri (MS)"/>
                <a:ea typeface="Calibri (MS)"/>
                <a:cs typeface="Calibri (MS)"/>
                <a:sym typeface="Calibri (MS)"/>
              </a:rPr>
              <a:t>ενότητ</a:t>
            </a:r>
            <a:r>
              <a:rPr lang="en-US" sz="4200" dirty="0">
                <a:solidFill>
                  <a:srgbClr val="000000"/>
                </a:solidFill>
                <a:latin typeface="Calibri (MS)"/>
                <a:ea typeface="Calibri (MS)"/>
                <a:cs typeface="Calibri (MS)"/>
                <a:sym typeface="Calibri (MS)"/>
              </a:rPr>
              <a:t>α παρέχει δεξιότητες και γνώσεις για την πρόληψη, την αντιμετώπιση και την επιβίωση σε καταστάσεις έκτακτης ανάγκης στο σπίτι. </a:t>
            </a:r>
            <a:r>
              <a:rPr lang="en-US" sz="4200" dirty="0" err="1">
                <a:solidFill>
                  <a:srgbClr val="000000"/>
                </a:solidFill>
                <a:latin typeface="Calibri (MS)"/>
                <a:ea typeface="Calibri (MS)"/>
                <a:cs typeface="Calibri (MS)"/>
                <a:sym typeface="Calibri (MS)"/>
              </a:rPr>
              <a:t>Είτε</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είστε</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νέος</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ενήλικ</a:t>
            </a:r>
            <a:r>
              <a:rPr lang="en-US" sz="4200" dirty="0">
                <a:solidFill>
                  <a:srgbClr val="000000"/>
                </a:solidFill>
                <a:latin typeface="Calibri (MS)"/>
                <a:ea typeface="Calibri (MS)"/>
                <a:cs typeface="Calibri (MS)"/>
                <a:sym typeface="Calibri (MS)"/>
              </a:rPr>
              <a:t>ας που ζει ανεξάρτητα, είτε γονέας είτε φροντιστής ηλικιωμένων, αυτές οι δεξιότητες σώζουν ζωές. Η κατα</a:t>
            </a:r>
            <a:r>
              <a:rPr lang="en-US" sz="4200" dirty="0" err="1">
                <a:solidFill>
                  <a:srgbClr val="000000"/>
                </a:solidFill>
                <a:latin typeface="Calibri (MS)"/>
                <a:ea typeface="Calibri (MS)"/>
                <a:cs typeface="Calibri (MS)"/>
                <a:sym typeface="Calibri (MS)"/>
              </a:rPr>
              <a:t>νόηση</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των</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κινδύνων</a:t>
            </a:r>
            <a:r>
              <a:rPr lang="en-US" sz="4200" dirty="0">
                <a:solidFill>
                  <a:srgbClr val="000000"/>
                </a:solidFill>
                <a:latin typeface="Calibri (MS)"/>
                <a:ea typeface="Calibri (MS)"/>
                <a:cs typeface="Calibri (MS)"/>
                <a:sym typeface="Calibri (MS)"/>
              </a:rPr>
              <a:t> κατα</a:t>
            </a:r>
            <a:r>
              <a:rPr lang="en-US" sz="4200" dirty="0" err="1">
                <a:solidFill>
                  <a:srgbClr val="000000"/>
                </a:solidFill>
                <a:latin typeface="Calibri (MS)"/>
                <a:ea typeface="Calibri (MS)"/>
                <a:cs typeface="Calibri (MS)"/>
                <a:sym typeface="Calibri (MS)"/>
              </a:rPr>
              <a:t>στροφών</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στο</a:t>
            </a:r>
            <a:r>
              <a:rPr lang="en-US" sz="4200" dirty="0">
                <a:solidFill>
                  <a:srgbClr val="000000"/>
                </a:solidFill>
                <a:latin typeface="Calibri (MS)"/>
                <a:ea typeface="Calibri (MS)"/>
                <a:cs typeface="Calibri (MS)"/>
                <a:sym typeface="Calibri (MS)"/>
              </a:rPr>
              <a:t> σπ</a:t>
            </a:r>
            <a:r>
              <a:rPr lang="en-US" sz="4200" dirty="0" err="1">
                <a:solidFill>
                  <a:srgbClr val="000000"/>
                </a:solidFill>
                <a:latin typeface="Calibri (MS)"/>
                <a:ea typeface="Calibri (MS)"/>
                <a:cs typeface="Calibri (MS)"/>
                <a:sym typeface="Calibri (MS)"/>
              </a:rPr>
              <a:t>ίτι</a:t>
            </a:r>
            <a:r>
              <a:rPr lang="en-US" sz="4200" dirty="0">
                <a:solidFill>
                  <a:srgbClr val="000000"/>
                </a:solidFill>
                <a:latin typeface="Calibri (MS)"/>
                <a:ea typeface="Calibri (MS)"/>
                <a:cs typeface="Calibri (MS)"/>
                <a:sym typeface="Calibri (MS)"/>
              </a:rPr>
              <a:t> </a:t>
            </a:r>
            <a:r>
              <a:rPr lang="en-US" sz="4200" dirty="0" err="1">
                <a:solidFill>
                  <a:srgbClr val="000000"/>
                </a:solidFill>
                <a:latin typeface="Calibri (MS)"/>
                <a:ea typeface="Calibri (MS)"/>
                <a:cs typeface="Calibri (MS)"/>
                <a:sym typeface="Calibri (MS)"/>
              </a:rPr>
              <a:t>είν</a:t>
            </a:r>
            <a:r>
              <a:rPr lang="en-US" sz="4200" dirty="0">
                <a:solidFill>
                  <a:srgbClr val="000000"/>
                </a:solidFill>
                <a:latin typeface="Calibri (MS)"/>
                <a:ea typeface="Calibri (MS)"/>
                <a:cs typeface="Calibri (MS)"/>
                <a:sym typeface="Calibri (MS)"/>
              </a:rPr>
              <a:t>αι το πρώτο βήμα για να γίνεις ανθεκτικός στις καταστροφές.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dirty="0" err="1">
                  <a:solidFill>
                    <a:srgbClr val="FF0000"/>
                  </a:solidFill>
                  <a:latin typeface="Calibri (MS) Bold"/>
                  <a:ea typeface="Calibri (MS) Bold"/>
                  <a:cs typeface="Calibri (MS) Bold"/>
                  <a:sym typeface="Calibri (MS) Bold"/>
                </a:rPr>
                <a:t>Δομή</a:t>
              </a:r>
              <a:r>
                <a:rPr lang="en-US" sz="6600" b="1" dirty="0">
                  <a:solidFill>
                    <a:srgbClr val="FF0000"/>
                  </a:solidFill>
                  <a:latin typeface="Calibri (MS) Bold"/>
                  <a:ea typeface="Calibri (MS) Bold"/>
                  <a:cs typeface="Calibri (MS) Bold"/>
                  <a:sym typeface="Calibri (MS) Bold"/>
                </a:rPr>
                <a:t> </a:t>
              </a:r>
              <a:r>
                <a:rPr lang="en-US" sz="6600" b="1" dirty="0" err="1">
                  <a:solidFill>
                    <a:srgbClr val="FF0000"/>
                  </a:solidFill>
                  <a:latin typeface="Calibri (MS) Bold"/>
                  <a:ea typeface="Calibri (MS) Bold"/>
                  <a:cs typeface="Calibri (MS) Bold"/>
                  <a:sym typeface="Calibri (MS) Bold"/>
                </a:rPr>
                <a:t>της</a:t>
              </a:r>
              <a:r>
                <a:rPr lang="en-US" sz="6600" b="1" dirty="0">
                  <a:solidFill>
                    <a:srgbClr val="FF0000"/>
                  </a:solidFill>
                  <a:latin typeface="Calibri (MS) Bold"/>
                  <a:ea typeface="Calibri (MS) Bold"/>
                  <a:cs typeface="Calibri (MS) Bold"/>
                  <a:sym typeface="Calibri (MS) Bold"/>
                </a:rPr>
                <a:t> </a:t>
              </a:r>
              <a:r>
                <a:rPr lang="en-US" sz="6600" b="1" dirty="0" err="1">
                  <a:solidFill>
                    <a:srgbClr val="FF0000"/>
                  </a:solidFill>
                  <a:latin typeface="Calibri (MS) Bold"/>
                  <a:ea typeface="Calibri (MS) Bold"/>
                  <a:cs typeface="Calibri (MS) Bold"/>
                  <a:sym typeface="Calibri (MS) Bold"/>
                </a:rPr>
                <a:t>Μονάδ</a:t>
              </a:r>
              <a:r>
                <a:rPr lang="en-US" sz="6600" b="1" dirty="0">
                  <a:solidFill>
                    <a:srgbClr val="FF0000"/>
                  </a:solidFill>
                  <a:latin typeface="Calibri (MS) Bold"/>
                  <a:ea typeface="Calibri (MS) Bold"/>
                  <a:cs typeface="Calibri (MS) Bold"/>
                  <a:sym typeface="Calibri (MS) Bold"/>
                </a:rPr>
                <a:t>ας</a:t>
              </a:r>
            </a:p>
          </p:txBody>
        </p:sp>
      </p:grpSp>
      <p:sp>
        <p:nvSpPr>
          <p:cNvPr id="7" name="TextBox 7"/>
          <p:cNvSpPr txBox="1"/>
          <p:nvPr/>
        </p:nvSpPr>
        <p:spPr>
          <a:xfrm>
            <a:off x="1254919" y="2743031"/>
            <a:ext cx="15590549" cy="6019861"/>
          </a:xfrm>
          <a:prstGeom prst="rect">
            <a:avLst/>
          </a:prstGeom>
        </p:spPr>
        <p:txBody>
          <a:bodyPr lIns="0" tIns="0" rIns="0" bIns="0" rtlCol="0" anchor="t">
            <a:spAutoFit/>
          </a:bodyPr>
          <a:lstStyle/>
          <a:p>
            <a:pPr marL="0" lvl="0" indent="0" algn="l">
              <a:lnSpc>
                <a:spcPts val="3611"/>
              </a:lnSpc>
            </a:pPr>
            <a:r>
              <a:rPr lang="en-US" sz="3135" b="1" dirty="0" err="1">
                <a:solidFill>
                  <a:srgbClr val="000000"/>
                </a:solidFill>
                <a:latin typeface="Calibri (MS) Bold"/>
                <a:ea typeface="Calibri (MS) Bold"/>
                <a:cs typeface="Calibri (MS) Bold"/>
                <a:sym typeface="Calibri (MS) Bold"/>
              </a:rPr>
              <a:t>Ενότητ</a:t>
            </a:r>
            <a:r>
              <a:rPr lang="en-US" sz="3135" b="1" dirty="0">
                <a:solidFill>
                  <a:srgbClr val="000000"/>
                </a:solidFill>
                <a:latin typeface="Calibri (MS) Bold"/>
                <a:ea typeface="Calibri (MS) Bold"/>
                <a:cs typeface="Calibri (MS) Bold"/>
                <a:sym typeface="Calibri (MS) Bold"/>
              </a:rPr>
              <a:t>α Εκπαίδευσης 1 – Κατανόηση των Κινδύνων Καταστροφών στο Σπίτι Ενότητα Εκπαίδευσης 2 – Καταρρίπτοντας τους Μύθους και την Παραπληροφόρηση για τις Καταστροφές στο Σπίτι Ενότητα Εκπαίδευσης 3 – Συστήματα Έγκαιρης Προειδοποίησης για την Ασφάλεια στις Κατοικίες Ενότητα Εκπαίδευσης 4 – Βασικές Δεξιότητες Σωτηρίας για Καταστροφές στο Σπίτι Ενότητα Εκπαίδευσης 5 – Κατανόηση της Ψυχολογίας των Θυμάτων Καταστροφών σε Οικιακό Περιβάλλον Ενότητα Εκπαίδευσης 6 – Δεξιότητες Μοναχικής Επιβίωσης σε Σενάριο Καταστροφών στο Σπίτι </a:t>
            </a:r>
          </a:p>
          <a:p>
            <a:pPr marL="0" lvl="0" indent="0" algn="l">
              <a:lnSpc>
                <a:spcPts val="3611"/>
              </a:lnSpc>
            </a:pPr>
            <a:endParaRPr lang="en-US" sz="3135" b="1" dirty="0">
              <a:solidFill>
                <a:srgbClr val="000000"/>
              </a:solidFill>
              <a:latin typeface="Calibri (MS) Bold"/>
              <a:ea typeface="Calibri (MS) Bold"/>
              <a:cs typeface="Calibri (MS) Bold"/>
              <a:sym typeface="Calibri (MS) Bold"/>
            </a:endParaRPr>
          </a:p>
          <a:p>
            <a:pPr marL="0" lvl="0" indent="0" algn="l">
              <a:lnSpc>
                <a:spcPts val="3611"/>
              </a:lnSpc>
            </a:pPr>
            <a:r>
              <a:rPr lang="en-US" sz="3135" b="1" dirty="0" err="1">
                <a:solidFill>
                  <a:srgbClr val="000000"/>
                </a:solidFill>
                <a:latin typeface="Calibri (MS) Bold"/>
                <a:ea typeface="Calibri (MS) Bold"/>
                <a:cs typeface="Calibri (MS) Bold"/>
                <a:sym typeface="Calibri (MS) Bold"/>
              </a:rPr>
              <a:t>Οι</a:t>
            </a:r>
            <a:r>
              <a:rPr lang="en-US" sz="3135" b="1" dirty="0">
                <a:solidFill>
                  <a:srgbClr val="000000"/>
                </a:solidFill>
                <a:latin typeface="Calibri (MS) Bold"/>
                <a:ea typeface="Calibri (MS) Bold"/>
                <a:cs typeface="Calibri (MS) Bold"/>
                <a:sym typeface="Calibri (MS) Bold"/>
              </a:rPr>
              <a:t> </a:t>
            </a:r>
            <a:r>
              <a:rPr lang="en-US" sz="3135" b="1" dirty="0" err="1">
                <a:solidFill>
                  <a:srgbClr val="000000"/>
                </a:solidFill>
                <a:latin typeface="Calibri (MS) Bold"/>
                <a:ea typeface="Calibri (MS) Bold"/>
                <a:cs typeface="Calibri (MS) Bold"/>
                <a:sym typeface="Calibri (MS) Bold"/>
              </a:rPr>
              <a:t>εκ</a:t>
            </a:r>
            <a:r>
              <a:rPr lang="en-US" sz="3135" b="1" dirty="0">
                <a:solidFill>
                  <a:srgbClr val="000000"/>
                </a:solidFill>
                <a:latin typeface="Calibri (MS) Bold"/>
                <a:ea typeface="Calibri (MS) Bold"/>
                <a:cs typeface="Calibri (MS) Bold"/>
                <a:sym typeface="Calibri (MS) Bold"/>
              </a:rPr>
              <a:t>παιδευτικές ενότητες προορίζονται να ολοκληρωθούν με τη σειρά που παρουσιάζονται.</a:t>
            </a:r>
          </a:p>
          <a:p>
            <a:pPr marL="0" lvl="0" indent="0" algn="l">
              <a:lnSpc>
                <a:spcPts val="3611"/>
              </a:lnSpc>
            </a:pPr>
            <a:r>
              <a:rPr lang="en-US" sz="3135" b="1" dirty="0" err="1">
                <a:solidFill>
                  <a:srgbClr val="000000"/>
                </a:solidFill>
                <a:latin typeface="Calibri (MS) Bold"/>
                <a:ea typeface="Calibri (MS) Bold"/>
                <a:cs typeface="Calibri (MS) Bold"/>
                <a:sym typeface="Calibri (MS) Bold"/>
              </a:rPr>
              <a:t>Κάθε</a:t>
            </a:r>
            <a:r>
              <a:rPr lang="en-US" sz="3135" b="1" dirty="0">
                <a:solidFill>
                  <a:srgbClr val="000000"/>
                </a:solidFill>
                <a:latin typeface="Calibri (MS) Bold"/>
                <a:ea typeface="Calibri (MS) Bold"/>
                <a:cs typeface="Calibri (MS) Bold"/>
                <a:sym typeface="Calibri (MS) Bold"/>
              </a:rPr>
              <a:t> </a:t>
            </a:r>
            <a:r>
              <a:rPr lang="en-US" sz="3135" b="1" dirty="0" err="1">
                <a:solidFill>
                  <a:srgbClr val="000000"/>
                </a:solidFill>
                <a:latin typeface="Calibri (MS) Bold"/>
                <a:ea typeface="Calibri (MS) Bold"/>
                <a:cs typeface="Calibri (MS) Bold"/>
                <a:sym typeface="Calibri (MS) Bold"/>
              </a:rPr>
              <a:t>ενότητ</a:t>
            </a:r>
            <a:r>
              <a:rPr lang="en-US" sz="3135" b="1" dirty="0">
                <a:solidFill>
                  <a:srgbClr val="000000"/>
                </a:solidFill>
                <a:latin typeface="Calibri (MS) Bold"/>
                <a:ea typeface="Calibri (MS) Bold"/>
                <a:cs typeface="Calibri (MS) Bold"/>
                <a:sym typeface="Calibri (MS) Bold"/>
              </a:rPr>
              <a:t>α συνδυάζει το βασικό θεωρητικό περιεχόμενο με πρακτικές μαθησιακές δραστηριότητες.</a:t>
            </a:r>
          </a:p>
          <a:p>
            <a:pPr marL="0" lvl="0" indent="0" algn="l">
              <a:lnSpc>
                <a:spcPts val="3611"/>
              </a:lnSpc>
            </a:pPr>
            <a:r>
              <a:rPr lang="en-US" sz="3135" b="1" dirty="0" err="1">
                <a:solidFill>
                  <a:srgbClr val="000000"/>
                </a:solidFill>
                <a:latin typeface="Calibri (MS) Bold"/>
                <a:ea typeface="Calibri (MS) Bold"/>
                <a:cs typeface="Calibri (MS) Bold"/>
                <a:sym typeface="Calibri (MS) Bold"/>
              </a:rPr>
              <a:t>Το</a:t>
            </a:r>
            <a:r>
              <a:rPr lang="en-US" sz="3135" b="1" dirty="0">
                <a:solidFill>
                  <a:srgbClr val="000000"/>
                </a:solidFill>
                <a:latin typeface="Calibri (MS) Bold"/>
                <a:ea typeface="Calibri (MS) Bold"/>
                <a:cs typeface="Calibri (MS) Bold"/>
                <a:sym typeface="Calibri (MS) Bold"/>
              </a:rPr>
              <a:t> </a:t>
            </a:r>
            <a:r>
              <a:rPr lang="en-US" sz="3135" b="1" dirty="0" err="1">
                <a:solidFill>
                  <a:srgbClr val="000000"/>
                </a:solidFill>
                <a:latin typeface="Calibri (MS) Bold"/>
                <a:ea typeface="Calibri (MS) Bold"/>
                <a:cs typeface="Calibri (MS) Bold"/>
                <a:sym typeface="Calibri (MS) Bold"/>
              </a:rPr>
              <a:t>θεωρητικό</a:t>
            </a:r>
            <a:r>
              <a:rPr lang="en-US" sz="3135" b="1" dirty="0">
                <a:solidFill>
                  <a:srgbClr val="000000"/>
                </a:solidFill>
                <a:latin typeface="Calibri (MS) Bold"/>
                <a:ea typeface="Calibri (MS) Bold"/>
                <a:cs typeface="Calibri (MS) Bold"/>
                <a:sym typeface="Calibri (MS) Bold"/>
              </a:rPr>
              <a:t> </a:t>
            </a:r>
            <a:r>
              <a:rPr lang="en-US" sz="3135" b="1" dirty="0" err="1">
                <a:solidFill>
                  <a:srgbClr val="000000"/>
                </a:solidFill>
                <a:latin typeface="Calibri (MS) Bold"/>
                <a:ea typeface="Calibri (MS) Bold"/>
                <a:cs typeface="Calibri (MS) Bold"/>
                <a:sym typeface="Calibri (MS) Bold"/>
              </a:rPr>
              <a:t>υλικό</a:t>
            </a:r>
            <a:r>
              <a:rPr lang="en-US" sz="3135" b="1" dirty="0">
                <a:solidFill>
                  <a:srgbClr val="000000"/>
                </a:solidFill>
                <a:latin typeface="Calibri (MS) Bold"/>
                <a:ea typeface="Calibri (MS) Bold"/>
                <a:cs typeface="Calibri (MS) Bold"/>
                <a:sym typeface="Calibri (MS) Bold"/>
              </a:rPr>
              <a:t> πα</a:t>
            </a:r>
            <a:r>
              <a:rPr lang="en-US" sz="3135" b="1" dirty="0" err="1">
                <a:solidFill>
                  <a:srgbClr val="000000"/>
                </a:solidFill>
                <a:latin typeface="Calibri (MS) Bold"/>
                <a:ea typeface="Calibri (MS) Bold"/>
                <a:cs typeface="Calibri (MS) Bold"/>
                <a:sym typeface="Calibri (MS) Bold"/>
              </a:rPr>
              <a:t>ρέχετ</a:t>
            </a:r>
            <a:r>
              <a:rPr lang="en-US" sz="3135" b="1" dirty="0">
                <a:solidFill>
                  <a:srgbClr val="000000"/>
                </a:solidFill>
                <a:latin typeface="Calibri (MS) Bold"/>
                <a:ea typeface="Calibri (MS) Bold"/>
                <a:cs typeface="Calibri (MS) Bold"/>
                <a:sym typeface="Calibri (MS) Bold"/>
              </a:rPr>
              <a:t>αι μέσω ενός συνδυασμού κειμένου, οπτικών στοιχείων και βίντεο για την υποστήριξη ποικίλων μορφών μάθησης.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1988344"/>
            <a:chOff x="0" y="0"/>
            <a:chExt cx="21031200" cy="2651126"/>
          </a:xfrm>
        </p:grpSpPr>
        <p:sp>
          <p:nvSpPr>
            <p:cNvPr id="5" name="Freeform 5"/>
            <p:cNvSpPr/>
            <p:nvPr/>
          </p:nvSpPr>
          <p:spPr>
            <a:xfrm>
              <a:off x="0" y="0"/>
              <a:ext cx="21031200" cy="2651127"/>
            </a:xfrm>
            <a:custGeom>
              <a:avLst/>
              <a:gdLst/>
              <a:ahLst/>
              <a:cxnLst/>
              <a:rect l="l" t="t" r="r" b="b"/>
              <a:pathLst>
                <a:path w="21031200" h="2651127">
                  <a:moveTo>
                    <a:pt x="0" y="0"/>
                  </a:moveTo>
                  <a:lnTo>
                    <a:pt x="21031200" y="0"/>
                  </a:lnTo>
                  <a:lnTo>
                    <a:pt x="21031200" y="2651127"/>
                  </a:lnTo>
                  <a:lnTo>
                    <a:pt x="0" y="265112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271780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Γενικές Πληροφορίες Μονάδας</a:t>
              </a:r>
            </a:p>
          </p:txBody>
        </p:sp>
      </p:grpSp>
      <p:sp>
        <p:nvSpPr>
          <p:cNvPr id="7" name="TextBox 7"/>
          <p:cNvSpPr txBox="1"/>
          <p:nvPr/>
        </p:nvSpPr>
        <p:spPr>
          <a:xfrm>
            <a:off x="1351112" y="2603964"/>
            <a:ext cx="15590549" cy="6103401"/>
          </a:xfrm>
          <a:prstGeom prst="rect">
            <a:avLst/>
          </a:prstGeom>
        </p:spPr>
        <p:txBody>
          <a:bodyPr lIns="0" tIns="0" rIns="0" bIns="0" rtlCol="0" anchor="t">
            <a:spAutoFit/>
          </a:bodyPr>
          <a:lstStyle/>
          <a:p>
            <a:pPr marL="711100" lvl="1" indent="-355550" algn="l">
              <a:lnSpc>
                <a:spcPts val="3445"/>
              </a:lnSpc>
              <a:buFont typeface="Arial"/>
              <a:buChar char="•"/>
            </a:pPr>
            <a:r>
              <a:rPr lang="en-US" sz="3545" b="1" dirty="0" err="1">
                <a:solidFill>
                  <a:srgbClr val="000000"/>
                </a:solidFill>
                <a:latin typeface="Calibri (MS) Bold"/>
                <a:ea typeface="Calibri (MS) Bold"/>
                <a:cs typeface="Calibri (MS) Bold"/>
                <a:sym typeface="Calibri (MS) Bold"/>
              </a:rPr>
              <a:t>Εκτιμώμενη</a:t>
            </a:r>
            <a:r>
              <a:rPr lang="en-US" sz="3545" b="1" dirty="0">
                <a:solidFill>
                  <a:srgbClr val="000000"/>
                </a:solidFill>
                <a:latin typeface="Calibri (MS) Bold"/>
                <a:ea typeface="Calibri (MS) Bold"/>
                <a:cs typeface="Calibri (MS) Bold"/>
                <a:sym typeface="Calibri (MS) Bold"/>
              </a:rPr>
              <a:t> </a:t>
            </a:r>
            <a:r>
              <a:rPr lang="en-US" sz="3545" b="1" dirty="0" err="1">
                <a:solidFill>
                  <a:srgbClr val="000000"/>
                </a:solidFill>
                <a:latin typeface="Calibri (MS) Bold"/>
                <a:ea typeface="Calibri (MS) Bold"/>
                <a:cs typeface="Calibri (MS) Bold"/>
                <a:sym typeface="Calibri (MS) Bold"/>
              </a:rPr>
              <a:t>Διάρκει</a:t>
            </a:r>
            <a:r>
              <a:rPr lang="en-US" sz="3545" b="1" dirty="0">
                <a:solidFill>
                  <a:srgbClr val="000000"/>
                </a:solidFill>
                <a:latin typeface="Calibri (MS) Bold"/>
                <a:ea typeface="Calibri (MS) Bold"/>
                <a:cs typeface="Calibri (MS) Bold"/>
                <a:sym typeface="Calibri (MS) Bold"/>
              </a:rPr>
              <a:t>α:</a:t>
            </a:r>
            <a:r>
              <a:rPr lang="en-US" sz="3545" dirty="0">
                <a:solidFill>
                  <a:srgbClr val="000000"/>
                </a:solidFill>
                <a:latin typeface="Calibri (MS)"/>
                <a:ea typeface="Calibri (MS)"/>
                <a:cs typeface="Calibri (MS)"/>
                <a:sym typeface="Calibri (MS)"/>
              </a:rPr>
              <a:t> 16 ακαδημαϊκές ώρες</a:t>
            </a:r>
          </a:p>
          <a:p>
            <a:pPr marL="711100" lvl="1" indent="-355550" algn="l">
              <a:lnSpc>
                <a:spcPts val="3445"/>
              </a:lnSpc>
            </a:pPr>
            <a:r>
              <a:rPr lang="en-US" sz="3545" i="1" dirty="0">
                <a:solidFill>
                  <a:srgbClr val="000000"/>
                </a:solidFill>
                <a:latin typeface="Calibri (MS) Italics"/>
                <a:ea typeface="Calibri (MS) Italics"/>
                <a:cs typeface="Calibri (MS) Italics"/>
                <a:sym typeface="Calibri (MS) Italics"/>
              </a:rPr>
              <a:t>(π</a:t>
            </a:r>
            <a:r>
              <a:rPr lang="en-US" sz="3545" i="1" dirty="0" err="1">
                <a:solidFill>
                  <a:srgbClr val="000000"/>
                </a:solidFill>
                <a:latin typeface="Calibri (MS) Italics"/>
                <a:ea typeface="Calibri (MS) Italics"/>
                <a:cs typeface="Calibri (MS) Italics"/>
                <a:sym typeface="Calibri (MS) Italics"/>
              </a:rPr>
              <a:t>ερί</a:t>
            </a:r>
            <a:r>
              <a:rPr lang="en-US" sz="3545" i="1" dirty="0">
                <a:solidFill>
                  <a:srgbClr val="000000"/>
                </a:solidFill>
                <a:latin typeface="Calibri (MS) Italics"/>
                <a:ea typeface="Calibri (MS) Italics"/>
                <a:cs typeface="Calibri (MS) Italics"/>
                <a:sym typeface="Calibri (MS) Italics"/>
              </a:rPr>
              <a:t>που 2,6 ώρες ανά εκπαιδευτική ενότητα)</a:t>
            </a:r>
          </a:p>
          <a:p>
            <a:pPr marL="711100" lvl="1" indent="-355550" algn="l">
              <a:lnSpc>
                <a:spcPts val="3445"/>
              </a:lnSpc>
              <a:buFont typeface="Arial"/>
              <a:buChar char="•"/>
            </a:pPr>
            <a:r>
              <a:rPr lang="en-US" sz="3545" b="1" i="1" dirty="0" err="1">
                <a:solidFill>
                  <a:srgbClr val="000000"/>
                </a:solidFill>
                <a:latin typeface="Calibri (MS) Bold Italics"/>
                <a:ea typeface="Calibri (MS) Bold Italics"/>
                <a:cs typeface="Calibri (MS) Bold Italics"/>
                <a:sym typeface="Calibri (MS) Bold Italics"/>
              </a:rPr>
              <a:t>Αριθμός</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Δρ</a:t>
            </a:r>
            <a:r>
              <a:rPr lang="en-US" sz="3545" b="1" i="1" dirty="0">
                <a:solidFill>
                  <a:srgbClr val="000000"/>
                </a:solidFill>
                <a:latin typeface="Calibri (MS) Bold Italics"/>
                <a:ea typeface="Calibri (MS) Bold Italics"/>
                <a:cs typeface="Calibri (MS) Bold Italics"/>
                <a:sym typeface="Calibri (MS) Bold Italics"/>
              </a:rPr>
              <a:t>αστηριοτήτων:</a:t>
            </a:r>
            <a:r>
              <a:rPr lang="en-US" sz="3545" i="1" dirty="0">
                <a:solidFill>
                  <a:srgbClr val="000000"/>
                </a:solidFill>
                <a:latin typeface="Calibri (MS) Italics"/>
                <a:ea typeface="Calibri (MS) Italics"/>
                <a:cs typeface="Calibri (MS) Italics"/>
                <a:sym typeface="Calibri (MS) Italics"/>
              </a:rPr>
              <a:t> 12 προγραμματισμένες μαθησιακές δραστηριότητες</a:t>
            </a:r>
          </a:p>
          <a:p>
            <a:pPr marL="711100" lvl="1" indent="-355550" algn="l">
              <a:lnSpc>
                <a:spcPts val="3445"/>
              </a:lnSpc>
            </a:pPr>
            <a:r>
              <a:rPr lang="en-US" sz="3545" i="1" dirty="0">
                <a:solidFill>
                  <a:srgbClr val="000000"/>
                </a:solidFill>
                <a:latin typeface="Calibri (MS) Italics"/>
                <a:ea typeface="Calibri (MS) Italics"/>
                <a:cs typeface="Calibri (MS) Italics"/>
                <a:sym typeface="Calibri (MS) Italics"/>
              </a:rPr>
              <a:t>(</a:t>
            </a:r>
            <a:r>
              <a:rPr lang="en-US" sz="3545" i="1" dirty="0" err="1">
                <a:solidFill>
                  <a:srgbClr val="000000"/>
                </a:solidFill>
                <a:latin typeface="Calibri (MS) Italics"/>
                <a:ea typeface="Calibri (MS) Italics"/>
                <a:cs typeface="Calibri (MS) Italics"/>
                <a:sym typeface="Calibri (MS) Italics"/>
              </a:rPr>
              <a:t>συμ</a:t>
            </a:r>
            <a:r>
              <a:rPr lang="en-US" sz="3545" i="1" dirty="0">
                <a:solidFill>
                  <a:srgbClr val="000000"/>
                </a:solidFill>
                <a:latin typeface="Calibri (MS) Italics"/>
                <a:ea typeface="Calibri (MS) Italics"/>
                <a:cs typeface="Calibri (MS) Italics"/>
                <a:sym typeface="Calibri (MS) Italics"/>
              </a:rPr>
              <a:t>περιλαμβανομένων συζητήσεων κατάρριψης μύθων, ομαδικών αναστοχασμών και άλλων που ευθυγραμμίζονται με το περιεχόμενο κάθε ενότητας)</a:t>
            </a:r>
          </a:p>
          <a:p>
            <a:pPr marL="711100" lvl="1" indent="-355550" algn="l">
              <a:lnSpc>
                <a:spcPts val="3445"/>
              </a:lnSpc>
              <a:buFont typeface="Arial"/>
              <a:buChar char="•"/>
            </a:pPr>
            <a:r>
              <a:rPr lang="en-US" sz="3545" b="1" i="1" dirty="0" err="1">
                <a:solidFill>
                  <a:srgbClr val="000000"/>
                </a:solidFill>
                <a:latin typeface="Calibri (MS) Bold Italics"/>
                <a:ea typeface="Calibri (MS) Bold Italics"/>
                <a:cs typeface="Calibri (MS) Bold Italics"/>
                <a:sym typeface="Calibri (MS) Bold Italics"/>
              </a:rPr>
              <a:t>Μέθοδος</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Αξιολόγησης</a:t>
            </a:r>
            <a:r>
              <a:rPr lang="en-US" sz="3545" b="1" i="1" dirty="0">
                <a:solidFill>
                  <a:srgbClr val="000000"/>
                </a:solidFill>
                <a:latin typeface="Calibri (MS) Bold Italics"/>
                <a:ea typeface="Calibri (MS) Bold Italics"/>
                <a:cs typeface="Calibri (MS) Bold Italics"/>
                <a:sym typeface="Calibri (MS) Bold Italics"/>
              </a:rPr>
              <a:t>:</a:t>
            </a:r>
          </a:p>
          <a:p>
            <a:pPr marL="711100" lvl="1" indent="-355550" algn="l">
              <a:lnSpc>
                <a:spcPts val="3445"/>
              </a:lnSpc>
            </a:pPr>
            <a:r>
              <a:rPr lang="en-US" sz="3545" b="1" i="1" dirty="0" err="1">
                <a:solidFill>
                  <a:srgbClr val="000000"/>
                </a:solidFill>
                <a:latin typeface="Calibri (MS) Bold Italics"/>
                <a:ea typeface="Calibri (MS) Bold Italics"/>
                <a:cs typeface="Calibri (MS) Bold Italics"/>
                <a:sym typeface="Calibri (MS) Bold Italics"/>
              </a:rPr>
              <a:t>Κάθε</a:t>
            </a:r>
            <a:r>
              <a:rPr lang="en-US" sz="3545" b="1" i="1" dirty="0">
                <a:solidFill>
                  <a:srgbClr val="000000"/>
                </a:solidFill>
                <a:latin typeface="Calibri (MS) Bold Italics"/>
                <a:ea typeface="Calibri (MS) Bold Italics"/>
                <a:cs typeface="Calibri (MS) Bold Italics"/>
                <a:sym typeface="Calibri (MS) Bold Italics"/>
              </a:rPr>
              <a:t> </a:t>
            </a:r>
            <a:r>
              <a:rPr lang="en-US" sz="3545" b="1" i="1" dirty="0" err="1">
                <a:solidFill>
                  <a:srgbClr val="000000"/>
                </a:solidFill>
                <a:latin typeface="Calibri (MS) Bold Italics"/>
                <a:ea typeface="Calibri (MS) Bold Italics"/>
                <a:cs typeface="Calibri (MS) Bold Italics"/>
                <a:sym typeface="Calibri (MS) Bold Italics"/>
              </a:rPr>
              <a:t>εκ</a:t>
            </a:r>
            <a:r>
              <a:rPr lang="en-US" sz="3545" b="1" i="1" dirty="0">
                <a:solidFill>
                  <a:srgbClr val="000000"/>
                </a:solidFill>
                <a:latin typeface="Calibri (MS) Bold Italics"/>
                <a:ea typeface="Calibri (MS) Bold Italics"/>
                <a:cs typeface="Calibri (MS) Bold Italics"/>
                <a:sym typeface="Calibri (MS) Bold Italics"/>
              </a:rPr>
              <a:t>παιδευτική ενότητα περιλαμβάνει δύο ξεχωριστές αξιολογήσεις:</a:t>
            </a:r>
          </a:p>
          <a:p>
            <a:pPr marL="711100" lvl="1" indent="-355550" algn="l">
              <a:lnSpc>
                <a:spcPts val="3445"/>
              </a:lnSpc>
              <a:buFont typeface="Arial"/>
              <a:buChar char="•"/>
            </a:pPr>
            <a:r>
              <a:rPr lang="en-US" sz="3545" i="1" dirty="0" err="1">
                <a:solidFill>
                  <a:srgbClr val="000000"/>
                </a:solidFill>
                <a:latin typeface="Calibri (MS) Italics"/>
                <a:ea typeface="Calibri (MS) Italics"/>
                <a:cs typeface="Calibri (MS) Italics"/>
                <a:sym typeface="Calibri (MS) Italics"/>
              </a:rPr>
              <a:t>Έν</a:t>
            </a:r>
            <a:r>
              <a:rPr lang="en-US" sz="3545" i="1" dirty="0">
                <a:solidFill>
                  <a:srgbClr val="000000"/>
                </a:solidFill>
                <a:latin typeface="Calibri (MS) Italics"/>
                <a:ea typeface="Calibri (MS) Italics"/>
                <a:cs typeface="Calibri (MS) Italics"/>
                <a:sym typeface="Calibri (MS) Italics"/>
              </a:rPr>
              <a:t>α κουίζ πολλαπλής επιλογής 10 ερωτήσεων για μαθητές, σχεδιασμένο να αξιολογήσει την κατανόησή τους σε βασικές έννοιες ευαισθητοποίησης για καταστροφές</a:t>
            </a:r>
          </a:p>
          <a:p>
            <a:pPr marL="711100" lvl="1" indent="-355550" algn="l">
              <a:lnSpc>
                <a:spcPts val="3445"/>
              </a:lnSpc>
              <a:buFont typeface="Arial"/>
              <a:buChar char="•"/>
            </a:pPr>
            <a:r>
              <a:rPr lang="en-US" sz="3545" i="1" dirty="0" err="1">
                <a:solidFill>
                  <a:srgbClr val="000000"/>
                </a:solidFill>
                <a:latin typeface="Calibri (MS) Italics"/>
                <a:ea typeface="Calibri (MS) Italics"/>
                <a:cs typeface="Calibri (MS) Italics"/>
                <a:sym typeface="Calibri (MS) Italics"/>
              </a:rPr>
              <a:t>Έν</a:t>
            </a:r>
            <a:r>
              <a:rPr lang="en-US" sz="3545" i="1" dirty="0">
                <a:solidFill>
                  <a:srgbClr val="000000"/>
                </a:solidFill>
                <a:latin typeface="Calibri (MS) Italics"/>
                <a:ea typeface="Calibri (MS) Italics"/>
                <a:cs typeface="Calibri (MS) Italics"/>
                <a:sym typeface="Calibri (MS) Italics"/>
              </a:rPr>
              <a:t>α κουίζ πολλαπλής επιλογής 10 ερωτήσεων για εκπαιδευτικούς, με στόχο την αξιολόγηση της διδακτικής τους ικανότητας και της ικανότητάς τους να παρέχουν αποτελεσματικά την ενότητα.</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2051041"/>
            <a:chOff x="0" y="0"/>
            <a:chExt cx="21031200" cy="2734721"/>
          </a:xfrm>
        </p:grpSpPr>
        <p:sp>
          <p:nvSpPr>
            <p:cNvPr id="5" name="Freeform 5"/>
            <p:cNvSpPr/>
            <p:nvPr/>
          </p:nvSpPr>
          <p:spPr>
            <a:xfrm>
              <a:off x="0" y="0"/>
              <a:ext cx="21031200" cy="2734722"/>
            </a:xfrm>
            <a:custGeom>
              <a:avLst/>
              <a:gdLst/>
              <a:ahLst/>
              <a:cxnLst/>
              <a:rect l="l" t="t" r="r" b="b"/>
              <a:pathLst>
                <a:path w="21031200" h="2734722">
                  <a:moveTo>
                    <a:pt x="0" y="0"/>
                  </a:moveTo>
                  <a:lnTo>
                    <a:pt x="21031200" y="0"/>
                  </a:lnTo>
                  <a:lnTo>
                    <a:pt x="21031200" y="2734722"/>
                  </a:lnTo>
                  <a:lnTo>
                    <a:pt x="0" y="2734722"/>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57150"/>
              <a:ext cx="21031200" cy="2791871"/>
            </a:xfrm>
            <a:prstGeom prst="rect">
              <a:avLst/>
            </a:prstGeom>
            <a:ln>
              <a:noFill/>
            </a:ln>
          </p:spPr>
          <p:txBody>
            <a:bodyPr lIns="0" tIns="0" rIns="0" bIns="0" rtlCol="0" anchor="ctr"/>
            <a:lstStyle/>
            <a:p>
              <a:pPr marL="0" lvl="0" indent="0" algn="l">
                <a:lnSpc>
                  <a:spcPts val="6588"/>
                </a:lnSpc>
              </a:pPr>
              <a:r>
                <a:rPr lang="en-US" sz="6100" b="1">
                  <a:solidFill>
                    <a:srgbClr val="FF0000"/>
                  </a:solidFill>
                  <a:latin typeface="Calibri (MS) Bold"/>
                  <a:ea typeface="Calibri (MS) Bold"/>
                  <a:cs typeface="Calibri (MS) Bold"/>
                  <a:sym typeface="Calibri (MS) Bold"/>
                </a:rPr>
                <a:t>Μαθησιακά Αποτελέσματα αυτής της Ενότητας - Γνώσεις</a:t>
              </a:r>
            </a:p>
          </p:txBody>
        </p:sp>
      </p:grpSp>
      <p:sp>
        <p:nvSpPr>
          <p:cNvPr id="7" name="TextBox 7"/>
          <p:cNvSpPr txBox="1"/>
          <p:nvPr/>
        </p:nvSpPr>
        <p:spPr>
          <a:xfrm>
            <a:off x="1351112" y="4032609"/>
            <a:ext cx="15590549" cy="4519658"/>
          </a:xfrm>
          <a:prstGeom prst="rect">
            <a:avLst/>
          </a:prstGeom>
        </p:spPr>
        <p:txBody>
          <a:bodyPr lIns="0" tIns="0" rIns="0" bIns="0" rtlCol="0" anchor="t">
            <a:spAutoFit/>
          </a:bodyPr>
          <a:lstStyle/>
          <a:p>
            <a:pPr marL="0" lvl="0" indent="0" algn="l">
              <a:lnSpc>
                <a:spcPts val="2708"/>
              </a:lnSpc>
            </a:pPr>
            <a:r>
              <a:rPr lang="en-US" sz="2351" b="1">
                <a:solidFill>
                  <a:srgbClr val="000000"/>
                </a:solidFill>
                <a:latin typeface="Calibri (MS) Bold"/>
                <a:ea typeface="Calibri (MS) Bold"/>
                <a:cs typeface="Calibri (MS) Bold"/>
                <a:sym typeface="Calibri (MS) Bold"/>
              </a:rPr>
              <a:t>1. Κατανόηση και κριτική αξιολόγηση των πιο συνηθισμένων τύπων οικιακών καταστροφών και του τρόπου με τον οποίο οι περιβαλλοντικοί, τεχνικοί και ανθρώπινοι παράγοντες συμβάλλουν στον κίνδυνο των νοικοκυριών.</a:t>
            </a:r>
          </a:p>
          <a:p>
            <a:pPr marL="0" lvl="0" indent="0" algn="l">
              <a:lnSpc>
                <a:spcPts val="2708"/>
              </a:lnSpc>
            </a:pPr>
            <a:r>
              <a:rPr lang="en-US" sz="2351" b="1">
                <a:solidFill>
                  <a:srgbClr val="000000"/>
                </a:solidFill>
                <a:latin typeface="Calibri (MS) Bold"/>
                <a:ea typeface="Calibri (MS) Bold"/>
                <a:cs typeface="Calibri (MS) Bold"/>
                <a:sym typeface="Calibri (MS) Bold"/>
              </a:rPr>
              <a:t>2. Εντοπίστε και αμφισβητήστε ευρέως διαδεδομένους μύθους και παρανοήσεις που επηρεάζουν την ετοιμότητα των νοικοκυριών για την αντιμετώπιση καταστροφών.</a:t>
            </a:r>
          </a:p>
          <a:p>
            <a:pPr marL="0" lvl="0" indent="0" algn="l">
              <a:lnSpc>
                <a:spcPts val="2708"/>
              </a:lnSpc>
            </a:pPr>
            <a:r>
              <a:rPr lang="en-US" sz="2351" b="1">
                <a:solidFill>
                  <a:srgbClr val="000000"/>
                </a:solidFill>
                <a:latin typeface="Calibri (MS) Bold"/>
                <a:ea typeface="Calibri (MS) Bold"/>
                <a:cs typeface="Calibri (MS) Bold"/>
                <a:sym typeface="Calibri (MS) Bold"/>
              </a:rPr>
              <a:t>3. Αναγνωρίστε και αποκτήστε πρόσβαση στα βασικά στοιχεία και λειτουργίες των συστημάτων έγκαιρης προειδοποίησης που χρησιμοποιούνται σε οικιακά περιβάλλοντα, συμπεριλαμβανομένων των συναγερμών, των αισθητήρων και των εργαλείων ψηφιακής ειδοποίησης.</a:t>
            </a:r>
          </a:p>
          <a:p>
            <a:pPr marL="0" lvl="0" indent="0" algn="l">
              <a:lnSpc>
                <a:spcPts val="2708"/>
              </a:lnSpc>
            </a:pPr>
            <a:r>
              <a:rPr lang="en-US" sz="2351" b="1">
                <a:solidFill>
                  <a:srgbClr val="000000"/>
                </a:solidFill>
                <a:latin typeface="Calibri (MS) Bold"/>
                <a:ea typeface="Calibri (MS) Bold"/>
                <a:cs typeface="Calibri (MS) Bold"/>
                <a:sym typeface="Calibri (MS) Bold"/>
              </a:rPr>
              <a:t>4. Περιγράψτε ποιες ενέργειες πρέπει να ληφθούν πριν, κατά τη διάρκεια και μετά από διαφορετικούς τύπους οικιακών καταστροφών για να διασφαλιστεί η προσωπική και οικογενειακή ασφάλεια.</a:t>
            </a:r>
          </a:p>
          <a:p>
            <a:pPr marL="0" lvl="0" indent="0" algn="l">
              <a:lnSpc>
                <a:spcPts val="2708"/>
              </a:lnSpc>
            </a:pPr>
            <a:r>
              <a:rPr lang="en-US" sz="2351" b="1">
                <a:solidFill>
                  <a:srgbClr val="000000"/>
                </a:solidFill>
                <a:latin typeface="Calibri (MS) Bold"/>
                <a:ea typeface="Calibri (MS) Bold"/>
                <a:cs typeface="Calibri (MS) Bold"/>
                <a:sym typeface="Calibri (MS) Bold"/>
              </a:rPr>
              <a:t>5. Να επιδεικνύουν επίγνωση των βασικών ψυχολογικών και συναισθηματικών αναγκών των ατόμων που έχουν πληγεί από οικιακές καταστροφές και να ερμηνεύουν τους κατάλληλους τρόπους παροχής υποστήριξης.</a:t>
            </a:r>
          </a:p>
          <a:p>
            <a:pPr marL="0" lvl="0" indent="0" algn="l">
              <a:lnSpc>
                <a:spcPts val="2708"/>
              </a:lnSpc>
            </a:pPr>
            <a:r>
              <a:rPr lang="en-US" sz="2351" b="1">
                <a:solidFill>
                  <a:srgbClr val="000000"/>
                </a:solidFill>
                <a:latin typeface="Calibri (MS) Bold"/>
                <a:ea typeface="Calibri (MS) Bold"/>
                <a:cs typeface="Calibri (MS) Bold"/>
                <a:sym typeface="Calibri (MS) Bold"/>
              </a:rPr>
              <a:t>6. Κατανόηση πρακτικών μεθόδων για την εκτέλεση βασικών καθηκόντων επιβίωσης και αναγνώριση των ψυχικών και σωματικών προκλήσεων που αντιμετωπίζει η μοναχική επιβίωση σε ένα πλαίσιο οικιακής καταστροφής.</a:t>
            </a:r>
          </a:p>
        </p:txBody>
      </p:sp>
      <p:grpSp>
        <p:nvGrpSpPr>
          <p:cNvPr id="8" name="Group 8"/>
          <p:cNvGrpSpPr/>
          <p:nvPr/>
        </p:nvGrpSpPr>
        <p:grpSpPr>
          <a:xfrm>
            <a:off x="1351112" y="2641236"/>
            <a:ext cx="15773400" cy="1235868"/>
            <a:chOff x="0" y="0"/>
            <a:chExt cx="21031200" cy="1647824"/>
          </a:xfrm>
        </p:grpSpPr>
        <p:sp>
          <p:nvSpPr>
            <p:cNvPr id="9" name="Freeform 9"/>
            <p:cNvSpPr/>
            <p:nvPr/>
          </p:nvSpPr>
          <p:spPr>
            <a:xfrm>
              <a:off x="0" y="0"/>
              <a:ext cx="21031200" cy="1647823"/>
            </a:xfrm>
            <a:custGeom>
              <a:avLst/>
              <a:gdLst/>
              <a:ahLst/>
              <a:cxnLst/>
              <a:rect l="l" t="t" r="r" b="b"/>
              <a:pathLst>
                <a:path w="21031200" h="1647823">
                  <a:moveTo>
                    <a:pt x="0" y="0"/>
                  </a:moveTo>
                  <a:lnTo>
                    <a:pt x="21031200" y="0"/>
                  </a:lnTo>
                  <a:lnTo>
                    <a:pt x="21031200" y="1647823"/>
                  </a:lnTo>
                  <a:lnTo>
                    <a:pt x="0" y="1647823"/>
                  </a:lnTo>
                  <a:close/>
                </a:path>
              </a:pathLst>
            </a:custGeom>
            <a:solidFill>
              <a:srgbClr val="000000">
                <a:alpha val="0"/>
              </a:srgbClr>
            </a:solidFill>
            <a:ln w="12700">
              <a:noFill/>
            </a:ln>
          </p:spPr>
          <p:txBody>
            <a:bodyPr/>
            <a:lstStyle/>
            <a:p>
              <a:endParaRPr lang="el-GR"/>
            </a:p>
          </p:txBody>
        </p:sp>
        <p:sp>
          <p:nvSpPr>
            <p:cNvPr id="10" name="TextBox 10"/>
            <p:cNvSpPr txBox="1"/>
            <p:nvPr/>
          </p:nvSpPr>
          <p:spPr>
            <a:xfrm>
              <a:off x="0" y="-19050"/>
              <a:ext cx="21031200" cy="1666874"/>
            </a:xfrm>
            <a:prstGeom prst="rect">
              <a:avLst/>
            </a:prstGeom>
            <a:ln>
              <a:noFill/>
            </a:ln>
          </p:spPr>
          <p:txBody>
            <a:bodyPr lIns="0" tIns="0" rIns="0" bIns="0" rtlCol="0" anchor="ctr"/>
            <a:lstStyle/>
            <a:p>
              <a:pPr marL="0" lvl="0" indent="0" algn="l">
                <a:lnSpc>
                  <a:spcPts val="3888"/>
                </a:lnSpc>
              </a:pPr>
              <a:r>
                <a:rPr lang="en-US" sz="3600" b="1">
                  <a:solidFill>
                    <a:srgbClr val="139AD6"/>
                  </a:solidFill>
                  <a:latin typeface="Calibri (MS) Bold"/>
                  <a:ea typeface="Calibri (MS) Bold"/>
                  <a:cs typeface="Calibri (MS) Bold"/>
                  <a:sym typeface="Calibri (MS) Bold"/>
                </a:rPr>
                <a:t>Με την ολοκλήρωση των έξι εκπαιδευτικών ενοτήτων αυτής της ενότητας, οι εκπαιδευόμενοι θα έχουν αποκτήσει τις απαραίτητες γνώσεις για να:</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grpSp>
        <p:nvGrpSpPr>
          <p:cNvPr id="4" name="Group 4"/>
          <p:cNvGrpSpPr/>
          <p:nvPr/>
        </p:nvGrpSpPr>
        <p:grpSpPr>
          <a:xfrm>
            <a:off x="1259681" y="759657"/>
            <a:ext cx="15773400" cy="2235709"/>
            <a:chOff x="0" y="0"/>
            <a:chExt cx="21031200" cy="2980946"/>
          </a:xfrm>
        </p:grpSpPr>
        <p:sp>
          <p:nvSpPr>
            <p:cNvPr id="5" name="Freeform 5"/>
            <p:cNvSpPr/>
            <p:nvPr/>
          </p:nvSpPr>
          <p:spPr>
            <a:xfrm>
              <a:off x="0" y="0"/>
              <a:ext cx="21031200" cy="2980947"/>
            </a:xfrm>
            <a:custGeom>
              <a:avLst/>
              <a:gdLst/>
              <a:ahLst/>
              <a:cxnLst/>
              <a:rect l="l" t="t" r="r" b="b"/>
              <a:pathLst>
                <a:path w="21031200" h="2980947">
                  <a:moveTo>
                    <a:pt x="0" y="0"/>
                  </a:moveTo>
                  <a:lnTo>
                    <a:pt x="21031200" y="0"/>
                  </a:lnTo>
                  <a:lnTo>
                    <a:pt x="21031200" y="2980947"/>
                  </a:lnTo>
                  <a:lnTo>
                    <a:pt x="0" y="2980947"/>
                  </a:lnTo>
                  <a:close/>
                </a:path>
              </a:pathLst>
            </a:custGeom>
            <a:solidFill>
              <a:srgbClr val="000000">
                <a:alpha val="0"/>
              </a:srgbClr>
            </a:solidFill>
            <a:ln w="12700">
              <a:noFill/>
            </a:ln>
          </p:spPr>
          <p:txBody>
            <a:bodyPr/>
            <a:lstStyle/>
            <a:p>
              <a:endParaRPr lang="el-GR"/>
            </a:p>
          </p:txBody>
        </p:sp>
        <p:sp>
          <p:nvSpPr>
            <p:cNvPr id="6" name="TextBox 6"/>
            <p:cNvSpPr txBox="1"/>
            <p:nvPr/>
          </p:nvSpPr>
          <p:spPr>
            <a:xfrm>
              <a:off x="0" y="-66675"/>
              <a:ext cx="21031200" cy="3047621"/>
            </a:xfrm>
            <a:prstGeom prst="rect">
              <a:avLst/>
            </a:prstGeom>
            <a:ln>
              <a:noFill/>
            </a:ln>
          </p:spPr>
          <p:txBody>
            <a:bodyPr lIns="0" tIns="0" rIns="0" bIns="0" rtlCol="0" anchor="ctr"/>
            <a:lstStyle/>
            <a:p>
              <a:pPr marL="0" lvl="0" indent="0" algn="l">
                <a:lnSpc>
                  <a:spcPts val="7128"/>
                </a:lnSpc>
              </a:pPr>
              <a:r>
                <a:rPr lang="en-US" sz="6600" b="1">
                  <a:solidFill>
                    <a:srgbClr val="FF0000"/>
                  </a:solidFill>
                  <a:latin typeface="Calibri (MS) Bold"/>
                  <a:ea typeface="Calibri (MS) Bold"/>
                  <a:cs typeface="Calibri (MS) Bold"/>
                  <a:sym typeface="Calibri (MS) Bold"/>
                </a:rPr>
                <a:t>Μαθησιακά Αποτελέσματα αυτής της Ενότητας - Δεξιότητες</a:t>
              </a:r>
            </a:p>
          </p:txBody>
        </p:sp>
      </p:grpSp>
      <p:sp>
        <p:nvSpPr>
          <p:cNvPr id="7" name="TextBox 7"/>
          <p:cNvSpPr txBox="1"/>
          <p:nvPr/>
        </p:nvSpPr>
        <p:spPr>
          <a:xfrm>
            <a:off x="1259681" y="3023941"/>
            <a:ext cx="14400219" cy="5281129"/>
          </a:xfrm>
          <a:prstGeom prst="rect">
            <a:avLst/>
          </a:prstGeom>
        </p:spPr>
        <p:txBody>
          <a:bodyPr lIns="0" tIns="0" rIns="0" bIns="0" rtlCol="0" anchor="t">
            <a:spAutoFit/>
          </a:bodyPr>
          <a:lstStyle/>
          <a:p>
            <a:pPr marL="0" lvl="0" indent="0" algn="just">
              <a:lnSpc>
                <a:spcPts val="1785"/>
              </a:lnSpc>
            </a:pPr>
            <a:r>
              <a:rPr lang="en-US" sz="2066" b="1" dirty="0" err="1">
                <a:solidFill>
                  <a:srgbClr val="4892DC"/>
                </a:solidFill>
                <a:latin typeface="Calibri (MS) Bold"/>
                <a:ea typeface="Calibri (MS) Bold"/>
                <a:cs typeface="Calibri (MS) Bold"/>
                <a:sym typeface="Calibri (MS) Bold"/>
              </a:rPr>
              <a:t>Με</a:t>
            </a:r>
            <a:r>
              <a:rPr lang="en-US" sz="2066" b="1" dirty="0">
                <a:solidFill>
                  <a:srgbClr val="4892DC"/>
                </a:solidFill>
                <a:latin typeface="Calibri (MS) Bold"/>
                <a:ea typeface="Calibri (MS) Bold"/>
                <a:cs typeface="Calibri (MS) Bold"/>
                <a:sym typeface="Calibri (MS) Bold"/>
              </a:rPr>
              <a:t> </a:t>
            </a:r>
            <a:r>
              <a:rPr lang="en-US" sz="2066" b="1" dirty="0" err="1">
                <a:solidFill>
                  <a:srgbClr val="4892DC"/>
                </a:solidFill>
                <a:latin typeface="Calibri (MS) Bold"/>
                <a:ea typeface="Calibri (MS) Bold"/>
                <a:cs typeface="Calibri (MS) Bold"/>
                <a:sym typeface="Calibri (MS) Bold"/>
              </a:rPr>
              <a:t>την</a:t>
            </a:r>
            <a:r>
              <a:rPr lang="en-US" sz="2066" b="1" dirty="0">
                <a:solidFill>
                  <a:srgbClr val="4892DC"/>
                </a:solidFill>
                <a:latin typeface="Calibri (MS) Bold"/>
                <a:ea typeface="Calibri (MS) Bold"/>
                <a:cs typeface="Calibri (MS) Bold"/>
                <a:sym typeface="Calibri (MS) Bold"/>
              </a:rPr>
              <a:t> </a:t>
            </a:r>
            <a:r>
              <a:rPr lang="en-US" sz="2066" b="1" dirty="0" err="1">
                <a:solidFill>
                  <a:srgbClr val="4892DC"/>
                </a:solidFill>
                <a:latin typeface="Calibri (MS) Bold"/>
                <a:ea typeface="Calibri (MS) Bold"/>
                <a:cs typeface="Calibri (MS) Bold"/>
                <a:sym typeface="Calibri (MS) Bold"/>
              </a:rPr>
              <a:t>ολοκλήρωση</a:t>
            </a:r>
            <a:r>
              <a:rPr lang="en-US" sz="2066" b="1" dirty="0">
                <a:solidFill>
                  <a:srgbClr val="4892DC"/>
                </a:solidFill>
                <a:latin typeface="Calibri (MS) Bold"/>
                <a:ea typeface="Calibri (MS) Bold"/>
                <a:cs typeface="Calibri (MS) Bold"/>
                <a:sym typeface="Calibri (MS) Bold"/>
              </a:rPr>
              <a:t> </a:t>
            </a:r>
            <a:r>
              <a:rPr lang="en-US" sz="2066" b="1" dirty="0" err="1">
                <a:solidFill>
                  <a:srgbClr val="4892DC"/>
                </a:solidFill>
                <a:latin typeface="Calibri (MS) Bold"/>
                <a:ea typeface="Calibri (MS) Bold"/>
                <a:cs typeface="Calibri (MS) Bold"/>
                <a:sym typeface="Calibri (MS) Bold"/>
              </a:rPr>
              <a:t>των</a:t>
            </a:r>
            <a:r>
              <a:rPr lang="en-US" sz="2066" b="1" dirty="0">
                <a:solidFill>
                  <a:srgbClr val="4892DC"/>
                </a:solidFill>
                <a:latin typeface="Calibri (MS) Bold"/>
                <a:ea typeface="Calibri (MS) Bold"/>
                <a:cs typeface="Calibri (MS) Bold"/>
                <a:sym typeface="Calibri (MS) Bold"/>
              </a:rPr>
              <a:t> </a:t>
            </a:r>
            <a:r>
              <a:rPr lang="en-US" sz="2066" b="1" dirty="0" err="1">
                <a:solidFill>
                  <a:srgbClr val="4892DC"/>
                </a:solidFill>
                <a:latin typeface="Calibri (MS) Bold"/>
                <a:ea typeface="Calibri (MS) Bold"/>
                <a:cs typeface="Calibri (MS) Bold"/>
                <a:sym typeface="Calibri (MS) Bold"/>
              </a:rPr>
              <a:t>έξι</a:t>
            </a:r>
            <a:r>
              <a:rPr lang="en-US" sz="2066" b="1" dirty="0">
                <a:solidFill>
                  <a:srgbClr val="4892DC"/>
                </a:solidFill>
                <a:latin typeface="Calibri (MS) Bold"/>
                <a:ea typeface="Calibri (MS) Bold"/>
                <a:cs typeface="Calibri (MS) Bold"/>
                <a:sym typeface="Calibri (MS) Bold"/>
              </a:rPr>
              <a:t> </a:t>
            </a:r>
            <a:r>
              <a:rPr lang="en-US" sz="2066" b="1" dirty="0" err="1">
                <a:solidFill>
                  <a:srgbClr val="4892DC"/>
                </a:solidFill>
                <a:latin typeface="Calibri (MS) Bold"/>
                <a:ea typeface="Calibri (MS) Bold"/>
                <a:cs typeface="Calibri (MS) Bold"/>
                <a:sym typeface="Calibri (MS) Bold"/>
              </a:rPr>
              <a:t>εκ</a:t>
            </a:r>
            <a:r>
              <a:rPr lang="en-US" sz="2066" b="1" dirty="0">
                <a:solidFill>
                  <a:srgbClr val="4892DC"/>
                </a:solidFill>
                <a:latin typeface="Calibri (MS) Bold"/>
                <a:ea typeface="Calibri (MS) Bold"/>
                <a:cs typeface="Calibri (MS) Bold"/>
                <a:sym typeface="Calibri (MS) Bold"/>
              </a:rPr>
              <a:t>παιδευτικών ενοτήτων αυτής της ενότητας, οι εκπαιδευόμενοι θα είναι σε θέση να:</a:t>
            </a:r>
          </a:p>
          <a:p>
            <a:pPr marL="0" lvl="0" indent="0" algn="l">
              <a:lnSpc>
                <a:spcPts val="1723"/>
              </a:lnSpc>
            </a:pPr>
            <a:endParaRPr lang="en-US" sz="2066" b="1" dirty="0">
              <a:solidFill>
                <a:srgbClr val="4892DC"/>
              </a:solidFill>
              <a:latin typeface="Calibri (MS) Bold"/>
              <a:ea typeface="Calibri (MS) Bold"/>
              <a:cs typeface="Calibri (MS) Bold"/>
              <a:sym typeface="Calibri (MS) Bold"/>
            </a:endParaRP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1: </a:t>
            </a:r>
            <a:r>
              <a:rPr lang="en-US" sz="2565" dirty="0">
                <a:solidFill>
                  <a:srgbClr val="000000"/>
                </a:solidFill>
                <a:latin typeface="Calibri (MS)"/>
                <a:ea typeface="Calibri (MS)"/>
                <a:cs typeface="Calibri (MS)"/>
                <a:sym typeface="Calibri (MS)"/>
              </a:rPr>
              <a:t>Προσδιορισμός και πρόταση αποτελεσματικών στρατηγικών μοναχικής επιβίωσης για την κάλυψη βασικών αναγκών σε καταστάσεις οικιακών καταστροφών. </a:t>
            </a: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2:</a:t>
            </a:r>
            <a:r>
              <a:rPr lang="en-US" sz="2565" dirty="0">
                <a:solidFill>
                  <a:srgbClr val="000000"/>
                </a:solidFill>
                <a:latin typeface="Calibri (MS)"/>
                <a:ea typeface="Calibri (MS)"/>
                <a:cs typeface="Calibri (MS)"/>
                <a:sym typeface="Calibri (MS)"/>
              </a:rPr>
              <a:t> Εντοπισμός αναξιόπιστων πληροφοριών σε καταστάσεις έκτακτης ανάγκης και διάκρισή τους από επαληθευμένες, αξιόπιστες πηγές.</a:t>
            </a: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3:</a:t>
            </a:r>
            <a:r>
              <a:rPr lang="en-US" sz="2565" dirty="0">
                <a:solidFill>
                  <a:srgbClr val="000000"/>
                </a:solidFill>
                <a:latin typeface="Calibri (MS)"/>
                <a:ea typeface="Calibri (MS)"/>
                <a:cs typeface="Calibri (MS)"/>
                <a:sym typeface="Calibri (MS)"/>
              </a:rPr>
              <a:t> Εντοπισμός και ανάλυση προβλημάτων που ενδέχεται να προκύψουν στη λειτουργία ή την κατανόηση των συστημάτων έγκαιρης προειδοποίησης και πρόταση έγκαιρων λύσεων.</a:t>
            </a: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4:</a:t>
            </a:r>
            <a:r>
              <a:rPr lang="en-US" sz="2565" dirty="0">
                <a:solidFill>
                  <a:srgbClr val="000000"/>
                </a:solidFill>
                <a:latin typeface="Calibri (MS)"/>
                <a:ea typeface="Calibri (MS)"/>
                <a:cs typeface="Calibri (MS)"/>
                <a:sym typeface="Calibri (MS)"/>
              </a:rPr>
              <a:t> Προσαρμόστε τεχνικές αυτοδιαχείρισης και αντιμετώπισης του στρες για να παραμείνετε ήρεμοι, συγκεντρωμένοι και ικανοί να λαμβάνετε γρήγορες και ασφαλείς αποφάσεις σε καταστάσεις έκτακτης ανάγκης.</a:t>
            </a: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5: </a:t>
            </a:r>
            <a:r>
              <a:rPr lang="en-US" sz="2565" dirty="0">
                <a:solidFill>
                  <a:srgbClr val="000000"/>
                </a:solidFill>
                <a:latin typeface="Calibri (MS)"/>
                <a:ea typeface="Calibri (MS)"/>
                <a:cs typeface="Calibri (MS)"/>
                <a:sym typeface="Calibri (MS)"/>
              </a:rPr>
              <a:t>Εφαρμογή κριτικής σκέψης για την αξιολόγηση και την ιεράρχηση των δράσεων πρόληψης και αντιμετώπισης σε σενάρια καταστροφών στο σπίτι.</a:t>
            </a:r>
          </a:p>
          <a:p>
            <a:pPr marL="0" lvl="0" indent="0" algn="l">
              <a:lnSpc>
                <a:spcPts val="2954"/>
              </a:lnSpc>
            </a:pPr>
            <a:r>
              <a:rPr lang="en-US" sz="2565" b="1" dirty="0" err="1">
                <a:solidFill>
                  <a:srgbClr val="000000"/>
                </a:solidFill>
                <a:latin typeface="Calibri (MS) Bold"/>
                <a:ea typeface="Calibri (MS) Bold"/>
                <a:cs typeface="Calibri (MS) Bold"/>
                <a:sym typeface="Calibri (MS) Bold"/>
              </a:rPr>
              <a:t>Δεξιότητ</a:t>
            </a:r>
            <a:r>
              <a:rPr lang="en-US" sz="2565" b="1" dirty="0">
                <a:solidFill>
                  <a:srgbClr val="000000"/>
                </a:solidFill>
                <a:latin typeface="Calibri (MS) Bold"/>
                <a:ea typeface="Calibri (MS) Bold"/>
                <a:cs typeface="Calibri (MS) Bold"/>
                <a:sym typeface="Calibri (MS) Bold"/>
              </a:rPr>
              <a:t>α 6: </a:t>
            </a:r>
            <a:r>
              <a:rPr lang="en-US" sz="2565" dirty="0">
                <a:solidFill>
                  <a:srgbClr val="000000"/>
                </a:solidFill>
                <a:latin typeface="Calibri (MS)"/>
                <a:ea typeface="Calibri (MS)"/>
                <a:cs typeface="Calibri (MS)"/>
                <a:sym typeface="Calibri (MS)"/>
              </a:rPr>
              <a:t>Προσδιορισμός και πρόταση αποτελεσματικών στρατηγικών για την υποστήριξη της συναισθηματικής ευεξίας των ατόμων που έχουν πληγεί από οικιακές καταστροφές.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Νομιμοποίηση</a:t>
              </a:r>
            </a:p>
          </p:txBody>
        </p:sp>
      </p:grpSp>
      <p:sp>
        <p:nvSpPr>
          <p:cNvPr id="8" name="TextBox 8"/>
          <p:cNvSpPr txBox="1"/>
          <p:nvPr/>
        </p:nvSpPr>
        <p:spPr>
          <a:xfrm>
            <a:off x="1351112" y="2403138"/>
            <a:ext cx="10454945" cy="5765643"/>
          </a:xfrm>
          <a:prstGeom prst="rect">
            <a:avLst/>
          </a:prstGeom>
        </p:spPr>
        <p:txBody>
          <a:bodyPr lIns="0" tIns="0" rIns="0" bIns="0" rtlCol="0" anchor="t">
            <a:spAutoFit/>
          </a:bodyPr>
          <a:lstStyle/>
          <a:p>
            <a:pPr marL="0" lvl="0" indent="0" algn="just">
              <a:lnSpc>
                <a:spcPts val="2177"/>
              </a:lnSpc>
            </a:pPr>
            <a:r>
              <a:rPr lang="en-US" sz="2520">
                <a:solidFill>
                  <a:srgbClr val="4892DC"/>
                </a:solidFill>
                <a:latin typeface="Calibri (MS)"/>
                <a:ea typeface="Calibri (MS)"/>
                <a:cs typeface="Calibri (MS)"/>
                <a:sym typeface="Calibri (MS)"/>
              </a:rPr>
              <a:t>Αυτή η ενότητα συμβάλλει άμεσα στην ανάπτυξη των ακόλουθων εγκάρσιων δεξιοτήτων ESCO:</a:t>
            </a:r>
          </a:p>
          <a:p>
            <a:pPr marL="0" lvl="0" indent="0" algn="l">
              <a:lnSpc>
                <a:spcPts val="2419"/>
              </a:lnSpc>
            </a:pPr>
            <a:r>
              <a:rPr lang="en-US" sz="2100" b="1">
                <a:solidFill>
                  <a:srgbClr val="000000"/>
                </a:solidFill>
                <a:latin typeface="Calibri (MS) Bold"/>
                <a:ea typeface="Calibri (MS) Bold"/>
                <a:cs typeface="Calibri (MS) Bold"/>
                <a:sym typeface="Calibri (MS) Bold"/>
              </a:rPr>
              <a:t>T2.1 – Επεξεργασία πληροφοριών, ιδεών και εννοιών· κριτική σκέψη</a:t>
            </a:r>
          </a:p>
          <a:p>
            <a:pPr marL="0" lvl="0" indent="0" algn="l">
              <a:lnSpc>
                <a:spcPts val="2419"/>
              </a:lnSpc>
            </a:pPr>
            <a:r>
              <a:rPr lang="en-US" sz="2100">
                <a:solidFill>
                  <a:srgbClr val="000000"/>
                </a:solidFill>
                <a:latin typeface="Calibri (MS)"/>
                <a:ea typeface="Calibri (MS)"/>
                <a:cs typeface="Calibri (MS)"/>
                <a:sym typeface="Calibri (MS)"/>
              </a:rPr>
              <a:t>Η ικανότητα αντικειμενικής ανάλυσης πληροφοριών, εντοπισμού κινδύνων καταστροφών σε νοικοκυριά, αξιολόγησης της αξιοπιστίας των πηγών και εφαρμογής συλλογιστικής βασισμένης σε τεκμήρια κατά τη λήψη αποφάσεων ασφαλείας.</a:t>
            </a:r>
          </a:p>
          <a:p>
            <a:pPr marL="0" lvl="0" indent="0" algn="l">
              <a:lnSpc>
                <a:spcPts val="2419"/>
              </a:lnSpc>
            </a:pPr>
            <a:r>
              <a:rPr lang="en-US" sz="2100" b="1">
                <a:solidFill>
                  <a:srgbClr val="000000"/>
                </a:solidFill>
                <a:latin typeface="Calibri (MS) Bold"/>
                <a:ea typeface="Calibri (MS) Bold"/>
                <a:cs typeface="Calibri (MS) Bold"/>
                <a:sym typeface="Calibri (MS) Bold"/>
              </a:rPr>
              <a:t>T2.3 – Αντιμετώπιση προβλημάτων</a:t>
            </a:r>
          </a:p>
          <a:p>
            <a:pPr marL="0" lvl="0" indent="0" algn="l">
              <a:lnSpc>
                <a:spcPts val="2419"/>
              </a:lnSpc>
            </a:pPr>
            <a:r>
              <a:rPr lang="en-US" sz="2100">
                <a:solidFill>
                  <a:srgbClr val="000000"/>
                </a:solidFill>
                <a:latin typeface="Calibri (MS)"/>
                <a:ea typeface="Calibri (MS)"/>
                <a:cs typeface="Calibri (MS)"/>
                <a:sym typeface="Calibri (MS)"/>
              </a:rPr>
              <a:t>Η ικανότητα ανάπτυξης και εφαρμογής πρακτικών, λειτουργικών ή εννοιολογικών λύσεων σε προκλήσεις που προκύπτουν κατά τη διάρκεια καταστάσεων οικιακών καταστροφών.</a:t>
            </a:r>
          </a:p>
          <a:p>
            <a:pPr marL="0" lvl="0" indent="0" algn="l">
              <a:lnSpc>
                <a:spcPts val="2419"/>
              </a:lnSpc>
            </a:pPr>
            <a:r>
              <a:rPr lang="en-US" sz="2100" b="1">
                <a:solidFill>
                  <a:srgbClr val="000000"/>
                </a:solidFill>
                <a:latin typeface="Calibri (MS) Bold"/>
                <a:ea typeface="Calibri (MS) Bold"/>
                <a:cs typeface="Calibri (MS) Bold"/>
                <a:sym typeface="Calibri (MS) Bold"/>
              </a:rPr>
              <a:t>T3.1 – Αποτελεσματική εργασία</a:t>
            </a:r>
          </a:p>
          <a:p>
            <a:pPr marL="0" lvl="0" indent="0" algn="l">
              <a:lnSpc>
                <a:spcPts val="2419"/>
              </a:lnSpc>
            </a:pPr>
            <a:r>
              <a:rPr lang="en-US" sz="2100">
                <a:solidFill>
                  <a:srgbClr val="000000"/>
                </a:solidFill>
                <a:latin typeface="Calibri (MS)"/>
                <a:ea typeface="Calibri (MS)"/>
                <a:cs typeface="Calibri (MS)"/>
                <a:sym typeface="Calibri (MS)"/>
              </a:rPr>
              <a:t>Η ικανότητα ανεξάρτητης δράσης, διαχείρισης χρόνου και πόρων και λήψης γρήγορων και ασφαλών αποφάσεων υπό πίεση σε περιβάλλοντα καταστροφών στο σπίτι.</a:t>
            </a:r>
          </a:p>
          <a:p>
            <a:pPr marL="0" lvl="0" indent="0" algn="l">
              <a:lnSpc>
                <a:spcPts val="2419"/>
              </a:lnSpc>
            </a:pPr>
            <a:r>
              <a:rPr lang="en-US" sz="2100" b="1">
                <a:solidFill>
                  <a:srgbClr val="000000"/>
                </a:solidFill>
                <a:latin typeface="Calibri (MS) Bold"/>
                <a:ea typeface="Calibri (MS) Bold"/>
                <a:cs typeface="Calibri (MS) Bold"/>
                <a:sym typeface="Calibri (MS) Bold"/>
              </a:rPr>
              <a:t>T3.2 – Υιοθέτηση προληπτικής προσέγγισης</a:t>
            </a:r>
          </a:p>
          <a:p>
            <a:pPr marL="0" lvl="0" indent="0" algn="l">
              <a:lnSpc>
                <a:spcPts val="2419"/>
              </a:lnSpc>
            </a:pPr>
            <a:r>
              <a:rPr lang="en-US" sz="2100">
                <a:solidFill>
                  <a:srgbClr val="000000"/>
                </a:solidFill>
                <a:latin typeface="Calibri (MS)"/>
                <a:ea typeface="Calibri (MS)"/>
                <a:cs typeface="Calibri (MS)"/>
                <a:sym typeface="Calibri (MS)"/>
              </a:rPr>
              <a:t>Η ικανότητα πρόβλεψης κινδύνων, προετοιμασίας εκ των προτέρων και λήψης έγκαιρων προληπτικών μέτρων για τη μείωση των επιπτώσεων πιθανών οικιακών καταστροφών.</a:t>
            </a:r>
          </a:p>
          <a:p>
            <a:pPr marL="0" lvl="0" indent="0" algn="l">
              <a:lnSpc>
                <a:spcPts val="2419"/>
              </a:lnSpc>
            </a:pPr>
            <a:r>
              <a:rPr lang="en-US" sz="2100" b="1">
                <a:solidFill>
                  <a:srgbClr val="000000"/>
                </a:solidFill>
                <a:latin typeface="Calibri (MS) Bold"/>
                <a:ea typeface="Calibri (MS) Bold"/>
                <a:cs typeface="Calibri (MS) Bold"/>
                <a:sym typeface="Calibri (MS) Bold"/>
              </a:rPr>
              <a:t>T3.3 – Διατήρηση θετικής στάσης</a:t>
            </a:r>
          </a:p>
          <a:p>
            <a:pPr marL="0" lvl="0" indent="0" algn="l">
              <a:lnSpc>
                <a:spcPts val="2419"/>
              </a:lnSpc>
            </a:pPr>
            <a:r>
              <a:rPr lang="en-US" sz="2100">
                <a:solidFill>
                  <a:srgbClr val="000000"/>
                </a:solidFill>
                <a:latin typeface="Calibri (MS)"/>
                <a:ea typeface="Calibri (MS)"/>
                <a:cs typeface="Calibri (MS)"/>
                <a:sym typeface="Calibri (MS)"/>
              </a:rPr>
              <a:t>Η ικανότητα να παραμένει κανείς ανθεκτικός σε δύσκολες καταστάσεις, να αντιμετωπίζει την αβεβαιότητα, να παρέχει συναισθηματική υποστήριξη σε άλλους και να διατηρεί εποικοδομητική λήψη αποφάσεων κατά τη διάρκεια οικογενειακών καταστροφών.</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descr="Μπλε κείμενο σε μαύρο φόντο  Η περιγραφή δημιουργήθηκε αυτόματα"/>
          <p:cNvSpPr/>
          <p:nvPr/>
        </p:nvSpPr>
        <p:spPr>
          <a:xfrm>
            <a:off x="13646610" y="9149334"/>
            <a:ext cx="3556835" cy="793575"/>
          </a:xfrm>
          <a:custGeom>
            <a:avLst/>
            <a:gdLst/>
            <a:ahLst/>
            <a:cxnLst/>
            <a:rect l="l" t="t" r="r" b="b"/>
            <a:pathLst>
              <a:path w="3556835" h="793575">
                <a:moveTo>
                  <a:pt x="0" y="0"/>
                </a:moveTo>
                <a:lnTo>
                  <a:pt x="3556835" y="0"/>
                </a:lnTo>
                <a:lnTo>
                  <a:pt x="3556835" y="793575"/>
                </a:lnTo>
                <a:lnTo>
                  <a:pt x="0" y="793575"/>
                </a:lnTo>
                <a:lnTo>
                  <a:pt x="0" y="0"/>
                </a:lnTo>
                <a:close/>
              </a:path>
            </a:pathLst>
          </a:custGeom>
          <a:blipFill>
            <a:blip r:embed="rId3"/>
            <a:stretch>
              <a:fillRect b="-39"/>
            </a:stretch>
          </a:blipFill>
        </p:spPr>
        <p:txBody>
          <a:bodyPr/>
          <a:lstStyle/>
          <a:p>
            <a:endParaRPr lang="el-GR"/>
          </a:p>
        </p:txBody>
      </p:sp>
      <p:sp>
        <p:nvSpPr>
          <p:cNvPr id="3" name="Freeform 3" descr="Κοντινό πλάνο ενός λογότυπου  Το περιεχόμενο που δημιουργείται από τεχνητή νοημοσύνη ενδέχεται να είναι εσφαλμένο."/>
          <p:cNvSpPr/>
          <p:nvPr/>
        </p:nvSpPr>
        <p:spPr>
          <a:xfrm>
            <a:off x="1084564" y="9038006"/>
            <a:ext cx="3741249" cy="904904"/>
          </a:xfrm>
          <a:custGeom>
            <a:avLst/>
            <a:gdLst/>
            <a:ahLst/>
            <a:cxnLst/>
            <a:rect l="l" t="t" r="r" b="b"/>
            <a:pathLst>
              <a:path w="3741249" h="904904">
                <a:moveTo>
                  <a:pt x="0" y="0"/>
                </a:moveTo>
                <a:lnTo>
                  <a:pt x="3741249" y="0"/>
                </a:lnTo>
                <a:lnTo>
                  <a:pt x="3741249" y="904903"/>
                </a:lnTo>
                <a:lnTo>
                  <a:pt x="0" y="904903"/>
                </a:lnTo>
                <a:lnTo>
                  <a:pt x="0" y="0"/>
                </a:lnTo>
                <a:close/>
              </a:path>
            </a:pathLst>
          </a:custGeom>
          <a:blipFill>
            <a:blip r:embed="rId4"/>
            <a:stretch>
              <a:fillRect/>
            </a:stretch>
          </a:blipFill>
        </p:spPr>
        <p:txBody>
          <a:bodyPr/>
          <a:lstStyle/>
          <a:p>
            <a:endParaRPr lang="el-GR"/>
          </a:p>
        </p:txBody>
      </p:sp>
      <p:sp>
        <p:nvSpPr>
          <p:cNvPr id="4" name="Freeform 4"/>
          <p:cNvSpPr/>
          <p:nvPr/>
        </p:nvSpPr>
        <p:spPr>
          <a:xfrm>
            <a:off x="11657028" y="1498473"/>
            <a:ext cx="6630972" cy="7137654"/>
          </a:xfrm>
          <a:custGeom>
            <a:avLst/>
            <a:gdLst/>
            <a:ahLst/>
            <a:cxnLst/>
            <a:rect l="l" t="t" r="r" b="b"/>
            <a:pathLst>
              <a:path w="6630972" h="7137654">
                <a:moveTo>
                  <a:pt x="0" y="0"/>
                </a:moveTo>
                <a:lnTo>
                  <a:pt x="6630972" y="0"/>
                </a:lnTo>
                <a:lnTo>
                  <a:pt x="6630972" y="7137654"/>
                </a:lnTo>
                <a:lnTo>
                  <a:pt x="0" y="7137654"/>
                </a:lnTo>
                <a:lnTo>
                  <a:pt x="0" y="0"/>
                </a:lnTo>
                <a:close/>
              </a:path>
            </a:pathLst>
          </a:custGeom>
          <a:blipFill>
            <a:blip r:embed="rId5"/>
            <a:stretch>
              <a:fillRect/>
            </a:stretch>
          </a:blipFill>
        </p:spPr>
        <p:txBody>
          <a:bodyPr/>
          <a:lstStyle/>
          <a:p>
            <a:endParaRPr lang="el-GR"/>
          </a:p>
        </p:txBody>
      </p:sp>
      <p:grpSp>
        <p:nvGrpSpPr>
          <p:cNvPr id="5" name="Group 5"/>
          <p:cNvGrpSpPr/>
          <p:nvPr/>
        </p:nvGrpSpPr>
        <p:grpSpPr>
          <a:xfrm>
            <a:off x="1136390" y="586816"/>
            <a:ext cx="12033304" cy="2400300"/>
            <a:chOff x="0" y="0"/>
            <a:chExt cx="16044405" cy="3200400"/>
          </a:xfrm>
        </p:grpSpPr>
        <p:sp>
          <p:nvSpPr>
            <p:cNvPr id="6" name="Freeform 6"/>
            <p:cNvSpPr/>
            <p:nvPr/>
          </p:nvSpPr>
          <p:spPr>
            <a:xfrm>
              <a:off x="0" y="0"/>
              <a:ext cx="16044402" cy="3200400"/>
            </a:xfrm>
            <a:custGeom>
              <a:avLst/>
              <a:gdLst/>
              <a:ahLst/>
              <a:cxnLst/>
              <a:rect l="l" t="t" r="r" b="b"/>
              <a:pathLst>
                <a:path w="16044402" h="3200400">
                  <a:moveTo>
                    <a:pt x="0" y="0"/>
                  </a:moveTo>
                  <a:lnTo>
                    <a:pt x="16044402" y="0"/>
                  </a:lnTo>
                  <a:lnTo>
                    <a:pt x="16044402" y="3200400"/>
                  </a:lnTo>
                  <a:lnTo>
                    <a:pt x="0" y="3200400"/>
                  </a:lnTo>
                  <a:close/>
                </a:path>
              </a:pathLst>
            </a:custGeom>
            <a:solidFill>
              <a:srgbClr val="000000">
                <a:alpha val="0"/>
              </a:srgbClr>
            </a:solidFill>
            <a:ln w="12700">
              <a:noFill/>
            </a:ln>
          </p:spPr>
          <p:txBody>
            <a:bodyPr/>
            <a:lstStyle/>
            <a:p>
              <a:endParaRPr lang="el-GR"/>
            </a:p>
          </p:txBody>
        </p:sp>
        <p:sp>
          <p:nvSpPr>
            <p:cNvPr id="7" name="TextBox 7"/>
            <p:cNvSpPr txBox="1"/>
            <p:nvPr/>
          </p:nvSpPr>
          <p:spPr>
            <a:xfrm>
              <a:off x="0" y="-66675"/>
              <a:ext cx="16044405" cy="3267075"/>
            </a:xfrm>
            <a:prstGeom prst="rect">
              <a:avLst/>
            </a:prstGeom>
            <a:ln>
              <a:noFill/>
            </a:ln>
          </p:spPr>
          <p:txBody>
            <a:bodyPr lIns="0" tIns="0" rIns="0" bIns="0" rtlCol="0" anchor="ctr"/>
            <a:lstStyle/>
            <a:p>
              <a:pPr marL="0" lvl="0" indent="0" algn="l">
                <a:lnSpc>
                  <a:spcPts val="7128"/>
                </a:lnSpc>
              </a:pPr>
              <a:r>
                <a:rPr lang="en-US" sz="6600" b="1">
                  <a:solidFill>
                    <a:srgbClr val="ED2527"/>
                  </a:solidFill>
                  <a:latin typeface="Calibri (MS) Bold"/>
                  <a:ea typeface="Calibri (MS) Bold"/>
                  <a:cs typeface="Calibri (MS) Bold"/>
                  <a:sym typeface="Calibri (MS) Bold"/>
                </a:rPr>
                <a:t>Αναγνώριση</a:t>
              </a:r>
            </a:p>
          </p:txBody>
        </p:sp>
      </p:grpSp>
      <p:sp>
        <p:nvSpPr>
          <p:cNvPr id="8" name="TextBox 8"/>
          <p:cNvSpPr txBox="1"/>
          <p:nvPr/>
        </p:nvSpPr>
        <p:spPr>
          <a:xfrm>
            <a:off x="1351112" y="2606211"/>
            <a:ext cx="10454945" cy="1712595"/>
          </a:xfrm>
          <a:prstGeom prst="rect">
            <a:avLst/>
          </a:prstGeom>
        </p:spPr>
        <p:txBody>
          <a:bodyPr lIns="0" tIns="0" rIns="0" bIns="0" rtlCol="0" anchor="t">
            <a:spAutoFit/>
          </a:bodyPr>
          <a:lstStyle/>
          <a:p>
            <a:pPr marL="0" lvl="0" indent="0" algn="l">
              <a:lnSpc>
                <a:spcPts val="3240"/>
              </a:lnSpc>
            </a:pPr>
            <a:r>
              <a:rPr lang="en-US" sz="3000" b="1">
                <a:solidFill>
                  <a:srgbClr val="000000"/>
                </a:solidFill>
                <a:latin typeface="Calibri (MS) Bold"/>
                <a:ea typeface="Calibri (MS) Bold"/>
                <a:cs typeface="Calibri (MS) Bold"/>
                <a:sym typeface="Calibri (MS) Bold"/>
              </a:rPr>
              <a:t>Αναγνώριση για τους μαθητές:</a:t>
            </a:r>
          </a:p>
          <a:p>
            <a:pPr marL="0" lvl="0" indent="0" algn="l">
              <a:lnSpc>
                <a:spcPts val="3240"/>
              </a:lnSpc>
            </a:pPr>
            <a:r>
              <a:rPr lang="en-US" sz="3000">
                <a:solidFill>
                  <a:srgbClr val="000000"/>
                </a:solidFill>
                <a:latin typeface="Calibri (MS)"/>
                <a:ea typeface="Calibri (MS)"/>
                <a:cs typeface="Calibri (MS)"/>
                <a:sym typeface="Calibri (MS)"/>
              </a:rPr>
              <a:t>Πιστοποιητικό Ολοκλήρωσης (πρόγραμμα μη τυπικής κατάρτισης)</a:t>
            </a:r>
          </a:p>
          <a:p>
            <a:pPr marL="0" lvl="0" indent="0" algn="l">
              <a:lnSpc>
                <a:spcPts val="3240"/>
              </a:lnSpc>
            </a:pPr>
            <a:r>
              <a:rPr lang="en-US" sz="3000">
                <a:solidFill>
                  <a:srgbClr val="000000"/>
                </a:solidFill>
                <a:latin typeface="Calibri (MS)"/>
                <a:ea typeface="Calibri (MS)"/>
                <a:cs typeface="Calibri (MS)"/>
                <a:sym typeface="Calibri (MS)"/>
              </a:rPr>
              <a:t>Αναγνώριση για Εκπαιδευτικούς:</a:t>
            </a:r>
          </a:p>
          <a:p>
            <a:pPr marL="0" lvl="0" indent="0" algn="l">
              <a:lnSpc>
                <a:spcPts val="3240"/>
              </a:lnSpc>
            </a:pPr>
            <a:r>
              <a:rPr lang="en-US" sz="3000">
                <a:solidFill>
                  <a:srgbClr val="000000"/>
                </a:solidFill>
                <a:latin typeface="Calibri (MS)"/>
                <a:ea typeface="Calibri (MS)"/>
                <a:cs typeface="Calibri (MS)"/>
                <a:sym typeface="Calibri (MS)"/>
              </a:rPr>
              <a:t>Πιστοποιητικό Ανάπτυξης Επαγγελματικής Ικανότητας</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1222</Words>
  <Application>Microsoft Office PowerPoint</Application>
  <PresentationFormat>Custom</PresentationFormat>
  <Paragraphs>102</Paragraphs>
  <Slides>12</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Calibri</vt:lpstr>
      <vt:lpstr>Calibri (MS)</vt:lpstr>
      <vt:lpstr>Arial</vt:lpstr>
      <vt:lpstr>Calibri (MS) Italics</vt:lpstr>
      <vt:lpstr>Calibri (MS) Bold Italics</vt:lpstr>
      <vt:lpstr>Montserrat Bold</vt:lpstr>
      <vt:lpstr>Calibri (MS)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Ready-Unit 1 overview_ENG.pptx</dc:title>
  <cp:lastModifiedBy>Ezgi Gecin</cp:lastModifiedBy>
  <cp:revision>2</cp:revision>
  <dcterms:created xsi:type="dcterms:W3CDTF">2006-08-16T00:00:00Z</dcterms:created>
  <dcterms:modified xsi:type="dcterms:W3CDTF">2026-01-12T13:05:34Z</dcterms:modified>
  <dc:identifier>DAG-NObQQ6M</dc:identifier>
</cp:coreProperties>
</file>