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oC5Z2pZBQj3iriI4x3GPny4w02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5.png"/></Relationships>
</file>

<file path=ppt/slides/_rels/slide11.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4.png"/><Relationship Id="rId13" Type="http://schemas.openxmlformats.org/officeDocument/2006/relationships/image" Target="../media/image4.png"/><Relationship Id="rId12"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9.png"/><Relationship Id="rId14" Type="http://schemas.openxmlformats.org/officeDocument/2006/relationships/image" Target="../media/image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hyperlink" Target="https://www.facebook.com/profile.php?id=61573707797009" TargetMode="External"/><Relationship Id="rId13" Type="http://schemas.openxmlformats.org/officeDocument/2006/relationships/image" Target="../media/image11.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0.png"/><Relationship Id="rId9" Type="http://schemas.openxmlformats.org/officeDocument/2006/relationships/image" Target="../media/image17.png"/><Relationship Id="rId5" Type="http://schemas.openxmlformats.org/officeDocument/2006/relationships/image" Target="../media/image20.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sp>
      <p:sp>
        <p:nvSpPr>
          <p:cNvPr descr="Primer plano de un logotipo.  El contenido generado por IA podría ser incorrecto."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sp>
      <p:grpSp>
        <p:nvGrpSpPr>
          <p:cNvPr id="95" name="Google Shape;95;p1"/>
          <p:cNvGrpSpPr/>
          <p:nvPr/>
        </p:nvGrpSpPr>
        <p:grpSpPr>
          <a:xfrm>
            <a:off x="739073" y="1973879"/>
            <a:ext cx="8827895" cy="5827319"/>
            <a:chOff x="0" y="-57158"/>
            <a:chExt cx="11770526" cy="7769759"/>
          </a:xfrm>
        </p:grpSpPr>
        <p:sp>
          <p:nvSpPr>
            <p:cNvPr id="96" name="Google Shape;96;p1"/>
            <p:cNvSpPr/>
            <p:nvPr/>
          </p:nvSpPr>
          <p:spPr>
            <a:xfrm>
              <a:off x="0" y="0"/>
              <a:ext cx="11770526" cy="7712601"/>
            </a:xfrm>
            <a:custGeom>
              <a:rect b="b" l="l" r="r" t="t"/>
              <a:pathLst>
                <a:path extrusionOk="0" h="7712601" w="11770526">
                  <a:moveTo>
                    <a:pt x="0" y="0"/>
                  </a:moveTo>
                  <a:lnTo>
                    <a:pt x="11770526" y="0"/>
                  </a:lnTo>
                  <a:lnTo>
                    <a:pt x="11770526" y="7712601"/>
                  </a:lnTo>
                  <a:lnTo>
                    <a:pt x="0" y="7712601"/>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7" name="Google Shape;97;p1"/>
            <p:cNvSpPr txBox="1"/>
            <p:nvPr/>
          </p:nvSpPr>
          <p:spPr>
            <a:xfrm>
              <a:off x="3" y="-57158"/>
              <a:ext cx="11770500" cy="4779900"/>
            </a:xfrm>
            <a:prstGeom prst="rect">
              <a:avLst/>
            </a:prstGeom>
            <a:noFill/>
            <a:ln>
              <a:noFill/>
            </a:ln>
          </p:spPr>
          <p:txBody>
            <a:bodyPr anchorCtr="0" anchor="b" bIns="0" lIns="0" spcFirstLastPara="1" rIns="0" wrap="square" tIns="0">
              <a:noAutofit/>
            </a:bodyPr>
            <a:lstStyle/>
            <a:p>
              <a:pPr indent="0" lvl="0" marL="0" marR="0" rtl="0" algn="l">
                <a:lnSpc>
                  <a:spcPct val="107993"/>
                </a:lnSpc>
                <a:spcBef>
                  <a:spcPts val="0"/>
                </a:spcBef>
                <a:spcAft>
                  <a:spcPts val="0"/>
                </a:spcAft>
                <a:buNone/>
              </a:pPr>
              <a:r>
                <a:rPr b="1" i="0" lang="en-US" sz="6480" u="none" cap="none" strike="noStrike">
                  <a:solidFill>
                    <a:srgbClr val="000000"/>
                  </a:solidFill>
                  <a:latin typeface="Calibri"/>
                  <a:ea typeface="Calibri"/>
                  <a:cs typeface="Calibri"/>
                  <a:sym typeface="Calibri"/>
                </a:rPr>
                <a:t>UNIDAD 1: PREPARACIÓN Y RESPUESTA ANTE DESASTRES EN EL HOGAR</a:t>
              </a:r>
              <a:endParaRPr/>
            </a:p>
          </p:txBody>
        </p:sp>
      </p:grpSp>
      <p:sp>
        <p:nvSpPr>
          <p:cNvPr id="98" name="Google Shape;98;p1"/>
          <p:cNvSpPr txBox="1"/>
          <p:nvPr/>
        </p:nvSpPr>
        <p:spPr>
          <a:xfrm>
            <a:off x="672446" y="5923931"/>
            <a:ext cx="8961149" cy="987582"/>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Descripción general de la unidad</a:t>
            </a:r>
            <a:endParaRPr/>
          </a:p>
          <a:p>
            <a:pPr indent="0" lvl="0" marL="0" marR="0" rtl="0" algn="l">
              <a:lnSpc>
                <a:spcPct val="45071"/>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Autor: Asociación del proyecto EVA-93/VETREADY</a:t>
            </a:r>
            <a:endParaRPr/>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Número de proyecto: 2024-1-ES01-KA220-VET-000257287</a:t>
            </a:r>
            <a:endParaRPr/>
          </a:p>
        </p:txBody>
      </p:sp>
      <p:sp>
        <p:nvSpPr>
          <p:cNvPr id="100" name="Google Shape;100;p1"/>
          <p:cNvSpPr txBox="1"/>
          <p:nvPr/>
        </p:nvSpPr>
        <p:spPr>
          <a:xfrm>
            <a:off x="5244446" y="8896045"/>
            <a:ext cx="7812300" cy="828675"/>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350" u="none" cap="none" strike="noStrike">
                <a:solidFill>
                  <a:srgbClr val="000000"/>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del Servicio Español para la Internacionalización de la Educación (SEPIE). Ni la Unión Europea ni la autoridad que concede la subvención se responsabilizan de ellas.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Texto azul sobre fondo negro  Descripción generada automáticamente" id="226" name="Google Shape;226;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27" name="Google Shape;227;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28" name="Google Shape;228;p10"/>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29" name="Google Shape;229;p10"/>
          <p:cNvGrpSpPr/>
          <p:nvPr/>
        </p:nvGrpSpPr>
        <p:grpSpPr>
          <a:xfrm>
            <a:off x="1259681" y="308305"/>
            <a:ext cx="12033304" cy="2450306"/>
            <a:chOff x="0" y="-66675"/>
            <a:chExt cx="16044405" cy="3267075"/>
          </a:xfrm>
        </p:grpSpPr>
        <p:sp>
          <p:nvSpPr>
            <p:cNvPr id="230" name="Google Shape;230;p1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31" name="Google Shape;231;p10"/>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Apoyo a los educadores</a:t>
              </a:r>
              <a:endParaRPr/>
            </a:p>
          </p:txBody>
        </p:sp>
      </p:grpSp>
      <p:sp>
        <p:nvSpPr>
          <p:cNvPr id="232" name="Google Shape;232;p10"/>
          <p:cNvSpPr txBox="1"/>
          <p:nvPr/>
        </p:nvSpPr>
        <p:spPr>
          <a:xfrm>
            <a:off x="1259675" y="3127825"/>
            <a:ext cx="13745400" cy="52401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b="1" i="0" lang="en-US" sz="3329" u="none" cap="none" strike="noStrike">
                <a:solidFill>
                  <a:srgbClr val="4892DC"/>
                </a:solidFill>
                <a:latin typeface="Calibri"/>
                <a:ea typeface="Calibri"/>
                <a:cs typeface="Calibri"/>
                <a:sym typeface="Calibri"/>
              </a:rPr>
              <a:t>Cada uno de los seis módulos de capacitación de esta unidad está acompañado de un archivo de apoyo al educador dedicado, que proporciona:</a:t>
            </a:r>
            <a:endParaRPr/>
          </a:p>
          <a:p>
            <a:pPr indent="0" lvl="0" marL="0" marR="0" rtl="0" algn="l">
              <a:lnSpc>
                <a:spcPct val="72003"/>
              </a:lnSpc>
              <a:spcBef>
                <a:spcPts val="0"/>
              </a:spcBef>
              <a:spcAft>
                <a:spcPts val="0"/>
              </a:spcAft>
              <a:buNone/>
            </a:pPr>
            <a:r>
              <a:t/>
            </a:r>
            <a:endParaRPr b="1" i="0" sz="3329" u="none" cap="none" strike="noStrike">
              <a:solidFill>
                <a:srgbClr val="4892DC"/>
              </a:solidFill>
              <a:latin typeface="Calibri"/>
              <a:ea typeface="Calibri"/>
              <a:cs typeface="Calibri"/>
              <a:sym typeface="Calibri"/>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Métodos y herramientas didácticas sugeridas adaptadas al contenido del módulo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Consejos para involucrar a los estudiantes de EFP, EFTP y diáspora</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Estrategias de adaptación para diferentes formatos de impartición (presencial, online, semipresencial)</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para la facilitación de actividades y notas informativas</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sobre la alineación y evaluación de competencias de ESCO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Materiales de referencia adicionales relacionados con el tema, incluidas lecturas recomendadas, videos explicativos y ayudas visuales.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1"/>
          <p:cNvGrpSpPr/>
          <p:nvPr/>
        </p:nvGrpSpPr>
        <p:grpSpPr>
          <a:xfrm>
            <a:off x="657415" y="635794"/>
            <a:ext cx="14500167" cy="1522125"/>
            <a:chOff x="0" y="-66675"/>
            <a:chExt cx="19333556" cy="2029500"/>
          </a:xfrm>
        </p:grpSpPr>
        <p:sp>
          <p:nvSpPr>
            <p:cNvPr id="242" name="Google Shape;242;p11"/>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43" name="Google Shape;243;p11"/>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ASOCIACIÓN</a:t>
              </a:r>
              <a:endParaRPr/>
            </a:p>
          </p:txBody>
        </p:sp>
      </p:grpSp>
      <p:sp>
        <p:nvSpPr>
          <p:cNvPr id="244" name="Google Shape;244;p11"/>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1"/>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1"/>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1"/>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1"/>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https://ngo-nfe4y.com.ua/es </a:t>
            </a:r>
            <a:endParaRPr/>
          </a:p>
        </p:txBody>
      </p:sp>
      <p:sp>
        <p:nvSpPr>
          <p:cNvPr id="249" name="Google Shape;249;p11"/>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Texto azul y rojo sobre fondo negro.  El contenido generado por IA podría ser incorrecto." id="250" name="Google Shape;250;p11"/>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sp>
      <p:sp>
        <p:nvSpPr>
          <p:cNvPr id="251" name="Google Shape;251;p11"/>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sp>
      <p:sp>
        <p:nvSpPr>
          <p:cNvPr descr="Un logotipo rojo y azul.  El contenido generado por IA podría ser incorrecto." id="252" name="Google Shape;252;p11"/>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sp>
      <p:sp>
        <p:nvSpPr>
          <p:cNvPr descr="El logotipo de un velero.  El contenido generado por IA puede ser incorrecto." id="253" name="Google Shape;253;p11"/>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sp>
      <p:sp>
        <p:nvSpPr>
          <p:cNvPr id="254" name="Google Shape;254;p11"/>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sp>
      <p:sp>
        <p:nvSpPr>
          <p:cNvPr id="255" name="Google Shape;255;p11"/>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2"/>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2" t="0"/>
            </a:stretch>
          </a:blipFill>
          <a:ln>
            <a:noFill/>
          </a:ln>
        </p:spPr>
      </p:sp>
      <p:grpSp>
        <p:nvGrpSpPr>
          <p:cNvPr id="265" name="Google Shape;265;p12"/>
          <p:cNvGrpSpPr/>
          <p:nvPr/>
        </p:nvGrpSpPr>
        <p:grpSpPr>
          <a:xfrm>
            <a:off x="1751990" y="887340"/>
            <a:ext cx="14784012" cy="1959768"/>
            <a:chOff x="0" y="-66675"/>
            <a:chExt cx="19712015" cy="2613025"/>
          </a:xfrm>
        </p:grpSpPr>
        <p:sp>
          <p:nvSpPr>
            <p:cNvPr id="266" name="Google Shape;266;p12"/>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12"/>
            <p:cNvSpPr txBox="1"/>
            <p:nvPr/>
          </p:nvSpPr>
          <p:spPr>
            <a:xfrm>
              <a:off x="0" y="-66675"/>
              <a:ext cx="19712013" cy="26130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¡Diviértete con la Unidad 1 de VET-READY!</a:t>
              </a:r>
              <a:endParaRPr/>
            </a:p>
          </p:txBody>
        </p:sp>
      </p:grpSp>
      <p:sp>
        <p:nvSpPr>
          <p:cNvPr id="268" name="Google Shape;268;p12"/>
          <p:cNvSpPr txBox="1"/>
          <p:nvPr/>
        </p:nvSpPr>
        <p:spPr>
          <a:xfrm>
            <a:off x="7733214" y="4346086"/>
            <a:ext cx="2821572"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none" cap="none" strike="noStrike">
                <a:solidFill>
                  <a:srgbClr val="F2F2F2"/>
                </a:solidFill>
                <a:latin typeface="Montserrat"/>
                <a:ea typeface="Montserrat"/>
                <a:cs typeface="Montserrat"/>
                <a:sym typeface="Montserrat"/>
              </a:rPr>
              <a:t>SÍGANOS</a:t>
            </a:r>
            <a:endParaRPr/>
          </a:p>
        </p:txBody>
      </p:sp>
      <p:sp>
        <p:nvSpPr>
          <p:cNvPr descr="Fondo negro con texto blanco.  Descripción generada automáticamente." id="269" name="Google Shape;269;p12"/>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7" l="0" r="0" t="0"/>
            </a:stretch>
          </a:blipFill>
          <a:ln>
            <a:noFill/>
          </a:ln>
        </p:spPr>
      </p:sp>
      <p:sp>
        <p:nvSpPr>
          <p:cNvPr id="270" name="Google Shape;270;p12"/>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sp>
      <p:sp>
        <p:nvSpPr>
          <p:cNvPr id="271" name="Google Shape;271;p12"/>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2">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sp>
      <p:sp>
        <p:nvSpPr>
          <p:cNvPr id="273" name="Google Shape;273;p12"/>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sp>
      <p:sp>
        <p:nvSpPr>
          <p:cNvPr id="274" name="Google Shape;274;p12">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0" l="0" r="0" t="0"/>
            </a:stretch>
          </a:blipFill>
          <a:ln>
            <a:noFill/>
          </a:ln>
        </p:spPr>
      </p:sp>
      <p:sp>
        <p:nvSpPr>
          <p:cNvPr id="275" name="Google Shape;275;p12">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Texto azul sobre fondo negro  Descripción generada automáticamente"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11" name="Google Shape;111;p2"/>
          <p:cNvGrpSpPr/>
          <p:nvPr/>
        </p:nvGrpSpPr>
        <p:grpSpPr>
          <a:xfrm>
            <a:off x="1259681" y="709651"/>
            <a:ext cx="15773400" cy="2038351"/>
            <a:chOff x="0" y="-66675"/>
            <a:chExt cx="21031200" cy="2717802"/>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Objetivo de la Unidad</a:t>
              </a:r>
              <a:endParaRPr/>
            </a:p>
          </p:txBody>
        </p:sp>
      </p:grpSp>
      <p:sp>
        <p:nvSpPr>
          <p:cNvPr id="114" name="Google Shape;114;p2"/>
          <p:cNvSpPr txBox="1"/>
          <p:nvPr/>
        </p:nvSpPr>
        <p:spPr>
          <a:xfrm>
            <a:off x="1351112" y="3049153"/>
            <a:ext cx="15590549" cy="3531108"/>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Esta unidad tiene como objetivo presentar a los alumnos los principales riesgos de desastre en el hogar y desarrollar una comprensión fundamental de cómo estos riesgos afectan la seguridad personal y familiar. Proporciona a los participantes los conocimientos básicos necesarios para reconocer las señales de alerta temprana, prevenir peligros comunes y responder eficazmente en caso de emergencia.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Texto azul sobre fondo negro  Descripción generada automáticamente"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25" name="Google Shape;125;p3"/>
          <p:cNvGrpSpPr/>
          <p:nvPr/>
        </p:nvGrpSpPr>
        <p:grpSpPr>
          <a:xfrm>
            <a:off x="1259681" y="709651"/>
            <a:ext cx="15773400" cy="2038351"/>
            <a:chOff x="0" y="-66675"/>
            <a:chExt cx="21031200" cy="2717802"/>
          </a:xfrm>
        </p:grpSpPr>
        <p:sp>
          <p:nvSpPr>
            <p:cNvPr id="126" name="Google Shape;126;p3"/>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27" name="Google Shape;127;p3"/>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Por qué es importante esta unidad</a:t>
              </a:r>
              <a:endParaRPr/>
            </a:p>
          </p:txBody>
        </p:sp>
      </p:grpSp>
      <p:sp>
        <p:nvSpPr>
          <p:cNvPr id="128" name="Google Shape;128;p3"/>
          <p:cNvSpPr txBox="1"/>
          <p:nvPr/>
        </p:nvSpPr>
        <p:spPr>
          <a:xfrm>
            <a:off x="1351112" y="2473395"/>
            <a:ext cx="15590549" cy="4674108"/>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4200" u="none" cap="none" strike="noStrike">
                <a:solidFill>
                  <a:srgbClr val="000000"/>
                </a:solidFill>
                <a:latin typeface="Calibri"/>
                <a:ea typeface="Calibri"/>
                <a:cs typeface="Calibri"/>
                <a:sym typeface="Calibri"/>
              </a:rPr>
              <a:t>Los desastres pueden ocurrir sin previo aviso, en casas, apartamentos y vecindarios. Estar preparado significa protegerse a sí mismo, a su familia y a quienes lo rodean. Esta unidad proporciona habilidades y conocimientos para prevenir, responder y sobrevivir a situaciones de emergencia en el hogar. Ya sea un adulto joven que vive de forma independiente, un padre o madre, o un cuidador de una persona mayor, estas habilidades salvan vidas. Comprender los riesgos de desastre en el hogar es el primer paso para desarrollar resiliencia ante desastres.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Texto azul sobre fondo negro  Descripción generada automáticamente" id="137" name="Google Shape;137;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38" name="Google Shape;138;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39" name="Google Shape;139;p4"/>
          <p:cNvGrpSpPr/>
          <p:nvPr/>
        </p:nvGrpSpPr>
        <p:grpSpPr>
          <a:xfrm>
            <a:off x="1259681" y="709651"/>
            <a:ext cx="15773400" cy="2038351"/>
            <a:chOff x="0" y="-66675"/>
            <a:chExt cx="21031200" cy="2717802"/>
          </a:xfrm>
        </p:grpSpPr>
        <p:sp>
          <p:nvSpPr>
            <p:cNvPr id="140" name="Google Shape;140;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1" name="Google Shape;141;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Estructura de la Unidad</a:t>
              </a:r>
              <a:endParaRPr/>
            </a:p>
          </p:txBody>
        </p:sp>
      </p:grpSp>
      <p:sp>
        <p:nvSpPr>
          <p:cNvPr id="142" name="Google Shape;142;p4"/>
          <p:cNvSpPr txBox="1"/>
          <p:nvPr/>
        </p:nvSpPr>
        <p:spPr>
          <a:xfrm>
            <a:off x="1259675" y="2889625"/>
            <a:ext cx="15773400" cy="5238300"/>
          </a:xfrm>
          <a:prstGeom prst="rect">
            <a:avLst/>
          </a:prstGeom>
          <a:noFill/>
          <a:ln>
            <a:noFill/>
          </a:ln>
        </p:spPr>
        <p:txBody>
          <a:bodyPr anchorCtr="0" anchor="t" bIns="0" lIns="0" spcFirstLastPara="1" rIns="0" wrap="square" tIns="0">
            <a:spAutoFit/>
          </a:bodyPr>
          <a:lstStyle/>
          <a:p>
            <a:pPr indent="0" lvl="0" marL="0" marR="0" rtl="0" algn="l">
              <a:lnSpc>
                <a:spcPct val="115227"/>
              </a:lnSpc>
              <a:spcBef>
                <a:spcPts val="0"/>
              </a:spcBef>
              <a:spcAft>
                <a:spcPts val="0"/>
              </a:spcAft>
              <a:buNone/>
            </a:pPr>
            <a:r>
              <a:rPr b="1" i="0" lang="en-US" sz="2993" u="none" cap="none" strike="noStrike">
                <a:solidFill>
                  <a:srgbClr val="000000"/>
                </a:solidFill>
                <a:latin typeface="Calibri"/>
                <a:ea typeface="Calibri"/>
                <a:cs typeface="Calibri"/>
                <a:sym typeface="Calibri"/>
              </a:rPr>
              <a:t>Módulo de capacitación 1: Comprensión de los riesgos de desastres en el hogar Módulo de capacitación 2: Desacreditando mitos y desinformación sobre desastres en el hogar Módulo de capacitación 3: Sistemas de alerta temprana para seguridad residencial Módulo de capacitación 4: Habilidades esenciales para salvar vidas en desastres en el hogar Módulo de capacitación 5: Comprensión de la psicología de las víctimas de desastres en un entorno doméstico Módulo de capacitación 6: Habilidades de supervivencia en solitario en un escenario de desastre en el hogar </a:t>
            </a:r>
            <a:endParaRPr b="1" i="0" sz="2993" u="none" cap="none" strike="noStrike">
              <a:solidFill>
                <a:srgbClr val="000000"/>
              </a:solidFill>
              <a:latin typeface="Calibri"/>
              <a:ea typeface="Calibri"/>
              <a:cs typeface="Calibri"/>
              <a:sym typeface="Calibri"/>
            </a:endParaRPr>
          </a:p>
          <a:p>
            <a:pPr indent="0" lvl="0" marL="0" marR="0" rtl="0" algn="l">
              <a:lnSpc>
                <a:spcPct val="115227"/>
              </a:lnSpc>
              <a:spcBef>
                <a:spcPts val="0"/>
              </a:spcBef>
              <a:spcAft>
                <a:spcPts val="0"/>
              </a:spcAft>
              <a:buNone/>
            </a:pPr>
            <a:r>
              <a:rPr b="1" i="0" lang="en-US" sz="2993" u="none" cap="none" strike="noStrike">
                <a:solidFill>
                  <a:srgbClr val="000000"/>
                </a:solidFill>
                <a:latin typeface="Calibri"/>
                <a:ea typeface="Calibri"/>
                <a:cs typeface="Calibri"/>
                <a:sym typeface="Calibri"/>
              </a:rPr>
              <a:t>Los módulos de capacitación están pensados ​​para ser completados en el orden en que se presentan.</a:t>
            </a:r>
            <a:endParaRPr sz="1300"/>
          </a:p>
          <a:p>
            <a:pPr indent="0" lvl="0" marL="0" marR="0" rtl="0" algn="l">
              <a:lnSpc>
                <a:spcPct val="115227"/>
              </a:lnSpc>
              <a:spcBef>
                <a:spcPts val="0"/>
              </a:spcBef>
              <a:spcAft>
                <a:spcPts val="0"/>
              </a:spcAft>
              <a:buNone/>
            </a:pPr>
            <a:r>
              <a:rPr b="1" i="0" lang="en-US" sz="2993" u="none" cap="none" strike="noStrike">
                <a:solidFill>
                  <a:srgbClr val="000000"/>
                </a:solidFill>
                <a:latin typeface="Calibri"/>
                <a:ea typeface="Calibri"/>
                <a:cs typeface="Calibri"/>
                <a:sym typeface="Calibri"/>
              </a:rPr>
              <a:t>Cada módulo combina contenidos teóricos esenciales con actividades prácticas de aprendizaje.</a:t>
            </a:r>
            <a:endParaRPr sz="1300"/>
          </a:p>
          <a:p>
            <a:pPr indent="0" lvl="0" marL="0" marR="0" rtl="0" algn="l">
              <a:lnSpc>
                <a:spcPct val="115227"/>
              </a:lnSpc>
              <a:spcBef>
                <a:spcPts val="0"/>
              </a:spcBef>
              <a:spcAft>
                <a:spcPts val="0"/>
              </a:spcAft>
              <a:buNone/>
            </a:pPr>
            <a:r>
              <a:rPr b="1" i="0" lang="en-US" sz="2993" u="none" cap="none" strike="noStrike">
                <a:solidFill>
                  <a:srgbClr val="000000"/>
                </a:solidFill>
                <a:latin typeface="Calibri"/>
                <a:ea typeface="Calibri"/>
                <a:cs typeface="Calibri"/>
                <a:sym typeface="Calibri"/>
              </a:rPr>
              <a:t>El material teórico se entrega a través de una combinación de texto, elementos visuales y recursos de video para apoyar diversos estilos de aprendizaje.</a:t>
            </a:r>
            <a:endParaRPr sz="13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Texto azul sobre fondo negro  Descripción generada automáticamente" id="151" name="Google Shape;151;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52" name="Google Shape;152;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53" name="Google Shape;153;p5"/>
          <p:cNvGrpSpPr/>
          <p:nvPr/>
        </p:nvGrpSpPr>
        <p:grpSpPr>
          <a:xfrm>
            <a:off x="1259681" y="709651"/>
            <a:ext cx="15773400" cy="2038351"/>
            <a:chOff x="0" y="-66675"/>
            <a:chExt cx="21031200" cy="2717802"/>
          </a:xfrm>
        </p:grpSpPr>
        <p:sp>
          <p:nvSpPr>
            <p:cNvPr id="154" name="Google Shape;154;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55" name="Google Shape;155;p5"/>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Información general de la unidad</a:t>
              </a:r>
              <a:endParaRPr/>
            </a:p>
          </p:txBody>
        </p:sp>
      </p:grpSp>
      <p:sp>
        <p:nvSpPr>
          <p:cNvPr id="156" name="Google Shape;156;p5"/>
          <p:cNvSpPr txBox="1"/>
          <p:nvPr/>
        </p:nvSpPr>
        <p:spPr>
          <a:xfrm>
            <a:off x="1351187" y="2932164"/>
            <a:ext cx="15590400" cy="5810400"/>
          </a:xfrm>
          <a:prstGeom prst="rect">
            <a:avLst/>
          </a:prstGeom>
          <a:noFill/>
          <a:ln>
            <a:noFill/>
          </a:ln>
        </p:spPr>
        <p:txBody>
          <a:bodyPr anchorCtr="0" anchor="t" bIns="0" lIns="0" spcFirstLastPara="1" rIns="0" wrap="square" tIns="0">
            <a:spAutoFit/>
          </a:bodyPr>
          <a:lstStyle/>
          <a:p>
            <a:pPr indent="-346673" lvl="1" marL="769547" marR="0" rtl="0" algn="l">
              <a:lnSpc>
                <a:spcPct val="97210"/>
              </a:lnSpc>
              <a:spcBef>
                <a:spcPts val="0"/>
              </a:spcBef>
              <a:spcAft>
                <a:spcPts val="0"/>
              </a:spcAft>
              <a:buClr>
                <a:srgbClr val="000000"/>
              </a:buClr>
              <a:buSzPts val="3236"/>
              <a:buFont typeface="Arial"/>
              <a:buChar char="•"/>
            </a:pPr>
            <a:r>
              <a:rPr b="1" i="0" lang="en-US" sz="3236" u="none" cap="none" strike="noStrike">
                <a:solidFill>
                  <a:srgbClr val="000000"/>
                </a:solidFill>
                <a:latin typeface="Calibri"/>
                <a:ea typeface="Calibri"/>
                <a:cs typeface="Calibri"/>
                <a:sym typeface="Calibri"/>
              </a:rPr>
              <a:t>Duración estimada: 16 horas académicas</a:t>
            </a:r>
            <a:endParaRPr sz="800"/>
          </a:p>
          <a:p>
            <a:pPr indent="-384773" lvl="1" marL="769547" marR="0" rtl="0" algn="l">
              <a:lnSpc>
                <a:spcPct val="97210"/>
              </a:lnSpc>
              <a:spcBef>
                <a:spcPts val="0"/>
              </a:spcBef>
              <a:spcAft>
                <a:spcPts val="0"/>
              </a:spcAft>
              <a:buNone/>
            </a:pPr>
            <a:r>
              <a:rPr b="1" i="1" lang="en-US" sz="3236" u="none" cap="none" strike="noStrike">
                <a:solidFill>
                  <a:srgbClr val="000000"/>
                </a:solidFill>
                <a:latin typeface="Calibri"/>
                <a:ea typeface="Calibri"/>
                <a:cs typeface="Calibri"/>
                <a:sym typeface="Calibri"/>
              </a:rPr>
              <a:t>(aproximadamente 2,6 horas por módulo de formación)</a:t>
            </a:r>
            <a:endParaRPr sz="800"/>
          </a:p>
          <a:p>
            <a:pPr indent="-346673" lvl="1" marL="769547" marR="0" rtl="0" algn="l">
              <a:lnSpc>
                <a:spcPct val="97210"/>
              </a:lnSpc>
              <a:spcBef>
                <a:spcPts val="0"/>
              </a:spcBef>
              <a:spcAft>
                <a:spcPts val="0"/>
              </a:spcAft>
              <a:buClr>
                <a:srgbClr val="000000"/>
              </a:buClr>
              <a:buSzPts val="3236"/>
              <a:buFont typeface="Arial"/>
              <a:buChar char="•"/>
            </a:pPr>
            <a:r>
              <a:rPr b="1" i="1" lang="en-US" sz="3236" u="none" cap="none" strike="noStrike">
                <a:solidFill>
                  <a:srgbClr val="000000"/>
                </a:solidFill>
                <a:latin typeface="Calibri"/>
                <a:ea typeface="Calibri"/>
                <a:cs typeface="Calibri"/>
                <a:sym typeface="Calibri"/>
              </a:rPr>
              <a:t>Número de actividades: 12 actividades de aprendizaje planificadas</a:t>
            </a:r>
            <a:endParaRPr sz="800"/>
          </a:p>
          <a:p>
            <a:pPr indent="-384773" lvl="1" marL="769547" marR="0" rtl="0" algn="l">
              <a:lnSpc>
                <a:spcPct val="97210"/>
              </a:lnSpc>
              <a:spcBef>
                <a:spcPts val="0"/>
              </a:spcBef>
              <a:spcAft>
                <a:spcPts val="0"/>
              </a:spcAft>
              <a:buNone/>
            </a:pPr>
            <a:r>
              <a:rPr b="1" i="1" lang="en-US" sz="3236" u="none" cap="none" strike="noStrike">
                <a:solidFill>
                  <a:srgbClr val="000000"/>
                </a:solidFill>
                <a:latin typeface="Calibri"/>
                <a:ea typeface="Calibri"/>
                <a:cs typeface="Calibri"/>
                <a:sym typeface="Calibri"/>
              </a:rPr>
              <a:t>(incluyendo debates para desmitificar, reflexiones grupales y otras actividades alineadas con el contenido de cada módulo)</a:t>
            </a:r>
            <a:endParaRPr sz="800"/>
          </a:p>
          <a:p>
            <a:pPr indent="-346673" lvl="1" marL="769547" marR="0" rtl="0" algn="l">
              <a:lnSpc>
                <a:spcPct val="97210"/>
              </a:lnSpc>
              <a:spcBef>
                <a:spcPts val="0"/>
              </a:spcBef>
              <a:spcAft>
                <a:spcPts val="0"/>
              </a:spcAft>
              <a:buClr>
                <a:srgbClr val="000000"/>
              </a:buClr>
              <a:buSzPts val="3236"/>
              <a:buFont typeface="Arial"/>
              <a:buChar char="•"/>
            </a:pPr>
            <a:r>
              <a:rPr b="1" i="1" lang="en-US" sz="3236" u="none" cap="none" strike="noStrike">
                <a:solidFill>
                  <a:srgbClr val="000000"/>
                </a:solidFill>
                <a:latin typeface="Calibri"/>
                <a:ea typeface="Calibri"/>
                <a:cs typeface="Calibri"/>
                <a:sym typeface="Calibri"/>
              </a:rPr>
              <a:t>Método de evaluación:</a:t>
            </a:r>
            <a:endParaRPr sz="800"/>
          </a:p>
          <a:p>
            <a:pPr indent="-384773" lvl="1" marL="769547" marR="0" rtl="0" algn="l">
              <a:lnSpc>
                <a:spcPct val="97210"/>
              </a:lnSpc>
              <a:spcBef>
                <a:spcPts val="0"/>
              </a:spcBef>
              <a:spcAft>
                <a:spcPts val="0"/>
              </a:spcAft>
              <a:buNone/>
            </a:pPr>
            <a:r>
              <a:rPr b="1" i="1" lang="en-US" sz="3236" u="none" cap="none" strike="noStrike">
                <a:solidFill>
                  <a:srgbClr val="000000"/>
                </a:solidFill>
                <a:latin typeface="Calibri"/>
                <a:ea typeface="Calibri"/>
                <a:cs typeface="Calibri"/>
                <a:sym typeface="Calibri"/>
              </a:rPr>
              <a:t>Cada módulo de capacitación incluye dos evaluaciones independientes:</a:t>
            </a:r>
            <a:endParaRPr sz="800"/>
          </a:p>
          <a:p>
            <a:pPr indent="-346673" lvl="1" marL="769547" marR="0" rtl="0" algn="l">
              <a:lnSpc>
                <a:spcPct val="97210"/>
              </a:lnSpc>
              <a:spcBef>
                <a:spcPts val="0"/>
              </a:spcBef>
              <a:spcAft>
                <a:spcPts val="0"/>
              </a:spcAft>
              <a:buClr>
                <a:srgbClr val="000000"/>
              </a:buClr>
              <a:buSzPts val="3236"/>
              <a:buFont typeface="Arial"/>
              <a:buChar char="•"/>
            </a:pPr>
            <a:r>
              <a:rPr b="1" i="1" lang="en-US" sz="3236" u="none" cap="none" strike="noStrike">
                <a:solidFill>
                  <a:srgbClr val="000000"/>
                </a:solidFill>
                <a:latin typeface="Calibri"/>
                <a:ea typeface="Calibri"/>
                <a:cs typeface="Calibri"/>
                <a:sym typeface="Calibri"/>
              </a:rPr>
              <a:t>Un cuestionario de opción múltiple de 10 preguntas para estudiantes, diseñado para evaluar su comprensión de conceptos clave de concientización sobre desastres.</a:t>
            </a:r>
            <a:endParaRPr sz="800"/>
          </a:p>
          <a:p>
            <a:pPr indent="-346673" lvl="1" marL="769547" marR="0" rtl="0" algn="l">
              <a:lnSpc>
                <a:spcPct val="97210"/>
              </a:lnSpc>
              <a:spcBef>
                <a:spcPts val="0"/>
              </a:spcBef>
              <a:spcAft>
                <a:spcPts val="0"/>
              </a:spcAft>
              <a:buClr>
                <a:srgbClr val="000000"/>
              </a:buClr>
              <a:buSzPts val="3236"/>
              <a:buFont typeface="Arial"/>
              <a:buChar char="•"/>
            </a:pPr>
            <a:r>
              <a:rPr b="1" i="1" lang="en-US" sz="3236" u="none" cap="none" strike="noStrike">
                <a:solidFill>
                  <a:srgbClr val="000000"/>
                </a:solidFill>
                <a:latin typeface="Calibri"/>
                <a:ea typeface="Calibri"/>
                <a:cs typeface="Calibri"/>
                <a:sym typeface="Calibri"/>
              </a:rPr>
              <a:t>Un cuestionario de opción múltiple de 10 preguntas para educadores, cuyo objetivo es evaluar su competencia docente y su capacidad para impartir el módulo de manera eficaz.</a:t>
            </a:r>
            <a:endParaRPr sz="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Texto azul sobre fondo negro  Descripción generada automáticamente" id="165" name="Google Shape;165;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66" name="Google Shape;166;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67" name="Google Shape;167;p6"/>
          <p:cNvGrpSpPr/>
          <p:nvPr/>
        </p:nvGrpSpPr>
        <p:grpSpPr>
          <a:xfrm>
            <a:off x="1259681" y="709651"/>
            <a:ext cx="15773400" cy="2285716"/>
            <a:chOff x="0" y="-66675"/>
            <a:chExt cx="21031200" cy="3047622"/>
          </a:xfrm>
        </p:grpSpPr>
        <p:sp>
          <p:nvSpPr>
            <p:cNvPr id="168" name="Google Shape;168;p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69" name="Google Shape;169;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Conocimiento</a:t>
              </a:r>
              <a:endParaRPr/>
            </a:p>
          </p:txBody>
        </p:sp>
      </p:grpSp>
      <p:sp>
        <p:nvSpPr>
          <p:cNvPr id="170" name="Google Shape;170;p6"/>
          <p:cNvSpPr txBox="1"/>
          <p:nvPr/>
        </p:nvSpPr>
        <p:spPr>
          <a:xfrm>
            <a:off x="1351100" y="4492224"/>
            <a:ext cx="15590700" cy="4337400"/>
          </a:xfrm>
          <a:prstGeom prst="rect">
            <a:avLst/>
          </a:prstGeom>
          <a:noFill/>
          <a:ln>
            <a:noFill/>
          </a:ln>
        </p:spPr>
        <p:txBody>
          <a:bodyPr anchorCtr="0" anchor="t" bIns="0" lIns="0" spcFirstLastPara="1" rIns="0" wrap="square" tIns="0">
            <a:spAutoFit/>
          </a:bodyPr>
          <a:lstStyle/>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1. Comprender y evaluar críticamente los tipos más comunes de desastres domésticos y cómo los factores ambientales, técnicos y humanos contribuyen al riesgo del hogar.</a:t>
            </a:r>
            <a:endParaRPr sz="1300"/>
          </a:p>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2. Identificar y desafiar los mitos y conceptos erróneos generalizados que afectan la preparación de los hogares ante desastres.</a:t>
            </a:r>
            <a:endParaRPr sz="1300"/>
          </a:p>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3. Reconocer y acceder a los componentes y funciones clave de los sistemas de alerta temprana utilizados en entornos domésticos, incluidas alarmas, sensores y herramientas de alerta digital.</a:t>
            </a:r>
            <a:endParaRPr sz="1300"/>
          </a:p>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4. Describa qué acciones se deben tomar antes, durante y después de diferentes tipos de desastres domésticos para garantizar la seguridad personal y familiar.</a:t>
            </a:r>
            <a:endParaRPr sz="1300"/>
          </a:p>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5. Demostrar conocimiento de las necesidades psicológicas y emocionales básicas de las personas afectadas por desastres domésticos e interpretar formas apropiadas de brindar apoyo.</a:t>
            </a:r>
            <a:endParaRPr sz="1300"/>
          </a:p>
          <a:p>
            <a:pPr indent="0" lvl="0" marL="0" marR="0" rtl="0" algn="l">
              <a:lnSpc>
                <a:spcPct val="115185"/>
              </a:lnSpc>
              <a:spcBef>
                <a:spcPts val="0"/>
              </a:spcBef>
              <a:spcAft>
                <a:spcPts val="0"/>
              </a:spcAft>
              <a:buNone/>
            </a:pPr>
            <a:r>
              <a:rPr b="1" i="0" lang="en-US" sz="2251" u="none" cap="none" strike="noStrike">
                <a:solidFill>
                  <a:srgbClr val="000000"/>
                </a:solidFill>
                <a:latin typeface="Calibri"/>
                <a:ea typeface="Calibri"/>
                <a:cs typeface="Calibri"/>
                <a:sym typeface="Calibri"/>
              </a:rPr>
              <a:t>6. Comprender los métodos prácticos para realizar tareas esenciales de supervivencia y reconocer los desafíos mentales y físicos que se enfrentan durante la supervivencia en solitario en un contexto de desastre doméstico.</a:t>
            </a:r>
            <a:endParaRPr sz="1300"/>
          </a:p>
        </p:txBody>
      </p:sp>
      <p:grpSp>
        <p:nvGrpSpPr>
          <p:cNvPr id="171" name="Google Shape;171;p6"/>
          <p:cNvGrpSpPr/>
          <p:nvPr/>
        </p:nvGrpSpPr>
        <p:grpSpPr>
          <a:xfrm>
            <a:off x="1259669" y="2995370"/>
            <a:ext cx="15773400" cy="1250156"/>
            <a:chOff x="0" y="-19050"/>
            <a:chExt cx="21031200" cy="1666874"/>
          </a:xfrm>
        </p:grpSpPr>
        <p:sp>
          <p:nvSpPr>
            <p:cNvPr id="172" name="Google Shape;172;p6"/>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73" name="Google Shape;173;p6"/>
            <p:cNvSpPr txBox="1"/>
            <p:nvPr/>
          </p:nvSpPr>
          <p:spPr>
            <a:xfrm>
              <a:off x="0" y="-19050"/>
              <a:ext cx="21031200" cy="16668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Al completar los seis módulos de capacitación de esta unidad, los estudiantes habrán adquirido los conocimientos para: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Texto azul sobre fondo negro  Descripción generada automáticamente" id="182" name="Google Shape;182;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83" name="Google Shape;183;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84" name="Google Shape;184;p7"/>
          <p:cNvGrpSpPr/>
          <p:nvPr/>
        </p:nvGrpSpPr>
        <p:grpSpPr>
          <a:xfrm>
            <a:off x="1259675" y="709653"/>
            <a:ext cx="15773406" cy="2100422"/>
            <a:chOff x="-8" y="-66676"/>
            <a:chExt cx="21031208" cy="3047623"/>
          </a:xfrm>
        </p:grpSpPr>
        <p:sp>
          <p:nvSpPr>
            <p:cNvPr id="185" name="Google Shape;185;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86" name="Google Shape;186;p7"/>
            <p:cNvSpPr txBox="1"/>
            <p:nvPr/>
          </p:nvSpPr>
          <p:spPr>
            <a:xfrm>
              <a:off x="-8" y="-66676"/>
              <a:ext cx="21031200" cy="2745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Habilidades</a:t>
              </a:r>
              <a:endParaRPr/>
            </a:p>
          </p:txBody>
        </p:sp>
      </p:grpSp>
      <p:sp>
        <p:nvSpPr>
          <p:cNvPr id="187" name="Google Shape;187;p7"/>
          <p:cNvSpPr txBox="1"/>
          <p:nvPr/>
        </p:nvSpPr>
        <p:spPr>
          <a:xfrm>
            <a:off x="1474174" y="2978200"/>
            <a:ext cx="15192300" cy="60030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566" u="none" cap="none" strike="noStrike">
                <a:solidFill>
                  <a:srgbClr val="4892DC"/>
                </a:solidFill>
                <a:latin typeface="Calibri"/>
                <a:ea typeface="Calibri"/>
                <a:cs typeface="Calibri"/>
                <a:sym typeface="Calibri"/>
              </a:rPr>
              <a:t>Al completar los seis módulos de capacitación de esta unidad, los estudiantes podrán:</a:t>
            </a:r>
            <a:endParaRPr sz="1900"/>
          </a:p>
          <a:p>
            <a:pPr indent="0" lvl="0" marL="0" marR="0" rtl="0" algn="l">
              <a:lnSpc>
                <a:spcPct val="83397"/>
              </a:lnSpc>
              <a:spcBef>
                <a:spcPts val="0"/>
              </a:spcBef>
              <a:spcAft>
                <a:spcPts val="0"/>
              </a:spcAft>
              <a:buNone/>
            </a:pPr>
            <a:r>
              <a:t/>
            </a:r>
            <a:endParaRPr b="1" i="0" sz="2066" u="none" cap="none" strike="noStrike">
              <a:solidFill>
                <a:srgbClr val="4892DC"/>
              </a:solidFill>
              <a:latin typeface="Calibri"/>
              <a:ea typeface="Calibri"/>
              <a:cs typeface="Calibri"/>
              <a:sym typeface="Calibri"/>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1: Identificar y proponer estrategias efectivas de supervivencia en solitario para satisfacer las necesidades esenciales durante situaciones de desastre en el hogar. </a:t>
            </a:r>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2: Identificar información no confiable durante emergencias y distinguirla de fuentes verificadas y confiables.</a:t>
            </a:r>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3: Identificar y analizar los problemas que puedan surgir en el funcionamiento o comprensión de los sistemas de alerta temprana y proponer soluciones oportunas.</a:t>
            </a:r>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4: Adaptar técnicas de autogestión y afrontamiento del estrés para mantener la calma, la concentración y la capacidad de tomar decisiones rápidas y seguras durante las emergencias.</a:t>
            </a:r>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5: Aplicar el pensamiento crítico para evaluar y priorizar las acciones de prevención y respuesta en escenarios de desastres domésticos.</a:t>
            </a:r>
            <a:endParaRPr/>
          </a:p>
          <a:p>
            <a:pPr indent="0" lvl="0" marL="0" marR="0" rtl="0" algn="l">
              <a:lnSpc>
                <a:spcPct val="115165"/>
              </a:lnSpc>
              <a:spcBef>
                <a:spcPts val="0"/>
              </a:spcBef>
              <a:spcAft>
                <a:spcPts val="0"/>
              </a:spcAft>
              <a:buNone/>
            </a:pPr>
            <a:r>
              <a:rPr b="1" i="0" lang="en-US" sz="2565" u="none" cap="none" strike="noStrike">
                <a:solidFill>
                  <a:srgbClr val="000000"/>
                </a:solidFill>
                <a:latin typeface="Calibri"/>
                <a:ea typeface="Calibri"/>
                <a:cs typeface="Calibri"/>
                <a:sym typeface="Calibri"/>
              </a:rPr>
              <a:t>Habilidad 6: Identificar y proponer estrategias efectivas para apoyar el bienestar emocional de las personas afectadas por desastres domésticos.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Texto azul sobre fondo negro  Descripción generada automáticamente" id="196" name="Google Shape;196;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97" name="Google Shape;197;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198" name="Google Shape;198;p8"/>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199" name="Google Shape;199;p8"/>
          <p:cNvGrpSpPr/>
          <p:nvPr/>
        </p:nvGrpSpPr>
        <p:grpSpPr>
          <a:xfrm>
            <a:off x="1136390" y="536810"/>
            <a:ext cx="12033304" cy="2450306"/>
            <a:chOff x="0" y="-66675"/>
            <a:chExt cx="16044405" cy="3267075"/>
          </a:xfrm>
        </p:grpSpPr>
        <p:sp>
          <p:nvSpPr>
            <p:cNvPr id="200" name="Google Shape;200;p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01" name="Google Shape;201;p8"/>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Validación</a:t>
              </a:r>
              <a:endParaRPr/>
            </a:p>
          </p:txBody>
        </p:sp>
      </p:grpSp>
      <p:sp>
        <p:nvSpPr>
          <p:cNvPr id="202" name="Google Shape;202;p8"/>
          <p:cNvSpPr txBox="1"/>
          <p:nvPr/>
        </p:nvSpPr>
        <p:spPr>
          <a:xfrm>
            <a:off x="1351100" y="2403150"/>
            <a:ext cx="11705100" cy="6578700"/>
          </a:xfrm>
          <a:prstGeom prst="rect">
            <a:avLst/>
          </a:prstGeom>
          <a:noFill/>
          <a:ln>
            <a:noFill/>
          </a:ln>
        </p:spPr>
        <p:txBody>
          <a:bodyPr anchorCtr="0" anchor="t" bIns="0" lIns="0" spcFirstLastPara="1" rIns="0" wrap="square" tIns="0">
            <a:spAutoFit/>
          </a:bodyPr>
          <a:lstStyle/>
          <a:p>
            <a:pPr indent="0" lvl="0" marL="0" marR="0" rtl="0" algn="just">
              <a:lnSpc>
                <a:spcPct val="86388"/>
              </a:lnSpc>
              <a:spcBef>
                <a:spcPts val="0"/>
              </a:spcBef>
              <a:spcAft>
                <a:spcPts val="0"/>
              </a:spcAft>
              <a:buNone/>
            </a:pPr>
            <a:r>
              <a:rPr b="1" i="0" lang="en-US" sz="2520" u="none" cap="none" strike="noStrike">
                <a:solidFill>
                  <a:srgbClr val="4892DC"/>
                </a:solidFill>
                <a:latin typeface="Calibri"/>
                <a:ea typeface="Calibri"/>
                <a:cs typeface="Calibri"/>
                <a:sym typeface="Calibri"/>
              </a:rPr>
              <a:t>Esta unidad contribuye directamente al desarrollo de las siguientes competencias transversales de ESCO: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T2.1 – Procesar información, ideas y conceptos; pensar críticamente</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analizar información objetivamente, identificar riesgos de desastres en el hogar, evaluar la confiabilidad de las fuentes y aplicar el razonamiento basado en evidencia al tomar decisiones de seguridad.</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T2.3 – Abordar los problemas</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desarrollar e implementar soluciones prácticas, operativas o conceptuales a los desafíos que surgen durante situaciones de desastre doméstico.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T3.1 – Trabajar eficientemente</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actuar de forma independiente, gestionar el tiempo y los recursos y tomar decisiones rápidas y seguras bajo presión en contextos de desastres domésticos.</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T3.2 – Adoptar un enfoque proactivo</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anticipar riesgos, prepararse con antelación y tomar acciones preventivas tempranas para reducir el impacto de posibles desastres domésticos.</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T3.3 – Mantener una actitud positiva</a:t>
            </a:r>
            <a:endParaRPr/>
          </a:p>
          <a:p>
            <a:pPr indent="0" lvl="0" marL="0" marR="0" rtl="0" algn="l">
              <a:lnSpc>
                <a:spcPct val="115190"/>
              </a:lnSpc>
              <a:spcBef>
                <a:spcPts val="0"/>
              </a:spcBef>
              <a:spcAft>
                <a:spcPts val="0"/>
              </a:spcAft>
              <a:buNone/>
            </a:pPr>
            <a:r>
              <a:rPr b="1" i="0" lang="en-US" sz="2100" u="none" cap="none" strike="noStrike">
                <a:solidFill>
                  <a:srgbClr val="000000"/>
                </a:solidFill>
                <a:latin typeface="Calibri"/>
                <a:ea typeface="Calibri"/>
                <a:cs typeface="Calibri"/>
                <a:sym typeface="Calibri"/>
              </a:rPr>
              <a:t>La capacidad de permanecer resiliente en situaciones difíciles, afrontar la incertidumbre, brindar apoyo emocional a los demás y mantener una toma de decisiones constructiva durante desastres domésticos.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Texto azul sobre fondo negro  Descripción generada automáticamente" id="211" name="Google Shape;211;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12" name="Google Shape;212;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13" name="Google Shape;213;p9"/>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14" name="Google Shape;214;p9"/>
          <p:cNvGrpSpPr/>
          <p:nvPr/>
        </p:nvGrpSpPr>
        <p:grpSpPr>
          <a:xfrm>
            <a:off x="1136390" y="536810"/>
            <a:ext cx="12033304" cy="2450306"/>
            <a:chOff x="0" y="-66675"/>
            <a:chExt cx="16044405" cy="3267075"/>
          </a:xfrm>
        </p:grpSpPr>
        <p:sp>
          <p:nvSpPr>
            <p:cNvPr id="215" name="Google Shape;215;p9"/>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16" name="Google Shape;216;p9"/>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Reconocimiento</a:t>
              </a:r>
              <a:endParaRPr/>
            </a:p>
          </p:txBody>
        </p:sp>
      </p:grpSp>
      <p:sp>
        <p:nvSpPr>
          <p:cNvPr id="217" name="Google Shape;217;p9"/>
          <p:cNvSpPr txBox="1"/>
          <p:nvPr/>
        </p:nvSpPr>
        <p:spPr>
          <a:xfrm>
            <a:off x="1371637" y="3385686"/>
            <a:ext cx="10455000" cy="19578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estudiantes: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finalización (programa de formación no formal)</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educadores: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Desarrollo de Competencias Profesionales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